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50"/>
  </p:notesMasterIdLst>
  <p:handoutMasterIdLst>
    <p:handoutMasterId r:id="rId351"/>
  </p:handoutMasterIdLst>
  <p:sldIdLst>
    <p:sldId id="256" r:id="rId3"/>
    <p:sldId id="685" r:id="rId4"/>
    <p:sldId id="684" r:id="rId5"/>
    <p:sldId id="681" r:id="rId6"/>
    <p:sldId id="682" r:id="rId7"/>
    <p:sldId id="683" r:id="rId8"/>
    <p:sldId id="680" r:id="rId9"/>
    <p:sldId id="259" r:id="rId10"/>
    <p:sldId id="257" r:id="rId11"/>
    <p:sldId id="258"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3" r:id="rId92"/>
    <p:sldId id="344" r:id="rId93"/>
    <p:sldId id="345" r:id="rId94"/>
    <p:sldId id="346" r:id="rId95"/>
    <p:sldId id="347" r:id="rId96"/>
    <p:sldId id="348" r:id="rId97"/>
    <p:sldId id="349"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6" r:id="rId160"/>
    <p:sldId id="415"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50" r:id="rId180"/>
    <p:sldId id="451" r:id="rId181"/>
    <p:sldId id="452" r:id="rId182"/>
    <p:sldId id="453" r:id="rId183"/>
    <p:sldId id="454" r:id="rId184"/>
    <p:sldId id="455" r:id="rId185"/>
    <p:sldId id="456" r:id="rId186"/>
    <p:sldId id="457" r:id="rId187"/>
    <p:sldId id="458" r:id="rId188"/>
    <p:sldId id="459" r:id="rId189"/>
    <p:sldId id="460" r:id="rId190"/>
    <p:sldId id="461" r:id="rId191"/>
    <p:sldId id="462" r:id="rId192"/>
    <p:sldId id="463" r:id="rId193"/>
    <p:sldId id="464" r:id="rId194"/>
    <p:sldId id="465" r:id="rId195"/>
    <p:sldId id="466" r:id="rId196"/>
    <p:sldId id="467" r:id="rId197"/>
    <p:sldId id="468" r:id="rId198"/>
    <p:sldId id="469" r:id="rId199"/>
    <p:sldId id="470" r:id="rId200"/>
    <p:sldId id="471" r:id="rId201"/>
    <p:sldId id="472" r:id="rId202"/>
    <p:sldId id="473" r:id="rId203"/>
    <p:sldId id="585" r:id="rId204"/>
    <p:sldId id="586" r:id="rId205"/>
    <p:sldId id="587" r:id="rId206"/>
    <p:sldId id="588" r:id="rId207"/>
    <p:sldId id="589" r:id="rId208"/>
    <p:sldId id="590" r:id="rId209"/>
    <p:sldId id="591" r:id="rId210"/>
    <p:sldId id="592" r:id="rId211"/>
    <p:sldId id="593" r:id="rId212"/>
    <p:sldId id="594" r:id="rId213"/>
    <p:sldId id="595" r:id="rId214"/>
    <p:sldId id="596" r:id="rId215"/>
    <p:sldId id="597" r:id="rId216"/>
    <p:sldId id="598" r:id="rId217"/>
    <p:sldId id="599" r:id="rId218"/>
    <p:sldId id="600" r:id="rId219"/>
    <p:sldId id="601" r:id="rId220"/>
    <p:sldId id="602" r:id="rId221"/>
    <p:sldId id="603" r:id="rId222"/>
    <p:sldId id="604" r:id="rId223"/>
    <p:sldId id="489" r:id="rId224"/>
    <p:sldId id="490" r:id="rId225"/>
    <p:sldId id="491" r:id="rId226"/>
    <p:sldId id="492" r:id="rId227"/>
    <p:sldId id="493" r:id="rId228"/>
    <p:sldId id="494" r:id="rId229"/>
    <p:sldId id="495" r:id="rId230"/>
    <p:sldId id="496" r:id="rId231"/>
    <p:sldId id="497" r:id="rId232"/>
    <p:sldId id="498" r:id="rId233"/>
    <p:sldId id="499" r:id="rId234"/>
    <p:sldId id="500" r:id="rId235"/>
    <p:sldId id="501" r:id="rId236"/>
    <p:sldId id="502" r:id="rId237"/>
    <p:sldId id="503" r:id="rId238"/>
    <p:sldId id="504" r:id="rId239"/>
    <p:sldId id="505" r:id="rId240"/>
    <p:sldId id="506" r:id="rId241"/>
    <p:sldId id="507" r:id="rId242"/>
    <p:sldId id="508" r:id="rId243"/>
    <p:sldId id="509" r:id="rId244"/>
    <p:sldId id="510" r:id="rId245"/>
    <p:sldId id="511" r:id="rId246"/>
    <p:sldId id="512" r:id="rId247"/>
    <p:sldId id="513" r:id="rId248"/>
    <p:sldId id="514" r:id="rId249"/>
    <p:sldId id="515" r:id="rId250"/>
    <p:sldId id="516" r:id="rId251"/>
    <p:sldId id="517" r:id="rId252"/>
    <p:sldId id="518" r:id="rId253"/>
    <p:sldId id="519" r:id="rId254"/>
    <p:sldId id="520" r:id="rId255"/>
    <p:sldId id="521" r:id="rId256"/>
    <p:sldId id="527" r:id="rId257"/>
    <p:sldId id="528" r:id="rId258"/>
    <p:sldId id="529" r:id="rId259"/>
    <p:sldId id="530" r:id="rId260"/>
    <p:sldId id="531" r:id="rId261"/>
    <p:sldId id="532" r:id="rId262"/>
    <p:sldId id="533" r:id="rId263"/>
    <p:sldId id="534" r:id="rId264"/>
    <p:sldId id="535" r:id="rId265"/>
    <p:sldId id="536" r:id="rId266"/>
    <p:sldId id="537" r:id="rId267"/>
    <p:sldId id="538" r:id="rId268"/>
    <p:sldId id="539" r:id="rId269"/>
    <p:sldId id="540" r:id="rId270"/>
    <p:sldId id="541" r:id="rId271"/>
    <p:sldId id="542" r:id="rId272"/>
    <p:sldId id="543" r:id="rId273"/>
    <p:sldId id="544" r:id="rId274"/>
    <p:sldId id="545" r:id="rId275"/>
    <p:sldId id="546" r:id="rId276"/>
    <p:sldId id="547" r:id="rId277"/>
    <p:sldId id="548" r:id="rId278"/>
    <p:sldId id="549" r:id="rId279"/>
    <p:sldId id="550" r:id="rId280"/>
    <p:sldId id="551" r:id="rId281"/>
    <p:sldId id="552" r:id="rId282"/>
    <p:sldId id="553" r:id="rId283"/>
    <p:sldId id="554" r:id="rId284"/>
    <p:sldId id="555" r:id="rId285"/>
    <p:sldId id="556" r:id="rId286"/>
    <p:sldId id="557" r:id="rId287"/>
    <p:sldId id="558" r:id="rId288"/>
    <p:sldId id="559" r:id="rId289"/>
    <p:sldId id="560" r:id="rId290"/>
    <p:sldId id="561" r:id="rId291"/>
    <p:sldId id="562" r:id="rId292"/>
    <p:sldId id="563" r:id="rId293"/>
    <p:sldId id="564" r:id="rId294"/>
    <p:sldId id="565" r:id="rId295"/>
    <p:sldId id="566" r:id="rId296"/>
    <p:sldId id="567" r:id="rId297"/>
    <p:sldId id="568" r:id="rId298"/>
    <p:sldId id="569" r:id="rId299"/>
    <p:sldId id="570" r:id="rId300"/>
    <p:sldId id="571" r:id="rId301"/>
    <p:sldId id="572" r:id="rId302"/>
    <p:sldId id="573" r:id="rId303"/>
    <p:sldId id="574" r:id="rId304"/>
    <p:sldId id="575" r:id="rId305"/>
    <p:sldId id="576" r:id="rId306"/>
    <p:sldId id="577" r:id="rId307"/>
    <p:sldId id="578" r:id="rId308"/>
    <p:sldId id="579" r:id="rId309"/>
    <p:sldId id="580" r:id="rId310"/>
    <p:sldId id="581" r:id="rId311"/>
    <p:sldId id="582" r:id="rId312"/>
    <p:sldId id="583" r:id="rId313"/>
    <p:sldId id="584" r:id="rId314"/>
    <p:sldId id="435" r:id="rId315"/>
    <p:sldId id="436" r:id="rId316"/>
    <p:sldId id="437" r:id="rId317"/>
    <p:sldId id="438" r:id="rId318"/>
    <p:sldId id="439" r:id="rId319"/>
    <p:sldId id="440" r:id="rId320"/>
    <p:sldId id="441" r:id="rId321"/>
    <p:sldId id="442" r:id="rId322"/>
    <p:sldId id="443" r:id="rId323"/>
    <p:sldId id="444" r:id="rId324"/>
    <p:sldId id="445" r:id="rId325"/>
    <p:sldId id="446" r:id="rId326"/>
    <p:sldId id="447" r:id="rId327"/>
    <p:sldId id="448" r:id="rId328"/>
    <p:sldId id="449" r:id="rId329"/>
    <p:sldId id="619" r:id="rId330"/>
    <p:sldId id="620" r:id="rId331"/>
    <p:sldId id="621" r:id="rId332"/>
    <p:sldId id="622" r:id="rId333"/>
    <p:sldId id="623" r:id="rId334"/>
    <p:sldId id="624" r:id="rId335"/>
    <p:sldId id="625" r:id="rId336"/>
    <p:sldId id="626" r:id="rId337"/>
    <p:sldId id="627" r:id="rId338"/>
    <p:sldId id="666" r:id="rId339"/>
    <p:sldId id="667" r:id="rId340"/>
    <p:sldId id="668" r:id="rId341"/>
    <p:sldId id="669" r:id="rId342"/>
    <p:sldId id="670" r:id="rId343"/>
    <p:sldId id="671" r:id="rId344"/>
    <p:sldId id="672" r:id="rId345"/>
    <p:sldId id="673" r:id="rId346"/>
    <p:sldId id="674" r:id="rId347"/>
    <p:sldId id="675" r:id="rId348"/>
    <p:sldId id="676" r:id="rId349"/>
  </p:sldIdLst>
  <p:sldSz cx="13525500" cy="7620000"/>
  <p:notesSz cx="13525500" cy="7620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4379" autoAdjust="0"/>
  </p:normalViewPr>
  <p:slideViewPr>
    <p:cSldViewPr>
      <p:cViewPr varScale="1">
        <p:scale>
          <a:sx n="55" d="100"/>
          <a:sy n="55" d="100"/>
        </p:scale>
        <p:origin x="1498"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notesMaster" Target="notesMasters/notesMaster1.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handoutMaster" Target="handoutMasters/handoutMaster1.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viewProps" Target="view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theme" Target="theme/theme1.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tableStyles" Target="tableStyle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173" Type="http://schemas.openxmlformats.org/officeDocument/2006/relationships/slide" Target="slides/slide171.xml"/><Relationship Id="rId229" Type="http://schemas.openxmlformats.org/officeDocument/2006/relationships/slide" Target="slides/slide227.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F25C6C1-527E-A37B-9182-6AF0F99A37C0}"/>
              </a:ext>
            </a:extLst>
          </p:cNvPr>
          <p:cNvSpPr>
            <a:spLocks noGrp="1"/>
          </p:cNvSpPr>
          <p:nvPr>
            <p:ph type="hdr" sz="quarter"/>
          </p:nvPr>
        </p:nvSpPr>
        <p:spPr>
          <a:xfrm>
            <a:off x="0" y="0"/>
            <a:ext cx="5861050" cy="382588"/>
          </a:xfrm>
          <a:prstGeom prst="rect">
            <a:avLst/>
          </a:prstGeom>
        </p:spPr>
        <p:txBody>
          <a:bodyPr vert="horz" lIns="91440" tIns="45720" rIns="91440" bIns="45720" rtlCol="0"/>
          <a:lstStyle>
            <a:lvl1pPr algn="l">
              <a:defRPr sz="1200"/>
            </a:lvl1pPr>
          </a:lstStyle>
          <a:p>
            <a:endParaRPr lang="en-ZA"/>
          </a:p>
        </p:txBody>
      </p:sp>
      <p:sp>
        <p:nvSpPr>
          <p:cNvPr id="3" name="Espace réservé de la date 2">
            <a:extLst>
              <a:ext uri="{FF2B5EF4-FFF2-40B4-BE49-F238E27FC236}">
                <a16:creationId xmlns:a16="http://schemas.microsoft.com/office/drawing/2014/main" id="{6E215CA6-B4DE-056F-F2DD-0672155D0F73}"/>
              </a:ext>
            </a:extLst>
          </p:cNvPr>
          <p:cNvSpPr>
            <a:spLocks noGrp="1"/>
          </p:cNvSpPr>
          <p:nvPr>
            <p:ph type="dt" sz="quarter" idx="1"/>
          </p:nvPr>
        </p:nvSpPr>
        <p:spPr>
          <a:xfrm>
            <a:off x="7661275" y="0"/>
            <a:ext cx="5861050" cy="382588"/>
          </a:xfrm>
          <a:prstGeom prst="rect">
            <a:avLst/>
          </a:prstGeom>
        </p:spPr>
        <p:txBody>
          <a:bodyPr vert="horz" lIns="91440" tIns="45720" rIns="91440" bIns="45720" rtlCol="0"/>
          <a:lstStyle>
            <a:lvl1pPr algn="r">
              <a:defRPr sz="1200"/>
            </a:lvl1pPr>
          </a:lstStyle>
          <a:p>
            <a:fld id="{879C88F0-A9A5-4B54-AD33-F8DEF2A64269}" type="datetimeFigureOut">
              <a:rPr lang="en-ZA" smtClean="0"/>
              <a:t>2025/11/28</a:t>
            </a:fld>
            <a:endParaRPr lang="en-ZA"/>
          </a:p>
        </p:txBody>
      </p:sp>
      <p:sp>
        <p:nvSpPr>
          <p:cNvPr id="4" name="Espace réservé du pied de page 3">
            <a:extLst>
              <a:ext uri="{FF2B5EF4-FFF2-40B4-BE49-F238E27FC236}">
                <a16:creationId xmlns:a16="http://schemas.microsoft.com/office/drawing/2014/main" id="{496C9BE8-EB47-153B-DF47-CB8E120B8490}"/>
              </a:ext>
            </a:extLst>
          </p:cNvPr>
          <p:cNvSpPr>
            <a:spLocks noGrp="1"/>
          </p:cNvSpPr>
          <p:nvPr>
            <p:ph type="ftr" sz="quarter" idx="2"/>
          </p:nvPr>
        </p:nvSpPr>
        <p:spPr>
          <a:xfrm>
            <a:off x="0" y="7237413"/>
            <a:ext cx="5861050" cy="382587"/>
          </a:xfrm>
          <a:prstGeom prst="rect">
            <a:avLst/>
          </a:prstGeom>
        </p:spPr>
        <p:txBody>
          <a:bodyPr vert="horz" lIns="91440" tIns="45720" rIns="91440" bIns="45720" rtlCol="0" anchor="b"/>
          <a:lstStyle>
            <a:lvl1pPr algn="l">
              <a:defRPr sz="1200"/>
            </a:lvl1pPr>
          </a:lstStyle>
          <a:p>
            <a:endParaRPr lang="en-ZA"/>
          </a:p>
        </p:txBody>
      </p:sp>
      <p:sp>
        <p:nvSpPr>
          <p:cNvPr id="5" name="Espace réservé du numéro de diapositive 4">
            <a:extLst>
              <a:ext uri="{FF2B5EF4-FFF2-40B4-BE49-F238E27FC236}">
                <a16:creationId xmlns:a16="http://schemas.microsoft.com/office/drawing/2014/main" id="{3D153FB6-EDCF-226A-AD74-BF0D82B08216}"/>
              </a:ext>
            </a:extLst>
          </p:cNvPr>
          <p:cNvSpPr>
            <a:spLocks noGrp="1"/>
          </p:cNvSpPr>
          <p:nvPr>
            <p:ph type="sldNum" sz="quarter" idx="3"/>
          </p:nvPr>
        </p:nvSpPr>
        <p:spPr>
          <a:xfrm>
            <a:off x="7661275" y="7237413"/>
            <a:ext cx="5861050" cy="382587"/>
          </a:xfrm>
          <a:prstGeom prst="rect">
            <a:avLst/>
          </a:prstGeom>
        </p:spPr>
        <p:txBody>
          <a:bodyPr vert="horz" lIns="91440" tIns="45720" rIns="91440" bIns="45720" rtlCol="0" anchor="b"/>
          <a:lstStyle>
            <a:lvl1pPr algn="r">
              <a:defRPr sz="1200"/>
            </a:lvl1pPr>
          </a:lstStyle>
          <a:p>
            <a:fld id="{F0783D2B-ABF1-4C40-9BC6-DD34737E095F}" type="slidenum">
              <a:rPr lang="en-ZA" smtClean="0"/>
              <a:t>‹N°›</a:t>
            </a:fld>
            <a:endParaRPr lang="en-ZA"/>
          </a:p>
        </p:txBody>
      </p:sp>
    </p:spTree>
    <p:extLst>
      <p:ext uri="{BB962C8B-B14F-4D97-AF65-F5344CB8AC3E}">
        <p14:creationId xmlns:p14="http://schemas.microsoft.com/office/powerpoint/2010/main" val="23897231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861050" cy="382588"/>
          </a:xfrm>
          <a:prstGeom prst="rect">
            <a:avLst/>
          </a:prstGeom>
        </p:spPr>
        <p:txBody>
          <a:bodyPr vert="horz" lIns="91440" tIns="45720" rIns="91440" bIns="45720" rtlCol="0"/>
          <a:lstStyle>
            <a:lvl1pPr algn="l">
              <a:defRPr sz="1200"/>
            </a:lvl1pPr>
          </a:lstStyle>
          <a:p>
            <a:endParaRPr lang="en-ZA"/>
          </a:p>
        </p:txBody>
      </p:sp>
      <p:sp>
        <p:nvSpPr>
          <p:cNvPr id="3" name="Espace réservé de la date 2"/>
          <p:cNvSpPr>
            <a:spLocks noGrp="1"/>
          </p:cNvSpPr>
          <p:nvPr>
            <p:ph type="dt" idx="1"/>
          </p:nvPr>
        </p:nvSpPr>
        <p:spPr>
          <a:xfrm>
            <a:off x="7661275" y="0"/>
            <a:ext cx="5861050" cy="382588"/>
          </a:xfrm>
          <a:prstGeom prst="rect">
            <a:avLst/>
          </a:prstGeom>
        </p:spPr>
        <p:txBody>
          <a:bodyPr vert="horz" lIns="91440" tIns="45720" rIns="91440" bIns="45720" rtlCol="0"/>
          <a:lstStyle>
            <a:lvl1pPr algn="r">
              <a:defRPr sz="1200"/>
            </a:lvl1pPr>
          </a:lstStyle>
          <a:p>
            <a:fld id="{B8678109-8AD6-4F0E-8B8E-87AFBDB701AA}" type="datetimeFigureOut">
              <a:rPr lang="en-ZA" smtClean="0"/>
              <a:t>2025/11/28</a:t>
            </a:fld>
            <a:endParaRPr lang="en-ZA"/>
          </a:p>
        </p:txBody>
      </p:sp>
      <p:sp>
        <p:nvSpPr>
          <p:cNvPr id="4" name="Espace réservé de l'image des diapositives 3"/>
          <p:cNvSpPr>
            <a:spLocks noGrp="1" noRot="1" noChangeAspect="1"/>
          </p:cNvSpPr>
          <p:nvPr>
            <p:ph type="sldImg" idx="2"/>
          </p:nvPr>
        </p:nvSpPr>
        <p:spPr>
          <a:xfrm>
            <a:off x="4479925" y="952500"/>
            <a:ext cx="4565650" cy="2571750"/>
          </a:xfrm>
          <a:prstGeom prst="rect">
            <a:avLst/>
          </a:prstGeom>
          <a:noFill/>
          <a:ln w="12700">
            <a:solidFill>
              <a:prstClr val="black"/>
            </a:solidFill>
          </a:ln>
        </p:spPr>
        <p:txBody>
          <a:bodyPr vert="horz" lIns="91440" tIns="45720" rIns="91440" bIns="45720" rtlCol="0" anchor="ctr"/>
          <a:lstStyle/>
          <a:p>
            <a:endParaRPr lang="en-ZA"/>
          </a:p>
        </p:txBody>
      </p:sp>
      <p:sp>
        <p:nvSpPr>
          <p:cNvPr id="5" name="Espace réservé des notes 4"/>
          <p:cNvSpPr>
            <a:spLocks noGrp="1"/>
          </p:cNvSpPr>
          <p:nvPr>
            <p:ph type="body" sz="quarter" idx="3"/>
          </p:nvPr>
        </p:nvSpPr>
        <p:spPr>
          <a:xfrm>
            <a:off x="1352550" y="3667125"/>
            <a:ext cx="10820400" cy="300037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ZA"/>
          </a:p>
        </p:txBody>
      </p:sp>
      <p:sp>
        <p:nvSpPr>
          <p:cNvPr id="6" name="Espace réservé du pied de page 5"/>
          <p:cNvSpPr>
            <a:spLocks noGrp="1"/>
          </p:cNvSpPr>
          <p:nvPr>
            <p:ph type="ftr" sz="quarter" idx="4"/>
          </p:nvPr>
        </p:nvSpPr>
        <p:spPr>
          <a:xfrm>
            <a:off x="0" y="7237413"/>
            <a:ext cx="5861050" cy="382587"/>
          </a:xfrm>
          <a:prstGeom prst="rect">
            <a:avLst/>
          </a:prstGeom>
        </p:spPr>
        <p:txBody>
          <a:bodyPr vert="horz" lIns="91440" tIns="45720" rIns="91440" bIns="45720" rtlCol="0" anchor="b"/>
          <a:lstStyle>
            <a:lvl1pPr algn="l">
              <a:defRPr sz="1200"/>
            </a:lvl1pPr>
          </a:lstStyle>
          <a:p>
            <a:endParaRPr lang="en-ZA"/>
          </a:p>
        </p:txBody>
      </p:sp>
      <p:sp>
        <p:nvSpPr>
          <p:cNvPr id="7" name="Espace réservé du numéro de diapositive 6"/>
          <p:cNvSpPr>
            <a:spLocks noGrp="1"/>
          </p:cNvSpPr>
          <p:nvPr>
            <p:ph type="sldNum" sz="quarter" idx="5"/>
          </p:nvPr>
        </p:nvSpPr>
        <p:spPr>
          <a:xfrm>
            <a:off x="7661275" y="7237413"/>
            <a:ext cx="5861050" cy="382587"/>
          </a:xfrm>
          <a:prstGeom prst="rect">
            <a:avLst/>
          </a:prstGeom>
        </p:spPr>
        <p:txBody>
          <a:bodyPr vert="horz" lIns="91440" tIns="45720" rIns="91440" bIns="45720" rtlCol="0" anchor="b"/>
          <a:lstStyle>
            <a:lvl1pPr algn="r">
              <a:defRPr sz="1200"/>
            </a:lvl1pPr>
          </a:lstStyle>
          <a:p>
            <a:fld id="{72AA589E-908B-4986-B84D-DFB34256801B}" type="slidenum">
              <a:rPr lang="en-ZA" smtClean="0"/>
              <a:t>‹N°›</a:t>
            </a:fld>
            <a:endParaRPr lang="en-ZA"/>
          </a:p>
        </p:txBody>
      </p:sp>
    </p:spTree>
    <p:extLst>
      <p:ext uri="{BB962C8B-B14F-4D97-AF65-F5344CB8AC3E}">
        <p14:creationId xmlns:p14="http://schemas.microsoft.com/office/powerpoint/2010/main" val="45401621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Voyons ensemble chaque principe :</a:t>
            </a:r>
          </a:p>
          <a:p>
            <a:r>
              <a:rPr lang="fr-FR" sz="1200" b="0" i="0" kern="1200" dirty="0">
                <a:solidFill>
                  <a:schemeClr val="tx1"/>
                </a:solidFill>
                <a:effectLst/>
                <a:latin typeface="+mn-lt"/>
                <a:ea typeface="+mn-ea"/>
                <a:cs typeface="+mn-cs"/>
              </a:rPr>
              <a:t>1️⃣ Image </a:t>
            </a:r>
            <a:r>
              <a:rPr lang="fr-FR" sz="1200" b="0" i="0" kern="1200" dirty="0" err="1">
                <a:solidFill>
                  <a:schemeClr val="tx1"/>
                </a:solidFill>
                <a:effectLst/>
                <a:latin typeface="+mn-lt"/>
                <a:ea typeface="+mn-ea"/>
                <a:cs typeface="+mn-cs"/>
              </a:rPr>
              <a:t>Immutability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d'Immuabilité de l'Image)</a:t>
            </a:r>
          </a:p>
          <a:p>
            <a:r>
              <a:rPr lang="fr-FR" sz="1200" b="0" i="0" kern="1200" dirty="0">
                <a:solidFill>
                  <a:schemeClr val="tx1"/>
                </a:solidFill>
                <a:effectLst/>
                <a:latin typeface="+mn-lt"/>
                <a:ea typeface="+mn-ea"/>
                <a:cs typeface="+mn-cs"/>
              </a:rPr>
              <a:t>Votre conteneur doit être basé sur une image immuable (</a:t>
            </a:r>
            <a:r>
              <a:rPr lang="fr-FR" sz="1200" b="0" i="0" kern="1200" dirty="0" err="1">
                <a:solidFill>
                  <a:schemeClr val="tx1"/>
                </a:solidFill>
                <a:effectLst/>
                <a:latin typeface="+mn-lt"/>
                <a:ea typeface="+mn-ea"/>
                <a:cs typeface="+mn-cs"/>
              </a:rPr>
              <a:t>read-only</a:t>
            </a:r>
            <a:r>
              <a:rPr lang="fr-FR" sz="1200" b="0" i="0" kern="1200" dirty="0">
                <a:solidFill>
                  <a:schemeClr val="tx1"/>
                </a:solidFill>
                <a:effectLst/>
                <a:latin typeface="+mn-lt"/>
                <a:ea typeface="+mn-ea"/>
                <a:cs typeface="+mn-cs"/>
              </a:rPr>
              <a:t>). Ça veut dire qu'une fois l'image construite, elle ne change jamais. Si vous avez besoin de modifier quelque chose, vous reconstruisez une nouvelle image. C'est crucial car cela garantit que chaque instance du conteneur se comporte exactement pareil, peu importe où et quand elle tourne. C'est votre point de reproductibilité.</a:t>
            </a:r>
          </a:p>
          <a:p>
            <a:r>
              <a:rPr lang="fr-FR" sz="1200" b="0" i="0" kern="1200" dirty="0">
                <a:solidFill>
                  <a:schemeClr val="tx1"/>
                </a:solidFill>
                <a:effectLst/>
                <a:latin typeface="+mn-lt"/>
                <a:ea typeface="+mn-ea"/>
                <a:cs typeface="+mn-cs"/>
              </a:rPr>
              <a:t>2️⃣ High </a:t>
            </a:r>
            <a:r>
              <a:rPr lang="fr-FR" sz="1200" b="0" i="0" kern="1200" dirty="0" err="1">
                <a:solidFill>
                  <a:schemeClr val="tx1"/>
                </a:solidFill>
                <a:effectLst/>
                <a:latin typeface="+mn-lt"/>
                <a:ea typeface="+mn-ea"/>
                <a:cs typeface="+mn-cs"/>
              </a:rPr>
              <a:t>Observability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de Haute Observabilité)</a:t>
            </a:r>
          </a:p>
          <a:p>
            <a:r>
              <a:rPr lang="fr-FR" sz="1200" b="0" i="0" kern="1200" dirty="0">
                <a:solidFill>
                  <a:schemeClr val="tx1"/>
                </a:solidFill>
                <a:effectLst/>
                <a:latin typeface="+mn-lt"/>
                <a:ea typeface="+mn-ea"/>
                <a:cs typeface="+mn-cs"/>
              </a:rPr>
              <a:t>Un conteneur </a:t>
            </a:r>
            <a:r>
              <a:rPr lang="fr-FR" sz="1200" b="0" i="0" kern="1200" dirty="0" err="1">
                <a:solidFill>
                  <a:schemeClr val="tx1"/>
                </a:solidFill>
                <a:effectLst/>
                <a:latin typeface="+mn-lt"/>
                <a:ea typeface="+mn-ea"/>
                <a:cs typeface="+mn-cs"/>
              </a:rPr>
              <a:t>orchestrator-ready</a:t>
            </a:r>
            <a:r>
              <a:rPr lang="fr-FR" sz="1200" b="0" i="0" kern="1200" dirty="0">
                <a:solidFill>
                  <a:schemeClr val="tx1"/>
                </a:solidFill>
                <a:effectLst/>
                <a:latin typeface="+mn-lt"/>
                <a:ea typeface="+mn-ea"/>
                <a:cs typeface="+mn-cs"/>
              </a:rPr>
              <a:t> doit exposer les signaux de santé de votre application :</a:t>
            </a:r>
          </a:p>
          <a:p>
            <a:r>
              <a:rPr lang="fr-FR" sz="1200" b="0" i="0" kern="1200" dirty="0">
                <a:solidFill>
                  <a:schemeClr val="tx1"/>
                </a:solidFill>
                <a:effectLst/>
                <a:latin typeface="+mn-lt"/>
                <a:ea typeface="+mn-ea"/>
                <a:cs typeface="+mn-cs"/>
              </a:rPr>
              <a:t>Process </a:t>
            </a:r>
            <a:r>
              <a:rPr lang="fr-FR" sz="1200" b="0" i="0" kern="1200" dirty="0" err="1">
                <a:solidFill>
                  <a:schemeClr val="tx1"/>
                </a:solidFill>
                <a:effectLst/>
                <a:latin typeface="+mn-lt"/>
                <a:ea typeface="+mn-ea"/>
                <a:cs typeface="+mn-cs"/>
              </a:rPr>
              <a:t>health</a:t>
            </a:r>
            <a:r>
              <a:rPr lang="fr-FR" sz="1200" b="0" i="0" kern="1200" dirty="0">
                <a:solidFill>
                  <a:schemeClr val="tx1"/>
                </a:solidFill>
                <a:effectLst/>
                <a:latin typeface="+mn-lt"/>
                <a:ea typeface="+mn-ea"/>
                <a:cs typeface="+mn-cs"/>
              </a:rPr>
              <a:t> : est-ce que mon processus principal tourne ?</a:t>
            </a:r>
          </a:p>
          <a:p>
            <a:r>
              <a:rPr lang="fr-FR" sz="1200" b="0" i="0" kern="1200" dirty="0" err="1">
                <a:solidFill>
                  <a:schemeClr val="tx1"/>
                </a:solidFill>
                <a:effectLst/>
                <a:latin typeface="+mn-lt"/>
                <a:ea typeface="+mn-ea"/>
                <a:cs typeface="+mn-cs"/>
              </a:rPr>
              <a:t>Readiness</a:t>
            </a:r>
            <a:r>
              <a:rPr lang="fr-FR" sz="1200" b="0" i="0" kern="1200" dirty="0">
                <a:solidFill>
                  <a:schemeClr val="tx1"/>
                </a:solidFill>
                <a:effectLst/>
                <a:latin typeface="+mn-lt"/>
                <a:ea typeface="+mn-ea"/>
                <a:cs typeface="+mn-cs"/>
              </a:rPr>
              <a:t> : est-ce que mon app est prête à recevoir du trafic ?</a:t>
            </a:r>
          </a:p>
          <a:p>
            <a:r>
              <a:rPr lang="fr-FR" sz="1200" b="0" i="0" kern="1200" dirty="0" err="1">
                <a:solidFill>
                  <a:schemeClr val="tx1"/>
                </a:solidFill>
                <a:effectLst/>
                <a:latin typeface="+mn-lt"/>
                <a:ea typeface="+mn-ea"/>
                <a:cs typeface="+mn-cs"/>
              </a:rPr>
              <a:t>Liveness</a:t>
            </a:r>
            <a:r>
              <a:rPr lang="fr-FR" sz="1200" b="0" i="0" kern="1200" dirty="0">
                <a:solidFill>
                  <a:schemeClr val="tx1"/>
                </a:solidFill>
                <a:effectLst/>
                <a:latin typeface="+mn-lt"/>
                <a:ea typeface="+mn-ea"/>
                <a:cs typeface="+mn-cs"/>
              </a:rPr>
              <a:t> : est-ce que mon app est toujours vivante ou elle est bloquée ?</a:t>
            </a:r>
          </a:p>
          <a:p>
            <a:r>
              <a:rPr lang="fr-FR" sz="1200" b="0" i="0" kern="1200" dirty="0" err="1">
                <a:solidFill>
                  <a:schemeClr val="tx1"/>
                </a:solidFill>
                <a:effectLst/>
                <a:latin typeface="+mn-lt"/>
                <a:ea typeface="+mn-ea"/>
                <a:cs typeface="+mn-cs"/>
              </a:rPr>
              <a:t>Metrics</a:t>
            </a:r>
            <a:r>
              <a:rPr lang="fr-FR" sz="1200" b="0" i="0" kern="1200" dirty="0">
                <a:solidFill>
                  <a:schemeClr val="tx1"/>
                </a:solidFill>
                <a:effectLst/>
                <a:latin typeface="+mn-lt"/>
                <a:ea typeface="+mn-ea"/>
                <a:cs typeface="+mn-cs"/>
              </a:rPr>
              <a:t> (métriques) : combien de requêtes, latence, etc.</a:t>
            </a:r>
          </a:p>
          <a:p>
            <a:r>
              <a:rPr lang="fr-FR" sz="1200" b="0" i="0" kern="1200" dirty="0">
                <a:solidFill>
                  <a:schemeClr val="tx1"/>
                </a:solidFill>
                <a:effectLst/>
                <a:latin typeface="+mn-lt"/>
                <a:ea typeface="+mn-ea"/>
                <a:cs typeface="+mn-cs"/>
              </a:rPr>
              <a:t>Tracing : où s'exécute le code en ce moment ?</a:t>
            </a:r>
          </a:p>
          <a:p>
            <a:r>
              <a:rPr lang="fr-FR" sz="1200" b="0" i="0" kern="1200" dirty="0">
                <a:solidFill>
                  <a:schemeClr val="tx1"/>
                </a:solidFill>
                <a:effectLst/>
                <a:latin typeface="+mn-lt"/>
                <a:ea typeface="+mn-ea"/>
                <a:cs typeface="+mn-cs"/>
              </a:rPr>
              <a:t>Logs : que fait mon app, est-ce qu'il y a des erreurs ?</a:t>
            </a:r>
          </a:p>
          <a:p>
            <a:r>
              <a:rPr lang="fr-FR" sz="1200" b="0" i="0" kern="1200" dirty="0">
                <a:solidFill>
                  <a:schemeClr val="tx1"/>
                </a:solidFill>
                <a:effectLst/>
                <a:latin typeface="+mn-lt"/>
                <a:ea typeface="+mn-ea"/>
                <a:cs typeface="+mn-cs"/>
              </a:rPr>
              <a:t>Sans ces signaux, l'</a:t>
            </a:r>
            <a:r>
              <a:rPr lang="fr-FR" sz="1200" b="0" i="0" kern="1200" dirty="0" err="1">
                <a:solidFill>
                  <a:schemeClr val="tx1"/>
                </a:solidFill>
                <a:effectLst/>
                <a:latin typeface="+mn-lt"/>
                <a:ea typeface="+mn-ea"/>
                <a:cs typeface="+mn-cs"/>
              </a:rPr>
              <a:t>orchestrator</a:t>
            </a:r>
            <a:r>
              <a:rPr lang="fr-FR" sz="1200" b="0" i="0" kern="1200" dirty="0">
                <a:solidFill>
                  <a:schemeClr val="tx1"/>
                </a:solidFill>
                <a:effectLst/>
                <a:latin typeface="+mn-lt"/>
                <a:ea typeface="+mn-ea"/>
                <a:cs typeface="+mn-cs"/>
              </a:rPr>
              <a:t> ne peut pas prendre les bonnes décisions. Il faut les implémenter dans votre app.</a:t>
            </a:r>
          </a:p>
          <a:p>
            <a:r>
              <a:rPr lang="fr-FR" sz="1200" b="0" i="0" kern="1200" dirty="0">
                <a:solidFill>
                  <a:schemeClr val="tx1"/>
                </a:solidFill>
                <a:effectLst/>
                <a:latin typeface="+mn-lt"/>
                <a:ea typeface="+mn-ea"/>
                <a:cs typeface="+mn-cs"/>
              </a:rPr>
              <a:t>3️⃣ Process </a:t>
            </a:r>
            <a:r>
              <a:rPr lang="fr-FR" sz="1200" b="0" i="0" kern="1200" dirty="0" err="1">
                <a:solidFill>
                  <a:schemeClr val="tx1"/>
                </a:solidFill>
                <a:effectLst/>
                <a:latin typeface="+mn-lt"/>
                <a:ea typeface="+mn-ea"/>
                <a:cs typeface="+mn-cs"/>
              </a:rPr>
              <a:t>Disposability</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de </a:t>
            </a:r>
            <a:r>
              <a:rPr lang="fr-FR" sz="1200" b="0" i="0" kern="1200" dirty="0" err="1">
                <a:solidFill>
                  <a:schemeClr val="tx1"/>
                </a:solidFill>
                <a:effectLst/>
                <a:latin typeface="+mn-lt"/>
                <a:ea typeface="+mn-ea"/>
                <a:cs typeface="+mn-cs"/>
              </a:rPr>
              <a:t>Jetabilité</a:t>
            </a:r>
            <a:r>
              <a:rPr lang="fr-FR" sz="1200" b="0" i="0" kern="1200" dirty="0">
                <a:solidFill>
                  <a:schemeClr val="tx1"/>
                </a:solidFill>
                <a:effectLst/>
                <a:latin typeface="+mn-lt"/>
                <a:ea typeface="+mn-ea"/>
                <a:cs typeface="+mn-cs"/>
              </a:rPr>
              <a:t> du Processus)</a:t>
            </a:r>
          </a:p>
          <a:p>
            <a:r>
              <a:rPr lang="fr-FR" sz="1200" b="0" i="0" kern="1200" dirty="0">
                <a:solidFill>
                  <a:schemeClr val="tx1"/>
                </a:solidFill>
                <a:effectLst/>
                <a:latin typeface="+mn-lt"/>
                <a:ea typeface="+mn-ea"/>
                <a:cs typeface="+mn-cs"/>
              </a:rPr>
              <a:t>Votre conteneur doit accepter d'être tué n'importe quand : on le lance, il tourne, on l'arrête (start/stop). Pas d'état long terme à l'intérieur du conteneur. C'est le modèle "</a:t>
            </a:r>
            <a:r>
              <a:rPr lang="fr-FR" sz="1200" b="0" i="0" kern="1200" dirty="0" err="1">
                <a:solidFill>
                  <a:schemeClr val="tx1"/>
                </a:solidFill>
                <a:effectLst/>
                <a:latin typeface="+mn-lt"/>
                <a:ea typeface="+mn-ea"/>
                <a:cs typeface="+mn-cs"/>
              </a:rPr>
              <a:t>cattle</a:t>
            </a:r>
            <a:r>
              <a:rPr lang="fr-FR" sz="1200" b="0" i="0" kern="1200" dirty="0">
                <a:solidFill>
                  <a:schemeClr val="tx1"/>
                </a:solidFill>
                <a:effectLst/>
                <a:latin typeface="+mn-lt"/>
                <a:ea typeface="+mn-ea"/>
                <a:cs typeface="+mn-cs"/>
              </a:rPr>
              <a:t>, not pets" : au lieu d'essayer de soigner un conteneur qui a un problème, on le tue et on en relance un nouveau. C'est beaucoup plus rapide et robuste.</a:t>
            </a:r>
          </a:p>
          <a:p>
            <a:r>
              <a:rPr lang="fr-FR" sz="1200" b="0" i="0" kern="1200" dirty="0">
                <a:solidFill>
                  <a:schemeClr val="tx1"/>
                </a:solidFill>
                <a:effectLst/>
                <a:latin typeface="+mn-lt"/>
                <a:ea typeface="+mn-ea"/>
                <a:cs typeface="+mn-cs"/>
              </a:rPr>
              <a:t>4️⃣ </a:t>
            </a:r>
            <a:r>
              <a:rPr lang="fr-FR" sz="1200" b="0" i="0" kern="1200" dirty="0" err="1">
                <a:solidFill>
                  <a:schemeClr val="tx1"/>
                </a:solidFill>
                <a:effectLst/>
                <a:latin typeface="+mn-lt"/>
                <a:ea typeface="+mn-ea"/>
                <a:cs typeface="+mn-cs"/>
              </a:rPr>
              <a:t>Lifecycle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Conformance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de Conformité du Cycle de Vie)</a:t>
            </a:r>
          </a:p>
          <a:p>
            <a:r>
              <a:rPr lang="fr-FR" sz="1200" b="0" i="0" kern="1200" dirty="0">
                <a:solidFill>
                  <a:schemeClr val="tx1"/>
                </a:solidFill>
                <a:effectLst/>
                <a:latin typeface="+mn-lt"/>
                <a:ea typeface="+mn-ea"/>
                <a:cs typeface="+mn-cs"/>
              </a:rPr>
              <a:t>Votre conteneur doit répondre aux signaux d'arrêt gracieux :</a:t>
            </a:r>
          </a:p>
          <a:p>
            <a:r>
              <a:rPr lang="fr-FR" sz="1200" b="0" i="0" kern="1200" dirty="0">
                <a:solidFill>
                  <a:schemeClr val="tx1"/>
                </a:solidFill>
                <a:effectLst/>
                <a:latin typeface="+mn-lt"/>
                <a:ea typeface="+mn-ea"/>
                <a:cs typeface="+mn-cs"/>
              </a:rPr>
              <a:t>SIGTERM : reçoit ce signal, il a du temps pour terminer ses traitements, fermer les connexions BD, etc.</a:t>
            </a:r>
          </a:p>
          <a:p>
            <a:r>
              <a:rPr lang="fr-FR" sz="1200" b="0" i="0" kern="1200" dirty="0">
                <a:solidFill>
                  <a:schemeClr val="tx1"/>
                </a:solidFill>
                <a:effectLst/>
                <a:latin typeface="+mn-lt"/>
                <a:ea typeface="+mn-ea"/>
                <a:cs typeface="+mn-cs"/>
              </a:rPr>
              <a:t>SIGKILL : s'il n'a pas stoppé assez vite après SIGTERM, on le force à arrêter (last </a:t>
            </a:r>
            <a:r>
              <a:rPr lang="fr-FR" sz="1200" b="0" i="0" kern="1200" dirty="0" err="1">
                <a:solidFill>
                  <a:schemeClr val="tx1"/>
                </a:solidFill>
                <a:effectLst/>
                <a:latin typeface="+mn-lt"/>
                <a:ea typeface="+mn-ea"/>
                <a:cs typeface="+mn-cs"/>
              </a:rPr>
              <a:t>resort</a:t>
            </a:r>
            <a:r>
              <a:rPr lang="fr-FR" sz="1200" b="0" i="0" kern="1200" dirty="0">
                <a:solidFill>
                  <a:schemeClr val="tx1"/>
                </a:solidFill>
                <a:effectLst/>
                <a:latin typeface="+mn-lt"/>
                <a:ea typeface="+mn-ea"/>
                <a:cs typeface="+mn-cs"/>
              </a:rPr>
              <a:t>).</a:t>
            </a:r>
          </a:p>
          <a:p>
            <a:r>
              <a:rPr lang="fr-FR" sz="1200" b="0" i="0" kern="1200" dirty="0" err="1">
                <a:solidFill>
                  <a:schemeClr val="tx1"/>
                </a:solidFill>
                <a:effectLst/>
                <a:latin typeface="+mn-lt"/>
                <a:ea typeface="+mn-ea"/>
                <a:cs typeface="+mn-cs"/>
              </a:rPr>
              <a:t>PreStop</a:t>
            </a:r>
            <a:r>
              <a:rPr lang="fr-FR" sz="1200" b="0" i="0" kern="1200" dirty="0">
                <a:solidFill>
                  <a:schemeClr val="tx1"/>
                </a:solidFill>
                <a:effectLst/>
                <a:latin typeface="+mn-lt"/>
                <a:ea typeface="+mn-ea"/>
                <a:cs typeface="+mn-cs"/>
              </a:rPr>
              <a:t> / </a:t>
            </a:r>
            <a:r>
              <a:rPr lang="fr-FR" sz="1200" b="0" i="0" kern="1200" dirty="0" err="1">
                <a:solidFill>
                  <a:schemeClr val="tx1"/>
                </a:solidFill>
                <a:effectLst/>
                <a:latin typeface="+mn-lt"/>
                <a:ea typeface="+mn-ea"/>
                <a:cs typeface="+mn-cs"/>
              </a:rPr>
              <a:t>PostStart</a:t>
            </a:r>
            <a:r>
              <a:rPr lang="fr-FR" sz="1200" b="0" i="0" kern="1200" dirty="0">
                <a:solidFill>
                  <a:schemeClr val="tx1"/>
                </a:solidFill>
                <a:effectLst/>
                <a:latin typeface="+mn-lt"/>
                <a:ea typeface="+mn-ea"/>
                <a:cs typeface="+mn-cs"/>
              </a:rPr>
              <a:t> : des </a:t>
            </a:r>
            <a:r>
              <a:rPr lang="fr-FR" sz="1200" b="0" i="0" kern="1200" dirty="0" err="1">
                <a:solidFill>
                  <a:schemeClr val="tx1"/>
                </a:solidFill>
                <a:effectLst/>
                <a:latin typeface="+mn-lt"/>
                <a:ea typeface="+mn-ea"/>
                <a:cs typeface="+mn-cs"/>
              </a:rPr>
              <a:t>hooks</a:t>
            </a:r>
            <a:r>
              <a:rPr lang="fr-FR" sz="1200" b="0" i="0" kern="1200" dirty="0">
                <a:solidFill>
                  <a:schemeClr val="tx1"/>
                </a:solidFill>
                <a:effectLst/>
                <a:latin typeface="+mn-lt"/>
                <a:ea typeface="+mn-ea"/>
                <a:cs typeface="+mn-cs"/>
              </a:rPr>
              <a:t> optionnels pour exécuter du code avant/après le démarrage.</a:t>
            </a:r>
          </a:p>
          <a:p>
            <a:r>
              <a:rPr lang="fr-FR" sz="1200" b="0" i="0" kern="1200" dirty="0">
                <a:solidFill>
                  <a:schemeClr val="tx1"/>
                </a:solidFill>
                <a:effectLst/>
                <a:latin typeface="+mn-lt"/>
                <a:ea typeface="+mn-ea"/>
                <a:cs typeface="+mn-cs"/>
              </a:rPr>
              <a:t>Ça garantit que les données ne sont pas corrompues lors des arrêts.</a:t>
            </a:r>
          </a:p>
          <a:p>
            <a:r>
              <a:rPr lang="fr-FR" sz="1200" b="0" i="0" kern="1200" dirty="0">
                <a:solidFill>
                  <a:schemeClr val="tx1"/>
                </a:solidFill>
                <a:effectLst/>
                <a:latin typeface="+mn-lt"/>
                <a:ea typeface="+mn-ea"/>
                <a:cs typeface="+mn-cs"/>
              </a:rPr>
              <a:t>5️⃣ Runtime Confinement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de Confinement du Runtime)</a:t>
            </a:r>
          </a:p>
          <a:p>
            <a:r>
              <a:rPr lang="fr-FR" sz="1200" b="0" i="0" kern="1200" dirty="0">
                <a:solidFill>
                  <a:schemeClr val="tx1"/>
                </a:solidFill>
                <a:effectLst/>
                <a:latin typeface="+mn-lt"/>
                <a:ea typeface="+mn-ea"/>
                <a:cs typeface="+mn-cs"/>
              </a:rPr>
              <a:t>Votre conteneur doit avoir des limites de ressources clairement définies :</a:t>
            </a:r>
          </a:p>
          <a:p>
            <a:r>
              <a:rPr lang="fr-FR" sz="1200" b="0" i="0" kern="1200" dirty="0">
                <a:solidFill>
                  <a:schemeClr val="tx1"/>
                </a:solidFill>
                <a:effectLst/>
                <a:latin typeface="+mn-lt"/>
                <a:ea typeface="+mn-ea"/>
                <a:cs typeface="+mn-cs"/>
              </a:rPr>
              <a:t>CPU (R) : il faut que l'</a:t>
            </a:r>
            <a:r>
              <a:rPr lang="fr-FR" sz="1200" b="0" i="0" kern="1200" dirty="0" err="1">
                <a:solidFill>
                  <a:schemeClr val="tx1"/>
                </a:solidFill>
                <a:effectLst/>
                <a:latin typeface="+mn-lt"/>
                <a:ea typeface="+mn-ea"/>
                <a:cs typeface="+mn-cs"/>
              </a:rPr>
              <a:t>orchestrator</a:t>
            </a:r>
            <a:r>
              <a:rPr lang="fr-FR" sz="1200" b="0" i="0" kern="1200" dirty="0">
                <a:solidFill>
                  <a:schemeClr val="tx1"/>
                </a:solidFill>
                <a:effectLst/>
                <a:latin typeface="+mn-lt"/>
                <a:ea typeface="+mn-ea"/>
                <a:cs typeface="+mn-cs"/>
              </a:rPr>
              <a:t> sache combien de CPU vous allouez.</a:t>
            </a:r>
          </a:p>
          <a:p>
            <a:r>
              <a:rPr lang="fr-FR" sz="1200" b="0" i="0" kern="1200" dirty="0">
                <a:solidFill>
                  <a:schemeClr val="tx1"/>
                </a:solidFill>
                <a:effectLst/>
                <a:latin typeface="+mn-lt"/>
                <a:ea typeface="+mn-ea"/>
                <a:cs typeface="+mn-cs"/>
              </a:rPr>
              <a:t>Memory (R) : combien de RAM a besoin votre app pour fonctionner ?</a:t>
            </a:r>
          </a:p>
          <a:p>
            <a:r>
              <a:rPr lang="fr-FR" sz="1200" b="0" i="0" kern="1200" dirty="0">
                <a:solidFill>
                  <a:schemeClr val="tx1"/>
                </a:solidFill>
                <a:effectLst/>
                <a:latin typeface="+mn-lt"/>
                <a:ea typeface="+mn-ea"/>
                <a:cs typeface="+mn-cs"/>
              </a:rPr>
              <a:t>CPU(</a:t>
            </a:r>
            <a:r>
              <a:rPr lang="fr-FR" sz="1200" b="0" i="0" kern="1200" dirty="0" err="1">
                <a:solidFill>
                  <a:schemeClr val="tx1"/>
                </a:solidFill>
                <a:effectLst/>
                <a:latin typeface="+mn-lt"/>
                <a:ea typeface="+mn-ea"/>
                <a:cs typeface="+mn-cs"/>
              </a:rPr>
              <a:t>libc</a:t>
            </a:r>
            <a:r>
              <a:rPr lang="fr-FR" sz="1200" b="0" i="0" kern="1200" dirty="0">
                <a:solidFill>
                  <a:schemeClr val="tx1"/>
                </a:solidFill>
                <a:effectLst/>
                <a:latin typeface="+mn-lt"/>
                <a:ea typeface="+mn-ea"/>
                <a:cs typeface="+mn-cs"/>
              </a:rPr>
              <a:t>) : l'</a:t>
            </a:r>
            <a:r>
              <a:rPr lang="fr-FR" sz="1200" b="0" i="0" kern="1200" dirty="0" err="1">
                <a:solidFill>
                  <a:schemeClr val="tx1"/>
                </a:solidFill>
                <a:effectLst/>
                <a:latin typeface="+mn-lt"/>
                <a:ea typeface="+mn-ea"/>
                <a:cs typeface="+mn-cs"/>
              </a:rPr>
              <a:t>orchestrator</a:t>
            </a:r>
            <a:r>
              <a:rPr lang="fr-FR" sz="1200" b="0" i="0" kern="1200" dirty="0">
                <a:solidFill>
                  <a:schemeClr val="tx1"/>
                </a:solidFill>
                <a:effectLst/>
                <a:latin typeface="+mn-lt"/>
                <a:ea typeface="+mn-ea"/>
                <a:cs typeface="+mn-cs"/>
              </a:rPr>
              <a:t> peut confiner les processus et répartir équitablement les ressources.</a:t>
            </a:r>
          </a:p>
          <a:p>
            <a:r>
              <a:rPr lang="fr-FR" sz="1200" b="0" i="0" kern="1200" dirty="0">
                <a:solidFill>
                  <a:schemeClr val="tx1"/>
                </a:solidFill>
                <a:effectLst/>
                <a:latin typeface="+mn-lt"/>
                <a:ea typeface="+mn-ea"/>
                <a:cs typeface="+mn-cs"/>
              </a:rPr>
              <a:t>Sans ces limites, un conteneur qui fuit mémoire va bouffer toutes les ressources du cluster et pourrir tout le monde.</a:t>
            </a:r>
          </a:p>
          <a:p>
            <a:r>
              <a:rPr lang="fr-FR" sz="1200" b="0" i="0" kern="1200" dirty="0">
                <a:solidFill>
                  <a:schemeClr val="tx1"/>
                </a:solidFill>
                <a:effectLst/>
                <a:latin typeface="+mn-lt"/>
                <a:ea typeface="+mn-ea"/>
                <a:cs typeface="+mn-cs"/>
              </a:rPr>
              <a:t>6️⃣ Single </a:t>
            </a:r>
            <a:r>
              <a:rPr lang="fr-FR" sz="1200" b="0" i="0" kern="1200" dirty="0" err="1">
                <a:solidFill>
                  <a:schemeClr val="tx1"/>
                </a:solidFill>
                <a:effectLst/>
                <a:latin typeface="+mn-lt"/>
                <a:ea typeface="+mn-ea"/>
                <a:cs typeface="+mn-cs"/>
              </a:rPr>
              <a:t>Concern</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de Responsabilité Unique)</a:t>
            </a:r>
          </a:p>
          <a:p>
            <a:r>
              <a:rPr lang="fr-FR" sz="1200" b="0" i="0" kern="1200" dirty="0">
                <a:solidFill>
                  <a:schemeClr val="tx1"/>
                </a:solidFill>
                <a:effectLst/>
                <a:latin typeface="+mn-lt"/>
                <a:ea typeface="+mn-ea"/>
                <a:cs typeface="+mn-cs"/>
              </a:rPr>
              <a:t>Un </a:t>
            </a:r>
            <a:r>
              <a:rPr lang="fr-FR" sz="1200" b="0" i="0" kern="1200" dirty="0" err="1">
                <a:solidFill>
                  <a:schemeClr val="tx1"/>
                </a:solidFill>
                <a:effectLst/>
                <a:latin typeface="+mn-lt"/>
                <a:ea typeface="+mn-ea"/>
                <a:cs typeface="+mn-cs"/>
              </a:rPr>
              <a:t>Pod</a:t>
            </a:r>
            <a:r>
              <a:rPr lang="fr-FR" sz="1200" b="0" i="0" kern="1200" dirty="0">
                <a:solidFill>
                  <a:schemeClr val="tx1"/>
                </a:solidFill>
                <a:effectLst/>
                <a:latin typeface="+mn-lt"/>
                <a:ea typeface="+mn-ea"/>
                <a:cs typeface="+mn-cs"/>
              </a:rPr>
              <a:t> (unité de déploiement Kubernetes) = un conteneur = une responsabilité. Ne mettez pas 5 services différents dans le même conteneur. Si votre app fait plusieurs choses, utilisez plusieurs conteneurs/</a:t>
            </a:r>
            <a:r>
              <a:rPr lang="fr-FR" sz="1200" b="0" i="0" kern="1200" dirty="0" err="1">
                <a:solidFill>
                  <a:schemeClr val="tx1"/>
                </a:solidFill>
                <a:effectLst/>
                <a:latin typeface="+mn-lt"/>
                <a:ea typeface="+mn-ea"/>
                <a:cs typeface="+mn-cs"/>
              </a:rPr>
              <a:t>Pods</a:t>
            </a:r>
            <a:r>
              <a:rPr lang="fr-FR" sz="1200" b="0" i="0" kern="1200" dirty="0">
                <a:solidFill>
                  <a:schemeClr val="tx1"/>
                </a:solidFill>
                <a:effectLst/>
                <a:latin typeface="+mn-lt"/>
                <a:ea typeface="+mn-ea"/>
                <a:cs typeface="+mn-cs"/>
              </a:rPr>
              <a:t>. Ça permet à l'</a:t>
            </a:r>
            <a:r>
              <a:rPr lang="fr-FR" sz="1200" b="0" i="0" kern="1200" dirty="0" err="1">
                <a:solidFill>
                  <a:schemeClr val="tx1"/>
                </a:solidFill>
                <a:effectLst/>
                <a:latin typeface="+mn-lt"/>
                <a:ea typeface="+mn-ea"/>
                <a:cs typeface="+mn-cs"/>
              </a:rPr>
              <a:t>orchestrator</a:t>
            </a:r>
            <a:r>
              <a:rPr lang="fr-FR" sz="1200" b="0" i="0" kern="1200" dirty="0">
                <a:solidFill>
                  <a:schemeClr val="tx1"/>
                </a:solidFill>
                <a:effectLst/>
                <a:latin typeface="+mn-lt"/>
                <a:ea typeface="+mn-ea"/>
                <a:cs typeface="+mn-cs"/>
              </a:rPr>
              <a:t> de </a:t>
            </a:r>
            <a:r>
              <a:rPr lang="fr-FR" sz="1200" b="0" i="0" kern="1200" dirty="0" err="1">
                <a:solidFill>
                  <a:schemeClr val="tx1"/>
                </a:solidFill>
                <a:effectLst/>
                <a:latin typeface="+mn-lt"/>
                <a:ea typeface="+mn-ea"/>
                <a:cs typeface="+mn-cs"/>
              </a:rPr>
              <a:t>scaler</a:t>
            </a:r>
            <a:r>
              <a:rPr lang="fr-FR" sz="1200" b="0" i="0" kern="1200" dirty="0">
                <a:solidFill>
                  <a:schemeClr val="tx1"/>
                </a:solidFill>
                <a:effectLst/>
                <a:latin typeface="+mn-lt"/>
                <a:ea typeface="+mn-ea"/>
                <a:cs typeface="+mn-cs"/>
              </a:rPr>
              <a:t> chaque composant indépendamment et de les redéployer sans impacter les autres.</a:t>
            </a:r>
          </a:p>
          <a:p>
            <a:r>
              <a:rPr lang="fr-FR" sz="1200" b="0" i="0" kern="1200" dirty="0">
                <a:solidFill>
                  <a:schemeClr val="tx1"/>
                </a:solidFill>
                <a:effectLst/>
                <a:latin typeface="+mn-lt"/>
                <a:ea typeface="+mn-ea"/>
                <a:cs typeface="+mn-cs"/>
              </a:rPr>
              <a:t>7️⃣ Self-</a:t>
            </a:r>
            <a:r>
              <a:rPr lang="fr-FR" sz="1200" b="0" i="0" kern="1200" dirty="0" err="1">
                <a:solidFill>
                  <a:schemeClr val="tx1"/>
                </a:solidFill>
                <a:effectLst/>
                <a:latin typeface="+mn-lt"/>
                <a:ea typeface="+mn-ea"/>
                <a:cs typeface="+mn-cs"/>
              </a:rPr>
              <a:t>Containment</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Principle</a:t>
            </a:r>
            <a:r>
              <a:rPr lang="fr-FR" sz="1200" b="0" i="0" kern="1200" dirty="0">
                <a:solidFill>
                  <a:schemeClr val="tx1"/>
                </a:solidFill>
                <a:effectLst/>
                <a:latin typeface="+mn-lt"/>
                <a:ea typeface="+mn-ea"/>
                <a:cs typeface="+mn-cs"/>
              </a:rPr>
              <a:t> (Principe d'Auto-Confinement)</a:t>
            </a:r>
          </a:p>
          <a:p>
            <a:r>
              <a:rPr lang="fr-FR" sz="1200" b="0" i="0" kern="1200" dirty="0">
                <a:solidFill>
                  <a:schemeClr val="tx1"/>
                </a:solidFill>
                <a:effectLst/>
                <a:latin typeface="+mn-lt"/>
                <a:ea typeface="+mn-ea"/>
                <a:cs typeface="+mn-cs"/>
              </a:rPr>
              <a:t>Votre conteneur doit être autonome :</a:t>
            </a:r>
          </a:p>
          <a:p>
            <a:r>
              <a:rPr lang="fr-FR" sz="1200" b="0" i="0" kern="1200" dirty="0" err="1">
                <a:solidFill>
                  <a:schemeClr val="tx1"/>
                </a:solidFill>
                <a:effectLst/>
                <a:latin typeface="+mn-lt"/>
                <a:ea typeface="+mn-ea"/>
                <a:cs typeface="+mn-cs"/>
              </a:rPr>
              <a:t>Configs</a:t>
            </a:r>
            <a:r>
              <a:rPr lang="fr-FR" sz="1200" b="0" i="0" kern="1200" dirty="0">
                <a:solidFill>
                  <a:schemeClr val="tx1"/>
                </a:solidFill>
                <a:effectLst/>
                <a:latin typeface="+mn-lt"/>
                <a:ea typeface="+mn-ea"/>
                <a:cs typeface="+mn-cs"/>
              </a:rPr>
              <a:t> : Les paramètres de configuration viennent de l'extérieur (variables d'</a:t>
            </a:r>
            <a:r>
              <a:rPr lang="fr-FR" sz="1200" b="0" i="0" kern="1200" dirty="0" err="1">
                <a:solidFill>
                  <a:schemeClr val="tx1"/>
                </a:solidFill>
                <a:effectLst/>
                <a:latin typeface="+mn-lt"/>
                <a:ea typeface="+mn-ea"/>
                <a:cs typeface="+mn-cs"/>
              </a:rPr>
              <a:t>env</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ConfigMaps</a:t>
            </a:r>
            <a:r>
              <a:rPr lang="fr-FR" sz="1200" b="0" i="0" kern="1200" dirty="0">
                <a:solidFill>
                  <a:schemeClr val="tx1"/>
                </a:solidFill>
                <a:effectLst/>
                <a:latin typeface="+mn-lt"/>
                <a:ea typeface="+mn-ea"/>
                <a:cs typeface="+mn-cs"/>
              </a:rPr>
              <a:t>, Secrets).</a:t>
            </a:r>
          </a:p>
          <a:p>
            <a:r>
              <a:rPr lang="fr-FR" sz="1200" b="0" i="0" kern="1200" dirty="0">
                <a:solidFill>
                  <a:schemeClr val="tx1"/>
                </a:solidFill>
                <a:effectLst/>
                <a:latin typeface="+mn-lt"/>
                <a:ea typeface="+mn-ea"/>
                <a:cs typeface="+mn-cs"/>
              </a:rPr>
              <a:t>Build time vs Runtime : Vous définissez ce qui est fixe à la construction, et ce qui est flexible à l'exécution.</a:t>
            </a:r>
          </a:p>
          <a:p>
            <a:r>
              <a:rPr lang="fr-FR" sz="1200" b="0" i="0" kern="1200" dirty="0">
                <a:solidFill>
                  <a:schemeClr val="tx1"/>
                </a:solidFill>
                <a:effectLst/>
                <a:latin typeface="+mn-lt"/>
                <a:ea typeface="+mn-ea"/>
                <a:cs typeface="+mn-cs"/>
              </a:rPr>
              <a:t>Storage : Si vous avez besoin de persistance, vous déclarez ça, l'</a:t>
            </a:r>
            <a:r>
              <a:rPr lang="fr-FR" sz="1200" b="0" i="0" kern="1200" dirty="0" err="1">
                <a:solidFill>
                  <a:schemeClr val="tx1"/>
                </a:solidFill>
                <a:effectLst/>
                <a:latin typeface="+mn-lt"/>
                <a:ea typeface="+mn-ea"/>
                <a:cs typeface="+mn-cs"/>
              </a:rPr>
              <a:t>orchestrator</a:t>
            </a:r>
            <a:r>
              <a:rPr lang="fr-FR" sz="1200" b="0" i="0" kern="1200" dirty="0">
                <a:solidFill>
                  <a:schemeClr val="tx1"/>
                </a:solidFill>
                <a:effectLst/>
                <a:latin typeface="+mn-lt"/>
                <a:ea typeface="+mn-ea"/>
                <a:cs typeface="+mn-cs"/>
              </a:rPr>
              <a:t> vous fournira des volumes.</a:t>
            </a:r>
          </a:p>
          <a:p>
            <a:r>
              <a:rPr lang="fr-FR" sz="1200" b="0" i="0" kern="1200" dirty="0">
                <a:solidFill>
                  <a:schemeClr val="tx1"/>
                </a:solidFill>
                <a:effectLst/>
                <a:latin typeface="+mn-lt"/>
                <a:ea typeface="+mn-ea"/>
                <a:cs typeface="+mn-cs"/>
              </a:rPr>
              <a:t>Grâce à ça, la même image peut tourner en dev, en test, en prod avec juste des </a:t>
            </a:r>
            <a:r>
              <a:rPr lang="fr-FR" sz="1200" b="0" i="0" kern="1200" dirty="0" err="1">
                <a:solidFill>
                  <a:schemeClr val="tx1"/>
                </a:solidFill>
                <a:effectLst/>
                <a:latin typeface="+mn-lt"/>
                <a:ea typeface="+mn-ea"/>
                <a:cs typeface="+mn-cs"/>
              </a:rPr>
              <a:t>configs</a:t>
            </a:r>
            <a:r>
              <a:rPr lang="fr-FR" sz="1200" b="0" i="0" kern="1200" dirty="0">
                <a:solidFill>
                  <a:schemeClr val="tx1"/>
                </a:solidFill>
                <a:effectLst/>
                <a:latin typeface="+mn-lt"/>
                <a:ea typeface="+mn-ea"/>
                <a:cs typeface="+mn-cs"/>
              </a:rPr>
              <a:t> différentes.</a:t>
            </a:r>
          </a:p>
          <a:p>
            <a:br>
              <a:rPr lang="fr-FR" dirty="0"/>
            </a:br>
            <a:endParaRPr lang="fr-FR" dirty="0"/>
          </a:p>
          <a:p>
            <a:r>
              <a:rPr lang="fr-FR" sz="1200" b="0" i="0" kern="1200" dirty="0">
                <a:solidFill>
                  <a:schemeClr val="tx1"/>
                </a:solidFill>
                <a:effectLst/>
                <a:latin typeface="+mn-lt"/>
                <a:ea typeface="+mn-ea"/>
                <a:cs typeface="+mn-cs"/>
              </a:rPr>
              <a:t>Conclusion</a:t>
            </a:r>
          </a:p>
          <a:p>
            <a:r>
              <a:rPr lang="fr-FR" sz="1200" b="0" i="0" kern="1200" dirty="0">
                <a:solidFill>
                  <a:schemeClr val="tx1"/>
                </a:solidFill>
                <a:effectLst/>
                <a:latin typeface="+mn-lt"/>
                <a:ea typeface="+mn-ea"/>
                <a:cs typeface="+mn-cs"/>
              </a:rPr>
              <a:t>En résumé, une application </a:t>
            </a:r>
            <a:r>
              <a:rPr lang="fr-FR" sz="1200" b="0" i="0" kern="1200" dirty="0" err="1">
                <a:solidFill>
                  <a:schemeClr val="tx1"/>
                </a:solidFill>
                <a:effectLst/>
                <a:latin typeface="+mn-lt"/>
                <a:ea typeface="+mn-ea"/>
                <a:cs typeface="+mn-cs"/>
              </a:rPr>
              <a:t>orchestrator-ready</a:t>
            </a:r>
            <a:r>
              <a:rPr lang="fr-FR" sz="1200" b="0" i="0" kern="1200" dirty="0">
                <a:solidFill>
                  <a:schemeClr val="tx1"/>
                </a:solidFill>
                <a:effectLst/>
                <a:latin typeface="+mn-lt"/>
                <a:ea typeface="+mn-ea"/>
                <a:cs typeface="+mn-cs"/>
              </a:rPr>
              <a:t> c'est une app qui :</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Expose sa santé</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Accepte d'être stoppée/relancée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Gère ses ressources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Est modulaire</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 Se configure à l'exécution</a:t>
            </a:r>
          </a:p>
          <a:p>
            <a:endParaRPr lang="en-ZA" dirty="0"/>
          </a:p>
        </p:txBody>
      </p:sp>
    </p:spTree>
    <p:extLst>
      <p:ext uri="{BB962C8B-B14F-4D97-AF65-F5344CB8AC3E}">
        <p14:creationId xmlns:p14="http://schemas.microsoft.com/office/powerpoint/2010/main" val="2017992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Dans Kubernetes, une probe, c’est comme un petit check-up de santé que le </a:t>
            </a:r>
            <a:r>
              <a:rPr lang="fr-FR" sz="1200" b="0" i="0" kern="1200" dirty="0" err="1">
                <a:solidFill>
                  <a:schemeClr val="tx1"/>
                </a:solidFill>
                <a:effectLst/>
                <a:latin typeface="+mn-lt"/>
                <a:ea typeface="+mn-ea"/>
                <a:cs typeface="+mn-cs"/>
              </a:rPr>
              <a:t>kubelet</a:t>
            </a:r>
            <a:r>
              <a:rPr lang="fr-FR" sz="1200" b="0" i="0" kern="1200" dirty="0">
                <a:solidFill>
                  <a:schemeClr val="tx1"/>
                </a:solidFill>
                <a:effectLst/>
                <a:latin typeface="+mn-lt"/>
                <a:ea typeface="+mn-ea"/>
                <a:cs typeface="+mn-cs"/>
              </a:rPr>
              <a:t> fait régulièrement sur un container. L’idée, c’est de vérifier automatiquement si l’application est vivante et en bon état, sans intervention humaine.</a:t>
            </a:r>
          </a:p>
          <a:p>
            <a:r>
              <a:rPr lang="fr-FR" sz="1200" b="0" i="0" kern="1200" dirty="0">
                <a:solidFill>
                  <a:schemeClr val="tx1"/>
                </a:solidFill>
                <a:effectLst/>
                <a:latin typeface="+mn-lt"/>
                <a:ea typeface="+mn-ea"/>
                <a:cs typeface="+mn-cs"/>
              </a:rPr>
              <a:t>Kubernetes propose 4 types de probes :</a:t>
            </a:r>
          </a:p>
          <a:p>
            <a:r>
              <a:rPr lang="fr-FR" sz="1200" b="0" i="0" kern="1200" dirty="0" err="1">
                <a:solidFill>
                  <a:schemeClr val="tx1"/>
                </a:solidFill>
                <a:effectLst/>
                <a:latin typeface="+mn-lt"/>
                <a:ea typeface="+mn-ea"/>
                <a:cs typeface="+mn-cs"/>
              </a:rPr>
              <a:t>httpGet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Là, Kubernetes envoie une requête HTTP GET vers ton container, sur une URL et un port que tu définis.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Si le container répond avec un code HTTP entre 200 et 399, la probe est considérée comme </a:t>
            </a:r>
            <a:r>
              <a:rPr lang="fr-FR" sz="1200" b="0" i="0" kern="1200" dirty="0" err="1">
                <a:solidFill>
                  <a:schemeClr val="tx1"/>
                </a:solidFill>
                <a:effectLst/>
                <a:latin typeface="+mn-lt"/>
                <a:ea typeface="+mn-ea"/>
                <a:cs typeface="+mn-cs"/>
              </a:rPr>
              <a:t>success</a:t>
            </a:r>
            <a:r>
              <a:rPr lang="fr-FR" sz="1200" b="0" i="0" kern="1200" dirty="0">
                <a:solidFill>
                  <a:schemeClr val="tx1"/>
                </a:solidFill>
                <a:effectLst/>
                <a:latin typeface="+mn-lt"/>
                <a:ea typeface="+mn-ea"/>
                <a:cs typeface="+mn-cs"/>
              </a:rPr>
              <a:t>. Au‑delà ou en-dessous, c’est un échec.</a:t>
            </a:r>
          </a:p>
          <a:p>
            <a:r>
              <a:rPr lang="fr-FR" sz="1200" b="0" i="0" kern="1200" dirty="0" err="1">
                <a:solidFill>
                  <a:schemeClr val="tx1"/>
                </a:solidFill>
                <a:effectLst/>
                <a:latin typeface="+mn-lt"/>
                <a:ea typeface="+mn-ea"/>
                <a:cs typeface="+mn-cs"/>
              </a:rPr>
              <a:t>tcpSocket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Ici, Kubernetes essaie juste d’ouvrir une connexion TCP sur un port donné.</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Si le port est ouvert et accepte la connexion, la probe est </a:t>
            </a:r>
            <a:r>
              <a:rPr lang="fr-FR" sz="1200" b="0" i="0" kern="1200" dirty="0" err="1">
                <a:solidFill>
                  <a:schemeClr val="tx1"/>
                </a:solidFill>
                <a:effectLst/>
                <a:latin typeface="+mn-lt"/>
                <a:ea typeface="+mn-ea"/>
                <a:cs typeface="+mn-cs"/>
              </a:rPr>
              <a:t>success</a:t>
            </a:r>
            <a:r>
              <a:rPr lang="fr-FR" sz="1200" b="0" i="0" kern="1200" dirty="0">
                <a:solidFill>
                  <a:schemeClr val="tx1"/>
                </a:solidFill>
                <a:effectLst/>
                <a:latin typeface="+mn-lt"/>
                <a:ea typeface="+mn-ea"/>
                <a:cs typeface="+mn-cs"/>
              </a:rPr>
              <a:t>. Si ça ne répond pas, la probe échoue.</a:t>
            </a:r>
          </a:p>
          <a:p>
            <a:r>
              <a:rPr lang="fr-FR" sz="1200" b="0" i="0" kern="1200" dirty="0" err="1">
                <a:solidFill>
                  <a:schemeClr val="tx1"/>
                </a:solidFill>
                <a:effectLst/>
                <a:latin typeface="+mn-lt"/>
                <a:ea typeface="+mn-ea"/>
                <a:cs typeface="+mn-cs"/>
              </a:rPr>
              <a:t>grpc</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Pour les applications qui exposent un serveur </a:t>
            </a:r>
            <a:r>
              <a:rPr lang="fr-FR" sz="1200" b="0" i="0" kern="1200" dirty="0" err="1">
                <a:solidFill>
                  <a:schemeClr val="tx1"/>
                </a:solidFill>
                <a:effectLst/>
                <a:latin typeface="+mn-lt"/>
                <a:ea typeface="+mn-ea"/>
                <a:cs typeface="+mn-cs"/>
              </a:rPr>
              <a:t>gRPC</a:t>
            </a:r>
            <a:r>
              <a:rPr lang="fr-FR" sz="1200" b="0" i="0" kern="1200" dirty="0">
                <a:solidFill>
                  <a:schemeClr val="tx1"/>
                </a:solidFill>
                <a:effectLst/>
                <a:latin typeface="+mn-lt"/>
                <a:ea typeface="+mn-ea"/>
                <a:cs typeface="+mn-cs"/>
              </a:rPr>
              <a:t>, Kubernetes peut envoyer une requête </a:t>
            </a:r>
            <a:r>
              <a:rPr lang="fr-FR" sz="1200" b="0" i="0" kern="1200" dirty="0" err="1">
                <a:solidFill>
                  <a:schemeClr val="tx1"/>
                </a:solidFill>
                <a:effectLst/>
                <a:latin typeface="+mn-lt"/>
                <a:ea typeface="+mn-ea"/>
                <a:cs typeface="+mn-cs"/>
              </a:rPr>
              <a:t>gRPC</a:t>
            </a:r>
            <a:r>
              <a:rPr lang="fr-FR" sz="1200" b="0" i="0" kern="1200" dirty="0">
                <a:solidFill>
                  <a:schemeClr val="tx1"/>
                </a:solidFill>
                <a:effectLst/>
                <a:latin typeface="+mn-lt"/>
                <a:ea typeface="+mn-ea"/>
                <a:cs typeface="+mn-cs"/>
              </a:rPr>
              <a:t> spéciale (</a:t>
            </a:r>
            <a:r>
              <a:rPr lang="fr-FR" sz="1200" b="0" i="0" kern="1200" dirty="0" err="1">
                <a:solidFill>
                  <a:schemeClr val="tx1"/>
                </a:solidFill>
                <a:effectLst/>
                <a:latin typeface="+mn-lt"/>
                <a:ea typeface="+mn-ea"/>
                <a:cs typeface="+mn-cs"/>
              </a:rPr>
              <a:t>health</a:t>
            </a:r>
            <a:r>
              <a:rPr lang="fr-FR" sz="1200" b="0" i="0" kern="1200" dirty="0">
                <a:solidFill>
                  <a:schemeClr val="tx1"/>
                </a:solidFill>
                <a:effectLst/>
                <a:latin typeface="+mn-lt"/>
                <a:ea typeface="+mn-ea"/>
                <a:cs typeface="+mn-cs"/>
              </a:rPr>
              <a:t> check) sur un port.</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Si le serveur accepte et répond correctement aux RPC sur ce port, la probe est </a:t>
            </a:r>
            <a:r>
              <a:rPr lang="fr-FR" sz="1200" b="0" i="0" kern="1200" dirty="0" err="1">
                <a:solidFill>
                  <a:schemeClr val="tx1"/>
                </a:solidFill>
                <a:effectLst/>
                <a:latin typeface="+mn-lt"/>
                <a:ea typeface="+mn-ea"/>
                <a:cs typeface="+mn-cs"/>
              </a:rPr>
              <a:t>success</a:t>
            </a:r>
            <a:r>
              <a:rPr lang="fr-FR" sz="1200" b="0" i="0" kern="1200" dirty="0">
                <a:solidFill>
                  <a:schemeClr val="tx1"/>
                </a:solidFill>
                <a:effectLst/>
                <a:latin typeface="+mn-lt"/>
                <a:ea typeface="+mn-ea"/>
                <a:cs typeface="+mn-cs"/>
              </a:rPr>
              <a:t>.</a:t>
            </a:r>
          </a:p>
          <a:p>
            <a:r>
              <a:rPr lang="fr-FR" sz="1200" b="0" i="0" kern="1200" dirty="0" err="1">
                <a:solidFill>
                  <a:schemeClr val="tx1"/>
                </a:solidFill>
                <a:effectLst/>
                <a:latin typeface="+mn-lt"/>
                <a:ea typeface="+mn-ea"/>
                <a:cs typeface="+mn-cs"/>
              </a:rPr>
              <a:t>exec</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Dans ce cas, Kubernetes exécute une commande à l’intérieur du container (par exemple </a:t>
            </a:r>
            <a:r>
              <a:rPr lang="fr-FR" sz="1200" b="0" i="0" kern="1200" dirty="0" err="1">
                <a:solidFill>
                  <a:schemeClr val="tx1"/>
                </a:solidFill>
                <a:effectLst/>
                <a:latin typeface="+mn-lt"/>
                <a:ea typeface="+mn-ea"/>
                <a:cs typeface="+mn-cs"/>
              </a:rPr>
              <a:t>curl</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pg_isready</a:t>
            </a:r>
            <a:r>
              <a:rPr lang="fr-FR" sz="1200" b="0" i="0" kern="1200" dirty="0">
                <a:solidFill>
                  <a:schemeClr val="tx1"/>
                </a:solidFill>
                <a:effectLst/>
                <a:latin typeface="+mn-lt"/>
                <a:ea typeface="+mn-ea"/>
                <a:cs typeface="+mn-cs"/>
              </a:rPr>
              <a:t>, etc.).</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Si la commande retourne un code de sortie 0, c’est un succès. Tout autre code signifie échec.</a:t>
            </a:r>
          </a:p>
          <a:p>
            <a:r>
              <a:rPr lang="fr-FR" sz="1200" b="0" i="0" kern="1200" dirty="0">
                <a:solidFill>
                  <a:schemeClr val="tx1"/>
                </a:solidFill>
                <a:effectLst/>
                <a:latin typeface="+mn-lt"/>
                <a:ea typeface="+mn-ea"/>
                <a:cs typeface="+mn-cs"/>
              </a:rPr>
              <a:t>En combinant ces probes, Kubernetes peut décider de redémarrer un container, de retirer un </a:t>
            </a:r>
            <a:r>
              <a:rPr lang="fr-FR" sz="1200" b="0" i="0" kern="1200" dirty="0" err="1">
                <a:solidFill>
                  <a:schemeClr val="tx1"/>
                </a:solidFill>
                <a:effectLst/>
                <a:latin typeface="+mn-lt"/>
                <a:ea typeface="+mn-ea"/>
                <a:cs typeface="+mn-cs"/>
              </a:rPr>
              <a:t>Pod</a:t>
            </a:r>
            <a:r>
              <a:rPr lang="fr-FR" sz="1200" b="0" i="0" kern="1200" dirty="0">
                <a:solidFill>
                  <a:schemeClr val="tx1"/>
                </a:solidFill>
                <a:effectLst/>
                <a:latin typeface="+mn-lt"/>
                <a:ea typeface="+mn-ea"/>
                <a:cs typeface="+mn-cs"/>
              </a:rPr>
              <a:t> du Service (pas prêt) ou de le laisser recevoir du trafic. C’est la base de l’auto‑réparation et de la haute disponibilité dans un cluster.</a:t>
            </a:r>
          </a:p>
          <a:p>
            <a:endParaRPr lang="en-ZA" dirty="0"/>
          </a:p>
        </p:txBody>
      </p:sp>
    </p:spTree>
    <p:extLst>
      <p:ext uri="{BB962C8B-B14F-4D97-AF65-F5344CB8AC3E}">
        <p14:creationId xmlns:p14="http://schemas.microsoft.com/office/powerpoint/2010/main" val="412148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96924" y="571563"/>
            <a:ext cx="10198735" cy="568325"/>
          </a:xfrm>
          <a:prstGeom prst="rect">
            <a:avLst/>
          </a:prstGeom>
        </p:spPr>
        <p:txBody>
          <a:bodyPr wrap="square" lIns="0" tIns="0" rIns="0" bIns="0">
            <a:spAutoFit/>
          </a:bodyPr>
          <a:lstStyle>
            <a:lvl1pPr>
              <a:defRPr sz="3500" b="1" i="0">
                <a:solidFill>
                  <a:srgbClr val="333333"/>
                </a:solidFill>
                <a:latin typeface="Arial"/>
                <a:cs typeface="Arial"/>
              </a:defRPr>
            </a:lvl1pPr>
          </a:lstStyle>
          <a:p>
            <a:endParaRPr/>
          </a:p>
        </p:txBody>
      </p:sp>
      <p:sp>
        <p:nvSpPr>
          <p:cNvPr id="3" name="Holder 3"/>
          <p:cNvSpPr>
            <a:spLocks noGrp="1"/>
          </p:cNvSpPr>
          <p:nvPr>
            <p:ph type="subTitle" idx="4"/>
          </p:nvPr>
        </p:nvSpPr>
        <p:spPr>
          <a:xfrm>
            <a:off x="2029777" y="4267200"/>
            <a:ext cx="9472295" cy="1905000"/>
          </a:xfrm>
          <a:prstGeom prst="rect">
            <a:avLst/>
          </a:prstGeom>
        </p:spPr>
        <p:txBody>
          <a:bodyPr wrap="square" lIns="0" tIns="0" rIns="0" bIns="0">
            <a:spAutoFit/>
          </a:bodyPr>
          <a:lstStyle>
            <a:lvl1pPr>
              <a:defRPr sz="2100" b="0" i="0" u="heavy">
                <a:solidFill>
                  <a:srgbClr val="ED2137"/>
                </a:solidFill>
                <a:latin typeface="Trebuchet MS"/>
                <a:cs typeface="Trebuchet M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847DE2E-C6B7-45D1-9FF0-429C62206A6C}" type="datetime1">
              <a:rPr lang="en-US" smtClean="0"/>
              <a:t>11/28/2025</a:t>
            </a:fld>
            <a:endParaRPr lang="en-US"/>
          </a:p>
        </p:txBody>
      </p:sp>
      <p:sp>
        <p:nvSpPr>
          <p:cNvPr id="6" name="Holder 6"/>
          <p:cNvSpPr>
            <a:spLocks noGrp="1"/>
          </p:cNvSpPr>
          <p:nvPr>
            <p:ph type="sldNum" sz="quarter" idx="7"/>
          </p:nvPr>
        </p:nvSpPr>
        <p:spPr/>
        <p:txBody>
          <a:bodyPr lIns="0" tIns="0" rIns="0" bIns="0"/>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33333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100" b="0" i="0" u="heavy">
                <a:solidFill>
                  <a:srgbClr val="ED2137"/>
                </a:solidFill>
                <a:latin typeface="Trebuchet MS"/>
                <a:cs typeface="Trebuchet M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DFDE525-B41A-4D65-8B5E-9172FDD5CCF1}" type="datetime1">
              <a:rPr lang="en-US" smtClean="0"/>
              <a:t>11/28/2025</a:t>
            </a:fld>
            <a:endParaRPr lang="en-US"/>
          </a:p>
        </p:txBody>
      </p:sp>
      <p:sp>
        <p:nvSpPr>
          <p:cNvPr id="6" name="Holder 6"/>
          <p:cNvSpPr>
            <a:spLocks noGrp="1"/>
          </p:cNvSpPr>
          <p:nvPr>
            <p:ph type="sldNum" sz="quarter" idx="7"/>
          </p:nvPr>
        </p:nvSpPr>
        <p:spPr/>
        <p:txBody>
          <a:bodyPr lIns="0" tIns="0" rIns="0" bIns="0"/>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333333"/>
                </a:solidFill>
                <a:latin typeface="Arial"/>
                <a:cs typeface="Arial"/>
              </a:defRPr>
            </a:lvl1pPr>
          </a:lstStyle>
          <a:p>
            <a:endParaRPr/>
          </a:p>
        </p:txBody>
      </p:sp>
      <p:sp>
        <p:nvSpPr>
          <p:cNvPr id="3" name="Holder 3"/>
          <p:cNvSpPr>
            <a:spLocks noGrp="1"/>
          </p:cNvSpPr>
          <p:nvPr>
            <p:ph sz="half" idx="2"/>
          </p:nvPr>
        </p:nvSpPr>
        <p:spPr>
          <a:xfrm>
            <a:off x="676592" y="1752600"/>
            <a:ext cx="5886355" cy="50292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968902" y="1752600"/>
            <a:ext cx="5886355" cy="50292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F85D701-7007-4AB3-9E34-73C5B0ED3D15}" type="datetime1">
              <a:rPr lang="en-US" smtClean="0"/>
              <a:t>11/28/2025</a:t>
            </a:fld>
            <a:endParaRPr lang="en-US"/>
          </a:p>
        </p:txBody>
      </p:sp>
      <p:sp>
        <p:nvSpPr>
          <p:cNvPr id="7" name="Holder 7"/>
          <p:cNvSpPr>
            <a:spLocks noGrp="1"/>
          </p:cNvSpPr>
          <p:nvPr>
            <p:ph type="sldNum" sz="quarter" idx="7"/>
          </p:nvPr>
        </p:nvSpPr>
        <p:spPr/>
        <p:txBody>
          <a:bodyPr lIns="0" tIns="0" rIns="0" bIns="0"/>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1" i="0">
                <a:solidFill>
                  <a:srgbClr val="333333"/>
                </a:solidFill>
                <a:latin typeface="Arial"/>
                <a:cs typeface="Aria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31E9E91-6D30-449F-97B3-89FF60D46CAD}" type="datetime1">
              <a:rPr lang="en-US" smtClean="0"/>
              <a:t>11/28/2025</a:t>
            </a:fld>
            <a:endParaRPr lang="en-US"/>
          </a:p>
        </p:txBody>
      </p:sp>
      <p:sp>
        <p:nvSpPr>
          <p:cNvPr id="5" name="Holder 5"/>
          <p:cNvSpPr>
            <a:spLocks noGrp="1"/>
          </p:cNvSpPr>
          <p:nvPr>
            <p:ph type="sldNum" sz="quarter" idx="7"/>
          </p:nvPr>
        </p:nvSpPr>
        <p:spPr/>
        <p:txBody>
          <a:bodyPr lIns="0" tIns="0" rIns="0" bIns="0"/>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07281" y="1508124"/>
            <a:ext cx="1632585" cy="1095375"/>
          </a:xfrm>
          <a:custGeom>
            <a:avLst/>
            <a:gdLst/>
            <a:ahLst/>
            <a:cxnLst/>
            <a:rect l="l" t="t" r="r" b="b"/>
            <a:pathLst>
              <a:path w="1632585" h="1095375">
                <a:moveTo>
                  <a:pt x="1632064" y="0"/>
                </a:moveTo>
                <a:lnTo>
                  <a:pt x="0" y="0"/>
                </a:lnTo>
                <a:lnTo>
                  <a:pt x="0" y="1094854"/>
                </a:lnTo>
                <a:lnTo>
                  <a:pt x="2590" y="1094854"/>
                </a:lnTo>
                <a:lnTo>
                  <a:pt x="1176426" y="1093546"/>
                </a:lnTo>
                <a:lnTo>
                  <a:pt x="1510588" y="1092898"/>
                </a:lnTo>
                <a:lnTo>
                  <a:pt x="5321" y="1090828"/>
                </a:lnTo>
                <a:lnTo>
                  <a:pt x="2590" y="1090815"/>
                </a:lnTo>
                <a:lnTo>
                  <a:pt x="5321" y="1090815"/>
                </a:lnTo>
                <a:lnTo>
                  <a:pt x="5321" y="101866"/>
                </a:lnTo>
                <a:lnTo>
                  <a:pt x="36918" y="102349"/>
                </a:lnTo>
                <a:lnTo>
                  <a:pt x="425691" y="104063"/>
                </a:lnTo>
                <a:lnTo>
                  <a:pt x="1129588" y="104228"/>
                </a:lnTo>
                <a:lnTo>
                  <a:pt x="1562100" y="102704"/>
                </a:lnTo>
                <a:lnTo>
                  <a:pt x="1621764" y="101892"/>
                </a:lnTo>
                <a:lnTo>
                  <a:pt x="1625955" y="101600"/>
                </a:lnTo>
                <a:lnTo>
                  <a:pt x="1621764" y="101307"/>
                </a:lnTo>
                <a:lnTo>
                  <a:pt x="1609445" y="101028"/>
                </a:lnTo>
                <a:lnTo>
                  <a:pt x="1527886" y="100215"/>
                </a:lnTo>
                <a:lnTo>
                  <a:pt x="1129588" y="98856"/>
                </a:lnTo>
                <a:lnTo>
                  <a:pt x="425691" y="98996"/>
                </a:lnTo>
                <a:lnTo>
                  <a:pt x="64236" y="100482"/>
                </a:lnTo>
                <a:lnTo>
                  <a:pt x="5321" y="101307"/>
                </a:lnTo>
                <a:lnTo>
                  <a:pt x="5321" y="7150"/>
                </a:lnTo>
                <a:lnTo>
                  <a:pt x="1626730" y="7150"/>
                </a:lnTo>
                <a:lnTo>
                  <a:pt x="1626831" y="66205"/>
                </a:lnTo>
                <a:lnTo>
                  <a:pt x="1626933" y="126187"/>
                </a:lnTo>
                <a:lnTo>
                  <a:pt x="1627035" y="184708"/>
                </a:lnTo>
                <a:lnTo>
                  <a:pt x="1627136" y="241731"/>
                </a:lnTo>
                <a:lnTo>
                  <a:pt x="1627238" y="297243"/>
                </a:lnTo>
                <a:lnTo>
                  <a:pt x="1627339" y="351193"/>
                </a:lnTo>
                <a:lnTo>
                  <a:pt x="1627428" y="403542"/>
                </a:lnTo>
                <a:lnTo>
                  <a:pt x="1627517" y="454279"/>
                </a:lnTo>
                <a:lnTo>
                  <a:pt x="1627593" y="503339"/>
                </a:lnTo>
                <a:lnTo>
                  <a:pt x="1627670" y="550710"/>
                </a:lnTo>
                <a:lnTo>
                  <a:pt x="1627797" y="640207"/>
                </a:lnTo>
                <a:lnTo>
                  <a:pt x="1627898" y="1092898"/>
                </a:lnTo>
                <a:lnTo>
                  <a:pt x="1627949" y="1093546"/>
                </a:lnTo>
                <a:lnTo>
                  <a:pt x="1630768" y="1085240"/>
                </a:lnTo>
                <a:lnTo>
                  <a:pt x="1630845" y="760171"/>
                </a:lnTo>
                <a:lnTo>
                  <a:pt x="1630934" y="721753"/>
                </a:lnTo>
                <a:lnTo>
                  <a:pt x="1631022" y="681456"/>
                </a:lnTo>
                <a:lnTo>
                  <a:pt x="1631124" y="640207"/>
                </a:lnTo>
                <a:lnTo>
                  <a:pt x="1631238" y="595363"/>
                </a:lnTo>
                <a:lnTo>
                  <a:pt x="1631340" y="550710"/>
                </a:lnTo>
                <a:lnTo>
                  <a:pt x="1631454" y="503339"/>
                </a:lnTo>
                <a:lnTo>
                  <a:pt x="1631556" y="454279"/>
                </a:lnTo>
                <a:lnTo>
                  <a:pt x="1631657" y="403542"/>
                </a:lnTo>
                <a:lnTo>
                  <a:pt x="1631746" y="351193"/>
                </a:lnTo>
                <a:lnTo>
                  <a:pt x="1631835" y="297243"/>
                </a:lnTo>
                <a:lnTo>
                  <a:pt x="1631911" y="241731"/>
                </a:lnTo>
                <a:lnTo>
                  <a:pt x="1631975" y="184708"/>
                </a:lnTo>
                <a:lnTo>
                  <a:pt x="1632064" y="7150"/>
                </a:lnTo>
                <a:lnTo>
                  <a:pt x="1632064" y="4813"/>
                </a:lnTo>
                <a:lnTo>
                  <a:pt x="1632064" y="4292"/>
                </a:lnTo>
                <a:lnTo>
                  <a:pt x="1632064" y="0"/>
                </a:lnTo>
                <a:close/>
              </a:path>
            </a:pathLst>
          </a:custGeom>
          <a:solidFill>
            <a:srgbClr val="DFDFDF"/>
          </a:solidFill>
        </p:spPr>
        <p:txBody>
          <a:bodyPr wrap="square" lIns="0" tIns="0" rIns="0" bIns="0" rtlCol="0"/>
          <a:lstStyle/>
          <a:p>
            <a:endParaRPr/>
          </a:p>
        </p:txBody>
      </p:sp>
      <p:sp>
        <p:nvSpPr>
          <p:cNvPr id="17" name="bg object 17"/>
          <p:cNvSpPr/>
          <p:nvPr/>
        </p:nvSpPr>
        <p:spPr>
          <a:xfrm>
            <a:off x="4445863" y="1547621"/>
            <a:ext cx="114935" cy="26034"/>
          </a:xfrm>
          <a:custGeom>
            <a:avLst/>
            <a:gdLst/>
            <a:ahLst/>
            <a:cxnLst/>
            <a:rect l="l" t="t" r="r" b="b"/>
            <a:pathLst>
              <a:path w="114935" h="26034">
                <a:moveTo>
                  <a:pt x="25984" y="11277"/>
                </a:moveTo>
                <a:lnTo>
                  <a:pt x="14719" y="0"/>
                </a:lnTo>
                <a:lnTo>
                  <a:pt x="11264" y="0"/>
                </a:lnTo>
                <a:lnTo>
                  <a:pt x="0" y="11277"/>
                </a:lnTo>
                <a:lnTo>
                  <a:pt x="0" y="14719"/>
                </a:lnTo>
                <a:lnTo>
                  <a:pt x="11264" y="25984"/>
                </a:lnTo>
                <a:lnTo>
                  <a:pt x="14719" y="25984"/>
                </a:lnTo>
                <a:lnTo>
                  <a:pt x="25984" y="14719"/>
                </a:lnTo>
                <a:lnTo>
                  <a:pt x="25984" y="12992"/>
                </a:lnTo>
                <a:lnTo>
                  <a:pt x="25984" y="11277"/>
                </a:lnTo>
                <a:close/>
              </a:path>
              <a:path w="114935" h="26034">
                <a:moveTo>
                  <a:pt x="70675" y="11277"/>
                </a:moveTo>
                <a:lnTo>
                  <a:pt x="59410" y="0"/>
                </a:lnTo>
                <a:lnTo>
                  <a:pt x="55956" y="0"/>
                </a:lnTo>
                <a:lnTo>
                  <a:pt x="44691" y="11277"/>
                </a:lnTo>
                <a:lnTo>
                  <a:pt x="44691" y="14719"/>
                </a:lnTo>
                <a:lnTo>
                  <a:pt x="55956" y="25984"/>
                </a:lnTo>
                <a:lnTo>
                  <a:pt x="59410" y="25984"/>
                </a:lnTo>
                <a:lnTo>
                  <a:pt x="70675" y="14719"/>
                </a:lnTo>
                <a:lnTo>
                  <a:pt x="70675" y="12992"/>
                </a:lnTo>
                <a:lnTo>
                  <a:pt x="70675" y="11277"/>
                </a:lnTo>
                <a:close/>
              </a:path>
              <a:path w="114935" h="26034">
                <a:moveTo>
                  <a:pt x="114719" y="11277"/>
                </a:moveTo>
                <a:lnTo>
                  <a:pt x="103454" y="0"/>
                </a:lnTo>
                <a:lnTo>
                  <a:pt x="99999" y="0"/>
                </a:lnTo>
                <a:lnTo>
                  <a:pt x="88734" y="11277"/>
                </a:lnTo>
                <a:lnTo>
                  <a:pt x="88734" y="14719"/>
                </a:lnTo>
                <a:lnTo>
                  <a:pt x="99999" y="25984"/>
                </a:lnTo>
                <a:lnTo>
                  <a:pt x="103454" y="25984"/>
                </a:lnTo>
                <a:lnTo>
                  <a:pt x="114719" y="14719"/>
                </a:lnTo>
                <a:lnTo>
                  <a:pt x="114719" y="12992"/>
                </a:lnTo>
                <a:lnTo>
                  <a:pt x="114719" y="11277"/>
                </a:lnTo>
                <a:close/>
              </a:path>
            </a:pathLst>
          </a:custGeom>
          <a:solidFill>
            <a:srgbClr val="DFDFDF">
              <a:alpha val="29998"/>
            </a:srgbClr>
          </a:solidFill>
        </p:spPr>
        <p:txBody>
          <a:bodyPr wrap="square" lIns="0" tIns="0" rIns="0" bIns="0" rtlCol="0"/>
          <a:lstStyle/>
          <a:p>
            <a:endParaRPr/>
          </a:p>
        </p:txBody>
      </p:sp>
      <p:sp>
        <p:nvSpPr>
          <p:cNvPr id="18" name="bg object 18"/>
          <p:cNvSpPr/>
          <p:nvPr/>
        </p:nvSpPr>
        <p:spPr>
          <a:xfrm>
            <a:off x="4547590" y="1723275"/>
            <a:ext cx="1341120" cy="784225"/>
          </a:xfrm>
          <a:custGeom>
            <a:avLst/>
            <a:gdLst/>
            <a:ahLst/>
            <a:cxnLst/>
            <a:rect l="l" t="t" r="r" b="b"/>
            <a:pathLst>
              <a:path w="1341120" h="784225">
                <a:moveTo>
                  <a:pt x="231127" y="580224"/>
                </a:moveTo>
                <a:lnTo>
                  <a:pt x="27152" y="580224"/>
                </a:lnTo>
                <a:lnTo>
                  <a:pt x="27152" y="784199"/>
                </a:lnTo>
                <a:lnTo>
                  <a:pt x="231127" y="784199"/>
                </a:lnTo>
                <a:lnTo>
                  <a:pt x="231127" y="580224"/>
                </a:lnTo>
                <a:close/>
              </a:path>
              <a:path w="1341120" h="784225">
                <a:moveTo>
                  <a:pt x="433933" y="0"/>
                </a:moveTo>
                <a:lnTo>
                  <a:pt x="0" y="0"/>
                </a:lnTo>
                <a:lnTo>
                  <a:pt x="0" y="433933"/>
                </a:lnTo>
                <a:lnTo>
                  <a:pt x="433933" y="433933"/>
                </a:lnTo>
                <a:lnTo>
                  <a:pt x="433933" y="0"/>
                </a:lnTo>
                <a:close/>
              </a:path>
              <a:path w="1341120" h="784225">
                <a:moveTo>
                  <a:pt x="601014" y="580224"/>
                </a:moveTo>
                <a:lnTo>
                  <a:pt x="397040" y="580224"/>
                </a:lnTo>
                <a:lnTo>
                  <a:pt x="397040" y="784199"/>
                </a:lnTo>
                <a:lnTo>
                  <a:pt x="601014" y="784199"/>
                </a:lnTo>
                <a:lnTo>
                  <a:pt x="601014" y="580224"/>
                </a:lnTo>
                <a:close/>
              </a:path>
              <a:path w="1341120" h="784225">
                <a:moveTo>
                  <a:pt x="954913" y="364566"/>
                </a:moveTo>
                <a:lnTo>
                  <a:pt x="949109" y="363689"/>
                </a:lnTo>
                <a:lnTo>
                  <a:pt x="943254" y="363347"/>
                </a:lnTo>
                <a:lnTo>
                  <a:pt x="937374" y="363524"/>
                </a:lnTo>
                <a:lnTo>
                  <a:pt x="856183" y="362089"/>
                </a:lnTo>
                <a:lnTo>
                  <a:pt x="818311" y="361810"/>
                </a:lnTo>
                <a:lnTo>
                  <a:pt x="731583" y="361708"/>
                </a:lnTo>
                <a:lnTo>
                  <a:pt x="606653" y="362191"/>
                </a:lnTo>
                <a:lnTo>
                  <a:pt x="525665" y="363524"/>
                </a:lnTo>
                <a:lnTo>
                  <a:pt x="519785" y="363347"/>
                </a:lnTo>
                <a:lnTo>
                  <a:pt x="513930" y="363689"/>
                </a:lnTo>
                <a:lnTo>
                  <a:pt x="508127" y="364566"/>
                </a:lnTo>
                <a:lnTo>
                  <a:pt x="513930" y="365518"/>
                </a:lnTo>
                <a:lnTo>
                  <a:pt x="519772" y="365912"/>
                </a:lnTo>
                <a:lnTo>
                  <a:pt x="525665" y="365734"/>
                </a:lnTo>
                <a:lnTo>
                  <a:pt x="606945" y="367169"/>
                </a:lnTo>
                <a:lnTo>
                  <a:pt x="644893" y="367436"/>
                </a:lnTo>
                <a:lnTo>
                  <a:pt x="731583" y="367550"/>
                </a:lnTo>
                <a:lnTo>
                  <a:pt x="889444" y="366636"/>
                </a:lnTo>
                <a:lnTo>
                  <a:pt x="937374" y="365734"/>
                </a:lnTo>
                <a:lnTo>
                  <a:pt x="943267" y="365912"/>
                </a:lnTo>
                <a:lnTo>
                  <a:pt x="949109" y="365518"/>
                </a:lnTo>
                <a:lnTo>
                  <a:pt x="954913" y="364566"/>
                </a:lnTo>
                <a:close/>
              </a:path>
              <a:path w="1341120" h="784225">
                <a:moveTo>
                  <a:pt x="970775" y="580224"/>
                </a:moveTo>
                <a:lnTo>
                  <a:pt x="766787" y="580224"/>
                </a:lnTo>
                <a:lnTo>
                  <a:pt x="766787" y="784199"/>
                </a:lnTo>
                <a:lnTo>
                  <a:pt x="970775" y="784199"/>
                </a:lnTo>
                <a:lnTo>
                  <a:pt x="970775" y="580224"/>
                </a:lnTo>
                <a:close/>
              </a:path>
              <a:path w="1341120" h="784225">
                <a:moveTo>
                  <a:pt x="1254252" y="203314"/>
                </a:moveTo>
                <a:lnTo>
                  <a:pt x="1253909" y="203314"/>
                </a:lnTo>
                <a:lnTo>
                  <a:pt x="1253909" y="202044"/>
                </a:lnTo>
                <a:lnTo>
                  <a:pt x="1155319" y="202044"/>
                </a:lnTo>
                <a:lnTo>
                  <a:pt x="1155319" y="200774"/>
                </a:lnTo>
                <a:lnTo>
                  <a:pt x="616483" y="200774"/>
                </a:lnTo>
                <a:lnTo>
                  <a:pt x="616483" y="202044"/>
                </a:lnTo>
                <a:lnTo>
                  <a:pt x="517829" y="202044"/>
                </a:lnTo>
                <a:lnTo>
                  <a:pt x="517829" y="203314"/>
                </a:lnTo>
                <a:lnTo>
                  <a:pt x="517486" y="203314"/>
                </a:lnTo>
                <a:lnTo>
                  <a:pt x="517486" y="204584"/>
                </a:lnTo>
                <a:lnTo>
                  <a:pt x="614743" y="204584"/>
                </a:lnTo>
                <a:lnTo>
                  <a:pt x="614743" y="205854"/>
                </a:lnTo>
                <a:lnTo>
                  <a:pt x="1157046" y="205854"/>
                </a:lnTo>
                <a:lnTo>
                  <a:pt x="1157046" y="204584"/>
                </a:lnTo>
                <a:lnTo>
                  <a:pt x="1254252" y="204584"/>
                </a:lnTo>
                <a:lnTo>
                  <a:pt x="1254252" y="203314"/>
                </a:lnTo>
                <a:close/>
              </a:path>
              <a:path w="1341120" h="784225">
                <a:moveTo>
                  <a:pt x="1263230" y="283324"/>
                </a:moveTo>
                <a:lnTo>
                  <a:pt x="1226273" y="283324"/>
                </a:lnTo>
                <a:lnTo>
                  <a:pt x="1226273" y="282054"/>
                </a:lnTo>
                <a:lnTo>
                  <a:pt x="1058989" y="282054"/>
                </a:lnTo>
                <a:lnTo>
                  <a:pt x="1058989" y="280784"/>
                </a:lnTo>
                <a:lnTo>
                  <a:pt x="719429" y="280784"/>
                </a:lnTo>
                <a:lnTo>
                  <a:pt x="719429" y="282054"/>
                </a:lnTo>
                <a:lnTo>
                  <a:pt x="550265" y="282054"/>
                </a:lnTo>
                <a:lnTo>
                  <a:pt x="550265" y="283324"/>
                </a:lnTo>
                <a:lnTo>
                  <a:pt x="508533" y="283324"/>
                </a:lnTo>
                <a:lnTo>
                  <a:pt x="508533" y="284594"/>
                </a:lnTo>
                <a:lnTo>
                  <a:pt x="545160" y="284594"/>
                </a:lnTo>
                <a:lnTo>
                  <a:pt x="545160" y="285864"/>
                </a:lnTo>
                <a:lnTo>
                  <a:pt x="722274" y="285864"/>
                </a:lnTo>
                <a:lnTo>
                  <a:pt x="722274" y="287134"/>
                </a:lnTo>
                <a:lnTo>
                  <a:pt x="1049553" y="287134"/>
                </a:lnTo>
                <a:lnTo>
                  <a:pt x="1049553" y="285864"/>
                </a:lnTo>
                <a:lnTo>
                  <a:pt x="1226591" y="285864"/>
                </a:lnTo>
                <a:lnTo>
                  <a:pt x="1226591" y="284594"/>
                </a:lnTo>
                <a:lnTo>
                  <a:pt x="1263230" y="284594"/>
                </a:lnTo>
                <a:lnTo>
                  <a:pt x="1263230" y="283324"/>
                </a:lnTo>
                <a:close/>
              </a:path>
              <a:path w="1341120" h="784225">
                <a:moveTo>
                  <a:pt x="1263484" y="122034"/>
                </a:moveTo>
                <a:lnTo>
                  <a:pt x="1203591" y="122034"/>
                </a:lnTo>
                <a:lnTo>
                  <a:pt x="1203591" y="120764"/>
                </a:lnTo>
                <a:lnTo>
                  <a:pt x="1024940" y="120764"/>
                </a:lnTo>
                <a:lnTo>
                  <a:pt x="1024940" y="119494"/>
                </a:lnTo>
                <a:lnTo>
                  <a:pt x="720153" y="119494"/>
                </a:lnTo>
                <a:lnTo>
                  <a:pt x="720153" y="120764"/>
                </a:lnTo>
                <a:lnTo>
                  <a:pt x="543331" y="120764"/>
                </a:lnTo>
                <a:lnTo>
                  <a:pt x="543331" y="122034"/>
                </a:lnTo>
                <a:lnTo>
                  <a:pt x="508254" y="122034"/>
                </a:lnTo>
                <a:lnTo>
                  <a:pt x="508254" y="123304"/>
                </a:lnTo>
                <a:lnTo>
                  <a:pt x="544741" y="123304"/>
                </a:lnTo>
                <a:lnTo>
                  <a:pt x="544741" y="124574"/>
                </a:lnTo>
                <a:lnTo>
                  <a:pt x="708393" y="124574"/>
                </a:lnTo>
                <a:lnTo>
                  <a:pt x="708393" y="125844"/>
                </a:lnTo>
                <a:lnTo>
                  <a:pt x="1063447" y="125844"/>
                </a:lnTo>
                <a:lnTo>
                  <a:pt x="1063447" y="124574"/>
                </a:lnTo>
                <a:lnTo>
                  <a:pt x="1227023" y="124574"/>
                </a:lnTo>
                <a:lnTo>
                  <a:pt x="1227023" y="123304"/>
                </a:lnTo>
                <a:lnTo>
                  <a:pt x="1263484" y="123304"/>
                </a:lnTo>
                <a:lnTo>
                  <a:pt x="1263484" y="122034"/>
                </a:lnTo>
                <a:close/>
              </a:path>
              <a:path w="1341120" h="784225">
                <a:moveTo>
                  <a:pt x="1340650" y="580224"/>
                </a:moveTo>
                <a:lnTo>
                  <a:pt x="1136675" y="580224"/>
                </a:lnTo>
                <a:lnTo>
                  <a:pt x="1136675" y="784199"/>
                </a:lnTo>
                <a:lnTo>
                  <a:pt x="1340650" y="784199"/>
                </a:lnTo>
                <a:lnTo>
                  <a:pt x="1340650" y="580224"/>
                </a:lnTo>
                <a:close/>
              </a:path>
            </a:pathLst>
          </a:custGeom>
          <a:solidFill>
            <a:srgbClr val="DFDFDF"/>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8692855" y="852411"/>
            <a:ext cx="853711" cy="1131351"/>
          </a:xfrm>
          <a:prstGeom prst="rect">
            <a:avLst/>
          </a:prstGeom>
        </p:spPr>
      </p:pic>
      <p:pic>
        <p:nvPicPr>
          <p:cNvPr id="20" name="bg object 20"/>
          <p:cNvPicPr/>
          <p:nvPr/>
        </p:nvPicPr>
        <p:blipFill>
          <a:blip r:embed="rId3" cstate="print"/>
          <a:stretch>
            <a:fillRect/>
          </a:stretch>
        </p:blipFill>
        <p:spPr>
          <a:xfrm>
            <a:off x="8316864" y="618813"/>
            <a:ext cx="98479" cy="178381"/>
          </a:xfrm>
          <a:prstGeom prst="rect">
            <a:avLst/>
          </a:prstGeom>
        </p:spPr>
      </p:pic>
      <p:pic>
        <p:nvPicPr>
          <p:cNvPr id="21" name="bg object 21"/>
          <p:cNvPicPr/>
          <p:nvPr/>
        </p:nvPicPr>
        <p:blipFill>
          <a:blip r:embed="rId4" cstate="print"/>
          <a:stretch>
            <a:fillRect/>
          </a:stretch>
        </p:blipFill>
        <p:spPr>
          <a:xfrm>
            <a:off x="8016263" y="618294"/>
            <a:ext cx="98315" cy="178901"/>
          </a:xfrm>
          <a:prstGeom prst="rect">
            <a:avLst/>
          </a:prstGeom>
        </p:spPr>
      </p:pic>
      <p:sp>
        <p:nvSpPr>
          <p:cNvPr id="22" name="bg object 22"/>
          <p:cNvSpPr/>
          <p:nvPr/>
        </p:nvSpPr>
        <p:spPr>
          <a:xfrm>
            <a:off x="7886954" y="425627"/>
            <a:ext cx="664210" cy="542290"/>
          </a:xfrm>
          <a:custGeom>
            <a:avLst/>
            <a:gdLst/>
            <a:ahLst/>
            <a:cxnLst/>
            <a:rect l="l" t="t" r="r" b="b"/>
            <a:pathLst>
              <a:path w="664209" h="542290">
                <a:moveTo>
                  <a:pt x="54686" y="42341"/>
                </a:moveTo>
                <a:lnTo>
                  <a:pt x="53822" y="40233"/>
                </a:lnTo>
                <a:lnTo>
                  <a:pt x="50317" y="36728"/>
                </a:lnTo>
                <a:lnTo>
                  <a:pt x="48209" y="35852"/>
                </a:lnTo>
                <a:lnTo>
                  <a:pt x="43256" y="35852"/>
                </a:lnTo>
                <a:lnTo>
                  <a:pt x="41135" y="36728"/>
                </a:lnTo>
                <a:lnTo>
                  <a:pt x="37642" y="40233"/>
                </a:lnTo>
                <a:lnTo>
                  <a:pt x="36766" y="42341"/>
                </a:lnTo>
                <a:lnTo>
                  <a:pt x="36766" y="47294"/>
                </a:lnTo>
                <a:lnTo>
                  <a:pt x="37642" y="49415"/>
                </a:lnTo>
                <a:lnTo>
                  <a:pt x="41135" y="52908"/>
                </a:lnTo>
                <a:lnTo>
                  <a:pt x="43256" y="53784"/>
                </a:lnTo>
                <a:lnTo>
                  <a:pt x="48209" y="53784"/>
                </a:lnTo>
                <a:lnTo>
                  <a:pt x="50317" y="52908"/>
                </a:lnTo>
                <a:lnTo>
                  <a:pt x="53822" y="49415"/>
                </a:lnTo>
                <a:lnTo>
                  <a:pt x="54686" y="47294"/>
                </a:lnTo>
                <a:lnTo>
                  <a:pt x="54686" y="44818"/>
                </a:lnTo>
                <a:lnTo>
                  <a:pt x="54686" y="42341"/>
                </a:lnTo>
                <a:close/>
              </a:path>
              <a:path w="664209" h="542290">
                <a:moveTo>
                  <a:pt x="86918" y="42379"/>
                </a:moveTo>
                <a:lnTo>
                  <a:pt x="86055" y="40297"/>
                </a:lnTo>
                <a:lnTo>
                  <a:pt x="82600" y="36855"/>
                </a:lnTo>
                <a:lnTo>
                  <a:pt x="80518" y="35991"/>
                </a:lnTo>
                <a:lnTo>
                  <a:pt x="75641" y="35991"/>
                </a:lnTo>
                <a:lnTo>
                  <a:pt x="73558" y="36855"/>
                </a:lnTo>
                <a:lnTo>
                  <a:pt x="70104" y="40297"/>
                </a:lnTo>
                <a:lnTo>
                  <a:pt x="69240" y="42379"/>
                </a:lnTo>
                <a:lnTo>
                  <a:pt x="69240" y="47256"/>
                </a:lnTo>
                <a:lnTo>
                  <a:pt x="70104" y="49339"/>
                </a:lnTo>
                <a:lnTo>
                  <a:pt x="73558" y="52793"/>
                </a:lnTo>
                <a:lnTo>
                  <a:pt x="75641" y="53657"/>
                </a:lnTo>
                <a:lnTo>
                  <a:pt x="80518" y="53657"/>
                </a:lnTo>
                <a:lnTo>
                  <a:pt x="82600" y="52793"/>
                </a:lnTo>
                <a:lnTo>
                  <a:pt x="86055" y="49339"/>
                </a:lnTo>
                <a:lnTo>
                  <a:pt x="86918" y="47256"/>
                </a:lnTo>
                <a:lnTo>
                  <a:pt x="86918" y="44818"/>
                </a:lnTo>
                <a:lnTo>
                  <a:pt x="86918" y="42379"/>
                </a:lnTo>
                <a:close/>
              </a:path>
              <a:path w="664209" h="542290">
                <a:moveTo>
                  <a:pt x="119392" y="42341"/>
                </a:moveTo>
                <a:lnTo>
                  <a:pt x="118516" y="40233"/>
                </a:lnTo>
                <a:lnTo>
                  <a:pt x="115011" y="36728"/>
                </a:lnTo>
                <a:lnTo>
                  <a:pt x="112903" y="35852"/>
                </a:lnTo>
                <a:lnTo>
                  <a:pt x="107950" y="35852"/>
                </a:lnTo>
                <a:lnTo>
                  <a:pt x="105841" y="36728"/>
                </a:lnTo>
                <a:lnTo>
                  <a:pt x="102336" y="40233"/>
                </a:lnTo>
                <a:lnTo>
                  <a:pt x="101460" y="42341"/>
                </a:lnTo>
                <a:lnTo>
                  <a:pt x="101460" y="47294"/>
                </a:lnTo>
                <a:lnTo>
                  <a:pt x="102336" y="49415"/>
                </a:lnTo>
                <a:lnTo>
                  <a:pt x="105841" y="52908"/>
                </a:lnTo>
                <a:lnTo>
                  <a:pt x="107950" y="53784"/>
                </a:lnTo>
                <a:lnTo>
                  <a:pt x="112903" y="53784"/>
                </a:lnTo>
                <a:lnTo>
                  <a:pt x="115011" y="52908"/>
                </a:lnTo>
                <a:lnTo>
                  <a:pt x="118516" y="49415"/>
                </a:lnTo>
                <a:lnTo>
                  <a:pt x="119392" y="47294"/>
                </a:lnTo>
                <a:lnTo>
                  <a:pt x="119392" y="44818"/>
                </a:lnTo>
                <a:lnTo>
                  <a:pt x="119392" y="42341"/>
                </a:lnTo>
                <a:close/>
              </a:path>
              <a:path w="664209" h="542290">
                <a:moveTo>
                  <a:pt x="378460" y="148107"/>
                </a:moveTo>
                <a:lnTo>
                  <a:pt x="362267" y="186436"/>
                </a:lnTo>
                <a:lnTo>
                  <a:pt x="345986" y="228498"/>
                </a:lnTo>
                <a:lnTo>
                  <a:pt x="326491" y="280111"/>
                </a:lnTo>
                <a:lnTo>
                  <a:pt x="307327" y="331889"/>
                </a:lnTo>
                <a:lnTo>
                  <a:pt x="291998" y="374370"/>
                </a:lnTo>
                <a:lnTo>
                  <a:pt x="278930" y="413664"/>
                </a:lnTo>
                <a:lnTo>
                  <a:pt x="283781" y="403567"/>
                </a:lnTo>
                <a:lnTo>
                  <a:pt x="311365" y="333273"/>
                </a:lnTo>
                <a:lnTo>
                  <a:pt x="330898" y="281673"/>
                </a:lnTo>
                <a:lnTo>
                  <a:pt x="350139" y="229958"/>
                </a:lnTo>
                <a:lnTo>
                  <a:pt x="365493" y="187604"/>
                </a:lnTo>
                <a:lnTo>
                  <a:pt x="378460" y="148107"/>
                </a:lnTo>
                <a:close/>
              </a:path>
              <a:path w="664209" h="542290">
                <a:moveTo>
                  <a:pt x="663765" y="0"/>
                </a:moveTo>
                <a:lnTo>
                  <a:pt x="0" y="0"/>
                </a:lnTo>
                <a:lnTo>
                  <a:pt x="0" y="541896"/>
                </a:lnTo>
                <a:lnTo>
                  <a:pt x="2070" y="541896"/>
                </a:lnTo>
                <a:lnTo>
                  <a:pt x="300583" y="541248"/>
                </a:lnTo>
                <a:lnTo>
                  <a:pt x="614260" y="540207"/>
                </a:lnTo>
                <a:lnTo>
                  <a:pt x="4152" y="539178"/>
                </a:lnTo>
                <a:lnTo>
                  <a:pt x="2070" y="539165"/>
                </a:lnTo>
                <a:lnTo>
                  <a:pt x="4152" y="539165"/>
                </a:lnTo>
                <a:lnTo>
                  <a:pt x="4152" y="6108"/>
                </a:lnTo>
                <a:lnTo>
                  <a:pt x="659358" y="6108"/>
                </a:lnTo>
                <a:lnTo>
                  <a:pt x="659688" y="63538"/>
                </a:lnTo>
                <a:lnTo>
                  <a:pt x="659777" y="83642"/>
                </a:lnTo>
                <a:lnTo>
                  <a:pt x="630288" y="83642"/>
                </a:lnTo>
                <a:lnTo>
                  <a:pt x="630288" y="82372"/>
                </a:lnTo>
                <a:lnTo>
                  <a:pt x="342671" y="82372"/>
                </a:lnTo>
                <a:lnTo>
                  <a:pt x="342671" y="81102"/>
                </a:lnTo>
                <a:lnTo>
                  <a:pt x="323545" y="81102"/>
                </a:lnTo>
                <a:lnTo>
                  <a:pt x="323545" y="82372"/>
                </a:lnTo>
                <a:lnTo>
                  <a:pt x="35839" y="82372"/>
                </a:lnTo>
                <a:lnTo>
                  <a:pt x="35839" y="83642"/>
                </a:lnTo>
                <a:lnTo>
                  <a:pt x="4191" y="83642"/>
                </a:lnTo>
                <a:lnTo>
                  <a:pt x="4191" y="84912"/>
                </a:lnTo>
                <a:lnTo>
                  <a:pt x="87210" y="84912"/>
                </a:lnTo>
                <a:lnTo>
                  <a:pt x="87210" y="86182"/>
                </a:lnTo>
                <a:lnTo>
                  <a:pt x="578942" y="86182"/>
                </a:lnTo>
                <a:lnTo>
                  <a:pt x="578942" y="84912"/>
                </a:lnTo>
                <a:lnTo>
                  <a:pt x="659777" y="84912"/>
                </a:lnTo>
                <a:lnTo>
                  <a:pt x="660133" y="173888"/>
                </a:lnTo>
                <a:lnTo>
                  <a:pt x="660260" y="224574"/>
                </a:lnTo>
                <a:lnTo>
                  <a:pt x="660349" y="355600"/>
                </a:lnTo>
                <a:lnTo>
                  <a:pt x="660387" y="541769"/>
                </a:lnTo>
                <a:lnTo>
                  <a:pt x="662724" y="536448"/>
                </a:lnTo>
                <a:lnTo>
                  <a:pt x="662838" y="355600"/>
                </a:lnTo>
                <a:lnTo>
                  <a:pt x="663168" y="270510"/>
                </a:lnTo>
                <a:lnTo>
                  <a:pt x="663498" y="172046"/>
                </a:lnTo>
                <a:lnTo>
                  <a:pt x="663625" y="120154"/>
                </a:lnTo>
                <a:lnTo>
                  <a:pt x="663752" y="6108"/>
                </a:lnTo>
                <a:lnTo>
                  <a:pt x="663752" y="4152"/>
                </a:lnTo>
                <a:lnTo>
                  <a:pt x="663752" y="3771"/>
                </a:lnTo>
                <a:lnTo>
                  <a:pt x="663765" y="0"/>
                </a:lnTo>
                <a:close/>
              </a:path>
            </a:pathLst>
          </a:custGeom>
          <a:solidFill>
            <a:srgbClr val="DFDFDF"/>
          </a:solidFill>
        </p:spPr>
        <p:txBody>
          <a:bodyPr wrap="square" lIns="0" tIns="0" rIns="0" bIns="0" rtlCol="0"/>
          <a:lstStyle/>
          <a:p>
            <a:endParaRPr/>
          </a:p>
        </p:txBody>
      </p:sp>
      <p:sp>
        <p:nvSpPr>
          <p:cNvPr id="23" name="bg object 23"/>
          <p:cNvSpPr/>
          <p:nvPr/>
        </p:nvSpPr>
        <p:spPr>
          <a:xfrm>
            <a:off x="5744159" y="684428"/>
            <a:ext cx="1529715" cy="624205"/>
          </a:xfrm>
          <a:custGeom>
            <a:avLst/>
            <a:gdLst/>
            <a:ahLst/>
            <a:cxnLst/>
            <a:rect l="l" t="t" r="r" b="b"/>
            <a:pathLst>
              <a:path w="1529715" h="624205">
                <a:moveTo>
                  <a:pt x="1529168" y="0"/>
                </a:moveTo>
                <a:lnTo>
                  <a:pt x="0" y="0"/>
                </a:lnTo>
                <a:lnTo>
                  <a:pt x="0" y="624141"/>
                </a:lnTo>
                <a:lnTo>
                  <a:pt x="2336" y="624141"/>
                </a:lnTo>
                <a:lnTo>
                  <a:pt x="549833" y="623620"/>
                </a:lnTo>
                <a:lnTo>
                  <a:pt x="1097318" y="623100"/>
                </a:lnTo>
                <a:lnTo>
                  <a:pt x="5194" y="621296"/>
                </a:lnTo>
                <a:lnTo>
                  <a:pt x="2857" y="621284"/>
                </a:lnTo>
                <a:lnTo>
                  <a:pt x="5194" y="621284"/>
                </a:lnTo>
                <a:lnTo>
                  <a:pt x="5194" y="88214"/>
                </a:lnTo>
                <a:lnTo>
                  <a:pt x="5194" y="7150"/>
                </a:lnTo>
                <a:lnTo>
                  <a:pt x="1527225" y="6375"/>
                </a:lnTo>
                <a:lnTo>
                  <a:pt x="1527238" y="7150"/>
                </a:lnTo>
                <a:lnTo>
                  <a:pt x="1527492" y="67132"/>
                </a:lnTo>
                <a:lnTo>
                  <a:pt x="1527568" y="88201"/>
                </a:lnTo>
                <a:lnTo>
                  <a:pt x="1523403" y="87960"/>
                </a:lnTo>
                <a:lnTo>
                  <a:pt x="1489062" y="87477"/>
                </a:lnTo>
                <a:lnTo>
                  <a:pt x="1080960" y="86080"/>
                </a:lnTo>
                <a:lnTo>
                  <a:pt x="256451" y="86474"/>
                </a:lnTo>
                <a:lnTo>
                  <a:pt x="22758" y="87718"/>
                </a:lnTo>
                <a:lnTo>
                  <a:pt x="5194" y="88214"/>
                </a:lnTo>
                <a:lnTo>
                  <a:pt x="9664" y="88493"/>
                </a:lnTo>
                <a:lnTo>
                  <a:pt x="72948" y="89268"/>
                </a:lnTo>
                <a:lnTo>
                  <a:pt x="525868" y="90563"/>
                </a:lnTo>
                <a:lnTo>
                  <a:pt x="1276667" y="90030"/>
                </a:lnTo>
                <a:lnTo>
                  <a:pt x="1510322" y="88722"/>
                </a:lnTo>
                <a:lnTo>
                  <a:pt x="1527568" y="88226"/>
                </a:lnTo>
                <a:lnTo>
                  <a:pt x="1527708" y="126758"/>
                </a:lnTo>
                <a:lnTo>
                  <a:pt x="1527860" y="183349"/>
                </a:lnTo>
                <a:lnTo>
                  <a:pt x="1527975" y="237210"/>
                </a:lnTo>
                <a:lnTo>
                  <a:pt x="1528089" y="420751"/>
                </a:lnTo>
                <a:lnTo>
                  <a:pt x="1528127" y="620242"/>
                </a:lnTo>
                <a:lnTo>
                  <a:pt x="1528229" y="621284"/>
                </a:lnTo>
                <a:lnTo>
                  <a:pt x="1528267" y="620242"/>
                </a:lnTo>
                <a:lnTo>
                  <a:pt x="1528368" y="420751"/>
                </a:lnTo>
                <a:lnTo>
                  <a:pt x="1528483" y="379818"/>
                </a:lnTo>
                <a:lnTo>
                  <a:pt x="1528749" y="287832"/>
                </a:lnTo>
                <a:lnTo>
                  <a:pt x="1528864" y="237210"/>
                </a:lnTo>
                <a:lnTo>
                  <a:pt x="1528991" y="183489"/>
                </a:lnTo>
                <a:lnTo>
                  <a:pt x="1529092" y="126758"/>
                </a:lnTo>
                <a:lnTo>
                  <a:pt x="1529168" y="6362"/>
                </a:lnTo>
                <a:lnTo>
                  <a:pt x="1529168" y="4673"/>
                </a:lnTo>
                <a:lnTo>
                  <a:pt x="1529168" y="4165"/>
                </a:lnTo>
                <a:lnTo>
                  <a:pt x="1529168" y="0"/>
                </a:lnTo>
                <a:close/>
              </a:path>
            </a:pathLst>
          </a:custGeom>
          <a:solidFill>
            <a:srgbClr val="DFDFDF"/>
          </a:solidFill>
        </p:spPr>
        <p:txBody>
          <a:bodyPr wrap="square" lIns="0" tIns="0" rIns="0" bIns="0" rtlCol="0"/>
          <a:lstStyle/>
          <a:p>
            <a:endParaRPr/>
          </a:p>
        </p:txBody>
      </p:sp>
      <p:sp>
        <p:nvSpPr>
          <p:cNvPr id="24" name="bg object 24"/>
          <p:cNvSpPr/>
          <p:nvPr/>
        </p:nvSpPr>
        <p:spPr>
          <a:xfrm>
            <a:off x="5790540" y="724318"/>
            <a:ext cx="97790" cy="22225"/>
          </a:xfrm>
          <a:custGeom>
            <a:avLst/>
            <a:gdLst/>
            <a:ahLst/>
            <a:cxnLst/>
            <a:rect l="l" t="t" r="r" b="b"/>
            <a:pathLst>
              <a:path w="97789" h="22225">
                <a:moveTo>
                  <a:pt x="22098" y="7988"/>
                </a:moveTo>
                <a:lnTo>
                  <a:pt x="21018" y="5384"/>
                </a:lnTo>
                <a:lnTo>
                  <a:pt x="16700" y="1079"/>
                </a:lnTo>
                <a:lnTo>
                  <a:pt x="14097" y="0"/>
                </a:lnTo>
                <a:lnTo>
                  <a:pt x="8001" y="0"/>
                </a:lnTo>
                <a:lnTo>
                  <a:pt x="5397" y="1079"/>
                </a:lnTo>
                <a:lnTo>
                  <a:pt x="1079" y="5384"/>
                </a:lnTo>
                <a:lnTo>
                  <a:pt x="0" y="7988"/>
                </a:lnTo>
                <a:lnTo>
                  <a:pt x="0" y="14084"/>
                </a:lnTo>
                <a:lnTo>
                  <a:pt x="1079" y="16687"/>
                </a:lnTo>
                <a:lnTo>
                  <a:pt x="5397" y="21005"/>
                </a:lnTo>
                <a:lnTo>
                  <a:pt x="8001" y="22085"/>
                </a:lnTo>
                <a:lnTo>
                  <a:pt x="14097" y="22085"/>
                </a:lnTo>
                <a:lnTo>
                  <a:pt x="16700" y="21005"/>
                </a:lnTo>
                <a:lnTo>
                  <a:pt x="21018" y="16687"/>
                </a:lnTo>
                <a:lnTo>
                  <a:pt x="22098" y="14084"/>
                </a:lnTo>
                <a:lnTo>
                  <a:pt x="22085" y="11036"/>
                </a:lnTo>
                <a:lnTo>
                  <a:pt x="22098" y="7988"/>
                </a:lnTo>
                <a:close/>
              </a:path>
              <a:path w="97789" h="22225">
                <a:moveTo>
                  <a:pt x="60032" y="7988"/>
                </a:moveTo>
                <a:lnTo>
                  <a:pt x="58953" y="5384"/>
                </a:lnTo>
                <a:lnTo>
                  <a:pt x="54635" y="1079"/>
                </a:lnTo>
                <a:lnTo>
                  <a:pt x="52031" y="0"/>
                </a:lnTo>
                <a:lnTo>
                  <a:pt x="45935" y="0"/>
                </a:lnTo>
                <a:lnTo>
                  <a:pt x="43332" y="1079"/>
                </a:lnTo>
                <a:lnTo>
                  <a:pt x="39014" y="5384"/>
                </a:lnTo>
                <a:lnTo>
                  <a:pt x="37947" y="7988"/>
                </a:lnTo>
                <a:lnTo>
                  <a:pt x="37947" y="14084"/>
                </a:lnTo>
                <a:lnTo>
                  <a:pt x="39014" y="16687"/>
                </a:lnTo>
                <a:lnTo>
                  <a:pt x="43332" y="21005"/>
                </a:lnTo>
                <a:lnTo>
                  <a:pt x="45935" y="22085"/>
                </a:lnTo>
                <a:lnTo>
                  <a:pt x="52031" y="22085"/>
                </a:lnTo>
                <a:lnTo>
                  <a:pt x="54635" y="21005"/>
                </a:lnTo>
                <a:lnTo>
                  <a:pt x="58953" y="16687"/>
                </a:lnTo>
                <a:lnTo>
                  <a:pt x="60032" y="14084"/>
                </a:lnTo>
                <a:lnTo>
                  <a:pt x="60032" y="11036"/>
                </a:lnTo>
                <a:lnTo>
                  <a:pt x="60032" y="7988"/>
                </a:lnTo>
                <a:close/>
              </a:path>
              <a:path w="97789" h="22225">
                <a:moveTo>
                  <a:pt x="97320" y="7988"/>
                </a:moveTo>
                <a:lnTo>
                  <a:pt x="96240" y="5384"/>
                </a:lnTo>
                <a:lnTo>
                  <a:pt x="91922" y="1079"/>
                </a:lnTo>
                <a:lnTo>
                  <a:pt x="89319" y="0"/>
                </a:lnTo>
                <a:lnTo>
                  <a:pt x="83223" y="0"/>
                </a:lnTo>
                <a:lnTo>
                  <a:pt x="80619" y="1079"/>
                </a:lnTo>
                <a:lnTo>
                  <a:pt x="76301" y="5384"/>
                </a:lnTo>
                <a:lnTo>
                  <a:pt x="75234" y="7988"/>
                </a:lnTo>
                <a:lnTo>
                  <a:pt x="75234" y="14084"/>
                </a:lnTo>
                <a:lnTo>
                  <a:pt x="76301" y="16687"/>
                </a:lnTo>
                <a:lnTo>
                  <a:pt x="80619" y="21005"/>
                </a:lnTo>
                <a:lnTo>
                  <a:pt x="83223" y="22085"/>
                </a:lnTo>
                <a:lnTo>
                  <a:pt x="89319" y="22085"/>
                </a:lnTo>
                <a:lnTo>
                  <a:pt x="91922" y="21005"/>
                </a:lnTo>
                <a:lnTo>
                  <a:pt x="96240" y="16687"/>
                </a:lnTo>
                <a:lnTo>
                  <a:pt x="97320" y="14084"/>
                </a:lnTo>
                <a:lnTo>
                  <a:pt x="97320" y="11036"/>
                </a:lnTo>
                <a:lnTo>
                  <a:pt x="97320" y="7988"/>
                </a:lnTo>
                <a:close/>
              </a:path>
            </a:pathLst>
          </a:custGeom>
          <a:solidFill>
            <a:srgbClr val="EBEBEB">
              <a:alpha val="29998"/>
            </a:srgbClr>
          </a:solidFill>
        </p:spPr>
        <p:txBody>
          <a:bodyPr wrap="square" lIns="0" tIns="0" rIns="0" bIns="0" rtlCol="0"/>
          <a:lstStyle/>
          <a:p>
            <a:endParaRPr/>
          </a:p>
        </p:txBody>
      </p:sp>
      <p:sp>
        <p:nvSpPr>
          <p:cNvPr id="25" name="bg object 25"/>
          <p:cNvSpPr/>
          <p:nvPr/>
        </p:nvSpPr>
        <p:spPr>
          <a:xfrm>
            <a:off x="5876811" y="873340"/>
            <a:ext cx="1289685" cy="368935"/>
          </a:xfrm>
          <a:custGeom>
            <a:avLst/>
            <a:gdLst/>
            <a:ahLst/>
            <a:cxnLst/>
            <a:rect l="l" t="t" r="r" b="b"/>
            <a:pathLst>
              <a:path w="1289684" h="368934">
                <a:moveTo>
                  <a:pt x="368325" y="0"/>
                </a:moveTo>
                <a:lnTo>
                  <a:pt x="0" y="0"/>
                </a:lnTo>
                <a:lnTo>
                  <a:pt x="0" y="368325"/>
                </a:lnTo>
                <a:lnTo>
                  <a:pt x="368325" y="368325"/>
                </a:lnTo>
                <a:lnTo>
                  <a:pt x="368325" y="0"/>
                </a:lnTo>
                <a:close/>
              </a:path>
              <a:path w="1289684" h="368934">
                <a:moveTo>
                  <a:pt x="448754" y="248793"/>
                </a:moveTo>
                <a:lnTo>
                  <a:pt x="446925" y="248627"/>
                </a:lnTo>
                <a:lnTo>
                  <a:pt x="445109" y="248627"/>
                </a:lnTo>
                <a:lnTo>
                  <a:pt x="443293" y="248793"/>
                </a:lnTo>
                <a:lnTo>
                  <a:pt x="445109" y="249085"/>
                </a:lnTo>
                <a:lnTo>
                  <a:pt x="446925" y="249085"/>
                </a:lnTo>
                <a:lnTo>
                  <a:pt x="448754" y="248793"/>
                </a:lnTo>
                <a:close/>
              </a:path>
              <a:path w="1289684" h="368934">
                <a:moveTo>
                  <a:pt x="966876" y="248793"/>
                </a:moveTo>
                <a:lnTo>
                  <a:pt x="908532" y="248018"/>
                </a:lnTo>
                <a:lnTo>
                  <a:pt x="523062" y="248018"/>
                </a:lnTo>
                <a:lnTo>
                  <a:pt x="464731" y="248793"/>
                </a:lnTo>
                <a:lnTo>
                  <a:pt x="715860" y="250355"/>
                </a:lnTo>
                <a:lnTo>
                  <a:pt x="966876" y="248793"/>
                </a:lnTo>
                <a:close/>
              </a:path>
              <a:path w="1289684" h="368934">
                <a:moveTo>
                  <a:pt x="988314" y="248793"/>
                </a:moveTo>
                <a:lnTo>
                  <a:pt x="986497" y="248627"/>
                </a:lnTo>
                <a:lnTo>
                  <a:pt x="984669" y="248627"/>
                </a:lnTo>
                <a:lnTo>
                  <a:pt x="982853" y="248793"/>
                </a:lnTo>
                <a:lnTo>
                  <a:pt x="984669" y="249085"/>
                </a:lnTo>
                <a:lnTo>
                  <a:pt x="986497" y="249085"/>
                </a:lnTo>
                <a:lnTo>
                  <a:pt x="988314" y="248793"/>
                </a:lnTo>
                <a:close/>
              </a:path>
              <a:path w="1289684" h="368934">
                <a:moveTo>
                  <a:pt x="1287907" y="98209"/>
                </a:moveTo>
                <a:lnTo>
                  <a:pt x="1231392" y="98209"/>
                </a:lnTo>
                <a:lnTo>
                  <a:pt x="1231392" y="96939"/>
                </a:lnTo>
                <a:lnTo>
                  <a:pt x="501142" y="96939"/>
                </a:lnTo>
                <a:lnTo>
                  <a:pt x="501142" y="98209"/>
                </a:lnTo>
                <a:lnTo>
                  <a:pt x="445376" y="98209"/>
                </a:lnTo>
                <a:lnTo>
                  <a:pt x="445376" y="99479"/>
                </a:lnTo>
                <a:lnTo>
                  <a:pt x="528701" y="99479"/>
                </a:lnTo>
                <a:lnTo>
                  <a:pt x="528701" y="100749"/>
                </a:lnTo>
                <a:lnTo>
                  <a:pt x="1210741" y="100749"/>
                </a:lnTo>
                <a:lnTo>
                  <a:pt x="1210741" y="99479"/>
                </a:lnTo>
                <a:lnTo>
                  <a:pt x="1287907" y="99479"/>
                </a:lnTo>
                <a:lnTo>
                  <a:pt x="1287907" y="98209"/>
                </a:lnTo>
                <a:close/>
              </a:path>
              <a:path w="1289684" h="368934">
                <a:moveTo>
                  <a:pt x="1289189" y="173139"/>
                </a:moveTo>
                <a:lnTo>
                  <a:pt x="1218488" y="173139"/>
                </a:lnTo>
                <a:lnTo>
                  <a:pt x="1218488" y="171869"/>
                </a:lnTo>
                <a:lnTo>
                  <a:pt x="513143" y="171869"/>
                </a:lnTo>
                <a:lnTo>
                  <a:pt x="513143" y="173139"/>
                </a:lnTo>
                <a:lnTo>
                  <a:pt x="444157" y="173139"/>
                </a:lnTo>
                <a:lnTo>
                  <a:pt x="444157" y="174409"/>
                </a:lnTo>
                <a:lnTo>
                  <a:pt x="514235" y="174409"/>
                </a:lnTo>
                <a:lnTo>
                  <a:pt x="514235" y="175679"/>
                </a:lnTo>
                <a:lnTo>
                  <a:pt x="1224470" y="175679"/>
                </a:lnTo>
                <a:lnTo>
                  <a:pt x="1224470" y="174409"/>
                </a:lnTo>
                <a:lnTo>
                  <a:pt x="1289189" y="174409"/>
                </a:lnTo>
                <a:lnTo>
                  <a:pt x="1289189" y="173139"/>
                </a:lnTo>
                <a:close/>
              </a:path>
            </a:pathLst>
          </a:custGeom>
          <a:solidFill>
            <a:srgbClr val="DFDFDF"/>
          </a:solidFill>
        </p:spPr>
        <p:txBody>
          <a:bodyPr wrap="square" lIns="0" tIns="0" rIns="0" bIns="0" rtlCol="0"/>
          <a:lstStyle/>
          <a:p>
            <a:endParaRPr/>
          </a:p>
        </p:txBody>
      </p:sp>
      <p:sp>
        <p:nvSpPr>
          <p:cNvPr id="26" name="bg object 26"/>
          <p:cNvSpPr/>
          <p:nvPr/>
        </p:nvSpPr>
        <p:spPr>
          <a:xfrm>
            <a:off x="3867330" y="5782653"/>
            <a:ext cx="2592705" cy="0"/>
          </a:xfrm>
          <a:custGeom>
            <a:avLst/>
            <a:gdLst/>
            <a:ahLst/>
            <a:cxnLst/>
            <a:rect l="l" t="t" r="r" b="b"/>
            <a:pathLst>
              <a:path w="2592704">
                <a:moveTo>
                  <a:pt x="0" y="0"/>
                </a:moveTo>
                <a:lnTo>
                  <a:pt x="2592573" y="0"/>
                </a:lnTo>
                <a:lnTo>
                  <a:pt x="0" y="0"/>
                </a:lnTo>
                <a:close/>
              </a:path>
            </a:pathLst>
          </a:custGeom>
          <a:solidFill>
            <a:srgbClr val="253237"/>
          </a:solidFill>
        </p:spPr>
        <p:txBody>
          <a:bodyPr wrap="square" lIns="0" tIns="0" rIns="0" bIns="0" rtlCol="0"/>
          <a:lstStyle/>
          <a:p>
            <a:endParaRPr/>
          </a:p>
        </p:txBody>
      </p:sp>
      <p:sp>
        <p:nvSpPr>
          <p:cNvPr id="27" name="bg object 27"/>
          <p:cNvSpPr/>
          <p:nvPr/>
        </p:nvSpPr>
        <p:spPr>
          <a:xfrm>
            <a:off x="6543833" y="5782653"/>
            <a:ext cx="3114675" cy="0"/>
          </a:xfrm>
          <a:custGeom>
            <a:avLst/>
            <a:gdLst/>
            <a:ahLst/>
            <a:cxnLst/>
            <a:rect l="l" t="t" r="r" b="b"/>
            <a:pathLst>
              <a:path w="3114675">
                <a:moveTo>
                  <a:pt x="0" y="0"/>
                </a:moveTo>
                <a:lnTo>
                  <a:pt x="3114336" y="0"/>
                </a:lnTo>
                <a:lnTo>
                  <a:pt x="0" y="0"/>
                </a:lnTo>
                <a:close/>
              </a:path>
            </a:pathLst>
          </a:custGeom>
          <a:solidFill>
            <a:srgbClr val="253237"/>
          </a:solidFill>
        </p:spPr>
        <p:txBody>
          <a:bodyPr wrap="square" lIns="0" tIns="0" rIns="0" bIns="0" rtlCol="0"/>
          <a:lstStyle/>
          <a:p>
            <a:endParaRPr/>
          </a:p>
        </p:txBody>
      </p:sp>
      <p:sp>
        <p:nvSpPr>
          <p:cNvPr id="28" name="bg object 28"/>
          <p:cNvSpPr/>
          <p:nvPr/>
        </p:nvSpPr>
        <p:spPr>
          <a:xfrm>
            <a:off x="4556821" y="711707"/>
            <a:ext cx="770255" cy="549275"/>
          </a:xfrm>
          <a:custGeom>
            <a:avLst/>
            <a:gdLst/>
            <a:ahLst/>
            <a:cxnLst/>
            <a:rect l="l" t="t" r="r" b="b"/>
            <a:pathLst>
              <a:path w="770254" h="549275">
                <a:moveTo>
                  <a:pt x="769781" y="548786"/>
                </a:moveTo>
                <a:lnTo>
                  <a:pt x="0" y="548786"/>
                </a:lnTo>
                <a:lnTo>
                  <a:pt x="0" y="0"/>
                </a:lnTo>
                <a:lnTo>
                  <a:pt x="769781" y="0"/>
                </a:lnTo>
                <a:lnTo>
                  <a:pt x="769781" y="548786"/>
                </a:lnTo>
                <a:close/>
              </a:path>
            </a:pathLst>
          </a:custGeom>
          <a:solidFill>
            <a:srgbClr val="ED2137"/>
          </a:solidFill>
        </p:spPr>
        <p:txBody>
          <a:bodyPr wrap="square" lIns="0" tIns="0" rIns="0" bIns="0" rtlCol="0"/>
          <a:lstStyle/>
          <a:p>
            <a:endParaRPr/>
          </a:p>
        </p:txBody>
      </p:sp>
      <p:sp>
        <p:nvSpPr>
          <p:cNvPr id="29" name="bg object 29"/>
          <p:cNvSpPr/>
          <p:nvPr/>
        </p:nvSpPr>
        <p:spPr>
          <a:xfrm>
            <a:off x="4557052" y="743927"/>
            <a:ext cx="775335" cy="52705"/>
          </a:xfrm>
          <a:custGeom>
            <a:avLst/>
            <a:gdLst/>
            <a:ahLst/>
            <a:cxnLst/>
            <a:rect l="l" t="t" r="r" b="b"/>
            <a:pathLst>
              <a:path w="775335" h="52704">
                <a:moveTo>
                  <a:pt x="63055" y="12598"/>
                </a:moveTo>
                <a:lnTo>
                  <a:pt x="62649" y="9613"/>
                </a:lnTo>
                <a:lnTo>
                  <a:pt x="62471" y="6921"/>
                </a:lnTo>
                <a:lnTo>
                  <a:pt x="61366" y="4686"/>
                </a:lnTo>
                <a:lnTo>
                  <a:pt x="57302" y="1130"/>
                </a:lnTo>
                <a:lnTo>
                  <a:pt x="54940" y="342"/>
                </a:lnTo>
                <a:lnTo>
                  <a:pt x="52247" y="520"/>
                </a:lnTo>
                <a:lnTo>
                  <a:pt x="49250" y="520"/>
                </a:lnTo>
                <a:lnTo>
                  <a:pt x="46710" y="1600"/>
                </a:lnTo>
                <a:lnTo>
                  <a:pt x="42545" y="5918"/>
                </a:lnTo>
                <a:lnTo>
                  <a:pt x="41579" y="8509"/>
                </a:lnTo>
                <a:lnTo>
                  <a:pt x="41833" y="14503"/>
                </a:lnTo>
                <a:lnTo>
                  <a:pt x="43027" y="16992"/>
                </a:lnTo>
                <a:lnTo>
                  <a:pt x="47548" y="20942"/>
                </a:lnTo>
                <a:lnTo>
                  <a:pt x="50177" y="21805"/>
                </a:lnTo>
                <a:lnTo>
                  <a:pt x="56146" y="21259"/>
                </a:lnTo>
                <a:lnTo>
                  <a:pt x="58585" y="19951"/>
                </a:lnTo>
                <a:lnTo>
                  <a:pt x="62318" y="15252"/>
                </a:lnTo>
                <a:lnTo>
                  <a:pt x="63055" y="12598"/>
                </a:lnTo>
                <a:close/>
              </a:path>
              <a:path w="775335" h="52704">
                <a:moveTo>
                  <a:pt x="100990" y="7137"/>
                </a:moveTo>
                <a:lnTo>
                  <a:pt x="100139" y="4991"/>
                </a:lnTo>
                <a:lnTo>
                  <a:pt x="96723" y="1397"/>
                </a:lnTo>
                <a:lnTo>
                  <a:pt x="94627" y="444"/>
                </a:lnTo>
                <a:lnTo>
                  <a:pt x="89662" y="228"/>
                </a:lnTo>
                <a:lnTo>
                  <a:pt x="87490" y="1003"/>
                </a:lnTo>
                <a:lnTo>
                  <a:pt x="83769" y="4292"/>
                </a:lnTo>
                <a:lnTo>
                  <a:pt x="82740" y="6350"/>
                </a:lnTo>
                <a:lnTo>
                  <a:pt x="82359" y="11303"/>
                </a:lnTo>
                <a:lnTo>
                  <a:pt x="83045" y="13500"/>
                </a:lnTo>
                <a:lnTo>
                  <a:pt x="86220" y="17335"/>
                </a:lnTo>
                <a:lnTo>
                  <a:pt x="88239" y="18440"/>
                </a:lnTo>
                <a:lnTo>
                  <a:pt x="90703" y="18719"/>
                </a:lnTo>
                <a:lnTo>
                  <a:pt x="93383" y="18897"/>
                </a:lnTo>
                <a:lnTo>
                  <a:pt x="95732" y="18097"/>
                </a:lnTo>
                <a:lnTo>
                  <a:pt x="99758" y="14541"/>
                </a:lnTo>
                <a:lnTo>
                  <a:pt x="100838" y="12306"/>
                </a:lnTo>
                <a:lnTo>
                  <a:pt x="100965" y="9613"/>
                </a:lnTo>
                <a:lnTo>
                  <a:pt x="100990" y="7137"/>
                </a:lnTo>
                <a:close/>
              </a:path>
              <a:path w="775335" h="52704">
                <a:moveTo>
                  <a:pt x="138125" y="6591"/>
                </a:moveTo>
                <a:lnTo>
                  <a:pt x="137109" y="4445"/>
                </a:lnTo>
                <a:lnTo>
                  <a:pt x="133057" y="889"/>
                </a:lnTo>
                <a:lnTo>
                  <a:pt x="130606" y="0"/>
                </a:lnTo>
                <a:lnTo>
                  <a:pt x="124866" y="0"/>
                </a:lnTo>
                <a:lnTo>
                  <a:pt x="122415" y="889"/>
                </a:lnTo>
                <a:lnTo>
                  <a:pt x="118351" y="4445"/>
                </a:lnTo>
                <a:lnTo>
                  <a:pt x="117335" y="6591"/>
                </a:lnTo>
                <a:lnTo>
                  <a:pt x="117335" y="11607"/>
                </a:lnTo>
                <a:lnTo>
                  <a:pt x="118351" y="13754"/>
                </a:lnTo>
                <a:lnTo>
                  <a:pt x="122415" y="17310"/>
                </a:lnTo>
                <a:lnTo>
                  <a:pt x="124866" y="18199"/>
                </a:lnTo>
                <a:lnTo>
                  <a:pt x="130606" y="18199"/>
                </a:lnTo>
                <a:lnTo>
                  <a:pt x="133057" y="17310"/>
                </a:lnTo>
                <a:lnTo>
                  <a:pt x="137109" y="13754"/>
                </a:lnTo>
                <a:lnTo>
                  <a:pt x="138125" y="11607"/>
                </a:lnTo>
                <a:lnTo>
                  <a:pt x="138125" y="9105"/>
                </a:lnTo>
                <a:lnTo>
                  <a:pt x="138125" y="6591"/>
                </a:lnTo>
                <a:close/>
              </a:path>
              <a:path w="775335" h="52704">
                <a:moveTo>
                  <a:pt x="775055" y="48552"/>
                </a:moveTo>
                <a:lnTo>
                  <a:pt x="746112" y="48552"/>
                </a:lnTo>
                <a:lnTo>
                  <a:pt x="746112" y="47282"/>
                </a:lnTo>
                <a:lnTo>
                  <a:pt x="631723" y="47282"/>
                </a:lnTo>
                <a:lnTo>
                  <a:pt x="631723" y="46012"/>
                </a:lnTo>
                <a:lnTo>
                  <a:pt x="150304" y="46012"/>
                </a:lnTo>
                <a:lnTo>
                  <a:pt x="150304" y="47282"/>
                </a:lnTo>
                <a:lnTo>
                  <a:pt x="32016" y="47282"/>
                </a:lnTo>
                <a:lnTo>
                  <a:pt x="32016" y="48552"/>
                </a:lnTo>
                <a:lnTo>
                  <a:pt x="0" y="48552"/>
                </a:lnTo>
                <a:lnTo>
                  <a:pt x="0" y="49822"/>
                </a:lnTo>
                <a:lnTo>
                  <a:pt x="27101" y="49822"/>
                </a:lnTo>
                <a:lnTo>
                  <a:pt x="27101" y="51092"/>
                </a:lnTo>
                <a:lnTo>
                  <a:pt x="132651" y="51092"/>
                </a:lnTo>
                <a:lnTo>
                  <a:pt x="132651" y="52362"/>
                </a:lnTo>
                <a:lnTo>
                  <a:pt x="642442" y="52362"/>
                </a:lnTo>
                <a:lnTo>
                  <a:pt x="642442" y="51092"/>
                </a:lnTo>
                <a:lnTo>
                  <a:pt x="747941" y="51092"/>
                </a:lnTo>
                <a:lnTo>
                  <a:pt x="747941" y="49822"/>
                </a:lnTo>
                <a:lnTo>
                  <a:pt x="775055" y="49822"/>
                </a:lnTo>
                <a:lnTo>
                  <a:pt x="775055" y="48552"/>
                </a:lnTo>
                <a:close/>
              </a:path>
            </a:pathLst>
          </a:custGeom>
          <a:solidFill>
            <a:srgbClr val="FFFFFF"/>
          </a:solidFill>
        </p:spPr>
        <p:txBody>
          <a:bodyPr wrap="square" lIns="0" tIns="0" rIns="0" bIns="0" rtlCol="0"/>
          <a:lstStyle/>
          <a:p>
            <a:endParaRPr/>
          </a:p>
        </p:txBody>
      </p:sp>
      <p:pic>
        <p:nvPicPr>
          <p:cNvPr id="30" name="bg object 30"/>
          <p:cNvPicPr/>
          <p:nvPr/>
        </p:nvPicPr>
        <p:blipFill>
          <a:blip r:embed="rId5" cstate="print"/>
          <a:stretch>
            <a:fillRect/>
          </a:stretch>
        </p:blipFill>
        <p:spPr>
          <a:xfrm>
            <a:off x="4720391" y="958946"/>
            <a:ext cx="121086" cy="154735"/>
          </a:xfrm>
          <a:prstGeom prst="rect">
            <a:avLst/>
          </a:prstGeom>
        </p:spPr>
      </p:pic>
      <p:pic>
        <p:nvPicPr>
          <p:cNvPr id="31" name="bg object 31"/>
          <p:cNvPicPr/>
          <p:nvPr/>
        </p:nvPicPr>
        <p:blipFill>
          <a:blip r:embed="rId6" cstate="print"/>
          <a:stretch>
            <a:fillRect/>
          </a:stretch>
        </p:blipFill>
        <p:spPr>
          <a:xfrm>
            <a:off x="4187455" y="1759260"/>
            <a:ext cx="5388829" cy="4381218"/>
          </a:xfrm>
          <a:prstGeom prst="rect">
            <a:avLst/>
          </a:prstGeom>
        </p:spPr>
      </p:pic>
      <p:sp>
        <p:nvSpPr>
          <p:cNvPr id="32" name="bg object 32"/>
          <p:cNvSpPr/>
          <p:nvPr/>
        </p:nvSpPr>
        <p:spPr>
          <a:xfrm>
            <a:off x="4876816" y="958850"/>
            <a:ext cx="16510" cy="68580"/>
          </a:xfrm>
          <a:custGeom>
            <a:avLst/>
            <a:gdLst/>
            <a:ahLst/>
            <a:cxnLst/>
            <a:rect l="l" t="t" r="r" b="b"/>
            <a:pathLst>
              <a:path w="16510" h="68580">
                <a:moveTo>
                  <a:pt x="0" y="0"/>
                </a:moveTo>
                <a:lnTo>
                  <a:pt x="16370" y="0"/>
                </a:lnTo>
                <a:lnTo>
                  <a:pt x="16370" y="68580"/>
                </a:lnTo>
                <a:lnTo>
                  <a:pt x="0" y="68580"/>
                </a:lnTo>
                <a:lnTo>
                  <a:pt x="0" y="0"/>
                </a:lnTo>
                <a:close/>
              </a:path>
            </a:pathLst>
          </a:custGeom>
          <a:solidFill>
            <a:srgbClr val="FFFFFF"/>
          </a:solidFill>
        </p:spPr>
        <p:txBody>
          <a:bodyPr wrap="square" lIns="0" tIns="0" rIns="0" bIns="0" rtlCol="0"/>
          <a:lstStyle/>
          <a:p>
            <a:endParaRPr/>
          </a:p>
        </p:txBody>
      </p:sp>
      <p:sp>
        <p:nvSpPr>
          <p:cNvPr id="33" name="bg object 33"/>
          <p:cNvSpPr/>
          <p:nvPr/>
        </p:nvSpPr>
        <p:spPr>
          <a:xfrm>
            <a:off x="4876812" y="958849"/>
            <a:ext cx="129539" cy="154940"/>
          </a:xfrm>
          <a:custGeom>
            <a:avLst/>
            <a:gdLst/>
            <a:ahLst/>
            <a:cxnLst/>
            <a:rect l="l" t="t" r="r" b="b"/>
            <a:pathLst>
              <a:path w="129539" h="154940">
                <a:moveTo>
                  <a:pt x="129273" y="0"/>
                </a:moveTo>
                <a:lnTo>
                  <a:pt x="113157" y="0"/>
                </a:lnTo>
                <a:lnTo>
                  <a:pt x="113157" y="68580"/>
                </a:lnTo>
                <a:lnTo>
                  <a:pt x="0" y="68580"/>
                </a:lnTo>
                <a:lnTo>
                  <a:pt x="0" y="83820"/>
                </a:lnTo>
                <a:lnTo>
                  <a:pt x="0" y="154940"/>
                </a:lnTo>
                <a:lnTo>
                  <a:pt x="16370" y="154940"/>
                </a:lnTo>
                <a:lnTo>
                  <a:pt x="16370" y="83820"/>
                </a:lnTo>
                <a:lnTo>
                  <a:pt x="113157" y="83820"/>
                </a:lnTo>
                <a:lnTo>
                  <a:pt x="113157" y="154940"/>
                </a:lnTo>
                <a:lnTo>
                  <a:pt x="129273" y="154940"/>
                </a:lnTo>
                <a:lnTo>
                  <a:pt x="129273" y="83820"/>
                </a:lnTo>
                <a:lnTo>
                  <a:pt x="129273" y="68580"/>
                </a:lnTo>
                <a:lnTo>
                  <a:pt x="129273" y="0"/>
                </a:lnTo>
                <a:close/>
              </a:path>
            </a:pathLst>
          </a:custGeom>
          <a:solidFill>
            <a:srgbClr val="FFFFFF"/>
          </a:solidFill>
        </p:spPr>
        <p:txBody>
          <a:bodyPr wrap="square" lIns="0" tIns="0" rIns="0" bIns="0" rtlCol="0"/>
          <a:lstStyle/>
          <a:p>
            <a:endParaRPr/>
          </a:p>
        </p:txBody>
      </p:sp>
      <p:pic>
        <p:nvPicPr>
          <p:cNvPr id="34" name="bg object 34"/>
          <p:cNvPicPr/>
          <p:nvPr/>
        </p:nvPicPr>
        <p:blipFill>
          <a:blip r:embed="rId7" cstate="print"/>
          <a:stretch>
            <a:fillRect/>
          </a:stretch>
        </p:blipFill>
        <p:spPr>
          <a:xfrm>
            <a:off x="5056627" y="958946"/>
            <a:ext cx="121081" cy="154735"/>
          </a:xfrm>
          <a:prstGeom prst="rect">
            <a:avLst/>
          </a:prstGeom>
        </p:spPr>
      </p:pic>
      <p:pic>
        <p:nvPicPr>
          <p:cNvPr id="35" name="bg object 35"/>
          <p:cNvPicPr/>
          <p:nvPr/>
        </p:nvPicPr>
        <p:blipFill>
          <a:blip r:embed="rId8" cstate="print"/>
          <a:stretch>
            <a:fillRect/>
          </a:stretch>
        </p:blipFill>
        <p:spPr>
          <a:xfrm>
            <a:off x="7244005" y="1296112"/>
            <a:ext cx="168218" cy="194586"/>
          </a:xfrm>
          <a:prstGeom prst="rect">
            <a:avLst/>
          </a:prstGeom>
        </p:spPr>
      </p:pic>
      <p:pic>
        <p:nvPicPr>
          <p:cNvPr id="36" name="bg object 36"/>
          <p:cNvPicPr/>
          <p:nvPr/>
        </p:nvPicPr>
        <p:blipFill>
          <a:blip r:embed="rId9" cstate="print"/>
          <a:stretch>
            <a:fillRect/>
          </a:stretch>
        </p:blipFill>
        <p:spPr>
          <a:xfrm>
            <a:off x="7438339" y="1296351"/>
            <a:ext cx="139145" cy="195661"/>
          </a:xfrm>
          <a:prstGeom prst="rect">
            <a:avLst/>
          </a:prstGeom>
        </p:spPr>
      </p:pic>
      <p:pic>
        <p:nvPicPr>
          <p:cNvPr id="37" name="bg object 37"/>
          <p:cNvPicPr/>
          <p:nvPr/>
        </p:nvPicPr>
        <p:blipFill>
          <a:blip r:embed="rId10" cstate="print"/>
          <a:stretch>
            <a:fillRect/>
          </a:stretch>
        </p:blipFill>
        <p:spPr>
          <a:xfrm>
            <a:off x="7605677" y="1296351"/>
            <a:ext cx="139274" cy="195661"/>
          </a:xfrm>
          <a:prstGeom prst="rect">
            <a:avLst/>
          </a:prstGeom>
        </p:spPr>
      </p:pic>
      <p:sp>
        <p:nvSpPr>
          <p:cNvPr id="38" name="bg object 38"/>
          <p:cNvSpPr/>
          <p:nvPr/>
        </p:nvSpPr>
        <p:spPr>
          <a:xfrm>
            <a:off x="7049871" y="1087449"/>
            <a:ext cx="862330" cy="556895"/>
          </a:xfrm>
          <a:custGeom>
            <a:avLst/>
            <a:gdLst/>
            <a:ahLst/>
            <a:cxnLst/>
            <a:rect l="l" t="t" r="r" b="b"/>
            <a:pathLst>
              <a:path w="862329" h="556894">
                <a:moveTo>
                  <a:pt x="66281" y="48056"/>
                </a:moveTo>
                <a:lnTo>
                  <a:pt x="65862" y="45072"/>
                </a:lnTo>
                <a:lnTo>
                  <a:pt x="65697" y="42379"/>
                </a:lnTo>
                <a:lnTo>
                  <a:pt x="64592" y="40144"/>
                </a:lnTo>
                <a:lnTo>
                  <a:pt x="60528" y="36588"/>
                </a:lnTo>
                <a:lnTo>
                  <a:pt x="58166" y="35801"/>
                </a:lnTo>
                <a:lnTo>
                  <a:pt x="55473" y="35979"/>
                </a:lnTo>
                <a:lnTo>
                  <a:pt x="52476" y="35979"/>
                </a:lnTo>
                <a:lnTo>
                  <a:pt x="49936" y="37045"/>
                </a:lnTo>
                <a:lnTo>
                  <a:pt x="45770" y="41376"/>
                </a:lnTo>
                <a:lnTo>
                  <a:pt x="44792" y="43967"/>
                </a:lnTo>
                <a:lnTo>
                  <a:pt x="45059" y="49961"/>
                </a:lnTo>
                <a:lnTo>
                  <a:pt x="46253" y="52451"/>
                </a:lnTo>
                <a:lnTo>
                  <a:pt x="50774" y="56400"/>
                </a:lnTo>
                <a:lnTo>
                  <a:pt x="53390" y="57251"/>
                </a:lnTo>
                <a:lnTo>
                  <a:pt x="59372" y="56718"/>
                </a:lnTo>
                <a:lnTo>
                  <a:pt x="61810" y="55410"/>
                </a:lnTo>
                <a:lnTo>
                  <a:pt x="65544" y="50711"/>
                </a:lnTo>
                <a:lnTo>
                  <a:pt x="66281" y="48056"/>
                </a:lnTo>
                <a:close/>
              </a:path>
              <a:path w="862329" h="556894">
                <a:moveTo>
                  <a:pt x="104343" y="48056"/>
                </a:moveTo>
                <a:lnTo>
                  <a:pt x="103936" y="45072"/>
                </a:lnTo>
                <a:lnTo>
                  <a:pt x="103759" y="42379"/>
                </a:lnTo>
                <a:lnTo>
                  <a:pt x="102654" y="40144"/>
                </a:lnTo>
                <a:lnTo>
                  <a:pt x="98590" y="36588"/>
                </a:lnTo>
                <a:lnTo>
                  <a:pt x="96227" y="35801"/>
                </a:lnTo>
                <a:lnTo>
                  <a:pt x="93535" y="35979"/>
                </a:lnTo>
                <a:lnTo>
                  <a:pt x="90538" y="35979"/>
                </a:lnTo>
                <a:lnTo>
                  <a:pt x="87998" y="37045"/>
                </a:lnTo>
                <a:lnTo>
                  <a:pt x="83832" y="41376"/>
                </a:lnTo>
                <a:lnTo>
                  <a:pt x="82867" y="43967"/>
                </a:lnTo>
                <a:lnTo>
                  <a:pt x="83121" y="49961"/>
                </a:lnTo>
                <a:lnTo>
                  <a:pt x="84315" y="52451"/>
                </a:lnTo>
                <a:lnTo>
                  <a:pt x="88836" y="56400"/>
                </a:lnTo>
                <a:lnTo>
                  <a:pt x="91465" y="57251"/>
                </a:lnTo>
                <a:lnTo>
                  <a:pt x="97447" y="56718"/>
                </a:lnTo>
                <a:lnTo>
                  <a:pt x="99872" y="55410"/>
                </a:lnTo>
                <a:lnTo>
                  <a:pt x="103606" y="50711"/>
                </a:lnTo>
                <a:lnTo>
                  <a:pt x="104343" y="48056"/>
                </a:lnTo>
                <a:close/>
              </a:path>
              <a:path w="862329" h="556894">
                <a:moveTo>
                  <a:pt x="142024" y="48056"/>
                </a:moveTo>
                <a:lnTo>
                  <a:pt x="141605" y="45072"/>
                </a:lnTo>
                <a:lnTo>
                  <a:pt x="141439" y="42379"/>
                </a:lnTo>
                <a:lnTo>
                  <a:pt x="140335" y="40144"/>
                </a:lnTo>
                <a:lnTo>
                  <a:pt x="136271" y="36588"/>
                </a:lnTo>
                <a:lnTo>
                  <a:pt x="133908" y="35801"/>
                </a:lnTo>
                <a:lnTo>
                  <a:pt x="131216" y="35979"/>
                </a:lnTo>
                <a:lnTo>
                  <a:pt x="128219" y="35979"/>
                </a:lnTo>
                <a:lnTo>
                  <a:pt x="125679" y="37045"/>
                </a:lnTo>
                <a:lnTo>
                  <a:pt x="121513" y="41376"/>
                </a:lnTo>
                <a:lnTo>
                  <a:pt x="120535" y="43967"/>
                </a:lnTo>
                <a:lnTo>
                  <a:pt x="120802" y="49961"/>
                </a:lnTo>
                <a:lnTo>
                  <a:pt x="121996" y="52451"/>
                </a:lnTo>
                <a:lnTo>
                  <a:pt x="126517" y="56400"/>
                </a:lnTo>
                <a:lnTo>
                  <a:pt x="129133" y="57251"/>
                </a:lnTo>
                <a:lnTo>
                  <a:pt x="135115" y="56718"/>
                </a:lnTo>
                <a:lnTo>
                  <a:pt x="137553" y="55410"/>
                </a:lnTo>
                <a:lnTo>
                  <a:pt x="141287" y="50711"/>
                </a:lnTo>
                <a:lnTo>
                  <a:pt x="142024" y="48056"/>
                </a:lnTo>
                <a:close/>
              </a:path>
              <a:path w="862329" h="556894">
                <a:moveTo>
                  <a:pt x="862152" y="774"/>
                </a:moveTo>
                <a:lnTo>
                  <a:pt x="856843" y="774"/>
                </a:lnTo>
                <a:lnTo>
                  <a:pt x="856843" y="84759"/>
                </a:lnTo>
                <a:lnTo>
                  <a:pt x="826477" y="84759"/>
                </a:lnTo>
                <a:lnTo>
                  <a:pt x="826477" y="83489"/>
                </a:lnTo>
                <a:lnTo>
                  <a:pt x="720991" y="83489"/>
                </a:lnTo>
                <a:lnTo>
                  <a:pt x="720991" y="82219"/>
                </a:lnTo>
                <a:lnTo>
                  <a:pt x="146977" y="82219"/>
                </a:lnTo>
                <a:lnTo>
                  <a:pt x="146977" y="83489"/>
                </a:lnTo>
                <a:lnTo>
                  <a:pt x="36195" y="83489"/>
                </a:lnTo>
                <a:lnTo>
                  <a:pt x="36195" y="84759"/>
                </a:lnTo>
                <a:lnTo>
                  <a:pt x="6629" y="84759"/>
                </a:lnTo>
                <a:lnTo>
                  <a:pt x="6629" y="5575"/>
                </a:lnTo>
                <a:lnTo>
                  <a:pt x="856576" y="5575"/>
                </a:lnTo>
                <a:lnTo>
                  <a:pt x="856780" y="65786"/>
                </a:lnTo>
                <a:lnTo>
                  <a:pt x="856843" y="84759"/>
                </a:lnTo>
                <a:lnTo>
                  <a:pt x="856843" y="774"/>
                </a:lnTo>
                <a:lnTo>
                  <a:pt x="0" y="0"/>
                </a:lnTo>
                <a:lnTo>
                  <a:pt x="0" y="556704"/>
                </a:lnTo>
                <a:lnTo>
                  <a:pt x="3111" y="556704"/>
                </a:lnTo>
                <a:lnTo>
                  <a:pt x="621017" y="555142"/>
                </a:lnTo>
                <a:lnTo>
                  <a:pt x="796937" y="554367"/>
                </a:lnTo>
                <a:lnTo>
                  <a:pt x="6629" y="552043"/>
                </a:lnTo>
                <a:lnTo>
                  <a:pt x="3505" y="552030"/>
                </a:lnTo>
                <a:lnTo>
                  <a:pt x="6629" y="552030"/>
                </a:lnTo>
                <a:lnTo>
                  <a:pt x="6629" y="86029"/>
                </a:lnTo>
                <a:lnTo>
                  <a:pt x="30581" y="86029"/>
                </a:lnTo>
                <a:lnTo>
                  <a:pt x="30581" y="87299"/>
                </a:lnTo>
                <a:lnTo>
                  <a:pt x="142836" y="87299"/>
                </a:lnTo>
                <a:lnTo>
                  <a:pt x="142836" y="88569"/>
                </a:lnTo>
                <a:lnTo>
                  <a:pt x="716978" y="88569"/>
                </a:lnTo>
                <a:lnTo>
                  <a:pt x="716978" y="87299"/>
                </a:lnTo>
                <a:lnTo>
                  <a:pt x="829233" y="87299"/>
                </a:lnTo>
                <a:lnTo>
                  <a:pt x="829233" y="86029"/>
                </a:lnTo>
                <a:lnTo>
                  <a:pt x="856856" y="86029"/>
                </a:lnTo>
                <a:lnTo>
                  <a:pt x="857415" y="233045"/>
                </a:lnTo>
                <a:lnTo>
                  <a:pt x="857732" y="325920"/>
                </a:lnTo>
                <a:lnTo>
                  <a:pt x="857834" y="369709"/>
                </a:lnTo>
                <a:lnTo>
                  <a:pt x="857897" y="407822"/>
                </a:lnTo>
                <a:lnTo>
                  <a:pt x="858316" y="439559"/>
                </a:lnTo>
                <a:lnTo>
                  <a:pt x="858545" y="469442"/>
                </a:lnTo>
                <a:lnTo>
                  <a:pt x="858647" y="556310"/>
                </a:lnTo>
                <a:lnTo>
                  <a:pt x="860069" y="553974"/>
                </a:lnTo>
                <a:lnTo>
                  <a:pt x="860069" y="518515"/>
                </a:lnTo>
                <a:lnTo>
                  <a:pt x="860450" y="497065"/>
                </a:lnTo>
                <a:lnTo>
                  <a:pt x="860640" y="471398"/>
                </a:lnTo>
                <a:lnTo>
                  <a:pt x="860729" y="405612"/>
                </a:lnTo>
                <a:lnTo>
                  <a:pt x="860907" y="367665"/>
                </a:lnTo>
                <a:lnTo>
                  <a:pt x="861593" y="231559"/>
                </a:lnTo>
                <a:lnTo>
                  <a:pt x="861809" y="180505"/>
                </a:lnTo>
                <a:lnTo>
                  <a:pt x="861987" y="124701"/>
                </a:lnTo>
                <a:lnTo>
                  <a:pt x="862114" y="65786"/>
                </a:lnTo>
                <a:lnTo>
                  <a:pt x="862152" y="5575"/>
                </a:lnTo>
                <a:lnTo>
                  <a:pt x="862152" y="2857"/>
                </a:lnTo>
                <a:lnTo>
                  <a:pt x="862152" y="2209"/>
                </a:lnTo>
                <a:lnTo>
                  <a:pt x="862152" y="774"/>
                </a:lnTo>
                <a:close/>
              </a:path>
            </a:pathLst>
          </a:custGeom>
          <a:solidFill>
            <a:srgbClr val="ED2137"/>
          </a:solidFill>
        </p:spPr>
        <p:txBody>
          <a:bodyPr wrap="square" lIns="0" tIns="0" rIns="0" bIns="0" rtlCol="0"/>
          <a:lstStyle/>
          <a:p>
            <a:endParaRPr/>
          </a:p>
        </p:txBody>
      </p:sp>
      <p:sp>
        <p:nvSpPr>
          <p:cNvPr id="39" name="bg object 39"/>
          <p:cNvSpPr/>
          <p:nvPr/>
        </p:nvSpPr>
        <p:spPr>
          <a:xfrm>
            <a:off x="4217045" y="4888981"/>
            <a:ext cx="298450" cy="187325"/>
          </a:xfrm>
          <a:custGeom>
            <a:avLst/>
            <a:gdLst/>
            <a:ahLst/>
            <a:cxnLst/>
            <a:rect l="l" t="t" r="r" b="b"/>
            <a:pathLst>
              <a:path w="298450" h="187325">
                <a:moveTo>
                  <a:pt x="55784" y="187094"/>
                </a:moveTo>
                <a:lnTo>
                  <a:pt x="15964" y="169407"/>
                </a:lnTo>
                <a:lnTo>
                  <a:pt x="432" y="128261"/>
                </a:lnTo>
                <a:lnTo>
                  <a:pt x="0" y="119884"/>
                </a:lnTo>
                <a:lnTo>
                  <a:pt x="352" y="111578"/>
                </a:lnTo>
                <a:lnTo>
                  <a:pt x="9689" y="73069"/>
                </a:lnTo>
                <a:lnTo>
                  <a:pt x="36390" y="36020"/>
                </a:lnTo>
                <a:lnTo>
                  <a:pt x="73336" y="15497"/>
                </a:lnTo>
                <a:lnTo>
                  <a:pt x="110532" y="4800"/>
                </a:lnTo>
                <a:lnTo>
                  <a:pt x="149193" y="67"/>
                </a:lnTo>
                <a:lnTo>
                  <a:pt x="168560" y="0"/>
                </a:lnTo>
                <a:lnTo>
                  <a:pt x="187871" y="1474"/>
                </a:lnTo>
                <a:lnTo>
                  <a:pt x="227850" y="8763"/>
                </a:lnTo>
                <a:lnTo>
                  <a:pt x="266522" y="24808"/>
                </a:lnTo>
                <a:lnTo>
                  <a:pt x="293452" y="56087"/>
                </a:lnTo>
                <a:lnTo>
                  <a:pt x="297892" y="76761"/>
                </a:lnTo>
                <a:lnTo>
                  <a:pt x="294755" y="96898"/>
                </a:lnTo>
                <a:lnTo>
                  <a:pt x="260494" y="123477"/>
                </a:lnTo>
                <a:lnTo>
                  <a:pt x="204941" y="124391"/>
                </a:lnTo>
                <a:lnTo>
                  <a:pt x="174126" y="124458"/>
                </a:lnTo>
                <a:lnTo>
                  <a:pt x="144869" y="129080"/>
                </a:lnTo>
                <a:lnTo>
                  <a:pt x="118779" y="141949"/>
                </a:lnTo>
                <a:lnTo>
                  <a:pt x="105872" y="153609"/>
                </a:lnTo>
                <a:lnTo>
                  <a:pt x="93867" y="166341"/>
                </a:lnTo>
                <a:lnTo>
                  <a:pt x="81325" y="177758"/>
                </a:lnTo>
                <a:lnTo>
                  <a:pt x="66811" y="185472"/>
                </a:lnTo>
                <a:lnTo>
                  <a:pt x="61327" y="186733"/>
                </a:lnTo>
                <a:lnTo>
                  <a:pt x="55784" y="187094"/>
                </a:lnTo>
                <a:close/>
              </a:path>
            </a:pathLst>
          </a:custGeom>
          <a:solidFill>
            <a:srgbClr val="ED2137"/>
          </a:solidFill>
        </p:spPr>
        <p:txBody>
          <a:bodyPr wrap="square" lIns="0" tIns="0" rIns="0" bIns="0" rtlCol="0"/>
          <a:lstStyle/>
          <a:p>
            <a:endParaRPr/>
          </a:p>
        </p:txBody>
      </p:sp>
      <p:sp>
        <p:nvSpPr>
          <p:cNvPr id="40" name="bg object 40"/>
          <p:cNvSpPr/>
          <p:nvPr/>
        </p:nvSpPr>
        <p:spPr>
          <a:xfrm>
            <a:off x="3762895" y="4287519"/>
            <a:ext cx="592455" cy="497840"/>
          </a:xfrm>
          <a:custGeom>
            <a:avLst/>
            <a:gdLst/>
            <a:ahLst/>
            <a:cxnLst/>
            <a:rect l="l" t="t" r="r" b="b"/>
            <a:pathLst>
              <a:path w="592454" h="497839">
                <a:moveTo>
                  <a:pt x="330225" y="472528"/>
                </a:moveTo>
                <a:lnTo>
                  <a:pt x="327888" y="474472"/>
                </a:lnTo>
                <a:lnTo>
                  <a:pt x="325551" y="477723"/>
                </a:lnTo>
                <a:lnTo>
                  <a:pt x="330225" y="472528"/>
                </a:lnTo>
                <a:close/>
              </a:path>
              <a:path w="592454" h="497839">
                <a:moveTo>
                  <a:pt x="355892" y="386143"/>
                </a:moveTo>
                <a:lnTo>
                  <a:pt x="348551" y="342226"/>
                </a:lnTo>
                <a:lnTo>
                  <a:pt x="326161" y="293382"/>
                </a:lnTo>
                <a:lnTo>
                  <a:pt x="294195" y="250088"/>
                </a:lnTo>
                <a:lnTo>
                  <a:pt x="235661" y="198818"/>
                </a:lnTo>
                <a:lnTo>
                  <a:pt x="200977" y="175844"/>
                </a:lnTo>
                <a:lnTo>
                  <a:pt x="164198" y="156400"/>
                </a:lnTo>
                <a:lnTo>
                  <a:pt x="125349" y="140449"/>
                </a:lnTo>
                <a:lnTo>
                  <a:pt x="76504" y="129540"/>
                </a:lnTo>
                <a:lnTo>
                  <a:pt x="60388" y="129540"/>
                </a:lnTo>
                <a:lnTo>
                  <a:pt x="22415" y="143903"/>
                </a:lnTo>
                <a:lnTo>
                  <a:pt x="0" y="184861"/>
                </a:lnTo>
                <a:lnTo>
                  <a:pt x="2197" y="208559"/>
                </a:lnTo>
                <a:lnTo>
                  <a:pt x="21285" y="254660"/>
                </a:lnTo>
                <a:lnTo>
                  <a:pt x="42722" y="292138"/>
                </a:lnTo>
                <a:lnTo>
                  <a:pt x="65595" y="328688"/>
                </a:lnTo>
                <a:lnTo>
                  <a:pt x="89877" y="364312"/>
                </a:lnTo>
                <a:lnTo>
                  <a:pt x="115595" y="398995"/>
                </a:lnTo>
                <a:lnTo>
                  <a:pt x="161963" y="450888"/>
                </a:lnTo>
                <a:lnTo>
                  <a:pt x="219532" y="487857"/>
                </a:lnTo>
                <a:lnTo>
                  <a:pt x="282536" y="497586"/>
                </a:lnTo>
                <a:lnTo>
                  <a:pt x="309372" y="489851"/>
                </a:lnTo>
                <a:lnTo>
                  <a:pt x="339826" y="455091"/>
                </a:lnTo>
                <a:lnTo>
                  <a:pt x="353822" y="412826"/>
                </a:lnTo>
                <a:lnTo>
                  <a:pt x="355892" y="386143"/>
                </a:lnTo>
                <a:close/>
              </a:path>
              <a:path w="592454" h="497839">
                <a:moveTo>
                  <a:pt x="592404" y="136105"/>
                </a:moveTo>
                <a:lnTo>
                  <a:pt x="586828" y="88226"/>
                </a:lnTo>
                <a:lnTo>
                  <a:pt x="567245" y="37896"/>
                </a:lnTo>
                <a:lnTo>
                  <a:pt x="534708" y="6934"/>
                </a:lnTo>
                <a:lnTo>
                  <a:pt x="508469" y="0"/>
                </a:lnTo>
                <a:lnTo>
                  <a:pt x="499491" y="50"/>
                </a:lnTo>
                <a:lnTo>
                  <a:pt x="456006" y="24599"/>
                </a:lnTo>
                <a:lnTo>
                  <a:pt x="432993" y="61722"/>
                </a:lnTo>
                <a:lnTo>
                  <a:pt x="412889" y="108610"/>
                </a:lnTo>
                <a:lnTo>
                  <a:pt x="397192" y="156527"/>
                </a:lnTo>
                <a:lnTo>
                  <a:pt x="385914" y="205447"/>
                </a:lnTo>
                <a:lnTo>
                  <a:pt x="379056" y="255397"/>
                </a:lnTo>
                <a:lnTo>
                  <a:pt x="376618" y="306362"/>
                </a:lnTo>
                <a:lnTo>
                  <a:pt x="377672" y="335940"/>
                </a:lnTo>
                <a:lnTo>
                  <a:pt x="389826" y="393725"/>
                </a:lnTo>
                <a:lnTo>
                  <a:pt x="428752" y="440537"/>
                </a:lnTo>
                <a:lnTo>
                  <a:pt x="458889" y="445236"/>
                </a:lnTo>
                <a:lnTo>
                  <a:pt x="488480" y="437718"/>
                </a:lnTo>
                <a:lnTo>
                  <a:pt x="528828" y="401599"/>
                </a:lnTo>
                <a:lnTo>
                  <a:pt x="550633" y="353136"/>
                </a:lnTo>
                <a:lnTo>
                  <a:pt x="571563" y="280225"/>
                </a:lnTo>
                <a:lnTo>
                  <a:pt x="582891" y="232397"/>
                </a:lnTo>
                <a:lnTo>
                  <a:pt x="590461" y="184264"/>
                </a:lnTo>
                <a:lnTo>
                  <a:pt x="592404" y="136105"/>
                </a:lnTo>
                <a:close/>
              </a:path>
            </a:pathLst>
          </a:custGeom>
          <a:solidFill>
            <a:srgbClr val="ED2137"/>
          </a:solidFill>
        </p:spPr>
        <p:txBody>
          <a:bodyPr wrap="square" lIns="0" tIns="0" rIns="0" bIns="0" rtlCol="0"/>
          <a:lstStyle/>
          <a:p>
            <a:endParaRPr/>
          </a:p>
        </p:txBody>
      </p:sp>
      <p:sp>
        <p:nvSpPr>
          <p:cNvPr id="41" name="bg object 41"/>
          <p:cNvSpPr/>
          <p:nvPr/>
        </p:nvSpPr>
        <p:spPr>
          <a:xfrm>
            <a:off x="3897731" y="4449673"/>
            <a:ext cx="478155" cy="868044"/>
          </a:xfrm>
          <a:custGeom>
            <a:avLst/>
            <a:gdLst/>
            <a:ahLst/>
            <a:cxnLst/>
            <a:rect l="l" t="t" r="r" b="b"/>
            <a:pathLst>
              <a:path w="478154" h="868045">
                <a:moveTo>
                  <a:pt x="477977" y="495909"/>
                </a:moveTo>
                <a:lnTo>
                  <a:pt x="471779" y="495287"/>
                </a:lnTo>
                <a:lnTo>
                  <a:pt x="465582" y="495287"/>
                </a:lnTo>
                <a:lnTo>
                  <a:pt x="422021" y="503948"/>
                </a:lnTo>
                <a:lnTo>
                  <a:pt x="377812" y="528840"/>
                </a:lnTo>
                <a:lnTo>
                  <a:pt x="337451" y="574548"/>
                </a:lnTo>
                <a:lnTo>
                  <a:pt x="314718" y="614565"/>
                </a:lnTo>
                <a:lnTo>
                  <a:pt x="297624" y="657491"/>
                </a:lnTo>
                <a:lnTo>
                  <a:pt x="284632" y="701662"/>
                </a:lnTo>
                <a:lnTo>
                  <a:pt x="276275" y="742670"/>
                </a:lnTo>
                <a:lnTo>
                  <a:pt x="270154" y="793407"/>
                </a:lnTo>
                <a:lnTo>
                  <a:pt x="270243" y="757516"/>
                </a:lnTo>
                <a:lnTo>
                  <a:pt x="271272" y="706513"/>
                </a:lnTo>
                <a:lnTo>
                  <a:pt x="272935" y="660222"/>
                </a:lnTo>
                <a:lnTo>
                  <a:pt x="275793" y="611212"/>
                </a:lnTo>
                <a:lnTo>
                  <a:pt x="279908" y="558165"/>
                </a:lnTo>
                <a:lnTo>
                  <a:pt x="285343" y="499770"/>
                </a:lnTo>
                <a:lnTo>
                  <a:pt x="292188" y="434708"/>
                </a:lnTo>
                <a:lnTo>
                  <a:pt x="298488" y="379526"/>
                </a:lnTo>
                <a:lnTo>
                  <a:pt x="305371" y="323088"/>
                </a:lnTo>
                <a:lnTo>
                  <a:pt x="312750" y="267131"/>
                </a:lnTo>
                <a:lnTo>
                  <a:pt x="320535" y="213398"/>
                </a:lnTo>
                <a:lnTo>
                  <a:pt x="328650" y="163614"/>
                </a:lnTo>
                <a:lnTo>
                  <a:pt x="339661" y="105943"/>
                </a:lnTo>
                <a:lnTo>
                  <a:pt x="356362" y="32092"/>
                </a:lnTo>
                <a:lnTo>
                  <a:pt x="362953" y="5600"/>
                </a:lnTo>
                <a:lnTo>
                  <a:pt x="363474" y="2832"/>
                </a:lnTo>
                <a:lnTo>
                  <a:pt x="363639" y="0"/>
                </a:lnTo>
                <a:lnTo>
                  <a:pt x="362280" y="2501"/>
                </a:lnTo>
                <a:lnTo>
                  <a:pt x="361289" y="5143"/>
                </a:lnTo>
                <a:lnTo>
                  <a:pt x="360654" y="7924"/>
                </a:lnTo>
                <a:lnTo>
                  <a:pt x="351256" y="39090"/>
                </a:lnTo>
                <a:lnTo>
                  <a:pt x="340690" y="79908"/>
                </a:lnTo>
                <a:lnTo>
                  <a:pt x="331685" y="118351"/>
                </a:lnTo>
                <a:lnTo>
                  <a:pt x="321691" y="166751"/>
                </a:lnTo>
                <a:lnTo>
                  <a:pt x="312559" y="215290"/>
                </a:lnTo>
                <a:lnTo>
                  <a:pt x="304292" y="263956"/>
                </a:lnTo>
                <a:lnTo>
                  <a:pt x="296887" y="312762"/>
                </a:lnTo>
                <a:lnTo>
                  <a:pt x="290334" y="361721"/>
                </a:lnTo>
                <a:lnTo>
                  <a:pt x="284645" y="410806"/>
                </a:lnTo>
                <a:lnTo>
                  <a:pt x="279069" y="467512"/>
                </a:lnTo>
                <a:lnTo>
                  <a:pt x="274535" y="521855"/>
                </a:lnTo>
                <a:lnTo>
                  <a:pt x="271043" y="573366"/>
                </a:lnTo>
                <a:lnTo>
                  <a:pt x="270014" y="593115"/>
                </a:lnTo>
                <a:lnTo>
                  <a:pt x="269328" y="583793"/>
                </a:lnTo>
                <a:lnTo>
                  <a:pt x="262826" y="532028"/>
                </a:lnTo>
                <a:lnTo>
                  <a:pt x="253123" y="481698"/>
                </a:lnTo>
                <a:lnTo>
                  <a:pt x="240601" y="431990"/>
                </a:lnTo>
                <a:lnTo>
                  <a:pt x="221843" y="371678"/>
                </a:lnTo>
                <a:lnTo>
                  <a:pt x="198513" y="312978"/>
                </a:lnTo>
                <a:lnTo>
                  <a:pt x="179425" y="270903"/>
                </a:lnTo>
                <a:lnTo>
                  <a:pt x="157530" y="230644"/>
                </a:lnTo>
                <a:lnTo>
                  <a:pt x="132816" y="192189"/>
                </a:lnTo>
                <a:lnTo>
                  <a:pt x="105295" y="155536"/>
                </a:lnTo>
                <a:lnTo>
                  <a:pt x="74955" y="120688"/>
                </a:lnTo>
                <a:lnTo>
                  <a:pt x="41173" y="89903"/>
                </a:lnTo>
                <a:lnTo>
                  <a:pt x="37287" y="86258"/>
                </a:lnTo>
                <a:lnTo>
                  <a:pt x="21424" y="75476"/>
                </a:lnTo>
                <a:lnTo>
                  <a:pt x="10985" y="68173"/>
                </a:lnTo>
                <a:lnTo>
                  <a:pt x="0" y="61709"/>
                </a:lnTo>
                <a:lnTo>
                  <a:pt x="36118" y="91986"/>
                </a:lnTo>
                <a:lnTo>
                  <a:pt x="70281" y="124460"/>
                </a:lnTo>
                <a:lnTo>
                  <a:pt x="106591" y="168478"/>
                </a:lnTo>
                <a:lnTo>
                  <a:pt x="138760" y="215087"/>
                </a:lnTo>
                <a:lnTo>
                  <a:pt x="166801" y="264299"/>
                </a:lnTo>
                <a:lnTo>
                  <a:pt x="190715" y="316090"/>
                </a:lnTo>
                <a:lnTo>
                  <a:pt x="213855" y="374307"/>
                </a:lnTo>
                <a:lnTo>
                  <a:pt x="233070" y="433933"/>
                </a:lnTo>
                <a:lnTo>
                  <a:pt x="247065" y="486854"/>
                </a:lnTo>
                <a:lnTo>
                  <a:pt x="256971" y="533450"/>
                </a:lnTo>
                <a:lnTo>
                  <a:pt x="263461" y="572223"/>
                </a:lnTo>
                <a:lnTo>
                  <a:pt x="267589" y="608279"/>
                </a:lnTo>
                <a:lnTo>
                  <a:pt x="268338" y="614591"/>
                </a:lnTo>
                <a:lnTo>
                  <a:pt x="268770" y="617334"/>
                </a:lnTo>
                <a:lnTo>
                  <a:pt x="268554" y="621614"/>
                </a:lnTo>
                <a:lnTo>
                  <a:pt x="267081" y="666140"/>
                </a:lnTo>
                <a:lnTo>
                  <a:pt x="266585" y="706513"/>
                </a:lnTo>
                <a:lnTo>
                  <a:pt x="266750" y="757631"/>
                </a:lnTo>
                <a:lnTo>
                  <a:pt x="267144" y="778637"/>
                </a:lnTo>
                <a:lnTo>
                  <a:pt x="267893" y="796277"/>
                </a:lnTo>
                <a:lnTo>
                  <a:pt x="267893" y="806157"/>
                </a:lnTo>
                <a:lnTo>
                  <a:pt x="268871" y="812952"/>
                </a:lnTo>
                <a:lnTo>
                  <a:pt x="268033" y="827544"/>
                </a:lnTo>
                <a:lnTo>
                  <a:pt x="267246" y="849160"/>
                </a:lnTo>
                <a:lnTo>
                  <a:pt x="266357" y="855281"/>
                </a:lnTo>
                <a:lnTo>
                  <a:pt x="266141" y="861441"/>
                </a:lnTo>
                <a:lnTo>
                  <a:pt x="266585" y="867613"/>
                </a:lnTo>
                <a:lnTo>
                  <a:pt x="268135" y="861593"/>
                </a:lnTo>
                <a:lnTo>
                  <a:pt x="268998" y="855497"/>
                </a:lnTo>
                <a:lnTo>
                  <a:pt x="269189" y="849287"/>
                </a:lnTo>
                <a:lnTo>
                  <a:pt x="274129" y="799134"/>
                </a:lnTo>
                <a:lnTo>
                  <a:pt x="281800" y="743877"/>
                </a:lnTo>
                <a:lnTo>
                  <a:pt x="290703" y="703478"/>
                </a:lnTo>
                <a:lnTo>
                  <a:pt x="304088" y="660019"/>
                </a:lnTo>
                <a:lnTo>
                  <a:pt x="321106" y="618020"/>
                </a:lnTo>
                <a:lnTo>
                  <a:pt x="343331" y="579043"/>
                </a:lnTo>
                <a:lnTo>
                  <a:pt x="368477" y="546493"/>
                </a:lnTo>
                <a:lnTo>
                  <a:pt x="412496" y="513308"/>
                </a:lnTo>
                <a:lnTo>
                  <a:pt x="459651" y="498640"/>
                </a:lnTo>
                <a:lnTo>
                  <a:pt x="465848" y="498348"/>
                </a:lnTo>
                <a:lnTo>
                  <a:pt x="471957" y="497446"/>
                </a:lnTo>
                <a:lnTo>
                  <a:pt x="477977" y="495909"/>
                </a:lnTo>
                <a:close/>
              </a:path>
            </a:pathLst>
          </a:custGeom>
          <a:solidFill>
            <a:srgbClr val="253237"/>
          </a:solidFill>
        </p:spPr>
        <p:txBody>
          <a:bodyPr wrap="square" lIns="0" tIns="0" rIns="0" bIns="0" rtlCol="0"/>
          <a:lstStyle/>
          <a:p>
            <a:endParaRPr/>
          </a:p>
        </p:txBody>
      </p:sp>
      <p:sp>
        <p:nvSpPr>
          <p:cNvPr id="42" name="bg object 42"/>
          <p:cNvSpPr/>
          <p:nvPr/>
        </p:nvSpPr>
        <p:spPr>
          <a:xfrm>
            <a:off x="3938651" y="5323776"/>
            <a:ext cx="473709" cy="386715"/>
          </a:xfrm>
          <a:custGeom>
            <a:avLst/>
            <a:gdLst/>
            <a:ahLst/>
            <a:cxnLst/>
            <a:rect l="l" t="t" r="r" b="b"/>
            <a:pathLst>
              <a:path w="473710" h="386714">
                <a:moveTo>
                  <a:pt x="473557" y="0"/>
                </a:moveTo>
                <a:lnTo>
                  <a:pt x="0" y="0"/>
                </a:lnTo>
                <a:lnTo>
                  <a:pt x="0" y="109270"/>
                </a:lnTo>
                <a:lnTo>
                  <a:pt x="34429" y="109270"/>
                </a:lnTo>
                <a:lnTo>
                  <a:pt x="54698" y="386511"/>
                </a:lnTo>
                <a:lnTo>
                  <a:pt x="410933" y="386511"/>
                </a:lnTo>
                <a:lnTo>
                  <a:pt x="431076" y="109270"/>
                </a:lnTo>
                <a:lnTo>
                  <a:pt x="473557" y="109270"/>
                </a:lnTo>
                <a:lnTo>
                  <a:pt x="473557" y="0"/>
                </a:lnTo>
                <a:close/>
              </a:path>
            </a:pathLst>
          </a:custGeom>
          <a:solidFill>
            <a:srgbClr val="253237"/>
          </a:solidFill>
        </p:spPr>
        <p:txBody>
          <a:bodyPr wrap="square" lIns="0" tIns="0" rIns="0" bIns="0" rtlCol="0"/>
          <a:lstStyle/>
          <a:p>
            <a:endParaRPr/>
          </a:p>
        </p:txBody>
      </p:sp>
      <p:sp>
        <p:nvSpPr>
          <p:cNvPr id="43" name="bg object 43"/>
          <p:cNvSpPr/>
          <p:nvPr/>
        </p:nvSpPr>
        <p:spPr>
          <a:xfrm>
            <a:off x="3938651" y="5699772"/>
            <a:ext cx="466090" cy="83820"/>
          </a:xfrm>
          <a:custGeom>
            <a:avLst/>
            <a:gdLst/>
            <a:ahLst/>
            <a:cxnLst/>
            <a:rect l="l" t="t" r="r" b="b"/>
            <a:pathLst>
              <a:path w="466089" h="83820">
                <a:moveTo>
                  <a:pt x="465772" y="0"/>
                </a:moveTo>
                <a:lnTo>
                  <a:pt x="0" y="0"/>
                </a:lnTo>
                <a:lnTo>
                  <a:pt x="0" y="30264"/>
                </a:lnTo>
                <a:lnTo>
                  <a:pt x="22212" y="30264"/>
                </a:lnTo>
                <a:lnTo>
                  <a:pt x="44043" y="83540"/>
                </a:lnTo>
                <a:lnTo>
                  <a:pt x="423418" y="83540"/>
                </a:lnTo>
                <a:lnTo>
                  <a:pt x="448881" y="30264"/>
                </a:lnTo>
                <a:lnTo>
                  <a:pt x="465772" y="30264"/>
                </a:lnTo>
                <a:lnTo>
                  <a:pt x="465772" y="0"/>
                </a:lnTo>
                <a:close/>
              </a:path>
            </a:pathLst>
          </a:custGeom>
          <a:solidFill>
            <a:srgbClr val="455964"/>
          </a:solidFill>
        </p:spPr>
        <p:txBody>
          <a:bodyPr wrap="square" lIns="0" tIns="0" rIns="0" bIns="0" rtlCol="0"/>
          <a:lstStyle/>
          <a:p>
            <a:endParaRPr/>
          </a:p>
        </p:txBody>
      </p:sp>
      <p:sp>
        <p:nvSpPr>
          <p:cNvPr id="44" name="bg object 44"/>
          <p:cNvSpPr/>
          <p:nvPr/>
        </p:nvSpPr>
        <p:spPr>
          <a:xfrm>
            <a:off x="3979062" y="5485783"/>
            <a:ext cx="384175" cy="77470"/>
          </a:xfrm>
          <a:custGeom>
            <a:avLst/>
            <a:gdLst/>
            <a:ahLst/>
            <a:cxnLst/>
            <a:rect l="l" t="t" r="r" b="b"/>
            <a:pathLst>
              <a:path w="384175" h="77470">
                <a:moveTo>
                  <a:pt x="141895" y="73015"/>
                </a:moveTo>
                <a:lnTo>
                  <a:pt x="140444" y="73015"/>
                </a:lnTo>
                <a:lnTo>
                  <a:pt x="138843" y="70782"/>
                </a:lnTo>
                <a:lnTo>
                  <a:pt x="190204" y="6236"/>
                </a:lnTo>
                <a:lnTo>
                  <a:pt x="193249" y="2338"/>
                </a:lnTo>
                <a:lnTo>
                  <a:pt x="195141" y="0"/>
                </a:lnTo>
                <a:lnTo>
                  <a:pt x="196830" y="2078"/>
                </a:lnTo>
                <a:lnTo>
                  <a:pt x="198571" y="4158"/>
                </a:lnTo>
                <a:lnTo>
                  <a:pt x="193452" y="4158"/>
                </a:lnTo>
                <a:lnTo>
                  <a:pt x="195184" y="6236"/>
                </a:lnTo>
                <a:lnTo>
                  <a:pt x="193582" y="8185"/>
                </a:lnTo>
                <a:lnTo>
                  <a:pt x="141895" y="73015"/>
                </a:lnTo>
                <a:close/>
              </a:path>
              <a:path w="384175" h="77470">
                <a:moveTo>
                  <a:pt x="257604" y="73015"/>
                </a:moveTo>
                <a:lnTo>
                  <a:pt x="256204" y="73015"/>
                </a:lnTo>
                <a:lnTo>
                  <a:pt x="255435" y="72097"/>
                </a:lnTo>
                <a:lnTo>
                  <a:pt x="254431" y="70782"/>
                </a:lnTo>
                <a:lnTo>
                  <a:pt x="303625" y="2338"/>
                </a:lnTo>
                <a:lnTo>
                  <a:pt x="304964" y="390"/>
                </a:lnTo>
                <a:lnTo>
                  <a:pt x="305054" y="259"/>
                </a:lnTo>
                <a:lnTo>
                  <a:pt x="306939" y="2989"/>
                </a:lnTo>
                <a:lnTo>
                  <a:pt x="303625" y="2989"/>
                </a:lnTo>
                <a:lnTo>
                  <a:pt x="305078" y="5002"/>
                </a:lnTo>
                <a:lnTo>
                  <a:pt x="257604" y="73015"/>
                </a:lnTo>
                <a:close/>
              </a:path>
              <a:path w="384175" h="77470">
                <a:moveTo>
                  <a:pt x="29149" y="73285"/>
                </a:moveTo>
                <a:lnTo>
                  <a:pt x="27856" y="73285"/>
                </a:lnTo>
                <a:lnTo>
                  <a:pt x="27104" y="72097"/>
                </a:lnTo>
                <a:lnTo>
                  <a:pt x="86806" y="2338"/>
                </a:lnTo>
                <a:lnTo>
                  <a:pt x="88346" y="390"/>
                </a:lnTo>
                <a:lnTo>
                  <a:pt x="90707" y="3638"/>
                </a:lnTo>
                <a:lnTo>
                  <a:pt x="86787" y="3638"/>
                </a:lnTo>
                <a:lnTo>
                  <a:pt x="88068" y="5454"/>
                </a:lnTo>
                <a:lnTo>
                  <a:pt x="29149" y="73285"/>
                </a:lnTo>
                <a:close/>
              </a:path>
              <a:path w="384175" h="77470">
                <a:moveTo>
                  <a:pt x="305078" y="5002"/>
                </a:moveTo>
                <a:lnTo>
                  <a:pt x="303625" y="2989"/>
                </a:lnTo>
                <a:lnTo>
                  <a:pt x="306483" y="2989"/>
                </a:lnTo>
                <a:lnTo>
                  <a:pt x="305078" y="5002"/>
                </a:lnTo>
                <a:close/>
              </a:path>
              <a:path w="384175" h="77470">
                <a:moveTo>
                  <a:pt x="354373" y="73285"/>
                </a:moveTo>
                <a:lnTo>
                  <a:pt x="305078" y="5002"/>
                </a:lnTo>
                <a:lnTo>
                  <a:pt x="306483" y="2989"/>
                </a:lnTo>
                <a:lnTo>
                  <a:pt x="306939" y="2989"/>
                </a:lnTo>
                <a:lnTo>
                  <a:pt x="355365" y="72097"/>
                </a:lnTo>
                <a:lnTo>
                  <a:pt x="354373" y="73285"/>
                </a:lnTo>
                <a:close/>
              </a:path>
              <a:path w="384175" h="77470">
                <a:moveTo>
                  <a:pt x="88068" y="5454"/>
                </a:moveTo>
                <a:lnTo>
                  <a:pt x="86787" y="3638"/>
                </a:lnTo>
                <a:lnTo>
                  <a:pt x="89645" y="3638"/>
                </a:lnTo>
                <a:lnTo>
                  <a:pt x="88068" y="5454"/>
                </a:lnTo>
                <a:close/>
              </a:path>
              <a:path w="384175" h="77470">
                <a:moveTo>
                  <a:pt x="138625" y="77044"/>
                </a:moveTo>
                <a:lnTo>
                  <a:pt x="137124" y="74965"/>
                </a:lnTo>
                <a:lnTo>
                  <a:pt x="88068" y="5454"/>
                </a:lnTo>
                <a:lnTo>
                  <a:pt x="89645" y="3638"/>
                </a:lnTo>
                <a:lnTo>
                  <a:pt x="90707" y="3638"/>
                </a:lnTo>
                <a:lnTo>
                  <a:pt x="138843" y="70782"/>
                </a:lnTo>
                <a:lnTo>
                  <a:pt x="137067" y="73015"/>
                </a:lnTo>
                <a:lnTo>
                  <a:pt x="141895" y="73015"/>
                </a:lnTo>
                <a:lnTo>
                  <a:pt x="140651" y="74575"/>
                </a:lnTo>
                <a:lnTo>
                  <a:pt x="138625" y="77044"/>
                </a:lnTo>
                <a:close/>
              </a:path>
              <a:path w="384175" h="77470">
                <a:moveTo>
                  <a:pt x="195220" y="6236"/>
                </a:moveTo>
                <a:lnTo>
                  <a:pt x="194533" y="5454"/>
                </a:lnTo>
                <a:lnTo>
                  <a:pt x="193452" y="4158"/>
                </a:lnTo>
                <a:lnTo>
                  <a:pt x="196830" y="4158"/>
                </a:lnTo>
                <a:lnTo>
                  <a:pt x="195923" y="5454"/>
                </a:lnTo>
                <a:lnTo>
                  <a:pt x="195220" y="6236"/>
                </a:lnTo>
                <a:close/>
              </a:path>
              <a:path w="384175" h="77470">
                <a:moveTo>
                  <a:pt x="254775" y="77044"/>
                </a:moveTo>
                <a:lnTo>
                  <a:pt x="252956" y="74965"/>
                </a:lnTo>
                <a:lnTo>
                  <a:pt x="208815" y="22584"/>
                </a:lnTo>
                <a:lnTo>
                  <a:pt x="195619" y="6756"/>
                </a:lnTo>
                <a:lnTo>
                  <a:pt x="195220" y="6236"/>
                </a:lnTo>
                <a:lnTo>
                  <a:pt x="195923" y="5454"/>
                </a:lnTo>
                <a:lnTo>
                  <a:pt x="196830" y="4158"/>
                </a:lnTo>
                <a:lnTo>
                  <a:pt x="198571" y="4158"/>
                </a:lnTo>
                <a:lnTo>
                  <a:pt x="254335" y="70782"/>
                </a:lnTo>
                <a:lnTo>
                  <a:pt x="253486" y="72097"/>
                </a:lnTo>
                <a:lnTo>
                  <a:pt x="252826" y="73015"/>
                </a:lnTo>
                <a:lnTo>
                  <a:pt x="257604" y="73015"/>
                </a:lnTo>
                <a:lnTo>
                  <a:pt x="254775" y="77044"/>
                </a:lnTo>
                <a:close/>
              </a:path>
              <a:path w="384175" h="77470">
                <a:moveTo>
                  <a:pt x="26763" y="76004"/>
                </a:moveTo>
                <a:lnTo>
                  <a:pt x="26102" y="74965"/>
                </a:lnTo>
                <a:lnTo>
                  <a:pt x="14957" y="56191"/>
                </a:lnTo>
                <a:lnTo>
                  <a:pt x="10416" y="48595"/>
                </a:lnTo>
                <a:lnTo>
                  <a:pt x="6496" y="42095"/>
                </a:lnTo>
                <a:lnTo>
                  <a:pt x="1559" y="33390"/>
                </a:lnTo>
                <a:lnTo>
                  <a:pt x="0" y="30402"/>
                </a:lnTo>
                <a:lnTo>
                  <a:pt x="909" y="31181"/>
                </a:lnTo>
                <a:lnTo>
                  <a:pt x="2078" y="33130"/>
                </a:lnTo>
                <a:lnTo>
                  <a:pt x="7665" y="41445"/>
                </a:lnTo>
                <a:lnTo>
                  <a:pt x="27102" y="72097"/>
                </a:lnTo>
                <a:lnTo>
                  <a:pt x="26087" y="73285"/>
                </a:lnTo>
                <a:lnTo>
                  <a:pt x="29149" y="73285"/>
                </a:lnTo>
                <a:lnTo>
                  <a:pt x="26763" y="76004"/>
                </a:lnTo>
                <a:close/>
              </a:path>
              <a:path w="384175" h="77470">
                <a:moveTo>
                  <a:pt x="356373" y="73535"/>
                </a:moveTo>
                <a:lnTo>
                  <a:pt x="355365" y="72097"/>
                </a:lnTo>
                <a:lnTo>
                  <a:pt x="375861" y="47551"/>
                </a:lnTo>
                <a:lnTo>
                  <a:pt x="381578" y="40795"/>
                </a:lnTo>
                <a:lnTo>
                  <a:pt x="383266" y="38587"/>
                </a:lnTo>
                <a:lnTo>
                  <a:pt x="384046" y="37807"/>
                </a:lnTo>
                <a:lnTo>
                  <a:pt x="384176" y="37937"/>
                </a:lnTo>
                <a:lnTo>
                  <a:pt x="383783" y="38587"/>
                </a:lnTo>
                <a:lnTo>
                  <a:pt x="383096" y="39614"/>
                </a:lnTo>
                <a:lnTo>
                  <a:pt x="382487" y="40406"/>
                </a:lnTo>
                <a:lnTo>
                  <a:pt x="377161" y="47551"/>
                </a:lnTo>
                <a:lnTo>
                  <a:pt x="356373" y="73535"/>
                </a:lnTo>
                <a:close/>
              </a:path>
              <a:path w="384175" h="77470">
                <a:moveTo>
                  <a:pt x="140444" y="73015"/>
                </a:moveTo>
                <a:lnTo>
                  <a:pt x="137067" y="73015"/>
                </a:lnTo>
                <a:lnTo>
                  <a:pt x="138843" y="70782"/>
                </a:lnTo>
                <a:lnTo>
                  <a:pt x="140444" y="73015"/>
                </a:lnTo>
                <a:close/>
              </a:path>
              <a:path w="384175" h="77470">
                <a:moveTo>
                  <a:pt x="256204" y="73015"/>
                </a:moveTo>
                <a:lnTo>
                  <a:pt x="252826" y="73015"/>
                </a:lnTo>
                <a:lnTo>
                  <a:pt x="254431" y="70782"/>
                </a:lnTo>
                <a:lnTo>
                  <a:pt x="255435" y="72097"/>
                </a:lnTo>
                <a:lnTo>
                  <a:pt x="256204" y="73015"/>
                </a:lnTo>
                <a:close/>
              </a:path>
              <a:path w="384175" h="77470">
                <a:moveTo>
                  <a:pt x="27856" y="73285"/>
                </a:moveTo>
                <a:lnTo>
                  <a:pt x="26087" y="73285"/>
                </a:lnTo>
                <a:lnTo>
                  <a:pt x="27104" y="72097"/>
                </a:lnTo>
                <a:lnTo>
                  <a:pt x="27856" y="73285"/>
                </a:lnTo>
                <a:close/>
              </a:path>
              <a:path w="384175" h="77470">
                <a:moveTo>
                  <a:pt x="355463" y="74705"/>
                </a:moveTo>
                <a:lnTo>
                  <a:pt x="354373" y="73285"/>
                </a:lnTo>
                <a:lnTo>
                  <a:pt x="355365" y="72097"/>
                </a:lnTo>
                <a:lnTo>
                  <a:pt x="356373" y="73535"/>
                </a:lnTo>
                <a:lnTo>
                  <a:pt x="355564" y="74575"/>
                </a:lnTo>
                <a:lnTo>
                  <a:pt x="355463" y="74705"/>
                </a:lnTo>
                <a:close/>
              </a:path>
              <a:path w="384175" h="77470">
                <a:moveTo>
                  <a:pt x="354553" y="73535"/>
                </a:moveTo>
                <a:lnTo>
                  <a:pt x="354164" y="73535"/>
                </a:lnTo>
                <a:lnTo>
                  <a:pt x="354373" y="73285"/>
                </a:lnTo>
                <a:lnTo>
                  <a:pt x="354553" y="73535"/>
                </a:lnTo>
                <a:close/>
              </a:path>
            </a:pathLst>
          </a:custGeom>
          <a:solidFill>
            <a:srgbClr val="DFDFDF"/>
          </a:solidFill>
        </p:spPr>
        <p:txBody>
          <a:bodyPr wrap="square" lIns="0" tIns="0" rIns="0" bIns="0" rtlCol="0"/>
          <a:lstStyle/>
          <a:p>
            <a:endParaRPr/>
          </a:p>
        </p:txBody>
      </p:sp>
      <p:sp>
        <p:nvSpPr>
          <p:cNvPr id="45" name="bg object 45"/>
          <p:cNvSpPr/>
          <p:nvPr/>
        </p:nvSpPr>
        <p:spPr>
          <a:xfrm>
            <a:off x="3984079" y="5427979"/>
            <a:ext cx="382905" cy="5080"/>
          </a:xfrm>
          <a:custGeom>
            <a:avLst/>
            <a:gdLst/>
            <a:ahLst/>
            <a:cxnLst/>
            <a:rect l="l" t="t" r="r" b="b"/>
            <a:pathLst>
              <a:path w="382904" h="5079">
                <a:moveTo>
                  <a:pt x="382701" y="2540"/>
                </a:moveTo>
                <a:lnTo>
                  <a:pt x="347700" y="2540"/>
                </a:lnTo>
                <a:lnTo>
                  <a:pt x="347700" y="1270"/>
                </a:lnTo>
                <a:lnTo>
                  <a:pt x="219608" y="1270"/>
                </a:lnTo>
                <a:lnTo>
                  <a:pt x="219608" y="0"/>
                </a:lnTo>
                <a:lnTo>
                  <a:pt x="131114" y="0"/>
                </a:lnTo>
                <a:lnTo>
                  <a:pt x="131114" y="1270"/>
                </a:lnTo>
                <a:lnTo>
                  <a:pt x="6248" y="1270"/>
                </a:lnTo>
                <a:lnTo>
                  <a:pt x="6248" y="2540"/>
                </a:lnTo>
                <a:lnTo>
                  <a:pt x="0" y="2540"/>
                </a:lnTo>
                <a:lnTo>
                  <a:pt x="0" y="3810"/>
                </a:lnTo>
                <a:lnTo>
                  <a:pt x="69202" y="3810"/>
                </a:lnTo>
                <a:lnTo>
                  <a:pt x="69202" y="5080"/>
                </a:lnTo>
                <a:lnTo>
                  <a:pt x="313423" y="5080"/>
                </a:lnTo>
                <a:lnTo>
                  <a:pt x="313423" y="3810"/>
                </a:lnTo>
                <a:lnTo>
                  <a:pt x="382701" y="3810"/>
                </a:lnTo>
                <a:lnTo>
                  <a:pt x="382701" y="2540"/>
                </a:lnTo>
                <a:close/>
              </a:path>
            </a:pathLst>
          </a:custGeom>
          <a:solidFill>
            <a:srgbClr val="455964"/>
          </a:solidFill>
        </p:spPr>
        <p:txBody>
          <a:bodyPr wrap="square" lIns="0" tIns="0" rIns="0" bIns="0" rtlCol="0"/>
          <a:lstStyle/>
          <a:p>
            <a:endParaRPr/>
          </a:p>
        </p:txBody>
      </p:sp>
      <p:sp>
        <p:nvSpPr>
          <p:cNvPr id="46" name="bg object 46"/>
          <p:cNvSpPr/>
          <p:nvPr/>
        </p:nvSpPr>
        <p:spPr>
          <a:xfrm>
            <a:off x="3967391" y="5730239"/>
            <a:ext cx="417830" cy="5080"/>
          </a:xfrm>
          <a:custGeom>
            <a:avLst/>
            <a:gdLst/>
            <a:ahLst/>
            <a:cxnLst/>
            <a:rect l="l" t="t" r="r" b="b"/>
            <a:pathLst>
              <a:path w="417829" h="5079">
                <a:moveTo>
                  <a:pt x="417385" y="2540"/>
                </a:moveTo>
                <a:lnTo>
                  <a:pt x="405650" y="2540"/>
                </a:lnTo>
                <a:lnTo>
                  <a:pt x="405650" y="1270"/>
                </a:lnTo>
                <a:lnTo>
                  <a:pt x="236728" y="1270"/>
                </a:lnTo>
                <a:lnTo>
                  <a:pt x="236728" y="0"/>
                </a:lnTo>
                <a:lnTo>
                  <a:pt x="180771" y="0"/>
                </a:lnTo>
                <a:lnTo>
                  <a:pt x="180771" y="1270"/>
                </a:lnTo>
                <a:lnTo>
                  <a:pt x="11734" y="1270"/>
                </a:lnTo>
                <a:lnTo>
                  <a:pt x="11734" y="2540"/>
                </a:lnTo>
                <a:lnTo>
                  <a:pt x="0" y="2540"/>
                </a:lnTo>
                <a:lnTo>
                  <a:pt x="0" y="3810"/>
                </a:lnTo>
                <a:lnTo>
                  <a:pt x="72351" y="3810"/>
                </a:lnTo>
                <a:lnTo>
                  <a:pt x="72351" y="5080"/>
                </a:lnTo>
                <a:lnTo>
                  <a:pt x="345084" y="5080"/>
                </a:lnTo>
                <a:lnTo>
                  <a:pt x="345084" y="3810"/>
                </a:lnTo>
                <a:lnTo>
                  <a:pt x="417385" y="3810"/>
                </a:lnTo>
                <a:lnTo>
                  <a:pt x="417385" y="2540"/>
                </a:lnTo>
                <a:close/>
              </a:path>
            </a:pathLst>
          </a:custGeom>
          <a:solidFill>
            <a:srgbClr val="253237"/>
          </a:solidFill>
        </p:spPr>
        <p:txBody>
          <a:bodyPr wrap="square" lIns="0" tIns="0" rIns="0" bIns="0" rtlCol="0"/>
          <a:lstStyle/>
          <a:p>
            <a:endParaRPr/>
          </a:p>
        </p:txBody>
      </p:sp>
      <p:sp>
        <p:nvSpPr>
          <p:cNvPr id="47" name="bg object 47"/>
          <p:cNvSpPr/>
          <p:nvPr/>
        </p:nvSpPr>
        <p:spPr>
          <a:xfrm>
            <a:off x="4781714" y="4562825"/>
            <a:ext cx="563245" cy="1212215"/>
          </a:xfrm>
          <a:custGeom>
            <a:avLst/>
            <a:gdLst/>
            <a:ahLst/>
            <a:cxnLst/>
            <a:rect l="l" t="t" r="r" b="b"/>
            <a:pathLst>
              <a:path w="563245" h="1212214">
                <a:moveTo>
                  <a:pt x="562947" y="1211773"/>
                </a:moveTo>
                <a:lnTo>
                  <a:pt x="0" y="1211773"/>
                </a:lnTo>
                <a:lnTo>
                  <a:pt x="0" y="0"/>
                </a:lnTo>
                <a:lnTo>
                  <a:pt x="562947" y="0"/>
                </a:lnTo>
                <a:lnTo>
                  <a:pt x="562947" y="1211773"/>
                </a:lnTo>
                <a:close/>
              </a:path>
            </a:pathLst>
          </a:custGeom>
          <a:solidFill>
            <a:srgbClr val="253237"/>
          </a:solidFill>
        </p:spPr>
        <p:txBody>
          <a:bodyPr wrap="square" lIns="0" tIns="0" rIns="0" bIns="0" rtlCol="0"/>
          <a:lstStyle/>
          <a:p>
            <a:endParaRPr/>
          </a:p>
        </p:txBody>
      </p:sp>
      <p:sp>
        <p:nvSpPr>
          <p:cNvPr id="48" name="bg object 48"/>
          <p:cNvSpPr/>
          <p:nvPr/>
        </p:nvSpPr>
        <p:spPr>
          <a:xfrm>
            <a:off x="4822761" y="4599470"/>
            <a:ext cx="478155" cy="1048385"/>
          </a:xfrm>
          <a:custGeom>
            <a:avLst/>
            <a:gdLst/>
            <a:ahLst/>
            <a:cxnLst/>
            <a:rect l="l" t="t" r="r" b="b"/>
            <a:pathLst>
              <a:path w="478154" h="1048385">
                <a:moveTo>
                  <a:pt x="76136" y="125895"/>
                </a:moveTo>
                <a:lnTo>
                  <a:pt x="67818" y="124460"/>
                </a:lnTo>
                <a:lnTo>
                  <a:pt x="46774" y="124460"/>
                </a:lnTo>
                <a:lnTo>
                  <a:pt x="38328" y="126022"/>
                </a:lnTo>
                <a:lnTo>
                  <a:pt x="38328" y="129654"/>
                </a:lnTo>
                <a:lnTo>
                  <a:pt x="46901" y="131216"/>
                </a:lnTo>
                <a:lnTo>
                  <a:pt x="67691" y="131216"/>
                </a:lnTo>
                <a:lnTo>
                  <a:pt x="76136" y="129654"/>
                </a:lnTo>
                <a:lnTo>
                  <a:pt x="76136" y="127838"/>
                </a:lnTo>
                <a:lnTo>
                  <a:pt x="76136" y="125895"/>
                </a:lnTo>
                <a:close/>
              </a:path>
              <a:path w="478154" h="1048385">
                <a:moveTo>
                  <a:pt x="425958" y="189699"/>
                </a:moveTo>
                <a:lnTo>
                  <a:pt x="418642" y="189699"/>
                </a:lnTo>
                <a:lnTo>
                  <a:pt x="418642" y="188429"/>
                </a:lnTo>
                <a:lnTo>
                  <a:pt x="362940" y="188429"/>
                </a:lnTo>
                <a:lnTo>
                  <a:pt x="362940" y="187159"/>
                </a:lnTo>
                <a:lnTo>
                  <a:pt x="114401" y="187159"/>
                </a:lnTo>
                <a:lnTo>
                  <a:pt x="114401" y="188429"/>
                </a:lnTo>
                <a:lnTo>
                  <a:pt x="58686" y="188429"/>
                </a:lnTo>
                <a:lnTo>
                  <a:pt x="58686" y="189699"/>
                </a:lnTo>
                <a:lnTo>
                  <a:pt x="51371" y="189699"/>
                </a:lnTo>
                <a:lnTo>
                  <a:pt x="51371" y="192239"/>
                </a:lnTo>
                <a:lnTo>
                  <a:pt x="115684" y="192239"/>
                </a:lnTo>
                <a:lnTo>
                  <a:pt x="115684" y="193509"/>
                </a:lnTo>
                <a:lnTo>
                  <a:pt x="361645" y="193509"/>
                </a:lnTo>
                <a:lnTo>
                  <a:pt x="361645" y="192239"/>
                </a:lnTo>
                <a:lnTo>
                  <a:pt x="425958" y="192239"/>
                </a:lnTo>
                <a:lnTo>
                  <a:pt x="425958" y="189699"/>
                </a:lnTo>
                <a:close/>
              </a:path>
              <a:path w="478154" h="1048385">
                <a:moveTo>
                  <a:pt x="428891" y="264629"/>
                </a:moveTo>
                <a:lnTo>
                  <a:pt x="400329" y="264629"/>
                </a:lnTo>
                <a:lnTo>
                  <a:pt x="400329" y="263359"/>
                </a:lnTo>
                <a:lnTo>
                  <a:pt x="319976" y="263359"/>
                </a:lnTo>
                <a:lnTo>
                  <a:pt x="319976" y="262089"/>
                </a:lnTo>
                <a:lnTo>
                  <a:pt x="166103" y="262089"/>
                </a:lnTo>
                <a:lnTo>
                  <a:pt x="166103" y="263359"/>
                </a:lnTo>
                <a:lnTo>
                  <a:pt x="85407" y="263359"/>
                </a:lnTo>
                <a:lnTo>
                  <a:pt x="85407" y="264629"/>
                </a:lnTo>
                <a:lnTo>
                  <a:pt x="58572" y="264629"/>
                </a:lnTo>
                <a:lnTo>
                  <a:pt x="58572" y="265899"/>
                </a:lnTo>
                <a:lnTo>
                  <a:pt x="60553" y="265899"/>
                </a:lnTo>
                <a:lnTo>
                  <a:pt x="60553" y="267169"/>
                </a:lnTo>
                <a:lnTo>
                  <a:pt x="92202" y="267169"/>
                </a:lnTo>
                <a:lnTo>
                  <a:pt x="92202" y="268439"/>
                </a:lnTo>
                <a:lnTo>
                  <a:pt x="210159" y="268439"/>
                </a:lnTo>
                <a:lnTo>
                  <a:pt x="210159" y="269709"/>
                </a:lnTo>
                <a:lnTo>
                  <a:pt x="277558" y="269709"/>
                </a:lnTo>
                <a:lnTo>
                  <a:pt x="277558" y="268439"/>
                </a:lnTo>
                <a:lnTo>
                  <a:pt x="395516" y="268439"/>
                </a:lnTo>
                <a:lnTo>
                  <a:pt x="395516" y="267169"/>
                </a:lnTo>
                <a:lnTo>
                  <a:pt x="427177" y="267169"/>
                </a:lnTo>
                <a:lnTo>
                  <a:pt x="427177" y="265899"/>
                </a:lnTo>
                <a:lnTo>
                  <a:pt x="428891" y="265899"/>
                </a:lnTo>
                <a:lnTo>
                  <a:pt x="428891" y="264629"/>
                </a:lnTo>
                <a:close/>
              </a:path>
              <a:path w="478154" h="1048385">
                <a:moveTo>
                  <a:pt x="446328" y="92036"/>
                </a:moveTo>
                <a:lnTo>
                  <a:pt x="444627" y="92036"/>
                </a:lnTo>
                <a:lnTo>
                  <a:pt x="444652" y="91821"/>
                </a:lnTo>
                <a:lnTo>
                  <a:pt x="444754" y="90868"/>
                </a:lnTo>
                <a:lnTo>
                  <a:pt x="444881" y="89776"/>
                </a:lnTo>
                <a:lnTo>
                  <a:pt x="444982" y="88836"/>
                </a:lnTo>
                <a:lnTo>
                  <a:pt x="445198" y="84112"/>
                </a:lnTo>
                <a:lnTo>
                  <a:pt x="445109" y="79375"/>
                </a:lnTo>
                <a:lnTo>
                  <a:pt x="445566" y="72161"/>
                </a:lnTo>
                <a:lnTo>
                  <a:pt x="445744" y="65392"/>
                </a:lnTo>
                <a:lnTo>
                  <a:pt x="445871" y="46901"/>
                </a:lnTo>
                <a:lnTo>
                  <a:pt x="445871" y="45466"/>
                </a:lnTo>
                <a:lnTo>
                  <a:pt x="445884" y="41960"/>
                </a:lnTo>
                <a:lnTo>
                  <a:pt x="115951" y="40017"/>
                </a:lnTo>
                <a:lnTo>
                  <a:pt x="35864" y="40017"/>
                </a:lnTo>
                <a:lnTo>
                  <a:pt x="32346" y="43395"/>
                </a:lnTo>
                <a:lnTo>
                  <a:pt x="32346" y="94399"/>
                </a:lnTo>
                <a:lnTo>
                  <a:pt x="92532" y="94399"/>
                </a:lnTo>
                <a:lnTo>
                  <a:pt x="314655" y="93154"/>
                </a:lnTo>
                <a:lnTo>
                  <a:pt x="421919" y="92036"/>
                </a:lnTo>
                <a:lnTo>
                  <a:pt x="72161" y="89776"/>
                </a:lnTo>
                <a:lnTo>
                  <a:pt x="38976" y="89776"/>
                </a:lnTo>
                <a:lnTo>
                  <a:pt x="38976" y="93027"/>
                </a:lnTo>
                <a:lnTo>
                  <a:pt x="38976" y="93154"/>
                </a:lnTo>
                <a:lnTo>
                  <a:pt x="38849" y="93027"/>
                </a:lnTo>
                <a:lnTo>
                  <a:pt x="38163" y="92329"/>
                </a:lnTo>
                <a:lnTo>
                  <a:pt x="38976" y="93027"/>
                </a:lnTo>
                <a:lnTo>
                  <a:pt x="38976" y="89776"/>
                </a:lnTo>
                <a:lnTo>
                  <a:pt x="38976" y="48704"/>
                </a:lnTo>
                <a:lnTo>
                  <a:pt x="165468" y="48704"/>
                </a:lnTo>
                <a:lnTo>
                  <a:pt x="443738" y="46913"/>
                </a:lnTo>
                <a:lnTo>
                  <a:pt x="443801" y="48310"/>
                </a:lnTo>
                <a:lnTo>
                  <a:pt x="443814" y="48704"/>
                </a:lnTo>
                <a:lnTo>
                  <a:pt x="444131" y="56019"/>
                </a:lnTo>
                <a:lnTo>
                  <a:pt x="444322" y="63779"/>
                </a:lnTo>
                <a:lnTo>
                  <a:pt x="444449" y="90246"/>
                </a:lnTo>
                <a:lnTo>
                  <a:pt x="444487" y="92036"/>
                </a:lnTo>
                <a:lnTo>
                  <a:pt x="442379" y="91821"/>
                </a:lnTo>
                <a:lnTo>
                  <a:pt x="439521" y="91821"/>
                </a:lnTo>
                <a:lnTo>
                  <a:pt x="437451" y="92036"/>
                </a:lnTo>
                <a:lnTo>
                  <a:pt x="436486" y="92036"/>
                </a:lnTo>
                <a:lnTo>
                  <a:pt x="440131" y="92303"/>
                </a:lnTo>
                <a:lnTo>
                  <a:pt x="442683" y="92303"/>
                </a:lnTo>
                <a:lnTo>
                  <a:pt x="444487" y="92176"/>
                </a:lnTo>
                <a:lnTo>
                  <a:pt x="444512" y="93027"/>
                </a:lnTo>
                <a:lnTo>
                  <a:pt x="444601" y="92303"/>
                </a:lnTo>
                <a:lnTo>
                  <a:pt x="444614" y="92163"/>
                </a:lnTo>
                <a:lnTo>
                  <a:pt x="446328" y="92036"/>
                </a:lnTo>
                <a:close/>
              </a:path>
              <a:path w="478154" h="1048385">
                <a:moveTo>
                  <a:pt x="477723" y="0"/>
                </a:moveTo>
                <a:lnTo>
                  <a:pt x="0" y="0"/>
                </a:lnTo>
                <a:lnTo>
                  <a:pt x="12" y="8445"/>
                </a:lnTo>
                <a:lnTo>
                  <a:pt x="139" y="60947"/>
                </a:lnTo>
                <a:lnTo>
                  <a:pt x="495" y="236321"/>
                </a:lnTo>
                <a:lnTo>
                  <a:pt x="584" y="291312"/>
                </a:lnTo>
                <a:lnTo>
                  <a:pt x="660" y="339864"/>
                </a:lnTo>
                <a:lnTo>
                  <a:pt x="736" y="393573"/>
                </a:lnTo>
                <a:lnTo>
                  <a:pt x="850" y="498614"/>
                </a:lnTo>
                <a:lnTo>
                  <a:pt x="965" y="752767"/>
                </a:lnTo>
                <a:lnTo>
                  <a:pt x="1041" y="1048067"/>
                </a:lnTo>
                <a:lnTo>
                  <a:pt x="3378" y="1048067"/>
                </a:lnTo>
                <a:lnTo>
                  <a:pt x="210654" y="1047292"/>
                </a:lnTo>
                <a:lnTo>
                  <a:pt x="348843" y="1046772"/>
                </a:lnTo>
                <a:lnTo>
                  <a:pt x="5842" y="1044854"/>
                </a:lnTo>
                <a:lnTo>
                  <a:pt x="3378" y="1044829"/>
                </a:lnTo>
                <a:lnTo>
                  <a:pt x="5854" y="1044829"/>
                </a:lnTo>
                <a:lnTo>
                  <a:pt x="5969" y="1008100"/>
                </a:lnTo>
                <a:lnTo>
                  <a:pt x="6083" y="968565"/>
                </a:lnTo>
                <a:lnTo>
                  <a:pt x="6184" y="926528"/>
                </a:lnTo>
                <a:lnTo>
                  <a:pt x="6273" y="882929"/>
                </a:lnTo>
                <a:lnTo>
                  <a:pt x="6350" y="838796"/>
                </a:lnTo>
                <a:lnTo>
                  <a:pt x="6426" y="793534"/>
                </a:lnTo>
                <a:lnTo>
                  <a:pt x="6540" y="699757"/>
                </a:lnTo>
                <a:lnTo>
                  <a:pt x="6654" y="551561"/>
                </a:lnTo>
                <a:lnTo>
                  <a:pt x="6756" y="8445"/>
                </a:lnTo>
                <a:lnTo>
                  <a:pt x="471106" y="8445"/>
                </a:lnTo>
                <a:lnTo>
                  <a:pt x="471233" y="60947"/>
                </a:lnTo>
                <a:lnTo>
                  <a:pt x="472414" y="551561"/>
                </a:lnTo>
                <a:lnTo>
                  <a:pt x="472503" y="600214"/>
                </a:lnTo>
                <a:lnTo>
                  <a:pt x="472617" y="714844"/>
                </a:lnTo>
                <a:lnTo>
                  <a:pt x="472655" y="752767"/>
                </a:lnTo>
                <a:lnTo>
                  <a:pt x="473176" y="818311"/>
                </a:lnTo>
                <a:lnTo>
                  <a:pt x="473278" y="838796"/>
                </a:lnTo>
                <a:lnTo>
                  <a:pt x="473443" y="876312"/>
                </a:lnTo>
                <a:lnTo>
                  <a:pt x="473557" y="1046772"/>
                </a:lnTo>
                <a:lnTo>
                  <a:pt x="473684" y="1047292"/>
                </a:lnTo>
                <a:lnTo>
                  <a:pt x="475246" y="1044041"/>
                </a:lnTo>
                <a:lnTo>
                  <a:pt x="475259" y="967613"/>
                </a:lnTo>
                <a:lnTo>
                  <a:pt x="475780" y="925880"/>
                </a:lnTo>
                <a:lnTo>
                  <a:pt x="476046" y="876630"/>
                </a:lnTo>
                <a:lnTo>
                  <a:pt x="476148" y="818311"/>
                </a:lnTo>
                <a:lnTo>
                  <a:pt x="476250" y="714844"/>
                </a:lnTo>
                <a:lnTo>
                  <a:pt x="476351" y="674827"/>
                </a:lnTo>
                <a:lnTo>
                  <a:pt x="476478" y="633133"/>
                </a:lnTo>
                <a:lnTo>
                  <a:pt x="476567" y="600214"/>
                </a:lnTo>
                <a:lnTo>
                  <a:pt x="476605" y="589508"/>
                </a:lnTo>
                <a:lnTo>
                  <a:pt x="476707" y="551561"/>
                </a:lnTo>
                <a:lnTo>
                  <a:pt x="476732" y="544118"/>
                </a:lnTo>
                <a:lnTo>
                  <a:pt x="477024" y="447471"/>
                </a:lnTo>
                <a:lnTo>
                  <a:pt x="477405" y="291312"/>
                </a:lnTo>
                <a:lnTo>
                  <a:pt x="477507" y="236321"/>
                </a:lnTo>
                <a:lnTo>
                  <a:pt x="477596" y="179971"/>
                </a:lnTo>
                <a:lnTo>
                  <a:pt x="477710" y="8445"/>
                </a:lnTo>
                <a:lnTo>
                  <a:pt x="477723" y="5321"/>
                </a:lnTo>
                <a:lnTo>
                  <a:pt x="477723" y="5067"/>
                </a:lnTo>
                <a:lnTo>
                  <a:pt x="477723" y="0"/>
                </a:lnTo>
                <a:close/>
              </a:path>
            </a:pathLst>
          </a:custGeom>
          <a:solidFill>
            <a:srgbClr val="455964"/>
          </a:solidFill>
        </p:spPr>
        <p:txBody>
          <a:bodyPr wrap="square" lIns="0" tIns="0" rIns="0" bIns="0" rtlCol="0"/>
          <a:lstStyle/>
          <a:p>
            <a:endParaRPr/>
          </a:p>
        </p:txBody>
      </p:sp>
      <p:sp>
        <p:nvSpPr>
          <p:cNvPr id="49" name="bg object 49"/>
          <p:cNvSpPr/>
          <p:nvPr/>
        </p:nvSpPr>
        <p:spPr>
          <a:xfrm>
            <a:off x="5030642" y="5010923"/>
            <a:ext cx="62230" cy="62230"/>
          </a:xfrm>
          <a:custGeom>
            <a:avLst/>
            <a:gdLst/>
            <a:ahLst/>
            <a:cxnLst/>
            <a:rect l="l" t="t" r="r" b="b"/>
            <a:pathLst>
              <a:path w="62229" h="62229">
                <a:moveTo>
                  <a:pt x="35021" y="61842"/>
                </a:moveTo>
                <a:lnTo>
                  <a:pt x="26820" y="61842"/>
                </a:lnTo>
                <a:lnTo>
                  <a:pt x="22876" y="61057"/>
                </a:lnTo>
                <a:lnTo>
                  <a:pt x="0" y="35021"/>
                </a:lnTo>
                <a:lnTo>
                  <a:pt x="0" y="26820"/>
                </a:lnTo>
                <a:lnTo>
                  <a:pt x="26820" y="0"/>
                </a:lnTo>
                <a:lnTo>
                  <a:pt x="35021" y="0"/>
                </a:lnTo>
                <a:lnTo>
                  <a:pt x="61842" y="30921"/>
                </a:lnTo>
                <a:lnTo>
                  <a:pt x="61842" y="35021"/>
                </a:lnTo>
                <a:lnTo>
                  <a:pt x="35021" y="61842"/>
                </a:lnTo>
                <a:close/>
              </a:path>
            </a:pathLst>
          </a:custGeom>
          <a:solidFill>
            <a:srgbClr val="ED2137"/>
          </a:solidFill>
        </p:spPr>
        <p:txBody>
          <a:bodyPr wrap="square" lIns="0" tIns="0" rIns="0" bIns="0" rtlCol="0"/>
          <a:lstStyle/>
          <a:p>
            <a:endParaRPr/>
          </a:p>
        </p:txBody>
      </p:sp>
      <p:sp>
        <p:nvSpPr>
          <p:cNvPr id="50" name="bg object 50"/>
          <p:cNvSpPr/>
          <p:nvPr/>
        </p:nvSpPr>
        <p:spPr>
          <a:xfrm>
            <a:off x="4891875" y="5028615"/>
            <a:ext cx="334010" cy="16510"/>
          </a:xfrm>
          <a:custGeom>
            <a:avLst/>
            <a:gdLst/>
            <a:ahLst/>
            <a:cxnLst/>
            <a:rect l="l" t="t" r="r" b="b"/>
            <a:pathLst>
              <a:path w="334010" h="16510">
                <a:moveTo>
                  <a:pt x="82372" y="12319"/>
                </a:moveTo>
                <a:lnTo>
                  <a:pt x="72212" y="10223"/>
                </a:lnTo>
                <a:lnTo>
                  <a:pt x="61988" y="8953"/>
                </a:lnTo>
                <a:lnTo>
                  <a:pt x="51689" y="8534"/>
                </a:lnTo>
                <a:lnTo>
                  <a:pt x="41325" y="8953"/>
                </a:lnTo>
                <a:lnTo>
                  <a:pt x="30886" y="8509"/>
                </a:lnTo>
                <a:lnTo>
                  <a:pt x="20523" y="8915"/>
                </a:lnTo>
                <a:lnTo>
                  <a:pt x="10223" y="10198"/>
                </a:lnTo>
                <a:lnTo>
                  <a:pt x="0" y="12319"/>
                </a:lnTo>
                <a:lnTo>
                  <a:pt x="10134" y="14389"/>
                </a:lnTo>
                <a:lnTo>
                  <a:pt x="20332" y="15646"/>
                </a:lnTo>
                <a:lnTo>
                  <a:pt x="30594" y="16078"/>
                </a:lnTo>
                <a:lnTo>
                  <a:pt x="40932" y="15697"/>
                </a:lnTo>
                <a:lnTo>
                  <a:pt x="51396" y="16103"/>
                </a:lnTo>
                <a:lnTo>
                  <a:pt x="61785" y="15671"/>
                </a:lnTo>
                <a:lnTo>
                  <a:pt x="72110" y="14414"/>
                </a:lnTo>
                <a:lnTo>
                  <a:pt x="82372" y="12319"/>
                </a:lnTo>
                <a:close/>
              </a:path>
              <a:path w="334010" h="16510">
                <a:moveTo>
                  <a:pt x="333908" y="3746"/>
                </a:moveTo>
                <a:lnTo>
                  <a:pt x="324269" y="1701"/>
                </a:lnTo>
                <a:lnTo>
                  <a:pt x="314553" y="444"/>
                </a:lnTo>
                <a:lnTo>
                  <a:pt x="304774" y="12"/>
                </a:lnTo>
                <a:lnTo>
                  <a:pt x="294932" y="368"/>
                </a:lnTo>
                <a:lnTo>
                  <a:pt x="285076" y="0"/>
                </a:lnTo>
                <a:lnTo>
                  <a:pt x="275297" y="444"/>
                </a:lnTo>
                <a:lnTo>
                  <a:pt x="265595" y="1689"/>
                </a:lnTo>
                <a:lnTo>
                  <a:pt x="255955" y="3746"/>
                </a:lnTo>
                <a:lnTo>
                  <a:pt x="265582" y="5854"/>
                </a:lnTo>
                <a:lnTo>
                  <a:pt x="275297" y="7112"/>
                </a:lnTo>
                <a:lnTo>
                  <a:pt x="285076" y="7543"/>
                </a:lnTo>
                <a:lnTo>
                  <a:pt x="294932" y="7124"/>
                </a:lnTo>
                <a:lnTo>
                  <a:pt x="304774" y="7531"/>
                </a:lnTo>
                <a:lnTo>
                  <a:pt x="314553" y="7112"/>
                </a:lnTo>
                <a:lnTo>
                  <a:pt x="324269" y="5842"/>
                </a:lnTo>
                <a:lnTo>
                  <a:pt x="333908" y="3746"/>
                </a:lnTo>
                <a:close/>
              </a:path>
            </a:pathLst>
          </a:custGeom>
          <a:solidFill>
            <a:srgbClr val="455964"/>
          </a:solidFill>
        </p:spPr>
        <p:txBody>
          <a:bodyPr wrap="square" lIns="0" tIns="0" rIns="0" bIns="0" rtlCol="0"/>
          <a:lstStyle/>
          <a:p>
            <a:endParaRPr/>
          </a:p>
        </p:txBody>
      </p:sp>
      <p:sp>
        <p:nvSpPr>
          <p:cNvPr id="51" name="bg object 51"/>
          <p:cNvSpPr/>
          <p:nvPr/>
        </p:nvSpPr>
        <p:spPr>
          <a:xfrm>
            <a:off x="4592078" y="3759784"/>
            <a:ext cx="4279265" cy="2021205"/>
          </a:xfrm>
          <a:custGeom>
            <a:avLst/>
            <a:gdLst/>
            <a:ahLst/>
            <a:cxnLst/>
            <a:rect l="l" t="t" r="r" b="b"/>
            <a:pathLst>
              <a:path w="4279265" h="2021204">
                <a:moveTo>
                  <a:pt x="4278757" y="35090"/>
                </a:moveTo>
                <a:lnTo>
                  <a:pt x="4064939" y="35661"/>
                </a:lnTo>
                <a:lnTo>
                  <a:pt x="4064939" y="182676"/>
                </a:lnTo>
                <a:lnTo>
                  <a:pt x="3835476" y="346113"/>
                </a:lnTo>
                <a:lnTo>
                  <a:pt x="3835476" y="180860"/>
                </a:lnTo>
                <a:lnTo>
                  <a:pt x="4064939" y="182676"/>
                </a:lnTo>
                <a:lnTo>
                  <a:pt x="4064939" y="35661"/>
                </a:lnTo>
                <a:lnTo>
                  <a:pt x="1860931" y="41414"/>
                </a:lnTo>
                <a:lnTo>
                  <a:pt x="1860931" y="0"/>
                </a:lnTo>
                <a:lnTo>
                  <a:pt x="1150010" y="0"/>
                </a:lnTo>
                <a:lnTo>
                  <a:pt x="1150010" y="43268"/>
                </a:lnTo>
                <a:lnTo>
                  <a:pt x="837679" y="44094"/>
                </a:lnTo>
                <a:lnTo>
                  <a:pt x="837679" y="170078"/>
                </a:lnTo>
                <a:lnTo>
                  <a:pt x="837679" y="324256"/>
                </a:lnTo>
                <a:lnTo>
                  <a:pt x="623595" y="170078"/>
                </a:lnTo>
                <a:lnTo>
                  <a:pt x="837679" y="170078"/>
                </a:lnTo>
                <a:lnTo>
                  <a:pt x="837679" y="44094"/>
                </a:lnTo>
                <a:lnTo>
                  <a:pt x="149872" y="45872"/>
                </a:lnTo>
                <a:lnTo>
                  <a:pt x="149872" y="170078"/>
                </a:lnTo>
                <a:lnTo>
                  <a:pt x="513397" y="170078"/>
                </a:lnTo>
                <a:lnTo>
                  <a:pt x="513397" y="172720"/>
                </a:lnTo>
                <a:lnTo>
                  <a:pt x="516509" y="234950"/>
                </a:lnTo>
                <a:lnTo>
                  <a:pt x="518756" y="290830"/>
                </a:lnTo>
                <a:lnTo>
                  <a:pt x="518350" y="346710"/>
                </a:lnTo>
                <a:lnTo>
                  <a:pt x="515315" y="402590"/>
                </a:lnTo>
                <a:lnTo>
                  <a:pt x="515188" y="403860"/>
                </a:lnTo>
                <a:lnTo>
                  <a:pt x="509625" y="459740"/>
                </a:lnTo>
                <a:lnTo>
                  <a:pt x="499249" y="514350"/>
                </a:lnTo>
                <a:lnTo>
                  <a:pt x="488556" y="551180"/>
                </a:lnTo>
                <a:lnTo>
                  <a:pt x="482333" y="565746"/>
                </a:lnTo>
                <a:lnTo>
                  <a:pt x="480923" y="563880"/>
                </a:lnTo>
                <a:lnTo>
                  <a:pt x="479717" y="562444"/>
                </a:lnTo>
                <a:lnTo>
                  <a:pt x="479717" y="571373"/>
                </a:lnTo>
                <a:lnTo>
                  <a:pt x="479628" y="571500"/>
                </a:lnTo>
                <a:lnTo>
                  <a:pt x="470242" y="586740"/>
                </a:lnTo>
                <a:lnTo>
                  <a:pt x="442734" y="617220"/>
                </a:lnTo>
                <a:lnTo>
                  <a:pt x="404647" y="635000"/>
                </a:lnTo>
                <a:lnTo>
                  <a:pt x="394309" y="636270"/>
                </a:lnTo>
                <a:lnTo>
                  <a:pt x="376389" y="636270"/>
                </a:lnTo>
                <a:lnTo>
                  <a:pt x="339344" y="613410"/>
                </a:lnTo>
                <a:lnTo>
                  <a:pt x="325742" y="579120"/>
                </a:lnTo>
                <a:lnTo>
                  <a:pt x="325628" y="576249"/>
                </a:lnTo>
                <a:lnTo>
                  <a:pt x="343979" y="541020"/>
                </a:lnTo>
                <a:lnTo>
                  <a:pt x="387375" y="525780"/>
                </a:lnTo>
                <a:lnTo>
                  <a:pt x="403936" y="525780"/>
                </a:lnTo>
                <a:lnTo>
                  <a:pt x="408038" y="527050"/>
                </a:lnTo>
                <a:lnTo>
                  <a:pt x="416179" y="528320"/>
                </a:lnTo>
                <a:lnTo>
                  <a:pt x="431939" y="533400"/>
                </a:lnTo>
                <a:lnTo>
                  <a:pt x="439496" y="537210"/>
                </a:lnTo>
                <a:lnTo>
                  <a:pt x="443153" y="538480"/>
                </a:lnTo>
                <a:lnTo>
                  <a:pt x="472135" y="562610"/>
                </a:lnTo>
                <a:lnTo>
                  <a:pt x="477405" y="568960"/>
                </a:lnTo>
                <a:lnTo>
                  <a:pt x="479717" y="571373"/>
                </a:lnTo>
                <a:lnTo>
                  <a:pt x="479717" y="562444"/>
                </a:lnTo>
                <a:lnTo>
                  <a:pt x="450316" y="535940"/>
                </a:lnTo>
                <a:lnTo>
                  <a:pt x="412102" y="520700"/>
                </a:lnTo>
                <a:lnTo>
                  <a:pt x="395782" y="518160"/>
                </a:lnTo>
                <a:lnTo>
                  <a:pt x="387502" y="518160"/>
                </a:lnTo>
                <a:lnTo>
                  <a:pt x="340601" y="535940"/>
                </a:lnTo>
                <a:lnTo>
                  <a:pt x="319862" y="571373"/>
                </a:lnTo>
                <a:lnTo>
                  <a:pt x="319887" y="572770"/>
                </a:lnTo>
                <a:lnTo>
                  <a:pt x="330339" y="610870"/>
                </a:lnTo>
                <a:lnTo>
                  <a:pt x="368147" y="640080"/>
                </a:lnTo>
                <a:lnTo>
                  <a:pt x="375894" y="641350"/>
                </a:lnTo>
                <a:lnTo>
                  <a:pt x="395224" y="641350"/>
                </a:lnTo>
                <a:lnTo>
                  <a:pt x="406209" y="640080"/>
                </a:lnTo>
                <a:lnTo>
                  <a:pt x="416941" y="637540"/>
                </a:lnTo>
                <a:lnTo>
                  <a:pt x="420433" y="636270"/>
                </a:lnTo>
                <a:lnTo>
                  <a:pt x="427418" y="633730"/>
                </a:lnTo>
                <a:lnTo>
                  <a:pt x="437400" y="627380"/>
                </a:lnTo>
                <a:lnTo>
                  <a:pt x="446633" y="622300"/>
                </a:lnTo>
                <a:lnTo>
                  <a:pt x="455117" y="614680"/>
                </a:lnTo>
                <a:lnTo>
                  <a:pt x="462851" y="607060"/>
                </a:lnTo>
                <a:lnTo>
                  <a:pt x="475145" y="589280"/>
                </a:lnTo>
                <a:lnTo>
                  <a:pt x="482638" y="576249"/>
                </a:lnTo>
                <a:lnTo>
                  <a:pt x="484327" y="579120"/>
                </a:lnTo>
                <a:lnTo>
                  <a:pt x="498259" y="618490"/>
                </a:lnTo>
                <a:lnTo>
                  <a:pt x="499287" y="642620"/>
                </a:lnTo>
                <a:lnTo>
                  <a:pt x="498373" y="651510"/>
                </a:lnTo>
                <a:lnTo>
                  <a:pt x="481507" y="694690"/>
                </a:lnTo>
                <a:lnTo>
                  <a:pt x="455117" y="723900"/>
                </a:lnTo>
                <a:lnTo>
                  <a:pt x="408076" y="746760"/>
                </a:lnTo>
                <a:lnTo>
                  <a:pt x="356692" y="758190"/>
                </a:lnTo>
                <a:lnTo>
                  <a:pt x="251993" y="764540"/>
                </a:lnTo>
                <a:lnTo>
                  <a:pt x="213372" y="768350"/>
                </a:lnTo>
                <a:lnTo>
                  <a:pt x="200748" y="772160"/>
                </a:lnTo>
                <a:lnTo>
                  <a:pt x="188290" y="774700"/>
                </a:lnTo>
                <a:lnTo>
                  <a:pt x="175983" y="778510"/>
                </a:lnTo>
                <a:lnTo>
                  <a:pt x="141541" y="795020"/>
                </a:lnTo>
                <a:lnTo>
                  <a:pt x="92240" y="831850"/>
                </a:lnTo>
                <a:lnTo>
                  <a:pt x="60096" y="868680"/>
                </a:lnTo>
                <a:lnTo>
                  <a:pt x="36461" y="906780"/>
                </a:lnTo>
                <a:lnTo>
                  <a:pt x="18542" y="948690"/>
                </a:lnTo>
                <a:lnTo>
                  <a:pt x="6604" y="991870"/>
                </a:lnTo>
                <a:lnTo>
                  <a:pt x="977" y="1036320"/>
                </a:lnTo>
                <a:lnTo>
                  <a:pt x="0" y="1075690"/>
                </a:lnTo>
                <a:lnTo>
                  <a:pt x="2159" y="1115060"/>
                </a:lnTo>
                <a:lnTo>
                  <a:pt x="7467" y="1153160"/>
                </a:lnTo>
                <a:lnTo>
                  <a:pt x="15925" y="1191260"/>
                </a:lnTo>
                <a:lnTo>
                  <a:pt x="35623" y="1253490"/>
                </a:lnTo>
                <a:lnTo>
                  <a:pt x="64909" y="1310640"/>
                </a:lnTo>
                <a:lnTo>
                  <a:pt x="94856" y="1348740"/>
                </a:lnTo>
                <a:lnTo>
                  <a:pt x="132080" y="1380490"/>
                </a:lnTo>
                <a:lnTo>
                  <a:pt x="173050" y="1402080"/>
                </a:lnTo>
                <a:lnTo>
                  <a:pt x="208851" y="1410970"/>
                </a:lnTo>
                <a:lnTo>
                  <a:pt x="207073" y="1409700"/>
                </a:lnTo>
                <a:lnTo>
                  <a:pt x="205206" y="1408430"/>
                </a:lnTo>
                <a:lnTo>
                  <a:pt x="203276" y="1408430"/>
                </a:lnTo>
                <a:lnTo>
                  <a:pt x="194564" y="1407160"/>
                </a:lnTo>
                <a:lnTo>
                  <a:pt x="187934" y="1404620"/>
                </a:lnTo>
                <a:lnTo>
                  <a:pt x="173456" y="1399540"/>
                </a:lnTo>
                <a:lnTo>
                  <a:pt x="159512" y="1393190"/>
                </a:lnTo>
                <a:lnTo>
                  <a:pt x="114325" y="1362710"/>
                </a:lnTo>
                <a:lnTo>
                  <a:pt x="81838" y="1328420"/>
                </a:lnTo>
                <a:lnTo>
                  <a:pt x="52908" y="1280160"/>
                </a:lnTo>
                <a:lnTo>
                  <a:pt x="29133" y="1220470"/>
                </a:lnTo>
                <a:lnTo>
                  <a:pt x="12458" y="1151890"/>
                </a:lnTo>
                <a:lnTo>
                  <a:pt x="7277" y="1113790"/>
                </a:lnTo>
                <a:lnTo>
                  <a:pt x="5181" y="1075690"/>
                </a:lnTo>
                <a:lnTo>
                  <a:pt x="6184" y="1036320"/>
                </a:lnTo>
                <a:lnTo>
                  <a:pt x="11874" y="991870"/>
                </a:lnTo>
                <a:lnTo>
                  <a:pt x="23710" y="949960"/>
                </a:lnTo>
                <a:lnTo>
                  <a:pt x="41402" y="909320"/>
                </a:lnTo>
                <a:lnTo>
                  <a:pt x="64643" y="871220"/>
                </a:lnTo>
                <a:lnTo>
                  <a:pt x="96202" y="835660"/>
                </a:lnTo>
                <a:lnTo>
                  <a:pt x="133769" y="806450"/>
                </a:lnTo>
                <a:lnTo>
                  <a:pt x="177812" y="784860"/>
                </a:lnTo>
                <a:lnTo>
                  <a:pt x="252044" y="770890"/>
                </a:lnTo>
                <a:lnTo>
                  <a:pt x="357924" y="765810"/>
                </a:lnTo>
                <a:lnTo>
                  <a:pt x="384619" y="760730"/>
                </a:lnTo>
                <a:lnTo>
                  <a:pt x="436092" y="742950"/>
                </a:lnTo>
                <a:lnTo>
                  <a:pt x="470077" y="718820"/>
                </a:lnTo>
                <a:lnTo>
                  <a:pt x="493039" y="688340"/>
                </a:lnTo>
                <a:lnTo>
                  <a:pt x="504863" y="648970"/>
                </a:lnTo>
                <a:lnTo>
                  <a:pt x="505333" y="642620"/>
                </a:lnTo>
                <a:lnTo>
                  <a:pt x="505231" y="626110"/>
                </a:lnTo>
                <a:lnTo>
                  <a:pt x="493966" y="584200"/>
                </a:lnTo>
                <a:lnTo>
                  <a:pt x="485876" y="570407"/>
                </a:lnTo>
                <a:lnTo>
                  <a:pt x="485952" y="570230"/>
                </a:lnTo>
                <a:lnTo>
                  <a:pt x="499618" y="533400"/>
                </a:lnTo>
                <a:lnTo>
                  <a:pt x="511492" y="478790"/>
                </a:lnTo>
                <a:lnTo>
                  <a:pt x="519696" y="403860"/>
                </a:lnTo>
                <a:lnTo>
                  <a:pt x="519747" y="402590"/>
                </a:lnTo>
                <a:lnTo>
                  <a:pt x="522287" y="346710"/>
                </a:lnTo>
                <a:lnTo>
                  <a:pt x="522097" y="290830"/>
                </a:lnTo>
                <a:lnTo>
                  <a:pt x="519112" y="233680"/>
                </a:lnTo>
                <a:lnTo>
                  <a:pt x="514819" y="172720"/>
                </a:lnTo>
                <a:lnTo>
                  <a:pt x="514540" y="170078"/>
                </a:lnTo>
                <a:lnTo>
                  <a:pt x="580415" y="170078"/>
                </a:lnTo>
                <a:lnTo>
                  <a:pt x="837679" y="363778"/>
                </a:lnTo>
                <a:lnTo>
                  <a:pt x="837679" y="2020925"/>
                </a:lnTo>
                <a:lnTo>
                  <a:pt x="900950" y="2020925"/>
                </a:lnTo>
                <a:lnTo>
                  <a:pt x="900950" y="170078"/>
                </a:lnTo>
                <a:lnTo>
                  <a:pt x="3773373" y="184238"/>
                </a:lnTo>
                <a:lnTo>
                  <a:pt x="3773373" y="2020925"/>
                </a:lnTo>
                <a:lnTo>
                  <a:pt x="3835476" y="2020925"/>
                </a:lnTo>
                <a:lnTo>
                  <a:pt x="3835476" y="384543"/>
                </a:lnTo>
                <a:lnTo>
                  <a:pt x="4107472" y="183019"/>
                </a:lnTo>
                <a:lnTo>
                  <a:pt x="4278757" y="184365"/>
                </a:lnTo>
                <a:lnTo>
                  <a:pt x="4278757" y="35090"/>
                </a:lnTo>
                <a:close/>
              </a:path>
            </a:pathLst>
          </a:custGeom>
          <a:solidFill>
            <a:srgbClr val="253237"/>
          </a:solidFill>
        </p:spPr>
        <p:txBody>
          <a:bodyPr wrap="square" lIns="0" tIns="0" rIns="0" bIns="0" rtlCol="0"/>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E005296-D8C4-4CA4-B20D-F30F82EAD92C}" type="datetime1">
              <a:rPr lang="en-US" smtClean="0"/>
              <a:t>11/28/2025</a:t>
            </a:fld>
            <a:endParaRPr lang="en-US"/>
          </a:p>
        </p:txBody>
      </p:sp>
      <p:sp>
        <p:nvSpPr>
          <p:cNvPr id="4" name="Holder 4"/>
          <p:cNvSpPr>
            <a:spLocks noGrp="1"/>
          </p:cNvSpPr>
          <p:nvPr>
            <p:ph type="sldNum" sz="quarter" idx="7"/>
          </p:nvPr>
        </p:nvSpPr>
        <p:spPr/>
        <p:txBody>
          <a:bodyPr lIns="0" tIns="0" rIns="0" bIns="0"/>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714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bg object 17"/>
          <p:cNvPicPr/>
          <p:nvPr/>
        </p:nvPicPr>
        <p:blipFill>
          <a:blip r:embed="rId7" cstate="print"/>
          <a:stretch>
            <a:fillRect/>
          </a:stretch>
        </p:blipFill>
        <p:spPr>
          <a:xfrm>
            <a:off x="0" y="0"/>
            <a:ext cx="13525499" cy="171449"/>
          </a:xfrm>
          <a:prstGeom prst="rect">
            <a:avLst/>
          </a:prstGeom>
        </p:spPr>
      </p:pic>
      <p:sp>
        <p:nvSpPr>
          <p:cNvPr id="2" name="Holder 2"/>
          <p:cNvSpPr>
            <a:spLocks noGrp="1"/>
          </p:cNvSpPr>
          <p:nvPr>
            <p:ph type="title"/>
          </p:nvPr>
        </p:nvSpPr>
        <p:spPr>
          <a:xfrm>
            <a:off x="796924" y="571563"/>
            <a:ext cx="11621770" cy="558800"/>
          </a:xfrm>
          <a:prstGeom prst="rect">
            <a:avLst/>
          </a:prstGeom>
        </p:spPr>
        <p:txBody>
          <a:bodyPr wrap="square" lIns="0" tIns="0" rIns="0" bIns="0">
            <a:spAutoFit/>
          </a:bodyPr>
          <a:lstStyle>
            <a:lvl1pPr>
              <a:defRPr sz="3500" b="1" i="0">
                <a:solidFill>
                  <a:srgbClr val="333333"/>
                </a:solidFill>
                <a:latin typeface="Arial"/>
                <a:cs typeface="Arial"/>
              </a:defRPr>
            </a:lvl1pPr>
          </a:lstStyle>
          <a:p>
            <a:endParaRPr/>
          </a:p>
        </p:txBody>
      </p:sp>
      <p:sp>
        <p:nvSpPr>
          <p:cNvPr id="3" name="Holder 3"/>
          <p:cNvSpPr>
            <a:spLocks noGrp="1"/>
          </p:cNvSpPr>
          <p:nvPr>
            <p:ph type="body" idx="1"/>
          </p:nvPr>
        </p:nvSpPr>
        <p:spPr>
          <a:xfrm>
            <a:off x="819149" y="1326514"/>
            <a:ext cx="12192000" cy="5064125"/>
          </a:xfrm>
          <a:prstGeom prst="rect">
            <a:avLst/>
          </a:prstGeom>
        </p:spPr>
        <p:txBody>
          <a:bodyPr wrap="square" lIns="0" tIns="0" rIns="0" bIns="0">
            <a:spAutoFit/>
          </a:bodyPr>
          <a:lstStyle>
            <a:lvl1pPr>
              <a:defRPr sz="2100" b="0" i="0" u="heavy">
                <a:solidFill>
                  <a:srgbClr val="ED2137"/>
                </a:solidFill>
                <a:latin typeface="Trebuchet MS"/>
                <a:cs typeface="Trebuchet MS"/>
              </a:defRPr>
            </a:lvl1pPr>
          </a:lstStyle>
          <a:p>
            <a:endParaRPr/>
          </a:p>
        </p:txBody>
      </p:sp>
      <p:sp>
        <p:nvSpPr>
          <p:cNvPr id="5" name="Holder 5"/>
          <p:cNvSpPr>
            <a:spLocks noGrp="1"/>
          </p:cNvSpPr>
          <p:nvPr>
            <p:ph type="dt" sz="half" idx="6"/>
          </p:nvPr>
        </p:nvSpPr>
        <p:spPr>
          <a:xfrm>
            <a:off x="676592" y="7086600"/>
            <a:ext cx="3112325" cy="381000"/>
          </a:xfrm>
          <a:prstGeom prst="rect">
            <a:avLst/>
          </a:prstGeom>
        </p:spPr>
        <p:txBody>
          <a:bodyPr wrap="square" lIns="0" tIns="0" rIns="0" bIns="0">
            <a:spAutoFit/>
          </a:bodyPr>
          <a:lstStyle>
            <a:lvl1pPr algn="l">
              <a:defRPr>
                <a:solidFill>
                  <a:schemeClr val="tx1">
                    <a:tint val="75000"/>
                  </a:schemeClr>
                </a:solidFill>
              </a:defRPr>
            </a:lvl1pPr>
          </a:lstStyle>
          <a:p>
            <a:fld id="{861DBE4C-4B9A-4BA7-89B8-F83B330BA9FD}" type="datetime1">
              <a:rPr lang="en-US" smtClean="0"/>
              <a:t>11/28/2025</a:t>
            </a:fld>
            <a:endParaRPr lang="en-US"/>
          </a:p>
        </p:txBody>
      </p:sp>
      <p:sp>
        <p:nvSpPr>
          <p:cNvPr id="6" name="Holder 6"/>
          <p:cNvSpPr>
            <a:spLocks noGrp="1"/>
          </p:cNvSpPr>
          <p:nvPr>
            <p:ph type="sldNum" sz="quarter" idx="7"/>
          </p:nvPr>
        </p:nvSpPr>
        <p:spPr>
          <a:xfrm>
            <a:off x="463550" y="7236306"/>
            <a:ext cx="609600" cy="280034"/>
          </a:xfrm>
          <a:prstGeom prst="rect">
            <a:avLst/>
          </a:prstGeom>
        </p:spPr>
        <p:txBody>
          <a:bodyPr wrap="square" lIns="0" tIns="0" rIns="0" bIns="0">
            <a:spAutoFit/>
          </a:bodyPr>
          <a:lstStyle>
            <a:lvl1pPr>
              <a:defRPr sz="1450" b="0" i="0">
                <a:solidFill>
                  <a:srgbClr val="333333"/>
                </a:solidFill>
                <a:latin typeface="Trebuchet MS"/>
                <a:cs typeface="Trebuchet MS"/>
              </a:defRPr>
            </a:lvl1pPr>
          </a:lstStyle>
          <a:p>
            <a:pPr marL="12700">
              <a:lnSpc>
                <a:spcPct val="100000"/>
              </a:lnSpc>
              <a:spcBef>
                <a:spcPts val="220"/>
              </a:spcBef>
            </a:pPr>
            <a:r>
              <a:rPr spc="75" dirty="0"/>
              <a:t>1</a:t>
            </a:r>
            <a:r>
              <a:rPr spc="-60" dirty="0"/>
              <a:t> </a:t>
            </a:r>
            <a:r>
              <a:rPr spc="-70" dirty="0"/>
              <a:t>-</a:t>
            </a:r>
            <a:r>
              <a:rPr spc="-55" dirty="0"/>
              <a:t> </a:t>
            </a:r>
            <a:fld id="{81D60167-4931-47E6-BA6A-407CBD079E47}" type="slidenum">
              <a:rPr spc="50" dirty="0"/>
              <a:t>‹N°›</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336756"/>
      </p:ext>
    </p:extLst>
  </p:cSld>
  <p:clrMap bg1="lt1" tx1="dk1" bg2="lt2" tx2="dk2" accent1="accent1" accent2="accent2" accent3="accent3" accent4="accent4" accent5="accent5" accent6="accent6" hlink="hlink" folHlink="folHlink"/>
  <p:sldLayoutIdLst>
    <p:sldLayoutId id="2147483667" r:id="rId1"/>
  </p:sldLayoutIdLst>
  <p:hf sldNum="0" hdr="0" ftr="0" dt="0"/>
  <p:txStyles>
    <p:titleStyle>
      <a:lvl1pPr algn="ctr" defTabSz="1352580" rtl="0" eaLnBrk="1" latinLnBrk="0" hangingPunct="1">
        <a:spcBef>
          <a:spcPct val="0"/>
        </a:spcBef>
        <a:buNone/>
        <a:defRPr sz="6508" kern="1200">
          <a:solidFill>
            <a:schemeClr val="tx1"/>
          </a:solidFill>
          <a:latin typeface="+mj-lt"/>
          <a:ea typeface="+mj-ea"/>
          <a:cs typeface="+mj-cs"/>
        </a:defRPr>
      </a:lvl1pPr>
    </p:titleStyle>
    <p:bodyStyle>
      <a:lvl1pPr marL="507218" indent="-507218" algn="l" defTabSz="1352580" rtl="0" eaLnBrk="1" latinLnBrk="0" hangingPunct="1">
        <a:spcBef>
          <a:spcPct val="20000"/>
        </a:spcBef>
        <a:buFont typeface="Arial" pitchFamily="34" charset="0"/>
        <a:buChar char="•"/>
        <a:defRPr sz="4733" kern="1200">
          <a:solidFill>
            <a:schemeClr val="tx1"/>
          </a:solidFill>
          <a:latin typeface="+mn-lt"/>
          <a:ea typeface="+mn-ea"/>
          <a:cs typeface="+mn-cs"/>
        </a:defRPr>
      </a:lvl1pPr>
      <a:lvl2pPr marL="1098972" indent="-422681" algn="l" defTabSz="1352580" rtl="0" eaLnBrk="1" latinLnBrk="0" hangingPunct="1">
        <a:spcBef>
          <a:spcPct val="20000"/>
        </a:spcBef>
        <a:buFont typeface="Arial" pitchFamily="34" charset="0"/>
        <a:buChar char="–"/>
        <a:defRPr sz="4142" kern="1200">
          <a:solidFill>
            <a:schemeClr val="tx1"/>
          </a:solidFill>
          <a:latin typeface="+mn-lt"/>
          <a:ea typeface="+mn-ea"/>
          <a:cs typeface="+mn-cs"/>
        </a:defRPr>
      </a:lvl2pPr>
      <a:lvl3pPr marL="1690726" indent="-338145" algn="l" defTabSz="1352580" rtl="0" eaLnBrk="1" latinLnBrk="0" hangingPunct="1">
        <a:spcBef>
          <a:spcPct val="20000"/>
        </a:spcBef>
        <a:buFont typeface="Arial" pitchFamily="34" charset="0"/>
        <a:buChar char="•"/>
        <a:defRPr sz="3550" kern="1200">
          <a:solidFill>
            <a:schemeClr val="tx1"/>
          </a:solidFill>
          <a:latin typeface="+mn-lt"/>
          <a:ea typeface="+mn-ea"/>
          <a:cs typeface="+mn-cs"/>
        </a:defRPr>
      </a:lvl3pPr>
      <a:lvl4pPr marL="2367016"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4pPr>
      <a:lvl5pPr marL="3043306"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5pPr>
      <a:lvl6pPr marL="3719596"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6pPr>
      <a:lvl7pPr marL="4395887"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7pPr>
      <a:lvl8pPr marL="5072177"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8pPr>
      <a:lvl9pPr marL="5748467" indent="-338145" algn="l" defTabSz="1352580" rtl="0" eaLnBrk="1" latinLnBrk="0" hangingPunct="1">
        <a:spcBef>
          <a:spcPct val="20000"/>
        </a:spcBef>
        <a:buFont typeface="Arial" pitchFamily="34" charset="0"/>
        <a:buChar char="•"/>
        <a:defRPr sz="2958" kern="1200">
          <a:solidFill>
            <a:schemeClr val="tx1"/>
          </a:solidFill>
          <a:latin typeface="+mn-lt"/>
          <a:ea typeface="+mn-ea"/>
          <a:cs typeface="+mn-cs"/>
        </a:defRPr>
      </a:lvl9pPr>
    </p:bodyStyle>
    <p:otherStyle>
      <a:defPPr>
        <a:defRPr lang="en-US"/>
      </a:defPPr>
      <a:lvl1pPr marL="0" algn="l" defTabSz="1352580" rtl="0" eaLnBrk="1" latinLnBrk="0" hangingPunct="1">
        <a:defRPr sz="2663" kern="1200">
          <a:solidFill>
            <a:schemeClr val="tx1"/>
          </a:solidFill>
          <a:latin typeface="+mn-lt"/>
          <a:ea typeface="+mn-ea"/>
          <a:cs typeface="+mn-cs"/>
        </a:defRPr>
      </a:lvl1pPr>
      <a:lvl2pPr marL="676290" algn="l" defTabSz="1352580" rtl="0" eaLnBrk="1" latinLnBrk="0" hangingPunct="1">
        <a:defRPr sz="2663" kern="1200">
          <a:solidFill>
            <a:schemeClr val="tx1"/>
          </a:solidFill>
          <a:latin typeface="+mn-lt"/>
          <a:ea typeface="+mn-ea"/>
          <a:cs typeface="+mn-cs"/>
        </a:defRPr>
      </a:lvl2pPr>
      <a:lvl3pPr marL="1352580" algn="l" defTabSz="1352580" rtl="0" eaLnBrk="1" latinLnBrk="0" hangingPunct="1">
        <a:defRPr sz="2663" kern="1200">
          <a:solidFill>
            <a:schemeClr val="tx1"/>
          </a:solidFill>
          <a:latin typeface="+mn-lt"/>
          <a:ea typeface="+mn-ea"/>
          <a:cs typeface="+mn-cs"/>
        </a:defRPr>
      </a:lvl3pPr>
      <a:lvl4pPr marL="2028871" algn="l" defTabSz="1352580" rtl="0" eaLnBrk="1" latinLnBrk="0" hangingPunct="1">
        <a:defRPr sz="2663" kern="1200">
          <a:solidFill>
            <a:schemeClr val="tx1"/>
          </a:solidFill>
          <a:latin typeface="+mn-lt"/>
          <a:ea typeface="+mn-ea"/>
          <a:cs typeface="+mn-cs"/>
        </a:defRPr>
      </a:lvl4pPr>
      <a:lvl5pPr marL="2705161" algn="l" defTabSz="1352580" rtl="0" eaLnBrk="1" latinLnBrk="0" hangingPunct="1">
        <a:defRPr sz="2663" kern="1200">
          <a:solidFill>
            <a:schemeClr val="tx1"/>
          </a:solidFill>
          <a:latin typeface="+mn-lt"/>
          <a:ea typeface="+mn-ea"/>
          <a:cs typeface="+mn-cs"/>
        </a:defRPr>
      </a:lvl5pPr>
      <a:lvl6pPr marL="3381451" algn="l" defTabSz="1352580" rtl="0" eaLnBrk="1" latinLnBrk="0" hangingPunct="1">
        <a:defRPr sz="2663" kern="1200">
          <a:solidFill>
            <a:schemeClr val="tx1"/>
          </a:solidFill>
          <a:latin typeface="+mn-lt"/>
          <a:ea typeface="+mn-ea"/>
          <a:cs typeface="+mn-cs"/>
        </a:defRPr>
      </a:lvl6pPr>
      <a:lvl7pPr marL="4057741" algn="l" defTabSz="1352580" rtl="0" eaLnBrk="1" latinLnBrk="0" hangingPunct="1">
        <a:defRPr sz="2663" kern="1200">
          <a:solidFill>
            <a:schemeClr val="tx1"/>
          </a:solidFill>
          <a:latin typeface="+mn-lt"/>
          <a:ea typeface="+mn-ea"/>
          <a:cs typeface="+mn-cs"/>
        </a:defRPr>
      </a:lvl7pPr>
      <a:lvl8pPr marL="4734032" algn="l" defTabSz="1352580" rtl="0" eaLnBrk="1" latinLnBrk="0" hangingPunct="1">
        <a:defRPr sz="2663" kern="1200">
          <a:solidFill>
            <a:schemeClr val="tx1"/>
          </a:solidFill>
          <a:latin typeface="+mn-lt"/>
          <a:ea typeface="+mn-ea"/>
          <a:cs typeface="+mn-cs"/>
        </a:defRPr>
      </a:lvl8pPr>
      <a:lvl9pPr marL="5410322" algn="l" defTabSz="1352580" rtl="0" eaLnBrk="1" latinLnBrk="0" hangingPunct="1">
        <a:defRPr sz="26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kubernetes/kubernetes/pull/39675" TargetMode="External"/><Relationship Id="rId2" Type="http://schemas.openxmlformats.org/officeDocument/2006/relationships/hyperlink" Target="https://www.ietf.org/rfc/rfc1123.txt"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kubernetes.io/docs/concepts/overview/working-with-objects/common-labels/" TargetMode="External"/><Relationship Id="rId1" Type="http://schemas.openxmlformats.org/officeDocument/2006/relationships/slideLayout" Target="../slideLayouts/slideLayout2.xml"/><Relationship Id="rId4" Type="http://schemas.openxmlformats.org/officeDocument/2006/relationships/hyperlink" Target="https://kubernetes.io/docs/reference/labels-annotations-taint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kubernetes.io/docs/concepts/policy/resource-quota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github.com/ahmetb/kubectx"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hyperlink" Target="https://kubernetes.io/docs/tasks/debug/debug-application/debug-running-pod/#ephemeral-container" TargetMode="External"/><Relationship Id="rId4" Type="http://schemas.openxmlformats.org/officeDocument/2006/relationships/image" Target="../media/image12.png"/></Relationships>
</file>

<file path=ppt/slides/_rels/slide1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kubernetes.io/blog/2023/08/15/kubernetes-v1-28-release/#sidecar-init-containers"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developer.hashicorp.com/vault/docs/agent" TargetMode="External"/><Relationship Id="rId4" Type="http://schemas.openxmlformats.org/officeDocument/2006/relationships/hyperlink" Target="https://github.com/hashicorp/consul-template"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codeberg.org/hjacobs/kube-resource-report" TargetMode="External"/><Relationship Id="rId2" Type="http://schemas.openxmlformats.org/officeDocument/2006/relationships/hyperlink" Target="https://github.com/robscott/kube-capacity" TargetMode="External"/><Relationship Id="rId1" Type="http://schemas.openxmlformats.org/officeDocument/2006/relationships/slideLayout" Target="../slideLayouts/slideLayout2.xml"/><Relationship Id="rId4" Type="http://schemas.openxmlformats.org/officeDocument/2006/relationships/hyperlink" Target="https://github.com/robusta-dev/krr"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67.png"/><Relationship Id="rId4" Type="http://schemas.openxmlformats.org/officeDocument/2006/relationships/image" Target="../media/image18.png"/><Relationship Id="rId9" Type="http://schemas.openxmlformats.org/officeDocument/2006/relationships/image" Target="../media/image23.png"/></Relationships>
</file>

<file path=ppt/slides/_rels/slide1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opencontainers/image-spec"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opencontainers/runtime-spec" TargetMode="External"/></Relationships>
</file>

<file path=ppt/slides/_rels/slide2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learn.microsoft.com/fr-fr/azure/application-gateway/ingress-controller-overview"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cloud.google.com/load-balancing?hl=fr" TargetMode="External"/><Relationship Id="rId5" Type="http://schemas.openxmlformats.org/officeDocument/2006/relationships/hyperlink" Target="https://docs.aws.amazon.com/fr_fr/elasticloadbalancing/latest/application/introduction.html" TargetMode="External"/><Relationship Id="rId4" Type="http://schemas.openxmlformats.org/officeDocument/2006/relationships/hyperlink" Target="https://www.f5.com/" TargetMode="External"/></Relationships>
</file>

<file path=ppt/slides/_rels/slide2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kubernetes.github.io/ingress-nginx/user-guide/nginx-configuration/annotation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haproxy-ingress.github.io/docs/configuration/keys/" TargetMode="External"/></Relationships>
</file>

<file path=ppt/slides/_rels/slide2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ateway-api.sigs.k8s.io/" TargetMode="External"/></Relationships>
</file>

<file path=ppt/slides/_rels/slide2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90.png"/><Relationship Id="rId4" Type="http://schemas.openxmlformats.org/officeDocument/2006/relationships/image" Target="../media/image18.png"/><Relationship Id="rId9" Type="http://schemas.openxmlformats.org/officeDocument/2006/relationships/image" Target="../media/image23.png"/></Relationships>
</file>

<file path=ppt/slides/_rels/slide2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hyperlink" Target="https://editor.cilium.io/"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hyperlink" Target="https://kubernetes-csi.github.io/docs/drivers.html"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kubernetes.io/docs/tasks/inject-data-application/downward-api-volume-expose-pod-information/"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kubernetes-csi.github.io/docs/drivers.html" TargetMode="External"/><Relationship Id="rId4" Type="http://schemas.openxmlformats.org/officeDocument/2006/relationships/image" Target="../media/image15.png"/></Relationships>
</file>

<file path=ppt/slides/_rels/slide2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hyperlink" Target="https://github.com/bitnami-labs/sealed-secrets" TargetMode="External"/><Relationship Id="rId3" Type="http://schemas.openxmlformats.org/officeDocument/2006/relationships/hyperlink" Target="https://www.macchaffee.com/blog/2022/k8s-secrets/" TargetMode="External"/><Relationship Id="rId7" Type="http://schemas.openxmlformats.org/officeDocument/2006/relationships/hyperlink" Target="https://github.com/Boostport/kubernetes-vault"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vaultproject.io/" TargetMode="External"/><Relationship Id="rId5" Type="http://schemas.openxmlformats.org/officeDocument/2006/relationships/hyperlink" Target="https://kubernetes.io/docs/tasks/administer-cluster/encrypt-data/" TargetMode="External"/><Relationship Id="rId4" Type="http://schemas.openxmlformats.org/officeDocument/2006/relationships/image" Target="../media/image15.png"/></Relationships>
</file>

<file path=ppt/slides/_rels/slide3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01.png"/><Relationship Id="rId4" Type="http://schemas.openxmlformats.org/officeDocument/2006/relationships/image" Target="../media/image18.png"/><Relationship Id="rId9" Type="http://schemas.openxmlformats.org/officeDocument/2006/relationships/image" Target="../media/image23.png"/></Relationships>
</file>

<file path=ppt/slides/_rels/slide3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nomadproject.io/" TargetMode="External"/><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hyperlink" Target="https://docs.docker.com/engine/swarm/" TargetMode="External"/></Relationships>
</file>

<file path=ppt/slides/_rels/slide3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02.png"/><Relationship Id="rId4" Type="http://schemas.openxmlformats.org/officeDocument/2006/relationships/image" Target="../media/image18.png"/><Relationship Id="rId9" Type="http://schemas.openxmlformats.org/officeDocument/2006/relationships/image" Target="../media/image23.png"/></Relationships>
</file>

<file path=ppt/slides/_rels/slide3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8.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4.xml"/></Relationships>
</file>

<file path=ppt/slides/_rels/slide339.xml.rels><?xml version="1.0" encoding="UTF-8" standalone="yes"?>
<Relationships xmlns="http://schemas.openxmlformats.org/package/2006/relationships"><Relationship Id="rId3" Type="http://schemas.openxmlformats.org/officeDocument/2006/relationships/hyperlink" Target="https://medium.com/%40bibryam/cloud-native-container-design-principles-144ceaa98dba" TargetMode="External"/><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edium.com/%40bibryam/cloud-native-container-design-principles-144ceaa98dba" TargetMode="External"/></Relationships>
</file>

<file path=ppt/slides/_rels/slide3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twitter.com/kelseyhightower" TargetMode="External"/><Relationship Id="rId4" Type="http://schemas.openxmlformats.org/officeDocument/2006/relationships/hyperlink" Target="https://github.com/kelseyhightower/kubernetes-the-hard-way" TargetMode="External"/></Relationships>
</file>

<file path=ppt/slides/_rels/slide3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hyperlink" Target="https://www.cisecurity.org/benchmark/kubernete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owasp.org/www-project-kubernetes-top-ten/" TargetMode="External"/></Relationships>
</file>

<file path=ppt/slides/_rels/slide344.xml.rels><?xml version="1.0" encoding="UTF-8" standalone="yes"?>
<Relationships xmlns="http://schemas.openxmlformats.org/package/2006/relationships"><Relationship Id="rId3" Type="http://schemas.openxmlformats.org/officeDocument/2006/relationships/hyperlink" Target="https://kubernetes.io/docs/reference/kubectl/cheatsheet/"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medium.zenika.com/kubernetes-certification-everything-you-need-to-know-to-pass-the-cka-c7ad831dd1ef" TargetMode="External"/></Relationships>
</file>

<file path=ppt/slides/_rels/slide345.xml.rels><?xml version="1.0" encoding="UTF-8" standalone="yes"?>
<Relationships xmlns="http://schemas.openxmlformats.org/package/2006/relationships"><Relationship Id="rId8" Type="http://schemas.openxmlformats.org/officeDocument/2006/relationships/hyperlink" Target="https://fluxcd.io/" TargetMode="External"/><Relationship Id="rId3" Type="http://schemas.openxmlformats.org/officeDocument/2006/relationships/hyperlink" Target="https://linkerd.io/" TargetMode="External"/><Relationship Id="rId7" Type="http://schemas.openxmlformats.org/officeDocument/2006/relationships/hyperlink" Target="https://argoproj.github.io/argo-cd/"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vaultproject.io/" TargetMode="External"/><Relationship Id="rId5" Type="http://schemas.openxmlformats.org/officeDocument/2006/relationships/hyperlink" Target="https://cert-manager.io/docs/" TargetMode="External"/><Relationship Id="rId4" Type="http://schemas.openxmlformats.org/officeDocument/2006/relationships/hyperlink" Target="https://istio.io/" TargetMode="External"/></Relationships>
</file>

<file path=ppt/slides/_rels/slide346.xml.rels><?xml version="1.0" encoding="UTF-8" standalone="yes"?>
<Relationships xmlns="http://schemas.openxmlformats.org/package/2006/relationships"><Relationship Id="rId3" Type="http://schemas.openxmlformats.org/officeDocument/2006/relationships/hyperlink" Target="https://training.zenika.com/fr-fr/training/kubernetes-adm/description"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cncf.io/" TargetMode="External"/><Relationship Id="rId5" Type="http://schemas.openxmlformats.org/officeDocument/2006/relationships/hyperlink" Target="https://research.google/pubs/pub41684/" TargetMode="External"/><Relationship Id="rId4" Type="http://schemas.openxmlformats.org/officeDocument/2006/relationships/hyperlink" Target="https://research.google/pubs/pub43438/"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kubernetes/kubernetes/issues/44308#issuecomment-33540174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www.redhat.com/technologies/cloud-computing/openshift" TargetMode="External"/><Relationship Id="rId3" Type="http://schemas.openxmlformats.org/officeDocument/2006/relationships/image" Target="../media/image31.png"/><Relationship Id="rId7" Type="http://schemas.openxmlformats.org/officeDocument/2006/relationships/hyperlink" Target="https://www.mirantis.com/software/mirantis-kubernetes-engine/" TargetMode="External"/><Relationship Id="rId2" Type="http://schemas.openxmlformats.org/officeDocument/2006/relationships/hyperlink" Target="https://rancher.com/"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tanzu.vmware.com/tanzu" TargetMode="External"/><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8" Type="http://schemas.openxmlformats.org/officeDocument/2006/relationships/hyperlink" Target="https://www.docker.com/products/docker-desktop" TargetMode="External"/><Relationship Id="rId13" Type="http://schemas.openxmlformats.org/officeDocument/2006/relationships/hyperlink" Target="https://k3s.io/" TargetMode="External"/><Relationship Id="rId3" Type="http://schemas.openxmlformats.org/officeDocument/2006/relationships/hyperlink" Target="https://pivotal.io/platform/pivotal-container-service" TargetMode="External"/><Relationship Id="rId7" Type="http://schemas.openxmlformats.org/officeDocument/2006/relationships/hyperlink" Target="https://kind.sigs.k8s.io/" TargetMode="External"/><Relationship Id="rId12" Type="http://schemas.openxmlformats.org/officeDocument/2006/relationships/hyperlink" Target="http://docs.ansible.com/ansible/latest/kubernetes_module.html" TargetMode="External"/><Relationship Id="rId17" Type="http://schemas.openxmlformats.org/officeDocument/2006/relationships/hyperlink" Target="https://docs.google.com/spreadsheets/d/1uF9BoDzzisHSQemXHIKegMhuythuq_GL3N1mlUUK2h0/edit?usp=sharing" TargetMode="External"/><Relationship Id="rId2" Type="http://schemas.openxmlformats.org/officeDocument/2006/relationships/image" Target="../media/image12.png"/><Relationship Id="rId16" Type="http://schemas.openxmlformats.org/officeDocument/2006/relationships/hyperlink" Target="https://docs.rke2.io/" TargetMode="External"/><Relationship Id="rId1" Type="http://schemas.openxmlformats.org/officeDocument/2006/relationships/slideLayout" Target="../slideLayouts/slideLayout2.xml"/><Relationship Id="rId6" Type="http://schemas.openxmlformats.org/officeDocument/2006/relationships/hyperlink" Target="https://minikube.sigs.k8s.io/" TargetMode="External"/><Relationship Id="rId11" Type="http://schemas.openxmlformats.org/officeDocument/2006/relationships/hyperlink" Target="https://github.com/kubernetes/contrib/tree/master/ansible" TargetMode="External"/><Relationship Id="rId5" Type="http://schemas.openxmlformats.org/officeDocument/2006/relationships/hyperlink" Target="https://kubernetes.io/docs/reference/setup-tools/kubeadm/" TargetMode="External"/><Relationship Id="rId15" Type="http://schemas.openxmlformats.org/officeDocument/2006/relationships/hyperlink" Target="https://microk8s.io/" TargetMode="External"/><Relationship Id="rId10" Type="http://schemas.openxmlformats.org/officeDocument/2006/relationships/hyperlink" Target="https://github.com/kubernetes-incubator/kubespray" TargetMode="External"/><Relationship Id="rId4" Type="http://schemas.openxmlformats.org/officeDocument/2006/relationships/hyperlink" Target="https://github.com/kubernetes/kubeadm" TargetMode="External"/><Relationship Id="rId9" Type="http://schemas.openxmlformats.org/officeDocument/2006/relationships/hyperlink" Target="https://github.com/kubernetes/kops" TargetMode="External"/><Relationship Id="rId14" Type="http://schemas.openxmlformats.org/officeDocument/2006/relationships/hyperlink" Target="https://k3d.io/"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elnotes.k8s.io/?releaseVersions=1.30.0" TargetMode="External"/><Relationship Id="rId7" Type="http://schemas.openxmlformats.org/officeDocument/2006/relationships/hyperlink" Target="https://github.com/kubernetes/kubernetes/releases"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github.com/kubernetes/kubernetes/tree/master/CHANGELOG" TargetMode="External"/><Relationship Id="rId5" Type="http://schemas.openxmlformats.org/officeDocument/2006/relationships/hyperlink" Target="https://relnotes.k8s.io/?releaseVersions=1.28.0" TargetMode="External"/><Relationship Id="rId4" Type="http://schemas.openxmlformats.org/officeDocument/2006/relationships/hyperlink" Target="https://relnotes.k8s.io/?releaseVersions=1.29.0"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www.cncf.io/" TargetMode="External"/><Relationship Id="rId3" Type="http://schemas.openxmlformats.org/officeDocument/2006/relationships/image" Target="../media/image15.png"/><Relationship Id="rId7" Type="http://schemas.openxmlformats.org/officeDocument/2006/relationships/hyperlink" Target="https://containerd.io/"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github.com/kubernetes/community/blob/master/contributors/devel/sig-node/container-runtime-interface.md" TargetMode="External"/><Relationship Id="rId11" Type="http://schemas.openxmlformats.org/officeDocument/2006/relationships/hyperlink" Target="https://github.com/Mirantis/cri-dockerd" TargetMode="External"/><Relationship Id="rId5" Type="http://schemas.openxmlformats.org/officeDocument/2006/relationships/hyperlink" Target="https://github.com/kubernetes/cri-api/" TargetMode="External"/><Relationship Id="rId10" Type="http://schemas.openxmlformats.org/officeDocument/2006/relationships/hyperlink" Target="https://www.docker.com/" TargetMode="External"/><Relationship Id="rId4" Type="http://schemas.openxmlformats.org/officeDocument/2006/relationships/image" Target="../media/image46.png"/><Relationship Id="rId9" Type="http://schemas.openxmlformats.org/officeDocument/2006/relationships/hyperlink" Target="https://cri-o.io/"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opencontainers/image-spec"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minikube.sigs.k8s.io/"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kubernetes.io/docs/reference/kubectl/"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kubernetes.io/docs/reference/kubectl/jsonpath/" TargetMode="External"/><Relationship Id="rId5" Type="http://schemas.openxmlformats.org/officeDocument/2006/relationships/hyperlink" Target="http://golang.org/pkg/text/template/#pkg-overview" TargetMode="External"/><Relationship Id="rId4" Type="http://schemas.openxmlformats.org/officeDocument/2006/relationships/hyperlink" Target="https://kubernetes.io/docs/reference/kubectl/#custom-column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github.com/kubernetes-sigs/metrics-server"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8350" y="685800"/>
            <a:ext cx="11621770" cy="558800"/>
          </a:xfrm>
        </p:spPr>
        <p:txBody>
          <a:bodyPr vert="horz" wrap="square" lIns="0" tIns="12700" rIns="0" bIns="0" rtlCol="0">
            <a:normAutofit/>
          </a:bodyPr>
          <a:lstStyle/>
          <a:p>
            <a:pPr marL="12700">
              <a:spcBef>
                <a:spcPts val="100"/>
              </a:spcBef>
            </a:pPr>
            <a:r>
              <a:rPr lang="fr-FR" spc="-150" dirty="0"/>
              <a:t>KUBERNETES</a:t>
            </a:r>
            <a:r>
              <a:rPr lang="fr-FR" spc="-65" dirty="0"/>
              <a:t> </a:t>
            </a:r>
            <a:endParaRPr lang="fr-FR" dirty="0"/>
          </a:p>
        </p:txBody>
      </p:sp>
      <p:pic>
        <p:nvPicPr>
          <p:cNvPr id="4" name="object 4"/>
          <p:cNvPicPr/>
          <p:nvPr/>
        </p:nvPicPr>
        <p:blipFill>
          <a:blip r:embed="rId2" cstate="print"/>
          <a:stretch>
            <a:fillRect/>
          </a:stretch>
        </p:blipFill>
        <p:spPr>
          <a:xfrm>
            <a:off x="1034479" y="1752600"/>
            <a:ext cx="5170581" cy="5029200"/>
          </a:xfrm>
          <a:prstGeom prst="rect">
            <a:avLst/>
          </a:prstGeom>
          <a:noFill/>
        </p:spPr>
      </p:pic>
      <p:sp>
        <p:nvSpPr>
          <p:cNvPr id="9" name="Content Placeholder 3">
            <a:extLst>
              <a:ext uri="{FF2B5EF4-FFF2-40B4-BE49-F238E27FC236}">
                <a16:creationId xmlns:a16="http://schemas.microsoft.com/office/drawing/2014/main" id="{084013C2-1B4B-9FA2-2AE2-C25DE1E44F3D}"/>
              </a:ext>
            </a:extLst>
          </p:cNvPr>
          <p:cNvSpPr>
            <a:spLocks noGrp="1"/>
          </p:cNvSpPr>
          <p:nvPr>
            <p:ph sz="half" idx="3"/>
          </p:nvPr>
        </p:nvSpPr>
        <p:spPr>
          <a:xfrm>
            <a:off x="8972550" y="6563689"/>
            <a:ext cx="5886355" cy="969496"/>
          </a:xfrm>
        </p:spPr>
        <p:txBody>
          <a:bodyPr/>
          <a:lstStyle/>
          <a:p>
            <a:r>
              <a:rPr lang="en-US" b="1" u="none" dirty="0">
                <a:solidFill>
                  <a:schemeClr val="tx1"/>
                </a:solidFill>
              </a:rPr>
              <a:t> </a:t>
            </a:r>
            <a:r>
              <a:rPr lang="fr-FR" b="1" u="none" dirty="0">
                <a:solidFill>
                  <a:schemeClr val="tx1"/>
                </a:solidFill>
              </a:rPr>
              <a:t>📆 01/12/2025</a:t>
            </a:r>
          </a:p>
          <a:p>
            <a:r>
              <a:rPr lang="fr-FR" b="1" u="none" dirty="0">
                <a:solidFill>
                  <a:schemeClr val="tx1"/>
                </a:solidFill>
              </a:rPr>
              <a:t> Formateur : Mohamed Ali BETTAIEB</a:t>
            </a:r>
          </a:p>
          <a:p>
            <a:endParaRPr lang="en-US" b="1" u="none"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TABLE</a:t>
            </a:r>
            <a:r>
              <a:rPr spc="-110" dirty="0"/>
              <a:t> </a:t>
            </a:r>
            <a:r>
              <a:rPr dirty="0"/>
              <a:t>OF</a:t>
            </a:r>
            <a:r>
              <a:rPr spc="-210" dirty="0"/>
              <a:t> </a:t>
            </a:r>
            <a:r>
              <a:rPr spc="-50" dirty="0"/>
              <a:t>CONTENTS</a:t>
            </a:r>
            <a:r>
              <a:rPr spc="-155" dirty="0"/>
              <a:t> </a:t>
            </a:r>
            <a:r>
              <a:rPr spc="95" dirty="0"/>
              <a:t>(2/2)</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pic>
        <p:nvPicPr>
          <p:cNvPr id="7" name="object 7"/>
          <p:cNvPicPr/>
          <p:nvPr/>
        </p:nvPicPr>
        <p:blipFill>
          <a:blip r:embed="rId2" cstate="print"/>
          <a:stretch>
            <a:fillRect/>
          </a:stretch>
        </p:blipFill>
        <p:spPr>
          <a:xfrm>
            <a:off x="933449" y="3781424"/>
            <a:ext cx="95250" cy="95249"/>
          </a:xfrm>
          <a:prstGeom prst="rect">
            <a:avLst/>
          </a:prstGeom>
        </p:spPr>
      </p:pic>
      <p:pic>
        <p:nvPicPr>
          <p:cNvPr id="8" name="object 8"/>
          <p:cNvPicPr/>
          <p:nvPr/>
        </p:nvPicPr>
        <p:blipFill>
          <a:blip r:embed="rId2" cstate="print"/>
          <a:stretch>
            <a:fillRect/>
          </a:stretch>
        </p:blipFill>
        <p:spPr>
          <a:xfrm>
            <a:off x="933449" y="4267199"/>
            <a:ext cx="95250" cy="95249"/>
          </a:xfrm>
          <a:prstGeom prst="rect">
            <a:avLst/>
          </a:prstGeom>
        </p:spPr>
      </p:pic>
      <p:sp>
        <p:nvSpPr>
          <p:cNvPr id="11" name="object 11"/>
          <p:cNvSpPr txBox="1"/>
          <p:nvPr/>
        </p:nvSpPr>
        <p:spPr>
          <a:xfrm>
            <a:off x="1177924" y="1574164"/>
            <a:ext cx="7185026" cy="2940549"/>
          </a:xfrm>
          <a:prstGeom prst="rect">
            <a:avLst/>
          </a:prstGeom>
        </p:spPr>
        <p:txBody>
          <a:bodyPr vert="horz" wrap="square" lIns="0" tIns="168910" rIns="0" bIns="0" rtlCol="0">
            <a:spAutoFit/>
          </a:bodyPr>
          <a:lstStyle/>
          <a:p>
            <a:pPr marL="12700">
              <a:spcBef>
                <a:spcPts val="1330"/>
              </a:spcBef>
            </a:pPr>
            <a:r>
              <a:rPr lang="fr-FR" sz="2100" dirty="0">
                <a:solidFill>
                  <a:srgbClr val="333333"/>
                </a:solidFill>
                <a:latin typeface="Trebuchet MS"/>
                <a:cs typeface="Trebuchet MS"/>
              </a:rPr>
              <a:t>Service</a:t>
            </a:r>
            <a:r>
              <a:rPr lang="fr-FR" sz="2100" spc="60" dirty="0">
                <a:solidFill>
                  <a:srgbClr val="333333"/>
                </a:solidFill>
                <a:latin typeface="Trebuchet MS"/>
                <a:cs typeface="Trebuchet MS"/>
              </a:rPr>
              <a:t> </a:t>
            </a:r>
            <a:r>
              <a:rPr lang="fr-FR" sz="2100" spc="100" dirty="0">
                <a:solidFill>
                  <a:srgbClr val="333333"/>
                </a:solidFill>
                <a:latin typeface="Trebuchet MS"/>
                <a:cs typeface="Trebuchet MS"/>
              </a:rPr>
              <a:t>and</a:t>
            </a:r>
            <a:r>
              <a:rPr lang="fr-FR" sz="2100" spc="60" dirty="0">
                <a:solidFill>
                  <a:srgbClr val="333333"/>
                </a:solidFill>
                <a:latin typeface="Trebuchet MS"/>
                <a:cs typeface="Trebuchet MS"/>
              </a:rPr>
              <a:t> </a:t>
            </a:r>
            <a:r>
              <a:rPr lang="fr-FR" sz="2100" dirty="0">
                <a:solidFill>
                  <a:srgbClr val="333333"/>
                </a:solidFill>
                <a:latin typeface="Trebuchet MS"/>
                <a:cs typeface="Trebuchet MS"/>
              </a:rPr>
              <a:t>network</a:t>
            </a:r>
            <a:r>
              <a:rPr lang="fr-FR" sz="2100" spc="60" dirty="0">
                <a:solidFill>
                  <a:srgbClr val="333333"/>
                </a:solidFill>
                <a:latin typeface="Trebuchet MS"/>
                <a:cs typeface="Trebuchet MS"/>
              </a:rPr>
              <a:t> </a:t>
            </a:r>
            <a:r>
              <a:rPr lang="fr-FR" sz="2100" spc="-10" dirty="0">
                <a:solidFill>
                  <a:srgbClr val="333333"/>
                </a:solidFill>
                <a:latin typeface="Trebuchet MS"/>
                <a:cs typeface="Trebuchet MS"/>
              </a:rPr>
              <a:t>exposition</a:t>
            </a:r>
            <a:endParaRPr lang="fr-FR" sz="2100" spc="65" dirty="0">
              <a:solidFill>
                <a:srgbClr val="333333"/>
              </a:solidFill>
              <a:latin typeface="Trebuchet MS"/>
              <a:cs typeface="Trebuchet MS"/>
            </a:endParaRPr>
          </a:p>
          <a:p>
            <a:pPr marL="12700">
              <a:lnSpc>
                <a:spcPct val="100000"/>
              </a:lnSpc>
              <a:spcBef>
                <a:spcPts val="1330"/>
              </a:spcBef>
            </a:pPr>
            <a:r>
              <a:rPr sz="2100" spc="65" dirty="0">
                <a:solidFill>
                  <a:srgbClr val="333333"/>
                </a:solidFill>
                <a:latin typeface="Trebuchet MS"/>
                <a:cs typeface="Trebuchet MS"/>
              </a:rPr>
              <a:t>Volumes</a:t>
            </a:r>
            <a:endParaRPr sz="2100" dirty="0">
              <a:latin typeface="Trebuchet MS"/>
              <a:cs typeface="Trebuchet MS"/>
            </a:endParaRPr>
          </a:p>
          <a:p>
            <a:pPr marL="12700">
              <a:lnSpc>
                <a:spcPct val="100000"/>
              </a:lnSpc>
              <a:spcBef>
                <a:spcPts val="1230"/>
              </a:spcBef>
            </a:pPr>
            <a:r>
              <a:rPr sz="2100" spc="10" dirty="0">
                <a:solidFill>
                  <a:srgbClr val="333333"/>
                </a:solidFill>
                <a:latin typeface="Trebuchet MS"/>
                <a:cs typeface="Trebuchet MS"/>
              </a:rPr>
              <a:t>Configuration</a:t>
            </a:r>
            <a:r>
              <a:rPr sz="2100" spc="125" dirty="0">
                <a:solidFill>
                  <a:srgbClr val="333333"/>
                </a:solidFill>
                <a:latin typeface="Trebuchet MS"/>
                <a:cs typeface="Trebuchet MS"/>
              </a:rPr>
              <a:t> </a:t>
            </a:r>
            <a:r>
              <a:rPr sz="2100" spc="100" dirty="0">
                <a:solidFill>
                  <a:srgbClr val="333333"/>
                </a:solidFill>
                <a:latin typeface="Trebuchet MS"/>
                <a:cs typeface="Trebuchet MS"/>
              </a:rPr>
              <a:t>and</a:t>
            </a:r>
            <a:r>
              <a:rPr sz="2100" spc="130" dirty="0">
                <a:solidFill>
                  <a:srgbClr val="333333"/>
                </a:solidFill>
                <a:latin typeface="Trebuchet MS"/>
                <a:cs typeface="Trebuchet MS"/>
              </a:rPr>
              <a:t> </a:t>
            </a:r>
            <a:r>
              <a:rPr sz="2100" spc="-10" dirty="0">
                <a:solidFill>
                  <a:srgbClr val="333333"/>
                </a:solidFill>
                <a:latin typeface="Trebuchet MS"/>
                <a:cs typeface="Trebuchet MS"/>
              </a:rPr>
              <a:t>secrets</a:t>
            </a:r>
            <a:endParaRPr lang="fr-FR" sz="2100" spc="-10" dirty="0">
              <a:solidFill>
                <a:srgbClr val="333333"/>
              </a:solidFill>
              <a:latin typeface="Trebuchet MS"/>
              <a:cs typeface="Trebuchet MS"/>
            </a:endParaRPr>
          </a:p>
          <a:p>
            <a:pPr marL="12700">
              <a:lnSpc>
                <a:spcPct val="100000"/>
              </a:lnSpc>
              <a:spcBef>
                <a:spcPts val="1230"/>
              </a:spcBef>
            </a:pPr>
            <a:r>
              <a:rPr lang="fr-FR" sz="2100" dirty="0">
                <a:solidFill>
                  <a:srgbClr val="333333"/>
                </a:solidFill>
                <a:latin typeface="Trebuchet MS"/>
                <a:cs typeface="Trebuchet MS"/>
              </a:rPr>
              <a:t>Service</a:t>
            </a:r>
            <a:r>
              <a:rPr lang="fr-FR" sz="2100" spc="65" dirty="0">
                <a:solidFill>
                  <a:srgbClr val="333333"/>
                </a:solidFill>
                <a:latin typeface="Trebuchet MS"/>
                <a:cs typeface="Trebuchet MS"/>
              </a:rPr>
              <a:t> </a:t>
            </a:r>
            <a:r>
              <a:rPr lang="fr-FR" sz="2100" dirty="0" err="1">
                <a:solidFill>
                  <a:srgbClr val="333333"/>
                </a:solidFill>
                <a:latin typeface="Trebuchet MS"/>
                <a:cs typeface="Trebuchet MS"/>
              </a:rPr>
              <a:t>Account</a:t>
            </a:r>
            <a:r>
              <a:rPr lang="fr-FR" sz="2100" spc="65" dirty="0">
                <a:solidFill>
                  <a:srgbClr val="333333"/>
                </a:solidFill>
                <a:latin typeface="Trebuchet MS"/>
                <a:cs typeface="Trebuchet MS"/>
              </a:rPr>
              <a:t> </a:t>
            </a:r>
            <a:r>
              <a:rPr lang="fr-FR" sz="2100" dirty="0">
                <a:solidFill>
                  <a:srgbClr val="333333"/>
                </a:solidFill>
                <a:latin typeface="Trebuchet MS"/>
                <a:cs typeface="Trebuchet MS"/>
              </a:rPr>
              <a:t>&amp;</a:t>
            </a:r>
            <a:r>
              <a:rPr lang="fr-FR" sz="2100" spc="65" dirty="0">
                <a:solidFill>
                  <a:srgbClr val="333333"/>
                </a:solidFill>
                <a:latin typeface="Trebuchet MS"/>
                <a:cs typeface="Trebuchet MS"/>
              </a:rPr>
              <a:t> </a:t>
            </a:r>
            <a:r>
              <a:rPr lang="fr-FR" sz="2100" spc="75" dirty="0">
                <a:solidFill>
                  <a:srgbClr val="333333"/>
                </a:solidFill>
                <a:latin typeface="Trebuchet MS"/>
                <a:cs typeface="Trebuchet MS"/>
              </a:rPr>
              <a:t>RBAC</a:t>
            </a:r>
            <a:endParaRPr sz="2100" dirty="0">
              <a:latin typeface="Trebuchet MS"/>
              <a:cs typeface="Trebuchet MS"/>
            </a:endParaRPr>
          </a:p>
          <a:p>
            <a:pPr marL="12700" marR="695325">
              <a:lnSpc>
                <a:spcPts val="3820"/>
              </a:lnSpc>
              <a:spcBef>
                <a:spcPts val="275"/>
              </a:spcBef>
            </a:pPr>
            <a:r>
              <a:rPr sz="2100" dirty="0">
                <a:solidFill>
                  <a:srgbClr val="333333"/>
                </a:solidFill>
                <a:latin typeface="Trebuchet MS"/>
                <a:cs typeface="Trebuchet MS"/>
              </a:rPr>
              <a:t>Limits</a:t>
            </a:r>
            <a:r>
              <a:rPr sz="2100" spc="-20" dirty="0">
                <a:solidFill>
                  <a:srgbClr val="333333"/>
                </a:solidFill>
                <a:latin typeface="Trebuchet MS"/>
                <a:cs typeface="Trebuchet MS"/>
              </a:rPr>
              <a:t> </a:t>
            </a:r>
            <a:r>
              <a:rPr sz="2100" dirty="0">
                <a:solidFill>
                  <a:srgbClr val="333333"/>
                </a:solidFill>
                <a:latin typeface="Trebuchet MS"/>
                <a:cs typeface="Trebuchet MS"/>
              </a:rPr>
              <a:t>&amp;</a:t>
            </a:r>
            <a:r>
              <a:rPr sz="2100" spc="-20" dirty="0">
                <a:solidFill>
                  <a:srgbClr val="333333"/>
                </a:solidFill>
                <a:latin typeface="Trebuchet MS"/>
                <a:cs typeface="Trebuchet MS"/>
              </a:rPr>
              <a:t> </a:t>
            </a:r>
            <a:r>
              <a:rPr sz="2100" spc="-10" dirty="0">
                <a:solidFill>
                  <a:srgbClr val="333333"/>
                </a:solidFill>
                <a:latin typeface="Trebuchet MS"/>
                <a:cs typeface="Trebuchet MS"/>
              </a:rPr>
              <a:t>Autoscaling Extensibility</a:t>
            </a:r>
            <a:endParaRPr sz="2100" dirty="0">
              <a:latin typeface="Trebuchet MS"/>
              <a:cs typeface="Trebuchet MS"/>
            </a:endParaRPr>
          </a:p>
          <a:p>
            <a:pPr marL="12700">
              <a:lnSpc>
                <a:spcPct val="100000"/>
              </a:lnSpc>
              <a:spcBef>
                <a:spcPts val="1230"/>
              </a:spcBef>
            </a:pPr>
            <a:r>
              <a:rPr sz="2100" spc="100" dirty="0">
                <a:solidFill>
                  <a:srgbClr val="333333"/>
                </a:solidFill>
                <a:latin typeface="Trebuchet MS"/>
                <a:cs typeface="Trebuchet MS"/>
              </a:rPr>
              <a:t>Summary</a:t>
            </a:r>
            <a:endParaRPr sz="2100" dirty="0">
              <a:latin typeface="Trebuchet MS"/>
              <a:cs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543300"/>
            <a:chOff x="809624" y="1552574"/>
            <a:chExt cx="12211050" cy="3543300"/>
          </a:xfrm>
        </p:grpSpPr>
        <p:sp>
          <p:nvSpPr>
            <p:cNvPr id="4" name="object 4"/>
            <p:cNvSpPr/>
            <p:nvPr/>
          </p:nvSpPr>
          <p:spPr>
            <a:xfrm>
              <a:off x="809612" y="1552574"/>
              <a:ext cx="12211050" cy="3543300"/>
            </a:xfrm>
            <a:custGeom>
              <a:avLst/>
              <a:gdLst/>
              <a:ahLst/>
              <a:cxnLst/>
              <a:rect l="l" t="t" r="r" b="b"/>
              <a:pathLst>
                <a:path w="12211050" h="3543300">
                  <a:moveTo>
                    <a:pt x="12211050" y="0"/>
                  </a:moveTo>
                  <a:lnTo>
                    <a:pt x="12201525" y="0"/>
                  </a:lnTo>
                  <a:lnTo>
                    <a:pt x="12201525" y="3533775"/>
                  </a:lnTo>
                  <a:lnTo>
                    <a:pt x="0" y="3533775"/>
                  </a:lnTo>
                  <a:lnTo>
                    <a:pt x="0" y="3543300"/>
                  </a:lnTo>
                  <a:lnTo>
                    <a:pt x="12201525" y="3543300"/>
                  </a:lnTo>
                  <a:lnTo>
                    <a:pt x="12211050" y="3543300"/>
                  </a:lnTo>
                  <a:lnTo>
                    <a:pt x="12211050" y="3533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543300"/>
            </a:xfrm>
            <a:custGeom>
              <a:avLst/>
              <a:gdLst/>
              <a:ahLst/>
              <a:cxnLst/>
              <a:rect l="l" t="t" r="r" b="b"/>
              <a:pathLst>
                <a:path w="9525" h="3543300">
                  <a:moveTo>
                    <a:pt x="0" y="3543299"/>
                  </a:moveTo>
                  <a:lnTo>
                    <a:pt x="0" y="0"/>
                  </a:lnTo>
                  <a:lnTo>
                    <a:pt x="9524" y="9524"/>
                  </a:lnTo>
                  <a:lnTo>
                    <a:pt x="9524" y="3533774"/>
                  </a:lnTo>
                  <a:lnTo>
                    <a:pt x="0" y="3543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VALUES</a:t>
            </a:r>
            <a:r>
              <a:rPr spc="-80" dirty="0"/>
              <a:t> </a:t>
            </a:r>
            <a:r>
              <a:rPr spc="-40" dirty="0"/>
              <a:t>CONSTRAINTS</a:t>
            </a:r>
            <a:r>
              <a:rPr spc="-80" dirty="0"/>
              <a:t> </a:t>
            </a:r>
            <a:r>
              <a:rPr dirty="0"/>
              <a:t>IN</a:t>
            </a:r>
            <a:r>
              <a:rPr spc="-75" dirty="0"/>
              <a:t> </a:t>
            </a:r>
            <a:r>
              <a:rPr spc="-70" dirty="0"/>
              <a:t>DESCRIPTORS</a:t>
            </a:r>
          </a:p>
        </p:txBody>
      </p:sp>
      <p:sp>
        <p:nvSpPr>
          <p:cNvPr id="8" name="object 8"/>
          <p:cNvSpPr txBox="1">
            <a:spLocks noGrp="1"/>
          </p:cNvSpPr>
          <p:nvPr>
            <p:ph type="body" idx="1"/>
          </p:nvPr>
        </p:nvSpPr>
        <p:spPr>
          <a:prstGeom prst="rect">
            <a:avLst/>
          </a:prstGeom>
        </p:spPr>
        <p:txBody>
          <a:bodyPr vert="horz" wrap="square" lIns="0" tIns="311785" rIns="0" bIns="0" rtlCol="0">
            <a:spAutoFit/>
          </a:bodyPr>
          <a:lstStyle/>
          <a:p>
            <a:pPr marL="394970">
              <a:lnSpc>
                <a:spcPts val="1925"/>
              </a:lnSpc>
              <a:spcBef>
                <a:spcPts val="100"/>
              </a:spcBef>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254" dirty="0">
                <a:solidFill>
                  <a:srgbClr val="000000"/>
                </a:solidFill>
                <a:latin typeface="Tahoma"/>
                <a:cs typeface="Tahoma"/>
              </a:rPr>
              <a:t>explain</a:t>
            </a:r>
            <a:r>
              <a:rPr sz="1650" u="none" spc="475" dirty="0">
                <a:solidFill>
                  <a:srgbClr val="000000"/>
                </a:solidFill>
                <a:latin typeface="Tahoma"/>
                <a:cs typeface="Tahoma"/>
              </a:rPr>
              <a:t> </a:t>
            </a:r>
            <a:r>
              <a:rPr sz="1650" u="none" spc="215" dirty="0">
                <a:solidFill>
                  <a:srgbClr val="000000"/>
                </a:solidFill>
                <a:latin typeface="Tahoma"/>
                <a:cs typeface="Tahoma"/>
              </a:rPr>
              <a:t>pods.spec.containers</a:t>
            </a:r>
            <a:endParaRPr sz="1650">
              <a:latin typeface="Tahoma"/>
              <a:cs typeface="Tahoma"/>
            </a:endParaRPr>
          </a:p>
          <a:p>
            <a:pPr marL="142875" marR="11158220">
              <a:lnSpc>
                <a:spcPts val="1880"/>
              </a:lnSpc>
              <a:spcBef>
                <a:spcPts val="90"/>
              </a:spcBef>
            </a:pPr>
            <a:r>
              <a:rPr sz="1650" u="none" spc="465" dirty="0">
                <a:solidFill>
                  <a:srgbClr val="000000"/>
                </a:solidFill>
                <a:latin typeface="Tahoma"/>
                <a:cs typeface="Tahoma"/>
              </a:rPr>
              <a:t>... </a:t>
            </a:r>
            <a:r>
              <a:rPr sz="1650" u="none" spc="140" dirty="0">
                <a:solidFill>
                  <a:srgbClr val="000000"/>
                </a:solidFill>
                <a:latin typeface="Tahoma"/>
                <a:cs typeface="Tahoma"/>
              </a:rPr>
              <a:t>FIELDS:</a:t>
            </a:r>
            <a:endParaRPr sz="1650">
              <a:latin typeface="Tahoma"/>
              <a:cs typeface="Tahoma"/>
            </a:endParaRPr>
          </a:p>
          <a:p>
            <a:pPr marL="142875">
              <a:lnSpc>
                <a:spcPts val="1770"/>
              </a:lnSpc>
            </a:pPr>
            <a:r>
              <a:rPr sz="1650" u="none" spc="465" dirty="0">
                <a:solidFill>
                  <a:srgbClr val="000000"/>
                </a:solidFill>
                <a:latin typeface="Tahoma"/>
                <a:cs typeface="Tahoma"/>
              </a:rPr>
              <a:t>...</a:t>
            </a:r>
            <a:endParaRPr sz="1650">
              <a:latin typeface="Tahoma"/>
              <a:cs typeface="Tahoma"/>
            </a:endParaRPr>
          </a:p>
          <a:p>
            <a:pPr marL="521334">
              <a:lnSpc>
                <a:spcPts val="1875"/>
              </a:lnSpc>
              <a:tabLst>
                <a:tab pos="2665730" algn="l"/>
              </a:tabLst>
            </a:pPr>
            <a:r>
              <a:rPr sz="1650" u="none" spc="235" dirty="0">
                <a:solidFill>
                  <a:srgbClr val="000000"/>
                </a:solidFill>
                <a:latin typeface="Tahoma"/>
                <a:cs typeface="Tahoma"/>
              </a:rPr>
              <a:t>imagePullPolicy</a:t>
            </a:r>
            <a:r>
              <a:rPr sz="1650" u="none" dirty="0">
                <a:solidFill>
                  <a:srgbClr val="000000"/>
                </a:solidFill>
                <a:latin typeface="Tahoma"/>
                <a:cs typeface="Tahoma"/>
              </a:rPr>
              <a:t>	</a:t>
            </a:r>
            <a:r>
              <a:rPr sz="1650" u="none" spc="165" dirty="0">
                <a:solidFill>
                  <a:srgbClr val="000000"/>
                </a:solidFill>
                <a:latin typeface="Tahoma"/>
                <a:cs typeface="Tahoma"/>
              </a:rPr>
              <a:t>&lt;string&gt;</a:t>
            </a:r>
            <a:endParaRPr sz="1650">
              <a:latin typeface="Tahoma"/>
              <a:cs typeface="Tahoma"/>
            </a:endParaRPr>
          </a:p>
          <a:p>
            <a:pPr marL="773430" marR="2074545">
              <a:lnSpc>
                <a:spcPts val="1880"/>
              </a:lnSpc>
              <a:spcBef>
                <a:spcPts val="95"/>
              </a:spcBef>
            </a:pPr>
            <a:r>
              <a:rPr sz="1650" u="none" spc="60" dirty="0">
                <a:solidFill>
                  <a:srgbClr val="000000"/>
                </a:solidFill>
                <a:latin typeface="Tahoma"/>
                <a:cs typeface="Tahoma"/>
              </a:rPr>
              <a:t>Image</a:t>
            </a:r>
            <a:r>
              <a:rPr sz="1650" u="none" spc="490" dirty="0">
                <a:solidFill>
                  <a:srgbClr val="000000"/>
                </a:solidFill>
                <a:latin typeface="Tahoma"/>
                <a:cs typeface="Tahoma"/>
              </a:rPr>
              <a:t> </a:t>
            </a:r>
            <a:r>
              <a:rPr sz="1650" u="none" spc="340" dirty="0">
                <a:solidFill>
                  <a:srgbClr val="000000"/>
                </a:solidFill>
                <a:latin typeface="Tahoma"/>
                <a:cs typeface="Tahoma"/>
              </a:rPr>
              <a:t>pull</a:t>
            </a:r>
            <a:r>
              <a:rPr sz="1650" u="none" spc="490" dirty="0">
                <a:solidFill>
                  <a:srgbClr val="000000"/>
                </a:solidFill>
                <a:latin typeface="Tahoma"/>
                <a:cs typeface="Tahoma"/>
              </a:rPr>
              <a:t> </a:t>
            </a:r>
            <a:r>
              <a:rPr sz="1650" u="none" spc="325" dirty="0">
                <a:solidFill>
                  <a:srgbClr val="000000"/>
                </a:solidFill>
                <a:latin typeface="Tahoma"/>
                <a:cs typeface="Tahoma"/>
              </a:rPr>
              <a:t>policy.</a:t>
            </a:r>
            <a:r>
              <a:rPr sz="1650" u="none" spc="490" dirty="0">
                <a:solidFill>
                  <a:srgbClr val="000000"/>
                </a:solidFill>
                <a:latin typeface="Tahoma"/>
                <a:cs typeface="Tahoma"/>
              </a:rPr>
              <a:t> </a:t>
            </a:r>
            <a:r>
              <a:rPr sz="1650" u="none" dirty="0">
                <a:solidFill>
                  <a:srgbClr val="000000"/>
                </a:solidFill>
                <a:latin typeface="Tahoma"/>
                <a:cs typeface="Tahoma"/>
              </a:rPr>
              <a:t>One</a:t>
            </a:r>
            <a:r>
              <a:rPr sz="1650" u="none" spc="490" dirty="0">
                <a:solidFill>
                  <a:srgbClr val="000000"/>
                </a:solidFill>
                <a:latin typeface="Tahoma"/>
                <a:cs typeface="Tahoma"/>
              </a:rPr>
              <a:t> </a:t>
            </a:r>
            <a:r>
              <a:rPr sz="1650" u="none" spc="275" dirty="0">
                <a:solidFill>
                  <a:srgbClr val="000000"/>
                </a:solidFill>
                <a:latin typeface="Tahoma"/>
                <a:cs typeface="Tahoma"/>
              </a:rPr>
              <a:t>of</a:t>
            </a:r>
            <a:r>
              <a:rPr sz="1650" u="none" spc="490" dirty="0">
                <a:solidFill>
                  <a:srgbClr val="000000"/>
                </a:solidFill>
                <a:latin typeface="Tahoma"/>
                <a:cs typeface="Tahoma"/>
              </a:rPr>
              <a:t> </a:t>
            </a:r>
            <a:r>
              <a:rPr sz="1650" u="none" spc="200" dirty="0">
                <a:solidFill>
                  <a:srgbClr val="000000"/>
                </a:solidFill>
                <a:latin typeface="Tahoma"/>
                <a:cs typeface="Tahoma"/>
              </a:rPr>
              <a:t>Always,</a:t>
            </a:r>
            <a:r>
              <a:rPr sz="1650" u="none" spc="490" dirty="0">
                <a:solidFill>
                  <a:srgbClr val="000000"/>
                </a:solidFill>
                <a:latin typeface="Tahoma"/>
                <a:cs typeface="Tahoma"/>
              </a:rPr>
              <a:t> </a:t>
            </a:r>
            <a:r>
              <a:rPr sz="1650" u="none" spc="195" dirty="0">
                <a:solidFill>
                  <a:srgbClr val="000000"/>
                </a:solidFill>
                <a:latin typeface="Tahoma"/>
                <a:cs typeface="Tahoma"/>
              </a:rPr>
              <a:t>Never,</a:t>
            </a:r>
            <a:r>
              <a:rPr sz="1650" u="none" spc="490" dirty="0">
                <a:solidFill>
                  <a:srgbClr val="000000"/>
                </a:solidFill>
                <a:latin typeface="Tahoma"/>
                <a:cs typeface="Tahoma"/>
              </a:rPr>
              <a:t> </a:t>
            </a:r>
            <a:r>
              <a:rPr sz="1650" u="none" spc="240" dirty="0">
                <a:solidFill>
                  <a:srgbClr val="000000"/>
                </a:solidFill>
                <a:latin typeface="Tahoma"/>
                <a:cs typeface="Tahoma"/>
              </a:rPr>
              <a:t>IfNotPresent.</a:t>
            </a:r>
            <a:r>
              <a:rPr sz="1650" u="none" spc="490" dirty="0">
                <a:solidFill>
                  <a:srgbClr val="000000"/>
                </a:solidFill>
                <a:latin typeface="Tahoma"/>
                <a:cs typeface="Tahoma"/>
              </a:rPr>
              <a:t> </a:t>
            </a:r>
            <a:r>
              <a:rPr sz="1650" u="none" spc="245" dirty="0">
                <a:solidFill>
                  <a:srgbClr val="000000"/>
                </a:solidFill>
                <a:latin typeface="Tahoma"/>
                <a:cs typeface="Tahoma"/>
              </a:rPr>
              <a:t>Defaults</a:t>
            </a:r>
            <a:r>
              <a:rPr sz="1650" u="none" spc="490" dirty="0">
                <a:solidFill>
                  <a:srgbClr val="000000"/>
                </a:solidFill>
                <a:latin typeface="Tahoma"/>
                <a:cs typeface="Tahoma"/>
              </a:rPr>
              <a:t> </a:t>
            </a:r>
            <a:r>
              <a:rPr sz="1650" u="none" spc="265" dirty="0">
                <a:solidFill>
                  <a:srgbClr val="000000"/>
                </a:solidFill>
                <a:latin typeface="Tahoma"/>
                <a:cs typeface="Tahoma"/>
              </a:rPr>
              <a:t>to</a:t>
            </a:r>
            <a:r>
              <a:rPr sz="1650" u="none" spc="490" dirty="0">
                <a:solidFill>
                  <a:srgbClr val="000000"/>
                </a:solidFill>
                <a:latin typeface="Tahoma"/>
                <a:cs typeface="Tahoma"/>
              </a:rPr>
              <a:t> </a:t>
            </a:r>
            <a:r>
              <a:rPr sz="1650" u="none" spc="140" dirty="0">
                <a:solidFill>
                  <a:srgbClr val="000000"/>
                </a:solidFill>
                <a:latin typeface="Tahoma"/>
                <a:cs typeface="Tahoma"/>
              </a:rPr>
              <a:t>Always </a:t>
            </a:r>
            <a:r>
              <a:rPr sz="1650" u="none" spc="540" dirty="0">
                <a:solidFill>
                  <a:srgbClr val="000000"/>
                </a:solidFill>
                <a:latin typeface="Tahoma"/>
                <a:cs typeface="Tahoma"/>
              </a:rPr>
              <a:t>if</a:t>
            </a:r>
            <a:r>
              <a:rPr sz="1650" u="none" spc="484" dirty="0">
                <a:solidFill>
                  <a:srgbClr val="000000"/>
                </a:solidFill>
                <a:latin typeface="Tahoma"/>
                <a:cs typeface="Tahoma"/>
              </a:rPr>
              <a:t> </a:t>
            </a:r>
            <a:r>
              <a:rPr sz="1650" u="none" spc="340" dirty="0">
                <a:solidFill>
                  <a:srgbClr val="000000"/>
                </a:solidFill>
                <a:latin typeface="Tahoma"/>
                <a:cs typeface="Tahoma"/>
              </a:rPr>
              <a:t>:latest</a:t>
            </a:r>
            <a:r>
              <a:rPr sz="1650" u="none" spc="484" dirty="0">
                <a:solidFill>
                  <a:srgbClr val="000000"/>
                </a:solidFill>
                <a:latin typeface="Tahoma"/>
                <a:cs typeface="Tahoma"/>
              </a:rPr>
              <a:t> </a:t>
            </a:r>
            <a:r>
              <a:rPr sz="1650" u="none" spc="215" dirty="0">
                <a:solidFill>
                  <a:srgbClr val="000000"/>
                </a:solidFill>
                <a:latin typeface="Tahoma"/>
                <a:cs typeface="Tahoma"/>
              </a:rPr>
              <a:t>tag</a:t>
            </a:r>
            <a:r>
              <a:rPr sz="1650" u="none" spc="484" dirty="0">
                <a:solidFill>
                  <a:srgbClr val="000000"/>
                </a:solidFill>
                <a:latin typeface="Tahoma"/>
                <a:cs typeface="Tahoma"/>
              </a:rPr>
              <a:t> </a:t>
            </a:r>
            <a:r>
              <a:rPr sz="1650" u="none" spc="430" dirty="0">
                <a:solidFill>
                  <a:srgbClr val="000000"/>
                </a:solidFill>
                <a:latin typeface="Tahoma"/>
                <a:cs typeface="Tahoma"/>
              </a:rPr>
              <a:t>is</a:t>
            </a:r>
            <a:r>
              <a:rPr sz="1650" u="none" spc="484" dirty="0">
                <a:solidFill>
                  <a:srgbClr val="000000"/>
                </a:solidFill>
                <a:latin typeface="Tahoma"/>
                <a:cs typeface="Tahoma"/>
              </a:rPr>
              <a:t> </a:t>
            </a:r>
            <a:r>
              <a:rPr sz="1650" u="none" spc="305" dirty="0">
                <a:solidFill>
                  <a:srgbClr val="000000"/>
                </a:solidFill>
                <a:latin typeface="Tahoma"/>
                <a:cs typeface="Tahoma"/>
              </a:rPr>
              <a:t>specified,</a:t>
            </a:r>
            <a:r>
              <a:rPr sz="1650" u="none" spc="484" dirty="0">
                <a:solidFill>
                  <a:srgbClr val="000000"/>
                </a:solidFill>
                <a:latin typeface="Tahoma"/>
                <a:cs typeface="Tahoma"/>
              </a:rPr>
              <a:t> </a:t>
            </a:r>
            <a:r>
              <a:rPr sz="1650" u="none" spc="240" dirty="0">
                <a:solidFill>
                  <a:srgbClr val="000000"/>
                </a:solidFill>
                <a:latin typeface="Tahoma"/>
                <a:cs typeface="Tahoma"/>
              </a:rPr>
              <a:t>or</a:t>
            </a:r>
            <a:r>
              <a:rPr sz="1650" u="none" spc="490" dirty="0">
                <a:solidFill>
                  <a:srgbClr val="000000"/>
                </a:solidFill>
                <a:latin typeface="Tahoma"/>
                <a:cs typeface="Tahoma"/>
              </a:rPr>
              <a:t> </a:t>
            </a:r>
            <a:r>
              <a:rPr sz="1650" u="none" spc="225" dirty="0">
                <a:solidFill>
                  <a:srgbClr val="000000"/>
                </a:solidFill>
                <a:latin typeface="Tahoma"/>
                <a:cs typeface="Tahoma"/>
              </a:rPr>
              <a:t>IfNotPresent</a:t>
            </a:r>
            <a:r>
              <a:rPr sz="1650" u="none" spc="484" dirty="0">
                <a:solidFill>
                  <a:srgbClr val="000000"/>
                </a:solidFill>
                <a:latin typeface="Tahoma"/>
                <a:cs typeface="Tahoma"/>
              </a:rPr>
              <a:t> </a:t>
            </a:r>
            <a:r>
              <a:rPr sz="1650" u="none" spc="229" dirty="0">
                <a:solidFill>
                  <a:srgbClr val="000000"/>
                </a:solidFill>
                <a:latin typeface="Tahoma"/>
                <a:cs typeface="Tahoma"/>
              </a:rPr>
              <a:t>otherwise.</a:t>
            </a:r>
            <a:r>
              <a:rPr sz="1650" u="none" spc="484" dirty="0">
                <a:solidFill>
                  <a:srgbClr val="000000"/>
                </a:solidFill>
                <a:latin typeface="Tahoma"/>
                <a:cs typeface="Tahoma"/>
              </a:rPr>
              <a:t> </a:t>
            </a:r>
            <a:r>
              <a:rPr sz="1650" u="none" spc="125" dirty="0">
                <a:solidFill>
                  <a:srgbClr val="000000"/>
                </a:solidFill>
                <a:latin typeface="Tahoma"/>
                <a:cs typeface="Tahoma"/>
              </a:rPr>
              <a:t>Cannot</a:t>
            </a:r>
            <a:r>
              <a:rPr sz="1650" u="none" spc="484" dirty="0">
                <a:solidFill>
                  <a:srgbClr val="000000"/>
                </a:solidFill>
                <a:latin typeface="Tahoma"/>
                <a:cs typeface="Tahoma"/>
              </a:rPr>
              <a:t> </a:t>
            </a:r>
            <a:r>
              <a:rPr sz="1650" u="none" spc="95" dirty="0">
                <a:solidFill>
                  <a:srgbClr val="000000"/>
                </a:solidFill>
                <a:latin typeface="Tahoma"/>
                <a:cs typeface="Tahoma"/>
              </a:rPr>
              <a:t>be</a:t>
            </a:r>
            <a:r>
              <a:rPr sz="1650" u="none" spc="484" dirty="0">
                <a:solidFill>
                  <a:srgbClr val="000000"/>
                </a:solidFill>
                <a:latin typeface="Tahoma"/>
                <a:cs typeface="Tahoma"/>
              </a:rPr>
              <a:t> </a:t>
            </a:r>
            <a:r>
              <a:rPr sz="1650" u="none" spc="175" dirty="0">
                <a:solidFill>
                  <a:srgbClr val="000000"/>
                </a:solidFill>
                <a:latin typeface="Tahoma"/>
                <a:cs typeface="Tahoma"/>
              </a:rPr>
              <a:t>updated. </a:t>
            </a:r>
            <a:r>
              <a:rPr sz="1650" u="none" spc="80" dirty="0">
                <a:solidFill>
                  <a:srgbClr val="000000"/>
                </a:solidFill>
                <a:latin typeface="Tahoma"/>
                <a:cs typeface="Tahoma"/>
              </a:rPr>
              <a:t>More</a:t>
            </a:r>
            <a:r>
              <a:rPr sz="1650" u="none" spc="475" dirty="0">
                <a:solidFill>
                  <a:srgbClr val="000000"/>
                </a:solidFill>
                <a:latin typeface="Tahoma"/>
                <a:cs typeface="Tahoma"/>
              </a:rPr>
              <a:t> </a:t>
            </a:r>
            <a:r>
              <a:rPr sz="1650" u="none" spc="300" dirty="0">
                <a:solidFill>
                  <a:srgbClr val="000000"/>
                </a:solidFill>
                <a:latin typeface="Tahoma"/>
                <a:cs typeface="Tahoma"/>
              </a:rPr>
              <a:t>info:</a:t>
            </a:r>
            <a:endParaRPr sz="1650">
              <a:latin typeface="Tahoma"/>
              <a:cs typeface="Tahoma"/>
            </a:endParaRPr>
          </a:p>
          <a:p>
            <a:pPr marL="773430">
              <a:lnSpc>
                <a:spcPts val="1820"/>
              </a:lnSpc>
            </a:pPr>
            <a:r>
              <a:rPr sz="1650" u="none" spc="215" dirty="0">
                <a:solidFill>
                  <a:srgbClr val="000000"/>
                </a:solidFill>
                <a:latin typeface="Tahoma"/>
                <a:cs typeface="Tahoma"/>
              </a:rPr>
              <a:t>https://kubernetes.io/docs/concepts/containers/images#updating-</a:t>
            </a:r>
            <a:r>
              <a:rPr sz="1650" u="none" spc="225" dirty="0">
                <a:solidFill>
                  <a:srgbClr val="000000"/>
                </a:solidFill>
                <a:latin typeface="Tahoma"/>
                <a:cs typeface="Tahoma"/>
              </a:rPr>
              <a:t>images</a:t>
            </a:r>
            <a:endParaRPr sz="1650">
              <a:latin typeface="Tahoma"/>
              <a:cs typeface="Tahoma"/>
            </a:endParaRPr>
          </a:p>
          <a:p>
            <a:pPr marL="521334">
              <a:lnSpc>
                <a:spcPts val="1925"/>
              </a:lnSpc>
              <a:spcBef>
                <a:spcPts val="1770"/>
              </a:spcBef>
            </a:pPr>
            <a:r>
              <a:rPr sz="1650" u="none" dirty="0">
                <a:solidFill>
                  <a:srgbClr val="000000"/>
                </a:solidFill>
                <a:latin typeface="Tahoma"/>
                <a:cs typeface="Tahoma"/>
              </a:rPr>
              <a:t>name</a:t>
            </a:r>
            <a:r>
              <a:rPr sz="1650" u="none" spc="445" dirty="0">
                <a:solidFill>
                  <a:srgbClr val="000000"/>
                </a:solidFill>
                <a:latin typeface="Tahoma"/>
                <a:cs typeface="Tahoma"/>
              </a:rPr>
              <a:t> </a:t>
            </a:r>
            <a:r>
              <a:rPr sz="1650" u="none" spc="175" dirty="0">
                <a:solidFill>
                  <a:srgbClr val="000000"/>
                </a:solidFill>
                <a:latin typeface="Tahoma"/>
                <a:cs typeface="Tahoma"/>
              </a:rPr>
              <a:t>&lt;string&gt;</a:t>
            </a:r>
            <a:r>
              <a:rPr sz="1650" u="none" spc="445" dirty="0">
                <a:solidFill>
                  <a:srgbClr val="000000"/>
                </a:solidFill>
                <a:latin typeface="Tahoma"/>
                <a:cs typeface="Tahoma"/>
              </a:rPr>
              <a:t> </a:t>
            </a:r>
            <a:r>
              <a:rPr sz="1650" u="none" spc="220" dirty="0">
                <a:solidFill>
                  <a:srgbClr val="000000"/>
                </a:solidFill>
                <a:latin typeface="Tahoma"/>
                <a:cs typeface="Tahoma"/>
              </a:rPr>
              <a:t>-</a:t>
            </a:r>
            <a:r>
              <a:rPr sz="1650" u="none" spc="260" dirty="0">
                <a:solidFill>
                  <a:srgbClr val="000000"/>
                </a:solidFill>
                <a:latin typeface="Tahoma"/>
                <a:cs typeface="Tahoma"/>
              </a:rPr>
              <a:t>required-</a:t>
            </a:r>
            <a:endParaRPr sz="1650">
              <a:latin typeface="Tahoma"/>
              <a:cs typeface="Tahoma"/>
            </a:endParaRPr>
          </a:p>
          <a:p>
            <a:pPr marL="773430" marR="2453005">
              <a:lnSpc>
                <a:spcPts val="1880"/>
              </a:lnSpc>
              <a:spcBef>
                <a:spcPts val="95"/>
              </a:spcBef>
            </a:pPr>
            <a:r>
              <a:rPr sz="1650" u="none" dirty="0">
                <a:solidFill>
                  <a:srgbClr val="000000"/>
                </a:solidFill>
                <a:latin typeface="Tahoma"/>
                <a:cs typeface="Tahoma"/>
              </a:rPr>
              <a:t>Name</a:t>
            </a:r>
            <a:r>
              <a:rPr sz="1650" u="none" spc="455" dirty="0">
                <a:solidFill>
                  <a:srgbClr val="000000"/>
                </a:solidFill>
                <a:latin typeface="Tahoma"/>
                <a:cs typeface="Tahoma"/>
              </a:rPr>
              <a:t> </a:t>
            </a:r>
            <a:r>
              <a:rPr sz="1650" u="none" spc="275" dirty="0">
                <a:solidFill>
                  <a:srgbClr val="000000"/>
                </a:solidFill>
                <a:latin typeface="Tahoma"/>
                <a:cs typeface="Tahoma"/>
              </a:rPr>
              <a:t>of</a:t>
            </a:r>
            <a:r>
              <a:rPr sz="1650" u="none" spc="455" dirty="0">
                <a:solidFill>
                  <a:srgbClr val="000000"/>
                </a:solidFill>
                <a:latin typeface="Tahoma"/>
                <a:cs typeface="Tahoma"/>
              </a:rPr>
              <a:t> </a:t>
            </a:r>
            <a:r>
              <a:rPr sz="1650" u="none" spc="210" dirty="0">
                <a:solidFill>
                  <a:srgbClr val="000000"/>
                </a:solidFill>
                <a:latin typeface="Tahoma"/>
                <a:cs typeface="Tahoma"/>
              </a:rPr>
              <a:t>the</a:t>
            </a:r>
            <a:r>
              <a:rPr sz="1650" u="none" spc="455" dirty="0">
                <a:solidFill>
                  <a:srgbClr val="000000"/>
                </a:solidFill>
                <a:latin typeface="Tahoma"/>
                <a:cs typeface="Tahoma"/>
              </a:rPr>
              <a:t> </a:t>
            </a:r>
            <a:r>
              <a:rPr sz="1650" u="none" spc="240" dirty="0">
                <a:solidFill>
                  <a:srgbClr val="000000"/>
                </a:solidFill>
                <a:latin typeface="Tahoma"/>
                <a:cs typeface="Tahoma"/>
              </a:rPr>
              <a:t>container</a:t>
            </a:r>
            <a:r>
              <a:rPr sz="1650" u="none" spc="455" dirty="0">
                <a:solidFill>
                  <a:srgbClr val="000000"/>
                </a:solidFill>
                <a:latin typeface="Tahoma"/>
                <a:cs typeface="Tahoma"/>
              </a:rPr>
              <a:t> </a:t>
            </a:r>
            <a:r>
              <a:rPr sz="1650" u="none" spc="285" dirty="0">
                <a:solidFill>
                  <a:srgbClr val="000000"/>
                </a:solidFill>
                <a:latin typeface="Tahoma"/>
                <a:cs typeface="Tahoma"/>
              </a:rPr>
              <a:t>specified</a:t>
            </a:r>
            <a:r>
              <a:rPr sz="1650" u="none" spc="459" dirty="0">
                <a:solidFill>
                  <a:srgbClr val="000000"/>
                </a:solidFill>
                <a:latin typeface="Tahoma"/>
                <a:cs typeface="Tahoma"/>
              </a:rPr>
              <a:t> </a:t>
            </a:r>
            <a:r>
              <a:rPr sz="1650" u="none" spc="190" dirty="0">
                <a:solidFill>
                  <a:srgbClr val="000000"/>
                </a:solidFill>
                <a:latin typeface="Tahoma"/>
                <a:cs typeface="Tahoma"/>
              </a:rPr>
              <a:t>as</a:t>
            </a:r>
            <a:r>
              <a:rPr sz="1650" u="none" spc="455" dirty="0">
                <a:solidFill>
                  <a:srgbClr val="000000"/>
                </a:solidFill>
                <a:latin typeface="Tahoma"/>
                <a:cs typeface="Tahoma"/>
              </a:rPr>
              <a:t> </a:t>
            </a:r>
            <a:r>
              <a:rPr sz="1650" u="none" spc="125" dirty="0">
                <a:solidFill>
                  <a:srgbClr val="000000"/>
                </a:solidFill>
                <a:latin typeface="Tahoma"/>
                <a:cs typeface="Tahoma"/>
              </a:rPr>
              <a:t>a</a:t>
            </a:r>
            <a:r>
              <a:rPr sz="1650" u="none" spc="455" dirty="0">
                <a:solidFill>
                  <a:srgbClr val="000000"/>
                </a:solidFill>
                <a:latin typeface="Tahoma"/>
                <a:cs typeface="Tahoma"/>
              </a:rPr>
              <a:t> </a:t>
            </a:r>
            <a:r>
              <a:rPr sz="1650" u="none" spc="80" dirty="0">
                <a:solidFill>
                  <a:srgbClr val="000000"/>
                </a:solidFill>
                <a:latin typeface="Tahoma"/>
                <a:cs typeface="Tahoma"/>
              </a:rPr>
              <a:t>DNS_LABEL.</a:t>
            </a:r>
            <a:r>
              <a:rPr sz="1650" u="none" spc="455" dirty="0">
                <a:solidFill>
                  <a:srgbClr val="000000"/>
                </a:solidFill>
                <a:latin typeface="Tahoma"/>
                <a:cs typeface="Tahoma"/>
              </a:rPr>
              <a:t> </a:t>
            </a:r>
            <a:r>
              <a:rPr sz="1650" u="none" spc="120" dirty="0">
                <a:solidFill>
                  <a:srgbClr val="000000"/>
                </a:solidFill>
                <a:latin typeface="Tahoma"/>
                <a:cs typeface="Tahoma"/>
              </a:rPr>
              <a:t>Each</a:t>
            </a:r>
            <a:r>
              <a:rPr sz="1650" u="none" spc="459" dirty="0">
                <a:solidFill>
                  <a:srgbClr val="000000"/>
                </a:solidFill>
                <a:latin typeface="Tahoma"/>
                <a:cs typeface="Tahoma"/>
              </a:rPr>
              <a:t> </a:t>
            </a:r>
            <a:r>
              <a:rPr sz="1650" u="none" spc="240" dirty="0">
                <a:solidFill>
                  <a:srgbClr val="000000"/>
                </a:solidFill>
                <a:latin typeface="Tahoma"/>
                <a:cs typeface="Tahoma"/>
              </a:rPr>
              <a:t>container</a:t>
            </a:r>
            <a:r>
              <a:rPr sz="1650" u="none" spc="455" dirty="0">
                <a:solidFill>
                  <a:srgbClr val="000000"/>
                </a:solidFill>
                <a:latin typeface="Tahoma"/>
                <a:cs typeface="Tahoma"/>
              </a:rPr>
              <a:t> </a:t>
            </a:r>
            <a:r>
              <a:rPr sz="1650" u="none" spc="335" dirty="0">
                <a:solidFill>
                  <a:srgbClr val="000000"/>
                </a:solidFill>
                <a:latin typeface="Tahoma"/>
                <a:cs typeface="Tahoma"/>
              </a:rPr>
              <a:t>in</a:t>
            </a:r>
            <a:r>
              <a:rPr sz="1650" u="none" spc="455" dirty="0">
                <a:solidFill>
                  <a:srgbClr val="000000"/>
                </a:solidFill>
                <a:latin typeface="Tahoma"/>
                <a:cs typeface="Tahoma"/>
              </a:rPr>
              <a:t> </a:t>
            </a:r>
            <a:r>
              <a:rPr sz="1650" u="none" spc="125" dirty="0">
                <a:solidFill>
                  <a:srgbClr val="000000"/>
                </a:solidFill>
                <a:latin typeface="Tahoma"/>
                <a:cs typeface="Tahoma"/>
              </a:rPr>
              <a:t>a</a:t>
            </a:r>
            <a:r>
              <a:rPr sz="1650" u="none" spc="455" dirty="0">
                <a:solidFill>
                  <a:srgbClr val="000000"/>
                </a:solidFill>
                <a:latin typeface="Tahoma"/>
                <a:cs typeface="Tahoma"/>
              </a:rPr>
              <a:t> </a:t>
            </a:r>
            <a:r>
              <a:rPr sz="1650" u="none" spc="55" dirty="0">
                <a:solidFill>
                  <a:srgbClr val="000000"/>
                </a:solidFill>
                <a:latin typeface="Tahoma"/>
                <a:cs typeface="Tahoma"/>
              </a:rPr>
              <a:t>Pod </a:t>
            </a:r>
            <a:r>
              <a:rPr sz="1650" u="none" spc="90" dirty="0">
                <a:solidFill>
                  <a:srgbClr val="000000"/>
                </a:solidFill>
                <a:latin typeface="Tahoma"/>
                <a:cs typeface="Tahoma"/>
              </a:rPr>
              <a:t>must</a:t>
            </a:r>
            <a:r>
              <a:rPr sz="1650" u="none" spc="470" dirty="0">
                <a:solidFill>
                  <a:srgbClr val="000000"/>
                </a:solidFill>
                <a:latin typeface="Tahoma"/>
                <a:cs typeface="Tahoma"/>
              </a:rPr>
              <a:t> </a:t>
            </a:r>
            <a:r>
              <a:rPr sz="1650" u="none" spc="120" dirty="0">
                <a:solidFill>
                  <a:srgbClr val="000000"/>
                </a:solidFill>
                <a:latin typeface="Tahoma"/>
                <a:cs typeface="Tahoma"/>
              </a:rPr>
              <a:t>have</a:t>
            </a:r>
            <a:r>
              <a:rPr sz="1650" u="none" spc="475" dirty="0">
                <a:solidFill>
                  <a:srgbClr val="000000"/>
                </a:solidFill>
                <a:latin typeface="Tahoma"/>
                <a:cs typeface="Tahoma"/>
              </a:rPr>
              <a:t> </a:t>
            </a:r>
            <a:r>
              <a:rPr sz="1650" u="none" spc="125" dirty="0">
                <a:solidFill>
                  <a:srgbClr val="000000"/>
                </a:solidFill>
                <a:latin typeface="Tahoma"/>
                <a:cs typeface="Tahoma"/>
              </a:rPr>
              <a:t>a</a:t>
            </a:r>
            <a:r>
              <a:rPr sz="1650" u="none" spc="470" dirty="0">
                <a:solidFill>
                  <a:srgbClr val="000000"/>
                </a:solidFill>
                <a:latin typeface="Tahoma"/>
                <a:cs typeface="Tahoma"/>
              </a:rPr>
              <a:t> </a:t>
            </a:r>
            <a:r>
              <a:rPr sz="1650" u="none" spc="170" dirty="0">
                <a:solidFill>
                  <a:srgbClr val="000000"/>
                </a:solidFill>
                <a:latin typeface="Tahoma"/>
                <a:cs typeface="Tahoma"/>
              </a:rPr>
              <a:t>unique</a:t>
            </a:r>
            <a:r>
              <a:rPr sz="1650" u="none" spc="475" dirty="0">
                <a:solidFill>
                  <a:srgbClr val="000000"/>
                </a:solidFill>
                <a:latin typeface="Tahoma"/>
                <a:cs typeface="Tahoma"/>
              </a:rPr>
              <a:t> </a:t>
            </a:r>
            <a:r>
              <a:rPr sz="1650" u="none" dirty="0">
                <a:solidFill>
                  <a:srgbClr val="000000"/>
                </a:solidFill>
                <a:latin typeface="Tahoma"/>
                <a:cs typeface="Tahoma"/>
              </a:rPr>
              <a:t>name</a:t>
            </a:r>
            <a:r>
              <a:rPr sz="1650" u="none" spc="475" dirty="0">
                <a:solidFill>
                  <a:srgbClr val="000000"/>
                </a:solidFill>
                <a:latin typeface="Tahoma"/>
                <a:cs typeface="Tahoma"/>
              </a:rPr>
              <a:t> </a:t>
            </a:r>
            <a:r>
              <a:rPr sz="1650" u="none" spc="125" dirty="0">
                <a:solidFill>
                  <a:srgbClr val="000000"/>
                </a:solidFill>
                <a:latin typeface="Tahoma"/>
                <a:cs typeface="Tahoma"/>
              </a:rPr>
              <a:t>(DNS_LABEL).</a:t>
            </a:r>
            <a:r>
              <a:rPr sz="1650" u="none" spc="470" dirty="0">
                <a:solidFill>
                  <a:srgbClr val="000000"/>
                </a:solidFill>
                <a:latin typeface="Tahoma"/>
                <a:cs typeface="Tahoma"/>
              </a:rPr>
              <a:t> </a:t>
            </a:r>
            <a:r>
              <a:rPr sz="1650" u="none" spc="125" dirty="0">
                <a:solidFill>
                  <a:srgbClr val="000000"/>
                </a:solidFill>
                <a:latin typeface="Tahoma"/>
                <a:cs typeface="Tahoma"/>
              </a:rPr>
              <a:t>Cannot</a:t>
            </a:r>
            <a:r>
              <a:rPr sz="1650" u="none" spc="475" dirty="0">
                <a:solidFill>
                  <a:srgbClr val="000000"/>
                </a:solidFill>
                <a:latin typeface="Tahoma"/>
                <a:cs typeface="Tahoma"/>
              </a:rPr>
              <a:t> </a:t>
            </a:r>
            <a:r>
              <a:rPr sz="1650" u="none" spc="95" dirty="0">
                <a:solidFill>
                  <a:srgbClr val="000000"/>
                </a:solidFill>
                <a:latin typeface="Tahoma"/>
                <a:cs typeface="Tahoma"/>
              </a:rPr>
              <a:t>be</a:t>
            </a:r>
            <a:r>
              <a:rPr sz="1650" u="none" spc="475" dirty="0">
                <a:solidFill>
                  <a:srgbClr val="000000"/>
                </a:solidFill>
                <a:latin typeface="Tahoma"/>
                <a:cs typeface="Tahoma"/>
              </a:rPr>
              <a:t> </a:t>
            </a:r>
            <a:r>
              <a:rPr sz="1650" u="none" spc="175" dirty="0">
                <a:solidFill>
                  <a:srgbClr val="000000"/>
                </a:solidFill>
                <a:latin typeface="Tahoma"/>
                <a:cs typeface="Tahoma"/>
              </a:rPr>
              <a:t>updated.</a:t>
            </a:r>
            <a:endParaRPr sz="1650">
              <a:latin typeface="Tahoma"/>
              <a:cs typeface="Tahoma"/>
            </a:endParaRPr>
          </a:p>
          <a:p>
            <a:pPr marL="142875">
              <a:lnSpc>
                <a:spcPts val="1825"/>
              </a:lnSpc>
            </a:pPr>
            <a:r>
              <a:rPr sz="1650" u="none" spc="465" dirty="0">
                <a:solidFill>
                  <a:srgbClr val="000000"/>
                </a:solidFill>
                <a:latin typeface="Tahoma"/>
                <a:cs typeface="Tahoma"/>
              </a:rPr>
              <a:t>...</a:t>
            </a:r>
            <a:endParaRPr sz="1650">
              <a:latin typeface="Tahoma"/>
              <a:cs typeface="Tahom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0" dirty="0"/>
              <a:t>DNS_LABEL</a:t>
            </a:r>
          </a:p>
        </p:txBody>
      </p:sp>
      <p:sp>
        <p:nvSpPr>
          <p:cNvPr id="3" name="object 3"/>
          <p:cNvSpPr txBox="1"/>
          <p:nvPr/>
        </p:nvSpPr>
        <p:spPr>
          <a:xfrm>
            <a:off x="796924" y="1511300"/>
            <a:ext cx="7869555" cy="345440"/>
          </a:xfrm>
          <a:prstGeom prst="rect">
            <a:avLst/>
          </a:prstGeom>
        </p:spPr>
        <p:txBody>
          <a:bodyPr vert="horz" wrap="square" lIns="0" tIns="12700" rIns="0" bIns="0" rtlCol="0">
            <a:spAutoFit/>
          </a:bodyPr>
          <a:lstStyle/>
          <a:p>
            <a:pPr marL="12700">
              <a:lnSpc>
                <a:spcPct val="100000"/>
              </a:lnSpc>
              <a:spcBef>
                <a:spcPts val="100"/>
              </a:spcBef>
              <a:tabLst>
                <a:tab pos="2147570" algn="l"/>
                <a:tab pos="2629535" algn="l"/>
                <a:tab pos="2950210" algn="l"/>
              </a:tabLst>
            </a:pP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355" dirty="0">
                <a:solidFill>
                  <a:srgbClr val="ED2137"/>
                </a:solidFill>
                <a:latin typeface="Tahoma"/>
                <a:cs typeface="Tahoma"/>
              </a:rPr>
              <a:t>specified</a:t>
            </a:r>
            <a:r>
              <a:rPr sz="2100" dirty="0">
                <a:solidFill>
                  <a:srgbClr val="ED2137"/>
                </a:solidFill>
                <a:latin typeface="Tahoma"/>
                <a:cs typeface="Tahoma"/>
              </a:rPr>
              <a:t>	</a:t>
            </a:r>
            <a:r>
              <a:rPr sz="2100" spc="215" dirty="0">
                <a:solidFill>
                  <a:srgbClr val="ED2137"/>
                </a:solidFill>
                <a:latin typeface="Tahoma"/>
                <a:cs typeface="Tahoma"/>
              </a:rPr>
              <a:t>as</a:t>
            </a:r>
            <a:r>
              <a:rPr sz="2100" dirty="0">
                <a:solidFill>
                  <a:srgbClr val="ED2137"/>
                </a:solidFill>
                <a:latin typeface="Tahoma"/>
                <a:cs typeface="Tahoma"/>
              </a:rPr>
              <a:t>	</a:t>
            </a:r>
            <a:r>
              <a:rPr sz="2100" spc="100" dirty="0">
                <a:solidFill>
                  <a:srgbClr val="ED2137"/>
                </a:solidFill>
                <a:latin typeface="Tahoma"/>
                <a:cs typeface="Tahoma"/>
              </a:rPr>
              <a:t>a</a:t>
            </a:r>
            <a:r>
              <a:rPr sz="2100" dirty="0">
                <a:solidFill>
                  <a:srgbClr val="ED2137"/>
                </a:solidFill>
                <a:latin typeface="Tahoma"/>
                <a:cs typeface="Tahoma"/>
              </a:rPr>
              <a:t>	DNS_LABEL</a:t>
            </a:r>
            <a:r>
              <a:rPr sz="2100" spc="150" dirty="0">
                <a:solidFill>
                  <a:srgbClr val="ED2137"/>
                </a:solidFill>
                <a:latin typeface="Tahoma"/>
                <a:cs typeface="Tahoma"/>
              </a:rPr>
              <a:t> </a:t>
            </a:r>
            <a:r>
              <a:rPr sz="2100" dirty="0">
                <a:solidFill>
                  <a:srgbClr val="333333"/>
                </a:solidFill>
                <a:latin typeface="Trebuchet MS"/>
                <a:cs typeface="Trebuchet MS"/>
              </a:rPr>
              <a:t>constraint</a:t>
            </a:r>
            <a:r>
              <a:rPr sz="2100" spc="180" dirty="0">
                <a:solidFill>
                  <a:srgbClr val="333333"/>
                </a:solidFill>
                <a:latin typeface="Trebuchet MS"/>
                <a:cs typeface="Trebuchet MS"/>
              </a:rPr>
              <a:t> </a:t>
            </a:r>
            <a:r>
              <a:rPr sz="2100" dirty="0">
                <a:solidFill>
                  <a:srgbClr val="333333"/>
                </a:solidFill>
                <a:latin typeface="Trebuchet MS"/>
                <a:cs typeface="Trebuchet MS"/>
              </a:rPr>
              <a:t>refers</a:t>
            </a:r>
            <a:r>
              <a:rPr sz="2100" spc="180" dirty="0">
                <a:solidFill>
                  <a:srgbClr val="333333"/>
                </a:solidFill>
                <a:latin typeface="Trebuchet MS"/>
                <a:cs typeface="Trebuchet MS"/>
              </a:rPr>
              <a:t> </a:t>
            </a:r>
            <a:r>
              <a:rPr sz="2100" dirty="0">
                <a:solidFill>
                  <a:srgbClr val="333333"/>
                </a:solidFill>
                <a:latin typeface="Trebuchet MS"/>
                <a:cs typeface="Trebuchet MS"/>
              </a:rPr>
              <a:t>to</a:t>
            </a:r>
            <a:r>
              <a:rPr sz="2100" spc="180" dirty="0">
                <a:solidFill>
                  <a:srgbClr val="333333"/>
                </a:solidFill>
                <a:latin typeface="Trebuchet MS"/>
                <a:cs typeface="Trebuchet MS"/>
              </a:rPr>
              <a:t> </a:t>
            </a:r>
            <a:r>
              <a:rPr sz="2100" u="heavy" spc="-10" dirty="0">
                <a:solidFill>
                  <a:srgbClr val="ED2137"/>
                </a:solidFill>
                <a:uFill>
                  <a:solidFill>
                    <a:srgbClr val="ED2137"/>
                  </a:solidFill>
                </a:uFill>
                <a:latin typeface="Trebuchet MS"/>
                <a:cs typeface="Trebuchet MS"/>
                <a:hlinkClick r:id="rId2"/>
              </a:rPr>
              <a:t>rfc1123</a:t>
            </a:r>
            <a:endParaRPr sz="2100">
              <a:latin typeface="Trebuchet MS"/>
              <a:cs typeface="Trebuchet MS"/>
            </a:endParaRPr>
          </a:p>
        </p:txBody>
      </p:sp>
      <p:sp>
        <p:nvSpPr>
          <p:cNvPr id="4" name="object 4"/>
          <p:cNvSpPr txBox="1"/>
          <p:nvPr/>
        </p:nvSpPr>
        <p:spPr>
          <a:xfrm>
            <a:off x="1190624" y="2105024"/>
            <a:ext cx="11144250" cy="1581150"/>
          </a:xfrm>
          <a:prstGeom prst="rect">
            <a:avLst/>
          </a:prstGeom>
          <a:solidFill>
            <a:srgbClr val="E6E6E6"/>
          </a:solidFill>
        </p:spPr>
        <p:txBody>
          <a:bodyPr vert="horz" wrap="square" lIns="0" tIns="64769" rIns="0" bIns="0" rtlCol="0">
            <a:spAutoFit/>
          </a:bodyPr>
          <a:lstStyle/>
          <a:p>
            <a:pPr>
              <a:lnSpc>
                <a:spcPct val="100000"/>
              </a:lnSpc>
              <a:spcBef>
                <a:spcPts val="509"/>
              </a:spcBef>
            </a:pPr>
            <a:endParaRPr sz="2100">
              <a:latin typeface="Times New Roman"/>
              <a:cs typeface="Times New Roman"/>
            </a:endParaRPr>
          </a:p>
          <a:p>
            <a:pPr marL="190500" marR="320675" algn="just">
              <a:lnSpc>
                <a:spcPts val="2250"/>
              </a:lnSpc>
            </a:pP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110" dirty="0">
                <a:solidFill>
                  <a:srgbClr val="333333"/>
                </a:solidFill>
                <a:latin typeface="Trebuchet MS"/>
                <a:cs typeface="Trebuchet MS"/>
              </a:rPr>
              <a:t>DNS-1123</a:t>
            </a:r>
            <a:r>
              <a:rPr sz="2100" spc="-45" dirty="0">
                <a:solidFill>
                  <a:srgbClr val="333333"/>
                </a:solidFill>
                <a:latin typeface="Trebuchet MS"/>
                <a:cs typeface="Trebuchet MS"/>
              </a:rPr>
              <a:t> </a:t>
            </a:r>
            <a:r>
              <a:rPr sz="2100" dirty="0">
                <a:solidFill>
                  <a:srgbClr val="333333"/>
                </a:solidFill>
                <a:latin typeface="Trebuchet MS"/>
                <a:cs typeface="Trebuchet MS"/>
              </a:rPr>
              <a:t>label</a:t>
            </a:r>
            <a:r>
              <a:rPr sz="2100" spc="-45" dirty="0">
                <a:solidFill>
                  <a:srgbClr val="333333"/>
                </a:solidFill>
                <a:latin typeface="Trebuchet MS"/>
                <a:cs typeface="Trebuchet MS"/>
              </a:rPr>
              <a:t> </a:t>
            </a:r>
            <a:r>
              <a:rPr sz="2100" spc="90" dirty="0">
                <a:solidFill>
                  <a:srgbClr val="333333"/>
                </a:solidFill>
                <a:latin typeface="Trebuchet MS"/>
                <a:cs typeface="Trebuchet MS"/>
              </a:rPr>
              <a:t>must</a:t>
            </a:r>
            <a:r>
              <a:rPr sz="2100" spc="-45" dirty="0">
                <a:solidFill>
                  <a:srgbClr val="333333"/>
                </a:solidFill>
                <a:latin typeface="Trebuchet MS"/>
                <a:cs typeface="Trebuchet MS"/>
              </a:rPr>
              <a:t> </a:t>
            </a:r>
            <a:r>
              <a:rPr sz="2100" spc="55" dirty="0">
                <a:solidFill>
                  <a:srgbClr val="333333"/>
                </a:solidFill>
                <a:latin typeface="Trebuchet MS"/>
                <a:cs typeface="Trebuchet MS"/>
              </a:rPr>
              <a:t>consist</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lower</a:t>
            </a:r>
            <a:r>
              <a:rPr sz="2100" spc="-45" dirty="0">
                <a:solidFill>
                  <a:srgbClr val="333333"/>
                </a:solidFill>
                <a:latin typeface="Trebuchet MS"/>
                <a:cs typeface="Trebuchet MS"/>
              </a:rPr>
              <a:t> </a:t>
            </a:r>
            <a:r>
              <a:rPr sz="2100" spc="50" dirty="0">
                <a:solidFill>
                  <a:srgbClr val="333333"/>
                </a:solidFill>
                <a:latin typeface="Trebuchet MS"/>
                <a:cs typeface="Trebuchet MS"/>
              </a:rPr>
              <a:t>case</a:t>
            </a:r>
            <a:r>
              <a:rPr sz="2100" spc="-45" dirty="0">
                <a:solidFill>
                  <a:srgbClr val="333333"/>
                </a:solidFill>
                <a:latin typeface="Trebuchet MS"/>
                <a:cs typeface="Trebuchet MS"/>
              </a:rPr>
              <a:t> </a:t>
            </a:r>
            <a:r>
              <a:rPr sz="2100" spc="50" dirty="0">
                <a:solidFill>
                  <a:srgbClr val="333333"/>
                </a:solidFill>
                <a:latin typeface="Trebuchet MS"/>
                <a:cs typeface="Trebuchet MS"/>
              </a:rPr>
              <a:t>alphanumeric</a:t>
            </a:r>
            <a:r>
              <a:rPr sz="2100" spc="-50" dirty="0">
                <a:solidFill>
                  <a:srgbClr val="333333"/>
                </a:solidFill>
                <a:latin typeface="Trebuchet MS"/>
                <a:cs typeface="Trebuchet MS"/>
              </a:rPr>
              <a:t> </a:t>
            </a:r>
            <a:r>
              <a:rPr sz="2100" dirty="0">
                <a:solidFill>
                  <a:srgbClr val="333333"/>
                </a:solidFill>
                <a:latin typeface="Trebuchet MS"/>
                <a:cs typeface="Trebuchet MS"/>
              </a:rPr>
              <a:t>characters</a:t>
            </a:r>
            <a:r>
              <a:rPr sz="2100" spc="-45" dirty="0">
                <a:solidFill>
                  <a:srgbClr val="333333"/>
                </a:solidFill>
                <a:latin typeface="Trebuchet MS"/>
                <a:cs typeface="Trebuchet MS"/>
              </a:rPr>
              <a:t> </a:t>
            </a:r>
            <a:r>
              <a:rPr sz="2100" spc="85" dirty="0">
                <a:solidFill>
                  <a:srgbClr val="333333"/>
                </a:solidFill>
                <a:latin typeface="Trebuchet MS"/>
                <a:cs typeface="Trebuchet MS"/>
              </a:rPr>
              <a:t>or</a:t>
            </a:r>
            <a:r>
              <a:rPr sz="2100" spc="-45" dirty="0">
                <a:solidFill>
                  <a:srgbClr val="333333"/>
                </a:solidFill>
                <a:latin typeface="Trebuchet MS"/>
                <a:cs typeface="Trebuchet MS"/>
              </a:rPr>
              <a:t> </a:t>
            </a:r>
            <a:r>
              <a:rPr sz="2100" spc="305" dirty="0">
                <a:solidFill>
                  <a:srgbClr val="333333"/>
                </a:solidFill>
                <a:latin typeface="Trebuchet MS"/>
                <a:cs typeface="Trebuchet MS"/>
              </a:rPr>
              <a:t>'</a:t>
            </a:r>
            <a:r>
              <a:rPr sz="2100" spc="305" dirty="0">
                <a:solidFill>
                  <a:srgbClr val="ED2137"/>
                </a:solidFill>
                <a:latin typeface="Tahoma"/>
                <a:cs typeface="Tahoma"/>
              </a:rPr>
              <a:t>-</a:t>
            </a:r>
            <a:r>
              <a:rPr sz="2100" spc="-50" dirty="0">
                <a:solidFill>
                  <a:srgbClr val="333333"/>
                </a:solidFill>
                <a:latin typeface="Trebuchet MS"/>
                <a:cs typeface="Trebuchet MS"/>
              </a:rPr>
              <a:t>',</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spc="50" dirty="0">
                <a:solidFill>
                  <a:srgbClr val="333333"/>
                </a:solidFill>
                <a:latin typeface="Trebuchet MS"/>
                <a:cs typeface="Trebuchet MS"/>
              </a:rPr>
              <a:t>must </a:t>
            </a:r>
            <a:r>
              <a:rPr sz="2100" dirty="0">
                <a:solidFill>
                  <a:srgbClr val="333333"/>
                </a:solidFill>
                <a:latin typeface="Trebuchet MS"/>
                <a:cs typeface="Trebuchet MS"/>
              </a:rPr>
              <a:t>start</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40" dirty="0">
                <a:solidFill>
                  <a:srgbClr val="333333"/>
                </a:solidFill>
                <a:latin typeface="Trebuchet MS"/>
                <a:cs typeface="Trebuchet MS"/>
              </a:rPr>
              <a:t> </a:t>
            </a:r>
            <a:r>
              <a:rPr sz="2100" spc="80" dirty="0">
                <a:solidFill>
                  <a:srgbClr val="333333"/>
                </a:solidFill>
                <a:latin typeface="Trebuchet MS"/>
                <a:cs typeface="Trebuchet MS"/>
              </a:rPr>
              <a:t>end</a:t>
            </a:r>
            <a:r>
              <a:rPr sz="2100" spc="-40" dirty="0">
                <a:solidFill>
                  <a:srgbClr val="333333"/>
                </a:solidFill>
                <a:latin typeface="Trebuchet MS"/>
                <a:cs typeface="Trebuchet MS"/>
              </a:rPr>
              <a:t> </a:t>
            </a:r>
            <a:r>
              <a:rPr sz="2100" dirty="0">
                <a:solidFill>
                  <a:srgbClr val="333333"/>
                </a:solidFill>
                <a:latin typeface="Trebuchet MS"/>
                <a:cs typeface="Trebuchet MS"/>
              </a:rPr>
              <a:t>with</a:t>
            </a:r>
            <a:r>
              <a:rPr sz="2100" spc="-35" dirty="0">
                <a:solidFill>
                  <a:srgbClr val="333333"/>
                </a:solidFill>
                <a:latin typeface="Trebuchet MS"/>
                <a:cs typeface="Trebuchet MS"/>
              </a:rPr>
              <a:t> </a:t>
            </a:r>
            <a:r>
              <a:rPr sz="2100" spc="100" dirty="0">
                <a:solidFill>
                  <a:srgbClr val="333333"/>
                </a:solidFill>
                <a:latin typeface="Trebuchet MS"/>
                <a:cs typeface="Trebuchet MS"/>
              </a:rPr>
              <a:t>an</a:t>
            </a:r>
            <a:r>
              <a:rPr sz="2100" spc="-40" dirty="0">
                <a:solidFill>
                  <a:srgbClr val="333333"/>
                </a:solidFill>
                <a:latin typeface="Trebuchet MS"/>
                <a:cs typeface="Trebuchet MS"/>
              </a:rPr>
              <a:t> </a:t>
            </a:r>
            <a:r>
              <a:rPr sz="2100" spc="50" dirty="0">
                <a:solidFill>
                  <a:srgbClr val="333333"/>
                </a:solidFill>
                <a:latin typeface="Trebuchet MS"/>
                <a:cs typeface="Trebuchet MS"/>
              </a:rPr>
              <a:t>alphanumeric</a:t>
            </a:r>
            <a:r>
              <a:rPr sz="2100" spc="-40" dirty="0">
                <a:solidFill>
                  <a:srgbClr val="333333"/>
                </a:solidFill>
                <a:latin typeface="Trebuchet MS"/>
                <a:cs typeface="Trebuchet MS"/>
              </a:rPr>
              <a:t> </a:t>
            </a:r>
            <a:r>
              <a:rPr sz="2100" dirty="0">
                <a:solidFill>
                  <a:srgbClr val="333333"/>
                </a:solidFill>
                <a:latin typeface="Trebuchet MS"/>
                <a:cs typeface="Trebuchet MS"/>
              </a:rPr>
              <a:t>character</a:t>
            </a:r>
            <a:r>
              <a:rPr sz="2100" spc="-35" dirty="0">
                <a:solidFill>
                  <a:srgbClr val="333333"/>
                </a:solidFill>
                <a:latin typeface="Trebuchet MS"/>
                <a:cs typeface="Trebuchet MS"/>
              </a:rPr>
              <a:t> </a:t>
            </a:r>
            <a:r>
              <a:rPr sz="2100" spc="-110" dirty="0">
                <a:solidFill>
                  <a:srgbClr val="333333"/>
                </a:solidFill>
                <a:latin typeface="Trebuchet MS"/>
                <a:cs typeface="Trebuchet MS"/>
              </a:rPr>
              <a:t>(e.g.</a:t>
            </a:r>
            <a:r>
              <a:rPr sz="2100" spc="-40" dirty="0">
                <a:solidFill>
                  <a:srgbClr val="333333"/>
                </a:solidFill>
                <a:latin typeface="Trebuchet MS"/>
                <a:cs typeface="Trebuchet MS"/>
              </a:rPr>
              <a:t> </a:t>
            </a:r>
            <a:r>
              <a:rPr sz="2100" dirty="0">
                <a:solidFill>
                  <a:srgbClr val="ED2137"/>
                </a:solidFill>
                <a:latin typeface="Tahoma"/>
                <a:cs typeface="Tahoma"/>
              </a:rPr>
              <a:t>my-</a:t>
            </a:r>
            <a:r>
              <a:rPr sz="2100" spc="-30" dirty="0">
                <a:solidFill>
                  <a:srgbClr val="ED2137"/>
                </a:solidFill>
                <a:latin typeface="Tahoma"/>
                <a:cs typeface="Tahoma"/>
              </a:rPr>
              <a:t>name</a:t>
            </a:r>
            <a:r>
              <a:rPr sz="2100" spc="-30" dirty="0">
                <a:solidFill>
                  <a:srgbClr val="333333"/>
                </a:solidFill>
                <a:latin typeface="Trebuchet MS"/>
                <a:cs typeface="Trebuchet MS"/>
              </a:rPr>
              <a:t>,</a:t>
            </a:r>
            <a:r>
              <a:rPr sz="2100" spc="-40" dirty="0">
                <a:solidFill>
                  <a:srgbClr val="333333"/>
                </a:solidFill>
                <a:latin typeface="Trebuchet MS"/>
                <a:cs typeface="Trebuchet MS"/>
              </a:rPr>
              <a:t> </a:t>
            </a:r>
            <a:r>
              <a:rPr sz="2100" spc="85" dirty="0">
                <a:solidFill>
                  <a:srgbClr val="333333"/>
                </a:solidFill>
                <a:latin typeface="Trebuchet MS"/>
                <a:cs typeface="Trebuchet MS"/>
              </a:rPr>
              <a:t>or</a:t>
            </a:r>
            <a:r>
              <a:rPr sz="2100" spc="-35" dirty="0">
                <a:solidFill>
                  <a:srgbClr val="333333"/>
                </a:solidFill>
                <a:latin typeface="Trebuchet MS"/>
                <a:cs typeface="Trebuchet MS"/>
              </a:rPr>
              <a:t> </a:t>
            </a:r>
            <a:r>
              <a:rPr sz="2100" spc="185" dirty="0">
                <a:solidFill>
                  <a:srgbClr val="ED2137"/>
                </a:solidFill>
                <a:latin typeface="Tahoma"/>
                <a:cs typeface="Tahoma"/>
              </a:rPr>
              <a:t>123-</a:t>
            </a:r>
            <a:r>
              <a:rPr sz="2100" spc="85" dirty="0">
                <a:solidFill>
                  <a:srgbClr val="ED2137"/>
                </a:solidFill>
                <a:latin typeface="Tahoma"/>
                <a:cs typeface="Tahoma"/>
              </a:rPr>
              <a:t>abc</a:t>
            </a:r>
            <a:r>
              <a:rPr sz="2100" spc="85" dirty="0">
                <a:solidFill>
                  <a:srgbClr val="333333"/>
                </a:solidFill>
                <a:latin typeface="Trebuchet MS"/>
                <a:cs typeface="Trebuchet MS"/>
              </a:rPr>
              <a:t>,</a:t>
            </a:r>
            <a:r>
              <a:rPr sz="2100" spc="-40" dirty="0">
                <a:solidFill>
                  <a:srgbClr val="333333"/>
                </a:solidFill>
                <a:latin typeface="Trebuchet MS"/>
                <a:cs typeface="Trebuchet MS"/>
              </a:rPr>
              <a:t> </a:t>
            </a:r>
            <a:r>
              <a:rPr sz="2100" dirty="0">
                <a:solidFill>
                  <a:srgbClr val="333333"/>
                </a:solidFill>
                <a:latin typeface="Trebuchet MS"/>
                <a:cs typeface="Trebuchet MS"/>
              </a:rPr>
              <a:t>regex</a:t>
            </a:r>
            <a:r>
              <a:rPr sz="2100" spc="-40" dirty="0">
                <a:solidFill>
                  <a:srgbClr val="333333"/>
                </a:solidFill>
                <a:latin typeface="Trebuchet MS"/>
                <a:cs typeface="Trebuchet MS"/>
              </a:rPr>
              <a:t> </a:t>
            </a:r>
            <a:r>
              <a:rPr sz="2100" spc="75" dirty="0">
                <a:solidFill>
                  <a:srgbClr val="333333"/>
                </a:solidFill>
                <a:latin typeface="Trebuchet MS"/>
                <a:cs typeface="Trebuchet MS"/>
              </a:rPr>
              <a:t>used </a:t>
            </a:r>
            <a:r>
              <a:rPr sz="2100" dirty="0">
                <a:solidFill>
                  <a:srgbClr val="333333"/>
                </a:solidFill>
                <a:latin typeface="Trebuchet MS"/>
                <a:cs typeface="Trebuchet MS"/>
              </a:rPr>
              <a:t>for</a:t>
            </a:r>
            <a:r>
              <a:rPr sz="2100" spc="45" dirty="0">
                <a:solidFill>
                  <a:srgbClr val="333333"/>
                </a:solidFill>
                <a:latin typeface="Trebuchet MS"/>
                <a:cs typeface="Trebuchet MS"/>
              </a:rPr>
              <a:t> </a:t>
            </a:r>
            <a:r>
              <a:rPr sz="2100" dirty="0">
                <a:solidFill>
                  <a:srgbClr val="333333"/>
                </a:solidFill>
                <a:latin typeface="Trebuchet MS"/>
                <a:cs typeface="Trebuchet MS"/>
              </a:rPr>
              <a:t>validation</a:t>
            </a:r>
            <a:r>
              <a:rPr sz="2100" spc="45"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315" dirty="0">
                <a:solidFill>
                  <a:srgbClr val="ED2137"/>
                </a:solidFill>
                <a:latin typeface="Tahoma"/>
                <a:cs typeface="Tahoma"/>
              </a:rPr>
              <a:t>[a-</a:t>
            </a:r>
            <a:r>
              <a:rPr sz="2100" spc="340" dirty="0">
                <a:solidFill>
                  <a:srgbClr val="ED2137"/>
                </a:solidFill>
                <a:latin typeface="Tahoma"/>
                <a:cs typeface="Tahoma"/>
              </a:rPr>
              <a:t>z0-</a:t>
            </a:r>
            <a:r>
              <a:rPr sz="2100" spc="310" dirty="0">
                <a:solidFill>
                  <a:srgbClr val="ED2137"/>
                </a:solidFill>
                <a:latin typeface="Tahoma"/>
                <a:cs typeface="Tahoma"/>
              </a:rPr>
              <a:t>9]([-</a:t>
            </a:r>
            <a:r>
              <a:rPr sz="2100" spc="335" dirty="0">
                <a:solidFill>
                  <a:srgbClr val="ED2137"/>
                </a:solidFill>
                <a:latin typeface="Tahoma"/>
                <a:cs typeface="Tahoma"/>
              </a:rPr>
              <a:t>a-</a:t>
            </a:r>
            <a:r>
              <a:rPr sz="2100" spc="340" dirty="0">
                <a:solidFill>
                  <a:srgbClr val="ED2137"/>
                </a:solidFill>
                <a:latin typeface="Tahoma"/>
                <a:cs typeface="Tahoma"/>
              </a:rPr>
              <a:t>z0-</a:t>
            </a:r>
            <a:r>
              <a:rPr sz="2100" spc="345" dirty="0">
                <a:solidFill>
                  <a:srgbClr val="ED2137"/>
                </a:solidFill>
                <a:latin typeface="Tahoma"/>
                <a:cs typeface="Tahoma"/>
              </a:rPr>
              <a:t>9]*[a-</a:t>
            </a:r>
            <a:r>
              <a:rPr sz="2100" spc="340" dirty="0">
                <a:solidFill>
                  <a:srgbClr val="ED2137"/>
                </a:solidFill>
                <a:latin typeface="Tahoma"/>
                <a:cs typeface="Tahoma"/>
              </a:rPr>
              <a:t>z0-</a:t>
            </a:r>
            <a:r>
              <a:rPr sz="2100" spc="225" dirty="0">
                <a:solidFill>
                  <a:srgbClr val="ED2137"/>
                </a:solidFill>
                <a:latin typeface="Tahoma"/>
                <a:cs typeface="Tahoma"/>
              </a:rPr>
              <a:t>9])?</a:t>
            </a:r>
            <a:r>
              <a:rPr sz="2100" spc="225" dirty="0">
                <a:solidFill>
                  <a:srgbClr val="333333"/>
                </a:solidFill>
                <a:latin typeface="Trebuchet MS"/>
                <a:cs typeface="Trebuchet MS"/>
              </a:rPr>
              <a:t>)</a:t>
            </a:r>
            <a:endParaRPr sz="2100">
              <a:latin typeface="Trebuchet MS"/>
              <a:cs typeface="Trebuchet MS"/>
            </a:endParaRPr>
          </a:p>
        </p:txBody>
      </p:sp>
      <p:sp>
        <p:nvSpPr>
          <p:cNvPr id="5" name="object 5"/>
          <p:cNvSpPr/>
          <p:nvPr/>
        </p:nvSpPr>
        <p:spPr>
          <a:xfrm>
            <a:off x="9086849" y="4211002"/>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6" name="object 6"/>
          <p:cNvSpPr txBox="1"/>
          <p:nvPr/>
        </p:nvSpPr>
        <p:spPr>
          <a:xfrm>
            <a:off x="796924" y="3861593"/>
            <a:ext cx="8399145" cy="405765"/>
          </a:xfrm>
          <a:prstGeom prst="rect">
            <a:avLst/>
          </a:prstGeom>
        </p:spPr>
        <p:txBody>
          <a:bodyPr vert="horz" wrap="square" lIns="0" tIns="11430" rIns="0" bIns="0" rtlCol="0">
            <a:spAutoFit/>
          </a:bodyPr>
          <a:lstStyle/>
          <a:p>
            <a:pPr marL="12700">
              <a:lnSpc>
                <a:spcPct val="100000"/>
              </a:lnSpc>
              <a:spcBef>
                <a:spcPts val="90"/>
              </a:spcBef>
            </a:pPr>
            <a:r>
              <a:rPr sz="2500" spc="100" dirty="0">
                <a:solidFill>
                  <a:srgbClr val="333333"/>
                </a:solidFill>
                <a:latin typeface="MingLiU_HKSCS-ExtB"/>
                <a:cs typeface="MingLiU_HKSCS-ExtB"/>
              </a:rPr>
              <a:t>⚠</a:t>
            </a:r>
            <a:r>
              <a:rPr sz="2500" spc="-645" dirty="0">
                <a:solidFill>
                  <a:srgbClr val="333333"/>
                </a:solidFill>
                <a:latin typeface="MingLiU_HKSCS-ExtB"/>
                <a:cs typeface="MingLiU_HKSCS-ExtB"/>
              </a:rPr>
              <a:t> </a:t>
            </a:r>
            <a:r>
              <a:rPr sz="2100" spc="60" dirty="0">
                <a:solidFill>
                  <a:srgbClr val="333333"/>
                </a:solidFill>
                <a:latin typeface="Trebuchet MS"/>
                <a:cs typeface="Trebuchet MS"/>
              </a:rPr>
              <a:t>Kubernetes</a:t>
            </a:r>
            <a:r>
              <a:rPr sz="2100" spc="-30" dirty="0">
                <a:solidFill>
                  <a:srgbClr val="333333"/>
                </a:solidFill>
                <a:latin typeface="Trebuchet MS"/>
                <a:cs typeface="Trebuchet MS"/>
              </a:rPr>
              <a:t> </a:t>
            </a:r>
            <a:r>
              <a:rPr sz="2100" spc="55" dirty="0">
                <a:solidFill>
                  <a:srgbClr val="333333"/>
                </a:solidFill>
                <a:latin typeface="Trebuchet MS"/>
                <a:cs typeface="Trebuchet MS"/>
              </a:rPr>
              <a:t>requires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05" dirty="0">
                <a:solidFill>
                  <a:srgbClr val="333333"/>
                </a:solidFill>
                <a:latin typeface="Trebuchet MS"/>
                <a:cs typeface="Trebuchet MS"/>
              </a:rPr>
              <a:t>use</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dirty="0">
                <a:solidFill>
                  <a:srgbClr val="ED2137"/>
                </a:solidFill>
                <a:latin typeface="Trebuchet MS"/>
                <a:cs typeface="Trebuchet MS"/>
              </a:rPr>
              <a:t>lower</a:t>
            </a:r>
            <a:r>
              <a:rPr sz="2100" spc="-30" dirty="0">
                <a:solidFill>
                  <a:srgbClr val="ED2137"/>
                </a:solidFill>
                <a:latin typeface="Trebuchet MS"/>
                <a:cs typeface="Trebuchet MS"/>
              </a:rPr>
              <a:t> </a:t>
            </a:r>
            <a:r>
              <a:rPr sz="2100" spc="50" dirty="0">
                <a:solidFill>
                  <a:srgbClr val="ED2137"/>
                </a:solidFill>
                <a:latin typeface="Trebuchet MS"/>
                <a:cs typeface="Trebuchet MS"/>
              </a:rPr>
              <a:t>case</a:t>
            </a:r>
            <a:r>
              <a:rPr sz="2100" spc="-25" dirty="0">
                <a:solidFill>
                  <a:srgbClr val="ED2137"/>
                </a:solidFill>
                <a:latin typeface="Trebuchet MS"/>
                <a:cs typeface="Trebuchet MS"/>
              </a:rPr>
              <a:t> </a:t>
            </a:r>
            <a:r>
              <a:rPr sz="2100" dirty="0">
                <a:solidFill>
                  <a:srgbClr val="333333"/>
                </a:solidFill>
                <a:latin typeface="Trebuchet MS"/>
                <a:cs typeface="Trebuchet MS"/>
              </a:rPr>
              <a:t>values</a:t>
            </a:r>
            <a:r>
              <a:rPr sz="2100" spc="-30" dirty="0">
                <a:solidFill>
                  <a:srgbClr val="333333"/>
                </a:solidFill>
                <a:latin typeface="Trebuchet MS"/>
                <a:cs typeface="Trebuchet MS"/>
              </a:rPr>
              <a:t> </a:t>
            </a:r>
            <a:r>
              <a:rPr sz="2100" dirty="0">
                <a:solidFill>
                  <a:srgbClr val="333333"/>
                </a:solidFill>
                <a:latin typeface="Trebuchet MS"/>
                <a:cs typeface="Trebuchet MS"/>
              </a:rPr>
              <a:t>(see</a:t>
            </a:r>
            <a:r>
              <a:rPr sz="2100" spc="-25" dirty="0">
                <a:solidFill>
                  <a:srgbClr val="333333"/>
                </a:solidFill>
                <a:latin typeface="Trebuchet MS"/>
                <a:cs typeface="Trebuchet MS"/>
              </a:rPr>
              <a:t> </a:t>
            </a:r>
            <a:r>
              <a:rPr sz="2100" u="heavy" spc="70" dirty="0">
                <a:solidFill>
                  <a:srgbClr val="ED2137"/>
                </a:solidFill>
                <a:uFill>
                  <a:solidFill>
                    <a:srgbClr val="ED2137"/>
                  </a:solidFill>
                </a:uFill>
                <a:latin typeface="Trebuchet MS"/>
                <a:cs typeface="Trebuchet MS"/>
                <a:hlinkClick r:id="rId3"/>
              </a:rPr>
              <a:t>PR</a:t>
            </a:r>
            <a:r>
              <a:rPr sz="2100" u="heavy" spc="-30" dirty="0">
                <a:solidFill>
                  <a:srgbClr val="ED2137"/>
                </a:solidFill>
                <a:uFill>
                  <a:solidFill>
                    <a:srgbClr val="ED2137"/>
                  </a:solidFill>
                </a:uFill>
                <a:latin typeface="Trebuchet MS"/>
                <a:cs typeface="Trebuchet MS"/>
                <a:hlinkClick r:id="rId3"/>
              </a:rPr>
              <a:t> </a:t>
            </a:r>
            <a:r>
              <a:rPr sz="2100" u="heavy" spc="45" dirty="0">
                <a:solidFill>
                  <a:srgbClr val="ED2137"/>
                </a:solidFill>
                <a:uFill>
                  <a:solidFill>
                    <a:srgbClr val="ED2137"/>
                  </a:solidFill>
                </a:uFill>
                <a:latin typeface="Trebuchet MS"/>
                <a:cs typeface="Trebuchet MS"/>
                <a:hlinkClick r:id="rId3"/>
              </a:rPr>
              <a:t>39675</a:t>
            </a:r>
            <a:r>
              <a:rPr sz="2100" spc="45" dirty="0">
                <a:solidFill>
                  <a:srgbClr val="333333"/>
                </a:solidFill>
                <a:latin typeface="Trebuchet MS"/>
                <a:cs typeface="Trebuchet MS"/>
              </a:rPr>
              <a:t>)</a:t>
            </a:r>
            <a:endParaRPr sz="2100">
              <a:latin typeface="Trebuchet MS"/>
              <a:cs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IMAGEPULLPOLICY</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3" cstate="print"/>
          <a:stretch>
            <a:fillRect/>
          </a:stretch>
        </p:blipFill>
        <p:spPr>
          <a:xfrm>
            <a:off x="1309687" y="2624137"/>
            <a:ext cx="104775" cy="104774"/>
          </a:xfrm>
          <a:prstGeom prst="rect">
            <a:avLst/>
          </a:prstGeom>
        </p:spPr>
      </p:pic>
      <p:pic>
        <p:nvPicPr>
          <p:cNvPr id="6" name="object 6"/>
          <p:cNvPicPr/>
          <p:nvPr/>
        </p:nvPicPr>
        <p:blipFill>
          <a:blip r:embed="rId3" cstate="print"/>
          <a:stretch>
            <a:fillRect/>
          </a:stretch>
        </p:blipFill>
        <p:spPr>
          <a:xfrm>
            <a:off x="1309687" y="3128962"/>
            <a:ext cx="104775" cy="104774"/>
          </a:xfrm>
          <a:prstGeom prst="rect">
            <a:avLst/>
          </a:prstGeom>
        </p:spPr>
      </p:pic>
      <p:pic>
        <p:nvPicPr>
          <p:cNvPr id="7" name="object 7"/>
          <p:cNvPicPr/>
          <p:nvPr/>
        </p:nvPicPr>
        <p:blipFill>
          <a:blip r:embed="rId2" cstate="print"/>
          <a:stretch>
            <a:fillRect/>
          </a:stretch>
        </p:blipFill>
        <p:spPr>
          <a:xfrm>
            <a:off x="933449" y="4219574"/>
            <a:ext cx="95250" cy="95249"/>
          </a:xfrm>
          <a:prstGeom prst="rect">
            <a:avLst/>
          </a:prstGeom>
        </p:spPr>
      </p:pic>
      <p:pic>
        <p:nvPicPr>
          <p:cNvPr id="8" name="object 8"/>
          <p:cNvPicPr/>
          <p:nvPr/>
        </p:nvPicPr>
        <p:blipFill>
          <a:blip r:embed="rId2" cstate="print"/>
          <a:stretch>
            <a:fillRect/>
          </a:stretch>
        </p:blipFill>
        <p:spPr>
          <a:xfrm>
            <a:off x="933449" y="5000624"/>
            <a:ext cx="95250" cy="95249"/>
          </a:xfrm>
          <a:prstGeom prst="rect">
            <a:avLst/>
          </a:prstGeom>
        </p:spPr>
      </p:pic>
      <p:pic>
        <p:nvPicPr>
          <p:cNvPr id="9" name="object 9"/>
          <p:cNvPicPr/>
          <p:nvPr/>
        </p:nvPicPr>
        <p:blipFill>
          <a:blip r:embed="rId2" cstate="print"/>
          <a:stretch>
            <a:fillRect/>
          </a:stretch>
        </p:blipFill>
        <p:spPr>
          <a:xfrm>
            <a:off x="933449" y="5781674"/>
            <a:ext cx="95250" cy="95249"/>
          </a:xfrm>
          <a:prstGeom prst="rect">
            <a:avLst/>
          </a:prstGeom>
        </p:spPr>
      </p:pic>
      <p:sp>
        <p:nvSpPr>
          <p:cNvPr id="10" name="object 10"/>
          <p:cNvSpPr txBox="1"/>
          <p:nvPr/>
        </p:nvSpPr>
        <p:spPr>
          <a:xfrm>
            <a:off x="796924" y="1326514"/>
            <a:ext cx="11763375" cy="5788025"/>
          </a:xfrm>
          <a:prstGeom prst="rect">
            <a:avLst/>
          </a:prstGeom>
        </p:spPr>
        <p:txBody>
          <a:bodyPr vert="horz" wrap="square" lIns="0" tIns="12700" rIns="0" bIns="0" rtlCol="0">
            <a:spAutoFit/>
          </a:bodyPr>
          <a:lstStyle/>
          <a:p>
            <a:pPr marL="393065" marR="2805430">
              <a:lnSpc>
                <a:spcPct val="157700"/>
              </a:lnSpc>
              <a:spcBef>
                <a:spcPts val="100"/>
              </a:spcBef>
            </a:pPr>
            <a:r>
              <a:rPr sz="2100" spc="310" dirty="0">
                <a:solidFill>
                  <a:srgbClr val="ED2137"/>
                </a:solidFill>
                <a:latin typeface="Tahoma"/>
                <a:cs typeface="Tahoma"/>
              </a:rPr>
              <a:t>imagePullPolicy</a:t>
            </a:r>
            <a:r>
              <a:rPr sz="2100" spc="-5" dirty="0">
                <a:solidFill>
                  <a:srgbClr val="ED2137"/>
                </a:solidFill>
                <a:latin typeface="Tahoma"/>
                <a:cs typeface="Tahoma"/>
              </a:rPr>
              <a:t> </a:t>
            </a:r>
            <a:r>
              <a:rPr sz="2100" dirty="0">
                <a:solidFill>
                  <a:srgbClr val="333333"/>
                </a:solidFill>
                <a:latin typeface="Trebuchet MS"/>
                <a:cs typeface="Trebuchet MS"/>
              </a:rPr>
              <a:t>allows</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configure</a:t>
            </a:r>
            <a:r>
              <a:rPr sz="2100" spc="15" dirty="0">
                <a:solidFill>
                  <a:srgbClr val="333333"/>
                </a:solidFill>
                <a:latin typeface="Trebuchet MS"/>
                <a:cs typeface="Trebuchet MS"/>
              </a:rPr>
              <a:t> </a:t>
            </a:r>
            <a:r>
              <a:rPr sz="2100" spc="90" dirty="0">
                <a:solidFill>
                  <a:srgbClr val="333333"/>
                </a:solidFill>
                <a:latin typeface="Trebuchet MS"/>
                <a:cs typeface="Trebuchet MS"/>
              </a:rPr>
              <a:t>k8s</a:t>
            </a:r>
            <a:r>
              <a:rPr sz="2100" spc="15" dirty="0">
                <a:solidFill>
                  <a:srgbClr val="333333"/>
                </a:solidFill>
                <a:latin typeface="Trebuchet MS"/>
                <a:cs typeface="Trebuchet MS"/>
              </a:rPr>
              <a:t> </a:t>
            </a:r>
            <a:r>
              <a:rPr sz="2100" dirty="0">
                <a:solidFill>
                  <a:srgbClr val="333333"/>
                </a:solidFill>
                <a:latin typeface="Trebuchet MS"/>
                <a:cs typeface="Trebuchet MS"/>
              </a:rPr>
              <a:t>policy</a:t>
            </a:r>
            <a:r>
              <a:rPr sz="2100" spc="20"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dirty="0">
                <a:solidFill>
                  <a:srgbClr val="333333"/>
                </a:solidFill>
                <a:latin typeface="Trebuchet MS"/>
                <a:cs typeface="Trebuchet MS"/>
              </a:rPr>
              <a:t>fetching</a:t>
            </a:r>
            <a:r>
              <a:rPr sz="2100" spc="15" dirty="0">
                <a:solidFill>
                  <a:srgbClr val="333333"/>
                </a:solidFill>
                <a:latin typeface="Trebuchet MS"/>
                <a:cs typeface="Trebuchet MS"/>
              </a:rPr>
              <a:t> </a:t>
            </a:r>
            <a:r>
              <a:rPr sz="2100" spc="55" dirty="0">
                <a:solidFill>
                  <a:srgbClr val="333333"/>
                </a:solidFill>
                <a:latin typeface="Trebuchet MS"/>
                <a:cs typeface="Trebuchet MS"/>
              </a:rPr>
              <a:t>images </a:t>
            </a:r>
            <a:r>
              <a:rPr sz="2100" spc="-35" dirty="0">
                <a:solidFill>
                  <a:srgbClr val="333333"/>
                </a:solidFill>
                <a:latin typeface="Trebuchet MS"/>
                <a:cs typeface="Trebuchet MS"/>
              </a:rPr>
              <a:t>It</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dirty="0">
                <a:solidFill>
                  <a:srgbClr val="333333"/>
                </a:solidFill>
                <a:latin typeface="Trebuchet MS"/>
                <a:cs typeface="Trebuchet MS"/>
              </a:rPr>
              <a:t>set</a:t>
            </a:r>
            <a:r>
              <a:rPr sz="2100" spc="-50" dirty="0">
                <a:solidFill>
                  <a:srgbClr val="333333"/>
                </a:solidFill>
                <a:latin typeface="Trebuchet MS"/>
                <a:cs typeface="Trebuchet MS"/>
              </a:rPr>
              <a:t> </a:t>
            </a:r>
            <a:r>
              <a:rPr sz="2100" spc="55" dirty="0">
                <a:solidFill>
                  <a:srgbClr val="333333"/>
                </a:solidFill>
                <a:latin typeface="Trebuchet MS"/>
                <a:cs typeface="Trebuchet MS"/>
              </a:rPr>
              <a:t>by</a:t>
            </a:r>
            <a:r>
              <a:rPr sz="2100" spc="-50" dirty="0">
                <a:solidFill>
                  <a:srgbClr val="333333"/>
                </a:solidFill>
                <a:latin typeface="Trebuchet MS"/>
                <a:cs typeface="Trebuchet MS"/>
              </a:rPr>
              <a:t> </a:t>
            </a:r>
            <a:r>
              <a:rPr sz="2100" dirty="0">
                <a:solidFill>
                  <a:srgbClr val="333333"/>
                </a:solidFill>
                <a:latin typeface="Trebuchet MS"/>
                <a:cs typeface="Trebuchet MS"/>
              </a:rPr>
              <a:t>default</a:t>
            </a:r>
            <a:r>
              <a:rPr sz="2100" spc="-50" dirty="0">
                <a:solidFill>
                  <a:srgbClr val="333333"/>
                </a:solidFill>
                <a:latin typeface="Trebuchet MS"/>
                <a:cs typeface="Trebuchet MS"/>
              </a:rPr>
              <a:t> </a:t>
            </a:r>
            <a:r>
              <a:rPr sz="2100" spc="-25" dirty="0">
                <a:solidFill>
                  <a:srgbClr val="333333"/>
                </a:solidFill>
                <a:latin typeface="Trebuchet MS"/>
                <a:cs typeface="Trebuchet MS"/>
              </a:rPr>
              <a:t>to:</a:t>
            </a:r>
            <a:endParaRPr sz="2100">
              <a:latin typeface="Trebuchet MS"/>
              <a:cs typeface="Trebuchet MS"/>
            </a:endParaRPr>
          </a:p>
          <a:p>
            <a:pPr marL="774065" marR="5478780">
              <a:lnSpc>
                <a:spcPts val="3979"/>
              </a:lnSpc>
              <a:spcBef>
                <a:spcPts val="145"/>
              </a:spcBef>
            </a:pPr>
            <a:r>
              <a:rPr sz="2100" spc="190" dirty="0">
                <a:solidFill>
                  <a:srgbClr val="ED2137"/>
                </a:solidFill>
                <a:latin typeface="Tahoma"/>
                <a:cs typeface="Tahoma"/>
              </a:rPr>
              <a:t>Always</a:t>
            </a:r>
            <a:r>
              <a:rPr sz="2100" spc="-30" dirty="0">
                <a:solidFill>
                  <a:srgbClr val="ED2137"/>
                </a:solidFill>
                <a:latin typeface="Tahoma"/>
                <a:cs typeface="Tahoma"/>
              </a:rPr>
              <a:t> </a:t>
            </a:r>
            <a:r>
              <a:rPr sz="2100" spc="-80" dirty="0">
                <a:solidFill>
                  <a:srgbClr val="333333"/>
                </a:solidFill>
                <a:latin typeface="Trebuchet MS"/>
                <a:cs typeface="Trebuchet MS"/>
              </a:rPr>
              <a:t>if</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5" dirty="0">
                <a:solidFill>
                  <a:srgbClr val="333333"/>
                </a:solidFill>
                <a:latin typeface="Trebuchet MS"/>
                <a:cs typeface="Trebuchet MS"/>
              </a:rPr>
              <a:t> </a:t>
            </a:r>
            <a:r>
              <a:rPr sz="2100" spc="55" dirty="0">
                <a:solidFill>
                  <a:srgbClr val="333333"/>
                </a:solidFill>
                <a:latin typeface="Trebuchet MS"/>
                <a:cs typeface="Trebuchet MS"/>
              </a:rPr>
              <a:t>image</a:t>
            </a:r>
            <a:r>
              <a:rPr sz="2100" spc="-10" dirty="0">
                <a:solidFill>
                  <a:srgbClr val="333333"/>
                </a:solidFill>
                <a:latin typeface="Trebuchet MS"/>
                <a:cs typeface="Trebuchet MS"/>
              </a:rPr>
              <a:t> </a:t>
            </a:r>
            <a:r>
              <a:rPr sz="2100" dirty="0">
                <a:solidFill>
                  <a:srgbClr val="333333"/>
                </a:solidFill>
                <a:latin typeface="Trebuchet MS"/>
                <a:cs typeface="Trebuchet MS"/>
              </a:rPr>
              <a:t>tag</a:t>
            </a:r>
            <a:r>
              <a:rPr sz="2100" spc="-5"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405" dirty="0">
                <a:solidFill>
                  <a:srgbClr val="ED2137"/>
                </a:solidFill>
                <a:latin typeface="Tahoma"/>
                <a:cs typeface="Tahoma"/>
              </a:rPr>
              <a:t>latest </a:t>
            </a:r>
            <a:r>
              <a:rPr sz="2100" spc="290" dirty="0">
                <a:solidFill>
                  <a:srgbClr val="ED2137"/>
                </a:solidFill>
                <a:latin typeface="Tahoma"/>
                <a:cs typeface="Tahoma"/>
              </a:rPr>
              <a:t>IfNotPresent</a:t>
            </a:r>
            <a:r>
              <a:rPr sz="2100" spc="-95" dirty="0">
                <a:solidFill>
                  <a:srgbClr val="ED2137"/>
                </a:solidFill>
                <a:latin typeface="Tahoma"/>
                <a:cs typeface="Tahoma"/>
              </a:rPr>
              <a:t> </a:t>
            </a:r>
            <a:r>
              <a:rPr sz="2100" spc="-80" dirty="0">
                <a:solidFill>
                  <a:srgbClr val="333333"/>
                </a:solidFill>
                <a:latin typeface="Trebuchet MS"/>
                <a:cs typeface="Trebuchet MS"/>
              </a:rPr>
              <a:t>if</a:t>
            </a:r>
            <a:r>
              <a:rPr sz="2100" spc="-70" dirty="0">
                <a:solidFill>
                  <a:srgbClr val="333333"/>
                </a:solidFill>
                <a:latin typeface="Trebuchet MS"/>
                <a:cs typeface="Trebuchet MS"/>
              </a:rPr>
              <a:t> </a:t>
            </a:r>
            <a:r>
              <a:rPr sz="2100" dirty="0">
                <a:solidFill>
                  <a:srgbClr val="333333"/>
                </a:solidFill>
                <a:latin typeface="Trebuchet MS"/>
                <a:cs typeface="Trebuchet MS"/>
              </a:rPr>
              <a:t>tag</a:t>
            </a:r>
            <a:r>
              <a:rPr sz="2100" spc="-70" dirty="0">
                <a:solidFill>
                  <a:srgbClr val="333333"/>
                </a:solidFill>
                <a:latin typeface="Trebuchet MS"/>
                <a:cs typeface="Trebuchet MS"/>
              </a:rPr>
              <a:t> </a:t>
            </a:r>
            <a:r>
              <a:rPr sz="2100" spc="60" dirty="0">
                <a:solidFill>
                  <a:srgbClr val="333333"/>
                </a:solidFill>
                <a:latin typeface="Trebuchet MS"/>
                <a:cs typeface="Trebuchet MS"/>
              </a:rPr>
              <a:t>not</a:t>
            </a:r>
            <a:r>
              <a:rPr sz="2100" spc="-70" dirty="0">
                <a:solidFill>
                  <a:srgbClr val="333333"/>
                </a:solidFill>
                <a:latin typeface="Trebuchet MS"/>
                <a:cs typeface="Trebuchet MS"/>
              </a:rPr>
              <a:t> </a:t>
            </a:r>
            <a:r>
              <a:rPr sz="2100" spc="415" dirty="0">
                <a:solidFill>
                  <a:srgbClr val="ED2137"/>
                </a:solidFill>
                <a:latin typeface="Tahoma"/>
                <a:cs typeface="Tahoma"/>
              </a:rPr>
              <a:t>latest</a:t>
            </a:r>
            <a:endParaRPr sz="2100">
              <a:latin typeface="Tahoma"/>
              <a:cs typeface="Tahoma"/>
            </a:endParaRPr>
          </a:p>
          <a:p>
            <a:pPr marL="12700">
              <a:lnSpc>
                <a:spcPct val="100000"/>
              </a:lnSpc>
              <a:spcBef>
                <a:spcPts val="1450"/>
              </a:spcBef>
            </a:pPr>
            <a:r>
              <a:rPr sz="2100" dirty="0">
                <a:solidFill>
                  <a:srgbClr val="333333"/>
                </a:solidFill>
                <a:latin typeface="Trebuchet MS"/>
                <a:cs typeface="Trebuchet MS"/>
              </a:rPr>
              <a:t>Ex</a:t>
            </a:r>
            <a:r>
              <a:rPr sz="2100" spc="-5" dirty="0">
                <a:solidFill>
                  <a:srgbClr val="333333"/>
                </a:solidFill>
                <a:latin typeface="Trebuchet MS"/>
                <a:cs typeface="Trebuchet MS"/>
              </a:rPr>
              <a:t> </a:t>
            </a:r>
            <a:r>
              <a:rPr sz="2100" spc="-50" dirty="0">
                <a:solidFill>
                  <a:srgbClr val="333333"/>
                </a:solidFill>
                <a:latin typeface="Trebuchet MS"/>
                <a:cs typeface="Trebuchet MS"/>
              </a:rPr>
              <a:t>:</a:t>
            </a:r>
            <a:endParaRPr sz="2100">
              <a:latin typeface="Trebuchet MS"/>
              <a:cs typeface="Trebuchet MS"/>
            </a:endParaRPr>
          </a:p>
          <a:p>
            <a:pPr marL="393065">
              <a:lnSpc>
                <a:spcPts val="2385"/>
              </a:lnSpc>
              <a:spcBef>
                <a:spcPts val="1680"/>
              </a:spcBef>
              <a:tabLst>
                <a:tab pos="1517015" algn="l"/>
              </a:tabLst>
            </a:pPr>
            <a:r>
              <a:rPr sz="2100" spc="190" dirty="0">
                <a:solidFill>
                  <a:srgbClr val="ED2137"/>
                </a:solidFill>
                <a:latin typeface="Tahoma"/>
                <a:cs typeface="Tahoma"/>
              </a:rPr>
              <a:t>image:</a:t>
            </a:r>
            <a:r>
              <a:rPr sz="2100" dirty="0">
                <a:solidFill>
                  <a:srgbClr val="ED2137"/>
                </a:solidFill>
                <a:latin typeface="Tahoma"/>
                <a:cs typeface="Tahoma"/>
              </a:rPr>
              <a:t>	</a:t>
            </a:r>
            <a:r>
              <a:rPr sz="2100" spc="240" dirty="0">
                <a:solidFill>
                  <a:srgbClr val="ED2137"/>
                </a:solidFill>
                <a:latin typeface="Tahoma"/>
                <a:cs typeface="Tahoma"/>
              </a:rPr>
              <a:t>nginx</a:t>
            </a:r>
            <a:endParaRPr sz="2100">
              <a:latin typeface="Tahoma"/>
              <a:cs typeface="Tahoma"/>
            </a:endParaRPr>
          </a:p>
          <a:p>
            <a:pPr marL="728345" indent="-335280">
              <a:lnSpc>
                <a:spcPts val="2385"/>
              </a:lnSpc>
              <a:buClr>
                <a:srgbClr val="333333"/>
              </a:buClr>
              <a:buFont typeface="Lucida Sans Unicode"/>
              <a:buChar char="*"/>
              <a:tabLst>
                <a:tab pos="728345" algn="l"/>
              </a:tabLst>
            </a:pPr>
            <a:r>
              <a:rPr sz="2100" spc="310" dirty="0">
                <a:solidFill>
                  <a:srgbClr val="ED2137"/>
                </a:solidFill>
                <a:latin typeface="Tahoma"/>
                <a:cs typeface="Tahoma"/>
              </a:rPr>
              <a:t>imagePullPolicy</a:t>
            </a:r>
            <a:r>
              <a:rPr sz="2100" spc="-15" dirty="0">
                <a:solidFill>
                  <a:srgbClr val="ED2137"/>
                </a:solidFill>
                <a:latin typeface="Tahoma"/>
                <a:cs typeface="Tahoma"/>
              </a:rPr>
              <a:t> </a:t>
            </a:r>
            <a:r>
              <a:rPr sz="2100" dirty="0">
                <a:solidFill>
                  <a:srgbClr val="333333"/>
                </a:solidFill>
                <a:latin typeface="Trebuchet MS"/>
                <a:cs typeface="Trebuchet MS"/>
              </a:rPr>
              <a:t>defaults</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spc="180" dirty="0">
                <a:solidFill>
                  <a:srgbClr val="ED2137"/>
                </a:solidFill>
                <a:latin typeface="Tahoma"/>
                <a:cs typeface="Tahoma"/>
              </a:rPr>
              <a:t>Always</a:t>
            </a:r>
            <a:endParaRPr sz="2100">
              <a:latin typeface="Tahoma"/>
              <a:cs typeface="Tahoma"/>
            </a:endParaRPr>
          </a:p>
          <a:p>
            <a:pPr marL="393065">
              <a:lnSpc>
                <a:spcPts val="2385"/>
              </a:lnSpc>
              <a:spcBef>
                <a:spcPts val="1380"/>
              </a:spcBef>
              <a:tabLst>
                <a:tab pos="1517015" algn="l"/>
              </a:tabLst>
            </a:pPr>
            <a:r>
              <a:rPr sz="2100" spc="190" dirty="0">
                <a:solidFill>
                  <a:srgbClr val="ED2137"/>
                </a:solidFill>
                <a:latin typeface="Tahoma"/>
                <a:cs typeface="Tahoma"/>
              </a:rPr>
              <a:t>image:</a:t>
            </a:r>
            <a:r>
              <a:rPr sz="2100" dirty="0">
                <a:solidFill>
                  <a:srgbClr val="ED2137"/>
                </a:solidFill>
                <a:latin typeface="Tahoma"/>
                <a:cs typeface="Tahoma"/>
              </a:rPr>
              <a:t>	</a:t>
            </a:r>
            <a:r>
              <a:rPr sz="2100" spc="260" dirty="0">
                <a:solidFill>
                  <a:srgbClr val="ED2137"/>
                </a:solidFill>
                <a:latin typeface="Tahoma"/>
                <a:cs typeface="Tahoma"/>
              </a:rPr>
              <a:t>my-</a:t>
            </a:r>
            <a:r>
              <a:rPr sz="2100" spc="195" dirty="0">
                <a:solidFill>
                  <a:srgbClr val="ED2137"/>
                </a:solidFill>
                <a:latin typeface="Tahoma"/>
                <a:cs typeface="Tahoma"/>
              </a:rPr>
              <a:t>service-</a:t>
            </a:r>
            <a:r>
              <a:rPr sz="2100" spc="204" dirty="0">
                <a:solidFill>
                  <a:srgbClr val="ED2137"/>
                </a:solidFill>
                <a:latin typeface="Tahoma"/>
                <a:cs typeface="Tahoma"/>
              </a:rPr>
              <a:t>springboot:1.2.1-</a:t>
            </a:r>
            <a:r>
              <a:rPr sz="2100" spc="270" dirty="0">
                <a:solidFill>
                  <a:srgbClr val="ED2137"/>
                </a:solidFill>
                <a:latin typeface="Tahoma"/>
                <a:cs typeface="Tahoma"/>
              </a:rPr>
              <a:t>SNAPSHOT</a:t>
            </a:r>
            <a:endParaRPr sz="2100">
              <a:latin typeface="Tahoma"/>
              <a:cs typeface="Tahoma"/>
            </a:endParaRPr>
          </a:p>
          <a:p>
            <a:pPr marL="728345" indent="-335280">
              <a:lnSpc>
                <a:spcPts val="2385"/>
              </a:lnSpc>
              <a:buClr>
                <a:srgbClr val="333333"/>
              </a:buClr>
              <a:buFont typeface="Lucida Sans Unicode"/>
              <a:buChar char="*"/>
              <a:tabLst>
                <a:tab pos="728345" algn="l"/>
              </a:tabLst>
            </a:pPr>
            <a:r>
              <a:rPr sz="2100" spc="310" dirty="0">
                <a:solidFill>
                  <a:srgbClr val="ED2137"/>
                </a:solidFill>
                <a:latin typeface="Tahoma"/>
                <a:cs typeface="Tahoma"/>
              </a:rPr>
              <a:t>imagePullPolicy</a:t>
            </a:r>
            <a:r>
              <a:rPr sz="2100" spc="-20" dirty="0">
                <a:solidFill>
                  <a:srgbClr val="ED2137"/>
                </a:solidFill>
                <a:latin typeface="Tahoma"/>
                <a:cs typeface="Tahoma"/>
              </a:rPr>
              <a:t> </a:t>
            </a:r>
            <a:r>
              <a:rPr sz="2100" dirty="0">
                <a:solidFill>
                  <a:srgbClr val="333333"/>
                </a:solidFill>
                <a:latin typeface="Trebuchet MS"/>
                <a:cs typeface="Trebuchet MS"/>
              </a:rPr>
              <a:t>defaults</a:t>
            </a:r>
            <a:r>
              <a:rPr sz="2100" spc="5"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spc="290" dirty="0">
                <a:solidFill>
                  <a:srgbClr val="ED2137"/>
                </a:solidFill>
                <a:latin typeface="Tahoma"/>
                <a:cs typeface="Tahoma"/>
              </a:rPr>
              <a:t>IfNotPresent</a:t>
            </a:r>
            <a:r>
              <a:rPr sz="2100" spc="-25" dirty="0">
                <a:solidFill>
                  <a:srgbClr val="ED2137"/>
                </a:solidFill>
                <a:latin typeface="Tahoma"/>
                <a:cs typeface="Tahoma"/>
              </a:rPr>
              <a:t> </a:t>
            </a:r>
            <a:r>
              <a:rPr sz="2100" spc="50" dirty="0">
                <a:solidFill>
                  <a:srgbClr val="333333"/>
                </a:solidFill>
                <a:latin typeface="Trebuchet MS"/>
                <a:cs typeface="Trebuchet MS"/>
              </a:rPr>
              <a:t>but</a:t>
            </a:r>
            <a:r>
              <a:rPr sz="2100" spc="5" dirty="0">
                <a:solidFill>
                  <a:srgbClr val="333333"/>
                </a:solidFill>
                <a:latin typeface="Trebuchet MS"/>
                <a:cs typeface="Trebuchet MS"/>
              </a:rPr>
              <a:t> </a:t>
            </a:r>
            <a:r>
              <a:rPr sz="2100" dirty="0">
                <a:solidFill>
                  <a:srgbClr val="333333"/>
                </a:solidFill>
                <a:latin typeface="Trebuchet MS"/>
                <a:cs typeface="Trebuchet MS"/>
              </a:rPr>
              <a:t>what </a:t>
            </a:r>
            <a:r>
              <a:rPr sz="2100" spc="85" dirty="0">
                <a:solidFill>
                  <a:srgbClr val="333333"/>
                </a:solidFill>
                <a:latin typeface="Trebuchet MS"/>
                <a:cs typeface="Trebuchet MS"/>
              </a:rPr>
              <a:t>you</a:t>
            </a:r>
            <a:r>
              <a:rPr sz="2100" spc="5" dirty="0">
                <a:solidFill>
                  <a:srgbClr val="333333"/>
                </a:solidFill>
                <a:latin typeface="Trebuchet MS"/>
                <a:cs typeface="Trebuchet MS"/>
              </a:rPr>
              <a:t> </a:t>
            </a:r>
            <a:r>
              <a:rPr sz="2100" dirty="0">
                <a:solidFill>
                  <a:srgbClr val="333333"/>
                </a:solidFill>
                <a:latin typeface="Trebuchet MS"/>
                <a:cs typeface="Trebuchet MS"/>
              </a:rPr>
              <a:t>usually</a:t>
            </a:r>
            <a:r>
              <a:rPr sz="2100" spc="5" dirty="0">
                <a:solidFill>
                  <a:srgbClr val="333333"/>
                </a:solidFill>
                <a:latin typeface="Trebuchet MS"/>
                <a:cs typeface="Trebuchet MS"/>
              </a:rPr>
              <a:t> </a:t>
            </a:r>
            <a:r>
              <a:rPr sz="2100" dirty="0">
                <a:solidFill>
                  <a:srgbClr val="333333"/>
                </a:solidFill>
                <a:latin typeface="Trebuchet MS"/>
                <a:cs typeface="Trebuchet MS"/>
              </a:rPr>
              <a:t>want is</a:t>
            </a:r>
            <a:r>
              <a:rPr sz="2100" spc="5" dirty="0">
                <a:solidFill>
                  <a:srgbClr val="333333"/>
                </a:solidFill>
                <a:latin typeface="Trebuchet MS"/>
                <a:cs typeface="Trebuchet MS"/>
              </a:rPr>
              <a:t> </a:t>
            </a:r>
            <a:r>
              <a:rPr sz="2100" spc="180" dirty="0">
                <a:solidFill>
                  <a:srgbClr val="ED2137"/>
                </a:solidFill>
                <a:latin typeface="Tahoma"/>
                <a:cs typeface="Tahoma"/>
              </a:rPr>
              <a:t>Always</a:t>
            </a:r>
            <a:endParaRPr sz="2100">
              <a:latin typeface="Tahoma"/>
              <a:cs typeface="Tahoma"/>
            </a:endParaRPr>
          </a:p>
          <a:p>
            <a:pPr marL="393065">
              <a:lnSpc>
                <a:spcPts val="2385"/>
              </a:lnSpc>
              <a:spcBef>
                <a:spcPts val="1380"/>
              </a:spcBef>
              <a:tabLst>
                <a:tab pos="1517015" algn="l"/>
              </a:tabLst>
            </a:pPr>
            <a:r>
              <a:rPr sz="2100" spc="190" dirty="0">
                <a:solidFill>
                  <a:srgbClr val="ED2137"/>
                </a:solidFill>
                <a:latin typeface="Tahoma"/>
                <a:cs typeface="Tahoma"/>
              </a:rPr>
              <a:t>image:</a:t>
            </a:r>
            <a:r>
              <a:rPr sz="2100" dirty="0">
                <a:solidFill>
                  <a:srgbClr val="ED2137"/>
                </a:solidFill>
                <a:latin typeface="Tahoma"/>
                <a:cs typeface="Tahoma"/>
              </a:rPr>
              <a:t>	</a:t>
            </a:r>
            <a:r>
              <a:rPr sz="2100" spc="365" dirty="0">
                <a:solidFill>
                  <a:srgbClr val="ED2137"/>
                </a:solidFill>
                <a:latin typeface="Tahoma"/>
                <a:cs typeface="Tahoma"/>
              </a:rPr>
              <a:t>my-</a:t>
            </a:r>
            <a:r>
              <a:rPr sz="2100" spc="275" dirty="0">
                <a:solidFill>
                  <a:srgbClr val="ED2137"/>
                </a:solidFill>
                <a:latin typeface="Tahoma"/>
                <a:cs typeface="Tahoma"/>
              </a:rPr>
              <a:t>service-</a:t>
            </a:r>
            <a:r>
              <a:rPr sz="2100" spc="285" dirty="0">
                <a:solidFill>
                  <a:srgbClr val="ED2137"/>
                </a:solidFill>
                <a:latin typeface="Tahoma"/>
                <a:cs typeface="Tahoma"/>
              </a:rPr>
              <a:t>springboot:1.2.1</a:t>
            </a:r>
            <a:endParaRPr sz="2100">
              <a:latin typeface="Tahoma"/>
              <a:cs typeface="Tahoma"/>
            </a:endParaRPr>
          </a:p>
          <a:p>
            <a:pPr marL="728345" indent="-335280">
              <a:lnSpc>
                <a:spcPts val="2385"/>
              </a:lnSpc>
              <a:buClr>
                <a:srgbClr val="333333"/>
              </a:buClr>
              <a:buFont typeface="Lucida Sans Unicode"/>
              <a:buChar char="*"/>
              <a:tabLst>
                <a:tab pos="728345" algn="l"/>
              </a:tabLst>
            </a:pPr>
            <a:r>
              <a:rPr sz="2100" spc="310" dirty="0">
                <a:solidFill>
                  <a:srgbClr val="ED2137"/>
                </a:solidFill>
                <a:latin typeface="Tahoma"/>
                <a:cs typeface="Tahoma"/>
              </a:rPr>
              <a:t>imagePullPolicy</a:t>
            </a:r>
            <a:r>
              <a:rPr sz="2100" spc="-100" dirty="0">
                <a:solidFill>
                  <a:srgbClr val="ED2137"/>
                </a:solidFill>
                <a:latin typeface="Tahoma"/>
                <a:cs typeface="Tahoma"/>
              </a:rPr>
              <a:t> </a:t>
            </a:r>
            <a:r>
              <a:rPr sz="2100" spc="95" dirty="0">
                <a:solidFill>
                  <a:srgbClr val="333333"/>
                </a:solidFill>
                <a:latin typeface="Trebuchet MS"/>
                <a:cs typeface="Trebuchet MS"/>
              </a:rPr>
              <a:t>=</a:t>
            </a:r>
            <a:r>
              <a:rPr sz="2100" spc="-75" dirty="0">
                <a:solidFill>
                  <a:srgbClr val="333333"/>
                </a:solidFill>
                <a:latin typeface="Trebuchet MS"/>
                <a:cs typeface="Trebuchet MS"/>
              </a:rPr>
              <a:t> </a:t>
            </a:r>
            <a:r>
              <a:rPr sz="2100" spc="280" dirty="0">
                <a:solidFill>
                  <a:srgbClr val="ED2137"/>
                </a:solidFill>
                <a:latin typeface="Tahoma"/>
                <a:cs typeface="Tahoma"/>
              </a:rPr>
              <a:t>IfNotPresent</a:t>
            </a:r>
            <a:endParaRPr sz="2100">
              <a:latin typeface="Tahoma"/>
              <a:cs typeface="Tahoma"/>
            </a:endParaRPr>
          </a:p>
          <a:p>
            <a:pPr marL="12700" marR="5080">
              <a:lnSpc>
                <a:spcPct val="86500"/>
              </a:lnSpc>
              <a:spcBef>
                <a:spcPts val="1835"/>
              </a:spcBef>
            </a:pPr>
            <a:r>
              <a:rPr sz="2500" spc="100" dirty="0">
                <a:solidFill>
                  <a:srgbClr val="333333"/>
                </a:solidFill>
                <a:latin typeface="MS Gothic"/>
                <a:cs typeface="MS Gothic"/>
              </a:rPr>
              <a:t>➡</a:t>
            </a:r>
            <a:r>
              <a:rPr sz="2500" spc="-630" dirty="0">
                <a:solidFill>
                  <a:srgbClr val="333333"/>
                </a:solidFill>
                <a:latin typeface="MS Gothic"/>
                <a:cs typeface="MS Gothic"/>
              </a:rPr>
              <a:t> </a:t>
            </a:r>
            <a:r>
              <a:rPr sz="2100" spc="-3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dirty="0">
                <a:solidFill>
                  <a:srgbClr val="333333"/>
                </a:solidFill>
                <a:latin typeface="Trebuchet MS"/>
                <a:cs typeface="Trebuchet MS"/>
              </a:rPr>
              <a:t>strongly</a:t>
            </a:r>
            <a:r>
              <a:rPr sz="2100" spc="-10" dirty="0">
                <a:solidFill>
                  <a:srgbClr val="333333"/>
                </a:solidFill>
                <a:latin typeface="Trebuchet MS"/>
                <a:cs typeface="Trebuchet MS"/>
              </a:rPr>
              <a:t> </a:t>
            </a:r>
            <a:r>
              <a:rPr sz="2100" spc="50" dirty="0">
                <a:solidFill>
                  <a:srgbClr val="333333"/>
                </a:solidFill>
                <a:latin typeface="Trebuchet MS"/>
                <a:cs typeface="Trebuchet MS"/>
              </a:rPr>
              <a:t>advised</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spc="-25" dirty="0">
                <a:solidFill>
                  <a:srgbClr val="333333"/>
                </a:solidFill>
                <a:latin typeface="Trebuchet MS"/>
                <a:cs typeface="Trebuchet MS"/>
              </a:rPr>
              <a:t>explicit</a:t>
            </a:r>
            <a:r>
              <a:rPr sz="2100" spc="-10"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dirty="0">
                <a:solidFill>
                  <a:srgbClr val="333333"/>
                </a:solidFill>
                <a:latin typeface="Trebuchet MS"/>
                <a:cs typeface="Trebuchet MS"/>
              </a:rPr>
              <a:t>always</a:t>
            </a:r>
            <a:r>
              <a:rPr sz="2100" spc="-15" dirty="0">
                <a:solidFill>
                  <a:srgbClr val="333333"/>
                </a:solidFill>
                <a:latin typeface="Trebuchet MS"/>
                <a:cs typeface="Trebuchet MS"/>
              </a:rPr>
              <a:t> </a:t>
            </a:r>
            <a:r>
              <a:rPr sz="2100" dirty="0">
                <a:solidFill>
                  <a:srgbClr val="333333"/>
                </a:solidFill>
                <a:latin typeface="Trebuchet MS"/>
                <a:cs typeface="Trebuchet MS"/>
              </a:rPr>
              <a:t>specify</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value</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275" dirty="0">
                <a:solidFill>
                  <a:srgbClr val="ED2137"/>
                </a:solidFill>
                <a:latin typeface="Tahoma"/>
                <a:cs typeface="Tahoma"/>
              </a:rPr>
              <a:t>imagePullPolicy</a:t>
            </a:r>
            <a:r>
              <a:rPr sz="2100" spc="275" dirty="0">
                <a:solidFill>
                  <a:srgbClr val="333333"/>
                </a:solidFill>
                <a:latin typeface="Trebuchet MS"/>
                <a:cs typeface="Trebuchet MS"/>
              </a:rPr>
              <a:t>,</a:t>
            </a:r>
            <a:r>
              <a:rPr sz="2100" spc="-10" dirty="0">
                <a:solidFill>
                  <a:srgbClr val="333333"/>
                </a:solidFill>
                <a:latin typeface="Trebuchet MS"/>
                <a:cs typeface="Trebuchet MS"/>
              </a:rPr>
              <a:t> </a:t>
            </a:r>
            <a:r>
              <a:rPr sz="2100" spc="-25" dirty="0">
                <a:solidFill>
                  <a:srgbClr val="333333"/>
                </a:solidFill>
                <a:latin typeface="Trebuchet MS"/>
                <a:cs typeface="Trebuchet MS"/>
              </a:rPr>
              <a:t>it </a:t>
            </a:r>
            <a:r>
              <a:rPr sz="2100" spc="90" dirty="0">
                <a:solidFill>
                  <a:srgbClr val="333333"/>
                </a:solidFill>
                <a:latin typeface="Trebuchet MS"/>
                <a:cs typeface="Trebuchet MS"/>
              </a:rPr>
              <a:t>should</a:t>
            </a:r>
            <a:r>
              <a:rPr sz="2100" spc="-70" dirty="0">
                <a:solidFill>
                  <a:srgbClr val="333333"/>
                </a:solidFill>
                <a:latin typeface="Trebuchet MS"/>
                <a:cs typeface="Trebuchet MS"/>
              </a:rPr>
              <a:t> </a:t>
            </a:r>
            <a:r>
              <a:rPr sz="2100" spc="55" dirty="0">
                <a:solidFill>
                  <a:srgbClr val="333333"/>
                </a:solidFill>
                <a:latin typeface="Trebuchet MS"/>
                <a:cs typeface="Trebuchet MS"/>
              </a:rPr>
              <a:t>be</a:t>
            </a:r>
            <a:r>
              <a:rPr sz="2100" spc="-65" dirty="0">
                <a:solidFill>
                  <a:srgbClr val="333333"/>
                </a:solidFill>
                <a:latin typeface="Trebuchet MS"/>
                <a:cs typeface="Trebuchet MS"/>
              </a:rPr>
              <a:t> </a:t>
            </a:r>
            <a:r>
              <a:rPr sz="2100" spc="190" dirty="0">
                <a:solidFill>
                  <a:srgbClr val="ED2137"/>
                </a:solidFill>
                <a:latin typeface="Tahoma"/>
                <a:cs typeface="Tahoma"/>
              </a:rPr>
              <a:t>Always</a:t>
            </a:r>
            <a:r>
              <a:rPr sz="2100" spc="-85" dirty="0">
                <a:solidFill>
                  <a:srgbClr val="ED2137"/>
                </a:solidFill>
                <a:latin typeface="Tahoma"/>
                <a:cs typeface="Tahoma"/>
              </a:rPr>
              <a:t> </a:t>
            </a:r>
            <a:r>
              <a:rPr sz="2100" spc="90" dirty="0">
                <a:solidFill>
                  <a:srgbClr val="333333"/>
                </a:solidFill>
                <a:latin typeface="Trebuchet MS"/>
                <a:cs typeface="Trebuchet MS"/>
              </a:rPr>
              <a:t>most</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20" dirty="0">
                <a:solidFill>
                  <a:srgbClr val="333333"/>
                </a:solidFill>
                <a:latin typeface="Trebuchet MS"/>
                <a:cs typeface="Trebuchet MS"/>
              </a:rPr>
              <a:t>time</a:t>
            </a:r>
            <a:endParaRPr sz="2100">
              <a:latin typeface="Trebuchet MS"/>
              <a:cs typeface="Trebuchet M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3907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390774"/>
            <a:ext cx="12211050" cy="1638300"/>
            <a:chOff x="809624" y="2390774"/>
            <a:chExt cx="12211050" cy="1638300"/>
          </a:xfrm>
        </p:grpSpPr>
        <p:sp>
          <p:nvSpPr>
            <p:cNvPr id="4" name="object 4"/>
            <p:cNvSpPr/>
            <p:nvPr/>
          </p:nvSpPr>
          <p:spPr>
            <a:xfrm>
              <a:off x="809612" y="239077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39077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518143"/>
              <a:ext cx="103240" cy="198704"/>
            </a:xfrm>
            <a:prstGeom prst="rect">
              <a:avLst/>
            </a:prstGeom>
          </p:spPr>
        </p:pic>
        <p:pic>
          <p:nvPicPr>
            <p:cNvPr id="7" name="object 7"/>
            <p:cNvPicPr/>
            <p:nvPr/>
          </p:nvPicPr>
          <p:blipFill>
            <a:blip r:embed="rId2" cstate="print"/>
            <a:stretch>
              <a:fillRect/>
            </a:stretch>
          </p:blipFill>
          <p:spPr>
            <a:xfrm>
              <a:off x="981465" y="3232518"/>
              <a:ext cx="103240" cy="198704"/>
            </a:xfrm>
            <a:prstGeom prst="rect">
              <a:avLst/>
            </a:prstGeom>
          </p:spPr>
        </p:pic>
      </p:grpSp>
      <p:sp>
        <p:nvSpPr>
          <p:cNvPr id="8" name="object 8"/>
          <p:cNvSpPr txBox="1">
            <a:spLocks noGrp="1"/>
          </p:cNvSpPr>
          <p:nvPr>
            <p:ph type="title"/>
          </p:nvPr>
        </p:nvSpPr>
        <p:spPr>
          <a:xfrm>
            <a:off x="796924" y="571563"/>
            <a:ext cx="9242425" cy="558800"/>
          </a:xfrm>
          <a:prstGeom prst="rect">
            <a:avLst/>
          </a:prstGeom>
        </p:spPr>
        <p:txBody>
          <a:bodyPr vert="horz" wrap="square" lIns="0" tIns="12700" rIns="0" bIns="0" rtlCol="0">
            <a:spAutoFit/>
          </a:bodyPr>
          <a:lstStyle/>
          <a:p>
            <a:pPr marL="12700">
              <a:lnSpc>
                <a:spcPct val="100000"/>
              </a:lnSpc>
              <a:spcBef>
                <a:spcPts val="100"/>
              </a:spcBef>
            </a:pPr>
            <a:r>
              <a:rPr spc="-165" dirty="0"/>
              <a:t>CREATE</a:t>
            </a:r>
            <a:r>
              <a:rPr spc="-80" dirty="0"/>
              <a:t> </a:t>
            </a:r>
            <a:r>
              <a:rPr spc="75" dirty="0"/>
              <a:t>A</a:t>
            </a:r>
            <a:r>
              <a:rPr spc="-100" dirty="0"/>
              <a:t> </a:t>
            </a:r>
            <a:r>
              <a:rPr dirty="0"/>
              <a:t>POD</a:t>
            </a:r>
            <a:r>
              <a:rPr spc="-85" dirty="0"/>
              <a:t> </a:t>
            </a:r>
            <a:r>
              <a:rPr dirty="0"/>
              <a:t>FROM</a:t>
            </a:r>
            <a:r>
              <a:rPr spc="-90" dirty="0"/>
              <a:t> </a:t>
            </a:r>
            <a:r>
              <a:rPr spc="75" dirty="0"/>
              <a:t>A</a:t>
            </a:r>
            <a:r>
              <a:rPr spc="-85" dirty="0"/>
              <a:t> </a:t>
            </a:r>
            <a:r>
              <a:rPr spc="-45" dirty="0"/>
              <a:t>DESCRIPTION</a:t>
            </a:r>
            <a:r>
              <a:rPr spc="-90" dirty="0"/>
              <a:t> </a:t>
            </a:r>
            <a:r>
              <a:rPr spc="-60" dirty="0"/>
              <a:t>FILE</a:t>
            </a:r>
          </a:p>
        </p:txBody>
      </p:sp>
      <p:sp>
        <p:nvSpPr>
          <p:cNvPr id="9" name="object 9"/>
          <p:cNvSpPr txBox="1"/>
          <p:nvPr/>
        </p:nvSpPr>
        <p:spPr>
          <a:xfrm>
            <a:off x="796924" y="1503091"/>
            <a:ext cx="11492230" cy="1951989"/>
          </a:xfrm>
          <a:prstGeom prst="rect">
            <a:avLst/>
          </a:prstGeom>
        </p:spPr>
        <p:txBody>
          <a:bodyPr vert="horz" wrap="square" lIns="0" tIns="14605" rIns="0" bIns="0" rtlCol="0">
            <a:spAutoFit/>
          </a:bodyPr>
          <a:lstStyle/>
          <a:p>
            <a:pPr marL="12700">
              <a:lnSpc>
                <a:spcPts val="2440"/>
              </a:lnSpc>
              <a:spcBef>
                <a:spcPts val="115"/>
              </a:spcBef>
              <a:tabLst>
                <a:tab pos="10676255" algn="l"/>
              </a:tabLst>
            </a:pP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dirty="0">
                <a:solidFill>
                  <a:srgbClr val="333333"/>
                </a:solidFill>
                <a:latin typeface="Trebuchet MS"/>
                <a:cs typeface="Trebuchet MS"/>
              </a:rPr>
              <a:t>create</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00" dirty="0">
                <a:solidFill>
                  <a:srgbClr val="333333"/>
                </a:solidFill>
                <a:latin typeface="Trebuchet MS"/>
                <a:cs typeface="Trebuchet MS"/>
              </a:rPr>
              <a:t>Pod</a:t>
            </a:r>
            <a:r>
              <a:rPr sz="2100" spc="-70" dirty="0">
                <a:solidFill>
                  <a:srgbClr val="333333"/>
                </a:solidFill>
                <a:latin typeface="Trebuchet MS"/>
                <a:cs typeface="Trebuchet MS"/>
              </a:rPr>
              <a:t> </a:t>
            </a:r>
            <a:r>
              <a:rPr sz="2100" dirty="0">
                <a:solidFill>
                  <a:srgbClr val="333333"/>
                </a:solidFill>
                <a:latin typeface="Trebuchet MS"/>
                <a:cs typeface="Trebuchet MS"/>
              </a:rPr>
              <a:t>in</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50" i="1" spc="-30" dirty="0">
                <a:solidFill>
                  <a:srgbClr val="ED2137"/>
                </a:solidFill>
                <a:latin typeface="Trebuchet MS"/>
                <a:cs typeface="Trebuchet MS"/>
              </a:rPr>
              <a:t>declarative</a:t>
            </a:r>
            <a:r>
              <a:rPr sz="2150" i="1" spc="-80" dirty="0">
                <a:solidFill>
                  <a:srgbClr val="ED2137"/>
                </a:solidFill>
                <a:latin typeface="Trebuchet MS"/>
                <a:cs typeface="Trebuchet MS"/>
              </a:rPr>
              <a:t> </a:t>
            </a:r>
            <a:r>
              <a:rPr sz="2100" dirty="0">
                <a:solidFill>
                  <a:srgbClr val="333333"/>
                </a:solidFill>
                <a:latin typeface="Trebuchet MS"/>
                <a:cs typeface="Trebuchet MS"/>
              </a:rPr>
              <a:t>way</a:t>
            </a:r>
            <a:r>
              <a:rPr sz="2100" spc="-70" dirty="0">
                <a:solidFill>
                  <a:srgbClr val="333333"/>
                </a:solidFill>
                <a:latin typeface="Trebuchet MS"/>
                <a:cs typeface="Trebuchet MS"/>
              </a:rPr>
              <a:t> </a:t>
            </a:r>
            <a:r>
              <a:rPr sz="2100" dirty="0">
                <a:solidFill>
                  <a:srgbClr val="333333"/>
                </a:solidFill>
                <a:latin typeface="Trebuchet MS"/>
                <a:cs typeface="Trebuchet MS"/>
              </a:rPr>
              <a:t>(true</a:t>
            </a:r>
            <a:r>
              <a:rPr sz="2100" spc="-65" dirty="0">
                <a:solidFill>
                  <a:srgbClr val="333333"/>
                </a:solidFill>
                <a:latin typeface="Trebuchet MS"/>
                <a:cs typeface="Trebuchet MS"/>
              </a:rPr>
              <a:t> </a:t>
            </a:r>
            <a:r>
              <a:rPr sz="2100" dirty="0">
                <a:solidFill>
                  <a:srgbClr val="333333"/>
                </a:solidFill>
                <a:latin typeface="Trebuchet MS"/>
                <a:cs typeface="Trebuchet MS"/>
              </a:rPr>
              <a:t>for</a:t>
            </a:r>
            <a:r>
              <a:rPr sz="2100" spc="-70" dirty="0">
                <a:solidFill>
                  <a:srgbClr val="333333"/>
                </a:solidFill>
                <a:latin typeface="Trebuchet MS"/>
                <a:cs typeface="Trebuchet MS"/>
              </a:rPr>
              <a:t> </a:t>
            </a:r>
            <a:r>
              <a:rPr sz="2100" spc="50" dirty="0">
                <a:solidFill>
                  <a:srgbClr val="333333"/>
                </a:solidFill>
                <a:latin typeface="Trebuchet MS"/>
                <a:cs typeface="Trebuchet MS"/>
              </a:rPr>
              <a:t>other</a:t>
            </a:r>
            <a:r>
              <a:rPr sz="2100" spc="-65" dirty="0">
                <a:solidFill>
                  <a:srgbClr val="333333"/>
                </a:solidFill>
                <a:latin typeface="Trebuchet MS"/>
                <a:cs typeface="Trebuchet MS"/>
              </a:rPr>
              <a:t> </a:t>
            </a:r>
            <a:r>
              <a:rPr sz="2100" spc="60" dirty="0">
                <a:solidFill>
                  <a:srgbClr val="333333"/>
                </a:solidFill>
                <a:latin typeface="Trebuchet MS"/>
                <a:cs typeface="Trebuchet MS"/>
              </a:rPr>
              <a:t>resource</a:t>
            </a:r>
            <a:r>
              <a:rPr sz="2100" spc="-70" dirty="0">
                <a:solidFill>
                  <a:srgbClr val="333333"/>
                </a:solidFill>
                <a:latin typeface="Trebuchet MS"/>
                <a:cs typeface="Trebuchet MS"/>
              </a:rPr>
              <a:t> </a:t>
            </a:r>
            <a:r>
              <a:rPr sz="2100" spc="-25" dirty="0">
                <a:solidFill>
                  <a:srgbClr val="333333"/>
                </a:solidFill>
                <a:latin typeface="Trebuchet MS"/>
                <a:cs typeface="Trebuchet MS"/>
              </a:rPr>
              <a:t>types),</a:t>
            </a:r>
            <a:r>
              <a:rPr sz="2100" spc="-65" dirty="0">
                <a:solidFill>
                  <a:srgbClr val="333333"/>
                </a:solidFill>
                <a:latin typeface="Trebuchet MS"/>
                <a:cs typeface="Trebuchet MS"/>
              </a:rPr>
              <a:t> </a:t>
            </a:r>
            <a:r>
              <a:rPr sz="2100" spc="105" dirty="0">
                <a:solidFill>
                  <a:srgbClr val="333333"/>
                </a:solidFill>
                <a:latin typeface="Trebuchet MS"/>
                <a:cs typeface="Trebuchet MS"/>
              </a:rPr>
              <a:t>use</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4" dirty="0">
                <a:solidFill>
                  <a:srgbClr val="ED2137"/>
                </a:solidFill>
                <a:latin typeface="Tahoma"/>
                <a:cs typeface="Tahoma"/>
              </a:rPr>
              <a:t>apply</a:t>
            </a:r>
            <a:endParaRPr sz="2100">
              <a:latin typeface="Tahoma"/>
              <a:cs typeface="Tahoma"/>
            </a:endParaRPr>
          </a:p>
          <a:p>
            <a:pPr marL="12700">
              <a:lnSpc>
                <a:spcPts val="2380"/>
              </a:lnSpc>
            </a:pPr>
            <a:r>
              <a:rPr sz="2100" spc="114" dirty="0">
                <a:solidFill>
                  <a:srgbClr val="333333"/>
                </a:solidFill>
                <a:latin typeface="Trebuchet MS"/>
                <a:cs typeface="Trebuchet MS"/>
              </a:rPr>
              <a:t>command</a:t>
            </a:r>
            <a:r>
              <a:rPr sz="2100" spc="-60" dirty="0">
                <a:solidFill>
                  <a:srgbClr val="333333"/>
                </a:solidFill>
                <a:latin typeface="Trebuchet MS"/>
                <a:cs typeface="Trebuchet MS"/>
              </a:rPr>
              <a:t> </a:t>
            </a:r>
            <a:r>
              <a:rPr sz="2100" dirty="0">
                <a:solidFill>
                  <a:srgbClr val="333333"/>
                </a:solidFill>
                <a:latin typeface="Trebuchet MS"/>
                <a:cs typeface="Trebuchet MS"/>
              </a:rPr>
              <a:t>with</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254" dirty="0">
                <a:solidFill>
                  <a:srgbClr val="ED2137"/>
                </a:solidFill>
                <a:latin typeface="Tahoma"/>
                <a:cs typeface="Tahoma"/>
              </a:rPr>
              <a:t>--</a:t>
            </a:r>
            <a:r>
              <a:rPr sz="2100" spc="330" dirty="0">
                <a:solidFill>
                  <a:srgbClr val="ED2137"/>
                </a:solidFill>
                <a:latin typeface="Tahoma"/>
                <a:cs typeface="Tahoma"/>
              </a:rPr>
              <a:t>filename</a:t>
            </a:r>
            <a:r>
              <a:rPr sz="2100" spc="-80" dirty="0">
                <a:solidFill>
                  <a:srgbClr val="ED2137"/>
                </a:solidFill>
                <a:latin typeface="Tahoma"/>
                <a:cs typeface="Tahoma"/>
              </a:rPr>
              <a:t> </a:t>
            </a:r>
            <a:r>
              <a:rPr sz="2100" dirty="0">
                <a:solidFill>
                  <a:srgbClr val="333333"/>
                </a:solidFill>
                <a:latin typeface="Trebuchet MS"/>
                <a:cs typeface="Trebuchet MS"/>
              </a:rPr>
              <a:t>(or</a:t>
            </a:r>
            <a:r>
              <a:rPr sz="2100" spc="-60" dirty="0">
                <a:solidFill>
                  <a:srgbClr val="333333"/>
                </a:solidFill>
                <a:latin typeface="Trebuchet MS"/>
                <a:cs typeface="Trebuchet MS"/>
              </a:rPr>
              <a:t> </a:t>
            </a:r>
            <a:r>
              <a:rPr sz="2100" spc="585" dirty="0">
                <a:solidFill>
                  <a:srgbClr val="ED2137"/>
                </a:solidFill>
                <a:latin typeface="Tahoma"/>
                <a:cs typeface="Tahoma"/>
              </a:rPr>
              <a:t>-</a:t>
            </a:r>
            <a:r>
              <a:rPr sz="2100" spc="170" dirty="0">
                <a:solidFill>
                  <a:srgbClr val="ED2137"/>
                </a:solidFill>
                <a:latin typeface="Tahoma"/>
                <a:cs typeface="Tahoma"/>
              </a:rPr>
              <a:t>f</a:t>
            </a:r>
            <a:r>
              <a:rPr sz="2100" spc="170" dirty="0">
                <a:solidFill>
                  <a:srgbClr val="333333"/>
                </a:solidFill>
                <a:latin typeface="Trebuchet MS"/>
                <a:cs typeface="Trebuchet MS"/>
              </a:rPr>
              <a:t>)</a:t>
            </a:r>
            <a:r>
              <a:rPr sz="2100" spc="-60" dirty="0">
                <a:solidFill>
                  <a:srgbClr val="333333"/>
                </a:solidFill>
                <a:latin typeface="Trebuchet MS"/>
                <a:cs typeface="Trebuchet MS"/>
              </a:rPr>
              <a:t> </a:t>
            </a:r>
            <a:r>
              <a:rPr sz="2100" spc="50" dirty="0">
                <a:solidFill>
                  <a:srgbClr val="333333"/>
                </a:solidFill>
                <a:latin typeface="Trebuchet MS"/>
                <a:cs typeface="Trebuchet MS"/>
              </a:rPr>
              <a:t>option</a:t>
            </a:r>
            <a:endParaRPr sz="2100">
              <a:latin typeface="Trebuchet MS"/>
              <a:cs typeface="Trebuchet MS"/>
            </a:endParaRPr>
          </a:p>
          <a:p>
            <a:pPr>
              <a:lnSpc>
                <a:spcPct val="100000"/>
              </a:lnSpc>
              <a:spcBef>
                <a:spcPts val="434"/>
              </a:spcBef>
            </a:pPr>
            <a:endParaRPr sz="2100">
              <a:latin typeface="Trebuchet MS"/>
              <a:cs typeface="Trebuchet MS"/>
            </a:endParaRPr>
          </a:p>
          <a:p>
            <a:pPr marL="164465" marR="5767705" indent="252095">
              <a:lnSpc>
                <a:spcPts val="1880"/>
              </a:lnSpc>
            </a:pPr>
            <a:r>
              <a:rPr sz="1650" spc="245" dirty="0">
                <a:latin typeface="Tahoma"/>
                <a:cs typeface="Tahoma"/>
              </a:rPr>
              <a:t>kubectl</a:t>
            </a:r>
            <a:r>
              <a:rPr sz="1650" spc="495" dirty="0">
                <a:latin typeface="Tahoma"/>
                <a:cs typeface="Tahoma"/>
              </a:rPr>
              <a:t> </a:t>
            </a:r>
            <a:r>
              <a:rPr sz="1650" spc="204" dirty="0">
                <a:latin typeface="Tahoma"/>
                <a:cs typeface="Tahoma"/>
              </a:rPr>
              <a:t>apply</a:t>
            </a:r>
            <a:r>
              <a:rPr sz="1650" spc="495" dirty="0">
                <a:latin typeface="Tahoma"/>
                <a:cs typeface="Tahoma"/>
              </a:rPr>
              <a:t> </a:t>
            </a:r>
            <a:r>
              <a:rPr sz="1650" spc="200" dirty="0">
                <a:solidFill>
                  <a:srgbClr val="ED9900"/>
                </a:solidFill>
                <a:latin typeface="Tahoma"/>
                <a:cs typeface="Tahoma"/>
              </a:rPr>
              <a:t>--</a:t>
            </a:r>
            <a:r>
              <a:rPr sz="1650" spc="260" dirty="0">
                <a:solidFill>
                  <a:srgbClr val="ED9900"/>
                </a:solidFill>
                <a:latin typeface="Tahoma"/>
                <a:cs typeface="Tahoma"/>
              </a:rPr>
              <a:t>filename</a:t>
            </a:r>
            <a:r>
              <a:rPr sz="1650" spc="-10" dirty="0">
                <a:solidFill>
                  <a:srgbClr val="ED9900"/>
                </a:solidFill>
                <a:latin typeface="Tahoma"/>
                <a:cs typeface="Tahoma"/>
              </a:rPr>
              <a:t>  </a:t>
            </a:r>
            <a:r>
              <a:rPr sz="1650" spc="280" dirty="0">
                <a:latin typeface="Tahoma"/>
                <a:cs typeface="Tahoma"/>
              </a:rPr>
              <a:t>pod-</a:t>
            </a:r>
            <a:r>
              <a:rPr sz="1650" spc="270" dirty="0">
                <a:latin typeface="Tahoma"/>
                <a:cs typeface="Tahoma"/>
              </a:rPr>
              <a:t>from-</a:t>
            </a:r>
            <a:r>
              <a:rPr sz="1650" spc="210" dirty="0">
                <a:latin typeface="Tahoma"/>
                <a:cs typeface="Tahoma"/>
              </a:rPr>
              <a:t>file.yml </a:t>
            </a:r>
            <a:r>
              <a:rPr sz="1650" spc="240" dirty="0">
                <a:latin typeface="Tahoma"/>
                <a:cs typeface="Tahoma"/>
              </a:rPr>
              <a:t>pod/k8s-</a:t>
            </a:r>
            <a:r>
              <a:rPr sz="1650" spc="210" dirty="0">
                <a:latin typeface="Tahoma"/>
                <a:cs typeface="Tahoma"/>
              </a:rPr>
              <a:t>rulez</a:t>
            </a:r>
            <a:r>
              <a:rPr sz="1650" spc="470" dirty="0">
                <a:latin typeface="Tahoma"/>
                <a:cs typeface="Tahoma"/>
              </a:rPr>
              <a:t> </a:t>
            </a:r>
            <a:r>
              <a:rPr sz="1650" spc="204" dirty="0">
                <a:latin typeface="Tahoma"/>
                <a:cs typeface="Tahoma"/>
              </a:rPr>
              <a:t>created</a:t>
            </a:r>
            <a:endParaRPr sz="1650">
              <a:latin typeface="Tahoma"/>
              <a:cs typeface="Tahoma"/>
            </a:endParaRPr>
          </a:p>
          <a:p>
            <a:pPr marL="417195">
              <a:lnSpc>
                <a:spcPct val="100000"/>
              </a:lnSpc>
              <a:spcBef>
                <a:spcPts val="172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80" dirty="0">
                <a:latin typeface="Tahoma"/>
                <a:cs typeface="Tahoma"/>
              </a:rPr>
              <a:t>pod</a:t>
            </a:r>
            <a:r>
              <a:rPr sz="1650" spc="475" dirty="0">
                <a:latin typeface="Tahoma"/>
                <a:cs typeface="Tahoma"/>
              </a:rPr>
              <a:t> </a:t>
            </a:r>
            <a:r>
              <a:rPr sz="1650" spc="275" dirty="0">
                <a:latin typeface="Tahoma"/>
                <a:cs typeface="Tahoma"/>
              </a:rPr>
              <a:t>k8s-</a:t>
            </a:r>
            <a:r>
              <a:rPr sz="1650" spc="240" dirty="0">
                <a:latin typeface="Tahoma"/>
                <a:cs typeface="Tahoma"/>
              </a:rPr>
              <a:t>rulez</a:t>
            </a:r>
            <a:endParaRPr sz="1650">
              <a:latin typeface="Tahoma"/>
              <a:cs typeface="Tahoma"/>
            </a:endParaRPr>
          </a:p>
        </p:txBody>
      </p:sp>
      <p:graphicFrame>
        <p:nvGraphicFramePr>
          <p:cNvPr id="10" name="object 10"/>
          <p:cNvGraphicFramePr>
            <a:graphicFrameLocks noGrp="1"/>
          </p:cNvGraphicFramePr>
          <p:nvPr/>
        </p:nvGraphicFramePr>
        <p:xfrm>
          <a:off x="930275" y="3444040"/>
          <a:ext cx="5866129" cy="579755"/>
        </p:xfrm>
        <a:graphic>
          <a:graphicData uri="http://schemas.openxmlformats.org/drawingml/2006/table">
            <a:tbl>
              <a:tblPr firstRow="1" bandRow="1">
                <a:tableStyleId>{2D5ABB26-0587-4C30-8999-92F81FD0307C}</a:tableStyleId>
              </a:tblPr>
              <a:tblGrid>
                <a:gridCol w="135636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839"/>
                        </a:lnSpc>
                      </a:pPr>
                      <a:r>
                        <a:rPr sz="1650" spc="114" dirty="0">
                          <a:latin typeface="Tahoma"/>
                          <a:cs typeface="Tahoma"/>
                        </a:rPr>
                        <a:t>11s</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95800"/>
            <a:chOff x="809624" y="2085974"/>
            <a:chExt cx="12211050" cy="4495800"/>
          </a:xfrm>
        </p:grpSpPr>
        <p:sp>
          <p:nvSpPr>
            <p:cNvPr id="4" name="object 4"/>
            <p:cNvSpPr/>
            <p:nvPr/>
          </p:nvSpPr>
          <p:spPr>
            <a:xfrm>
              <a:off x="809612" y="2085974"/>
              <a:ext cx="12211050" cy="4495800"/>
            </a:xfrm>
            <a:custGeom>
              <a:avLst/>
              <a:gdLst/>
              <a:ahLst/>
              <a:cxnLst/>
              <a:rect l="l" t="t" r="r" b="b"/>
              <a:pathLst>
                <a:path w="12211050" h="4495800">
                  <a:moveTo>
                    <a:pt x="12211050" y="0"/>
                  </a:moveTo>
                  <a:lnTo>
                    <a:pt x="12201525" y="0"/>
                  </a:lnTo>
                  <a:lnTo>
                    <a:pt x="12201525" y="4486275"/>
                  </a:lnTo>
                  <a:lnTo>
                    <a:pt x="0" y="4486275"/>
                  </a:lnTo>
                  <a:lnTo>
                    <a:pt x="0" y="4495800"/>
                  </a:lnTo>
                  <a:lnTo>
                    <a:pt x="12201525" y="4495800"/>
                  </a:lnTo>
                  <a:lnTo>
                    <a:pt x="12211050" y="4495800"/>
                  </a:lnTo>
                  <a:lnTo>
                    <a:pt x="12211050" y="448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95800"/>
            </a:xfrm>
            <a:custGeom>
              <a:avLst/>
              <a:gdLst/>
              <a:ahLst/>
              <a:cxnLst/>
              <a:rect l="l" t="t" r="r" b="b"/>
              <a:pathLst>
                <a:path w="9525" h="4495800">
                  <a:moveTo>
                    <a:pt x="0" y="4495799"/>
                  </a:moveTo>
                  <a:lnTo>
                    <a:pt x="0" y="0"/>
                  </a:lnTo>
                  <a:lnTo>
                    <a:pt x="9524" y="9524"/>
                  </a:lnTo>
                  <a:lnTo>
                    <a:pt x="9524" y="4486274"/>
                  </a:lnTo>
                  <a:lnTo>
                    <a:pt x="0" y="44957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MU</a:t>
            </a:r>
            <a:r>
              <a:rPr spc="-545" dirty="0"/>
              <a:t>L</a:t>
            </a:r>
            <a:r>
              <a:rPr spc="-50" dirty="0"/>
              <a:t>TI</a:t>
            </a:r>
            <a:r>
              <a:rPr spc="-55" dirty="0"/>
              <a:t>PL</a:t>
            </a:r>
            <a:r>
              <a:rPr spc="-45" dirty="0"/>
              <a:t>E</a:t>
            </a:r>
            <a:r>
              <a:rPr spc="-65" dirty="0"/>
              <a:t> </a:t>
            </a:r>
            <a:r>
              <a:rPr spc="-135" dirty="0"/>
              <a:t>RESOURCES</a:t>
            </a:r>
            <a:r>
              <a:rPr spc="-60" dirty="0"/>
              <a:t> </a:t>
            </a:r>
            <a:r>
              <a:rPr dirty="0"/>
              <a:t>IN</a:t>
            </a:r>
            <a:r>
              <a:rPr spc="-65" dirty="0"/>
              <a:t> </a:t>
            </a:r>
            <a:r>
              <a:rPr spc="75" dirty="0"/>
              <a:t>A</a:t>
            </a:r>
            <a:r>
              <a:rPr spc="-60" dirty="0"/>
              <a:t> </a:t>
            </a:r>
            <a:r>
              <a:rPr spc="-95" dirty="0"/>
              <a:t>SINGLE</a:t>
            </a:r>
            <a:r>
              <a:rPr spc="-65" dirty="0"/>
              <a:t> </a:t>
            </a:r>
            <a:r>
              <a:rPr spc="-130" dirty="0"/>
              <a:t>FILE</a:t>
            </a:r>
            <a:r>
              <a:rPr spc="-60" dirty="0"/>
              <a:t> </a:t>
            </a:r>
            <a:r>
              <a:rPr spc="85" dirty="0"/>
              <a:t>(1/2)</a:t>
            </a:r>
          </a:p>
        </p:txBody>
      </p:sp>
      <p:sp>
        <p:nvSpPr>
          <p:cNvPr id="7" name="object 7"/>
          <p:cNvSpPr txBox="1"/>
          <p:nvPr/>
        </p:nvSpPr>
        <p:spPr>
          <a:xfrm>
            <a:off x="796924" y="1511300"/>
            <a:ext cx="12214225" cy="4972685"/>
          </a:xfrm>
          <a:prstGeom prst="rect">
            <a:avLst/>
          </a:prstGeom>
        </p:spPr>
        <p:txBody>
          <a:bodyPr vert="horz" wrap="square" lIns="0" tIns="12700" rIns="0" bIns="0" rtlCol="0">
            <a:spAutoFit/>
          </a:bodyPr>
          <a:lstStyle/>
          <a:p>
            <a:pPr marL="12700">
              <a:lnSpc>
                <a:spcPct val="100000"/>
              </a:lnSpc>
              <a:spcBef>
                <a:spcPts val="100"/>
              </a:spcBef>
            </a:pPr>
            <a:r>
              <a:rPr sz="2100" spc="-35" dirty="0">
                <a:solidFill>
                  <a:srgbClr val="333333"/>
                </a:solidFill>
                <a:latin typeface="Trebuchet MS"/>
                <a:cs typeface="Trebuchet MS"/>
              </a:rPr>
              <a:t>It</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55" dirty="0">
                <a:solidFill>
                  <a:srgbClr val="333333"/>
                </a:solidFill>
                <a:latin typeface="Trebuchet MS"/>
                <a:cs typeface="Trebuchet MS"/>
              </a:rPr>
              <a:t>possible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describe</a:t>
            </a:r>
            <a:r>
              <a:rPr sz="2100" spc="-25" dirty="0">
                <a:solidFill>
                  <a:srgbClr val="333333"/>
                </a:solidFill>
                <a:latin typeface="Trebuchet MS"/>
                <a:cs typeface="Trebuchet MS"/>
              </a:rPr>
              <a:t> </a:t>
            </a:r>
            <a:r>
              <a:rPr sz="2100" dirty="0">
                <a:solidFill>
                  <a:srgbClr val="333333"/>
                </a:solidFill>
                <a:latin typeface="Trebuchet MS"/>
                <a:cs typeface="Trebuchet MS"/>
              </a:rPr>
              <a:t>several</a:t>
            </a:r>
            <a:r>
              <a:rPr sz="2100" spc="-25" dirty="0">
                <a:solidFill>
                  <a:srgbClr val="333333"/>
                </a:solidFill>
                <a:latin typeface="Trebuchet MS"/>
                <a:cs typeface="Trebuchet MS"/>
              </a:rPr>
              <a:t> </a:t>
            </a:r>
            <a:r>
              <a:rPr sz="2100" spc="65" dirty="0">
                <a:solidFill>
                  <a:srgbClr val="333333"/>
                </a:solidFill>
                <a:latin typeface="Trebuchet MS"/>
                <a:cs typeface="Trebuchet MS"/>
              </a:rPr>
              <a:t>resources</a:t>
            </a:r>
            <a:r>
              <a:rPr sz="2100" spc="-25" dirty="0">
                <a:solidFill>
                  <a:srgbClr val="333333"/>
                </a:solidFill>
                <a:latin typeface="Trebuchet MS"/>
                <a:cs typeface="Trebuchet MS"/>
              </a:rPr>
              <a:t> </a:t>
            </a:r>
            <a:r>
              <a:rPr sz="2100" spc="-2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different</a:t>
            </a:r>
            <a:r>
              <a:rPr sz="2100" spc="-25" dirty="0">
                <a:solidFill>
                  <a:srgbClr val="333333"/>
                </a:solidFill>
                <a:latin typeface="Trebuchet MS"/>
                <a:cs typeface="Trebuchet MS"/>
              </a:rPr>
              <a:t> </a:t>
            </a:r>
            <a:r>
              <a:rPr sz="2100" dirty="0">
                <a:solidFill>
                  <a:srgbClr val="333333"/>
                </a:solidFill>
                <a:latin typeface="Trebuchet MS"/>
                <a:cs typeface="Trebuchet MS"/>
              </a:rPr>
              <a:t>type</a:t>
            </a:r>
            <a:r>
              <a:rPr sz="2100" spc="-25" dirty="0">
                <a:solidFill>
                  <a:srgbClr val="333333"/>
                </a:solidFill>
                <a:latin typeface="Trebuchet MS"/>
                <a:cs typeface="Trebuchet MS"/>
              </a:rPr>
              <a:t> </a:t>
            </a:r>
            <a:r>
              <a:rPr sz="2100" spc="85" dirty="0">
                <a:solidFill>
                  <a:srgbClr val="333333"/>
                </a:solidFill>
                <a:latin typeface="Trebuchet MS"/>
                <a:cs typeface="Trebuchet MS"/>
              </a:rPr>
              <a:t>or</a:t>
            </a:r>
            <a:r>
              <a:rPr sz="2100" spc="-25" dirty="0">
                <a:solidFill>
                  <a:srgbClr val="333333"/>
                </a:solidFill>
                <a:latin typeface="Trebuchet MS"/>
                <a:cs typeface="Trebuchet MS"/>
              </a:rPr>
              <a:t> </a:t>
            </a:r>
            <a:r>
              <a:rPr sz="2100" dirty="0">
                <a:solidFill>
                  <a:srgbClr val="333333"/>
                </a:solidFill>
                <a:latin typeface="Trebuchet MS"/>
                <a:cs typeface="Trebuchet MS"/>
              </a:rPr>
              <a:t>not)</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single</a:t>
            </a:r>
            <a:r>
              <a:rPr sz="2100" spc="-25" dirty="0">
                <a:solidFill>
                  <a:srgbClr val="333333"/>
                </a:solidFill>
                <a:latin typeface="Trebuchet MS"/>
                <a:cs typeface="Trebuchet MS"/>
              </a:rPr>
              <a:t> </a:t>
            </a:r>
            <a:r>
              <a:rPr sz="2100" spc="-20" dirty="0">
                <a:solidFill>
                  <a:srgbClr val="333333"/>
                </a:solidFill>
                <a:latin typeface="Trebuchet MS"/>
                <a:cs typeface="Trebuchet MS"/>
              </a:rPr>
              <a:t>file</a:t>
            </a:r>
            <a:endParaRPr sz="2100">
              <a:latin typeface="Trebuchet MS"/>
              <a:cs typeface="Trebuchet MS"/>
            </a:endParaRPr>
          </a:p>
          <a:p>
            <a:pPr>
              <a:lnSpc>
                <a:spcPct val="100000"/>
              </a:lnSpc>
              <a:spcBef>
                <a:spcPts val="140"/>
              </a:spcBef>
            </a:pPr>
            <a:endParaRPr sz="2100">
              <a:latin typeface="Trebuchet MS"/>
              <a:cs typeface="Trebuchet MS"/>
            </a:endParaRPr>
          </a:p>
          <a:p>
            <a:pPr marL="164465">
              <a:lnSpc>
                <a:spcPts val="1925"/>
              </a:lnSpc>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64465" marR="10274935">
              <a:lnSpc>
                <a:spcPts val="1880"/>
              </a:lnSpc>
              <a:spcBef>
                <a:spcPts val="9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4171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425" dirty="0">
                <a:latin typeface="Tahoma"/>
                <a:cs typeface="Tahoma"/>
              </a:rPr>
              <a:t>first</a:t>
            </a:r>
            <a:r>
              <a:rPr sz="1650" spc="425" dirty="0">
                <a:solidFill>
                  <a:srgbClr val="999999"/>
                </a:solidFill>
                <a:latin typeface="Tahoma"/>
                <a:cs typeface="Tahoma"/>
              </a:rPr>
              <a:t>-</a:t>
            </a:r>
            <a:r>
              <a:rPr sz="1650" spc="315" dirty="0">
                <a:latin typeface="Tahoma"/>
                <a:cs typeface="Tahoma"/>
              </a:rPr>
              <a:t>of</a:t>
            </a:r>
            <a:r>
              <a:rPr sz="1650" spc="315" dirty="0">
                <a:solidFill>
                  <a:srgbClr val="999999"/>
                </a:solidFill>
                <a:latin typeface="Tahoma"/>
                <a:cs typeface="Tahoma"/>
              </a:rPr>
              <a:t>-</a:t>
            </a:r>
            <a:r>
              <a:rPr sz="1650" spc="70" dirty="0">
                <a:latin typeface="Tahoma"/>
                <a:cs typeface="Tahoma"/>
              </a:rPr>
              <a:t>two</a:t>
            </a:r>
            <a:endParaRPr sz="1650">
              <a:latin typeface="Tahoma"/>
              <a:cs typeface="Tahoma"/>
            </a:endParaRPr>
          </a:p>
          <a:p>
            <a:pPr marL="16446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417195">
              <a:lnSpc>
                <a:spcPts val="187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920115" indent="-250825">
              <a:lnSpc>
                <a:spcPts val="1875"/>
              </a:lnSpc>
              <a:buClr>
                <a:srgbClr val="999999"/>
              </a:buClr>
              <a:buChar char="-"/>
              <a:tabLst>
                <a:tab pos="920115" algn="l"/>
              </a:tabLst>
            </a:pP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240" dirty="0">
                <a:latin typeface="Tahoma"/>
                <a:cs typeface="Tahoma"/>
              </a:rPr>
              <a:t>nginx</a:t>
            </a:r>
            <a:r>
              <a:rPr sz="1650" spc="240" dirty="0">
                <a:solidFill>
                  <a:srgbClr val="999999"/>
                </a:solidFill>
                <a:latin typeface="Tahoma"/>
                <a:cs typeface="Tahoma"/>
              </a:rPr>
              <a:t>:</a:t>
            </a:r>
            <a:r>
              <a:rPr sz="1650" spc="240" dirty="0">
                <a:latin typeface="Tahoma"/>
                <a:cs typeface="Tahoma"/>
              </a:rPr>
              <a:t>alpine</a:t>
            </a:r>
            <a:endParaRPr sz="1650">
              <a:latin typeface="Tahoma"/>
              <a:cs typeface="Tahoma"/>
            </a:endParaRPr>
          </a:p>
          <a:p>
            <a:pPr marL="164465">
              <a:lnSpc>
                <a:spcPts val="1875"/>
              </a:lnSpc>
            </a:pPr>
            <a:r>
              <a:rPr sz="1650" spc="465" dirty="0">
                <a:solidFill>
                  <a:srgbClr val="999999"/>
                </a:solidFill>
                <a:latin typeface="Tahoma"/>
                <a:cs typeface="Tahoma"/>
              </a:rPr>
              <a:t>...</a:t>
            </a:r>
            <a:endParaRPr sz="1650">
              <a:latin typeface="Tahoma"/>
              <a:cs typeface="Tahoma"/>
            </a:endParaRPr>
          </a:p>
          <a:p>
            <a:pPr marL="164465">
              <a:lnSpc>
                <a:spcPts val="1875"/>
              </a:lnSpc>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64465" marR="1027493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4171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170" dirty="0">
                <a:latin typeface="Tahoma"/>
                <a:cs typeface="Tahoma"/>
              </a:rPr>
              <a:t>second</a:t>
            </a:r>
            <a:r>
              <a:rPr sz="1650" spc="170" dirty="0">
                <a:solidFill>
                  <a:srgbClr val="999999"/>
                </a:solidFill>
                <a:latin typeface="Tahoma"/>
                <a:cs typeface="Tahoma"/>
              </a:rPr>
              <a:t>-</a:t>
            </a:r>
            <a:r>
              <a:rPr sz="1650" spc="315" dirty="0">
                <a:latin typeface="Tahoma"/>
                <a:cs typeface="Tahoma"/>
              </a:rPr>
              <a:t>of</a:t>
            </a:r>
            <a:r>
              <a:rPr sz="1650" spc="315" dirty="0">
                <a:solidFill>
                  <a:srgbClr val="999999"/>
                </a:solidFill>
                <a:latin typeface="Tahoma"/>
                <a:cs typeface="Tahoma"/>
              </a:rPr>
              <a:t>-</a:t>
            </a:r>
            <a:r>
              <a:rPr sz="1650" spc="70" dirty="0">
                <a:latin typeface="Tahoma"/>
                <a:cs typeface="Tahoma"/>
              </a:rPr>
              <a:t>two</a:t>
            </a:r>
            <a:endParaRPr sz="1650">
              <a:latin typeface="Tahoma"/>
              <a:cs typeface="Tahoma"/>
            </a:endParaRPr>
          </a:p>
          <a:p>
            <a:pPr marL="16446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417195">
              <a:lnSpc>
                <a:spcPts val="187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920115" indent="-250825">
              <a:lnSpc>
                <a:spcPts val="1875"/>
              </a:lnSpc>
              <a:buClr>
                <a:srgbClr val="999999"/>
              </a:buClr>
              <a:buChar char="-"/>
              <a:tabLst>
                <a:tab pos="920115" algn="l"/>
              </a:tabLst>
            </a:pP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280" dirty="0">
                <a:latin typeface="Tahoma"/>
                <a:cs typeface="Tahoma"/>
              </a:rPr>
              <a:t>redis</a:t>
            </a:r>
            <a:r>
              <a:rPr sz="1650" spc="280" dirty="0">
                <a:solidFill>
                  <a:srgbClr val="999999"/>
                </a:solidFill>
                <a:latin typeface="Tahoma"/>
                <a:cs typeface="Tahoma"/>
              </a:rPr>
              <a:t>:</a:t>
            </a:r>
            <a:r>
              <a:rPr sz="1650" spc="280" dirty="0">
                <a:latin typeface="Tahoma"/>
                <a:cs typeface="Tahoma"/>
              </a:rPr>
              <a:t>alpine</a:t>
            </a:r>
            <a:endParaRPr sz="1650">
              <a:latin typeface="Tahoma"/>
              <a:cs typeface="Tahoma"/>
            </a:endParaRPr>
          </a:p>
          <a:p>
            <a:pPr marL="164465">
              <a:lnSpc>
                <a:spcPts val="1925"/>
              </a:lnSpc>
            </a:pPr>
            <a:r>
              <a:rPr sz="1650"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923925"/>
            <a:chOff x="809624" y="1552574"/>
            <a:chExt cx="12211050" cy="923925"/>
          </a:xfrm>
        </p:grpSpPr>
        <p:sp>
          <p:nvSpPr>
            <p:cNvPr id="4" name="object 4"/>
            <p:cNvSpPr/>
            <p:nvPr/>
          </p:nvSpPr>
          <p:spPr>
            <a:xfrm>
              <a:off x="809612" y="155257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MU</a:t>
            </a:r>
            <a:r>
              <a:rPr spc="-545" dirty="0"/>
              <a:t>L</a:t>
            </a:r>
            <a:r>
              <a:rPr spc="-50" dirty="0"/>
              <a:t>TI</a:t>
            </a:r>
            <a:r>
              <a:rPr spc="-55" dirty="0"/>
              <a:t>PL</a:t>
            </a:r>
            <a:r>
              <a:rPr spc="-45" dirty="0"/>
              <a:t>E</a:t>
            </a:r>
            <a:r>
              <a:rPr spc="-65" dirty="0"/>
              <a:t> </a:t>
            </a:r>
            <a:r>
              <a:rPr spc="-135" dirty="0"/>
              <a:t>RESOURCES</a:t>
            </a:r>
            <a:r>
              <a:rPr spc="-60" dirty="0"/>
              <a:t> </a:t>
            </a:r>
            <a:r>
              <a:rPr dirty="0"/>
              <a:t>IN</a:t>
            </a:r>
            <a:r>
              <a:rPr spc="-65" dirty="0"/>
              <a:t> </a:t>
            </a:r>
            <a:r>
              <a:rPr spc="75" dirty="0"/>
              <a:t>A</a:t>
            </a:r>
            <a:r>
              <a:rPr spc="-60" dirty="0"/>
              <a:t> </a:t>
            </a:r>
            <a:r>
              <a:rPr spc="-95" dirty="0"/>
              <a:t>SINGLE</a:t>
            </a:r>
            <a:r>
              <a:rPr spc="-65" dirty="0"/>
              <a:t> </a:t>
            </a:r>
            <a:r>
              <a:rPr spc="-130" dirty="0"/>
              <a:t>FILE</a:t>
            </a:r>
            <a:r>
              <a:rPr spc="-60" dirty="0"/>
              <a:t> </a:t>
            </a:r>
            <a:r>
              <a:rPr spc="85" dirty="0"/>
              <a:t>(2/2)</a:t>
            </a:r>
          </a:p>
        </p:txBody>
      </p:sp>
      <p:sp>
        <p:nvSpPr>
          <p:cNvPr id="8" name="object 8"/>
          <p:cNvSpPr txBox="1"/>
          <p:nvPr/>
        </p:nvSpPr>
        <p:spPr>
          <a:xfrm>
            <a:off x="819149" y="1625600"/>
            <a:ext cx="12192000" cy="753110"/>
          </a:xfrm>
          <a:prstGeom prst="rect">
            <a:avLst/>
          </a:prstGeom>
        </p:spPr>
        <p:txBody>
          <a:bodyPr vert="horz" wrap="square" lIns="0" tIns="31115" rIns="0" bIns="0" rtlCol="0">
            <a:spAutoFit/>
          </a:bodyPr>
          <a:lstStyle/>
          <a:p>
            <a:pPr marL="142875" marR="6616065" indent="252095">
              <a:lnSpc>
                <a:spcPts val="1880"/>
              </a:lnSpc>
              <a:spcBef>
                <a:spcPts val="245"/>
              </a:spcBef>
            </a:pPr>
            <a:r>
              <a:rPr sz="1650" spc="245" dirty="0">
                <a:latin typeface="Tahoma"/>
                <a:cs typeface="Tahoma"/>
              </a:rPr>
              <a:t>kubectl</a:t>
            </a:r>
            <a:r>
              <a:rPr sz="1650" spc="490" dirty="0">
                <a:latin typeface="Tahoma"/>
                <a:cs typeface="Tahoma"/>
              </a:rPr>
              <a:t> </a:t>
            </a:r>
            <a:r>
              <a:rPr sz="1650" spc="204" dirty="0">
                <a:latin typeface="Tahoma"/>
                <a:cs typeface="Tahoma"/>
              </a:rPr>
              <a:t>apply</a:t>
            </a:r>
            <a:r>
              <a:rPr sz="1650" spc="49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495" dirty="0">
                <a:solidFill>
                  <a:srgbClr val="ED9900"/>
                </a:solidFill>
                <a:latin typeface="Tahoma"/>
                <a:cs typeface="Tahoma"/>
              </a:rPr>
              <a:t> </a:t>
            </a:r>
            <a:r>
              <a:rPr sz="1650" spc="275" dirty="0">
                <a:latin typeface="Tahoma"/>
                <a:cs typeface="Tahoma"/>
              </a:rPr>
              <a:t>two-pods-</a:t>
            </a:r>
            <a:r>
              <a:rPr sz="1650" spc="215" dirty="0">
                <a:latin typeface="Tahoma"/>
                <a:cs typeface="Tahoma"/>
              </a:rPr>
              <a:t>in-</a:t>
            </a:r>
            <a:r>
              <a:rPr sz="1650" spc="275" dirty="0">
                <a:latin typeface="Tahoma"/>
                <a:cs typeface="Tahoma"/>
              </a:rPr>
              <a:t>one-</a:t>
            </a:r>
            <a:r>
              <a:rPr sz="1650" spc="210" dirty="0">
                <a:latin typeface="Tahoma"/>
                <a:cs typeface="Tahoma"/>
              </a:rPr>
              <a:t>file.yml </a:t>
            </a:r>
            <a:r>
              <a:rPr sz="1650" spc="254" dirty="0">
                <a:latin typeface="Tahoma"/>
                <a:cs typeface="Tahoma"/>
              </a:rPr>
              <a:t>pod/first-of-</a:t>
            </a:r>
            <a:r>
              <a:rPr sz="1650" spc="335" dirty="0">
                <a:latin typeface="Tahoma"/>
                <a:cs typeface="Tahoma"/>
              </a:rPr>
              <a:t>two</a:t>
            </a:r>
            <a:r>
              <a:rPr sz="1650" spc="495" dirty="0">
                <a:latin typeface="Tahoma"/>
                <a:cs typeface="Tahoma"/>
              </a:rPr>
              <a:t> </a:t>
            </a:r>
            <a:r>
              <a:rPr sz="1650" spc="204" dirty="0">
                <a:latin typeface="Tahoma"/>
                <a:cs typeface="Tahoma"/>
              </a:rPr>
              <a:t>created</a:t>
            </a:r>
            <a:endParaRPr sz="1650">
              <a:latin typeface="Tahoma"/>
              <a:cs typeface="Tahoma"/>
            </a:endParaRPr>
          </a:p>
          <a:p>
            <a:pPr marL="142875">
              <a:lnSpc>
                <a:spcPts val="1825"/>
              </a:lnSpc>
            </a:pPr>
            <a:r>
              <a:rPr sz="1650" spc="180" dirty="0">
                <a:latin typeface="Tahoma"/>
                <a:cs typeface="Tahoma"/>
              </a:rPr>
              <a:t>pod/second-</a:t>
            </a:r>
            <a:r>
              <a:rPr sz="1650" spc="145" dirty="0">
                <a:latin typeface="Tahoma"/>
                <a:cs typeface="Tahoma"/>
              </a:rPr>
              <a:t>of-</a:t>
            </a:r>
            <a:r>
              <a:rPr sz="1650" spc="195" dirty="0">
                <a:latin typeface="Tahoma"/>
                <a:cs typeface="Tahoma"/>
              </a:rPr>
              <a:t>two</a:t>
            </a:r>
            <a:r>
              <a:rPr sz="1650" spc="495" dirty="0">
                <a:latin typeface="Tahoma"/>
                <a:cs typeface="Tahoma"/>
              </a:rPr>
              <a:t> </a:t>
            </a:r>
            <a:r>
              <a:rPr sz="1650" spc="204" dirty="0">
                <a:latin typeface="Tahoma"/>
                <a:cs typeface="Tahoma"/>
              </a:rPr>
              <a:t>created</a:t>
            </a:r>
            <a:endParaRPr sz="1650">
              <a:latin typeface="Tahoma"/>
              <a:cs typeface="Tahom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3718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371849"/>
            <a:ext cx="12211050" cy="685800"/>
            <a:chOff x="809624" y="3371849"/>
            <a:chExt cx="12211050" cy="685800"/>
          </a:xfrm>
        </p:grpSpPr>
        <p:sp>
          <p:nvSpPr>
            <p:cNvPr id="4" name="object 4"/>
            <p:cNvSpPr/>
            <p:nvPr/>
          </p:nvSpPr>
          <p:spPr>
            <a:xfrm>
              <a:off x="809612" y="3371849"/>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371849"/>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grpSp>
      <p:sp>
        <p:nvSpPr>
          <p:cNvPr id="6" name="object 6"/>
          <p:cNvSpPr/>
          <p:nvPr/>
        </p:nvSpPr>
        <p:spPr>
          <a:xfrm>
            <a:off x="809624" y="48577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4857749"/>
            <a:ext cx="12211050" cy="685800"/>
            <a:chOff x="809624" y="4857749"/>
            <a:chExt cx="12211050" cy="685800"/>
          </a:xfrm>
        </p:grpSpPr>
        <p:sp>
          <p:nvSpPr>
            <p:cNvPr id="8" name="object 8"/>
            <p:cNvSpPr/>
            <p:nvPr/>
          </p:nvSpPr>
          <p:spPr>
            <a:xfrm>
              <a:off x="809612" y="4857749"/>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4857749"/>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498511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UPDATE</a:t>
            </a:r>
            <a:r>
              <a:rPr spc="-114" dirty="0"/>
              <a:t> </a:t>
            </a:r>
            <a:r>
              <a:rPr spc="70" dirty="0"/>
              <a:t>AN</a:t>
            </a:r>
            <a:r>
              <a:rPr spc="-114" dirty="0"/>
              <a:t> </a:t>
            </a:r>
            <a:r>
              <a:rPr spc="-50" dirty="0"/>
              <a:t>EXISTING</a:t>
            </a:r>
            <a:r>
              <a:rPr spc="-114" dirty="0"/>
              <a:t> </a:t>
            </a:r>
            <a:r>
              <a:rPr spc="-100" dirty="0"/>
              <a:t>RESOURCE</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3" cstate="print"/>
          <a:stretch>
            <a:fillRect/>
          </a:stretch>
        </p:blipFill>
        <p:spPr>
          <a:xfrm>
            <a:off x="933449" y="2133599"/>
            <a:ext cx="95250" cy="95249"/>
          </a:xfrm>
          <a:prstGeom prst="rect">
            <a:avLst/>
          </a:prstGeom>
        </p:spPr>
      </p:pic>
      <p:pic>
        <p:nvPicPr>
          <p:cNvPr id="14" name="object 14"/>
          <p:cNvPicPr/>
          <p:nvPr/>
        </p:nvPicPr>
        <p:blipFill>
          <a:blip r:embed="rId3" cstate="print"/>
          <a:stretch>
            <a:fillRect/>
          </a:stretch>
        </p:blipFill>
        <p:spPr>
          <a:xfrm>
            <a:off x="933449" y="2914649"/>
            <a:ext cx="95250" cy="95249"/>
          </a:xfrm>
          <a:prstGeom prst="rect">
            <a:avLst/>
          </a:prstGeom>
        </p:spPr>
      </p:pic>
      <p:pic>
        <p:nvPicPr>
          <p:cNvPr id="15" name="object 15"/>
          <p:cNvPicPr/>
          <p:nvPr/>
        </p:nvPicPr>
        <p:blipFill>
          <a:blip r:embed="rId2" cstate="print"/>
          <a:stretch>
            <a:fillRect/>
          </a:stretch>
        </p:blipFill>
        <p:spPr>
          <a:xfrm>
            <a:off x="981465" y="3499218"/>
            <a:ext cx="103240" cy="198704"/>
          </a:xfrm>
          <a:prstGeom prst="rect">
            <a:avLst/>
          </a:prstGeom>
        </p:spPr>
      </p:pic>
      <p:pic>
        <p:nvPicPr>
          <p:cNvPr id="16" name="object 16"/>
          <p:cNvPicPr/>
          <p:nvPr/>
        </p:nvPicPr>
        <p:blipFill>
          <a:blip r:embed="rId3" cstate="print"/>
          <a:stretch>
            <a:fillRect/>
          </a:stretch>
        </p:blipFill>
        <p:spPr>
          <a:xfrm>
            <a:off x="933449" y="4419599"/>
            <a:ext cx="95250" cy="95249"/>
          </a:xfrm>
          <a:prstGeom prst="rect">
            <a:avLst/>
          </a:prstGeom>
        </p:spPr>
      </p:pic>
      <p:sp>
        <p:nvSpPr>
          <p:cNvPr id="17" name="object 17"/>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spc="-35" dirty="0">
                <a:solidFill>
                  <a:srgbClr val="333333"/>
                </a:solidFill>
              </a:rPr>
              <a:t>It</a:t>
            </a:r>
            <a:r>
              <a:rPr u="none" spc="-45" dirty="0">
                <a:solidFill>
                  <a:srgbClr val="333333"/>
                </a:solidFill>
              </a:rPr>
              <a:t> </a:t>
            </a:r>
            <a:r>
              <a:rPr u="none" dirty="0">
                <a:solidFill>
                  <a:srgbClr val="333333"/>
                </a:solidFill>
              </a:rPr>
              <a:t>is</a:t>
            </a:r>
            <a:r>
              <a:rPr u="none" spc="-45" dirty="0">
                <a:solidFill>
                  <a:srgbClr val="333333"/>
                </a:solidFill>
              </a:rPr>
              <a:t> </a:t>
            </a:r>
            <a:r>
              <a:rPr u="none" spc="55" dirty="0">
                <a:solidFill>
                  <a:srgbClr val="333333"/>
                </a:solidFill>
              </a:rPr>
              <a:t>possible</a:t>
            </a:r>
            <a:r>
              <a:rPr u="none" spc="-45" dirty="0">
                <a:solidFill>
                  <a:srgbClr val="333333"/>
                </a:solidFill>
              </a:rPr>
              <a:t> </a:t>
            </a:r>
            <a:r>
              <a:rPr u="none" dirty="0">
                <a:solidFill>
                  <a:srgbClr val="333333"/>
                </a:solidFill>
              </a:rPr>
              <a:t>to</a:t>
            </a:r>
            <a:r>
              <a:rPr u="none" spc="-45" dirty="0">
                <a:solidFill>
                  <a:srgbClr val="333333"/>
                </a:solidFill>
              </a:rPr>
              <a:t> </a:t>
            </a:r>
            <a:r>
              <a:rPr u="none" spc="50" dirty="0">
                <a:solidFill>
                  <a:srgbClr val="333333"/>
                </a:solidFill>
              </a:rPr>
              <a:t>update</a:t>
            </a:r>
            <a:r>
              <a:rPr u="none" spc="-45" dirty="0">
                <a:solidFill>
                  <a:srgbClr val="333333"/>
                </a:solidFill>
              </a:rPr>
              <a:t> </a:t>
            </a:r>
            <a:r>
              <a:rPr u="none" spc="120" dirty="0">
                <a:solidFill>
                  <a:srgbClr val="333333"/>
                </a:solidFill>
              </a:rPr>
              <a:t>some</a:t>
            </a:r>
            <a:r>
              <a:rPr u="none" spc="-45" dirty="0">
                <a:solidFill>
                  <a:srgbClr val="333333"/>
                </a:solidFill>
              </a:rPr>
              <a:t> </a:t>
            </a:r>
            <a:r>
              <a:rPr u="none" spc="60" dirty="0">
                <a:solidFill>
                  <a:srgbClr val="333333"/>
                </a:solidFill>
              </a:rPr>
              <a:t>parameters</a:t>
            </a:r>
            <a:r>
              <a:rPr u="none" spc="-45" dirty="0">
                <a:solidFill>
                  <a:srgbClr val="333333"/>
                </a:solidFill>
              </a:rPr>
              <a:t> </a:t>
            </a:r>
            <a:r>
              <a:rPr u="none" dirty="0">
                <a:solidFill>
                  <a:srgbClr val="333333"/>
                </a:solidFill>
              </a:rPr>
              <a:t>of</a:t>
            </a:r>
            <a:r>
              <a:rPr u="none" spc="-45" dirty="0">
                <a:solidFill>
                  <a:srgbClr val="333333"/>
                </a:solidFill>
              </a:rPr>
              <a:t> </a:t>
            </a:r>
            <a:r>
              <a:rPr u="none" spc="100" dirty="0">
                <a:solidFill>
                  <a:srgbClr val="333333"/>
                </a:solidFill>
              </a:rPr>
              <a:t>an</a:t>
            </a:r>
            <a:r>
              <a:rPr u="none" spc="-45" dirty="0">
                <a:solidFill>
                  <a:srgbClr val="333333"/>
                </a:solidFill>
              </a:rPr>
              <a:t> </a:t>
            </a:r>
            <a:r>
              <a:rPr u="none" dirty="0">
                <a:solidFill>
                  <a:srgbClr val="333333"/>
                </a:solidFill>
              </a:rPr>
              <a:t>existing</a:t>
            </a:r>
            <a:r>
              <a:rPr u="none" spc="-45" dirty="0">
                <a:solidFill>
                  <a:srgbClr val="333333"/>
                </a:solidFill>
              </a:rPr>
              <a:t> </a:t>
            </a:r>
            <a:r>
              <a:rPr u="none" spc="50" dirty="0">
                <a:solidFill>
                  <a:srgbClr val="333333"/>
                </a:solidFill>
              </a:rPr>
              <a:t>resource</a:t>
            </a:r>
          </a:p>
          <a:p>
            <a:pPr marL="371475" marR="373380">
              <a:lnSpc>
                <a:spcPts val="2250"/>
              </a:lnSpc>
              <a:spcBef>
                <a:spcPts val="1605"/>
              </a:spcBef>
              <a:tabLst>
                <a:tab pos="10686415" algn="l"/>
              </a:tabLst>
            </a:pPr>
            <a:r>
              <a:rPr u="none" spc="50" dirty="0">
                <a:solidFill>
                  <a:srgbClr val="333333"/>
                </a:solidFill>
              </a:rPr>
              <a:t>Parameters</a:t>
            </a:r>
            <a:r>
              <a:rPr u="none" spc="-40" dirty="0">
                <a:solidFill>
                  <a:srgbClr val="333333"/>
                </a:solidFill>
              </a:rPr>
              <a:t> </a:t>
            </a:r>
            <a:r>
              <a:rPr u="none" dirty="0">
                <a:solidFill>
                  <a:srgbClr val="333333"/>
                </a:solidFill>
              </a:rPr>
              <a:t>that</a:t>
            </a:r>
            <a:r>
              <a:rPr u="none" spc="-35" dirty="0">
                <a:solidFill>
                  <a:srgbClr val="333333"/>
                </a:solidFill>
              </a:rPr>
              <a:t> </a:t>
            </a:r>
            <a:r>
              <a:rPr u="none" spc="50" dirty="0">
                <a:solidFill>
                  <a:srgbClr val="333333"/>
                </a:solidFill>
              </a:rPr>
              <a:t>cannot</a:t>
            </a:r>
            <a:r>
              <a:rPr u="none" spc="-35" dirty="0">
                <a:solidFill>
                  <a:srgbClr val="333333"/>
                </a:solidFill>
              </a:rPr>
              <a:t> </a:t>
            </a:r>
            <a:r>
              <a:rPr u="none" spc="55" dirty="0">
                <a:solidFill>
                  <a:srgbClr val="333333"/>
                </a:solidFill>
              </a:rPr>
              <a:t>be</a:t>
            </a:r>
            <a:r>
              <a:rPr u="none" spc="-35" dirty="0">
                <a:solidFill>
                  <a:srgbClr val="333333"/>
                </a:solidFill>
              </a:rPr>
              <a:t> </a:t>
            </a:r>
            <a:r>
              <a:rPr u="none" spc="65" dirty="0">
                <a:solidFill>
                  <a:srgbClr val="333333"/>
                </a:solidFill>
              </a:rPr>
              <a:t>updated</a:t>
            </a:r>
            <a:r>
              <a:rPr u="none" spc="-35" dirty="0">
                <a:solidFill>
                  <a:srgbClr val="333333"/>
                </a:solidFill>
              </a:rPr>
              <a:t> </a:t>
            </a:r>
            <a:r>
              <a:rPr u="none" dirty="0">
                <a:solidFill>
                  <a:srgbClr val="333333"/>
                </a:solidFill>
              </a:rPr>
              <a:t>are</a:t>
            </a:r>
            <a:r>
              <a:rPr u="none" spc="-35" dirty="0">
                <a:solidFill>
                  <a:srgbClr val="333333"/>
                </a:solidFill>
              </a:rPr>
              <a:t> </a:t>
            </a:r>
            <a:r>
              <a:rPr u="none" dirty="0">
                <a:solidFill>
                  <a:srgbClr val="333333"/>
                </a:solidFill>
              </a:rPr>
              <a:t>indicated</a:t>
            </a:r>
            <a:r>
              <a:rPr u="none" spc="-35" dirty="0">
                <a:solidFill>
                  <a:srgbClr val="333333"/>
                </a:solidFill>
              </a:rPr>
              <a:t> </a:t>
            </a:r>
            <a:r>
              <a:rPr u="none" dirty="0">
                <a:solidFill>
                  <a:srgbClr val="333333"/>
                </a:solidFill>
              </a:rPr>
              <a:t>in</a:t>
            </a:r>
            <a:r>
              <a:rPr u="none" spc="-35" dirty="0">
                <a:solidFill>
                  <a:srgbClr val="333333"/>
                </a:solidFill>
              </a:rPr>
              <a:t> </a:t>
            </a:r>
            <a:r>
              <a:rPr u="none" dirty="0">
                <a:solidFill>
                  <a:srgbClr val="333333"/>
                </a:solidFill>
              </a:rPr>
              <a:t>the</a:t>
            </a:r>
            <a:r>
              <a:rPr u="none" spc="-35" dirty="0">
                <a:solidFill>
                  <a:srgbClr val="333333"/>
                </a:solidFill>
              </a:rPr>
              <a:t> </a:t>
            </a:r>
            <a:r>
              <a:rPr u="none" spc="50" dirty="0">
                <a:solidFill>
                  <a:srgbClr val="333333"/>
                </a:solidFill>
              </a:rPr>
              <a:t>documentation</a:t>
            </a:r>
            <a:r>
              <a:rPr u="none" spc="-35" dirty="0">
                <a:solidFill>
                  <a:srgbClr val="333333"/>
                </a:solidFill>
              </a:rPr>
              <a:t> </a:t>
            </a:r>
            <a:r>
              <a:rPr u="none" spc="240" dirty="0">
                <a:solidFill>
                  <a:srgbClr val="333333"/>
                </a:solidFill>
              </a:rPr>
              <a:t>(</a:t>
            </a:r>
            <a:r>
              <a:rPr u="none" spc="240" dirty="0">
                <a:latin typeface="Tahoma"/>
                <a:cs typeface="Tahoma"/>
              </a:rPr>
              <a:t>kubectl</a:t>
            </a:r>
            <a:r>
              <a:rPr u="none" dirty="0">
                <a:latin typeface="Tahoma"/>
                <a:cs typeface="Tahoma"/>
              </a:rPr>
              <a:t>	</a:t>
            </a:r>
            <a:r>
              <a:rPr u="none" spc="315" dirty="0">
                <a:latin typeface="Tahoma"/>
                <a:cs typeface="Tahoma"/>
              </a:rPr>
              <a:t>explain </a:t>
            </a:r>
            <a:r>
              <a:rPr u="none" spc="290" dirty="0">
                <a:latin typeface="Tahoma"/>
                <a:cs typeface="Tahoma"/>
              </a:rPr>
              <a:t>pods.spec.containers</a:t>
            </a:r>
            <a:r>
              <a:rPr u="none" spc="-55" dirty="0">
                <a:latin typeface="Tahoma"/>
                <a:cs typeface="Tahoma"/>
              </a:rPr>
              <a:t> </a:t>
            </a:r>
            <a:r>
              <a:rPr u="none" dirty="0">
                <a:solidFill>
                  <a:srgbClr val="333333"/>
                </a:solidFill>
              </a:rPr>
              <a:t>for</a:t>
            </a:r>
            <a:r>
              <a:rPr u="none" spc="-30" dirty="0">
                <a:solidFill>
                  <a:srgbClr val="333333"/>
                </a:solidFill>
              </a:rPr>
              <a:t> </a:t>
            </a:r>
            <a:r>
              <a:rPr u="none" spc="-10" dirty="0">
                <a:solidFill>
                  <a:srgbClr val="333333"/>
                </a:solidFill>
              </a:rPr>
              <a:t>example)</a:t>
            </a:r>
          </a:p>
          <a:p>
            <a:pPr marL="371475">
              <a:lnSpc>
                <a:spcPct val="100000"/>
              </a:lnSpc>
              <a:spcBef>
                <a:spcPts val="1350"/>
              </a:spcBef>
              <a:tabLst>
                <a:tab pos="4437380" algn="l"/>
                <a:tab pos="5401310" algn="l"/>
                <a:tab pos="5882640" algn="l"/>
              </a:tabLst>
            </a:pPr>
            <a:r>
              <a:rPr u="none" dirty="0">
                <a:solidFill>
                  <a:srgbClr val="333333"/>
                </a:solidFill>
              </a:rPr>
              <a:t>To</a:t>
            </a:r>
            <a:r>
              <a:rPr u="none" spc="-5" dirty="0">
                <a:solidFill>
                  <a:srgbClr val="333333"/>
                </a:solidFill>
              </a:rPr>
              <a:t> </a:t>
            </a:r>
            <a:r>
              <a:rPr u="none" spc="50" dirty="0">
                <a:solidFill>
                  <a:srgbClr val="333333"/>
                </a:solidFill>
              </a:rPr>
              <a:t>update</a:t>
            </a:r>
            <a:r>
              <a:rPr u="none" spc="-5" dirty="0">
                <a:solidFill>
                  <a:srgbClr val="333333"/>
                </a:solidFill>
              </a:rPr>
              <a:t> </a:t>
            </a:r>
            <a:r>
              <a:rPr u="none" spc="65" dirty="0">
                <a:solidFill>
                  <a:srgbClr val="333333"/>
                </a:solidFill>
              </a:rPr>
              <a:t>a</a:t>
            </a:r>
            <a:r>
              <a:rPr u="none" spc="-5" dirty="0">
                <a:solidFill>
                  <a:srgbClr val="333333"/>
                </a:solidFill>
              </a:rPr>
              <a:t> </a:t>
            </a:r>
            <a:r>
              <a:rPr u="none" dirty="0">
                <a:solidFill>
                  <a:srgbClr val="333333"/>
                </a:solidFill>
              </a:rPr>
              <a:t>resource:</a:t>
            </a:r>
            <a:r>
              <a:rPr u="none" spc="-5" dirty="0">
                <a:solidFill>
                  <a:srgbClr val="333333"/>
                </a:solidFill>
              </a:rPr>
              <a:t> </a:t>
            </a:r>
            <a:r>
              <a:rPr u="none" spc="300" dirty="0">
                <a:latin typeface="Tahoma"/>
                <a:cs typeface="Tahoma"/>
              </a:rPr>
              <a:t>kubectl</a:t>
            </a:r>
            <a:r>
              <a:rPr u="none" dirty="0">
                <a:latin typeface="Tahoma"/>
                <a:cs typeface="Tahoma"/>
              </a:rPr>
              <a:t>	</a:t>
            </a:r>
            <a:r>
              <a:rPr u="none" spc="254" dirty="0">
                <a:latin typeface="Tahoma"/>
                <a:cs typeface="Tahoma"/>
              </a:rPr>
              <a:t>apply</a:t>
            </a:r>
            <a:r>
              <a:rPr u="none" dirty="0">
                <a:latin typeface="Tahoma"/>
                <a:cs typeface="Tahoma"/>
              </a:rPr>
              <a:t>	</a:t>
            </a:r>
            <a:r>
              <a:rPr u="none" spc="585" dirty="0">
                <a:latin typeface="Tahoma"/>
                <a:cs typeface="Tahoma"/>
              </a:rPr>
              <a:t>-</a:t>
            </a:r>
            <a:r>
              <a:rPr u="none" spc="459" dirty="0">
                <a:latin typeface="Tahoma"/>
                <a:cs typeface="Tahoma"/>
              </a:rPr>
              <a:t>f</a:t>
            </a:r>
            <a:r>
              <a:rPr u="none" dirty="0">
                <a:latin typeface="Tahoma"/>
                <a:cs typeface="Tahoma"/>
              </a:rPr>
              <a:t>	</a:t>
            </a:r>
            <a:r>
              <a:rPr u="none" spc="254" dirty="0">
                <a:latin typeface="Tahoma"/>
                <a:cs typeface="Tahoma"/>
              </a:rPr>
              <a:t>&lt;descriptor&gt;.yml|json</a:t>
            </a:r>
          </a:p>
          <a:p>
            <a:pPr>
              <a:lnSpc>
                <a:spcPct val="100000"/>
              </a:lnSpc>
              <a:spcBef>
                <a:spcPts val="340"/>
              </a:spcBef>
            </a:pPr>
            <a:endParaRPr u="none" spc="254" dirty="0">
              <a:latin typeface="Tahoma"/>
              <a:cs typeface="Tahoma"/>
            </a:endParaRPr>
          </a:p>
          <a:p>
            <a:pPr marL="142875" marR="6489700" indent="252095">
              <a:lnSpc>
                <a:spcPts val="1880"/>
              </a:lnSpc>
            </a:pPr>
            <a:r>
              <a:rPr sz="1650" u="none" spc="245" dirty="0">
                <a:solidFill>
                  <a:srgbClr val="000000"/>
                </a:solidFill>
                <a:latin typeface="Tahoma"/>
                <a:cs typeface="Tahoma"/>
              </a:rPr>
              <a:t>kubectl</a:t>
            </a:r>
            <a:r>
              <a:rPr sz="1650" u="none" spc="495" dirty="0">
                <a:solidFill>
                  <a:srgbClr val="000000"/>
                </a:solidFill>
                <a:latin typeface="Tahoma"/>
                <a:cs typeface="Tahoma"/>
              </a:rPr>
              <a:t> </a:t>
            </a:r>
            <a:r>
              <a:rPr sz="1650" u="none" spc="204" dirty="0">
                <a:solidFill>
                  <a:srgbClr val="000000"/>
                </a:solidFill>
                <a:latin typeface="Tahoma"/>
                <a:cs typeface="Tahoma"/>
              </a:rPr>
              <a:t>apply</a:t>
            </a:r>
            <a:r>
              <a:rPr sz="1650" u="none" spc="495" dirty="0">
                <a:solidFill>
                  <a:srgbClr val="000000"/>
                </a:solidFill>
                <a:latin typeface="Tahoma"/>
                <a:cs typeface="Tahoma"/>
              </a:rPr>
              <a:t> </a:t>
            </a:r>
            <a:r>
              <a:rPr sz="1650" u="none" spc="200" dirty="0">
                <a:solidFill>
                  <a:srgbClr val="ED9900"/>
                </a:solidFill>
                <a:latin typeface="Tahoma"/>
                <a:cs typeface="Tahoma"/>
              </a:rPr>
              <a:t>--</a:t>
            </a:r>
            <a:r>
              <a:rPr sz="1650" u="none" spc="260" dirty="0">
                <a:solidFill>
                  <a:srgbClr val="ED9900"/>
                </a:solidFill>
                <a:latin typeface="Tahoma"/>
                <a:cs typeface="Tahoma"/>
              </a:rPr>
              <a:t>filename</a:t>
            </a:r>
            <a:r>
              <a:rPr sz="1650" u="none" spc="-10" dirty="0">
                <a:solidFill>
                  <a:srgbClr val="ED9900"/>
                </a:solidFill>
                <a:latin typeface="Tahoma"/>
                <a:cs typeface="Tahoma"/>
              </a:rPr>
              <a:t>  </a:t>
            </a:r>
            <a:r>
              <a:rPr sz="1650" u="none" spc="280" dirty="0">
                <a:solidFill>
                  <a:srgbClr val="000000"/>
                </a:solidFill>
                <a:latin typeface="Tahoma"/>
                <a:cs typeface="Tahoma"/>
              </a:rPr>
              <a:t>pod-</a:t>
            </a:r>
            <a:r>
              <a:rPr sz="1650" u="none" spc="270" dirty="0">
                <a:solidFill>
                  <a:srgbClr val="000000"/>
                </a:solidFill>
                <a:latin typeface="Tahoma"/>
                <a:cs typeface="Tahoma"/>
              </a:rPr>
              <a:t>from-</a:t>
            </a:r>
            <a:r>
              <a:rPr sz="1650" u="none" spc="210" dirty="0">
                <a:solidFill>
                  <a:srgbClr val="000000"/>
                </a:solidFill>
                <a:latin typeface="Tahoma"/>
                <a:cs typeface="Tahoma"/>
              </a:rPr>
              <a:t>file.yml </a:t>
            </a:r>
            <a:r>
              <a:rPr sz="1650" u="none" spc="240" dirty="0">
                <a:solidFill>
                  <a:srgbClr val="000000"/>
                </a:solidFill>
                <a:latin typeface="Tahoma"/>
                <a:cs typeface="Tahoma"/>
              </a:rPr>
              <a:t>pod/k8s-</a:t>
            </a:r>
            <a:r>
              <a:rPr sz="1650" u="none" spc="210" dirty="0">
                <a:solidFill>
                  <a:srgbClr val="000000"/>
                </a:solidFill>
                <a:latin typeface="Tahoma"/>
                <a:cs typeface="Tahoma"/>
              </a:rPr>
              <a:t>rulez</a:t>
            </a:r>
            <a:r>
              <a:rPr sz="1650" u="none" spc="470" dirty="0">
                <a:solidFill>
                  <a:srgbClr val="000000"/>
                </a:solidFill>
                <a:latin typeface="Tahoma"/>
                <a:cs typeface="Tahoma"/>
              </a:rPr>
              <a:t> </a:t>
            </a:r>
            <a:r>
              <a:rPr sz="1650" u="none" spc="210" dirty="0">
                <a:solidFill>
                  <a:srgbClr val="000000"/>
                </a:solidFill>
                <a:latin typeface="Tahoma"/>
                <a:cs typeface="Tahoma"/>
              </a:rPr>
              <a:t>configured</a:t>
            </a:r>
            <a:endParaRPr sz="1650">
              <a:latin typeface="Tahoma"/>
              <a:cs typeface="Tahoma"/>
            </a:endParaRPr>
          </a:p>
          <a:p>
            <a:pPr>
              <a:lnSpc>
                <a:spcPct val="100000"/>
              </a:lnSpc>
              <a:spcBef>
                <a:spcPts val="700"/>
              </a:spcBef>
            </a:pPr>
            <a:endParaRPr sz="1650">
              <a:latin typeface="Tahoma"/>
              <a:cs typeface="Tahoma"/>
            </a:endParaRPr>
          </a:p>
          <a:p>
            <a:pPr marL="371475">
              <a:lnSpc>
                <a:spcPct val="100000"/>
              </a:lnSpc>
            </a:pPr>
            <a:r>
              <a:rPr u="none" spc="-10" dirty="0">
                <a:solidFill>
                  <a:srgbClr val="333333"/>
                </a:solidFill>
              </a:rPr>
              <a:t>Idempotent:</a:t>
            </a:r>
          </a:p>
          <a:p>
            <a:pPr>
              <a:lnSpc>
                <a:spcPct val="100000"/>
              </a:lnSpc>
              <a:spcBef>
                <a:spcPts val="290"/>
              </a:spcBef>
            </a:pPr>
            <a:endParaRPr u="none" spc="-10" dirty="0">
              <a:solidFill>
                <a:srgbClr val="333333"/>
              </a:solidFill>
            </a:endParaRPr>
          </a:p>
          <a:p>
            <a:pPr marL="142875" marR="6489700" indent="252095">
              <a:lnSpc>
                <a:spcPts val="1880"/>
              </a:lnSpc>
            </a:pPr>
            <a:r>
              <a:rPr sz="1650" u="none" spc="245" dirty="0">
                <a:solidFill>
                  <a:srgbClr val="000000"/>
                </a:solidFill>
                <a:latin typeface="Tahoma"/>
                <a:cs typeface="Tahoma"/>
              </a:rPr>
              <a:t>kubectl</a:t>
            </a:r>
            <a:r>
              <a:rPr sz="1650" u="none" spc="495" dirty="0">
                <a:solidFill>
                  <a:srgbClr val="000000"/>
                </a:solidFill>
                <a:latin typeface="Tahoma"/>
                <a:cs typeface="Tahoma"/>
              </a:rPr>
              <a:t> </a:t>
            </a:r>
            <a:r>
              <a:rPr sz="1650" u="none" spc="204" dirty="0">
                <a:solidFill>
                  <a:srgbClr val="000000"/>
                </a:solidFill>
                <a:latin typeface="Tahoma"/>
                <a:cs typeface="Tahoma"/>
              </a:rPr>
              <a:t>apply</a:t>
            </a:r>
            <a:r>
              <a:rPr sz="1650" u="none" spc="495" dirty="0">
                <a:solidFill>
                  <a:srgbClr val="000000"/>
                </a:solidFill>
                <a:latin typeface="Tahoma"/>
                <a:cs typeface="Tahoma"/>
              </a:rPr>
              <a:t> </a:t>
            </a:r>
            <a:r>
              <a:rPr sz="1650" u="none" spc="200" dirty="0">
                <a:solidFill>
                  <a:srgbClr val="ED9900"/>
                </a:solidFill>
                <a:latin typeface="Tahoma"/>
                <a:cs typeface="Tahoma"/>
              </a:rPr>
              <a:t>--</a:t>
            </a:r>
            <a:r>
              <a:rPr sz="1650" u="none" spc="260" dirty="0">
                <a:solidFill>
                  <a:srgbClr val="ED9900"/>
                </a:solidFill>
                <a:latin typeface="Tahoma"/>
                <a:cs typeface="Tahoma"/>
              </a:rPr>
              <a:t>filename</a:t>
            </a:r>
            <a:r>
              <a:rPr sz="1650" u="none" spc="-10" dirty="0">
                <a:solidFill>
                  <a:srgbClr val="ED9900"/>
                </a:solidFill>
                <a:latin typeface="Tahoma"/>
                <a:cs typeface="Tahoma"/>
              </a:rPr>
              <a:t>  </a:t>
            </a:r>
            <a:r>
              <a:rPr sz="1650" u="none" spc="280" dirty="0">
                <a:solidFill>
                  <a:srgbClr val="000000"/>
                </a:solidFill>
                <a:latin typeface="Tahoma"/>
                <a:cs typeface="Tahoma"/>
              </a:rPr>
              <a:t>pod-</a:t>
            </a:r>
            <a:r>
              <a:rPr sz="1650" u="none" spc="270" dirty="0">
                <a:solidFill>
                  <a:srgbClr val="000000"/>
                </a:solidFill>
                <a:latin typeface="Tahoma"/>
                <a:cs typeface="Tahoma"/>
              </a:rPr>
              <a:t>from-</a:t>
            </a:r>
            <a:r>
              <a:rPr sz="1650" u="none" spc="210" dirty="0">
                <a:solidFill>
                  <a:srgbClr val="000000"/>
                </a:solidFill>
                <a:latin typeface="Tahoma"/>
                <a:cs typeface="Tahoma"/>
              </a:rPr>
              <a:t>file.yml </a:t>
            </a:r>
            <a:r>
              <a:rPr sz="1650" u="none" spc="240" dirty="0">
                <a:solidFill>
                  <a:srgbClr val="000000"/>
                </a:solidFill>
                <a:latin typeface="Tahoma"/>
                <a:cs typeface="Tahoma"/>
              </a:rPr>
              <a:t>pod/k8s-</a:t>
            </a:r>
            <a:r>
              <a:rPr sz="1650" u="none" spc="210" dirty="0">
                <a:solidFill>
                  <a:srgbClr val="000000"/>
                </a:solidFill>
                <a:latin typeface="Tahoma"/>
                <a:cs typeface="Tahoma"/>
              </a:rPr>
              <a:t>rulez</a:t>
            </a:r>
            <a:r>
              <a:rPr sz="1650" u="none" spc="470" dirty="0">
                <a:solidFill>
                  <a:srgbClr val="000000"/>
                </a:solidFill>
                <a:latin typeface="Tahoma"/>
                <a:cs typeface="Tahoma"/>
              </a:rPr>
              <a:t> </a:t>
            </a:r>
            <a:r>
              <a:rPr sz="1650" u="none" spc="85" dirty="0">
                <a:solidFill>
                  <a:srgbClr val="000000"/>
                </a:solidFill>
                <a:latin typeface="Tahoma"/>
                <a:cs typeface="Tahoma"/>
              </a:rPr>
              <a:t>unchanged</a:t>
            </a:r>
            <a:endParaRPr sz="1650">
              <a:latin typeface="Tahoma"/>
              <a:cs typeface="Tahom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6574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657474"/>
            <a:ext cx="12211050" cy="685800"/>
            <a:chOff x="809624" y="2657474"/>
            <a:chExt cx="12211050" cy="685800"/>
          </a:xfrm>
        </p:grpSpPr>
        <p:sp>
          <p:nvSpPr>
            <p:cNvPr id="4" name="object 4"/>
            <p:cNvSpPr/>
            <p:nvPr/>
          </p:nvSpPr>
          <p:spPr>
            <a:xfrm>
              <a:off x="809612" y="2657474"/>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657474"/>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grpSp>
      <p:sp>
        <p:nvSpPr>
          <p:cNvPr id="6" name="object 6"/>
          <p:cNvSpPr/>
          <p:nvPr/>
        </p:nvSpPr>
        <p:spPr>
          <a:xfrm>
            <a:off x="809624" y="44291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4429124"/>
            <a:ext cx="12211050" cy="923925"/>
            <a:chOff x="809624" y="4429124"/>
            <a:chExt cx="12211050" cy="923925"/>
          </a:xfrm>
        </p:grpSpPr>
        <p:sp>
          <p:nvSpPr>
            <p:cNvPr id="8" name="object 8"/>
            <p:cNvSpPr/>
            <p:nvPr/>
          </p:nvSpPr>
          <p:spPr>
            <a:xfrm>
              <a:off x="809612" y="44291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44291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4556493"/>
              <a:ext cx="103240" cy="198704"/>
            </a:xfrm>
            <a:prstGeom prst="rect">
              <a:avLst/>
            </a:prstGeom>
          </p:spPr>
        </p:pic>
      </p:grpSp>
      <p:sp>
        <p:nvSpPr>
          <p:cNvPr id="11" name="object 11"/>
          <p:cNvSpPr txBox="1">
            <a:spLocks noGrp="1"/>
          </p:cNvSpPr>
          <p:nvPr>
            <p:ph type="title"/>
          </p:nvPr>
        </p:nvSpPr>
        <p:spPr>
          <a:xfrm>
            <a:off x="796924" y="571563"/>
            <a:ext cx="5167630" cy="558800"/>
          </a:xfrm>
          <a:prstGeom prst="rect">
            <a:avLst/>
          </a:prstGeom>
        </p:spPr>
        <p:txBody>
          <a:bodyPr vert="horz" wrap="square" lIns="0" tIns="12700" rIns="0" bIns="0" rtlCol="0">
            <a:spAutoFit/>
          </a:bodyPr>
          <a:lstStyle/>
          <a:p>
            <a:pPr marL="12700">
              <a:lnSpc>
                <a:spcPct val="100000"/>
              </a:lnSpc>
              <a:spcBef>
                <a:spcPts val="100"/>
              </a:spcBef>
            </a:pPr>
            <a:r>
              <a:rPr spc="-65" dirty="0"/>
              <a:t>DELETING</a:t>
            </a:r>
            <a:r>
              <a:rPr spc="-100" dirty="0"/>
              <a:t> </a:t>
            </a:r>
            <a:r>
              <a:rPr spc="75" dirty="0"/>
              <a:t>A</a:t>
            </a:r>
            <a:r>
              <a:rPr spc="-95" dirty="0"/>
              <a:t> </a:t>
            </a:r>
            <a:r>
              <a:rPr spc="-110" dirty="0"/>
              <a:t>RESOURCE</a:t>
            </a:r>
          </a:p>
        </p:txBody>
      </p:sp>
      <p:pic>
        <p:nvPicPr>
          <p:cNvPr id="12" name="object 12"/>
          <p:cNvPicPr/>
          <p:nvPr/>
        </p:nvPicPr>
        <p:blipFill>
          <a:blip r:embed="rId3" cstate="print"/>
          <a:stretch>
            <a:fillRect/>
          </a:stretch>
        </p:blipFill>
        <p:spPr>
          <a:xfrm>
            <a:off x="933449" y="2200274"/>
            <a:ext cx="95250" cy="95249"/>
          </a:xfrm>
          <a:prstGeom prst="rect">
            <a:avLst/>
          </a:prstGeom>
        </p:spPr>
      </p:pic>
      <p:pic>
        <p:nvPicPr>
          <p:cNvPr id="13" name="object 13"/>
          <p:cNvPicPr/>
          <p:nvPr/>
        </p:nvPicPr>
        <p:blipFill>
          <a:blip r:embed="rId2" cstate="print"/>
          <a:stretch>
            <a:fillRect/>
          </a:stretch>
        </p:blipFill>
        <p:spPr>
          <a:xfrm>
            <a:off x="981465" y="2784843"/>
            <a:ext cx="103240" cy="198704"/>
          </a:xfrm>
          <a:prstGeom prst="rect">
            <a:avLst/>
          </a:prstGeom>
        </p:spPr>
      </p:pic>
      <p:pic>
        <p:nvPicPr>
          <p:cNvPr id="14" name="object 14"/>
          <p:cNvPicPr/>
          <p:nvPr/>
        </p:nvPicPr>
        <p:blipFill>
          <a:blip r:embed="rId3" cstate="print"/>
          <a:stretch>
            <a:fillRect/>
          </a:stretch>
        </p:blipFill>
        <p:spPr>
          <a:xfrm>
            <a:off x="933449" y="3705224"/>
            <a:ext cx="95250" cy="95249"/>
          </a:xfrm>
          <a:prstGeom prst="rect">
            <a:avLst/>
          </a:prstGeom>
        </p:spPr>
      </p:pic>
      <p:sp>
        <p:nvSpPr>
          <p:cNvPr id="15" name="object 15"/>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tabLst>
                <a:tab pos="4388485" algn="l"/>
              </a:tabLst>
            </a:pPr>
            <a:r>
              <a:rPr u="none" dirty="0">
                <a:solidFill>
                  <a:srgbClr val="333333"/>
                </a:solidFill>
              </a:rPr>
              <a:t>To</a:t>
            </a:r>
            <a:r>
              <a:rPr u="none" spc="-80" dirty="0">
                <a:solidFill>
                  <a:srgbClr val="333333"/>
                </a:solidFill>
              </a:rPr>
              <a:t> </a:t>
            </a:r>
            <a:r>
              <a:rPr u="none" dirty="0">
                <a:solidFill>
                  <a:srgbClr val="333333"/>
                </a:solidFill>
              </a:rPr>
              <a:t>delete</a:t>
            </a:r>
            <a:r>
              <a:rPr u="none" spc="-80" dirty="0">
                <a:solidFill>
                  <a:srgbClr val="333333"/>
                </a:solidFill>
              </a:rPr>
              <a:t> </a:t>
            </a:r>
            <a:r>
              <a:rPr u="none" spc="65" dirty="0">
                <a:solidFill>
                  <a:srgbClr val="333333"/>
                </a:solidFill>
              </a:rPr>
              <a:t>a</a:t>
            </a:r>
            <a:r>
              <a:rPr u="none" spc="-80" dirty="0">
                <a:solidFill>
                  <a:srgbClr val="333333"/>
                </a:solidFill>
              </a:rPr>
              <a:t> </a:t>
            </a:r>
            <a:r>
              <a:rPr u="none" spc="60" dirty="0">
                <a:solidFill>
                  <a:srgbClr val="333333"/>
                </a:solidFill>
              </a:rPr>
              <a:t>resource</a:t>
            </a:r>
            <a:r>
              <a:rPr u="none" spc="-80" dirty="0">
                <a:solidFill>
                  <a:srgbClr val="333333"/>
                </a:solidFill>
              </a:rPr>
              <a:t> </a:t>
            </a:r>
            <a:r>
              <a:rPr u="none" spc="105" dirty="0">
                <a:solidFill>
                  <a:srgbClr val="333333"/>
                </a:solidFill>
              </a:rPr>
              <a:t>use</a:t>
            </a:r>
            <a:r>
              <a:rPr u="none" spc="-80" dirty="0">
                <a:solidFill>
                  <a:srgbClr val="333333"/>
                </a:solidFill>
              </a:rPr>
              <a:t> </a:t>
            </a:r>
            <a:r>
              <a:rPr u="none" spc="300" dirty="0">
                <a:latin typeface="Tahoma"/>
                <a:cs typeface="Tahoma"/>
              </a:rPr>
              <a:t>kubectl</a:t>
            </a:r>
            <a:r>
              <a:rPr u="none" dirty="0">
                <a:latin typeface="Tahoma"/>
                <a:cs typeface="Tahoma"/>
              </a:rPr>
              <a:t>	</a:t>
            </a:r>
            <a:r>
              <a:rPr u="none" spc="229" dirty="0">
                <a:latin typeface="Tahoma"/>
                <a:cs typeface="Tahoma"/>
              </a:rPr>
              <a:t>delete</a:t>
            </a:r>
            <a:r>
              <a:rPr u="none" spc="229" dirty="0">
                <a:solidFill>
                  <a:srgbClr val="333333"/>
                </a:solidFill>
              </a:rPr>
              <a:t>.</a:t>
            </a:r>
          </a:p>
          <a:p>
            <a:pPr marL="370840">
              <a:lnSpc>
                <a:spcPct val="100000"/>
              </a:lnSpc>
              <a:spcBef>
                <a:spcPts val="1830"/>
              </a:spcBef>
              <a:tabLst>
                <a:tab pos="1655445" algn="l"/>
                <a:tab pos="2779395" algn="l"/>
                <a:tab pos="3903345" algn="l"/>
              </a:tabLst>
            </a:pPr>
            <a:r>
              <a:rPr u="none" spc="300" dirty="0">
                <a:latin typeface="Tahoma"/>
                <a:cs typeface="Tahoma"/>
              </a:rPr>
              <a:t>kubectl</a:t>
            </a:r>
            <a:r>
              <a:rPr u="none" dirty="0">
                <a:latin typeface="Tahoma"/>
                <a:cs typeface="Tahoma"/>
              </a:rPr>
              <a:t>	</a:t>
            </a:r>
            <a:r>
              <a:rPr u="none" spc="305" dirty="0">
                <a:latin typeface="Tahoma"/>
                <a:cs typeface="Tahoma"/>
              </a:rPr>
              <a:t>delete</a:t>
            </a:r>
            <a:r>
              <a:rPr u="none" dirty="0">
                <a:latin typeface="Tahoma"/>
                <a:cs typeface="Tahoma"/>
              </a:rPr>
              <a:t>	</a:t>
            </a:r>
            <a:r>
              <a:rPr u="none" spc="70" dirty="0">
                <a:latin typeface="Tahoma"/>
                <a:cs typeface="Tahoma"/>
              </a:rPr>
              <a:t>&lt;type&gt;</a:t>
            </a:r>
            <a:r>
              <a:rPr u="none" dirty="0">
                <a:latin typeface="Tahoma"/>
                <a:cs typeface="Tahoma"/>
              </a:rPr>
              <a:t>	</a:t>
            </a:r>
            <a:r>
              <a:rPr u="none" spc="-135" dirty="0">
                <a:latin typeface="Tahoma"/>
                <a:cs typeface="Tahoma"/>
              </a:rPr>
              <a:t>&lt;name&gt;</a:t>
            </a:r>
            <a:r>
              <a:rPr u="none" spc="-135" dirty="0">
                <a:solidFill>
                  <a:srgbClr val="333333"/>
                </a:solidFill>
              </a:rPr>
              <a:t>:</a:t>
            </a:r>
            <a:r>
              <a:rPr u="none" spc="-60" dirty="0">
                <a:solidFill>
                  <a:srgbClr val="333333"/>
                </a:solidFill>
              </a:rPr>
              <a:t> </a:t>
            </a:r>
            <a:r>
              <a:rPr u="none" dirty="0">
                <a:solidFill>
                  <a:srgbClr val="333333"/>
                </a:solidFill>
              </a:rPr>
              <a:t>delete</a:t>
            </a:r>
            <a:r>
              <a:rPr u="none" spc="-60" dirty="0">
                <a:solidFill>
                  <a:srgbClr val="333333"/>
                </a:solidFill>
              </a:rPr>
              <a:t> </a:t>
            </a:r>
            <a:r>
              <a:rPr u="none" dirty="0">
                <a:solidFill>
                  <a:srgbClr val="333333"/>
                </a:solidFill>
              </a:rPr>
              <a:t>the</a:t>
            </a:r>
            <a:r>
              <a:rPr u="none" spc="-55" dirty="0">
                <a:solidFill>
                  <a:srgbClr val="333333"/>
                </a:solidFill>
              </a:rPr>
              <a:t> </a:t>
            </a:r>
            <a:r>
              <a:rPr u="none" spc="60" dirty="0">
                <a:solidFill>
                  <a:srgbClr val="333333"/>
                </a:solidFill>
              </a:rPr>
              <a:t>resource</a:t>
            </a:r>
            <a:r>
              <a:rPr u="none" spc="-60" dirty="0">
                <a:solidFill>
                  <a:srgbClr val="333333"/>
                </a:solidFill>
              </a:rPr>
              <a:t> </a:t>
            </a:r>
            <a:r>
              <a:rPr u="none" spc="100" dirty="0">
                <a:solidFill>
                  <a:srgbClr val="333333"/>
                </a:solidFill>
              </a:rPr>
              <a:t>named</a:t>
            </a:r>
            <a:r>
              <a:rPr u="none" spc="-55" dirty="0">
                <a:solidFill>
                  <a:srgbClr val="333333"/>
                </a:solidFill>
              </a:rPr>
              <a:t> </a:t>
            </a:r>
            <a:r>
              <a:rPr u="none" spc="-114" dirty="0">
                <a:latin typeface="Tahoma"/>
                <a:cs typeface="Tahoma"/>
              </a:rPr>
              <a:t>&lt;name&gt;</a:t>
            </a:r>
            <a:r>
              <a:rPr u="none" spc="-80" dirty="0">
                <a:latin typeface="Tahoma"/>
                <a:cs typeface="Tahoma"/>
              </a:rPr>
              <a:t> </a:t>
            </a:r>
            <a:r>
              <a:rPr u="none" dirty="0">
                <a:solidFill>
                  <a:srgbClr val="333333"/>
                </a:solidFill>
              </a:rPr>
              <a:t>with</a:t>
            </a:r>
            <a:r>
              <a:rPr u="none" spc="-60" dirty="0">
                <a:solidFill>
                  <a:srgbClr val="333333"/>
                </a:solidFill>
              </a:rPr>
              <a:t> </a:t>
            </a:r>
            <a:r>
              <a:rPr u="none" dirty="0">
                <a:solidFill>
                  <a:srgbClr val="333333"/>
                </a:solidFill>
              </a:rPr>
              <a:t>type</a:t>
            </a:r>
            <a:r>
              <a:rPr u="none" spc="-55" dirty="0">
                <a:solidFill>
                  <a:srgbClr val="333333"/>
                </a:solidFill>
              </a:rPr>
              <a:t> </a:t>
            </a:r>
            <a:r>
              <a:rPr u="none" spc="70" dirty="0">
                <a:latin typeface="Tahoma"/>
                <a:cs typeface="Tahoma"/>
              </a:rPr>
              <a:t>&lt;type&gt;</a:t>
            </a:r>
          </a:p>
          <a:p>
            <a:pPr>
              <a:lnSpc>
                <a:spcPct val="100000"/>
              </a:lnSpc>
              <a:spcBef>
                <a:spcPts val="340"/>
              </a:spcBef>
            </a:pPr>
            <a:endParaRPr u="none" spc="70" dirty="0">
              <a:latin typeface="Tahoma"/>
              <a:cs typeface="Tahoma"/>
            </a:endParaRPr>
          </a:p>
          <a:p>
            <a:pPr marL="142240" marR="8256270" indent="252095">
              <a:lnSpc>
                <a:spcPts val="1880"/>
              </a:lnSpc>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250" dirty="0">
                <a:solidFill>
                  <a:srgbClr val="000000"/>
                </a:solidFill>
                <a:latin typeface="Tahoma"/>
                <a:cs typeface="Tahoma"/>
              </a:rPr>
              <a:t>delete</a:t>
            </a:r>
            <a:r>
              <a:rPr sz="1650" u="none" spc="475" dirty="0">
                <a:solidFill>
                  <a:srgbClr val="000000"/>
                </a:solidFill>
                <a:latin typeface="Tahoma"/>
                <a:cs typeface="Tahoma"/>
              </a:rPr>
              <a:t> </a:t>
            </a:r>
            <a:r>
              <a:rPr sz="1650" u="none" spc="80" dirty="0">
                <a:solidFill>
                  <a:srgbClr val="000000"/>
                </a:solidFill>
                <a:latin typeface="Tahoma"/>
                <a:cs typeface="Tahoma"/>
              </a:rPr>
              <a:t>pod</a:t>
            </a:r>
            <a:r>
              <a:rPr sz="1650" u="none" spc="475" dirty="0">
                <a:solidFill>
                  <a:srgbClr val="000000"/>
                </a:solidFill>
                <a:latin typeface="Tahoma"/>
                <a:cs typeface="Tahoma"/>
              </a:rPr>
              <a:t> </a:t>
            </a:r>
            <a:r>
              <a:rPr sz="1650" u="none" spc="275" dirty="0">
                <a:solidFill>
                  <a:srgbClr val="000000"/>
                </a:solidFill>
                <a:latin typeface="Tahoma"/>
                <a:cs typeface="Tahoma"/>
              </a:rPr>
              <a:t>k8s-</a:t>
            </a:r>
            <a:r>
              <a:rPr sz="1650" u="none" spc="240" dirty="0">
                <a:solidFill>
                  <a:srgbClr val="000000"/>
                </a:solidFill>
                <a:latin typeface="Tahoma"/>
                <a:cs typeface="Tahoma"/>
              </a:rPr>
              <a:t>rulez </a:t>
            </a:r>
            <a:r>
              <a:rPr sz="1650" u="none" spc="80" dirty="0">
                <a:solidFill>
                  <a:srgbClr val="000000"/>
                </a:solidFill>
                <a:latin typeface="Tahoma"/>
                <a:cs typeface="Tahoma"/>
              </a:rPr>
              <a:t>pod</a:t>
            </a:r>
            <a:r>
              <a:rPr sz="1650" u="none" spc="490" dirty="0">
                <a:solidFill>
                  <a:srgbClr val="000000"/>
                </a:solidFill>
                <a:latin typeface="Tahoma"/>
                <a:cs typeface="Tahoma"/>
              </a:rPr>
              <a:t> </a:t>
            </a:r>
            <a:r>
              <a:rPr sz="1650" u="none" spc="280" dirty="0">
                <a:solidFill>
                  <a:srgbClr val="000000"/>
                </a:solidFill>
                <a:latin typeface="Tahoma"/>
                <a:cs typeface="Tahoma"/>
              </a:rPr>
              <a:t>"k8s-</a:t>
            </a:r>
            <a:r>
              <a:rPr sz="1650" u="none" spc="260" dirty="0">
                <a:solidFill>
                  <a:srgbClr val="000000"/>
                </a:solidFill>
                <a:latin typeface="Tahoma"/>
                <a:cs typeface="Tahoma"/>
              </a:rPr>
              <a:t>rulez"</a:t>
            </a:r>
            <a:r>
              <a:rPr sz="1650" u="none" spc="490" dirty="0">
                <a:solidFill>
                  <a:srgbClr val="000000"/>
                </a:solidFill>
                <a:latin typeface="Tahoma"/>
                <a:cs typeface="Tahoma"/>
              </a:rPr>
              <a:t> </a:t>
            </a:r>
            <a:r>
              <a:rPr sz="1650" u="none" spc="215" dirty="0">
                <a:solidFill>
                  <a:srgbClr val="000000"/>
                </a:solidFill>
                <a:latin typeface="Tahoma"/>
                <a:cs typeface="Tahoma"/>
              </a:rPr>
              <a:t>deleted</a:t>
            </a:r>
            <a:endParaRPr sz="1650">
              <a:latin typeface="Tahoma"/>
              <a:cs typeface="Tahoma"/>
            </a:endParaRPr>
          </a:p>
          <a:p>
            <a:pPr>
              <a:lnSpc>
                <a:spcPct val="100000"/>
              </a:lnSpc>
              <a:spcBef>
                <a:spcPts val="1000"/>
              </a:spcBef>
            </a:pPr>
            <a:endParaRPr sz="1650">
              <a:latin typeface="Tahoma"/>
              <a:cs typeface="Tahoma"/>
            </a:endParaRPr>
          </a:p>
          <a:p>
            <a:pPr marL="370840" marR="1066165">
              <a:lnSpc>
                <a:spcPts val="2250"/>
              </a:lnSpc>
              <a:tabLst>
                <a:tab pos="1655445" algn="l"/>
                <a:tab pos="2779395" algn="l"/>
                <a:tab pos="4545965" algn="l"/>
              </a:tabLst>
            </a:pPr>
            <a:r>
              <a:rPr u="none" spc="300" dirty="0">
                <a:latin typeface="Tahoma"/>
                <a:cs typeface="Tahoma"/>
              </a:rPr>
              <a:t>kubectl</a:t>
            </a:r>
            <a:r>
              <a:rPr u="none" dirty="0">
                <a:latin typeface="Tahoma"/>
                <a:cs typeface="Tahoma"/>
              </a:rPr>
              <a:t>	</a:t>
            </a:r>
            <a:r>
              <a:rPr u="none" spc="305" dirty="0">
                <a:latin typeface="Tahoma"/>
                <a:cs typeface="Tahoma"/>
              </a:rPr>
              <a:t>delete</a:t>
            </a:r>
            <a:r>
              <a:rPr u="none" dirty="0">
                <a:latin typeface="Tahoma"/>
                <a:cs typeface="Tahoma"/>
              </a:rPr>
              <a:t>	</a:t>
            </a:r>
            <a:r>
              <a:rPr u="none" spc="254" dirty="0">
                <a:latin typeface="Tahoma"/>
                <a:cs typeface="Tahoma"/>
              </a:rPr>
              <a:t>--</a:t>
            </a:r>
            <a:r>
              <a:rPr u="none" spc="320" dirty="0">
                <a:latin typeface="Tahoma"/>
                <a:cs typeface="Tahoma"/>
              </a:rPr>
              <a:t>filename</a:t>
            </a:r>
            <a:r>
              <a:rPr u="none" dirty="0">
                <a:latin typeface="Tahoma"/>
                <a:cs typeface="Tahoma"/>
              </a:rPr>
              <a:t>	</a:t>
            </a:r>
            <a:r>
              <a:rPr u="none" spc="200" dirty="0">
                <a:latin typeface="Tahoma"/>
                <a:cs typeface="Tahoma"/>
              </a:rPr>
              <a:t>&lt;descripteur&gt;</a:t>
            </a:r>
            <a:r>
              <a:rPr u="none" spc="200" dirty="0">
                <a:solidFill>
                  <a:srgbClr val="333333"/>
                </a:solidFill>
              </a:rPr>
              <a:t>:</a:t>
            </a:r>
            <a:r>
              <a:rPr u="none" spc="-30" dirty="0">
                <a:solidFill>
                  <a:srgbClr val="333333"/>
                </a:solidFill>
              </a:rPr>
              <a:t> </a:t>
            </a:r>
            <a:r>
              <a:rPr u="none" dirty="0">
                <a:solidFill>
                  <a:srgbClr val="333333"/>
                </a:solidFill>
              </a:rPr>
              <a:t>delete</a:t>
            </a:r>
            <a:r>
              <a:rPr u="none" spc="-30" dirty="0">
                <a:solidFill>
                  <a:srgbClr val="333333"/>
                </a:solidFill>
              </a:rPr>
              <a:t> </a:t>
            </a:r>
            <a:r>
              <a:rPr u="none" spc="-40" dirty="0">
                <a:solidFill>
                  <a:srgbClr val="333333"/>
                </a:solidFill>
              </a:rPr>
              <a:t>all</a:t>
            </a:r>
            <a:r>
              <a:rPr u="none" spc="-30" dirty="0">
                <a:solidFill>
                  <a:srgbClr val="333333"/>
                </a:solidFill>
              </a:rPr>
              <a:t> </a:t>
            </a:r>
            <a:r>
              <a:rPr u="none" spc="65" dirty="0">
                <a:solidFill>
                  <a:srgbClr val="333333"/>
                </a:solidFill>
              </a:rPr>
              <a:t>resources</a:t>
            </a:r>
            <a:r>
              <a:rPr u="none" spc="-25" dirty="0">
                <a:solidFill>
                  <a:srgbClr val="333333"/>
                </a:solidFill>
              </a:rPr>
              <a:t> </a:t>
            </a:r>
            <a:r>
              <a:rPr u="none" dirty="0">
                <a:solidFill>
                  <a:srgbClr val="333333"/>
                </a:solidFill>
              </a:rPr>
              <a:t>declared</a:t>
            </a:r>
            <a:r>
              <a:rPr u="none" spc="-30" dirty="0">
                <a:solidFill>
                  <a:srgbClr val="333333"/>
                </a:solidFill>
              </a:rPr>
              <a:t> </a:t>
            </a:r>
            <a:r>
              <a:rPr u="none" dirty="0">
                <a:solidFill>
                  <a:srgbClr val="333333"/>
                </a:solidFill>
              </a:rPr>
              <a:t>in</a:t>
            </a:r>
            <a:r>
              <a:rPr u="none" spc="-30" dirty="0">
                <a:solidFill>
                  <a:srgbClr val="333333"/>
                </a:solidFill>
              </a:rPr>
              <a:t> </a:t>
            </a:r>
            <a:r>
              <a:rPr u="none" spc="-25" dirty="0">
                <a:solidFill>
                  <a:srgbClr val="333333"/>
                </a:solidFill>
              </a:rPr>
              <a:t>the </a:t>
            </a:r>
            <a:r>
              <a:rPr u="none" spc="-10" dirty="0">
                <a:solidFill>
                  <a:srgbClr val="333333"/>
                </a:solidFill>
              </a:rPr>
              <a:t>descriptor</a:t>
            </a:r>
          </a:p>
          <a:p>
            <a:pPr>
              <a:lnSpc>
                <a:spcPct val="100000"/>
              </a:lnSpc>
              <a:spcBef>
                <a:spcPts val="260"/>
              </a:spcBef>
            </a:pPr>
            <a:endParaRPr u="none" spc="-10" dirty="0">
              <a:solidFill>
                <a:srgbClr val="333333"/>
              </a:solidFill>
            </a:endParaRPr>
          </a:p>
          <a:p>
            <a:pPr marL="142240" marR="6489700" indent="252095">
              <a:lnSpc>
                <a:spcPts val="1880"/>
              </a:lnSpc>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50" dirty="0">
                <a:solidFill>
                  <a:srgbClr val="000000"/>
                </a:solidFill>
                <a:latin typeface="Tahoma"/>
                <a:cs typeface="Tahoma"/>
              </a:rPr>
              <a:t>delete</a:t>
            </a:r>
            <a:r>
              <a:rPr sz="1650" u="none" spc="490" dirty="0">
                <a:solidFill>
                  <a:srgbClr val="000000"/>
                </a:solidFill>
                <a:latin typeface="Tahoma"/>
                <a:cs typeface="Tahoma"/>
              </a:rPr>
              <a:t> </a:t>
            </a:r>
            <a:r>
              <a:rPr sz="1650" u="none" spc="455" dirty="0">
                <a:solidFill>
                  <a:srgbClr val="ED9900"/>
                </a:solidFill>
                <a:latin typeface="Tahoma"/>
                <a:cs typeface="Tahoma"/>
              </a:rPr>
              <a:t>-</a:t>
            </a:r>
            <a:r>
              <a:rPr sz="1650" u="none" spc="395" dirty="0">
                <a:solidFill>
                  <a:srgbClr val="ED9900"/>
                </a:solidFill>
                <a:latin typeface="Tahoma"/>
                <a:cs typeface="Tahoma"/>
              </a:rPr>
              <a:t>f</a:t>
            </a:r>
            <a:r>
              <a:rPr sz="1650" u="none" spc="484" dirty="0">
                <a:solidFill>
                  <a:srgbClr val="ED9900"/>
                </a:solidFill>
                <a:latin typeface="Tahoma"/>
                <a:cs typeface="Tahoma"/>
              </a:rPr>
              <a:t> </a:t>
            </a:r>
            <a:r>
              <a:rPr sz="1650" u="none" spc="275" dirty="0">
                <a:solidFill>
                  <a:srgbClr val="000000"/>
                </a:solidFill>
                <a:latin typeface="Tahoma"/>
                <a:cs typeface="Tahoma"/>
              </a:rPr>
              <a:t>two-pods-</a:t>
            </a:r>
            <a:r>
              <a:rPr sz="1650" u="none" spc="215" dirty="0">
                <a:solidFill>
                  <a:srgbClr val="000000"/>
                </a:solidFill>
                <a:latin typeface="Tahoma"/>
                <a:cs typeface="Tahoma"/>
              </a:rPr>
              <a:t>in-</a:t>
            </a:r>
            <a:r>
              <a:rPr sz="1650" u="none" spc="275" dirty="0">
                <a:solidFill>
                  <a:srgbClr val="000000"/>
                </a:solidFill>
                <a:latin typeface="Tahoma"/>
                <a:cs typeface="Tahoma"/>
              </a:rPr>
              <a:t>one-</a:t>
            </a:r>
            <a:r>
              <a:rPr sz="1650" u="none" spc="210" dirty="0">
                <a:solidFill>
                  <a:srgbClr val="000000"/>
                </a:solidFill>
                <a:latin typeface="Tahoma"/>
                <a:cs typeface="Tahoma"/>
              </a:rPr>
              <a:t>file.yml </a:t>
            </a:r>
            <a:r>
              <a:rPr sz="1650" u="none" spc="80" dirty="0">
                <a:solidFill>
                  <a:srgbClr val="000000"/>
                </a:solidFill>
                <a:latin typeface="Tahoma"/>
                <a:cs typeface="Tahoma"/>
              </a:rPr>
              <a:t>pod</a:t>
            </a:r>
            <a:r>
              <a:rPr sz="1650" u="none" spc="484" dirty="0">
                <a:solidFill>
                  <a:srgbClr val="000000"/>
                </a:solidFill>
                <a:latin typeface="Tahoma"/>
                <a:cs typeface="Tahoma"/>
              </a:rPr>
              <a:t> </a:t>
            </a:r>
            <a:r>
              <a:rPr sz="1650" u="none" spc="270" dirty="0">
                <a:solidFill>
                  <a:srgbClr val="000000"/>
                </a:solidFill>
                <a:latin typeface="Tahoma"/>
                <a:cs typeface="Tahoma"/>
              </a:rPr>
              <a:t>"first-</a:t>
            </a:r>
            <a:r>
              <a:rPr sz="1650" u="none" spc="315" dirty="0">
                <a:solidFill>
                  <a:srgbClr val="000000"/>
                </a:solidFill>
                <a:latin typeface="Tahoma"/>
                <a:cs typeface="Tahoma"/>
              </a:rPr>
              <a:t>of-</a:t>
            </a:r>
            <a:r>
              <a:rPr sz="1650" u="none" spc="390" dirty="0">
                <a:solidFill>
                  <a:srgbClr val="000000"/>
                </a:solidFill>
                <a:latin typeface="Tahoma"/>
                <a:cs typeface="Tahoma"/>
              </a:rPr>
              <a:t>two"</a:t>
            </a:r>
            <a:r>
              <a:rPr sz="1650" u="none" spc="484" dirty="0">
                <a:solidFill>
                  <a:srgbClr val="000000"/>
                </a:solidFill>
                <a:latin typeface="Tahoma"/>
                <a:cs typeface="Tahoma"/>
              </a:rPr>
              <a:t> </a:t>
            </a:r>
            <a:r>
              <a:rPr sz="1650" u="none" spc="215" dirty="0">
                <a:solidFill>
                  <a:srgbClr val="000000"/>
                </a:solidFill>
                <a:latin typeface="Tahoma"/>
                <a:cs typeface="Tahoma"/>
              </a:rPr>
              <a:t>deleted</a:t>
            </a:r>
            <a:endParaRPr sz="1650">
              <a:latin typeface="Tahoma"/>
              <a:cs typeface="Tahoma"/>
            </a:endParaRPr>
          </a:p>
          <a:p>
            <a:pPr marL="142240">
              <a:lnSpc>
                <a:spcPts val="1825"/>
              </a:lnSpc>
            </a:pPr>
            <a:r>
              <a:rPr sz="1650" u="none" spc="80" dirty="0">
                <a:solidFill>
                  <a:srgbClr val="000000"/>
                </a:solidFill>
                <a:latin typeface="Tahoma"/>
                <a:cs typeface="Tahoma"/>
              </a:rPr>
              <a:t>pod</a:t>
            </a:r>
            <a:r>
              <a:rPr sz="1650" u="none" spc="495" dirty="0">
                <a:solidFill>
                  <a:srgbClr val="000000"/>
                </a:solidFill>
                <a:latin typeface="Tahoma"/>
                <a:cs typeface="Tahoma"/>
              </a:rPr>
              <a:t> </a:t>
            </a:r>
            <a:r>
              <a:rPr sz="1650" u="none" spc="210" dirty="0">
                <a:solidFill>
                  <a:srgbClr val="000000"/>
                </a:solidFill>
                <a:latin typeface="Tahoma"/>
                <a:cs typeface="Tahoma"/>
              </a:rPr>
              <a:t>"second-</a:t>
            </a:r>
            <a:r>
              <a:rPr sz="1650" u="none" spc="180" dirty="0">
                <a:solidFill>
                  <a:srgbClr val="000000"/>
                </a:solidFill>
                <a:latin typeface="Tahoma"/>
                <a:cs typeface="Tahoma"/>
              </a:rPr>
              <a:t>of-</a:t>
            </a:r>
            <a:r>
              <a:rPr sz="1650" u="none" spc="225" dirty="0">
                <a:solidFill>
                  <a:srgbClr val="000000"/>
                </a:solidFill>
                <a:latin typeface="Tahoma"/>
                <a:cs typeface="Tahoma"/>
              </a:rPr>
              <a:t>two"</a:t>
            </a:r>
            <a:r>
              <a:rPr sz="1650" u="none" spc="495" dirty="0">
                <a:solidFill>
                  <a:srgbClr val="000000"/>
                </a:solidFill>
                <a:latin typeface="Tahoma"/>
                <a:cs typeface="Tahoma"/>
              </a:rPr>
              <a:t> </a:t>
            </a:r>
            <a:r>
              <a:rPr sz="1650" u="none" spc="215" dirty="0">
                <a:solidFill>
                  <a:srgbClr val="000000"/>
                </a:solidFill>
                <a:latin typeface="Tahoma"/>
                <a:cs typeface="Tahoma"/>
              </a:rPr>
              <a:t>deleted</a:t>
            </a:r>
            <a:endParaRPr sz="1650">
              <a:latin typeface="Tahoma"/>
              <a:cs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320415" cy="558800"/>
          </a:xfrm>
          <a:prstGeom prst="rect">
            <a:avLst/>
          </a:prstGeom>
        </p:spPr>
        <p:txBody>
          <a:bodyPr vert="horz" wrap="square" lIns="0" tIns="12700" rIns="0" bIns="0" rtlCol="0">
            <a:spAutoFit/>
          </a:bodyPr>
          <a:lstStyle/>
          <a:p>
            <a:pPr marL="12700">
              <a:lnSpc>
                <a:spcPct val="100000"/>
              </a:lnSpc>
              <a:spcBef>
                <a:spcPts val="100"/>
              </a:spcBef>
            </a:pPr>
            <a:r>
              <a:rPr dirty="0"/>
              <a:t>POD</a:t>
            </a:r>
            <a:r>
              <a:rPr spc="5" dirty="0"/>
              <a:t> </a:t>
            </a:r>
            <a:r>
              <a:rPr spc="-40" dirty="0"/>
              <a:t>DELETION</a:t>
            </a:r>
          </a:p>
        </p:txBody>
      </p:sp>
      <p:pic>
        <p:nvPicPr>
          <p:cNvPr id="3" name="object 3"/>
          <p:cNvPicPr/>
          <p:nvPr/>
        </p:nvPicPr>
        <p:blipFill>
          <a:blip r:embed="rId2" cstate="print"/>
          <a:stretch>
            <a:fillRect/>
          </a:stretch>
        </p:blipFill>
        <p:spPr>
          <a:xfrm>
            <a:off x="933449" y="4857749"/>
            <a:ext cx="95250" cy="95249"/>
          </a:xfrm>
          <a:prstGeom prst="rect">
            <a:avLst/>
          </a:prstGeom>
        </p:spPr>
      </p:pic>
      <p:pic>
        <p:nvPicPr>
          <p:cNvPr id="4" name="object 4"/>
          <p:cNvPicPr/>
          <p:nvPr/>
        </p:nvPicPr>
        <p:blipFill>
          <a:blip r:embed="rId2" cstate="print"/>
          <a:stretch>
            <a:fillRect/>
          </a:stretch>
        </p:blipFill>
        <p:spPr>
          <a:xfrm>
            <a:off x="933449" y="5353049"/>
            <a:ext cx="95250" cy="95249"/>
          </a:xfrm>
          <a:prstGeom prst="rect">
            <a:avLst/>
          </a:prstGeom>
        </p:spPr>
      </p:pic>
      <p:pic>
        <p:nvPicPr>
          <p:cNvPr id="5" name="object 5"/>
          <p:cNvPicPr/>
          <p:nvPr/>
        </p:nvPicPr>
        <p:blipFill>
          <a:blip r:embed="rId2" cstate="print"/>
          <a:stretch>
            <a:fillRect/>
          </a:stretch>
        </p:blipFill>
        <p:spPr>
          <a:xfrm>
            <a:off x="933449" y="5857874"/>
            <a:ext cx="95250" cy="95249"/>
          </a:xfrm>
          <a:prstGeom prst="rect">
            <a:avLst/>
          </a:prstGeom>
        </p:spPr>
      </p:pic>
      <p:pic>
        <p:nvPicPr>
          <p:cNvPr id="6" name="object 6"/>
          <p:cNvPicPr/>
          <p:nvPr/>
        </p:nvPicPr>
        <p:blipFill>
          <a:blip r:embed="rId2" cstate="print"/>
          <a:stretch>
            <a:fillRect/>
          </a:stretch>
        </p:blipFill>
        <p:spPr>
          <a:xfrm>
            <a:off x="933449" y="6353174"/>
            <a:ext cx="95250" cy="95249"/>
          </a:xfrm>
          <a:prstGeom prst="rect">
            <a:avLst/>
          </a:prstGeom>
        </p:spPr>
      </p:pic>
      <p:sp>
        <p:nvSpPr>
          <p:cNvPr id="7" name="object 7"/>
          <p:cNvSpPr txBox="1"/>
          <p:nvPr/>
        </p:nvSpPr>
        <p:spPr>
          <a:xfrm>
            <a:off x="796924" y="1511300"/>
            <a:ext cx="11608435" cy="505079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Deleting </a:t>
            </a:r>
            <a:r>
              <a:rPr sz="2100" spc="65" dirty="0">
                <a:solidFill>
                  <a:srgbClr val="333333"/>
                </a:solidFill>
                <a:latin typeface="Trebuchet MS"/>
                <a:cs typeface="Trebuchet MS"/>
              </a:rPr>
              <a:t>a</a:t>
            </a:r>
            <a:r>
              <a:rPr sz="2100" dirty="0">
                <a:solidFill>
                  <a:srgbClr val="333333"/>
                </a:solidFill>
                <a:latin typeface="Trebuchet MS"/>
                <a:cs typeface="Trebuchet MS"/>
              </a:rPr>
              <a:t> </a:t>
            </a:r>
            <a:r>
              <a:rPr sz="2100" spc="100" dirty="0">
                <a:solidFill>
                  <a:srgbClr val="333333"/>
                </a:solidFill>
                <a:latin typeface="Trebuchet MS"/>
                <a:cs typeface="Trebuchet MS"/>
              </a:rPr>
              <a:t>Pod</a:t>
            </a:r>
            <a:r>
              <a:rPr sz="2100" spc="5" dirty="0">
                <a:solidFill>
                  <a:srgbClr val="333333"/>
                </a:solidFill>
                <a:latin typeface="Trebuchet MS"/>
                <a:cs typeface="Trebuchet MS"/>
              </a:rPr>
              <a:t> </a:t>
            </a:r>
            <a:r>
              <a:rPr sz="2100" spc="-50" dirty="0">
                <a:solidFill>
                  <a:srgbClr val="333333"/>
                </a:solidFill>
                <a:latin typeface="Trebuchet MS"/>
                <a:cs typeface="Trebuchet MS"/>
              </a:rPr>
              <a:t>will</a:t>
            </a:r>
            <a:r>
              <a:rPr sz="2100" dirty="0">
                <a:solidFill>
                  <a:srgbClr val="333333"/>
                </a:solidFill>
                <a:latin typeface="Trebuchet MS"/>
                <a:cs typeface="Trebuchet MS"/>
              </a:rPr>
              <a:t> </a:t>
            </a:r>
            <a:r>
              <a:rPr sz="2100" spc="65" dirty="0">
                <a:solidFill>
                  <a:srgbClr val="333333"/>
                </a:solidFill>
                <a:latin typeface="Trebuchet MS"/>
                <a:cs typeface="Trebuchet MS"/>
              </a:rPr>
              <a:t>stop</a:t>
            </a:r>
            <a:r>
              <a:rPr sz="2100" spc="5" dirty="0">
                <a:solidFill>
                  <a:srgbClr val="333333"/>
                </a:solidFill>
                <a:latin typeface="Trebuchet MS"/>
                <a:cs typeface="Trebuchet MS"/>
              </a:rPr>
              <a:t> </a:t>
            </a:r>
            <a:r>
              <a:rPr sz="2100" spc="100" dirty="0">
                <a:solidFill>
                  <a:srgbClr val="333333"/>
                </a:solidFill>
                <a:latin typeface="Trebuchet MS"/>
                <a:cs typeface="Trebuchet MS"/>
              </a:rPr>
              <a:t>and</a:t>
            </a:r>
            <a:r>
              <a:rPr sz="2100" dirty="0">
                <a:solidFill>
                  <a:srgbClr val="333333"/>
                </a:solidFill>
                <a:latin typeface="Trebuchet MS"/>
                <a:cs typeface="Trebuchet MS"/>
              </a:rPr>
              <a:t> </a:t>
            </a:r>
            <a:r>
              <a:rPr sz="2100" spc="70" dirty="0">
                <a:solidFill>
                  <a:srgbClr val="333333"/>
                </a:solidFill>
                <a:latin typeface="Trebuchet MS"/>
                <a:cs typeface="Trebuchet MS"/>
              </a:rPr>
              <a:t>remove</a:t>
            </a:r>
            <a:r>
              <a:rPr sz="2100" spc="5" dirty="0">
                <a:solidFill>
                  <a:srgbClr val="333333"/>
                </a:solidFill>
                <a:latin typeface="Trebuchet MS"/>
                <a:cs typeface="Trebuchet MS"/>
              </a:rPr>
              <a:t> </a:t>
            </a:r>
            <a:r>
              <a:rPr sz="2100" dirty="0">
                <a:solidFill>
                  <a:srgbClr val="333333"/>
                </a:solidFill>
                <a:latin typeface="Trebuchet MS"/>
                <a:cs typeface="Trebuchet MS"/>
              </a:rPr>
              <a:t>its containers</a:t>
            </a:r>
            <a:r>
              <a:rPr sz="2100" spc="5" dirty="0">
                <a:solidFill>
                  <a:srgbClr val="333333"/>
                </a:solidFill>
                <a:latin typeface="Trebuchet MS"/>
                <a:cs typeface="Trebuchet MS"/>
              </a:rPr>
              <a:t> </a:t>
            </a:r>
            <a:r>
              <a:rPr sz="2100" dirty="0">
                <a:solidFill>
                  <a:srgbClr val="333333"/>
                </a:solidFill>
                <a:latin typeface="Trebuchet MS"/>
                <a:cs typeface="Trebuchet MS"/>
              </a:rPr>
              <a:t>following this</a:t>
            </a:r>
            <a:r>
              <a:rPr sz="2100" spc="5" dirty="0">
                <a:solidFill>
                  <a:srgbClr val="333333"/>
                </a:solidFill>
                <a:latin typeface="Trebuchet MS"/>
                <a:cs typeface="Trebuchet MS"/>
              </a:rPr>
              <a:t> </a:t>
            </a:r>
            <a:r>
              <a:rPr sz="2100" spc="-10" dirty="0">
                <a:solidFill>
                  <a:srgbClr val="333333"/>
                </a:solidFill>
                <a:latin typeface="Trebuchet MS"/>
                <a:cs typeface="Trebuchet MS"/>
              </a:rPr>
              <a:t>process:</a:t>
            </a:r>
            <a:endParaRPr sz="2100">
              <a:latin typeface="Trebuchet MS"/>
              <a:cs typeface="Trebuchet MS"/>
            </a:endParaRPr>
          </a:p>
          <a:p>
            <a:pPr marL="393065" indent="-291465">
              <a:lnSpc>
                <a:spcPct val="100000"/>
              </a:lnSpc>
              <a:spcBef>
                <a:spcPts val="1680"/>
              </a:spcBef>
              <a:buAutoNum type="arabicPeriod"/>
              <a:tabLst>
                <a:tab pos="393065" algn="l"/>
              </a:tabLst>
            </a:pPr>
            <a:r>
              <a:rPr sz="2100" spc="100" dirty="0">
                <a:solidFill>
                  <a:srgbClr val="333333"/>
                </a:solidFill>
                <a:latin typeface="Trebuchet MS"/>
                <a:cs typeface="Trebuchet MS"/>
              </a:rPr>
              <a:t>Send</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ED2137"/>
                </a:solidFill>
                <a:latin typeface="Tahoma"/>
                <a:cs typeface="Tahoma"/>
              </a:rPr>
              <a:t>SIGTERM</a:t>
            </a:r>
            <a:r>
              <a:rPr sz="2100" spc="-60" dirty="0">
                <a:solidFill>
                  <a:srgbClr val="ED2137"/>
                </a:solidFill>
                <a:latin typeface="Tahoma"/>
                <a:cs typeface="Tahoma"/>
              </a:rPr>
              <a:t> </a:t>
            </a:r>
            <a:r>
              <a:rPr sz="2100" spc="-20" dirty="0">
                <a:solidFill>
                  <a:srgbClr val="333333"/>
                </a:solidFill>
                <a:latin typeface="Trebuchet MS"/>
                <a:cs typeface="Trebuchet MS"/>
              </a:rPr>
              <a:t>(</a:t>
            </a:r>
            <a:r>
              <a:rPr sz="2100" spc="-20" dirty="0">
                <a:solidFill>
                  <a:srgbClr val="ED2137"/>
                </a:solidFill>
                <a:latin typeface="Tahoma"/>
                <a:cs typeface="Tahoma"/>
              </a:rPr>
              <a:t>15</a:t>
            </a:r>
            <a:r>
              <a:rPr sz="2100" spc="-20" dirty="0">
                <a:solidFill>
                  <a:srgbClr val="333333"/>
                </a:solidFill>
                <a:latin typeface="Trebuchet MS"/>
                <a:cs typeface="Trebuchet MS"/>
              </a:rPr>
              <a:t>)</a:t>
            </a:r>
            <a:r>
              <a:rPr sz="2100" spc="-40" dirty="0">
                <a:solidFill>
                  <a:srgbClr val="333333"/>
                </a:solidFill>
                <a:latin typeface="Trebuchet MS"/>
                <a:cs typeface="Trebuchet MS"/>
              </a:rPr>
              <a:t> </a:t>
            </a:r>
            <a:r>
              <a:rPr sz="2100" spc="-10" dirty="0">
                <a:solidFill>
                  <a:srgbClr val="333333"/>
                </a:solidFill>
                <a:latin typeface="Trebuchet MS"/>
                <a:cs typeface="Trebuchet MS"/>
              </a:rPr>
              <a:t>signal</a:t>
            </a:r>
            <a:endParaRPr sz="2100">
              <a:latin typeface="Trebuchet MS"/>
              <a:cs typeface="Trebuchet MS"/>
            </a:endParaRPr>
          </a:p>
          <a:p>
            <a:pPr marL="393065" marR="5080" indent="-292100">
              <a:lnSpc>
                <a:spcPts val="2250"/>
              </a:lnSpc>
              <a:spcBef>
                <a:spcPts val="1755"/>
              </a:spcBef>
              <a:buAutoNum type="arabicPeriod"/>
              <a:tabLst>
                <a:tab pos="393065" algn="l"/>
              </a:tabLst>
            </a:pPr>
            <a:r>
              <a:rPr sz="2100" dirty="0">
                <a:solidFill>
                  <a:srgbClr val="333333"/>
                </a:solidFill>
                <a:latin typeface="Trebuchet MS"/>
                <a:cs typeface="Trebuchet MS"/>
              </a:rPr>
              <a:t>After</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grace</a:t>
            </a:r>
            <a:r>
              <a:rPr sz="2100" spc="-25" dirty="0">
                <a:solidFill>
                  <a:srgbClr val="333333"/>
                </a:solidFill>
                <a:latin typeface="Trebuchet MS"/>
                <a:cs typeface="Trebuchet MS"/>
              </a:rPr>
              <a:t> </a:t>
            </a:r>
            <a:r>
              <a:rPr sz="2100" spc="60" dirty="0">
                <a:solidFill>
                  <a:srgbClr val="333333"/>
                </a:solidFill>
                <a:latin typeface="Trebuchet MS"/>
                <a:cs typeface="Trebuchet MS"/>
              </a:rPr>
              <a:t>period</a:t>
            </a:r>
            <a:r>
              <a:rPr sz="2100" spc="-30" dirty="0">
                <a:solidFill>
                  <a:srgbClr val="333333"/>
                </a:solidFill>
                <a:latin typeface="Trebuchet MS"/>
                <a:cs typeface="Trebuchet MS"/>
              </a:rPr>
              <a:t> </a:t>
            </a:r>
            <a:r>
              <a:rPr sz="2100" dirty="0">
                <a:solidFill>
                  <a:srgbClr val="333333"/>
                </a:solidFill>
                <a:latin typeface="Trebuchet MS"/>
                <a:cs typeface="Trebuchet MS"/>
              </a:rPr>
              <a:t>(30</a:t>
            </a:r>
            <a:r>
              <a:rPr sz="2100" spc="-30" dirty="0">
                <a:solidFill>
                  <a:srgbClr val="333333"/>
                </a:solidFill>
                <a:latin typeface="Trebuchet MS"/>
                <a:cs typeface="Trebuchet MS"/>
              </a:rPr>
              <a:t> </a:t>
            </a:r>
            <a:r>
              <a:rPr sz="2100" spc="90" dirty="0">
                <a:solidFill>
                  <a:srgbClr val="333333"/>
                </a:solidFill>
                <a:latin typeface="Trebuchet MS"/>
                <a:cs typeface="Trebuchet MS"/>
              </a:rPr>
              <a:t>seconds</a:t>
            </a:r>
            <a:r>
              <a:rPr sz="2100" spc="-25" dirty="0">
                <a:solidFill>
                  <a:srgbClr val="333333"/>
                </a:solidFill>
                <a:latin typeface="Trebuchet MS"/>
                <a:cs typeface="Trebuchet MS"/>
              </a:rPr>
              <a:t> </a:t>
            </a:r>
            <a:r>
              <a:rPr sz="2100" spc="55" dirty="0">
                <a:solidFill>
                  <a:srgbClr val="333333"/>
                </a:solidFill>
                <a:latin typeface="Trebuchet MS"/>
                <a:cs typeface="Trebuchet MS"/>
              </a:rPr>
              <a:t>by</a:t>
            </a:r>
            <a:r>
              <a:rPr sz="2100" spc="-30" dirty="0">
                <a:solidFill>
                  <a:srgbClr val="333333"/>
                </a:solidFill>
                <a:latin typeface="Trebuchet MS"/>
                <a:cs typeface="Trebuchet MS"/>
              </a:rPr>
              <a:t> </a:t>
            </a:r>
            <a:r>
              <a:rPr sz="2100" spc="-35" dirty="0">
                <a:solidFill>
                  <a:srgbClr val="333333"/>
                </a:solidFill>
                <a:latin typeface="Trebuchet MS"/>
                <a:cs typeface="Trebuchet MS"/>
              </a:rPr>
              <a:t>default),</a:t>
            </a:r>
            <a:r>
              <a:rPr sz="2100" spc="-25" dirty="0">
                <a:solidFill>
                  <a:srgbClr val="333333"/>
                </a:solidFill>
                <a:latin typeface="Trebuchet MS"/>
                <a:cs typeface="Trebuchet MS"/>
              </a:rPr>
              <a:t> </a:t>
            </a:r>
            <a:r>
              <a:rPr sz="2100" spc="95" dirty="0">
                <a:solidFill>
                  <a:srgbClr val="333333"/>
                </a:solidFill>
                <a:latin typeface="Trebuchet MS"/>
                <a:cs typeface="Trebuchet MS"/>
              </a:rPr>
              <a:t>send</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signal</a:t>
            </a:r>
            <a:r>
              <a:rPr sz="2100" spc="-25" dirty="0">
                <a:solidFill>
                  <a:srgbClr val="333333"/>
                </a:solidFill>
                <a:latin typeface="Trebuchet MS"/>
                <a:cs typeface="Trebuchet MS"/>
              </a:rPr>
              <a:t> </a:t>
            </a:r>
            <a:r>
              <a:rPr sz="2100" spc="190" dirty="0">
                <a:solidFill>
                  <a:srgbClr val="ED2137"/>
                </a:solidFill>
                <a:latin typeface="Tahoma"/>
                <a:cs typeface="Tahoma"/>
              </a:rPr>
              <a:t>SIGKILL</a:t>
            </a:r>
            <a:r>
              <a:rPr sz="2100" spc="-50" dirty="0">
                <a:solidFill>
                  <a:srgbClr val="ED2137"/>
                </a:solidFill>
                <a:latin typeface="Tahoma"/>
                <a:cs typeface="Tahoma"/>
              </a:rPr>
              <a:t> </a:t>
            </a:r>
            <a:r>
              <a:rPr sz="2100" spc="-75" dirty="0">
                <a:solidFill>
                  <a:srgbClr val="333333"/>
                </a:solidFill>
                <a:latin typeface="Trebuchet MS"/>
                <a:cs typeface="Trebuchet MS"/>
              </a:rPr>
              <a:t>(</a:t>
            </a:r>
            <a:r>
              <a:rPr sz="2100" spc="-75" dirty="0">
                <a:solidFill>
                  <a:srgbClr val="ED2137"/>
                </a:solidFill>
                <a:latin typeface="Tahoma"/>
                <a:cs typeface="Tahoma"/>
              </a:rPr>
              <a:t>9</a:t>
            </a:r>
            <a:r>
              <a:rPr sz="2100" spc="-75" dirty="0">
                <a:solidFill>
                  <a:srgbClr val="333333"/>
                </a:solidFill>
                <a:latin typeface="Trebuchet MS"/>
                <a:cs typeface="Trebuchet MS"/>
              </a:rPr>
              <a:t>)</a:t>
            </a:r>
            <a:r>
              <a:rPr sz="2100" spc="-30" dirty="0">
                <a:solidFill>
                  <a:srgbClr val="333333"/>
                </a:solidFill>
                <a:latin typeface="Trebuchet MS"/>
                <a:cs typeface="Trebuchet MS"/>
              </a:rPr>
              <a:t> </a:t>
            </a:r>
            <a:r>
              <a:rPr sz="2100" spc="-80" dirty="0">
                <a:solidFill>
                  <a:srgbClr val="333333"/>
                </a:solidFill>
                <a:latin typeface="Trebuchet MS"/>
                <a:cs typeface="Trebuchet MS"/>
              </a:rPr>
              <a:t>if</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is </a:t>
            </a:r>
            <a:r>
              <a:rPr sz="2100" spc="60" dirty="0">
                <a:solidFill>
                  <a:srgbClr val="333333"/>
                </a:solidFill>
                <a:latin typeface="Trebuchet MS"/>
                <a:cs typeface="Trebuchet MS"/>
              </a:rPr>
              <a:t>not</a:t>
            </a:r>
            <a:r>
              <a:rPr sz="2100" spc="-120" dirty="0">
                <a:solidFill>
                  <a:srgbClr val="333333"/>
                </a:solidFill>
                <a:latin typeface="Trebuchet MS"/>
                <a:cs typeface="Trebuchet MS"/>
              </a:rPr>
              <a:t> </a:t>
            </a:r>
            <a:r>
              <a:rPr sz="2100" dirty="0">
                <a:solidFill>
                  <a:srgbClr val="333333"/>
                </a:solidFill>
                <a:latin typeface="Trebuchet MS"/>
                <a:cs typeface="Trebuchet MS"/>
              </a:rPr>
              <a:t>yet</a:t>
            </a:r>
            <a:r>
              <a:rPr sz="2100" spc="-114" dirty="0">
                <a:solidFill>
                  <a:srgbClr val="333333"/>
                </a:solidFill>
                <a:latin typeface="Trebuchet MS"/>
                <a:cs typeface="Trebuchet MS"/>
              </a:rPr>
              <a:t> </a:t>
            </a:r>
            <a:r>
              <a:rPr sz="2100" spc="-10" dirty="0">
                <a:solidFill>
                  <a:srgbClr val="333333"/>
                </a:solidFill>
                <a:latin typeface="Trebuchet MS"/>
                <a:cs typeface="Trebuchet MS"/>
              </a:rPr>
              <a:t>terminated</a:t>
            </a:r>
            <a:endParaRPr sz="2100">
              <a:latin typeface="Trebuchet MS"/>
              <a:cs typeface="Trebuchet MS"/>
            </a:endParaRPr>
          </a:p>
          <a:p>
            <a:pPr marL="12700">
              <a:lnSpc>
                <a:spcPct val="100000"/>
              </a:lnSpc>
              <a:spcBef>
                <a:spcPts val="1650"/>
              </a:spcBef>
            </a:pPr>
            <a:r>
              <a:rPr sz="2100" spc="125" dirty="0">
                <a:solidFill>
                  <a:srgbClr val="333333"/>
                </a:solidFill>
                <a:latin typeface="Trebuchet MS"/>
                <a:cs typeface="Trebuchet MS"/>
              </a:rPr>
              <a:t>Some</a:t>
            </a:r>
            <a:r>
              <a:rPr sz="2100" spc="-55" dirty="0">
                <a:solidFill>
                  <a:srgbClr val="333333"/>
                </a:solidFill>
                <a:latin typeface="Trebuchet MS"/>
                <a:cs typeface="Trebuchet MS"/>
              </a:rPr>
              <a:t> </a:t>
            </a:r>
            <a:r>
              <a:rPr sz="2100" spc="80" dirty="0">
                <a:solidFill>
                  <a:srgbClr val="333333"/>
                </a:solidFill>
                <a:latin typeface="Trebuchet MS"/>
                <a:cs typeface="Trebuchet MS"/>
              </a:rPr>
              <a:t>processes</a:t>
            </a:r>
            <a:r>
              <a:rPr sz="2100" spc="-50" dirty="0">
                <a:solidFill>
                  <a:srgbClr val="333333"/>
                </a:solidFill>
                <a:latin typeface="Trebuchet MS"/>
                <a:cs typeface="Trebuchet MS"/>
              </a:rPr>
              <a:t> </a:t>
            </a:r>
            <a:r>
              <a:rPr sz="2100" spc="90" dirty="0">
                <a:solidFill>
                  <a:srgbClr val="333333"/>
                </a:solidFill>
                <a:latin typeface="Trebuchet MS"/>
                <a:cs typeface="Trebuchet MS"/>
              </a:rPr>
              <a:t>may</a:t>
            </a:r>
            <a:r>
              <a:rPr sz="2100" spc="-50" dirty="0">
                <a:solidFill>
                  <a:srgbClr val="333333"/>
                </a:solidFill>
                <a:latin typeface="Trebuchet MS"/>
                <a:cs typeface="Trebuchet MS"/>
              </a:rPr>
              <a:t> </a:t>
            </a:r>
            <a:r>
              <a:rPr sz="2100" spc="65" dirty="0">
                <a:solidFill>
                  <a:srgbClr val="333333"/>
                </a:solidFill>
                <a:latin typeface="Trebuchet MS"/>
                <a:cs typeface="Trebuchet MS"/>
              </a:rPr>
              <a:t>need</a:t>
            </a:r>
            <a:r>
              <a:rPr sz="2100" spc="-55" dirty="0">
                <a:solidFill>
                  <a:srgbClr val="333333"/>
                </a:solidFill>
                <a:latin typeface="Trebuchet MS"/>
                <a:cs typeface="Trebuchet MS"/>
              </a:rPr>
              <a:t> </a:t>
            </a:r>
            <a:r>
              <a:rPr sz="2100" spc="95" dirty="0">
                <a:solidFill>
                  <a:srgbClr val="333333"/>
                </a:solidFill>
                <a:latin typeface="Trebuchet MS"/>
                <a:cs typeface="Trebuchet MS"/>
              </a:rPr>
              <a:t>more</a:t>
            </a:r>
            <a:r>
              <a:rPr sz="2100" spc="-50" dirty="0">
                <a:solidFill>
                  <a:srgbClr val="333333"/>
                </a:solidFill>
                <a:latin typeface="Trebuchet MS"/>
                <a:cs typeface="Trebuchet MS"/>
              </a:rPr>
              <a:t> </a:t>
            </a:r>
            <a:r>
              <a:rPr sz="2100" dirty="0">
                <a:solidFill>
                  <a:srgbClr val="333333"/>
                </a:solidFill>
                <a:latin typeface="Trebuchet MS"/>
                <a:cs typeface="Trebuchet MS"/>
              </a:rPr>
              <a:t>time</a:t>
            </a:r>
            <a:r>
              <a:rPr sz="2100" spc="-50"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dirty="0">
                <a:solidFill>
                  <a:srgbClr val="333333"/>
                </a:solidFill>
                <a:latin typeface="Trebuchet MS"/>
                <a:cs typeface="Trebuchet MS"/>
              </a:rPr>
              <a:t>terminate</a:t>
            </a:r>
            <a:r>
              <a:rPr sz="2100" spc="-50" dirty="0">
                <a:solidFill>
                  <a:srgbClr val="333333"/>
                </a:solidFill>
                <a:latin typeface="Trebuchet MS"/>
                <a:cs typeface="Trebuchet MS"/>
              </a:rPr>
              <a:t> </a:t>
            </a:r>
            <a:r>
              <a:rPr sz="2100" spc="65" dirty="0">
                <a:solidFill>
                  <a:srgbClr val="333333"/>
                </a:solidFill>
                <a:latin typeface="Trebuchet MS"/>
                <a:cs typeface="Trebuchet MS"/>
              </a:rPr>
              <a:t>during</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 dirty="0">
                <a:solidFill>
                  <a:srgbClr val="ED2137"/>
                </a:solidFill>
                <a:latin typeface="Tahoma"/>
                <a:cs typeface="Tahoma"/>
              </a:rPr>
              <a:t>SIGTERM</a:t>
            </a:r>
            <a:r>
              <a:rPr sz="2100" spc="-10" dirty="0">
                <a:solidFill>
                  <a:srgbClr val="333333"/>
                </a:solidFill>
                <a:latin typeface="Trebuchet MS"/>
                <a:cs typeface="Trebuchet MS"/>
              </a:rPr>
              <a:t>.</a:t>
            </a:r>
            <a:endParaRPr sz="2100">
              <a:latin typeface="Trebuchet MS"/>
              <a:cs typeface="Trebuchet MS"/>
            </a:endParaRPr>
          </a:p>
          <a:p>
            <a:pPr marL="393065" marR="254000" indent="-381000" algn="just">
              <a:lnSpc>
                <a:spcPct val="160700"/>
              </a:lnSpc>
              <a:spcBef>
                <a:spcPts val="2400"/>
              </a:spcBef>
            </a:pPr>
            <a:r>
              <a:rPr sz="2100" dirty="0">
                <a:solidFill>
                  <a:srgbClr val="333333"/>
                </a:solidFill>
                <a:latin typeface="Trebuchet MS"/>
                <a:cs typeface="Trebuchet MS"/>
              </a:rPr>
              <a:t>Or,</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contrary,</a:t>
            </a:r>
            <a:r>
              <a:rPr sz="2100" spc="-35" dirty="0">
                <a:solidFill>
                  <a:srgbClr val="333333"/>
                </a:solidFill>
                <a:latin typeface="Trebuchet MS"/>
                <a:cs typeface="Trebuchet MS"/>
              </a:rPr>
              <a:t> </a:t>
            </a:r>
            <a:r>
              <a:rPr sz="2100" spc="90" dirty="0">
                <a:solidFill>
                  <a:srgbClr val="333333"/>
                </a:solidFill>
                <a:latin typeface="Trebuchet MS"/>
                <a:cs typeface="Trebuchet MS"/>
              </a:rPr>
              <a:t>one</a:t>
            </a:r>
            <a:r>
              <a:rPr sz="2100" spc="-35" dirty="0">
                <a:solidFill>
                  <a:srgbClr val="333333"/>
                </a:solidFill>
                <a:latin typeface="Trebuchet MS"/>
                <a:cs typeface="Trebuchet MS"/>
              </a:rPr>
              <a:t> </a:t>
            </a:r>
            <a:r>
              <a:rPr sz="2100" spc="90" dirty="0">
                <a:solidFill>
                  <a:srgbClr val="333333"/>
                </a:solidFill>
                <a:latin typeface="Trebuchet MS"/>
                <a:cs typeface="Trebuchet MS"/>
              </a:rPr>
              <a:t>may</a:t>
            </a:r>
            <a:r>
              <a:rPr sz="2100" spc="-35" dirty="0">
                <a:solidFill>
                  <a:srgbClr val="333333"/>
                </a:solidFill>
                <a:latin typeface="Trebuchet MS"/>
                <a:cs typeface="Trebuchet MS"/>
              </a:rPr>
              <a:t> </a:t>
            </a:r>
            <a:r>
              <a:rPr sz="2100" spc="60" dirty="0">
                <a:solidFill>
                  <a:srgbClr val="333333"/>
                </a:solidFill>
                <a:latin typeface="Trebuchet MS"/>
                <a:cs typeface="Trebuchet MS"/>
              </a:rPr>
              <a:t>wish</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65" dirty="0">
                <a:solidFill>
                  <a:srgbClr val="333333"/>
                </a:solidFill>
                <a:latin typeface="Trebuchet MS"/>
                <a:cs typeface="Trebuchet MS"/>
              </a:rPr>
              <a:t>stop</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containers</a:t>
            </a:r>
            <a:r>
              <a:rPr sz="2100" spc="-35" dirty="0">
                <a:solidFill>
                  <a:srgbClr val="333333"/>
                </a:solidFill>
                <a:latin typeface="Trebuchet MS"/>
                <a:cs typeface="Trebuchet MS"/>
              </a:rPr>
              <a:t> </a:t>
            </a:r>
            <a:r>
              <a:rPr sz="2100" dirty="0">
                <a:solidFill>
                  <a:srgbClr val="333333"/>
                </a:solidFill>
                <a:latin typeface="Trebuchet MS"/>
                <a:cs typeface="Trebuchet MS"/>
              </a:rPr>
              <a:t>immediately.</a:t>
            </a:r>
            <a:r>
              <a:rPr sz="2100" spc="-35" dirty="0">
                <a:solidFill>
                  <a:srgbClr val="333333"/>
                </a:solidFill>
                <a:latin typeface="Trebuchet MS"/>
                <a:cs typeface="Trebuchet MS"/>
              </a:rPr>
              <a:t> It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50" dirty="0">
                <a:solidFill>
                  <a:srgbClr val="333333"/>
                </a:solidFill>
                <a:latin typeface="Trebuchet MS"/>
                <a:cs typeface="Trebuchet MS"/>
              </a:rPr>
              <a:t>then</a:t>
            </a:r>
            <a:r>
              <a:rPr sz="2100" spc="-35" dirty="0">
                <a:solidFill>
                  <a:srgbClr val="333333"/>
                </a:solidFill>
                <a:latin typeface="Trebuchet MS"/>
                <a:cs typeface="Trebuchet MS"/>
              </a:rPr>
              <a:t> </a:t>
            </a:r>
            <a:r>
              <a:rPr sz="2100" spc="55" dirty="0">
                <a:solidFill>
                  <a:srgbClr val="333333"/>
                </a:solidFill>
                <a:latin typeface="Trebuchet MS"/>
                <a:cs typeface="Trebuchet MS"/>
              </a:rPr>
              <a:t>possible</a:t>
            </a:r>
            <a:r>
              <a:rPr sz="2100" spc="-35" dirty="0">
                <a:solidFill>
                  <a:srgbClr val="333333"/>
                </a:solidFill>
                <a:latin typeface="Trebuchet MS"/>
                <a:cs typeface="Trebuchet MS"/>
              </a:rPr>
              <a:t> </a:t>
            </a:r>
            <a:r>
              <a:rPr sz="2100" spc="-25" dirty="0">
                <a:solidFill>
                  <a:srgbClr val="333333"/>
                </a:solidFill>
                <a:latin typeface="Trebuchet MS"/>
                <a:cs typeface="Trebuchet MS"/>
              </a:rPr>
              <a:t>to: </a:t>
            </a:r>
            <a:r>
              <a:rPr sz="2100" dirty="0">
                <a:solidFill>
                  <a:srgbClr val="333333"/>
                </a:solidFill>
                <a:latin typeface="Trebuchet MS"/>
                <a:cs typeface="Trebuchet MS"/>
              </a:rPr>
              <a:t>set</a:t>
            </a:r>
            <a:r>
              <a:rPr sz="2100" spc="-5" dirty="0">
                <a:solidFill>
                  <a:srgbClr val="333333"/>
                </a:solidFill>
                <a:latin typeface="Trebuchet MS"/>
                <a:cs typeface="Trebuchet MS"/>
              </a:rPr>
              <a:t> </a:t>
            </a:r>
            <a:r>
              <a:rPr sz="2100" spc="240" dirty="0">
                <a:solidFill>
                  <a:srgbClr val="ED2137"/>
                </a:solidFill>
                <a:latin typeface="Tahoma"/>
                <a:cs typeface="Tahoma"/>
              </a:rPr>
              <a:t>terminationGracePeriodSeconds</a:t>
            </a:r>
            <a:r>
              <a:rPr sz="2100" spc="-25" dirty="0">
                <a:solidFill>
                  <a:srgbClr val="ED2137"/>
                </a:solidFill>
                <a:latin typeface="Tahoma"/>
                <a:cs typeface="Tahoma"/>
              </a:rPr>
              <a:t> </a:t>
            </a:r>
            <a:r>
              <a:rPr sz="2100" dirty="0">
                <a:solidFill>
                  <a:srgbClr val="333333"/>
                </a:solidFill>
                <a:latin typeface="Trebuchet MS"/>
                <a:cs typeface="Trebuchet MS"/>
              </a:rPr>
              <a:t>at the</a:t>
            </a:r>
            <a:r>
              <a:rPr sz="2100" spc="-5" dirty="0">
                <a:solidFill>
                  <a:srgbClr val="333333"/>
                </a:solidFill>
                <a:latin typeface="Trebuchet MS"/>
                <a:cs typeface="Trebuchet MS"/>
              </a:rPr>
              <a:t> </a:t>
            </a:r>
            <a:r>
              <a:rPr sz="2100" dirty="0">
                <a:solidFill>
                  <a:srgbClr val="333333"/>
                </a:solidFill>
                <a:latin typeface="Trebuchet MS"/>
                <a:cs typeface="Trebuchet MS"/>
              </a:rPr>
              <a:t>container</a:t>
            </a:r>
            <a:r>
              <a:rPr sz="2100" spc="-5" dirty="0">
                <a:solidFill>
                  <a:srgbClr val="333333"/>
                </a:solidFill>
                <a:latin typeface="Trebuchet MS"/>
                <a:cs typeface="Trebuchet MS"/>
              </a:rPr>
              <a:t> </a:t>
            </a:r>
            <a:r>
              <a:rPr sz="2100" spc="-20" dirty="0">
                <a:solidFill>
                  <a:srgbClr val="333333"/>
                </a:solidFill>
                <a:latin typeface="Trebuchet MS"/>
                <a:cs typeface="Trebuchet MS"/>
              </a:rPr>
              <a:t>level</a:t>
            </a:r>
            <a:r>
              <a:rPr sz="2100" dirty="0">
                <a:solidFill>
                  <a:srgbClr val="333333"/>
                </a:solidFill>
                <a:latin typeface="Trebuchet MS"/>
                <a:cs typeface="Trebuchet MS"/>
              </a:rPr>
              <a:t> to</a:t>
            </a:r>
            <a:r>
              <a:rPr sz="2100" spc="-5" dirty="0">
                <a:solidFill>
                  <a:srgbClr val="333333"/>
                </a:solidFill>
                <a:latin typeface="Trebuchet MS"/>
                <a:cs typeface="Trebuchet MS"/>
              </a:rPr>
              <a:t> </a:t>
            </a:r>
            <a:r>
              <a:rPr sz="2100" dirty="0">
                <a:solidFill>
                  <a:srgbClr val="333333"/>
                </a:solidFill>
                <a:latin typeface="Trebuchet MS"/>
                <a:cs typeface="Trebuchet MS"/>
              </a:rPr>
              <a:t>set</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dirty="0">
                <a:solidFill>
                  <a:srgbClr val="333333"/>
                </a:solidFill>
                <a:latin typeface="Trebuchet MS"/>
                <a:cs typeface="Trebuchet MS"/>
              </a:rPr>
              <a:t> suitable</a:t>
            </a:r>
            <a:r>
              <a:rPr sz="2100" spc="-5" dirty="0">
                <a:solidFill>
                  <a:srgbClr val="333333"/>
                </a:solidFill>
                <a:latin typeface="Trebuchet MS"/>
                <a:cs typeface="Trebuchet MS"/>
              </a:rPr>
              <a:t> </a:t>
            </a:r>
            <a:r>
              <a:rPr sz="2100" spc="-10" dirty="0">
                <a:solidFill>
                  <a:srgbClr val="333333"/>
                </a:solidFill>
                <a:latin typeface="Trebuchet MS"/>
                <a:cs typeface="Trebuchet MS"/>
              </a:rPr>
              <a:t>duration </a:t>
            </a:r>
            <a:r>
              <a:rPr sz="2100" spc="105" dirty="0">
                <a:solidFill>
                  <a:srgbClr val="333333"/>
                </a:solidFill>
                <a:latin typeface="Trebuchet MS"/>
                <a:cs typeface="Trebuchet MS"/>
              </a:rPr>
              <a:t>use</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254" dirty="0">
                <a:solidFill>
                  <a:srgbClr val="ED2137"/>
                </a:solidFill>
                <a:latin typeface="Tahoma"/>
                <a:cs typeface="Tahoma"/>
              </a:rPr>
              <a:t>--</a:t>
            </a:r>
            <a:r>
              <a:rPr sz="2100" spc="330" dirty="0">
                <a:solidFill>
                  <a:srgbClr val="ED2137"/>
                </a:solidFill>
                <a:latin typeface="Tahoma"/>
                <a:cs typeface="Tahoma"/>
              </a:rPr>
              <a:t>grace-</a:t>
            </a:r>
            <a:r>
              <a:rPr sz="2100" spc="325" dirty="0">
                <a:solidFill>
                  <a:srgbClr val="ED2137"/>
                </a:solidFill>
                <a:latin typeface="Tahoma"/>
                <a:cs typeface="Tahoma"/>
              </a:rPr>
              <a:t>period</a:t>
            </a:r>
            <a:r>
              <a:rPr sz="2100" spc="-50" dirty="0">
                <a:solidFill>
                  <a:srgbClr val="ED2137"/>
                </a:solidFill>
                <a:latin typeface="Tahoma"/>
                <a:cs typeface="Tahoma"/>
              </a:rPr>
              <a:t> </a:t>
            </a:r>
            <a:r>
              <a:rPr sz="2100" spc="60" dirty="0">
                <a:solidFill>
                  <a:srgbClr val="333333"/>
                </a:solidFill>
                <a:latin typeface="Trebuchet MS"/>
                <a:cs typeface="Trebuchet MS"/>
              </a:rPr>
              <a:t>option</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dirty="0">
                <a:solidFill>
                  <a:srgbClr val="333333"/>
                </a:solidFill>
                <a:latin typeface="Trebuchet MS"/>
                <a:cs typeface="Trebuchet MS"/>
              </a:rPr>
              <a:t>override</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60" dirty="0">
                <a:solidFill>
                  <a:srgbClr val="333333"/>
                </a:solidFill>
                <a:latin typeface="Trebuchet MS"/>
                <a:cs typeface="Trebuchet MS"/>
              </a:rPr>
              <a:t>period</a:t>
            </a:r>
            <a:r>
              <a:rPr sz="2100" spc="-30" dirty="0">
                <a:solidFill>
                  <a:srgbClr val="333333"/>
                </a:solidFill>
                <a:latin typeface="Trebuchet MS"/>
                <a:cs typeface="Trebuchet MS"/>
              </a:rPr>
              <a:t> </a:t>
            </a:r>
            <a:r>
              <a:rPr sz="2100" spc="85" dirty="0">
                <a:solidFill>
                  <a:srgbClr val="333333"/>
                </a:solidFill>
                <a:latin typeface="Trebuchet MS"/>
                <a:cs typeface="Trebuchet MS"/>
              </a:rPr>
              <a:t>when</a:t>
            </a:r>
            <a:r>
              <a:rPr sz="2100" spc="-30" dirty="0">
                <a:solidFill>
                  <a:srgbClr val="333333"/>
                </a:solidFill>
                <a:latin typeface="Trebuchet MS"/>
                <a:cs typeface="Trebuchet MS"/>
              </a:rPr>
              <a:t> </a:t>
            </a:r>
            <a:r>
              <a:rPr sz="2100" spc="-10" dirty="0">
                <a:solidFill>
                  <a:srgbClr val="333333"/>
                </a:solidFill>
                <a:latin typeface="Trebuchet MS"/>
                <a:cs typeface="Trebuchet MS"/>
              </a:rPr>
              <a:t>deleting</a:t>
            </a:r>
            <a:endParaRPr sz="2100">
              <a:latin typeface="Trebuchet MS"/>
              <a:cs typeface="Trebuchet MS"/>
            </a:endParaRPr>
          </a:p>
          <a:p>
            <a:pPr marL="393065" marR="787400" algn="just">
              <a:lnSpc>
                <a:spcPct val="154800"/>
              </a:lnSpc>
              <a:spcBef>
                <a:spcPts val="75"/>
              </a:spcBef>
            </a:pPr>
            <a:r>
              <a:rPr sz="2100" spc="105" dirty="0">
                <a:solidFill>
                  <a:srgbClr val="333333"/>
                </a:solidFill>
                <a:latin typeface="Trebuchet MS"/>
                <a:cs typeface="Trebuchet MS"/>
              </a:rPr>
              <a:t>use</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25" dirty="0">
                <a:solidFill>
                  <a:srgbClr val="ED2137"/>
                </a:solidFill>
                <a:latin typeface="Tahoma"/>
                <a:cs typeface="Tahoma"/>
              </a:rPr>
              <a:t>--</a:t>
            </a:r>
            <a:r>
              <a:rPr sz="2100" spc="215" dirty="0">
                <a:solidFill>
                  <a:srgbClr val="ED2137"/>
                </a:solidFill>
                <a:latin typeface="Tahoma"/>
                <a:cs typeface="Tahoma"/>
              </a:rPr>
              <a:t>now</a:t>
            </a:r>
            <a:r>
              <a:rPr sz="2100" spc="-85" dirty="0">
                <a:solidFill>
                  <a:srgbClr val="ED2137"/>
                </a:solidFill>
                <a:latin typeface="Tahoma"/>
                <a:cs typeface="Tahoma"/>
              </a:rPr>
              <a:t> </a:t>
            </a:r>
            <a:r>
              <a:rPr sz="2100" spc="60" dirty="0">
                <a:solidFill>
                  <a:srgbClr val="333333"/>
                </a:solidFill>
                <a:latin typeface="Trebuchet MS"/>
                <a:cs typeface="Trebuchet MS"/>
              </a:rPr>
              <a:t>option</a:t>
            </a:r>
            <a:r>
              <a:rPr sz="2100" spc="-60"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set</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60" dirty="0">
                <a:solidFill>
                  <a:srgbClr val="333333"/>
                </a:solidFill>
                <a:latin typeface="Trebuchet MS"/>
                <a:cs typeface="Trebuchet MS"/>
              </a:rPr>
              <a:t>period</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spc="-60" dirty="0">
                <a:solidFill>
                  <a:srgbClr val="ED2137"/>
                </a:solidFill>
                <a:latin typeface="Tahoma"/>
                <a:cs typeface="Tahoma"/>
              </a:rPr>
              <a:t>1</a:t>
            </a:r>
            <a:r>
              <a:rPr sz="2100" spc="-60" dirty="0">
                <a:solidFill>
                  <a:srgbClr val="333333"/>
                </a:solidFill>
                <a:latin typeface="Trebuchet MS"/>
                <a:cs typeface="Trebuchet MS"/>
              </a:rPr>
              <a:t>, </a:t>
            </a:r>
            <a:r>
              <a:rPr sz="2100" spc="75" dirty="0">
                <a:solidFill>
                  <a:srgbClr val="333333"/>
                </a:solidFill>
                <a:latin typeface="Trebuchet MS"/>
                <a:cs typeface="Trebuchet MS"/>
              </a:rPr>
              <a:t>meaning</a:t>
            </a:r>
            <a:r>
              <a:rPr sz="2100" spc="-65" dirty="0">
                <a:solidFill>
                  <a:srgbClr val="333333"/>
                </a:solidFill>
                <a:latin typeface="Trebuchet MS"/>
                <a:cs typeface="Trebuchet MS"/>
              </a:rPr>
              <a:t> </a:t>
            </a:r>
            <a:r>
              <a:rPr sz="2100" spc="80" dirty="0">
                <a:solidFill>
                  <a:srgbClr val="333333"/>
                </a:solidFill>
                <a:latin typeface="Trebuchet MS"/>
                <a:cs typeface="Trebuchet MS"/>
              </a:rPr>
              <a:t>sending</a:t>
            </a:r>
            <a:r>
              <a:rPr sz="2100" spc="-60" dirty="0">
                <a:solidFill>
                  <a:srgbClr val="333333"/>
                </a:solidFill>
                <a:latin typeface="Trebuchet MS"/>
                <a:cs typeface="Trebuchet MS"/>
              </a:rPr>
              <a:t> </a:t>
            </a:r>
            <a:r>
              <a:rPr sz="2100" spc="190" dirty="0">
                <a:solidFill>
                  <a:srgbClr val="ED2137"/>
                </a:solidFill>
                <a:latin typeface="Tahoma"/>
                <a:cs typeface="Tahoma"/>
              </a:rPr>
              <a:t>SIGKILL</a:t>
            </a:r>
            <a:r>
              <a:rPr sz="2100" spc="-85" dirty="0">
                <a:solidFill>
                  <a:srgbClr val="ED2137"/>
                </a:solidFill>
                <a:latin typeface="Tahoma"/>
                <a:cs typeface="Tahoma"/>
              </a:rPr>
              <a:t> </a:t>
            </a:r>
            <a:r>
              <a:rPr sz="2100" spc="-10" dirty="0">
                <a:solidFill>
                  <a:srgbClr val="333333"/>
                </a:solidFill>
                <a:latin typeface="Trebuchet MS"/>
                <a:cs typeface="Trebuchet MS"/>
              </a:rPr>
              <a:t>immediately </a:t>
            </a:r>
            <a:r>
              <a:rPr sz="2100" spc="105" dirty="0">
                <a:solidFill>
                  <a:srgbClr val="333333"/>
                </a:solidFill>
                <a:latin typeface="Trebuchet MS"/>
                <a:cs typeface="Trebuchet MS"/>
              </a:rPr>
              <a:t>use</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790" dirty="0">
                <a:solidFill>
                  <a:srgbClr val="ED2137"/>
                </a:solidFill>
                <a:latin typeface="Tahoma"/>
                <a:cs typeface="Tahoma"/>
              </a:rPr>
              <a:t>-</a:t>
            </a:r>
            <a:r>
              <a:rPr sz="2100" spc="490" dirty="0">
                <a:solidFill>
                  <a:srgbClr val="ED2137"/>
                </a:solidFill>
                <a:latin typeface="Tahoma"/>
                <a:cs typeface="Tahoma"/>
              </a:rPr>
              <a:t>i</a:t>
            </a:r>
            <a:r>
              <a:rPr sz="2100" spc="-50" dirty="0">
                <a:solidFill>
                  <a:srgbClr val="ED2137"/>
                </a:solidFill>
                <a:latin typeface="Tahoma"/>
                <a:cs typeface="Tahoma"/>
              </a:rPr>
              <a:t> </a:t>
            </a:r>
            <a:r>
              <a:rPr sz="2100" spc="60" dirty="0">
                <a:solidFill>
                  <a:srgbClr val="333333"/>
                </a:solidFill>
                <a:latin typeface="Trebuchet MS"/>
                <a:cs typeface="Trebuchet MS"/>
              </a:rPr>
              <a:t>option</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80" dirty="0">
                <a:solidFill>
                  <a:srgbClr val="333333"/>
                </a:solidFill>
                <a:latin typeface="Trebuchet MS"/>
                <a:cs typeface="Trebuchet MS"/>
              </a:rPr>
              <a:t>ask</a:t>
            </a:r>
            <a:r>
              <a:rPr sz="2100" spc="-25" dirty="0">
                <a:solidFill>
                  <a:srgbClr val="333333"/>
                </a:solidFill>
                <a:latin typeface="Trebuchet MS"/>
                <a:cs typeface="Trebuchet MS"/>
              </a:rPr>
              <a:t> </a:t>
            </a:r>
            <a:r>
              <a:rPr sz="2100" dirty="0">
                <a:solidFill>
                  <a:srgbClr val="333333"/>
                </a:solidFill>
                <a:latin typeface="Trebuchet MS"/>
                <a:cs typeface="Trebuchet MS"/>
              </a:rPr>
              <a:t>confirmation</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85" dirty="0">
                <a:solidFill>
                  <a:srgbClr val="333333"/>
                </a:solidFill>
                <a:latin typeface="Trebuchet MS"/>
                <a:cs typeface="Trebuchet MS"/>
              </a:rPr>
              <a:t>user</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40" dirty="0">
                <a:solidFill>
                  <a:srgbClr val="333333"/>
                </a:solidFill>
                <a:latin typeface="Trebuchet MS"/>
                <a:cs typeface="Trebuchet MS"/>
              </a:rPr>
              <a:t>proceed</a:t>
            </a:r>
            <a:endParaRPr sz="2100">
              <a:latin typeface="Trebuchet MS"/>
              <a:cs typeface="Trebuchet M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32397" y="6130937"/>
            <a:ext cx="8305306" cy="4981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1870055" cy="1006475"/>
          </a:xfrm>
          <a:prstGeom prst="rect">
            <a:avLst/>
          </a:prstGeom>
        </p:spPr>
        <p:txBody>
          <a:bodyPr vert="horz" wrap="square" lIns="0" tIns="98425" rIns="0" bIns="0" rtlCol="0">
            <a:spAutoFit/>
          </a:bodyPr>
          <a:lstStyle/>
          <a:p>
            <a:pPr marL="12700" marR="5080">
              <a:lnSpc>
                <a:spcPts val="3529"/>
              </a:lnSpc>
              <a:spcBef>
                <a:spcPts val="775"/>
              </a:spcBef>
            </a:pPr>
            <a:r>
              <a:rPr dirty="0"/>
              <a:t>PODS</a:t>
            </a:r>
            <a:r>
              <a:rPr spc="-90" dirty="0"/>
              <a:t> </a:t>
            </a:r>
            <a:r>
              <a:rPr spc="-25" dirty="0"/>
              <a:t>ORGANISATION</a:t>
            </a:r>
            <a:r>
              <a:rPr spc="-90" dirty="0"/>
              <a:t> </a:t>
            </a:r>
            <a:r>
              <a:rPr spc="195" dirty="0"/>
              <a:t>WITH</a:t>
            </a:r>
            <a:r>
              <a:rPr spc="-85" dirty="0"/>
              <a:t> </a:t>
            </a:r>
            <a:r>
              <a:rPr spc="-145" dirty="0"/>
              <a:t>LABELS,</a:t>
            </a:r>
            <a:r>
              <a:rPr spc="-85" dirty="0"/>
              <a:t> </a:t>
            </a:r>
            <a:r>
              <a:rPr spc="-160" dirty="0"/>
              <a:t>SELECTORS</a:t>
            </a:r>
            <a:r>
              <a:rPr spc="-85" dirty="0"/>
              <a:t> </a:t>
            </a:r>
            <a:r>
              <a:rPr spc="60" dirty="0"/>
              <a:t>AND </a:t>
            </a:r>
            <a:r>
              <a:rPr spc="-10" dirty="0"/>
              <a:t>NAMESPACES</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2" cstate="print"/>
          <a:stretch>
            <a:fillRect/>
          </a:stretch>
        </p:blipFill>
        <p:spPr>
          <a:xfrm>
            <a:off x="933449" y="2571749"/>
            <a:ext cx="95250" cy="95249"/>
          </a:xfrm>
          <a:prstGeom prst="rect">
            <a:avLst/>
          </a:prstGeom>
        </p:spPr>
      </p:pic>
      <p:pic>
        <p:nvPicPr>
          <p:cNvPr id="5" name="object 5"/>
          <p:cNvPicPr/>
          <p:nvPr/>
        </p:nvPicPr>
        <p:blipFill>
          <a:blip r:embed="rId3" cstate="print"/>
          <a:stretch>
            <a:fillRect/>
          </a:stretch>
        </p:blipFill>
        <p:spPr>
          <a:xfrm>
            <a:off x="1309687" y="3052762"/>
            <a:ext cx="104775" cy="104774"/>
          </a:xfrm>
          <a:prstGeom prst="rect">
            <a:avLst/>
          </a:prstGeom>
        </p:spPr>
      </p:pic>
      <p:pic>
        <p:nvPicPr>
          <p:cNvPr id="6" name="object 6"/>
          <p:cNvPicPr/>
          <p:nvPr/>
        </p:nvPicPr>
        <p:blipFill>
          <a:blip r:embed="rId3" cstate="print"/>
          <a:stretch>
            <a:fillRect/>
          </a:stretch>
        </p:blipFill>
        <p:spPr>
          <a:xfrm>
            <a:off x="1309687" y="3529012"/>
            <a:ext cx="104775" cy="104774"/>
          </a:xfrm>
          <a:prstGeom prst="rect">
            <a:avLst/>
          </a:prstGeom>
        </p:spPr>
      </p:pic>
      <p:sp>
        <p:nvSpPr>
          <p:cNvPr id="7" name="object 7"/>
          <p:cNvSpPr txBox="1"/>
          <p:nvPr/>
        </p:nvSpPr>
        <p:spPr>
          <a:xfrm>
            <a:off x="1177924" y="1802764"/>
            <a:ext cx="11272520" cy="2425700"/>
          </a:xfrm>
          <a:prstGeom prst="rect">
            <a:avLst/>
          </a:prstGeom>
        </p:spPr>
        <p:txBody>
          <a:bodyPr vert="horz" wrap="square" lIns="0" tIns="12700" rIns="0" bIns="0" rtlCol="0">
            <a:spAutoFit/>
          </a:bodyPr>
          <a:lstStyle/>
          <a:p>
            <a:pPr marL="12700" marR="3928745">
              <a:lnSpc>
                <a:spcPct val="148800"/>
              </a:lnSpc>
              <a:spcBef>
                <a:spcPts val="100"/>
              </a:spcBef>
            </a:pPr>
            <a:r>
              <a:rPr sz="2100" spc="50" dirty="0">
                <a:solidFill>
                  <a:srgbClr val="333333"/>
                </a:solidFill>
                <a:latin typeface="Trebuchet MS"/>
                <a:cs typeface="Trebuchet MS"/>
              </a:rPr>
              <a:t>For</a:t>
            </a:r>
            <a:r>
              <a:rPr sz="2100" spc="20" dirty="0">
                <a:solidFill>
                  <a:srgbClr val="333333"/>
                </a:solidFill>
                <a:latin typeface="Trebuchet MS"/>
                <a:cs typeface="Trebuchet MS"/>
              </a:rPr>
              <a:t> </a:t>
            </a:r>
            <a:r>
              <a:rPr sz="2100" dirty="0">
                <a:solidFill>
                  <a:srgbClr val="333333"/>
                </a:solidFill>
                <a:latin typeface="Trebuchet MS"/>
                <a:cs typeface="Trebuchet MS"/>
              </a:rPr>
              <a:t>now,</a:t>
            </a:r>
            <a:r>
              <a:rPr sz="2100" spc="20" dirty="0">
                <a:solidFill>
                  <a:srgbClr val="333333"/>
                </a:solidFill>
                <a:latin typeface="Trebuchet MS"/>
                <a:cs typeface="Trebuchet MS"/>
              </a:rPr>
              <a:t> </a:t>
            </a:r>
            <a:r>
              <a:rPr sz="2100" spc="100" dirty="0">
                <a:solidFill>
                  <a:srgbClr val="333333"/>
                </a:solidFill>
                <a:latin typeface="Trebuchet MS"/>
                <a:cs typeface="Trebuchet MS"/>
              </a:rPr>
              <a:t>our</a:t>
            </a:r>
            <a:r>
              <a:rPr sz="2100" spc="2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20" dirty="0">
                <a:solidFill>
                  <a:srgbClr val="333333"/>
                </a:solidFill>
                <a:latin typeface="Trebuchet MS"/>
                <a:cs typeface="Trebuchet MS"/>
              </a:rPr>
              <a:t> </a:t>
            </a:r>
            <a:r>
              <a:rPr sz="2100" dirty="0">
                <a:solidFill>
                  <a:srgbClr val="333333"/>
                </a:solidFill>
                <a:latin typeface="Trebuchet MS"/>
                <a:cs typeface="Trebuchet MS"/>
              </a:rPr>
              <a:t>instance</a:t>
            </a:r>
            <a:r>
              <a:rPr sz="2100" spc="20" dirty="0">
                <a:solidFill>
                  <a:srgbClr val="333333"/>
                </a:solidFill>
                <a:latin typeface="Trebuchet MS"/>
                <a:cs typeface="Trebuchet MS"/>
              </a:rPr>
              <a:t> </a:t>
            </a:r>
            <a:r>
              <a:rPr sz="2100" dirty="0">
                <a:solidFill>
                  <a:srgbClr val="333333"/>
                </a:solidFill>
                <a:latin typeface="Trebuchet MS"/>
                <a:cs typeface="Trebuchet MS"/>
              </a:rPr>
              <a:t>only</a:t>
            </a:r>
            <a:r>
              <a:rPr sz="2100" spc="25" dirty="0">
                <a:solidFill>
                  <a:srgbClr val="333333"/>
                </a:solidFill>
                <a:latin typeface="Trebuchet MS"/>
                <a:cs typeface="Trebuchet MS"/>
              </a:rPr>
              <a:t> </a:t>
            </a:r>
            <a:r>
              <a:rPr sz="2100" dirty="0">
                <a:solidFill>
                  <a:srgbClr val="333333"/>
                </a:solidFill>
                <a:latin typeface="Trebuchet MS"/>
                <a:cs typeface="Trebuchet MS"/>
              </a:rPr>
              <a:t>contains</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few</a:t>
            </a:r>
            <a:r>
              <a:rPr sz="2100" spc="20" dirty="0">
                <a:solidFill>
                  <a:srgbClr val="333333"/>
                </a:solidFill>
                <a:latin typeface="Trebuchet MS"/>
                <a:cs typeface="Trebuchet MS"/>
              </a:rPr>
              <a:t> </a:t>
            </a:r>
            <a:r>
              <a:rPr sz="2100" spc="80" dirty="0">
                <a:solidFill>
                  <a:srgbClr val="ED2137"/>
                </a:solidFill>
                <a:latin typeface="Trebuchet MS"/>
                <a:cs typeface="Trebuchet MS"/>
              </a:rPr>
              <a:t>Pods </a:t>
            </a:r>
            <a:r>
              <a:rPr sz="2100" spc="60" dirty="0">
                <a:solidFill>
                  <a:srgbClr val="333333"/>
                </a:solidFill>
                <a:latin typeface="Trebuchet MS"/>
                <a:cs typeface="Trebuchet MS"/>
              </a:rPr>
              <a:t>But</a:t>
            </a:r>
            <a:r>
              <a:rPr sz="2100" spc="-60" dirty="0">
                <a:solidFill>
                  <a:srgbClr val="333333"/>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ED2137"/>
                </a:solidFill>
                <a:latin typeface="Trebuchet MS"/>
                <a:cs typeface="Trebuchet MS"/>
              </a:rPr>
              <a:t>real</a:t>
            </a:r>
            <a:r>
              <a:rPr sz="2100" spc="-60" dirty="0">
                <a:solidFill>
                  <a:srgbClr val="ED2137"/>
                </a:solidFill>
                <a:latin typeface="Trebuchet MS"/>
                <a:cs typeface="Trebuchet MS"/>
              </a:rPr>
              <a:t> </a:t>
            </a:r>
            <a:r>
              <a:rPr sz="2100" spc="-100" dirty="0">
                <a:solidFill>
                  <a:srgbClr val="ED2137"/>
                </a:solidFill>
                <a:latin typeface="Trebuchet MS"/>
                <a:cs typeface="Trebuchet MS"/>
              </a:rPr>
              <a:t>life</a:t>
            </a:r>
            <a:r>
              <a:rPr sz="2100" spc="-100" dirty="0">
                <a:solidFill>
                  <a:srgbClr val="333333"/>
                </a:solidFill>
                <a:latin typeface="Trebuchet MS"/>
                <a:cs typeface="Trebuchet MS"/>
              </a:rPr>
              <a:t>,</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05" dirty="0">
                <a:solidFill>
                  <a:srgbClr val="333333"/>
                </a:solidFill>
                <a:latin typeface="Trebuchet MS"/>
                <a:cs typeface="Trebuchet MS"/>
              </a:rPr>
              <a:t>number</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spc="114" dirty="0">
                <a:solidFill>
                  <a:srgbClr val="333333"/>
                </a:solidFill>
                <a:latin typeface="Trebuchet MS"/>
                <a:cs typeface="Trebuchet MS"/>
              </a:rPr>
              <a:t>Pods</a:t>
            </a:r>
            <a:r>
              <a:rPr sz="2100" spc="-55" dirty="0">
                <a:solidFill>
                  <a:srgbClr val="333333"/>
                </a:solidFill>
                <a:latin typeface="Trebuchet MS"/>
                <a:cs typeface="Trebuchet MS"/>
              </a:rPr>
              <a:t> </a:t>
            </a:r>
            <a:r>
              <a:rPr sz="2100" spc="-50" dirty="0">
                <a:solidFill>
                  <a:srgbClr val="333333"/>
                </a:solidFill>
                <a:latin typeface="Trebuchet MS"/>
                <a:cs typeface="Trebuchet MS"/>
              </a:rPr>
              <a:t>will</a:t>
            </a:r>
            <a:r>
              <a:rPr sz="2100" spc="-60" dirty="0">
                <a:solidFill>
                  <a:srgbClr val="333333"/>
                </a:solidFill>
                <a:latin typeface="Trebuchet MS"/>
                <a:cs typeface="Trebuchet MS"/>
              </a:rPr>
              <a:t> </a:t>
            </a:r>
            <a:r>
              <a:rPr sz="2100" spc="-10" dirty="0">
                <a:solidFill>
                  <a:srgbClr val="333333"/>
                </a:solidFill>
                <a:latin typeface="Trebuchet MS"/>
                <a:cs typeface="Trebuchet MS"/>
              </a:rPr>
              <a:t>multiply:</a:t>
            </a:r>
            <a:endParaRPr sz="2100">
              <a:latin typeface="Trebuchet MS"/>
              <a:cs typeface="Trebuchet MS"/>
            </a:endParaRPr>
          </a:p>
          <a:p>
            <a:pPr marL="393065" marR="5080">
              <a:lnSpc>
                <a:spcPct val="148800"/>
              </a:lnSpc>
              <a:spcBef>
                <a:spcPts val="75"/>
              </a:spcBef>
            </a:pPr>
            <a:r>
              <a:rPr sz="2100" dirty="0">
                <a:solidFill>
                  <a:srgbClr val="333333"/>
                </a:solidFill>
                <a:latin typeface="Trebuchet MS"/>
                <a:cs typeface="Trebuchet MS"/>
              </a:rPr>
              <a:t>several</a:t>
            </a:r>
            <a:r>
              <a:rPr sz="2100" spc="5" dirty="0">
                <a:solidFill>
                  <a:srgbClr val="333333"/>
                </a:solidFill>
                <a:latin typeface="Trebuchet MS"/>
                <a:cs typeface="Trebuchet MS"/>
              </a:rPr>
              <a:t> </a:t>
            </a:r>
            <a:r>
              <a:rPr sz="2100" spc="75" dirty="0">
                <a:solidFill>
                  <a:srgbClr val="333333"/>
                </a:solidFill>
                <a:latin typeface="Trebuchet MS"/>
                <a:cs typeface="Trebuchet MS"/>
              </a:rPr>
              <a:t>versions</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105" dirty="0">
                <a:solidFill>
                  <a:srgbClr val="333333"/>
                </a:solidFill>
                <a:latin typeface="Trebuchet MS"/>
                <a:cs typeface="Trebuchet MS"/>
              </a:rPr>
              <a:t>same</a:t>
            </a:r>
            <a:r>
              <a:rPr sz="2100" spc="10" dirty="0">
                <a:solidFill>
                  <a:srgbClr val="333333"/>
                </a:solidFill>
                <a:latin typeface="Trebuchet MS"/>
                <a:cs typeface="Trebuchet MS"/>
              </a:rPr>
              <a:t> </a:t>
            </a:r>
            <a:r>
              <a:rPr sz="2100" spc="80" dirty="0">
                <a:solidFill>
                  <a:srgbClr val="333333"/>
                </a:solidFill>
                <a:latin typeface="Trebuchet MS"/>
                <a:cs typeface="Trebuchet MS"/>
              </a:rPr>
              <a:t>component</a:t>
            </a:r>
            <a:r>
              <a:rPr sz="2100" spc="5" dirty="0">
                <a:solidFill>
                  <a:srgbClr val="333333"/>
                </a:solidFill>
                <a:latin typeface="Trebuchet MS"/>
                <a:cs typeface="Trebuchet MS"/>
              </a:rPr>
              <a:t> </a:t>
            </a:r>
            <a:r>
              <a:rPr sz="2100" spc="50" dirty="0">
                <a:solidFill>
                  <a:srgbClr val="333333"/>
                </a:solidFill>
                <a:latin typeface="Trebuchet MS"/>
                <a:cs typeface="Trebuchet MS"/>
              </a:rPr>
              <a:t>can</a:t>
            </a:r>
            <a:r>
              <a:rPr sz="2100" spc="10" dirty="0">
                <a:solidFill>
                  <a:srgbClr val="333333"/>
                </a:solidFill>
                <a:latin typeface="Trebuchet MS"/>
                <a:cs typeface="Trebuchet MS"/>
              </a:rPr>
              <a:t> </a:t>
            </a:r>
            <a:r>
              <a:rPr sz="2100" dirty="0">
                <a:solidFill>
                  <a:srgbClr val="333333"/>
                </a:solidFill>
                <a:latin typeface="Trebuchet MS"/>
                <a:cs typeface="Trebuchet MS"/>
              </a:rPr>
              <a:t>coexist</a:t>
            </a:r>
            <a:r>
              <a:rPr sz="2100" spc="10" dirty="0">
                <a:solidFill>
                  <a:srgbClr val="333333"/>
                </a:solidFill>
                <a:latin typeface="Trebuchet MS"/>
                <a:cs typeface="Trebuchet MS"/>
              </a:rPr>
              <a:t> </a:t>
            </a:r>
            <a:r>
              <a:rPr sz="2100" dirty="0">
                <a:solidFill>
                  <a:srgbClr val="333333"/>
                </a:solidFill>
                <a:latin typeface="Trebuchet MS"/>
                <a:cs typeface="Trebuchet MS"/>
              </a:rPr>
              <a:t>(on</a:t>
            </a:r>
            <a:r>
              <a:rPr sz="2100" spc="10" dirty="0">
                <a:solidFill>
                  <a:srgbClr val="333333"/>
                </a:solidFill>
                <a:latin typeface="Trebuchet MS"/>
                <a:cs typeface="Trebuchet MS"/>
              </a:rPr>
              <a:t> </a:t>
            </a:r>
            <a:r>
              <a:rPr sz="2100" dirty="0">
                <a:solidFill>
                  <a:srgbClr val="333333"/>
                </a:solidFill>
                <a:latin typeface="Trebuchet MS"/>
                <a:cs typeface="Trebuchet MS"/>
              </a:rPr>
              <a:t>different</a:t>
            </a:r>
            <a:r>
              <a:rPr sz="2100" spc="10" dirty="0">
                <a:solidFill>
                  <a:srgbClr val="333333"/>
                </a:solidFill>
                <a:latin typeface="Trebuchet MS"/>
                <a:cs typeface="Trebuchet MS"/>
              </a:rPr>
              <a:t> </a:t>
            </a:r>
            <a:r>
              <a:rPr sz="2100" dirty="0">
                <a:solidFill>
                  <a:srgbClr val="333333"/>
                </a:solidFill>
                <a:latin typeface="Trebuchet MS"/>
                <a:cs typeface="Trebuchet MS"/>
              </a:rPr>
              <a:t>environments,</a:t>
            </a:r>
            <a:r>
              <a:rPr sz="2100" spc="5" dirty="0">
                <a:solidFill>
                  <a:srgbClr val="333333"/>
                </a:solidFill>
                <a:latin typeface="Trebuchet MS"/>
                <a:cs typeface="Trebuchet MS"/>
              </a:rPr>
              <a:t> </a:t>
            </a:r>
            <a:r>
              <a:rPr sz="2100" spc="85" dirty="0">
                <a:solidFill>
                  <a:srgbClr val="333333"/>
                </a:solidFill>
                <a:latin typeface="Trebuchet MS"/>
                <a:cs typeface="Trebuchet MS"/>
              </a:rPr>
              <a:t>or</a:t>
            </a:r>
            <a:r>
              <a:rPr sz="2100" spc="10" dirty="0">
                <a:solidFill>
                  <a:srgbClr val="333333"/>
                </a:solidFill>
                <a:latin typeface="Trebuchet MS"/>
                <a:cs typeface="Trebuchet MS"/>
              </a:rPr>
              <a:t> </a:t>
            </a:r>
            <a:r>
              <a:rPr sz="2100" spc="-20" dirty="0">
                <a:solidFill>
                  <a:srgbClr val="333333"/>
                </a:solidFill>
                <a:latin typeface="Trebuchet MS"/>
                <a:cs typeface="Trebuchet MS"/>
              </a:rPr>
              <a:t>not) </a:t>
            </a:r>
            <a:r>
              <a:rPr sz="2100" dirty="0">
                <a:solidFill>
                  <a:srgbClr val="333333"/>
                </a:solidFill>
                <a:latin typeface="Trebuchet MS"/>
                <a:cs typeface="Trebuchet MS"/>
              </a:rPr>
              <a:t>each</a:t>
            </a:r>
            <a:r>
              <a:rPr sz="2100" spc="-50" dirty="0">
                <a:solidFill>
                  <a:srgbClr val="333333"/>
                </a:solidFill>
                <a:latin typeface="Trebuchet MS"/>
                <a:cs typeface="Trebuchet MS"/>
              </a:rPr>
              <a:t> </a:t>
            </a:r>
            <a:r>
              <a:rPr sz="2100" spc="80" dirty="0">
                <a:solidFill>
                  <a:srgbClr val="333333"/>
                </a:solidFill>
                <a:latin typeface="Trebuchet MS"/>
                <a:cs typeface="Trebuchet MS"/>
              </a:rPr>
              <a:t>component</a:t>
            </a:r>
            <a:r>
              <a:rPr sz="2100" spc="-50" dirty="0">
                <a:solidFill>
                  <a:srgbClr val="333333"/>
                </a:solidFill>
                <a:latin typeface="Trebuchet MS"/>
                <a:cs typeface="Trebuchet MS"/>
              </a:rPr>
              <a:t> </a:t>
            </a:r>
            <a:r>
              <a:rPr sz="2100" spc="50" dirty="0">
                <a:solidFill>
                  <a:srgbClr val="333333"/>
                </a:solidFill>
                <a:latin typeface="Trebuchet MS"/>
                <a:cs typeface="Trebuchet MS"/>
              </a:rPr>
              <a:t>can</a:t>
            </a:r>
            <a:r>
              <a:rPr sz="2100" spc="-45" dirty="0">
                <a:solidFill>
                  <a:srgbClr val="333333"/>
                </a:solidFill>
                <a:latin typeface="Trebuchet MS"/>
                <a:cs typeface="Trebuchet MS"/>
              </a:rPr>
              <a:t> </a:t>
            </a:r>
            <a:r>
              <a:rPr sz="2100" dirty="0">
                <a:solidFill>
                  <a:srgbClr val="333333"/>
                </a:solidFill>
                <a:latin typeface="Trebuchet MS"/>
                <a:cs typeface="Trebuchet MS"/>
              </a:rPr>
              <a:t>potentially</a:t>
            </a:r>
            <a:r>
              <a:rPr sz="2100" spc="-50" dirty="0">
                <a:solidFill>
                  <a:srgbClr val="333333"/>
                </a:solidFill>
                <a:latin typeface="Trebuchet MS"/>
                <a:cs typeface="Trebuchet MS"/>
              </a:rPr>
              <a:t>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spc="-10" dirty="0">
                <a:solidFill>
                  <a:srgbClr val="333333"/>
                </a:solidFill>
                <a:latin typeface="Trebuchet MS"/>
                <a:cs typeface="Trebuchet MS"/>
              </a:rPr>
              <a:t>replicated</a:t>
            </a:r>
            <a:endParaRPr sz="2100">
              <a:latin typeface="Trebuchet MS"/>
              <a:cs typeface="Trebuchet MS"/>
            </a:endParaRPr>
          </a:p>
          <a:p>
            <a:pPr marL="12700">
              <a:lnSpc>
                <a:spcPct val="100000"/>
              </a:lnSpc>
              <a:spcBef>
                <a:spcPts val="1305"/>
              </a:spcBef>
            </a:pPr>
            <a:r>
              <a:rPr sz="2100" spc="120" dirty="0">
                <a:solidFill>
                  <a:srgbClr val="333333"/>
                </a:solidFill>
                <a:latin typeface="Trebuchet MS"/>
                <a:cs typeface="Trebuchet MS"/>
              </a:rPr>
              <a:t>How</a:t>
            </a:r>
            <a:r>
              <a:rPr sz="2100" dirty="0">
                <a:solidFill>
                  <a:srgbClr val="333333"/>
                </a:solidFill>
                <a:latin typeface="Trebuchet MS"/>
                <a:cs typeface="Trebuchet MS"/>
              </a:rPr>
              <a:t> to navigate (whether </a:t>
            </a:r>
            <a:r>
              <a:rPr sz="2100" spc="85" dirty="0">
                <a:solidFill>
                  <a:srgbClr val="333333"/>
                </a:solidFill>
                <a:latin typeface="Trebuchet MS"/>
                <a:cs typeface="Trebuchet MS"/>
              </a:rPr>
              <a:t>you</a:t>
            </a:r>
            <a:r>
              <a:rPr sz="2100" dirty="0">
                <a:solidFill>
                  <a:srgbClr val="333333"/>
                </a:solidFill>
                <a:latin typeface="Trebuchet MS"/>
                <a:cs typeface="Trebuchet MS"/>
              </a:rPr>
              <a:t> are</a:t>
            </a:r>
            <a:r>
              <a:rPr sz="2100" spc="5" dirty="0">
                <a:solidFill>
                  <a:srgbClr val="333333"/>
                </a:solidFill>
                <a:latin typeface="Trebuchet MS"/>
                <a:cs typeface="Trebuchet MS"/>
              </a:rPr>
              <a:t> </a:t>
            </a:r>
            <a:r>
              <a:rPr sz="2100" dirty="0">
                <a:solidFill>
                  <a:srgbClr val="333333"/>
                </a:solidFill>
                <a:latin typeface="Trebuchet MS"/>
                <a:cs typeface="Trebuchet MS"/>
              </a:rPr>
              <a:t>dev </a:t>
            </a:r>
            <a:r>
              <a:rPr sz="2100" spc="85" dirty="0">
                <a:solidFill>
                  <a:srgbClr val="333333"/>
                </a:solidFill>
                <a:latin typeface="Trebuchet MS"/>
                <a:cs typeface="Trebuchet MS"/>
              </a:rPr>
              <a:t>or</a:t>
            </a:r>
            <a:r>
              <a:rPr sz="2100" dirty="0">
                <a:solidFill>
                  <a:srgbClr val="333333"/>
                </a:solidFill>
                <a:latin typeface="Trebuchet MS"/>
                <a:cs typeface="Trebuchet MS"/>
              </a:rPr>
              <a:t> </a:t>
            </a:r>
            <a:r>
              <a:rPr sz="2100" spc="55" dirty="0">
                <a:solidFill>
                  <a:srgbClr val="333333"/>
                </a:solidFill>
                <a:latin typeface="Trebuchet MS"/>
                <a:cs typeface="Trebuchet MS"/>
              </a:rPr>
              <a:t>ops)?</a:t>
            </a:r>
            <a:endParaRPr sz="2100">
              <a:latin typeface="Trebuchet MS"/>
              <a:cs typeface="Trebuchet MS"/>
            </a:endParaRPr>
          </a:p>
        </p:txBody>
      </p:sp>
      <p:pic>
        <p:nvPicPr>
          <p:cNvPr id="8" name="object 8"/>
          <p:cNvPicPr/>
          <p:nvPr/>
        </p:nvPicPr>
        <p:blipFill>
          <a:blip r:embed="rId2" cstate="print"/>
          <a:stretch>
            <a:fillRect/>
          </a:stretch>
        </p:blipFill>
        <p:spPr>
          <a:xfrm>
            <a:off x="933449" y="4019549"/>
            <a:ext cx="95250" cy="95249"/>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4013835" cy="558800"/>
          </a:xfrm>
          <a:prstGeom prst="rect">
            <a:avLst/>
          </a:prstGeom>
        </p:spPr>
        <p:txBody>
          <a:bodyPr vert="horz" wrap="square" lIns="0" tIns="12700" rIns="0" bIns="0" rtlCol="0">
            <a:spAutoFit/>
          </a:bodyPr>
          <a:lstStyle/>
          <a:p>
            <a:pPr marL="12700">
              <a:lnSpc>
                <a:spcPct val="100000"/>
              </a:lnSpc>
              <a:spcBef>
                <a:spcPts val="100"/>
              </a:spcBef>
            </a:pPr>
            <a:r>
              <a:rPr spc="-45" dirty="0"/>
              <a:t>NEED</a:t>
            </a:r>
            <a:r>
              <a:rPr spc="-185" dirty="0"/>
              <a:t> </a:t>
            </a:r>
            <a:r>
              <a:rPr dirty="0"/>
              <a:t>TO</a:t>
            </a:r>
            <a:r>
              <a:rPr spc="-185" dirty="0"/>
              <a:t> </a:t>
            </a:r>
            <a:r>
              <a:rPr dirty="0"/>
              <a:t>TIDY</a:t>
            </a:r>
            <a:r>
              <a:rPr spc="-185" dirty="0"/>
              <a:t> </a:t>
            </a:r>
            <a:r>
              <a:rPr spc="-110" dirty="0"/>
              <a:t>UP?</a:t>
            </a:r>
          </a:p>
        </p:txBody>
      </p:sp>
      <p:pic>
        <p:nvPicPr>
          <p:cNvPr id="3" name="object 3"/>
          <p:cNvPicPr/>
          <p:nvPr/>
        </p:nvPicPr>
        <p:blipFill>
          <a:blip r:embed="rId2" cstate="print"/>
          <a:stretch>
            <a:fillRect/>
          </a:stretch>
        </p:blipFill>
        <p:spPr>
          <a:xfrm>
            <a:off x="2895599" y="1552574"/>
            <a:ext cx="7734299" cy="4876799"/>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475605" cy="558800"/>
          </a:xfrm>
          <a:prstGeom prst="rect">
            <a:avLst/>
          </a:prstGeom>
        </p:spPr>
        <p:txBody>
          <a:bodyPr vert="horz" wrap="square" lIns="0" tIns="12700" rIns="0" bIns="0" rtlCol="0">
            <a:spAutoFit/>
          </a:bodyPr>
          <a:lstStyle/>
          <a:p>
            <a:pPr marL="12700">
              <a:lnSpc>
                <a:spcPct val="100000"/>
              </a:lnSpc>
              <a:spcBef>
                <a:spcPts val="100"/>
              </a:spcBef>
            </a:pPr>
            <a:r>
              <a:rPr spc="-35" dirty="0"/>
              <a:t>ORGANIZE</a:t>
            </a:r>
            <a:r>
              <a:rPr spc="-114" dirty="0"/>
              <a:t> </a:t>
            </a:r>
            <a:r>
              <a:rPr spc="195" dirty="0"/>
              <a:t>WITH</a:t>
            </a:r>
            <a:r>
              <a:rPr spc="-110" dirty="0"/>
              <a:t> </a:t>
            </a:r>
            <a:r>
              <a:rPr spc="-120" dirty="0"/>
              <a:t>LABELS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7206"/>
            <a:ext cx="9808845" cy="2910205"/>
          </a:xfrm>
          <a:prstGeom prst="rect">
            <a:avLst/>
          </a:prstGeom>
        </p:spPr>
        <p:txBody>
          <a:bodyPr vert="horz" wrap="square" lIns="0" tIns="170180" rIns="0" bIns="0" rtlCol="0">
            <a:spAutoFit/>
          </a:bodyPr>
          <a:lstStyle/>
          <a:p>
            <a:pPr marL="12700">
              <a:lnSpc>
                <a:spcPct val="100000"/>
              </a:lnSpc>
              <a:spcBef>
                <a:spcPts val="1340"/>
              </a:spcBef>
            </a:pPr>
            <a:r>
              <a:rPr sz="2150" i="1" dirty="0">
                <a:solidFill>
                  <a:srgbClr val="ED2137"/>
                </a:solidFill>
                <a:latin typeface="Trebuchet MS"/>
                <a:cs typeface="Trebuchet MS"/>
              </a:rPr>
              <a:t>labels</a:t>
            </a:r>
            <a:r>
              <a:rPr sz="2150" i="1" spc="-65" dirty="0">
                <a:solidFill>
                  <a:srgbClr val="ED2137"/>
                </a:solidFill>
                <a:latin typeface="Trebuchet MS"/>
                <a:cs typeface="Trebuchet MS"/>
              </a:rPr>
              <a:t> </a:t>
            </a:r>
            <a:r>
              <a:rPr sz="2100" spc="50" dirty="0">
                <a:solidFill>
                  <a:srgbClr val="333333"/>
                </a:solidFill>
                <a:latin typeface="Trebuchet MS"/>
                <a:cs typeface="Trebuchet MS"/>
              </a:rPr>
              <a:t>can</a:t>
            </a:r>
            <a:r>
              <a:rPr sz="2100" spc="-45" dirty="0">
                <a:solidFill>
                  <a:srgbClr val="333333"/>
                </a:solidFill>
                <a:latin typeface="Trebuchet MS"/>
                <a:cs typeface="Trebuchet MS"/>
              </a:rPr>
              <a:t>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spc="95" dirty="0">
                <a:solidFill>
                  <a:srgbClr val="333333"/>
                </a:solidFill>
                <a:latin typeface="Trebuchet MS"/>
                <a:cs typeface="Trebuchet MS"/>
              </a:rPr>
              <a:t>used</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organize</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dirty="0">
                <a:solidFill>
                  <a:srgbClr val="333333"/>
                </a:solidFill>
                <a:latin typeface="Trebuchet MS"/>
                <a:cs typeface="Trebuchet MS"/>
              </a:rPr>
              <a:t>select</a:t>
            </a:r>
            <a:r>
              <a:rPr sz="2100" spc="-45" dirty="0">
                <a:solidFill>
                  <a:srgbClr val="333333"/>
                </a:solidFill>
                <a:latin typeface="Trebuchet MS"/>
                <a:cs typeface="Trebuchet MS"/>
              </a:rPr>
              <a:t> </a:t>
            </a:r>
            <a:r>
              <a:rPr sz="2100" spc="85" dirty="0">
                <a:solidFill>
                  <a:srgbClr val="333333"/>
                </a:solidFill>
                <a:latin typeface="Trebuchet MS"/>
                <a:cs typeface="Trebuchet MS"/>
              </a:rPr>
              <a:t>subsets</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10" dirty="0">
                <a:solidFill>
                  <a:srgbClr val="333333"/>
                </a:solidFill>
                <a:latin typeface="Trebuchet MS"/>
                <a:cs typeface="Trebuchet MS"/>
              </a:rPr>
              <a:t>objects</a:t>
            </a:r>
            <a:endParaRPr sz="2100">
              <a:latin typeface="Trebuchet MS"/>
              <a:cs typeface="Trebuchet MS"/>
            </a:endParaRPr>
          </a:p>
          <a:p>
            <a:pPr marL="12700" marR="5080">
              <a:lnSpc>
                <a:spcPct val="145300"/>
              </a:lnSpc>
              <a:spcBef>
                <a:spcPts val="75"/>
              </a:spcBef>
            </a:pP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95" dirty="0">
                <a:solidFill>
                  <a:srgbClr val="333333"/>
                </a:solidFill>
                <a:latin typeface="Trebuchet MS"/>
                <a:cs typeface="Trebuchet MS"/>
              </a:rPr>
              <a:t>purpose</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50" i="1" dirty="0">
                <a:solidFill>
                  <a:srgbClr val="ED2137"/>
                </a:solidFill>
                <a:latin typeface="Trebuchet MS"/>
                <a:cs typeface="Trebuchet MS"/>
              </a:rPr>
              <a:t>labels</a:t>
            </a:r>
            <a:r>
              <a:rPr sz="2150" i="1" spc="-35" dirty="0">
                <a:solidFill>
                  <a:srgbClr val="ED2137"/>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20" dirty="0">
                <a:solidFill>
                  <a:srgbClr val="333333"/>
                </a:solidFill>
                <a:latin typeface="Trebuchet MS"/>
                <a:cs typeface="Trebuchet MS"/>
              </a:rPr>
              <a:t> </a:t>
            </a:r>
            <a:r>
              <a:rPr sz="2100" dirty="0">
                <a:solidFill>
                  <a:srgbClr val="333333"/>
                </a:solidFill>
                <a:latin typeface="Trebuchet MS"/>
                <a:cs typeface="Trebuchet MS"/>
              </a:rPr>
              <a:t>able</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position</a:t>
            </a:r>
            <a:r>
              <a:rPr sz="2100" spc="-20" dirty="0">
                <a:solidFill>
                  <a:srgbClr val="333333"/>
                </a:solidFill>
                <a:latin typeface="Trebuchet MS"/>
                <a:cs typeface="Trebuchet MS"/>
              </a:rPr>
              <a:t> </a:t>
            </a:r>
            <a:r>
              <a:rPr sz="2100" dirty="0">
                <a:solidFill>
                  <a:srgbClr val="333333"/>
                </a:solidFill>
                <a:latin typeface="Trebuchet MS"/>
                <a:cs typeface="Trebuchet MS"/>
              </a:rPr>
              <a:t>attributes</a:t>
            </a:r>
            <a:r>
              <a:rPr sz="2100" spc="-20" dirty="0">
                <a:solidFill>
                  <a:srgbClr val="333333"/>
                </a:solidFill>
                <a:latin typeface="Trebuchet MS"/>
                <a:cs typeface="Trebuchet MS"/>
              </a:rPr>
              <a:t> </a:t>
            </a:r>
            <a:r>
              <a:rPr sz="2100" spc="135" dirty="0">
                <a:solidFill>
                  <a:srgbClr val="333333"/>
                </a:solidFill>
                <a:latin typeface="Trebuchet MS"/>
                <a:cs typeface="Trebuchet MS"/>
              </a:rPr>
              <a:t>on</a:t>
            </a:r>
            <a:r>
              <a:rPr sz="2100" spc="-2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20" dirty="0">
                <a:solidFill>
                  <a:srgbClr val="333333"/>
                </a:solidFill>
                <a:latin typeface="Trebuchet MS"/>
                <a:cs typeface="Trebuchet MS"/>
              </a:rPr>
              <a:t> </a:t>
            </a:r>
            <a:r>
              <a:rPr sz="2100" spc="-10" dirty="0">
                <a:solidFill>
                  <a:srgbClr val="333333"/>
                </a:solidFill>
                <a:latin typeface="Trebuchet MS"/>
                <a:cs typeface="Trebuchet MS"/>
              </a:rPr>
              <a:t>objects </a:t>
            </a:r>
            <a:r>
              <a:rPr sz="2100" spc="55" dirty="0">
                <a:solidFill>
                  <a:srgbClr val="333333"/>
                </a:solidFill>
                <a:latin typeface="Trebuchet MS"/>
                <a:cs typeface="Trebuchet MS"/>
              </a:rPr>
              <a:t>These</a:t>
            </a:r>
            <a:r>
              <a:rPr sz="2100" spc="-15" dirty="0">
                <a:solidFill>
                  <a:srgbClr val="333333"/>
                </a:solidFill>
                <a:latin typeface="Trebuchet MS"/>
                <a:cs typeface="Trebuchet MS"/>
              </a:rPr>
              <a:t> </a:t>
            </a:r>
            <a:r>
              <a:rPr sz="2100" dirty="0">
                <a:solidFill>
                  <a:srgbClr val="333333"/>
                </a:solidFill>
                <a:latin typeface="Trebuchet MS"/>
                <a:cs typeface="Trebuchet MS"/>
              </a:rPr>
              <a:t>attributes</a:t>
            </a:r>
            <a:r>
              <a:rPr sz="2100" spc="-15" dirty="0">
                <a:solidFill>
                  <a:srgbClr val="333333"/>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dirty="0">
                <a:solidFill>
                  <a:srgbClr val="333333"/>
                </a:solidFill>
                <a:latin typeface="Trebuchet MS"/>
                <a:cs typeface="Trebuchet MS"/>
              </a:rPr>
              <a:t>useful</a:t>
            </a:r>
            <a:r>
              <a:rPr sz="2100" spc="-10"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50" i="1" spc="70" dirty="0">
                <a:solidFill>
                  <a:srgbClr val="ED2137"/>
                </a:solidFill>
                <a:latin typeface="Trebuchet MS"/>
                <a:cs typeface="Trebuchet MS"/>
              </a:rPr>
              <a:t>k8s</a:t>
            </a:r>
            <a:r>
              <a:rPr sz="2150" i="1" spc="-30" dirty="0">
                <a:solidFill>
                  <a:srgbClr val="ED2137"/>
                </a:solidFill>
                <a:latin typeface="Trebuchet MS"/>
                <a:cs typeface="Trebuchet MS"/>
              </a:rPr>
              <a:t> </a:t>
            </a:r>
            <a:r>
              <a:rPr sz="2100" spc="95" dirty="0">
                <a:solidFill>
                  <a:srgbClr val="333333"/>
                </a:solidFill>
                <a:latin typeface="Trebuchet MS"/>
                <a:cs typeface="Trebuchet MS"/>
              </a:rPr>
              <a:t>users</a:t>
            </a:r>
            <a:r>
              <a:rPr sz="2100" spc="-10" dirty="0">
                <a:solidFill>
                  <a:srgbClr val="333333"/>
                </a:solidFill>
                <a:latin typeface="Trebuchet MS"/>
                <a:cs typeface="Trebuchet MS"/>
              </a:rPr>
              <a:t> </a:t>
            </a:r>
            <a:r>
              <a:rPr sz="2100" spc="50" dirty="0">
                <a:solidFill>
                  <a:srgbClr val="333333"/>
                </a:solidFill>
                <a:latin typeface="Trebuchet MS"/>
                <a:cs typeface="Trebuchet MS"/>
              </a:rPr>
              <a:t>but</a:t>
            </a:r>
            <a:r>
              <a:rPr sz="2100" spc="-15" dirty="0">
                <a:solidFill>
                  <a:srgbClr val="333333"/>
                </a:solidFill>
                <a:latin typeface="Trebuchet MS"/>
                <a:cs typeface="Trebuchet MS"/>
              </a:rPr>
              <a:t> </a:t>
            </a:r>
            <a:r>
              <a:rPr sz="2100" spc="55" dirty="0">
                <a:solidFill>
                  <a:srgbClr val="333333"/>
                </a:solidFill>
                <a:latin typeface="Trebuchet MS"/>
                <a:cs typeface="Trebuchet MS"/>
              </a:rPr>
              <a:t>have</a:t>
            </a:r>
            <a:r>
              <a:rPr sz="2100" spc="-15" dirty="0">
                <a:solidFill>
                  <a:srgbClr val="333333"/>
                </a:solidFill>
                <a:latin typeface="Trebuchet MS"/>
                <a:cs typeface="Trebuchet MS"/>
              </a:rPr>
              <a:t> </a:t>
            </a:r>
            <a:r>
              <a:rPr sz="2100" spc="135" dirty="0">
                <a:solidFill>
                  <a:srgbClr val="333333"/>
                </a:solidFill>
                <a:latin typeface="Trebuchet MS"/>
                <a:cs typeface="Trebuchet MS"/>
              </a:rPr>
              <a:t>no</a:t>
            </a:r>
            <a:r>
              <a:rPr sz="2100" spc="-10" dirty="0">
                <a:solidFill>
                  <a:srgbClr val="333333"/>
                </a:solidFill>
                <a:latin typeface="Trebuchet MS"/>
                <a:cs typeface="Trebuchet MS"/>
              </a:rPr>
              <a:t> </a:t>
            </a:r>
            <a:r>
              <a:rPr sz="2100" dirty="0">
                <a:solidFill>
                  <a:srgbClr val="333333"/>
                </a:solidFill>
                <a:latin typeface="Trebuchet MS"/>
                <a:cs typeface="Trebuchet MS"/>
              </a:rPr>
              <a:t>value</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50" i="1" spc="70" dirty="0">
                <a:solidFill>
                  <a:srgbClr val="ED2137"/>
                </a:solidFill>
                <a:latin typeface="Trebuchet MS"/>
                <a:cs typeface="Trebuchet MS"/>
              </a:rPr>
              <a:t>k8s</a:t>
            </a:r>
            <a:r>
              <a:rPr sz="2150" i="1" spc="-25" dirty="0">
                <a:solidFill>
                  <a:srgbClr val="ED2137"/>
                </a:solidFill>
                <a:latin typeface="Trebuchet MS"/>
                <a:cs typeface="Trebuchet MS"/>
              </a:rPr>
              <a:t> </a:t>
            </a:r>
            <a:r>
              <a:rPr sz="2100" spc="-10" dirty="0">
                <a:solidFill>
                  <a:srgbClr val="333333"/>
                </a:solidFill>
                <a:latin typeface="Trebuchet MS"/>
                <a:cs typeface="Trebuchet MS"/>
              </a:rPr>
              <a:t>itself</a:t>
            </a:r>
            <a:endParaRPr sz="2100">
              <a:latin typeface="Trebuchet MS"/>
              <a:cs typeface="Trebuchet MS"/>
            </a:endParaRPr>
          </a:p>
          <a:p>
            <a:pPr marL="12700" marR="133350">
              <a:lnSpc>
                <a:spcPct val="145300"/>
              </a:lnSpc>
              <a:spcBef>
                <a:spcPts val="80"/>
              </a:spcBef>
            </a:pPr>
            <a:r>
              <a:rPr sz="2150" i="1" dirty="0">
                <a:solidFill>
                  <a:srgbClr val="ED2137"/>
                </a:solidFill>
                <a:latin typeface="Trebuchet MS"/>
                <a:cs typeface="Trebuchet MS"/>
              </a:rPr>
              <a:t>labels</a:t>
            </a:r>
            <a:r>
              <a:rPr sz="2150" i="1" spc="-75" dirty="0">
                <a:solidFill>
                  <a:srgbClr val="ED2137"/>
                </a:solidFill>
                <a:latin typeface="Trebuchet MS"/>
                <a:cs typeface="Trebuchet MS"/>
              </a:rPr>
              <a:t> </a:t>
            </a:r>
            <a:r>
              <a:rPr sz="2100" spc="50" dirty="0">
                <a:solidFill>
                  <a:srgbClr val="333333"/>
                </a:solidFill>
                <a:latin typeface="Trebuchet MS"/>
                <a:cs typeface="Trebuchet MS"/>
              </a:rPr>
              <a:t>can</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dirty="0">
                <a:solidFill>
                  <a:srgbClr val="333333"/>
                </a:solidFill>
                <a:latin typeface="Trebuchet MS"/>
                <a:cs typeface="Trebuchet MS"/>
              </a:rPr>
              <a:t>attached</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objects</a:t>
            </a:r>
            <a:r>
              <a:rPr sz="2100" spc="-55" dirty="0">
                <a:solidFill>
                  <a:srgbClr val="333333"/>
                </a:solidFill>
                <a:latin typeface="Trebuchet MS"/>
                <a:cs typeface="Trebuchet MS"/>
              </a:rPr>
              <a:t> </a:t>
            </a:r>
            <a:r>
              <a:rPr sz="2100" spc="85" dirty="0">
                <a:solidFill>
                  <a:srgbClr val="333333"/>
                </a:solidFill>
                <a:latin typeface="Trebuchet MS"/>
                <a:cs typeface="Trebuchet MS"/>
              </a:rPr>
              <a:t>when</a:t>
            </a:r>
            <a:r>
              <a:rPr sz="2100" spc="-60" dirty="0">
                <a:solidFill>
                  <a:srgbClr val="333333"/>
                </a:solidFill>
                <a:latin typeface="Trebuchet MS"/>
                <a:cs typeface="Trebuchet MS"/>
              </a:rPr>
              <a:t> </a:t>
            </a:r>
            <a:r>
              <a:rPr sz="2100" dirty="0">
                <a:solidFill>
                  <a:srgbClr val="333333"/>
                </a:solidFill>
                <a:latin typeface="Trebuchet MS"/>
                <a:cs typeface="Trebuchet MS"/>
              </a:rPr>
              <a:t>creating</a:t>
            </a:r>
            <a:r>
              <a:rPr sz="2100" spc="-55" dirty="0">
                <a:solidFill>
                  <a:srgbClr val="333333"/>
                </a:solidFill>
                <a:latin typeface="Trebuchet MS"/>
                <a:cs typeface="Trebuchet MS"/>
              </a:rPr>
              <a:t> </a:t>
            </a:r>
            <a:r>
              <a:rPr sz="2100" spc="60" dirty="0">
                <a:solidFill>
                  <a:srgbClr val="333333"/>
                </a:solidFill>
                <a:latin typeface="Trebuchet MS"/>
                <a:cs typeface="Trebuchet MS"/>
              </a:rPr>
              <a:t>them</a:t>
            </a:r>
            <a:r>
              <a:rPr sz="2100" spc="-55" dirty="0">
                <a:solidFill>
                  <a:srgbClr val="333333"/>
                </a:solidFill>
                <a:latin typeface="Trebuchet MS"/>
                <a:cs typeface="Trebuchet MS"/>
              </a:rPr>
              <a:t> </a:t>
            </a:r>
            <a:r>
              <a:rPr sz="2100" spc="85" dirty="0">
                <a:solidFill>
                  <a:srgbClr val="333333"/>
                </a:solidFill>
                <a:latin typeface="Trebuchet MS"/>
                <a:cs typeface="Trebuchet MS"/>
              </a:rPr>
              <a:t>or</a:t>
            </a:r>
            <a:r>
              <a:rPr sz="2100" spc="-60" dirty="0">
                <a:solidFill>
                  <a:srgbClr val="333333"/>
                </a:solidFill>
                <a:latin typeface="Trebuchet MS"/>
                <a:cs typeface="Trebuchet MS"/>
              </a:rPr>
              <a:t> </a:t>
            </a:r>
            <a:r>
              <a:rPr sz="2100" spc="45" dirty="0">
                <a:solidFill>
                  <a:srgbClr val="333333"/>
                </a:solidFill>
                <a:latin typeface="Trebuchet MS"/>
                <a:cs typeface="Trebuchet MS"/>
              </a:rPr>
              <a:t>added/removed</a:t>
            </a:r>
            <a:r>
              <a:rPr sz="2100" spc="-55" dirty="0">
                <a:solidFill>
                  <a:srgbClr val="333333"/>
                </a:solidFill>
                <a:latin typeface="Trebuchet MS"/>
                <a:cs typeface="Trebuchet MS"/>
              </a:rPr>
              <a:t> </a:t>
            </a:r>
            <a:r>
              <a:rPr sz="2100" spc="-10" dirty="0">
                <a:solidFill>
                  <a:srgbClr val="333333"/>
                </a:solidFill>
                <a:latin typeface="Trebuchet MS"/>
                <a:cs typeface="Trebuchet MS"/>
              </a:rPr>
              <a:t>later </a:t>
            </a:r>
            <a:r>
              <a:rPr sz="2100" dirty="0">
                <a:solidFill>
                  <a:srgbClr val="333333"/>
                </a:solidFill>
                <a:latin typeface="Trebuchet MS"/>
                <a:cs typeface="Trebuchet MS"/>
              </a:rPr>
              <a:t>Each</a:t>
            </a:r>
            <a:r>
              <a:rPr sz="2100" spc="-55" dirty="0">
                <a:solidFill>
                  <a:srgbClr val="333333"/>
                </a:solidFill>
                <a:latin typeface="Trebuchet MS"/>
                <a:cs typeface="Trebuchet MS"/>
              </a:rPr>
              <a:t> </a:t>
            </a:r>
            <a:r>
              <a:rPr sz="2100" spc="-20" dirty="0">
                <a:solidFill>
                  <a:srgbClr val="333333"/>
                </a:solidFill>
                <a:latin typeface="Trebuchet MS"/>
                <a:cs typeface="Trebuchet MS"/>
              </a:rPr>
              <a:t>object</a:t>
            </a:r>
            <a:r>
              <a:rPr sz="2100" spc="-55" dirty="0">
                <a:solidFill>
                  <a:srgbClr val="333333"/>
                </a:solidFill>
                <a:latin typeface="Trebuchet MS"/>
                <a:cs typeface="Trebuchet MS"/>
              </a:rPr>
              <a:t> </a:t>
            </a:r>
            <a:r>
              <a:rPr sz="2100" spc="50" dirty="0">
                <a:solidFill>
                  <a:srgbClr val="333333"/>
                </a:solidFill>
                <a:latin typeface="Trebuchet MS"/>
                <a:cs typeface="Trebuchet MS"/>
              </a:rPr>
              <a:t>can</a:t>
            </a:r>
            <a:r>
              <a:rPr sz="2100" spc="-55" dirty="0">
                <a:solidFill>
                  <a:srgbClr val="333333"/>
                </a:solidFill>
                <a:latin typeface="Trebuchet MS"/>
                <a:cs typeface="Trebuchet MS"/>
              </a:rPr>
              <a:t> </a:t>
            </a:r>
            <a:r>
              <a:rPr sz="2100" spc="55" dirty="0">
                <a:solidFill>
                  <a:srgbClr val="333333"/>
                </a:solidFill>
                <a:latin typeface="Trebuchet MS"/>
                <a:cs typeface="Trebuchet MS"/>
              </a:rPr>
              <a:t>have</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set</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50" i="1" dirty="0">
                <a:solidFill>
                  <a:srgbClr val="ED2137"/>
                </a:solidFill>
                <a:latin typeface="Trebuchet MS"/>
                <a:cs typeface="Trebuchet MS"/>
              </a:rPr>
              <a:t>labels</a:t>
            </a:r>
            <a:r>
              <a:rPr sz="2150" i="1" spc="-70" dirty="0">
                <a:solidFill>
                  <a:srgbClr val="ED2137"/>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333333"/>
                </a:solidFill>
                <a:latin typeface="Trebuchet MS"/>
                <a:cs typeface="Trebuchet MS"/>
              </a:rPr>
              <a:t>form</a:t>
            </a:r>
            <a:r>
              <a:rPr sz="2100" spc="-55" dirty="0">
                <a:solidFill>
                  <a:srgbClr val="333333"/>
                </a:solidFill>
                <a:latin typeface="Trebuchet MS"/>
                <a:cs typeface="Trebuchet MS"/>
              </a:rPr>
              <a:t> </a:t>
            </a:r>
            <a:r>
              <a:rPr sz="2150" i="1" spc="-10" dirty="0">
                <a:solidFill>
                  <a:srgbClr val="ED2137"/>
                </a:solidFill>
                <a:latin typeface="Trebuchet MS"/>
                <a:cs typeface="Trebuchet MS"/>
              </a:rPr>
              <a:t>key/value</a:t>
            </a:r>
            <a:endParaRPr sz="2150">
              <a:latin typeface="Trebuchet MS"/>
              <a:cs typeface="Trebuchet MS"/>
            </a:endParaRPr>
          </a:p>
          <a:p>
            <a:pPr marL="12700">
              <a:lnSpc>
                <a:spcPct val="100000"/>
              </a:lnSpc>
              <a:spcBef>
                <a:spcPts val="1220"/>
              </a:spcBef>
            </a:pPr>
            <a:r>
              <a:rPr sz="2100" dirty="0">
                <a:solidFill>
                  <a:srgbClr val="333333"/>
                </a:solidFill>
                <a:latin typeface="Trebuchet MS"/>
                <a:cs typeface="Trebuchet MS"/>
              </a:rPr>
              <a:t>Each</a:t>
            </a:r>
            <a:r>
              <a:rPr sz="2100" spc="-20" dirty="0">
                <a:solidFill>
                  <a:srgbClr val="333333"/>
                </a:solidFill>
                <a:latin typeface="Trebuchet MS"/>
                <a:cs typeface="Trebuchet MS"/>
              </a:rPr>
              <a:t> </a:t>
            </a:r>
            <a:r>
              <a:rPr sz="2100" dirty="0">
                <a:solidFill>
                  <a:srgbClr val="333333"/>
                </a:solidFill>
                <a:latin typeface="Trebuchet MS"/>
                <a:cs typeface="Trebuchet MS"/>
              </a:rPr>
              <a:t>key</a:t>
            </a:r>
            <a:r>
              <a:rPr sz="2100" spc="-15" dirty="0">
                <a:solidFill>
                  <a:srgbClr val="333333"/>
                </a:solidFill>
                <a:latin typeface="Trebuchet MS"/>
                <a:cs typeface="Trebuchet MS"/>
              </a:rPr>
              <a:t> </a:t>
            </a:r>
            <a:r>
              <a:rPr sz="2100" spc="90" dirty="0">
                <a:solidFill>
                  <a:srgbClr val="333333"/>
                </a:solidFill>
                <a:latin typeface="Trebuchet MS"/>
                <a:cs typeface="Trebuchet MS"/>
              </a:rPr>
              <a:t>must</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20" dirty="0">
                <a:solidFill>
                  <a:srgbClr val="333333"/>
                </a:solidFill>
                <a:latin typeface="Trebuchet MS"/>
                <a:cs typeface="Trebuchet MS"/>
              </a:rPr>
              <a:t> </a:t>
            </a:r>
            <a:r>
              <a:rPr sz="2100" spc="70" dirty="0">
                <a:solidFill>
                  <a:srgbClr val="333333"/>
                </a:solidFill>
                <a:latin typeface="Trebuchet MS"/>
                <a:cs typeface="Trebuchet MS"/>
              </a:rPr>
              <a:t>unique</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333333"/>
                </a:solidFill>
                <a:latin typeface="Trebuchet MS"/>
                <a:cs typeface="Trebuchet MS"/>
              </a:rPr>
              <a:t>given</a:t>
            </a:r>
            <a:r>
              <a:rPr sz="2100" spc="-15" dirty="0">
                <a:solidFill>
                  <a:srgbClr val="333333"/>
                </a:solidFill>
                <a:latin typeface="Trebuchet MS"/>
                <a:cs typeface="Trebuchet MS"/>
              </a:rPr>
              <a:t> </a:t>
            </a:r>
            <a:r>
              <a:rPr sz="2100" spc="-10" dirty="0">
                <a:solidFill>
                  <a:srgbClr val="333333"/>
                </a:solidFill>
                <a:latin typeface="Trebuchet MS"/>
                <a:cs typeface="Trebuchet MS"/>
              </a:rPr>
              <a:t>object</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pic>
        <p:nvPicPr>
          <p:cNvPr id="8" name="object 8"/>
          <p:cNvPicPr/>
          <p:nvPr/>
        </p:nvPicPr>
        <p:blipFill>
          <a:blip r:embed="rId2" cstate="print"/>
          <a:stretch>
            <a:fillRect/>
          </a:stretch>
        </p:blipFill>
        <p:spPr>
          <a:xfrm>
            <a:off x="933449" y="3571874"/>
            <a:ext cx="95250" cy="95249"/>
          </a:xfrm>
          <a:prstGeom prst="rect">
            <a:avLst/>
          </a:prstGeom>
        </p:spPr>
      </p:pic>
      <p:pic>
        <p:nvPicPr>
          <p:cNvPr id="9" name="object 9"/>
          <p:cNvPicPr/>
          <p:nvPr/>
        </p:nvPicPr>
        <p:blipFill>
          <a:blip r:embed="rId2" cstate="print"/>
          <a:stretch>
            <a:fillRect/>
          </a:stretch>
        </p:blipFill>
        <p:spPr>
          <a:xfrm>
            <a:off x="933449" y="4048124"/>
            <a:ext cx="95250" cy="95249"/>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EXAMPLE</a:t>
            </a:r>
            <a:r>
              <a:rPr spc="-120" dirty="0"/>
              <a:t> </a:t>
            </a:r>
            <a:r>
              <a:rPr dirty="0"/>
              <a:t>OF</a:t>
            </a:r>
            <a:r>
              <a:rPr spc="-114" dirty="0"/>
              <a:t> </a:t>
            </a:r>
            <a:r>
              <a:rPr spc="-20" dirty="0"/>
              <a:t>ORGANIZATION</a:t>
            </a:r>
            <a:r>
              <a:rPr spc="-120" dirty="0"/>
              <a:t> </a:t>
            </a:r>
            <a:r>
              <a:rPr spc="195" dirty="0"/>
              <a:t>WITH</a:t>
            </a:r>
            <a:r>
              <a:rPr spc="-114" dirty="0"/>
              <a:t> </a:t>
            </a:r>
            <a:r>
              <a:rPr spc="-95" dirty="0"/>
              <a:t>LABELS</a:t>
            </a:r>
          </a:p>
        </p:txBody>
      </p:sp>
      <p:pic>
        <p:nvPicPr>
          <p:cNvPr id="3" name="object 3"/>
          <p:cNvPicPr/>
          <p:nvPr/>
        </p:nvPicPr>
        <p:blipFill>
          <a:blip r:embed="rId2" cstate="print"/>
          <a:stretch>
            <a:fillRect/>
          </a:stretch>
        </p:blipFill>
        <p:spPr>
          <a:xfrm>
            <a:off x="1571624" y="1552574"/>
            <a:ext cx="10391774" cy="5705474"/>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7675"/>
            <a:chOff x="809624" y="2085974"/>
            <a:chExt cx="12211050" cy="447675"/>
          </a:xfrm>
        </p:grpSpPr>
        <p:sp>
          <p:nvSpPr>
            <p:cNvPr id="4" name="object 4"/>
            <p:cNvSpPr/>
            <p:nvPr/>
          </p:nvSpPr>
          <p:spPr>
            <a:xfrm>
              <a:off x="809612" y="20859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SYNTAX</a:t>
            </a:r>
            <a:r>
              <a:rPr spc="-114" dirty="0"/>
              <a:t> </a:t>
            </a:r>
            <a:r>
              <a:rPr spc="85" dirty="0"/>
              <a:t>AND</a:t>
            </a:r>
            <a:r>
              <a:rPr spc="-110" dirty="0"/>
              <a:t> </a:t>
            </a:r>
            <a:r>
              <a:rPr dirty="0"/>
              <a:t>ALLOWED</a:t>
            </a:r>
            <a:r>
              <a:rPr spc="-114" dirty="0"/>
              <a:t> </a:t>
            </a:r>
            <a:r>
              <a:rPr spc="-65" dirty="0"/>
              <a:t>CHARACTERS</a:t>
            </a:r>
            <a:r>
              <a:rPr spc="-110" dirty="0"/>
              <a:t> </a:t>
            </a:r>
            <a:r>
              <a:rPr spc="-75" dirty="0"/>
              <a:t>FOR</a:t>
            </a:r>
            <a:r>
              <a:rPr spc="-114" dirty="0"/>
              <a:t> </a:t>
            </a:r>
            <a:r>
              <a:rPr spc="-90" dirty="0"/>
              <a:t>LABELS</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895599"/>
            <a:ext cx="95250" cy="95249"/>
          </a:xfrm>
          <a:prstGeom prst="rect">
            <a:avLst/>
          </a:prstGeom>
        </p:spPr>
      </p:pic>
      <p:pic>
        <p:nvPicPr>
          <p:cNvPr id="9" name="object 9"/>
          <p:cNvPicPr/>
          <p:nvPr/>
        </p:nvPicPr>
        <p:blipFill>
          <a:blip r:embed="rId3" cstate="print"/>
          <a:stretch>
            <a:fillRect/>
          </a:stretch>
        </p:blipFill>
        <p:spPr>
          <a:xfrm>
            <a:off x="1309687" y="3395662"/>
            <a:ext cx="104775" cy="104774"/>
          </a:xfrm>
          <a:prstGeom prst="rect">
            <a:avLst/>
          </a:prstGeom>
        </p:spPr>
      </p:pic>
      <p:pic>
        <p:nvPicPr>
          <p:cNvPr id="10" name="object 10"/>
          <p:cNvPicPr/>
          <p:nvPr/>
        </p:nvPicPr>
        <p:blipFill>
          <a:blip r:embed="rId3" cstate="print"/>
          <a:stretch>
            <a:fillRect/>
          </a:stretch>
        </p:blipFill>
        <p:spPr>
          <a:xfrm>
            <a:off x="1309687" y="4424362"/>
            <a:ext cx="104775" cy="104774"/>
          </a:xfrm>
          <a:prstGeom prst="rect">
            <a:avLst/>
          </a:prstGeom>
        </p:spPr>
      </p:pic>
      <p:pic>
        <p:nvPicPr>
          <p:cNvPr id="11" name="object 11"/>
          <p:cNvPicPr/>
          <p:nvPr/>
        </p:nvPicPr>
        <p:blipFill>
          <a:blip r:embed="rId3" cstate="print"/>
          <a:stretch>
            <a:fillRect/>
          </a:stretch>
        </p:blipFill>
        <p:spPr>
          <a:xfrm>
            <a:off x="1309687" y="4910137"/>
            <a:ext cx="104775" cy="104774"/>
          </a:xfrm>
          <a:prstGeom prst="rect">
            <a:avLst/>
          </a:prstGeom>
        </p:spPr>
      </p:pic>
      <p:pic>
        <p:nvPicPr>
          <p:cNvPr id="12" name="object 12"/>
          <p:cNvPicPr/>
          <p:nvPr/>
        </p:nvPicPr>
        <p:blipFill>
          <a:blip r:embed="rId2" cstate="print"/>
          <a:stretch>
            <a:fillRect/>
          </a:stretch>
        </p:blipFill>
        <p:spPr>
          <a:xfrm>
            <a:off x="933449" y="5657849"/>
            <a:ext cx="95250" cy="95249"/>
          </a:xfrm>
          <a:prstGeom prst="rect">
            <a:avLst/>
          </a:prstGeom>
        </p:spPr>
      </p:pic>
      <p:sp>
        <p:nvSpPr>
          <p:cNvPr id="13" name="object 13"/>
          <p:cNvSpPr txBox="1">
            <a:spLocks noGrp="1"/>
          </p:cNvSpPr>
          <p:nvPr>
            <p:ph type="body" idx="1"/>
          </p:nvPr>
        </p:nvSpPr>
        <p:spPr>
          <a:prstGeom prst="rect">
            <a:avLst/>
          </a:prstGeom>
        </p:spPr>
        <p:txBody>
          <a:bodyPr vert="horz" wrap="square" lIns="0" tIns="191182" rIns="0" bIns="0" rtlCol="0">
            <a:spAutoFit/>
          </a:bodyPr>
          <a:lstStyle/>
          <a:p>
            <a:pPr marL="370840">
              <a:lnSpc>
                <a:spcPct val="100000"/>
              </a:lnSpc>
              <a:spcBef>
                <a:spcPts val="115"/>
              </a:spcBef>
            </a:pPr>
            <a:r>
              <a:rPr sz="2150" i="1" u="none" dirty="0">
                <a:latin typeface="Trebuchet MS"/>
                <a:cs typeface="Trebuchet MS"/>
              </a:rPr>
              <a:t>labels</a:t>
            </a:r>
            <a:r>
              <a:rPr sz="2150" i="1" u="none" spc="-85" dirty="0">
                <a:latin typeface="Trebuchet MS"/>
                <a:cs typeface="Trebuchet MS"/>
              </a:rPr>
              <a:t> </a:t>
            </a:r>
            <a:r>
              <a:rPr u="none" dirty="0">
                <a:solidFill>
                  <a:srgbClr val="333333"/>
                </a:solidFill>
              </a:rPr>
              <a:t>are</a:t>
            </a:r>
            <a:r>
              <a:rPr u="none" spc="-70" dirty="0">
                <a:solidFill>
                  <a:srgbClr val="333333"/>
                </a:solidFill>
              </a:rPr>
              <a:t> </a:t>
            </a:r>
            <a:r>
              <a:rPr u="none" spc="-10" dirty="0">
                <a:solidFill>
                  <a:srgbClr val="333333"/>
                </a:solidFill>
              </a:rPr>
              <a:t>key/value</a:t>
            </a:r>
            <a:r>
              <a:rPr u="none" spc="-70" dirty="0">
                <a:solidFill>
                  <a:srgbClr val="333333"/>
                </a:solidFill>
              </a:rPr>
              <a:t> </a:t>
            </a:r>
            <a:r>
              <a:rPr u="none" spc="50" dirty="0">
                <a:solidFill>
                  <a:srgbClr val="333333"/>
                </a:solidFill>
              </a:rPr>
              <a:t>pairs</a:t>
            </a:r>
            <a:r>
              <a:rPr u="none" spc="-70" dirty="0">
                <a:solidFill>
                  <a:srgbClr val="333333"/>
                </a:solidFill>
              </a:rPr>
              <a:t> </a:t>
            </a:r>
            <a:r>
              <a:rPr u="none" spc="-50" dirty="0">
                <a:solidFill>
                  <a:srgbClr val="333333"/>
                </a:solidFill>
              </a:rPr>
              <a:t>:</a:t>
            </a:r>
            <a:endParaRPr sz="2150">
              <a:latin typeface="Trebuchet MS"/>
              <a:cs typeface="Trebuchet MS"/>
            </a:endParaRPr>
          </a:p>
          <a:p>
            <a:pPr>
              <a:lnSpc>
                <a:spcPct val="100000"/>
              </a:lnSpc>
              <a:spcBef>
                <a:spcPts val="130"/>
              </a:spcBef>
            </a:pPr>
            <a:endParaRPr sz="2150">
              <a:latin typeface="Trebuchet MS"/>
              <a:cs typeface="Trebuchet MS"/>
            </a:endParaRPr>
          </a:p>
          <a:p>
            <a:pPr marL="142875">
              <a:lnSpc>
                <a:spcPct val="100000"/>
              </a:lnSpc>
            </a:pPr>
            <a:r>
              <a:rPr sz="1650" u="none" spc="204" dirty="0">
                <a:solidFill>
                  <a:srgbClr val="0077AA"/>
                </a:solidFill>
                <a:latin typeface="Tahoma"/>
                <a:cs typeface="Tahoma"/>
              </a:rPr>
              <a:t>prefix/name</a:t>
            </a:r>
            <a:r>
              <a:rPr sz="1650" u="none" spc="204" dirty="0">
                <a:solidFill>
                  <a:srgbClr val="999999"/>
                </a:solidFill>
                <a:latin typeface="Tahoma"/>
                <a:cs typeface="Tahoma"/>
              </a:rPr>
              <a:t>:</a:t>
            </a:r>
            <a:r>
              <a:rPr sz="1650" u="none" dirty="0">
                <a:solidFill>
                  <a:srgbClr val="999999"/>
                </a:solidFill>
                <a:latin typeface="Tahoma"/>
                <a:cs typeface="Tahoma"/>
              </a:rPr>
              <a:t>  </a:t>
            </a:r>
            <a:r>
              <a:rPr sz="1650" u="none" spc="210" dirty="0">
                <a:solidFill>
                  <a:srgbClr val="000000"/>
                </a:solidFill>
                <a:latin typeface="Tahoma"/>
                <a:cs typeface="Tahoma"/>
              </a:rPr>
              <a:t>value</a:t>
            </a:r>
            <a:endParaRPr sz="1650">
              <a:latin typeface="Tahoma"/>
              <a:cs typeface="Tahoma"/>
            </a:endParaRPr>
          </a:p>
          <a:p>
            <a:pPr>
              <a:lnSpc>
                <a:spcPct val="100000"/>
              </a:lnSpc>
              <a:spcBef>
                <a:spcPts val="750"/>
              </a:spcBef>
            </a:pPr>
            <a:endParaRPr sz="1650">
              <a:latin typeface="Tahoma"/>
              <a:cs typeface="Tahoma"/>
            </a:endParaRPr>
          </a:p>
          <a:p>
            <a:pPr marL="371475">
              <a:lnSpc>
                <a:spcPct val="100000"/>
              </a:lnSpc>
              <a:spcBef>
                <a:spcPts val="5"/>
              </a:spcBef>
            </a:pPr>
            <a:r>
              <a:rPr u="none" spc="-20" dirty="0"/>
              <a:t>Key</a:t>
            </a:r>
            <a:r>
              <a:rPr u="none" spc="-20" dirty="0">
                <a:solidFill>
                  <a:srgbClr val="333333"/>
                </a:solidFill>
              </a:rPr>
              <a:t>:</a:t>
            </a:r>
            <a:r>
              <a:rPr u="none" spc="-30" dirty="0">
                <a:solidFill>
                  <a:srgbClr val="333333"/>
                </a:solidFill>
              </a:rPr>
              <a:t> </a:t>
            </a:r>
            <a:r>
              <a:rPr u="none" spc="95" dirty="0">
                <a:solidFill>
                  <a:srgbClr val="333333"/>
                </a:solidFill>
              </a:rPr>
              <a:t>2</a:t>
            </a:r>
            <a:r>
              <a:rPr u="none" spc="-25" dirty="0">
                <a:solidFill>
                  <a:srgbClr val="333333"/>
                </a:solidFill>
              </a:rPr>
              <a:t> </a:t>
            </a:r>
            <a:r>
              <a:rPr u="none" dirty="0">
                <a:solidFill>
                  <a:srgbClr val="333333"/>
                </a:solidFill>
              </a:rPr>
              <a:t>sub-parts,</a:t>
            </a:r>
            <a:r>
              <a:rPr u="none" spc="-25" dirty="0">
                <a:solidFill>
                  <a:srgbClr val="333333"/>
                </a:solidFill>
              </a:rPr>
              <a:t> </a:t>
            </a:r>
            <a:r>
              <a:rPr u="none" spc="95" dirty="0">
                <a:solidFill>
                  <a:srgbClr val="333333"/>
                </a:solidFill>
              </a:rPr>
              <a:t>1</a:t>
            </a:r>
            <a:r>
              <a:rPr u="none" spc="-25" dirty="0">
                <a:solidFill>
                  <a:srgbClr val="333333"/>
                </a:solidFill>
              </a:rPr>
              <a:t> </a:t>
            </a:r>
            <a:r>
              <a:rPr u="none" dirty="0">
                <a:solidFill>
                  <a:srgbClr val="333333"/>
                </a:solidFill>
              </a:rPr>
              <a:t>optional</a:t>
            </a:r>
            <a:r>
              <a:rPr u="none" spc="-30" dirty="0">
                <a:solidFill>
                  <a:srgbClr val="333333"/>
                </a:solidFill>
              </a:rPr>
              <a:t> </a:t>
            </a:r>
            <a:r>
              <a:rPr u="none" dirty="0">
                <a:solidFill>
                  <a:srgbClr val="333333"/>
                </a:solidFill>
              </a:rPr>
              <a:t>prefix</a:t>
            </a:r>
            <a:r>
              <a:rPr u="none" spc="-25" dirty="0">
                <a:solidFill>
                  <a:srgbClr val="333333"/>
                </a:solidFill>
              </a:rPr>
              <a:t> </a:t>
            </a:r>
            <a:r>
              <a:rPr u="none" spc="100" dirty="0">
                <a:solidFill>
                  <a:srgbClr val="333333"/>
                </a:solidFill>
              </a:rPr>
              <a:t>and</a:t>
            </a:r>
            <a:r>
              <a:rPr u="none" spc="-25" dirty="0">
                <a:solidFill>
                  <a:srgbClr val="333333"/>
                </a:solidFill>
              </a:rPr>
              <a:t> </a:t>
            </a:r>
            <a:r>
              <a:rPr u="none" spc="65" dirty="0">
                <a:solidFill>
                  <a:srgbClr val="333333"/>
                </a:solidFill>
              </a:rPr>
              <a:t>a</a:t>
            </a:r>
            <a:r>
              <a:rPr u="none" spc="-25" dirty="0">
                <a:solidFill>
                  <a:srgbClr val="333333"/>
                </a:solidFill>
              </a:rPr>
              <a:t> </a:t>
            </a:r>
            <a:r>
              <a:rPr u="none" dirty="0">
                <a:solidFill>
                  <a:srgbClr val="333333"/>
                </a:solidFill>
              </a:rPr>
              <a:t>name,</a:t>
            </a:r>
            <a:r>
              <a:rPr u="none" spc="-30" dirty="0">
                <a:solidFill>
                  <a:srgbClr val="333333"/>
                </a:solidFill>
              </a:rPr>
              <a:t> </a:t>
            </a:r>
            <a:r>
              <a:rPr u="none" spc="50" dirty="0">
                <a:solidFill>
                  <a:srgbClr val="333333"/>
                </a:solidFill>
              </a:rPr>
              <a:t>separated</a:t>
            </a:r>
            <a:r>
              <a:rPr u="none" spc="-25" dirty="0">
                <a:solidFill>
                  <a:srgbClr val="333333"/>
                </a:solidFill>
              </a:rPr>
              <a:t> </a:t>
            </a:r>
            <a:r>
              <a:rPr u="none" spc="55" dirty="0">
                <a:solidFill>
                  <a:srgbClr val="333333"/>
                </a:solidFill>
              </a:rPr>
              <a:t>by</a:t>
            </a:r>
            <a:r>
              <a:rPr u="none" spc="-25" dirty="0">
                <a:solidFill>
                  <a:srgbClr val="333333"/>
                </a:solidFill>
              </a:rPr>
              <a:t> </a:t>
            </a:r>
            <a:r>
              <a:rPr u="none" spc="65" dirty="0">
                <a:solidFill>
                  <a:srgbClr val="333333"/>
                </a:solidFill>
              </a:rPr>
              <a:t>a</a:t>
            </a:r>
            <a:r>
              <a:rPr u="none" spc="-25" dirty="0">
                <a:solidFill>
                  <a:srgbClr val="333333"/>
                </a:solidFill>
              </a:rPr>
              <a:t> </a:t>
            </a:r>
            <a:r>
              <a:rPr u="none" spc="70" dirty="0">
                <a:solidFill>
                  <a:srgbClr val="333333"/>
                </a:solidFill>
              </a:rPr>
              <a:t>slash</a:t>
            </a:r>
            <a:r>
              <a:rPr u="none" spc="-30" dirty="0">
                <a:solidFill>
                  <a:srgbClr val="333333"/>
                </a:solidFill>
              </a:rPr>
              <a:t> </a:t>
            </a:r>
            <a:r>
              <a:rPr u="none" spc="-25" dirty="0">
                <a:solidFill>
                  <a:srgbClr val="333333"/>
                </a:solidFill>
              </a:rPr>
              <a:t>(</a:t>
            </a:r>
            <a:r>
              <a:rPr u="none" spc="-25" dirty="0">
                <a:latin typeface="Tahoma"/>
                <a:cs typeface="Tahoma"/>
              </a:rPr>
              <a:t>/</a:t>
            </a:r>
            <a:r>
              <a:rPr u="none" spc="-25" dirty="0">
                <a:solidFill>
                  <a:srgbClr val="333333"/>
                </a:solidFill>
              </a:rPr>
              <a:t>)</a:t>
            </a:r>
          </a:p>
          <a:p>
            <a:pPr marL="751840" marR="957580">
              <a:lnSpc>
                <a:spcPct val="86300"/>
              </a:lnSpc>
              <a:spcBef>
                <a:spcPts val="1800"/>
              </a:spcBef>
            </a:pPr>
            <a:r>
              <a:rPr u="none" spc="130" dirty="0">
                <a:solidFill>
                  <a:srgbClr val="333333"/>
                </a:solidFill>
              </a:rPr>
              <a:t>Name</a:t>
            </a:r>
            <a:r>
              <a:rPr u="none" spc="-70" dirty="0">
                <a:solidFill>
                  <a:srgbClr val="333333"/>
                </a:solidFill>
              </a:rPr>
              <a:t> </a:t>
            </a:r>
            <a:r>
              <a:rPr u="none" dirty="0">
                <a:solidFill>
                  <a:srgbClr val="333333"/>
                </a:solidFill>
              </a:rPr>
              <a:t>is</a:t>
            </a:r>
            <a:r>
              <a:rPr u="none" spc="-65" dirty="0">
                <a:solidFill>
                  <a:srgbClr val="333333"/>
                </a:solidFill>
              </a:rPr>
              <a:t> </a:t>
            </a:r>
            <a:r>
              <a:rPr u="none" spc="50" dirty="0">
                <a:solidFill>
                  <a:srgbClr val="333333"/>
                </a:solidFill>
              </a:rPr>
              <a:t>required</a:t>
            </a:r>
            <a:r>
              <a:rPr u="none" spc="-65" dirty="0">
                <a:solidFill>
                  <a:srgbClr val="333333"/>
                </a:solidFill>
              </a:rPr>
              <a:t> </a:t>
            </a:r>
            <a:r>
              <a:rPr u="none" spc="100" dirty="0">
                <a:solidFill>
                  <a:srgbClr val="333333"/>
                </a:solidFill>
              </a:rPr>
              <a:t>and</a:t>
            </a:r>
            <a:r>
              <a:rPr u="none" spc="-65" dirty="0">
                <a:solidFill>
                  <a:srgbClr val="333333"/>
                </a:solidFill>
              </a:rPr>
              <a:t> </a:t>
            </a:r>
            <a:r>
              <a:rPr u="none" spc="90" dirty="0">
                <a:solidFill>
                  <a:srgbClr val="333333"/>
                </a:solidFill>
              </a:rPr>
              <a:t>must</a:t>
            </a:r>
            <a:r>
              <a:rPr u="none" spc="-65" dirty="0">
                <a:solidFill>
                  <a:srgbClr val="333333"/>
                </a:solidFill>
              </a:rPr>
              <a:t> </a:t>
            </a:r>
            <a:r>
              <a:rPr u="none" spc="55" dirty="0">
                <a:solidFill>
                  <a:srgbClr val="333333"/>
                </a:solidFill>
              </a:rPr>
              <a:t>be</a:t>
            </a:r>
            <a:r>
              <a:rPr u="none" spc="-65" dirty="0">
                <a:solidFill>
                  <a:srgbClr val="333333"/>
                </a:solidFill>
              </a:rPr>
              <a:t> </a:t>
            </a:r>
            <a:r>
              <a:rPr u="none" spc="50" dirty="0">
                <a:solidFill>
                  <a:srgbClr val="333333"/>
                </a:solidFill>
              </a:rPr>
              <a:t>less</a:t>
            </a:r>
            <a:r>
              <a:rPr u="none" spc="-70" dirty="0">
                <a:solidFill>
                  <a:srgbClr val="333333"/>
                </a:solidFill>
              </a:rPr>
              <a:t> </a:t>
            </a:r>
            <a:r>
              <a:rPr u="none" spc="50" dirty="0">
                <a:solidFill>
                  <a:srgbClr val="333333"/>
                </a:solidFill>
              </a:rPr>
              <a:t>than</a:t>
            </a:r>
            <a:r>
              <a:rPr u="none" spc="-65" dirty="0">
                <a:solidFill>
                  <a:srgbClr val="333333"/>
                </a:solidFill>
              </a:rPr>
              <a:t> </a:t>
            </a:r>
            <a:r>
              <a:rPr u="none" spc="95" dirty="0">
                <a:solidFill>
                  <a:srgbClr val="333333"/>
                </a:solidFill>
              </a:rPr>
              <a:t>63</a:t>
            </a:r>
            <a:r>
              <a:rPr u="none" spc="-65" dirty="0">
                <a:solidFill>
                  <a:srgbClr val="333333"/>
                </a:solidFill>
              </a:rPr>
              <a:t> </a:t>
            </a:r>
            <a:r>
              <a:rPr u="none" dirty="0">
                <a:solidFill>
                  <a:srgbClr val="333333"/>
                </a:solidFill>
              </a:rPr>
              <a:t>characters,</a:t>
            </a:r>
            <a:r>
              <a:rPr u="none" spc="-65" dirty="0">
                <a:solidFill>
                  <a:srgbClr val="333333"/>
                </a:solidFill>
              </a:rPr>
              <a:t> </a:t>
            </a:r>
            <a:r>
              <a:rPr u="none" dirty="0">
                <a:solidFill>
                  <a:srgbClr val="333333"/>
                </a:solidFill>
              </a:rPr>
              <a:t>start</a:t>
            </a:r>
            <a:r>
              <a:rPr u="none" spc="-65" dirty="0">
                <a:solidFill>
                  <a:srgbClr val="333333"/>
                </a:solidFill>
              </a:rPr>
              <a:t> </a:t>
            </a:r>
            <a:r>
              <a:rPr u="none" spc="100" dirty="0">
                <a:solidFill>
                  <a:srgbClr val="333333"/>
                </a:solidFill>
              </a:rPr>
              <a:t>and</a:t>
            </a:r>
            <a:r>
              <a:rPr u="none" spc="-65" dirty="0">
                <a:solidFill>
                  <a:srgbClr val="333333"/>
                </a:solidFill>
              </a:rPr>
              <a:t> </a:t>
            </a:r>
            <a:r>
              <a:rPr u="none" spc="80" dirty="0">
                <a:solidFill>
                  <a:srgbClr val="333333"/>
                </a:solidFill>
              </a:rPr>
              <a:t>end</a:t>
            </a:r>
            <a:r>
              <a:rPr u="none" spc="-70" dirty="0">
                <a:solidFill>
                  <a:srgbClr val="333333"/>
                </a:solidFill>
              </a:rPr>
              <a:t> </a:t>
            </a:r>
            <a:r>
              <a:rPr u="none" dirty="0">
                <a:solidFill>
                  <a:srgbClr val="333333"/>
                </a:solidFill>
              </a:rPr>
              <a:t>with</a:t>
            </a:r>
            <a:r>
              <a:rPr u="none" spc="-65" dirty="0">
                <a:solidFill>
                  <a:srgbClr val="333333"/>
                </a:solidFill>
              </a:rPr>
              <a:t> </a:t>
            </a:r>
            <a:r>
              <a:rPr u="none" spc="75" dirty="0">
                <a:solidFill>
                  <a:srgbClr val="333333"/>
                </a:solidFill>
              </a:rPr>
              <a:t>an </a:t>
            </a:r>
            <a:r>
              <a:rPr u="none" dirty="0">
                <a:solidFill>
                  <a:srgbClr val="333333"/>
                </a:solidFill>
              </a:rPr>
              <a:t>alphanumeric,</a:t>
            </a:r>
            <a:r>
              <a:rPr u="none" spc="-10" dirty="0">
                <a:solidFill>
                  <a:srgbClr val="333333"/>
                </a:solidFill>
              </a:rPr>
              <a:t> </a:t>
            </a:r>
            <a:r>
              <a:rPr u="none" spc="100" dirty="0">
                <a:solidFill>
                  <a:srgbClr val="333333"/>
                </a:solidFill>
              </a:rPr>
              <a:t>and</a:t>
            </a:r>
            <a:r>
              <a:rPr u="none" spc="-10" dirty="0">
                <a:solidFill>
                  <a:srgbClr val="333333"/>
                </a:solidFill>
              </a:rPr>
              <a:t> </a:t>
            </a:r>
            <a:r>
              <a:rPr u="none" spc="90" dirty="0">
                <a:solidFill>
                  <a:srgbClr val="333333"/>
                </a:solidFill>
              </a:rPr>
              <a:t>may</a:t>
            </a:r>
            <a:r>
              <a:rPr u="none" spc="-5" dirty="0">
                <a:solidFill>
                  <a:srgbClr val="333333"/>
                </a:solidFill>
              </a:rPr>
              <a:t> </a:t>
            </a:r>
            <a:r>
              <a:rPr u="none" dirty="0">
                <a:solidFill>
                  <a:srgbClr val="333333"/>
                </a:solidFill>
              </a:rPr>
              <a:t>contain</a:t>
            </a:r>
            <a:r>
              <a:rPr u="none" spc="-10" dirty="0">
                <a:solidFill>
                  <a:srgbClr val="333333"/>
                </a:solidFill>
              </a:rPr>
              <a:t> </a:t>
            </a:r>
            <a:r>
              <a:rPr u="none" spc="95" dirty="0">
                <a:solidFill>
                  <a:srgbClr val="333333"/>
                </a:solidFill>
              </a:rPr>
              <a:t>hyphens</a:t>
            </a:r>
            <a:r>
              <a:rPr u="none" spc="-10" dirty="0">
                <a:solidFill>
                  <a:srgbClr val="333333"/>
                </a:solidFill>
              </a:rPr>
              <a:t> </a:t>
            </a:r>
            <a:r>
              <a:rPr u="none" spc="165" dirty="0">
                <a:solidFill>
                  <a:srgbClr val="333333"/>
                </a:solidFill>
              </a:rPr>
              <a:t>(</a:t>
            </a:r>
            <a:r>
              <a:rPr u="none" spc="165" dirty="0">
                <a:latin typeface="Tahoma"/>
                <a:cs typeface="Tahoma"/>
              </a:rPr>
              <a:t>-</a:t>
            </a:r>
            <a:r>
              <a:rPr u="none" spc="-200" dirty="0">
                <a:solidFill>
                  <a:srgbClr val="333333"/>
                </a:solidFill>
              </a:rPr>
              <a:t>),</a:t>
            </a:r>
            <a:r>
              <a:rPr u="none" spc="-5" dirty="0">
                <a:solidFill>
                  <a:srgbClr val="333333"/>
                </a:solidFill>
              </a:rPr>
              <a:t> </a:t>
            </a:r>
            <a:r>
              <a:rPr u="none" spc="80" dirty="0">
                <a:solidFill>
                  <a:srgbClr val="333333"/>
                </a:solidFill>
              </a:rPr>
              <a:t>underscores</a:t>
            </a:r>
            <a:r>
              <a:rPr u="none" spc="-10" dirty="0">
                <a:solidFill>
                  <a:srgbClr val="333333"/>
                </a:solidFill>
              </a:rPr>
              <a:t> </a:t>
            </a:r>
            <a:r>
              <a:rPr u="none" spc="-120" dirty="0">
                <a:solidFill>
                  <a:srgbClr val="333333"/>
                </a:solidFill>
              </a:rPr>
              <a:t>(</a:t>
            </a:r>
            <a:r>
              <a:rPr u="none" spc="-120" dirty="0">
                <a:latin typeface="Tahoma"/>
                <a:cs typeface="Tahoma"/>
              </a:rPr>
              <a:t>_</a:t>
            </a:r>
            <a:r>
              <a:rPr u="none" spc="-120" dirty="0">
                <a:solidFill>
                  <a:srgbClr val="333333"/>
                </a:solidFill>
              </a:rPr>
              <a:t>),</a:t>
            </a:r>
            <a:r>
              <a:rPr u="none" spc="-10" dirty="0">
                <a:solidFill>
                  <a:srgbClr val="333333"/>
                </a:solidFill>
              </a:rPr>
              <a:t> </a:t>
            </a:r>
            <a:r>
              <a:rPr u="none" spc="65" dirty="0">
                <a:solidFill>
                  <a:srgbClr val="333333"/>
                </a:solidFill>
              </a:rPr>
              <a:t>periods</a:t>
            </a:r>
            <a:r>
              <a:rPr u="none" spc="-5" dirty="0">
                <a:solidFill>
                  <a:srgbClr val="333333"/>
                </a:solidFill>
              </a:rPr>
              <a:t> </a:t>
            </a:r>
            <a:r>
              <a:rPr u="none" dirty="0">
                <a:solidFill>
                  <a:srgbClr val="333333"/>
                </a:solidFill>
              </a:rPr>
              <a:t>(</a:t>
            </a:r>
            <a:r>
              <a:rPr u="none" dirty="0">
                <a:latin typeface="Tahoma"/>
                <a:cs typeface="Tahoma"/>
              </a:rPr>
              <a:t>.</a:t>
            </a:r>
            <a:r>
              <a:rPr u="none" dirty="0">
                <a:solidFill>
                  <a:srgbClr val="333333"/>
                </a:solidFill>
              </a:rPr>
              <a:t>),</a:t>
            </a:r>
            <a:r>
              <a:rPr u="none" spc="-10" dirty="0">
                <a:solidFill>
                  <a:srgbClr val="333333"/>
                </a:solidFill>
              </a:rPr>
              <a:t> </a:t>
            </a:r>
            <a:r>
              <a:rPr u="none" spc="100" dirty="0">
                <a:solidFill>
                  <a:srgbClr val="333333"/>
                </a:solidFill>
              </a:rPr>
              <a:t>and</a:t>
            </a:r>
            <a:r>
              <a:rPr u="none" spc="-5" dirty="0">
                <a:solidFill>
                  <a:srgbClr val="333333"/>
                </a:solidFill>
              </a:rPr>
              <a:t> </a:t>
            </a:r>
            <a:r>
              <a:rPr u="none" spc="-10" dirty="0">
                <a:solidFill>
                  <a:srgbClr val="333333"/>
                </a:solidFill>
              </a:rPr>
              <a:t>others </a:t>
            </a:r>
            <a:r>
              <a:rPr u="none" spc="40" dirty="0">
                <a:solidFill>
                  <a:srgbClr val="333333"/>
                </a:solidFill>
              </a:rPr>
              <a:t>alphanumeric</a:t>
            </a:r>
          </a:p>
          <a:p>
            <a:pPr marL="751840">
              <a:lnSpc>
                <a:spcPct val="100000"/>
              </a:lnSpc>
              <a:spcBef>
                <a:spcPts val="1230"/>
              </a:spcBef>
            </a:pPr>
            <a:r>
              <a:rPr u="none" dirty="0">
                <a:solidFill>
                  <a:srgbClr val="333333"/>
                </a:solidFill>
              </a:rPr>
              <a:t>The</a:t>
            </a:r>
            <a:r>
              <a:rPr u="none" spc="-30" dirty="0">
                <a:solidFill>
                  <a:srgbClr val="333333"/>
                </a:solidFill>
              </a:rPr>
              <a:t> </a:t>
            </a:r>
            <a:r>
              <a:rPr u="none" dirty="0">
                <a:solidFill>
                  <a:srgbClr val="333333"/>
                </a:solidFill>
              </a:rPr>
              <a:t>prefix</a:t>
            </a:r>
            <a:r>
              <a:rPr u="none" spc="-25" dirty="0">
                <a:solidFill>
                  <a:srgbClr val="333333"/>
                </a:solidFill>
              </a:rPr>
              <a:t> </a:t>
            </a:r>
            <a:r>
              <a:rPr u="none" dirty="0">
                <a:solidFill>
                  <a:srgbClr val="333333"/>
                </a:solidFill>
              </a:rPr>
              <a:t>is</a:t>
            </a:r>
            <a:r>
              <a:rPr u="none" spc="-25" dirty="0">
                <a:solidFill>
                  <a:srgbClr val="333333"/>
                </a:solidFill>
              </a:rPr>
              <a:t> </a:t>
            </a:r>
            <a:r>
              <a:rPr u="none" spc="-10" dirty="0">
                <a:solidFill>
                  <a:srgbClr val="333333"/>
                </a:solidFill>
              </a:rPr>
              <a:t>optional</a:t>
            </a:r>
          </a:p>
          <a:p>
            <a:pPr marL="751840" marR="1177925">
              <a:lnSpc>
                <a:spcPts val="2100"/>
              </a:lnSpc>
              <a:spcBef>
                <a:spcPts val="1725"/>
              </a:spcBef>
            </a:pPr>
            <a:r>
              <a:rPr u="none" spc="-20" dirty="0">
                <a:solidFill>
                  <a:srgbClr val="333333"/>
                </a:solidFill>
              </a:rPr>
              <a:t>If</a:t>
            </a:r>
            <a:r>
              <a:rPr u="none" spc="-55" dirty="0">
                <a:solidFill>
                  <a:srgbClr val="333333"/>
                </a:solidFill>
              </a:rPr>
              <a:t> </a:t>
            </a:r>
            <a:r>
              <a:rPr u="none" spc="-10" dirty="0">
                <a:solidFill>
                  <a:srgbClr val="333333"/>
                </a:solidFill>
              </a:rPr>
              <a:t>specified,</a:t>
            </a:r>
            <a:r>
              <a:rPr u="none" spc="-50" dirty="0">
                <a:solidFill>
                  <a:srgbClr val="333333"/>
                </a:solidFill>
              </a:rPr>
              <a:t> </a:t>
            </a:r>
            <a:r>
              <a:rPr u="none" dirty="0">
                <a:solidFill>
                  <a:srgbClr val="333333"/>
                </a:solidFill>
              </a:rPr>
              <a:t>the</a:t>
            </a:r>
            <a:r>
              <a:rPr u="none" spc="-50" dirty="0">
                <a:solidFill>
                  <a:srgbClr val="333333"/>
                </a:solidFill>
              </a:rPr>
              <a:t> </a:t>
            </a:r>
            <a:r>
              <a:rPr u="none" dirty="0">
                <a:solidFill>
                  <a:srgbClr val="333333"/>
                </a:solidFill>
              </a:rPr>
              <a:t>prefix</a:t>
            </a:r>
            <a:r>
              <a:rPr u="none" spc="-50" dirty="0">
                <a:solidFill>
                  <a:srgbClr val="333333"/>
                </a:solidFill>
              </a:rPr>
              <a:t> </a:t>
            </a:r>
            <a:r>
              <a:rPr u="none" spc="90" dirty="0">
                <a:solidFill>
                  <a:srgbClr val="333333"/>
                </a:solidFill>
              </a:rPr>
              <a:t>must</a:t>
            </a:r>
            <a:r>
              <a:rPr u="none" spc="-50" dirty="0">
                <a:solidFill>
                  <a:srgbClr val="333333"/>
                </a:solidFill>
              </a:rPr>
              <a:t> </a:t>
            </a:r>
            <a:r>
              <a:rPr u="none" spc="55" dirty="0">
                <a:solidFill>
                  <a:srgbClr val="333333"/>
                </a:solidFill>
              </a:rPr>
              <a:t>be</a:t>
            </a:r>
            <a:r>
              <a:rPr u="none" spc="-50" dirty="0">
                <a:solidFill>
                  <a:srgbClr val="333333"/>
                </a:solidFill>
              </a:rPr>
              <a:t> </a:t>
            </a:r>
            <a:r>
              <a:rPr u="none" dirty="0">
                <a:solidFill>
                  <a:srgbClr val="333333"/>
                </a:solidFill>
              </a:rPr>
              <a:t>in</a:t>
            </a:r>
            <a:r>
              <a:rPr u="none" spc="-50" dirty="0">
                <a:solidFill>
                  <a:srgbClr val="333333"/>
                </a:solidFill>
              </a:rPr>
              <a:t> </a:t>
            </a:r>
            <a:r>
              <a:rPr u="none" dirty="0">
                <a:solidFill>
                  <a:srgbClr val="333333"/>
                </a:solidFill>
              </a:rPr>
              <a:t>the</a:t>
            </a:r>
            <a:r>
              <a:rPr u="none" spc="-50" dirty="0">
                <a:solidFill>
                  <a:srgbClr val="333333"/>
                </a:solidFill>
              </a:rPr>
              <a:t> </a:t>
            </a:r>
            <a:r>
              <a:rPr u="none" spc="75" dirty="0">
                <a:solidFill>
                  <a:srgbClr val="333333"/>
                </a:solidFill>
              </a:rPr>
              <a:t>form</a:t>
            </a:r>
            <a:r>
              <a:rPr u="none" spc="-50" dirty="0">
                <a:solidFill>
                  <a:srgbClr val="333333"/>
                </a:solidFill>
              </a:rPr>
              <a:t> </a:t>
            </a:r>
            <a:r>
              <a:rPr u="none" dirty="0">
                <a:solidFill>
                  <a:srgbClr val="333333"/>
                </a:solidFill>
              </a:rPr>
              <a:t>of</a:t>
            </a:r>
            <a:r>
              <a:rPr u="none" spc="-50" dirty="0">
                <a:solidFill>
                  <a:srgbClr val="333333"/>
                </a:solidFill>
              </a:rPr>
              <a:t> </a:t>
            </a:r>
            <a:r>
              <a:rPr u="none" spc="65" dirty="0">
                <a:solidFill>
                  <a:srgbClr val="333333"/>
                </a:solidFill>
              </a:rPr>
              <a:t>a</a:t>
            </a:r>
            <a:r>
              <a:rPr u="none" spc="-50" dirty="0">
                <a:solidFill>
                  <a:srgbClr val="333333"/>
                </a:solidFill>
              </a:rPr>
              <a:t> </a:t>
            </a:r>
            <a:r>
              <a:rPr sz="2150" i="1" u="none" spc="170" dirty="0">
                <a:latin typeface="Trebuchet MS"/>
                <a:cs typeface="Trebuchet MS"/>
              </a:rPr>
              <a:t>DNS</a:t>
            </a:r>
            <a:r>
              <a:rPr sz="2150" i="1" u="none" spc="-65" dirty="0">
                <a:latin typeface="Trebuchet MS"/>
                <a:cs typeface="Trebuchet MS"/>
              </a:rPr>
              <a:t> </a:t>
            </a:r>
            <a:r>
              <a:rPr u="none" dirty="0">
                <a:solidFill>
                  <a:srgbClr val="333333"/>
                </a:solidFill>
              </a:rPr>
              <a:t>domain:</a:t>
            </a:r>
            <a:r>
              <a:rPr u="none" spc="-50" dirty="0">
                <a:solidFill>
                  <a:srgbClr val="333333"/>
                </a:solidFill>
              </a:rPr>
              <a:t> </a:t>
            </a:r>
            <a:r>
              <a:rPr u="none" spc="65" dirty="0">
                <a:solidFill>
                  <a:srgbClr val="333333"/>
                </a:solidFill>
              </a:rPr>
              <a:t>a</a:t>
            </a:r>
            <a:r>
              <a:rPr u="none" spc="-50" dirty="0">
                <a:solidFill>
                  <a:srgbClr val="333333"/>
                </a:solidFill>
              </a:rPr>
              <a:t> </a:t>
            </a:r>
            <a:r>
              <a:rPr u="none" spc="50" dirty="0">
                <a:solidFill>
                  <a:srgbClr val="333333"/>
                </a:solidFill>
              </a:rPr>
              <a:t>series</a:t>
            </a:r>
            <a:r>
              <a:rPr u="none" spc="-50" dirty="0">
                <a:solidFill>
                  <a:srgbClr val="333333"/>
                </a:solidFill>
              </a:rPr>
              <a:t> </a:t>
            </a:r>
            <a:r>
              <a:rPr u="none" dirty="0">
                <a:solidFill>
                  <a:srgbClr val="333333"/>
                </a:solidFill>
              </a:rPr>
              <a:t>of</a:t>
            </a:r>
            <a:r>
              <a:rPr u="none" spc="-50" dirty="0">
                <a:solidFill>
                  <a:srgbClr val="333333"/>
                </a:solidFill>
              </a:rPr>
              <a:t> </a:t>
            </a:r>
            <a:r>
              <a:rPr sz="2150" i="1" u="none" spc="170" dirty="0">
                <a:latin typeface="Trebuchet MS"/>
                <a:cs typeface="Trebuchet MS"/>
              </a:rPr>
              <a:t>DNS</a:t>
            </a:r>
            <a:r>
              <a:rPr sz="2150" i="1" u="none" spc="-65" dirty="0">
                <a:latin typeface="Trebuchet MS"/>
                <a:cs typeface="Trebuchet MS"/>
              </a:rPr>
              <a:t> </a:t>
            </a:r>
            <a:r>
              <a:rPr u="none" spc="-10" dirty="0">
                <a:solidFill>
                  <a:srgbClr val="333333"/>
                </a:solidFill>
              </a:rPr>
              <a:t>labels, </a:t>
            </a:r>
            <a:r>
              <a:rPr u="none" spc="50" dirty="0">
                <a:solidFill>
                  <a:srgbClr val="333333"/>
                </a:solidFill>
              </a:rPr>
              <a:t>separated</a:t>
            </a:r>
            <a:r>
              <a:rPr u="none" spc="-55" dirty="0">
                <a:solidFill>
                  <a:srgbClr val="333333"/>
                </a:solidFill>
              </a:rPr>
              <a:t> </a:t>
            </a:r>
            <a:r>
              <a:rPr u="none" spc="55" dirty="0">
                <a:solidFill>
                  <a:srgbClr val="333333"/>
                </a:solidFill>
              </a:rPr>
              <a:t>by</a:t>
            </a:r>
            <a:r>
              <a:rPr u="none" spc="-50" dirty="0">
                <a:solidFill>
                  <a:srgbClr val="333333"/>
                </a:solidFill>
              </a:rPr>
              <a:t> </a:t>
            </a:r>
            <a:r>
              <a:rPr u="none" spc="65" dirty="0">
                <a:solidFill>
                  <a:srgbClr val="333333"/>
                </a:solidFill>
              </a:rPr>
              <a:t>periods</a:t>
            </a:r>
            <a:r>
              <a:rPr u="none" spc="-50" dirty="0">
                <a:solidFill>
                  <a:srgbClr val="333333"/>
                </a:solidFill>
              </a:rPr>
              <a:t> </a:t>
            </a:r>
            <a:r>
              <a:rPr u="none" spc="100" dirty="0">
                <a:solidFill>
                  <a:srgbClr val="333333"/>
                </a:solidFill>
              </a:rPr>
              <a:t>and</a:t>
            </a:r>
            <a:r>
              <a:rPr u="none" spc="-50" dirty="0">
                <a:solidFill>
                  <a:srgbClr val="333333"/>
                </a:solidFill>
              </a:rPr>
              <a:t> </a:t>
            </a:r>
            <a:r>
              <a:rPr u="none" spc="90" dirty="0">
                <a:solidFill>
                  <a:srgbClr val="333333"/>
                </a:solidFill>
              </a:rPr>
              <a:t>whose</a:t>
            </a:r>
            <a:r>
              <a:rPr u="none" spc="-50" dirty="0">
                <a:solidFill>
                  <a:srgbClr val="333333"/>
                </a:solidFill>
              </a:rPr>
              <a:t> </a:t>
            </a:r>
            <a:r>
              <a:rPr u="none" spc="-10" dirty="0">
                <a:solidFill>
                  <a:srgbClr val="333333"/>
                </a:solidFill>
              </a:rPr>
              <a:t>total</a:t>
            </a:r>
            <a:r>
              <a:rPr u="none" spc="-50" dirty="0">
                <a:solidFill>
                  <a:srgbClr val="333333"/>
                </a:solidFill>
              </a:rPr>
              <a:t> </a:t>
            </a:r>
            <a:r>
              <a:rPr u="none" dirty="0">
                <a:solidFill>
                  <a:srgbClr val="333333"/>
                </a:solidFill>
              </a:rPr>
              <a:t>length</a:t>
            </a:r>
            <a:r>
              <a:rPr u="none" spc="-50" dirty="0">
                <a:solidFill>
                  <a:srgbClr val="333333"/>
                </a:solidFill>
              </a:rPr>
              <a:t> </a:t>
            </a:r>
            <a:r>
              <a:rPr u="none" spc="90" dirty="0">
                <a:solidFill>
                  <a:srgbClr val="333333"/>
                </a:solidFill>
              </a:rPr>
              <a:t>must</a:t>
            </a:r>
            <a:r>
              <a:rPr u="none" spc="-50" dirty="0">
                <a:solidFill>
                  <a:srgbClr val="333333"/>
                </a:solidFill>
              </a:rPr>
              <a:t> </a:t>
            </a:r>
            <a:r>
              <a:rPr u="none" spc="60" dirty="0">
                <a:solidFill>
                  <a:srgbClr val="333333"/>
                </a:solidFill>
              </a:rPr>
              <a:t>not</a:t>
            </a:r>
            <a:r>
              <a:rPr u="none" spc="-50" dirty="0">
                <a:solidFill>
                  <a:srgbClr val="333333"/>
                </a:solidFill>
              </a:rPr>
              <a:t> </a:t>
            </a:r>
            <a:r>
              <a:rPr u="none" dirty="0">
                <a:solidFill>
                  <a:srgbClr val="333333"/>
                </a:solidFill>
              </a:rPr>
              <a:t>exceed</a:t>
            </a:r>
            <a:r>
              <a:rPr u="none" spc="-50" dirty="0">
                <a:solidFill>
                  <a:srgbClr val="333333"/>
                </a:solidFill>
              </a:rPr>
              <a:t> </a:t>
            </a:r>
            <a:r>
              <a:rPr u="none" spc="95" dirty="0">
                <a:solidFill>
                  <a:srgbClr val="333333"/>
                </a:solidFill>
              </a:rPr>
              <a:t>253</a:t>
            </a:r>
            <a:r>
              <a:rPr u="none" spc="-50" dirty="0">
                <a:solidFill>
                  <a:srgbClr val="333333"/>
                </a:solidFill>
              </a:rPr>
              <a:t> </a:t>
            </a:r>
            <a:r>
              <a:rPr u="none" spc="-10" dirty="0">
                <a:solidFill>
                  <a:srgbClr val="333333"/>
                </a:solidFill>
              </a:rPr>
              <a:t>characters</a:t>
            </a:r>
            <a:endParaRPr sz="2150">
              <a:latin typeface="Trebuchet MS"/>
              <a:cs typeface="Trebuchet MS"/>
            </a:endParaRPr>
          </a:p>
          <a:p>
            <a:pPr marL="371475" marR="713105">
              <a:lnSpc>
                <a:spcPts val="2100"/>
              </a:lnSpc>
              <a:spcBef>
                <a:spcPts val="1650"/>
              </a:spcBef>
            </a:pPr>
            <a:r>
              <a:rPr u="none" spc="-20" dirty="0"/>
              <a:t>Value</a:t>
            </a:r>
            <a:r>
              <a:rPr u="none" spc="-20" dirty="0">
                <a:solidFill>
                  <a:srgbClr val="333333"/>
                </a:solidFill>
              </a:rPr>
              <a:t>:</a:t>
            </a:r>
            <a:r>
              <a:rPr u="none" spc="-70" dirty="0">
                <a:solidFill>
                  <a:srgbClr val="333333"/>
                </a:solidFill>
              </a:rPr>
              <a:t> </a:t>
            </a:r>
            <a:r>
              <a:rPr u="none" spc="50" dirty="0">
                <a:solidFill>
                  <a:srgbClr val="333333"/>
                </a:solidFill>
              </a:rPr>
              <a:t>less</a:t>
            </a:r>
            <a:r>
              <a:rPr u="none" spc="-70" dirty="0">
                <a:solidFill>
                  <a:srgbClr val="333333"/>
                </a:solidFill>
              </a:rPr>
              <a:t> </a:t>
            </a:r>
            <a:r>
              <a:rPr u="none" spc="50" dirty="0">
                <a:solidFill>
                  <a:srgbClr val="333333"/>
                </a:solidFill>
              </a:rPr>
              <a:t>than</a:t>
            </a:r>
            <a:r>
              <a:rPr u="none" spc="-70" dirty="0">
                <a:solidFill>
                  <a:srgbClr val="333333"/>
                </a:solidFill>
              </a:rPr>
              <a:t> </a:t>
            </a:r>
            <a:r>
              <a:rPr u="none" spc="95" dirty="0">
                <a:solidFill>
                  <a:srgbClr val="333333"/>
                </a:solidFill>
              </a:rPr>
              <a:t>63</a:t>
            </a:r>
            <a:r>
              <a:rPr u="none" spc="-70" dirty="0">
                <a:solidFill>
                  <a:srgbClr val="333333"/>
                </a:solidFill>
              </a:rPr>
              <a:t> </a:t>
            </a:r>
            <a:r>
              <a:rPr u="none" dirty="0">
                <a:solidFill>
                  <a:srgbClr val="333333"/>
                </a:solidFill>
              </a:rPr>
              <a:t>characters,</a:t>
            </a:r>
            <a:r>
              <a:rPr u="none" spc="-70" dirty="0">
                <a:solidFill>
                  <a:srgbClr val="333333"/>
                </a:solidFill>
              </a:rPr>
              <a:t> </a:t>
            </a:r>
            <a:r>
              <a:rPr u="none" spc="90" dirty="0">
                <a:solidFill>
                  <a:srgbClr val="333333"/>
                </a:solidFill>
              </a:rPr>
              <a:t>must</a:t>
            </a:r>
            <a:r>
              <a:rPr u="none" spc="-70" dirty="0">
                <a:solidFill>
                  <a:srgbClr val="333333"/>
                </a:solidFill>
              </a:rPr>
              <a:t> </a:t>
            </a:r>
            <a:r>
              <a:rPr u="none" dirty="0">
                <a:solidFill>
                  <a:srgbClr val="333333"/>
                </a:solidFill>
              </a:rPr>
              <a:t>start</a:t>
            </a:r>
            <a:r>
              <a:rPr u="none" spc="-65" dirty="0">
                <a:solidFill>
                  <a:srgbClr val="333333"/>
                </a:solidFill>
              </a:rPr>
              <a:t> </a:t>
            </a:r>
            <a:r>
              <a:rPr u="none" spc="100" dirty="0">
                <a:solidFill>
                  <a:srgbClr val="333333"/>
                </a:solidFill>
              </a:rPr>
              <a:t>and</a:t>
            </a:r>
            <a:r>
              <a:rPr u="none" spc="-70" dirty="0">
                <a:solidFill>
                  <a:srgbClr val="333333"/>
                </a:solidFill>
              </a:rPr>
              <a:t> </a:t>
            </a:r>
            <a:r>
              <a:rPr u="none" spc="80" dirty="0">
                <a:solidFill>
                  <a:srgbClr val="333333"/>
                </a:solidFill>
              </a:rPr>
              <a:t>end</a:t>
            </a:r>
            <a:r>
              <a:rPr u="none" spc="-70" dirty="0">
                <a:solidFill>
                  <a:srgbClr val="333333"/>
                </a:solidFill>
              </a:rPr>
              <a:t> </a:t>
            </a:r>
            <a:r>
              <a:rPr u="none" dirty="0">
                <a:solidFill>
                  <a:srgbClr val="333333"/>
                </a:solidFill>
              </a:rPr>
              <a:t>with</a:t>
            </a:r>
            <a:r>
              <a:rPr u="none" spc="-70" dirty="0">
                <a:solidFill>
                  <a:srgbClr val="333333"/>
                </a:solidFill>
              </a:rPr>
              <a:t> </a:t>
            </a:r>
            <a:r>
              <a:rPr u="none" spc="100" dirty="0">
                <a:solidFill>
                  <a:srgbClr val="333333"/>
                </a:solidFill>
              </a:rPr>
              <a:t>an</a:t>
            </a:r>
            <a:r>
              <a:rPr u="none" spc="-70" dirty="0">
                <a:solidFill>
                  <a:srgbClr val="333333"/>
                </a:solidFill>
              </a:rPr>
              <a:t> </a:t>
            </a:r>
            <a:r>
              <a:rPr u="none" spc="50" dirty="0">
                <a:solidFill>
                  <a:srgbClr val="333333"/>
                </a:solidFill>
              </a:rPr>
              <a:t>alphanumeric</a:t>
            </a:r>
            <a:r>
              <a:rPr u="none" spc="-70" dirty="0">
                <a:solidFill>
                  <a:srgbClr val="333333"/>
                </a:solidFill>
              </a:rPr>
              <a:t> </a:t>
            </a:r>
            <a:r>
              <a:rPr u="none" spc="100" dirty="0">
                <a:solidFill>
                  <a:srgbClr val="333333"/>
                </a:solidFill>
              </a:rPr>
              <a:t>and</a:t>
            </a:r>
            <a:r>
              <a:rPr u="none" spc="-70" dirty="0">
                <a:solidFill>
                  <a:srgbClr val="333333"/>
                </a:solidFill>
              </a:rPr>
              <a:t> </a:t>
            </a:r>
            <a:r>
              <a:rPr u="none" spc="90" dirty="0">
                <a:solidFill>
                  <a:srgbClr val="333333"/>
                </a:solidFill>
              </a:rPr>
              <a:t>may</a:t>
            </a:r>
            <a:r>
              <a:rPr u="none" spc="-65" dirty="0">
                <a:solidFill>
                  <a:srgbClr val="333333"/>
                </a:solidFill>
              </a:rPr>
              <a:t> </a:t>
            </a:r>
            <a:r>
              <a:rPr u="none" spc="-10" dirty="0">
                <a:solidFill>
                  <a:srgbClr val="333333"/>
                </a:solidFill>
              </a:rPr>
              <a:t>contain </a:t>
            </a:r>
            <a:r>
              <a:rPr u="none" spc="100" dirty="0">
                <a:solidFill>
                  <a:srgbClr val="333333"/>
                </a:solidFill>
              </a:rPr>
              <a:t>dashes</a:t>
            </a:r>
            <a:r>
              <a:rPr u="none" spc="-65" dirty="0">
                <a:solidFill>
                  <a:srgbClr val="333333"/>
                </a:solidFill>
              </a:rPr>
              <a:t> </a:t>
            </a:r>
            <a:r>
              <a:rPr u="none" spc="165" dirty="0">
                <a:solidFill>
                  <a:srgbClr val="333333"/>
                </a:solidFill>
              </a:rPr>
              <a:t>(</a:t>
            </a:r>
            <a:r>
              <a:rPr u="none" spc="165" dirty="0">
                <a:latin typeface="Tahoma"/>
                <a:cs typeface="Tahoma"/>
              </a:rPr>
              <a:t>-</a:t>
            </a:r>
            <a:r>
              <a:rPr u="none" spc="-200" dirty="0">
                <a:solidFill>
                  <a:srgbClr val="333333"/>
                </a:solidFill>
              </a:rPr>
              <a:t>),</a:t>
            </a:r>
            <a:r>
              <a:rPr u="none" spc="-65" dirty="0">
                <a:solidFill>
                  <a:srgbClr val="333333"/>
                </a:solidFill>
              </a:rPr>
              <a:t> </a:t>
            </a:r>
            <a:r>
              <a:rPr u="none" spc="80" dirty="0">
                <a:solidFill>
                  <a:srgbClr val="333333"/>
                </a:solidFill>
              </a:rPr>
              <a:t>underscores</a:t>
            </a:r>
            <a:r>
              <a:rPr u="none" spc="-65" dirty="0">
                <a:solidFill>
                  <a:srgbClr val="333333"/>
                </a:solidFill>
              </a:rPr>
              <a:t> </a:t>
            </a:r>
            <a:r>
              <a:rPr u="none" spc="-120" dirty="0">
                <a:solidFill>
                  <a:srgbClr val="333333"/>
                </a:solidFill>
              </a:rPr>
              <a:t>(</a:t>
            </a:r>
            <a:r>
              <a:rPr u="none" spc="-120" dirty="0">
                <a:latin typeface="Tahoma"/>
                <a:cs typeface="Tahoma"/>
              </a:rPr>
              <a:t>_</a:t>
            </a:r>
            <a:r>
              <a:rPr u="none" spc="-120" dirty="0">
                <a:solidFill>
                  <a:srgbClr val="333333"/>
                </a:solidFill>
              </a:rPr>
              <a:t>),</a:t>
            </a:r>
            <a:r>
              <a:rPr u="none" spc="-60" dirty="0">
                <a:solidFill>
                  <a:srgbClr val="333333"/>
                </a:solidFill>
              </a:rPr>
              <a:t> </a:t>
            </a:r>
            <a:r>
              <a:rPr u="none" spc="65" dirty="0">
                <a:solidFill>
                  <a:srgbClr val="333333"/>
                </a:solidFill>
              </a:rPr>
              <a:t>periods</a:t>
            </a:r>
            <a:r>
              <a:rPr u="none" spc="-65" dirty="0">
                <a:solidFill>
                  <a:srgbClr val="333333"/>
                </a:solidFill>
              </a:rPr>
              <a:t> </a:t>
            </a:r>
            <a:r>
              <a:rPr u="none" dirty="0">
                <a:solidFill>
                  <a:srgbClr val="333333"/>
                </a:solidFill>
              </a:rPr>
              <a:t>(</a:t>
            </a:r>
            <a:r>
              <a:rPr u="none" dirty="0">
                <a:latin typeface="Tahoma"/>
                <a:cs typeface="Tahoma"/>
              </a:rPr>
              <a:t>.</a:t>
            </a:r>
            <a:r>
              <a:rPr u="none" dirty="0">
                <a:solidFill>
                  <a:srgbClr val="333333"/>
                </a:solidFill>
              </a:rPr>
              <a:t>),</a:t>
            </a:r>
            <a:r>
              <a:rPr u="none" spc="-65" dirty="0">
                <a:solidFill>
                  <a:srgbClr val="333333"/>
                </a:solidFill>
              </a:rPr>
              <a:t> </a:t>
            </a:r>
            <a:r>
              <a:rPr u="none" spc="100" dirty="0">
                <a:solidFill>
                  <a:srgbClr val="333333"/>
                </a:solidFill>
              </a:rPr>
              <a:t>and</a:t>
            </a:r>
            <a:r>
              <a:rPr u="none" spc="-65" dirty="0">
                <a:solidFill>
                  <a:srgbClr val="333333"/>
                </a:solidFill>
              </a:rPr>
              <a:t> </a:t>
            </a:r>
            <a:r>
              <a:rPr u="none" spc="50" dirty="0">
                <a:solidFill>
                  <a:srgbClr val="333333"/>
                </a:solidFill>
              </a:rPr>
              <a:t>other</a:t>
            </a:r>
            <a:r>
              <a:rPr u="none" spc="-60" dirty="0">
                <a:solidFill>
                  <a:srgbClr val="333333"/>
                </a:solidFill>
              </a:rPr>
              <a:t> </a:t>
            </a:r>
            <a:r>
              <a:rPr u="none" spc="50" dirty="0">
                <a:solidFill>
                  <a:srgbClr val="333333"/>
                </a:solidFill>
              </a:rPr>
              <a:t>alphanumerics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147154056"/>
              </p:ext>
            </p:extLst>
          </p:nvPr>
        </p:nvGraphicFramePr>
        <p:xfrm>
          <a:off x="809624" y="2000249"/>
          <a:ext cx="11896725" cy="3729355"/>
        </p:xfrm>
        <a:graphic>
          <a:graphicData uri="http://schemas.openxmlformats.org/drawingml/2006/table">
            <a:tbl>
              <a:tblPr firstRow="1" bandRow="1">
                <a:tableStyleId>{2D5ABB26-0587-4C30-8999-92F81FD0307C}</a:tableStyleId>
              </a:tblPr>
              <a:tblGrid>
                <a:gridCol w="4029075">
                  <a:extLst>
                    <a:ext uri="{9D8B030D-6E8A-4147-A177-3AD203B41FA5}">
                      <a16:colId xmlns:a16="http://schemas.microsoft.com/office/drawing/2014/main" val="20000"/>
                    </a:ext>
                  </a:extLst>
                </a:gridCol>
                <a:gridCol w="680085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tblGrid>
              <a:tr h="437515">
                <a:tc>
                  <a:txBody>
                    <a:bodyPr/>
                    <a:lstStyle/>
                    <a:p>
                      <a:pPr>
                        <a:lnSpc>
                          <a:spcPct val="100000"/>
                        </a:lnSpc>
                      </a:pPr>
                      <a:endParaRPr sz="2200" dirty="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2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2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456565">
                <a:tc>
                  <a:txBody>
                    <a:bodyPr/>
                    <a:lstStyle/>
                    <a:p>
                      <a:pPr marL="84455">
                        <a:lnSpc>
                          <a:spcPct val="100000"/>
                        </a:lnSpc>
                        <a:spcBef>
                          <a:spcPts val="409"/>
                        </a:spcBef>
                      </a:pPr>
                      <a:r>
                        <a:rPr sz="2100" spc="330" dirty="0">
                          <a:solidFill>
                            <a:srgbClr val="ED2137"/>
                          </a:solidFill>
                          <a:latin typeface="Tahoma"/>
                          <a:cs typeface="Tahoma"/>
                        </a:rPr>
                        <a:t>my-</a:t>
                      </a:r>
                      <a:r>
                        <a:rPr sz="2100" spc="229" dirty="0">
                          <a:solidFill>
                            <a:srgbClr val="ED2137"/>
                          </a:solidFill>
                          <a:latin typeface="Tahoma"/>
                          <a:cs typeface="Tahoma"/>
                        </a:rPr>
                        <a:t>label</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85090">
                        <a:lnSpc>
                          <a:spcPct val="100000"/>
                        </a:lnSpc>
                        <a:spcBef>
                          <a:spcPts val="409"/>
                        </a:spcBef>
                      </a:pPr>
                      <a:r>
                        <a:rPr lang="fr-FR" sz="2100" spc="270" dirty="0" err="1">
                          <a:solidFill>
                            <a:srgbClr val="ED2137"/>
                          </a:solidFill>
                          <a:latin typeface="Tahoma"/>
                          <a:cs typeface="Tahoma"/>
                        </a:rPr>
                        <a:t>bitbox</a:t>
                      </a:r>
                      <a:endParaRPr sz="2100" dirty="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80645">
                        <a:lnSpc>
                          <a:spcPct val="100000"/>
                        </a:lnSpc>
                        <a:spcBef>
                          <a:spcPts val="85"/>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10795"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447040">
                <a:tc>
                  <a:txBody>
                    <a:bodyPr/>
                    <a:lstStyle/>
                    <a:p>
                      <a:pPr marL="84455">
                        <a:lnSpc>
                          <a:spcPct val="100000"/>
                        </a:lnSpc>
                        <a:spcBef>
                          <a:spcPts val="409"/>
                        </a:spcBef>
                      </a:pPr>
                      <a:r>
                        <a:rPr sz="2100" spc="275" dirty="0">
                          <a:solidFill>
                            <a:srgbClr val="ED2137"/>
                          </a:solidFill>
                          <a:latin typeface="Tahoma"/>
                          <a:cs typeface="Tahoma"/>
                        </a:rPr>
                        <a:t>nodevops.io/my-</a:t>
                      </a:r>
                      <a:r>
                        <a:rPr sz="2100" spc="220" dirty="0">
                          <a:solidFill>
                            <a:srgbClr val="ED2137"/>
                          </a:solidFill>
                          <a:latin typeface="Tahoma"/>
                          <a:cs typeface="Tahoma"/>
                        </a:rPr>
                        <a:t>label</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090">
                        <a:lnSpc>
                          <a:spcPct val="100000"/>
                        </a:lnSpc>
                        <a:spcBef>
                          <a:spcPts val="409"/>
                        </a:spcBef>
                      </a:pPr>
                      <a:r>
                        <a:rPr lang="fr-FR" sz="2100" spc="270" dirty="0" err="1">
                          <a:solidFill>
                            <a:srgbClr val="ED2137"/>
                          </a:solidFill>
                          <a:latin typeface="Tahoma"/>
                          <a:cs typeface="Tahoma"/>
                        </a:rPr>
                        <a:t>bitbox</a:t>
                      </a:r>
                      <a:endParaRPr sz="2100" dirty="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0645">
                        <a:lnSpc>
                          <a:spcPct val="100000"/>
                        </a:lnSpc>
                        <a:spcBef>
                          <a:spcPts val="85"/>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10795"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456565">
                <a:tc>
                  <a:txBody>
                    <a:bodyPr/>
                    <a:lstStyle/>
                    <a:p>
                      <a:pPr marL="84455">
                        <a:lnSpc>
                          <a:spcPct val="100000"/>
                        </a:lnSpc>
                        <a:spcBef>
                          <a:spcPts val="484"/>
                        </a:spcBef>
                      </a:pPr>
                      <a:r>
                        <a:rPr sz="2100" spc="315" dirty="0">
                          <a:solidFill>
                            <a:srgbClr val="ED2137"/>
                          </a:solidFill>
                          <a:latin typeface="Tahoma"/>
                          <a:cs typeface="Tahoma"/>
                        </a:rPr>
                        <a:t>orchestration</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090">
                        <a:lnSpc>
                          <a:spcPct val="100000"/>
                        </a:lnSpc>
                        <a:spcBef>
                          <a:spcPts val="484"/>
                        </a:spcBef>
                      </a:pPr>
                      <a:r>
                        <a:rPr sz="2100" spc="229" dirty="0">
                          <a:solidFill>
                            <a:srgbClr val="ED2137"/>
                          </a:solidFill>
                          <a:latin typeface="Tahoma"/>
                          <a:cs typeface="Tahoma"/>
                        </a:rPr>
                        <a:t>I_love_Kubernetes</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0645">
                        <a:lnSpc>
                          <a:spcPct val="100000"/>
                        </a:lnSpc>
                        <a:spcBef>
                          <a:spcPts val="160"/>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203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456565">
                <a:tc>
                  <a:txBody>
                    <a:bodyPr/>
                    <a:lstStyle/>
                    <a:p>
                      <a:pPr marL="84455">
                        <a:lnSpc>
                          <a:spcPct val="100000"/>
                        </a:lnSpc>
                        <a:spcBef>
                          <a:spcPts val="484"/>
                        </a:spcBef>
                      </a:pPr>
                      <a:r>
                        <a:rPr sz="2100" spc="325" dirty="0">
                          <a:solidFill>
                            <a:srgbClr val="ED2137"/>
                          </a:solidFill>
                          <a:latin typeface="Tahoma"/>
                          <a:cs typeface="Tahoma"/>
                        </a:rPr>
                        <a:t>/my-</a:t>
                      </a:r>
                      <a:r>
                        <a:rPr sz="2100" spc="245" dirty="0">
                          <a:solidFill>
                            <a:srgbClr val="ED2137"/>
                          </a:solidFill>
                          <a:latin typeface="Tahoma"/>
                          <a:cs typeface="Tahoma"/>
                        </a:rPr>
                        <a:t>label</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090">
                        <a:lnSpc>
                          <a:spcPct val="100000"/>
                        </a:lnSpc>
                        <a:spcBef>
                          <a:spcPts val="484"/>
                        </a:spcBef>
                      </a:pPr>
                      <a:r>
                        <a:rPr sz="2100" spc="180" dirty="0">
                          <a:solidFill>
                            <a:srgbClr val="ED2137"/>
                          </a:solidFill>
                          <a:latin typeface="Tahoma"/>
                          <a:cs typeface="Tahoma"/>
                        </a:rPr>
                        <a:t>whatever</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0645">
                        <a:lnSpc>
                          <a:spcPct val="100000"/>
                        </a:lnSpc>
                        <a:spcBef>
                          <a:spcPts val="160"/>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203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742315">
                <a:tc>
                  <a:txBody>
                    <a:bodyPr/>
                    <a:lstStyle/>
                    <a:p>
                      <a:pPr marL="84455">
                        <a:lnSpc>
                          <a:spcPct val="100000"/>
                        </a:lnSpc>
                        <a:spcBef>
                          <a:spcPts val="1535"/>
                        </a:spcBef>
                      </a:pPr>
                      <a:r>
                        <a:rPr sz="2100" spc="320" dirty="0">
                          <a:solidFill>
                            <a:srgbClr val="ED2137"/>
                          </a:solidFill>
                          <a:latin typeface="Tahoma"/>
                          <a:cs typeface="Tahoma"/>
                        </a:rPr>
                        <a:t>label-</a:t>
                      </a:r>
                      <a:r>
                        <a:rPr sz="2100" spc="355" dirty="0">
                          <a:solidFill>
                            <a:srgbClr val="ED2137"/>
                          </a:solidFill>
                          <a:latin typeface="Tahoma"/>
                          <a:cs typeface="Tahoma"/>
                        </a:rPr>
                        <a:t>with-</a:t>
                      </a:r>
                      <a:r>
                        <a:rPr sz="2100" spc="335" dirty="0">
                          <a:solidFill>
                            <a:srgbClr val="ED2137"/>
                          </a:solidFill>
                          <a:latin typeface="Tahoma"/>
                          <a:cs typeface="Tahoma"/>
                        </a:rPr>
                        <a:t>large-</a:t>
                      </a:r>
                      <a:r>
                        <a:rPr sz="2100" spc="360" dirty="0">
                          <a:solidFill>
                            <a:srgbClr val="ED2137"/>
                          </a:solidFill>
                          <a:latin typeface="Tahoma"/>
                          <a:cs typeface="Tahoma"/>
                        </a:rPr>
                        <a:t>value</a:t>
                      </a:r>
                      <a:endParaRPr sz="2100">
                        <a:latin typeface="Tahoma"/>
                        <a:cs typeface="Tahoma"/>
                      </a:endParaRPr>
                    </a:p>
                  </a:txBody>
                  <a:tcPr marL="0" marR="0" marT="194945"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090" marR="124460">
                        <a:lnSpc>
                          <a:spcPts val="2250"/>
                        </a:lnSpc>
                        <a:spcBef>
                          <a:spcPts val="710"/>
                        </a:spcBef>
                      </a:pPr>
                      <a:r>
                        <a:rPr sz="2100" spc="340" dirty="0">
                          <a:solidFill>
                            <a:srgbClr val="ED2137"/>
                          </a:solidFill>
                          <a:latin typeface="Tahoma"/>
                          <a:cs typeface="Tahoma"/>
                        </a:rPr>
                        <a:t>invalid-</a:t>
                      </a:r>
                      <a:r>
                        <a:rPr sz="2100" spc="385" dirty="0">
                          <a:solidFill>
                            <a:srgbClr val="ED2137"/>
                          </a:solidFill>
                          <a:latin typeface="Tahoma"/>
                          <a:cs typeface="Tahoma"/>
                        </a:rPr>
                        <a:t>very-very-</a:t>
                      </a:r>
                      <a:r>
                        <a:rPr sz="2100" spc="365" dirty="0">
                          <a:solidFill>
                            <a:srgbClr val="ED2137"/>
                          </a:solidFill>
                          <a:latin typeface="Tahoma"/>
                          <a:cs typeface="Tahoma"/>
                        </a:rPr>
                        <a:t>large-</a:t>
                      </a:r>
                      <a:r>
                        <a:rPr sz="2100" spc="385" dirty="0">
                          <a:solidFill>
                            <a:srgbClr val="ED2137"/>
                          </a:solidFill>
                          <a:latin typeface="Tahoma"/>
                          <a:cs typeface="Tahoma"/>
                        </a:rPr>
                        <a:t>value-</a:t>
                      </a:r>
                      <a:r>
                        <a:rPr sz="2100" spc="345" dirty="0">
                          <a:solidFill>
                            <a:srgbClr val="ED2137"/>
                          </a:solidFill>
                          <a:latin typeface="Tahoma"/>
                          <a:cs typeface="Tahoma"/>
                        </a:rPr>
                        <a:t>label-</a:t>
                      </a:r>
                      <a:r>
                        <a:rPr sz="2100" spc="340" dirty="0">
                          <a:solidFill>
                            <a:srgbClr val="ED2137"/>
                          </a:solidFill>
                          <a:latin typeface="Tahoma"/>
                          <a:cs typeface="Tahoma"/>
                        </a:rPr>
                        <a:t>that- </a:t>
                      </a:r>
                      <a:r>
                        <a:rPr sz="2100" spc="254" dirty="0">
                          <a:solidFill>
                            <a:srgbClr val="ED2137"/>
                          </a:solidFill>
                          <a:latin typeface="Tahoma"/>
                          <a:cs typeface="Tahoma"/>
                        </a:rPr>
                        <a:t>has-</a:t>
                      </a:r>
                      <a:r>
                        <a:rPr sz="2100" spc="285" dirty="0">
                          <a:solidFill>
                            <a:srgbClr val="ED2137"/>
                          </a:solidFill>
                          <a:latin typeface="Tahoma"/>
                          <a:cs typeface="Tahoma"/>
                        </a:rPr>
                        <a:t>more-</a:t>
                      </a:r>
                      <a:r>
                        <a:rPr sz="2100" spc="254" dirty="0">
                          <a:solidFill>
                            <a:srgbClr val="ED2137"/>
                          </a:solidFill>
                          <a:latin typeface="Tahoma"/>
                          <a:cs typeface="Tahoma"/>
                        </a:rPr>
                        <a:t>than-</a:t>
                      </a:r>
                      <a:r>
                        <a:rPr sz="2100" spc="265" dirty="0">
                          <a:solidFill>
                            <a:srgbClr val="ED2137"/>
                          </a:solidFill>
                          <a:latin typeface="Tahoma"/>
                          <a:cs typeface="Tahoma"/>
                        </a:rPr>
                        <a:t>63-</a:t>
                      </a:r>
                      <a:r>
                        <a:rPr sz="2100" spc="235" dirty="0">
                          <a:solidFill>
                            <a:srgbClr val="ED2137"/>
                          </a:solidFill>
                          <a:latin typeface="Tahoma"/>
                          <a:cs typeface="Tahoma"/>
                        </a:rPr>
                        <a:t>characters</a:t>
                      </a:r>
                      <a:endParaRPr sz="2100">
                        <a:latin typeface="Tahoma"/>
                        <a:cs typeface="Tahoma"/>
                      </a:endParaRPr>
                    </a:p>
                  </a:txBody>
                  <a:tcPr marL="0" marR="0" marT="901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0645">
                        <a:lnSpc>
                          <a:spcPct val="100000"/>
                        </a:lnSpc>
                        <a:spcBef>
                          <a:spcPts val="1210"/>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1536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732790">
                <a:tc>
                  <a:txBody>
                    <a:bodyPr/>
                    <a:lstStyle/>
                    <a:p>
                      <a:pPr marL="84455" marR="564515">
                        <a:lnSpc>
                          <a:spcPts val="2250"/>
                        </a:lnSpc>
                        <a:spcBef>
                          <a:spcPts val="710"/>
                        </a:spcBef>
                      </a:pPr>
                      <a:r>
                        <a:rPr sz="2100" spc="335" dirty="0">
                          <a:solidFill>
                            <a:srgbClr val="ED2137"/>
                          </a:solidFill>
                          <a:latin typeface="Tahoma"/>
                          <a:cs typeface="Tahoma"/>
                        </a:rPr>
                        <a:t>value-</a:t>
                      </a:r>
                      <a:r>
                        <a:rPr sz="2100" spc="365" dirty="0">
                          <a:solidFill>
                            <a:srgbClr val="ED2137"/>
                          </a:solidFill>
                          <a:latin typeface="Tahoma"/>
                          <a:cs typeface="Tahoma"/>
                        </a:rPr>
                        <a:t>does-</a:t>
                      </a:r>
                      <a:r>
                        <a:rPr sz="2100" spc="335" dirty="0">
                          <a:solidFill>
                            <a:srgbClr val="ED2137"/>
                          </a:solidFill>
                          <a:latin typeface="Tahoma"/>
                          <a:cs typeface="Tahoma"/>
                        </a:rPr>
                        <a:t>not-</a:t>
                      </a:r>
                      <a:r>
                        <a:rPr sz="2100" spc="285" dirty="0">
                          <a:solidFill>
                            <a:srgbClr val="ED2137"/>
                          </a:solidFill>
                          <a:latin typeface="Tahoma"/>
                          <a:cs typeface="Tahoma"/>
                        </a:rPr>
                        <a:t>start- </a:t>
                      </a:r>
                      <a:r>
                        <a:rPr sz="2100" spc="175" dirty="0">
                          <a:solidFill>
                            <a:srgbClr val="ED2137"/>
                          </a:solidFill>
                          <a:latin typeface="Tahoma"/>
                          <a:cs typeface="Tahoma"/>
                        </a:rPr>
                        <a:t>with-</a:t>
                      </a:r>
                      <a:r>
                        <a:rPr sz="2100" spc="204" dirty="0">
                          <a:solidFill>
                            <a:srgbClr val="ED2137"/>
                          </a:solidFill>
                          <a:latin typeface="Tahoma"/>
                          <a:cs typeface="Tahoma"/>
                        </a:rPr>
                        <a:t>alphanum</a:t>
                      </a:r>
                      <a:endParaRPr sz="2100">
                        <a:latin typeface="Tahoma"/>
                        <a:cs typeface="Tahoma"/>
                      </a:endParaRPr>
                    </a:p>
                  </a:txBody>
                  <a:tcPr marL="0" marR="0" marT="901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090">
                        <a:lnSpc>
                          <a:spcPct val="100000"/>
                        </a:lnSpc>
                        <a:spcBef>
                          <a:spcPts val="1535"/>
                        </a:spcBef>
                      </a:pPr>
                      <a:r>
                        <a:rPr sz="2100" spc="229" dirty="0">
                          <a:solidFill>
                            <a:srgbClr val="ED2137"/>
                          </a:solidFill>
                          <a:latin typeface="Tahoma"/>
                          <a:cs typeface="Tahoma"/>
                        </a:rPr>
                        <a:t>_anything</a:t>
                      </a:r>
                      <a:endParaRPr sz="2100">
                        <a:latin typeface="Tahoma"/>
                        <a:cs typeface="Tahoma"/>
                      </a:endParaRPr>
                    </a:p>
                  </a:txBody>
                  <a:tcPr marL="0" marR="0" marT="194945"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0645">
                        <a:lnSpc>
                          <a:spcPct val="100000"/>
                        </a:lnSpc>
                        <a:spcBef>
                          <a:spcPts val="1210"/>
                        </a:spcBef>
                      </a:pPr>
                      <a:r>
                        <a:rPr sz="2500" spc="50" dirty="0">
                          <a:solidFill>
                            <a:srgbClr val="333333"/>
                          </a:solidFill>
                          <a:latin typeface="MingLiU_HKSCS-ExtB"/>
                          <a:cs typeface="MingLiU_HKSCS-ExtB"/>
                        </a:rPr>
                        <a:t>❌</a:t>
                      </a:r>
                      <a:endParaRPr sz="2500">
                        <a:latin typeface="MingLiU_HKSCS-ExtB"/>
                        <a:cs typeface="MingLiU_HKSCS-ExtB"/>
                      </a:endParaRPr>
                    </a:p>
                  </a:txBody>
                  <a:tcPr marL="0" marR="0" marT="1536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796924" y="571563"/>
            <a:ext cx="11229975" cy="1006475"/>
          </a:xfrm>
          <a:prstGeom prst="rect">
            <a:avLst/>
          </a:prstGeom>
        </p:spPr>
        <p:txBody>
          <a:bodyPr vert="horz" wrap="square" lIns="0" tIns="98425" rIns="0" bIns="0" rtlCol="0">
            <a:spAutoFit/>
          </a:bodyPr>
          <a:lstStyle/>
          <a:p>
            <a:pPr marL="12700" marR="5080">
              <a:lnSpc>
                <a:spcPts val="3529"/>
              </a:lnSpc>
              <a:spcBef>
                <a:spcPts val="775"/>
              </a:spcBef>
            </a:pPr>
            <a:r>
              <a:rPr spc="-45" dirty="0"/>
              <a:t>SYNTAX</a:t>
            </a:r>
            <a:r>
              <a:rPr spc="-114" dirty="0"/>
              <a:t> </a:t>
            </a:r>
            <a:r>
              <a:rPr spc="85" dirty="0"/>
              <a:t>AND</a:t>
            </a:r>
            <a:r>
              <a:rPr spc="-110" dirty="0"/>
              <a:t> </a:t>
            </a:r>
            <a:r>
              <a:rPr dirty="0"/>
              <a:t>ALLOWED</a:t>
            </a:r>
            <a:r>
              <a:rPr spc="-114" dirty="0"/>
              <a:t> </a:t>
            </a:r>
            <a:r>
              <a:rPr spc="-65" dirty="0"/>
              <a:t>CHARACTERS</a:t>
            </a:r>
            <a:r>
              <a:rPr spc="-110" dirty="0"/>
              <a:t> </a:t>
            </a:r>
            <a:r>
              <a:rPr spc="-75" dirty="0"/>
              <a:t>FOR</a:t>
            </a:r>
            <a:r>
              <a:rPr spc="-114" dirty="0"/>
              <a:t> </a:t>
            </a:r>
            <a:r>
              <a:rPr spc="-105" dirty="0"/>
              <a:t>LABELS </a:t>
            </a:r>
            <a:r>
              <a:rPr spc="-10" dirty="0"/>
              <a:t>(EXAMPLES)</a:t>
            </a:r>
          </a:p>
        </p:txBody>
      </p:sp>
      <p:sp>
        <p:nvSpPr>
          <p:cNvPr id="4" name="object 4"/>
          <p:cNvSpPr/>
          <p:nvPr/>
        </p:nvSpPr>
        <p:spPr>
          <a:xfrm>
            <a:off x="921860" y="2110401"/>
            <a:ext cx="561340" cy="216535"/>
          </a:xfrm>
          <a:custGeom>
            <a:avLst/>
            <a:gdLst/>
            <a:ahLst/>
            <a:cxnLst/>
            <a:rect l="l" t="t" r="r" b="b"/>
            <a:pathLst>
              <a:path w="561340" h="216535">
                <a:moveTo>
                  <a:pt x="32816" y="213698"/>
                </a:moveTo>
                <a:lnTo>
                  <a:pt x="0" y="213698"/>
                </a:lnTo>
                <a:lnTo>
                  <a:pt x="0" y="0"/>
                </a:lnTo>
                <a:lnTo>
                  <a:pt x="32816" y="0"/>
                </a:lnTo>
                <a:lnTo>
                  <a:pt x="32816" y="213698"/>
                </a:lnTo>
                <a:close/>
              </a:path>
              <a:path w="561340" h="216535">
                <a:moveTo>
                  <a:pt x="81520" y="99035"/>
                </a:moveTo>
                <a:lnTo>
                  <a:pt x="70777" y="72470"/>
                </a:lnTo>
                <a:lnTo>
                  <a:pt x="78004" y="68937"/>
                </a:lnTo>
                <a:lnTo>
                  <a:pt x="85036" y="65893"/>
                </a:lnTo>
                <a:lnTo>
                  <a:pt x="91873" y="63337"/>
                </a:lnTo>
                <a:lnTo>
                  <a:pt x="98514" y="61270"/>
                </a:lnTo>
                <a:lnTo>
                  <a:pt x="105180" y="59646"/>
                </a:lnTo>
                <a:lnTo>
                  <a:pt x="112698" y="58373"/>
                </a:lnTo>
                <a:lnTo>
                  <a:pt x="113175" y="58373"/>
                </a:lnTo>
                <a:lnTo>
                  <a:pt x="119049" y="57791"/>
                </a:lnTo>
                <a:lnTo>
                  <a:pt x="160107" y="64884"/>
                </a:lnTo>
                <a:lnTo>
                  <a:pt x="177987" y="86078"/>
                </a:lnTo>
                <a:lnTo>
                  <a:pt x="118178" y="86078"/>
                </a:lnTo>
                <a:lnTo>
                  <a:pt x="111537" y="87098"/>
                </a:lnTo>
                <a:lnTo>
                  <a:pt x="105156" y="89138"/>
                </a:lnTo>
                <a:lnTo>
                  <a:pt x="100114" y="90904"/>
                </a:lnTo>
                <a:lnTo>
                  <a:pt x="94494" y="93143"/>
                </a:lnTo>
                <a:lnTo>
                  <a:pt x="88314" y="95845"/>
                </a:lnTo>
                <a:lnTo>
                  <a:pt x="81520" y="99035"/>
                </a:lnTo>
                <a:close/>
              </a:path>
              <a:path w="561340" h="216535">
                <a:moveTo>
                  <a:pt x="115921" y="216303"/>
                </a:moveTo>
                <a:lnTo>
                  <a:pt x="107109" y="216303"/>
                </a:lnTo>
                <a:lnTo>
                  <a:pt x="100187" y="215981"/>
                </a:lnTo>
                <a:lnTo>
                  <a:pt x="63419" y="195402"/>
                </a:lnTo>
                <a:lnTo>
                  <a:pt x="56777" y="168966"/>
                </a:lnTo>
                <a:lnTo>
                  <a:pt x="57954" y="157547"/>
                </a:lnTo>
                <a:lnTo>
                  <a:pt x="86090" y="126330"/>
                </a:lnTo>
                <a:lnTo>
                  <a:pt x="130615" y="118113"/>
                </a:lnTo>
                <a:lnTo>
                  <a:pt x="149888" y="117332"/>
                </a:lnTo>
                <a:lnTo>
                  <a:pt x="149888" y="103159"/>
                </a:lnTo>
                <a:lnTo>
                  <a:pt x="147783" y="95845"/>
                </a:lnTo>
                <a:lnTo>
                  <a:pt x="139405" y="88031"/>
                </a:lnTo>
                <a:lnTo>
                  <a:pt x="133241" y="86078"/>
                </a:lnTo>
                <a:lnTo>
                  <a:pt x="177987" y="86078"/>
                </a:lnTo>
                <a:lnTo>
                  <a:pt x="178473" y="87098"/>
                </a:lnTo>
                <a:lnTo>
                  <a:pt x="178537" y="87234"/>
                </a:lnTo>
                <a:lnTo>
                  <a:pt x="181174" y="98282"/>
                </a:lnTo>
                <a:lnTo>
                  <a:pt x="182053" y="111146"/>
                </a:lnTo>
                <a:lnTo>
                  <a:pt x="182053" y="143637"/>
                </a:lnTo>
                <a:lnTo>
                  <a:pt x="149628" y="143637"/>
                </a:lnTo>
                <a:lnTo>
                  <a:pt x="133610" y="144288"/>
                </a:lnTo>
                <a:lnTo>
                  <a:pt x="93392" y="155900"/>
                </a:lnTo>
                <a:lnTo>
                  <a:pt x="90375" y="161760"/>
                </a:lnTo>
                <a:lnTo>
                  <a:pt x="90375" y="175607"/>
                </a:lnTo>
                <a:lnTo>
                  <a:pt x="92242" y="180274"/>
                </a:lnTo>
                <a:lnTo>
                  <a:pt x="99752" y="186177"/>
                </a:lnTo>
                <a:lnTo>
                  <a:pt x="105069" y="187653"/>
                </a:lnTo>
                <a:lnTo>
                  <a:pt x="182053" y="187653"/>
                </a:lnTo>
                <a:lnTo>
                  <a:pt x="182053" y="191810"/>
                </a:lnTo>
                <a:lnTo>
                  <a:pt x="155643" y="191810"/>
                </a:lnTo>
                <a:lnTo>
                  <a:pt x="153559" y="197010"/>
                </a:lnTo>
                <a:lnTo>
                  <a:pt x="150469" y="201268"/>
                </a:lnTo>
                <a:lnTo>
                  <a:pt x="141597" y="208446"/>
                </a:lnTo>
                <a:lnTo>
                  <a:pt x="136062" y="211376"/>
                </a:lnTo>
                <a:lnTo>
                  <a:pt x="123474" y="215326"/>
                </a:lnTo>
                <a:lnTo>
                  <a:pt x="115921" y="216303"/>
                </a:lnTo>
                <a:close/>
              </a:path>
              <a:path w="561340" h="216535">
                <a:moveTo>
                  <a:pt x="182053" y="187653"/>
                </a:moveTo>
                <a:lnTo>
                  <a:pt x="111928" y="187653"/>
                </a:lnTo>
                <a:lnTo>
                  <a:pt x="119981" y="187088"/>
                </a:lnTo>
                <a:lnTo>
                  <a:pt x="127213" y="185391"/>
                </a:lnTo>
                <a:lnTo>
                  <a:pt x="149579" y="151646"/>
                </a:lnTo>
                <a:lnTo>
                  <a:pt x="149628" y="143637"/>
                </a:lnTo>
                <a:lnTo>
                  <a:pt x="182053" y="143637"/>
                </a:lnTo>
                <a:lnTo>
                  <a:pt x="182053" y="187653"/>
                </a:lnTo>
                <a:close/>
              </a:path>
              <a:path w="561340" h="216535">
                <a:moveTo>
                  <a:pt x="182053" y="213698"/>
                </a:moveTo>
                <a:lnTo>
                  <a:pt x="156204" y="213698"/>
                </a:lnTo>
                <a:lnTo>
                  <a:pt x="155916" y="202477"/>
                </a:lnTo>
                <a:lnTo>
                  <a:pt x="155885" y="201268"/>
                </a:lnTo>
                <a:lnTo>
                  <a:pt x="155776" y="197010"/>
                </a:lnTo>
                <a:lnTo>
                  <a:pt x="155735" y="195402"/>
                </a:lnTo>
                <a:lnTo>
                  <a:pt x="155643" y="191810"/>
                </a:lnTo>
                <a:lnTo>
                  <a:pt x="182053" y="191810"/>
                </a:lnTo>
                <a:lnTo>
                  <a:pt x="182053" y="213698"/>
                </a:lnTo>
                <a:close/>
              </a:path>
              <a:path w="561340" h="216535">
                <a:moveTo>
                  <a:pt x="241110" y="213698"/>
                </a:moveTo>
                <a:lnTo>
                  <a:pt x="215521" y="213698"/>
                </a:lnTo>
                <a:lnTo>
                  <a:pt x="215521" y="0"/>
                </a:lnTo>
                <a:lnTo>
                  <a:pt x="248208" y="0"/>
                </a:lnTo>
                <a:lnTo>
                  <a:pt x="248129" y="64851"/>
                </a:lnTo>
                <a:lnTo>
                  <a:pt x="248078" y="66943"/>
                </a:lnTo>
                <a:lnTo>
                  <a:pt x="247819" y="72097"/>
                </a:lnTo>
                <a:lnTo>
                  <a:pt x="328660" y="72097"/>
                </a:lnTo>
                <a:lnTo>
                  <a:pt x="334677" y="77744"/>
                </a:lnTo>
                <a:lnTo>
                  <a:pt x="340672" y="86599"/>
                </a:lnTo>
                <a:lnTo>
                  <a:pt x="275142" y="86599"/>
                </a:lnTo>
                <a:lnTo>
                  <a:pt x="268002" y="88292"/>
                </a:lnTo>
                <a:lnTo>
                  <a:pt x="248427" y="127721"/>
                </a:lnTo>
                <a:lnTo>
                  <a:pt x="248208" y="136149"/>
                </a:lnTo>
                <a:lnTo>
                  <a:pt x="248208" y="137321"/>
                </a:lnTo>
                <a:lnTo>
                  <a:pt x="248662" y="148443"/>
                </a:lnTo>
                <a:lnTo>
                  <a:pt x="248692" y="149172"/>
                </a:lnTo>
                <a:lnTo>
                  <a:pt x="266794" y="184105"/>
                </a:lnTo>
                <a:lnTo>
                  <a:pt x="266649" y="184105"/>
                </a:lnTo>
                <a:lnTo>
                  <a:pt x="274761" y="186473"/>
                </a:lnTo>
                <a:lnTo>
                  <a:pt x="274579" y="186473"/>
                </a:lnTo>
                <a:lnTo>
                  <a:pt x="284345" y="187263"/>
                </a:lnTo>
                <a:lnTo>
                  <a:pt x="340355" y="187263"/>
                </a:lnTo>
                <a:lnTo>
                  <a:pt x="339886" y="188166"/>
                </a:lnTo>
                <a:lnTo>
                  <a:pt x="334819" y="195299"/>
                </a:lnTo>
                <a:lnTo>
                  <a:pt x="242493" y="195299"/>
                </a:lnTo>
                <a:lnTo>
                  <a:pt x="241308" y="211065"/>
                </a:lnTo>
                <a:lnTo>
                  <a:pt x="241212" y="212347"/>
                </a:lnTo>
                <a:lnTo>
                  <a:pt x="241110" y="213698"/>
                </a:lnTo>
                <a:close/>
              </a:path>
              <a:path w="561340" h="216535">
                <a:moveTo>
                  <a:pt x="328660" y="72097"/>
                </a:moveTo>
                <a:lnTo>
                  <a:pt x="247819" y="72097"/>
                </a:lnTo>
                <a:lnTo>
                  <a:pt x="250220" y="69412"/>
                </a:lnTo>
                <a:lnTo>
                  <a:pt x="287861" y="57429"/>
                </a:lnTo>
                <a:lnTo>
                  <a:pt x="301799" y="58698"/>
                </a:lnTo>
                <a:lnTo>
                  <a:pt x="314248" y="62507"/>
                </a:lnTo>
                <a:lnTo>
                  <a:pt x="325207" y="68856"/>
                </a:lnTo>
                <a:lnTo>
                  <a:pt x="328660" y="72097"/>
                </a:lnTo>
                <a:close/>
              </a:path>
              <a:path w="561340" h="216535">
                <a:moveTo>
                  <a:pt x="340355" y="187263"/>
                </a:moveTo>
                <a:lnTo>
                  <a:pt x="284345" y="187263"/>
                </a:lnTo>
                <a:lnTo>
                  <a:pt x="292321" y="186473"/>
                </a:lnTo>
                <a:lnTo>
                  <a:pt x="299256" y="184105"/>
                </a:lnTo>
                <a:lnTo>
                  <a:pt x="318003" y="149172"/>
                </a:lnTo>
                <a:lnTo>
                  <a:pt x="318642" y="136149"/>
                </a:lnTo>
                <a:lnTo>
                  <a:pt x="318126" y="124478"/>
                </a:lnTo>
                <a:lnTo>
                  <a:pt x="299451" y="89610"/>
                </a:lnTo>
                <a:lnTo>
                  <a:pt x="284345" y="86599"/>
                </a:lnTo>
                <a:lnTo>
                  <a:pt x="340672" y="86599"/>
                </a:lnTo>
                <a:lnTo>
                  <a:pt x="352096" y="136149"/>
                </a:lnTo>
                <a:lnTo>
                  <a:pt x="352100" y="137321"/>
                </a:lnTo>
                <a:lnTo>
                  <a:pt x="351650" y="148443"/>
                </a:lnTo>
                <a:lnTo>
                  <a:pt x="351591" y="149172"/>
                </a:lnTo>
                <a:lnTo>
                  <a:pt x="350330" y="158760"/>
                </a:lnTo>
                <a:lnTo>
                  <a:pt x="350247" y="159394"/>
                </a:lnTo>
                <a:lnTo>
                  <a:pt x="350157" y="160078"/>
                </a:lnTo>
                <a:lnTo>
                  <a:pt x="347695" y="170390"/>
                </a:lnTo>
                <a:lnTo>
                  <a:pt x="344248" y="179775"/>
                </a:lnTo>
                <a:lnTo>
                  <a:pt x="340355" y="187263"/>
                </a:lnTo>
                <a:close/>
              </a:path>
              <a:path w="561340" h="216535">
                <a:moveTo>
                  <a:pt x="287340" y="216303"/>
                </a:moveTo>
                <a:lnTo>
                  <a:pt x="250057" y="205333"/>
                </a:lnTo>
                <a:lnTo>
                  <a:pt x="242597" y="195499"/>
                </a:lnTo>
                <a:lnTo>
                  <a:pt x="242493" y="195299"/>
                </a:lnTo>
                <a:lnTo>
                  <a:pt x="334819" y="195299"/>
                </a:lnTo>
                <a:lnTo>
                  <a:pt x="334677" y="195499"/>
                </a:lnTo>
                <a:lnTo>
                  <a:pt x="296887" y="215721"/>
                </a:lnTo>
                <a:lnTo>
                  <a:pt x="287340" y="216303"/>
                </a:lnTo>
                <a:close/>
              </a:path>
              <a:path w="561340" h="216535">
                <a:moveTo>
                  <a:pt x="444391" y="216303"/>
                </a:moveTo>
                <a:lnTo>
                  <a:pt x="433416" y="215717"/>
                </a:lnTo>
                <a:lnTo>
                  <a:pt x="433626" y="215717"/>
                </a:lnTo>
                <a:lnTo>
                  <a:pt x="423337" y="213959"/>
                </a:lnTo>
                <a:lnTo>
                  <a:pt x="423504" y="213959"/>
                </a:lnTo>
                <a:lnTo>
                  <a:pt x="414382" y="211175"/>
                </a:lnTo>
                <a:lnTo>
                  <a:pt x="405714" y="207187"/>
                </a:lnTo>
                <a:lnTo>
                  <a:pt x="375877" y="171147"/>
                </a:lnTo>
                <a:lnTo>
                  <a:pt x="370749" y="137842"/>
                </a:lnTo>
                <a:lnTo>
                  <a:pt x="371211" y="127424"/>
                </a:lnTo>
                <a:lnTo>
                  <a:pt x="383698" y="86884"/>
                </a:lnTo>
                <a:lnTo>
                  <a:pt x="419730" y="59805"/>
                </a:lnTo>
                <a:lnTo>
                  <a:pt x="429472" y="57856"/>
                </a:lnTo>
                <a:lnTo>
                  <a:pt x="430236" y="57856"/>
                </a:lnTo>
                <a:lnTo>
                  <a:pt x="439182" y="57298"/>
                </a:lnTo>
                <a:lnTo>
                  <a:pt x="480129" y="71110"/>
                </a:lnTo>
                <a:lnTo>
                  <a:pt x="492518" y="86078"/>
                </a:lnTo>
                <a:lnTo>
                  <a:pt x="438922" y="86078"/>
                </a:lnTo>
                <a:lnTo>
                  <a:pt x="431873" y="86688"/>
                </a:lnTo>
                <a:lnTo>
                  <a:pt x="405248" y="117405"/>
                </a:lnTo>
                <a:lnTo>
                  <a:pt x="405193" y="117983"/>
                </a:lnTo>
                <a:lnTo>
                  <a:pt x="502352" y="117983"/>
                </a:lnTo>
                <a:lnTo>
                  <a:pt x="502734" y="126085"/>
                </a:lnTo>
                <a:lnTo>
                  <a:pt x="502797" y="146372"/>
                </a:lnTo>
                <a:lnTo>
                  <a:pt x="404282" y="146372"/>
                </a:lnTo>
                <a:lnTo>
                  <a:pt x="405055" y="154698"/>
                </a:lnTo>
                <a:lnTo>
                  <a:pt x="435819" y="185960"/>
                </a:lnTo>
                <a:lnTo>
                  <a:pt x="435225" y="185960"/>
                </a:lnTo>
                <a:lnTo>
                  <a:pt x="445303" y="186742"/>
                </a:lnTo>
                <a:lnTo>
                  <a:pt x="496416" y="186742"/>
                </a:lnTo>
                <a:lnTo>
                  <a:pt x="496416" y="205103"/>
                </a:lnTo>
                <a:lnTo>
                  <a:pt x="458455" y="215717"/>
                </a:lnTo>
                <a:lnTo>
                  <a:pt x="451667" y="216156"/>
                </a:lnTo>
                <a:lnTo>
                  <a:pt x="444391" y="216303"/>
                </a:lnTo>
                <a:close/>
              </a:path>
              <a:path w="561340" h="216535">
                <a:moveTo>
                  <a:pt x="502352" y="117983"/>
                </a:moveTo>
                <a:lnTo>
                  <a:pt x="469003" y="117983"/>
                </a:lnTo>
                <a:lnTo>
                  <a:pt x="468960" y="113903"/>
                </a:lnTo>
                <a:lnTo>
                  <a:pt x="467810" y="109041"/>
                </a:lnTo>
                <a:lnTo>
                  <a:pt x="465552" y="103398"/>
                </a:lnTo>
                <a:lnTo>
                  <a:pt x="463339" y="97755"/>
                </a:lnTo>
                <a:lnTo>
                  <a:pt x="460083" y="93457"/>
                </a:lnTo>
                <a:lnTo>
                  <a:pt x="451532" y="87554"/>
                </a:lnTo>
                <a:lnTo>
                  <a:pt x="445910" y="86078"/>
                </a:lnTo>
                <a:lnTo>
                  <a:pt x="492518" y="86078"/>
                </a:lnTo>
                <a:lnTo>
                  <a:pt x="495244" y="90961"/>
                </a:lnTo>
                <a:lnTo>
                  <a:pt x="498548" y="99174"/>
                </a:lnTo>
                <a:lnTo>
                  <a:pt x="500908" y="107988"/>
                </a:lnTo>
                <a:lnTo>
                  <a:pt x="502325" y="117405"/>
                </a:lnTo>
                <a:lnTo>
                  <a:pt x="502352" y="117983"/>
                </a:lnTo>
                <a:close/>
              </a:path>
              <a:path w="561340" h="216535">
                <a:moveTo>
                  <a:pt x="496416" y="186742"/>
                </a:moveTo>
                <a:lnTo>
                  <a:pt x="453897" y="186742"/>
                </a:lnTo>
                <a:lnTo>
                  <a:pt x="461472" y="185960"/>
                </a:lnTo>
                <a:lnTo>
                  <a:pt x="468027" y="184398"/>
                </a:lnTo>
                <a:lnTo>
                  <a:pt x="473512" y="182876"/>
                </a:lnTo>
                <a:lnTo>
                  <a:pt x="480073" y="180654"/>
                </a:lnTo>
                <a:lnTo>
                  <a:pt x="487707" y="177732"/>
                </a:lnTo>
                <a:lnTo>
                  <a:pt x="496416" y="174110"/>
                </a:lnTo>
                <a:lnTo>
                  <a:pt x="496416" y="186742"/>
                </a:lnTo>
                <a:close/>
              </a:path>
              <a:path w="561340" h="216535">
                <a:moveTo>
                  <a:pt x="561268" y="213698"/>
                </a:moveTo>
                <a:lnTo>
                  <a:pt x="528451" y="213698"/>
                </a:lnTo>
                <a:lnTo>
                  <a:pt x="528451" y="0"/>
                </a:lnTo>
                <a:lnTo>
                  <a:pt x="561268" y="0"/>
                </a:lnTo>
                <a:lnTo>
                  <a:pt x="561268" y="213698"/>
                </a:lnTo>
                <a:close/>
              </a:path>
            </a:pathLst>
          </a:custGeom>
          <a:solidFill>
            <a:srgbClr val="333333"/>
          </a:solidFill>
        </p:spPr>
        <p:txBody>
          <a:bodyPr wrap="square" lIns="0" tIns="0" rIns="0" bIns="0" rtlCol="0"/>
          <a:lstStyle/>
          <a:p>
            <a:endParaRPr/>
          </a:p>
        </p:txBody>
      </p:sp>
      <p:sp>
        <p:nvSpPr>
          <p:cNvPr id="5" name="object 5"/>
          <p:cNvSpPr/>
          <p:nvPr/>
        </p:nvSpPr>
        <p:spPr>
          <a:xfrm>
            <a:off x="4926545" y="2110401"/>
            <a:ext cx="687705" cy="216535"/>
          </a:xfrm>
          <a:custGeom>
            <a:avLst/>
            <a:gdLst/>
            <a:ahLst/>
            <a:cxnLst/>
            <a:rect l="l" t="t" r="r" b="b"/>
            <a:pathLst>
              <a:path w="687704" h="216535">
                <a:moveTo>
                  <a:pt x="102421" y="213698"/>
                </a:moveTo>
                <a:lnTo>
                  <a:pt x="72339" y="213698"/>
                </a:lnTo>
                <a:lnTo>
                  <a:pt x="0" y="12241"/>
                </a:lnTo>
                <a:lnTo>
                  <a:pt x="34965" y="12241"/>
                </a:lnTo>
                <a:lnTo>
                  <a:pt x="80688" y="140968"/>
                </a:lnTo>
                <a:lnTo>
                  <a:pt x="82568" y="146133"/>
                </a:lnTo>
                <a:lnTo>
                  <a:pt x="84210" y="150995"/>
                </a:lnTo>
                <a:lnTo>
                  <a:pt x="86241" y="157547"/>
                </a:lnTo>
                <a:lnTo>
                  <a:pt x="87289" y="160999"/>
                </a:lnTo>
                <a:lnTo>
                  <a:pt x="121344" y="160999"/>
                </a:lnTo>
                <a:lnTo>
                  <a:pt x="102538" y="213373"/>
                </a:lnTo>
                <a:lnTo>
                  <a:pt x="102421" y="213698"/>
                </a:lnTo>
                <a:close/>
              </a:path>
              <a:path w="687704" h="216535">
                <a:moveTo>
                  <a:pt x="121344" y="160999"/>
                </a:moveTo>
                <a:lnTo>
                  <a:pt x="87289" y="160999"/>
                </a:lnTo>
                <a:lnTo>
                  <a:pt x="88288" y="157692"/>
                </a:lnTo>
                <a:lnTo>
                  <a:pt x="90217" y="151646"/>
                </a:lnTo>
                <a:lnTo>
                  <a:pt x="91925" y="146616"/>
                </a:lnTo>
                <a:lnTo>
                  <a:pt x="93839" y="141293"/>
                </a:lnTo>
                <a:lnTo>
                  <a:pt x="139535" y="12241"/>
                </a:lnTo>
                <a:lnTo>
                  <a:pt x="174761" y="12241"/>
                </a:lnTo>
                <a:lnTo>
                  <a:pt x="121344" y="160999"/>
                </a:lnTo>
                <a:close/>
              </a:path>
              <a:path w="687704" h="216535">
                <a:moveTo>
                  <a:pt x="198332" y="99035"/>
                </a:moveTo>
                <a:lnTo>
                  <a:pt x="187588" y="72470"/>
                </a:lnTo>
                <a:lnTo>
                  <a:pt x="194815" y="68937"/>
                </a:lnTo>
                <a:lnTo>
                  <a:pt x="201848" y="65893"/>
                </a:lnTo>
                <a:lnTo>
                  <a:pt x="208684" y="63337"/>
                </a:lnTo>
                <a:lnTo>
                  <a:pt x="215326" y="61270"/>
                </a:lnTo>
                <a:lnTo>
                  <a:pt x="221992" y="59646"/>
                </a:lnTo>
                <a:lnTo>
                  <a:pt x="229509" y="58373"/>
                </a:lnTo>
                <a:lnTo>
                  <a:pt x="229987" y="58373"/>
                </a:lnTo>
                <a:lnTo>
                  <a:pt x="235861" y="57791"/>
                </a:lnTo>
                <a:lnTo>
                  <a:pt x="276918" y="64884"/>
                </a:lnTo>
                <a:lnTo>
                  <a:pt x="294799" y="86078"/>
                </a:lnTo>
                <a:lnTo>
                  <a:pt x="234990" y="86078"/>
                </a:lnTo>
                <a:lnTo>
                  <a:pt x="228348" y="87098"/>
                </a:lnTo>
                <a:lnTo>
                  <a:pt x="221967" y="89138"/>
                </a:lnTo>
                <a:lnTo>
                  <a:pt x="216925" y="90904"/>
                </a:lnTo>
                <a:lnTo>
                  <a:pt x="211305" y="93143"/>
                </a:lnTo>
                <a:lnTo>
                  <a:pt x="205126" y="95845"/>
                </a:lnTo>
                <a:lnTo>
                  <a:pt x="198332" y="99035"/>
                </a:lnTo>
                <a:close/>
              </a:path>
              <a:path w="687704" h="216535">
                <a:moveTo>
                  <a:pt x="232732" y="216303"/>
                </a:moveTo>
                <a:lnTo>
                  <a:pt x="223921" y="216303"/>
                </a:lnTo>
                <a:lnTo>
                  <a:pt x="216999" y="215981"/>
                </a:lnTo>
                <a:lnTo>
                  <a:pt x="180230" y="195402"/>
                </a:lnTo>
                <a:lnTo>
                  <a:pt x="173589" y="168966"/>
                </a:lnTo>
                <a:lnTo>
                  <a:pt x="174750" y="157692"/>
                </a:lnTo>
                <a:lnTo>
                  <a:pt x="202902" y="126330"/>
                </a:lnTo>
                <a:lnTo>
                  <a:pt x="247426" y="118113"/>
                </a:lnTo>
                <a:lnTo>
                  <a:pt x="266699" y="117332"/>
                </a:lnTo>
                <a:lnTo>
                  <a:pt x="266699" y="103159"/>
                </a:lnTo>
                <a:lnTo>
                  <a:pt x="264594" y="95845"/>
                </a:lnTo>
                <a:lnTo>
                  <a:pt x="256216" y="88031"/>
                </a:lnTo>
                <a:lnTo>
                  <a:pt x="250052" y="86078"/>
                </a:lnTo>
                <a:lnTo>
                  <a:pt x="294799" y="86078"/>
                </a:lnTo>
                <a:lnTo>
                  <a:pt x="295284" y="87098"/>
                </a:lnTo>
                <a:lnTo>
                  <a:pt x="295349" y="87234"/>
                </a:lnTo>
                <a:lnTo>
                  <a:pt x="297986" y="98282"/>
                </a:lnTo>
                <a:lnTo>
                  <a:pt x="298865" y="111146"/>
                </a:lnTo>
                <a:lnTo>
                  <a:pt x="298865" y="143637"/>
                </a:lnTo>
                <a:lnTo>
                  <a:pt x="266439" y="143637"/>
                </a:lnTo>
                <a:lnTo>
                  <a:pt x="250421" y="144288"/>
                </a:lnTo>
                <a:lnTo>
                  <a:pt x="210203" y="155900"/>
                </a:lnTo>
                <a:lnTo>
                  <a:pt x="207187" y="161760"/>
                </a:lnTo>
                <a:lnTo>
                  <a:pt x="207187" y="175607"/>
                </a:lnTo>
                <a:lnTo>
                  <a:pt x="209054" y="180274"/>
                </a:lnTo>
                <a:lnTo>
                  <a:pt x="216563" y="186177"/>
                </a:lnTo>
                <a:lnTo>
                  <a:pt x="221881" y="187653"/>
                </a:lnTo>
                <a:lnTo>
                  <a:pt x="298865" y="187653"/>
                </a:lnTo>
                <a:lnTo>
                  <a:pt x="298865" y="191810"/>
                </a:lnTo>
                <a:lnTo>
                  <a:pt x="272454" y="191810"/>
                </a:lnTo>
                <a:lnTo>
                  <a:pt x="270370" y="197010"/>
                </a:lnTo>
                <a:lnTo>
                  <a:pt x="267280" y="201268"/>
                </a:lnTo>
                <a:lnTo>
                  <a:pt x="258409" y="208446"/>
                </a:lnTo>
                <a:lnTo>
                  <a:pt x="252874" y="211376"/>
                </a:lnTo>
                <a:lnTo>
                  <a:pt x="240285" y="215326"/>
                </a:lnTo>
                <a:lnTo>
                  <a:pt x="232732" y="216303"/>
                </a:lnTo>
                <a:close/>
              </a:path>
              <a:path w="687704" h="216535">
                <a:moveTo>
                  <a:pt x="298865" y="187653"/>
                </a:moveTo>
                <a:lnTo>
                  <a:pt x="228739" y="187653"/>
                </a:lnTo>
                <a:lnTo>
                  <a:pt x="236792" y="187088"/>
                </a:lnTo>
                <a:lnTo>
                  <a:pt x="244024" y="185391"/>
                </a:lnTo>
                <a:lnTo>
                  <a:pt x="266390" y="151646"/>
                </a:lnTo>
                <a:lnTo>
                  <a:pt x="266439" y="143637"/>
                </a:lnTo>
                <a:lnTo>
                  <a:pt x="298865" y="143637"/>
                </a:lnTo>
                <a:lnTo>
                  <a:pt x="298865" y="187653"/>
                </a:lnTo>
                <a:close/>
              </a:path>
              <a:path w="687704" h="216535">
                <a:moveTo>
                  <a:pt x="298865" y="213698"/>
                </a:moveTo>
                <a:lnTo>
                  <a:pt x="273015" y="213698"/>
                </a:lnTo>
                <a:lnTo>
                  <a:pt x="272728" y="202477"/>
                </a:lnTo>
                <a:lnTo>
                  <a:pt x="272697" y="201268"/>
                </a:lnTo>
                <a:lnTo>
                  <a:pt x="272588" y="197010"/>
                </a:lnTo>
                <a:lnTo>
                  <a:pt x="272546" y="195402"/>
                </a:lnTo>
                <a:lnTo>
                  <a:pt x="272454" y="191810"/>
                </a:lnTo>
                <a:lnTo>
                  <a:pt x="298865" y="191810"/>
                </a:lnTo>
                <a:lnTo>
                  <a:pt x="298865" y="213698"/>
                </a:lnTo>
                <a:close/>
              </a:path>
              <a:path w="687704" h="216535">
                <a:moveTo>
                  <a:pt x="365149" y="213698"/>
                </a:moveTo>
                <a:lnTo>
                  <a:pt x="332333" y="213698"/>
                </a:lnTo>
                <a:lnTo>
                  <a:pt x="332333" y="0"/>
                </a:lnTo>
                <a:lnTo>
                  <a:pt x="365149" y="0"/>
                </a:lnTo>
                <a:lnTo>
                  <a:pt x="365149" y="213698"/>
                </a:lnTo>
                <a:close/>
              </a:path>
              <a:path w="687704" h="216535">
                <a:moveTo>
                  <a:pt x="462188" y="216303"/>
                </a:moveTo>
                <a:lnTo>
                  <a:pt x="455069" y="216303"/>
                </a:lnTo>
                <a:lnTo>
                  <a:pt x="446316" y="215920"/>
                </a:lnTo>
                <a:lnTo>
                  <a:pt x="408262" y="197131"/>
                </a:lnTo>
                <a:lnTo>
                  <a:pt x="398096" y="59903"/>
                </a:lnTo>
                <a:lnTo>
                  <a:pt x="431043" y="59903"/>
                </a:lnTo>
                <a:lnTo>
                  <a:pt x="431140" y="168176"/>
                </a:lnTo>
                <a:lnTo>
                  <a:pt x="433213" y="175434"/>
                </a:lnTo>
                <a:lnTo>
                  <a:pt x="441895" y="184897"/>
                </a:lnTo>
                <a:lnTo>
                  <a:pt x="448775" y="187263"/>
                </a:lnTo>
                <a:lnTo>
                  <a:pt x="528581" y="187263"/>
                </a:lnTo>
                <a:lnTo>
                  <a:pt x="528581" y="194982"/>
                </a:lnTo>
                <a:lnTo>
                  <a:pt x="500935" y="194982"/>
                </a:lnTo>
                <a:lnTo>
                  <a:pt x="499386" y="198960"/>
                </a:lnTo>
                <a:lnTo>
                  <a:pt x="496719" y="202320"/>
                </a:lnTo>
                <a:lnTo>
                  <a:pt x="487647" y="208880"/>
                </a:lnTo>
                <a:lnTo>
                  <a:pt x="481809" y="211701"/>
                </a:lnTo>
                <a:lnTo>
                  <a:pt x="468960" y="215391"/>
                </a:lnTo>
                <a:lnTo>
                  <a:pt x="462188" y="216303"/>
                </a:lnTo>
                <a:close/>
              </a:path>
              <a:path w="687704" h="216535">
                <a:moveTo>
                  <a:pt x="528581" y="187263"/>
                </a:moveTo>
                <a:lnTo>
                  <a:pt x="467701" y="187263"/>
                </a:lnTo>
                <a:lnTo>
                  <a:pt x="475102" y="185591"/>
                </a:lnTo>
                <a:lnTo>
                  <a:pt x="485737" y="178863"/>
                </a:lnTo>
                <a:lnTo>
                  <a:pt x="495764" y="140577"/>
                </a:lnTo>
                <a:lnTo>
                  <a:pt x="495764" y="59903"/>
                </a:lnTo>
                <a:lnTo>
                  <a:pt x="528581" y="59903"/>
                </a:lnTo>
                <a:lnTo>
                  <a:pt x="528581" y="187263"/>
                </a:lnTo>
                <a:close/>
              </a:path>
              <a:path w="687704" h="216535">
                <a:moveTo>
                  <a:pt x="528581" y="213698"/>
                </a:moveTo>
                <a:lnTo>
                  <a:pt x="500583" y="213698"/>
                </a:lnTo>
                <a:lnTo>
                  <a:pt x="500620" y="211701"/>
                </a:lnTo>
                <a:lnTo>
                  <a:pt x="500745" y="205103"/>
                </a:lnTo>
                <a:lnTo>
                  <a:pt x="500860" y="198960"/>
                </a:lnTo>
                <a:lnTo>
                  <a:pt x="500935" y="194982"/>
                </a:lnTo>
                <a:lnTo>
                  <a:pt x="528581" y="194982"/>
                </a:lnTo>
                <a:lnTo>
                  <a:pt x="528581" y="213698"/>
                </a:lnTo>
                <a:close/>
              </a:path>
              <a:path w="687704" h="216535">
                <a:moveTo>
                  <a:pt x="628919" y="216303"/>
                </a:moveTo>
                <a:lnTo>
                  <a:pt x="617944" y="215717"/>
                </a:lnTo>
                <a:lnTo>
                  <a:pt x="618154" y="215717"/>
                </a:lnTo>
                <a:lnTo>
                  <a:pt x="607865" y="213959"/>
                </a:lnTo>
                <a:lnTo>
                  <a:pt x="608033" y="213959"/>
                </a:lnTo>
                <a:lnTo>
                  <a:pt x="598911" y="211175"/>
                </a:lnTo>
                <a:lnTo>
                  <a:pt x="590242" y="207187"/>
                </a:lnTo>
                <a:lnTo>
                  <a:pt x="560405" y="171147"/>
                </a:lnTo>
                <a:lnTo>
                  <a:pt x="555277" y="137842"/>
                </a:lnTo>
                <a:lnTo>
                  <a:pt x="555739" y="127424"/>
                </a:lnTo>
                <a:lnTo>
                  <a:pt x="555798" y="126085"/>
                </a:lnTo>
                <a:lnTo>
                  <a:pt x="568226" y="86884"/>
                </a:lnTo>
                <a:lnTo>
                  <a:pt x="604258" y="59805"/>
                </a:lnTo>
                <a:lnTo>
                  <a:pt x="614000" y="57856"/>
                </a:lnTo>
                <a:lnTo>
                  <a:pt x="614764" y="57856"/>
                </a:lnTo>
                <a:lnTo>
                  <a:pt x="623710" y="57298"/>
                </a:lnTo>
                <a:lnTo>
                  <a:pt x="664658" y="71110"/>
                </a:lnTo>
                <a:lnTo>
                  <a:pt x="677046" y="86078"/>
                </a:lnTo>
                <a:lnTo>
                  <a:pt x="623450" y="86078"/>
                </a:lnTo>
                <a:lnTo>
                  <a:pt x="616401" y="86688"/>
                </a:lnTo>
                <a:lnTo>
                  <a:pt x="589776" y="117405"/>
                </a:lnTo>
                <a:lnTo>
                  <a:pt x="589722" y="117983"/>
                </a:lnTo>
                <a:lnTo>
                  <a:pt x="686880" y="117983"/>
                </a:lnTo>
                <a:lnTo>
                  <a:pt x="687262" y="126085"/>
                </a:lnTo>
                <a:lnTo>
                  <a:pt x="687325" y="146372"/>
                </a:lnTo>
                <a:lnTo>
                  <a:pt x="588810" y="146372"/>
                </a:lnTo>
                <a:lnTo>
                  <a:pt x="589583" y="154698"/>
                </a:lnTo>
                <a:lnTo>
                  <a:pt x="620347" y="185960"/>
                </a:lnTo>
                <a:lnTo>
                  <a:pt x="619753" y="185960"/>
                </a:lnTo>
                <a:lnTo>
                  <a:pt x="629831" y="186742"/>
                </a:lnTo>
                <a:lnTo>
                  <a:pt x="680944" y="186742"/>
                </a:lnTo>
                <a:lnTo>
                  <a:pt x="680944" y="205103"/>
                </a:lnTo>
                <a:lnTo>
                  <a:pt x="642983" y="215717"/>
                </a:lnTo>
                <a:lnTo>
                  <a:pt x="636196" y="216156"/>
                </a:lnTo>
                <a:lnTo>
                  <a:pt x="628919" y="216303"/>
                </a:lnTo>
                <a:close/>
              </a:path>
              <a:path w="687704" h="216535">
                <a:moveTo>
                  <a:pt x="686880" y="117983"/>
                </a:moveTo>
                <a:lnTo>
                  <a:pt x="653532" y="117983"/>
                </a:lnTo>
                <a:lnTo>
                  <a:pt x="653488" y="113903"/>
                </a:lnTo>
                <a:lnTo>
                  <a:pt x="652338" y="109041"/>
                </a:lnTo>
                <a:lnTo>
                  <a:pt x="650081" y="103398"/>
                </a:lnTo>
                <a:lnTo>
                  <a:pt x="647867" y="97755"/>
                </a:lnTo>
                <a:lnTo>
                  <a:pt x="644611" y="93457"/>
                </a:lnTo>
                <a:lnTo>
                  <a:pt x="636060" y="87554"/>
                </a:lnTo>
                <a:lnTo>
                  <a:pt x="630438" y="86078"/>
                </a:lnTo>
                <a:lnTo>
                  <a:pt x="677046" y="86078"/>
                </a:lnTo>
                <a:lnTo>
                  <a:pt x="679772" y="90961"/>
                </a:lnTo>
                <a:lnTo>
                  <a:pt x="683076" y="99174"/>
                </a:lnTo>
                <a:lnTo>
                  <a:pt x="685437" y="107988"/>
                </a:lnTo>
                <a:lnTo>
                  <a:pt x="686853" y="117405"/>
                </a:lnTo>
                <a:lnTo>
                  <a:pt x="686880" y="117983"/>
                </a:lnTo>
                <a:close/>
              </a:path>
              <a:path w="687704" h="216535">
                <a:moveTo>
                  <a:pt x="680944" y="186742"/>
                </a:moveTo>
                <a:lnTo>
                  <a:pt x="638426" y="186742"/>
                </a:lnTo>
                <a:lnTo>
                  <a:pt x="646000" y="185960"/>
                </a:lnTo>
                <a:lnTo>
                  <a:pt x="652555" y="184398"/>
                </a:lnTo>
                <a:lnTo>
                  <a:pt x="658041" y="182876"/>
                </a:lnTo>
                <a:lnTo>
                  <a:pt x="664601" y="180654"/>
                </a:lnTo>
                <a:lnTo>
                  <a:pt x="672235" y="177732"/>
                </a:lnTo>
                <a:lnTo>
                  <a:pt x="680944" y="174110"/>
                </a:lnTo>
                <a:lnTo>
                  <a:pt x="680944" y="186742"/>
                </a:lnTo>
                <a:close/>
              </a:path>
            </a:pathLst>
          </a:custGeom>
          <a:solidFill>
            <a:srgbClr val="333333"/>
          </a:solidFill>
        </p:spPr>
        <p:txBody>
          <a:bodyPr wrap="square" lIns="0" tIns="0" rIns="0" bIns="0" rtlCol="0"/>
          <a:lstStyle/>
          <a:p>
            <a:endParaRPr/>
          </a:p>
        </p:txBody>
      </p:sp>
      <p:sp>
        <p:nvSpPr>
          <p:cNvPr id="6" name="object 6"/>
          <p:cNvSpPr/>
          <p:nvPr/>
        </p:nvSpPr>
        <p:spPr>
          <a:xfrm>
            <a:off x="11722781" y="2110401"/>
            <a:ext cx="916940" cy="278130"/>
          </a:xfrm>
          <a:custGeom>
            <a:avLst/>
            <a:gdLst/>
            <a:ahLst/>
            <a:cxnLst/>
            <a:rect l="l" t="t" r="r" b="b"/>
            <a:pathLst>
              <a:path w="916940" h="278130">
                <a:moveTo>
                  <a:pt x="102421" y="213698"/>
                </a:moveTo>
                <a:lnTo>
                  <a:pt x="72339" y="213698"/>
                </a:lnTo>
                <a:lnTo>
                  <a:pt x="0" y="12241"/>
                </a:lnTo>
                <a:lnTo>
                  <a:pt x="34965" y="12241"/>
                </a:lnTo>
                <a:lnTo>
                  <a:pt x="80688" y="140968"/>
                </a:lnTo>
                <a:lnTo>
                  <a:pt x="82567" y="146133"/>
                </a:lnTo>
                <a:lnTo>
                  <a:pt x="84210" y="150995"/>
                </a:lnTo>
                <a:lnTo>
                  <a:pt x="86241" y="157547"/>
                </a:lnTo>
                <a:lnTo>
                  <a:pt x="87288" y="160999"/>
                </a:lnTo>
                <a:lnTo>
                  <a:pt x="121344" y="160999"/>
                </a:lnTo>
                <a:lnTo>
                  <a:pt x="102538" y="213373"/>
                </a:lnTo>
                <a:lnTo>
                  <a:pt x="102421" y="213698"/>
                </a:lnTo>
                <a:close/>
              </a:path>
              <a:path w="916940" h="278130">
                <a:moveTo>
                  <a:pt x="121344" y="160999"/>
                </a:moveTo>
                <a:lnTo>
                  <a:pt x="87288" y="160999"/>
                </a:lnTo>
                <a:lnTo>
                  <a:pt x="88288" y="157692"/>
                </a:lnTo>
                <a:lnTo>
                  <a:pt x="90217" y="151646"/>
                </a:lnTo>
                <a:lnTo>
                  <a:pt x="91925" y="146616"/>
                </a:lnTo>
                <a:lnTo>
                  <a:pt x="93839" y="141293"/>
                </a:lnTo>
                <a:lnTo>
                  <a:pt x="139535" y="12241"/>
                </a:lnTo>
                <a:lnTo>
                  <a:pt x="174761" y="12241"/>
                </a:lnTo>
                <a:lnTo>
                  <a:pt x="121344" y="160999"/>
                </a:lnTo>
                <a:close/>
              </a:path>
              <a:path w="916940" h="278130">
                <a:moveTo>
                  <a:pt x="198332" y="99035"/>
                </a:moveTo>
                <a:lnTo>
                  <a:pt x="187588" y="72470"/>
                </a:lnTo>
                <a:lnTo>
                  <a:pt x="194816" y="68937"/>
                </a:lnTo>
                <a:lnTo>
                  <a:pt x="201848" y="65893"/>
                </a:lnTo>
                <a:lnTo>
                  <a:pt x="208684" y="63337"/>
                </a:lnTo>
                <a:lnTo>
                  <a:pt x="215326" y="61270"/>
                </a:lnTo>
                <a:lnTo>
                  <a:pt x="221992" y="59646"/>
                </a:lnTo>
                <a:lnTo>
                  <a:pt x="229509" y="58373"/>
                </a:lnTo>
                <a:lnTo>
                  <a:pt x="229986" y="58373"/>
                </a:lnTo>
                <a:lnTo>
                  <a:pt x="235860" y="57791"/>
                </a:lnTo>
                <a:lnTo>
                  <a:pt x="276918" y="64884"/>
                </a:lnTo>
                <a:lnTo>
                  <a:pt x="294799" y="86078"/>
                </a:lnTo>
                <a:lnTo>
                  <a:pt x="234990" y="86078"/>
                </a:lnTo>
                <a:lnTo>
                  <a:pt x="228348" y="87098"/>
                </a:lnTo>
                <a:lnTo>
                  <a:pt x="221967" y="89138"/>
                </a:lnTo>
                <a:lnTo>
                  <a:pt x="216925" y="90904"/>
                </a:lnTo>
                <a:lnTo>
                  <a:pt x="211305" y="93143"/>
                </a:lnTo>
                <a:lnTo>
                  <a:pt x="205126" y="95845"/>
                </a:lnTo>
                <a:lnTo>
                  <a:pt x="198332" y="99035"/>
                </a:lnTo>
                <a:close/>
              </a:path>
              <a:path w="916940" h="278130">
                <a:moveTo>
                  <a:pt x="232733" y="216303"/>
                </a:moveTo>
                <a:lnTo>
                  <a:pt x="223921" y="216303"/>
                </a:lnTo>
                <a:lnTo>
                  <a:pt x="216998" y="215981"/>
                </a:lnTo>
                <a:lnTo>
                  <a:pt x="180230" y="195402"/>
                </a:lnTo>
                <a:lnTo>
                  <a:pt x="173589" y="168966"/>
                </a:lnTo>
                <a:lnTo>
                  <a:pt x="174750" y="157692"/>
                </a:lnTo>
                <a:lnTo>
                  <a:pt x="174765" y="157547"/>
                </a:lnTo>
                <a:lnTo>
                  <a:pt x="202902" y="126330"/>
                </a:lnTo>
                <a:lnTo>
                  <a:pt x="247426" y="118113"/>
                </a:lnTo>
                <a:lnTo>
                  <a:pt x="266699" y="117332"/>
                </a:lnTo>
                <a:lnTo>
                  <a:pt x="266699" y="103159"/>
                </a:lnTo>
                <a:lnTo>
                  <a:pt x="264594" y="95845"/>
                </a:lnTo>
                <a:lnTo>
                  <a:pt x="256216" y="88031"/>
                </a:lnTo>
                <a:lnTo>
                  <a:pt x="250053" y="86078"/>
                </a:lnTo>
                <a:lnTo>
                  <a:pt x="294799" y="86078"/>
                </a:lnTo>
                <a:lnTo>
                  <a:pt x="295284" y="87098"/>
                </a:lnTo>
                <a:lnTo>
                  <a:pt x="295349" y="87234"/>
                </a:lnTo>
                <a:lnTo>
                  <a:pt x="297986" y="98282"/>
                </a:lnTo>
                <a:lnTo>
                  <a:pt x="298865" y="111146"/>
                </a:lnTo>
                <a:lnTo>
                  <a:pt x="298865" y="143637"/>
                </a:lnTo>
                <a:lnTo>
                  <a:pt x="266439" y="143637"/>
                </a:lnTo>
                <a:lnTo>
                  <a:pt x="250421" y="144288"/>
                </a:lnTo>
                <a:lnTo>
                  <a:pt x="210204" y="155900"/>
                </a:lnTo>
                <a:lnTo>
                  <a:pt x="207187" y="161760"/>
                </a:lnTo>
                <a:lnTo>
                  <a:pt x="207187" y="175607"/>
                </a:lnTo>
                <a:lnTo>
                  <a:pt x="209053" y="180274"/>
                </a:lnTo>
                <a:lnTo>
                  <a:pt x="216563" y="186177"/>
                </a:lnTo>
                <a:lnTo>
                  <a:pt x="221880" y="187653"/>
                </a:lnTo>
                <a:lnTo>
                  <a:pt x="298865" y="187653"/>
                </a:lnTo>
                <a:lnTo>
                  <a:pt x="298865" y="191810"/>
                </a:lnTo>
                <a:lnTo>
                  <a:pt x="272454" y="191810"/>
                </a:lnTo>
                <a:lnTo>
                  <a:pt x="270370" y="197010"/>
                </a:lnTo>
                <a:lnTo>
                  <a:pt x="267280" y="201268"/>
                </a:lnTo>
                <a:lnTo>
                  <a:pt x="258408" y="208446"/>
                </a:lnTo>
                <a:lnTo>
                  <a:pt x="252874" y="211376"/>
                </a:lnTo>
                <a:lnTo>
                  <a:pt x="240286" y="215326"/>
                </a:lnTo>
                <a:lnTo>
                  <a:pt x="232733" y="216303"/>
                </a:lnTo>
                <a:close/>
              </a:path>
              <a:path w="916940" h="278130">
                <a:moveTo>
                  <a:pt x="298865" y="187653"/>
                </a:moveTo>
                <a:lnTo>
                  <a:pt x="228739" y="187653"/>
                </a:lnTo>
                <a:lnTo>
                  <a:pt x="236793" y="187088"/>
                </a:lnTo>
                <a:lnTo>
                  <a:pt x="244024" y="185391"/>
                </a:lnTo>
                <a:lnTo>
                  <a:pt x="266390" y="151646"/>
                </a:lnTo>
                <a:lnTo>
                  <a:pt x="266439" y="143637"/>
                </a:lnTo>
                <a:lnTo>
                  <a:pt x="298865" y="143637"/>
                </a:lnTo>
                <a:lnTo>
                  <a:pt x="298865" y="187653"/>
                </a:lnTo>
                <a:close/>
              </a:path>
              <a:path w="916940" h="278130">
                <a:moveTo>
                  <a:pt x="298865" y="213698"/>
                </a:moveTo>
                <a:lnTo>
                  <a:pt x="273015" y="213698"/>
                </a:lnTo>
                <a:lnTo>
                  <a:pt x="272728" y="202477"/>
                </a:lnTo>
                <a:lnTo>
                  <a:pt x="272696" y="201268"/>
                </a:lnTo>
                <a:lnTo>
                  <a:pt x="272587" y="197010"/>
                </a:lnTo>
                <a:lnTo>
                  <a:pt x="272546" y="195402"/>
                </a:lnTo>
                <a:lnTo>
                  <a:pt x="272454" y="191810"/>
                </a:lnTo>
                <a:lnTo>
                  <a:pt x="298865" y="191810"/>
                </a:lnTo>
                <a:lnTo>
                  <a:pt x="298865" y="213698"/>
                </a:lnTo>
                <a:close/>
              </a:path>
              <a:path w="916940" h="278130">
                <a:moveTo>
                  <a:pt x="365149" y="213698"/>
                </a:moveTo>
                <a:lnTo>
                  <a:pt x="332333" y="213698"/>
                </a:lnTo>
                <a:lnTo>
                  <a:pt x="332333" y="0"/>
                </a:lnTo>
                <a:lnTo>
                  <a:pt x="365149" y="0"/>
                </a:lnTo>
                <a:lnTo>
                  <a:pt x="365149" y="213698"/>
                </a:lnTo>
                <a:close/>
              </a:path>
              <a:path w="916940" h="278130">
                <a:moveTo>
                  <a:pt x="421254" y="45969"/>
                </a:moveTo>
                <a:lnTo>
                  <a:pt x="411053" y="45969"/>
                </a:lnTo>
                <a:lnTo>
                  <a:pt x="406648" y="44276"/>
                </a:lnTo>
                <a:lnTo>
                  <a:pt x="403045" y="40890"/>
                </a:lnTo>
                <a:lnTo>
                  <a:pt x="399486" y="37504"/>
                </a:lnTo>
                <a:lnTo>
                  <a:pt x="397705" y="32621"/>
                </a:lnTo>
                <a:lnTo>
                  <a:pt x="397721" y="19729"/>
                </a:lnTo>
                <a:lnTo>
                  <a:pt x="399553" y="14823"/>
                </a:lnTo>
                <a:lnTo>
                  <a:pt x="406713" y="8182"/>
                </a:lnTo>
                <a:lnTo>
                  <a:pt x="411096" y="6511"/>
                </a:lnTo>
                <a:lnTo>
                  <a:pt x="421254" y="6511"/>
                </a:lnTo>
                <a:lnTo>
                  <a:pt x="425596" y="8182"/>
                </a:lnTo>
                <a:lnTo>
                  <a:pt x="429285" y="11524"/>
                </a:lnTo>
                <a:lnTo>
                  <a:pt x="432974" y="14823"/>
                </a:lnTo>
                <a:lnTo>
                  <a:pt x="434819" y="19729"/>
                </a:lnTo>
                <a:lnTo>
                  <a:pt x="434819" y="32621"/>
                </a:lnTo>
                <a:lnTo>
                  <a:pt x="432974" y="37504"/>
                </a:lnTo>
                <a:lnTo>
                  <a:pt x="425596" y="44276"/>
                </a:lnTo>
                <a:lnTo>
                  <a:pt x="421254" y="45969"/>
                </a:lnTo>
                <a:close/>
              </a:path>
              <a:path w="916940" h="278130">
                <a:moveTo>
                  <a:pt x="432345" y="213698"/>
                </a:moveTo>
                <a:lnTo>
                  <a:pt x="399659" y="213698"/>
                </a:lnTo>
                <a:lnTo>
                  <a:pt x="399659" y="59903"/>
                </a:lnTo>
                <a:lnTo>
                  <a:pt x="432345" y="59903"/>
                </a:lnTo>
                <a:lnTo>
                  <a:pt x="432345" y="213698"/>
                </a:lnTo>
                <a:close/>
              </a:path>
              <a:path w="916940" h="278130">
                <a:moveTo>
                  <a:pt x="595517" y="70925"/>
                </a:moveTo>
                <a:lnTo>
                  <a:pt x="563113" y="70925"/>
                </a:lnTo>
                <a:lnTo>
                  <a:pt x="562992" y="68872"/>
                </a:lnTo>
                <a:lnTo>
                  <a:pt x="562924" y="67714"/>
                </a:lnTo>
                <a:lnTo>
                  <a:pt x="562830" y="0"/>
                </a:lnTo>
                <a:lnTo>
                  <a:pt x="595517" y="0"/>
                </a:lnTo>
                <a:lnTo>
                  <a:pt x="595517" y="70925"/>
                </a:lnTo>
                <a:close/>
              </a:path>
              <a:path w="916940" h="278130">
                <a:moveTo>
                  <a:pt x="531685" y="216303"/>
                </a:moveTo>
                <a:lnTo>
                  <a:pt x="523307" y="216303"/>
                </a:lnTo>
                <a:lnTo>
                  <a:pt x="509263" y="215037"/>
                </a:lnTo>
                <a:lnTo>
                  <a:pt x="468784" y="184788"/>
                </a:lnTo>
                <a:lnTo>
                  <a:pt x="459072" y="137842"/>
                </a:lnTo>
                <a:lnTo>
                  <a:pt x="459049" y="137191"/>
                </a:lnTo>
                <a:lnTo>
                  <a:pt x="460144" y="119029"/>
                </a:lnTo>
                <a:lnTo>
                  <a:pt x="463453" y="103023"/>
                </a:lnTo>
                <a:lnTo>
                  <a:pt x="468818" y="89675"/>
                </a:lnTo>
                <a:lnTo>
                  <a:pt x="468890" y="89496"/>
                </a:lnTo>
                <a:lnTo>
                  <a:pt x="468967" y="89305"/>
                </a:lnTo>
                <a:lnTo>
                  <a:pt x="497262" y="62442"/>
                </a:lnTo>
                <a:lnTo>
                  <a:pt x="523698" y="57298"/>
                </a:lnTo>
                <a:lnTo>
                  <a:pt x="531902" y="57298"/>
                </a:lnTo>
                <a:lnTo>
                  <a:pt x="563113" y="70925"/>
                </a:lnTo>
                <a:lnTo>
                  <a:pt x="595517" y="70925"/>
                </a:lnTo>
                <a:lnTo>
                  <a:pt x="595517" y="86338"/>
                </a:lnTo>
                <a:lnTo>
                  <a:pt x="526693" y="86338"/>
                </a:lnTo>
                <a:lnTo>
                  <a:pt x="519171" y="87128"/>
                </a:lnTo>
                <a:lnTo>
                  <a:pt x="518869" y="87128"/>
                </a:lnTo>
                <a:lnTo>
                  <a:pt x="511831" y="89675"/>
                </a:lnTo>
                <a:lnTo>
                  <a:pt x="493046" y="126155"/>
                </a:lnTo>
                <a:lnTo>
                  <a:pt x="492539" y="137191"/>
                </a:lnTo>
                <a:lnTo>
                  <a:pt x="492509" y="137842"/>
                </a:lnTo>
                <a:lnTo>
                  <a:pt x="505841" y="180304"/>
                </a:lnTo>
                <a:lnTo>
                  <a:pt x="526693" y="187263"/>
                </a:lnTo>
                <a:lnTo>
                  <a:pt x="595517" y="187263"/>
                </a:lnTo>
                <a:lnTo>
                  <a:pt x="595517" y="194437"/>
                </a:lnTo>
                <a:lnTo>
                  <a:pt x="568248" y="194437"/>
                </a:lnTo>
                <a:lnTo>
                  <a:pt x="567039" y="197963"/>
                </a:lnTo>
                <a:lnTo>
                  <a:pt x="564843" y="201063"/>
                </a:lnTo>
                <a:lnTo>
                  <a:pt x="557057" y="207599"/>
                </a:lnTo>
                <a:lnTo>
                  <a:pt x="551609" y="210659"/>
                </a:lnTo>
                <a:lnTo>
                  <a:pt x="539021" y="215174"/>
                </a:lnTo>
                <a:lnTo>
                  <a:pt x="531685" y="216303"/>
                </a:lnTo>
                <a:close/>
              </a:path>
              <a:path w="916940" h="278130">
                <a:moveTo>
                  <a:pt x="595517" y="187263"/>
                </a:moveTo>
                <a:lnTo>
                  <a:pt x="526693" y="187263"/>
                </a:lnTo>
                <a:lnTo>
                  <a:pt x="537038" y="186489"/>
                </a:lnTo>
                <a:lnTo>
                  <a:pt x="536293" y="186489"/>
                </a:lnTo>
                <a:lnTo>
                  <a:pt x="562582" y="152224"/>
                </a:lnTo>
                <a:lnTo>
                  <a:pt x="563091" y="141098"/>
                </a:lnTo>
                <a:lnTo>
                  <a:pt x="563091" y="137191"/>
                </a:lnTo>
                <a:lnTo>
                  <a:pt x="562642" y="126155"/>
                </a:lnTo>
                <a:lnTo>
                  <a:pt x="562602" y="125182"/>
                </a:lnTo>
                <a:lnTo>
                  <a:pt x="544224" y="89496"/>
                </a:lnTo>
                <a:lnTo>
                  <a:pt x="526693" y="86338"/>
                </a:lnTo>
                <a:lnTo>
                  <a:pt x="595517" y="86338"/>
                </a:lnTo>
                <a:lnTo>
                  <a:pt x="595517" y="187263"/>
                </a:lnTo>
                <a:close/>
              </a:path>
              <a:path w="916940" h="278130">
                <a:moveTo>
                  <a:pt x="595517" y="213698"/>
                </a:moveTo>
                <a:lnTo>
                  <a:pt x="567844" y="213698"/>
                </a:lnTo>
                <a:lnTo>
                  <a:pt x="567908" y="210659"/>
                </a:lnTo>
                <a:lnTo>
                  <a:pt x="568028" y="204912"/>
                </a:lnTo>
                <a:lnTo>
                  <a:pt x="568109" y="201063"/>
                </a:lnTo>
                <a:lnTo>
                  <a:pt x="568174" y="197963"/>
                </a:lnTo>
                <a:lnTo>
                  <a:pt x="568248" y="194437"/>
                </a:lnTo>
                <a:lnTo>
                  <a:pt x="595517" y="194437"/>
                </a:lnTo>
                <a:lnTo>
                  <a:pt x="595517" y="213698"/>
                </a:lnTo>
                <a:close/>
              </a:path>
              <a:path w="916940" h="278130">
                <a:moveTo>
                  <a:pt x="651752" y="45969"/>
                </a:moveTo>
                <a:lnTo>
                  <a:pt x="641551" y="45969"/>
                </a:lnTo>
                <a:lnTo>
                  <a:pt x="637145" y="44276"/>
                </a:lnTo>
                <a:lnTo>
                  <a:pt x="633542" y="40890"/>
                </a:lnTo>
                <a:lnTo>
                  <a:pt x="629983" y="37504"/>
                </a:lnTo>
                <a:lnTo>
                  <a:pt x="628203" y="32621"/>
                </a:lnTo>
                <a:lnTo>
                  <a:pt x="628219" y="19729"/>
                </a:lnTo>
                <a:lnTo>
                  <a:pt x="630051" y="14823"/>
                </a:lnTo>
                <a:lnTo>
                  <a:pt x="637211" y="8182"/>
                </a:lnTo>
                <a:lnTo>
                  <a:pt x="641594" y="6511"/>
                </a:lnTo>
                <a:lnTo>
                  <a:pt x="651752" y="6511"/>
                </a:lnTo>
                <a:lnTo>
                  <a:pt x="656093" y="8182"/>
                </a:lnTo>
                <a:lnTo>
                  <a:pt x="659783" y="11524"/>
                </a:lnTo>
                <a:lnTo>
                  <a:pt x="663472" y="14823"/>
                </a:lnTo>
                <a:lnTo>
                  <a:pt x="665317" y="19729"/>
                </a:lnTo>
                <a:lnTo>
                  <a:pt x="665317" y="32621"/>
                </a:lnTo>
                <a:lnTo>
                  <a:pt x="663472" y="37504"/>
                </a:lnTo>
                <a:lnTo>
                  <a:pt x="656093" y="44276"/>
                </a:lnTo>
                <a:lnTo>
                  <a:pt x="651752" y="45969"/>
                </a:lnTo>
                <a:close/>
              </a:path>
              <a:path w="916940" h="278130">
                <a:moveTo>
                  <a:pt x="662843" y="213698"/>
                </a:moveTo>
                <a:lnTo>
                  <a:pt x="630156" y="213698"/>
                </a:lnTo>
                <a:lnTo>
                  <a:pt x="630156" y="59903"/>
                </a:lnTo>
                <a:lnTo>
                  <a:pt x="662843" y="59903"/>
                </a:lnTo>
                <a:lnTo>
                  <a:pt x="662843" y="213698"/>
                </a:lnTo>
                <a:close/>
              </a:path>
              <a:path w="916940" h="278130">
                <a:moveTo>
                  <a:pt x="773794" y="87901"/>
                </a:moveTo>
                <a:lnTo>
                  <a:pt x="678860" y="87901"/>
                </a:lnTo>
                <a:lnTo>
                  <a:pt x="678860" y="68107"/>
                </a:lnTo>
                <a:lnTo>
                  <a:pt x="700217" y="59252"/>
                </a:lnTo>
                <a:lnTo>
                  <a:pt x="709203" y="26826"/>
                </a:lnTo>
                <a:lnTo>
                  <a:pt x="731992" y="26826"/>
                </a:lnTo>
                <a:lnTo>
                  <a:pt x="731992" y="59903"/>
                </a:lnTo>
                <a:lnTo>
                  <a:pt x="767348" y="59903"/>
                </a:lnTo>
                <a:lnTo>
                  <a:pt x="773794" y="76008"/>
                </a:lnTo>
                <a:lnTo>
                  <a:pt x="773794" y="87901"/>
                </a:lnTo>
                <a:close/>
              </a:path>
              <a:path w="916940" h="278130">
                <a:moveTo>
                  <a:pt x="773794" y="76008"/>
                </a:moveTo>
                <a:lnTo>
                  <a:pt x="767348" y="59903"/>
                </a:lnTo>
                <a:lnTo>
                  <a:pt x="773794" y="59903"/>
                </a:lnTo>
                <a:lnTo>
                  <a:pt x="773794" y="76008"/>
                </a:lnTo>
                <a:close/>
              </a:path>
              <a:path w="916940" h="278130">
                <a:moveTo>
                  <a:pt x="843650" y="248859"/>
                </a:moveTo>
                <a:lnTo>
                  <a:pt x="797733" y="248859"/>
                </a:lnTo>
                <a:lnTo>
                  <a:pt x="801554" y="248034"/>
                </a:lnTo>
                <a:lnTo>
                  <a:pt x="804722" y="246384"/>
                </a:lnTo>
                <a:lnTo>
                  <a:pt x="807891" y="244778"/>
                </a:lnTo>
                <a:lnTo>
                  <a:pt x="810713" y="242282"/>
                </a:lnTo>
                <a:lnTo>
                  <a:pt x="813187" y="238897"/>
                </a:lnTo>
                <a:lnTo>
                  <a:pt x="815661" y="235554"/>
                </a:lnTo>
                <a:lnTo>
                  <a:pt x="817853" y="231409"/>
                </a:lnTo>
                <a:lnTo>
                  <a:pt x="826686" y="208706"/>
                </a:lnTo>
                <a:lnTo>
                  <a:pt x="826796" y="208424"/>
                </a:lnTo>
                <a:lnTo>
                  <a:pt x="773794" y="76008"/>
                </a:lnTo>
                <a:lnTo>
                  <a:pt x="773794" y="59903"/>
                </a:lnTo>
                <a:lnTo>
                  <a:pt x="802574" y="59903"/>
                </a:lnTo>
                <a:lnTo>
                  <a:pt x="835431" y="146242"/>
                </a:lnTo>
                <a:lnTo>
                  <a:pt x="837279" y="151212"/>
                </a:lnTo>
                <a:lnTo>
                  <a:pt x="838972" y="155943"/>
                </a:lnTo>
                <a:lnTo>
                  <a:pt x="840534" y="160501"/>
                </a:lnTo>
                <a:lnTo>
                  <a:pt x="841475" y="163144"/>
                </a:lnTo>
                <a:lnTo>
                  <a:pt x="843204" y="168185"/>
                </a:lnTo>
                <a:lnTo>
                  <a:pt x="875847" y="168185"/>
                </a:lnTo>
                <a:lnTo>
                  <a:pt x="851994" y="231083"/>
                </a:lnTo>
                <a:lnTo>
                  <a:pt x="849267" y="237753"/>
                </a:lnTo>
                <a:lnTo>
                  <a:pt x="846297" y="244024"/>
                </a:lnTo>
                <a:lnTo>
                  <a:pt x="843745" y="248685"/>
                </a:lnTo>
                <a:lnTo>
                  <a:pt x="843650" y="248859"/>
                </a:lnTo>
                <a:close/>
              </a:path>
              <a:path w="916940" h="278130">
                <a:moveTo>
                  <a:pt x="875847" y="168185"/>
                </a:moveTo>
                <a:lnTo>
                  <a:pt x="843204" y="168185"/>
                </a:lnTo>
                <a:lnTo>
                  <a:pt x="845461" y="161022"/>
                </a:lnTo>
                <a:lnTo>
                  <a:pt x="847914" y="153708"/>
                </a:lnTo>
                <a:lnTo>
                  <a:pt x="850561" y="146242"/>
                </a:lnTo>
                <a:lnTo>
                  <a:pt x="881685" y="59903"/>
                </a:lnTo>
                <a:lnTo>
                  <a:pt x="916911" y="59903"/>
                </a:lnTo>
                <a:lnTo>
                  <a:pt x="875847" y="168185"/>
                </a:lnTo>
                <a:close/>
              </a:path>
              <a:path w="916940" h="278130">
                <a:moveTo>
                  <a:pt x="750158" y="216303"/>
                </a:moveTo>
                <a:lnTo>
                  <a:pt x="737309" y="216303"/>
                </a:lnTo>
                <a:lnTo>
                  <a:pt x="729626" y="214783"/>
                </a:lnTo>
                <a:lnTo>
                  <a:pt x="700771" y="183470"/>
                </a:lnTo>
                <a:lnTo>
                  <a:pt x="699175" y="87901"/>
                </a:lnTo>
                <a:lnTo>
                  <a:pt x="731992" y="87901"/>
                </a:lnTo>
                <a:lnTo>
                  <a:pt x="731992" y="173871"/>
                </a:lnTo>
                <a:lnTo>
                  <a:pt x="733533" y="179275"/>
                </a:lnTo>
                <a:lnTo>
                  <a:pt x="739697" y="185873"/>
                </a:lnTo>
                <a:lnTo>
                  <a:pt x="743865" y="187523"/>
                </a:lnTo>
                <a:lnTo>
                  <a:pt x="774706" y="187523"/>
                </a:lnTo>
                <a:lnTo>
                  <a:pt x="774706" y="210312"/>
                </a:lnTo>
                <a:lnTo>
                  <a:pt x="769584" y="212613"/>
                </a:lnTo>
                <a:lnTo>
                  <a:pt x="764591" y="214176"/>
                </a:lnTo>
                <a:lnTo>
                  <a:pt x="754868" y="215868"/>
                </a:lnTo>
                <a:lnTo>
                  <a:pt x="750158" y="216303"/>
                </a:lnTo>
                <a:close/>
              </a:path>
              <a:path w="916940" h="278130">
                <a:moveTo>
                  <a:pt x="774706" y="187523"/>
                </a:moveTo>
                <a:lnTo>
                  <a:pt x="752372" y="187523"/>
                </a:lnTo>
                <a:lnTo>
                  <a:pt x="755693" y="187241"/>
                </a:lnTo>
                <a:lnTo>
                  <a:pt x="762508" y="186112"/>
                </a:lnTo>
                <a:lnTo>
                  <a:pt x="767717" y="184549"/>
                </a:lnTo>
                <a:lnTo>
                  <a:pt x="774706" y="181988"/>
                </a:lnTo>
                <a:lnTo>
                  <a:pt x="774706" y="187523"/>
                </a:lnTo>
                <a:close/>
              </a:path>
              <a:path w="916940" h="278130">
                <a:moveTo>
                  <a:pt x="796649" y="277899"/>
                </a:moveTo>
                <a:lnTo>
                  <a:pt x="792308" y="277899"/>
                </a:lnTo>
                <a:lnTo>
                  <a:pt x="786753" y="277524"/>
                </a:lnTo>
                <a:lnTo>
                  <a:pt x="787703" y="277524"/>
                </a:lnTo>
                <a:lnTo>
                  <a:pt x="781673" y="276597"/>
                </a:lnTo>
                <a:lnTo>
                  <a:pt x="777397" y="275642"/>
                </a:lnTo>
                <a:lnTo>
                  <a:pt x="772231" y="274253"/>
                </a:lnTo>
                <a:lnTo>
                  <a:pt x="772231" y="245798"/>
                </a:lnTo>
                <a:lnTo>
                  <a:pt x="778482" y="247188"/>
                </a:lnTo>
                <a:lnTo>
                  <a:pt x="782867" y="248034"/>
                </a:lnTo>
                <a:lnTo>
                  <a:pt x="785384" y="248338"/>
                </a:lnTo>
                <a:lnTo>
                  <a:pt x="787901" y="248685"/>
                </a:lnTo>
                <a:lnTo>
                  <a:pt x="790528" y="248859"/>
                </a:lnTo>
                <a:lnTo>
                  <a:pt x="843650" y="248859"/>
                </a:lnTo>
                <a:lnTo>
                  <a:pt x="843082" y="249896"/>
                </a:lnTo>
                <a:lnTo>
                  <a:pt x="810322" y="276401"/>
                </a:lnTo>
                <a:lnTo>
                  <a:pt x="803746" y="277524"/>
                </a:lnTo>
                <a:lnTo>
                  <a:pt x="796649" y="277899"/>
                </a:lnTo>
                <a:close/>
              </a:path>
            </a:pathLst>
          </a:custGeom>
          <a:solidFill>
            <a:srgbClr val="333333"/>
          </a:solid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2619374"/>
          <a:ext cx="10972800" cy="3167380"/>
        </p:xfrm>
        <a:graphic>
          <a:graphicData uri="http://schemas.openxmlformats.org/drawingml/2006/table">
            <a:tbl>
              <a:tblPr firstRow="1" bandRow="1">
                <a:tableStyleId>{2D5ABB26-0587-4C30-8999-92F81FD0307C}</a:tableStyleId>
              </a:tblPr>
              <a:tblGrid>
                <a:gridCol w="4667250">
                  <a:extLst>
                    <a:ext uri="{9D8B030D-6E8A-4147-A177-3AD203B41FA5}">
                      <a16:colId xmlns:a16="http://schemas.microsoft.com/office/drawing/2014/main" val="20000"/>
                    </a:ext>
                  </a:extLst>
                </a:gridCol>
                <a:gridCol w="4686300">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tblGrid>
              <a:tr h="437515">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456565">
                <a:tc>
                  <a:txBody>
                    <a:bodyPr/>
                    <a:lstStyle/>
                    <a:p>
                      <a:pPr marL="84455">
                        <a:lnSpc>
                          <a:spcPct val="100000"/>
                        </a:lnSpc>
                        <a:spcBef>
                          <a:spcPts val="484"/>
                        </a:spcBef>
                      </a:pPr>
                      <a:r>
                        <a:rPr sz="2100" spc="225" dirty="0">
                          <a:solidFill>
                            <a:srgbClr val="ED2137"/>
                          </a:solidFill>
                          <a:latin typeface="Tahoma"/>
                          <a:cs typeface="Tahoma"/>
                        </a:rPr>
                        <a:t>app.kubernetes.io/name</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82550">
                        <a:lnSpc>
                          <a:spcPct val="100000"/>
                        </a:lnSpc>
                        <a:spcBef>
                          <a:spcPts val="560"/>
                        </a:spcBef>
                      </a:pPr>
                      <a:r>
                        <a:rPr sz="2100" dirty="0">
                          <a:solidFill>
                            <a:srgbClr val="333333"/>
                          </a:solidFill>
                          <a:latin typeface="Trebuchet MS"/>
                          <a:cs typeface="Trebuchet MS"/>
                        </a:rPr>
                        <a:t>Application</a:t>
                      </a:r>
                      <a:r>
                        <a:rPr sz="2100" spc="120" dirty="0">
                          <a:solidFill>
                            <a:srgbClr val="333333"/>
                          </a:solidFill>
                          <a:latin typeface="Trebuchet MS"/>
                          <a:cs typeface="Trebuchet MS"/>
                        </a:rPr>
                        <a:t> </a:t>
                      </a:r>
                      <a:r>
                        <a:rPr sz="2100" spc="80" dirty="0">
                          <a:solidFill>
                            <a:srgbClr val="333333"/>
                          </a:solidFill>
                          <a:latin typeface="Trebuchet MS"/>
                          <a:cs typeface="Trebuchet MS"/>
                        </a:rPr>
                        <a:t>name</a:t>
                      </a:r>
                      <a:endParaRPr sz="2100">
                        <a:latin typeface="Trebuchet MS"/>
                        <a:cs typeface="Trebuchet MS"/>
                      </a:endParaRPr>
                    </a:p>
                  </a:txBody>
                  <a:tcPr marL="0" marR="0" marT="71120"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87630">
                        <a:lnSpc>
                          <a:spcPct val="100000"/>
                        </a:lnSpc>
                        <a:spcBef>
                          <a:spcPts val="484"/>
                        </a:spcBef>
                      </a:pPr>
                      <a:r>
                        <a:rPr sz="2100" spc="170" dirty="0">
                          <a:solidFill>
                            <a:srgbClr val="ED2137"/>
                          </a:solidFill>
                          <a:latin typeface="Tahoma"/>
                          <a:cs typeface="Tahoma"/>
                        </a:rPr>
                        <a:t>mysql</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456565">
                <a:tc>
                  <a:txBody>
                    <a:bodyPr/>
                    <a:lstStyle/>
                    <a:p>
                      <a:pPr marL="84455">
                        <a:lnSpc>
                          <a:spcPct val="100000"/>
                        </a:lnSpc>
                        <a:spcBef>
                          <a:spcPts val="409"/>
                        </a:spcBef>
                      </a:pPr>
                      <a:r>
                        <a:rPr sz="2100" spc="285" dirty="0">
                          <a:solidFill>
                            <a:srgbClr val="ED2137"/>
                          </a:solidFill>
                          <a:latin typeface="Tahoma"/>
                          <a:cs typeface="Tahoma"/>
                        </a:rPr>
                        <a:t>app.kubernetes.io/instance</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2550">
                        <a:lnSpc>
                          <a:spcPct val="100000"/>
                        </a:lnSpc>
                        <a:spcBef>
                          <a:spcPts val="484"/>
                        </a:spcBef>
                      </a:pPr>
                      <a:r>
                        <a:rPr sz="2100" spc="75" dirty="0">
                          <a:solidFill>
                            <a:srgbClr val="333333"/>
                          </a:solidFill>
                          <a:latin typeface="Trebuchet MS"/>
                          <a:cs typeface="Trebuchet MS"/>
                        </a:rPr>
                        <a:t>Unique</a:t>
                      </a:r>
                      <a:r>
                        <a:rPr sz="2100" spc="-35" dirty="0">
                          <a:solidFill>
                            <a:srgbClr val="333333"/>
                          </a:solidFill>
                          <a:latin typeface="Trebuchet MS"/>
                          <a:cs typeface="Trebuchet MS"/>
                        </a:rPr>
                        <a:t> </a:t>
                      </a:r>
                      <a:r>
                        <a:rPr sz="2100" spc="100" dirty="0">
                          <a:solidFill>
                            <a:srgbClr val="333333"/>
                          </a:solidFill>
                          <a:latin typeface="Trebuchet MS"/>
                          <a:cs typeface="Trebuchet MS"/>
                        </a:rPr>
                        <a:t>name</a:t>
                      </a:r>
                      <a:r>
                        <a:rPr sz="2100" spc="-30" dirty="0">
                          <a:solidFill>
                            <a:srgbClr val="333333"/>
                          </a:solidFill>
                          <a:latin typeface="Trebuchet MS"/>
                          <a:cs typeface="Trebuchet MS"/>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dirty="0">
                          <a:solidFill>
                            <a:srgbClr val="333333"/>
                          </a:solidFill>
                          <a:latin typeface="Trebuchet MS"/>
                          <a:cs typeface="Trebuchet MS"/>
                        </a:rPr>
                        <a:t>this</a:t>
                      </a:r>
                      <a:r>
                        <a:rPr sz="2100" spc="-35" dirty="0">
                          <a:solidFill>
                            <a:srgbClr val="333333"/>
                          </a:solidFill>
                          <a:latin typeface="Trebuchet MS"/>
                          <a:cs typeface="Trebuchet MS"/>
                        </a:rPr>
                        <a:t> </a:t>
                      </a:r>
                      <a:r>
                        <a:rPr sz="2100" spc="-10" dirty="0">
                          <a:solidFill>
                            <a:srgbClr val="333333"/>
                          </a:solidFill>
                          <a:latin typeface="Trebuchet MS"/>
                          <a:cs typeface="Trebuchet MS"/>
                        </a:rPr>
                        <a:t>instance</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7630">
                        <a:lnSpc>
                          <a:spcPct val="100000"/>
                        </a:lnSpc>
                        <a:spcBef>
                          <a:spcPts val="409"/>
                        </a:spcBef>
                      </a:pPr>
                      <a:r>
                        <a:rPr sz="2100" spc="335" dirty="0">
                          <a:solidFill>
                            <a:srgbClr val="ED2137"/>
                          </a:solidFill>
                          <a:latin typeface="Tahoma"/>
                          <a:cs typeface="Tahoma"/>
                        </a:rPr>
                        <a:t>mysql-</a:t>
                      </a:r>
                      <a:r>
                        <a:rPr sz="2100" spc="229" dirty="0">
                          <a:solidFill>
                            <a:srgbClr val="ED2137"/>
                          </a:solidFill>
                          <a:latin typeface="Tahoma"/>
                          <a:cs typeface="Tahoma"/>
                        </a:rPr>
                        <a:t>int</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447040">
                <a:tc>
                  <a:txBody>
                    <a:bodyPr/>
                    <a:lstStyle/>
                    <a:p>
                      <a:pPr marL="84455">
                        <a:lnSpc>
                          <a:spcPct val="100000"/>
                        </a:lnSpc>
                        <a:spcBef>
                          <a:spcPts val="409"/>
                        </a:spcBef>
                      </a:pPr>
                      <a:r>
                        <a:rPr sz="2100" spc="285" dirty="0">
                          <a:solidFill>
                            <a:srgbClr val="ED2137"/>
                          </a:solidFill>
                          <a:latin typeface="Tahoma"/>
                          <a:cs typeface="Tahoma"/>
                        </a:rPr>
                        <a:t>app.kubernetes.io/version</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2550">
                        <a:lnSpc>
                          <a:spcPct val="100000"/>
                        </a:lnSpc>
                        <a:spcBef>
                          <a:spcPts val="484"/>
                        </a:spcBef>
                      </a:pPr>
                      <a:r>
                        <a:rPr sz="2100" dirty="0">
                          <a:solidFill>
                            <a:srgbClr val="333333"/>
                          </a:solidFill>
                          <a:latin typeface="Trebuchet MS"/>
                          <a:cs typeface="Trebuchet MS"/>
                        </a:rPr>
                        <a:t>Application</a:t>
                      </a:r>
                      <a:r>
                        <a:rPr sz="2100" spc="120" dirty="0">
                          <a:solidFill>
                            <a:srgbClr val="333333"/>
                          </a:solidFill>
                          <a:latin typeface="Trebuchet MS"/>
                          <a:cs typeface="Trebuchet MS"/>
                        </a:rPr>
                        <a:t> </a:t>
                      </a:r>
                      <a:r>
                        <a:rPr sz="2100" spc="45" dirty="0">
                          <a:solidFill>
                            <a:srgbClr val="333333"/>
                          </a:solidFill>
                          <a:latin typeface="Trebuchet MS"/>
                          <a:cs typeface="Trebuchet MS"/>
                        </a:rPr>
                        <a:t>version</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7630">
                        <a:lnSpc>
                          <a:spcPct val="100000"/>
                        </a:lnSpc>
                        <a:spcBef>
                          <a:spcPts val="409"/>
                        </a:spcBef>
                      </a:pPr>
                      <a:r>
                        <a:rPr sz="2100" spc="270" dirty="0">
                          <a:solidFill>
                            <a:srgbClr val="ED2137"/>
                          </a:solidFill>
                          <a:latin typeface="Tahoma"/>
                          <a:cs typeface="Tahoma"/>
                        </a:rPr>
                        <a:t>5.7.21</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456565">
                <a:tc>
                  <a:txBody>
                    <a:bodyPr/>
                    <a:lstStyle/>
                    <a:p>
                      <a:pPr marL="84455">
                        <a:lnSpc>
                          <a:spcPct val="100000"/>
                        </a:lnSpc>
                        <a:spcBef>
                          <a:spcPts val="484"/>
                        </a:spcBef>
                      </a:pPr>
                      <a:r>
                        <a:rPr sz="2100" spc="225" dirty="0">
                          <a:solidFill>
                            <a:srgbClr val="ED2137"/>
                          </a:solidFill>
                          <a:latin typeface="Tahoma"/>
                          <a:cs typeface="Tahoma"/>
                        </a:rPr>
                        <a:t>app.kubernetes.io/component</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2550">
                        <a:lnSpc>
                          <a:spcPct val="100000"/>
                        </a:lnSpc>
                        <a:spcBef>
                          <a:spcPts val="560"/>
                        </a:spcBef>
                      </a:pPr>
                      <a:r>
                        <a:rPr sz="2100" dirty="0">
                          <a:solidFill>
                            <a:srgbClr val="333333"/>
                          </a:solidFill>
                          <a:latin typeface="Trebuchet MS"/>
                          <a:cs typeface="Trebuchet MS"/>
                        </a:rPr>
                        <a:t>Type</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80" dirty="0">
                          <a:solidFill>
                            <a:srgbClr val="333333"/>
                          </a:solidFill>
                          <a:latin typeface="Trebuchet MS"/>
                          <a:cs typeface="Trebuchet MS"/>
                        </a:rPr>
                        <a:t>component</a:t>
                      </a:r>
                      <a:r>
                        <a:rPr sz="2100" spc="-45" dirty="0">
                          <a:solidFill>
                            <a:srgbClr val="333333"/>
                          </a:solidFill>
                          <a:latin typeface="Trebuchet MS"/>
                          <a:cs typeface="Trebuchet MS"/>
                        </a:rPr>
                        <a:t> </a:t>
                      </a:r>
                      <a:r>
                        <a:rPr sz="2100" dirty="0">
                          <a:solidFill>
                            <a:srgbClr val="333333"/>
                          </a:solidFill>
                          <a:latin typeface="Trebuchet MS"/>
                          <a:cs typeface="Trebuchet MS"/>
                        </a:rPr>
                        <a:t>in</a:t>
                      </a:r>
                      <a:r>
                        <a:rPr sz="2100" spc="-50" dirty="0">
                          <a:solidFill>
                            <a:srgbClr val="333333"/>
                          </a:solidFill>
                          <a:latin typeface="Trebuchet MS"/>
                          <a:cs typeface="Trebuchet MS"/>
                        </a:rPr>
                        <a:t> </a:t>
                      </a:r>
                      <a:r>
                        <a:rPr sz="2100" spc="-10" dirty="0">
                          <a:solidFill>
                            <a:srgbClr val="333333"/>
                          </a:solidFill>
                          <a:latin typeface="Trebuchet MS"/>
                          <a:cs typeface="Trebuchet MS"/>
                        </a:rPr>
                        <a:t>architecture</a:t>
                      </a:r>
                      <a:endParaRPr sz="2100">
                        <a:latin typeface="Trebuchet MS"/>
                        <a:cs typeface="Trebuchet MS"/>
                      </a:endParaRPr>
                    </a:p>
                  </a:txBody>
                  <a:tcPr marL="0" marR="0" marT="711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7630">
                        <a:lnSpc>
                          <a:spcPct val="100000"/>
                        </a:lnSpc>
                        <a:spcBef>
                          <a:spcPts val="484"/>
                        </a:spcBef>
                      </a:pPr>
                      <a:r>
                        <a:rPr sz="2100" spc="195" dirty="0">
                          <a:solidFill>
                            <a:srgbClr val="ED2137"/>
                          </a:solidFill>
                          <a:latin typeface="Tahoma"/>
                          <a:cs typeface="Tahoma"/>
                        </a:rPr>
                        <a:t>database</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456565">
                <a:tc>
                  <a:txBody>
                    <a:bodyPr/>
                    <a:lstStyle/>
                    <a:p>
                      <a:pPr marL="84455">
                        <a:lnSpc>
                          <a:spcPct val="100000"/>
                        </a:lnSpc>
                        <a:spcBef>
                          <a:spcPts val="484"/>
                        </a:spcBef>
                      </a:pPr>
                      <a:r>
                        <a:rPr sz="2100" spc="310" dirty="0">
                          <a:solidFill>
                            <a:srgbClr val="ED2137"/>
                          </a:solidFill>
                          <a:latin typeface="Tahoma"/>
                          <a:cs typeface="Tahoma"/>
                        </a:rPr>
                        <a:t>app.kubernetes.io/part-</a:t>
                      </a:r>
                      <a:r>
                        <a:rPr sz="2100" spc="270" dirty="0">
                          <a:solidFill>
                            <a:srgbClr val="ED2137"/>
                          </a:solidFill>
                          <a:latin typeface="Tahoma"/>
                          <a:cs typeface="Tahoma"/>
                        </a:rPr>
                        <a:t>of</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2550">
                        <a:lnSpc>
                          <a:spcPct val="100000"/>
                        </a:lnSpc>
                        <a:spcBef>
                          <a:spcPts val="560"/>
                        </a:spcBef>
                      </a:pPr>
                      <a:r>
                        <a:rPr sz="2100" spc="110" dirty="0">
                          <a:solidFill>
                            <a:srgbClr val="333333"/>
                          </a:solidFill>
                          <a:latin typeface="Trebuchet MS"/>
                          <a:cs typeface="Trebuchet MS"/>
                        </a:rPr>
                        <a:t>Membership</a:t>
                      </a:r>
                      <a:r>
                        <a:rPr sz="2100" spc="-65" dirty="0">
                          <a:solidFill>
                            <a:srgbClr val="333333"/>
                          </a:solidFill>
                          <a:latin typeface="Trebuchet MS"/>
                          <a:cs typeface="Trebuchet MS"/>
                        </a:rPr>
                        <a:t> </a:t>
                      </a:r>
                      <a:r>
                        <a:rPr sz="2100" spc="-10" dirty="0">
                          <a:solidFill>
                            <a:srgbClr val="333333"/>
                          </a:solidFill>
                          <a:latin typeface="Trebuchet MS"/>
                          <a:cs typeface="Trebuchet MS"/>
                        </a:rPr>
                        <a:t>Stack</a:t>
                      </a:r>
                      <a:endParaRPr sz="2100">
                        <a:latin typeface="Trebuchet MS"/>
                        <a:cs typeface="Trebuchet MS"/>
                      </a:endParaRPr>
                    </a:p>
                  </a:txBody>
                  <a:tcPr marL="0" marR="0" marT="711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7630">
                        <a:lnSpc>
                          <a:spcPct val="100000"/>
                        </a:lnSpc>
                        <a:spcBef>
                          <a:spcPts val="484"/>
                        </a:spcBef>
                      </a:pPr>
                      <a:r>
                        <a:rPr sz="2100" spc="190" dirty="0">
                          <a:solidFill>
                            <a:srgbClr val="ED2137"/>
                          </a:solidFill>
                          <a:latin typeface="Tahoma"/>
                          <a:cs typeface="Tahoma"/>
                        </a:rPr>
                        <a:t>wordpress</a:t>
                      </a:r>
                      <a:endParaRPr sz="2100">
                        <a:latin typeface="Tahoma"/>
                        <a:cs typeface="Tahoma"/>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456565">
                <a:tc>
                  <a:txBody>
                    <a:bodyPr/>
                    <a:lstStyle/>
                    <a:p>
                      <a:pPr marL="84455">
                        <a:lnSpc>
                          <a:spcPct val="100000"/>
                        </a:lnSpc>
                        <a:spcBef>
                          <a:spcPts val="409"/>
                        </a:spcBef>
                      </a:pPr>
                      <a:r>
                        <a:rPr sz="2100" spc="225" dirty="0">
                          <a:solidFill>
                            <a:srgbClr val="ED2137"/>
                          </a:solidFill>
                          <a:latin typeface="Tahoma"/>
                          <a:cs typeface="Tahoma"/>
                        </a:rPr>
                        <a:t>app.kubernetes.io/managed-</a:t>
                      </a:r>
                      <a:r>
                        <a:rPr sz="2100" spc="215" dirty="0">
                          <a:solidFill>
                            <a:srgbClr val="ED2137"/>
                          </a:solidFill>
                          <a:latin typeface="Tahoma"/>
                          <a:cs typeface="Tahoma"/>
                        </a:rPr>
                        <a:t>by</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2550">
                        <a:lnSpc>
                          <a:spcPct val="100000"/>
                        </a:lnSpc>
                        <a:spcBef>
                          <a:spcPts val="484"/>
                        </a:spcBef>
                      </a:pPr>
                      <a:r>
                        <a:rPr sz="2100" dirty="0">
                          <a:solidFill>
                            <a:srgbClr val="333333"/>
                          </a:solidFill>
                          <a:latin typeface="Trebuchet MS"/>
                          <a:cs typeface="Trebuchet MS"/>
                        </a:rPr>
                        <a:t>Tool</a:t>
                      </a:r>
                      <a:r>
                        <a:rPr sz="2100" spc="-50" dirty="0">
                          <a:solidFill>
                            <a:srgbClr val="333333"/>
                          </a:solidFill>
                          <a:latin typeface="Trebuchet MS"/>
                          <a:cs typeface="Trebuchet MS"/>
                        </a:rPr>
                        <a:t> </a:t>
                      </a:r>
                      <a:r>
                        <a:rPr sz="2100" spc="95" dirty="0">
                          <a:solidFill>
                            <a:srgbClr val="333333"/>
                          </a:solidFill>
                          <a:latin typeface="Trebuchet MS"/>
                          <a:cs typeface="Trebuchet MS"/>
                        </a:rPr>
                        <a:t>used</a:t>
                      </a:r>
                      <a:r>
                        <a:rPr sz="2100" spc="-50"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95" dirty="0">
                          <a:solidFill>
                            <a:srgbClr val="333333"/>
                          </a:solidFill>
                          <a:latin typeface="Trebuchet MS"/>
                          <a:cs typeface="Trebuchet MS"/>
                        </a:rPr>
                        <a:t>manage</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7630">
                        <a:lnSpc>
                          <a:spcPct val="100000"/>
                        </a:lnSpc>
                        <a:spcBef>
                          <a:spcPts val="409"/>
                        </a:spcBef>
                      </a:pPr>
                      <a:r>
                        <a:rPr sz="2100" spc="114" dirty="0">
                          <a:solidFill>
                            <a:srgbClr val="ED2137"/>
                          </a:solidFill>
                          <a:latin typeface="Tahoma"/>
                          <a:cs typeface="Tahoma"/>
                        </a:rPr>
                        <a:t>helm</a:t>
                      </a:r>
                      <a:endParaRPr sz="2100">
                        <a:latin typeface="Tahoma"/>
                        <a:cs typeface="Tahoma"/>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796924" y="571563"/>
            <a:ext cx="5336540" cy="558800"/>
          </a:xfrm>
          <a:prstGeom prst="rect">
            <a:avLst/>
          </a:prstGeom>
        </p:spPr>
        <p:txBody>
          <a:bodyPr vert="horz" wrap="square" lIns="0" tIns="12700" rIns="0" bIns="0" rtlCol="0">
            <a:spAutoFit/>
          </a:bodyPr>
          <a:lstStyle/>
          <a:p>
            <a:pPr marL="12700">
              <a:lnSpc>
                <a:spcPct val="100000"/>
              </a:lnSpc>
              <a:spcBef>
                <a:spcPts val="100"/>
              </a:spcBef>
            </a:pPr>
            <a:r>
              <a:rPr spc="-45" dirty="0"/>
              <a:t>RECOMMENDED</a:t>
            </a:r>
            <a:r>
              <a:rPr spc="-150" dirty="0"/>
              <a:t> </a:t>
            </a:r>
            <a:r>
              <a:rPr spc="-114" dirty="0"/>
              <a:t>LABELS</a:t>
            </a:r>
          </a:p>
        </p:txBody>
      </p:sp>
      <p:sp>
        <p:nvSpPr>
          <p:cNvPr id="4" name="object 4"/>
          <p:cNvSpPr txBox="1"/>
          <p:nvPr/>
        </p:nvSpPr>
        <p:spPr>
          <a:xfrm>
            <a:off x="796924" y="1511300"/>
            <a:ext cx="11876405" cy="878840"/>
          </a:xfrm>
          <a:prstGeom prst="rect">
            <a:avLst/>
          </a:prstGeom>
        </p:spPr>
        <p:txBody>
          <a:bodyPr vert="horz" wrap="square" lIns="0" tIns="66040" rIns="0" bIns="0" rtlCol="0">
            <a:spAutoFit/>
          </a:bodyPr>
          <a:lstStyle/>
          <a:p>
            <a:pPr marL="12700" marR="5080" algn="just">
              <a:lnSpc>
                <a:spcPts val="2100"/>
              </a:lnSpc>
              <a:spcBef>
                <a:spcPts val="520"/>
              </a:spcBef>
            </a:pPr>
            <a:r>
              <a:rPr sz="2100" dirty="0">
                <a:solidFill>
                  <a:srgbClr val="333333"/>
                </a:solidFill>
                <a:latin typeface="Trebuchet MS"/>
                <a:cs typeface="Trebuchet MS"/>
              </a:rPr>
              <a:t>There</a:t>
            </a:r>
            <a:r>
              <a:rPr sz="2100" spc="50" dirty="0">
                <a:solidFill>
                  <a:srgbClr val="333333"/>
                </a:solidFill>
                <a:latin typeface="Trebuchet MS"/>
                <a:cs typeface="Trebuchet MS"/>
              </a:rPr>
              <a:t> </a:t>
            </a:r>
            <a:r>
              <a:rPr sz="2100" dirty="0">
                <a:solidFill>
                  <a:srgbClr val="333333"/>
                </a:solidFill>
                <a:latin typeface="Trebuchet MS"/>
                <a:cs typeface="Trebuchet MS"/>
              </a:rPr>
              <a:t>are</a:t>
            </a:r>
            <a:r>
              <a:rPr sz="2100" spc="55" dirty="0">
                <a:solidFill>
                  <a:srgbClr val="333333"/>
                </a:solidFill>
                <a:latin typeface="Trebuchet MS"/>
                <a:cs typeface="Trebuchet MS"/>
              </a:rPr>
              <a:t> </a:t>
            </a:r>
            <a:r>
              <a:rPr sz="2100" spc="100" dirty="0">
                <a:solidFill>
                  <a:srgbClr val="333333"/>
                </a:solidFill>
                <a:latin typeface="Trebuchet MS"/>
                <a:cs typeface="Trebuchet MS"/>
              </a:rPr>
              <a:t>many</a:t>
            </a:r>
            <a:r>
              <a:rPr sz="2100" spc="55" dirty="0">
                <a:solidFill>
                  <a:srgbClr val="333333"/>
                </a:solidFill>
                <a:latin typeface="Trebuchet MS"/>
                <a:cs typeface="Trebuchet MS"/>
              </a:rPr>
              <a:t> </a:t>
            </a:r>
            <a:r>
              <a:rPr sz="2100" dirty="0">
                <a:solidFill>
                  <a:srgbClr val="333333"/>
                </a:solidFill>
                <a:latin typeface="Trebuchet MS"/>
                <a:cs typeface="Trebuchet MS"/>
              </a:rPr>
              <a:t>tools</a:t>
            </a:r>
            <a:r>
              <a:rPr sz="2100" spc="55" dirty="0">
                <a:solidFill>
                  <a:srgbClr val="333333"/>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dirty="0">
                <a:solidFill>
                  <a:srgbClr val="333333"/>
                </a:solidFill>
                <a:latin typeface="Trebuchet MS"/>
                <a:cs typeface="Trebuchet MS"/>
              </a:rPr>
              <a:t>visualizing</a:t>
            </a:r>
            <a:r>
              <a:rPr sz="2100" spc="5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5" dirty="0">
                <a:solidFill>
                  <a:srgbClr val="333333"/>
                </a:solidFill>
                <a:latin typeface="Trebuchet MS"/>
                <a:cs typeface="Trebuchet MS"/>
              </a:rPr>
              <a:t> </a:t>
            </a:r>
            <a:r>
              <a:rPr sz="2100" dirty="0">
                <a:solidFill>
                  <a:srgbClr val="333333"/>
                </a:solidFill>
                <a:latin typeface="Trebuchet MS"/>
                <a:cs typeface="Trebuchet MS"/>
              </a:rPr>
              <a:t>resources.</a:t>
            </a:r>
            <a:r>
              <a:rPr sz="2100" spc="55" dirty="0">
                <a:solidFill>
                  <a:srgbClr val="333333"/>
                </a:solidFill>
                <a:latin typeface="Trebuchet MS"/>
                <a:cs typeface="Trebuchet MS"/>
              </a:rPr>
              <a:t> </a:t>
            </a:r>
            <a:r>
              <a:rPr sz="2100" dirty="0">
                <a:solidFill>
                  <a:srgbClr val="333333"/>
                </a:solidFill>
                <a:latin typeface="Trebuchet MS"/>
                <a:cs typeface="Trebuchet MS"/>
              </a:rPr>
              <a:t>There</a:t>
            </a:r>
            <a:r>
              <a:rPr sz="2100" spc="55" dirty="0">
                <a:solidFill>
                  <a:srgbClr val="333333"/>
                </a:solidFill>
                <a:latin typeface="Trebuchet MS"/>
                <a:cs typeface="Trebuchet MS"/>
              </a:rPr>
              <a:t> </a:t>
            </a:r>
            <a:r>
              <a:rPr sz="2100" dirty="0">
                <a:solidFill>
                  <a:srgbClr val="333333"/>
                </a:solidFill>
                <a:latin typeface="Trebuchet MS"/>
                <a:cs typeface="Trebuchet MS"/>
              </a:rPr>
              <a:t>are</a:t>
            </a:r>
            <a:r>
              <a:rPr sz="2100" spc="50" dirty="0">
                <a:solidFill>
                  <a:srgbClr val="333333"/>
                </a:solidFill>
                <a:latin typeface="Trebuchet MS"/>
                <a:cs typeface="Trebuchet MS"/>
              </a:rPr>
              <a:t> </a:t>
            </a:r>
            <a:r>
              <a:rPr sz="2100" u="heavy" spc="85" dirty="0">
                <a:solidFill>
                  <a:srgbClr val="ED2137"/>
                </a:solidFill>
                <a:uFill>
                  <a:solidFill>
                    <a:srgbClr val="ED2137"/>
                  </a:solidFill>
                </a:uFill>
                <a:latin typeface="Trebuchet MS"/>
                <a:cs typeface="Trebuchet MS"/>
                <a:hlinkClick r:id="rId2"/>
              </a:rPr>
              <a:t>recommended</a:t>
            </a:r>
            <a:r>
              <a:rPr sz="2100" u="heavy" spc="55" dirty="0">
                <a:solidFill>
                  <a:srgbClr val="ED2137"/>
                </a:solidFill>
                <a:uFill>
                  <a:solidFill>
                    <a:srgbClr val="ED2137"/>
                  </a:solidFill>
                </a:uFill>
                <a:latin typeface="Trebuchet MS"/>
                <a:cs typeface="Trebuchet MS"/>
                <a:hlinkClick r:id="rId2"/>
              </a:rPr>
              <a:t> </a:t>
            </a:r>
            <a:r>
              <a:rPr sz="2100" u="heavy" dirty="0">
                <a:solidFill>
                  <a:srgbClr val="ED2137"/>
                </a:solidFill>
                <a:uFill>
                  <a:solidFill>
                    <a:srgbClr val="ED2137"/>
                  </a:solidFill>
                </a:uFill>
                <a:latin typeface="Trebuchet MS"/>
                <a:cs typeface="Trebuchet MS"/>
                <a:hlinkClick r:id="rId2"/>
              </a:rPr>
              <a:t>labels</a:t>
            </a:r>
            <a:r>
              <a:rPr sz="2100" spc="55" dirty="0">
                <a:solidFill>
                  <a:srgbClr val="ED2137"/>
                </a:solidFill>
                <a:latin typeface="Trebuchet MS"/>
                <a:cs typeface="Trebuchet MS"/>
              </a:rPr>
              <a:t> </a:t>
            </a:r>
            <a:r>
              <a:rPr sz="2100" spc="-20" dirty="0">
                <a:solidFill>
                  <a:srgbClr val="333333"/>
                </a:solidFill>
                <a:latin typeface="Trebuchet MS"/>
                <a:cs typeface="Trebuchet MS"/>
              </a:rPr>
              <a:t>that </a:t>
            </a:r>
            <a:r>
              <a:rPr sz="2100" dirty="0">
                <a:solidFill>
                  <a:srgbClr val="333333"/>
                </a:solidFill>
                <a:latin typeface="Trebuchet MS"/>
                <a:cs typeface="Trebuchet MS"/>
              </a:rPr>
              <a:t>help</a:t>
            </a:r>
            <a:r>
              <a:rPr sz="2100" spc="-30" dirty="0">
                <a:solidFill>
                  <a:srgbClr val="333333"/>
                </a:solidFill>
                <a:latin typeface="Trebuchet MS"/>
                <a:cs typeface="Trebuchet MS"/>
              </a:rPr>
              <a:t> </a:t>
            </a:r>
            <a:r>
              <a:rPr sz="2100" spc="80" dirty="0">
                <a:solidFill>
                  <a:srgbClr val="333333"/>
                </a:solidFill>
                <a:latin typeface="Trebuchet MS"/>
                <a:cs typeface="Trebuchet MS"/>
              </a:rPr>
              <a:t>ensure</a:t>
            </a:r>
            <a:r>
              <a:rPr sz="2100" spc="-25" dirty="0">
                <a:solidFill>
                  <a:srgbClr val="333333"/>
                </a:solidFill>
                <a:latin typeface="Trebuchet MS"/>
                <a:cs typeface="Trebuchet MS"/>
              </a:rPr>
              <a:t> </a:t>
            </a:r>
            <a:r>
              <a:rPr sz="2100" spc="120" dirty="0">
                <a:solidFill>
                  <a:srgbClr val="333333"/>
                </a:solidFill>
                <a:latin typeface="Trebuchet MS"/>
                <a:cs typeface="Trebuchet MS"/>
              </a:rPr>
              <a:t>some</a:t>
            </a:r>
            <a:r>
              <a:rPr sz="2100" spc="-25" dirty="0">
                <a:solidFill>
                  <a:srgbClr val="333333"/>
                </a:solidFill>
                <a:latin typeface="Trebuchet MS"/>
                <a:cs typeface="Trebuchet MS"/>
              </a:rPr>
              <a:t> </a:t>
            </a:r>
            <a:r>
              <a:rPr sz="2100" spc="50" dirty="0">
                <a:solidFill>
                  <a:srgbClr val="333333"/>
                </a:solidFill>
                <a:latin typeface="Trebuchet MS"/>
                <a:cs typeface="Trebuchet MS"/>
              </a:rPr>
              <a:t>sort</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interoperability</a:t>
            </a:r>
            <a:r>
              <a:rPr sz="2100" spc="-25" dirty="0">
                <a:solidFill>
                  <a:srgbClr val="333333"/>
                </a:solidFill>
                <a:latin typeface="Trebuchet MS"/>
                <a:cs typeface="Trebuchet MS"/>
              </a:rPr>
              <a:t> </a:t>
            </a:r>
            <a:r>
              <a:rPr sz="2100" dirty="0">
                <a:solidFill>
                  <a:srgbClr val="333333"/>
                </a:solidFill>
                <a:latin typeface="Trebuchet MS"/>
                <a:cs typeface="Trebuchet MS"/>
              </a:rPr>
              <a:t>between</a:t>
            </a:r>
            <a:r>
              <a:rPr sz="2100" spc="-25" dirty="0">
                <a:solidFill>
                  <a:srgbClr val="333333"/>
                </a:solidFill>
                <a:latin typeface="Trebuchet MS"/>
                <a:cs typeface="Trebuchet MS"/>
              </a:rPr>
              <a:t> </a:t>
            </a:r>
            <a:r>
              <a:rPr sz="2100" spc="-40" dirty="0">
                <a:solidFill>
                  <a:srgbClr val="333333"/>
                </a:solidFill>
                <a:latin typeface="Trebuchet MS"/>
                <a:cs typeface="Trebuchet MS"/>
              </a:rPr>
              <a:t>all</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spc="50" dirty="0">
                <a:solidFill>
                  <a:srgbClr val="333333"/>
                </a:solidFill>
                <a:latin typeface="Trebuchet MS"/>
                <a:cs typeface="Trebuchet MS"/>
              </a:rPr>
              <a:t>these</a:t>
            </a:r>
            <a:r>
              <a:rPr sz="2100" spc="-25" dirty="0">
                <a:solidFill>
                  <a:srgbClr val="333333"/>
                </a:solidFill>
                <a:latin typeface="Trebuchet MS"/>
                <a:cs typeface="Trebuchet MS"/>
              </a:rPr>
              <a:t> </a:t>
            </a:r>
            <a:r>
              <a:rPr sz="2100" dirty="0">
                <a:solidFill>
                  <a:srgbClr val="333333"/>
                </a:solidFill>
                <a:latin typeface="Trebuchet MS"/>
                <a:cs typeface="Trebuchet MS"/>
              </a:rPr>
              <a:t>tools</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spc="50" dirty="0">
                <a:solidFill>
                  <a:srgbClr val="333333"/>
                </a:solidFill>
                <a:latin typeface="Trebuchet MS"/>
                <a:cs typeface="Trebuchet MS"/>
              </a:rPr>
              <a:t>provide</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spc="130" dirty="0">
                <a:solidFill>
                  <a:srgbClr val="333333"/>
                </a:solidFill>
                <a:latin typeface="Trebuchet MS"/>
                <a:cs typeface="Trebuchet MS"/>
              </a:rPr>
              <a:t>common</a:t>
            </a:r>
            <a:r>
              <a:rPr sz="2100" spc="-25" dirty="0">
                <a:solidFill>
                  <a:srgbClr val="333333"/>
                </a:solidFill>
                <a:latin typeface="Trebuchet MS"/>
                <a:cs typeface="Trebuchet MS"/>
              </a:rPr>
              <a:t> way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dirty="0">
                <a:solidFill>
                  <a:srgbClr val="333333"/>
                </a:solidFill>
                <a:latin typeface="Trebuchet MS"/>
                <a:cs typeface="Trebuchet MS"/>
              </a:rPr>
              <a:t>describe</a:t>
            </a:r>
            <a:r>
              <a:rPr sz="2100" spc="4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5" dirty="0">
                <a:solidFill>
                  <a:srgbClr val="333333"/>
                </a:solidFill>
                <a:latin typeface="Trebuchet MS"/>
                <a:cs typeface="Trebuchet MS"/>
              </a:rPr>
              <a:t> </a:t>
            </a:r>
            <a:r>
              <a:rPr sz="2100" spc="-10" dirty="0">
                <a:solidFill>
                  <a:srgbClr val="333333"/>
                </a:solidFill>
                <a:latin typeface="Trebuchet MS"/>
                <a:cs typeface="Trebuchet MS"/>
              </a:rPr>
              <a:t>resources.</a:t>
            </a:r>
            <a:endParaRPr sz="2100">
              <a:latin typeface="Trebuchet MS"/>
              <a:cs typeface="Trebuchet MS"/>
            </a:endParaRPr>
          </a:p>
        </p:txBody>
      </p:sp>
      <p:sp>
        <p:nvSpPr>
          <p:cNvPr id="5" name="object 5"/>
          <p:cNvSpPr/>
          <p:nvPr/>
        </p:nvSpPr>
        <p:spPr>
          <a:xfrm>
            <a:off x="921860" y="2739051"/>
            <a:ext cx="561340" cy="216535"/>
          </a:xfrm>
          <a:custGeom>
            <a:avLst/>
            <a:gdLst/>
            <a:ahLst/>
            <a:cxnLst/>
            <a:rect l="l" t="t" r="r" b="b"/>
            <a:pathLst>
              <a:path w="561340" h="216535">
                <a:moveTo>
                  <a:pt x="32816" y="213698"/>
                </a:moveTo>
                <a:lnTo>
                  <a:pt x="0" y="213698"/>
                </a:lnTo>
                <a:lnTo>
                  <a:pt x="0" y="0"/>
                </a:lnTo>
                <a:lnTo>
                  <a:pt x="32816" y="0"/>
                </a:lnTo>
                <a:lnTo>
                  <a:pt x="32816" y="213698"/>
                </a:lnTo>
                <a:close/>
              </a:path>
              <a:path w="561340" h="216535">
                <a:moveTo>
                  <a:pt x="81520" y="99035"/>
                </a:moveTo>
                <a:lnTo>
                  <a:pt x="70777" y="72470"/>
                </a:lnTo>
                <a:lnTo>
                  <a:pt x="78004" y="68937"/>
                </a:lnTo>
                <a:lnTo>
                  <a:pt x="85036" y="65893"/>
                </a:lnTo>
                <a:lnTo>
                  <a:pt x="91873" y="63338"/>
                </a:lnTo>
                <a:lnTo>
                  <a:pt x="98514" y="61270"/>
                </a:lnTo>
                <a:lnTo>
                  <a:pt x="105180" y="59646"/>
                </a:lnTo>
                <a:lnTo>
                  <a:pt x="112698" y="58373"/>
                </a:lnTo>
                <a:lnTo>
                  <a:pt x="113175" y="58373"/>
                </a:lnTo>
                <a:lnTo>
                  <a:pt x="119049" y="57791"/>
                </a:lnTo>
                <a:lnTo>
                  <a:pt x="160107" y="64884"/>
                </a:lnTo>
                <a:lnTo>
                  <a:pt x="177987" y="86078"/>
                </a:lnTo>
                <a:lnTo>
                  <a:pt x="118178" y="86078"/>
                </a:lnTo>
                <a:lnTo>
                  <a:pt x="111537" y="87098"/>
                </a:lnTo>
                <a:lnTo>
                  <a:pt x="105156" y="89138"/>
                </a:lnTo>
                <a:lnTo>
                  <a:pt x="100114" y="90904"/>
                </a:lnTo>
                <a:lnTo>
                  <a:pt x="94494" y="93143"/>
                </a:lnTo>
                <a:lnTo>
                  <a:pt x="88315" y="95845"/>
                </a:lnTo>
                <a:lnTo>
                  <a:pt x="81520" y="99035"/>
                </a:lnTo>
                <a:close/>
              </a:path>
              <a:path w="561340" h="216535">
                <a:moveTo>
                  <a:pt x="115921" y="216303"/>
                </a:moveTo>
                <a:lnTo>
                  <a:pt x="107109" y="216303"/>
                </a:lnTo>
                <a:lnTo>
                  <a:pt x="100187" y="215981"/>
                </a:lnTo>
                <a:lnTo>
                  <a:pt x="63419" y="195402"/>
                </a:lnTo>
                <a:lnTo>
                  <a:pt x="56777" y="168966"/>
                </a:lnTo>
                <a:lnTo>
                  <a:pt x="57954" y="157547"/>
                </a:lnTo>
                <a:lnTo>
                  <a:pt x="86090" y="126330"/>
                </a:lnTo>
                <a:lnTo>
                  <a:pt x="130615" y="118113"/>
                </a:lnTo>
                <a:lnTo>
                  <a:pt x="149888" y="117332"/>
                </a:lnTo>
                <a:lnTo>
                  <a:pt x="149888" y="103159"/>
                </a:lnTo>
                <a:lnTo>
                  <a:pt x="147783" y="95845"/>
                </a:lnTo>
                <a:lnTo>
                  <a:pt x="139405" y="88031"/>
                </a:lnTo>
                <a:lnTo>
                  <a:pt x="133241" y="86078"/>
                </a:lnTo>
                <a:lnTo>
                  <a:pt x="177987" y="86078"/>
                </a:lnTo>
                <a:lnTo>
                  <a:pt x="178473" y="87098"/>
                </a:lnTo>
                <a:lnTo>
                  <a:pt x="178537" y="87234"/>
                </a:lnTo>
                <a:lnTo>
                  <a:pt x="181174" y="98282"/>
                </a:lnTo>
                <a:lnTo>
                  <a:pt x="182053" y="111146"/>
                </a:lnTo>
                <a:lnTo>
                  <a:pt x="182053" y="143637"/>
                </a:lnTo>
                <a:lnTo>
                  <a:pt x="149628" y="143637"/>
                </a:lnTo>
                <a:lnTo>
                  <a:pt x="133610" y="144288"/>
                </a:lnTo>
                <a:lnTo>
                  <a:pt x="93392" y="155900"/>
                </a:lnTo>
                <a:lnTo>
                  <a:pt x="90375" y="161760"/>
                </a:lnTo>
                <a:lnTo>
                  <a:pt x="90375" y="175607"/>
                </a:lnTo>
                <a:lnTo>
                  <a:pt x="92242" y="180274"/>
                </a:lnTo>
                <a:lnTo>
                  <a:pt x="99752" y="186177"/>
                </a:lnTo>
                <a:lnTo>
                  <a:pt x="105069" y="187653"/>
                </a:lnTo>
                <a:lnTo>
                  <a:pt x="182053" y="187653"/>
                </a:lnTo>
                <a:lnTo>
                  <a:pt x="182053" y="191810"/>
                </a:lnTo>
                <a:lnTo>
                  <a:pt x="155643" y="191810"/>
                </a:lnTo>
                <a:lnTo>
                  <a:pt x="153559" y="197010"/>
                </a:lnTo>
                <a:lnTo>
                  <a:pt x="150469" y="201268"/>
                </a:lnTo>
                <a:lnTo>
                  <a:pt x="141597" y="208446"/>
                </a:lnTo>
                <a:lnTo>
                  <a:pt x="136062" y="211376"/>
                </a:lnTo>
                <a:lnTo>
                  <a:pt x="123474" y="215326"/>
                </a:lnTo>
                <a:lnTo>
                  <a:pt x="115921" y="216303"/>
                </a:lnTo>
                <a:close/>
              </a:path>
              <a:path w="561340" h="216535">
                <a:moveTo>
                  <a:pt x="182053" y="187653"/>
                </a:moveTo>
                <a:lnTo>
                  <a:pt x="111928" y="187653"/>
                </a:lnTo>
                <a:lnTo>
                  <a:pt x="119981" y="187088"/>
                </a:lnTo>
                <a:lnTo>
                  <a:pt x="127213" y="185391"/>
                </a:lnTo>
                <a:lnTo>
                  <a:pt x="149579" y="151646"/>
                </a:lnTo>
                <a:lnTo>
                  <a:pt x="149628" y="143637"/>
                </a:lnTo>
                <a:lnTo>
                  <a:pt x="182053" y="143637"/>
                </a:lnTo>
                <a:lnTo>
                  <a:pt x="182053" y="187653"/>
                </a:lnTo>
                <a:close/>
              </a:path>
              <a:path w="561340" h="216535">
                <a:moveTo>
                  <a:pt x="182053" y="213698"/>
                </a:moveTo>
                <a:lnTo>
                  <a:pt x="156204" y="213698"/>
                </a:lnTo>
                <a:lnTo>
                  <a:pt x="155916" y="202477"/>
                </a:lnTo>
                <a:lnTo>
                  <a:pt x="155885" y="201268"/>
                </a:lnTo>
                <a:lnTo>
                  <a:pt x="155776" y="197010"/>
                </a:lnTo>
                <a:lnTo>
                  <a:pt x="155735" y="195402"/>
                </a:lnTo>
                <a:lnTo>
                  <a:pt x="155643" y="191810"/>
                </a:lnTo>
                <a:lnTo>
                  <a:pt x="182053" y="191810"/>
                </a:lnTo>
                <a:lnTo>
                  <a:pt x="182053" y="213698"/>
                </a:lnTo>
                <a:close/>
              </a:path>
              <a:path w="561340" h="216535">
                <a:moveTo>
                  <a:pt x="241110" y="213698"/>
                </a:moveTo>
                <a:lnTo>
                  <a:pt x="215521" y="213698"/>
                </a:lnTo>
                <a:lnTo>
                  <a:pt x="215521" y="0"/>
                </a:lnTo>
                <a:lnTo>
                  <a:pt x="248208" y="0"/>
                </a:lnTo>
                <a:lnTo>
                  <a:pt x="248129" y="64851"/>
                </a:lnTo>
                <a:lnTo>
                  <a:pt x="248078" y="66943"/>
                </a:lnTo>
                <a:lnTo>
                  <a:pt x="247819" y="72097"/>
                </a:lnTo>
                <a:lnTo>
                  <a:pt x="328660" y="72097"/>
                </a:lnTo>
                <a:lnTo>
                  <a:pt x="334677" y="77744"/>
                </a:lnTo>
                <a:lnTo>
                  <a:pt x="340672" y="86599"/>
                </a:lnTo>
                <a:lnTo>
                  <a:pt x="275142" y="86599"/>
                </a:lnTo>
                <a:lnTo>
                  <a:pt x="268002" y="88292"/>
                </a:lnTo>
                <a:lnTo>
                  <a:pt x="248427" y="127721"/>
                </a:lnTo>
                <a:lnTo>
                  <a:pt x="248208" y="136149"/>
                </a:lnTo>
                <a:lnTo>
                  <a:pt x="248208" y="137321"/>
                </a:lnTo>
                <a:lnTo>
                  <a:pt x="248662" y="148443"/>
                </a:lnTo>
                <a:lnTo>
                  <a:pt x="248692" y="149172"/>
                </a:lnTo>
                <a:lnTo>
                  <a:pt x="250054" y="158760"/>
                </a:lnTo>
                <a:lnTo>
                  <a:pt x="250145" y="159394"/>
                </a:lnTo>
                <a:lnTo>
                  <a:pt x="252566" y="167989"/>
                </a:lnTo>
                <a:lnTo>
                  <a:pt x="255956" y="174956"/>
                </a:lnTo>
                <a:lnTo>
                  <a:pt x="260636" y="180340"/>
                </a:lnTo>
                <a:lnTo>
                  <a:pt x="266794" y="184105"/>
                </a:lnTo>
                <a:lnTo>
                  <a:pt x="266649" y="184105"/>
                </a:lnTo>
                <a:lnTo>
                  <a:pt x="274761" y="186473"/>
                </a:lnTo>
                <a:lnTo>
                  <a:pt x="274579" y="186473"/>
                </a:lnTo>
                <a:lnTo>
                  <a:pt x="284345" y="187263"/>
                </a:lnTo>
                <a:lnTo>
                  <a:pt x="340355" y="187263"/>
                </a:lnTo>
                <a:lnTo>
                  <a:pt x="339886" y="188166"/>
                </a:lnTo>
                <a:lnTo>
                  <a:pt x="334819" y="195299"/>
                </a:lnTo>
                <a:lnTo>
                  <a:pt x="242493" y="195299"/>
                </a:lnTo>
                <a:lnTo>
                  <a:pt x="241308" y="211065"/>
                </a:lnTo>
                <a:lnTo>
                  <a:pt x="241212" y="212347"/>
                </a:lnTo>
                <a:lnTo>
                  <a:pt x="241110" y="213698"/>
                </a:lnTo>
                <a:close/>
              </a:path>
              <a:path w="561340" h="216535">
                <a:moveTo>
                  <a:pt x="328660" y="72097"/>
                </a:moveTo>
                <a:lnTo>
                  <a:pt x="247819" y="72097"/>
                </a:lnTo>
                <a:lnTo>
                  <a:pt x="250220" y="69412"/>
                </a:lnTo>
                <a:lnTo>
                  <a:pt x="287861" y="57429"/>
                </a:lnTo>
                <a:lnTo>
                  <a:pt x="301799" y="58698"/>
                </a:lnTo>
                <a:lnTo>
                  <a:pt x="314248" y="62507"/>
                </a:lnTo>
                <a:lnTo>
                  <a:pt x="325207" y="68856"/>
                </a:lnTo>
                <a:lnTo>
                  <a:pt x="328660" y="72097"/>
                </a:lnTo>
                <a:close/>
              </a:path>
              <a:path w="561340" h="216535">
                <a:moveTo>
                  <a:pt x="340355" y="187263"/>
                </a:moveTo>
                <a:lnTo>
                  <a:pt x="284345" y="187263"/>
                </a:lnTo>
                <a:lnTo>
                  <a:pt x="292321" y="186473"/>
                </a:lnTo>
                <a:lnTo>
                  <a:pt x="299256" y="184105"/>
                </a:lnTo>
                <a:lnTo>
                  <a:pt x="318003" y="149172"/>
                </a:lnTo>
                <a:lnTo>
                  <a:pt x="318642" y="136149"/>
                </a:lnTo>
                <a:lnTo>
                  <a:pt x="318126" y="124478"/>
                </a:lnTo>
                <a:lnTo>
                  <a:pt x="299451" y="89610"/>
                </a:lnTo>
                <a:lnTo>
                  <a:pt x="284345" y="86599"/>
                </a:lnTo>
                <a:lnTo>
                  <a:pt x="340672" y="86599"/>
                </a:lnTo>
                <a:lnTo>
                  <a:pt x="352096" y="136149"/>
                </a:lnTo>
                <a:lnTo>
                  <a:pt x="352100" y="137321"/>
                </a:lnTo>
                <a:lnTo>
                  <a:pt x="351650" y="148443"/>
                </a:lnTo>
                <a:lnTo>
                  <a:pt x="351591" y="149172"/>
                </a:lnTo>
                <a:lnTo>
                  <a:pt x="350330" y="158760"/>
                </a:lnTo>
                <a:lnTo>
                  <a:pt x="350247" y="159394"/>
                </a:lnTo>
                <a:lnTo>
                  <a:pt x="350157" y="160078"/>
                </a:lnTo>
                <a:lnTo>
                  <a:pt x="347695" y="170390"/>
                </a:lnTo>
                <a:lnTo>
                  <a:pt x="344248" y="179775"/>
                </a:lnTo>
                <a:lnTo>
                  <a:pt x="340355" y="187263"/>
                </a:lnTo>
                <a:close/>
              </a:path>
              <a:path w="561340" h="216535">
                <a:moveTo>
                  <a:pt x="287340" y="216303"/>
                </a:moveTo>
                <a:lnTo>
                  <a:pt x="250057" y="205333"/>
                </a:lnTo>
                <a:lnTo>
                  <a:pt x="242493" y="195299"/>
                </a:lnTo>
                <a:lnTo>
                  <a:pt x="334819" y="195299"/>
                </a:lnTo>
                <a:lnTo>
                  <a:pt x="296887" y="215721"/>
                </a:lnTo>
                <a:lnTo>
                  <a:pt x="287340" y="216303"/>
                </a:lnTo>
                <a:close/>
              </a:path>
              <a:path w="561340" h="216535">
                <a:moveTo>
                  <a:pt x="444391" y="216303"/>
                </a:moveTo>
                <a:lnTo>
                  <a:pt x="433416" y="215717"/>
                </a:lnTo>
                <a:lnTo>
                  <a:pt x="433625" y="215717"/>
                </a:lnTo>
                <a:lnTo>
                  <a:pt x="423336" y="213959"/>
                </a:lnTo>
                <a:lnTo>
                  <a:pt x="423504" y="213959"/>
                </a:lnTo>
                <a:lnTo>
                  <a:pt x="414382" y="211175"/>
                </a:lnTo>
                <a:lnTo>
                  <a:pt x="405714" y="207187"/>
                </a:lnTo>
                <a:lnTo>
                  <a:pt x="375877" y="171147"/>
                </a:lnTo>
                <a:lnTo>
                  <a:pt x="370749" y="137842"/>
                </a:lnTo>
                <a:lnTo>
                  <a:pt x="371211" y="127424"/>
                </a:lnTo>
                <a:lnTo>
                  <a:pt x="371270" y="126085"/>
                </a:lnTo>
                <a:lnTo>
                  <a:pt x="383698" y="86884"/>
                </a:lnTo>
                <a:lnTo>
                  <a:pt x="419730" y="59805"/>
                </a:lnTo>
                <a:lnTo>
                  <a:pt x="429472" y="57856"/>
                </a:lnTo>
                <a:lnTo>
                  <a:pt x="430237" y="57856"/>
                </a:lnTo>
                <a:lnTo>
                  <a:pt x="439182" y="57298"/>
                </a:lnTo>
                <a:lnTo>
                  <a:pt x="480129" y="71110"/>
                </a:lnTo>
                <a:lnTo>
                  <a:pt x="492518" y="86078"/>
                </a:lnTo>
                <a:lnTo>
                  <a:pt x="438922" y="86078"/>
                </a:lnTo>
                <a:lnTo>
                  <a:pt x="431873" y="86688"/>
                </a:lnTo>
                <a:lnTo>
                  <a:pt x="405248" y="117405"/>
                </a:lnTo>
                <a:lnTo>
                  <a:pt x="405193" y="117983"/>
                </a:lnTo>
                <a:lnTo>
                  <a:pt x="502352" y="117983"/>
                </a:lnTo>
                <a:lnTo>
                  <a:pt x="502734" y="126085"/>
                </a:lnTo>
                <a:lnTo>
                  <a:pt x="502797" y="146372"/>
                </a:lnTo>
                <a:lnTo>
                  <a:pt x="404282" y="146372"/>
                </a:lnTo>
                <a:lnTo>
                  <a:pt x="405055" y="154698"/>
                </a:lnTo>
                <a:lnTo>
                  <a:pt x="435819" y="185960"/>
                </a:lnTo>
                <a:lnTo>
                  <a:pt x="435225" y="185960"/>
                </a:lnTo>
                <a:lnTo>
                  <a:pt x="445303" y="186742"/>
                </a:lnTo>
                <a:lnTo>
                  <a:pt x="496416" y="186742"/>
                </a:lnTo>
                <a:lnTo>
                  <a:pt x="496416" y="205103"/>
                </a:lnTo>
                <a:lnTo>
                  <a:pt x="458455" y="215717"/>
                </a:lnTo>
                <a:lnTo>
                  <a:pt x="451667" y="216156"/>
                </a:lnTo>
                <a:lnTo>
                  <a:pt x="444391" y="216303"/>
                </a:lnTo>
                <a:close/>
              </a:path>
              <a:path w="561340" h="216535">
                <a:moveTo>
                  <a:pt x="502352" y="117983"/>
                </a:moveTo>
                <a:lnTo>
                  <a:pt x="469003" y="117983"/>
                </a:lnTo>
                <a:lnTo>
                  <a:pt x="468960" y="113903"/>
                </a:lnTo>
                <a:lnTo>
                  <a:pt x="467810" y="109041"/>
                </a:lnTo>
                <a:lnTo>
                  <a:pt x="465552" y="103398"/>
                </a:lnTo>
                <a:lnTo>
                  <a:pt x="463339" y="97755"/>
                </a:lnTo>
                <a:lnTo>
                  <a:pt x="460083" y="93457"/>
                </a:lnTo>
                <a:lnTo>
                  <a:pt x="451532" y="87554"/>
                </a:lnTo>
                <a:lnTo>
                  <a:pt x="445910" y="86078"/>
                </a:lnTo>
                <a:lnTo>
                  <a:pt x="492518" y="86078"/>
                </a:lnTo>
                <a:lnTo>
                  <a:pt x="495244" y="90961"/>
                </a:lnTo>
                <a:lnTo>
                  <a:pt x="498548" y="99174"/>
                </a:lnTo>
                <a:lnTo>
                  <a:pt x="500908" y="107988"/>
                </a:lnTo>
                <a:lnTo>
                  <a:pt x="502325" y="117405"/>
                </a:lnTo>
                <a:lnTo>
                  <a:pt x="502352" y="117983"/>
                </a:lnTo>
                <a:close/>
              </a:path>
              <a:path w="561340" h="216535">
                <a:moveTo>
                  <a:pt x="496416" y="186742"/>
                </a:moveTo>
                <a:lnTo>
                  <a:pt x="453897" y="186742"/>
                </a:lnTo>
                <a:lnTo>
                  <a:pt x="461472" y="185960"/>
                </a:lnTo>
                <a:lnTo>
                  <a:pt x="468027" y="184398"/>
                </a:lnTo>
                <a:lnTo>
                  <a:pt x="473512" y="182876"/>
                </a:lnTo>
                <a:lnTo>
                  <a:pt x="480073" y="180654"/>
                </a:lnTo>
                <a:lnTo>
                  <a:pt x="487707" y="177732"/>
                </a:lnTo>
                <a:lnTo>
                  <a:pt x="496416" y="174110"/>
                </a:lnTo>
                <a:lnTo>
                  <a:pt x="496416" y="186742"/>
                </a:lnTo>
                <a:close/>
              </a:path>
              <a:path w="561340" h="216535">
                <a:moveTo>
                  <a:pt x="561268" y="213698"/>
                </a:moveTo>
                <a:lnTo>
                  <a:pt x="528451" y="213698"/>
                </a:lnTo>
                <a:lnTo>
                  <a:pt x="528451" y="0"/>
                </a:lnTo>
                <a:lnTo>
                  <a:pt x="561268" y="0"/>
                </a:lnTo>
                <a:lnTo>
                  <a:pt x="561268" y="213698"/>
                </a:lnTo>
                <a:close/>
              </a:path>
            </a:pathLst>
          </a:custGeom>
          <a:solidFill>
            <a:srgbClr val="333333"/>
          </a:solidFill>
        </p:spPr>
        <p:txBody>
          <a:bodyPr wrap="square" lIns="0" tIns="0" rIns="0" bIns="0" rtlCol="0"/>
          <a:lstStyle/>
          <a:p>
            <a:endParaRPr/>
          </a:p>
        </p:txBody>
      </p:sp>
      <p:pic>
        <p:nvPicPr>
          <p:cNvPr id="6" name="object 6"/>
          <p:cNvPicPr/>
          <p:nvPr/>
        </p:nvPicPr>
        <p:blipFill>
          <a:blip r:embed="rId3" cstate="print"/>
          <a:stretch>
            <a:fillRect/>
          </a:stretch>
        </p:blipFill>
        <p:spPr>
          <a:xfrm>
            <a:off x="5590430" y="2745562"/>
            <a:ext cx="1387282" cy="270997"/>
          </a:xfrm>
          <a:prstGeom prst="rect">
            <a:avLst/>
          </a:prstGeom>
        </p:spPr>
      </p:pic>
      <p:sp>
        <p:nvSpPr>
          <p:cNvPr id="7" name="object 7"/>
          <p:cNvSpPr/>
          <p:nvPr/>
        </p:nvSpPr>
        <p:spPr>
          <a:xfrm>
            <a:off x="10281791" y="2739051"/>
            <a:ext cx="1034415" cy="278130"/>
          </a:xfrm>
          <a:custGeom>
            <a:avLst/>
            <a:gdLst/>
            <a:ahLst/>
            <a:cxnLst/>
            <a:rect l="l" t="t" r="r" b="b"/>
            <a:pathLst>
              <a:path w="1034415" h="278130">
                <a:moveTo>
                  <a:pt x="117071" y="213698"/>
                </a:moveTo>
                <a:lnTo>
                  <a:pt x="0" y="213698"/>
                </a:lnTo>
                <a:lnTo>
                  <a:pt x="0" y="12241"/>
                </a:lnTo>
                <a:lnTo>
                  <a:pt x="117071" y="12241"/>
                </a:lnTo>
                <a:lnTo>
                  <a:pt x="117071" y="42843"/>
                </a:lnTo>
                <a:lnTo>
                  <a:pt x="33207" y="42843"/>
                </a:lnTo>
                <a:lnTo>
                  <a:pt x="33207" y="93371"/>
                </a:lnTo>
                <a:lnTo>
                  <a:pt x="112253" y="93371"/>
                </a:lnTo>
                <a:lnTo>
                  <a:pt x="112253" y="123713"/>
                </a:lnTo>
                <a:lnTo>
                  <a:pt x="33207" y="123713"/>
                </a:lnTo>
                <a:lnTo>
                  <a:pt x="33207" y="183095"/>
                </a:lnTo>
                <a:lnTo>
                  <a:pt x="117071" y="183095"/>
                </a:lnTo>
                <a:lnTo>
                  <a:pt x="117071" y="213698"/>
                </a:lnTo>
                <a:close/>
              </a:path>
              <a:path w="1034415" h="278130">
                <a:moveTo>
                  <a:pt x="160176" y="213698"/>
                </a:moveTo>
                <a:lnTo>
                  <a:pt x="122085" y="213698"/>
                </a:lnTo>
                <a:lnTo>
                  <a:pt x="177691" y="135108"/>
                </a:lnTo>
                <a:lnTo>
                  <a:pt x="124429" y="59903"/>
                </a:lnTo>
                <a:lnTo>
                  <a:pt x="162780" y="59903"/>
                </a:lnTo>
                <a:lnTo>
                  <a:pt x="197485" y="110560"/>
                </a:lnTo>
                <a:lnTo>
                  <a:pt x="234274" y="110560"/>
                </a:lnTo>
                <a:lnTo>
                  <a:pt x="216889" y="135108"/>
                </a:lnTo>
                <a:lnTo>
                  <a:pt x="234446" y="159720"/>
                </a:lnTo>
                <a:lnTo>
                  <a:pt x="197485" y="159720"/>
                </a:lnTo>
                <a:lnTo>
                  <a:pt x="160176" y="213698"/>
                </a:lnTo>
                <a:close/>
              </a:path>
              <a:path w="1034415" h="278130">
                <a:moveTo>
                  <a:pt x="234274" y="110560"/>
                </a:moveTo>
                <a:lnTo>
                  <a:pt x="197485" y="110560"/>
                </a:lnTo>
                <a:lnTo>
                  <a:pt x="232060" y="59903"/>
                </a:lnTo>
                <a:lnTo>
                  <a:pt x="270150" y="59903"/>
                </a:lnTo>
                <a:lnTo>
                  <a:pt x="234274" y="110560"/>
                </a:lnTo>
                <a:close/>
              </a:path>
              <a:path w="1034415" h="278130">
                <a:moveTo>
                  <a:pt x="272950" y="213698"/>
                </a:moveTo>
                <a:lnTo>
                  <a:pt x="234534" y="213698"/>
                </a:lnTo>
                <a:lnTo>
                  <a:pt x="197485" y="159720"/>
                </a:lnTo>
                <a:lnTo>
                  <a:pt x="234446" y="159720"/>
                </a:lnTo>
                <a:lnTo>
                  <a:pt x="272950" y="213698"/>
                </a:lnTo>
                <a:close/>
              </a:path>
              <a:path w="1034415" h="278130">
                <a:moveTo>
                  <a:pt x="298735" y="99035"/>
                </a:moveTo>
                <a:lnTo>
                  <a:pt x="287991" y="72470"/>
                </a:lnTo>
                <a:lnTo>
                  <a:pt x="295219" y="68937"/>
                </a:lnTo>
                <a:lnTo>
                  <a:pt x="302251" y="65893"/>
                </a:lnTo>
                <a:lnTo>
                  <a:pt x="309088" y="63338"/>
                </a:lnTo>
                <a:lnTo>
                  <a:pt x="315729" y="61270"/>
                </a:lnTo>
                <a:lnTo>
                  <a:pt x="322395" y="59646"/>
                </a:lnTo>
                <a:lnTo>
                  <a:pt x="329912" y="58373"/>
                </a:lnTo>
                <a:lnTo>
                  <a:pt x="330390" y="58373"/>
                </a:lnTo>
                <a:lnTo>
                  <a:pt x="336264" y="57791"/>
                </a:lnTo>
                <a:lnTo>
                  <a:pt x="377321" y="64884"/>
                </a:lnTo>
                <a:lnTo>
                  <a:pt x="395202" y="86078"/>
                </a:lnTo>
                <a:lnTo>
                  <a:pt x="335393" y="86078"/>
                </a:lnTo>
                <a:lnTo>
                  <a:pt x="328751" y="87098"/>
                </a:lnTo>
                <a:lnTo>
                  <a:pt x="322370" y="89138"/>
                </a:lnTo>
                <a:lnTo>
                  <a:pt x="317328" y="90904"/>
                </a:lnTo>
                <a:lnTo>
                  <a:pt x="311708" y="93143"/>
                </a:lnTo>
                <a:lnTo>
                  <a:pt x="305529" y="95845"/>
                </a:lnTo>
                <a:lnTo>
                  <a:pt x="298735" y="99035"/>
                </a:lnTo>
                <a:close/>
              </a:path>
              <a:path w="1034415" h="278130">
                <a:moveTo>
                  <a:pt x="333136" y="216303"/>
                </a:moveTo>
                <a:lnTo>
                  <a:pt x="324324" y="216303"/>
                </a:lnTo>
                <a:lnTo>
                  <a:pt x="317401" y="215981"/>
                </a:lnTo>
                <a:lnTo>
                  <a:pt x="280634" y="195402"/>
                </a:lnTo>
                <a:lnTo>
                  <a:pt x="273992" y="168966"/>
                </a:lnTo>
                <a:lnTo>
                  <a:pt x="275168" y="157547"/>
                </a:lnTo>
                <a:lnTo>
                  <a:pt x="303305" y="126330"/>
                </a:lnTo>
                <a:lnTo>
                  <a:pt x="347829" y="118113"/>
                </a:lnTo>
                <a:lnTo>
                  <a:pt x="367103" y="117332"/>
                </a:lnTo>
                <a:lnTo>
                  <a:pt x="367103" y="103159"/>
                </a:lnTo>
                <a:lnTo>
                  <a:pt x="364997" y="95845"/>
                </a:lnTo>
                <a:lnTo>
                  <a:pt x="356619" y="88031"/>
                </a:lnTo>
                <a:lnTo>
                  <a:pt x="350456" y="86078"/>
                </a:lnTo>
                <a:lnTo>
                  <a:pt x="395202" y="86078"/>
                </a:lnTo>
                <a:lnTo>
                  <a:pt x="395687" y="87098"/>
                </a:lnTo>
                <a:lnTo>
                  <a:pt x="395752" y="87234"/>
                </a:lnTo>
                <a:lnTo>
                  <a:pt x="398389" y="98282"/>
                </a:lnTo>
                <a:lnTo>
                  <a:pt x="399268" y="111146"/>
                </a:lnTo>
                <a:lnTo>
                  <a:pt x="399268" y="143637"/>
                </a:lnTo>
                <a:lnTo>
                  <a:pt x="366842" y="143637"/>
                </a:lnTo>
                <a:lnTo>
                  <a:pt x="350825" y="144288"/>
                </a:lnTo>
                <a:lnTo>
                  <a:pt x="310607" y="155900"/>
                </a:lnTo>
                <a:lnTo>
                  <a:pt x="307590" y="161760"/>
                </a:lnTo>
                <a:lnTo>
                  <a:pt x="307590" y="175607"/>
                </a:lnTo>
                <a:lnTo>
                  <a:pt x="309456" y="180274"/>
                </a:lnTo>
                <a:lnTo>
                  <a:pt x="316966" y="186177"/>
                </a:lnTo>
                <a:lnTo>
                  <a:pt x="322283" y="187653"/>
                </a:lnTo>
                <a:lnTo>
                  <a:pt x="399268" y="187653"/>
                </a:lnTo>
                <a:lnTo>
                  <a:pt x="399268" y="191810"/>
                </a:lnTo>
                <a:lnTo>
                  <a:pt x="372857" y="191810"/>
                </a:lnTo>
                <a:lnTo>
                  <a:pt x="370773" y="197010"/>
                </a:lnTo>
                <a:lnTo>
                  <a:pt x="367683" y="201268"/>
                </a:lnTo>
                <a:lnTo>
                  <a:pt x="358811" y="208446"/>
                </a:lnTo>
                <a:lnTo>
                  <a:pt x="353277" y="211376"/>
                </a:lnTo>
                <a:lnTo>
                  <a:pt x="340689" y="215326"/>
                </a:lnTo>
                <a:lnTo>
                  <a:pt x="333136" y="216303"/>
                </a:lnTo>
                <a:close/>
              </a:path>
              <a:path w="1034415" h="278130">
                <a:moveTo>
                  <a:pt x="399268" y="187653"/>
                </a:moveTo>
                <a:lnTo>
                  <a:pt x="329142" y="187653"/>
                </a:lnTo>
                <a:lnTo>
                  <a:pt x="337196" y="187088"/>
                </a:lnTo>
                <a:lnTo>
                  <a:pt x="344427" y="185391"/>
                </a:lnTo>
                <a:lnTo>
                  <a:pt x="366793" y="151646"/>
                </a:lnTo>
                <a:lnTo>
                  <a:pt x="366842" y="143637"/>
                </a:lnTo>
                <a:lnTo>
                  <a:pt x="399268" y="143637"/>
                </a:lnTo>
                <a:lnTo>
                  <a:pt x="399268" y="187653"/>
                </a:lnTo>
                <a:close/>
              </a:path>
              <a:path w="1034415" h="278130">
                <a:moveTo>
                  <a:pt x="399268" y="213698"/>
                </a:moveTo>
                <a:lnTo>
                  <a:pt x="373419" y="213698"/>
                </a:lnTo>
                <a:lnTo>
                  <a:pt x="373131" y="202477"/>
                </a:lnTo>
                <a:lnTo>
                  <a:pt x="373100" y="201268"/>
                </a:lnTo>
                <a:lnTo>
                  <a:pt x="372990" y="197010"/>
                </a:lnTo>
                <a:lnTo>
                  <a:pt x="372949" y="195402"/>
                </a:lnTo>
                <a:lnTo>
                  <a:pt x="372857" y="191810"/>
                </a:lnTo>
                <a:lnTo>
                  <a:pt x="399268" y="191810"/>
                </a:lnTo>
                <a:lnTo>
                  <a:pt x="399268" y="213698"/>
                </a:lnTo>
                <a:close/>
              </a:path>
              <a:path w="1034415" h="278130">
                <a:moveTo>
                  <a:pt x="545884" y="78591"/>
                </a:moveTo>
                <a:lnTo>
                  <a:pt x="460209" y="78591"/>
                </a:lnTo>
                <a:lnTo>
                  <a:pt x="461626" y="74757"/>
                </a:lnTo>
                <a:lnTo>
                  <a:pt x="464058" y="71501"/>
                </a:lnTo>
                <a:lnTo>
                  <a:pt x="472411" y="65003"/>
                </a:lnTo>
                <a:lnTo>
                  <a:pt x="477837" y="62139"/>
                </a:lnTo>
                <a:lnTo>
                  <a:pt x="490099" y="58169"/>
                </a:lnTo>
                <a:lnTo>
                  <a:pt x="490458" y="58169"/>
                </a:lnTo>
                <a:lnTo>
                  <a:pt x="496090" y="57298"/>
                </a:lnTo>
                <a:lnTo>
                  <a:pt x="502732" y="57298"/>
                </a:lnTo>
                <a:lnTo>
                  <a:pt x="511020" y="57718"/>
                </a:lnTo>
                <a:lnTo>
                  <a:pt x="511187" y="57718"/>
                </a:lnTo>
                <a:lnTo>
                  <a:pt x="518843" y="58975"/>
                </a:lnTo>
                <a:lnTo>
                  <a:pt x="518976" y="58975"/>
                </a:lnTo>
                <a:lnTo>
                  <a:pt x="525999" y="61071"/>
                </a:lnTo>
                <a:lnTo>
                  <a:pt x="526128" y="61071"/>
                </a:lnTo>
                <a:lnTo>
                  <a:pt x="532944" y="64200"/>
                </a:lnTo>
                <a:lnTo>
                  <a:pt x="540506" y="68336"/>
                </a:lnTo>
                <a:lnTo>
                  <a:pt x="545102" y="74580"/>
                </a:lnTo>
                <a:lnTo>
                  <a:pt x="545884" y="78591"/>
                </a:lnTo>
                <a:close/>
              </a:path>
              <a:path w="1034415" h="278130">
                <a:moveTo>
                  <a:pt x="640268" y="82933"/>
                </a:moveTo>
                <a:lnTo>
                  <a:pt x="546731" y="82933"/>
                </a:lnTo>
                <a:lnTo>
                  <a:pt x="549516" y="76958"/>
                </a:lnTo>
                <a:lnTo>
                  <a:pt x="585437" y="57718"/>
                </a:lnTo>
                <a:lnTo>
                  <a:pt x="593238" y="57298"/>
                </a:lnTo>
                <a:lnTo>
                  <a:pt x="605422" y="58169"/>
                </a:lnTo>
                <a:lnTo>
                  <a:pt x="638650" y="79172"/>
                </a:lnTo>
                <a:lnTo>
                  <a:pt x="640268" y="82933"/>
                </a:lnTo>
                <a:close/>
              </a:path>
              <a:path w="1034415" h="278130">
                <a:moveTo>
                  <a:pt x="465422" y="213698"/>
                </a:moveTo>
                <a:lnTo>
                  <a:pt x="432736" y="213698"/>
                </a:lnTo>
                <a:lnTo>
                  <a:pt x="432736" y="59903"/>
                </a:lnTo>
                <a:lnTo>
                  <a:pt x="460409" y="59903"/>
                </a:lnTo>
                <a:lnTo>
                  <a:pt x="460284" y="71501"/>
                </a:lnTo>
                <a:lnTo>
                  <a:pt x="460209" y="78591"/>
                </a:lnTo>
                <a:lnTo>
                  <a:pt x="545884" y="78591"/>
                </a:lnTo>
                <a:lnTo>
                  <a:pt x="546731" y="82933"/>
                </a:lnTo>
                <a:lnTo>
                  <a:pt x="640268" y="82933"/>
                </a:lnTo>
                <a:lnTo>
                  <a:pt x="641845" y="86599"/>
                </a:lnTo>
                <a:lnTo>
                  <a:pt x="490621" y="86599"/>
                </a:lnTo>
                <a:lnTo>
                  <a:pt x="484087" y="88227"/>
                </a:lnTo>
                <a:lnTo>
                  <a:pt x="465634" y="125044"/>
                </a:lnTo>
                <a:lnTo>
                  <a:pt x="465542" y="128336"/>
                </a:lnTo>
                <a:lnTo>
                  <a:pt x="465422" y="213698"/>
                </a:lnTo>
                <a:close/>
              </a:path>
              <a:path w="1034415" h="278130">
                <a:moveTo>
                  <a:pt x="555798" y="213698"/>
                </a:moveTo>
                <a:lnTo>
                  <a:pt x="523242" y="213698"/>
                </a:lnTo>
                <a:lnTo>
                  <a:pt x="523242" y="108759"/>
                </a:lnTo>
                <a:lnTo>
                  <a:pt x="522330" y="103181"/>
                </a:lnTo>
                <a:lnTo>
                  <a:pt x="504642" y="86599"/>
                </a:lnTo>
                <a:lnTo>
                  <a:pt x="589722" y="86599"/>
                </a:lnTo>
                <a:lnTo>
                  <a:pt x="581334" y="87234"/>
                </a:lnTo>
                <a:lnTo>
                  <a:pt x="574513" y="89057"/>
                </a:lnTo>
                <a:lnTo>
                  <a:pt x="574359" y="89057"/>
                </a:lnTo>
                <a:lnTo>
                  <a:pt x="555798" y="128336"/>
                </a:lnTo>
                <a:lnTo>
                  <a:pt x="555798" y="213698"/>
                </a:lnTo>
                <a:close/>
              </a:path>
              <a:path w="1034415" h="278130">
                <a:moveTo>
                  <a:pt x="646304" y="213698"/>
                </a:moveTo>
                <a:lnTo>
                  <a:pt x="613878" y="213698"/>
                </a:lnTo>
                <a:lnTo>
                  <a:pt x="613878" y="105547"/>
                </a:lnTo>
                <a:lnTo>
                  <a:pt x="611882" y="98167"/>
                </a:lnTo>
                <a:lnTo>
                  <a:pt x="607888" y="93566"/>
                </a:lnTo>
                <a:lnTo>
                  <a:pt x="604011" y="89057"/>
                </a:lnTo>
                <a:lnTo>
                  <a:pt x="603894" y="88921"/>
                </a:lnTo>
                <a:lnTo>
                  <a:pt x="597838" y="86599"/>
                </a:lnTo>
                <a:lnTo>
                  <a:pt x="641845" y="86599"/>
                </a:lnTo>
                <a:lnTo>
                  <a:pt x="642844" y="88921"/>
                </a:lnTo>
                <a:lnTo>
                  <a:pt x="642902" y="89057"/>
                </a:lnTo>
                <a:lnTo>
                  <a:pt x="645454" y="100887"/>
                </a:lnTo>
                <a:lnTo>
                  <a:pt x="646304" y="114662"/>
                </a:lnTo>
                <a:lnTo>
                  <a:pt x="646304" y="213698"/>
                </a:lnTo>
                <a:close/>
              </a:path>
              <a:path w="1034415" h="278130">
                <a:moveTo>
                  <a:pt x="800274" y="79498"/>
                </a:moveTo>
                <a:lnTo>
                  <a:pt x="707134" y="79498"/>
                </a:lnTo>
                <a:lnTo>
                  <a:pt x="708404" y="76149"/>
                </a:lnTo>
                <a:lnTo>
                  <a:pt x="743690" y="57298"/>
                </a:lnTo>
                <a:lnTo>
                  <a:pt x="752242" y="57298"/>
                </a:lnTo>
                <a:lnTo>
                  <a:pt x="765416" y="58492"/>
                </a:lnTo>
                <a:lnTo>
                  <a:pt x="765910" y="58492"/>
                </a:lnTo>
                <a:lnTo>
                  <a:pt x="778515" y="62328"/>
                </a:lnTo>
                <a:lnTo>
                  <a:pt x="789429" y="68616"/>
                </a:lnTo>
                <a:lnTo>
                  <a:pt x="798862" y="77418"/>
                </a:lnTo>
                <a:lnTo>
                  <a:pt x="800274" y="79498"/>
                </a:lnTo>
                <a:close/>
              </a:path>
              <a:path w="1034415" h="278130">
                <a:moveTo>
                  <a:pt x="712458" y="277508"/>
                </a:moveTo>
                <a:lnTo>
                  <a:pt x="679642" y="277508"/>
                </a:lnTo>
                <a:lnTo>
                  <a:pt x="679642" y="59903"/>
                </a:lnTo>
                <a:lnTo>
                  <a:pt x="707835" y="59903"/>
                </a:lnTo>
                <a:lnTo>
                  <a:pt x="707716" y="63224"/>
                </a:lnTo>
                <a:lnTo>
                  <a:pt x="707602" y="66414"/>
                </a:lnTo>
                <a:lnTo>
                  <a:pt x="707524" y="68616"/>
                </a:lnTo>
                <a:lnTo>
                  <a:pt x="707458" y="70451"/>
                </a:lnTo>
                <a:lnTo>
                  <a:pt x="707362" y="73134"/>
                </a:lnTo>
                <a:lnTo>
                  <a:pt x="707254" y="76149"/>
                </a:lnTo>
                <a:lnTo>
                  <a:pt x="707134" y="79498"/>
                </a:lnTo>
                <a:lnTo>
                  <a:pt x="800274" y="79498"/>
                </a:lnTo>
                <a:lnTo>
                  <a:pt x="805093" y="86599"/>
                </a:lnTo>
                <a:lnTo>
                  <a:pt x="739653" y="86599"/>
                </a:lnTo>
                <a:lnTo>
                  <a:pt x="732708" y="88205"/>
                </a:lnTo>
                <a:lnTo>
                  <a:pt x="712800" y="124844"/>
                </a:lnTo>
                <a:lnTo>
                  <a:pt x="712458" y="132568"/>
                </a:lnTo>
                <a:lnTo>
                  <a:pt x="712458" y="136670"/>
                </a:lnTo>
                <a:lnTo>
                  <a:pt x="712647" y="143772"/>
                </a:lnTo>
                <a:lnTo>
                  <a:pt x="712678" y="144919"/>
                </a:lnTo>
                <a:lnTo>
                  <a:pt x="732405" y="185439"/>
                </a:lnTo>
                <a:lnTo>
                  <a:pt x="739567" y="187263"/>
                </a:lnTo>
                <a:lnTo>
                  <a:pt x="804480" y="187263"/>
                </a:lnTo>
                <a:lnTo>
                  <a:pt x="804010" y="188166"/>
                </a:lnTo>
                <a:lnTo>
                  <a:pt x="798814" y="195499"/>
                </a:lnTo>
                <a:lnTo>
                  <a:pt x="792779" y="201774"/>
                </a:lnTo>
                <a:lnTo>
                  <a:pt x="791623" y="202652"/>
                </a:lnTo>
                <a:lnTo>
                  <a:pt x="712032" y="202652"/>
                </a:lnTo>
                <a:lnTo>
                  <a:pt x="712316" y="206652"/>
                </a:lnTo>
                <a:lnTo>
                  <a:pt x="712362" y="207795"/>
                </a:lnTo>
                <a:lnTo>
                  <a:pt x="712458" y="277508"/>
                </a:lnTo>
                <a:close/>
              </a:path>
              <a:path w="1034415" h="278130">
                <a:moveTo>
                  <a:pt x="804480" y="187263"/>
                </a:moveTo>
                <a:lnTo>
                  <a:pt x="756279" y="187263"/>
                </a:lnTo>
                <a:lnTo>
                  <a:pt x="762530" y="185244"/>
                </a:lnTo>
                <a:lnTo>
                  <a:pt x="772470" y="177170"/>
                </a:lnTo>
                <a:lnTo>
                  <a:pt x="782893" y="136670"/>
                </a:lnTo>
                <a:lnTo>
                  <a:pt x="782910" y="136149"/>
                </a:lnTo>
                <a:lnTo>
                  <a:pt x="769501" y="93924"/>
                </a:lnTo>
                <a:lnTo>
                  <a:pt x="748465" y="86599"/>
                </a:lnTo>
                <a:lnTo>
                  <a:pt x="805093" y="86599"/>
                </a:lnTo>
                <a:lnTo>
                  <a:pt x="806468" y="88626"/>
                </a:lnTo>
                <a:lnTo>
                  <a:pt x="811901" y="102193"/>
                </a:lnTo>
                <a:lnTo>
                  <a:pt x="815112" y="117885"/>
                </a:lnTo>
                <a:lnTo>
                  <a:pt x="815161" y="118121"/>
                </a:lnTo>
                <a:lnTo>
                  <a:pt x="816232" y="136149"/>
                </a:lnTo>
                <a:lnTo>
                  <a:pt x="816237" y="136670"/>
                </a:lnTo>
                <a:lnTo>
                  <a:pt x="815755" y="148692"/>
                </a:lnTo>
                <a:lnTo>
                  <a:pt x="814391" y="159146"/>
                </a:lnTo>
                <a:lnTo>
                  <a:pt x="814277" y="160013"/>
                </a:lnTo>
                <a:lnTo>
                  <a:pt x="811815" y="170374"/>
                </a:lnTo>
                <a:lnTo>
                  <a:pt x="808369" y="179775"/>
                </a:lnTo>
                <a:lnTo>
                  <a:pt x="804480" y="187263"/>
                </a:lnTo>
                <a:close/>
              </a:path>
              <a:path w="1034415" h="278130">
                <a:moveTo>
                  <a:pt x="751721" y="216303"/>
                </a:moveTo>
                <a:lnTo>
                  <a:pt x="743560" y="216303"/>
                </a:lnTo>
                <a:lnTo>
                  <a:pt x="736311" y="215196"/>
                </a:lnTo>
                <a:lnTo>
                  <a:pt x="723636" y="210768"/>
                </a:lnTo>
                <a:lnTo>
                  <a:pt x="718188" y="207795"/>
                </a:lnTo>
                <a:lnTo>
                  <a:pt x="713071" y="203598"/>
                </a:lnTo>
                <a:lnTo>
                  <a:pt x="712032" y="202652"/>
                </a:lnTo>
                <a:lnTo>
                  <a:pt x="791623" y="202652"/>
                </a:lnTo>
                <a:lnTo>
                  <a:pt x="751721" y="216303"/>
                </a:lnTo>
                <a:close/>
              </a:path>
              <a:path w="1034415" h="278130">
                <a:moveTo>
                  <a:pt x="875630" y="213698"/>
                </a:moveTo>
                <a:lnTo>
                  <a:pt x="842813" y="213698"/>
                </a:lnTo>
                <a:lnTo>
                  <a:pt x="842813" y="0"/>
                </a:lnTo>
                <a:lnTo>
                  <a:pt x="875630" y="0"/>
                </a:lnTo>
                <a:lnTo>
                  <a:pt x="875630" y="213698"/>
                </a:lnTo>
                <a:close/>
              </a:path>
              <a:path w="1034415" h="278130">
                <a:moveTo>
                  <a:pt x="975838" y="216303"/>
                </a:moveTo>
                <a:lnTo>
                  <a:pt x="964862" y="215717"/>
                </a:lnTo>
                <a:lnTo>
                  <a:pt x="965072" y="215717"/>
                </a:lnTo>
                <a:lnTo>
                  <a:pt x="954782" y="213959"/>
                </a:lnTo>
                <a:lnTo>
                  <a:pt x="954950" y="213959"/>
                </a:lnTo>
                <a:lnTo>
                  <a:pt x="945829" y="211175"/>
                </a:lnTo>
                <a:lnTo>
                  <a:pt x="937161" y="207187"/>
                </a:lnTo>
                <a:lnTo>
                  <a:pt x="907323" y="171147"/>
                </a:lnTo>
                <a:lnTo>
                  <a:pt x="902196" y="137842"/>
                </a:lnTo>
                <a:lnTo>
                  <a:pt x="902657" y="127424"/>
                </a:lnTo>
                <a:lnTo>
                  <a:pt x="902716" y="126085"/>
                </a:lnTo>
                <a:lnTo>
                  <a:pt x="915145" y="86884"/>
                </a:lnTo>
                <a:lnTo>
                  <a:pt x="951176" y="59805"/>
                </a:lnTo>
                <a:lnTo>
                  <a:pt x="960919" y="57856"/>
                </a:lnTo>
                <a:lnTo>
                  <a:pt x="961683" y="57856"/>
                </a:lnTo>
                <a:lnTo>
                  <a:pt x="970629" y="57298"/>
                </a:lnTo>
                <a:lnTo>
                  <a:pt x="1011576" y="71110"/>
                </a:lnTo>
                <a:lnTo>
                  <a:pt x="1023964" y="86078"/>
                </a:lnTo>
                <a:lnTo>
                  <a:pt x="970368" y="86078"/>
                </a:lnTo>
                <a:lnTo>
                  <a:pt x="963320" y="86688"/>
                </a:lnTo>
                <a:lnTo>
                  <a:pt x="936694" y="117405"/>
                </a:lnTo>
                <a:lnTo>
                  <a:pt x="936640" y="117983"/>
                </a:lnTo>
                <a:lnTo>
                  <a:pt x="1033799" y="117983"/>
                </a:lnTo>
                <a:lnTo>
                  <a:pt x="1034180" y="126085"/>
                </a:lnTo>
                <a:lnTo>
                  <a:pt x="1034243" y="146372"/>
                </a:lnTo>
                <a:lnTo>
                  <a:pt x="935728" y="146372"/>
                </a:lnTo>
                <a:lnTo>
                  <a:pt x="936501" y="154698"/>
                </a:lnTo>
                <a:lnTo>
                  <a:pt x="967265" y="185960"/>
                </a:lnTo>
                <a:lnTo>
                  <a:pt x="966672" y="185960"/>
                </a:lnTo>
                <a:lnTo>
                  <a:pt x="976749" y="186742"/>
                </a:lnTo>
                <a:lnTo>
                  <a:pt x="1027862" y="186742"/>
                </a:lnTo>
                <a:lnTo>
                  <a:pt x="1027862" y="205103"/>
                </a:lnTo>
                <a:lnTo>
                  <a:pt x="989902" y="215717"/>
                </a:lnTo>
                <a:lnTo>
                  <a:pt x="983114" y="216156"/>
                </a:lnTo>
                <a:lnTo>
                  <a:pt x="975838" y="216303"/>
                </a:lnTo>
                <a:close/>
              </a:path>
              <a:path w="1034415" h="278130">
                <a:moveTo>
                  <a:pt x="1033799" y="117983"/>
                </a:moveTo>
                <a:lnTo>
                  <a:pt x="1000450" y="117983"/>
                </a:lnTo>
                <a:lnTo>
                  <a:pt x="1000407" y="113903"/>
                </a:lnTo>
                <a:lnTo>
                  <a:pt x="999256" y="109041"/>
                </a:lnTo>
                <a:lnTo>
                  <a:pt x="996999" y="103398"/>
                </a:lnTo>
                <a:lnTo>
                  <a:pt x="994785" y="97755"/>
                </a:lnTo>
                <a:lnTo>
                  <a:pt x="991530" y="93457"/>
                </a:lnTo>
                <a:lnTo>
                  <a:pt x="982978" y="87554"/>
                </a:lnTo>
                <a:lnTo>
                  <a:pt x="977357" y="86078"/>
                </a:lnTo>
                <a:lnTo>
                  <a:pt x="1023964" y="86078"/>
                </a:lnTo>
                <a:lnTo>
                  <a:pt x="1026690" y="90961"/>
                </a:lnTo>
                <a:lnTo>
                  <a:pt x="1029995" y="99174"/>
                </a:lnTo>
                <a:lnTo>
                  <a:pt x="1032355" y="107988"/>
                </a:lnTo>
                <a:lnTo>
                  <a:pt x="1033771" y="117405"/>
                </a:lnTo>
                <a:lnTo>
                  <a:pt x="1033799" y="117983"/>
                </a:lnTo>
                <a:close/>
              </a:path>
              <a:path w="1034415" h="278130">
                <a:moveTo>
                  <a:pt x="1027862" y="186742"/>
                </a:moveTo>
                <a:lnTo>
                  <a:pt x="985344" y="186742"/>
                </a:lnTo>
                <a:lnTo>
                  <a:pt x="992919" y="185960"/>
                </a:lnTo>
                <a:lnTo>
                  <a:pt x="999473" y="184398"/>
                </a:lnTo>
                <a:lnTo>
                  <a:pt x="1004959" y="182876"/>
                </a:lnTo>
                <a:lnTo>
                  <a:pt x="1011519" y="180654"/>
                </a:lnTo>
                <a:lnTo>
                  <a:pt x="1019153" y="177732"/>
                </a:lnTo>
                <a:lnTo>
                  <a:pt x="1027862" y="174110"/>
                </a:lnTo>
                <a:lnTo>
                  <a:pt x="1027862" y="186742"/>
                </a:lnTo>
                <a:close/>
              </a:path>
            </a:pathLst>
          </a:custGeom>
          <a:solidFill>
            <a:srgbClr val="333333"/>
          </a:solidFill>
        </p:spPr>
        <p:txBody>
          <a:bodyPr wrap="square" lIns="0" tIns="0" rIns="0" bIns="0" rtlCol="0"/>
          <a:lstStyle/>
          <a:p>
            <a:endParaRPr/>
          </a:p>
        </p:txBody>
      </p:sp>
      <p:sp>
        <p:nvSpPr>
          <p:cNvPr id="8" name="object 8"/>
          <p:cNvSpPr/>
          <p:nvPr/>
        </p:nvSpPr>
        <p:spPr>
          <a:xfrm>
            <a:off x="3981449" y="6325551"/>
            <a:ext cx="10160" cy="26670"/>
          </a:xfrm>
          <a:custGeom>
            <a:avLst/>
            <a:gdLst/>
            <a:ahLst/>
            <a:cxnLst/>
            <a:rect l="l" t="t" r="r" b="b"/>
            <a:pathLst>
              <a:path w="10160" h="26670">
                <a:moveTo>
                  <a:pt x="9588" y="26670"/>
                </a:moveTo>
                <a:lnTo>
                  <a:pt x="0" y="26670"/>
                </a:lnTo>
                <a:lnTo>
                  <a:pt x="0" y="0"/>
                </a:lnTo>
                <a:lnTo>
                  <a:pt x="9588" y="0"/>
                </a:lnTo>
                <a:lnTo>
                  <a:pt x="9588" y="26670"/>
                </a:lnTo>
                <a:close/>
              </a:path>
            </a:pathLst>
          </a:custGeom>
          <a:solidFill>
            <a:srgbClr val="ED2137"/>
          </a:solidFill>
        </p:spPr>
        <p:txBody>
          <a:bodyPr wrap="square" lIns="0" tIns="0" rIns="0" bIns="0" rtlCol="0"/>
          <a:lstStyle/>
          <a:p>
            <a:endParaRPr/>
          </a:p>
        </p:txBody>
      </p:sp>
      <p:sp>
        <p:nvSpPr>
          <p:cNvPr id="9" name="object 9"/>
          <p:cNvSpPr txBox="1"/>
          <p:nvPr/>
        </p:nvSpPr>
        <p:spPr>
          <a:xfrm>
            <a:off x="796924" y="6026149"/>
            <a:ext cx="10726420" cy="345440"/>
          </a:xfrm>
          <a:prstGeom prst="rect">
            <a:avLst/>
          </a:prstGeom>
        </p:spPr>
        <p:txBody>
          <a:bodyPr vert="horz" wrap="square" lIns="0" tIns="12700" rIns="0" bIns="0" rtlCol="0">
            <a:spAutoFit/>
          </a:bodyPr>
          <a:lstStyle/>
          <a:p>
            <a:pPr marL="12700">
              <a:lnSpc>
                <a:spcPct val="100000"/>
              </a:lnSpc>
              <a:spcBef>
                <a:spcPts val="100"/>
              </a:spcBef>
            </a:pPr>
            <a:r>
              <a:rPr sz="2100" spc="60" dirty="0">
                <a:solidFill>
                  <a:srgbClr val="333333"/>
                </a:solidFill>
                <a:latin typeface="Trebuchet MS"/>
                <a:cs typeface="Trebuchet MS"/>
              </a:rPr>
              <a:t>Other</a:t>
            </a:r>
            <a:r>
              <a:rPr sz="2100" spc="-100" dirty="0">
                <a:solidFill>
                  <a:srgbClr val="333333"/>
                </a:solidFill>
                <a:latin typeface="Trebuchet MS"/>
                <a:cs typeface="Trebuchet MS"/>
              </a:rPr>
              <a:t> </a:t>
            </a:r>
            <a:r>
              <a:rPr sz="2100" spc="130" dirty="0">
                <a:solidFill>
                  <a:srgbClr val="333333"/>
                </a:solidFill>
                <a:latin typeface="Trebuchet MS"/>
                <a:cs typeface="Trebuchet MS"/>
              </a:rPr>
              <a:t>common</a:t>
            </a:r>
            <a:r>
              <a:rPr sz="2100" spc="-100" dirty="0">
                <a:solidFill>
                  <a:srgbClr val="333333"/>
                </a:solidFill>
                <a:latin typeface="Trebuchet MS"/>
                <a:cs typeface="Trebuchet MS"/>
              </a:rPr>
              <a:t> </a:t>
            </a:r>
            <a:r>
              <a:rPr sz="2100" dirty="0">
                <a:solidFill>
                  <a:srgbClr val="333333"/>
                </a:solidFill>
                <a:latin typeface="Trebuchet MS"/>
                <a:cs typeface="Trebuchet MS"/>
              </a:rPr>
              <a:t>labels:</a:t>
            </a:r>
            <a:r>
              <a:rPr sz="2100" spc="-100" dirty="0">
                <a:solidFill>
                  <a:srgbClr val="333333"/>
                </a:solidFill>
                <a:latin typeface="Trebuchet MS"/>
                <a:cs typeface="Trebuchet MS"/>
              </a:rPr>
              <a:t> </a:t>
            </a:r>
            <a:r>
              <a:rPr sz="2100" u="heavy" spc="-10" dirty="0">
                <a:solidFill>
                  <a:srgbClr val="ED2137"/>
                </a:solidFill>
                <a:uFill>
                  <a:solidFill>
                    <a:srgbClr val="ED2137"/>
                  </a:solidFill>
                </a:uFill>
                <a:latin typeface="Trebuchet MS"/>
                <a:cs typeface="Trebuchet MS"/>
                <a:hlinkClick r:id="rId4"/>
              </a:rPr>
              <a:t>https://kubernetes.io/docs/reference/labels-annotations-taints/</a:t>
            </a:r>
            <a:endParaRPr sz="2100">
              <a:latin typeface="Trebuchet MS"/>
              <a:cs typeface="Trebuchet M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495800"/>
            <a:chOff x="809624" y="1552574"/>
            <a:chExt cx="12211050" cy="4495800"/>
          </a:xfrm>
        </p:grpSpPr>
        <p:sp>
          <p:nvSpPr>
            <p:cNvPr id="4" name="object 4"/>
            <p:cNvSpPr/>
            <p:nvPr/>
          </p:nvSpPr>
          <p:spPr>
            <a:xfrm>
              <a:off x="809612" y="1552574"/>
              <a:ext cx="12211050" cy="4495800"/>
            </a:xfrm>
            <a:custGeom>
              <a:avLst/>
              <a:gdLst/>
              <a:ahLst/>
              <a:cxnLst/>
              <a:rect l="l" t="t" r="r" b="b"/>
              <a:pathLst>
                <a:path w="12211050" h="4495800">
                  <a:moveTo>
                    <a:pt x="12211050" y="0"/>
                  </a:moveTo>
                  <a:lnTo>
                    <a:pt x="12201525" y="0"/>
                  </a:lnTo>
                  <a:lnTo>
                    <a:pt x="12201525" y="4486275"/>
                  </a:lnTo>
                  <a:lnTo>
                    <a:pt x="0" y="4486275"/>
                  </a:lnTo>
                  <a:lnTo>
                    <a:pt x="0" y="4495800"/>
                  </a:lnTo>
                  <a:lnTo>
                    <a:pt x="12201525" y="4495800"/>
                  </a:lnTo>
                  <a:lnTo>
                    <a:pt x="12211050" y="4495800"/>
                  </a:lnTo>
                  <a:lnTo>
                    <a:pt x="12211050" y="448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495800"/>
            </a:xfrm>
            <a:custGeom>
              <a:avLst/>
              <a:gdLst/>
              <a:ahLst/>
              <a:cxnLst/>
              <a:rect l="l" t="t" r="r" b="b"/>
              <a:pathLst>
                <a:path w="9525" h="4495800">
                  <a:moveTo>
                    <a:pt x="0" y="4495799"/>
                  </a:moveTo>
                  <a:lnTo>
                    <a:pt x="0" y="0"/>
                  </a:lnTo>
                  <a:lnTo>
                    <a:pt x="9524" y="9524"/>
                  </a:lnTo>
                  <a:lnTo>
                    <a:pt x="9524" y="4486274"/>
                  </a:lnTo>
                  <a:lnTo>
                    <a:pt x="0" y="44957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SPECIFY</a:t>
            </a:r>
            <a:r>
              <a:rPr spc="-35" dirty="0"/>
              <a:t> </a:t>
            </a:r>
            <a:r>
              <a:rPr spc="-145" dirty="0"/>
              <a:t>LABELS</a:t>
            </a:r>
            <a:r>
              <a:rPr spc="-35" dirty="0"/>
              <a:t> </a:t>
            </a:r>
            <a:r>
              <a:rPr dirty="0"/>
              <a:t>ON</a:t>
            </a:r>
            <a:r>
              <a:rPr spc="-35" dirty="0"/>
              <a:t> </a:t>
            </a:r>
            <a:r>
              <a:rPr spc="-55" dirty="0"/>
              <a:t>CREATION</a:t>
            </a:r>
          </a:p>
        </p:txBody>
      </p:sp>
      <p:sp>
        <p:nvSpPr>
          <p:cNvPr id="7" name="object 7"/>
          <p:cNvSpPr txBox="1">
            <a:spLocks noGrp="1"/>
          </p:cNvSpPr>
          <p:nvPr>
            <p:ph type="body" idx="1"/>
          </p:nvPr>
        </p:nvSpPr>
        <p:spPr>
          <a:xfrm>
            <a:off x="819149" y="1326514"/>
            <a:ext cx="12192000" cy="4700646"/>
          </a:xfrm>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dirty="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dirty="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10" dirty="0">
                <a:solidFill>
                  <a:srgbClr val="999999"/>
                </a:solidFill>
                <a:latin typeface="Tahoma"/>
                <a:cs typeface="Tahoma"/>
              </a:rPr>
              <a:t>  </a:t>
            </a:r>
            <a:r>
              <a:rPr sz="1650" u="none" spc="225" dirty="0">
                <a:solidFill>
                  <a:srgbClr val="000000"/>
                </a:solidFill>
                <a:latin typeface="Tahoma"/>
                <a:cs typeface="Tahoma"/>
              </a:rPr>
              <a:t>k8s</a:t>
            </a:r>
            <a:r>
              <a:rPr sz="1650" u="none" spc="225" dirty="0">
                <a:solidFill>
                  <a:srgbClr val="999999"/>
                </a:solidFill>
                <a:latin typeface="Tahoma"/>
                <a:cs typeface="Tahoma"/>
              </a:rPr>
              <a:t>-</a:t>
            </a:r>
            <a:r>
              <a:rPr sz="1650" u="none" spc="275" dirty="0">
                <a:solidFill>
                  <a:srgbClr val="000000"/>
                </a:solidFill>
                <a:latin typeface="Tahoma"/>
                <a:cs typeface="Tahoma"/>
              </a:rPr>
              <a:t>rulez</a:t>
            </a:r>
            <a:endParaRPr sz="1650" dirty="0">
              <a:latin typeface="Tahoma"/>
              <a:cs typeface="Tahoma"/>
            </a:endParaRPr>
          </a:p>
          <a:p>
            <a:pPr marL="647065" marR="7372984" indent="-252729">
              <a:lnSpc>
                <a:spcPts val="1880"/>
              </a:lnSpc>
              <a:spcBef>
                <a:spcPts val="95"/>
              </a:spcBef>
            </a:pPr>
            <a:r>
              <a:rPr sz="1650" u="none" spc="305" dirty="0">
                <a:solidFill>
                  <a:srgbClr val="0077AA"/>
                </a:solidFill>
                <a:latin typeface="Tahoma"/>
                <a:cs typeface="Tahoma"/>
              </a:rPr>
              <a:t>labels</a:t>
            </a:r>
            <a:r>
              <a:rPr sz="1650" u="none" spc="305" dirty="0">
                <a:solidFill>
                  <a:srgbClr val="999999"/>
                </a:solidFill>
                <a:latin typeface="Tahoma"/>
                <a:cs typeface="Tahoma"/>
              </a:rPr>
              <a:t>: </a:t>
            </a:r>
            <a:r>
              <a:rPr sz="1650" u="none" spc="190" dirty="0">
                <a:solidFill>
                  <a:srgbClr val="0077AA"/>
                </a:solidFill>
                <a:latin typeface="Tahoma"/>
                <a:cs typeface="Tahoma"/>
              </a:rPr>
              <a:t>app.kubernetes.io/component</a:t>
            </a:r>
            <a:r>
              <a:rPr sz="1650" u="none" spc="190" dirty="0">
                <a:solidFill>
                  <a:srgbClr val="999999"/>
                </a:solidFill>
                <a:latin typeface="Tahoma"/>
                <a:cs typeface="Tahoma"/>
              </a:rPr>
              <a:t>:</a:t>
            </a:r>
            <a:r>
              <a:rPr sz="1650" u="none" spc="25" dirty="0">
                <a:solidFill>
                  <a:srgbClr val="999999"/>
                </a:solidFill>
                <a:latin typeface="Tahoma"/>
                <a:cs typeface="Tahoma"/>
              </a:rPr>
              <a:t>  </a:t>
            </a:r>
            <a:r>
              <a:rPr sz="1650" u="none" spc="245" dirty="0">
                <a:solidFill>
                  <a:srgbClr val="000000"/>
                </a:solidFill>
                <a:latin typeface="Tahoma"/>
                <a:cs typeface="Tahoma"/>
              </a:rPr>
              <a:t>labs</a:t>
            </a:r>
            <a:endParaRPr sz="1650" dirty="0">
              <a:latin typeface="Tahoma"/>
              <a:cs typeface="Tahoma"/>
            </a:endParaRPr>
          </a:p>
          <a:p>
            <a:pPr marL="647065">
              <a:lnSpc>
                <a:spcPts val="1770"/>
              </a:lnSpc>
            </a:pPr>
            <a:r>
              <a:rPr sz="1650" u="none" spc="215" dirty="0">
                <a:solidFill>
                  <a:srgbClr val="0077AA"/>
                </a:solidFill>
                <a:latin typeface="Tahoma"/>
                <a:cs typeface="Tahoma"/>
              </a:rPr>
              <a:t>nodevops.io/my-</a:t>
            </a:r>
            <a:r>
              <a:rPr sz="1650" u="none" spc="220" dirty="0">
                <a:solidFill>
                  <a:srgbClr val="0077AA"/>
                </a:solidFill>
                <a:latin typeface="Tahoma"/>
                <a:cs typeface="Tahoma"/>
              </a:rPr>
              <a:t>label</a:t>
            </a:r>
            <a:r>
              <a:rPr sz="1650" u="none" spc="220" dirty="0">
                <a:solidFill>
                  <a:srgbClr val="999999"/>
                </a:solidFill>
                <a:latin typeface="Tahoma"/>
                <a:cs typeface="Tahoma"/>
              </a:rPr>
              <a:t>:</a:t>
            </a:r>
            <a:r>
              <a:rPr sz="1650" u="none" spc="10" dirty="0">
                <a:solidFill>
                  <a:srgbClr val="999999"/>
                </a:solidFill>
                <a:latin typeface="Tahoma"/>
                <a:cs typeface="Tahoma"/>
              </a:rPr>
              <a:t>  </a:t>
            </a:r>
            <a:r>
              <a:rPr lang="fr-FR" sz="1650" u="none" spc="245" dirty="0" err="1">
                <a:solidFill>
                  <a:srgbClr val="000000"/>
                </a:solidFill>
                <a:latin typeface="Tahoma"/>
                <a:cs typeface="Tahoma"/>
              </a:rPr>
              <a:t>bitbox</a:t>
            </a:r>
            <a:r>
              <a:rPr sz="1650" u="none" spc="245" dirty="0">
                <a:solidFill>
                  <a:srgbClr val="999999"/>
                </a:solidFill>
                <a:latin typeface="Tahoma"/>
                <a:cs typeface="Tahoma"/>
              </a:rPr>
              <a:t>-</a:t>
            </a:r>
            <a:r>
              <a:rPr sz="1650" u="none" spc="275" dirty="0" err="1">
                <a:solidFill>
                  <a:srgbClr val="000000"/>
                </a:solidFill>
                <a:latin typeface="Tahoma"/>
                <a:cs typeface="Tahoma"/>
              </a:rPr>
              <a:t>rulez</a:t>
            </a:r>
            <a:endParaRPr sz="1650" dirty="0">
              <a:latin typeface="Tahoma"/>
              <a:cs typeface="Tahoma"/>
            </a:endParaRPr>
          </a:p>
          <a:p>
            <a:pPr marL="142875" marR="9265285" indent="504190">
              <a:lnSpc>
                <a:spcPts val="1880"/>
              </a:lnSpc>
              <a:spcBef>
                <a:spcPts val="95"/>
              </a:spcBef>
            </a:pPr>
            <a:r>
              <a:rPr sz="1650" u="none" spc="165" dirty="0">
                <a:solidFill>
                  <a:srgbClr val="0077AA"/>
                </a:solidFill>
                <a:latin typeface="Tahoma"/>
                <a:cs typeface="Tahoma"/>
              </a:rPr>
              <a:t>app</a:t>
            </a:r>
            <a:r>
              <a:rPr sz="1650" u="none" spc="165" dirty="0">
                <a:solidFill>
                  <a:srgbClr val="999999"/>
                </a:solidFill>
                <a:latin typeface="Tahoma"/>
                <a:cs typeface="Tahoma"/>
              </a:rPr>
              <a:t>:</a:t>
            </a:r>
            <a:r>
              <a:rPr sz="1650" u="none" spc="-5" dirty="0">
                <a:solidFill>
                  <a:srgbClr val="999999"/>
                </a:solidFill>
                <a:latin typeface="Tahoma"/>
                <a:cs typeface="Tahoma"/>
              </a:rPr>
              <a:t>  </a:t>
            </a:r>
            <a:r>
              <a:rPr sz="1650" u="none" spc="340" dirty="0">
                <a:solidFill>
                  <a:srgbClr val="000000"/>
                </a:solidFill>
                <a:latin typeface="Tahoma"/>
                <a:cs typeface="Tahoma"/>
              </a:rPr>
              <a:t>shell</a:t>
            </a:r>
            <a:r>
              <a:rPr sz="1650" u="none" spc="340" dirty="0">
                <a:solidFill>
                  <a:srgbClr val="999999"/>
                </a:solidFill>
                <a:latin typeface="Tahoma"/>
                <a:cs typeface="Tahoma"/>
              </a:rPr>
              <a:t>-</a:t>
            </a:r>
            <a:r>
              <a:rPr sz="1650" u="none" spc="100" dirty="0">
                <a:solidFill>
                  <a:srgbClr val="000000"/>
                </a:solidFill>
                <a:latin typeface="Tahoma"/>
                <a:cs typeface="Tahoma"/>
              </a:rPr>
              <a:t>gateway </a:t>
            </a: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dirty="0">
              <a:latin typeface="Tahoma"/>
              <a:cs typeface="Tahoma"/>
            </a:endParaRPr>
          </a:p>
          <a:p>
            <a:pPr marL="394970">
              <a:lnSpc>
                <a:spcPts val="1770"/>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dirty="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295" dirty="0">
                <a:solidFill>
                  <a:srgbClr val="000000"/>
                </a:solidFill>
                <a:latin typeface="Tahoma"/>
                <a:cs typeface="Tahoma"/>
              </a:rPr>
              <a:t>shelly</a:t>
            </a:r>
            <a:endParaRPr sz="1650" dirty="0">
              <a:latin typeface="Tahoma"/>
              <a:cs typeface="Tahoma"/>
            </a:endParaRPr>
          </a:p>
          <a:p>
            <a:pPr marL="899794" marR="8382000">
              <a:lnSpc>
                <a:spcPts val="1880"/>
              </a:lnSpc>
              <a:spcBef>
                <a:spcPts val="90"/>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200" dirty="0">
                <a:solidFill>
                  <a:srgbClr val="000000"/>
                </a:solidFill>
                <a:latin typeface="Tahoma"/>
                <a:cs typeface="Tahoma"/>
              </a:rPr>
              <a:t>debian</a:t>
            </a:r>
            <a:r>
              <a:rPr sz="1650" u="none" spc="200" dirty="0">
                <a:solidFill>
                  <a:srgbClr val="999999"/>
                </a:solidFill>
                <a:latin typeface="Tahoma"/>
                <a:cs typeface="Tahoma"/>
              </a:rPr>
              <a:t>:</a:t>
            </a:r>
            <a:r>
              <a:rPr sz="1650" u="none" spc="200" dirty="0">
                <a:solidFill>
                  <a:srgbClr val="000000"/>
                </a:solidFill>
                <a:latin typeface="Tahoma"/>
                <a:cs typeface="Tahoma"/>
              </a:rPr>
              <a:t>11</a:t>
            </a:r>
            <a:r>
              <a:rPr sz="1650" u="none" spc="200" dirty="0">
                <a:solidFill>
                  <a:srgbClr val="999999"/>
                </a:solidFill>
                <a:latin typeface="Tahoma"/>
                <a:cs typeface="Tahoma"/>
              </a:rPr>
              <a:t>-</a:t>
            </a:r>
            <a:r>
              <a:rPr sz="1650" u="none" spc="250" dirty="0">
                <a:solidFill>
                  <a:srgbClr val="000000"/>
                </a:solidFill>
                <a:latin typeface="Tahoma"/>
                <a:cs typeface="Tahoma"/>
              </a:rPr>
              <a:t>slim </a:t>
            </a:r>
            <a:r>
              <a:rPr sz="1650" u="none" spc="254" dirty="0">
                <a:solidFill>
                  <a:srgbClr val="0077AA"/>
                </a:solidFill>
                <a:latin typeface="Tahoma"/>
                <a:cs typeface="Tahoma"/>
              </a:rPr>
              <a:t>imagePullPolicy</a:t>
            </a:r>
            <a:r>
              <a:rPr sz="1650" u="none" spc="254" dirty="0">
                <a:solidFill>
                  <a:srgbClr val="999999"/>
                </a:solidFill>
                <a:latin typeface="Tahoma"/>
                <a:cs typeface="Tahoma"/>
              </a:rPr>
              <a:t>:</a:t>
            </a:r>
            <a:r>
              <a:rPr sz="1650" u="none" spc="470" dirty="0">
                <a:solidFill>
                  <a:srgbClr val="999999"/>
                </a:solidFill>
                <a:latin typeface="Tahoma"/>
                <a:cs typeface="Tahoma"/>
              </a:rPr>
              <a:t> </a:t>
            </a:r>
            <a:r>
              <a:rPr sz="1650" u="none" spc="140" dirty="0">
                <a:solidFill>
                  <a:srgbClr val="000000"/>
                </a:solidFill>
                <a:latin typeface="Tahoma"/>
                <a:cs typeface="Tahoma"/>
              </a:rPr>
              <a:t>Always </a:t>
            </a:r>
            <a:r>
              <a:rPr sz="1650" u="none" spc="-10" dirty="0">
                <a:solidFill>
                  <a:srgbClr val="0077AA"/>
                </a:solidFill>
                <a:latin typeface="Tahoma"/>
                <a:cs typeface="Tahoma"/>
              </a:rPr>
              <a:t>command</a:t>
            </a:r>
            <a:r>
              <a:rPr sz="1650" u="none" spc="-10" dirty="0">
                <a:solidFill>
                  <a:srgbClr val="999999"/>
                </a:solidFill>
                <a:latin typeface="Tahoma"/>
                <a:cs typeface="Tahoma"/>
              </a:rPr>
              <a:t>:</a:t>
            </a:r>
            <a:endParaRPr sz="1650" dirty="0">
              <a:latin typeface="Tahoma"/>
              <a:cs typeface="Tahoma"/>
            </a:endParaRPr>
          </a:p>
          <a:p>
            <a:pPr marL="1402715" lvl="1" indent="-250825">
              <a:lnSpc>
                <a:spcPts val="1764"/>
              </a:lnSpc>
              <a:buClr>
                <a:srgbClr val="999999"/>
              </a:buClr>
              <a:buChar char="-"/>
              <a:tabLst>
                <a:tab pos="1402715" algn="l"/>
              </a:tabLst>
            </a:pPr>
            <a:r>
              <a:rPr sz="1650" spc="185" dirty="0">
                <a:solidFill>
                  <a:srgbClr val="669900"/>
                </a:solidFill>
                <a:latin typeface="Tahoma"/>
                <a:cs typeface="Tahoma"/>
              </a:rPr>
              <a:t>"bash"</a:t>
            </a:r>
            <a:endParaRPr sz="1650" dirty="0">
              <a:latin typeface="Tahoma"/>
              <a:cs typeface="Tahoma"/>
            </a:endParaRPr>
          </a:p>
          <a:p>
            <a:pPr marL="1151890">
              <a:lnSpc>
                <a:spcPts val="1875"/>
              </a:lnSpc>
            </a:pPr>
            <a:r>
              <a:rPr sz="1650" u="none" spc="390" dirty="0">
                <a:solidFill>
                  <a:srgbClr val="999999"/>
                </a:solidFill>
                <a:latin typeface="Tahoma"/>
                <a:cs typeface="Tahoma"/>
              </a:rPr>
              <a:t>-</a:t>
            </a:r>
            <a:r>
              <a:rPr sz="1650" u="none" spc="470" dirty="0">
                <a:solidFill>
                  <a:srgbClr val="999999"/>
                </a:solidFill>
                <a:latin typeface="Tahoma"/>
                <a:cs typeface="Tahoma"/>
              </a:rPr>
              <a:t> </a:t>
            </a:r>
            <a:r>
              <a:rPr sz="1650" u="none" spc="295" dirty="0">
                <a:solidFill>
                  <a:srgbClr val="669900"/>
                </a:solidFill>
                <a:latin typeface="Tahoma"/>
                <a:cs typeface="Tahoma"/>
              </a:rPr>
              <a:t>"-</a:t>
            </a:r>
            <a:r>
              <a:rPr sz="1650" u="none" spc="305" dirty="0">
                <a:solidFill>
                  <a:srgbClr val="669900"/>
                </a:solidFill>
                <a:latin typeface="Tahoma"/>
                <a:cs typeface="Tahoma"/>
              </a:rPr>
              <a:t>c"</a:t>
            </a:r>
            <a:endParaRPr sz="1650" dirty="0">
              <a:latin typeface="Tahoma"/>
              <a:cs typeface="Tahoma"/>
            </a:endParaRPr>
          </a:p>
          <a:p>
            <a:pPr marL="1402715" lvl="1" indent="-250825">
              <a:lnSpc>
                <a:spcPts val="1930"/>
              </a:lnSpc>
              <a:buClr>
                <a:srgbClr val="999999"/>
              </a:buClr>
              <a:buChar char="-"/>
              <a:tabLst>
                <a:tab pos="1402715" algn="l"/>
              </a:tabLst>
            </a:pPr>
            <a:r>
              <a:rPr sz="1650" spc="254" dirty="0">
                <a:solidFill>
                  <a:srgbClr val="669900"/>
                </a:solidFill>
                <a:latin typeface="Tahoma"/>
                <a:cs typeface="Tahoma"/>
              </a:rPr>
              <a:t>"sleep</a:t>
            </a:r>
            <a:r>
              <a:rPr sz="1650" spc="480" dirty="0">
                <a:solidFill>
                  <a:srgbClr val="669900"/>
                </a:solidFill>
                <a:latin typeface="Tahoma"/>
                <a:cs typeface="Tahoma"/>
              </a:rPr>
              <a:t> </a:t>
            </a:r>
            <a:r>
              <a:rPr sz="1650" spc="365" dirty="0">
                <a:solidFill>
                  <a:srgbClr val="669900"/>
                </a:solidFill>
                <a:latin typeface="Tahoma"/>
                <a:cs typeface="Tahoma"/>
              </a:rPr>
              <a:t>infinity"</a:t>
            </a:r>
            <a:endParaRPr sz="1650" dirty="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3717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371724"/>
            <a:ext cx="12211050" cy="447675"/>
            <a:chOff x="809624" y="2371724"/>
            <a:chExt cx="12211050" cy="447675"/>
          </a:xfrm>
        </p:grpSpPr>
        <p:sp>
          <p:nvSpPr>
            <p:cNvPr id="4" name="object 4"/>
            <p:cNvSpPr/>
            <p:nvPr/>
          </p:nvSpPr>
          <p:spPr>
            <a:xfrm>
              <a:off x="809612" y="237172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37172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6385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638549"/>
            <a:ext cx="12211050" cy="447675"/>
            <a:chOff x="809624" y="3638549"/>
            <a:chExt cx="12211050" cy="447675"/>
          </a:xfrm>
        </p:grpSpPr>
        <p:sp>
          <p:nvSpPr>
            <p:cNvPr id="8" name="object 8"/>
            <p:cNvSpPr/>
            <p:nvPr/>
          </p:nvSpPr>
          <p:spPr>
            <a:xfrm>
              <a:off x="809612" y="363854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63854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10" name="object 10"/>
          <p:cNvSpPr/>
          <p:nvPr/>
        </p:nvSpPr>
        <p:spPr>
          <a:xfrm>
            <a:off x="809624" y="49053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1" name="object 11"/>
          <p:cNvGrpSpPr/>
          <p:nvPr/>
        </p:nvGrpSpPr>
        <p:grpSpPr>
          <a:xfrm>
            <a:off x="809624" y="4905374"/>
            <a:ext cx="12211050" cy="447675"/>
            <a:chOff x="809624" y="4905374"/>
            <a:chExt cx="12211050" cy="447675"/>
          </a:xfrm>
        </p:grpSpPr>
        <p:sp>
          <p:nvSpPr>
            <p:cNvPr id="12" name="object 12"/>
            <p:cNvSpPr/>
            <p:nvPr/>
          </p:nvSpPr>
          <p:spPr>
            <a:xfrm>
              <a:off x="809612" y="49053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13" name="object 13"/>
            <p:cNvSpPr/>
            <p:nvPr/>
          </p:nvSpPr>
          <p:spPr>
            <a:xfrm>
              <a:off x="809624" y="49053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4" name="object 14"/>
            <p:cNvPicPr/>
            <p:nvPr/>
          </p:nvPicPr>
          <p:blipFill>
            <a:blip r:embed="rId2" cstate="print"/>
            <a:stretch>
              <a:fillRect/>
            </a:stretch>
          </p:blipFill>
          <p:spPr>
            <a:xfrm>
              <a:off x="981465" y="5032743"/>
              <a:ext cx="103240" cy="198704"/>
            </a:xfrm>
            <a:prstGeom prst="rect">
              <a:avLst/>
            </a:prstGeom>
          </p:spPr>
        </p:pic>
      </p:grpSp>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SPECIFY</a:t>
            </a:r>
            <a:r>
              <a:rPr spc="-75" dirty="0"/>
              <a:t> </a:t>
            </a:r>
            <a:r>
              <a:rPr spc="-145" dirty="0"/>
              <a:t>LABELS</a:t>
            </a:r>
            <a:r>
              <a:rPr spc="-75" dirty="0"/>
              <a:t> </a:t>
            </a:r>
            <a:r>
              <a:rPr spc="-10" dirty="0"/>
              <a:t>AFTERWARD</a:t>
            </a:r>
          </a:p>
        </p:txBody>
      </p:sp>
      <p:pic>
        <p:nvPicPr>
          <p:cNvPr id="16" name="object 16"/>
          <p:cNvPicPr/>
          <p:nvPr/>
        </p:nvPicPr>
        <p:blipFill>
          <a:blip r:embed="rId3" cstate="print"/>
          <a:stretch>
            <a:fillRect/>
          </a:stretch>
        </p:blipFill>
        <p:spPr>
          <a:xfrm>
            <a:off x="933449" y="1647824"/>
            <a:ext cx="95250" cy="95249"/>
          </a:xfrm>
          <a:prstGeom prst="rect">
            <a:avLst/>
          </a:prstGeom>
        </p:spPr>
      </p:pic>
      <p:pic>
        <p:nvPicPr>
          <p:cNvPr id="17" name="object 17"/>
          <p:cNvPicPr/>
          <p:nvPr/>
        </p:nvPicPr>
        <p:blipFill>
          <a:blip r:embed="rId2" cstate="print"/>
          <a:stretch>
            <a:fillRect/>
          </a:stretch>
        </p:blipFill>
        <p:spPr>
          <a:xfrm>
            <a:off x="981465" y="2499093"/>
            <a:ext cx="103240" cy="198704"/>
          </a:xfrm>
          <a:prstGeom prst="rect">
            <a:avLst/>
          </a:prstGeom>
        </p:spPr>
      </p:pic>
      <p:pic>
        <p:nvPicPr>
          <p:cNvPr id="18" name="object 18"/>
          <p:cNvPicPr/>
          <p:nvPr/>
        </p:nvPicPr>
        <p:blipFill>
          <a:blip r:embed="rId3" cstate="print"/>
          <a:stretch>
            <a:fillRect/>
          </a:stretch>
        </p:blipFill>
        <p:spPr>
          <a:xfrm>
            <a:off x="933449" y="3181349"/>
            <a:ext cx="95250" cy="95249"/>
          </a:xfrm>
          <a:prstGeom prst="rect">
            <a:avLst/>
          </a:prstGeom>
        </p:spPr>
      </p:pic>
      <p:pic>
        <p:nvPicPr>
          <p:cNvPr id="19" name="object 19"/>
          <p:cNvPicPr/>
          <p:nvPr/>
        </p:nvPicPr>
        <p:blipFill>
          <a:blip r:embed="rId2" cstate="print"/>
          <a:stretch>
            <a:fillRect/>
          </a:stretch>
        </p:blipFill>
        <p:spPr>
          <a:xfrm>
            <a:off x="981465" y="3765918"/>
            <a:ext cx="103240" cy="198704"/>
          </a:xfrm>
          <a:prstGeom prst="rect">
            <a:avLst/>
          </a:prstGeom>
        </p:spPr>
      </p:pic>
      <p:pic>
        <p:nvPicPr>
          <p:cNvPr id="20" name="object 20"/>
          <p:cNvPicPr/>
          <p:nvPr/>
        </p:nvPicPr>
        <p:blipFill>
          <a:blip r:embed="rId3" cstate="print"/>
          <a:stretch>
            <a:fillRect/>
          </a:stretch>
        </p:blipFill>
        <p:spPr>
          <a:xfrm>
            <a:off x="933449" y="4448174"/>
            <a:ext cx="95250" cy="95249"/>
          </a:xfrm>
          <a:prstGeom prst="rect">
            <a:avLst/>
          </a:prstGeom>
        </p:spPr>
      </p:pic>
      <p:sp>
        <p:nvSpPr>
          <p:cNvPr id="21" name="object 21"/>
          <p:cNvSpPr txBox="1">
            <a:spLocks noGrp="1"/>
          </p:cNvSpPr>
          <p:nvPr>
            <p:ph type="body" idx="1"/>
          </p:nvPr>
        </p:nvSpPr>
        <p:spPr>
          <a:prstGeom prst="rect">
            <a:avLst/>
          </a:prstGeom>
        </p:spPr>
        <p:txBody>
          <a:bodyPr vert="horz" wrap="square" lIns="0" tIns="235585" rIns="0" bIns="0" rtlCol="0">
            <a:spAutoFit/>
          </a:bodyPr>
          <a:lstStyle/>
          <a:p>
            <a:pPr marL="371475" marR="633095">
              <a:lnSpc>
                <a:spcPts val="2250"/>
              </a:lnSpc>
              <a:spcBef>
                <a:spcPts val="400"/>
              </a:spcBef>
              <a:tabLst>
                <a:tab pos="2673985" algn="l"/>
                <a:tab pos="3637279" algn="l"/>
                <a:tab pos="6045835" algn="l"/>
                <a:tab pos="8454390" algn="l"/>
              </a:tabLst>
            </a:pPr>
            <a:r>
              <a:rPr u="none" spc="110" dirty="0">
                <a:solidFill>
                  <a:srgbClr val="333333"/>
                </a:solidFill>
              </a:rPr>
              <a:t>Use</a:t>
            </a:r>
            <a:r>
              <a:rPr u="none" spc="-60" dirty="0">
                <a:solidFill>
                  <a:srgbClr val="333333"/>
                </a:solidFill>
              </a:rPr>
              <a:t> </a:t>
            </a:r>
            <a:r>
              <a:rPr u="none" dirty="0">
                <a:solidFill>
                  <a:srgbClr val="333333"/>
                </a:solidFill>
              </a:rPr>
              <a:t>the</a:t>
            </a:r>
            <a:r>
              <a:rPr u="none" spc="-55" dirty="0">
                <a:solidFill>
                  <a:srgbClr val="333333"/>
                </a:solidFill>
              </a:rPr>
              <a:t> </a:t>
            </a:r>
            <a:r>
              <a:rPr u="none" spc="300" dirty="0">
                <a:latin typeface="Tahoma"/>
                <a:cs typeface="Tahoma"/>
              </a:rPr>
              <a:t>kubectl</a:t>
            </a:r>
            <a:r>
              <a:rPr u="none" dirty="0">
                <a:latin typeface="Tahoma"/>
                <a:cs typeface="Tahoma"/>
              </a:rPr>
              <a:t>	</a:t>
            </a:r>
            <a:r>
              <a:rPr u="none" spc="385" dirty="0">
                <a:latin typeface="Tahoma"/>
                <a:cs typeface="Tahoma"/>
              </a:rPr>
              <a:t>label</a:t>
            </a:r>
            <a:r>
              <a:rPr u="none" dirty="0">
                <a:latin typeface="Tahoma"/>
                <a:cs typeface="Tahoma"/>
              </a:rPr>
              <a:t>	</a:t>
            </a:r>
            <a:r>
              <a:rPr u="none" spc="130" dirty="0">
                <a:latin typeface="Tahoma"/>
                <a:cs typeface="Tahoma"/>
              </a:rPr>
              <a:t>&lt;resourceType&gt;</a:t>
            </a:r>
            <a:r>
              <a:rPr u="none" dirty="0">
                <a:latin typeface="Tahoma"/>
                <a:cs typeface="Tahoma"/>
              </a:rPr>
              <a:t>	</a:t>
            </a:r>
            <a:r>
              <a:rPr u="none" spc="80" dirty="0">
                <a:latin typeface="Tahoma"/>
                <a:cs typeface="Tahoma"/>
              </a:rPr>
              <a:t>&lt;resourceName&gt;</a:t>
            </a:r>
            <a:r>
              <a:rPr u="none" dirty="0">
                <a:latin typeface="Tahoma"/>
                <a:cs typeface="Tahoma"/>
              </a:rPr>
              <a:t>	</a:t>
            </a:r>
            <a:r>
              <a:rPr u="none" spc="190" dirty="0">
                <a:latin typeface="Tahoma"/>
                <a:cs typeface="Tahoma"/>
              </a:rPr>
              <a:t>key=value</a:t>
            </a:r>
            <a:r>
              <a:rPr u="none" spc="-95" dirty="0">
                <a:latin typeface="Tahoma"/>
                <a:cs typeface="Tahoma"/>
              </a:rPr>
              <a:t> </a:t>
            </a:r>
            <a:r>
              <a:rPr u="none" spc="114" dirty="0">
                <a:solidFill>
                  <a:srgbClr val="333333"/>
                </a:solidFill>
              </a:rPr>
              <a:t>command</a:t>
            </a:r>
            <a:r>
              <a:rPr u="none" spc="-75" dirty="0">
                <a:solidFill>
                  <a:srgbClr val="333333"/>
                </a:solidFill>
              </a:rPr>
              <a:t> </a:t>
            </a:r>
            <a:r>
              <a:rPr u="none" spc="-25" dirty="0">
                <a:solidFill>
                  <a:srgbClr val="333333"/>
                </a:solidFill>
              </a:rPr>
              <a:t>to </a:t>
            </a:r>
            <a:r>
              <a:rPr u="none" spc="90" dirty="0">
                <a:solidFill>
                  <a:srgbClr val="333333"/>
                </a:solidFill>
              </a:rPr>
              <a:t>add</a:t>
            </a:r>
            <a:r>
              <a:rPr u="none" spc="-5" dirty="0">
                <a:solidFill>
                  <a:srgbClr val="333333"/>
                </a:solidFill>
              </a:rPr>
              <a:t> </a:t>
            </a:r>
            <a:r>
              <a:rPr u="none" dirty="0">
                <a:solidFill>
                  <a:srgbClr val="333333"/>
                </a:solidFill>
              </a:rPr>
              <a:t>labels</a:t>
            </a:r>
            <a:r>
              <a:rPr u="none" spc="-5" dirty="0">
                <a:solidFill>
                  <a:srgbClr val="333333"/>
                </a:solidFill>
              </a:rPr>
              <a:t> </a:t>
            </a:r>
            <a:r>
              <a:rPr u="none" dirty="0">
                <a:solidFill>
                  <a:srgbClr val="333333"/>
                </a:solidFill>
              </a:rPr>
              <a:t>to</a:t>
            </a:r>
            <a:r>
              <a:rPr u="none" spc="-5" dirty="0">
                <a:solidFill>
                  <a:srgbClr val="333333"/>
                </a:solidFill>
              </a:rPr>
              <a:t> </a:t>
            </a:r>
            <a:r>
              <a:rPr u="none" spc="100" dirty="0">
                <a:solidFill>
                  <a:srgbClr val="333333"/>
                </a:solidFill>
              </a:rPr>
              <a:t>an</a:t>
            </a:r>
            <a:r>
              <a:rPr u="none" dirty="0">
                <a:solidFill>
                  <a:srgbClr val="333333"/>
                </a:solidFill>
              </a:rPr>
              <a:t> existing</a:t>
            </a:r>
            <a:r>
              <a:rPr u="none" spc="-5" dirty="0">
                <a:solidFill>
                  <a:srgbClr val="333333"/>
                </a:solidFill>
              </a:rPr>
              <a:t> </a:t>
            </a:r>
            <a:r>
              <a:rPr u="none" spc="-10" dirty="0">
                <a:solidFill>
                  <a:srgbClr val="333333"/>
                </a:solidFill>
              </a:rPr>
              <a:t>resource:</a:t>
            </a:r>
          </a:p>
          <a:p>
            <a:pPr>
              <a:lnSpc>
                <a:spcPct val="100000"/>
              </a:lnSpc>
              <a:spcBef>
                <a:spcPts val="11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310" dirty="0">
                <a:solidFill>
                  <a:srgbClr val="000000"/>
                </a:solidFill>
                <a:latin typeface="Tahoma"/>
                <a:cs typeface="Tahoma"/>
              </a:rPr>
              <a:t>label</a:t>
            </a:r>
            <a:r>
              <a:rPr sz="1650" u="none" spc="480" dirty="0">
                <a:solidFill>
                  <a:srgbClr val="000000"/>
                </a:solidFill>
                <a:latin typeface="Tahoma"/>
                <a:cs typeface="Tahoma"/>
              </a:rPr>
              <a:t> </a:t>
            </a:r>
            <a:r>
              <a:rPr sz="1650" u="none" spc="80" dirty="0">
                <a:solidFill>
                  <a:srgbClr val="000000"/>
                </a:solidFill>
                <a:latin typeface="Tahoma"/>
                <a:cs typeface="Tahoma"/>
              </a:rPr>
              <a:t>pod</a:t>
            </a:r>
            <a:r>
              <a:rPr sz="1650" u="none" spc="475" dirty="0">
                <a:solidFill>
                  <a:srgbClr val="000000"/>
                </a:solidFill>
                <a:latin typeface="Tahoma"/>
                <a:cs typeface="Tahoma"/>
              </a:rPr>
              <a:t> </a:t>
            </a:r>
            <a:r>
              <a:rPr sz="1650" u="none" spc="275" dirty="0">
                <a:solidFill>
                  <a:srgbClr val="000000"/>
                </a:solidFill>
                <a:latin typeface="Tahoma"/>
                <a:cs typeface="Tahoma"/>
              </a:rPr>
              <a:t>k8s-</a:t>
            </a:r>
            <a:r>
              <a:rPr sz="1650" u="none" spc="250" dirty="0">
                <a:solidFill>
                  <a:srgbClr val="000000"/>
                </a:solidFill>
                <a:latin typeface="Tahoma"/>
                <a:cs typeface="Tahoma"/>
              </a:rPr>
              <a:t>rulez</a:t>
            </a:r>
            <a:r>
              <a:rPr sz="1650" u="none" spc="480" dirty="0">
                <a:solidFill>
                  <a:srgbClr val="000000"/>
                </a:solidFill>
                <a:latin typeface="Tahoma"/>
                <a:cs typeface="Tahoma"/>
              </a:rPr>
              <a:t> </a:t>
            </a:r>
            <a:r>
              <a:rPr sz="1650" u="none" spc="215" dirty="0">
                <a:solidFill>
                  <a:srgbClr val="ED9900"/>
                </a:solidFill>
                <a:latin typeface="Tahoma"/>
                <a:cs typeface="Tahoma"/>
              </a:rPr>
              <a:t>release</a:t>
            </a:r>
            <a:r>
              <a:rPr sz="1650" u="none" spc="215" dirty="0">
                <a:solidFill>
                  <a:srgbClr val="996E3A"/>
                </a:solidFill>
                <a:latin typeface="Tahoma"/>
                <a:cs typeface="Tahoma"/>
              </a:rPr>
              <a:t>=</a:t>
            </a:r>
            <a:r>
              <a:rPr sz="1650" u="none" spc="215" dirty="0">
                <a:solidFill>
                  <a:srgbClr val="000000"/>
                </a:solidFill>
                <a:latin typeface="Tahoma"/>
                <a:cs typeface="Tahoma"/>
              </a:rPr>
              <a:t>stable</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pPr>
            <a:r>
              <a:rPr u="none" dirty="0">
                <a:solidFill>
                  <a:srgbClr val="333333"/>
                </a:solidFill>
              </a:rPr>
              <a:t>To</a:t>
            </a:r>
            <a:r>
              <a:rPr u="none" spc="-25" dirty="0">
                <a:solidFill>
                  <a:srgbClr val="333333"/>
                </a:solidFill>
              </a:rPr>
              <a:t> </a:t>
            </a:r>
            <a:r>
              <a:rPr u="none" dirty="0">
                <a:solidFill>
                  <a:srgbClr val="333333"/>
                </a:solidFill>
              </a:rPr>
              <a:t>overwrite</a:t>
            </a:r>
            <a:r>
              <a:rPr u="none" spc="-25" dirty="0">
                <a:solidFill>
                  <a:srgbClr val="333333"/>
                </a:solidFill>
              </a:rPr>
              <a:t> </a:t>
            </a:r>
            <a:r>
              <a:rPr u="none" spc="100" dirty="0">
                <a:solidFill>
                  <a:srgbClr val="333333"/>
                </a:solidFill>
              </a:rPr>
              <a:t>an</a:t>
            </a:r>
            <a:r>
              <a:rPr u="none" spc="-25" dirty="0">
                <a:solidFill>
                  <a:srgbClr val="333333"/>
                </a:solidFill>
              </a:rPr>
              <a:t> </a:t>
            </a:r>
            <a:r>
              <a:rPr u="none" dirty="0">
                <a:solidFill>
                  <a:srgbClr val="333333"/>
                </a:solidFill>
              </a:rPr>
              <a:t>existing</a:t>
            </a:r>
            <a:r>
              <a:rPr u="none" spc="-25" dirty="0">
                <a:solidFill>
                  <a:srgbClr val="333333"/>
                </a:solidFill>
              </a:rPr>
              <a:t> </a:t>
            </a:r>
            <a:r>
              <a:rPr u="none" spc="-40" dirty="0">
                <a:solidFill>
                  <a:srgbClr val="333333"/>
                </a:solidFill>
              </a:rPr>
              <a:t>key,</a:t>
            </a:r>
            <a:r>
              <a:rPr u="none" spc="-20" dirty="0">
                <a:solidFill>
                  <a:srgbClr val="333333"/>
                </a:solidFill>
              </a:rPr>
              <a:t> </a:t>
            </a:r>
            <a:r>
              <a:rPr u="none" spc="105" dirty="0">
                <a:solidFill>
                  <a:srgbClr val="333333"/>
                </a:solidFill>
              </a:rPr>
              <a:t>use</a:t>
            </a:r>
            <a:r>
              <a:rPr u="none" spc="-25" dirty="0">
                <a:solidFill>
                  <a:srgbClr val="333333"/>
                </a:solidFill>
              </a:rPr>
              <a:t> </a:t>
            </a:r>
            <a:r>
              <a:rPr u="none" dirty="0">
                <a:solidFill>
                  <a:srgbClr val="333333"/>
                </a:solidFill>
              </a:rPr>
              <a:t>the</a:t>
            </a:r>
            <a:r>
              <a:rPr u="none" spc="-25" dirty="0">
                <a:solidFill>
                  <a:srgbClr val="333333"/>
                </a:solidFill>
              </a:rPr>
              <a:t> </a:t>
            </a:r>
            <a:r>
              <a:rPr u="none" spc="270" dirty="0">
                <a:latin typeface="Tahoma"/>
                <a:cs typeface="Tahoma"/>
              </a:rPr>
              <a:t>--</a:t>
            </a:r>
            <a:r>
              <a:rPr u="none" spc="345" dirty="0">
                <a:latin typeface="Tahoma"/>
                <a:cs typeface="Tahoma"/>
              </a:rPr>
              <a:t>overwrite</a:t>
            </a:r>
            <a:r>
              <a:rPr u="none" spc="-50" dirty="0">
                <a:latin typeface="Tahoma"/>
                <a:cs typeface="Tahoma"/>
              </a:rPr>
              <a:t> </a:t>
            </a:r>
            <a:r>
              <a:rPr u="none" spc="-10" dirty="0">
                <a:solidFill>
                  <a:srgbClr val="333333"/>
                </a:solidFill>
              </a:rPr>
              <a:t>option:</a:t>
            </a:r>
          </a:p>
          <a:p>
            <a:pPr>
              <a:lnSpc>
                <a:spcPct val="100000"/>
              </a:lnSpc>
              <a:spcBef>
                <a:spcPts val="29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310" dirty="0">
                <a:solidFill>
                  <a:srgbClr val="000000"/>
                </a:solidFill>
                <a:latin typeface="Tahoma"/>
                <a:cs typeface="Tahoma"/>
              </a:rPr>
              <a:t>label</a:t>
            </a:r>
            <a:r>
              <a:rPr sz="1650" u="none" spc="484" dirty="0">
                <a:solidFill>
                  <a:srgbClr val="000000"/>
                </a:solidFill>
                <a:latin typeface="Tahoma"/>
                <a:cs typeface="Tahoma"/>
              </a:rPr>
              <a:t> </a:t>
            </a:r>
            <a:r>
              <a:rPr sz="1650" u="none" spc="80" dirty="0">
                <a:solidFill>
                  <a:srgbClr val="000000"/>
                </a:solidFill>
                <a:latin typeface="Tahoma"/>
                <a:cs typeface="Tahoma"/>
              </a:rPr>
              <a:t>pod</a:t>
            </a:r>
            <a:r>
              <a:rPr sz="1650" u="none" spc="484" dirty="0">
                <a:solidFill>
                  <a:srgbClr val="000000"/>
                </a:solidFill>
                <a:latin typeface="Tahoma"/>
                <a:cs typeface="Tahoma"/>
              </a:rPr>
              <a:t> </a:t>
            </a:r>
            <a:r>
              <a:rPr sz="1650" u="none" spc="275" dirty="0">
                <a:solidFill>
                  <a:srgbClr val="000000"/>
                </a:solidFill>
                <a:latin typeface="Tahoma"/>
                <a:cs typeface="Tahoma"/>
              </a:rPr>
              <a:t>k8s-</a:t>
            </a:r>
            <a:r>
              <a:rPr sz="1650" u="none" spc="250" dirty="0">
                <a:solidFill>
                  <a:srgbClr val="000000"/>
                </a:solidFill>
                <a:latin typeface="Tahoma"/>
                <a:cs typeface="Tahoma"/>
              </a:rPr>
              <a:t>rulez</a:t>
            </a:r>
            <a:r>
              <a:rPr sz="1650" u="none" spc="484" dirty="0">
                <a:solidFill>
                  <a:srgbClr val="000000"/>
                </a:solidFill>
                <a:latin typeface="Tahoma"/>
                <a:cs typeface="Tahoma"/>
              </a:rPr>
              <a:t> </a:t>
            </a:r>
            <a:r>
              <a:rPr sz="1650" u="none" spc="204" dirty="0">
                <a:solidFill>
                  <a:srgbClr val="ED9900"/>
                </a:solidFill>
                <a:latin typeface="Tahoma"/>
                <a:cs typeface="Tahoma"/>
              </a:rPr>
              <a:t>release</a:t>
            </a:r>
            <a:r>
              <a:rPr sz="1650" u="none" spc="204" dirty="0">
                <a:solidFill>
                  <a:srgbClr val="996E3A"/>
                </a:solidFill>
                <a:latin typeface="Tahoma"/>
                <a:cs typeface="Tahoma"/>
              </a:rPr>
              <a:t>=</a:t>
            </a:r>
            <a:r>
              <a:rPr sz="1650" u="none" spc="204" dirty="0">
                <a:solidFill>
                  <a:srgbClr val="000000"/>
                </a:solidFill>
                <a:latin typeface="Tahoma"/>
                <a:cs typeface="Tahoma"/>
              </a:rPr>
              <a:t>unstable</a:t>
            </a:r>
            <a:r>
              <a:rPr sz="1650" u="none" spc="484" dirty="0">
                <a:solidFill>
                  <a:srgbClr val="000000"/>
                </a:solidFill>
                <a:latin typeface="Tahoma"/>
                <a:cs typeface="Tahoma"/>
              </a:rPr>
              <a:t> </a:t>
            </a:r>
            <a:r>
              <a:rPr sz="1650" u="none" spc="215" dirty="0">
                <a:solidFill>
                  <a:srgbClr val="ED9900"/>
                </a:solidFill>
                <a:latin typeface="Tahoma"/>
                <a:cs typeface="Tahoma"/>
              </a:rPr>
              <a:t>--</a:t>
            </a:r>
            <a:r>
              <a:rPr sz="1650" u="none" spc="260" dirty="0">
                <a:solidFill>
                  <a:srgbClr val="ED9900"/>
                </a:solidFill>
                <a:latin typeface="Tahoma"/>
                <a:cs typeface="Tahoma"/>
              </a:rPr>
              <a:t>overwrite</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pPr>
            <a:r>
              <a:rPr u="none" dirty="0">
                <a:solidFill>
                  <a:srgbClr val="333333"/>
                </a:solidFill>
              </a:rPr>
              <a:t>To</a:t>
            </a:r>
            <a:r>
              <a:rPr u="none" spc="-75" dirty="0">
                <a:solidFill>
                  <a:srgbClr val="333333"/>
                </a:solidFill>
              </a:rPr>
              <a:t> </a:t>
            </a:r>
            <a:r>
              <a:rPr u="none" dirty="0">
                <a:solidFill>
                  <a:srgbClr val="333333"/>
                </a:solidFill>
              </a:rPr>
              <a:t>delete</a:t>
            </a:r>
            <a:r>
              <a:rPr u="none" spc="-75" dirty="0">
                <a:solidFill>
                  <a:srgbClr val="333333"/>
                </a:solidFill>
              </a:rPr>
              <a:t> </a:t>
            </a:r>
            <a:r>
              <a:rPr u="none" spc="65" dirty="0">
                <a:solidFill>
                  <a:srgbClr val="333333"/>
                </a:solidFill>
              </a:rPr>
              <a:t>a</a:t>
            </a:r>
            <a:r>
              <a:rPr u="none" spc="-70" dirty="0">
                <a:solidFill>
                  <a:srgbClr val="333333"/>
                </a:solidFill>
              </a:rPr>
              <a:t> </a:t>
            </a:r>
            <a:r>
              <a:rPr u="none" spc="-40" dirty="0">
                <a:solidFill>
                  <a:srgbClr val="333333"/>
                </a:solidFill>
              </a:rPr>
              <a:t>key,</a:t>
            </a:r>
            <a:r>
              <a:rPr u="none" spc="-75" dirty="0">
                <a:solidFill>
                  <a:srgbClr val="333333"/>
                </a:solidFill>
              </a:rPr>
              <a:t> </a:t>
            </a:r>
            <a:r>
              <a:rPr u="none" spc="105" dirty="0">
                <a:solidFill>
                  <a:srgbClr val="333333"/>
                </a:solidFill>
              </a:rPr>
              <a:t>use</a:t>
            </a:r>
            <a:r>
              <a:rPr u="none" spc="-70" dirty="0">
                <a:solidFill>
                  <a:srgbClr val="333333"/>
                </a:solidFill>
              </a:rPr>
              <a:t> </a:t>
            </a:r>
            <a:r>
              <a:rPr u="none" dirty="0">
                <a:solidFill>
                  <a:srgbClr val="333333"/>
                </a:solidFill>
              </a:rPr>
              <a:t>the</a:t>
            </a:r>
            <a:r>
              <a:rPr u="none" spc="-75" dirty="0">
                <a:solidFill>
                  <a:srgbClr val="333333"/>
                </a:solidFill>
              </a:rPr>
              <a:t> </a:t>
            </a:r>
            <a:r>
              <a:rPr u="none" spc="265" dirty="0">
                <a:latin typeface="Tahoma"/>
                <a:cs typeface="Tahoma"/>
              </a:rPr>
              <a:t>key-</a:t>
            </a:r>
            <a:r>
              <a:rPr u="none" spc="-100" dirty="0">
                <a:latin typeface="Tahoma"/>
                <a:cs typeface="Tahoma"/>
              </a:rPr>
              <a:t> </a:t>
            </a:r>
            <a:r>
              <a:rPr u="none" spc="-10" dirty="0">
                <a:solidFill>
                  <a:srgbClr val="333333"/>
                </a:solidFill>
              </a:rPr>
              <a:t>syntax:</a:t>
            </a:r>
          </a:p>
          <a:p>
            <a:pPr>
              <a:lnSpc>
                <a:spcPct val="100000"/>
              </a:lnSpc>
              <a:spcBef>
                <a:spcPts val="29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310" dirty="0">
                <a:solidFill>
                  <a:srgbClr val="000000"/>
                </a:solidFill>
                <a:latin typeface="Tahoma"/>
                <a:cs typeface="Tahoma"/>
              </a:rPr>
              <a:t>label</a:t>
            </a:r>
            <a:r>
              <a:rPr sz="1650" u="none" spc="480" dirty="0">
                <a:solidFill>
                  <a:srgbClr val="000000"/>
                </a:solidFill>
                <a:latin typeface="Tahoma"/>
                <a:cs typeface="Tahoma"/>
              </a:rPr>
              <a:t> </a:t>
            </a:r>
            <a:r>
              <a:rPr sz="1650" u="none" spc="80" dirty="0">
                <a:solidFill>
                  <a:srgbClr val="000000"/>
                </a:solidFill>
                <a:latin typeface="Tahoma"/>
                <a:cs typeface="Tahoma"/>
              </a:rPr>
              <a:t>pod</a:t>
            </a:r>
            <a:r>
              <a:rPr sz="1650" u="none" spc="475" dirty="0">
                <a:solidFill>
                  <a:srgbClr val="000000"/>
                </a:solidFill>
                <a:latin typeface="Tahoma"/>
                <a:cs typeface="Tahoma"/>
              </a:rPr>
              <a:t> </a:t>
            </a:r>
            <a:r>
              <a:rPr sz="1650" u="none" spc="275" dirty="0">
                <a:solidFill>
                  <a:srgbClr val="000000"/>
                </a:solidFill>
                <a:latin typeface="Tahoma"/>
                <a:cs typeface="Tahoma"/>
              </a:rPr>
              <a:t>k8s-</a:t>
            </a:r>
            <a:r>
              <a:rPr sz="1650" u="none" spc="250" dirty="0">
                <a:solidFill>
                  <a:srgbClr val="000000"/>
                </a:solidFill>
                <a:latin typeface="Tahoma"/>
                <a:cs typeface="Tahoma"/>
              </a:rPr>
              <a:t>rulez</a:t>
            </a:r>
            <a:r>
              <a:rPr sz="1650" u="none" spc="480" dirty="0">
                <a:solidFill>
                  <a:srgbClr val="000000"/>
                </a:solidFill>
                <a:latin typeface="Tahoma"/>
                <a:cs typeface="Tahoma"/>
              </a:rPr>
              <a:t> </a:t>
            </a:r>
            <a:r>
              <a:rPr sz="1650" u="none" spc="254" dirty="0">
                <a:solidFill>
                  <a:srgbClr val="000000"/>
                </a:solidFill>
                <a:latin typeface="Tahoma"/>
                <a:cs typeface="Tahoma"/>
              </a:rPr>
              <a:t>release-</a:t>
            </a:r>
            <a:endParaRPr sz="1650">
              <a:latin typeface="Tahoma"/>
              <a:cs typeface="Tahom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7675"/>
            <a:chOff x="809624" y="2085974"/>
            <a:chExt cx="12211050" cy="447675"/>
          </a:xfrm>
        </p:grpSpPr>
        <p:sp>
          <p:nvSpPr>
            <p:cNvPr id="4" name="object 4"/>
            <p:cNvSpPr/>
            <p:nvPr/>
          </p:nvSpPr>
          <p:spPr>
            <a:xfrm>
              <a:off x="809612" y="20859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8576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857624"/>
            <a:ext cx="12211050" cy="447675"/>
            <a:chOff x="809624" y="3857624"/>
            <a:chExt cx="12211050" cy="447675"/>
          </a:xfrm>
        </p:grpSpPr>
        <p:sp>
          <p:nvSpPr>
            <p:cNvPr id="8" name="object 8"/>
            <p:cNvSpPr/>
            <p:nvPr/>
          </p:nvSpPr>
          <p:spPr>
            <a:xfrm>
              <a:off x="809612" y="385762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85762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10" name="object 10"/>
          <p:cNvSpPr/>
          <p:nvPr/>
        </p:nvSpPr>
        <p:spPr>
          <a:xfrm>
            <a:off x="809624" y="53911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1" name="object 11"/>
          <p:cNvGrpSpPr/>
          <p:nvPr/>
        </p:nvGrpSpPr>
        <p:grpSpPr>
          <a:xfrm>
            <a:off x="809624" y="5391149"/>
            <a:ext cx="12211050" cy="1638300"/>
            <a:chOff x="809624" y="5391149"/>
            <a:chExt cx="12211050" cy="1638300"/>
          </a:xfrm>
        </p:grpSpPr>
        <p:sp>
          <p:nvSpPr>
            <p:cNvPr id="12" name="object 12"/>
            <p:cNvSpPr/>
            <p:nvPr/>
          </p:nvSpPr>
          <p:spPr>
            <a:xfrm>
              <a:off x="809612" y="5391149"/>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13" name="object 13"/>
            <p:cNvSpPr/>
            <p:nvPr/>
          </p:nvSpPr>
          <p:spPr>
            <a:xfrm>
              <a:off x="809624" y="5391149"/>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14" name="object 14"/>
            <p:cNvPicPr/>
            <p:nvPr/>
          </p:nvPicPr>
          <p:blipFill>
            <a:blip r:embed="rId2" cstate="print"/>
            <a:stretch>
              <a:fillRect/>
            </a:stretch>
          </p:blipFill>
          <p:spPr>
            <a:xfrm>
              <a:off x="981465" y="5518518"/>
              <a:ext cx="103240" cy="198704"/>
            </a:xfrm>
            <a:prstGeom prst="rect">
              <a:avLst/>
            </a:prstGeom>
          </p:spPr>
        </p:pic>
      </p:grpSp>
      <p:sp>
        <p:nvSpPr>
          <p:cNvPr id="15" name="object 15"/>
          <p:cNvSpPr txBox="1">
            <a:spLocks noGrp="1"/>
          </p:cNvSpPr>
          <p:nvPr>
            <p:ph type="title"/>
          </p:nvPr>
        </p:nvSpPr>
        <p:spPr>
          <a:xfrm>
            <a:off x="796924" y="571563"/>
            <a:ext cx="4369435" cy="558800"/>
          </a:xfrm>
          <a:prstGeom prst="rect">
            <a:avLst/>
          </a:prstGeom>
        </p:spPr>
        <p:txBody>
          <a:bodyPr vert="horz" wrap="square" lIns="0" tIns="12700" rIns="0" bIns="0" rtlCol="0">
            <a:spAutoFit/>
          </a:bodyPr>
          <a:lstStyle/>
          <a:p>
            <a:pPr marL="12700">
              <a:lnSpc>
                <a:spcPct val="100000"/>
              </a:lnSpc>
              <a:spcBef>
                <a:spcPts val="100"/>
              </a:spcBef>
            </a:pPr>
            <a:r>
              <a:rPr spc="135" dirty="0"/>
              <a:t>SHOW</a:t>
            </a:r>
            <a:r>
              <a:rPr spc="-5" dirty="0"/>
              <a:t> </a:t>
            </a:r>
            <a:r>
              <a:rPr dirty="0"/>
              <a:t>POD </a:t>
            </a:r>
            <a:r>
              <a:rPr spc="-125" dirty="0"/>
              <a:t>LABELS</a:t>
            </a:r>
          </a:p>
        </p:txBody>
      </p:sp>
      <p:pic>
        <p:nvPicPr>
          <p:cNvPr id="16" name="object 16"/>
          <p:cNvPicPr/>
          <p:nvPr/>
        </p:nvPicPr>
        <p:blipFill>
          <a:blip r:embed="rId3" cstate="print"/>
          <a:stretch>
            <a:fillRect/>
          </a:stretch>
        </p:blipFill>
        <p:spPr>
          <a:xfrm>
            <a:off x="933449" y="1647824"/>
            <a:ext cx="95250" cy="95249"/>
          </a:xfrm>
          <a:prstGeom prst="rect">
            <a:avLst/>
          </a:prstGeom>
        </p:spPr>
      </p:pic>
      <p:pic>
        <p:nvPicPr>
          <p:cNvPr id="17" name="object 17"/>
          <p:cNvPicPr/>
          <p:nvPr/>
        </p:nvPicPr>
        <p:blipFill>
          <a:blip r:embed="rId2" cstate="print"/>
          <a:stretch>
            <a:fillRect/>
          </a:stretch>
        </p:blipFill>
        <p:spPr>
          <a:xfrm>
            <a:off x="981465" y="2213343"/>
            <a:ext cx="103240" cy="198704"/>
          </a:xfrm>
          <a:prstGeom prst="rect">
            <a:avLst/>
          </a:prstGeom>
        </p:spPr>
      </p:pic>
      <p:pic>
        <p:nvPicPr>
          <p:cNvPr id="18" name="object 18"/>
          <p:cNvPicPr/>
          <p:nvPr/>
        </p:nvPicPr>
        <p:blipFill>
          <a:blip r:embed="rId3" cstate="print"/>
          <a:stretch>
            <a:fillRect/>
          </a:stretch>
        </p:blipFill>
        <p:spPr>
          <a:xfrm>
            <a:off x="933449" y="2895599"/>
            <a:ext cx="95250" cy="95249"/>
          </a:xfrm>
          <a:prstGeom prst="rect">
            <a:avLst/>
          </a:prstGeom>
        </p:spPr>
      </p:pic>
      <p:pic>
        <p:nvPicPr>
          <p:cNvPr id="19" name="object 19"/>
          <p:cNvPicPr/>
          <p:nvPr/>
        </p:nvPicPr>
        <p:blipFill>
          <a:blip r:embed="rId3" cstate="print"/>
          <a:stretch>
            <a:fillRect/>
          </a:stretch>
        </p:blipFill>
        <p:spPr>
          <a:xfrm>
            <a:off x="933449" y="3400424"/>
            <a:ext cx="95250" cy="95249"/>
          </a:xfrm>
          <a:prstGeom prst="rect">
            <a:avLst/>
          </a:prstGeom>
        </p:spPr>
      </p:pic>
      <p:pic>
        <p:nvPicPr>
          <p:cNvPr id="20" name="object 20"/>
          <p:cNvPicPr/>
          <p:nvPr/>
        </p:nvPicPr>
        <p:blipFill>
          <a:blip r:embed="rId2" cstate="print"/>
          <a:stretch>
            <a:fillRect/>
          </a:stretch>
        </p:blipFill>
        <p:spPr>
          <a:xfrm>
            <a:off x="981465" y="3984993"/>
            <a:ext cx="103240" cy="198704"/>
          </a:xfrm>
          <a:prstGeom prst="rect">
            <a:avLst/>
          </a:prstGeom>
        </p:spPr>
      </p:pic>
      <p:pic>
        <p:nvPicPr>
          <p:cNvPr id="21" name="object 21"/>
          <p:cNvPicPr/>
          <p:nvPr/>
        </p:nvPicPr>
        <p:blipFill>
          <a:blip r:embed="rId3" cstate="print"/>
          <a:stretch>
            <a:fillRect/>
          </a:stretch>
        </p:blipFill>
        <p:spPr>
          <a:xfrm>
            <a:off x="933449" y="4667249"/>
            <a:ext cx="95250" cy="95249"/>
          </a:xfrm>
          <a:prstGeom prst="rect">
            <a:avLst/>
          </a:prstGeom>
        </p:spPr>
      </p:pic>
      <p:sp>
        <p:nvSpPr>
          <p:cNvPr id="22" name="object 22"/>
          <p:cNvSpPr txBox="1"/>
          <p:nvPr/>
        </p:nvSpPr>
        <p:spPr>
          <a:xfrm>
            <a:off x="819149" y="1511300"/>
            <a:ext cx="12192000" cy="4229735"/>
          </a:xfrm>
          <a:prstGeom prst="rect">
            <a:avLst/>
          </a:prstGeom>
        </p:spPr>
        <p:txBody>
          <a:bodyPr vert="horz" wrap="square" lIns="0" tIns="12700" rIns="0" bIns="0" rtlCol="0">
            <a:spAutoFit/>
          </a:bodyPr>
          <a:lstStyle/>
          <a:p>
            <a:pPr marL="371475">
              <a:lnSpc>
                <a:spcPct val="100000"/>
              </a:lnSpc>
              <a:spcBef>
                <a:spcPts val="100"/>
              </a:spcBef>
            </a:pPr>
            <a:r>
              <a:rPr sz="2100" spc="-35" dirty="0">
                <a:solidFill>
                  <a:srgbClr val="333333"/>
                </a:solidFill>
                <a:latin typeface="Trebuchet MS"/>
                <a:cs typeface="Trebuchet MS"/>
              </a:rPr>
              <a:t>It</a:t>
            </a:r>
            <a:r>
              <a:rPr sz="2100" spc="-60"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55" dirty="0">
                <a:solidFill>
                  <a:srgbClr val="333333"/>
                </a:solidFill>
                <a:latin typeface="Trebuchet MS"/>
                <a:cs typeface="Trebuchet MS"/>
              </a:rPr>
              <a:t>possible</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20" dirty="0">
                <a:solidFill>
                  <a:srgbClr val="333333"/>
                </a:solidFill>
                <a:latin typeface="Trebuchet MS"/>
                <a:cs typeface="Trebuchet MS"/>
              </a:rPr>
              <a:t>list</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dirty="0">
                <a:solidFill>
                  <a:srgbClr val="333333"/>
                </a:solidFill>
                <a:latin typeface="Trebuchet MS"/>
                <a:cs typeface="Trebuchet MS"/>
              </a:rPr>
              <a:t>labels</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14" dirty="0">
                <a:solidFill>
                  <a:srgbClr val="333333"/>
                </a:solidFill>
                <a:latin typeface="Trebuchet MS"/>
                <a:cs typeface="Trebuchet MS"/>
              </a:rPr>
              <a:t>pod</a:t>
            </a:r>
            <a:r>
              <a:rPr sz="2100" spc="-55" dirty="0">
                <a:solidFill>
                  <a:srgbClr val="333333"/>
                </a:solidFill>
                <a:latin typeface="Trebuchet MS"/>
                <a:cs typeface="Trebuchet MS"/>
              </a:rPr>
              <a:t> </a:t>
            </a:r>
            <a:r>
              <a:rPr sz="2100" spc="85" dirty="0">
                <a:solidFill>
                  <a:srgbClr val="333333"/>
                </a:solidFill>
                <a:latin typeface="Trebuchet MS"/>
                <a:cs typeface="Trebuchet MS"/>
              </a:rPr>
              <a:t>using</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5" dirty="0">
                <a:solidFill>
                  <a:srgbClr val="333333"/>
                </a:solidFill>
                <a:latin typeface="Trebuchet MS"/>
                <a:cs typeface="Trebuchet MS"/>
              </a:rPr>
              <a:t>command</a:t>
            </a:r>
            <a:endParaRPr sz="2100">
              <a:latin typeface="Trebuchet MS"/>
              <a:cs typeface="Trebuchet MS"/>
            </a:endParaRPr>
          </a:p>
          <a:p>
            <a:pPr>
              <a:lnSpc>
                <a:spcPct val="100000"/>
              </a:lnSpc>
              <a:spcBef>
                <a:spcPts val="140"/>
              </a:spcBef>
            </a:pPr>
            <a:endParaRPr sz="2100">
              <a:latin typeface="Trebuchet MS"/>
              <a:cs typeface="Trebuchet MS"/>
            </a:endParaRPr>
          </a:p>
          <a:p>
            <a:pPr marL="394970">
              <a:lnSpc>
                <a:spcPct val="100000"/>
              </a:lnSpc>
            </a:pPr>
            <a:r>
              <a:rPr sz="1650" spc="245" dirty="0">
                <a:latin typeface="Tahoma"/>
                <a:cs typeface="Tahoma"/>
              </a:rPr>
              <a:t>kubectl</a:t>
            </a:r>
            <a:r>
              <a:rPr sz="1650" spc="430" dirty="0">
                <a:latin typeface="Tahoma"/>
                <a:cs typeface="Tahoma"/>
              </a:rPr>
              <a:t> </a:t>
            </a:r>
            <a:r>
              <a:rPr sz="1650" spc="310" dirty="0">
                <a:latin typeface="Tahoma"/>
                <a:cs typeface="Tahoma"/>
              </a:rPr>
              <a:t>label</a:t>
            </a:r>
            <a:r>
              <a:rPr sz="1650" spc="425" dirty="0">
                <a:latin typeface="Tahoma"/>
                <a:cs typeface="Tahoma"/>
              </a:rPr>
              <a:t> </a:t>
            </a:r>
            <a:r>
              <a:rPr sz="1650" spc="80" dirty="0">
                <a:latin typeface="Tahoma"/>
                <a:cs typeface="Tahoma"/>
              </a:rPr>
              <a:t>pod</a:t>
            </a:r>
            <a:r>
              <a:rPr sz="1650" spc="430" dirty="0">
                <a:latin typeface="Tahoma"/>
                <a:cs typeface="Tahoma"/>
              </a:rPr>
              <a:t> </a:t>
            </a:r>
            <a:r>
              <a:rPr sz="1650" dirty="0">
                <a:solidFill>
                  <a:srgbClr val="996E3A"/>
                </a:solidFill>
                <a:latin typeface="Tahoma"/>
                <a:cs typeface="Tahoma"/>
              </a:rPr>
              <a:t>&lt;</a:t>
            </a:r>
            <a:r>
              <a:rPr sz="1650" dirty="0">
                <a:latin typeface="Tahoma"/>
                <a:cs typeface="Tahoma"/>
              </a:rPr>
              <a:t>pod</a:t>
            </a:r>
            <a:r>
              <a:rPr sz="1650" dirty="0">
                <a:solidFill>
                  <a:srgbClr val="996E3A"/>
                </a:solidFill>
                <a:latin typeface="Tahoma"/>
                <a:cs typeface="Tahoma"/>
              </a:rPr>
              <a:t>&gt;</a:t>
            </a:r>
            <a:r>
              <a:rPr sz="1650" spc="430" dirty="0">
                <a:solidFill>
                  <a:srgbClr val="996E3A"/>
                </a:solidFill>
                <a:latin typeface="Tahoma"/>
                <a:cs typeface="Tahoma"/>
              </a:rPr>
              <a:t> </a:t>
            </a:r>
            <a:r>
              <a:rPr sz="1650" spc="500" dirty="0">
                <a:solidFill>
                  <a:srgbClr val="ED9900"/>
                </a:solidFill>
                <a:latin typeface="Tahoma"/>
                <a:cs typeface="Tahoma"/>
              </a:rPr>
              <a:t>--</a:t>
            </a:r>
            <a:r>
              <a:rPr sz="1650" spc="405" dirty="0">
                <a:solidFill>
                  <a:srgbClr val="ED9900"/>
                </a:solidFill>
                <a:latin typeface="Tahoma"/>
                <a:cs typeface="Tahoma"/>
              </a:rPr>
              <a:t>list</a:t>
            </a:r>
            <a:endParaRPr sz="1650">
              <a:latin typeface="Tahoma"/>
              <a:cs typeface="Tahoma"/>
            </a:endParaRPr>
          </a:p>
          <a:p>
            <a:pPr marL="371475" marR="3613150">
              <a:lnSpc>
                <a:spcPct val="157700"/>
              </a:lnSpc>
              <a:spcBef>
                <a:spcPts val="1290"/>
              </a:spcBef>
              <a:tabLst>
                <a:tab pos="5959475" algn="l"/>
                <a:tab pos="7165340" algn="l"/>
              </a:tabLst>
            </a:pPr>
            <a:r>
              <a:rPr sz="2100" dirty="0">
                <a:solidFill>
                  <a:srgbClr val="333333"/>
                </a:solidFill>
                <a:latin typeface="Trebuchet MS"/>
                <a:cs typeface="Trebuchet MS"/>
              </a:rPr>
              <a:t>Labels</a:t>
            </a:r>
            <a:r>
              <a:rPr sz="2100" spc="-5" dirty="0">
                <a:solidFill>
                  <a:srgbClr val="333333"/>
                </a:solidFill>
                <a:latin typeface="Trebuchet MS"/>
                <a:cs typeface="Trebuchet MS"/>
              </a:rPr>
              <a:t> </a:t>
            </a:r>
            <a:r>
              <a:rPr sz="2100" dirty="0">
                <a:solidFill>
                  <a:srgbClr val="333333"/>
                </a:solidFill>
                <a:latin typeface="Trebuchet MS"/>
                <a:cs typeface="Trebuchet MS"/>
              </a:rPr>
              <a:t>are </a:t>
            </a:r>
            <a:r>
              <a:rPr sz="2100" spc="60" dirty="0">
                <a:solidFill>
                  <a:srgbClr val="333333"/>
                </a:solidFill>
                <a:latin typeface="Trebuchet MS"/>
                <a:cs typeface="Trebuchet MS"/>
              </a:rPr>
              <a:t>also</a:t>
            </a:r>
            <a:r>
              <a:rPr sz="2100" spc="-5" dirty="0">
                <a:solidFill>
                  <a:srgbClr val="333333"/>
                </a:solidFill>
                <a:latin typeface="Trebuchet MS"/>
                <a:cs typeface="Trebuchet MS"/>
              </a:rPr>
              <a:t> </a:t>
            </a:r>
            <a:r>
              <a:rPr sz="2100" dirty="0">
                <a:solidFill>
                  <a:srgbClr val="333333"/>
                </a:solidFill>
                <a:latin typeface="Trebuchet MS"/>
                <a:cs typeface="Trebuchet MS"/>
              </a:rPr>
              <a:t>visible </a:t>
            </a:r>
            <a:r>
              <a:rPr sz="2100" spc="80" dirty="0">
                <a:solidFill>
                  <a:srgbClr val="333333"/>
                </a:solidFill>
                <a:latin typeface="Trebuchet MS"/>
                <a:cs typeface="Trebuchet MS"/>
              </a:rPr>
              <a:t>through</a:t>
            </a:r>
            <a:r>
              <a:rPr sz="2100" spc="-5" dirty="0">
                <a:solidFill>
                  <a:srgbClr val="333333"/>
                </a:solidFill>
                <a:latin typeface="Trebuchet MS"/>
                <a:cs typeface="Trebuchet MS"/>
              </a:rPr>
              <a:t> </a:t>
            </a:r>
            <a:r>
              <a:rPr sz="2100" dirty="0">
                <a:solidFill>
                  <a:srgbClr val="333333"/>
                </a:solidFill>
                <a:latin typeface="Trebuchet MS"/>
                <a:cs typeface="Trebuchet MS"/>
              </a:rPr>
              <a:t>the </a:t>
            </a:r>
            <a:r>
              <a:rPr sz="2100" spc="300" dirty="0">
                <a:solidFill>
                  <a:srgbClr val="ED2137"/>
                </a:solidFill>
                <a:latin typeface="Tahoma"/>
                <a:cs typeface="Tahoma"/>
              </a:rPr>
              <a:t>kubectl</a:t>
            </a:r>
            <a:r>
              <a:rPr sz="2100" dirty="0">
                <a:solidFill>
                  <a:srgbClr val="ED2137"/>
                </a:solidFill>
                <a:latin typeface="Tahoma"/>
                <a:cs typeface="Tahoma"/>
              </a:rPr>
              <a:t>	</a:t>
            </a:r>
            <a:r>
              <a:rPr sz="2100" spc="295" dirty="0">
                <a:solidFill>
                  <a:srgbClr val="ED2137"/>
                </a:solidFill>
                <a:latin typeface="Tahoma"/>
                <a:cs typeface="Tahoma"/>
              </a:rPr>
              <a:t>describe</a:t>
            </a:r>
            <a:r>
              <a:rPr sz="2100" spc="-100" dirty="0">
                <a:solidFill>
                  <a:srgbClr val="ED2137"/>
                </a:solidFill>
                <a:latin typeface="Tahoma"/>
                <a:cs typeface="Tahoma"/>
              </a:rPr>
              <a:t> </a:t>
            </a:r>
            <a:r>
              <a:rPr sz="2100" spc="105" dirty="0">
                <a:solidFill>
                  <a:srgbClr val="333333"/>
                </a:solidFill>
                <a:latin typeface="Trebuchet MS"/>
                <a:cs typeface="Trebuchet MS"/>
              </a:rPr>
              <a:t>command </a:t>
            </a:r>
            <a:r>
              <a:rPr sz="2100" spc="120" dirty="0">
                <a:solidFill>
                  <a:srgbClr val="333333"/>
                </a:solidFill>
                <a:latin typeface="Trebuchet MS"/>
                <a:cs typeface="Trebuchet MS"/>
              </a:rPr>
              <a:t>Or</a:t>
            </a:r>
            <a:r>
              <a:rPr sz="2100" spc="-70" dirty="0">
                <a:solidFill>
                  <a:srgbClr val="333333"/>
                </a:solidFill>
                <a:latin typeface="Trebuchet MS"/>
                <a:cs typeface="Trebuchet MS"/>
              </a:rPr>
              <a:t> </a:t>
            </a:r>
            <a:r>
              <a:rPr sz="2100" spc="55" dirty="0">
                <a:solidFill>
                  <a:srgbClr val="333333"/>
                </a:solidFill>
                <a:latin typeface="Trebuchet MS"/>
                <a:cs typeface="Trebuchet MS"/>
              </a:rPr>
              <a:t>by</a:t>
            </a:r>
            <a:r>
              <a:rPr sz="2100" spc="-65" dirty="0">
                <a:solidFill>
                  <a:srgbClr val="333333"/>
                </a:solidFill>
                <a:latin typeface="Trebuchet MS"/>
                <a:cs typeface="Trebuchet MS"/>
              </a:rPr>
              <a:t> </a:t>
            </a:r>
            <a:r>
              <a:rPr sz="2100" spc="70" dirty="0">
                <a:solidFill>
                  <a:srgbClr val="333333"/>
                </a:solidFill>
                <a:latin typeface="Trebuchet MS"/>
                <a:cs typeface="Trebuchet MS"/>
              </a:rPr>
              <a:t>adding</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250" dirty="0">
                <a:solidFill>
                  <a:srgbClr val="ED2137"/>
                </a:solidFill>
                <a:latin typeface="Tahoma"/>
                <a:cs typeface="Tahoma"/>
              </a:rPr>
              <a:t>--</a:t>
            </a:r>
            <a:r>
              <a:rPr sz="2100" spc="365" dirty="0">
                <a:solidFill>
                  <a:srgbClr val="ED2137"/>
                </a:solidFill>
                <a:latin typeface="Tahoma"/>
                <a:cs typeface="Tahoma"/>
              </a:rPr>
              <a:t>show-</a:t>
            </a:r>
            <a:r>
              <a:rPr sz="2100" spc="285" dirty="0">
                <a:solidFill>
                  <a:srgbClr val="ED2137"/>
                </a:solidFill>
                <a:latin typeface="Tahoma"/>
                <a:cs typeface="Tahoma"/>
              </a:rPr>
              <a:t>labels</a:t>
            </a:r>
            <a:r>
              <a:rPr sz="2100" spc="-85" dirty="0">
                <a:solidFill>
                  <a:srgbClr val="ED2137"/>
                </a:solidFill>
                <a:latin typeface="Tahoma"/>
                <a:cs typeface="Tahoma"/>
              </a:rPr>
              <a:t> </a:t>
            </a:r>
            <a:r>
              <a:rPr sz="2100" spc="60" dirty="0">
                <a:solidFill>
                  <a:srgbClr val="333333"/>
                </a:solidFill>
                <a:latin typeface="Trebuchet MS"/>
                <a:cs typeface="Trebuchet MS"/>
              </a:rPr>
              <a:t>option</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endParaRPr sz="2100">
              <a:latin typeface="Tahoma"/>
              <a:cs typeface="Tahoma"/>
            </a:endParaRPr>
          </a:p>
          <a:p>
            <a:pPr>
              <a:lnSpc>
                <a:spcPct val="100000"/>
              </a:lnSpc>
              <a:spcBef>
                <a:spcPts val="195"/>
              </a:spcBef>
            </a:pPr>
            <a:endParaRPr sz="2100">
              <a:latin typeface="Tahoma"/>
              <a:cs typeface="Tahoma"/>
            </a:endParaRPr>
          </a:p>
          <a:p>
            <a:pPr marL="394970">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80" dirty="0">
                <a:latin typeface="Tahoma"/>
                <a:cs typeface="Tahoma"/>
              </a:rPr>
              <a:t>pod</a:t>
            </a:r>
            <a:r>
              <a:rPr sz="1650" spc="475" dirty="0">
                <a:latin typeface="Tahoma"/>
                <a:cs typeface="Tahoma"/>
              </a:rPr>
              <a:t> </a:t>
            </a:r>
            <a:r>
              <a:rPr sz="1650" spc="190" dirty="0">
                <a:latin typeface="Tahoma"/>
                <a:cs typeface="Tahoma"/>
              </a:rPr>
              <a:t>--</a:t>
            </a:r>
            <a:r>
              <a:rPr sz="1650" spc="280" dirty="0">
                <a:latin typeface="Tahoma"/>
                <a:cs typeface="Tahoma"/>
              </a:rPr>
              <a:t>show-</a:t>
            </a:r>
            <a:r>
              <a:rPr sz="1650" spc="210" dirty="0">
                <a:latin typeface="Tahoma"/>
                <a:cs typeface="Tahoma"/>
              </a:rPr>
              <a:t>labels</a:t>
            </a:r>
            <a:endParaRPr sz="1650">
              <a:latin typeface="Tahoma"/>
              <a:cs typeface="Tahoma"/>
            </a:endParaRPr>
          </a:p>
          <a:p>
            <a:pPr>
              <a:lnSpc>
                <a:spcPct val="100000"/>
              </a:lnSpc>
              <a:spcBef>
                <a:spcPts val="1055"/>
              </a:spcBef>
            </a:pPr>
            <a:endParaRPr sz="1650">
              <a:latin typeface="Tahoma"/>
              <a:cs typeface="Tahoma"/>
            </a:endParaRPr>
          </a:p>
          <a:p>
            <a:pPr marL="371475" marR="669290">
              <a:lnSpc>
                <a:spcPts val="2250"/>
              </a:lnSpc>
              <a:tabLst>
                <a:tab pos="3469640" algn="l"/>
              </a:tabLst>
            </a:pP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250" dirty="0">
                <a:solidFill>
                  <a:srgbClr val="ED2137"/>
                </a:solidFill>
                <a:latin typeface="Tahoma"/>
                <a:cs typeface="Tahoma"/>
              </a:rPr>
              <a:t>--</a:t>
            </a:r>
            <a:r>
              <a:rPr sz="2100" spc="275" dirty="0">
                <a:solidFill>
                  <a:srgbClr val="ED2137"/>
                </a:solidFill>
                <a:latin typeface="Tahoma"/>
                <a:cs typeface="Tahoma"/>
              </a:rPr>
              <a:t>label-</a:t>
            </a:r>
            <a:r>
              <a:rPr sz="2100" spc="350" dirty="0">
                <a:solidFill>
                  <a:srgbClr val="ED2137"/>
                </a:solidFill>
                <a:latin typeface="Tahoma"/>
                <a:cs typeface="Tahoma"/>
              </a:rPr>
              <a:t>columns</a:t>
            </a:r>
            <a:r>
              <a:rPr sz="2100" dirty="0">
                <a:solidFill>
                  <a:srgbClr val="ED2137"/>
                </a:solidFill>
                <a:latin typeface="Tahoma"/>
                <a:cs typeface="Tahoma"/>
              </a:rPr>
              <a:t>	</a:t>
            </a:r>
            <a:r>
              <a:rPr sz="2100" spc="225" dirty="0">
                <a:solidFill>
                  <a:srgbClr val="ED2137"/>
                </a:solidFill>
                <a:latin typeface="Tahoma"/>
                <a:cs typeface="Tahoma"/>
              </a:rPr>
              <a:t>&lt;key1&gt;[,&lt;key2&gt;,...]</a:t>
            </a:r>
            <a:r>
              <a:rPr sz="2100" spc="-80" dirty="0">
                <a:solidFill>
                  <a:srgbClr val="ED2137"/>
                </a:solidFill>
                <a:latin typeface="Tahoma"/>
                <a:cs typeface="Tahoma"/>
              </a:rPr>
              <a:t> </a:t>
            </a:r>
            <a:r>
              <a:rPr sz="2100" dirty="0">
                <a:solidFill>
                  <a:srgbClr val="333333"/>
                </a:solidFill>
                <a:latin typeface="Trebuchet MS"/>
                <a:cs typeface="Trebuchet MS"/>
              </a:rPr>
              <a:t>(or</a:t>
            </a:r>
            <a:r>
              <a:rPr sz="2100" spc="-55" dirty="0">
                <a:solidFill>
                  <a:srgbClr val="333333"/>
                </a:solidFill>
                <a:latin typeface="Trebuchet MS"/>
                <a:cs typeface="Trebuchet MS"/>
              </a:rPr>
              <a:t> </a:t>
            </a:r>
            <a:r>
              <a:rPr sz="2100" spc="295" dirty="0">
                <a:solidFill>
                  <a:srgbClr val="ED2137"/>
                </a:solidFill>
                <a:latin typeface="Tahoma"/>
                <a:cs typeface="Tahoma"/>
              </a:rPr>
              <a:t>-</a:t>
            </a:r>
            <a:r>
              <a:rPr sz="2100" spc="120" dirty="0">
                <a:solidFill>
                  <a:srgbClr val="ED2137"/>
                </a:solidFill>
                <a:latin typeface="Tahoma"/>
                <a:cs typeface="Tahoma"/>
              </a:rPr>
              <a:t>L</a:t>
            </a:r>
            <a:r>
              <a:rPr sz="2100" spc="120" dirty="0">
                <a:solidFill>
                  <a:srgbClr val="333333"/>
                </a:solidFill>
                <a:latin typeface="Trebuchet MS"/>
                <a:cs typeface="Trebuchet MS"/>
              </a:rPr>
              <a:t>)</a:t>
            </a:r>
            <a:r>
              <a:rPr sz="2100" spc="-50" dirty="0">
                <a:solidFill>
                  <a:srgbClr val="333333"/>
                </a:solidFill>
                <a:latin typeface="Trebuchet MS"/>
                <a:cs typeface="Trebuchet MS"/>
              </a:rPr>
              <a:t> </a:t>
            </a:r>
            <a:r>
              <a:rPr sz="2100" spc="60" dirty="0">
                <a:solidFill>
                  <a:srgbClr val="333333"/>
                </a:solidFill>
                <a:latin typeface="Trebuchet MS"/>
                <a:cs typeface="Trebuchet MS"/>
              </a:rPr>
              <a:t>option</a:t>
            </a:r>
            <a:r>
              <a:rPr sz="2100" spc="-55" dirty="0">
                <a:solidFill>
                  <a:srgbClr val="333333"/>
                </a:solidFill>
                <a:latin typeface="Trebuchet MS"/>
                <a:cs typeface="Trebuchet MS"/>
              </a:rPr>
              <a:t> </a:t>
            </a:r>
            <a:r>
              <a:rPr sz="2100" dirty="0">
                <a:solidFill>
                  <a:srgbClr val="333333"/>
                </a:solidFill>
                <a:latin typeface="Trebuchet MS"/>
                <a:cs typeface="Trebuchet MS"/>
              </a:rPr>
              <a:t>allows</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90" dirty="0">
                <a:solidFill>
                  <a:srgbClr val="333333"/>
                </a:solidFill>
                <a:latin typeface="Trebuchet MS"/>
                <a:cs typeface="Trebuchet MS"/>
              </a:rPr>
              <a:t>add</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0" dirty="0">
                <a:solidFill>
                  <a:srgbClr val="333333"/>
                </a:solidFill>
                <a:latin typeface="Trebuchet MS"/>
                <a:cs typeface="Trebuchet MS"/>
              </a:rPr>
              <a:t>dedicated </a:t>
            </a:r>
            <a:r>
              <a:rPr sz="2100" spc="75" dirty="0">
                <a:solidFill>
                  <a:srgbClr val="333333"/>
                </a:solidFill>
                <a:latin typeface="Trebuchet MS"/>
                <a:cs typeface="Trebuchet MS"/>
              </a:rPr>
              <a:t>column</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dirty="0">
                <a:solidFill>
                  <a:srgbClr val="333333"/>
                </a:solidFill>
                <a:latin typeface="Trebuchet MS"/>
                <a:cs typeface="Trebuchet MS"/>
              </a:rPr>
              <a:t>each</a:t>
            </a:r>
            <a:r>
              <a:rPr sz="2100" spc="15" dirty="0">
                <a:solidFill>
                  <a:srgbClr val="333333"/>
                </a:solidFill>
                <a:latin typeface="Trebuchet MS"/>
                <a:cs typeface="Trebuchet MS"/>
              </a:rPr>
              <a:t> </a:t>
            </a:r>
            <a:r>
              <a:rPr sz="2100" dirty="0">
                <a:solidFill>
                  <a:srgbClr val="333333"/>
                </a:solidFill>
                <a:latin typeface="Trebuchet MS"/>
                <a:cs typeface="Trebuchet MS"/>
              </a:rPr>
              <a:t>specified</a:t>
            </a:r>
            <a:r>
              <a:rPr sz="2100" spc="15" dirty="0">
                <a:solidFill>
                  <a:srgbClr val="333333"/>
                </a:solidFill>
                <a:latin typeface="Trebuchet MS"/>
                <a:cs typeface="Trebuchet MS"/>
              </a:rPr>
              <a:t> </a:t>
            </a:r>
            <a:r>
              <a:rPr sz="2100" spc="-25" dirty="0">
                <a:solidFill>
                  <a:srgbClr val="333333"/>
                </a:solidFill>
                <a:latin typeface="Trebuchet MS"/>
                <a:cs typeface="Trebuchet MS"/>
              </a:rPr>
              <a:t>key</a:t>
            </a:r>
            <a:endParaRPr sz="2100">
              <a:latin typeface="Trebuchet MS"/>
              <a:cs typeface="Trebuchet MS"/>
            </a:endParaRPr>
          </a:p>
          <a:p>
            <a:pPr>
              <a:lnSpc>
                <a:spcPct val="100000"/>
              </a:lnSpc>
              <a:spcBef>
                <a:spcPts val="110"/>
              </a:spcBef>
            </a:pPr>
            <a:endParaRPr sz="2100">
              <a:latin typeface="Trebuchet MS"/>
              <a:cs typeface="Trebuchet MS"/>
            </a:endParaRPr>
          </a:p>
          <a:p>
            <a:pPr marL="394970">
              <a:lnSpc>
                <a:spcPct val="100000"/>
              </a:lnSpc>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90" dirty="0">
                <a:latin typeface="Tahoma"/>
                <a:cs typeface="Tahoma"/>
              </a:rPr>
              <a:t> </a:t>
            </a:r>
            <a:r>
              <a:rPr sz="1650" spc="120" dirty="0">
                <a:latin typeface="Tahoma"/>
                <a:cs typeface="Tahoma"/>
              </a:rPr>
              <a:t>pods</a:t>
            </a:r>
            <a:r>
              <a:rPr sz="1650" spc="484" dirty="0">
                <a:latin typeface="Tahoma"/>
                <a:cs typeface="Tahoma"/>
              </a:rPr>
              <a:t> </a:t>
            </a:r>
            <a:r>
              <a:rPr sz="1650" spc="195" dirty="0">
                <a:latin typeface="Tahoma"/>
                <a:cs typeface="Tahoma"/>
              </a:rPr>
              <a:t>--</a:t>
            </a:r>
            <a:r>
              <a:rPr sz="1650" spc="215" dirty="0">
                <a:latin typeface="Tahoma"/>
                <a:cs typeface="Tahoma"/>
              </a:rPr>
              <a:t>label-</a:t>
            </a:r>
            <a:r>
              <a:rPr sz="1650" spc="280" dirty="0">
                <a:latin typeface="Tahoma"/>
                <a:cs typeface="Tahoma"/>
              </a:rPr>
              <a:t>columns</a:t>
            </a:r>
            <a:r>
              <a:rPr sz="1650" spc="490" dirty="0">
                <a:latin typeface="Tahoma"/>
                <a:cs typeface="Tahoma"/>
              </a:rPr>
              <a:t> </a:t>
            </a:r>
            <a:r>
              <a:rPr sz="1650" spc="175" dirty="0">
                <a:latin typeface="Tahoma"/>
                <a:cs typeface="Tahoma"/>
              </a:rPr>
              <a:t>app,run</a:t>
            </a:r>
            <a:endParaRPr sz="1650">
              <a:latin typeface="Tahoma"/>
              <a:cs typeface="Tahoma"/>
            </a:endParaRPr>
          </a:p>
        </p:txBody>
      </p:sp>
      <p:graphicFrame>
        <p:nvGraphicFramePr>
          <p:cNvPr id="23" name="object 23"/>
          <p:cNvGraphicFramePr>
            <a:graphicFrameLocks noGrp="1"/>
          </p:cNvGraphicFramePr>
          <p:nvPr/>
        </p:nvGraphicFramePr>
        <p:xfrm>
          <a:off x="930275" y="5730040"/>
          <a:ext cx="10159363" cy="1292225"/>
        </p:xfrm>
        <a:graphic>
          <a:graphicData uri="http://schemas.openxmlformats.org/drawingml/2006/table">
            <a:tbl>
              <a:tblPr firstRow="1" bandRow="1">
                <a:tableStyleId>{2D5ABB26-0587-4C30-8999-92F81FD0307C}</a:tableStyleId>
              </a:tblPr>
              <a:tblGrid>
                <a:gridCol w="1861185">
                  <a:extLst>
                    <a:ext uri="{9D8B030D-6E8A-4147-A177-3AD203B41FA5}">
                      <a16:colId xmlns:a16="http://schemas.microsoft.com/office/drawing/2014/main" val="20000"/>
                    </a:ext>
                  </a:extLst>
                </a:gridCol>
                <a:gridCol w="883285">
                  <a:extLst>
                    <a:ext uri="{9D8B030D-6E8A-4147-A177-3AD203B41FA5}">
                      <a16:colId xmlns:a16="http://schemas.microsoft.com/office/drawing/2014/main" val="20001"/>
                    </a:ext>
                  </a:extLst>
                </a:gridCol>
                <a:gridCol w="1261745">
                  <a:extLst>
                    <a:ext uri="{9D8B030D-6E8A-4147-A177-3AD203B41FA5}">
                      <a16:colId xmlns:a16="http://schemas.microsoft.com/office/drawing/2014/main" val="20002"/>
                    </a:ext>
                  </a:extLst>
                </a:gridCol>
                <a:gridCol w="1388110">
                  <a:extLst>
                    <a:ext uri="{9D8B030D-6E8A-4147-A177-3AD203B41FA5}">
                      <a16:colId xmlns:a16="http://schemas.microsoft.com/office/drawing/2014/main" val="20003"/>
                    </a:ext>
                  </a:extLst>
                </a:gridCol>
                <a:gridCol w="757554">
                  <a:extLst>
                    <a:ext uri="{9D8B030D-6E8A-4147-A177-3AD203B41FA5}">
                      <a16:colId xmlns:a16="http://schemas.microsoft.com/office/drawing/2014/main" val="20004"/>
                    </a:ext>
                  </a:extLst>
                </a:gridCol>
                <a:gridCol w="2019300">
                  <a:extLst>
                    <a:ext uri="{9D8B030D-6E8A-4147-A177-3AD203B41FA5}">
                      <a16:colId xmlns:a16="http://schemas.microsoft.com/office/drawing/2014/main" val="20005"/>
                    </a:ext>
                  </a:extLst>
                </a:gridCol>
                <a:gridCol w="1988184">
                  <a:extLst>
                    <a:ext uri="{9D8B030D-6E8A-4147-A177-3AD203B41FA5}">
                      <a16:colId xmlns:a16="http://schemas.microsoft.com/office/drawing/2014/main" val="20006"/>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62865">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APP</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RUN</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315" dirty="0">
                          <a:latin typeface="Tahoma"/>
                          <a:cs typeface="Tahoma"/>
                        </a:rPr>
                        <a:t>training-</a:t>
                      </a:r>
                      <a:r>
                        <a:rPr sz="1650" spc="295" dirty="0">
                          <a:latin typeface="Tahoma"/>
                          <a:cs typeface="Tahoma"/>
                        </a:rPr>
                        <a:t>shell</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22h</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15" dirty="0">
                          <a:latin typeface="Tahoma"/>
                          <a:cs typeface="Tahoma"/>
                        </a:rPr>
                        <a:t>training-</a:t>
                      </a:r>
                      <a:r>
                        <a:rPr sz="1650" spc="295" dirty="0">
                          <a:latin typeface="Tahoma"/>
                          <a:cs typeface="Tahoma"/>
                        </a:rPr>
                        <a:t>shell</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45" dirty="0">
                          <a:latin typeface="Tahoma"/>
                          <a:cs typeface="Tahoma"/>
                        </a:rPr>
                        <a:t>1h</a:t>
                      </a:r>
                      <a:endParaRPr sz="1650">
                        <a:latin typeface="Tahoma"/>
                        <a:cs typeface="Tahoma"/>
                      </a:endParaRPr>
                    </a:p>
                  </a:txBody>
                  <a:tcPr marL="0" marR="0" marT="0" marB="0"/>
                </a:tc>
                <a:tc>
                  <a:txBody>
                    <a:bodyPr/>
                    <a:lstStyle/>
                    <a:p>
                      <a:pPr marL="189230">
                        <a:lnSpc>
                          <a:spcPts val="1775"/>
                        </a:lnSpc>
                      </a:pPr>
                      <a:r>
                        <a:rPr sz="1650" spc="185" dirty="0">
                          <a:latin typeface="Tahoma"/>
                          <a:cs typeface="Tahoma"/>
                        </a:rPr>
                        <a:t>shell-</a:t>
                      </a:r>
                      <a:r>
                        <a:rPr sz="1650" spc="240" dirty="0">
                          <a:latin typeface="Tahoma"/>
                          <a:cs typeface="Tahoma"/>
                        </a:rPr>
                        <a:t>gateway</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2"/>
                  </a:ext>
                </a:extLst>
              </a:tr>
              <a:tr h="237490">
                <a:tc>
                  <a:txBody>
                    <a:bodyPr/>
                    <a:lstStyle/>
                    <a:p>
                      <a:pPr marL="31750">
                        <a:lnSpc>
                          <a:spcPts val="1775"/>
                        </a:lnSpc>
                      </a:pPr>
                      <a:r>
                        <a:rPr sz="1650" spc="95" dirty="0">
                          <a:latin typeface="Tahoma"/>
                          <a:cs typeface="Tahoma"/>
                        </a:rPr>
                        <a:t>whoami-</a:t>
                      </a:r>
                      <a:r>
                        <a:rPr sz="1650" spc="85" dirty="0">
                          <a:latin typeface="Tahoma"/>
                          <a:cs typeface="Tahoma"/>
                        </a:rPr>
                        <a:t>086vd</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21h</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10" dirty="0">
                          <a:latin typeface="Tahoma"/>
                          <a:cs typeface="Tahoma"/>
                        </a:rPr>
                        <a:t>whoami</a:t>
                      </a:r>
                      <a:endParaRPr sz="1650">
                        <a:latin typeface="Tahoma"/>
                        <a:cs typeface="Tahoma"/>
                      </a:endParaRPr>
                    </a:p>
                  </a:txBody>
                  <a:tcPr marL="0" marR="0" marT="0" marB="0"/>
                </a:tc>
                <a:extLst>
                  <a:ext uri="{0D108BD9-81ED-4DB2-BD59-A6C34878D82A}">
                    <a16:rowId xmlns:a16="http://schemas.microsoft.com/office/drawing/2014/main" val="10003"/>
                  </a:ext>
                </a:extLst>
              </a:tr>
              <a:tr h="339090">
                <a:tc>
                  <a:txBody>
                    <a:bodyPr/>
                    <a:lstStyle/>
                    <a:p>
                      <a:pPr marL="31750">
                        <a:lnSpc>
                          <a:spcPts val="1839"/>
                        </a:lnSpc>
                      </a:pPr>
                      <a:r>
                        <a:rPr sz="1650" spc="130" dirty="0">
                          <a:latin typeface="Tahoma"/>
                          <a:cs typeface="Tahoma"/>
                        </a:rPr>
                        <a:t>whoami-</a:t>
                      </a:r>
                      <a:r>
                        <a:rPr sz="1650" spc="110" dirty="0">
                          <a:latin typeface="Tahoma"/>
                          <a:cs typeface="Tahoma"/>
                        </a:rPr>
                        <a:t>5c05r</a:t>
                      </a:r>
                      <a:endParaRPr sz="1650">
                        <a:latin typeface="Tahoma"/>
                        <a:cs typeface="Tahoma"/>
                      </a:endParaRPr>
                    </a:p>
                  </a:txBody>
                  <a:tcPr marL="0" marR="0" marT="0" marB="0"/>
                </a:tc>
                <a:tc>
                  <a:txBody>
                    <a:bodyPr/>
                    <a:lstStyle/>
                    <a:p>
                      <a:pPr marL="62865">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55" dirty="0">
                          <a:latin typeface="Tahoma"/>
                          <a:cs typeface="Tahoma"/>
                        </a:rPr>
                        <a:t>1d</a:t>
                      </a:r>
                      <a:endParaRPr sz="1650">
                        <a:latin typeface="Tahoma"/>
                        <a:cs typeface="Tahoma"/>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marL="189230">
                        <a:lnSpc>
                          <a:spcPts val="1839"/>
                        </a:lnSpc>
                      </a:pPr>
                      <a:r>
                        <a:rPr sz="1650" spc="-10" dirty="0">
                          <a:latin typeface="Tahoma"/>
                          <a:cs typeface="Tahoma"/>
                        </a:rPr>
                        <a:t>whoami</a:t>
                      </a:r>
                      <a:endParaRPr sz="1650">
                        <a:latin typeface="Tahoma"/>
                        <a:cs typeface="Tahoma"/>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57341" y="4441856"/>
            <a:ext cx="2411095" cy="635000"/>
          </a:xfrm>
          <a:prstGeom prst="rect">
            <a:avLst/>
          </a:prstGeom>
        </p:spPr>
        <p:txBody>
          <a:bodyPr vert="horz" wrap="square" lIns="0" tIns="12700" rIns="0" bIns="0" rtlCol="0">
            <a:spAutoFit/>
          </a:bodyPr>
          <a:lstStyle/>
          <a:p>
            <a:pPr marL="12700">
              <a:lnSpc>
                <a:spcPct val="100000"/>
              </a:lnSpc>
              <a:spcBef>
                <a:spcPts val="100"/>
              </a:spcBef>
            </a:pPr>
            <a:r>
              <a:rPr sz="4000" spc="-45" dirty="0"/>
              <a:t>CONTEXT</a:t>
            </a:r>
            <a:endParaRPr sz="4000"/>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1</a:t>
            </a:r>
            <a:endParaRPr sz="1450">
              <a:latin typeface="Trebuchet MS"/>
              <a:cs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923925"/>
            <a:chOff x="809624" y="2105024"/>
            <a:chExt cx="12211050" cy="923925"/>
          </a:xfrm>
        </p:grpSpPr>
        <p:sp>
          <p:nvSpPr>
            <p:cNvPr id="4" name="object 4"/>
            <p:cNvSpPr/>
            <p:nvPr/>
          </p:nvSpPr>
          <p:spPr>
            <a:xfrm>
              <a:off x="809612" y="21050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grpSp>
      <p:sp>
        <p:nvSpPr>
          <p:cNvPr id="6" name="object 6"/>
          <p:cNvSpPr/>
          <p:nvPr/>
        </p:nvSpPr>
        <p:spPr>
          <a:xfrm>
            <a:off x="809624" y="38480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848099"/>
            <a:ext cx="12211050" cy="1400175"/>
            <a:chOff x="809624" y="3848099"/>
            <a:chExt cx="12211050" cy="1400175"/>
          </a:xfrm>
        </p:grpSpPr>
        <p:sp>
          <p:nvSpPr>
            <p:cNvPr id="8" name="object 8"/>
            <p:cNvSpPr/>
            <p:nvPr/>
          </p:nvSpPr>
          <p:spPr>
            <a:xfrm>
              <a:off x="809612" y="3848099"/>
              <a:ext cx="12211050" cy="1400175"/>
            </a:xfrm>
            <a:custGeom>
              <a:avLst/>
              <a:gdLst/>
              <a:ahLst/>
              <a:cxnLst/>
              <a:rect l="l" t="t" r="r" b="b"/>
              <a:pathLst>
                <a:path w="12211050" h="1400175">
                  <a:moveTo>
                    <a:pt x="12211050" y="0"/>
                  </a:moveTo>
                  <a:lnTo>
                    <a:pt x="12201525" y="0"/>
                  </a:lnTo>
                  <a:lnTo>
                    <a:pt x="12201525" y="1390650"/>
                  </a:lnTo>
                  <a:lnTo>
                    <a:pt x="0" y="1390650"/>
                  </a:lnTo>
                  <a:lnTo>
                    <a:pt x="0" y="1400175"/>
                  </a:lnTo>
                  <a:lnTo>
                    <a:pt x="12201525" y="1400175"/>
                  </a:lnTo>
                  <a:lnTo>
                    <a:pt x="12211050" y="1400175"/>
                  </a:lnTo>
                  <a:lnTo>
                    <a:pt x="12211050" y="13906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848099"/>
              <a:ext cx="9525" cy="1400175"/>
            </a:xfrm>
            <a:custGeom>
              <a:avLst/>
              <a:gdLst/>
              <a:ahLst/>
              <a:cxnLst/>
              <a:rect l="l" t="t" r="r" b="b"/>
              <a:pathLst>
                <a:path w="9525" h="1400175">
                  <a:moveTo>
                    <a:pt x="0" y="1400174"/>
                  </a:moveTo>
                  <a:lnTo>
                    <a:pt x="0" y="0"/>
                  </a:lnTo>
                  <a:lnTo>
                    <a:pt x="9524" y="9524"/>
                  </a:lnTo>
                  <a:lnTo>
                    <a:pt x="9524" y="1390649"/>
                  </a:lnTo>
                  <a:lnTo>
                    <a:pt x="0" y="14001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397546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SELECT</a:t>
            </a:r>
            <a:r>
              <a:rPr spc="-85" dirty="0"/>
              <a:t> </a:t>
            </a:r>
            <a:r>
              <a:rPr dirty="0"/>
              <a:t>PODS</a:t>
            </a:r>
            <a:r>
              <a:rPr spc="-130" dirty="0"/>
              <a:t> </a:t>
            </a:r>
            <a:r>
              <a:rPr spc="-50" dirty="0"/>
              <a:t>BASED</a:t>
            </a:r>
            <a:r>
              <a:rPr spc="-105" dirty="0"/>
              <a:t> </a:t>
            </a:r>
            <a:r>
              <a:rPr dirty="0"/>
              <a:t>ON</a:t>
            </a:r>
            <a:r>
              <a:rPr spc="-100" dirty="0"/>
              <a:t> </a:t>
            </a:r>
            <a:r>
              <a:rPr dirty="0"/>
              <a:t>THEIR</a:t>
            </a:r>
            <a:r>
              <a:rPr spc="-105" dirty="0"/>
              <a:t> </a:t>
            </a:r>
            <a:r>
              <a:rPr spc="-145" dirty="0"/>
              <a:t>LABELS</a:t>
            </a:r>
            <a:r>
              <a:rPr spc="-100" dirty="0"/>
              <a:t> </a:t>
            </a:r>
            <a:r>
              <a:rPr spc="85" dirty="0"/>
              <a:t>(1/3)</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32393"/>
            <a:ext cx="103240" cy="198704"/>
          </a:xfrm>
          <a:prstGeom prst="rect">
            <a:avLst/>
          </a:prstGeom>
        </p:spPr>
      </p:pic>
      <p:sp>
        <p:nvSpPr>
          <p:cNvPr id="14" name="object 14"/>
          <p:cNvSpPr txBox="1"/>
          <p:nvPr/>
        </p:nvSpPr>
        <p:spPr>
          <a:xfrm>
            <a:off x="1177924" y="1511300"/>
            <a:ext cx="6741159"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spc="110" dirty="0">
                <a:solidFill>
                  <a:srgbClr val="ED2137"/>
                </a:solidFill>
                <a:latin typeface="Tahoma"/>
                <a:cs typeface="Tahoma"/>
              </a:rPr>
              <a:t>app</a:t>
            </a:r>
            <a:r>
              <a:rPr sz="2100" spc="-60" dirty="0">
                <a:solidFill>
                  <a:srgbClr val="ED2137"/>
                </a:solidFill>
                <a:latin typeface="Tahoma"/>
                <a:cs typeface="Tahoma"/>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dirty="0">
                <a:solidFill>
                  <a:srgbClr val="333333"/>
                </a:solidFill>
                <a:latin typeface="Trebuchet MS"/>
                <a:cs typeface="Trebuchet MS"/>
              </a:rPr>
              <a:t>exactly</a:t>
            </a:r>
            <a:r>
              <a:rPr sz="2100" spc="-35" dirty="0">
                <a:solidFill>
                  <a:srgbClr val="333333"/>
                </a:solidFill>
                <a:latin typeface="Trebuchet MS"/>
                <a:cs typeface="Trebuchet MS"/>
              </a:rPr>
              <a:t> </a:t>
            </a:r>
            <a:r>
              <a:rPr sz="2100" spc="235" dirty="0">
                <a:solidFill>
                  <a:srgbClr val="ED2137"/>
                </a:solidFill>
                <a:latin typeface="Tahoma"/>
                <a:cs typeface="Tahoma"/>
              </a:rPr>
              <a:t>shell-</a:t>
            </a:r>
            <a:r>
              <a:rPr sz="2100" spc="310" dirty="0">
                <a:solidFill>
                  <a:srgbClr val="ED2137"/>
                </a:solidFill>
                <a:latin typeface="Tahoma"/>
                <a:cs typeface="Tahoma"/>
              </a:rPr>
              <a:t>gateway</a:t>
            </a:r>
            <a:endParaRPr sz="2100">
              <a:latin typeface="Tahoma"/>
              <a:cs typeface="Tahoma"/>
            </a:endParaRPr>
          </a:p>
          <a:p>
            <a:pPr>
              <a:lnSpc>
                <a:spcPct val="100000"/>
              </a:lnSpc>
              <a:spcBef>
                <a:spcPts val="195"/>
              </a:spcBef>
            </a:pPr>
            <a:endParaRPr sz="2100">
              <a:latin typeface="Tahoma"/>
              <a:cs typeface="Tahoma"/>
            </a:endParaRPr>
          </a:p>
          <a:p>
            <a:pPr marL="36195">
              <a:lnSpc>
                <a:spcPct val="100000"/>
              </a:lnSpc>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84" dirty="0">
                <a:latin typeface="Tahoma"/>
                <a:cs typeface="Tahoma"/>
              </a:rPr>
              <a:t> </a:t>
            </a:r>
            <a:r>
              <a:rPr sz="1650" spc="120" dirty="0">
                <a:latin typeface="Tahoma"/>
                <a:cs typeface="Tahoma"/>
              </a:rPr>
              <a:t>pods</a:t>
            </a:r>
            <a:r>
              <a:rPr sz="1650" spc="484"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84" dirty="0">
                <a:solidFill>
                  <a:srgbClr val="ED9900"/>
                </a:solidFill>
                <a:latin typeface="Tahoma"/>
                <a:cs typeface="Tahoma"/>
              </a:rPr>
              <a:t> </a:t>
            </a:r>
            <a:r>
              <a:rPr sz="1650" spc="114" dirty="0">
                <a:solidFill>
                  <a:srgbClr val="ED9900"/>
                </a:solidFill>
                <a:latin typeface="Tahoma"/>
                <a:cs typeface="Tahoma"/>
              </a:rPr>
              <a:t>app</a:t>
            </a:r>
            <a:r>
              <a:rPr sz="1650" spc="114" dirty="0">
                <a:solidFill>
                  <a:srgbClr val="996E3A"/>
                </a:solidFill>
                <a:latin typeface="Tahoma"/>
                <a:cs typeface="Tahoma"/>
              </a:rPr>
              <a:t>=</a:t>
            </a:r>
            <a:r>
              <a:rPr sz="1650" spc="114" dirty="0">
                <a:latin typeface="Tahoma"/>
                <a:cs typeface="Tahoma"/>
              </a:rPr>
              <a:t>shell-</a:t>
            </a:r>
            <a:r>
              <a:rPr sz="1650" spc="240" dirty="0">
                <a:latin typeface="Tahoma"/>
                <a:cs typeface="Tahoma"/>
              </a:rPr>
              <a:t>gateway</a:t>
            </a:r>
            <a:endParaRPr sz="1650">
              <a:latin typeface="Tahoma"/>
              <a:cs typeface="Tahoma"/>
            </a:endParaRPr>
          </a:p>
        </p:txBody>
      </p:sp>
      <p:graphicFrame>
        <p:nvGraphicFramePr>
          <p:cNvPr id="15" name="object 15"/>
          <p:cNvGraphicFramePr>
            <a:graphicFrameLocks noGrp="1"/>
          </p:cNvGraphicFramePr>
          <p:nvPr/>
        </p:nvGraphicFramePr>
        <p:xfrm>
          <a:off x="930275" y="2443915"/>
          <a:ext cx="5866129" cy="579755"/>
        </p:xfrm>
        <a:graphic>
          <a:graphicData uri="http://schemas.openxmlformats.org/drawingml/2006/table">
            <a:tbl>
              <a:tblPr firstRow="1" bandRow="1">
                <a:tableStyleId>{2D5ABB26-0587-4C30-8999-92F81FD0307C}</a:tableStyleId>
              </a:tblPr>
              <a:tblGrid>
                <a:gridCol w="135636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2h</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pic>
        <p:nvPicPr>
          <p:cNvPr id="16" name="object 16"/>
          <p:cNvPicPr/>
          <p:nvPr/>
        </p:nvPicPr>
        <p:blipFill>
          <a:blip r:embed="rId3" cstate="print"/>
          <a:stretch>
            <a:fillRect/>
          </a:stretch>
        </p:blipFill>
        <p:spPr>
          <a:xfrm>
            <a:off x="933449" y="3390899"/>
            <a:ext cx="95250" cy="95249"/>
          </a:xfrm>
          <a:prstGeom prst="rect">
            <a:avLst/>
          </a:prstGeom>
        </p:spPr>
      </p:pic>
      <p:sp>
        <p:nvSpPr>
          <p:cNvPr id="17" name="object 17"/>
          <p:cNvSpPr txBox="1"/>
          <p:nvPr/>
        </p:nvSpPr>
        <p:spPr>
          <a:xfrm>
            <a:off x="1177924" y="3254375"/>
            <a:ext cx="7118984"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30" dirty="0">
                <a:solidFill>
                  <a:srgbClr val="333333"/>
                </a:solidFill>
                <a:latin typeface="Trebuchet MS"/>
                <a:cs typeface="Trebuchet MS"/>
              </a:rPr>
              <a:t> </a:t>
            </a:r>
            <a:r>
              <a:rPr sz="2100" spc="114" dirty="0">
                <a:solidFill>
                  <a:srgbClr val="333333"/>
                </a:solidFill>
                <a:latin typeface="Trebuchet MS"/>
                <a:cs typeface="Trebuchet MS"/>
              </a:rPr>
              <a:t>Pods</a:t>
            </a:r>
            <a:r>
              <a:rPr sz="2100" spc="-25" dirty="0">
                <a:solidFill>
                  <a:srgbClr val="333333"/>
                </a:solidFill>
                <a:latin typeface="Trebuchet MS"/>
                <a:cs typeface="Trebuchet MS"/>
              </a:rPr>
              <a:t> </a:t>
            </a:r>
            <a:r>
              <a:rPr sz="2100" dirty="0">
                <a:solidFill>
                  <a:srgbClr val="333333"/>
                </a:solidFill>
                <a:latin typeface="Trebuchet MS"/>
                <a:cs typeface="Trebuchet MS"/>
              </a:rPr>
              <a:t>for</a:t>
            </a:r>
            <a:r>
              <a:rPr sz="2100" spc="-25" dirty="0">
                <a:solidFill>
                  <a:srgbClr val="333333"/>
                </a:solidFill>
                <a:latin typeface="Trebuchet MS"/>
                <a:cs typeface="Trebuchet MS"/>
              </a:rPr>
              <a:t> </a:t>
            </a:r>
            <a:r>
              <a:rPr sz="2100" dirty="0">
                <a:solidFill>
                  <a:srgbClr val="333333"/>
                </a:solidFill>
                <a:latin typeface="Trebuchet MS"/>
                <a:cs typeface="Trebuchet MS"/>
              </a:rPr>
              <a:t>which</a:t>
            </a:r>
            <a:r>
              <a:rPr sz="2100" spc="-30" dirty="0">
                <a:solidFill>
                  <a:srgbClr val="333333"/>
                </a:solidFill>
                <a:latin typeface="Trebuchet MS"/>
                <a:cs typeface="Trebuchet MS"/>
              </a:rPr>
              <a:t> </a:t>
            </a:r>
            <a:r>
              <a:rPr sz="2100" spc="110" dirty="0">
                <a:solidFill>
                  <a:srgbClr val="ED2137"/>
                </a:solidFill>
                <a:latin typeface="Tahoma"/>
                <a:cs typeface="Tahoma"/>
              </a:rPr>
              <a:t>app</a:t>
            </a:r>
            <a:r>
              <a:rPr sz="2100" spc="-50" dirty="0">
                <a:solidFill>
                  <a:srgbClr val="ED2137"/>
                </a:solidFill>
                <a:latin typeface="Tahoma"/>
                <a:cs typeface="Tahoma"/>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different</a:t>
            </a:r>
            <a:r>
              <a:rPr sz="2100" spc="-30" dirty="0">
                <a:solidFill>
                  <a:srgbClr val="333333"/>
                </a:solidFill>
                <a:latin typeface="Trebuchet MS"/>
                <a:cs typeface="Trebuchet MS"/>
              </a:rPr>
              <a:t> </a:t>
            </a:r>
            <a:r>
              <a:rPr sz="2100" spc="50" dirty="0">
                <a:solidFill>
                  <a:srgbClr val="333333"/>
                </a:solidFill>
                <a:latin typeface="Trebuchet MS"/>
                <a:cs typeface="Trebuchet MS"/>
              </a:rPr>
              <a:t>than</a:t>
            </a:r>
            <a:r>
              <a:rPr sz="2100" spc="-25" dirty="0">
                <a:solidFill>
                  <a:srgbClr val="333333"/>
                </a:solidFill>
                <a:latin typeface="Trebuchet MS"/>
                <a:cs typeface="Trebuchet MS"/>
              </a:rPr>
              <a:t> </a:t>
            </a:r>
            <a:r>
              <a:rPr sz="2100" spc="235" dirty="0">
                <a:solidFill>
                  <a:srgbClr val="ED2137"/>
                </a:solidFill>
                <a:latin typeface="Tahoma"/>
                <a:cs typeface="Tahoma"/>
              </a:rPr>
              <a:t>shell-</a:t>
            </a:r>
            <a:r>
              <a:rPr sz="2100" spc="310" dirty="0">
                <a:solidFill>
                  <a:srgbClr val="ED2137"/>
                </a:solidFill>
                <a:latin typeface="Tahoma"/>
                <a:cs typeface="Tahoma"/>
              </a:rPr>
              <a:t>gateway</a:t>
            </a:r>
            <a:endParaRPr sz="2100">
              <a:latin typeface="Tahoma"/>
              <a:cs typeface="Tahoma"/>
            </a:endParaRPr>
          </a:p>
          <a:p>
            <a:pPr>
              <a:lnSpc>
                <a:spcPct val="100000"/>
              </a:lnSpc>
              <a:spcBef>
                <a:spcPts val="195"/>
              </a:spcBef>
            </a:pPr>
            <a:endParaRPr sz="2100">
              <a:latin typeface="Tahoma"/>
              <a:cs typeface="Tahoma"/>
            </a:endParaRPr>
          </a:p>
          <a:p>
            <a:pPr marL="36195">
              <a:lnSpc>
                <a:spcPct val="100000"/>
              </a:lnSpc>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84" dirty="0">
                <a:latin typeface="Tahoma"/>
                <a:cs typeface="Tahoma"/>
              </a:rPr>
              <a:t> </a:t>
            </a:r>
            <a:r>
              <a:rPr sz="1650" spc="120" dirty="0">
                <a:latin typeface="Tahoma"/>
                <a:cs typeface="Tahoma"/>
              </a:rPr>
              <a:t>pods</a:t>
            </a:r>
            <a:r>
              <a:rPr sz="1650" spc="484" dirty="0">
                <a:latin typeface="Tahoma"/>
                <a:cs typeface="Tahoma"/>
              </a:rPr>
              <a:t> </a:t>
            </a:r>
            <a:r>
              <a:rPr sz="1650" spc="615" dirty="0">
                <a:solidFill>
                  <a:srgbClr val="ED9900"/>
                </a:solidFill>
                <a:latin typeface="Tahoma"/>
                <a:cs typeface="Tahoma"/>
              </a:rPr>
              <a:t>-</a:t>
            </a:r>
            <a:r>
              <a:rPr sz="1650" spc="385" dirty="0">
                <a:solidFill>
                  <a:srgbClr val="ED9900"/>
                </a:solidFill>
                <a:latin typeface="Tahoma"/>
                <a:cs typeface="Tahoma"/>
              </a:rPr>
              <a:t>l</a:t>
            </a:r>
            <a:r>
              <a:rPr sz="1650" spc="490" dirty="0">
                <a:solidFill>
                  <a:srgbClr val="ED9900"/>
                </a:solidFill>
                <a:latin typeface="Tahoma"/>
                <a:cs typeface="Tahoma"/>
              </a:rPr>
              <a:t> </a:t>
            </a:r>
            <a:r>
              <a:rPr sz="1650" spc="220" dirty="0">
                <a:solidFill>
                  <a:srgbClr val="669900"/>
                </a:solidFill>
                <a:latin typeface="Tahoma"/>
                <a:cs typeface="Tahoma"/>
              </a:rPr>
              <a:t>'app!=shell-</a:t>
            </a:r>
            <a:r>
              <a:rPr sz="1650" spc="235" dirty="0">
                <a:solidFill>
                  <a:srgbClr val="669900"/>
                </a:solidFill>
                <a:latin typeface="Tahoma"/>
                <a:cs typeface="Tahoma"/>
              </a:rPr>
              <a:t>gateway'</a:t>
            </a:r>
            <a:endParaRPr sz="1650">
              <a:latin typeface="Tahoma"/>
              <a:cs typeface="Tahoma"/>
            </a:endParaRPr>
          </a:p>
        </p:txBody>
      </p:sp>
      <p:graphicFrame>
        <p:nvGraphicFramePr>
          <p:cNvPr id="18" name="object 18"/>
          <p:cNvGraphicFramePr>
            <a:graphicFrameLocks noGrp="1"/>
          </p:cNvGraphicFramePr>
          <p:nvPr/>
        </p:nvGraphicFramePr>
        <p:xfrm>
          <a:off x="930275" y="4186990"/>
          <a:ext cx="6247130" cy="1054735"/>
        </p:xfrm>
        <a:graphic>
          <a:graphicData uri="http://schemas.openxmlformats.org/drawingml/2006/table">
            <a:tbl>
              <a:tblPr firstRow="1" bandRow="1">
                <a:tableStyleId>{2D5ABB26-0587-4C30-8999-92F81FD0307C}</a:tableStyleId>
              </a:tblPr>
              <a:tblGrid>
                <a:gridCol w="1861185">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388110">
                  <a:extLst>
                    <a:ext uri="{9D8B030D-6E8A-4147-A177-3AD203B41FA5}">
                      <a16:colId xmlns:a16="http://schemas.microsoft.com/office/drawing/2014/main" val="20002"/>
                    </a:ext>
                  </a:extLst>
                </a:gridCol>
                <a:gridCol w="138811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62865">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315" dirty="0">
                          <a:latin typeface="Tahoma"/>
                          <a:cs typeface="Tahoma"/>
                        </a:rPr>
                        <a:t>training-</a:t>
                      </a:r>
                      <a:r>
                        <a:rPr sz="1650" spc="295" dirty="0">
                          <a:latin typeface="Tahoma"/>
                          <a:cs typeface="Tahoma"/>
                        </a:rPr>
                        <a:t>shell</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22h</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sz="1650" spc="95" dirty="0">
                          <a:latin typeface="Tahoma"/>
                          <a:cs typeface="Tahoma"/>
                        </a:rPr>
                        <a:t>whoami-</a:t>
                      </a:r>
                      <a:r>
                        <a:rPr sz="1650" spc="85" dirty="0">
                          <a:latin typeface="Tahoma"/>
                          <a:cs typeface="Tahoma"/>
                        </a:rPr>
                        <a:t>086vd</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22h</a:t>
                      </a:r>
                      <a:endParaRPr sz="1650">
                        <a:latin typeface="Tahoma"/>
                        <a:cs typeface="Tahoma"/>
                      </a:endParaRPr>
                    </a:p>
                  </a:txBody>
                  <a:tcPr marL="0" marR="0" marT="0" marB="0"/>
                </a:tc>
                <a:extLst>
                  <a:ext uri="{0D108BD9-81ED-4DB2-BD59-A6C34878D82A}">
                    <a16:rowId xmlns:a16="http://schemas.microsoft.com/office/drawing/2014/main" val="10002"/>
                  </a:ext>
                </a:extLst>
              </a:tr>
              <a:tr h="339090">
                <a:tc>
                  <a:txBody>
                    <a:bodyPr/>
                    <a:lstStyle/>
                    <a:p>
                      <a:pPr marL="31750">
                        <a:lnSpc>
                          <a:spcPts val="1839"/>
                        </a:lnSpc>
                      </a:pPr>
                      <a:r>
                        <a:rPr sz="1650" spc="135" dirty="0">
                          <a:latin typeface="Tahoma"/>
                          <a:cs typeface="Tahoma"/>
                        </a:rPr>
                        <a:t>yaml-</a:t>
                      </a:r>
                      <a:r>
                        <a:rPr sz="1650" spc="125" dirty="0">
                          <a:latin typeface="Tahoma"/>
                          <a:cs typeface="Tahoma"/>
                        </a:rPr>
                        <a:t>pod</a:t>
                      </a:r>
                      <a:endParaRPr sz="1650">
                        <a:latin typeface="Tahoma"/>
                        <a:cs typeface="Tahoma"/>
                      </a:endParaRPr>
                    </a:p>
                  </a:txBody>
                  <a:tcPr marL="0" marR="0" marT="0" marB="0"/>
                </a:tc>
                <a:tc>
                  <a:txBody>
                    <a:bodyPr/>
                    <a:lstStyle/>
                    <a:p>
                      <a:pPr marL="62865">
                        <a:lnSpc>
                          <a:spcPts val="1839"/>
                        </a:lnSpc>
                      </a:pPr>
                      <a:r>
                        <a:rPr sz="1650" spc="150" dirty="0">
                          <a:latin typeface="Tahoma"/>
                          <a:cs typeface="Tahoma"/>
                        </a:rPr>
                        <a:t>2/2</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6h</a:t>
                      </a:r>
                      <a:endParaRPr sz="1650">
                        <a:latin typeface="Tahoma"/>
                        <a:cs typeface="Tahoma"/>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923925"/>
            <a:chOff x="809624" y="2105024"/>
            <a:chExt cx="12211050" cy="923925"/>
          </a:xfrm>
        </p:grpSpPr>
        <p:sp>
          <p:nvSpPr>
            <p:cNvPr id="4" name="object 4"/>
            <p:cNvSpPr/>
            <p:nvPr/>
          </p:nvSpPr>
          <p:spPr>
            <a:xfrm>
              <a:off x="809612" y="21050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grpSp>
      <p:sp>
        <p:nvSpPr>
          <p:cNvPr id="6" name="object 6"/>
          <p:cNvSpPr/>
          <p:nvPr/>
        </p:nvSpPr>
        <p:spPr>
          <a:xfrm>
            <a:off x="809624" y="38480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848099"/>
            <a:ext cx="12211050" cy="923925"/>
            <a:chOff x="809624" y="3848099"/>
            <a:chExt cx="12211050" cy="923925"/>
          </a:xfrm>
        </p:grpSpPr>
        <p:sp>
          <p:nvSpPr>
            <p:cNvPr id="8" name="object 8"/>
            <p:cNvSpPr/>
            <p:nvPr/>
          </p:nvSpPr>
          <p:spPr>
            <a:xfrm>
              <a:off x="809612" y="3848099"/>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848099"/>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397546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SELECT</a:t>
            </a:r>
            <a:r>
              <a:rPr spc="-85" dirty="0"/>
              <a:t> </a:t>
            </a:r>
            <a:r>
              <a:rPr dirty="0"/>
              <a:t>PODS</a:t>
            </a:r>
            <a:r>
              <a:rPr spc="-130" dirty="0"/>
              <a:t> </a:t>
            </a:r>
            <a:r>
              <a:rPr spc="-50" dirty="0"/>
              <a:t>BASED</a:t>
            </a:r>
            <a:r>
              <a:rPr spc="-105" dirty="0"/>
              <a:t> </a:t>
            </a:r>
            <a:r>
              <a:rPr dirty="0"/>
              <a:t>ON</a:t>
            </a:r>
            <a:r>
              <a:rPr spc="-100" dirty="0"/>
              <a:t> </a:t>
            </a:r>
            <a:r>
              <a:rPr dirty="0"/>
              <a:t>THEIR</a:t>
            </a:r>
            <a:r>
              <a:rPr spc="-105" dirty="0"/>
              <a:t> </a:t>
            </a:r>
            <a:r>
              <a:rPr spc="-145" dirty="0"/>
              <a:t>LABELS</a:t>
            </a:r>
            <a:r>
              <a:rPr spc="-100" dirty="0"/>
              <a:t> </a:t>
            </a:r>
            <a:r>
              <a:rPr spc="85" dirty="0"/>
              <a:t>(2/3)</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32393"/>
            <a:ext cx="103240" cy="198704"/>
          </a:xfrm>
          <a:prstGeom prst="rect">
            <a:avLst/>
          </a:prstGeom>
        </p:spPr>
      </p:pic>
      <p:sp>
        <p:nvSpPr>
          <p:cNvPr id="14" name="object 14"/>
          <p:cNvSpPr txBox="1"/>
          <p:nvPr/>
        </p:nvSpPr>
        <p:spPr>
          <a:xfrm>
            <a:off x="1177924" y="1511300"/>
            <a:ext cx="6906895"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30" dirty="0">
                <a:solidFill>
                  <a:srgbClr val="333333"/>
                </a:solidFill>
                <a:latin typeface="Trebuchet MS"/>
                <a:cs typeface="Trebuchet MS"/>
              </a:rPr>
              <a:t> </a:t>
            </a:r>
            <a:r>
              <a:rPr sz="2100" spc="114" dirty="0">
                <a:solidFill>
                  <a:srgbClr val="333333"/>
                </a:solidFill>
                <a:latin typeface="Trebuchet MS"/>
                <a:cs typeface="Trebuchet MS"/>
              </a:rPr>
              <a:t>Pods</a:t>
            </a:r>
            <a:r>
              <a:rPr sz="2100" spc="-30" dirty="0">
                <a:solidFill>
                  <a:srgbClr val="333333"/>
                </a:solidFill>
                <a:latin typeface="Trebuchet MS"/>
                <a:cs typeface="Trebuchet MS"/>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dirty="0">
                <a:solidFill>
                  <a:srgbClr val="333333"/>
                </a:solidFill>
                <a:latin typeface="Trebuchet MS"/>
                <a:cs typeface="Trebuchet MS"/>
              </a:rPr>
              <a:t>which</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label</a:t>
            </a:r>
            <a:r>
              <a:rPr sz="2100" spc="-30" dirty="0">
                <a:solidFill>
                  <a:srgbClr val="333333"/>
                </a:solidFill>
                <a:latin typeface="Trebuchet MS"/>
                <a:cs typeface="Trebuchet MS"/>
              </a:rPr>
              <a:t> </a:t>
            </a:r>
            <a:r>
              <a:rPr sz="2100" dirty="0">
                <a:solidFill>
                  <a:srgbClr val="333333"/>
                </a:solidFill>
                <a:latin typeface="Trebuchet MS"/>
                <a:cs typeface="Trebuchet MS"/>
              </a:rPr>
              <a:t>with</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10" dirty="0">
                <a:solidFill>
                  <a:srgbClr val="ED2137"/>
                </a:solidFill>
                <a:latin typeface="Tahoma"/>
                <a:cs typeface="Tahoma"/>
              </a:rPr>
              <a:t>app</a:t>
            </a:r>
            <a:r>
              <a:rPr sz="2100" spc="-55" dirty="0">
                <a:solidFill>
                  <a:srgbClr val="ED2137"/>
                </a:solidFill>
                <a:latin typeface="Tahoma"/>
                <a:cs typeface="Tahoma"/>
              </a:rPr>
              <a:t> </a:t>
            </a:r>
            <a:r>
              <a:rPr sz="2100" dirty="0">
                <a:solidFill>
                  <a:srgbClr val="333333"/>
                </a:solidFill>
                <a:latin typeface="Trebuchet MS"/>
                <a:cs typeface="Trebuchet MS"/>
              </a:rPr>
              <a:t>key</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spc="-10" dirty="0">
                <a:solidFill>
                  <a:srgbClr val="333333"/>
                </a:solidFill>
                <a:latin typeface="Trebuchet MS"/>
                <a:cs typeface="Trebuchet MS"/>
              </a:rPr>
              <a:t>defined</a:t>
            </a:r>
            <a:endParaRPr sz="2100">
              <a:latin typeface="Trebuchet MS"/>
              <a:cs typeface="Trebuchet MS"/>
            </a:endParaRPr>
          </a:p>
          <a:p>
            <a:pPr>
              <a:lnSpc>
                <a:spcPct val="100000"/>
              </a:lnSpc>
              <a:spcBef>
                <a:spcPts val="290"/>
              </a:spcBef>
            </a:pPr>
            <a:endParaRPr sz="2100">
              <a:latin typeface="Trebuchet MS"/>
              <a:cs typeface="Trebuchet MS"/>
            </a:endParaRPr>
          </a:p>
          <a:p>
            <a:pPr marL="36195">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pods</a:t>
            </a:r>
            <a:r>
              <a:rPr sz="1650" spc="480"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80" dirty="0">
                <a:solidFill>
                  <a:srgbClr val="ED9900"/>
                </a:solidFill>
                <a:latin typeface="Tahoma"/>
                <a:cs typeface="Tahoma"/>
              </a:rPr>
              <a:t> </a:t>
            </a:r>
            <a:r>
              <a:rPr sz="1650" spc="60" dirty="0">
                <a:latin typeface="Tahoma"/>
                <a:cs typeface="Tahoma"/>
              </a:rPr>
              <a:t>app</a:t>
            </a:r>
            <a:endParaRPr sz="1650">
              <a:latin typeface="Tahoma"/>
              <a:cs typeface="Tahoma"/>
            </a:endParaRPr>
          </a:p>
        </p:txBody>
      </p:sp>
      <p:graphicFrame>
        <p:nvGraphicFramePr>
          <p:cNvPr id="15" name="object 15"/>
          <p:cNvGraphicFramePr>
            <a:graphicFrameLocks noGrp="1"/>
          </p:cNvGraphicFramePr>
          <p:nvPr/>
        </p:nvGraphicFramePr>
        <p:xfrm>
          <a:off x="930275" y="2443915"/>
          <a:ext cx="5866129" cy="579755"/>
        </p:xfrm>
        <a:graphic>
          <a:graphicData uri="http://schemas.openxmlformats.org/drawingml/2006/table">
            <a:tbl>
              <a:tblPr firstRow="1" bandRow="1">
                <a:tableStyleId>{2D5ABB26-0587-4C30-8999-92F81FD0307C}</a:tableStyleId>
              </a:tblPr>
              <a:tblGrid>
                <a:gridCol w="135636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2h</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pic>
        <p:nvPicPr>
          <p:cNvPr id="16" name="object 16"/>
          <p:cNvPicPr/>
          <p:nvPr/>
        </p:nvPicPr>
        <p:blipFill>
          <a:blip r:embed="rId3" cstate="print"/>
          <a:stretch>
            <a:fillRect/>
          </a:stretch>
        </p:blipFill>
        <p:spPr>
          <a:xfrm>
            <a:off x="933449" y="3390899"/>
            <a:ext cx="95250" cy="95249"/>
          </a:xfrm>
          <a:prstGeom prst="rect">
            <a:avLst/>
          </a:prstGeom>
        </p:spPr>
      </p:pic>
      <p:sp>
        <p:nvSpPr>
          <p:cNvPr id="17" name="object 17"/>
          <p:cNvSpPr txBox="1"/>
          <p:nvPr/>
        </p:nvSpPr>
        <p:spPr>
          <a:xfrm>
            <a:off x="1177924" y="3254375"/>
            <a:ext cx="7395209"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35"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label</a:t>
            </a:r>
            <a:r>
              <a:rPr sz="2100" spc="-35" dirty="0">
                <a:solidFill>
                  <a:srgbClr val="333333"/>
                </a:solidFill>
                <a:latin typeface="Trebuchet MS"/>
                <a:cs typeface="Trebuchet MS"/>
              </a:rPr>
              <a:t> </a:t>
            </a:r>
            <a:r>
              <a:rPr sz="2100" dirty="0">
                <a:solidFill>
                  <a:srgbClr val="333333"/>
                </a:solidFill>
                <a:latin typeface="Trebuchet MS"/>
                <a:cs typeface="Trebuchet MS"/>
              </a:rPr>
              <a:t>with</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215" dirty="0">
                <a:solidFill>
                  <a:srgbClr val="ED2137"/>
                </a:solidFill>
                <a:latin typeface="Tahoma"/>
                <a:cs typeface="Tahoma"/>
              </a:rPr>
              <a:t>run</a:t>
            </a:r>
            <a:r>
              <a:rPr sz="2100" spc="-60" dirty="0">
                <a:solidFill>
                  <a:srgbClr val="ED2137"/>
                </a:solidFill>
                <a:latin typeface="Tahoma"/>
                <a:cs typeface="Tahoma"/>
              </a:rPr>
              <a:t> </a:t>
            </a:r>
            <a:r>
              <a:rPr sz="2100" dirty="0">
                <a:solidFill>
                  <a:srgbClr val="333333"/>
                </a:solidFill>
                <a:latin typeface="Trebuchet MS"/>
                <a:cs typeface="Trebuchet MS"/>
              </a:rPr>
              <a:t>key</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60" dirty="0">
                <a:solidFill>
                  <a:srgbClr val="333333"/>
                </a:solidFill>
                <a:latin typeface="Trebuchet MS"/>
                <a:cs typeface="Trebuchet MS"/>
              </a:rPr>
              <a:t>not</a:t>
            </a:r>
            <a:r>
              <a:rPr sz="2100" spc="-35" dirty="0">
                <a:solidFill>
                  <a:srgbClr val="333333"/>
                </a:solidFill>
                <a:latin typeface="Trebuchet MS"/>
                <a:cs typeface="Trebuchet MS"/>
              </a:rPr>
              <a:t> </a:t>
            </a:r>
            <a:r>
              <a:rPr sz="2100" spc="-10" dirty="0">
                <a:solidFill>
                  <a:srgbClr val="333333"/>
                </a:solidFill>
                <a:latin typeface="Trebuchet MS"/>
                <a:cs typeface="Trebuchet MS"/>
              </a:rPr>
              <a:t>defined</a:t>
            </a:r>
            <a:endParaRPr sz="2100">
              <a:latin typeface="Trebuchet MS"/>
              <a:cs typeface="Trebuchet MS"/>
            </a:endParaRPr>
          </a:p>
          <a:p>
            <a:pPr>
              <a:lnSpc>
                <a:spcPct val="100000"/>
              </a:lnSpc>
              <a:spcBef>
                <a:spcPts val="290"/>
              </a:spcBef>
            </a:pPr>
            <a:endParaRPr sz="2100">
              <a:latin typeface="Trebuchet MS"/>
              <a:cs typeface="Trebuchet MS"/>
            </a:endParaRPr>
          </a:p>
          <a:p>
            <a:pPr marL="36195">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pods</a:t>
            </a:r>
            <a:r>
              <a:rPr sz="1650" spc="480"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80" dirty="0">
                <a:solidFill>
                  <a:srgbClr val="ED9900"/>
                </a:solidFill>
                <a:latin typeface="Tahoma"/>
                <a:cs typeface="Tahoma"/>
              </a:rPr>
              <a:t> </a:t>
            </a:r>
            <a:r>
              <a:rPr sz="1650" spc="365" dirty="0">
                <a:solidFill>
                  <a:srgbClr val="669900"/>
                </a:solidFill>
                <a:latin typeface="Tahoma"/>
                <a:cs typeface="Tahoma"/>
              </a:rPr>
              <a:t>'!run'</a:t>
            </a:r>
            <a:endParaRPr sz="1650">
              <a:latin typeface="Tahoma"/>
              <a:cs typeface="Tahoma"/>
            </a:endParaRPr>
          </a:p>
        </p:txBody>
      </p:sp>
      <p:graphicFrame>
        <p:nvGraphicFramePr>
          <p:cNvPr id="18" name="object 18"/>
          <p:cNvGraphicFramePr>
            <a:graphicFrameLocks noGrp="1"/>
          </p:cNvGraphicFramePr>
          <p:nvPr/>
        </p:nvGraphicFramePr>
        <p:xfrm>
          <a:off x="930275" y="4186990"/>
          <a:ext cx="5866129" cy="579755"/>
        </p:xfrm>
        <a:graphic>
          <a:graphicData uri="http://schemas.openxmlformats.org/drawingml/2006/table">
            <a:tbl>
              <a:tblPr firstRow="1" bandRow="1">
                <a:tableStyleId>{2D5ABB26-0587-4C30-8999-92F81FD0307C}</a:tableStyleId>
              </a:tblPr>
              <a:tblGrid>
                <a:gridCol w="135636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2h</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1638300"/>
            <a:chOff x="809624" y="2105024"/>
            <a:chExt cx="12211050" cy="1638300"/>
          </a:xfrm>
        </p:grpSpPr>
        <p:sp>
          <p:nvSpPr>
            <p:cNvPr id="4" name="object 4"/>
            <p:cNvSpPr/>
            <p:nvPr/>
          </p:nvSpPr>
          <p:spPr>
            <a:xfrm>
              <a:off x="809612" y="210502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grpSp>
      <p:sp>
        <p:nvSpPr>
          <p:cNvPr id="6" name="object 6"/>
          <p:cNvSpPr/>
          <p:nvPr/>
        </p:nvSpPr>
        <p:spPr>
          <a:xfrm>
            <a:off x="809624" y="45624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4562474"/>
            <a:ext cx="12211050" cy="1400175"/>
            <a:chOff x="809624" y="4562474"/>
            <a:chExt cx="12211050" cy="1400175"/>
          </a:xfrm>
        </p:grpSpPr>
        <p:sp>
          <p:nvSpPr>
            <p:cNvPr id="8" name="object 8"/>
            <p:cNvSpPr/>
            <p:nvPr/>
          </p:nvSpPr>
          <p:spPr>
            <a:xfrm>
              <a:off x="809612" y="4562474"/>
              <a:ext cx="12211050" cy="1400175"/>
            </a:xfrm>
            <a:custGeom>
              <a:avLst/>
              <a:gdLst/>
              <a:ahLst/>
              <a:cxnLst/>
              <a:rect l="l" t="t" r="r" b="b"/>
              <a:pathLst>
                <a:path w="12211050" h="1400175">
                  <a:moveTo>
                    <a:pt x="12211050" y="0"/>
                  </a:moveTo>
                  <a:lnTo>
                    <a:pt x="12201525" y="0"/>
                  </a:lnTo>
                  <a:lnTo>
                    <a:pt x="12201525" y="1390650"/>
                  </a:lnTo>
                  <a:lnTo>
                    <a:pt x="0" y="1390650"/>
                  </a:lnTo>
                  <a:lnTo>
                    <a:pt x="0" y="1400175"/>
                  </a:lnTo>
                  <a:lnTo>
                    <a:pt x="12201525" y="1400175"/>
                  </a:lnTo>
                  <a:lnTo>
                    <a:pt x="12211050" y="1400175"/>
                  </a:lnTo>
                  <a:lnTo>
                    <a:pt x="12211050" y="13906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4562474"/>
              <a:ext cx="9525" cy="1400175"/>
            </a:xfrm>
            <a:custGeom>
              <a:avLst/>
              <a:gdLst/>
              <a:ahLst/>
              <a:cxnLst/>
              <a:rect l="l" t="t" r="r" b="b"/>
              <a:pathLst>
                <a:path w="9525" h="1400175">
                  <a:moveTo>
                    <a:pt x="0" y="1400174"/>
                  </a:moveTo>
                  <a:lnTo>
                    <a:pt x="0" y="0"/>
                  </a:lnTo>
                  <a:lnTo>
                    <a:pt x="9524" y="9524"/>
                  </a:lnTo>
                  <a:lnTo>
                    <a:pt x="9524" y="1390649"/>
                  </a:lnTo>
                  <a:lnTo>
                    <a:pt x="0" y="14001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4689843"/>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0" dirty="0"/>
              <a:t>SELECT</a:t>
            </a:r>
            <a:r>
              <a:rPr spc="-85" dirty="0"/>
              <a:t> </a:t>
            </a:r>
            <a:r>
              <a:rPr dirty="0"/>
              <a:t>PODS</a:t>
            </a:r>
            <a:r>
              <a:rPr spc="-130" dirty="0"/>
              <a:t> </a:t>
            </a:r>
            <a:r>
              <a:rPr spc="-50" dirty="0"/>
              <a:t>BASED</a:t>
            </a:r>
            <a:r>
              <a:rPr spc="-105" dirty="0"/>
              <a:t> </a:t>
            </a:r>
            <a:r>
              <a:rPr dirty="0"/>
              <a:t>ON</a:t>
            </a:r>
            <a:r>
              <a:rPr spc="-100" dirty="0"/>
              <a:t> </a:t>
            </a:r>
            <a:r>
              <a:rPr dirty="0"/>
              <a:t>THEIR</a:t>
            </a:r>
            <a:r>
              <a:rPr spc="-105" dirty="0"/>
              <a:t> </a:t>
            </a:r>
            <a:r>
              <a:rPr spc="-145" dirty="0"/>
              <a:t>LABELS</a:t>
            </a:r>
            <a:r>
              <a:rPr spc="-100" dirty="0"/>
              <a:t> </a:t>
            </a:r>
            <a:r>
              <a:rPr spc="85" dirty="0"/>
              <a:t>(3/3)</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32393"/>
            <a:ext cx="103240" cy="198704"/>
          </a:xfrm>
          <a:prstGeom prst="rect">
            <a:avLst/>
          </a:prstGeom>
        </p:spPr>
      </p:pic>
      <p:sp>
        <p:nvSpPr>
          <p:cNvPr id="14" name="object 14"/>
          <p:cNvSpPr txBox="1"/>
          <p:nvPr/>
        </p:nvSpPr>
        <p:spPr>
          <a:xfrm>
            <a:off x="1177924" y="1511300"/>
            <a:ext cx="7004684"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50" dirty="0">
                <a:solidFill>
                  <a:srgbClr val="333333"/>
                </a:solidFill>
                <a:latin typeface="Trebuchet MS"/>
                <a:cs typeface="Trebuchet MS"/>
              </a:rPr>
              <a:t> </a:t>
            </a:r>
            <a:r>
              <a:rPr sz="2100" spc="114" dirty="0">
                <a:solidFill>
                  <a:srgbClr val="333333"/>
                </a:solidFill>
                <a:latin typeface="Trebuchet MS"/>
                <a:cs typeface="Trebuchet MS"/>
              </a:rPr>
              <a:t>Pods</a:t>
            </a:r>
            <a:r>
              <a:rPr sz="2100" spc="-50" dirty="0">
                <a:solidFill>
                  <a:srgbClr val="333333"/>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dirty="0">
                <a:solidFill>
                  <a:srgbClr val="333333"/>
                </a:solidFill>
                <a:latin typeface="Trebuchet MS"/>
                <a:cs typeface="Trebuchet MS"/>
              </a:rPr>
              <a:t>which</a:t>
            </a:r>
            <a:r>
              <a:rPr sz="2100" spc="-45" dirty="0">
                <a:solidFill>
                  <a:srgbClr val="333333"/>
                </a:solidFill>
                <a:latin typeface="Trebuchet MS"/>
                <a:cs typeface="Trebuchet MS"/>
              </a:rPr>
              <a:t> </a:t>
            </a:r>
            <a:r>
              <a:rPr sz="2100" spc="215" dirty="0">
                <a:solidFill>
                  <a:srgbClr val="ED2137"/>
                </a:solidFill>
                <a:latin typeface="Tahoma"/>
                <a:cs typeface="Tahoma"/>
              </a:rPr>
              <a:t>run</a:t>
            </a:r>
            <a:r>
              <a:rPr sz="2100" spc="-75" dirty="0">
                <a:solidFill>
                  <a:srgbClr val="ED2137"/>
                </a:solidFill>
                <a:latin typeface="Tahoma"/>
                <a:cs typeface="Tahoma"/>
              </a:rPr>
              <a:t> </a:t>
            </a:r>
            <a:r>
              <a:rPr sz="2100" spc="110" dirty="0">
                <a:solidFill>
                  <a:srgbClr val="333333"/>
                </a:solidFill>
                <a:latin typeface="Trebuchet MS"/>
                <a:cs typeface="Trebuchet MS"/>
              </a:rPr>
              <a:t>has</a:t>
            </a:r>
            <a:r>
              <a:rPr sz="2100" spc="-50" dirty="0">
                <a:solidFill>
                  <a:srgbClr val="333333"/>
                </a:solidFill>
                <a:latin typeface="Trebuchet MS"/>
                <a:cs typeface="Trebuchet MS"/>
              </a:rPr>
              <a:t> </a:t>
            </a:r>
            <a:r>
              <a:rPr sz="2100" spc="60" dirty="0">
                <a:solidFill>
                  <a:srgbClr val="ED2137"/>
                </a:solidFill>
                <a:latin typeface="Tahoma"/>
                <a:cs typeface="Tahoma"/>
              </a:rPr>
              <a:t>whoami</a:t>
            </a:r>
            <a:r>
              <a:rPr sz="2100" spc="-65" dirty="0">
                <a:solidFill>
                  <a:srgbClr val="ED2137"/>
                </a:solidFill>
                <a:latin typeface="Tahoma"/>
                <a:cs typeface="Tahoma"/>
              </a:rPr>
              <a:t> </a:t>
            </a:r>
            <a:r>
              <a:rPr sz="2100" spc="85" dirty="0">
                <a:solidFill>
                  <a:srgbClr val="333333"/>
                </a:solidFill>
                <a:latin typeface="Trebuchet MS"/>
                <a:cs typeface="Trebuchet MS"/>
              </a:rPr>
              <a:t>or</a:t>
            </a:r>
            <a:r>
              <a:rPr sz="2100" spc="-50" dirty="0">
                <a:solidFill>
                  <a:srgbClr val="333333"/>
                </a:solidFill>
                <a:latin typeface="Trebuchet MS"/>
                <a:cs typeface="Trebuchet MS"/>
              </a:rPr>
              <a:t> </a:t>
            </a:r>
            <a:r>
              <a:rPr sz="2100" spc="175" dirty="0">
                <a:solidFill>
                  <a:srgbClr val="ED2137"/>
                </a:solidFill>
                <a:latin typeface="Tahoma"/>
                <a:cs typeface="Tahoma"/>
              </a:rPr>
              <a:t>yaml-</a:t>
            </a:r>
            <a:r>
              <a:rPr sz="2100" spc="195" dirty="0">
                <a:solidFill>
                  <a:srgbClr val="ED2137"/>
                </a:solidFill>
                <a:latin typeface="Tahoma"/>
                <a:cs typeface="Tahoma"/>
              </a:rPr>
              <a:t>pod</a:t>
            </a:r>
            <a:r>
              <a:rPr sz="2100" spc="-75" dirty="0">
                <a:solidFill>
                  <a:srgbClr val="ED2137"/>
                </a:solidFill>
                <a:latin typeface="Tahoma"/>
                <a:cs typeface="Tahoma"/>
              </a:rPr>
              <a:t> </a:t>
            </a:r>
            <a:r>
              <a:rPr sz="2100" spc="-10" dirty="0">
                <a:solidFill>
                  <a:srgbClr val="333333"/>
                </a:solidFill>
                <a:latin typeface="Trebuchet MS"/>
                <a:cs typeface="Trebuchet MS"/>
              </a:rPr>
              <a:t>values</a:t>
            </a:r>
            <a:endParaRPr sz="2100">
              <a:latin typeface="Trebuchet MS"/>
              <a:cs typeface="Trebuchet MS"/>
            </a:endParaRPr>
          </a:p>
          <a:p>
            <a:pPr>
              <a:lnSpc>
                <a:spcPct val="100000"/>
              </a:lnSpc>
              <a:spcBef>
                <a:spcPts val="290"/>
              </a:spcBef>
            </a:pPr>
            <a:endParaRPr sz="2100">
              <a:latin typeface="Trebuchet MS"/>
              <a:cs typeface="Trebuchet MS"/>
            </a:endParaRPr>
          </a:p>
          <a:p>
            <a:pPr marL="36195">
              <a:lnSpc>
                <a:spcPct val="100000"/>
              </a:lnSpc>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84" dirty="0">
                <a:latin typeface="Tahoma"/>
                <a:cs typeface="Tahoma"/>
              </a:rPr>
              <a:t> </a:t>
            </a:r>
            <a:r>
              <a:rPr sz="1650" spc="120" dirty="0">
                <a:latin typeface="Tahoma"/>
                <a:cs typeface="Tahoma"/>
              </a:rPr>
              <a:t>pods</a:t>
            </a:r>
            <a:r>
              <a:rPr sz="1650" spc="490"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84" dirty="0">
                <a:solidFill>
                  <a:srgbClr val="ED9900"/>
                </a:solidFill>
                <a:latin typeface="Tahoma"/>
                <a:cs typeface="Tahoma"/>
              </a:rPr>
              <a:t> </a:t>
            </a:r>
            <a:r>
              <a:rPr sz="1650" spc="285" dirty="0">
                <a:solidFill>
                  <a:srgbClr val="669900"/>
                </a:solidFill>
                <a:latin typeface="Tahoma"/>
                <a:cs typeface="Tahoma"/>
              </a:rPr>
              <a:t>'run</a:t>
            </a:r>
            <a:r>
              <a:rPr sz="1650" spc="490" dirty="0">
                <a:solidFill>
                  <a:srgbClr val="669900"/>
                </a:solidFill>
                <a:latin typeface="Tahoma"/>
                <a:cs typeface="Tahoma"/>
              </a:rPr>
              <a:t> </a:t>
            </a:r>
            <a:r>
              <a:rPr sz="1650" spc="335" dirty="0">
                <a:solidFill>
                  <a:srgbClr val="669900"/>
                </a:solidFill>
                <a:latin typeface="Tahoma"/>
                <a:cs typeface="Tahoma"/>
              </a:rPr>
              <a:t>in</a:t>
            </a:r>
            <a:r>
              <a:rPr sz="1650" spc="484" dirty="0">
                <a:solidFill>
                  <a:srgbClr val="669900"/>
                </a:solidFill>
                <a:latin typeface="Tahoma"/>
                <a:cs typeface="Tahoma"/>
              </a:rPr>
              <a:t> </a:t>
            </a:r>
            <a:r>
              <a:rPr sz="1650" spc="180" dirty="0">
                <a:solidFill>
                  <a:srgbClr val="669900"/>
                </a:solidFill>
                <a:latin typeface="Tahoma"/>
                <a:cs typeface="Tahoma"/>
              </a:rPr>
              <a:t>(whoami,yaml-</a:t>
            </a:r>
            <a:r>
              <a:rPr sz="1650" spc="150" dirty="0">
                <a:solidFill>
                  <a:srgbClr val="669900"/>
                </a:solidFill>
                <a:latin typeface="Tahoma"/>
                <a:cs typeface="Tahoma"/>
              </a:rPr>
              <a:t>pod)'</a:t>
            </a:r>
            <a:endParaRPr sz="1650">
              <a:latin typeface="Tahoma"/>
              <a:cs typeface="Tahoma"/>
            </a:endParaRPr>
          </a:p>
        </p:txBody>
      </p:sp>
      <p:graphicFrame>
        <p:nvGraphicFramePr>
          <p:cNvPr id="15" name="object 15"/>
          <p:cNvGraphicFramePr>
            <a:graphicFrameLocks noGrp="1"/>
          </p:cNvGraphicFramePr>
          <p:nvPr/>
        </p:nvGraphicFramePr>
        <p:xfrm>
          <a:off x="930275" y="2443915"/>
          <a:ext cx="5991859" cy="1292225"/>
        </p:xfrm>
        <a:graphic>
          <a:graphicData uri="http://schemas.openxmlformats.org/drawingml/2006/table">
            <a:tbl>
              <a:tblPr firstRow="1" bandRow="1">
                <a:tableStyleId>{2D5ABB26-0587-4C30-8999-92F81FD0307C}</a:tableStyleId>
              </a:tblPr>
              <a:tblGrid>
                <a:gridCol w="1608455">
                  <a:extLst>
                    <a:ext uri="{9D8B030D-6E8A-4147-A177-3AD203B41FA5}">
                      <a16:colId xmlns:a16="http://schemas.microsoft.com/office/drawing/2014/main" val="20000"/>
                    </a:ext>
                  </a:extLst>
                </a:gridCol>
                <a:gridCol w="1009015">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62865">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95" dirty="0">
                          <a:latin typeface="Tahoma"/>
                          <a:cs typeface="Tahoma"/>
                        </a:rPr>
                        <a:t>whoami-</a:t>
                      </a:r>
                      <a:r>
                        <a:rPr sz="1650" spc="85" dirty="0">
                          <a:latin typeface="Tahoma"/>
                          <a:cs typeface="Tahoma"/>
                        </a:rPr>
                        <a:t>086vd</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22h</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sz="1650" spc="130" dirty="0">
                          <a:latin typeface="Tahoma"/>
                          <a:cs typeface="Tahoma"/>
                        </a:rPr>
                        <a:t>whoami-</a:t>
                      </a:r>
                      <a:r>
                        <a:rPr sz="1650" spc="110" dirty="0">
                          <a:latin typeface="Tahoma"/>
                          <a:cs typeface="Tahoma"/>
                        </a:rPr>
                        <a:t>5c05r</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1d</a:t>
                      </a:r>
                      <a:endParaRPr sz="1650">
                        <a:latin typeface="Tahoma"/>
                        <a:cs typeface="Tahoma"/>
                      </a:endParaRPr>
                    </a:p>
                  </a:txBody>
                  <a:tcPr marL="0" marR="0" marT="0" marB="0"/>
                </a:tc>
                <a:extLst>
                  <a:ext uri="{0D108BD9-81ED-4DB2-BD59-A6C34878D82A}">
                    <a16:rowId xmlns:a16="http://schemas.microsoft.com/office/drawing/2014/main" val="10002"/>
                  </a:ext>
                </a:extLst>
              </a:tr>
              <a:tr h="237490">
                <a:tc>
                  <a:txBody>
                    <a:bodyPr/>
                    <a:lstStyle/>
                    <a:p>
                      <a:pPr marL="31750">
                        <a:lnSpc>
                          <a:spcPts val="1775"/>
                        </a:lnSpc>
                      </a:pPr>
                      <a:r>
                        <a:rPr sz="1650" dirty="0">
                          <a:latin typeface="Tahoma"/>
                          <a:cs typeface="Tahoma"/>
                        </a:rPr>
                        <a:t>whoami-</a:t>
                      </a:r>
                      <a:r>
                        <a:rPr sz="1650" spc="40" dirty="0">
                          <a:latin typeface="Tahoma"/>
                          <a:cs typeface="Tahoma"/>
                        </a:rPr>
                        <a:t>p83md</a:t>
                      </a:r>
                      <a:endParaRPr sz="1650">
                        <a:latin typeface="Tahoma"/>
                        <a:cs typeface="Tahoma"/>
                      </a:endParaRPr>
                    </a:p>
                  </a:txBody>
                  <a:tcPr marL="0" marR="0" marT="0" marB="0"/>
                </a:tc>
                <a:tc>
                  <a:txBody>
                    <a:bodyPr/>
                    <a:lstStyle/>
                    <a:p>
                      <a:pPr marL="62865">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1</a:t>
                      </a:r>
                      <a:endParaRPr sz="1650">
                        <a:latin typeface="Tahoma"/>
                        <a:cs typeface="Tahoma"/>
                      </a:endParaRPr>
                    </a:p>
                  </a:txBody>
                  <a:tcPr marL="0" marR="0" marT="0" marB="0"/>
                </a:tc>
                <a:tc>
                  <a:txBody>
                    <a:bodyPr/>
                    <a:lstStyle/>
                    <a:p>
                      <a:pPr marL="189230">
                        <a:lnSpc>
                          <a:spcPts val="1775"/>
                        </a:lnSpc>
                      </a:pPr>
                      <a:r>
                        <a:rPr sz="1650" spc="55" dirty="0">
                          <a:latin typeface="Tahoma"/>
                          <a:cs typeface="Tahoma"/>
                        </a:rPr>
                        <a:t>22h</a:t>
                      </a:r>
                      <a:endParaRPr sz="1650">
                        <a:latin typeface="Tahoma"/>
                        <a:cs typeface="Tahoma"/>
                      </a:endParaRPr>
                    </a:p>
                  </a:txBody>
                  <a:tcPr marL="0" marR="0" marT="0" marB="0"/>
                </a:tc>
                <a:extLst>
                  <a:ext uri="{0D108BD9-81ED-4DB2-BD59-A6C34878D82A}">
                    <a16:rowId xmlns:a16="http://schemas.microsoft.com/office/drawing/2014/main" val="10003"/>
                  </a:ext>
                </a:extLst>
              </a:tr>
              <a:tr h="339090">
                <a:tc>
                  <a:txBody>
                    <a:bodyPr/>
                    <a:lstStyle/>
                    <a:p>
                      <a:pPr marL="31750">
                        <a:lnSpc>
                          <a:spcPts val="1839"/>
                        </a:lnSpc>
                      </a:pPr>
                      <a:r>
                        <a:rPr sz="1650" spc="135" dirty="0">
                          <a:latin typeface="Tahoma"/>
                          <a:cs typeface="Tahoma"/>
                        </a:rPr>
                        <a:t>yaml-</a:t>
                      </a:r>
                      <a:r>
                        <a:rPr sz="1650" spc="125" dirty="0">
                          <a:latin typeface="Tahoma"/>
                          <a:cs typeface="Tahoma"/>
                        </a:rPr>
                        <a:t>pod</a:t>
                      </a:r>
                      <a:endParaRPr sz="1650">
                        <a:latin typeface="Tahoma"/>
                        <a:cs typeface="Tahoma"/>
                      </a:endParaRPr>
                    </a:p>
                  </a:txBody>
                  <a:tcPr marL="0" marR="0" marT="0" marB="0"/>
                </a:tc>
                <a:tc>
                  <a:txBody>
                    <a:bodyPr/>
                    <a:lstStyle/>
                    <a:p>
                      <a:pPr marL="62865">
                        <a:lnSpc>
                          <a:spcPts val="1839"/>
                        </a:lnSpc>
                      </a:pPr>
                      <a:r>
                        <a:rPr sz="1650" spc="150" dirty="0">
                          <a:latin typeface="Tahoma"/>
                          <a:cs typeface="Tahoma"/>
                        </a:rPr>
                        <a:t>2/2</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6h</a:t>
                      </a:r>
                      <a:endParaRPr sz="1650">
                        <a:latin typeface="Tahoma"/>
                        <a:cs typeface="Tahoma"/>
                      </a:endParaRPr>
                    </a:p>
                  </a:txBody>
                  <a:tcPr marL="0" marR="0" marT="0" marB="0"/>
                </a:tc>
                <a:extLst>
                  <a:ext uri="{0D108BD9-81ED-4DB2-BD59-A6C34878D82A}">
                    <a16:rowId xmlns:a16="http://schemas.microsoft.com/office/drawing/2014/main" val="10004"/>
                  </a:ext>
                </a:extLst>
              </a:tr>
            </a:tbl>
          </a:graphicData>
        </a:graphic>
      </p:graphicFrame>
      <p:pic>
        <p:nvPicPr>
          <p:cNvPr id="16" name="object 16"/>
          <p:cNvPicPr/>
          <p:nvPr/>
        </p:nvPicPr>
        <p:blipFill>
          <a:blip r:embed="rId3" cstate="print"/>
          <a:stretch>
            <a:fillRect/>
          </a:stretch>
        </p:blipFill>
        <p:spPr>
          <a:xfrm>
            <a:off x="933449" y="4105274"/>
            <a:ext cx="95250" cy="95249"/>
          </a:xfrm>
          <a:prstGeom prst="rect">
            <a:avLst/>
          </a:prstGeom>
        </p:spPr>
      </p:pic>
      <p:sp>
        <p:nvSpPr>
          <p:cNvPr id="17" name="object 17"/>
          <p:cNvSpPr txBox="1"/>
          <p:nvPr/>
        </p:nvSpPr>
        <p:spPr>
          <a:xfrm>
            <a:off x="1177924" y="3968750"/>
            <a:ext cx="831850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60" dirty="0">
                <a:solidFill>
                  <a:srgbClr val="333333"/>
                </a:solidFill>
                <a:latin typeface="Trebuchet MS"/>
                <a:cs typeface="Trebuchet MS"/>
              </a:rPr>
              <a:t> </a:t>
            </a:r>
            <a:r>
              <a:rPr sz="2100" spc="114" dirty="0">
                <a:solidFill>
                  <a:srgbClr val="333333"/>
                </a:solidFill>
                <a:latin typeface="Trebuchet MS"/>
                <a:cs typeface="Trebuchet MS"/>
              </a:rPr>
              <a:t>Pods</a:t>
            </a:r>
            <a:r>
              <a:rPr sz="2100" spc="-55" dirty="0">
                <a:solidFill>
                  <a:srgbClr val="333333"/>
                </a:solidFill>
                <a:latin typeface="Trebuchet MS"/>
                <a:cs typeface="Trebuchet MS"/>
              </a:rPr>
              <a:t> </a:t>
            </a:r>
            <a:r>
              <a:rPr sz="2100" dirty="0">
                <a:solidFill>
                  <a:srgbClr val="333333"/>
                </a:solidFill>
                <a:latin typeface="Trebuchet MS"/>
                <a:cs typeface="Trebuchet MS"/>
              </a:rPr>
              <a:t>for</a:t>
            </a:r>
            <a:r>
              <a:rPr sz="2100" spc="-55" dirty="0">
                <a:solidFill>
                  <a:srgbClr val="333333"/>
                </a:solidFill>
                <a:latin typeface="Trebuchet MS"/>
                <a:cs typeface="Trebuchet MS"/>
              </a:rPr>
              <a:t> </a:t>
            </a:r>
            <a:r>
              <a:rPr sz="2100" dirty="0">
                <a:solidFill>
                  <a:srgbClr val="333333"/>
                </a:solidFill>
                <a:latin typeface="Trebuchet MS"/>
                <a:cs typeface="Trebuchet MS"/>
              </a:rPr>
              <a:t>which</a:t>
            </a:r>
            <a:r>
              <a:rPr sz="2100" spc="-55" dirty="0">
                <a:solidFill>
                  <a:srgbClr val="333333"/>
                </a:solidFill>
                <a:latin typeface="Trebuchet MS"/>
                <a:cs typeface="Trebuchet MS"/>
              </a:rPr>
              <a:t> </a:t>
            </a:r>
            <a:r>
              <a:rPr sz="2100" spc="215" dirty="0">
                <a:solidFill>
                  <a:srgbClr val="ED2137"/>
                </a:solidFill>
                <a:latin typeface="Tahoma"/>
                <a:cs typeface="Tahoma"/>
              </a:rPr>
              <a:t>run</a:t>
            </a:r>
            <a:r>
              <a:rPr sz="2100" spc="-80" dirty="0">
                <a:solidFill>
                  <a:srgbClr val="ED2137"/>
                </a:solidFill>
                <a:latin typeface="Tahoma"/>
                <a:cs typeface="Tahoma"/>
              </a:rPr>
              <a:t> </a:t>
            </a:r>
            <a:r>
              <a:rPr sz="2100" spc="95" dirty="0">
                <a:solidFill>
                  <a:srgbClr val="333333"/>
                </a:solidFill>
                <a:latin typeface="Trebuchet MS"/>
                <a:cs typeface="Trebuchet MS"/>
              </a:rPr>
              <a:t>does</a:t>
            </a:r>
            <a:r>
              <a:rPr sz="2100" spc="-55" dirty="0">
                <a:solidFill>
                  <a:srgbClr val="333333"/>
                </a:solidFill>
                <a:latin typeface="Trebuchet MS"/>
                <a:cs typeface="Trebuchet MS"/>
              </a:rPr>
              <a:t> </a:t>
            </a:r>
            <a:r>
              <a:rPr sz="2100" spc="60" dirty="0">
                <a:solidFill>
                  <a:srgbClr val="333333"/>
                </a:solidFill>
                <a:latin typeface="Trebuchet MS"/>
                <a:cs typeface="Trebuchet MS"/>
              </a:rPr>
              <a:t>not</a:t>
            </a:r>
            <a:r>
              <a:rPr sz="2100" spc="-60" dirty="0">
                <a:solidFill>
                  <a:srgbClr val="333333"/>
                </a:solidFill>
                <a:latin typeface="Trebuchet MS"/>
                <a:cs typeface="Trebuchet MS"/>
              </a:rPr>
              <a:t> </a:t>
            </a:r>
            <a:r>
              <a:rPr sz="2100" spc="55" dirty="0">
                <a:solidFill>
                  <a:srgbClr val="333333"/>
                </a:solidFill>
                <a:latin typeface="Trebuchet MS"/>
                <a:cs typeface="Trebuchet MS"/>
              </a:rPr>
              <a:t>have</a:t>
            </a:r>
            <a:r>
              <a:rPr sz="2100" spc="-55" dirty="0">
                <a:solidFill>
                  <a:srgbClr val="333333"/>
                </a:solidFill>
                <a:latin typeface="Trebuchet MS"/>
                <a:cs typeface="Trebuchet MS"/>
              </a:rPr>
              <a:t> </a:t>
            </a:r>
            <a:r>
              <a:rPr sz="2100" spc="60" dirty="0">
                <a:solidFill>
                  <a:srgbClr val="ED2137"/>
                </a:solidFill>
                <a:latin typeface="Tahoma"/>
                <a:cs typeface="Tahoma"/>
              </a:rPr>
              <a:t>whoami</a:t>
            </a:r>
            <a:r>
              <a:rPr sz="2100" spc="-75" dirty="0">
                <a:solidFill>
                  <a:srgbClr val="ED2137"/>
                </a:solidFill>
                <a:latin typeface="Tahoma"/>
                <a:cs typeface="Tahoma"/>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spc="175" dirty="0">
                <a:solidFill>
                  <a:srgbClr val="ED2137"/>
                </a:solidFill>
                <a:latin typeface="Tahoma"/>
                <a:cs typeface="Tahoma"/>
              </a:rPr>
              <a:t>yaml-</a:t>
            </a:r>
            <a:r>
              <a:rPr sz="2100" spc="195" dirty="0">
                <a:solidFill>
                  <a:srgbClr val="ED2137"/>
                </a:solidFill>
                <a:latin typeface="Tahoma"/>
                <a:cs typeface="Tahoma"/>
              </a:rPr>
              <a:t>pod</a:t>
            </a:r>
            <a:r>
              <a:rPr sz="2100" spc="-80" dirty="0">
                <a:solidFill>
                  <a:srgbClr val="ED2137"/>
                </a:solidFill>
                <a:latin typeface="Tahoma"/>
                <a:cs typeface="Tahoma"/>
              </a:rPr>
              <a:t> </a:t>
            </a:r>
            <a:r>
              <a:rPr sz="2100" spc="-10" dirty="0">
                <a:solidFill>
                  <a:srgbClr val="333333"/>
                </a:solidFill>
                <a:latin typeface="Trebuchet MS"/>
                <a:cs typeface="Trebuchet MS"/>
              </a:rPr>
              <a:t>values</a:t>
            </a:r>
            <a:endParaRPr sz="2100">
              <a:latin typeface="Trebuchet MS"/>
              <a:cs typeface="Trebuchet MS"/>
            </a:endParaRPr>
          </a:p>
        </p:txBody>
      </p:sp>
      <p:sp>
        <p:nvSpPr>
          <p:cNvPr id="18" name="object 18"/>
          <p:cNvSpPr txBox="1"/>
          <p:nvPr/>
        </p:nvSpPr>
        <p:spPr>
          <a:xfrm>
            <a:off x="962025" y="4635500"/>
            <a:ext cx="7456805" cy="753110"/>
          </a:xfrm>
          <a:prstGeom prst="rect">
            <a:avLst/>
          </a:prstGeom>
        </p:spPr>
        <p:txBody>
          <a:bodyPr vert="horz" wrap="square" lIns="0" tIns="31115" rIns="0" bIns="0" rtlCol="0">
            <a:spAutoFit/>
          </a:bodyPr>
          <a:lstStyle/>
          <a:p>
            <a:pPr marR="5080" indent="252095">
              <a:lnSpc>
                <a:spcPts val="1880"/>
              </a:lnSpc>
              <a:spcBef>
                <a:spcPts val="245"/>
              </a:spcBef>
              <a:tabLst>
                <a:tab pos="1892300" algn="l"/>
              </a:tabLst>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90" dirty="0">
                <a:latin typeface="Tahoma"/>
                <a:cs typeface="Tahoma"/>
              </a:rPr>
              <a:t> </a:t>
            </a:r>
            <a:r>
              <a:rPr sz="1650" spc="120" dirty="0">
                <a:latin typeface="Tahoma"/>
                <a:cs typeface="Tahoma"/>
              </a:rPr>
              <a:t>pods</a:t>
            </a:r>
            <a:r>
              <a:rPr sz="1650" spc="484"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90" dirty="0">
                <a:solidFill>
                  <a:srgbClr val="ED9900"/>
                </a:solidFill>
                <a:latin typeface="Tahoma"/>
                <a:cs typeface="Tahoma"/>
              </a:rPr>
              <a:t> </a:t>
            </a:r>
            <a:r>
              <a:rPr sz="1650" spc="285" dirty="0">
                <a:solidFill>
                  <a:srgbClr val="669900"/>
                </a:solidFill>
                <a:latin typeface="Tahoma"/>
                <a:cs typeface="Tahoma"/>
              </a:rPr>
              <a:t>'run</a:t>
            </a:r>
            <a:r>
              <a:rPr sz="1650" spc="484" dirty="0">
                <a:solidFill>
                  <a:srgbClr val="669900"/>
                </a:solidFill>
                <a:latin typeface="Tahoma"/>
                <a:cs typeface="Tahoma"/>
              </a:rPr>
              <a:t> </a:t>
            </a:r>
            <a:r>
              <a:rPr sz="1650" spc="254" dirty="0">
                <a:solidFill>
                  <a:srgbClr val="669900"/>
                </a:solidFill>
                <a:latin typeface="Tahoma"/>
                <a:cs typeface="Tahoma"/>
              </a:rPr>
              <a:t>notin</a:t>
            </a:r>
            <a:r>
              <a:rPr sz="1650" spc="490" dirty="0">
                <a:solidFill>
                  <a:srgbClr val="669900"/>
                </a:solidFill>
                <a:latin typeface="Tahoma"/>
                <a:cs typeface="Tahoma"/>
              </a:rPr>
              <a:t> </a:t>
            </a:r>
            <a:r>
              <a:rPr sz="1650" spc="180" dirty="0">
                <a:solidFill>
                  <a:srgbClr val="669900"/>
                </a:solidFill>
                <a:latin typeface="Tahoma"/>
                <a:cs typeface="Tahoma"/>
              </a:rPr>
              <a:t>(whoami,yaml-</a:t>
            </a:r>
            <a:r>
              <a:rPr sz="1650" spc="150" dirty="0">
                <a:solidFill>
                  <a:srgbClr val="669900"/>
                </a:solidFill>
                <a:latin typeface="Tahoma"/>
                <a:cs typeface="Tahoma"/>
              </a:rPr>
              <a:t>pod)' </a:t>
            </a:r>
            <a:r>
              <a:rPr sz="1650" spc="-20" dirty="0">
                <a:latin typeface="Tahoma"/>
                <a:cs typeface="Tahoma"/>
              </a:rPr>
              <a:t>NAME</a:t>
            </a:r>
            <a:r>
              <a:rPr sz="1650" dirty="0">
                <a:latin typeface="Tahoma"/>
                <a:cs typeface="Tahoma"/>
              </a:rPr>
              <a:t>	</a:t>
            </a:r>
            <a:r>
              <a:rPr sz="1650" spc="-10" dirty="0">
                <a:latin typeface="Tahoma"/>
                <a:cs typeface="Tahoma"/>
              </a:rPr>
              <a:t>READY</a:t>
            </a:r>
            <a:endParaRPr sz="1650">
              <a:latin typeface="Tahoma"/>
              <a:cs typeface="Tahoma"/>
            </a:endParaRPr>
          </a:p>
          <a:p>
            <a:pPr>
              <a:lnSpc>
                <a:spcPts val="1825"/>
              </a:lnSpc>
            </a:pPr>
            <a:r>
              <a:rPr sz="1650" spc="315" dirty="0">
                <a:latin typeface="Tahoma"/>
                <a:cs typeface="Tahoma"/>
              </a:rPr>
              <a:t>training-</a:t>
            </a:r>
            <a:r>
              <a:rPr sz="1650" spc="305" dirty="0">
                <a:latin typeface="Tahoma"/>
                <a:cs typeface="Tahoma"/>
              </a:rPr>
              <a:t>shell</a:t>
            </a:r>
            <a:r>
              <a:rPr sz="1650" spc="5" dirty="0">
                <a:latin typeface="Tahoma"/>
                <a:cs typeface="Tahoma"/>
              </a:rPr>
              <a:t>  </a:t>
            </a:r>
            <a:r>
              <a:rPr sz="1650" spc="150" dirty="0">
                <a:latin typeface="Tahoma"/>
                <a:cs typeface="Tahoma"/>
              </a:rPr>
              <a:t>1/1</a:t>
            </a:r>
            <a:endParaRPr sz="1650">
              <a:latin typeface="Tahoma"/>
              <a:cs typeface="Tahoma"/>
            </a:endParaRPr>
          </a:p>
        </p:txBody>
      </p:sp>
      <p:sp>
        <p:nvSpPr>
          <p:cNvPr id="19" name="object 19"/>
          <p:cNvSpPr txBox="1"/>
          <p:nvPr/>
        </p:nvSpPr>
        <p:spPr>
          <a:xfrm>
            <a:off x="962025" y="5349875"/>
            <a:ext cx="2284095" cy="514984"/>
          </a:xfrm>
          <a:prstGeom prst="rect">
            <a:avLst/>
          </a:prstGeom>
        </p:spPr>
        <p:txBody>
          <a:bodyPr vert="horz" wrap="square" lIns="0" tIns="31115" rIns="0" bIns="0" rtlCol="0">
            <a:spAutoFit/>
          </a:bodyPr>
          <a:lstStyle/>
          <a:p>
            <a:pPr marR="5080">
              <a:lnSpc>
                <a:spcPts val="1880"/>
              </a:lnSpc>
              <a:spcBef>
                <a:spcPts val="245"/>
              </a:spcBef>
              <a:tabLst>
                <a:tab pos="1892300" algn="l"/>
              </a:tabLst>
            </a:pPr>
            <a:r>
              <a:rPr sz="1650" spc="275" dirty="0">
                <a:latin typeface="Tahoma"/>
                <a:cs typeface="Tahoma"/>
              </a:rPr>
              <a:t>k8s-</a:t>
            </a:r>
            <a:r>
              <a:rPr sz="1650" spc="240" dirty="0">
                <a:latin typeface="Tahoma"/>
                <a:cs typeface="Tahoma"/>
              </a:rPr>
              <a:t>rulez</a:t>
            </a:r>
            <a:r>
              <a:rPr sz="1650" dirty="0">
                <a:latin typeface="Tahoma"/>
                <a:cs typeface="Tahoma"/>
              </a:rPr>
              <a:t>	</a:t>
            </a:r>
            <a:r>
              <a:rPr sz="1650" spc="150" dirty="0">
                <a:latin typeface="Tahoma"/>
                <a:cs typeface="Tahoma"/>
              </a:rPr>
              <a:t>1/1 </a:t>
            </a:r>
            <a:r>
              <a:rPr sz="1650" spc="254" dirty="0">
                <a:latin typeface="Tahoma"/>
                <a:cs typeface="Tahoma"/>
              </a:rPr>
              <a:t>testdnslabel</a:t>
            </a:r>
            <a:r>
              <a:rPr sz="1650" dirty="0">
                <a:latin typeface="Tahoma"/>
                <a:cs typeface="Tahoma"/>
              </a:rPr>
              <a:t>	</a:t>
            </a:r>
            <a:r>
              <a:rPr sz="1650" spc="150" dirty="0">
                <a:latin typeface="Tahoma"/>
                <a:cs typeface="Tahoma"/>
              </a:rPr>
              <a:t>1/1</a:t>
            </a:r>
            <a:endParaRPr sz="1650">
              <a:latin typeface="Tahoma"/>
              <a:cs typeface="Tahoma"/>
            </a:endParaRPr>
          </a:p>
        </p:txBody>
      </p:sp>
      <p:sp>
        <p:nvSpPr>
          <p:cNvPr id="20" name="object 20"/>
          <p:cNvSpPr txBox="1"/>
          <p:nvPr/>
        </p:nvSpPr>
        <p:spPr>
          <a:xfrm>
            <a:off x="4116018" y="4873625"/>
            <a:ext cx="895985" cy="991235"/>
          </a:xfrm>
          <a:prstGeom prst="rect">
            <a:avLst/>
          </a:prstGeom>
        </p:spPr>
        <p:txBody>
          <a:bodyPr vert="horz" wrap="square" lIns="0" tIns="12700" rIns="0" bIns="0" rtlCol="0">
            <a:spAutoFit/>
          </a:bodyPr>
          <a:lstStyle/>
          <a:p>
            <a:pPr>
              <a:lnSpc>
                <a:spcPts val="1930"/>
              </a:lnSpc>
              <a:spcBef>
                <a:spcPts val="100"/>
              </a:spcBef>
            </a:pPr>
            <a:r>
              <a:rPr sz="1650" spc="-10" dirty="0">
                <a:latin typeface="Tahoma"/>
                <a:cs typeface="Tahoma"/>
              </a:rPr>
              <a:t>STATUS</a:t>
            </a:r>
            <a:endParaRPr sz="1650">
              <a:latin typeface="Tahoma"/>
              <a:cs typeface="Tahoma"/>
            </a:endParaRPr>
          </a:p>
          <a:p>
            <a:pPr marR="5080" algn="just">
              <a:lnSpc>
                <a:spcPts val="1880"/>
              </a:lnSpc>
              <a:spcBef>
                <a:spcPts val="90"/>
              </a:spcBef>
            </a:pPr>
            <a:r>
              <a:rPr sz="1650" spc="114" dirty="0">
                <a:latin typeface="Tahoma"/>
                <a:cs typeface="Tahoma"/>
              </a:rPr>
              <a:t>Running Running Running</a:t>
            </a:r>
            <a:endParaRPr sz="1650">
              <a:latin typeface="Tahoma"/>
              <a:cs typeface="Tahoma"/>
            </a:endParaRPr>
          </a:p>
        </p:txBody>
      </p:sp>
      <p:sp>
        <p:nvSpPr>
          <p:cNvPr id="21" name="object 21"/>
          <p:cNvSpPr txBox="1"/>
          <p:nvPr/>
        </p:nvSpPr>
        <p:spPr>
          <a:xfrm>
            <a:off x="5377615" y="4873625"/>
            <a:ext cx="1779270" cy="991235"/>
          </a:xfrm>
          <a:prstGeom prst="rect">
            <a:avLst/>
          </a:prstGeom>
        </p:spPr>
        <p:txBody>
          <a:bodyPr vert="horz" wrap="square" lIns="0" tIns="12700" rIns="0" bIns="0" rtlCol="0">
            <a:spAutoFit/>
          </a:bodyPr>
          <a:lstStyle/>
          <a:p>
            <a:pPr>
              <a:lnSpc>
                <a:spcPts val="1930"/>
              </a:lnSpc>
              <a:spcBef>
                <a:spcPts val="100"/>
              </a:spcBef>
              <a:tabLst>
                <a:tab pos="1387475" algn="l"/>
              </a:tabLst>
            </a:pPr>
            <a:r>
              <a:rPr sz="1650" spc="-10" dirty="0">
                <a:latin typeface="Tahoma"/>
                <a:cs typeface="Tahoma"/>
              </a:rPr>
              <a:t>RESTARTS</a:t>
            </a:r>
            <a:r>
              <a:rPr sz="1650" dirty="0">
                <a:latin typeface="Tahoma"/>
                <a:cs typeface="Tahoma"/>
              </a:rPr>
              <a:t>	</a:t>
            </a:r>
            <a:r>
              <a:rPr sz="1650" spc="-25" dirty="0">
                <a:latin typeface="Tahoma"/>
                <a:cs typeface="Tahoma"/>
              </a:rPr>
              <a:t>AGE</a:t>
            </a:r>
            <a:endParaRPr sz="1650">
              <a:latin typeface="Tahoma"/>
              <a:cs typeface="Tahoma"/>
            </a:endParaRPr>
          </a:p>
          <a:p>
            <a:pPr>
              <a:lnSpc>
                <a:spcPts val="1875"/>
              </a:lnSpc>
              <a:tabLst>
                <a:tab pos="1387475" algn="l"/>
              </a:tabLst>
            </a:pPr>
            <a:r>
              <a:rPr sz="1650" spc="40" dirty="0">
                <a:latin typeface="Tahoma"/>
                <a:cs typeface="Tahoma"/>
              </a:rPr>
              <a:t>0</a:t>
            </a:r>
            <a:r>
              <a:rPr sz="1650" dirty="0">
                <a:latin typeface="Tahoma"/>
                <a:cs typeface="Tahoma"/>
              </a:rPr>
              <a:t>	</a:t>
            </a:r>
            <a:r>
              <a:rPr sz="1650" spc="55" dirty="0">
                <a:latin typeface="Tahoma"/>
                <a:cs typeface="Tahoma"/>
              </a:rPr>
              <a:t>23h</a:t>
            </a:r>
            <a:endParaRPr sz="1650">
              <a:latin typeface="Tahoma"/>
              <a:cs typeface="Tahoma"/>
            </a:endParaRPr>
          </a:p>
          <a:p>
            <a:pPr>
              <a:lnSpc>
                <a:spcPts val="1875"/>
              </a:lnSpc>
              <a:tabLst>
                <a:tab pos="1387475" algn="l"/>
              </a:tabLst>
            </a:pPr>
            <a:r>
              <a:rPr sz="1650" spc="40" dirty="0">
                <a:latin typeface="Tahoma"/>
                <a:cs typeface="Tahoma"/>
              </a:rPr>
              <a:t>0</a:t>
            </a:r>
            <a:r>
              <a:rPr sz="1650" dirty="0">
                <a:latin typeface="Tahoma"/>
                <a:cs typeface="Tahoma"/>
              </a:rPr>
              <a:t>	</a:t>
            </a:r>
            <a:r>
              <a:rPr sz="1650" spc="35" dirty="0">
                <a:latin typeface="Tahoma"/>
                <a:cs typeface="Tahoma"/>
              </a:rPr>
              <a:t>2h</a:t>
            </a:r>
            <a:endParaRPr sz="1650">
              <a:latin typeface="Tahoma"/>
              <a:cs typeface="Tahoma"/>
            </a:endParaRPr>
          </a:p>
          <a:p>
            <a:pPr>
              <a:lnSpc>
                <a:spcPts val="1930"/>
              </a:lnSpc>
              <a:tabLst>
                <a:tab pos="1387475" algn="l"/>
              </a:tabLst>
            </a:pPr>
            <a:r>
              <a:rPr sz="1650" spc="40" dirty="0">
                <a:latin typeface="Tahoma"/>
                <a:cs typeface="Tahoma"/>
              </a:rPr>
              <a:t>0</a:t>
            </a:r>
            <a:r>
              <a:rPr sz="1650" dirty="0">
                <a:latin typeface="Tahoma"/>
                <a:cs typeface="Tahoma"/>
              </a:rPr>
              <a:t>	</a:t>
            </a:r>
            <a:r>
              <a:rPr sz="1650" spc="35" dirty="0">
                <a:latin typeface="Tahoma"/>
                <a:cs typeface="Tahoma"/>
              </a:rPr>
              <a:t>2h</a:t>
            </a:r>
            <a:endParaRPr sz="1650">
              <a:latin typeface="Tahoma"/>
              <a:cs typeface="Tahom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923925"/>
            <a:chOff x="809624" y="2105024"/>
            <a:chExt cx="12211050" cy="923925"/>
          </a:xfrm>
        </p:grpSpPr>
        <p:sp>
          <p:nvSpPr>
            <p:cNvPr id="4" name="object 4"/>
            <p:cNvSpPr/>
            <p:nvPr/>
          </p:nvSpPr>
          <p:spPr>
            <a:xfrm>
              <a:off x="809612" y="21050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323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COMBINE</a:t>
            </a:r>
            <a:r>
              <a:rPr spc="-190" dirty="0"/>
              <a:t> </a:t>
            </a:r>
            <a:r>
              <a:rPr spc="-140" dirty="0"/>
              <a:t>SELECTORS</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511300"/>
            <a:ext cx="11257280" cy="94361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List</a:t>
            </a:r>
            <a:r>
              <a:rPr sz="2100" spc="-35"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spc="110" dirty="0">
                <a:solidFill>
                  <a:srgbClr val="ED2137"/>
                </a:solidFill>
                <a:latin typeface="Tahoma"/>
                <a:cs typeface="Tahoma"/>
              </a:rPr>
              <a:t>app</a:t>
            </a:r>
            <a:r>
              <a:rPr sz="2100" spc="-60" dirty="0">
                <a:solidFill>
                  <a:srgbClr val="ED2137"/>
                </a:solidFill>
                <a:latin typeface="Tahoma"/>
                <a:cs typeface="Tahoma"/>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spc="235" dirty="0">
                <a:solidFill>
                  <a:srgbClr val="ED2137"/>
                </a:solidFill>
                <a:latin typeface="Tahoma"/>
                <a:cs typeface="Tahoma"/>
              </a:rPr>
              <a:t>shell-</a:t>
            </a:r>
            <a:r>
              <a:rPr sz="2100" spc="320" dirty="0">
                <a:solidFill>
                  <a:srgbClr val="ED2137"/>
                </a:solidFill>
                <a:latin typeface="Tahoma"/>
                <a:cs typeface="Tahoma"/>
              </a:rPr>
              <a:t>gateway</a:t>
            </a:r>
            <a:r>
              <a:rPr sz="2100" spc="-55" dirty="0">
                <a:solidFill>
                  <a:srgbClr val="ED2137"/>
                </a:solidFill>
                <a:latin typeface="Tahoma"/>
                <a:cs typeface="Tahoma"/>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spc="235" dirty="0">
                <a:solidFill>
                  <a:srgbClr val="ED2137"/>
                </a:solidFill>
                <a:latin typeface="Tahoma"/>
                <a:cs typeface="Tahoma"/>
              </a:rPr>
              <a:t>app.kubernetes.io/component</a:t>
            </a:r>
            <a:r>
              <a:rPr sz="2100" spc="-60" dirty="0">
                <a:solidFill>
                  <a:srgbClr val="ED2137"/>
                </a:solidFill>
                <a:latin typeface="Tahoma"/>
                <a:cs typeface="Tahoma"/>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315" dirty="0">
                <a:solidFill>
                  <a:srgbClr val="ED2137"/>
                </a:solidFill>
                <a:latin typeface="Tahoma"/>
                <a:cs typeface="Tahoma"/>
              </a:rPr>
              <a:t>labs</a:t>
            </a:r>
            <a:endParaRPr sz="2100">
              <a:latin typeface="Tahoma"/>
              <a:cs typeface="Tahoma"/>
            </a:endParaRPr>
          </a:p>
          <a:p>
            <a:pPr>
              <a:lnSpc>
                <a:spcPct val="100000"/>
              </a:lnSpc>
              <a:spcBef>
                <a:spcPts val="195"/>
              </a:spcBef>
            </a:pPr>
            <a:endParaRPr sz="2100">
              <a:latin typeface="Tahoma"/>
              <a:cs typeface="Tahoma"/>
            </a:endParaRPr>
          </a:p>
          <a:p>
            <a:pPr marL="36195">
              <a:lnSpc>
                <a:spcPct val="100000"/>
              </a:lnSpc>
            </a:pPr>
            <a:r>
              <a:rPr sz="1650" spc="245" dirty="0">
                <a:latin typeface="Tahoma"/>
                <a:cs typeface="Tahoma"/>
              </a:rPr>
              <a:t>kubectl</a:t>
            </a:r>
            <a:r>
              <a:rPr sz="1650" spc="480"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pods</a:t>
            </a:r>
            <a:r>
              <a:rPr sz="1650" spc="484" dirty="0">
                <a:latin typeface="Tahoma"/>
                <a:cs typeface="Tahoma"/>
              </a:rPr>
              <a:t> </a:t>
            </a:r>
            <a:r>
              <a:rPr sz="1650" spc="270" dirty="0">
                <a:solidFill>
                  <a:srgbClr val="ED9900"/>
                </a:solidFill>
                <a:latin typeface="Tahoma"/>
                <a:cs typeface="Tahoma"/>
              </a:rPr>
              <a:t>--</a:t>
            </a:r>
            <a:r>
              <a:rPr sz="1650" spc="315" dirty="0">
                <a:solidFill>
                  <a:srgbClr val="ED9900"/>
                </a:solidFill>
                <a:latin typeface="Tahoma"/>
                <a:cs typeface="Tahoma"/>
              </a:rPr>
              <a:t>selector</a:t>
            </a:r>
            <a:r>
              <a:rPr sz="1650" spc="480" dirty="0">
                <a:solidFill>
                  <a:srgbClr val="ED9900"/>
                </a:solidFill>
                <a:latin typeface="Tahoma"/>
                <a:cs typeface="Tahoma"/>
              </a:rPr>
              <a:t> </a:t>
            </a:r>
            <a:r>
              <a:rPr sz="1650" spc="105" dirty="0">
                <a:solidFill>
                  <a:srgbClr val="ED9900"/>
                </a:solidFill>
                <a:latin typeface="Tahoma"/>
                <a:cs typeface="Tahoma"/>
              </a:rPr>
              <a:t>app</a:t>
            </a:r>
            <a:r>
              <a:rPr sz="1650" spc="105" dirty="0">
                <a:solidFill>
                  <a:srgbClr val="996E3A"/>
                </a:solidFill>
                <a:latin typeface="Tahoma"/>
                <a:cs typeface="Tahoma"/>
              </a:rPr>
              <a:t>=</a:t>
            </a:r>
            <a:r>
              <a:rPr sz="1650" spc="105" dirty="0">
                <a:latin typeface="Tahoma"/>
                <a:cs typeface="Tahoma"/>
              </a:rPr>
              <a:t>shell-</a:t>
            </a:r>
            <a:r>
              <a:rPr sz="1650" spc="195" dirty="0">
                <a:latin typeface="Tahoma"/>
                <a:cs typeface="Tahoma"/>
              </a:rPr>
              <a:t>gateway,app.kubernetes.io/component</a:t>
            </a:r>
            <a:r>
              <a:rPr sz="1650" spc="195" dirty="0">
                <a:solidFill>
                  <a:srgbClr val="996E3A"/>
                </a:solidFill>
                <a:latin typeface="Tahoma"/>
                <a:cs typeface="Tahoma"/>
              </a:rPr>
              <a:t>=</a:t>
            </a:r>
            <a:r>
              <a:rPr sz="1650" spc="195" dirty="0">
                <a:latin typeface="Tahoma"/>
                <a:cs typeface="Tahoma"/>
              </a:rPr>
              <a:t>labs</a:t>
            </a:r>
            <a:endParaRPr sz="1650">
              <a:latin typeface="Tahoma"/>
              <a:cs typeface="Tahoma"/>
            </a:endParaRPr>
          </a:p>
        </p:txBody>
      </p:sp>
      <p:graphicFrame>
        <p:nvGraphicFramePr>
          <p:cNvPr id="10" name="object 10"/>
          <p:cNvGraphicFramePr>
            <a:graphicFrameLocks noGrp="1"/>
          </p:cNvGraphicFramePr>
          <p:nvPr/>
        </p:nvGraphicFramePr>
        <p:xfrm>
          <a:off x="930275" y="2443915"/>
          <a:ext cx="5866129" cy="579755"/>
        </p:xfrm>
        <a:graphic>
          <a:graphicData uri="http://schemas.openxmlformats.org/drawingml/2006/table">
            <a:tbl>
              <a:tblPr firstRow="1" bandRow="1">
                <a:tableStyleId>{2D5ABB26-0587-4C30-8999-92F81FD0307C}</a:tableStyleId>
              </a:tblPr>
              <a:tblGrid>
                <a:gridCol w="1356360">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275" dirty="0">
                          <a:latin typeface="Tahoma"/>
                          <a:cs typeface="Tahoma"/>
                        </a:rPr>
                        <a:t>k8s-</a:t>
                      </a:r>
                      <a:r>
                        <a:rPr sz="1650" spc="240" dirty="0">
                          <a:latin typeface="Tahoma"/>
                          <a:cs typeface="Tahoma"/>
                        </a:rPr>
                        <a:t>rulez</a:t>
                      </a:r>
                      <a:endParaRPr sz="165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45" dirty="0">
                          <a:latin typeface="Tahoma"/>
                          <a:cs typeface="Tahoma"/>
                        </a:rPr>
                        <a:t>2h</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0670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067049"/>
            <a:ext cx="12211050" cy="1638300"/>
            <a:chOff x="809624" y="3067049"/>
            <a:chExt cx="12211050" cy="1638300"/>
          </a:xfrm>
        </p:grpSpPr>
        <p:sp>
          <p:nvSpPr>
            <p:cNvPr id="4" name="object 4"/>
            <p:cNvSpPr/>
            <p:nvPr/>
          </p:nvSpPr>
          <p:spPr>
            <a:xfrm>
              <a:off x="809612" y="3067049"/>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067049"/>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19441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DEFINING</a:t>
            </a:r>
            <a:r>
              <a:rPr spc="-65" dirty="0"/>
              <a:t> </a:t>
            </a:r>
            <a:r>
              <a:rPr spc="-145" dirty="0"/>
              <a:t>LABELS</a:t>
            </a:r>
            <a:r>
              <a:rPr spc="-60" dirty="0"/>
              <a:t> </a:t>
            </a:r>
            <a:r>
              <a:rPr dirty="0"/>
              <a:t>ON</a:t>
            </a:r>
            <a:r>
              <a:rPr spc="-60" dirty="0"/>
              <a:t> </a:t>
            </a:r>
            <a:r>
              <a:rPr spc="75" dirty="0"/>
              <a:t>A</a:t>
            </a:r>
            <a:r>
              <a:rPr spc="-60" dirty="0"/>
              <a:t> </a:t>
            </a:r>
            <a:r>
              <a:rPr spc="-20" dirty="0"/>
              <a:t>NODE</a:t>
            </a:r>
          </a:p>
        </p:txBody>
      </p:sp>
      <p:sp>
        <p:nvSpPr>
          <p:cNvPr id="8" name="object 8"/>
          <p:cNvSpPr txBox="1"/>
          <p:nvPr/>
        </p:nvSpPr>
        <p:spPr>
          <a:xfrm>
            <a:off x="1177924" y="1345564"/>
            <a:ext cx="9081770" cy="207137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Labels</a:t>
            </a:r>
            <a:r>
              <a:rPr sz="2100" spc="-15" dirty="0">
                <a:solidFill>
                  <a:srgbClr val="333333"/>
                </a:solidFill>
                <a:latin typeface="Trebuchet MS"/>
                <a:cs typeface="Trebuchet MS"/>
              </a:rPr>
              <a:t> </a:t>
            </a:r>
            <a:r>
              <a:rPr sz="2100" dirty="0">
                <a:solidFill>
                  <a:srgbClr val="333333"/>
                </a:solidFill>
                <a:latin typeface="Trebuchet MS"/>
                <a:cs typeface="Trebuchet MS"/>
              </a:rPr>
              <a:t>are</a:t>
            </a:r>
            <a:r>
              <a:rPr sz="2100" spc="-10" dirty="0">
                <a:solidFill>
                  <a:srgbClr val="333333"/>
                </a:solidFill>
                <a:latin typeface="Trebuchet MS"/>
                <a:cs typeface="Trebuchet MS"/>
              </a:rPr>
              <a:t> </a:t>
            </a:r>
            <a:r>
              <a:rPr sz="2100" dirty="0">
                <a:solidFill>
                  <a:srgbClr val="333333"/>
                </a:solidFill>
                <a:latin typeface="Trebuchet MS"/>
                <a:cs typeface="Trebuchet MS"/>
              </a:rPr>
              <a:t>attributes</a:t>
            </a:r>
            <a:r>
              <a:rPr sz="2100" spc="-15" dirty="0">
                <a:solidFill>
                  <a:srgbClr val="333333"/>
                </a:solidFill>
                <a:latin typeface="Trebuchet MS"/>
                <a:cs typeface="Trebuchet MS"/>
              </a:rPr>
              <a:t> </a:t>
            </a:r>
            <a:r>
              <a:rPr sz="2100" dirty="0">
                <a:solidFill>
                  <a:srgbClr val="333333"/>
                </a:solidFill>
                <a:latin typeface="Trebuchet MS"/>
                <a:cs typeface="Trebuchet MS"/>
              </a:rPr>
              <a:t>that</a:t>
            </a:r>
            <a:r>
              <a:rPr sz="2100" spc="-10" dirty="0">
                <a:solidFill>
                  <a:srgbClr val="333333"/>
                </a:solidFill>
                <a:latin typeface="Trebuchet MS"/>
                <a:cs typeface="Trebuchet MS"/>
              </a:rPr>
              <a:t> </a:t>
            </a:r>
            <a:r>
              <a:rPr sz="2100" spc="50" dirty="0">
                <a:solidFill>
                  <a:srgbClr val="333333"/>
                </a:solidFill>
                <a:latin typeface="Trebuchet MS"/>
                <a:cs typeface="Trebuchet MS"/>
              </a:rPr>
              <a:t>can</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0" dirty="0">
                <a:solidFill>
                  <a:srgbClr val="333333"/>
                </a:solidFill>
                <a:latin typeface="Trebuchet MS"/>
                <a:cs typeface="Trebuchet MS"/>
              </a:rPr>
              <a:t> </a:t>
            </a:r>
            <a:r>
              <a:rPr sz="2100" dirty="0">
                <a:solidFill>
                  <a:srgbClr val="333333"/>
                </a:solidFill>
                <a:latin typeface="Trebuchet MS"/>
                <a:cs typeface="Trebuchet MS"/>
              </a:rPr>
              <a:t>set</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0" dirty="0">
                <a:solidFill>
                  <a:srgbClr val="333333"/>
                </a:solidFill>
                <a:latin typeface="Trebuchet MS"/>
                <a:cs typeface="Trebuchet MS"/>
              </a:rPr>
              <a:t> </a:t>
            </a:r>
            <a:r>
              <a:rPr sz="2100" spc="-40" dirty="0">
                <a:solidFill>
                  <a:srgbClr val="333333"/>
                </a:solidFill>
                <a:latin typeface="Trebuchet MS"/>
                <a:cs typeface="Trebuchet MS"/>
              </a:rPr>
              <a:t>all</a:t>
            </a:r>
            <a:r>
              <a:rPr sz="2100" spc="-15" dirty="0">
                <a:solidFill>
                  <a:srgbClr val="333333"/>
                </a:solidFill>
                <a:latin typeface="Trebuchet MS"/>
                <a:cs typeface="Trebuchet MS"/>
              </a:rPr>
              <a:t> </a:t>
            </a:r>
            <a:r>
              <a:rPr sz="2100" dirty="0">
                <a:solidFill>
                  <a:srgbClr val="333333"/>
                </a:solidFill>
                <a:latin typeface="Trebuchet MS"/>
                <a:cs typeface="Trebuchet MS"/>
              </a:rPr>
              <a:t>types</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15" dirty="0">
                <a:solidFill>
                  <a:srgbClr val="333333"/>
                </a:solidFill>
                <a:latin typeface="Trebuchet MS"/>
                <a:cs typeface="Trebuchet MS"/>
              </a:rPr>
              <a:t> </a:t>
            </a:r>
            <a:r>
              <a:rPr sz="2100" spc="55" dirty="0">
                <a:solidFill>
                  <a:srgbClr val="333333"/>
                </a:solidFill>
                <a:latin typeface="Trebuchet MS"/>
                <a:cs typeface="Trebuchet MS"/>
              </a:rPr>
              <a:t>resources</a:t>
            </a:r>
            <a:endParaRPr sz="2100">
              <a:latin typeface="Trebuchet MS"/>
              <a:cs typeface="Trebuchet MS"/>
            </a:endParaRPr>
          </a:p>
          <a:p>
            <a:pPr marL="12700">
              <a:lnSpc>
                <a:spcPct val="100000"/>
              </a:lnSpc>
              <a:spcBef>
                <a:spcPts val="1305"/>
              </a:spcBef>
            </a:pPr>
            <a:r>
              <a:rPr sz="2100" spc="-229" dirty="0">
                <a:solidFill>
                  <a:srgbClr val="333333"/>
                </a:solidFill>
                <a:latin typeface="Trebuchet MS"/>
                <a:cs typeface="Trebuchet MS"/>
              </a:rPr>
              <a:t>...</a:t>
            </a:r>
            <a:r>
              <a:rPr sz="2100" spc="85" dirty="0">
                <a:solidFill>
                  <a:srgbClr val="333333"/>
                </a:solidFill>
                <a:latin typeface="Trebuchet MS"/>
                <a:cs typeface="Trebuchet MS"/>
              </a:rPr>
              <a:t> </a:t>
            </a:r>
            <a:r>
              <a:rPr sz="2100" dirty="0">
                <a:solidFill>
                  <a:srgbClr val="333333"/>
                </a:solidFill>
                <a:latin typeface="Trebuchet MS"/>
                <a:cs typeface="Trebuchet MS"/>
              </a:rPr>
              <a:t>including</a:t>
            </a:r>
            <a:r>
              <a:rPr sz="2100" spc="90" dirty="0">
                <a:solidFill>
                  <a:srgbClr val="333333"/>
                </a:solidFill>
                <a:latin typeface="Trebuchet MS"/>
                <a:cs typeface="Trebuchet MS"/>
              </a:rPr>
              <a:t> </a:t>
            </a:r>
            <a:r>
              <a:rPr sz="2100" spc="110" dirty="0">
                <a:solidFill>
                  <a:srgbClr val="ED2137"/>
                </a:solidFill>
                <a:latin typeface="Trebuchet MS"/>
                <a:cs typeface="Trebuchet MS"/>
              </a:rPr>
              <a:t>Nodes</a:t>
            </a:r>
            <a:endParaRPr sz="2100">
              <a:latin typeface="Trebuchet MS"/>
              <a:cs typeface="Trebuchet MS"/>
            </a:endParaRPr>
          </a:p>
          <a:p>
            <a:pPr marL="12700">
              <a:lnSpc>
                <a:spcPct val="100000"/>
              </a:lnSpc>
              <a:spcBef>
                <a:spcPts val="1230"/>
              </a:spcBef>
              <a:tabLst>
                <a:tab pos="5793105" algn="l"/>
                <a:tab pos="6435725" algn="l"/>
              </a:tabLst>
            </a:pP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spc="-20" dirty="0">
                <a:solidFill>
                  <a:srgbClr val="333333"/>
                </a:solidFill>
                <a:latin typeface="Trebuchet MS"/>
                <a:cs typeface="Trebuchet MS"/>
              </a:rPr>
              <a:t>list</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50" dirty="0">
                <a:solidFill>
                  <a:srgbClr val="333333"/>
                </a:solidFill>
                <a:latin typeface="Trebuchet MS"/>
                <a:cs typeface="Trebuchet MS"/>
              </a:rPr>
              <a:t>nodes,</a:t>
            </a:r>
            <a:r>
              <a:rPr sz="2100" spc="-65" dirty="0">
                <a:solidFill>
                  <a:srgbClr val="333333"/>
                </a:solidFill>
                <a:latin typeface="Trebuchet MS"/>
                <a:cs typeface="Trebuchet MS"/>
              </a:rPr>
              <a:t> </a:t>
            </a:r>
            <a:r>
              <a:rPr sz="2100" spc="105" dirty="0">
                <a:solidFill>
                  <a:srgbClr val="333333"/>
                </a:solidFill>
                <a:latin typeface="Trebuchet MS"/>
                <a:cs typeface="Trebuchet MS"/>
              </a:rPr>
              <a:t>use</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14" dirty="0">
                <a:solidFill>
                  <a:srgbClr val="333333"/>
                </a:solidFill>
                <a:latin typeface="Trebuchet MS"/>
                <a:cs typeface="Trebuchet MS"/>
              </a:rPr>
              <a:t>command</a:t>
            </a:r>
            <a:r>
              <a:rPr sz="2100" spc="-7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140" dirty="0">
                <a:solidFill>
                  <a:srgbClr val="ED2137"/>
                </a:solidFill>
                <a:latin typeface="Tahoma"/>
                <a:cs typeface="Tahoma"/>
              </a:rPr>
              <a:t>nodes</a:t>
            </a:r>
            <a:endParaRPr sz="2100">
              <a:latin typeface="Tahoma"/>
              <a:cs typeface="Tahoma"/>
            </a:endParaRPr>
          </a:p>
          <a:p>
            <a:pPr>
              <a:lnSpc>
                <a:spcPct val="100000"/>
              </a:lnSpc>
              <a:spcBef>
                <a:spcPts val="195"/>
              </a:spcBef>
            </a:pPr>
            <a:endParaRPr sz="2100">
              <a:latin typeface="Tahoma"/>
              <a:cs typeface="Tahoma"/>
            </a:endParaRPr>
          </a:p>
          <a:p>
            <a:pPr marL="36195">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nodes</a:t>
            </a:r>
            <a:r>
              <a:rPr sz="1650" spc="480" dirty="0">
                <a:latin typeface="Tahoma"/>
                <a:cs typeface="Tahoma"/>
              </a:rPr>
              <a:t> </a:t>
            </a:r>
            <a:r>
              <a:rPr sz="1650" spc="190" dirty="0">
                <a:latin typeface="Tahoma"/>
                <a:cs typeface="Tahoma"/>
              </a:rPr>
              <a:t>--</a:t>
            </a:r>
            <a:r>
              <a:rPr sz="1650" spc="280" dirty="0">
                <a:latin typeface="Tahoma"/>
                <a:cs typeface="Tahoma"/>
              </a:rPr>
              <a:t>show-</a:t>
            </a:r>
            <a:r>
              <a:rPr sz="1650" spc="210" dirty="0">
                <a:latin typeface="Tahoma"/>
                <a:cs typeface="Tahoma"/>
              </a:rPr>
              <a:t>labels</a:t>
            </a:r>
            <a:endParaRPr sz="1650">
              <a:latin typeface="Tahoma"/>
              <a:cs typeface="Tahoma"/>
            </a:endParaRPr>
          </a:p>
        </p:txBody>
      </p:sp>
      <p:pic>
        <p:nvPicPr>
          <p:cNvPr id="9" name="object 9"/>
          <p:cNvPicPr/>
          <p:nvPr/>
        </p:nvPicPr>
        <p:blipFill>
          <a:blip r:embed="rId3" cstate="print"/>
          <a:stretch>
            <a:fillRect/>
          </a:stretch>
        </p:blipFill>
        <p:spPr>
          <a:xfrm>
            <a:off x="933449" y="1647824"/>
            <a:ext cx="95250" cy="95249"/>
          </a:xfrm>
          <a:prstGeom prst="rect">
            <a:avLst/>
          </a:prstGeom>
        </p:spPr>
      </p:pic>
      <p:pic>
        <p:nvPicPr>
          <p:cNvPr id="10" name="object 10"/>
          <p:cNvPicPr/>
          <p:nvPr/>
        </p:nvPicPr>
        <p:blipFill>
          <a:blip r:embed="rId3" cstate="print"/>
          <a:stretch>
            <a:fillRect/>
          </a:stretch>
        </p:blipFill>
        <p:spPr>
          <a:xfrm>
            <a:off x="933449" y="2133599"/>
            <a:ext cx="95250" cy="95249"/>
          </a:xfrm>
          <a:prstGeom prst="rect">
            <a:avLst/>
          </a:prstGeom>
        </p:spPr>
      </p:pic>
      <p:pic>
        <p:nvPicPr>
          <p:cNvPr id="11" name="object 11"/>
          <p:cNvPicPr/>
          <p:nvPr/>
        </p:nvPicPr>
        <p:blipFill>
          <a:blip r:embed="rId3" cstate="print"/>
          <a:stretch>
            <a:fillRect/>
          </a:stretch>
        </p:blipFill>
        <p:spPr>
          <a:xfrm>
            <a:off x="933449" y="2609849"/>
            <a:ext cx="95250" cy="95249"/>
          </a:xfrm>
          <a:prstGeom prst="rect">
            <a:avLst/>
          </a:prstGeom>
        </p:spPr>
      </p:pic>
      <p:graphicFrame>
        <p:nvGraphicFramePr>
          <p:cNvPr id="12" name="object 12"/>
          <p:cNvGraphicFramePr>
            <a:graphicFrameLocks noGrp="1"/>
          </p:cNvGraphicFramePr>
          <p:nvPr/>
        </p:nvGraphicFramePr>
        <p:xfrm>
          <a:off x="930275" y="3405940"/>
          <a:ext cx="11544299" cy="1292225"/>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2018664">
                  <a:extLst>
                    <a:ext uri="{9D8B030D-6E8A-4147-A177-3AD203B41FA5}">
                      <a16:colId xmlns:a16="http://schemas.microsoft.com/office/drawing/2014/main" val="20002"/>
                    </a:ext>
                  </a:extLst>
                </a:gridCol>
                <a:gridCol w="883285">
                  <a:extLst>
                    <a:ext uri="{9D8B030D-6E8A-4147-A177-3AD203B41FA5}">
                      <a16:colId xmlns:a16="http://schemas.microsoft.com/office/drawing/2014/main" val="20003"/>
                    </a:ext>
                  </a:extLst>
                </a:gridCol>
                <a:gridCol w="1261745">
                  <a:extLst>
                    <a:ext uri="{9D8B030D-6E8A-4147-A177-3AD203B41FA5}">
                      <a16:colId xmlns:a16="http://schemas.microsoft.com/office/drawing/2014/main" val="20004"/>
                    </a:ext>
                  </a:extLst>
                </a:gridCol>
                <a:gridCol w="5015230">
                  <a:extLst>
                    <a:ext uri="{9D8B030D-6E8A-4147-A177-3AD203B41FA5}">
                      <a16:colId xmlns:a16="http://schemas.microsoft.com/office/drawing/2014/main" val="20005"/>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ROLES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tc>
                  <a:txBody>
                    <a:bodyPr/>
                    <a:lstStyle/>
                    <a:p>
                      <a:pPr algn="ctr">
                        <a:lnSpc>
                          <a:spcPts val="1800"/>
                        </a:lnSpc>
                      </a:pPr>
                      <a:r>
                        <a:rPr sz="1650" spc="-10" dirty="0">
                          <a:latin typeface="Tahoma"/>
                          <a:cs typeface="Tahoma"/>
                        </a:rPr>
                        <a:t>VERSION</a:t>
                      </a:r>
                      <a:endParaRPr sz="1650">
                        <a:latin typeface="Tahoma"/>
                        <a:cs typeface="Tahoma"/>
                      </a:endParaRPr>
                    </a:p>
                  </a:txBody>
                  <a:tcPr marL="0" marR="0" marT="0" marB="0"/>
                </a:tc>
                <a:tc>
                  <a:txBody>
                    <a:bodyPr/>
                    <a:lstStyle/>
                    <a:p>
                      <a:pPr marL="189230">
                        <a:lnSpc>
                          <a:spcPts val="1800"/>
                        </a:lnSpc>
                      </a:pPr>
                      <a:r>
                        <a:rPr sz="1650" spc="70" dirty="0">
                          <a:latin typeface="Tahoma"/>
                          <a:cs typeface="Tahoma"/>
                        </a:rPr>
                        <a:t>LABELS</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marL="189230">
                        <a:lnSpc>
                          <a:spcPts val="1775"/>
                        </a:lnSpc>
                      </a:pPr>
                      <a:r>
                        <a:rPr sz="1650" spc="75" dirty="0">
                          <a:latin typeface="Tahoma"/>
                          <a:cs typeface="Tahoma"/>
                        </a:rPr>
                        <a:t>Ready</a:t>
                      </a:r>
                      <a:endParaRPr sz="1650">
                        <a:latin typeface="Tahoma"/>
                        <a:cs typeface="Tahoma"/>
                      </a:endParaRPr>
                    </a:p>
                  </a:txBody>
                  <a:tcPr marL="0" marR="0" marT="0" marB="0"/>
                </a:tc>
                <a:tc>
                  <a:txBody>
                    <a:bodyPr/>
                    <a:lstStyle/>
                    <a:p>
                      <a:pPr marL="189230">
                        <a:lnSpc>
                          <a:spcPts val="1775"/>
                        </a:lnSpc>
                      </a:pPr>
                      <a:r>
                        <a:rPr sz="1650" spc="245" dirty="0">
                          <a:latin typeface="Tahoma"/>
                          <a:cs typeface="Tahoma"/>
                        </a:rPr>
                        <a:t>control-</a:t>
                      </a:r>
                      <a:r>
                        <a:rPr sz="1650" spc="265" dirty="0">
                          <a:latin typeface="Tahoma"/>
                          <a:cs typeface="Tahoma"/>
                        </a:rPr>
                        <a:t>plane</a:t>
                      </a:r>
                      <a:endParaRPr sz="1650">
                        <a:latin typeface="Tahoma"/>
                        <a:cs typeface="Tahoma"/>
                      </a:endParaRPr>
                    </a:p>
                  </a:txBody>
                  <a:tcPr marL="0" marR="0" marT="0" marB="0"/>
                </a:tc>
                <a:tc>
                  <a:txBody>
                    <a:bodyPr/>
                    <a:lstStyle/>
                    <a:p>
                      <a:pPr marL="189230">
                        <a:lnSpc>
                          <a:spcPts val="1775"/>
                        </a:lnSpc>
                      </a:pPr>
                      <a:r>
                        <a:rPr sz="1650" spc="-20" dirty="0">
                          <a:latin typeface="Tahoma"/>
                          <a:cs typeface="Tahoma"/>
                        </a:rPr>
                        <a:t>2m5s</a:t>
                      </a:r>
                      <a:endParaRPr sz="1650">
                        <a:latin typeface="Tahoma"/>
                        <a:cs typeface="Tahoma"/>
                      </a:endParaRPr>
                    </a:p>
                  </a:txBody>
                  <a:tcPr marL="0" marR="0" marT="0" marB="0"/>
                </a:tc>
                <a:tc>
                  <a:txBody>
                    <a:bodyPr/>
                    <a:lstStyle/>
                    <a:p>
                      <a:pPr algn="ctr">
                        <a:lnSpc>
                          <a:spcPts val="1775"/>
                        </a:lnSpc>
                      </a:pPr>
                      <a:r>
                        <a:rPr sz="1650" spc="204" dirty="0">
                          <a:latin typeface="Tahoma"/>
                          <a:cs typeface="Tahoma"/>
                        </a:rPr>
                        <a:t>v1.30.0</a:t>
                      </a:r>
                      <a:endParaRPr sz="1650">
                        <a:latin typeface="Tahoma"/>
                        <a:cs typeface="Tahoma"/>
                      </a:endParaRPr>
                    </a:p>
                  </a:txBody>
                  <a:tcPr marL="0" marR="0" marT="0" marB="0"/>
                </a:tc>
                <a:tc>
                  <a:txBody>
                    <a:bodyPr/>
                    <a:lstStyle/>
                    <a:p>
                      <a:pPr marL="189230">
                        <a:lnSpc>
                          <a:spcPts val="1775"/>
                        </a:lnSpc>
                      </a:pPr>
                      <a:r>
                        <a:rPr sz="1650" spc="165" dirty="0">
                          <a:latin typeface="Tahoma"/>
                          <a:cs typeface="Tahoma"/>
                        </a:rPr>
                        <a:t>kubernetes.io/arch=amd64,</a:t>
                      </a:r>
                      <a:endParaRPr sz="1650">
                        <a:latin typeface="Tahoma"/>
                        <a:cs typeface="Tahoma"/>
                      </a:endParaRPr>
                    </a:p>
                  </a:txBody>
                  <a:tcPr marL="0" marR="0" marT="0" marB="0"/>
                </a:tc>
                <a:extLst>
                  <a:ext uri="{0D108BD9-81ED-4DB2-BD59-A6C34878D82A}">
                    <a16:rowId xmlns:a16="http://schemas.microsoft.com/office/drawing/2014/main" val="10001"/>
                  </a:ext>
                </a:extLst>
              </a:tr>
              <a:tr h="237490">
                <a:tc rowSpan="3" gridSpan="5">
                  <a:txBody>
                    <a:bodyPr/>
                    <a:lstStyle/>
                    <a:p>
                      <a:pPr>
                        <a:lnSpc>
                          <a:spcPct val="100000"/>
                        </a:lnSpc>
                      </a:pPr>
                      <a:endParaRPr sz="1800">
                        <a:latin typeface="Times New Roman"/>
                        <a:cs typeface="Times New Roman"/>
                      </a:endParaRPr>
                    </a:p>
                  </a:txBody>
                  <a:tcPr marL="0" marR="0" marT="0" marB="0"/>
                </a:tc>
                <a:tc rowSpan="3" hMerge="1">
                  <a:txBody>
                    <a:bodyPr/>
                    <a:lstStyle/>
                    <a:p>
                      <a:endParaRPr/>
                    </a:p>
                  </a:txBody>
                  <a:tcPr marL="0" marR="0" marT="0" marB="0"/>
                </a:tc>
                <a:tc rowSpan="3" hMerge="1">
                  <a:txBody>
                    <a:bodyPr/>
                    <a:lstStyle/>
                    <a:p>
                      <a:endParaRPr/>
                    </a:p>
                  </a:txBody>
                  <a:tcPr marL="0" marR="0" marT="0" marB="0"/>
                </a:tc>
                <a:tc rowSpan="3" hMerge="1">
                  <a:txBody>
                    <a:bodyPr/>
                    <a:lstStyle/>
                    <a:p>
                      <a:endParaRPr/>
                    </a:p>
                  </a:txBody>
                  <a:tcPr marL="0" marR="0" marT="0" marB="0"/>
                </a:tc>
                <a:tc rowSpan="3" hMerge="1">
                  <a:txBody>
                    <a:bodyPr/>
                    <a:lstStyle/>
                    <a:p>
                      <a:endParaRPr/>
                    </a:p>
                  </a:txBody>
                  <a:tcPr marL="0" marR="0" marT="0" marB="0"/>
                </a:tc>
                <a:tc>
                  <a:txBody>
                    <a:bodyPr/>
                    <a:lstStyle/>
                    <a:p>
                      <a:pPr marL="189230">
                        <a:lnSpc>
                          <a:spcPts val="1775"/>
                        </a:lnSpc>
                      </a:pPr>
                      <a:r>
                        <a:rPr sz="1650" spc="165" dirty="0">
                          <a:latin typeface="Tahoma"/>
                          <a:cs typeface="Tahoma"/>
                        </a:rPr>
                        <a:t>kubernetes.io/hostname=minikube,</a:t>
                      </a:r>
                      <a:endParaRPr sz="1650">
                        <a:latin typeface="Tahoma"/>
                        <a:cs typeface="Tahoma"/>
                      </a:endParaRPr>
                    </a:p>
                  </a:txBody>
                  <a:tcPr marL="0" marR="0" marT="0" marB="0"/>
                </a:tc>
                <a:extLst>
                  <a:ext uri="{0D108BD9-81ED-4DB2-BD59-A6C34878D82A}">
                    <a16:rowId xmlns:a16="http://schemas.microsoft.com/office/drawing/2014/main" val="10002"/>
                  </a:ext>
                </a:extLst>
              </a:tr>
              <a:tr h="237490">
                <a:tc gridSpan="5"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189230">
                        <a:lnSpc>
                          <a:spcPts val="1775"/>
                        </a:lnSpc>
                      </a:pPr>
                      <a:r>
                        <a:rPr sz="1650" spc="225" dirty="0">
                          <a:latin typeface="Tahoma"/>
                          <a:cs typeface="Tahoma"/>
                        </a:rPr>
                        <a:t>kubernetes.io/os=linux,</a:t>
                      </a:r>
                      <a:endParaRPr sz="1650">
                        <a:latin typeface="Tahoma"/>
                        <a:cs typeface="Tahoma"/>
                      </a:endParaRPr>
                    </a:p>
                  </a:txBody>
                  <a:tcPr marL="0" marR="0" marT="0" marB="0"/>
                </a:tc>
                <a:extLst>
                  <a:ext uri="{0D108BD9-81ED-4DB2-BD59-A6C34878D82A}">
                    <a16:rowId xmlns:a16="http://schemas.microsoft.com/office/drawing/2014/main" val="10003"/>
                  </a:ext>
                </a:extLst>
              </a:tr>
              <a:tr h="339090">
                <a:tc gridSpan="5"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189230">
                        <a:lnSpc>
                          <a:spcPts val="1839"/>
                        </a:lnSpc>
                      </a:pPr>
                      <a:r>
                        <a:rPr sz="1650" spc="260" dirty="0">
                          <a:latin typeface="Tahoma"/>
                          <a:cs typeface="Tahoma"/>
                        </a:rPr>
                        <a:t>node-</a:t>
                      </a:r>
                      <a:r>
                        <a:rPr sz="1650" spc="220" dirty="0">
                          <a:latin typeface="Tahoma"/>
                          <a:cs typeface="Tahoma"/>
                        </a:rPr>
                        <a:t>role.kubernetes.io/control-</a:t>
                      </a:r>
                      <a:r>
                        <a:rPr sz="1650" spc="254" dirty="0">
                          <a:latin typeface="Tahoma"/>
                          <a:cs typeface="Tahoma"/>
                        </a:rPr>
                        <a:t>plane=</a:t>
                      </a:r>
                      <a:endParaRPr sz="1650">
                        <a:latin typeface="Tahoma"/>
                        <a:cs typeface="Tahoma"/>
                      </a:endParaRPr>
                    </a:p>
                  </a:txBody>
                  <a:tcPr marL="0" marR="0" marT="0" marB="0"/>
                </a:tc>
                <a:extLst>
                  <a:ext uri="{0D108BD9-81ED-4DB2-BD59-A6C34878D82A}">
                    <a16:rowId xmlns:a16="http://schemas.microsoft.com/office/drawing/2014/main" val="10004"/>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8384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838449"/>
            <a:ext cx="12211050" cy="923925"/>
            <a:chOff x="809624" y="2838449"/>
            <a:chExt cx="12211050" cy="923925"/>
          </a:xfrm>
        </p:grpSpPr>
        <p:sp>
          <p:nvSpPr>
            <p:cNvPr id="4" name="object 4"/>
            <p:cNvSpPr/>
            <p:nvPr/>
          </p:nvSpPr>
          <p:spPr>
            <a:xfrm>
              <a:off x="809612" y="2838449"/>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838449"/>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96581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USING</a:t>
            </a:r>
            <a:r>
              <a:rPr spc="-80" dirty="0"/>
              <a:t> </a:t>
            </a:r>
            <a:r>
              <a:rPr spc="-145" dirty="0"/>
              <a:t>LABELS</a:t>
            </a:r>
            <a:r>
              <a:rPr spc="-80" dirty="0"/>
              <a:t> </a:t>
            </a:r>
            <a:r>
              <a:rPr dirty="0"/>
              <a:t>ON</a:t>
            </a:r>
            <a:r>
              <a:rPr spc="-80" dirty="0"/>
              <a:t> </a:t>
            </a:r>
            <a:r>
              <a:rPr spc="-10" dirty="0"/>
              <a:t>NODES</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345564"/>
            <a:ext cx="10710545" cy="184277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Positioning</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label</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114" dirty="0">
                <a:solidFill>
                  <a:srgbClr val="ED2137"/>
                </a:solidFill>
                <a:latin typeface="Trebuchet MS"/>
                <a:cs typeface="Trebuchet MS"/>
              </a:rPr>
              <a:t>Node</a:t>
            </a:r>
            <a:r>
              <a:rPr sz="2100" spc="-10" dirty="0">
                <a:solidFill>
                  <a:srgbClr val="ED2137"/>
                </a:solidFill>
                <a:latin typeface="Trebuchet MS"/>
                <a:cs typeface="Trebuchet MS"/>
              </a:rPr>
              <a:t> </a:t>
            </a:r>
            <a:r>
              <a:rPr sz="2100" dirty="0">
                <a:solidFill>
                  <a:srgbClr val="333333"/>
                </a:solidFill>
                <a:latin typeface="Trebuchet MS"/>
                <a:cs typeface="Trebuchet MS"/>
              </a:rPr>
              <a:t>allows</a:t>
            </a:r>
            <a:r>
              <a:rPr sz="2100" spc="-15" dirty="0">
                <a:solidFill>
                  <a:srgbClr val="333333"/>
                </a:solidFill>
                <a:latin typeface="Trebuchet MS"/>
                <a:cs typeface="Trebuchet MS"/>
              </a:rPr>
              <a:t> </a:t>
            </a:r>
            <a:r>
              <a:rPr sz="2100" spc="-95" dirty="0">
                <a:solidFill>
                  <a:srgbClr val="333333"/>
                </a:solidFill>
                <a:latin typeface="Trebuchet MS"/>
                <a:cs typeface="Trebuchet MS"/>
              </a:rPr>
              <a:t>it</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0" dirty="0">
                <a:solidFill>
                  <a:srgbClr val="333333"/>
                </a:solidFill>
                <a:latin typeface="Trebuchet MS"/>
                <a:cs typeface="Trebuchet MS"/>
              </a:rPr>
              <a:t> typed</a:t>
            </a:r>
            <a:endParaRPr sz="2100">
              <a:latin typeface="Trebuchet MS"/>
              <a:cs typeface="Trebuchet MS"/>
            </a:endParaRPr>
          </a:p>
          <a:p>
            <a:pPr marL="12700" marR="5080">
              <a:lnSpc>
                <a:spcPts val="2100"/>
              </a:lnSpc>
              <a:spcBef>
                <a:spcPts val="1725"/>
              </a:spcBef>
            </a:pPr>
            <a:r>
              <a:rPr sz="2100" spc="50" dirty="0">
                <a:solidFill>
                  <a:srgbClr val="333333"/>
                </a:solidFill>
                <a:latin typeface="Trebuchet MS"/>
                <a:cs typeface="Trebuchet MS"/>
              </a:rPr>
              <a:t>For</a:t>
            </a:r>
            <a:r>
              <a:rPr sz="2100" spc="-65" dirty="0">
                <a:solidFill>
                  <a:srgbClr val="333333"/>
                </a:solidFill>
                <a:latin typeface="Trebuchet MS"/>
                <a:cs typeface="Trebuchet MS"/>
              </a:rPr>
              <a:t> </a:t>
            </a:r>
            <a:r>
              <a:rPr sz="2100" dirty="0">
                <a:solidFill>
                  <a:srgbClr val="333333"/>
                </a:solidFill>
                <a:latin typeface="Trebuchet MS"/>
                <a:cs typeface="Trebuchet MS"/>
              </a:rPr>
              <a:t>example,</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5" dirty="0">
                <a:solidFill>
                  <a:srgbClr val="333333"/>
                </a:solidFill>
                <a:latin typeface="Trebuchet MS"/>
                <a:cs typeface="Trebuchet MS"/>
              </a:rPr>
              <a:t> </a:t>
            </a:r>
            <a:r>
              <a:rPr sz="2100" spc="50" dirty="0">
                <a:solidFill>
                  <a:srgbClr val="333333"/>
                </a:solidFill>
                <a:latin typeface="Trebuchet MS"/>
                <a:cs typeface="Trebuchet MS"/>
              </a:rPr>
              <a:t>can</a:t>
            </a:r>
            <a:r>
              <a:rPr sz="2100" spc="-60" dirty="0">
                <a:solidFill>
                  <a:srgbClr val="333333"/>
                </a:solidFill>
                <a:latin typeface="Trebuchet MS"/>
                <a:cs typeface="Trebuchet MS"/>
              </a:rPr>
              <a:t> </a:t>
            </a:r>
            <a:r>
              <a:rPr sz="2100" spc="90" dirty="0">
                <a:solidFill>
                  <a:srgbClr val="333333"/>
                </a:solidFill>
                <a:latin typeface="Trebuchet MS"/>
                <a:cs typeface="Trebuchet MS"/>
              </a:rPr>
              <a:t>add</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dirty="0">
                <a:solidFill>
                  <a:srgbClr val="333333"/>
                </a:solidFill>
                <a:latin typeface="Trebuchet MS"/>
                <a:cs typeface="Trebuchet MS"/>
              </a:rPr>
              <a:t>label</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specify</a:t>
            </a:r>
            <a:r>
              <a:rPr sz="2100" spc="-65" dirty="0">
                <a:solidFill>
                  <a:srgbClr val="333333"/>
                </a:solidFill>
                <a:latin typeface="Trebuchet MS"/>
                <a:cs typeface="Trebuchet MS"/>
              </a:rPr>
              <a:t>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00" dirty="0">
                <a:solidFill>
                  <a:srgbClr val="333333"/>
                </a:solidFill>
                <a:latin typeface="Trebuchet MS"/>
                <a:cs typeface="Trebuchet MS"/>
              </a:rPr>
              <a:t>node</a:t>
            </a:r>
            <a:r>
              <a:rPr sz="2100" spc="-65" dirty="0">
                <a:solidFill>
                  <a:srgbClr val="333333"/>
                </a:solidFill>
                <a:latin typeface="Trebuchet MS"/>
                <a:cs typeface="Trebuchet MS"/>
              </a:rPr>
              <a:t> </a:t>
            </a:r>
            <a:r>
              <a:rPr sz="2100" spc="110" dirty="0">
                <a:solidFill>
                  <a:srgbClr val="333333"/>
                </a:solidFill>
                <a:latin typeface="Trebuchet MS"/>
                <a:cs typeface="Trebuchet MS"/>
              </a:rPr>
              <a:t>uses</a:t>
            </a:r>
            <a:r>
              <a:rPr sz="2100" spc="-60" dirty="0">
                <a:solidFill>
                  <a:srgbClr val="333333"/>
                </a:solidFill>
                <a:latin typeface="Trebuchet MS"/>
                <a:cs typeface="Trebuchet MS"/>
              </a:rPr>
              <a:t> </a:t>
            </a:r>
            <a:r>
              <a:rPr sz="2100" spc="165" dirty="0">
                <a:solidFill>
                  <a:srgbClr val="333333"/>
                </a:solidFill>
                <a:latin typeface="Trebuchet MS"/>
                <a:cs typeface="Trebuchet MS"/>
              </a:rPr>
              <a:t>SSD</a:t>
            </a:r>
            <a:r>
              <a:rPr sz="2100" spc="-65" dirty="0">
                <a:solidFill>
                  <a:srgbClr val="333333"/>
                </a:solidFill>
                <a:latin typeface="Trebuchet MS"/>
                <a:cs typeface="Trebuchet MS"/>
              </a:rPr>
              <a:t> </a:t>
            </a:r>
            <a:r>
              <a:rPr sz="2100" dirty="0">
                <a:solidFill>
                  <a:srgbClr val="333333"/>
                </a:solidFill>
                <a:latin typeface="Trebuchet MS"/>
                <a:cs typeface="Trebuchet MS"/>
              </a:rPr>
              <a:t>disks,</a:t>
            </a:r>
            <a:r>
              <a:rPr sz="2100" spc="-60" dirty="0">
                <a:solidFill>
                  <a:srgbClr val="333333"/>
                </a:solidFill>
                <a:latin typeface="Trebuchet MS"/>
                <a:cs typeface="Trebuchet MS"/>
              </a:rPr>
              <a:t> </a:t>
            </a:r>
            <a:r>
              <a:rPr sz="2100" spc="85" dirty="0">
                <a:solidFill>
                  <a:srgbClr val="333333"/>
                </a:solidFill>
                <a:latin typeface="Trebuchet MS"/>
                <a:cs typeface="Trebuchet MS"/>
              </a:rPr>
              <a:t>or</a:t>
            </a:r>
            <a:r>
              <a:rPr sz="2100" spc="-65" dirty="0">
                <a:solidFill>
                  <a:srgbClr val="333333"/>
                </a:solidFill>
                <a:latin typeface="Trebuchet MS"/>
                <a:cs typeface="Trebuchet MS"/>
              </a:rPr>
              <a:t>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spc="-95" dirty="0">
                <a:solidFill>
                  <a:srgbClr val="333333"/>
                </a:solidFill>
                <a:latin typeface="Trebuchet MS"/>
                <a:cs typeface="Trebuchet MS"/>
              </a:rPr>
              <a:t>it</a:t>
            </a:r>
            <a:r>
              <a:rPr sz="2100" spc="-65" dirty="0">
                <a:solidFill>
                  <a:srgbClr val="333333"/>
                </a:solidFill>
                <a:latin typeface="Trebuchet MS"/>
                <a:cs typeface="Trebuchet MS"/>
              </a:rPr>
              <a:t> </a:t>
            </a:r>
            <a:r>
              <a:rPr sz="2100" spc="55" dirty="0">
                <a:solidFill>
                  <a:srgbClr val="333333"/>
                </a:solidFill>
                <a:latin typeface="Trebuchet MS"/>
                <a:cs typeface="Trebuchet MS"/>
              </a:rPr>
              <a:t>has </a:t>
            </a:r>
            <a:r>
              <a:rPr sz="2100" spc="50" dirty="0">
                <a:solidFill>
                  <a:srgbClr val="333333"/>
                </a:solidFill>
                <a:latin typeface="Trebuchet MS"/>
                <a:cs typeface="Trebuchet MS"/>
              </a:rPr>
              <a:t>access</a:t>
            </a:r>
            <a:r>
              <a:rPr sz="2100" spc="-75" dirty="0">
                <a:solidFill>
                  <a:srgbClr val="333333"/>
                </a:solidFill>
                <a:latin typeface="Trebuchet MS"/>
                <a:cs typeface="Trebuchet MS"/>
              </a:rPr>
              <a:t> </a:t>
            </a:r>
            <a:r>
              <a:rPr sz="2100" dirty="0">
                <a:solidFill>
                  <a:srgbClr val="333333"/>
                </a:solidFill>
                <a:latin typeface="Trebuchet MS"/>
                <a:cs typeface="Trebuchet MS"/>
              </a:rPr>
              <a:t>to</a:t>
            </a:r>
            <a:r>
              <a:rPr sz="2100" spc="-75" dirty="0">
                <a:solidFill>
                  <a:srgbClr val="333333"/>
                </a:solidFill>
                <a:latin typeface="Trebuchet MS"/>
                <a:cs typeface="Trebuchet MS"/>
              </a:rPr>
              <a:t> </a:t>
            </a:r>
            <a:r>
              <a:rPr sz="2100" spc="114" dirty="0">
                <a:solidFill>
                  <a:srgbClr val="333333"/>
                </a:solidFill>
                <a:latin typeface="Trebuchet MS"/>
                <a:cs typeface="Trebuchet MS"/>
              </a:rPr>
              <a:t>GPU</a:t>
            </a:r>
            <a:r>
              <a:rPr sz="2100" spc="-70" dirty="0">
                <a:solidFill>
                  <a:srgbClr val="333333"/>
                </a:solidFill>
                <a:latin typeface="Trebuchet MS"/>
                <a:cs typeface="Trebuchet MS"/>
              </a:rPr>
              <a:t> </a:t>
            </a:r>
            <a:r>
              <a:rPr sz="2100" spc="55" dirty="0">
                <a:solidFill>
                  <a:srgbClr val="333333"/>
                </a:solidFill>
                <a:latin typeface="Trebuchet MS"/>
                <a:cs typeface="Trebuchet MS"/>
              </a:rPr>
              <a:t>resources</a:t>
            </a:r>
            <a:endParaRPr sz="2100">
              <a:latin typeface="Trebuchet MS"/>
              <a:cs typeface="Trebuchet MS"/>
            </a:endParaRPr>
          </a:p>
          <a:p>
            <a:pPr>
              <a:lnSpc>
                <a:spcPct val="100000"/>
              </a:lnSpc>
              <a:spcBef>
                <a:spcPts val="140"/>
              </a:spcBef>
            </a:pPr>
            <a:endParaRPr sz="2100">
              <a:latin typeface="Trebuchet MS"/>
              <a:cs typeface="Trebuchet MS"/>
            </a:endParaRPr>
          </a:p>
          <a:p>
            <a:pPr marL="36195">
              <a:lnSpc>
                <a:spcPct val="100000"/>
              </a:lnSpc>
            </a:pPr>
            <a:r>
              <a:rPr sz="1650" spc="245" dirty="0">
                <a:latin typeface="Tahoma"/>
                <a:cs typeface="Tahoma"/>
              </a:rPr>
              <a:t>kubectl</a:t>
            </a:r>
            <a:r>
              <a:rPr sz="1650" spc="484" dirty="0">
                <a:latin typeface="Tahoma"/>
                <a:cs typeface="Tahoma"/>
              </a:rPr>
              <a:t> </a:t>
            </a:r>
            <a:r>
              <a:rPr sz="1650" spc="215" dirty="0">
                <a:latin typeface="Tahoma"/>
                <a:cs typeface="Tahoma"/>
              </a:rPr>
              <a:t>get</a:t>
            </a:r>
            <a:r>
              <a:rPr sz="1650" spc="490" dirty="0">
                <a:latin typeface="Tahoma"/>
                <a:cs typeface="Tahoma"/>
              </a:rPr>
              <a:t> </a:t>
            </a:r>
            <a:r>
              <a:rPr sz="1650" spc="120" dirty="0">
                <a:latin typeface="Tahoma"/>
                <a:cs typeface="Tahoma"/>
              </a:rPr>
              <a:t>nodes</a:t>
            </a:r>
            <a:r>
              <a:rPr sz="1650" spc="490" dirty="0">
                <a:latin typeface="Tahoma"/>
                <a:cs typeface="Tahoma"/>
              </a:rPr>
              <a:t> </a:t>
            </a:r>
            <a:r>
              <a:rPr sz="1650" spc="195" dirty="0">
                <a:latin typeface="Tahoma"/>
                <a:cs typeface="Tahoma"/>
              </a:rPr>
              <a:t>--</a:t>
            </a:r>
            <a:r>
              <a:rPr sz="1650" spc="215" dirty="0">
                <a:latin typeface="Tahoma"/>
                <a:cs typeface="Tahoma"/>
              </a:rPr>
              <a:t>label-</a:t>
            </a:r>
            <a:r>
              <a:rPr sz="1650" spc="280" dirty="0">
                <a:latin typeface="Tahoma"/>
                <a:cs typeface="Tahoma"/>
              </a:rPr>
              <a:t>columns</a:t>
            </a:r>
            <a:r>
              <a:rPr sz="1650" spc="484" dirty="0">
                <a:latin typeface="Tahoma"/>
                <a:cs typeface="Tahoma"/>
              </a:rPr>
              <a:t> </a:t>
            </a:r>
            <a:r>
              <a:rPr sz="1650" spc="125" dirty="0">
                <a:latin typeface="Tahoma"/>
                <a:cs typeface="Tahoma"/>
              </a:rPr>
              <a:t>ssd,GPU</a:t>
            </a:r>
            <a:endParaRPr sz="1650">
              <a:latin typeface="Tahoma"/>
              <a:cs typeface="Tahoma"/>
            </a:endParaRPr>
          </a:p>
        </p:txBody>
      </p:sp>
      <p:pic>
        <p:nvPicPr>
          <p:cNvPr id="10" name="object 10"/>
          <p:cNvPicPr/>
          <p:nvPr/>
        </p:nvPicPr>
        <p:blipFill>
          <a:blip r:embed="rId3" cstate="print"/>
          <a:stretch>
            <a:fillRect/>
          </a:stretch>
        </p:blipFill>
        <p:spPr>
          <a:xfrm>
            <a:off x="933449" y="2133599"/>
            <a:ext cx="95250" cy="95249"/>
          </a:xfrm>
          <a:prstGeom prst="rect">
            <a:avLst/>
          </a:prstGeom>
        </p:spPr>
      </p:pic>
      <p:graphicFrame>
        <p:nvGraphicFramePr>
          <p:cNvPr id="11" name="object 11"/>
          <p:cNvGraphicFramePr>
            <a:graphicFrameLocks noGrp="1"/>
          </p:cNvGraphicFramePr>
          <p:nvPr/>
        </p:nvGraphicFramePr>
        <p:xfrm>
          <a:off x="930275" y="3177340"/>
          <a:ext cx="8265157" cy="579755"/>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1135380">
                  <a:extLst>
                    <a:ext uri="{9D8B030D-6E8A-4147-A177-3AD203B41FA5}">
                      <a16:colId xmlns:a16="http://schemas.microsoft.com/office/drawing/2014/main" val="20001"/>
                    </a:ext>
                  </a:extLst>
                </a:gridCol>
                <a:gridCol w="2018664">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261744">
                  <a:extLst>
                    <a:ext uri="{9D8B030D-6E8A-4147-A177-3AD203B41FA5}">
                      <a16:colId xmlns:a16="http://schemas.microsoft.com/office/drawing/2014/main" val="20004"/>
                    </a:ext>
                  </a:extLst>
                </a:gridCol>
                <a:gridCol w="820420">
                  <a:extLst>
                    <a:ext uri="{9D8B030D-6E8A-4147-A177-3AD203B41FA5}">
                      <a16:colId xmlns:a16="http://schemas.microsoft.com/office/drawing/2014/main" val="20005"/>
                    </a:ext>
                  </a:extLst>
                </a:gridCol>
                <a:gridCol w="789304">
                  <a:extLst>
                    <a:ext uri="{9D8B030D-6E8A-4147-A177-3AD203B41FA5}">
                      <a16:colId xmlns:a16="http://schemas.microsoft.com/office/drawing/2014/main" val="20006"/>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ROLES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tc>
                  <a:txBody>
                    <a:bodyPr/>
                    <a:lstStyle/>
                    <a:p>
                      <a:pPr algn="ctr">
                        <a:lnSpc>
                          <a:spcPts val="1800"/>
                        </a:lnSpc>
                      </a:pPr>
                      <a:r>
                        <a:rPr sz="1650" spc="-10" dirty="0">
                          <a:latin typeface="Tahoma"/>
                          <a:cs typeface="Tahoma"/>
                        </a:rPr>
                        <a:t>VERSION</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SSD</a:t>
                      </a:r>
                      <a:endParaRPr sz="1650">
                        <a:latin typeface="Tahoma"/>
                        <a:cs typeface="Tahoma"/>
                      </a:endParaRPr>
                    </a:p>
                  </a:txBody>
                  <a:tcPr marL="0" marR="0" marT="0" marB="0"/>
                </a:tc>
                <a:tc>
                  <a:txBody>
                    <a:bodyPr/>
                    <a:lstStyle/>
                    <a:p>
                      <a:pPr marL="125730">
                        <a:lnSpc>
                          <a:spcPts val="1800"/>
                        </a:lnSpc>
                      </a:pPr>
                      <a:r>
                        <a:rPr sz="1650" spc="-25" dirty="0">
                          <a:latin typeface="Tahoma"/>
                          <a:cs typeface="Tahoma"/>
                        </a:rPr>
                        <a:t>GPU</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150" dirty="0">
                          <a:latin typeface="Tahoma"/>
                          <a:cs typeface="Tahoma"/>
                        </a:rPr>
                        <a:t>minikube</a:t>
                      </a:r>
                      <a:endParaRPr sz="1650">
                        <a:latin typeface="Tahoma"/>
                        <a:cs typeface="Tahoma"/>
                      </a:endParaRPr>
                    </a:p>
                  </a:txBody>
                  <a:tcPr marL="0" marR="0" marT="0" marB="0"/>
                </a:tc>
                <a:tc>
                  <a:txBody>
                    <a:bodyPr/>
                    <a:lstStyle/>
                    <a:p>
                      <a:pPr marL="189230">
                        <a:lnSpc>
                          <a:spcPts val="1839"/>
                        </a:lnSpc>
                      </a:pPr>
                      <a:r>
                        <a:rPr sz="1650" spc="75" dirty="0">
                          <a:latin typeface="Tahoma"/>
                          <a:cs typeface="Tahoma"/>
                        </a:rPr>
                        <a:t>Ready</a:t>
                      </a:r>
                      <a:endParaRPr sz="1650">
                        <a:latin typeface="Tahoma"/>
                        <a:cs typeface="Tahoma"/>
                      </a:endParaRPr>
                    </a:p>
                  </a:txBody>
                  <a:tcPr marL="0" marR="0" marT="0" marB="0"/>
                </a:tc>
                <a:tc>
                  <a:txBody>
                    <a:bodyPr/>
                    <a:lstStyle/>
                    <a:p>
                      <a:pPr marL="189230">
                        <a:lnSpc>
                          <a:spcPts val="1839"/>
                        </a:lnSpc>
                      </a:pPr>
                      <a:r>
                        <a:rPr sz="1650" spc="245" dirty="0">
                          <a:latin typeface="Tahoma"/>
                          <a:cs typeface="Tahoma"/>
                        </a:rPr>
                        <a:t>control-</a:t>
                      </a:r>
                      <a:r>
                        <a:rPr sz="1650" spc="265" dirty="0">
                          <a:latin typeface="Tahoma"/>
                          <a:cs typeface="Tahoma"/>
                        </a:rPr>
                        <a:t>plane</a:t>
                      </a:r>
                      <a:endParaRPr sz="1650">
                        <a:latin typeface="Tahoma"/>
                        <a:cs typeface="Tahoma"/>
                      </a:endParaRPr>
                    </a:p>
                  </a:txBody>
                  <a:tcPr marL="0" marR="0" marT="0" marB="0"/>
                </a:tc>
                <a:tc>
                  <a:txBody>
                    <a:bodyPr/>
                    <a:lstStyle/>
                    <a:p>
                      <a:pPr marL="189230">
                        <a:lnSpc>
                          <a:spcPts val="1839"/>
                        </a:lnSpc>
                      </a:pPr>
                      <a:r>
                        <a:rPr sz="1650" spc="-10" dirty="0">
                          <a:latin typeface="Tahoma"/>
                          <a:cs typeface="Tahoma"/>
                        </a:rPr>
                        <a:t>5m50s</a:t>
                      </a:r>
                      <a:endParaRPr sz="1650">
                        <a:latin typeface="Tahoma"/>
                        <a:cs typeface="Tahoma"/>
                      </a:endParaRPr>
                    </a:p>
                  </a:txBody>
                  <a:tcPr marL="0" marR="0" marT="0" marB="0"/>
                </a:tc>
                <a:tc>
                  <a:txBody>
                    <a:bodyPr/>
                    <a:lstStyle/>
                    <a:p>
                      <a:pPr algn="ctr">
                        <a:lnSpc>
                          <a:spcPts val="1839"/>
                        </a:lnSpc>
                      </a:pPr>
                      <a:r>
                        <a:rPr sz="1650" spc="204" dirty="0">
                          <a:latin typeface="Tahoma"/>
                          <a:cs typeface="Tahoma"/>
                        </a:rPr>
                        <a:t>v1.30.0</a:t>
                      </a:r>
                      <a:endParaRPr sz="1650">
                        <a:latin typeface="Tahoma"/>
                        <a:cs typeface="Tahoma"/>
                      </a:endParaRPr>
                    </a:p>
                  </a:txBody>
                  <a:tcPr marL="0" marR="0" marT="0" marB="0"/>
                </a:tc>
                <a:tc>
                  <a:txBody>
                    <a:bodyPr/>
                    <a:lstStyle/>
                    <a:p>
                      <a:pPr marL="189230">
                        <a:lnSpc>
                          <a:spcPts val="1839"/>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839"/>
                        </a:lnSpc>
                      </a:pPr>
                      <a:r>
                        <a:rPr sz="1650" spc="305" dirty="0">
                          <a:latin typeface="Tahoma"/>
                          <a:cs typeface="Tahoma"/>
                        </a:rPr>
                        <a:t>false</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
        <p:nvSpPr>
          <p:cNvPr id="13" name="ZoneTexte 12">
            <a:extLst>
              <a:ext uri="{FF2B5EF4-FFF2-40B4-BE49-F238E27FC236}">
                <a16:creationId xmlns:a16="http://schemas.microsoft.com/office/drawing/2014/main" id="{DE033339-71DD-D75D-A69C-2945867D2AE5}"/>
              </a:ext>
            </a:extLst>
          </p:cNvPr>
          <p:cNvSpPr txBox="1"/>
          <p:nvPr/>
        </p:nvSpPr>
        <p:spPr>
          <a:xfrm>
            <a:off x="784800" y="4269854"/>
            <a:ext cx="8940223" cy="1938992"/>
          </a:xfrm>
          <a:prstGeom prst="rect">
            <a:avLst/>
          </a:prstGeom>
          <a:noFill/>
        </p:spPr>
        <p:txBody>
          <a:bodyPr wrap="square">
            <a:spAutoFit/>
          </a:bodyPr>
          <a:lstStyle/>
          <a:p>
            <a:r>
              <a:rPr lang="fr-FR" sz="2400" b="0" i="1" dirty="0">
                <a:solidFill>
                  <a:srgbClr val="8E908C"/>
                </a:solidFill>
                <a:effectLst/>
                <a:latin typeface="inherit"/>
              </a:rPr>
              <a:t># 1. Lister les </a:t>
            </a:r>
            <a:r>
              <a:rPr lang="fr-FR" sz="2400" b="0" i="1" dirty="0" err="1">
                <a:solidFill>
                  <a:srgbClr val="8E908C"/>
                </a:solidFill>
                <a:effectLst/>
                <a:latin typeface="inherit"/>
              </a:rPr>
              <a:t>nodes</a:t>
            </a:r>
            <a:r>
              <a:rPr lang="fr-FR" sz="2400" b="0" i="1" dirty="0">
                <a:solidFill>
                  <a:srgbClr val="8E908C"/>
                </a:solidFill>
                <a:effectLst/>
                <a:latin typeface="inherit"/>
              </a:rPr>
              <a:t> pour récupérer le nom</a:t>
            </a:r>
          </a:p>
          <a:p>
            <a:r>
              <a:rPr lang="fr-FR" sz="2400" b="1" dirty="0">
                <a:solidFill>
                  <a:schemeClr val="tx1"/>
                </a:solidFill>
                <a:effectLst/>
                <a:latin typeface="inherit"/>
              </a:rPr>
              <a:t>kubectl </a:t>
            </a:r>
            <a:r>
              <a:rPr lang="fr-FR" sz="2400" b="1" dirty="0" err="1">
                <a:solidFill>
                  <a:schemeClr val="tx1"/>
                </a:solidFill>
                <a:effectLst/>
                <a:latin typeface="inherit"/>
              </a:rPr>
              <a:t>get</a:t>
            </a:r>
            <a:r>
              <a:rPr lang="fr-FR" sz="2400" b="1" dirty="0">
                <a:solidFill>
                  <a:schemeClr val="tx1"/>
                </a:solidFill>
                <a:effectLst/>
                <a:latin typeface="inherit"/>
              </a:rPr>
              <a:t> </a:t>
            </a:r>
            <a:r>
              <a:rPr lang="fr-FR" sz="2400" b="1" dirty="0" err="1">
                <a:solidFill>
                  <a:schemeClr val="tx1"/>
                </a:solidFill>
                <a:effectLst/>
                <a:latin typeface="inherit"/>
              </a:rPr>
              <a:t>nodes</a:t>
            </a:r>
            <a:endParaRPr lang="fr-FR" sz="2400" b="1" dirty="0">
              <a:solidFill>
                <a:schemeClr val="tx1"/>
              </a:solidFill>
              <a:effectLst/>
              <a:latin typeface="inherit"/>
            </a:endParaRPr>
          </a:p>
          <a:p>
            <a:endParaRPr lang="fr-FR" sz="2400" b="0" i="1" dirty="0">
              <a:solidFill>
                <a:srgbClr val="8E908C"/>
              </a:solidFill>
              <a:effectLst/>
              <a:latin typeface="inherit"/>
            </a:endParaRPr>
          </a:p>
          <a:p>
            <a:r>
              <a:rPr lang="fr-FR" sz="2400" b="0" i="1" dirty="0">
                <a:solidFill>
                  <a:srgbClr val="8E908C"/>
                </a:solidFill>
                <a:effectLst/>
                <a:latin typeface="inherit"/>
              </a:rPr>
              <a:t># 2. Ajouter le label</a:t>
            </a:r>
          </a:p>
          <a:p>
            <a:r>
              <a:rPr lang="fr-FR" sz="2400" b="1" dirty="0">
                <a:solidFill>
                  <a:schemeClr val="tx1"/>
                </a:solidFill>
                <a:effectLst/>
                <a:latin typeface="inherit"/>
              </a:rPr>
              <a:t>kubectl label </a:t>
            </a:r>
            <a:r>
              <a:rPr lang="fr-FR" sz="2400" b="1" dirty="0" err="1">
                <a:solidFill>
                  <a:schemeClr val="tx1"/>
                </a:solidFill>
                <a:effectLst/>
                <a:latin typeface="inherit"/>
              </a:rPr>
              <a:t>node</a:t>
            </a:r>
            <a:r>
              <a:rPr lang="fr-FR" sz="2400" b="1" dirty="0">
                <a:solidFill>
                  <a:schemeClr val="tx1"/>
                </a:solidFill>
                <a:effectLst/>
                <a:latin typeface="inherit"/>
              </a:rPr>
              <a:t> NOM_DU_NODE </a:t>
            </a:r>
            <a:r>
              <a:rPr lang="fr-FR" sz="2400" b="1" dirty="0" err="1">
                <a:solidFill>
                  <a:schemeClr val="tx1"/>
                </a:solidFill>
                <a:effectLst/>
                <a:latin typeface="inherit"/>
              </a:rPr>
              <a:t>cle</a:t>
            </a:r>
            <a:r>
              <a:rPr lang="fr-FR" sz="2400" b="1" dirty="0">
                <a:solidFill>
                  <a:schemeClr val="tx1"/>
                </a:solidFill>
                <a:effectLst/>
                <a:latin typeface="inherit"/>
              </a:rPr>
              <a:t>=valeur</a:t>
            </a:r>
            <a:endParaRPr lang="en-ZA" sz="2400" b="1" dirty="0">
              <a:solidFill>
                <a:schemeClr val="tx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5907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590799"/>
            <a:ext cx="12211050" cy="3543300"/>
            <a:chOff x="809624" y="2590799"/>
            <a:chExt cx="12211050" cy="3543300"/>
          </a:xfrm>
        </p:grpSpPr>
        <p:sp>
          <p:nvSpPr>
            <p:cNvPr id="4" name="object 4"/>
            <p:cNvSpPr/>
            <p:nvPr/>
          </p:nvSpPr>
          <p:spPr>
            <a:xfrm>
              <a:off x="809612" y="2590799"/>
              <a:ext cx="12211050" cy="3543300"/>
            </a:xfrm>
            <a:custGeom>
              <a:avLst/>
              <a:gdLst/>
              <a:ahLst/>
              <a:cxnLst/>
              <a:rect l="l" t="t" r="r" b="b"/>
              <a:pathLst>
                <a:path w="12211050" h="3543300">
                  <a:moveTo>
                    <a:pt x="12211050" y="0"/>
                  </a:moveTo>
                  <a:lnTo>
                    <a:pt x="12201525" y="0"/>
                  </a:lnTo>
                  <a:lnTo>
                    <a:pt x="12201525" y="3533775"/>
                  </a:lnTo>
                  <a:lnTo>
                    <a:pt x="0" y="3533775"/>
                  </a:lnTo>
                  <a:lnTo>
                    <a:pt x="0" y="3543300"/>
                  </a:lnTo>
                  <a:lnTo>
                    <a:pt x="12201525" y="3543300"/>
                  </a:lnTo>
                  <a:lnTo>
                    <a:pt x="12211050" y="3543300"/>
                  </a:lnTo>
                  <a:lnTo>
                    <a:pt x="12211050" y="3533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590799"/>
              <a:ext cx="9525" cy="3543300"/>
            </a:xfrm>
            <a:custGeom>
              <a:avLst/>
              <a:gdLst/>
              <a:ahLst/>
              <a:cxnLst/>
              <a:rect l="l" t="t" r="r" b="b"/>
              <a:pathLst>
                <a:path w="9525" h="3543300">
                  <a:moveTo>
                    <a:pt x="0" y="3543299"/>
                  </a:moveTo>
                  <a:lnTo>
                    <a:pt x="0" y="0"/>
                  </a:lnTo>
                  <a:lnTo>
                    <a:pt x="9524" y="9524"/>
                  </a:lnTo>
                  <a:lnTo>
                    <a:pt x="9524" y="3533774"/>
                  </a:lnTo>
                  <a:lnTo>
                    <a:pt x="0" y="35432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USING</a:t>
            </a:r>
            <a:r>
              <a:rPr spc="-210" dirty="0"/>
              <a:t> </a:t>
            </a:r>
            <a:r>
              <a:rPr spc="-145" dirty="0"/>
              <a:t>LABELS</a:t>
            </a:r>
            <a:r>
              <a:rPr spc="-100" dirty="0"/>
              <a:t> </a:t>
            </a:r>
            <a:r>
              <a:rPr dirty="0"/>
              <a:t>TO</a:t>
            </a:r>
            <a:r>
              <a:rPr spc="-155" dirty="0"/>
              <a:t> </a:t>
            </a:r>
            <a:r>
              <a:rPr spc="-25" dirty="0"/>
              <a:t>CONSTRAIN</a:t>
            </a:r>
            <a:r>
              <a:rPr spc="-155" dirty="0"/>
              <a:t> </a:t>
            </a:r>
            <a:r>
              <a:rPr spc="-10" dirty="0"/>
              <a:t>SCHEDULING</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133599"/>
            <a:ext cx="95250" cy="95249"/>
          </a:xfrm>
          <a:prstGeom prst="rect">
            <a:avLst/>
          </a:prstGeom>
        </p:spPr>
      </p:pic>
      <p:sp>
        <p:nvSpPr>
          <p:cNvPr id="9" name="object 9"/>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spc="-35" dirty="0">
                <a:solidFill>
                  <a:srgbClr val="333333"/>
                </a:solidFill>
              </a:rPr>
              <a:t>It</a:t>
            </a:r>
            <a:r>
              <a:rPr u="none" spc="-15" dirty="0">
                <a:solidFill>
                  <a:srgbClr val="333333"/>
                </a:solidFill>
              </a:rPr>
              <a:t> </a:t>
            </a:r>
            <a:r>
              <a:rPr u="none" dirty="0">
                <a:solidFill>
                  <a:srgbClr val="333333"/>
                </a:solidFill>
              </a:rPr>
              <a:t>is</a:t>
            </a:r>
            <a:r>
              <a:rPr u="none" spc="-15" dirty="0">
                <a:solidFill>
                  <a:srgbClr val="333333"/>
                </a:solidFill>
              </a:rPr>
              <a:t> </a:t>
            </a:r>
            <a:r>
              <a:rPr u="none" spc="55" dirty="0">
                <a:solidFill>
                  <a:srgbClr val="333333"/>
                </a:solidFill>
              </a:rPr>
              <a:t>possible</a:t>
            </a:r>
            <a:r>
              <a:rPr u="none" spc="-15" dirty="0">
                <a:solidFill>
                  <a:srgbClr val="333333"/>
                </a:solidFill>
              </a:rPr>
              <a:t> </a:t>
            </a:r>
            <a:r>
              <a:rPr u="none" dirty="0">
                <a:solidFill>
                  <a:srgbClr val="333333"/>
                </a:solidFill>
              </a:rPr>
              <a:t>to</a:t>
            </a:r>
            <a:r>
              <a:rPr u="none" spc="-15" dirty="0">
                <a:solidFill>
                  <a:srgbClr val="333333"/>
                </a:solidFill>
              </a:rPr>
              <a:t> </a:t>
            </a:r>
            <a:r>
              <a:rPr u="none" dirty="0">
                <a:solidFill>
                  <a:srgbClr val="333333"/>
                </a:solidFill>
              </a:rPr>
              <a:t>constrain</a:t>
            </a:r>
            <a:r>
              <a:rPr u="none" spc="-15" dirty="0">
                <a:solidFill>
                  <a:srgbClr val="333333"/>
                </a:solidFill>
              </a:rPr>
              <a:t> </a:t>
            </a:r>
            <a:r>
              <a:rPr u="none" dirty="0">
                <a:solidFill>
                  <a:srgbClr val="333333"/>
                </a:solidFill>
              </a:rPr>
              <a:t>the</a:t>
            </a:r>
            <a:r>
              <a:rPr u="none" spc="-15" dirty="0">
                <a:solidFill>
                  <a:srgbClr val="333333"/>
                </a:solidFill>
              </a:rPr>
              <a:t> </a:t>
            </a:r>
            <a:r>
              <a:rPr u="none" dirty="0">
                <a:solidFill>
                  <a:srgbClr val="333333"/>
                </a:solidFill>
              </a:rPr>
              <a:t>placement</a:t>
            </a:r>
            <a:r>
              <a:rPr u="none" spc="-15" dirty="0">
                <a:solidFill>
                  <a:srgbClr val="333333"/>
                </a:solidFill>
              </a:rPr>
              <a:t> </a:t>
            </a:r>
            <a:r>
              <a:rPr u="none" dirty="0">
                <a:solidFill>
                  <a:srgbClr val="333333"/>
                </a:solidFill>
              </a:rPr>
              <a:t>of</a:t>
            </a:r>
            <a:r>
              <a:rPr u="none" spc="-15" dirty="0">
                <a:solidFill>
                  <a:srgbClr val="333333"/>
                </a:solidFill>
              </a:rPr>
              <a:t> </a:t>
            </a:r>
            <a:r>
              <a:rPr u="none" spc="114" dirty="0"/>
              <a:t>Pods</a:t>
            </a:r>
            <a:r>
              <a:rPr u="none" spc="-15" dirty="0"/>
              <a:t> </a:t>
            </a:r>
            <a:r>
              <a:rPr u="none" spc="135" dirty="0">
                <a:solidFill>
                  <a:srgbClr val="333333"/>
                </a:solidFill>
              </a:rPr>
              <a:t>on</a:t>
            </a:r>
            <a:r>
              <a:rPr u="none" spc="-15" dirty="0">
                <a:solidFill>
                  <a:srgbClr val="333333"/>
                </a:solidFill>
              </a:rPr>
              <a:t> </a:t>
            </a:r>
            <a:r>
              <a:rPr u="none" spc="105" dirty="0">
                <a:solidFill>
                  <a:srgbClr val="333333"/>
                </a:solidFill>
              </a:rPr>
              <a:t>nodes</a:t>
            </a:r>
            <a:r>
              <a:rPr u="none" spc="-15" dirty="0">
                <a:solidFill>
                  <a:srgbClr val="333333"/>
                </a:solidFill>
              </a:rPr>
              <a:t> </a:t>
            </a:r>
            <a:r>
              <a:rPr u="none" dirty="0">
                <a:solidFill>
                  <a:srgbClr val="333333"/>
                </a:solidFill>
              </a:rPr>
              <a:t>with</a:t>
            </a:r>
            <a:r>
              <a:rPr u="none" spc="-15" dirty="0">
                <a:solidFill>
                  <a:srgbClr val="333333"/>
                </a:solidFill>
              </a:rPr>
              <a:t> </a:t>
            </a:r>
            <a:r>
              <a:rPr u="none" dirty="0">
                <a:solidFill>
                  <a:srgbClr val="333333"/>
                </a:solidFill>
              </a:rPr>
              <a:t>specific</a:t>
            </a:r>
            <a:r>
              <a:rPr u="none" spc="-15" dirty="0">
                <a:solidFill>
                  <a:srgbClr val="333333"/>
                </a:solidFill>
              </a:rPr>
              <a:t> </a:t>
            </a:r>
            <a:r>
              <a:rPr u="none" spc="-10" dirty="0">
                <a:solidFill>
                  <a:srgbClr val="333333"/>
                </a:solidFill>
              </a:rPr>
              <a:t>labels</a:t>
            </a:r>
          </a:p>
          <a:p>
            <a:pPr marL="371475">
              <a:lnSpc>
                <a:spcPct val="100000"/>
              </a:lnSpc>
              <a:spcBef>
                <a:spcPts val="1305"/>
              </a:spcBef>
            </a:pPr>
            <a:r>
              <a:rPr u="none" dirty="0">
                <a:solidFill>
                  <a:srgbClr val="333333"/>
                </a:solidFill>
              </a:rPr>
              <a:t>To</a:t>
            </a:r>
            <a:r>
              <a:rPr u="none" spc="-55" dirty="0">
                <a:solidFill>
                  <a:srgbClr val="333333"/>
                </a:solidFill>
              </a:rPr>
              <a:t> </a:t>
            </a:r>
            <a:r>
              <a:rPr u="none" spc="114" dirty="0">
                <a:solidFill>
                  <a:srgbClr val="333333"/>
                </a:solidFill>
              </a:rPr>
              <a:t>do</a:t>
            </a:r>
            <a:r>
              <a:rPr u="none" spc="-50" dirty="0">
                <a:solidFill>
                  <a:srgbClr val="333333"/>
                </a:solidFill>
              </a:rPr>
              <a:t> </a:t>
            </a:r>
            <a:r>
              <a:rPr u="none" spc="-20" dirty="0">
                <a:solidFill>
                  <a:srgbClr val="333333"/>
                </a:solidFill>
              </a:rPr>
              <a:t>this,</a:t>
            </a:r>
            <a:r>
              <a:rPr u="none" spc="-50" dirty="0">
                <a:solidFill>
                  <a:srgbClr val="333333"/>
                </a:solidFill>
              </a:rPr>
              <a:t> </a:t>
            </a:r>
            <a:r>
              <a:rPr u="none" spc="105" dirty="0">
                <a:solidFill>
                  <a:srgbClr val="333333"/>
                </a:solidFill>
              </a:rPr>
              <a:t>use</a:t>
            </a:r>
            <a:r>
              <a:rPr u="none" spc="-50" dirty="0">
                <a:solidFill>
                  <a:srgbClr val="333333"/>
                </a:solidFill>
              </a:rPr>
              <a:t> </a:t>
            </a:r>
            <a:r>
              <a:rPr u="none" dirty="0">
                <a:solidFill>
                  <a:srgbClr val="333333"/>
                </a:solidFill>
              </a:rPr>
              <a:t>the</a:t>
            </a:r>
            <a:r>
              <a:rPr u="none" spc="-50" dirty="0">
                <a:solidFill>
                  <a:srgbClr val="333333"/>
                </a:solidFill>
              </a:rPr>
              <a:t> </a:t>
            </a:r>
            <a:r>
              <a:rPr u="none" spc="260" dirty="0">
                <a:latin typeface="Tahoma"/>
                <a:cs typeface="Tahoma"/>
              </a:rPr>
              <a:t>nodeSelector</a:t>
            </a:r>
            <a:r>
              <a:rPr u="none" spc="-75" dirty="0">
                <a:latin typeface="Tahoma"/>
                <a:cs typeface="Tahoma"/>
              </a:rPr>
              <a:t> </a:t>
            </a:r>
            <a:r>
              <a:rPr u="none" spc="-10" dirty="0">
                <a:solidFill>
                  <a:srgbClr val="333333"/>
                </a:solidFill>
              </a:rPr>
              <a:t>directive</a:t>
            </a:r>
            <a:r>
              <a:rPr u="none" spc="-50" dirty="0">
                <a:solidFill>
                  <a:srgbClr val="333333"/>
                </a:solidFill>
              </a:rPr>
              <a:t> </a:t>
            </a:r>
            <a:r>
              <a:rPr u="none" dirty="0">
                <a:solidFill>
                  <a:srgbClr val="333333"/>
                </a:solidFill>
              </a:rPr>
              <a:t>in</a:t>
            </a:r>
            <a:r>
              <a:rPr u="none" spc="-50" dirty="0">
                <a:solidFill>
                  <a:srgbClr val="333333"/>
                </a:solidFill>
              </a:rPr>
              <a:t> </a:t>
            </a:r>
            <a:r>
              <a:rPr u="none" dirty="0">
                <a:solidFill>
                  <a:srgbClr val="333333"/>
                </a:solidFill>
              </a:rPr>
              <a:t>the</a:t>
            </a:r>
            <a:r>
              <a:rPr u="none" spc="-50" dirty="0">
                <a:solidFill>
                  <a:srgbClr val="333333"/>
                </a:solidFill>
              </a:rPr>
              <a:t> </a:t>
            </a:r>
            <a:r>
              <a:rPr u="none" spc="215" dirty="0">
                <a:latin typeface="Tahoma"/>
                <a:cs typeface="Tahoma"/>
              </a:rPr>
              <a:t>spec</a:t>
            </a:r>
            <a:r>
              <a:rPr u="none" spc="-75" dirty="0">
                <a:latin typeface="Tahoma"/>
                <a:cs typeface="Tahoma"/>
              </a:rPr>
              <a:t> </a:t>
            </a:r>
            <a:r>
              <a:rPr u="none" dirty="0">
                <a:solidFill>
                  <a:srgbClr val="333333"/>
                </a:solidFill>
              </a:rPr>
              <a:t>section</a:t>
            </a:r>
            <a:r>
              <a:rPr u="none" spc="-50" dirty="0">
                <a:solidFill>
                  <a:srgbClr val="333333"/>
                </a:solidFill>
              </a:rPr>
              <a:t> </a:t>
            </a:r>
            <a:r>
              <a:rPr u="none" dirty="0">
                <a:solidFill>
                  <a:srgbClr val="333333"/>
                </a:solidFill>
              </a:rPr>
              <a:t>of</a:t>
            </a:r>
            <a:r>
              <a:rPr u="none" spc="-50" dirty="0">
                <a:solidFill>
                  <a:srgbClr val="333333"/>
                </a:solidFill>
              </a:rPr>
              <a:t> </a:t>
            </a:r>
            <a:r>
              <a:rPr u="none" dirty="0">
                <a:solidFill>
                  <a:srgbClr val="333333"/>
                </a:solidFill>
              </a:rPr>
              <a:t>the</a:t>
            </a:r>
            <a:r>
              <a:rPr u="none" spc="-50" dirty="0">
                <a:solidFill>
                  <a:srgbClr val="333333"/>
                </a:solidFill>
              </a:rPr>
              <a:t> </a:t>
            </a:r>
            <a:r>
              <a:rPr u="none" spc="100" dirty="0"/>
              <a:t>Pod</a:t>
            </a:r>
            <a:r>
              <a:rPr u="none" spc="-50" dirty="0"/>
              <a:t> </a:t>
            </a:r>
            <a:r>
              <a:rPr u="none" spc="-10" dirty="0">
                <a:solidFill>
                  <a:srgbClr val="333333"/>
                </a:solidFill>
              </a:rPr>
              <a:t>definition</a:t>
            </a:r>
          </a:p>
          <a:p>
            <a:pPr>
              <a:lnSpc>
                <a:spcPct val="100000"/>
              </a:lnSpc>
              <a:spcBef>
                <a:spcPts val="290"/>
              </a:spcBef>
            </a:pPr>
            <a:endParaRPr u="none" spc="-10" dirty="0">
              <a:solidFill>
                <a:srgbClr val="333333"/>
              </a:solidFill>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10" dirty="0">
                <a:solidFill>
                  <a:srgbClr val="999999"/>
                </a:solidFill>
                <a:latin typeface="Tahoma"/>
                <a:cs typeface="Tahoma"/>
              </a:rPr>
              <a:t>  </a:t>
            </a:r>
            <a:r>
              <a:rPr sz="1650" u="none" spc="345" dirty="0">
                <a:solidFill>
                  <a:srgbClr val="000000"/>
                </a:solidFill>
                <a:latin typeface="Tahoma"/>
                <a:cs typeface="Tahoma"/>
              </a:rPr>
              <a:t>elastic</a:t>
            </a:r>
            <a:r>
              <a:rPr sz="1650" u="none" spc="345" dirty="0">
                <a:solidFill>
                  <a:srgbClr val="999999"/>
                </a:solidFill>
                <a:latin typeface="Tahoma"/>
                <a:cs typeface="Tahoma"/>
              </a:rPr>
              <a:t>-</a:t>
            </a:r>
            <a:r>
              <a:rPr sz="1650" u="none" spc="175" dirty="0">
                <a:solidFill>
                  <a:srgbClr val="000000"/>
                </a:solidFill>
                <a:latin typeface="Tahoma"/>
                <a:cs typeface="Tahoma"/>
              </a:rPr>
              <a:t>on</a:t>
            </a:r>
            <a:r>
              <a:rPr sz="1650" u="none" spc="175" dirty="0">
                <a:solidFill>
                  <a:srgbClr val="999999"/>
                </a:solidFill>
                <a:latin typeface="Tahoma"/>
                <a:cs typeface="Tahoma"/>
              </a:rPr>
              <a:t>-</a:t>
            </a:r>
            <a:r>
              <a:rPr sz="1650" u="none" spc="165" dirty="0">
                <a:solidFill>
                  <a:srgbClr val="000000"/>
                </a:solidFill>
                <a:latin typeface="Tahoma"/>
                <a:cs typeface="Tahoma"/>
              </a:rPr>
              <a:t>ssd</a:t>
            </a:r>
            <a:endParaRPr sz="1650">
              <a:latin typeface="Tahoma"/>
              <a:cs typeface="Tahoma"/>
            </a:endParaRPr>
          </a:p>
          <a:p>
            <a:pPr marL="394970">
              <a:lnSpc>
                <a:spcPts val="1875"/>
              </a:lnSpc>
            </a:pPr>
            <a:r>
              <a:rPr sz="1650" u="none" spc="305" dirty="0">
                <a:solidFill>
                  <a:srgbClr val="0077AA"/>
                </a:solidFill>
                <a:latin typeface="Tahoma"/>
                <a:cs typeface="Tahoma"/>
              </a:rPr>
              <a:t>labels</a:t>
            </a:r>
            <a:r>
              <a:rPr sz="1650" u="none" spc="305" dirty="0">
                <a:solidFill>
                  <a:srgbClr val="999999"/>
                </a:solidFill>
                <a:latin typeface="Tahoma"/>
                <a:cs typeface="Tahoma"/>
              </a:rPr>
              <a:t>:</a:t>
            </a:r>
            <a:endParaRPr sz="1650">
              <a:latin typeface="Tahoma"/>
              <a:cs typeface="Tahoma"/>
            </a:endParaRPr>
          </a:p>
          <a:p>
            <a:pPr marL="647065" marR="9265285">
              <a:lnSpc>
                <a:spcPts val="1870"/>
              </a:lnSpc>
              <a:spcBef>
                <a:spcPts val="100"/>
              </a:spcBef>
            </a:pPr>
            <a:r>
              <a:rPr sz="1650" u="none" spc="165" dirty="0">
                <a:solidFill>
                  <a:srgbClr val="0077AA"/>
                </a:solidFill>
                <a:latin typeface="Tahoma"/>
                <a:cs typeface="Tahoma"/>
              </a:rPr>
              <a:t>app</a:t>
            </a:r>
            <a:r>
              <a:rPr sz="1650" u="none" spc="165" dirty="0">
                <a:solidFill>
                  <a:srgbClr val="999999"/>
                </a:solidFill>
                <a:latin typeface="Tahoma"/>
                <a:cs typeface="Tahoma"/>
              </a:rPr>
              <a:t>:</a:t>
            </a:r>
            <a:r>
              <a:rPr sz="1650" u="none" spc="484" dirty="0">
                <a:solidFill>
                  <a:srgbClr val="999999"/>
                </a:solidFill>
                <a:latin typeface="Tahoma"/>
                <a:cs typeface="Tahoma"/>
              </a:rPr>
              <a:t> </a:t>
            </a:r>
            <a:r>
              <a:rPr sz="1650" u="none" spc="225" dirty="0">
                <a:solidFill>
                  <a:srgbClr val="000000"/>
                </a:solidFill>
                <a:latin typeface="Tahoma"/>
                <a:cs typeface="Tahoma"/>
              </a:rPr>
              <a:t>search</a:t>
            </a:r>
            <a:r>
              <a:rPr sz="1650" u="none" spc="225" dirty="0">
                <a:solidFill>
                  <a:srgbClr val="999999"/>
                </a:solidFill>
                <a:latin typeface="Tahoma"/>
                <a:cs typeface="Tahoma"/>
              </a:rPr>
              <a:t>-</a:t>
            </a:r>
            <a:r>
              <a:rPr sz="1650" u="none" spc="165" dirty="0">
                <a:solidFill>
                  <a:srgbClr val="000000"/>
                </a:solidFill>
                <a:latin typeface="Tahoma"/>
                <a:cs typeface="Tahoma"/>
              </a:rPr>
              <a:t>engine </a:t>
            </a:r>
            <a:r>
              <a:rPr sz="1650" u="none" spc="265" dirty="0">
                <a:solidFill>
                  <a:srgbClr val="0077AA"/>
                </a:solidFill>
                <a:latin typeface="Tahoma"/>
                <a:cs typeface="Tahoma"/>
              </a:rPr>
              <a:t>stack</a:t>
            </a:r>
            <a:r>
              <a:rPr sz="1650" u="none" spc="265" dirty="0">
                <a:solidFill>
                  <a:srgbClr val="999999"/>
                </a:solidFill>
                <a:latin typeface="Tahoma"/>
                <a:cs typeface="Tahoma"/>
              </a:rPr>
              <a:t>:</a:t>
            </a:r>
            <a:r>
              <a:rPr sz="1650" u="none" spc="480" dirty="0">
                <a:solidFill>
                  <a:srgbClr val="999999"/>
                </a:solidFill>
                <a:latin typeface="Tahoma"/>
                <a:cs typeface="Tahoma"/>
              </a:rPr>
              <a:t> </a:t>
            </a:r>
            <a:r>
              <a:rPr sz="1650" u="none" spc="330" dirty="0">
                <a:solidFill>
                  <a:srgbClr val="000000"/>
                </a:solidFill>
                <a:latin typeface="Tahoma"/>
                <a:cs typeface="Tahoma"/>
              </a:rPr>
              <a:t>elastic</a:t>
            </a:r>
            <a:endParaRPr sz="1650">
              <a:latin typeface="Tahoma"/>
              <a:cs typeface="Tahoma"/>
            </a:endParaRPr>
          </a:p>
          <a:p>
            <a:pPr marL="142875">
              <a:lnSpc>
                <a:spcPts val="178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647065" marR="10148570" indent="-252729">
              <a:lnSpc>
                <a:spcPts val="1880"/>
              </a:lnSpc>
              <a:spcBef>
                <a:spcPts val="95"/>
              </a:spcBef>
            </a:pPr>
            <a:r>
              <a:rPr sz="1650" u="none" spc="204" dirty="0">
                <a:solidFill>
                  <a:srgbClr val="0077AA"/>
                </a:solidFill>
                <a:latin typeface="Tahoma"/>
                <a:cs typeface="Tahoma"/>
              </a:rPr>
              <a:t>nodeSelector</a:t>
            </a:r>
            <a:r>
              <a:rPr sz="1650" u="none" spc="204" dirty="0">
                <a:solidFill>
                  <a:srgbClr val="999999"/>
                </a:solidFill>
                <a:latin typeface="Tahoma"/>
                <a:cs typeface="Tahoma"/>
              </a:rPr>
              <a:t>: </a:t>
            </a:r>
            <a:r>
              <a:rPr sz="1650" u="none" spc="240" dirty="0">
                <a:solidFill>
                  <a:srgbClr val="0077AA"/>
                </a:solidFill>
                <a:latin typeface="Tahoma"/>
                <a:cs typeface="Tahoma"/>
              </a:rPr>
              <a:t>ssd</a:t>
            </a:r>
            <a:r>
              <a:rPr sz="1650" u="none" spc="240" dirty="0">
                <a:solidFill>
                  <a:srgbClr val="999999"/>
                </a:solidFill>
                <a:latin typeface="Tahoma"/>
                <a:cs typeface="Tahoma"/>
              </a:rPr>
              <a:t>:</a:t>
            </a:r>
            <a:r>
              <a:rPr sz="1650" u="none" spc="484" dirty="0">
                <a:solidFill>
                  <a:srgbClr val="999999"/>
                </a:solidFill>
                <a:latin typeface="Tahoma"/>
                <a:cs typeface="Tahoma"/>
              </a:rPr>
              <a:t> </a:t>
            </a:r>
            <a:r>
              <a:rPr sz="1650" u="none" spc="265" dirty="0">
                <a:solidFill>
                  <a:srgbClr val="669900"/>
                </a:solidFill>
                <a:latin typeface="Tahoma"/>
                <a:cs typeface="Tahoma"/>
              </a:rPr>
              <a:t>"true"</a:t>
            </a:r>
            <a:endParaRPr sz="1650">
              <a:latin typeface="Tahoma"/>
              <a:cs typeface="Tahoma"/>
            </a:endParaRPr>
          </a:p>
          <a:p>
            <a:pPr marL="394970">
              <a:lnSpc>
                <a:spcPts val="1770"/>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647065">
              <a:lnSpc>
                <a:spcPts val="1875"/>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0" dirty="0">
                <a:solidFill>
                  <a:srgbClr val="999999"/>
                </a:solidFill>
                <a:latin typeface="Tahoma"/>
                <a:cs typeface="Tahoma"/>
              </a:rPr>
              <a:t> </a:t>
            </a:r>
            <a:r>
              <a:rPr sz="1650" u="none" spc="330" dirty="0">
                <a:solidFill>
                  <a:srgbClr val="000000"/>
                </a:solidFill>
                <a:latin typeface="Tahoma"/>
                <a:cs typeface="Tahoma"/>
              </a:rPr>
              <a:t>elastic</a:t>
            </a:r>
            <a:endParaRPr sz="1650">
              <a:latin typeface="Tahoma"/>
              <a:cs typeface="Tahoma"/>
            </a:endParaRPr>
          </a:p>
          <a:p>
            <a:pPr marL="899794">
              <a:lnSpc>
                <a:spcPts val="1925"/>
              </a:lnSpc>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60" dirty="0">
                <a:solidFill>
                  <a:srgbClr val="000000"/>
                </a:solidFill>
                <a:latin typeface="Tahoma"/>
                <a:cs typeface="Tahoma"/>
              </a:rPr>
              <a:t>elasticsearch</a:t>
            </a:r>
            <a:r>
              <a:rPr sz="1650" u="none" spc="260" dirty="0">
                <a:solidFill>
                  <a:srgbClr val="999999"/>
                </a:solidFill>
                <a:latin typeface="Tahoma"/>
                <a:cs typeface="Tahoma"/>
              </a:rPr>
              <a:t>:</a:t>
            </a:r>
            <a:r>
              <a:rPr sz="1650" u="none" spc="260" dirty="0">
                <a:solidFill>
                  <a:srgbClr val="990054"/>
                </a:solidFill>
                <a:latin typeface="Tahoma"/>
                <a:cs typeface="Tahoma"/>
              </a:rPr>
              <a:t>5</a:t>
            </a:r>
            <a:endParaRPr sz="1650">
              <a:latin typeface="Tahoma"/>
              <a:cs typeface="Tahom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40312" y="6133494"/>
            <a:ext cx="3089578" cy="38811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ANNOTATIONS</a:t>
            </a:r>
            <a:r>
              <a:rPr spc="-145"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7206"/>
            <a:ext cx="11011535" cy="2005330"/>
          </a:xfrm>
          <a:prstGeom prst="rect">
            <a:avLst/>
          </a:prstGeom>
        </p:spPr>
        <p:txBody>
          <a:bodyPr vert="horz" wrap="square" lIns="0" tIns="170180" rIns="0" bIns="0" rtlCol="0">
            <a:spAutoFit/>
          </a:bodyPr>
          <a:lstStyle/>
          <a:p>
            <a:pPr marL="12700">
              <a:lnSpc>
                <a:spcPct val="100000"/>
              </a:lnSpc>
              <a:spcBef>
                <a:spcPts val="1340"/>
              </a:spcBef>
            </a:pPr>
            <a:r>
              <a:rPr sz="2100" spc="60" dirty="0">
                <a:solidFill>
                  <a:srgbClr val="333333"/>
                </a:solidFill>
                <a:latin typeface="Trebuchet MS"/>
                <a:cs typeface="Trebuchet MS"/>
              </a:rPr>
              <a:t>In</a:t>
            </a:r>
            <a:r>
              <a:rPr sz="2100" spc="-25" dirty="0">
                <a:solidFill>
                  <a:srgbClr val="333333"/>
                </a:solidFill>
                <a:latin typeface="Trebuchet MS"/>
                <a:cs typeface="Trebuchet MS"/>
              </a:rPr>
              <a:t> </a:t>
            </a:r>
            <a:r>
              <a:rPr sz="2100" dirty="0">
                <a:solidFill>
                  <a:srgbClr val="333333"/>
                </a:solidFill>
                <a:latin typeface="Trebuchet MS"/>
                <a:cs typeface="Trebuchet MS"/>
              </a:rPr>
              <a:t>addition</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10" dirty="0">
                <a:solidFill>
                  <a:srgbClr val="333333"/>
                </a:solidFill>
                <a:latin typeface="Trebuchet MS"/>
                <a:cs typeface="Trebuchet MS"/>
              </a:rPr>
              <a:t>labels,</a:t>
            </a:r>
            <a:r>
              <a:rPr sz="2100" spc="-25" dirty="0">
                <a:solidFill>
                  <a:srgbClr val="333333"/>
                </a:solidFill>
                <a:latin typeface="Trebuchet MS"/>
                <a:cs typeface="Trebuchet MS"/>
              </a:rPr>
              <a:t> </a:t>
            </a:r>
            <a:r>
              <a:rPr sz="2100" spc="-95" dirty="0">
                <a:solidFill>
                  <a:srgbClr val="333333"/>
                </a:solidFill>
                <a:latin typeface="Trebuchet MS"/>
                <a:cs typeface="Trebuchet MS"/>
              </a:rPr>
              <a:t>it</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55" dirty="0">
                <a:solidFill>
                  <a:srgbClr val="333333"/>
                </a:solidFill>
                <a:latin typeface="Trebuchet MS"/>
                <a:cs typeface="Trebuchet MS"/>
              </a:rPr>
              <a:t>possible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attach</a:t>
            </a:r>
            <a:r>
              <a:rPr sz="2100" spc="-25" dirty="0">
                <a:solidFill>
                  <a:srgbClr val="333333"/>
                </a:solidFill>
                <a:latin typeface="Trebuchet MS"/>
                <a:cs typeface="Trebuchet MS"/>
              </a:rPr>
              <a:t> </a:t>
            </a:r>
            <a:r>
              <a:rPr sz="2150" i="1" dirty="0">
                <a:solidFill>
                  <a:srgbClr val="ED2137"/>
                </a:solidFill>
                <a:latin typeface="Trebuchet MS"/>
                <a:cs typeface="Trebuchet MS"/>
              </a:rPr>
              <a:t>annotations</a:t>
            </a:r>
            <a:r>
              <a:rPr sz="2150" i="1" spc="-40" dirty="0">
                <a:solidFill>
                  <a:srgbClr val="ED2137"/>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25" dirty="0">
                <a:solidFill>
                  <a:srgbClr val="333333"/>
                </a:solidFill>
                <a:latin typeface="Trebuchet MS"/>
                <a:cs typeface="Trebuchet MS"/>
              </a:rPr>
              <a:t> </a:t>
            </a:r>
            <a:r>
              <a:rPr sz="2100" spc="-10" dirty="0">
                <a:solidFill>
                  <a:srgbClr val="333333"/>
                </a:solidFill>
                <a:latin typeface="Trebuchet MS"/>
                <a:cs typeface="Trebuchet MS"/>
              </a:rPr>
              <a:t>objects</a:t>
            </a:r>
            <a:endParaRPr sz="2100">
              <a:latin typeface="Trebuchet MS"/>
              <a:cs typeface="Trebuchet MS"/>
            </a:endParaRPr>
          </a:p>
          <a:p>
            <a:pPr marL="12700" marR="210820">
              <a:lnSpc>
                <a:spcPts val="2100"/>
              </a:lnSpc>
              <a:spcBef>
                <a:spcPts val="1714"/>
              </a:spcBef>
            </a:pPr>
            <a:r>
              <a:rPr sz="2100" dirty="0">
                <a:solidFill>
                  <a:srgbClr val="333333"/>
                </a:solidFill>
                <a:latin typeface="Trebuchet MS"/>
                <a:cs typeface="Trebuchet MS"/>
              </a:rPr>
              <a:t>Unlike</a:t>
            </a:r>
            <a:r>
              <a:rPr sz="2100" spc="-45" dirty="0">
                <a:solidFill>
                  <a:srgbClr val="333333"/>
                </a:solidFill>
                <a:latin typeface="Trebuchet MS"/>
                <a:cs typeface="Trebuchet MS"/>
              </a:rPr>
              <a:t> </a:t>
            </a:r>
            <a:r>
              <a:rPr sz="2100" spc="-10" dirty="0">
                <a:solidFill>
                  <a:srgbClr val="333333"/>
                </a:solidFill>
                <a:latin typeface="Trebuchet MS"/>
                <a:cs typeface="Trebuchet MS"/>
              </a:rPr>
              <a:t>labels,</a:t>
            </a:r>
            <a:r>
              <a:rPr sz="2100" spc="-40" dirty="0">
                <a:solidFill>
                  <a:srgbClr val="333333"/>
                </a:solidFill>
                <a:latin typeface="Trebuchet MS"/>
                <a:cs typeface="Trebuchet MS"/>
              </a:rPr>
              <a:t> </a:t>
            </a:r>
            <a:r>
              <a:rPr sz="2150" i="1" dirty="0">
                <a:solidFill>
                  <a:srgbClr val="ED2137"/>
                </a:solidFill>
                <a:latin typeface="Trebuchet MS"/>
                <a:cs typeface="Trebuchet MS"/>
              </a:rPr>
              <a:t>annotations</a:t>
            </a:r>
            <a:r>
              <a:rPr sz="2150" i="1" spc="-60" dirty="0">
                <a:solidFill>
                  <a:srgbClr val="ED2137"/>
                </a:solidFill>
                <a:latin typeface="Trebuchet MS"/>
                <a:cs typeface="Trebuchet MS"/>
              </a:rPr>
              <a:t> </a:t>
            </a:r>
            <a:r>
              <a:rPr sz="2100" dirty="0">
                <a:solidFill>
                  <a:srgbClr val="333333"/>
                </a:solidFill>
                <a:latin typeface="Trebuchet MS"/>
                <a:cs typeface="Trebuchet MS"/>
              </a:rPr>
              <a:t>are</a:t>
            </a:r>
            <a:r>
              <a:rPr sz="2100" spc="-40" dirty="0">
                <a:solidFill>
                  <a:srgbClr val="333333"/>
                </a:solidFill>
                <a:latin typeface="Trebuchet MS"/>
                <a:cs typeface="Trebuchet MS"/>
              </a:rPr>
              <a:t> </a:t>
            </a:r>
            <a:r>
              <a:rPr sz="2100" spc="60" dirty="0">
                <a:solidFill>
                  <a:srgbClr val="333333"/>
                </a:solidFill>
                <a:latin typeface="Trebuchet MS"/>
                <a:cs typeface="Trebuchet MS"/>
              </a:rPr>
              <a:t>not</a:t>
            </a:r>
            <a:r>
              <a:rPr sz="2100" spc="-45" dirty="0">
                <a:solidFill>
                  <a:srgbClr val="333333"/>
                </a:solidFill>
                <a:latin typeface="Trebuchet MS"/>
                <a:cs typeface="Trebuchet MS"/>
              </a:rPr>
              <a:t> </a:t>
            </a:r>
            <a:r>
              <a:rPr sz="2100" spc="95" dirty="0">
                <a:solidFill>
                  <a:srgbClr val="333333"/>
                </a:solidFill>
                <a:latin typeface="Trebuchet MS"/>
                <a:cs typeface="Trebuchet MS"/>
              </a:rPr>
              <a:t>used</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spc="-10" dirty="0">
                <a:solidFill>
                  <a:srgbClr val="333333"/>
                </a:solidFill>
                <a:latin typeface="Trebuchet MS"/>
                <a:cs typeface="Trebuchet MS"/>
              </a:rPr>
              <a:t>identify</a:t>
            </a:r>
            <a:r>
              <a:rPr sz="2100" spc="-40" dirty="0">
                <a:solidFill>
                  <a:srgbClr val="333333"/>
                </a:solidFill>
                <a:latin typeface="Trebuchet MS"/>
                <a:cs typeface="Trebuchet MS"/>
              </a:rPr>
              <a:t> </a:t>
            </a:r>
            <a:r>
              <a:rPr sz="2100" spc="-30" dirty="0">
                <a:solidFill>
                  <a:srgbClr val="333333"/>
                </a:solidFill>
                <a:latin typeface="Trebuchet MS"/>
                <a:cs typeface="Trebuchet MS"/>
              </a:rPr>
              <a:t>objects,</a:t>
            </a:r>
            <a:r>
              <a:rPr sz="2100" spc="-40" dirty="0">
                <a:solidFill>
                  <a:srgbClr val="333333"/>
                </a:solidFill>
                <a:latin typeface="Trebuchet MS"/>
                <a:cs typeface="Trebuchet MS"/>
              </a:rPr>
              <a:t> </a:t>
            </a:r>
            <a:r>
              <a:rPr sz="2100" spc="-130" dirty="0">
                <a:solidFill>
                  <a:srgbClr val="333333"/>
                </a:solidFill>
                <a:latin typeface="Trebuchet MS"/>
                <a:cs typeface="Trebuchet MS"/>
              </a:rPr>
              <a:t>i.e.</a:t>
            </a:r>
            <a:r>
              <a:rPr sz="2100" spc="-45" dirty="0">
                <a:solidFill>
                  <a:srgbClr val="333333"/>
                </a:solidFill>
                <a:latin typeface="Trebuchet MS"/>
                <a:cs typeface="Trebuchet MS"/>
              </a:rPr>
              <a:t> </a:t>
            </a:r>
            <a:r>
              <a:rPr sz="2100" spc="-95" dirty="0">
                <a:solidFill>
                  <a:srgbClr val="333333"/>
                </a:solidFill>
                <a:latin typeface="Trebuchet MS"/>
                <a:cs typeface="Trebuchet MS"/>
              </a:rPr>
              <a:t>it</a:t>
            </a:r>
            <a:r>
              <a:rPr sz="2100" spc="-40"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60" dirty="0">
                <a:solidFill>
                  <a:srgbClr val="333333"/>
                </a:solidFill>
                <a:latin typeface="Trebuchet MS"/>
                <a:cs typeface="Trebuchet MS"/>
              </a:rPr>
              <a:t>not</a:t>
            </a:r>
            <a:r>
              <a:rPr sz="2100" spc="-40" dirty="0">
                <a:solidFill>
                  <a:srgbClr val="333333"/>
                </a:solidFill>
                <a:latin typeface="Trebuchet MS"/>
                <a:cs typeface="Trebuchet MS"/>
              </a:rPr>
              <a:t> </a:t>
            </a:r>
            <a:r>
              <a:rPr sz="2100" spc="55" dirty="0">
                <a:solidFill>
                  <a:srgbClr val="333333"/>
                </a:solidFill>
                <a:latin typeface="Trebuchet MS"/>
                <a:cs typeface="Trebuchet MS"/>
              </a:rPr>
              <a:t>possible</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35" dirty="0">
                <a:solidFill>
                  <a:srgbClr val="333333"/>
                </a:solidFill>
                <a:latin typeface="Trebuchet MS"/>
                <a:cs typeface="Trebuchet MS"/>
              </a:rPr>
              <a:t>make </a:t>
            </a:r>
            <a:r>
              <a:rPr sz="2100" dirty="0">
                <a:solidFill>
                  <a:srgbClr val="333333"/>
                </a:solidFill>
                <a:latin typeface="Trebuchet MS"/>
                <a:cs typeface="Trebuchet MS"/>
              </a:rPr>
              <a:t>selections</a:t>
            </a:r>
            <a:r>
              <a:rPr sz="2100" spc="40" dirty="0">
                <a:solidFill>
                  <a:srgbClr val="333333"/>
                </a:solidFill>
                <a:latin typeface="Trebuchet MS"/>
                <a:cs typeface="Trebuchet MS"/>
              </a:rPr>
              <a:t> </a:t>
            </a:r>
            <a:r>
              <a:rPr sz="2100" dirty="0">
                <a:solidFill>
                  <a:srgbClr val="333333"/>
                </a:solidFill>
                <a:latin typeface="Trebuchet MS"/>
                <a:cs typeface="Trebuchet MS"/>
              </a:rPr>
              <a:t>in</a:t>
            </a:r>
            <a:r>
              <a:rPr sz="2100" spc="40" dirty="0">
                <a:solidFill>
                  <a:srgbClr val="333333"/>
                </a:solidFill>
                <a:latin typeface="Trebuchet MS"/>
                <a:cs typeface="Trebuchet MS"/>
              </a:rPr>
              <a:t> </a:t>
            </a:r>
            <a:r>
              <a:rPr sz="2100" dirty="0">
                <a:solidFill>
                  <a:srgbClr val="333333"/>
                </a:solidFill>
                <a:latin typeface="Trebuchet MS"/>
                <a:cs typeface="Trebuchet MS"/>
              </a:rPr>
              <a:t>relation</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them</a:t>
            </a:r>
            <a:endParaRPr sz="2100">
              <a:latin typeface="Trebuchet MS"/>
              <a:cs typeface="Trebuchet MS"/>
            </a:endParaRPr>
          </a:p>
          <a:p>
            <a:pPr marL="12700" marR="5080">
              <a:lnSpc>
                <a:spcPts val="2100"/>
              </a:lnSpc>
              <a:spcBef>
                <a:spcPts val="1650"/>
              </a:spcBef>
            </a:pPr>
            <a:r>
              <a:rPr sz="2100" spc="175" dirty="0">
                <a:solidFill>
                  <a:srgbClr val="333333"/>
                </a:solidFill>
                <a:latin typeface="Trebuchet MS"/>
                <a:cs typeface="Trebuchet MS"/>
              </a:rPr>
              <a:t>On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50" dirty="0">
                <a:solidFill>
                  <a:srgbClr val="333333"/>
                </a:solidFill>
                <a:latin typeface="Trebuchet MS"/>
                <a:cs typeface="Trebuchet MS"/>
              </a:rPr>
              <a:t>other</a:t>
            </a:r>
            <a:r>
              <a:rPr sz="2100" spc="-25" dirty="0">
                <a:solidFill>
                  <a:srgbClr val="333333"/>
                </a:solidFill>
                <a:latin typeface="Trebuchet MS"/>
                <a:cs typeface="Trebuchet MS"/>
              </a:rPr>
              <a:t> </a:t>
            </a:r>
            <a:r>
              <a:rPr sz="2100" dirty="0">
                <a:solidFill>
                  <a:srgbClr val="333333"/>
                </a:solidFill>
                <a:latin typeface="Trebuchet MS"/>
                <a:cs typeface="Trebuchet MS"/>
              </a:rPr>
              <a:t>hand,</a:t>
            </a:r>
            <a:r>
              <a:rPr sz="2100" spc="-25" dirty="0">
                <a:solidFill>
                  <a:srgbClr val="333333"/>
                </a:solidFill>
                <a:latin typeface="Trebuchet MS"/>
                <a:cs typeface="Trebuchet MS"/>
              </a:rPr>
              <a:t> </a:t>
            </a:r>
            <a:r>
              <a:rPr sz="2100" spc="60" dirty="0">
                <a:solidFill>
                  <a:srgbClr val="333333"/>
                </a:solidFill>
                <a:latin typeface="Trebuchet MS"/>
                <a:cs typeface="Trebuchet MS"/>
              </a:rPr>
              <a:t>annotations</a:t>
            </a:r>
            <a:r>
              <a:rPr sz="2100" spc="-20" dirty="0">
                <a:solidFill>
                  <a:srgbClr val="333333"/>
                </a:solidFill>
                <a:latin typeface="Trebuchet MS"/>
                <a:cs typeface="Trebuchet MS"/>
              </a:rPr>
              <a:t> </a:t>
            </a:r>
            <a:r>
              <a:rPr sz="2100" spc="50" dirty="0">
                <a:solidFill>
                  <a:srgbClr val="333333"/>
                </a:solidFill>
                <a:latin typeface="Trebuchet MS"/>
                <a:cs typeface="Trebuchet MS"/>
              </a:rPr>
              <a:t>can</a:t>
            </a:r>
            <a:r>
              <a:rPr sz="2100" spc="-25" dirty="0">
                <a:solidFill>
                  <a:srgbClr val="333333"/>
                </a:solidFill>
                <a:latin typeface="Trebuchet MS"/>
                <a:cs typeface="Trebuchet MS"/>
              </a:rPr>
              <a:t> </a:t>
            </a:r>
            <a:r>
              <a:rPr sz="2100" dirty="0">
                <a:solidFill>
                  <a:srgbClr val="333333"/>
                </a:solidFill>
                <a:latin typeface="Trebuchet MS"/>
                <a:cs typeface="Trebuchet MS"/>
              </a:rPr>
              <a:t>contain</a:t>
            </a:r>
            <a:r>
              <a:rPr sz="2100" spc="-25" dirty="0">
                <a:solidFill>
                  <a:srgbClr val="333333"/>
                </a:solidFill>
                <a:latin typeface="Trebuchet MS"/>
                <a:cs typeface="Trebuchet MS"/>
              </a:rPr>
              <a:t> </a:t>
            </a:r>
            <a:r>
              <a:rPr sz="2100" spc="50" dirty="0">
                <a:solidFill>
                  <a:srgbClr val="333333"/>
                </a:solidFill>
                <a:latin typeface="Trebuchet MS"/>
                <a:cs typeface="Trebuchet MS"/>
              </a:rPr>
              <a:t>information</a:t>
            </a:r>
            <a:r>
              <a:rPr sz="2100" spc="-25" dirty="0">
                <a:solidFill>
                  <a:srgbClr val="333333"/>
                </a:solidFill>
                <a:latin typeface="Trebuchet MS"/>
                <a:cs typeface="Trebuchet MS"/>
              </a:rPr>
              <a:t> </a:t>
            </a:r>
            <a:r>
              <a:rPr sz="2100" spc="90" dirty="0">
                <a:solidFill>
                  <a:srgbClr val="333333"/>
                </a:solidFill>
                <a:latin typeface="Trebuchet MS"/>
                <a:cs typeface="Trebuchet MS"/>
              </a:rPr>
              <a:t>whose</a:t>
            </a:r>
            <a:r>
              <a:rPr sz="2100" spc="-20" dirty="0">
                <a:solidFill>
                  <a:srgbClr val="333333"/>
                </a:solidFill>
                <a:latin typeface="Trebuchet MS"/>
                <a:cs typeface="Trebuchet MS"/>
              </a:rPr>
              <a:t> </a:t>
            </a:r>
            <a:r>
              <a:rPr sz="2100" dirty="0">
                <a:solidFill>
                  <a:srgbClr val="333333"/>
                </a:solidFill>
                <a:latin typeface="Trebuchet MS"/>
                <a:cs typeface="Trebuchet MS"/>
              </a:rPr>
              <a:t>size</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larger</a:t>
            </a:r>
            <a:r>
              <a:rPr sz="2100" spc="-25" dirty="0">
                <a:solidFill>
                  <a:srgbClr val="333333"/>
                </a:solidFill>
                <a:latin typeface="Trebuchet MS"/>
                <a:cs typeface="Trebuchet MS"/>
              </a:rPr>
              <a:t> </a:t>
            </a:r>
            <a:r>
              <a:rPr sz="2100" spc="50" dirty="0">
                <a:solidFill>
                  <a:srgbClr val="333333"/>
                </a:solidFill>
                <a:latin typeface="Trebuchet MS"/>
                <a:cs typeface="Trebuchet MS"/>
              </a:rPr>
              <a:t>than</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20" dirty="0">
                <a:solidFill>
                  <a:srgbClr val="333333"/>
                </a:solidFill>
                <a:latin typeface="Trebuchet MS"/>
                <a:cs typeface="Trebuchet MS"/>
              </a:rPr>
              <a:t> </a:t>
            </a:r>
            <a:r>
              <a:rPr sz="2100" spc="-25" dirty="0">
                <a:solidFill>
                  <a:srgbClr val="333333"/>
                </a:solidFill>
                <a:latin typeface="Trebuchet MS"/>
                <a:cs typeface="Trebuchet MS"/>
              </a:rPr>
              <a:t>of </a:t>
            </a:r>
            <a:r>
              <a:rPr sz="2100" dirty="0">
                <a:solidFill>
                  <a:srgbClr val="333333"/>
                </a:solidFill>
                <a:latin typeface="Trebuchet MS"/>
                <a:cs typeface="Trebuchet MS"/>
              </a:rPr>
              <a:t>label</a:t>
            </a:r>
            <a:r>
              <a:rPr sz="2100" spc="30" dirty="0">
                <a:solidFill>
                  <a:srgbClr val="333333"/>
                </a:solidFill>
                <a:latin typeface="Trebuchet MS"/>
                <a:cs typeface="Trebuchet MS"/>
              </a:rPr>
              <a:t> </a:t>
            </a:r>
            <a:r>
              <a:rPr sz="2100" dirty="0">
                <a:solidFill>
                  <a:srgbClr val="333333"/>
                </a:solidFill>
                <a:latin typeface="Trebuchet MS"/>
                <a:cs typeface="Trebuchet MS"/>
              </a:rPr>
              <a:t>values</a:t>
            </a:r>
            <a:r>
              <a:rPr sz="2100" spc="35" dirty="0">
                <a:solidFill>
                  <a:srgbClr val="333333"/>
                </a:solidFill>
                <a:latin typeface="Trebuchet MS"/>
                <a:cs typeface="Trebuchet MS"/>
              </a:rPr>
              <a:t> </a:t>
            </a:r>
            <a:r>
              <a:rPr sz="2100" dirty="0">
                <a:solidFill>
                  <a:srgbClr val="333333"/>
                </a:solidFill>
                <a:latin typeface="Trebuchet MS"/>
                <a:cs typeface="Trebuchet MS"/>
              </a:rPr>
              <a:t>(reminder:</a:t>
            </a:r>
            <a:r>
              <a:rPr sz="2100" spc="35" dirty="0">
                <a:solidFill>
                  <a:srgbClr val="333333"/>
                </a:solidFill>
                <a:latin typeface="Trebuchet MS"/>
                <a:cs typeface="Trebuchet MS"/>
              </a:rPr>
              <a:t> </a:t>
            </a:r>
            <a:r>
              <a:rPr sz="2100" spc="95" dirty="0">
                <a:solidFill>
                  <a:srgbClr val="333333"/>
                </a:solidFill>
                <a:latin typeface="Trebuchet MS"/>
                <a:cs typeface="Trebuchet MS"/>
              </a:rPr>
              <a:t>63</a:t>
            </a:r>
            <a:r>
              <a:rPr sz="2100" spc="35" dirty="0">
                <a:solidFill>
                  <a:srgbClr val="333333"/>
                </a:solidFill>
                <a:latin typeface="Trebuchet MS"/>
                <a:cs typeface="Trebuchet MS"/>
              </a:rPr>
              <a:t> </a:t>
            </a:r>
            <a:r>
              <a:rPr sz="2100" dirty="0">
                <a:solidFill>
                  <a:srgbClr val="333333"/>
                </a:solidFill>
                <a:latin typeface="Trebuchet MS"/>
                <a:cs typeface="Trebuchet MS"/>
              </a:rPr>
              <a:t>characters)</a:t>
            </a:r>
            <a:r>
              <a:rPr sz="2100" spc="35" dirty="0">
                <a:solidFill>
                  <a:srgbClr val="333333"/>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spc="105" dirty="0">
                <a:solidFill>
                  <a:srgbClr val="333333"/>
                </a:solidFill>
                <a:latin typeface="Trebuchet MS"/>
                <a:cs typeface="Trebuchet MS"/>
              </a:rPr>
              <a:t>use</a:t>
            </a:r>
            <a:r>
              <a:rPr sz="2100" spc="30" dirty="0">
                <a:solidFill>
                  <a:srgbClr val="333333"/>
                </a:solidFill>
                <a:latin typeface="Trebuchet MS"/>
                <a:cs typeface="Trebuchet MS"/>
              </a:rPr>
              <a:t> </a:t>
            </a:r>
            <a:r>
              <a:rPr sz="2100" dirty="0">
                <a:solidFill>
                  <a:srgbClr val="333333"/>
                </a:solidFill>
                <a:latin typeface="Trebuchet MS"/>
                <a:cs typeface="Trebuchet MS"/>
              </a:rPr>
              <a:t>characters</a:t>
            </a:r>
            <a:r>
              <a:rPr sz="2100" spc="35" dirty="0">
                <a:solidFill>
                  <a:srgbClr val="333333"/>
                </a:solidFill>
                <a:latin typeface="Trebuchet MS"/>
                <a:cs typeface="Trebuchet MS"/>
              </a:rPr>
              <a:t> </a:t>
            </a:r>
            <a:r>
              <a:rPr sz="2100" dirty="0">
                <a:solidFill>
                  <a:srgbClr val="333333"/>
                </a:solidFill>
                <a:latin typeface="Trebuchet MS"/>
                <a:cs typeface="Trebuchet MS"/>
              </a:rPr>
              <a:t>prohibited</a:t>
            </a:r>
            <a:r>
              <a:rPr sz="2100" spc="35" dirty="0">
                <a:solidFill>
                  <a:srgbClr val="333333"/>
                </a:solidFill>
                <a:latin typeface="Trebuchet MS"/>
                <a:cs typeface="Trebuchet MS"/>
              </a:rPr>
              <a:t> </a:t>
            </a:r>
            <a:r>
              <a:rPr sz="2100" dirty="0">
                <a:solidFill>
                  <a:srgbClr val="333333"/>
                </a:solidFill>
                <a:latin typeface="Trebuchet MS"/>
                <a:cs typeface="Trebuchet MS"/>
              </a:rPr>
              <a:t>in</a:t>
            </a:r>
            <a:r>
              <a:rPr sz="2100" spc="35" dirty="0">
                <a:solidFill>
                  <a:srgbClr val="333333"/>
                </a:solidFill>
                <a:latin typeface="Trebuchet MS"/>
                <a:cs typeface="Trebuchet MS"/>
              </a:rPr>
              <a:t> </a:t>
            </a:r>
            <a:r>
              <a:rPr sz="2100" dirty="0">
                <a:solidFill>
                  <a:srgbClr val="333333"/>
                </a:solidFill>
                <a:latin typeface="Trebuchet MS"/>
                <a:cs typeface="Trebuchet MS"/>
              </a:rPr>
              <a:t>label</a:t>
            </a:r>
            <a:r>
              <a:rPr sz="2100" spc="35" dirty="0">
                <a:solidFill>
                  <a:srgbClr val="333333"/>
                </a:solidFill>
                <a:latin typeface="Trebuchet MS"/>
                <a:cs typeface="Trebuchet MS"/>
              </a:rPr>
              <a:t> </a:t>
            </a:r>
            <a:r>
              <a:rPr sz="2100" spc="-10" dirty="0">
                <a:solidFill>
                  <a:srgbClr val="333333"/>
                </a:solidFill>
                <a:latin typeface="Trebuchet MS"/>
                <a:cs typeface="Trebuchet MS"/>
              </a:rPr>
              <a:t>values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7675"/>
            <a:chOff x="809624" y="2085974"/>
            <a:chExt cx="12211050" cy="447675"/>
          </a:xfrm>
        </p:grpSpPr>
        <p:sp>
          <p:nvSpPr>
            <p:cNvPr id="4" name="object 4"/>
            <p:cNvSpPr/>
            <p:nvPr/>
          </p:nvSpPr>
          <p:spPr>
            <a:xfrm>
              <a:off x="809612" y="20859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1190624" y="4190999"/>
            <a:ext cx="11830050" cy="9525"/>
          </a:xfrm>
          <a:custGeom>
            <a:avLst/>
            <a:gdLst/>
            <a:ahLst/>
            <a:cxnLst/>
            <a:rect l="l" t="t" r="r" b="b"/>
            <a:pathLst>
              <a:path w="11830050" h="9525">
                <a:moveTo>
                  <a:pt x="11830049" y="9524"/>
                </a:moveTo>
                <a:lnTo>
                  <a:pt x="0" y="9524"/>
                </a:lnTo>
                <a:lnTo>
                  <a:pt x="0" y="0"/>
                </a:lnTo>
                <a:lnTo>
                  <a:pt x="11830049" y="0"/>
                </a:lnTo>
                <a:lnTo>
                  <a:pt x="11830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1190624" y="4190999"/>
            <a:ext cx="11830050" cy="447675"/>
            <a:chOff x="1190624" y="4190999"/>
            <a:chExt cx="11830050" cy="447675"/>
          </a:xfrm>
        </p:grpSpPr>
        <p:sp>
          <p:nvSpPr>
            <p:cNvPr id="8" name="object 8"/>
            <p:cNvSpPr/>
            <p:nvPr/>
          </p:nvSpPr>
          <p:spPr>
            <a:xfrm>
              <a:off x="1190612" y="4190999"/>
              <a:ext cx="11830050" cy="447675"/>
            </a:xfrm>
            <a:custGeom>
              <a:avLst/>
              <a:gdLst/>
              <a:ahLst/>
              <a:cxnLst/>
              <a:rect l="l" t="t" r="r" b="b"/>
              <a:pathLst>
                <a:path w="11830050" h="447675">
                  <a:moveTo>
                    <a:pt x="11830050" y="0"/>
                  </a:moveTo>
                  <a:lnTo>
                    <a:pt x="11820525" y="0"/>
                  </a:lnTo>
                  <a:lnTo>
                    <a:pt x="11820525" y="438150"/>
                  </a:lnTo>
                  <a:lnTo>
                    <a:pt x="0" y="438150"/>
                  </a:lnTo>
                  <a:lnTo>
                    <a:pt x="0" y="447675"/>
                  </a:lnTo>
                  <a:lnTo>
                    <a:pt x="11820525" y="447675"/>
                  </a:lnTo>
                  <a:lnTo>
                    <a:pt x="11830050" y="447675"/>
                  </a:lnTo>
                  <a:lnTo>
                    <a:pt x="11830050" y="438150"/>
                  </a:lnTo>
                  <a:lnTo>
                    <a:pt x="11830050" y="0"/>
                  </a:lnTo>
                  <a:close/>
                </a:path>
              </a:pathLst>
            </a:custGeom>
            <a:solidFill>
              <a:srgbClr val="D9D9D9"/>
            </a:solidFill>
          </p:spPr>
          <p:txBody>
            <a:bodyPr wrap="square" lIns="0" tIns="0" rIns="0" bIns="0" rtlCol="0"/>
            <a:lstStyle/>
            <a:p>
              <a:endParaRPr/>
            </a:p>
          </p:txBody>
        </p:sp>
        <p:sp>
          <p:nvSpPr>
            <p:cNvPr id="9" name="object 9"/>
            <p:cNvSpPr/>
            <p:nvPr/>
          </p:nvSpPr>
          <p:spPr>
            <a:xfrm>
              <a:off x="1190624" y="41909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1362465" y="431836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ANNOTATIONS</a:t>
            </a:r>
            <a:r>
              <a:rPr spc="-145" dirty="0"/>
              <a:t> </a:t>
            </a:r>
            <a:r>
              <a:rPr spc="95" dirty="0"/>
              <a:t>(2/2)</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13343"/>
            <a:ext cx="103240" cy="198704"/>
          </a:xfrm>
          <a:prstGeom prst="rect">
            <a:avLst/>
          </a:prstGeom>
        </p:spPr>
      </p:pic>
      <p:pic>
        <p:nvPicPr>
          <p:cNvPr id="14" name="object 14"/>
          <p:cNvPicPr/>
          <p:nvPr/>
        </p:nvPicPr>
        <p:blipFill>
          <a:blip r:embed="rId3" cstate="print"/>
          <a:stretch>
            <a:fillRect/>
          </a:stretch>
        </p:blipFill>
        <p:spPr>
          <a:xfrm>
            <a:off x="933449" y="2895599"/>
            <a:ext cx="95250" cy="95249"/>
          </a:xfrm>
          <a:prstGeom prst="rect">
            <a:avLst/>
          </a:prstGeom>
        </p:spPr>
      </p:pic>
      <p:pic>
        <p:nvPicPr>
          <p:cNvPr id="15" name="object 15"/>
          <p:cNvPicPr/>
          <p:nvPr/>
        </p:nvPicPr>
        <p:blipFill>
          <a:blip r:embed="rId4" cstate="print"/>
          <a:stretch>
            <a:fillRect/>
          </a:stretch>
        </p:blipFill>
        <p:spPr>
          <a:xfrm>
            <a:off x="1309687" y="3395662"/>
            <a:ext cx="104775" cy="104774"/>
          </a:xfrm>
          <a:prstGeom prst="rect">
            <a:avLst/>
          </a:prstGeom>
        </p:spPr>
      </p:pic>
      <p:pic>
        <p:nvPicPr>
          <p:cNvPr id="16" name="object 16"/>
          <p:cNvPicPr/>
          <p:nvPr/>
        </p:nvPicPr>
        <p:blipFill>
          <a:blip r:embed="rId4" cstate="print"/>
          <a:stretch>
            <a:fillRect/>
          </a:stretch>
        </p:blipFill>
        <p:spPr>
          <a:xfrm>
            <a:off x="1309687" y="3871912"/>
            <a:ext cx="104775" cy="104774"/>
          </a:xfrm>
          <a:prstGeom prst="rect">
            <a:avLst/>
          </a:prstGeom>
        </p:spPr>
      </p:pic>
      <p:sp>
        <p:nvSpPr>
          <p:cNvPr id="17" name="object 17"/>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35" dirty="0">
                <a:solidFill>
                  <a:srgbClr val="333333"/>
                </a:solidFill>
              </a:rPr>
              <a:t>It</a:t>
            </a:r>
            <a:r>
              <a:rPr u="none" spc="-70" dirty="0">
                <a:solidFill>
                  <a:srgbClr val="333333"/>
                </a:solidFill>
              </a:rPr>
              <a:t> </a:t>
            </a:r>
            <a:r>
              <a:rPr u="none" dirty="0">
                <a:solidFill>
                  <a:srgbClr val="333333"/>
                </a:solidFill>
              </a:rPr>
              <a:t>is</a:t>
            </a:r>
            <a:r>
              <a:rPr u="none" spc="-65" dirty="0">
                <a:solidFill>
                  <a:srgbClr val="333333"/>
                </a:solidFill>
              </a:rPr>
              <a:t> </a:t>
            </a:r>
            <a:r>
              <a:rPr u="none" spc="55" dirty="0">
                <a:solidFill>
                  <a:srgbClr val="333333"/>
                </a:solidFill>
              </a:rPr>
              <a:t>possible</a:t>
            </a:r>
            <a:r>
              <a:rPr u="none" spc="-65" dirty="0">
                <a:solidFill>
                  <a:srgbClr val="333333"/>
                </a:solidFill>
              </a:rPr>
              <a:t> </a:t>
            </a:r>
            <a:r>
              <a:rPr u="none" dirty="0">
                <a:solidFill>
                  <a:srgbClr val="333333"/>
                </a:solidFill>
              </a:rPr>
              <a:t>to</a:t>
            </a:r>
            <a:r>
              <a:rPr u="none" spc="-65" dirty="0">
                <a:solidFill>
                  <a:srgbClr val="333333"/>
                </a:solidFill>
              </a:rPr>
              <a:t> </a:t>
            </a:r>
            <a:r>
              <a:rPr u="none" spc="-20" dirty="0">
                <a:solidFill>
                  <a:srgbClr val="333333"/>
                </a:solidFill>
              </a:rPr>
              <a:t>list</a:t>
            </a:r>
            <a:r>
              <a:rPr u="none" spc="-65" dirty="0">
                <a:solidFill>
                  <a:srgbClr val="333333"/>
                </a:solidFill>
              </a:rPr>
              <a:t> </a:t>
            </a:r>
            <a:r>
              <a:rPr u="none" dirty="0">
                <a:solidFill>
                  <a:srgbClr val="333333"/>
                </a:solidFill>
              </a:rPr>
              <a:t>the</a:t>
            </a:r>
            <a:r>
              <a:rPr u="none" spc="-65" dirty="0">
                <a:solidFill>
                  <a:srgbClr val="333333"/>
                </a:solidFill>
              </a:rPr>
              <a:t> </a:t>
            </a:r>
            <a:r>
              <a:rPr u="none" spc="60" dirty="0">
                <a:solidFill>
                  <a:srgbClr val="333333"/>
                </a:solidFill>
              </a:rPr>
              <a:t>annotations</a:t>
            </a:r>
            <a:r>
              <a:rPr u="none" spc="-65" dirty="0">
                <a:solidFill>
                  <a:srgbClr val="333333"/>
                </a:solidFill>
              </a:rPr>
              <a:t> </a:t>
            </a:r>
            <a:r>
              <a:rPr u="none" dirty="0">
                <a:solidFill>
                  <a:srgbClr val="333333"/>
                </a:solidFill>
              </a:rPr>
              <a:t>of</a:t>
            </a:r>
            <a:r>
              <a:rPr u="none" spc="-65" dirty="0">
                <a:solidFill>
                  <a:srgbClr val="333333"/>
                </a:solidFill>
              </a:rPr>
              <a:t> </a:t>
            </a:r>
            <a:r>
              <a:rPr u="none" spc="65" dirty="0">
                <a:solidFill>
                  <a:srgbClr val="333333"/>
                </a:solidFill>
              </a:rPr>
              <a:t>a</a:t>
            </a:r>
            <a:r>
              <a:rPr u="none" spc="-65" dirty="0">
                <a:solidFill>
                  <a:srgbClr val="333333"/>
                </a:solidFill>
              </a:rPr>
              <a:t> </a:t>
            </a:r>
            <a:r>
              <a:rPr u="none" spc="100" dirty="0">
                <a:solidFill>
                  <a:srgbClr val="333333"/>
                </a:solidFill>
              </a:rPr>
              <a:t>Pod</a:t>
            </a:r>
            <a:r>
              <a:rPr u="none" spc="-65" dirty="0">
                <a:solidFill>
                  <a:srgbClr val="333333"/>
                </a:solidFill>
              </a:rPr>
              <a:t> </a:t>
            </a:r>
            <a:r>
              <a:rPr u="none" dirty="0">
                <a:solidFill>
                  <a:srgbClr val="333333"/>
                </a:solidFill>
              </a:rPr>
              <a:t>with</a:t>
            </a:r>
            <a:r>
              <a:rPr u="none" spc="-65" dirty="0">
                <a:solidFill>
                  <a:srgbClr val="333333"/>
                </a:solidFill>
              </a:rPr>
              <a:t> </a:t>
            </a:r>
            <a:r>
              <a:rPr u="none" dirty="0">
                <a:solidFill>
                  <a:srgbClr val="333333"/>
                </a:solidFill>
              </a:rPr>
              <a:t>the</a:t>
            </a:r>
            <a:r>
              <a:rPr u="none" spc="-65" dirty="0">
                <a:solidFill>
                  <a:srgbClr val="333333"/>
                </a:solidFill>
              </a:rPr>
              <a:t> </a:t>
            </a:r>
            <a:r>
              <a:rPr u="none" spc="105" dirty="0">
                <a:solidFill>
                  <a:srgbClr val="333333"/>
                </a:solidFill>
              </a:rPr>
              <a:t>command</a:t>
            </a:r>
          </a:p>
          <a:p>
            <a:pPr>
              <a:lnSpc>
                <a:spcPct val="100000"/>
              </a:lnSpc>
              <a:spcBef>
                <a:spcPts val="140"/>
              </a:spcBef>
            </a:pPr>
            <a:endParaRPr u="none" spc="105"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25" dirty="0">
                <a:solidFill>
                  <a:srgbClr val="000000"/>
                </a:solidFill>
                <a:latin typeface="Tahoma"/>
                <a:cs typeface="Tahoma"/>
              </a:rPr>
              <a:t> </a:t>
            </a:r>
            <a:r>
              <a:rPr sz="1650" u="none" spc="185" dirty="0">
                <a:solidFill>
                  <a:srgbClr val="000000"/>
                </a:solidFill>
                <a:latin typeface="Tahoma"/>
                <a:cs typeface="Tahoma"/>
              </a:rPr>
              <a:t>annotate</a:t>
            </a:r>
            <a:r>
              <a:rPr sz="1650" u="none" spc="430" dirty="0">
                <a:solidFill>
                  <a:srgbClr val="000000"/>
                </a:solidFill>
                <a:latin typeface="Tahoma"/>
                <a:cs typeface="Tahoma"/>
              </a:rPr>
              <a:t> </a:t>
            </a:r>
            <a:r>
              <a:rPr sz="1650" u="none" spc="80" dirty="0">
                <a:solidFill>
                  <a:srgbClr val="000000"/>
                </a:solidFill>
                <a:latin typeface="Tahoma"/>
                <a:cs typeface="Tahoma"/>
              </a:rPr>
              <a:t>pod</a:t>
            </a:r>
            <a:r>
              <a:rPr sz="1650" u="none" spc="425" dirty="0">
                <a:solidFill>
                  <a:srgbClr val="000000"/>
                </a:solidFill>
                <a:latin typeface="Tahoma"/>
                <a:cs typeface="Tahoma"/>
              </a:rPr>
              <a:t> </a:t>
            </a:r>
            <a:r>
              <a:rPr sz="1650" u="none" dirty="0">
                <a:solidFill>
                  <a:srgbClr val="996E3A"/>
                </a:solidFill>
                <a:latin typeface="Tahoma"/>
                <a:cs typeface="Tahoma"/>
              </a:rPr>
              <a:t>&lt;</a:t>
            </a:r>
            <a:r>
              <a:rPr sz="1650" u="none" dirty="0">
                <a:solidFill>
                  <a:srgbClr val="000000"/>
                </a:solidFill>
                <a:latin typeface="Tahoma"/>
                <a:cs typeface="Tahoma"/>
              </a:rPr>
              <a:t>pod</a:t>
            </a:r>
            <a:r>
              <a:rPr sz="1650" u="none" dirty="0">
                <a:solidFill>
                  <a:srgbClr val="996E3A"/>
                </a:solidFill>
                <a:latin typeface="Tahoma"/>
                <a:cs typeface="Tahoma"/>
              </a:rPr>
              <a:t>&gt;</a:t>
            </a:r>
            <a:r>
              <a:rPr sz="1650" u="none" spc="430" dirty="0">
                <a:solidFill>
                  <a:srgbClr val="996E3A"/>
                </a:solidFill>
                <a:latin typeface="Tahoma"/>
                <a:cs typeface="Tahoma"/>
              </a:rPr>
              <a:t> </a:t>
            </a:r>
            <a:r>
              <a:rPr sz="1650" u="none" spc="500" dirty="0">
                <a:solidFill>
                  <a:srgbClr val="ED9900"/>
                </a:solidFill>
                <a:latin typeface="Tahoma"/>
                <a:cs typeface="Tahoma"/>
              </a:rPr>
              <a:t>--</a:t>
            </a:r>
            <a:r>
              <a:rPr sz="1650" u="none" spc="405" dirty="0">
                <a:solidFill>
                  <a:srgbClr val="ED9900"/>
                </a:solidFill>
                <a:latin typeface="Tahoma"/>
                <a:cs typeface="Tahoma"/>
              </a:rPr>
              <a:t>list</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tabLst>
                <a:tab pos="7973059" algn="l"/>
              </a:tabLst>
            </a:pPr>
            <a:r>
              <a:rPr u="none" dirty="0">
                <a:solidFill>
                  <a:srgbClr val="333333"/>
                </a:solidFill>
              </a:rPr>
              <a:t>The</a:t>
            </a:r>
            <a:r>
              <a:rPr u="none" spc="-50" dirty="0">
                <a:solidFill>
                  <a:srgbClr val="333333"/>
                </a:solidFill>
              </a:rPr>
              <a:t> </a:t>
            </a:r>
            <a:r>
              <a:rPr u="none" spc="60" dirty="0">
                <a:solidFill>
                  <a:srgbClr val="333333"/>
                </a:solidFill>
              </a:rPr>
              <a:t>annotations</a:t>
            </a:r>
            <a:r>
              <a:rPr u="none" spc="-50" dirty="0">
                <a:solidFill>
                  <a:srgbClr val="333333"/>
                </a:solidFill>
              </a:rPr>
              <a:t> </a:t>
            </a:r>
            <a:r>
              <a:rPr u="none" dirty="0">
                <a:solidFill>
                  <a:srgbClr val="333333"/>
                </a:solidFill>
              </a:rPr>
              <a:t>are</a:t>
            </a:r>
            <a:r>
              <a:rPr u="none" spc="-45" dirty="0">
                <a:solidFill>
                  <a:srgbClr val="333333"/>
                </a:solidFill>
              </a:rPr>
              <a:t> </a:t>
            </a:r>
            <a:r>
              <a:rPr u="none" dirty="0">
                <a:solidFill>
                  <a:srgbClr val="333333"/>
                </a:solidFill>
              </a:rPr>
              <a:t>visible</a:t>
            </a:r>
            <a:r>
              <a:rPr u="none" spc="-50" dirty="0">
                <a:solidFill>
                  <a:srgbClr val="333333"/>
                </a:solidFill>
              </a:rPr>
              <a:t> </a:t>
            </a:r>
            <a:r>
              <a:rPr u="none" spc="55" dirty="0">
                <a:solidFill>
                  <a:srgbClr val="333333"/>
                </a:solidFill>
              </a:rPr>
              <a:t>by</a:t>
            </a:r>
            <a:r>
              <a:rPr u="none" spc="-50" dirty="0">
                <a:solidFill>
                  <a:srgbClr val="333333"/>
                </a:solidFill>
              </a:rPr>
              <a:t> </a:t>
            </a:r>
            <a:r>
              <a:rPr u="none" spc="85" dirty="0">
                <a:solidFill>
                  <a:srgbClr val="333333"/>
                </a:solidFill>
              </a:rPr>
              <a:t>using</a:t>
            </a:r>
            <a:r>
              <a:rPr u="none" spc="-45" dirty="0">
                <a:solidFill>
                  <a:srgbClr val="333333"/>
                </a:solidFill>
              </a:rPr>
              <a:t> </a:t>
            </a:r>
            <a:r>
              <a:rPr u="none" dirty="0">
                <a:solidFill>
                  <a:srgbClr val="333333"/>
                </a:solidFill>
              </a:rPr>
              <a:t>the</a:t>
            </a:r>
            <a:r>
              <a:rPr u="none" spc="-50" dirty="0">
                <a:solidFill>
                  <a:srgbClr val="333333"/>
                </a:solidFill>
              </a:rPr>
              <a:t> </a:t>
            </a:r>
            <a:r>
              <a:rPr u="none" spc="114" dirty="0">
                <a:solidFill>
                  <a:srgbClr val="333333"/>
                </a:solidFill>
              </a:rPr>
              <a:t>command</a:t>
            </a:r>
            <a:r>
              <a:rPr u="none" spc="-45" dirty="0">
                <a:solidFill>
                  <a:srgbClr val="333333"/>
                </a:solidFill>
              </a:rPr>
              <a:t> </a:t>
            </a:r>
            <a:r>
              <a:rPr u="none" spc="300" dirty="0">
                <a:latin typeface="Tahoma"/>
                <a:cs typeface="Tahoma"/>
              </a:rPr>
              <a:t>kubectl</a:t>
            </a:r>
            <a:r>
              <a:rPr u="none" dirty="0">
                <a:latin typeface="Tahoma"/>
                <a:cs typeface="Tahoma"/>
              </a:rPr>
              <a:t>	</a:t>
            </a:r>
            <a:r>
              <a:rPr u="none" spc="285" dirty="0">
                <a:latin typeface="Tahoma"/>
                <a:cs typeface="Tahoma"/>
              </a:rPr>
              <a:t>describe</a:t>
            </a:r>
          </a:p>
          <a:p>
            <a:pPr marL="751840" marR="5151755">
              <a:lnSpc>
                <a:spcPts val="3750"/>
              </a:lnSpc>
              <a:spcBef>
                <a:spcPts val="555"/>
              </a:spcBef>
            </a:pPr>
            <a:r>
              <a:rPr sz="2500" u="none" spc="100" dirty="0">
                <a:solidFill>
                  <a:srgbClr val="333333"/>
                </a:solidFill>
                <a:latin typeface="MingLiU_HKSCS-ExtB"/>
                <a:cs typeface="MingLiU_HKSCS-ExtB"/>
              </a:rPr>
              <a:t>⚠</a:t>
            </a:r>
            <a:r>
              <a:rPr sz="2500" u="none" spc="-650" dirty="0">
                <a:solidFill>
                  <a:srgbClr val="333333"/>
                </a:solidFill>
                <a:latin typeface="MingLiU_HKSCS-ExtB"/>
                <a:cs typeface="MingLiU_HKSCS-ExtB"/>
              </a:rPr>
              <a:t> </a:t>
            </a:r>
            <a:r>
              <a:rPr u="none" spc="50" dirty="0">
                <a:solidFill>
                  <a:srgbClr val="333333"/>
                </a:solidFill>
              </a:rPr>
              <a:t>but</a:t>
            </a:r>
            <a:r>
              <a:rPr u="none" spc="-35" dirty="0">
                <a:solidFill>
                  <a:srgbClr val="333333"/>
                </a:solidFill>
              </a:rPr>
              <a:t> </a:t>
            </a:r>
            <a:r>
              <a:rPr u="none" dirty="0">
                <a:solidFill>
                  <a:srgbClr val="333333"/>
                </a:solidFill>
              </a:rPr>
              <a:t>their</a:t>
            </a:r>
            <a:r>
              <a:rPr u="none" spc="-35" dirty="0">
                <a:solidFill>
                  <a:srgbClr val="333333"/>
                </a:solidFill>
              </a:rPr>
              <a:t> </a:t>
            </a:r>
            <a:r>
              <a:rPr u="none" dirty="0">
                <a:solidFill>
                  <a:srgbClr val="333333"/>
                </a:solidFill>
              </a:rPr>
              <a:t>value</a:t>
            </a:r>
            <a:r>
              <a:rPr u="none" spc="-35" dirty="0">
                <a:solidFill>
                  <a:srgbClr val="333333"/>
                </a:solidFill>
              </a:rPr>
              <a:t> </a:t>
            </a:r>
            <a:r>
              <a:rPr u="none" spc="50" dirty="0">
                <a:solidFill>
                  <a:srgbClr val="333333"/>
                </a:solidFill>
              </a:rPr>
              <a:t>can</a:t>
            </a:r>
            <a:r>
              <a:rPr u="none" spc="-35" dirty="0">
                <a:solidFill>
                  <a:srgbClr val="333333"/>
                </a:solidFill>
              </a:rPr>
              <a:t> </a:t>
            </a:r>
            <a:r>
              <a:rPr u="none" spc="55" dirty="0">
                <a:solidFill>
                  <a:srgbClr val="333333"/>
                </a:solidFill>
              </a:rPr>
              <a:t>be</a:t>
            </a:r>
            <a:r>
              <a:rPr u="none" spc="-35" dirty="0">
                <a:solidFill>
                  <a:srgbClr val="333333"/>
                </a:solidFill>
              </a:rPr>
              <a:t> </a:t>
            </a:r>
            <a:r>
              <a:rPr u="none" dirty="0">
                <a:solidFill>
                  <a:srgbClr val="333333"/>
                </a:solidFill>
              </a:rPr>
              <a:t>truncated</a:t>
            </a:r>
            <a:r>
              <a:rPr u="none" spc="-35" dirty="0">
                <a:solidFill>
                  <a:srgbClr val="333333"/>
                </a:solidFill>
              </a:rPr>
              <a:t> </a:t>
            </a:r>
            <a:r>
              <a:rPr u="none" spc="-80" dirty="0">
                <a:solidFill>
                  <a:srgbClr val="333333"/>
                </a:solidFill>
              </a:rPr>
              <a:t>if</a:t>
            </a:r>
            <a:r>
              <a:rPr u="none" spc="-35" dirty="0">
                <a:solidFill>
                  <a:srgbClr val="333333"/>
                </a:solidFill>
              </a:rPr>
              <a:t> </a:t>
            </a:r>
            <a:r>
              <a:rPr u="none" spc="-95" dirty="0">
                <a:solidFill>
                  <a:srgbClr val="333333"/>
                </a:solidFill>
              </a:rPr>
              <a:t>it</a:t>
            </a:r>
            <a:r>
              <a:rPr u="none" spc="-35" dirty="0">
                <a:solidFill>
                  <a:srgbClr val="333333"/>
                </a:solidFill>
              </a:rPr>
              <a:t> </a:t>
            </a:r>
            <a:r>
              <a:rPr u="none" dirty="0">
                <a:solidFill>
                  <a:srgbClr val="333333"/>
                </a:solidFill>
              </a:rPr>
              <a:t>is</a:t>
            </a:r>
            <a:r>
              <a:rPr u="none" spc="-35" dirty="0">
                <a:solidFill>
                  <a:srgbClr val="333333"/>
                </a:solidFill>
              </a:rPr>
              <a:t> </a:t>
            </a:r>
            <a:r>
              <a:rPr u="none" spc="60" dirty="0">
                <a:solidFill>
                  <a:srgbClr val="333333"/>
                </a:solidFill>
              </a:rPr>
              <a:t>too</a:t>
            </a:r>
            <a:r>
              <a:rPr u="none" spc="-35" dirty="0">
                <a:solidFill>
                  <a:srgbClr val="333333"/>
                </a:solidFill>
              </a:rPr>
              <a:t> </a:t>
            </a:r>
            <a:r>
              <a:rPr u="none" spc="-10" dirty="0">
                <a:solidFill>
                  <a:srgbClr val="333333"/>
                </a:solidFill>
              </a:rPr>
              <a:t>large </a:t>
            </a:r>
            <a:r>
              <a:rPr u="none" dirty="0">
                <a:solidFill>
                  <a:srgbClr val="333333"/>
                </a:solidFill>
              </a:rPr>
              <a:t>instead,</a:t>
            </a:r>
            <a:r>
              <a:rPr u="none" spc="-15" dirty="0">
                <a:solidFill>
                  <a:srgbClr val="333333"/>
                </a:solidFill>
              </a:rPr>
              <a:t> </a:t>
            </a:r>
            <a:r>
              <a:rPr u="none" spc="-20" dirty="0">
                <a:solidFill>
                  <a:srgbClr val="333333"/>
                </a:solidFill>
              </a:rPr>
              <a:t>use:</a:t>
            </a:r>
            <a:endParaRPr sz="2500">
              <a:latin typeface="MingLiU_HKSCS-ExtB"/>
              <a:cs typeface="MingLiU_HKSCS-ExtB"/>
            </a:endParaRPr>
          </a:p>
          <a:p>
            <a:pPr marL="775970">
              <a:lnSpc>
                <a:spcPct val="100000"/>
              </a:lnSpc>
              <a:spcBef>
                <a:spcPts val="1275"/>
              </a:spcBef>
            </a:pPr>
            <a:r>
              <a:rPr sz="1650" u="none" spc="245" dirty="0">
                <a:solidFill>
                  <a:srgbClr val="000000"/>
                </a:solidFill>
                <a:latin typeface="Tahoma"/>
                <a:cs typeface="Tahoma"/>
              </a:rPr>
              <a:t>kubectl</a:t>
            </a:r>
            <a:r>
              <a:rPr sz="1650" u="none" spc="390" dirty="0">
                <a:solidFill>
                  <a:srgbClr val="000000"/>
                </a:solidFill>
                <a:latin typeface="Tahoma"/>
                <a:cs typeface="Tahoma"/>
              </a:rPr>
              <a:t> </a:t>
            </a:r>
            <a:r>
              <a:rPr sz="1650" u="none" spc="215" dirty="0">
                <a:solidFill>
                  <a:srgbClr val="000000"/>
                </a:solidFill>
                <a:latin typeface="Tahoma"/>
                <a:cs typeface="Tahoma"/>
              </a:rPr>
              <a:t>get</a:t>
            </a:r>
            <a:r>
              <a:rPr sz="1650" u="none" spc="390" dirty="0">
                <a:solidFill>
                  <a:srgbClr val="000000"/>
                </a:solidFill>
                <a:latin typeface="Tahoma"/>
                <a:cs typeface="Tahoma"/>
              </a:rPr>
              <a:t> </a:t>
            </a:r>
            <a:r>
              <a:rPr sz="1650" u="none" spc="80" dirty="0">
                <a:solidFill>
                  <a:srgbClr val="000000"/>
                </a:solidFill>
                <a:latin typeface="Tahoma"/>
                <a:cs typeface="Tahoma"/>
              </a:rPr>
              <a:t>pod</a:t>
            </a:r>
            <a:r>
              <a:rPr sz="1650" u="none" spc="390" dirty="0">
                <a:solidFill>
                  <a:srgbClr val="000000"/>
                </a:solidFill>
                <a:latin typeface="Tahoma"/>
                <a:cs typeface="Tahoma"/>
              </a:rPr>
              <a:t> </a:t>
            </a:r>
            <a:r>
              <a:rPr sz="1650" u="none" spc="-10" dirty="0">
                <a:solidFill>
                  <a:srgbClr val="996E3A"/>
                </a:solidFill>
                <a:latin typeface="Tahoma"/>
                <a:cs typeface="Tahoma"/>
              </a:rPr>
              <a:t>&lt;</a:t>
            </a:r>
            <a:r>
              <a:rPr sz="1650" u="none" spc="-10" dirty="0">
                <a:solidFill>
                  <a:srgbClr val="000000"/>
                </a:solidFill>
                <a:latin typeface="Tahoma"/>
                <a:cs typeface="Tahoma"/>
              </a:rPr>
              <a:t>podName</a:t>
            </a:r>
            <a:r>
              <a:rPr sz="1650" u="none" spc="-10" dirty="0">
                <a:solidFill>
                  <a:srgbClr val="996E3A"/>
                </a:solidFill>
                <a:latin typeface="Tahoma"/>
                <a:cs typeface="Tahoma"/>
              </a:rPr>
              <a:t>&gt;</a:t>
            </a:r>
            <a:r>
              <a:rPr sz="1650" u="none" spc="390" dirty="0">
                <a:solidFill>
                  <a:srgbClr val="996E3A"/>
                </a:solidFill>
                <a:latin typeface="Tahoma"/>
                <a:cs typeface="Tahoma"/>
              </a:rPr>
              <a:t> </a:t>
            </a:r>
            <a:r>
              <a:rPr sz="1650" u="none" spc="195" dirty="0">
                <a:solidFill>
                  <a:srgbClr val="ED9900"/>
                </a:solidFill>
                <a:latin typeface="Tahoma"/>
                <a:cs typeface="Tahoma"/>
              </a:rPr>
              <a:t>--</a:t>
            </a:r>
            <a:r>
              <a:rPr sz="1650" u="none" spc="185" dirty="0">
                <a:solidFill>
                  <a:srgbClr val="ED9900"/>
                </a:solidFill>
                <a:latin typeface="Tahoma"/>
                <a:cs typeface="Tahoma"/>
              </a:rPr>
              <a:t>output</a:t>
            </a:r>
            <a:r>
              <a:rPr sz="1650" u="none" spc="185" dirty="0">
                <a:solidFill>
                  <a:srgbClr val="996E3A"/>
                </a:solidFill>
                <a:latin typeface="Tahoma"/>
                <a:cs typeface="Tahoma"/>
              </a:rPr>
              <a:t>=</a:t>
            </a:r>
            <a:r>
              <a:rPr sz="1650" u="none" spc="185" dirty="0">
                <a:solidFill>
                  <a:srgbClr val="000000"/>
                </a:solidFill>
                <a:latin typeface="Tahoma"/>
                <a:cs typeface="Tahoma"/>
              </a:rPr>
              <a:t>yaml</a:t>
            </a:r>
            <a:r>
              <a:rPr sz="1650" u="none" spc="185" dirty="0">
                <a:solidFill>
                  <a:srgbClr val="996E3A"/>
                </a:solidFill>
                <a:latin typeface="Tahoma"/>
                <a:cs typeface="Tahoma"/>
              </a:rPr>
              <a:t>|</a:t>
            </a:r>
            <a:r>
              <a:rPr sz="1650" u="none" spc="185" dirty="0">
                <a:solidFill>
                  <a:srgbClr val="000000"/>
                </a:solidFill>
                <a:latin typeface="Tahoma"/>
                <a:cs typeface="Tahoma"/>
              </a:rPr>
              <a:t>json</a:t>
            </a:r>
            <a:endParaRPr sz="165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pic>
        <p:nvPicPr>
          <p:cNvPr id="7" name="object 7"/>
          <p:cNvPicPr/>
          <p:nvPr/>
        </p:nvPicPr>
        <p:blipFill>
          <a:blip r:embed="rId2" cstate="print"/>
          <a:stretch>
            <a:fillRect/>
          </a:stretch>
        </p:blipFill>
        <p:spPr>
          <a:xfrm>
            <a:off x="933449" y="3781424"/>
            <a:ext cx="95250" cy="95249"/>
          </a:xfrm>
          <a:prstGeom prst="rect">
            <a:avLst/>
          </a:prstGeom>
        </p:spPr>
      </p:pic>
      <p:sp>
        <p:nvSpPr>
          <p:cNvPr id="9" name="object 9"/>
          <p:cNvSpPr txBox="1"/>
          <p:nvPr/>
        </p:nvSpPr>
        <p:spPr>
          <a:xfrm>
            <a:off x="1177924" y="1574164"/>
            <a:ext cx="4144010" cy="2386807"/>
          </a:xfrm>
          <a:prstGeom prst="rect">
            <a:avLst/>
          </a:prstGeom>
        </p:spPr>
        <p:txBody>
          <a:bodyPr vert="horz" wrap="square" lIns="0" tIns="168910" rIns="0" bIns="0" rtlCol="0">
            <a:spAutoFit/>
          </a:bodyPr>
          <a:lstStyle/>
          <a:p>
            <a:pPr marL="12700">
              <a:lnSpc>
                <a:spcPct val="100000"/>
              </a:lnSpc>
              <a:spcBef>
                <a:spcPts val="1330"/>
              </a:spcBef>
            </a:pPr>
            <a:r>
              <a:rPr sz="2100" spc="50" dirty="0">
                <a:solidFill>
                  <a:srgbClr val="333333"/>
                </a:solidFill>
                <a:latin typeface="Trebuchet MS"/>
                <a:cs typeface="Trebuchet MS"/>
              </a:rPr>
              <a:t>Container</a:t>
            </a:r>
            <a:r>
              <a:rPr sz="2100" spc="-85" dirty="0">
                <a:solidFill>
                  <a:srgbClr val="333333"/>
                </a:solidFill>
                <a:latin typeface="Trebuchet MS"/>
                <a:cs typeface="Trebuchet MS"/>
              </a:rPr>
              <a:t> </a:t>
            </a:r>
            <a:r>
              <a:rPr sz="2100" spc="60" dirty="0">
                <a:solidFill>
                  <a:srgbClr val="333333"/>
                </a:solidFill>
                <a:latin typeface="Trebuchet MS"/>
                <a:cs typeface="Trebuchet MS"/>
              </a:rPr>
              <a:t>reminders</a:t>
            </a:r>
            <a:endParaRPr sz="2100" dirty="0">
              <a:latin typeface="Trebuchet MS"/>
              <a:cs typeface="Trebuchet MS"/>
            </a:endParaRPr>
          </a:p>
          <a:p>
            <a:pPr marL="12700">
              <a:lnSpc>
                <a:spcPct val="100000"/>
              </a:lnSpc>
              <a:spcBef>
                <a:spcPts val="1230"/>
              </a:spcBef>
            </a:pPr>
            <a:r>
              <a:rPr sz="2100" spc="60" dirty="0">
                <a:solidFill>
                  <a:srgbClr val="333333"/>
                </a:solidFill>
                <a:latin typeface="Trebuchet MS"/>
                <a:cs typeface="Trebuchet MS"/>
              </a:rPr>
              <a:t>Containers</a:t>
            </a:r>
            <a:r>
              <a:rPr sz="2100" spc="15" dirty="0">
                <a:solidFill>
                  <a:srgbClr val="333333"/>
                </a:solidFill>
                <a:latin typeface="Trebuchet MS"/>
                <a:cs typeface="Trebuchet MS"/>
              </a:rPr>
              <a:t> </a:t>
            </a:r>
            <a:r>
              <a:rPr sz="2100" dirty="0">
                <a:solidFill>
                  <a:srgbClr val="333333"/>
                </a:solidFill>
                <a:latin typeface="Trebuchet MS"/>
                <a:cs typeface="Trebuchet MS"/>
              </a:rPr>
              <a:t>without</a:t>
            </a:r>
            <a:r>
              <a:rPr sz="2100" spc="20" dirty="0">
                <a:solidFill>
                  <a:srgbClr val="333333"/>
                </a:solidFill>
                <a:latin typeface="Trebuchet MS"/>
                <a:cs typeface="Trebuchet MS"/>
              </a:rPr>
              <a:t> </a:t>
            </a:r>
            <a:r>
              <a:rPr sz="2100" spc="-10" dirty="0">
                <a:solidFill>
                  <a:srgbClr val="333333"/>
                </a:solidFill>
                <a:latin typeface="Trebuchet MS"/>
                <a:cs typeface="Trebuchet MS"/>
              </a:rPr>
              <a:t>orchestration</a:t>
            </a:r>
            <a:endParaRPr sz="2100" dirty="0">
              <a:latin typeface="Trebuchet MS"/>
              <a:cs typeface="Trebuchet MS"/>
            </a:endParaRPr>
          </a:p>
          <a:p>
            <a:pPr marL="12700" marR="1420495">
              <a:lnSpc>
                <a:spcPct val="148800"/>
              </a:lnSpc>
              <a:spcBef>
                <a:spcPts val="75"/>
              </a:spcBef>
            </a:pPr>
            <a:r>
              <a:rPr sz="2100" spc="10" dirty="0">
                <a:solidFill>
                  <a:srgbClr val="333333"/>
                </a:solidFill>
                <a:latin typeface="Trebuchet MS"/>
                <a:cs typeface="Trebuchet MS"/>
              </a:rPr>
              <a:t>Orchestrator</a:t>
            </a:r>
            <a:r>
              <a:rPr sz="2100" spc="385" dirty="0">
                <a:solidFill>
                  <a:srgbClr val="333333"/>
                </a:solidFill>
                <a:latin typeface="Trebuchet MS"/>
                <a:cs typeface="Trebuchet MS"/>
              </a:rPr>
              <a:t> </a:t>
            </a:r>
            <a:r>
              <a:rPr sz="2100" spc="-10" dirty="0">
                <a:solidFill>
                  <a:srgbClr val="333333"/>
                </a:solidFill>
                <a:latin typeface="Trebuchet MS"/>
                <a:cs typeface="Trebuchet MS"/>
              </a:rPr>
              <a:t>features </a:t>
            </a:r>
            <a:r>
              <a:rPr sz="2100" spc="50" dirty="0">
                <a:solidFill>
                  <a:srgbClr val="333333"/>
                </a:solidFill>
                <a:latin typeface="Trebuchet MS"/>
                <a:cs typeface="Trebuchet MS"/>
              </a:rPr>
              <a:t>Kubernetes</a:t>
            </a:r>
            <a:endParaRPr sz="2100" dirty="0">
              <a:latin typeface="Trebuchet MS"/>
              <a:cs typeface="Trebuchet MS"/>
            </a:endParaRPr>
          </a:p>
          <a:p>
            <a:pPr marL="12700" marR="1050925">
              <a:lnSpc>
                <a:spcPts val="3820"/>
              </a:lnSpc>
              <a:spcBef>
                <a:spcPts val="75"/>
              </a:spcBef>
            </a:pPr>
            <a:r>
              <a:rPr sz="2100" spc="60" dirty="0">
                <a:solidFill>
                  <a:srgbClr val="333333"/>
                </a:solidFill>
                <a:latin typeface="Trebuchet MS"/>
                <a:cs typeface="Trebuchet MS"/>
              </a:rPr>
              <a:t>Kubernetes</a:t>
            </a:r>
            <a:r>
              <a:rPr sz="2100" spc="-55" dirty="0">
                <a:solidFill>
                  <a:srgbClr val="333333"/>
                </a:solidFill>
                <a:latin typeface="Trebuchet MS"/>
                <a:cs typeface="Trebuchet MS"/>
              </a:rPr>
              <a:t> </a:t>
            </a:r>
            <a:r>
              <a:rPr sz="2100" spc="35" dirty="0">
                <a:solidFill>
                  <a:srgbClr val="333333"/>
                </a:solidFill>
                <a:latin typeface="Trebuchet MS"/>
                <a:cs typeface="Trebuchet MS"/>
              </a:rPr>
              <a:t>distributions</a:t>
            </a:r>
            <a:endParaRPr sz="2100" dirty="0">
              <a:latin typeface="Trebuchet MS"/>
              <a:cs typeface="Trebuchet M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685800"/>
            <a:chOff x="809624" y="2105024"/>
            <a:chExt cx="12211050" cy="685800"/>
          </a:xfrm>
        </p:grpSpPr>
        <p:sp>
          <p:nvSpPr>
            <p:cNvPr id="4" name="object 4"/>
            <p:cNvSpPr/>
            <p:nvPr/>
          </p:nvSpPr>
          <p:spPr>
            <a:xfrm>
              <a:off x="809612" y="2105024"/>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grpSp>
      <p:sp>
        <p:nvSpPr>
          <p:cNvPr id="6" name="object 6"/>
          <p:cNvSpPr/>
          <p:nvPr/>
        </p:nvSpPr>
        <p:spPr>
          <a:xfrm>
            <a:off x="809624" y="29336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2933699"/>
            <a:ext cx="12211050" cy="685800"/>
            <a:chOff x="809624" y="2933699"/>
            <a:chExt cx="12211050" cy="685800"/>
          </a:xfrm>
        </p:grpSpPr>
        <p:sp>
          <p:nvSpPr>
            <p:cNvPr id="8" name="object 8"/>
            <p:cNvSpPr/>
            <p:nvPr/>
          </p:nvSpPr>
          <p:spPr>
            <a:xfrm>
              <a:off x="809612" y="2933699"/>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2933699"/>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306106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ADD</a:t>
            </a:r>
            <a:r>
              <a:rPr spc="-25" dirty="0"/>
              <a:t> </a:t>
            </a:r>
            <a:r>
              <a:rPr spc="70" dirty="0"/>
              <a:t>AN</a:t>
            </a:r>
            <a:r>
              <a:rPr spc="-20" dirty="0"/>
              <a:t> </a:t>
            </a:r>
            <a:r>
              <a:rPr spc="-10" dirty="0"/>
              <a:t>ANNOTATION</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32393"/>
            <a:ext cx="103240" cy="198704"/>
          </a:xfrm>
          <a:prstGeom prst="rect">
            <a:avLst/>
          </a:prstGeom>
        </p:spPr>
      </p:pic>
      <p:sp>
        <p:nvSpPr>
          <p:cNvPr id="14" name="object 14"/>
          <p:cNvSpPr txBox="1">
            <a:spLocks noGrp="1"/>
          </p:cNvSpPr>
          <p:nvPr>
            <p:ph type="body" idx="1"/>
          </p:nvPr>
        </p:nvSpPr>
        <p:spPr>
          <a:xfrm>
            <a:off x="819149" y="1326514"/>
            <a:ext cx="12192000" cy="2237198"/>
          </a:xfrm>
          <a:prstGeom prst="rect">
            <a:avLst/>
          </a:prstGeom>
        </p:spPr>
        <p:txBody>
          <a:bodyPr vert="horz" wrap="square" lIns="0" tIns="191182" rIns="0" bIns="0" rtlCol="0">
            <a:spAutoFit/>
          </a:bodyPr>
          <a:lstStyle/>
          <a:p>
            <a:pPr marL="371475">
              <a:lnSpc>
                <a:spcPct val="100000"/>
              </a:lnSpc>
              <a:spcBef>
                <a:spcPts val="115"/>
              </a:spcBef>
              <a:tabLst>
                <a:tab pos="3511550" algn="l"/>
              </a:tabLst>
            </a:pPr>
            <a:r>
              <a:rPr u="none" dirty="0">
                <a:solidFill>
                  <a:srgbClr val="333333"/>
                </a:solidFill>
              </a:rPr>
              <a:t>The</a:t>
            </a:r>
            <a:r>
              <a:rPr u="none" spc="-50" dirty="0">
                <a:solidFill>
                  <a:srgbClr val="333333"/>
                </a:solidFill>
              </a:rPr>
              <a:t> </a:t>
            </a:r>
            <a:r>
              <a:rPr u="none" spc="114" dirty="0">
                <a:solidFill>
                  <a:srgbClr val="333333"/>
                </a:solidFill>
              </a:rPr>
              <a:t>command</a:t>
            </a:r>
            <a:r>
              <a:rPr u="none" spc="-50" dirty="0">
                <a:solidFill>
                  <a:srgbClr val="333333"/>
                </a:solidFill>
              </a:rPr>
              <a:t> </a:t>
            </a:r>
            <a:r>
              <a:rPr u="none" spc="300" dirty="0">
                <a:latin typeface="Tahoma"/>
                <a:cs typeface="Tahoma"/>
              </a:rPr>
              <a:t>kubectl</a:t>
            </a:r>
            <a:r>
              <a:rPr u="none" dirty="0">
                <a:latin typeface="Tahoma"/>
                <a:cs typeface="Tahoma"/>
              </a:rPr>
              <a:t>	</a:t>
            </a:r>
            <a:r>
              <a:rPr u="none" spc="235" dirty="0">
                <a:latin typeface="Tahoma"/>
                <a:cs typeface="Tahoma"/>
              </a:rPr>
              <a:t>annotate</a:t>
            </a:r>
            <a:r>
              <a:rPr u="none" spc="-60" dirty="0">
                <a:latin typeface="Tahoma"/>
                <a:cs typeface="Tahoma"/>
              </a:rPr>
              <a:t> </a:t>
            </a:r>
            <a:r>
              <a:rPr u="none" spc="90" dirty="0">
                <a:solidFill>
                  <a:srgbClr val="333333"/>
                </a:solidFill>
              </a:rPr>
              <a:t>add</a:t>
            </a:r>
            <a:r>
              <a:rPr u="none" spc="-35" dirty="0">
                <a:solidFill>
                  <a:srgbClr val="333333"/>
                </a:solidFill>
              </a:rPr>
              <a:t> </a:t>
            </a:r>
            <a:r>
              <a:rPr sz="2150" i="1" u="none" dirty="0">
                <a:latin typeface="Trebuchet MS"/>
                <a:cs typeface="Trebuchet MS"/>
              </a:rPr>
              <a:t>annotations</a:t>
            </a:r>
            <a:r>
              <a:rPr sz="2150" i="1" u="none" spc="-50" dirty="0">
                <a:latin typeface="Trebuchet MS"/>
                <a:cs typeface="Trebuchet MS"/>
              </a:rPr>
              <a:t> </a:t>
            </a:r>
            <a:r>
              <a:rPr u="none" dirty="0">
                <a:solidFill>
                  <a:srgbClr val="333333"/>
                </a:solidFill>
              </a:rPr>
              <a:t>to</a:t>
            </a:r>
            <a:r>
              <a:rPr u="none" spc="-35" dirty="0">
                <a:solidFill>
                  <a:srgbClr val="333333"/>
                </a:solidFill>
              </a:rPr>
              <a:t> </a:t>
            </a:r>
            <a:r>
              <a:rPr u="none" spc="65" dirty="0">
                <a:solidFill>
                  <a:srgbClr val="333333"/>
                </a:solidFill>
              </a:rPr>
              <a:t>a</a:t>
            </a:r>
            <a:r>
              <a:rPr u="none" spc="-35" dirty="0">
                <a:solidFill>
                  <a:srgbClr val="333333"/>
                </a:solidFill>
              </a:rPr>
              <a:t> </a:t>
            </a:r>
            <a:r>
              <a:rPr u="none" spc="50" dirty="0">
                <a:solidFill>
                  <a:srgbClr val="333333"/>
                </a:solidFill>
              </a:rPr>
              <a:t>resource</a:t>
            </a:r>
            <a:endParaRPr sz="2150" dirty="0">
              <a:latin typeface="Trebuchet MS"/>
              <a:cs typeface="Trebuchet MS"/>
            </a:endParaRPr>
          </a:p>
          <a:p>
            <a:pPr>
              <a:lnSpc>
                <a:spcPct val="100000"/>
              </a:lnSpc>
              <a:spcBef>
                <a:spcPts val="425"/>
              </a:spcBef>
            </a:pPr>
            <a:endParaRPr sz="2150" dirty="0">
              <a:latin typeface="Trebuchet MS"/>
              <a:cs typeface="Trebuchet MS"/>
            </a:endParaRPr>
          </a:p>
          <a:p>
            <a:pPr marL="142875" marR="2831465" indent="252095">
              <a:lnSpc>
                <a:spcPts val="1880"/>
              </a:lnSpc>
            </a:pPr>
            <a:r>
              <a:rPr sz="1650" u="none" spc="245" dirty="0">
                <a:solidFill>
                  <a:srgbClr val="000000"/>
                </a:solidFill>
                <a:latin typeface="Tahoma"/>
                <a:cs typeface="Tahoma"/>
              </a:rPr>
              <a:t>kubectl</a:t>
            </a:r>
            <a:r>
              <a:rPr sz="1650" u="none" spc="-10" dirty="0">
                <a:solidFill>
                  <a:srgbClr val="000000"/>
                </a:solidFill>
                <a:latin typeface="Tahoma"/>
                <a:cs typeface="Tahoma"/>
              </a:rPr>
              <a:t>  </a:t>
            </a:r>
            <a:r>
              <a:rPr sz="1650" u="none" spc="185" dirty="0">
                <a:solidFill>
                  <a:srgbClr val="000000"/>
                </a:solidFill>
                <a:latin typeface="Tahoma"/>
                <a:cs typeface="Tahoma"/>
              </a:rPr>
              <a:t>annotate</a:t>
            </a:r>
            <a:r>
              <a:rPr sz="1650" u="none" spc="-5" dirty="0">
                <a:solidFill>
                  <a:srgbClr val="000000"/>
                </a:solidFill>
                <a:latin typeface="Tahoma"/>
                <a:cs typeface="Tahoma"/>
              </a:rPr>
              <a:t>  </a:t>
            </a:r>
            <a:r>
              <a:rPr sz="1650" u="none" spc="80" dirty="0">
                <a:solidFill>
                  <a:srgbClr val="000000"/>
                </a:solidFill>
                <a:latin typeface="Tahoma"/>
                <a:cs typeface="Tahoma"/>
              </a:rPr>
              <a:t>pod</a:t>
            </a:r>
            <a:r>
              <a:rPr sz="1650" u="none" spc="-5" dirty="0">
                <a:solidFill>
                  <a:srgbClr val="000000"/>
                </a:solidFill>
                <a:latin typeface="Tahoma"/>
                <a:cs typeface="Tahoma"/>
              </a:rPr>
              <a:t>  </a:t>
            </a:r>
            <a:r>
              <a:rPr sz="1650" u="none" spc="270" dirty="0">
                <a:solidFill>
                  <a:srgbClr val="000000"/>
                </a:solidFill>
                <a:latin typeface="Tahoma"/>
                <a:cs typeface="Tahoma"/>
              </a:rPr>
              <a:t>light-</a:t>
            </a:r>
            <a:r>
              <a:rPr sz="1650" u="none" spc="325" dirty="0">
                <a:solidFill>
                  <a:srgbClr val="000000"/>
                </a:solidFill>
                <a:latin typeface="Tahoma"/>
                <a:cs typeface="Tahoma"/>
              </a:rPr>
              <a:t>sleeper</a:t>
            </a:r>
            <a:r>
              <a:rPr sz="1650" u="none" spc="-5" dirty="0">
                <a:solidFill>
                  <a:srgbClr val="000000"/>
                </a:solidFill>
                <a:latin typeface="Tahoma"/>
                <a:cs typeface="Tahoma"/>
              </a:rPr>
              <a:t>  </a:t>
            </a:r>
            <a:r>
              <a:rPr sz="1650" u="none" spc="204" dirty="0">
                <a:solidFill>
                  <a:srgbClr val="000000"/>
                </a:solidFill>
                <a:latin typeface="Tahoma"/>
                <a:cs typeface="Tahoma"/>
              </a:rPr>
              <a:t>k8s.</a:t>
            </a:r>
            <a:r>
              <a:rPr lang="fr-FR" sz="1650" u="none" spc="204" dirty="0" err="1">
                <a:solidFill>
                  <a:srgbClr val="000000"/>
                </a:solidFill>
                <a:latin typeface="Tahoma"/>
                <a:cs typeface="Tahoma"/>
              </a:rPr>
              <a:t>bitbox</a:t>
            </a:r>
            <a:r>
              <a:rPr sz="1650" u="none" spc="204" dirty="0">
                <a:solidFill>
                  <a:srgbClr val="000000"/>
                </a:solidFill>
                <a:latin typeface="Tahoma"/>
                <a:cs typeface="Tahoma"/>
              </a:rPr>
              <a:t>.com/created-</a:t>
            </a:r>
            <a:r>
              <a:rPr sz="1650" u="none" spc="150" dirty="0">
                <a:solidFill>
                  <a:srgbClr val="000000"/>
                </a:solidFill>
                <a:latin typeface="Tahoma"/>
                <a:cs typeface="Tahoma"/>
              </a:rPr>
              <a:t>by</a:t>
            </a:r>
            <a:r>
              <a:rPr sz="1650" u="none" spc="150" dirty="0">
                <a:solidFill>
                  <a:srgbClr val="996E3A"/>
                </a:solidFill>
                <a:latin typeface="Tahoma"/>
                <a:cs typeface="Tahoma"/>
              </a:rPr>
              <a:t>=</a:t>
            </a:r>
            <a:r>
              <a:rPr sz="1650" u="none" spc="150" dirty="0">
                <a:solidFill>
                  <a:srgbClr val="000000"/>
                </a:solidFill>
                <a:latin typeface="Tahoma"/>
                <a:cs typeface="Tahoma"/>
              </a:rPr>
              <a:t>cfurmaniak </a:t>
            </a:r>
            <a:r>
              <a:rPr sz="1650" u="none" spc="80" dirty="0">
                <a:solidFill>
                  <a:srgbClr val="000000"/>
                </a:solidFill>
                <a:latin typeface="Tahoma"/>
                <a:cs typeface="Tahoma"/>
              </a:rPr>
              <a:t>pod</a:t>
            </a:r>
            <a:r>
              <a:rPr sz="1650" u="none" spc="480" dirty="0">
                <a:solidFill>
                  <a:srgbClr val="000000"/>
                </a:solidFill>
                <a:latin typeface="Tahoma"/>
                <a:cs typeface="Tahoma"/>
              </a:rPr>
              <a:t> </a:t>
            </a:r>
            <a:r>
              <a:rPr sz="1650" u="none" spc="280" dirty="0">
                <a:solidFill>
                  <a:srgbClr val="000000"/>
                </a:solidFill>
                <a:latin typeface="Tahoma"/>
                <a:cs typeface="Tahoma"/>
              </a:rPr>
              <a:t>"light-</a:t>
            </a:r>
            <a:r>
              <a:rPr sz="1650" u="none" spc="330" dirty="0">
                <a:solidFill>
                  <a:srgbClr val="000000"/>
                </a:solidFill>
                <a:latin typeface="Tahoma"/>
                <a:cs typeface="Tahoma"/>
              </a:rPr>
              <a:t>sleeper"</a:t>
            </a:r>
            <a:r>
              <a:rPr sz="1650" u="none" spc="484" dirty="0">
                <a:solidFill>
                  <a:srgbClr val="000000"/>
                </a:solidFill>
                <a:latin typeface="Tahoma"/>
                <a:cs typeface="Tahoma"/>
              </a:rPr>
              <a:t> </a:t>
            </a:r>
            <a:r>
              <a:rPr sz="1650" u="none" spc="160" dirty="0">
                <a:solidFill>
                  <a:srgbClr val="000000"/>
                </a:solidFill>
                <a:latin typeface="Tahoma"/>
                <a:cs typeface="Tahoma"/>
              </a:rPr>
              <a:t>annotated</a:t>
            </a:r>
            <a:endParaRPr sz="1650" dirty="0">
              <a:latin typeface="Tahoma"/>
              <a:cs typeface="Tahoma"/>
            </a:endParaRPr>
          </a:p>
          <a:p>
            <a:pPr>
              <a:lnSpc>
                <a:spcPct val="100000"/>
              </a:lnSpc>
              <a:spcBef>
                <a:spcPts val="775"/>
              </a:spcBef>
            </a:pPr>
            <a:endParaRPr sz="1650" dirty="0">
              <a:latin typeface="Tahoma"/>
              <a:cs typeface="Tahoma"/>
            </a:endParaRPr>
          </a:p>
          <a:p>
            <a:pPr marL="142875" marR="5102225" indent="252095">
              <a:lnSpc>
                <a:spcPts val="1880"/>
              </a:lnSpc>
              <a:tabLst>
                <a:tab pos="1908810" algn="l"/>
              </a:tabLst>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29" dirty="0">
                <a:solidFill>
                  <a:srgbClr val="000000"/>
                </a:solidFill>
                <a:latin typeface="Tahoma"/>
                <a:cs typeface="Tahoma"/>
              </a:rPr>
              <a:t>describe</a:t>
            </a:r>
            <a:r>
              <a:rPr sz="1650" u="none" spc="484" dirty="0">
                <a:solidFill>
                  <a:srgbClr val="000000"/>
                </a:solidFill>
                <a:latin typeface="Tahoma"/>
                <a:cs typeface="Tahoma"/>
              </a:rPr>
              <a:t> </a:t>
            </a:r>
            <a:r>
              <a:rPr sz="1650" u="none" spc="80" dirty="0">
                <a:solidFill>
                  <a:srgbClr val="000000"/>
                </a:solidFill>
                <a:latin typeface="Tahoma"/>
                <a:cs typeface="Tahoma"/>
              </a:rPr>
              <a:t>pod</a:t>
            </a:r>
            <a:r>
              <a:rPr sz="1650" u="none" spc="490" dirty="0">
                <a:solidFill>
                  <a:srgbClr val="000000"/>
                </a:solidFill>
                <a:latin typeface="Tahoma"/>
                <a:cs typeface="Tahoma"/>
              </a:rPr>
              <a:t> </a:t>
            </a:r>
            <a:r>
              <a:rPr sz="1650" u="none" spc="270" dirty="0">
                <a:solidFill>
                  <a:srgbClr val="000000"/>
                </a:solidFill>
                <a:latin typeface="Tahoma"/>
                <a:cs typeface="Tahoma"/>
              </a:rPr>
              <a:t>light-</a:t>
            </a:r>
            <a:r>
              <a:rPr sz="1650" u="none" spc="325" dirty="0">
                <a:solidFill>
                  <a:srgbClr val="000000"/>
                </a:solidFill>
                <a:latin typeface="Tahoma"/>
                <a:cs typeface="Tahoma"/>
              </a:rPr>
              <a:t>sleeper</a:t>
            </a:r>
            <a:r>
              <a:rPr sz="1650" u="none" spc="484" dirty="0">
                <a:solidFill>
                  <a:srgbClr val="000000"/>
                </a:solidFill>
                <a:latin typeface="Tahoma"/>
                <a:cs typeface="Tahoma"/>
              </a:rPr>
              <a:t> </a:t>
            </a:r>
            <a:r>
              <a:rPr sz="1650" u="none" spc="360" dirty="0">
                <a:solidFill>
                  <a:srgbClr val="996E3A"/>
                </a:solidFill>
                <a:latin typeface="Tahoma"/>
                <a:cs typeface="Tahoma"/>
              </a:rPr>
              <a:t>|</a:t>
            </a:r>
            <a:r>
              <a:rPr sz="1650" u="none" spc="484" dirty="0">
                <a:solidFill>
                  <a:srgbClr val="996E3A"/>
                </a:solidFill>
                <a:latin typeface="Tahoma"/>
                <a:cs typeface="Tahoma"/>
              </a:rPr>
              <a:t> </a:t>
            </a:r>
            <a:r>
              <a:rPr sz="1650" u="none" spc="160" dirty="0">
                <a:solidFill>
                  <a:srgbClr val="DD4A67"/>
                </a:solidFill>
                <a:latin typeface="Tahoma"/>
                <a:cs typeface="Tahoma"/>
              </a:rPr>
              <a:t>grep</a:t>
            </a:r>
            <a:r>
              <a:rPr sz="1650" u="none" spc="490" dirty="0">
                <a:solidFill>
                  <a:srgbClr val="DD4A67"/>
                </a:solidFill>
                <a:latin typeface="Tahoma"/>
                <a:cs typeface="Tahoma"/>
              </a:rPr>
              <a:t> </a:t>
            </a:r>
            <a:r>
              <a:rPr sz="1650" u="none" spc="190" dirty="0">
                <a:solidFill>
                  <a:srgbClr val="000000"/>
                </a:solidFill>
                <a:latin typeface="Tahoma"/>
                <a:cs typeface="Tahoma"/>
              </a:rPr>
              <a:t>Annotations </a:t>
            </a:r>
            <a:r>
              <a:rPr sz="1650" u="none" spc="210" dirty="0">
                <a:solidFill>
                  <a:srgbClr val="000000"/>
                </a:solidFill>
                <a:latin typeface="Tahoma"/>
                <a:cs typeface="Tahoma"/>
              </a:rPr>
              <a:t>Annotations:</a:t>
            </a:r>
            <a:r>
              <a:rPr sz="1650" u="none" dirty="0">
                <a:solidFill>
                  <a:srgbClr val="000000"/>
                </a:solidFill>
                <a:latin typeface="Tahoma"/>
                <a:cs typeface="Tahoma"/>
              </a:rPr>
              <a:t>	</a:t>
            </a:r>
            <a:r>
              <a:rPr sz="1650" u="none" spc="185" dirty="0">
                <a:solidFill>
                  <a:srgbClr val="000000"/>
                </a:solidFill>
                <a:latin typeface="Tahoma"/>
                <a:cs typeface="Tahoma"/>
              </a:rPr>
              <a:t>k8s.</a:t>
            </a:r>
            <a:r>
              <a:rPr lang="fr-FR" sz="1650" u="none" spc="185" dirty="0" err="1">
                <a:solidFill>
                  <a:srgbClr val="000000"/>
                </a:solidFill>
                <a:latin typeface="Tahoma"/>
                <a:cs typeface="Tahoma"/>
              </a:rPr>
              <a:t>bitbox</a:t>
            </a:r>
            <a:r>
              <a:rPr sz="1650" u="none" spc="185" dirty="0">
                <a:solidFill>
                  <a:srgbClr val="000000"/>
                </a:solidFill>
                <a:latin typeface="Tahoma"/>
                <a:cs typeface="Tahoma"/>
              </a:rPr>
              <a:t>.com/created-</a:t>
            </a:r>
            <a:r>
              <a:rPr sz="1650" u="none" spc="190" dirty="0">
                <a:solidFill>
                  <a:srgbClr val="000000"/>
                </a:solidFill>
                <a:latin typeface="Tahoma"/>
                <a:cs typeface="Tahoma"/>
              </a:rPr>
              <a:t>by=cfurmaniak</a:t>
            </a:r>
            <a:endParaRPr sz="1650" dirty="0">
              <a:latin typeface="Tahoma"/>
              <a:cs typeface="Tahom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1906250" cy="1006475"/>
          </a:xfrm>
          <a:prstGeom prst="rect">
            <a:avLst/>
          </a:prstGeom>
        </p:spPr>
        <p:txBody>
          <a:bodyPr vert="horz" wrap="square" lIns="0" tIns="98425" rIns="0" bIns="0" rtlCol="0">
            <a:spAutoFit/>
          </a:bodyPr>
          <a:lstStyle/>
          <a:p>
            <a:pPr marL="12700" marR="5080">
              <a:lnSpc>
                <a:spcPts val="3529"/>
              </a:lnSpc>
              <a:spcBef>
                <a:spcPts val="775"/>
              </a:spcBef>
            </a:pPr>
            <a:r>
              <a:rPr spc="-95" dirty="0"/>
              <a:t>EXAMPLES</a:t>
            </a:r>
            <a:r>
              <a:rPr spc="-150" dirty="0"/>
              <a:t> </a:t>
            </a:r>
            <a:r>
              <a:rPr dirty="0"/>
              <a:t>OF</a:t>
            </a:r>
            <a:r>
              <a:rPr spc="-130" dirty="0"/>
              <a:t> </a:t>
            </a:r>
            <a:r>
              <a:rPr spc="-10" dirty="0"/>
              <a:t>INFORMATION</a:t>
            </a:r>
            <a:r>
              <a:rPr spc="-114" dirty="0"/>
              <a:t> </a:t>
            </a:r>
            <a:r>
              <a:rPr dirty="0"/>
              <a:t>THAT</a:t>
            </a:r>
            <a:r>
              <a:rPr spc="-114" dirty="0"/>
              <a:t> </a:t>
            </a:r>
            <a:r>
              <a:rPr dirty="0"/>
              <a:t>CAN</a:t>
            </a:r>
            <a:r>
              <a:rPr spc="-120" dirty="0"/>
              <a:t> </a:t>
            </a:r>
            <a:r>
              <a:rPr spc="-170" dirty="0"/>
              <a:t>BE</a:t>
            </a:r>
            <a:r>
              <a:rPr spc="-70" dirty="0"/>
              <a:t> </a:t>
            </a:r>
            <a:r>
              <a:rPr spc="-80" dirty="0"/>
              <a:t>STORED</a:t>
            </a:r>
            <a:r>
              <a:rPr spc="-120" dirty="0"/>
              <a:t> </a:t>
            </a:r>
            <a:r>
              <a:rPr spc="-25" dirty="0"/>
              <a:t>IN </a:t>
            </a:r>
            <a:r>
              <a:rPr spc="-10" dirty="0"/>
              <a:t>ANNOTATIONS</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3" cstate="print"/>
          <a:stretch>
            <a:fillRect/>
          </a:stretch>
        </p:blipFill>
        <p:spPr>
          <a:xfrm>
            <a:off x="1309687" y="2833687"/>
            <a:ext cx="104775" cy="104774"/>
          </a:xfrm>
          <a:prstGeom prst="rect">
            <a:avLst/>
          </a:prstGeom>
        </p:spPr>
      </p:pic>
      <p:pic>
        <p:nvPicPr>
          <p:cNvPr id="5" name="object 5"/>
          <p:cNvPicPr/>
          <p:nvPr/>
        </p:nvPicPr>
        <p:blipFill>
          <a:blip r:embed="rId2" cstate="print"/>
          <a:stretch>
            <a:fillRect/>
          </a:stretch>
        </p:blipFill>
        <p:spPr>
          <a:xfrm>
            <a:off x="933449" y="3343274"/>
            <a:ext cx="95250" cy="95249"/>
          </a:xfrm>
          <a:prstGeom prst="rect">
            <a:avLst/>
          </a:prstGeom>
        </p:spPr>
      </p:pic>
      <p:pic>
        <p:nvPicPr>
          <p:cNvPr id="6" name="object 6"/>
          <p:cNvPicPr/>
          <p:nvPr/>
        </p:nvPicPr>
        <p:blipFill>
          <a:blip r:embed="rId3" cstate="print"/>
          <a:stretch>
            <a:fillRect/>
          </a:stretch>
        </p:blipFill>
        <p:spPr>
          <a:xfrm>
            <a:off x="1309687" y="3814762"/>
            <a:ext cx="104775" cy="104774"/>
          </a:xfrm>
          <a:prstGeom prst="rect">
            <a:avLst/>
          </a:prstGeom>
        </p:spPr>
      </p:pic>
      <p:sp>
        <p:nvSpPr>
          <p:cNvPr id="7" name="object 7"/>
          <p:cNvSpPr txBox="1"/>
          <p:nvPr/>
        </p:nvSpPr>
        <p:spPr>
          <a:xfrm>
            <a:off x="1177924" y="1958975"/>
            <a:ext cx="11220450" cy="3526790"/>
          </a:xfrm>
          <a:prstGeom prst="rect">
            <a:avLst/>
          </a:prstGeom>
        </p:spPr>
        <p:txBody>
          <a:bodyPr vert="horz" wrap="square" lIns="0" tIns="66040" rIns="0" bIns="0" rtlCol="0">
            <a:spAutoFit/>
          </a:bodyPr>
          <a:lstStyle/>
          <a:p>
            <a:pPr marL="12700" marR="137160">
              <a:lnSpc>
                <a:spcPts val="2100"/>
              </a:lnSpc>
              <a:spcBef>
                <a:spcPts val="520"/>
              </a:spcBef>
            </a:pPr>
            <a:r>
              <a:rPr sz="2100" dirty="0">
                <a:solidFill>
                  <a:srgbClr val="333333"/>
                </a:solidFill>
                <a:latin typeface="Trebuchet MS"/>
                <a:cs typeface="Trebuchet MS"/>
              </a:rPr>
              <a:t>Build</a:t>
            </a:r>
            <a:r>
              <a:rPr sz="2100" spc="-25" dirty="0">
                <a:solidFill>
                  <a:srgbClr val="333333"/>
                </a:solidFill>
                <a:latin typeface="Trebuchet MS"/>
                <a:cs typeface="Trebuchet MS"/>
              </a:rPr>
              <a:t> </a:t>
            </a:r>
            <a:r>
              <a:rPr sz="2100" spc="105" dirty="0">
                <a:solidFill>
                  <a:srgbClr val="333333"/>
                </a:solidFill>
                <a:latin typeface="Trebuchet MS"/>
                <a:cs typeface="Trebuchet MS"/>
              </a:rPr>
              <a:t>number</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0" dirty="0">
                <a:solidFill>
                  <a:srgbClr val="333333"/>
                </a:solidFill>
                <a:latin typeface="Trebuchet MS"/>
                <a:cs typeface="Trebuchet MS"/>
              </a:rPr>
              <a:t> </a:t>
            </a:r>
            <a:r>
              <a:rPr sz="2100" dirty="0">
                <a:solidFill>
                  <a:srgbClr val="333333"/>
                </a:solidFill>
                <a:latin typeface="Trebuchet MS"/>
                <a:cs typeface="Trebuchet MS"/>
              </a:rPr>
              <a:t>CI/CD</a:t>
            </a:r>
            <a:r>
              <a:rPr sz="2100" spc="-25" dirty="0">
                <a:solidFill>
                  <a:srgbClr val="333333"/>
                </a:solidFill>
                <a:latin typeface="Trebuchet MS"/>
                <a:cs typeface="Trebuchet MS"/>
              </a:rPr>
              <a:t> </a:t>
            </a:r>
            <a:r>
              <a:rPr sz="2100" spc="-30" dirty="0">
                <a:solidFill>
                  <a:srgbClr val="333333"/>
                </a:solidFill>
                <a:latin typeface="Trebuchet MS"/>
                <a:cs typeface="Trebuchet MS"/>
              </a:rPr>
              <a:t>tool,</a:t>
            </a:r>
            <a:r>
              <a:rPr sz="2100" spc="-25" dirty="0">
                <a:solidFill>
                  <a:srgbClr val="333333"/>
                </a:solidFill>
                <a:latin typeface="Trebuchet MS"/>
                <a:cs typeface="Trebuchet MS"/>
              </a:rPr>
              <a:t> </a:t>
            </a:r>
            <a:r>
              <a:rPr sz="2100" dirty="0">
                <a:solidFill>
                  <a:srgbClr val="333333"/>
                </a:solidFill>
                <a:latin typeface="Trebuchet MS"/>
                <a:cs typeface="Trebuchet MS"/>
              </a:rPr>
              <a:t>release</a:t>
            </a:r>
            <a:r>
              <a:rPr sz="2100" spc="-20" dirty="0">
                <a:solidFill>
                  <a:srgbClr val="333333"/>
                </a:solidFill>
                <a:latin typeface="Trebuchet MS"/>
                <a:cs typeface="Trebuchet MS"/>
              </a:rPr>
              <a:t> </a:t>
            </a:r>
            <a:r>
              <a:rPr sz="2100" dirty="0">
                <a:solidFill>
                  <a:srgbClr val="333333"/>
                </a:solidFill>
                <a:latin typeface="Trebuchet MS"/>
                <a:cs typeface="Trebuchet MS"/>
              </a:rPr>
              <a:t>date</a:t>
            </a:r>
            <a:r>
              <a:rPr sz="2100" spc="-25" dirty="0">
                <a:solidFill>
                  <a:srgbClr val="333333"/>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dirty="0">
                <a:solidFill>
                  <a:srgbClr val="333333"/>
                </a:solidFill>
                <a:latin typeface="Trebuchet MS"/>
                <a:cs typeface="Trebuchet MS"/>
              </a:rPr>
              <a:t>IDs,</a:t>
            </a:r>
            <a:r>
              <a:rPr sz="2100" spc="-20" dirty="0">
                <a:solidFill>
                  <a:srgbClr val="333333"/>
                </a:solidFill>
                <a:latin typeface="Trebuchet MS"/>
                <a:cs typeface="Trebuchet MS"/>
              </a:rPr>
              <a:t> </a:t>
            </a:r>
            <a:r>
              <a:rPr sz="2100" spc="114" dirty="0">
                <a:solidFill>
                  <a:srgbClr val="333333"/>
                </a:solidFill>
                <a:latin typeface="Trebuchet MS"/>
                <a:cs typeface="Trebuchet MS"/>
              </a:rPr>
              <a:t>hash</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spc="75" dirty="0">
                <a:solidFill>
                  <a:srgbClr val="333333"/>
                </a:solidFill>
                <a:latin typeface="Trebuchet MS"/>
                <a:cs typeface="Trebuchet MS"/>
              </a:rPr>
              <a:t>images</a:t>
            </a:r>
            <a:r>
              <a:rPr sz="2100" spc="-25" dirty="0">
                <a:solidFill>
                  <a:srgbClr val="333333"/>
                </a:solidFill>
                <a:latin typeface="Trebuchet MS"/>
                <a:cs typeface="Trebuchet MS"/>
              </a:rPr>
              <a:t> </a:t>
            </a:r>
            <a:r>
              <a:rPr sz="2100" dirty="0">
                <a:solidFill>
                  <a:srgbClr val="333333"/>
                </a:solidFill>
                <a:latin typeface="Trebuchet MS"/>
                <a:cs typeface="Trebuchet MS"/>
              </a:rPr>
              <a:t>used,</a:t>
            </a:r>
            <a:r>
              <a:rPr sz="2100" spc="-25" dirty="0">
                <a:solidFill>
                  <a:srgbClr val="333333"/>
                </a:solidFill>
                <a:latin typeface="Trebuchet MS"/>
                <a:cs typeface="Trebuchet MS"/>
              </a:rPr>
              <a:t> </a:t>
            </a:r>
            <a:r>
              <a:rPr sz="2100" spc="90" dirty="0">
                <a:solidFill>
                  <a:srgbClr val="333333"/>
                </a:solidFill>
                <a:latin typeface="Trebuchet MS"/>
                <a:cs typeface="Trebuchet MS"/>
              </a:rPr>
              <a:t>address</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spc="-10" dirty="0">
                <a:solidFill>
                  <a:srgbClr val="333333"/>
                </a:solidFill>
                <a:latin typeface="Trebuchet MS"/>
                <a:cs typeface="Trebuchet MS"/>
              </a:rPr>
              <a:t>private registries</a:t>
            </a:r>
            <a:endParaRPr sz="2100">
              <a:latin typeface="Trebuchet MS"/>
              <a:cs typeface="Trebuchet MS"/>
            </a:endParaRPr>
          </a:p>
          <a:p>
            <a:pPr marL="393065">
              <a:lnSpc>
                <a:spcPct val="100000"/>
              </a:lnSpc>
              <a:spcBef>
                <a:spcPts val="1230"/>
              </a:spcBef>
              <a:tabLst>
                <a:tab pos="2432685" algn="l"/>
              </a:tabLst>
            </a:pPr>
            <a:r>
              <a:rPr sz="2100" spc="-25" dirty="0">
                <a:solidFill>
                  <a:srgbClr val="333333"/>
                </a:solidFill>
                <a:latin typeface="Trebuchet MS"/>
                <a:cs typeface="Trebuchet MS"/>
              </a:rPr>
              <a:t>eg:</a:t>
            </a:r>
            <a:r>
              <a:rPr sz="2100" spc="-125" dirty="0">
                <a:solidFill>
                  <a:srgbClr val="333333"/>
                </a:solidFill>
                <a:latin typeface="Trebuchet MS"/>
                <a:cs typeface="Trebuchet MS"/>
              </a:rPr>
              <a:t> </a:t>
            </a:r>
            <a:r>
              <a:rPr sz="2100" spc="415" dirty="0">
                <a:solidFill>
                  <a:srgbClr val="ED2137"/>
                </a:solidFill>
                <a:latin typeface="Tahoma"/>
                <a:cs typeface="Tahoma"/>
              </a:rPr>
              <a:t>buid-</a:t>
            </a:r>
            <a:r>
              <a:rPr sz="2100" spc="325" dirty="0">
                <a:solidFill>
                  <a:srgbClr val="ED2137"/>
                </a:solidFill>
                <a:latin typeface="Tahoma"/>
                <a:cs typeface="Tahoma"/>
              </a:rPr>
              <a:t>url:</a:t>
            </a:r>
            <a:r>
              <a:rPr sz="2100" dirty="0">
                <a:solidFill>
                  <a:srgbClr val="ED2137"/>
                </a:solidFill>
                <a:latin typeface="Tahoma"/>
                <a:cs typeface="Tahoma"/>
              </a:rPr>
              <a:t>	</a:t>
            </a:r>
            <a:r>
              <a:rPr sz="2100" spc="305" dirty="0">
                <a:solidFill>
                  <a:srgbClr val="ED2137"/>
                </a:solidFill>
                <a:latin typeface="Tahoma"/>
                <a:cs typeface="Tahoma"/>
              </a:rPr>
              <a:t>https://my-</a:t>
            </a:r>
            <a:r>
              <a:rPr sz="2100" spc="300" dirty="0">
                <a:solidFill>
                  <a:srgbClr val="ED2137"/>
                </a:solidFill>
                <a:latin typeface="Tahoma"/>
                <a:cs typeface="Tahoma"/>
              </a:rPr>
              <a:t>ci.my-</a:t>
            </a:r>
            <a:r>
              <a:rPr sz="2100" spc="290" dirty="0">
                <a:solidFill>
                  <a:srgbClr val="ED2137"/>
                </a:solidFill>
                <a:latin typeface="Tahoma"/>
                <a:cs typeface="Tahoma"/>
              </a:rPr>
              <a:t>company.tld/path/to/pipelines/log</a:t>
            </a:r>
            <a:endParaRPr sz="2100">
              <a:latin typeface="Tahoma"/>
              <a:cs typeface="Tahoma"/>
            </a:endParaRPr>
          </a:p>
          <a:p>
            <a:pPr marL="393065" marR="5268595" indent="-381000">
              <a:lnSpc>
                <a:spcPct val="148800"/>
              </a:lnSpc>
              <a:spcBef>
                <a:spcPts val="225"/>
              </a:spcBef>
              <a:tabLst>
                <a:tab pos="2753995" algn="l"/>
              </a:tabLst>
            </a:pPr>
            <a:r>
              <a:rPr sz="2100" dirty="0">
                <a:solidFill>
                  <a:srgbClr val="333333"/>
                </a:solidFill>
                <a:latin typeface="Trebuchet MS"/>
                <a:cs typeface="Trebuchet MS"/>
              </a:rPr>
              <a:t>Source,</a:t>
            </a:r>
            <a:r>
              <a:rPr sz="2100" spc="-5" dirty="0">
                <a:solidFill>
                  <a:srgbClr val="333333"/>
                </a:solidFill>
                <a:latin typeface="Trebuchet MS"/>
                <a:cs typeface="Trebuchet MS"/>
              </a:rPr>
              <a:t> </a:t>
            </a:r>
            <a:r>
              <a:rPr sz="2100" spc="-10" dirty="0">
                <a:solidFill>
                  <a:srgbClr val="333333"/>
                </a:solidFill>
                <a:latin typeface="Trebuchet MS"/>
                <a:cs typeface="Trebuchet MS"/>
              </a:rPr>
              <a:t>git</a:t>
            </a:r>
            <a:r>
              <a:rPr sz="2100" spc="-5" dirty="0">
                <a:solidFill>
                  <a:srgbClr val="333333"/>
                </a:solidFill>
                <a:latin typeface="Trebuchet MS"/>
                <a:cs typeface="Trebuchet MS"/>
              </a:rPr>
              <a:t> </a:t>
            </a:r>
            <a:r>
              <a:rPr sz="2100" dirty="0">
                <a:solidFill>
                  <a:srgbClr val="333333"/>
                </a:solidFill>
                <a:latin typeface="Trebuchet MS"/>
                <a:cs typeface="Trebuchet MS"/>
              </a:rPr>
              <a:t>branch,</a:t>
            </a:r>
            <a:r>
              <a:rPr sz="2100" spc="-5" dirty="0">
                <a:solidFill>
                  <a:srgbClr val="333333"/>
                </a:solidFill>
                <a:latin typeface="Trebuchet MS"/>
                <a:cs typeface="Trebuchet MS"/>
              </a:rPr>
              <a:t> </a:t>
            </a:r>
            <a:r>
              <a:rPr sz="2100" spc="60" dirty="0">
                <a:solidFill>
                  <a:srgbClr val="333333"/>
                </a:solidFill>
                <a:latin typeface="Trebuchet MS"/>
                <a:cs typeface="Trebuchet MS"/>
              </a:rPr>
              <a:t>Pull|Merge</a:t>
            </a:r>
            <a:r>
              <a:rPr sz="2100" spc="-5" dirty="0">
                <a:solidFill>
                  <a:srgbClr val="333333"/>
                </a:solidFill>
                <a:latin typeface="Trebuchet MS"/>
                <a:cs typeface="Trebuchet MS"/>
              </a:rPr>
              <a:t> </a:t>
            </a:r>
            <a:r>
              <a:rPr sz="2100" spc="50" dirty="0">
                <a:solidFill>
                  <a:srgbClr val="333333"/>
                </a:solidFill>
                <a:latin typeface="Trebuchet MS"/>
                <a:cs typeface="Trebuchet MS"/>
              </a:rPr>
              <a:t>Request</a:t>
            </a:r>
            <a:r>
              <a:rPr sz="2100" spc="-5" dirty="0">
                <a:solidFill>
                  <a:srgbClr val="333333"/>
                </a:solidFill>
                <a:latin typeface="Trebuchet MS"/>
                <a:cs typeface="Trebuchet MS"/>
              </a:rPr>
              <a:t> </a:t>
            </a:r>
            <a:r>
              <a:rPr sz="2100" spc="95" dirty="0">
                <a:solidFill>
                  <a:srgbClr val="333333"/>
                </a:solidFill>
                <a:latin typeface="Trebuchet MS"/>
                <a:cs typeface="Trebuchet MS"/>
              </a:rPr>
              <a:t>number </a:t>
            </a:r>
            <a:r>
              <a:rPr sz="2100" spc="-25" dirty="0">
                <a:solidFill>
                  <a:srgbClr val="333333"/>
                </a:solidFill>
                <a:latin typeface="Trebuchet MS"/>
                <a:cs typeface="Trebuchet MS"/>
              </a:rPr>
              <a:t>eg:</a:t>
            </a:r>
            <a:r>
              <a:rPr sz="2100" spc="-130" dirty="0">
                <a:solidFill>
                  <a:srgbClr val="333333"/>
                </a:solidFill>
                <a:latin typeface="Trebuchet MS"/>
                <a:cs typeface="Trebuchet MS"/>
              </a:rPr>
              <a:t> </a:t>
            </a:r>
            <a:r>
              <a:rPr sz="2100" spc="220" dirty="0">
                <a:solidFill>
                  <a:srgbClr val="ED2137"/>
                </a:solidFill>
                <a:latin typeface="Tahoma"/>
                <a:cs typeface="Tahoma"/>
              </a:rPr>
              <a:t>scm-</a:t>
            </a:r>
            <a:r>
              <a:rPr sz="2100" spc="190" dirty="0">
                <a:solidFill>
                  <a:srgbClr val="ED2137"/>
                </a:solidFill>
                <a:latin typeface="Tahoma"/>
                <a:cs typeface="Tahoma"/>
              </a:rPr>
              <a:t>branch:</a:t>
            </a:r>
            <a:r>
              <a:rPr sz="2100" dirty="0">
                <a:solidFill>
                  <a:srgbClr val="ED2137"/>
                </a:solidFill>
                <a:latin typeface="Tahoma"/>
                <a:cs typeface="Tahoma"/>
              </a:rPr>
              <a:t>	</a:t>
            </a:r>
            <a:r>
              <a:rPr sz="2100" spc="190" dirty="0">
                <a:solidFill>
                  <a:srgbClr val="ED2137"/>
                </a:solidFill>
                <a:latin typeface="Tahoma"/>
                <a:cs typeface="Tahoma"/>
              </a:rPr>
              <a:t>master</a:t>
            </a:r>
            <a:endParaRPr sz="2100">
              <a:latin typeface="Tahoma"/>
              <a:cs typeface="Tahoma"/>
            </a:endParaRPr>
          </a:p>
          <a:p>
            <a:pPr marL="12700">
              <a:lnSpc>
                <a:spcPct val="100000"/>
              </a:lnSpc>
              <a:spcBef>
                <a:spcPts val="1455"/>
              </a:spcBef>
            </a:pPr>
            <a:r>
              <a:rPr sz="2100" dirty="0">
                <a:solidFill>
                  <a:srgbClr val="333333"/>
                </a:solidFill>
                <a:latin typeface="Trebuchet MS"/>
                <a:cs typeface="Trebuchet MS"/>
              </a:rPr>
              <a:t>List</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50" dirty="0">
                <a:solidFill>
                  <a:srgbClr val="333333"/>
                </a:solidFill>
                <a:latin typeface="Trebuchet MS"/>
                <a:cs typeface="Trebuchet MS"/>
              </a:rPr>
              <a:t>dependencies</a:t>
            </a:r>
            <a:r>
              <a:rPr sz="2100" spc="-55" dirty="0">
                <a:solidFill>
                  <a:srgbClr val="333333"/>
                </a:solidFill>
                <a:latin typeface="Trebuchet MS"/>
                <a:cs typeface="Trebuchet MS"/>
              </a:rPr>
              <a:t> </a:t>
            </a:r>
            <a:r>
              <a:rPr sz="2100" spc="-10" dirty="0">
                <a:solidFill>
                  <a:srgbClr val="333333"/>
                </a:solidFill>
                <a:latin typeface="Trebuchet MS"/>
                <a:cs typeface="Trebuchet MS"/>
              </a:rPr>
              <a:t>(services)</a:t>
            </a:r>
            <a:endParaRPr sz="2100">
              <a:latin typeface="Trebuchet MS"/>
              <a:cs typeface="Trebuchet MS"/>
            </a:endParaRPr>
          </a:p>
          <a:p>
            <a:pPr marL="12700">
              <a:lnSpc>
                <a:spcPct val="100000"/>
              </a:lnSpc>
              <a:spcBef>
                <a:spcPts val="1230"/>
              </a:spcBef>
            </a:pPr>
            <a:r>
              <a:rPr sz="2100" spc="100" dirty="0">
                <a:solidFill>
                  <a:srgbClr val="333333"/>
                </a:solidFill>
                <a:latin typeface="Trebuchet MS"/>
                <a:cs typeface="Trebuchet MS"/>
              </a:rPr>
              <a:t>URLs</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tools</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dirty="0">
                <a:solidFill>
                  <a:srgbClr val="333333"/>
                </a:solidFill>
                <a:latin typeface="Trebuchet MS"/>
                <a:cs typeface="Trebuchet MS"/>
              </a:rPr>
              <a:t>centralizing</a:t>
            </a:r>
            <a:r>
              <a:rPr sz="2100" spc="-10" dirty="0">
                <a:solidFill>
                  <a:srgbClr val="333333"/>
                </a:solidFill>
                <a:latin typeface="Trebuchet MS"/>
                <a:cs typeface="Trebuchet MS"/>
              </a:rPr>
              <a:t> </a:t>
            </a:r>
            <a:r>
              <a:rPr sz="2100" spc="60" dirty="0">
                <a:solidFill>
                  <a:srgbClr val="333333"/>
                </a:solidFill>
                <a:latin typeface="Trebuchet MS"/>
                <a:cs typeface="Trebuchet MS"/>
              </a:rPr>
              <a:t>logs</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dirty="0">
                <a:solidFill>
                  <a:srgbClr val="333333"/>
                </a:solidFill>
                <a:latin typeface="Trebuchet MS"/>
                <a:cs typeface="Trebuchet MS"/>
              </a:rPr>
              <a:t>metrics,</a:t>
            </a:r>
            <a:r>
              <a:rPr sz="2100" spc="-15" dirty="0">
                <a:solidFill>
                  <a:srgbClr val="333333"/>
                </a:solidFill>
                <a:latin typeface="Trebuchet MS"/>
                <a:cs typeface="Trebuchet MS"/>
              </a:rPr>
              <a:t> </a:t>
            </a:r>
            <a:r>
              <a:rPr sz="2100" spc="60" dirty="0">
                <a:solidFill>
                  <a:srgbClr val="333333"/>
                </a:solidFill>
                <a:latin typeface="Trebuchet MS"/>
                <a:cs typeface="Trebuchet MS"/>
              </a:rPr>
              <a:t>monitoring</a:t>
            </a:r>
            <a:r>
              <a:rPr sz="2100" spc="-10" dirty="0">
                <a:solidFill>
                  <a:srgbClr val="333333"/>
                </a:solidFill>
                <a:latin typeface="Trebuchet MS"/>
                <a:cs typeface="Trebuchet MS"/>
              </a:rPr>
              <a:t> </a:t>
            </a:r>
            <a:r>
              <a:rPr sz="2100" spc="85" dirty="0">
                <a:solidFill>
                  <a:srgbClr val="333333"/>
                </a:solidFill>
                <a:latin typeface="Trebuchet MS"/>
                <a:cs typeface="Trebuchet MS"/>
              </a:rPr>
              <a:t>or</a:t>
            </a:r>
            <a:r>
              <a:rPr sz="2100" spc="-15" dirty="0">
                <a:solidFill>
                  <a:srgbClr val="333333"/>
                </a:solidFill>
                <a:latin typeface="Trebuchet MS"/>
                <a:cs typeface="Trebuchet MS"/>
              </a:rPr>
              <a:t> </a:t>
            </a:r>
            <a:r>
              <a:rPr sz="2100" dirty="0">
                <a:solidFill>
                  <a:srgbClr val="333333"/>
                </a:solidFill>
                <a:latin typeface="Trebuchet MS"/>
                <a:cs typeface="Trebuchet MS"/>
              </a:rPr>
              <a:t>auditing</a:t>
            </a:r>
            <a:r>
              <a:rPr sz="2100" spc="-15" dirty="0">
                <a:solidFill>
                  <a:srgbClr val="333333"/>
                </a:solidFill>
                <a:latin typeface="Trebuchet MS"/>
                <a:cs typeface="Trebuchet MS"/>
              </a:rPr>
              <a:t> </a:t>
            </a:r>
            <a:r>
              <a:rPr sz="2100" spc="-10" dirty="0">
                <a:solidFill>
                  <a:srgbClr val="333333"/>
                </a:solidFill>
                <a:latin typeface="Trebuchet MS"/>
                <a:cs typeface="Trebuchet MS"/>
              </a:rPr>
              <a:t>tools</a:t>
            </a:r>
            <a:endParaRPr sz="2100">
              <a:latin typeface="Trebuchet MS"/>
              <a:cs typeface="Trebuchet MS"/>
            </a:endParaRPr>
          </a:p>
          <a:p>
            <a:pPr marL="12700">
              <a:lnSpc>
                <a:spcPct val="100000"/>
              </a:lnSpc>
              <a:spcBef>
                <a:spcPts val="1230"/>
              </a:spcBef>
            </a:pPr>
            <a:r>
              <a:rPr sz="2100" spc="70" dirty="0">
                <a:solidFill>
                  <a:srgbClr val="333333"/>
                </a:solidFill>
                <a:latin typeface="Trebuchet MS"/>
                <a:cs typeface="Trebuchet MS"/>
              </a:rPr>
              <a:t>Teams</a:t>
            </a:r>
            <a:r>
              <a:rPr sz="2100" spc="-20" dirty="0">
                <a:solidFill>
                  <a:srgbClr val="333333"/>
                </a:solidFill>
                <a:latin typeface="Trebuchet MS"/>
                <a:cs typeface="Trebuchet MS"/>
              </a:rPr>
              <a:t> </a:t>
            </a:r>
            <a:r>
              <a:rPr sz="2100" spc="55" dirty="0">
                <a:solidFill>
                  <a:srgbClr val="333333"/>
                </a:solidFill>
                <a:latin typeface="Trebuchet MS"/>
                <a:cs typeface="Trebuchet MS"/>
              </a:rPr>
              <a:t>responsible</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application,</a:t>
            </a:r>
            <a:r>
              <a:rPr sz="2100" spc="-15" dirty="0">
                <a:solidFill>
                  <a:srgbClr val="333333"/>
                </a:solidFill>
                <a:latin typeface="Trebuchet MS"/>
                <a:cs typeface="Trebuchet MS"/>
              </a:rPr>
              <a:t> </a:t>
            </a:r>
            <a:r>
              <a:rPr sz="2100" dirty="0">
                <a:solidFill>
                  <a:srgbClr val="333333"/>
                </a:solidFill>
                <a:latin typeface="Trebuchet MS"/>
                <a:cs typeface="Trebuchet MS"/>
              </a:rPr>
              <a:t>contact</a:t>
            </a:r>
            <a:r>
              <a:rPr sz="2100" spc="-15" dirty="0">
                <a:solidFill>
                  <a:srgbClr val="333333"/>
                </a:solidFill>
                <a:latin typeface="Trebuchet MS"/>
                <a:cs typeface="Trebuchet MS"/>
              </a:rPr>
              <a:t> </a:t>
            </a:r>
            <a:r>
              <a:rPr sz="2100" spc="90" dirty="0">
                <a:solidFill>
                  <a:srgbClr val="333333"/>
                </a:solidFill>
                <a:latin typeface="Trebuchet MS"/>
                <a:cs typeface="Trebuchet MS"/>
              </a:rPr>
              <a:t>addresses</a:t>
            </a:r>
            <a:r>
              <a:rPr sz="2100" spc="-15" dirty="0">
                <a:solidFill>
                  <a:srgbClr val="333333"/>
                </a:solidFill>
                <a:latin typeface="Trebuchet MS"/>
                <a:cs typeface="Trebuchet MS"/>
              </a:rPr>
              <a:t> </a:t>
            </a:r>
            <a:r>
              <a:rPr sz="2100" dirty="0">
                <a:solidFill>
                  <a:srgbClr val="333333"/>
                </a:solidFill>
                <a:latin typeface="Trebuchet MS"/>
                <a:cs typeface="Trebuchet MS"/>
              </a:rPr>
              <a:t>(phone,</a:t>
            </a:r>
            <a:r>
              <a:rPr sz="2100" spc="-20" dirty="0">
                <a:solidFill>
                  <a:srgbClr val="333333"/>
                </a:solidFill>
                <a:latin typeface="Trebuchet MS"/>
                <a:cs typeface="Trebuchet MS"/>
              </a:rPr>
              <a:t> email,</a:t>
            </a:r>
            <a:r>
              <a:rPr sz="2100" spc="-15" dirty="0">
                <a:solidFill>
                  <a:srgbClr val="333333"/>
                </a:solidFill>
                <a:latin typeface="Trebuchet MS"/>
                <a:cs typeface="Trebuchet MS"/>
              </a:rPr>
              <a:t> </a:t>
            </a:r>
            <a:r>
              <a:rPr sz="2100" dirty="0">
                <a:solidFill>
                  <a:srgbClr val="333333"/>
                </a:solidFill>
                <a:latin typeface="Trebuchet MS"/>
                <a:cs typeface="Trebuchet MS"/>
              </a:rPr>
              <a:t>slack</a:t>
            </a:r>
            <a:r>
              <a:rPr sz="2100" spc="-15" dirty="0">
                <a:solidFill>
                  <a:srgbClr val="333333"/>
                </a:solidFill>
                <a:latin typeface="Trebuchet MS"/>
                <a:cs typeface="Trebuchet MS"/>
              </a:rPr>
              <a:t> </a:t>
            </a:r>
            <a:r>
              <a:rPr sz="2100" dirty="0">
                <a:solidFill>
                  <a:srgbClr val="333333"/>
                </a:solidFill>
                <a:latin typeface="Trebuchet MS"/>
                <a:cs typeface="Trebuchet MS"/>
              </a:rPr>
              <a:t>channels,</a:t>
            </a:r>
            <a:r>
              <a:rPr sz="2100" spc="-15" dirty="0">
                <a:solidFill>
                  <a:srgbClr val="333333"/>
                </a:solidFill>
                <a:latin typeface="Trebuchet MS"/>
                <a:cs typeface="Trebuchet MS"/>
              </a:rPr>
              <a:t> </a:t>
            </a:r>
            <a:r>
              <a:rPr sz="2100" spc="-120" dirty="0">
                <a:solidFill>
                  <a:srgbClr val="333333"/>
                </a:solidFill>
                <a:latin typeface="Trebuchet MS"/>
                <a:cs typeface="Trebuchet MS"/>
              </a:rPr>
              <a:t>...)</a:t>
            </a:r>
            <a:endParaRPr sz="2100">
              <a:latin typeface="Trebuchet MS"/>
              <a:cs typeface="Trebuchet MS"/>
            </a:endParaRPr>
          </a:p>
        </p:txBody>
      </p:sp>
      <p:pic>
        <p:nvPicPr>
          <p:cNvPr id="8" name="object 8"/>
          <p:cNvPicPr/>
          <p:nvPr/>
        </p:nvPicPr>
        <p:blipFill>
          <a:blip r:embed="rId2" cstate="print"/>
          <a:stretch>
            <a:fillRect/>
          </a:stretch>
        </p:blipFill>
        <p:spPr>
          <a:xfrm>
            <a:off x="933449" y="4324349"/>
            <a:ext cx="95250" cy="95249"/>
          </a:xfrm>
          <a:prstGeom prst="rect">
            <a:avLst/>
          </a:prstGeom>
        </p:spPr>
      </p:pic>
      <p:pic>
        <p:nvPicPr>
          <p:cNvPr id="9" name="object 9"/>
          <p:cNvPicPr/>
          <p:nvPr/>
        </p:nvPicPr>
        <p:blipFill>
          <a:blip r:embed="rId2" cstate="print"/>
          <a:stretch>
            <a:fillRect/>
          </a:stretch>
        </p:blipFill>
        <p:spPr>
          <a:xfrm>
            <a:off x="933449" y="4800599"/>
            <a:ext cx="95250" cy="95249"/>
          </a:xfrm>
          <a:prstGeom prst="rect">
            <a:avLst/>
          </a:prstGeom>
        </p:spPr>
      </p:pic>
      <p:pic>
        <p:nvPicPr>
          <p:cNvPr id="10" name="object 10"/>
          <p:cNvPicPr/>
          <p:nvPr/>
        </p:nvPicPr>
        <p:blipFill>
          <a:blip r:embed="rId2" cstate="print"/>
          <a:stretch>
            <a:fillRect/>
          </a:stretch>
        </p:blipFill>
        <p:spPr>
          <a:xfrm>
            <a:off x="933449" y="5276849"/>
            <a:ext cx="95250" cy="95249"/>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NAMESPACES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2" cstate="print"/>
          <a:stretch>
            <a:fillRect/>
          </a:stretch>
        </p:blipFill>
        <p:spPr>
          <a:xfrm>
            <a:off x="933449" y="3362324"/>
            <a:ext cx="95250" cy="95249"/>
          </a:xfrm>
          <a:prstGeom prst="rect">
            <a:avLst/>
          </a:prstGeom>
        </p:spPr>
      </p:pic>
      <p:pic>
        <p:nvPicPr>
          <p:cNvPr id="7" name="object 7"/>
          <p:cNvPicPr/>
          <p:nvPr/>
        </p:nvPicPr>
        <p:blipFill>
          <a:blip r:embed="rId2" cstate="print"/>
          <a:stretch>
            <a:fillRect/>
          </a:stretch>
        </p:blipFill>
        <p:spPr>
          <a:xfrm>
            <a:off x="933449" y="3838574"/>
            <a:ext cx="95250" cy="95249"/>
          </a:xfrm>
          <a:prstGeom prst="rect">
            <a:avLst/>
          </a:prstGeom>
        </p:spPr>
      </p:pic>
      <p:pic>
        <p:nvPicPr>
          <p:cNvPr id="8" name="object 8"/>
          <p:cNvPicPr/>
          <p:nvPr/>
        </p:nvPicPr>
        <p:blipFill>
          <a:blip r:embed="rId2" cstate="print"/>
          <a:stretch>
            <a:fillRect/>
          </a:stretch>
        </p:blipFill>
        <p:spPr>
          <a:xfrm>
            <a:off x="933449" y="4314824"/>
            <a:ext cx="95250" cy="95249"/>
          </a:xfrm>
          <a:prstGeom prst="rect">
            <a:avLst/>
          </a:prstGeom>
        </p:spPr>
      </p:pic>
      <p:pic>
        <p:nvPicPr>
          <p:cNvPr id="9" name="object 9"/>
          <p:cNvPicPr/>
          <p:nvPr/>
        </p:nvPicPr>
        <p:blipFill>
          <a:blip r:embed="rId2" cstate="print"/>
          <a:stretch>
            <a:fillRect/>
          </a:stretch>
        </p:blipFill>
        <p:spPr>
          <a:xfrm>
            <a:off x="933449" y="4800599"/>
            <a:ext cx="95250" cy="95249"/>
          </a:xfrm>
          <a:prstGeom prst="rect">
            <a:avLst/>
          </a:prstGeom>
        </p:spPr>
      </p:pic>
      <p:sp>
        <p:nvSpPr>
          <p:cNvPr id="10" name="object 10"/>
          <p:cNvSpPr/>
          <p:nvPr/>
        </p:nvSpPr>
        <p:spPr>
          <a:xfrm>
            <a:off x="5924549" y="4963476"/>
            <a:ext cx="635" cy="26670"/>
          </a:xfrm>
          <a:custGeom>
            <a:avLst/>
            <a:gdLst/>
            <a:ahLst/>
            <a:cxnLst/>
            <a:rect l="l" t="t" r="r" b="b"/>
            <a:pathLst>
              <a:path w="635" h="26670">
                <a:moveTo>
                  <a:pt x="324" y="26670"/>
                </a:moveTo>
                <a:lnTo>
                  <a:pt x="0" y="26670"/>
                </a:lnTo>
                <a:lnTo>
                  <a:pt x="0" y="0"/>
                </a:lnTo>
                <a:lnTo>
                  <a:pt x="324" y="0"/>
                </a:lnTo>
                <a:lnTo>
                  <a:pt x="324" y="26670"/>
                </a:lnTo>
                <a:close/>
              </a:path>
            </a:pathLst>
          </a:custGeom>
          <a:solidFill>
            <a:srgbClr val="ED2137"/>
          </a:solidFill>
        </p:spPr>
        <p:txBody>
          <a:bodyPr wrap="square" lIns="0" tIns="0" rIns="0" bIns="0" rtlCol="0"/>
          <a:lstStyle/>
          <a:p>
            <a:endParaRPr/>
          </a:p>
        </p:txBody>
      </p:sp>
      <p:sp>
        <p:nvSpPr>
          <p:cNvPr id="11" name="object 11"/>
          <p:cNvSpPr txBox="1"/>
          <p:nvPr/>
        </p:nvSpPr>
        <p:spPr>
          <a:xfrm>
            <a:off x="1177924" y="1345564"/>
            <a:ext cx="10772775" cy="3663950"/>
          </a:xfrm>
          <a:prstGeom prst="rect">
            <a:avLst/>
          </a:prstGeom>
        </p:spPr>
        <p:txBody>
          <a:bodyPr vert="horz" wrap="square" lIns="0" tIns="12700" rIns="0" bIns="0" rtlCol="0">
            <a:spAutoFit/>
          </a:bodyPr>
          <a:lstStyle/>
          <a:p>
            <a:pPr marL="12700" marR="574675">
              <a:lnSpc>
                <a:spcPct val="151800"/>
              </a:lnSpc>
              <a:spcBef>
                <a:spcPts val="100"/>
              </a:spcBef>
            </a:pPr>
            <a:r>
              <a:rPr sz="2100" spc="60" dirty="0">
                <a:solidFill>
                  <a:srgbClr val="333333"/>
                </a:solidFill>
                <a:latin typeface="Trebuchet MS"/>
                <a:cs typeface="Trebuchet MS"/>
              </a:rPr>
              <a:t>Kubernetes</a:t>
            </a:r>
            <a:r>
              <a:rPr sz="2100" spc="-15" dirty="0">
                <a:solidFill>
                  <a:srgbClr val="333333"/>
                </a:solidFill>
                <a:latin typeface="Trebuchet MS"/>
                <a:cs typeface="Trebuchet MS"/>
              </a:rPr>
              <a:t> </a:t>
            </a:r>
            <a:r>
              <a:rPr sz="2100" spc="85" dirty="0">
                <a:solidFill>
                  <a:srgbClr val="333333"/>
                </a:solidFill>
                <a:latin typeface="Trebuchet MS"/>
                <a:cs typeface="Trebuchet MS"/>
              </a:rPr>
              <a:t>supports</a:t>
            </a:r>
            <a:r>
              <a:rPr sz="2100" spc="-10" dirty="0">
                <a:solidFill>
                  <a:srgbClr val="333333"/>
                </a:solidFill>
                <a:latin typeface="Trebuchet MS"/>
                <a:cs typeface="Trebuchet MS"/>
              </a:rPr>
              <a:t> </a:t>
            </a:r>
            <a:r>
              <a:rPr sz="2100" dirty="0">
                <a:solidFill>
                  <a:srgbClr val="333333"/>
                </a:solidFill>
                <a:latin typeface="Trebuchet MS"/>
                <a:cs typeface="Trebuchet MS"/>
              </a:rPr>
              <a:t>multiple</a:t>
            </a:r>
            <a:r>
              <a:rPr sz="2100" spc="-15" dirty="0">
                <a:solidFill>
                  <a:srgbClr val="333333"/>
                </a:solidFill>
                <a:latin typeface="Trebuchet MS"/>
                <a:cs typeface="Trebuchet MS"/>
              </a:rPr>
              <a:t> </a:t>
            </a:r>
            <a:r>
              <a:rPr sz="2100" dirty="0">
                <a:solidFill>
                  <a:srgbClr val="333333"/>
                </a:solidFill>
                <a:latin typeface="Trebuchet MS"/>
                <a:cs typeface="Trebuchet MS"/>
              </a:rPr>
              <a:t>virtual</a:t>
            </a:r>
            <a:r>
              <a:rPr sz="2100" spc="-10" dirty="0">
                <a:solidFill>
                  <a:srgbClr val="333333"/>
                </a:solidFill>
                <a:latin typeface="Trebuchet MS"/>
                <a:cs typeface="Trebuchet MS"/>
              </a:rPr>
              <a:t> </a:t>
            </a:r>
            <a:r>
              <a:rPr sz="2100" dirty="0">
                <a:solidFill>
                  <a:srgbClr val="333333"/>
                </a:solidFill>
                <a:latin typeface="Trebuchet MS"/>
                <a:cs typeface="Trebuchet MS"/>
              </a:rPr>
              <a:t>clusters</a:t>
            </a:r>
            <a:r>
              <a:rPr sz="2100" spc="-15" dirty="0">
                <a:solidFill>
                  <a:srgbClr val="333333"/>
                </a:solidFill>
                <a:latin typeface="Trebuchet MS"/>
                <a:cs typeface="Trebuchet MS"/>
              </a:rPr>
              <a:t> </a:t>
            </a:r>
            <a:r>
              <a:rPr sz="2100" spc="70" dirty="0">
                <a:solidFill>
                  <a:srgbClr val="333333"/>
                </a:solidFill>
                <a:latin typeface="Trebuchet MS"/>
                <a:cs typeface="Trebuchet MS"/>
              </a:rPr>
              <a:t>hosted</a:t>
            </a:r>
            <a:r>
              <a:rPr sz="2100" spc="-10" dirty="0">
                <a:solidFill>
                  <a:srgbClr val="333333"/>
                </a:solidFill>
                <a:latin typeface="Trebuchet MS"/>
                <a:cs typeface="Trebuchet MS"/>
              </a:rPr>
              <a:t> </a:t>
            </a:r>
            <a:r>
              <a:rPr sz="2100" spc="135" dirty="0">
                <a:solidFill>
                  <a:srgbClr val="333333"/>
                </a:solidFill>
                <a:latin typeface="Trebuchet MS"/>
                <a:cs typeface="Trebuchet MS"/>
              </a:rPr>
              <a:t>on</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105" dirty="0">
                <a:solidFill>
                  <a:srgbClr val="333333"/>
                </a:solidFill>
                <a:latin typeface="Trebuchet MS"/>
                <a:cs typeface="Trebuchet MS"/>
              </a:rPr>
              <a:t>same</a:t>
            </a:r>
            <a:r>
              <a:rPr sz="2100" spc="-15" dirty="0">
                <a:solidFill>
                  <a:srgbClr val="333333"/>
                </a:solidFill>
                <a:latin typeface="Trebuchet MS"/>
                <a:cs typeface="Trebuchet MS"/>
              </a:rPr>
              <a:t> </a:t>
            </a:r>
            <a:r>
              <a:rPr sz="2100" dirty="0">
                <a:solidFill>
                  <a:srgbClr val="333333"/>
                </a:solidFill>
                <a:latin typeface="Trebuchet MS"/>
                <a:cs typeface="Trebuchet MS"/>
              </a:rPr>
              <a:t>physical</a:t>
            </a:r>
            <a:r>
              <a:rPr sz="2100" spc="-10" dirty="0">
                <a:solidFill>
                  <a:srgbClr val="333333"/>
                </a:solidFill>
                <a:latin typeface="Trebuchet MS"/>
                <a:cs typeface="Trebuchet MS"/>
              </a:rPr>
              <a:t> cluster. </a:t>
            </a:r>
            <a:r>
              <a:rPr sz="2100" spc="55" dirty="0">
                <a:solidFill>
                  <a:srgbClr val="333333"/>
                </a:solidFill>
                <a:latin typeface="Trebuchet MS"/>
                <a:cs typeface="Trebuchet MS"/>
              </a:rPr>
              <a:t>These</a:t>
            </a:r>
            <a:r>
              <a:rPr sz="2100" spc="-20" dirty="0">
                <a:solidFill>
                  <a:srgbClr val="333333"/>
                </a:solidFill>
                <a:latin typeface="Trebuchet MS"/>
                <a:cs typeface="Trebuchet MS"/>
              </a:rPr>
              <a:t> </a:t>
            </a:r>
            <a:r>
              <a:rPr sz="2100" dirty="0">
                <a:solidFill>
                  <a:srgbClr val="333333"/>
                </a:solidFill>
                <a:latin typeface="Trebuchet MS"/>
                <a:cs typeface="Trebuchet MS"/>
              </a:rPr>
              <a:t>virtual</a:t>
            </a:r>
            <a:r>
              <a:rPr sz="2100" spc="-20" dirty="0">
                <a:solidFill>
                  <a:srgbClr val="333333"/>
                </a:solidFill>
                <a:latin typeface="Trebuchet MS"/>
                <a:cs typeface="Trebuchet MS"/>
              </a:rPr>
              <a:t> </a:t>
            </a:r>
            <a:r>
              <a:rPr sz="2100" dirty="0">
                <a:solidFill>
                  <a:srgbClr val="333333"/>
                </a:solidFill>
                <a:latin typeface="Trebuchet MS"/>
                <a:cs typeface="Trebuchet MS"/>
              </a:rPr>
              <a:t>clusters</a:t>
            </a:r>
            <a:r>
              <a:rPr sz="2100" spc="-15" dirty="0">
                <a:solidFill>
                  <a:srgbClr val="333333"/>
                </a:solidFill>
                <a:latin typeface="Trebuchet MS"/>
                <a:cs typeface="Trebuchet MS"/>
              </a:rPr>
              <a:t> </a:t>
            </a:r>
            <a:r>
              <a:rPr sz="2100" dirty="0">
                <a:solidFill>
                  <a:srgbClr val="333333"/>
                </a:solidFill>
                <a:latin typeface="Trebuchet MS"/>
                <a:cs typeface="Trebuchet MS"/>
              </a:rPr>
              <a:t>are</a:t>
            </a:r>
            <a:r>
              <a:rPr sz="2100" spc="-20" dirty="0">
                <a:solidFill>
                  <a:srgbClr val="333333"/>
                </a:solidFill>
                <a:latin typeface="Trebuchet MS"/>
                <a:cs typeface="Trebuchet MS"/>
              </a:rPr>
              <a:t> </a:t>
            </a:r>
            <a:r>
              <a:rPr sz="2100" dirty="0">
                <a:solidFill>
                  <a:srgbClr val="333333"/>
                </a:solidFill>
                <a:latin typeface="Trebuchet MS"/>
                <a:cs typeface="Trebuchet MS"/>
              </a:rPr>
              <a:t>called</a:t>
            </a:r>
            <a:r>
              <a:rPr sz="2100" spc="-20" dirty="0">
                <a:solidFill>
                  <a:srgbClr val="333333"/>
                </a:solidFill>
                <a:latin typeface="Trebuchet MS"/>
                <a:cs typeface="Trebuchet MS"/>
              </a:rPr>
              <a:t> </a:t>
            </a:r>
            <a:r>
              <a:rPr sz="2100" spc="80" dirty="0">
                <a:solidFill>
                  <a:srgbClr val="ED2137"/>
                </a:solidFill>
                <a:latin typeface="Trebuchet MS"/>
                <a:cs typeface="Trebuchet MS"/>
              </a:rPr>
              <a:t>Namespaces</a:t>
            </a:r>
            <a:endParaRPr sz="2100">
              <a:latin typeface="Trebuchet MS"/>
              <a:cs typeface="Trebuchet MS"/>
            </a:endParaRPr>
          </a:p>
          <a:p>
            <a:pPr marL="12700" marR="5080">
              <a:lnSpc>
                <a:spcPts val="2100"/>
              </a:lnSpc>
              <a:spcBef>
                <a:spcPts val="1650"/>
              </a:spcBef>
            </a:pPr>
            <a:r>
              <a:rPr sz="2100" spc="90" dirty="0">
                <a:solidFill>
                  <a:srgbClr val="ED2137"/>
                </a:solidFill>
                <a:latin typeface="Trebuchet MS"/>
                <a:cs typeface="Trebuchet MS"/>
              </a:rPr>
              <a:t>Namespaces</a:t>
            </a:r>
            <a:r>
              <a:rPr sz="2100" spc="-60" dirty="0">
                <a:solidFill>
                  <a:srgbClr val="ED2137"/>
                </a:solidFill>
                <a:latin typeface="Trebuchet MS"/>
                <a:cs typeface="Trebuchet MS"/>
              </a:rPr>
              <a:t> </a:t>
            </a:r>
            <a:r>
              <a:rPr sz="2100" dirty="0">
                <a:solidFill>
                  <a:srgbClr val="333333"/>
                </a:solidFill>
                <a:latin typeface="Trebuchet MS"/>
                <a:cs typeface="Trebuchet MS"/>
              </a:rPr>
              <a:t>allow</a:t>
            </a:r>
            <a:r>
              <a:rPr sz="2100" spc="-55" dirty="0">
                <a:solidFill>
                  <a:srgbClr val="333333"/>
                </a:solidFill>
                <a:latin typeface="Trebuchet MS"/>
                <a:cs typeface="Trebuchet MS"/>
              </a:rPr>
              <a:t> </a:t>
            </a:r>
            <a:r>
              <a:rPr sz="2100" dirty="0">
                <a:solidFill>
                  <a:srgbClr val="333333"/>
                </a:solidFill>
                <a:latin typeface="Trebuchet MS"/>
                <a:cs typeface="Trebuchet MS"/>
              </a:rPr>
              <a:t>objects</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55" dirty="0">
                <a:solidFill>
                  <a:srgbClr val="333333"/>
                </a:solidFill>
                <a:latin typeface="Trebuchet MS"/>
                <a:cs typeface="Trebuchet MS"/>
              </a:rPr>
              <a:t> </a:t>
            </a:r>
            <a:r>
              <a:rPr sz="2100" spc="50" dirty="0">
                <a:solidFill>
                  <a:srgbClr val="333333"/>
                </a:solidFill>
                <a:latin typeface="Trebuchet MS"/>
                <a:cs typeface="Trebuchet MS"/>
              </a:rPr>
              <a:t>separated</a:t>
            </a:r>
            <a:r>
              <a:rPr sz="2100" spc="-60" dirty="0">
                <a:solidFill>
                  <a:srgbClr val="333333"/>
                </a:solidFill>
                <a:latin typeface="Trebuchet MS"/>
                <a:cs typeface="Trebuchet MS"/>
              </a:rPr>
              <a:t> </a:t>
            </a:r>
            <a:r>
              <a:rPr sz="2100" dirty="0">
                <a:solidFill>
                  <a:srgbClr val="333333"/>
                </a:solidFill>
                <a:latin typeface="Trebuchet MS"/>
                <a:cs typeface="Trebuchet MS"/>
              </a:rPr>
              <a:t>into</a:t>
            </a:r>
            <a:r>
              <a:rPr sz="2100" spc="-55" dirty="0">
                <a:solidFill>
                  <a:srgbClr val="333333"/>
                </a:solidFill>
                <a:latin typeface="Trebuchet MS"/>
                <a:cs typeface="Trebuchet MS"/>
              </a:rPr>
              <a:t> </a:t>
            </a:r>
            <a:r>
              <a:rPr sz="2100" dirty="0">
                <a:solidFill>
                  <a:srgbClr val="333333"/>
                </a:solidFill>
                <a:latin typeface="Trebuchet MS"/>
                <a:cs typeface="Trebuchet MS"/>
              </a:rPr>
              <a:t>disjoint</a:t>
            </a:r>
            <a:r>
              <a:rPr sz="2100" spc="-55" dirty="0">
                <a:solidFill>
                  <a:srgbClr val="333333"/>
                </a:solidFill>
                <a:latin typeface="Trebuchet MS"/>
                <a:cs typeface="Trebuchet MS"/>
              </a:rPr>
              <a:t> </a:t>
            </a:r>
            <a:r>
              <a:rPr sz="2100" spc="100" dirty="0">
                <a:solidFill>
                  <a:srgbClr val="333333"/>
                </a:solidFill>
                <a:latin typeface="Trebuchet MS"/>
                <a:cs typeface="Trebuchet MS"/>
              </a:rPr>
              <a:t>groups</a:t>
            </a:r>
            <a:r>
              <a:rPr sz="2100" spc="-55" dirty="0">
                <a:solidFill>
                  <a:srgbClr val="333333"/>
                </a:solidFill>
                <a:latin typeface="Trebuchet MS"/>
                <a:cs typeface="Trebuchet MS"/>
              </a:rPr>
              <a:t> </a:t>
            </a:r>
            <a:r>
              <a:rPr sz="2100" dirty="0">
                <a:solidFill>
                  <a:srgbClr val="333333"/>
                </a:solidFill>
                <a:latin typeface="Trebuchet MS"/>
                <a:cs typeface="Trebuchet MS"/>
              </a:rPr>
              <a:t>(which</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05" dirty="0">
                <a:solidFill>
                  <a:srgbClr val="333333"/>
                </a:solidFill>
                <a:latin typeface="Trebuchet MS"/>
                <a:cs typeface="Trebuchet MS"/>
              </a:rPr>
              <a:t>use</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10" dirty="0">
                <a:solidFill>
                  <a:srgbClr val="333333"/>
                </a:solidFill>
                <a:latin typeface="Trebuchet MS"/>
                <a:cs typeface="Trebuchet MS"/>
              </a:rPr>
              <a:t>labels </a:t>
            </a:r>
            <a:r>
              <a:rPr sz="2100" spc="50" dirty="0">
                <a:solidFill>
                  <a:srgbClr val="333333"/>
                </a:solidFill>
                <a:latin typeface="Trebuchet MS"/>
                <a:cs typeface="Trebuchet MS"/>
              </a:rPr>
              <a:t>cannot</a:t>
            </a:r>
            <a:r>
              <a:rPr sz="2100" spc="-70" dirty="0">
                <a:solidFill>
                  <a:srgbClr val="333333"/>
                </a:solidFill>
                <a:latin typeface="Trebuchet MS"/>
                <a:cs typeface="Trebuchet MS"/>
              </a:rPr>
              <a:t> </a:t>
            </a:r>
            <a:r>
              <a:rPr sz="2100" spc="40" dirty="0">
                <a:solidFill>
                  <a:srgbClr val="333333"/>
                </a:solidFill>
                <a:latin typeface="Trebuchet MS"/>
                <a:cs typeface="Trebuchet MS"/>
              </a:rPr>
              <a:t>ensure)</a:t>
            </a:r>
            <a:endParaRPr sz="2100">
              <a:latin typeface="Trebuchet MS"/>
              <a:cs typeface="Trebuchet MS"/>
            </a:endParaRPr>
          </a:p>
          <a:p>
            <a:pPr marL="12700">
              <a:lnSpc>
                <a:spcPct val="100000"/>
              </a:lnSpc>
              <a:spcBef>
                <a:spcPts val="1305"/>
              </a:spcBef>
            </a:pPr>
            <a:r>
              <a:rPr sz="2100" spc="90" dirty="0">
                <a:solidFill>
                  <a:srgbClr val="ED2137"/>
                </a:solidFill>
                <a:latin typeface="Trebuchet MS"/>
                <a:cs typeface="Trebuchet MS"/>
              </a:rPr>
              <a:t>Namespaces</a:t>
            </a:r>
            <a:r>
              <a:rPr sz="2100" spc="-60" dirty="0">
                <a:solidFill>
                  <a:srgbClr val="ED2137"/>
                </a:solidFill>
                <a:latin typeface="Trebuchet MS"/>
                <a:cs typeface="Trebuchet MS"/>
              </a:rPr>
              <a:t> </a:t>
            </a:r>
            <a:r>
              <a:rPr sz="2100" spc="50" dirty="0">
                <a:solidFill>
                  <a:srgbClr val="333333"/>
                </a:solidFill>
                <a:latin typeface="Trebuchet MS"/>
                <a:cs typeface="Trebuchet MS"/>
              </a:rPr>
              <a:t>provide</a:t>
            </a:r>
            <a:r>
              <a:rPr sz="2100" spc="-60" dirty="0">
                <a:solidFill>
                  <a:srgbClr val="333333"/>
                </a:solidFill>
                <a:latin typeface="Trebuchet MS"/>
                <a:cs typeface="Trebuchet MS"/>
              </a:rPr>
              <a:t> </a:t>
            </a:r>
            <a:r>
              <a:rPr sz="2100" spc="70" dirty="0">
                <a:solidFill>
                  <a:srgbClr val="333333"/>
                </a:solidFill>
                <a:latin typeface="Trebuchet MS"/>
                <a:cs typeface="Trebuchet MS"/>
              </a:rPr>
              <a:t>scope</a:t>
            </a:r>
            <a:r>
              <a:rPr sz="2100" spc="-60" dirty="0">
                <a:solidFill>
                  <a:srgbClr val="333333"/>
                </a:solidFill>
                <a:latin typeface="Trebuchet MS"/>
                <a:cs typeface="Trebuchet MS"/>
              </a:rPr>
              <a:t> </a:t>
            </a:r>
            <a:r>
              <a:rPr sz="2100" dirty="0">
                <a:solidFill>
                  <a:srgbClr val="333333"/>
                </a:solidFill>
                <a:latin typeface="Trebuchet MS"/>
                <a:cs typeface="Trebuchet MS"/>
              </a:rPr>
              <a:t>for</a:t>
            </a:r>
            <a:r>
              <a:rPr sz="2100" spc="-60" dirty="0">
                <a:solidFill>
                  <a:srgbClr val="333333"/>
                </a:solidFill>
                <a:latin typeface="Trebuchet MS"/>
                <a:cs typeface="Trebuchet MS"/>
              </a:rPr>
              <a:t> </a:t>
            </a:r>
            <a:r>
              <a:rPr sz="2100" spc="-20" dirty="0">
                <a:solidFill>
                  <a:srgbClr val="333333"/>
                </a:solidFill>
                <a:latin typeface="Trebuchet MS"/>
                <a:cs typeface="Trebuchet MS"/>
              </a:rPr>
              <a:t>object</a:t>
            </a:r>
            <a:r>
              <a:rPr sz="2100" spc="-60" dirty="0">
                <a:solidFill>
                  <a:srgbClr val="333333"/>
                </a:solidFill>
                <a:latin typeface="Trebuchet MS"/>
                <a:cs typeface="Trebuchet MS"/>
              </a:rPr>
              <a:t> </a:t>
            </a:r>
            <a:r>
              <a:rPr sz="2100" spc="95" dirty="0">
                <a:solidFill>
                  <a:srgbClr val="333333"/>
                </a:solidFill>
                <a:latin typeface="Trebuchet MS"/>
                <a:cs typeface="Trebuchet MS"/>
              </a:rPr>
              <a:t>names</a:t>
            </a:r>
            <a:endParaRPr sz="2100">
              <a:latin typeface="Trebuchet MS"/>
              <a:cs typeface="Trebuchet MS"/>
            </a:endParaRPr>
          </a:p>
          <a:p>
            <a:pPr marL="12700">
              <a:lnSpc>
                <a:spcPct val="100000"/>
              </a:lnSpc>
              <a:spcBef>
                <a:spcPts val="1230"/>
              </a:spcBef>
            </a:pPr>
            <a:r>
              <a:rPr sz="2100" spc="60" dirty="0">
                <a:solidFill>
                  <a:srgbClr val="333333"/>
                </a:solidFill>
                <a:latin typeface="Trebuchet MS"/>
                <a:cs typeface="Trebuchet MS"/>
              </a:rPr>
              <a:t>Resource</a:t>
            </a:r>
            <a:r>
              <a:rPr sz="2100" spc="-45" dirty="0">
                <a:solidFill>
                  <a:srgbClr val="333333"/>
                </a:solidFill>
                <a:latin typeface="Trebuchet MS"/>
                <a:cs typeface="Trebuchet MS"/>
              </a:rPr>
              <a:t> </a:t>
            </a:r>
            <a:r>
              <a:rPr sz="2100" spc="105" dirty="0">
                <a:solidFill>
                  <a:srgbClr val="333333"/>
                </a:solidFill>
                <a:latin typeface="Trebuchet MS"/>
                <a:cs typeface="Trebuchet MS"/>
              </a:rPr>
              <a:t>names</a:t>
            </a:r>
            <a:r>
              <a:rPr sz="2100" spc="-45" dirty="0">
                <a:solidFill>
                  <a:srgbClr val="333333"/>
                </a:solidFill>
                <a:latin typeface="Trebuchet MS"/>
                <a:cs typeface="Trebuchet MS"/>
              </a:rPr>
              <a:t> </a:t>
            </a:r>
            <a:r>
              <a:rPr sz="2100" dirty="0">
                <a:solidFill>
                  <a:srgbClr val="333333"/>
                </a:solidFill>
                <a:latin typeface="Trebuchet MS"/>
                <a:cs typeface="Trebuchet MS"/>
              </a:rPr>
              <a:t>are</a:t>
            </a:r>
            <a:r>
              <a:rPr sz="2100" spc="-40" dirty="0">
                <a:solidFill>
                  <a:srgbClr val="333333"/>
                </a:solidFill>
                <a:latin typeface="Trebuchet MS"/>
                <a:cs typeface="Trebuchet MS"/>
              </a:rPr>
              <a:t> </a:t>
            </a:r>
            <a:r>
              <a:rPr sz="2100" spc="70" dirty="0">
                <a:solidFill>
                  <a:srgbClr val="333333"/>
                </a:solidFill>
                <a:latin typeface="Trebuchet MS"/>
                <a:cs typeface="Trebuchet MS"/>
              </a:rPr>
              <a:t>unique</a:t>
            </a:r>
            <a:r>
              <a:rPr sz="2100" spc="-45" dirty="0">
                <a:solidFill>
                  <a:srgbClr val="333333"/>
                </a:solidFill>
                <a:latin typeface="Trebuchet MS"/>
                <a:cs typeface="Trebuchet MS"/>
              </a:rPr>
              <a:t> </a:t>
            </a:r>
            <a:r>
              <a:rPr sz="2100" dirty="0">
                <a:solidFill>
                  <a:srgbClr val="333333"/>
                </a:solidFill>
                <a:latin typeface="Trebuchet MS"/>
                <a:cs typeface="Trebuchet MS"/>
              </a:rPr>
              <a:t>within</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5" dirty="0">
                <a:solidFill>
                  <a:srgbClr val="333333"/>
                </a:solidFill>
                <a:latin typeface="Trebuchet MS"/>
                <a:cs typeface="Trebuchet MS"/>
              </a:rPr>
              <a:t>same</a:t>
            </a:r>
            <a:r>
              <a:rPr sz="2100" spc="-45" dirty="0">
                <a:solidFill>
                  <a:srgbClr val="333333"/>
                </a:solidFill>
                <a:latin typeface="Trebuchet MS"/>
                <a:cs typeface="Trebuchet MS"/>
              </a:rPr>
              <a:t> </a:t>
            </a:r>
            <a:r>
              <a:rPr sz="2100" spc="80" dirty="0">
                <a:solidFill>
                  <a:srgbClr val="ED2137"/>
                </a:solidFill>
                <a:latin typeface="Trebuchet MS"/>
                <a:cs typeface="Trebuchet MS"/>
              </a:rPr>
              <a:t>Namespace</a:t>
            </a:r>
            <a:endParaRPr sz="2100">
              <a:latin typeface="Trebuchet MS"/>
              <a:cs typeface="Trebuchet MS"/>
            </a:endParaRPr>
          </a:p>
          <a:p>
            <a:pPr marL="12700" marR="2265680">
              <a:lnSpc>
                <a:spcPts val="3829"/>
              </a:lnSpc>
              <a:spcBef>
                <a:spcPts val="65"/>
              </a:spcBef>
            </a:pPr>
            <a:r>
              <a:rPr sz="2100" spc="60" dirty="0">
                <a:solidFill>
                  <a:srgbClr val="333333"/>
                </a:solidFill>
                <a:latin typeface="Trebuchet MS"/>
                <a:cs typeface="Trebuchet MS"/>
              </a:rPr>
              <a:t>But</a:t>
            </a:r>
            <a:r>
              <a:rPr sz="2100" spc="-70" dirty="0">
                <a:solidFill>
                  <a:srgbClr val="333333"/>
                </a:solidFill>
                <a:latin typeface="Trebuchet MS"/>
                <a:cs typeface="Trebuchet MS"/>
              </a:rPr>
              <a:t> </a:t>
            </a:r>
            <a:r>
              <a:rPr sz="2100" dirty="0">
                <a:solidFill>
                  <a:srgbClr val="333333"/>
                </a:solidFill>
                <a:latin typeface="Trebuchet MS"/>
                <a:cs typeface="Trebuchet MS"/>
              </a:rPr>
              <a:t>objects</a:t>
            </a:r>
            <a:r>
              <a:rPr sz="2100" spc="-65" dirty="0">
                <a:solidFill>
                  <a:srgbClr val="333333"/>
                </a:solidFill>
                <a:latin typeface="Trebuchet MS"/>
                <a:cs typeface="Trebuchet MS"/>
              </a:rPr>
              <a:t> </a:t>
            </a:r>
            <a:r>
              <a:rPr sz="2100" dirty="0">
                <a:solidFill>
                  <a:srgbClr val="333333"/>
                </a:solidFill>
                <a:latin typeface="Trebuchet MS"/>
                <a:cs typeface="Trebuchet MS"/>
              </a:rPr>
              <a:t>with</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05" dirty="0">
                <a:solidFill>
                  <a:srgbClr val="333333"/>
                </a:solidFill>
                <a:latin typeface="Trebuchet MS"/>
                <a:cs typeface="Trebuchet MS"/>
              </a:rPr>
              <a:t>same</a:t>
            </a:r>
            <a:r>
              <a:rPr sz="2100" spc="-65" dirty="0">
                <a:solidFill>
                  <a:srgbClr val="333333"/>
                </a:solidFill>
                <a:latin typeface="Trebuchet MS"/>
                <a:cs typeface="Trebuchet MS"/>
              </a:rPr>
              <a:t> </a:t>
            </a:r>
            <a:r>
              <a:rPr sz="2100" spc="100" dirty="0">
                <a:solidFill>
                  <a:srgbClr val="333333"/>
                </a:solidFill>
                <a:latin typeface="Trebuchet MS"/>
                <a:cs typeface="Trebuchet MS"/>
              </a:rPr>
              <a:t>name</a:t>
            </a:r>
            <a:r>
              <a:rPr sz="2100" spc="-70"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dirty="0">
                <a:solidFill>
                  <a:srgbClr val="333333"/>
                </a:solidFill>
                <a:latin typeface="Trebuchet MS"/>
                <a:cs typeface="Trebuchet MS"/>
              </a:rPr>
              <a:t>exist</a:t>
            </a:r>
            <a:r>
              <a:rPr sz="2100" spc="-65" dirty="0">
                <a:solidFill>
                  <a:srgbClr val="333333"/>
                </a:solidFill>
                <a:latin typeface="Trebuchet MS"/>
                <a:cs typeface="Trebuchet MS"/>
              </a:rPr>
              <a:t> </a:t>
            </a:r>
            <a:r>
              <a:rPr sz="2100" dirty="0">
                <a:solidFill>
                  <a:srgbClr val="333333"/>
                </a:solidFill>
                <a:latin typeface="Trebuchet MS"/>
                <a:cs typeface="Trebuchet MS"/>
              </a:rPr>
              <a:t>in</a:t>
            </a:r>
            <a:r>
              <a:rPr sz="2100" spc="-65" dirty="0">
                <a:solidFill>
                  <a:srgbClr val="333333"/>
                </a:solidFill>
                <a:latin typeface="Trebuchet MS"/>
                <a:cs typeface="Trebuchet MS"/>
              </a:rPr>
              <a:t> </a:t>
            </a:r>
            <a:r>
              <a:rPr sz="2100" spc="95" dirty="0">
                <a:solidFill>
                  <a:srgbClr val="333333"/>
                </a:solidFill>
                <a:latin typeface="Trebuchet MS"/>
                <a:cs typeface="Trebuchet MS"/>
              </a:rPr>
              <a:t>2</a:t>
            </a:r>
            <a:r>
              <a:rPr sz="2100" spc="-65" dirty="0">
                <a:solidFill>
                  <a:srgbClr val="333333"/>
                </a:solidFill>
                <a:latin typeface="Trebuchet MS"/>
                <a:cs typeface="Trebuchet MS"/>
              </a:rPr>
              <a:t> </a:t>
            </a:r>
            <a:r>
              <a:rPr sz="2100" spc="50" dirty="0">
                <a:solidFill>
                  <a:srgbClr val="333333"/>
                </a:solidFill>
                <a:latin typeface="Trebuchet MS"/>
                <a:cs typeface="Trebuchet MS"/>
              </a:rPr>
              <a:t>separate</a:t>
            </a:r>
            <a:r>
              <a:rPr sz="2100" spc="-65" dirty="0">
                <a:solidFill>
                  <a:srgbClr val="333333"/>
                </a:solidFill>
                <a:latin typeface="Trebuchet MS"/>
                <a:cs typeface="Trebuchet MS"/>
              </a:rPr>
              <a:t> </a:t>
            </a:r>
            <a:r>
              <a:rPr sz="2100" spc="70" dirty="0">
                <a:solidFill>
                  <a:srgbClr val="ED2137"/>
                </a:solidFill>
                <a:latin typeface="Trebuchet MS"/>
                <a:cs typeface="Trebuchet MS"/>
              </a:rPr>
              <a:t>Namespaces </a:t>
            </a:r>
            <a:r>
              <a:rPr sz="2100" dirty="0">
                <a:solidFill>
                  <a:srgbClr val="333333"/>
                </a:solidFill>
                <a:latin typeface="Trebuchet MS"/>
                <a:cs typeface="Trebuchet MS"/>
              </a:rPr>
              <a:t>Cluster</a:t>
            </a:r>
            <a:r>
              <a:rPr sz="2100" spc="-60" dirty="0">
                <a:solidFill>
                  <a:srgbClr val="333333"/>
                </a:solidFill>
                <a:latin typeface="Trebuchet MS"/>
                <a:cs typeface="Trebuchet MS"/>
              </a:rPr>
              <a:t> </a:t>
            </a:r>
            <a:r>
              <a:rPr sz="2100" spc="95" dirty="0">
                <a:solidFill>
                  <a:srgbClr val="333333"/>
                </a:solidFill>
                <a:latin typeface="Trebuchet MS"/>
                <a:cs typeface="Trebuchet MS"/>
              </a:rPr>
              <a:t>admins</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60" dirty="0">
                <a:solidFill>
                  <a:srgbClr val="333333"/>
                </a:solidFill>
                <a:latin typeface="Trebuchet MS"/>
                <a:cs typeface="Trebuchet MS"/>
              </a:rPr>
              <a:t> </a:t>
            </a:r>
            <a:r>
              <a:rPr sz="2100" spc="-10" dirty="0">
                <a:solidFill>
                  <a:srgbClr val="333333"/>
                </a:solidFill>
                <a:latin typeface="Trebuchet MS"/>
                <a:cs typeface="Trebuchet MS"/>
              </a:rPr>
              <a:t>allocate</a:t>
            </a:r>
            <a:r>
              <a:rPr sz="2100" spc="-60" dirty="0">
                <a:solidFill>
                  <a:srgbClr val="333333"/>
                </a:solidFill>
                <a:latin typeface="Trebuchet MS"/>
                <a:cs typeface="Trebuchet MS"/>
              </a:rPr>
              <a:t> </a:t>
            </a:r>
            <a:r>
              <a:rPr sz="2100" u="heavy" spc="60" dirty="0">
                <a:solidFill>
                  <a:srgbClr val="ED2137"/>
                </a:solidFill>
                <a:uFill>
                  <a:solidFill>
                    <a:srgbClr val="ED2137"/>
                  </a:solidFill>
                </a:uFill>
                <a:latin typeface="Trebuchet MS"/>
                <a:cs typeface="Trebuchet MS"/>
                <a:hlinkClick r:id="rId3"/>
              </a:rPr>
              <a:t>resource</a:t>
            </a:r>
            <a:r>
              <a:rPr sz="2100" u="heavy" spc="-55" dirty="0">
                <a:solidFill>
                  <a:srgbClr val="ED2137"/>
                </a:solidFill>
                <a:uFill>
                  <a:solidFill>
                    <a:srgbClr val="ED2137"/>
                  </a:solidFill>
                </a:uFill>
                <a:latin typeface="Trebuchet MS"/>
                <a:cs typeface="Trebuchet MS"/>
                <a:hlinkClick r:id="rId3"/>
              </a:rPr>
              <a:t> </a:t>
            </a:r>
            <a:r>
              <a:rPr sz="2100" u="heavy" spc="55" dirty="0">
                <a:solidFill>
                  <a:srgbClr val="ED2137"/>
                </a:solidFill>
                <a:uFill>
                  <a:solidFill>
                    <a:srgbClr val="ED2137"/>
                  </a:solidFill>
                </a:uFill>
                <a:latin typeface="Trebuchet MS"/>
                <a:cs typeface="Trebuchet MS"/>
                <a:hlinkClick r:id="rId3"/>
              </a:rPr>
              <a:t>q</a:t>
            </a:r>
            <a:r>
              <a:rPr sz="2100" spc="-1085" dirty="0">
                <a:solidFill>
                  <a:srgbClr val="ED2137"/>
                </a:solidFill>
                <a:latin typeface="Trebuchet MS"/>
                <a:cs typeface="Trebuchet MS"/>
                <a:hlinkClick r:id="rId3"/>
              </a:rPr>
              <a:t>u</a:t>
            </a:r>
            <a:r>
              <a:rPr sz="2100" u="heavy" spc="135" dirty="0">
                <a:solidFill>
                  <a:srgbClr val="333333"/>
                </a:solidFill>
                <a:uFill>
                  <a:solidFill>
                    <a:srgbClr val="ED2137"/>
                  </a:solidFill>
                </a:uFill>
                <a:latin typeface="Times New Roman"/>
                <a:cs typeface="Times New Roman"/>
                <a:hlinkClick r:id="rId3"/>
              </a:rPr>
              <a:t>  </a:t>
            </a:r>
            <a:r>
              <a:rPr sz="2100" spc="60" dirty="0">
                <a:solidFill>
                  <a:srgbClr val="ED2137"/>
                </a:solidFill>
                <a:latin typeface="Trebuchet MS"/>
                <a:cs typeface="Trebuchet MS"/>
                <a:hlinkClick r:id="rId3"/>
              </a:rPr>
              <a:t>otas</a:t>
            </a:r>
            <a:r>
              <a:rPr sz="2100" spc="-55" dirty="0">
                <a:solidFill>
                  <a:srgbClr val="ED2137"/>
                </a:solidFill>
                <a:latin typeface="Trebuchet MS"/>
                <a:cs typeface="Trebuchet MS"/>
              </a:rPr>
              <a:t> </a:t>
            </a:r>
            <a:r>
              <a:rPr sz="2100" spc="55" dirty="0">
                <a:solidFill>
                  <a:srgbClr val="333333"/>
                </a:solidFill>
                <a:latin typeface="Trebuchet MS"/>
                <a:cs typeface="Trebuchet MS"/>
              </a:rPr>
              <a:t>by</a:t>
            </a:r>
            <a:r>
              <a:rPr sz="2100" spc="-60" dirty="0">
                <a:solidFill>
                  <a:srgbClr val="333333"/>
                </a:solidFill>
                <a:latin typeface="Trebuchet MS"/>
                <a:cs typeface="Trebuchet MS"/>
              </a:rPr>
              <a:t> </a:t>
            </a:r>
            <a:r>
              <a:rPr sz="2100" spc="80" dirty="0">
                <a:solidFill>
                  <a:srgbClr val="ED2137"/>
                </a:solidFill>
                <a:latin typeface="Trebuchet MS"/>
                <a:cs typeface="Trebuchet MS"/>
              </a:rPr>
              <a:t>Namespace</a:t>
            </a:r>
            <a:endParaRPr sz="2100">
              <a:latin typeface="Trebuchet MS"/>
              <a:cs typeface="Trebuchet M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1638300"/>
            <a:chOff x="809624" y="2105024"/>
            <a:chExt cx="12211050" cy="1638300"/>
          </a:xfrm>
        </p:grpSpPr>
        <p:sp>
          <p:nvSpPr>
            <p:cNvPr id="4" name="object 4"/>
            <p:cNvSpPr/>
            <p:nvPr/>
          </p:nvSpPr>
          <p:spPr>
            <a:xfrm>
              <a:off x="809612" y="210502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323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LIST</a:t>
            </a:r>
            <a:r>
              <a:rPr spc="-175" dirty="0"/>
              <a:t> </a:t>
            </a:r>
            <a:r>
              <a:rPr spc="-95" dirty="0"/>
              <a:t>NAMESPACES</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511300"/>
            <a:ext cx="10274300" cy="943610"/>
          </a:xfrm>
          <a:prstGeom prst="rect">
            <a:avLst/>
          </a:prstGeom>
        </p:spPr>
        <p:txBody>
          <a:bodyPr vert="horz" wrap="square" lIns="0" tIns="12700" rIns="0" bIns="0" rtlCol="0">
            <a:spAutoFit/>
          </a:bodyPr>
          <a:lstStyle/>
          <a:p>
            <a:pPr marL="12700">
              <a:lnSpc>
                <a:spcPct val="100000"/>
              </a:lnSpc>
              <a:spcBef>
                <a:spcPts val="100"/>
              </a:spcBef>
              <a:tabLst>
                <a:tab pos="5360035" algn="l"/>
                <a:tab pos="6002655" algn="l"/>
                <a:tab pos="9218930" algn="l"/>
                <a:tab pos="9860915" algn="l"/>
              </a:tabLst>
            </a:pP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20" dirty="0">
                <a:solidFill>
                  <a:srgbClr val="333333"/>
                </a:solidFill>
                <a:latin typeface="Trebuchet MS"/>
                <a:cs typeface="Trebuchet MS"/>
              </a:rPr>
              <a:t>list</a:t>
            </a:r>
            <a:r>
              <a:rPr sz="2100" spc="-45" dirty="0">
                <a:solidFill>
                  <a:srgbClr val="333333"/>
                </a:solidFill>
                <a:latin typeface="Trebuchet MS"/>
                <a:cs typeface="Trebuchet MS"/>
              </a:rPr>
              <a:t> </a:t>
            </a:r>
            <a:r>
              <a:rPr sz="2100" dirty="0">
                <a:solidFill>
                  <a:srgbClr val="333333"/>
                </a:solidFill>
                <a:latin typeface="Trebuchet MS"/>
                <a:cs typeface="Trebuchet MS"/>
              </a:rPr>
              <a:t>existing</a:t>
            </a:r>
            <a:r>
              <a:rPr sz="2100" spc="-40" dirty="0">
                <a:solidFill>
                  <a:srgbClr val="333333"/>
                </a:solidFill>
                <a:latin typeface="Trebuchet MS"/>
                <a:cs typeface="Trebuchet MS"/>
              </a:rPr>
              <a:t> </a:t>
            </a:r>
            <a:r>
              <a:rPr sz="2100" spc="65" dirty="0">
                <a:solidFill>
                  <a:srgbClr val="333333"/>
                </a:solidFill>
                <a:latin typeface="Trebuchet MS"/>
                <a:cs typeface="Trebuchet MS"/>
              </a:rPr>
              <a:t>Namespaces,</a:t>
            </a:r>
            <a:r>
              <a:rPr sz="2100" spc="-40" dirty="0">
                <a:solidFill>
                  <a:srgbClr val="333333"/>
                </a:solidFill>
                <a:latin typeface="Trebuchet MS"/>
                <a:cs typeface="Trebuchet MS"/>
              </a:rPr>
              <a:t> </a:t>
            </a:r>
            <a:r>
              <a:rPr sz="2100" spc="105" dirty="0">
                <a:solidFill>
                  <a:srgbClr val="333333"/>
                </a:solidFill>
                <a:latin typeface="Trebuchet MS"/>
                <a:cs typeface="Trebuchet MS"/>
              </a:rPr>
              <a:t>use</a:t>
            </a:r>
            <a:r>
              <a:rPr sz="2100" spc="-4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100" dirty="0">
                <a:solidFill>
                  <a:srgbClr val="ED2137"/>
                </a:solidFill>
                <a:latin typeface="Tahoma"/>
                <a:cs typeface="Tahoma"/>
              </a:rPr>
              <a:t>namespace</a:t>
            </a:r>
            <a:r>
              <a:rPr sz="2100" spc="-80" dirty="0">
                <a:solidFill>
                  <a:srgbClr val="ED2137"/>
                </a:solidFill>
                <a:latin typeface="Tahoma"/>
                <a:cs typeface="Tahoma"/>
              </a:rPr>
              <a:t> </a:t>
            </a:r>
            <a:r>
              <a:rPr sz="2100" dirty="0">
                <a:solidFill>
                  <a:srgbClr val="333333"/>
                </a:solidFill>
                <a:latin typeface="Trebuchet MS"/>
                <a:cs typeface="Trebuchet MS"/>
              </a:rPr>
              <a:t>(or</a:t>
            </a:r>
            <a:r>
              <a:rPr sz="2100" spc="-6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50" dirty="0">
                <a:solidFill>
                  <a:srgbClr val="ED2137"/>
                </a:solidFill>
                <a:latin typeface="Tahoma"/>
                <a:cs typeface="Tahoma"/>
              </a:rPr>
              <a:t>ns</a:t>
            </a:r>
            <a:r>
              <a:rPr sz="2100" spc="50" dirty="0">
                <a:solidFill>
                  <a:srgbClr val="333333"/>
                </a:solidFill>
                <a:latin typeface="Trebuchet MS"/>
                <a:cs typeface="Trebuchet MS"/>
              </a:rPr>
              <a:t>)</a:t>
            </a:r>
            <a:endParaRPr sz="2100">
              <a:latin typeface="Trebuchet MS"/>
              <a:cs typeface="Trebuchet MS"/>
            </a:endParaRPr>
          </a:p>
          <a:p>
            <a:pPr>
              <a:lnSpc>
                <a:spcPct val="100000"/>
              </a:lnSpc>
              <a:spcBef>
                <a:spcPts val="290"/>
              </a:spcBef>
            </a:pPr>
            <a:endParaRPr sz="2100">
              <a:latin typeface="Trebuchet MS"/>
              <a:cs typeface="Trebuchet MS"/>
            </a:endParaRPr>
          </a:p>
          <a:p>
            <a:pPr marL="36195">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85" dirty="0">
                <a:latin typeface="Tahoma"/>
                <a:cs typeface="Tahoma"/>
              </a:rPr>
              <a:t>namespaces</a:t>
            </a:r>
            <a:endParaRPr sz="1650">
              <a:latin typeface="Tahoma"/>
              <a:cs typeface="Tahoma"/>
            </a:endParaRPr>
          </a:p>
        </p:txBody>
      </p:sp>
      <p:graphicFrame>
        <p:nvGraphicFramePr>
          <p:cNvPr id="10" name="object 10"/>
          <p:cNvGraphicFramePr>
            <a:graphicFrameLocks noGrp="1"/>
          </p:cNvGraphicFramePr>
          <p:nvPr/>
        </p:nvGraphicFramePr>
        <p:xfrm>
          <a:off x="930275" y="2443915"/>
          <a:ext cx="3973829" cy="1292225"/>
        </p:xfrm>
        <a:graphic>
          <a:graphicData uri="http://schemas.openxmlformats.org/drawingml/2006/table">
            <a:tbl>
              <a:tblPr firstRow="1" bandRow="1">
                <a:tableStyleId>{2D5ABB26-0587-4C30-8999-92F81FD0307C}</a:tableStyleId>
              </a:tblPr>
              <a:tblGrid>
                <a:gridCol w="2113280">
                  <a:extLst>
                    <a:ext uri="{9D8B030D-6E8A-4147-A177-3AD203B41FA5}">
                      <a16:colId xmlns:a16="http://schemas.microsoft.com/office/drawing/2014/main" val="20000"/>
                    </a:ext>
                  </a:extLst>
                </a:gridCol>
                <a:gridCol w="1198245">
                  <a:extLst>
                    <a:ext uri="{9D8B030D-6E8A-4147-A177-3AD203B41FA5}">
                      <a16:colId xmlns:a16="http://schemas.microsoft.com/office/drawing/2014/main" val="20001"/>
                    </a:ext>
                  </a:extLst>
                </a:gridCol>
                <a:gridCol w="662304">
                  <a:extLst>
                    <a:ext uri="{9D8B030D-6E8A-4147-A177-3AD203B41FA5}">
                      <a16:colId xmlns:a16="http://schemas.microsoft.com/office/drawing/2014/main" val="20002"/>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R="55244" algn="ctr">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252095">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260" dirty="0">
                          <a:latin typeface="Tahoma"/>
                          <a:cs typeface="Tahoma"/>
                        </a:rPr>
                        <a:t>default</a:t>
                      </a:r>
                      <a:endParaRPr sz="1650">
                        <a:latin typeface="Tahoma"/>
                        <a:cs typeface="Tahoma"/>
                      </a:endParaRPr>
                    </a:p>
                  </a:txBody>
                  <a:tcPr marL="0" marR="0" marT="0" marB="0"/>
                </a:tc>
                <a:tc>
                  <a:txBody>
                    <a:bodyPr/>
                    <a:lstStyle/>
                    <a:p>
                      <a:pPr marR="55244" algn="ctr">
                        <a:lnSpc>
                          <a:spcPts val="1775"/>
                        </a:lnSpc>
                      </a:pPr>
                      <a:r>
                        <a:rPr sz="1650" spc="250" dirty="0">
                          <a:latin typeface="Tahoma"/>
                          <a:cs typeface="Tahoma"/>
                        </a:rPr>
                        <a:t>Active</a:t>
                      </a:r>
                      <a:endParaRPr sz="1650">
                        <a:latin typeface="Tahoma"/>
                        <a:cs typeface="Tahoma"/>
                      </a:endParaRPr>
                    </a:p>
                  </a:txBody>
                  <a:tcPr marL="0" marR="0" marT="0" marB="0"/>
                </a:tc>
                <a:tc>
                  <a:txBody>
                    <a:bodyPr/>
                    <a:lstStyle/>
                    <a:p>
                      <a:pPr marL="252095">
                        <a:lnSpc>
                          <a:spcPts val="1775"/>
                        </a:lnSpc>
                      </a:pPr>
                      <a:r>
                        <a:rPr sz="1650" spc="55" dirty="0">
                          <a:latin typeface="Tahoma"/>
                          <a:cs typeface="Tahoma"/>
                        </a:rPr>
                        <a:t>2d</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sz="1650" spc="185" dirty="0">
                          <a:latin typeface="Tahoma"/>
                          <a:cs typeface="Tahoma"/>
                        </a:rPr>
                        <a:t>kube-</a:t>
                      </a:r>
                      <a:r>
                        <a:rPr sz="1650" spc="190" dirty="0">
                          <a:latin typeface="Tahoma"/>
                          <a:cs typeface="Tahoma"/>
                        </a:rPr>
                        <a:t>node-</a:t>
                      </a:r>
                      <a:r>
                        <a:rPr sz="1650" spc="160" dirty="0">
                          <a:latin typeface="Tahoma"/>
                          <a:cs typeface="Tahoma"/>
                        </a:rPr>
                        <a:t>lease</a:t>
                      </a:r>
                      <a:endParaRPr sz="1650">
                        <a:latin typeface="Tahoma"/>
                        <a:cs typeface="Tahoma"/>
                      </a:endParaRPr>
                    </a:p>
                  </a:txBody>
                  <a:tcPr marL="0" marR="0" marT="0" marB="0"/>
                </a:tc>
                <a:tc>
                  <a:txBody>
                    <a:bodyPr/>
                    <a:lstStyle/>
                    <a:p>
                      <a:pPr marR="55244" algn="ctr">
                        <a:lnSpc>
                          <a:spcPts val="1775"/>
                        </a:lnSpc>
                      </a:pPr>
                      <a:r>
                        <a:rPr sz="1650" spc="250" dirty="0">
                          <a:latin typeface="Tahoma"/>
                          <a:cs typeface="Tahoma"/>
                        </a:rPr>
                        <a:t>Active</a:t>
                      </a:r>
                      <a:endParaRPr sz="1650">
                        <a:latin typeface="Tahoma"/>
                        <a:cs typeface="Tahoma"/>
                      </a:endParaRPr>
                    </a:p>
                  </a:txBody>
                  <a:tcPr marL="0" marR="0" marT="0" marB="0"/>
                </a:tc>
                <a:tc>
                  <a:txBody>
                    <a:bodyPr/>
                    <a:lstStyle/>
                    <a:p>
                      <a:pPr marL="252095">
                        <a:lnSpc>
                          <a:spcPts val="1775"/>
                        </a:lnSpc>
                      </a:pPr>
                      <a:r>
                        <a:rPr sz="1650" spc="55" dirty="0">
                          <a:latin typeface="Tahoma"/>
                          <a:cs typeface="Tahoma"/>
                        </a:rPr>
                        <a:t>2d</a:t>
                      </a:r>
                      <a:endParaRPr sz="1650">
                        <a:latin typeface="Tahoma"/>
                        <a:cs typeface="Tahoma"/>
                      </a:endParaRPr>
                    </a:p>
                  </a:txBody>
                  <a:tcPr marL="0" marR="0" marT="0" marB="0"/>
                </a:tc>
                <a:extLst>
                  <a:ext uri="{0D108BD9-81ED-4DB2-BD59-A6C34878D82A}">
                    <a16:rowId xmlns:a16="http://schemas.microsoft.com/office/drawing/2014/main" val="10002"/>
                  </a:ext>
                </a:extLst>
              </a:tr>
              <a:tr h="237490">
                <a:tc>
                  <a:txBody>
                    <a:bodyPr/>
                    <a:lstStyle/>
                    <a:p>
                      <a:pPr marL="31750">
                        <a:lnSpc>
                          <a:spcPts val="1775"/>
                        </a:lnSpc>
                      </a:pPr>
                      <a:r>
                        <a:rPr sz="1650" spc="245" dirty="0">
                          <a:latin typeface="Tahoma"/>
                          <a:cs typeface="Tahoma"/>
                        </a:rPr>
                        <a:t>kube-</a:t>
                      </a:r>
                      <a:r>
                        <a:rPr sz="1650" spc="200" dirty="0">
                          <a:latin typeface="Tahoma"/>
                          <a:cs typeface="Tahoma"/>
                        </a:rPr>
                        <a:t>public</a:t>
                      </a:r>
                      <a:endParaRPr sz="1650">
                        <a:latin typeface="Tahoma"/>
                        <a:cs typeface="Tahoma"/>
                      </a:endParaRPr>
                    </a:p>
                  </a:txBody>
                  <a:tcPr marL="0" marR="0" marT="0" marB="0"/>
                </a:tc>
                <a:tc>
                  <a:txBody>
                    <a:bodyPr/>
                    <a:lstStyle/>
                    <a:p>
                      <a:pPr marR="55244" algn="ctr">
                        <a:lnSpc>
                          <a:spcPts val="1775"/>
                        </a:lnSpc>
                      </a:pPr>
                      <a:r>
                        <a:rPr sz="1650" spc="250" dirty="0">
                          <a:latin typeface="Tahoma"/>
                          <a:cs typeface="Tahoma"/>
                        </a:rPr>
                        <a:t>Active</a:t>
                      </a:r>
                      <a:endParaRPr sz="1650">
                        <a:latin typeface="Tahoma"/>
                        <a:cs typeface="Tahoma"/>
                      </a:endParaRPr>
                    </a:p>
                  </a:txBody>
                  <a:tcPr marL="0" marR="0" marT="0" marB="0"/>
                </a:tc>
                <a:tc>
                  <a:txBody>
                    <a:bodyPr/>
                    <a:lstStyle/>
                    <a:p>
                      <a:pPr marL="252095">
                        <a:lnSpc>
                          <a:spcPts val="1775"/>
                        </a:lnSpc>
                      </a:pPr>
                      <a:r>
                        <a:rPr sz="1650" spc="55" dirty="0">
                          <a:latin typeface="Tahoma"/>
                          <a:cs typeface="Tahoma"/>
                        </a:rPr>
                        <a:t>2d</a:t>
                      </a:r>
                      <a:endParaRPr sz="1650">
                        <a:latin typeface="Tahoma"/>
                        <a:cs typeface="Tahoma"/>
                      </a:endParaRPr>
                    </a:p>
                  </a:txBody>
                  <a:tcPr marL="0" marR="0" marT="0" marB="0"/>
                </a:tc>
                <a:extLst>
                  <a:ext uri="{0D108BD9-81ED-4DB2-BD59-A6C34878D82A}">
                    <a16:rowId xmlns:a16="http://schemas.microsoft.com/office/drawing/2014/main" val="10003"/>
                  </a:ext>
                </a:extLst>
              </a:tr>
              <a:tr h="339090">
                <a:tc>
                  <a:txBody>
                    <a:bodyPr/>
                    <a:lstStyle/>
                    <a:p>
                      <a:pPr marL="31750">
                        <a:lnSpc>
                          <a:spcPts val="1839"/>
                        </a:lnSpc>
                      </a:pPr>
                      <a:r>
                        <a:rPr sz="1650" spc="145" dirty="0">
                          <a:latin typeface="Tahoma"/>
                          <a:cs typeface="Tahoma"/>
                        </a:rPr>
                        <a:t>kube-</a:t>
                      </a:r>
                      <a:r>
                        <a:rPr sz="1650" spc="140" dirty="0">
                          <a:latin typeface="Tahoma"/>
                          <a:cs typeface="Tahoma"/>
                        </a:rPr>
                        <a:t>system</a:t>
                      </a:r>
                      <a:endParaRPr sz="1650">
                        <a:latin typeface="Tahoma"/>
                        <a:cs typeface="Tahoma"/>
                      </a:endParaRPr>
                    </a:p>
                  </a:txBody>
                  <a:tcPr marL="0" marR="0" marT="0" marB="0"/>
                </a:tc>
                <a:tc>
                  <a:txBody>
                    <a:bodyPr/>
                    <a:lstStyle/>
                    <a:p>
                      <a:pPr marR="55244" algn="ctr">
                        <a:lnSpc>
                          <a:spcPts val="1839"/>
                        </a:lnSpc>
                      </a:pPr>
                      <a:r>
                        <a:rPr sz="1650" spc="250" dirty="0">
                          <a:latin typeface="Tahoma"/>
                          <a:cs typeface="Tahoma"/>
                        </a:rPr>
                        <a:t>Active</a:t>
                      </a:r>
                      <a:endParaRPr sz="1650">
                        <a:latin typeface="Tahoma"/>
                        <a:cs typeface="Tahoma"/>
                      </a:endParaRPr>
                    </a:p>
                  </a:txBody>
                  <a:tcPr marL="0" marR="0" marT="0" marB="0"/>
                </a:tc>
                <a:tc>
                  <a:txBody>
                    <a:bodyPr/>
                    <a:lstStyle/>
                    <a:p>
                      <a:pPr marL="252095">
                        <a:lnSpc>
                          <a:spcPts val="1839"/>
                        </a:lnSpc>
                      </a:pPr>
                      <a:r>
                        <a:rPr sz="1650" spc="55" dirty="0">
                          <a:latin typeface="Tahoma"/>
                          <a:cs typeface="Tahoma"/>
                        </a:rPr>
                        <a:t>2d</a:t>
                      </a:r>
                      <a:endParaRPr sz="1650">
                        <a:latin typeface="Tahoma"/>
                        <a:cs typeface="Tahoma"/>
                      </a:endParaRPr>
                    </a:p>
                  </a:txBody>
                  <a:tcPr marL="0" marR="0" marT="0" marB="0"/>
                </a:tc>
                <a:extLst>
                  <a:ext uri="{0D108BD9-81ED-4DB2-BD59-A6C34878D82A}">
                    <a16:rowId xmlns:a16="http://schemas.microsoft.com/office/drawing/2014/main" val="10004"/>
                  </a:ext>
                </a:extLst>
              </a:tr>
            </a:tbl>
          </a:graphicData>
        </a:graphic>
      </p:graphicFrame>
      <p:pic>
        <p:nvPicPr>
          <p:cNvPr id="11" name="object 11"/>
          <p:cNvPicPr/>
          <p:nvPr/>
        </p:nvPicPr>
        <p:blipFill>
          <a:blip r:embed="rId3" cstate="print"/>
          <a:stretch>
            <a:fillRect/>
          </a:stretch>
        </p:blipFill>
        <p:spPr>
          <a:xfrm>
            <a:off x="933449" y="4105274"/>
            <a:ext cx="95250" cy="95249"/>
          </a:xfrm>
          <a:prstGeom prst="rect">
            <a:avLst/>
          </a:prstGeom>
        </p:spPr>
      </p:pic>
      <p:sp>
        <p:nvSpPr>
          <p:cNvPr id="12" name="object 12"/>
          <p:cNvSpPr txBox="1"/>
          <p:nvPr/>
        </p:nvSpPr>
        <p:spPr>
          <a:xfrm>
            <a:off x="1177924" y="3968750"/>
            <a:ext cx="521271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dirty="0">
                <a:solidFill>
                  <a:srgbClr val="333333"/>
                </a:solidFill>
                <a:latin typeface="Trebuchet MS"/>
                <a:cs typeface="Trebuchet MS"/>
              </a:rPr>
              <a:t>default</a:t>
            </a:r>
            <a:r>
              <a:rPr sz="2100" spc="-50" dirty="0">
                <a:solidFill>
                  <a:srgbClr val="333333"/>
                </a:solidFill>
                <a:latin typeface="Trebuchet MS"/>
                <a:cs typeface="Trebuchet MS"/>
              </a:rPr>
              <a:t> </a:t>
            </a:r>
            <a:r>
              <a:rPr sz="2100" spc="90" dirty="0">
                <a:solidFill>
                  <a:srgbClr val="ED2137"/>
                </a:solidFill>
                <a:latin typeface="Trebuchet MS"/>
                <a:cs typeface="Trebuchet MS"/>
              </a:rPr>
              <a:t>Namespace</a:t>
            </a:r>
            <a:r>
              <a:rPr sz="2100" spc="-50" dirty="0">
                <a:solidFill>
                  <a:srgbClr val="ED2137"/>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dirty="0">
                <a:solidFill>
                  <a:srgbClr val="333333"/>
                </a:solidFill>
                <a:latin typeface="Trebuchet MS"/>
                <a:cs typeface="Trebuchet MS"/>
              </a:rPr>
              <a:t>called</a:t>
            </a:r>
            <a:r>
              <a:rPr sz="2100" spc="-50" dirty="0">
                <a:solidFill>
                  <a:srgbClr val="333333"/>
                </a:solidFill>
                <a:latin typeface="Trebuchet MS"/>
                <a:cs typeface="Trebuchet MS"/>
              </a:rPr>
              <a:t> </a:t>
            </a:r>
            <a:r>
              <a:rPr sz="2100" spc="335" dirty="0">
                <a:solidFill>
                  <a:srgbClr val="ED2137"/>
                </a:solidFill>
                <a:latin typeface="Tahoma"/>
                <a:cs typeface="Tahoma"/>
              </a:rPr>
              <a:t>default</a:t>
            </a:r>
            <a:endParaRPr sz="2100">
              <a:latin typeface="Tahoma"/>
              <a:cs typeface="Tahom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2352675"/>
            <a:chOff x="809624" y="2085974"/>
            <a:chExt cx="12211050" cy="2352675"/>
          </a:xfrm>
        </p:grpSpPr>
        <p:sp>
          <p:nvSpPr>
            <p:cNvPr id="4" name="object 4"/>
            <p:cNvSpPr/>
            <p:nvPr/>
          </p:nvSpPr>
          <p:spPr>
            <a:xfrm>
              <a:off x="809612" y="2085974"/>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133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0" dirty="0"/>
              <a:t>QUERY</a:t>
            </a:r>
            <a:r>
              <a:rPr spc="-140" dirty="0"/>
              <a:t> </a:t>
            </a:r>
            <a:r>
              <a:rPr spc="-90" dirty="0"/>
              <a:t>NAMESPACES</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55" dirty="0">
                <a:solidFill>
                  <a:srgbClr val="333333"/>
                </a:solidFill>
              </a:rPr>
              <a:t>See</a:t>
            </a:r>
            <a:r>
              <a:rPr u="none" spc="-70" dirty="0">
                <a:solidFill>
                  <a:srgbClr val="333333"/>
                </a:solidFill>
              </a:rPr>
              <a:t> </a:t>
            </a:r>
            <a:r>
              <a:rPr u="none" dirty="0">
                <a:solidFill>
                  <a:srgbClr val="333333"/>
                </a:solidFill>
              </a:rPr>
              <a:t>detailed</a:t>
            </a:r>
            <a:r>
              <a:rPr u="none" spc="-70" dirty="0">
                <a:solidFill>
                  <a:srgbClr val="333333"/>
                </a:solidFill>
              </a:rPr>
              <a:t> </a:t>
            </a:r>
            <a:r>
              <a:rPr u="none" spc="50" dirty="0">
                <a:solidFill>
                  <a:srgbClr val="333333"/>
                </a:solidFill>
              </a:rPr>
              <a:t>information</a:t>
            </a:r>
            <a:r>
              <a:rPr u="none" spc="-70" dirty="0">
                <a:solidFill>
                  <a:srgbClr val="333333"/>
                </a:solidFill>
              </a:rPr>
              <a:t> </a:t>
            </a:r>
            <a:r>
              <a:rPr u="none" spc="60" dirty="0">
                <a:solidFill>
                  <a:srgbClr val="333333"/>
                </a:solidFill>
              </a:rPr>
              <a:t>about</a:t>
            </a:r>
            <a:r>
              <a:rPr u="none" spc="-70" dirty="0">
                <a:solidFill>
                  <a:srgbClr val="333333"/>
                </a:solidFill>
              </a:rPr>
              <a:t> </a:t>
            </a:r>
            <a:r>
              <a:rPr u="none" spc="65" dirty="0">
                <a:solidFill>
                  <a:srgbClr val="333333"/>
                </a:solidFill>
              </a:rPr>
              <a:t>a</a:t>
            </a:r>
            <a:r>
              <a:rPr u="none" spc="-70" dirty="0">
                <a:solidFill>
                  <a:srgbClr val="333333"/>
                </a:solidFill>
              </a:rPr>
              <a:t> </a:t>
            </a:r>
            <a:r>
              <a:rPr u="none" spc="50" dirty="0"/>
              <a:t>Namespace</a:t>
            </a:r>
            <a:r>
              <a:rPr u="none" spc="50" dirty="0">
                <a:solidFill>
                  <a:srgbClr val="333333"/>
                </a:solidFill>
              </a:rPr>
              <a:t>:</a:t>
            </a:r>
          </a:p>
          <a:p>
            <a:pPr>
              <a:lnSpc>
                <a:spcPct val="100000"/>
              </a:lnSpc>
              <a:spcBef>
                <a:spcPts val="285"/>
              </a:spcBef>
            </a:pPr>
            <a:endParaRPr u="none" spc="50" dirty="0">
              <a:solidFill>
                <a:srgbClr val="333333"/>
              </a:solidFill>
            </a:endParaRPr>
          </a:p>
          <a:p>
            <a:pPr marL="142875" marR="7499350" indent="252095">
              <a:lnSpc>
                <a:spcPts val="1880"/>
              </a:lnSpc>
              <a:tabLst>
                <a:tab pos="1908810" algn="l"/>
              </a:tabLst>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29" dirty="0">
                <a:solidFill>
                  <a:srgbClr val="000000"/>
                </a:solidFill>
                <a:latin typeface="Tahoma"/>
                <a:cs typeface="Tahoma"/>
              </a:rPr>
              <a:t>describe</a:t>
            </a:r>
            <a:r>
              <a:rPr sz="1650" u="none" spc="484" dirty="0">
                <a:solidFill>
                  <a:srgbClr val="000000"/>
                </a:solidFill>
                <a:latin typeface="Tahoma"/>
                <a:cs typeface="Tahoma"/>
              </a:rPr>
              <a:t> </a:t>
            </a:r>
            <a:r>
              <a:rPr sz="1650" u="none" spc="80" dirty="0">
                <a:solidFill>
                  <a:srgbClr val="000000"/>
                </a:solidFill>
                <a:latin typeface="Tahoma"/>
                <a:cs typeface="Tahoma"/>
              </a:rPr>
              <a:t>namespace</a:t>
            </a:r>
            <a:r>
              <a:rPr sz="1650" u="none" spc="484" dirty="0">
                <a:solidFill>
                  <a:srgbClr val="000000"/>
                </a:solidFill>
                <a:latin typeface="Tahoma"/>
                <a:cs typeface="Tahoma"/>
              </a:rPr>
              <a:t> </a:t>
            </a:r>
            <a:r>
              <a:rPr sz="1650" u="none" spc="260" dirty="0">
                <a:solidFill>
                  <a:srgbClr val="000000"/>
                </a:solidFill>
                <a:latin typeface="Tahoma"/>
                <a:cs typeface="Tahoma"/>
              </a:rPr>
              <a:t>default </a:t>
            </a:r>
            <a:r>
              <a:rPr sz="1650" u="none" spc="-10" dirty="0">
                <a:solidFill>
                  <a:srgbClr val="000000"/>
                </a:solidFill>
                <a:latin typeface="Tahoma"/>
                <a:cs typeface="Tahoma"/>
              </a:rPr>
              <a:t>Name:</a:t>
            </a:r>
            <a:r>
              <a:rPr sz="1650" u="none" dirty="0">
                <a:solidFill>
                  <a:srgbClr val="000000"/>
                </a:solidFill>
                <a:latin typeface="Tahoma"/>
                <a:cs typeface="Tahoma"/>
              </a:rPr>
              <a:t>	</a:t>
            </a:r>
            <a:r>
              <a:rPr sz="1650" u="none" spc="260" dirty="0">
                <a:solidFill>
                  <a:srgbClr val="000000"/>
                </a:solidFill>
                <a:latin typeface="Tahoma"/>
                <a:cs typeface="Tahoma"/>
              </a:rPr>
              <a:t>default</a:t>
            </a:r>
            <a:endParaRPr sz="1650">
              <a:latin typeface="Tahoma"/>
              <a:cs typeface="Tahoma"/>
            </a:endParaRPr>
          </a:p>
          <a:p>
            <a:pPr marL="142875">
              <a:lnSpc>
                <a:spcPts val="1770"/>
              </a:lnSpc>
              <a:tabLst>
                <a:tab pos="1908810" algn="l"/>
              </a:tabLst>
            </a:pPr>
            <a:r>
              <a:rPr sz="1650" u="none" spc="240" dirty="0">
                <a:solidFill>
                  <a:srgbClr val="000000"/>
                </a:solidFill>
                <a:latin typeface="Tahoma"/>
                <a:cs typeface="Tahoma"/>
              </a:rPr>
              <a:t>Labels:</a:t>
            </a:r>
            <a:r>
              <a:rPr sz="1650" u="none" dirty="0">
                <a:solidFill>
                  <a:srgbClr val="000000"/>
                </a:solidFill>
                <a:latin typeface="Tahoma"/>
                <a:cs typeface="Tahoma"/>
              </a:rPr>
              <a:t>	</a:t>
            </a:r>
            <a:r>
              <a:rPr sz="1650" u="none" spc="170" dirty="0">
                <a:solidFill>
                  <a:srgbClr val="000000"/>
                </a:solidFill>
                <a:latin typeface="Tahoma"/>
                <a:cs typeface="Tahoma"/>
              </a:rPr>
              <a:t>kubernetes.io/metadata.name=default</a:t>
            </a:r>
            <a:endParaRPr sz="1650">
              <a:latin typeface="Tahoma"/>
              <a:cs typeface="Tahoma"/>
            </a:endParaRPr>
          </a:p>
          <a:p>
            <a:pPr marL="142875" marR="9518015">
              <a:lnSpc>
                <a:spcPts val="1880"/>
              </a:lnSpc>
              <a:spcBef>
                <a:spcPts val="95"/>
              </a:spcBef>
              <a:tabLst>
                <a:tab pos="1908810" algn="l"/>
              </a:tabLst>
            </a:pPr>
            <a:r>
              <a:rPr sz="1650" u="none" spc="210" dirty="0">
                <a:solidFill>
                  <a:srgbClr val="000000"/>
                </a:solidFill>
                <a:latin typeface="Tahoma"/>
                <a:cs typeface="Tahoma"/>
              </a:rPr>
              <a:t>Annotations:</a:t>
            </a:r>
            <a:r>
              <a:rPr sz="1650" u="none" dirty="0">
                <a:solidFill>
                  <a:srgbClr val="000000"/>
                </a:solidFill>
                <a:latin typeface="Tahoma"/>
                <a:cs typeface="Tahoma"/>
              </a:rPr>
              <a:t>	</a:t>
            </a:r>
            <a:r>
              <a:rPr sz="1650" u="none" spc="-20" dirty="0">
                <a:solidFill>
                  <a:srgbClr val="000000"/>
                </a:solidFill>
                <a:latin typeface="Tahoma"/>
                <a:cs typeface="Tahoma"/>
              </a:rPr>
              <a:t>&lt;none&gt; </a:t>
            </a:r>
            <a:r>
              <a:rPr sz="1650" u="none" spc="245" dirty="0">
                <a:solidFill>
                  <a:srgbClr val="000000"/>
                </a:solidFill>
                <a:latin typeface="Tahoma"/>
                <a:cs typeface="Tahoma"/>
              </a:rPr>
              <a:t>Status:</a:t>
            </a:r>
            <a:r>
              <a:rPr sz="1650" u="none" dirty="0">
                <a:solidFill>
                  <a:srgbClr val="000000"/>
                </a:solidFill>
                <a:latin typeface="Tahoma"/>
                <a:cs typeface="Tahoma"/>
              </a:rPr>
              <a:t>	</a:t>
            </a:r>
            <a:r>
              <a:rPr sz="1650" u="none" spc="250" dirty="0">
                <a:solidFill>
                  <a:srgbClr val="000000"/>
                </a:solidFill>
                <a:latin typeface="Tahoma"/>
                <a:cs typeface="Tahoma"/>
              </a:rPr>
              <a:t>Active</a:t>
            </a:r>
            <a:endParaRPr sz="1650">
              <a:latin typeface="Tahoma"/>
              <a:cs typeface="Tahoma"/>
            </a:endParaRPr>
          </a:p>
          <a:p>
            <a:pPr marL="142875">
              <a:lnSpc>
                <a:spcPct val="100000"/>
              </a:lnSpc>
              <a:spcBef>
                <a:spcPts val="1720"/>
              </a:spcBef>
            </a:pPr>
            <a:r>
              <a:rPr sz="1650" u="none" dirty="0">
                <a:solidFill>
                  <a:srgbClr val="000000"/>
                </a:solidFill>
                <a:latin typeface="Tahoma"/>
                <a:cs typeface="Tahoma"/>
              </a:rPr>
              <a:t>No</a:t>
            </a:r>
            <a:r>
              <a:rPr sz="1650" u="none" spc="459" dirty="0">
                <a:solidFill>
                  <a:srgbClr val="000000"/>
                </a:solidFill>
                <a:latin typeface="Tahoma"/>
                <a:cs typeface="Tahoma"/>
              </a:rPr>
              <a:t> </a:t>
            </a:r>
            <a:r>
              <a:rPr sz="1650" u="none" spc="210" dirty="0">
                <a:solidFill>
                  <a:srgbClr val="000000"/>
                </a:solidFill>
                <a:latin typeface="Tahoma"/>
                <a:cs typeface="Tahoma"/>
              </a:rPr>
              <a:t>resource</a:t>
            </a:r>
            <a:r>
              <a:rPr sz="1650" u="none" spc="465" dirty="0">
                <a:solidFill>
                  <a:srgbClr val="000000"/>
                </a:solidFill>
                <a:latin typeface="Tahoma"/>
                <a:cs typeface="Tahoma"/>
              </a:rPr>
              <a:t> </a:t>
            </a:r>
            <a:r>
              <a:rPr sz="1650" u="none" spc="204" dirty="0">
                <a:solidFill>
                  <a:srgbClr val="000000"/>
                </a:solidFill>
                <a:latin typeface="Tahoma"/>
                <a:cs typeface="Tahoma"/>
              </a:rPr>
              <a:t>quota.</a:t>
            </a:r>
            <a:endParaRPr sz="1650">
              <a:latin typeface="Tahoma"/>
              <a:cs typeface="Tahoma"/>
            </a:endParaRPr>
          </a:p>
          <a:p>
            <a:pPr marL="142875">
              <a:lnSpc>
                <a:spcPct val="100000"/>
              </a:lnSpc>
              <a:spcBef>
                <a:spcPts val="1770"/>
              </a:spcBef>
            </a:pPr>
            <a:r>
              <a:rPr sz="1650" u="none" dirty="0">
                <a:solidFill>
                  <a:srgbClr val="000000"/>
                </a:solidFill>
                <a:latin typeface="Tahoma"/>
                <a:cs typeface="Tahoma"/>
              </a:rPr>
              <a:t>No</a:t>
            </a:r>
            <a:r>
              <a:rPr sz="1650" u="none" spc="475" dirty="0">
                <a:solidFill>
                  <a:srgbClr val="000000"/>
                </a:solidFill>
                <a:latin typeface="Tahoma"/>
                <a:cs typeface="Tahoma"/>
              </a:rPr>
              <a:t> </a:t>
            </a:r>
            <a:r>
              <a:rPr sz="1650" u="none" spc="175" dirty="0">
                <a:solidFill>
                  <a:srgbClr val="000000"/>
                </a:solidFill>
                <a:latin typeface="Tahoma"/>
                <a:cs typeface="Tahoma"/>
              </a:rPr>
              <a:t>LimitRange</a:t>
            </a:r>
            <a:r>
              <a:rPr sz="1650" u="none" spc="475" dirty="0">
                <a:solidFill>
                  <a:srgbClr val="000000"/>
                </a:solidFill>
                <a:latin typeface="Tahoma"/>
                <a:cs typeface="Tahoma"/>
              </a:rPr>
              <a:t> </a:t>
            </a:r>
            <a:r>
              <a:rPr sz="1650" u="none" spc="229" dirty="0">
                <a:solidFill>
                  <a:srgbClr val="000000"/>
                </a:solidFill>
                <a:latin typeface="Tahoma"/>
                <a:cs typeface="Tahoma"/>
              </a:rPr>
              <a:t>resource.</a:t>
            </a:r>
            <a:endParaRPr sz="1650">
              <a:latin typeface="Tahoma"/>
              <a:cs typeface="Tahom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5909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590924"/>
            <a:ext cx="12211050" cy="1876425"/>
            <a:chOff x="809624" y="3590924"/>
            <a:chExt cx="12211050" cy="1876425"/>
          </a:xfrm>
        </p:grpSpPr>
        <p:sp>
          <p:nvSpPr>
            <p:cNvPr id="4" name="object 4"/>
            <p:cNvSpPr/>
            <p:nvPr/>
          </p:nvSpPr>
          <p:spPr>
            <a:xfrm>
              <a:off x="809612" y="3590924"/>
              <a:ext cx="12211050" cy="1876425"/>
            </a:xfrm>
            <a:custGeom>
              <a:avLst/>
              <a:gdLst/>
              <a:ahLst/>
              <a:cxnLst/>
              <a:rect l="l" t="t" r="r" b="b"/>
              <a:pathLst>
                <a:path w="12211050" h="1876425">
                  <a:moveTo>
                    <a:pt x="12211050" y="0"/>
                  </a:moveTo>
                  <a:lnTo>
                    <a:pt x="12201525" y="0"/>
                  </a:lnTo>
                  <a:lnTo>
                    <a:pt x="12201525" y="1866900"/>
                  </a:lnTo>
                  <a:lnTo>
                    <a:pt x="0" y="1866900"/>
                  </a:lnTo>
                  <a:lnTo>
                    <a:pt x="0" y="1876425"/>
                  </a:lnTo>
                  <a:lnTo>
                    <a:pt x="12201525" y="1876425"/>
                  </a:lnTo>
                  <a:lnTo>
                    <a:pt x="12211050" y="1876425"/>
                  </a:lnTo>
                  <a:lnTo>
                    <a:pt x="12211050" y="186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590924"/>
              <a:ext cx="9525" cy="1876425"/>
            </a:xfrm>
            <a:custGeom>
              <a:avLst/>
              <a:gdLst/>
              <a:ahLst/>
              <a:cxnLst/>
              <a:rect l="l" t="t" r="r" b="b"/>
              <a:pathLst>
                <a:path w="9525" h="1876425">
                  <a:moveTo>
                    <a:pt x="0" y="1876424"/>
                  </a:moveTo>
                  <a:lnTo>
                    <a:pt x="0" y="0"/>
                  </a:lnTo>
                  <a:lnTo>
                    <a:pt x="9524" y="9524"/>
                  </a:lnTo>
                  <a:lnTo>
                    <a:pt x="9524" y="1866899"/>
                  </a:lnTo>
                  <a:lnTo>
                    <a:pt x="0" y="1876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CREATE</a:t>
            </a:r>
            <a:r>
              <a:rPr spc="-70" dirty="0"/>
              <a:t> </a:t>
            </a:r>
            <a:r>
              <a:rPr spc="-90" dirty="0"/>
              <a:t>NAMESPACES</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3" cstate="print"/>
          <a:stretch>
            <a:fillRect/>
          </a:stretch>
        </p:blipFill>
        <p:spPr>
          <a:xfrm>
            <a:off x="1309687" y="2128837"/>
            <a:ext cx="104775" cy="104774"/>
          </a:xfrm>
          <a:prstGeom prst="rect">
            <a:avLst/>
          </a:prstGeom>
        </p:spPr>
      </p:pic>
      <p:pic>
        <p:nvPicPr>
          <p:cNvPr id="9" name="object 9"/>
          <p:cNvPicPr/>
          <p:nvPr/>
        </p:nvPicPr>
        <p:blipFill>
          <a:blip r:embed="rId4" cstate="print"/>
          <a:stretch>
            <a:fillRect/>
          </a:stretch>
        </p:blipFill>
        <p:spPr>
          <a:xfrm>
            <a:off x="1309687" y="2624137"/>
            <a:ext cx="104775" cy="104774"/>
          </a:xfrm>
          <a:prstGeom prst="rect">
            <a:avLst/>
          </a:prstGeom>
        </p:spPr>
      </p:pic>
      <p:sp>
        <p:nvSpPr>
          <p:cNvPr id="10" name="object 10"/>
          <p:cNvSpPr/>
          <p:nvPr/>
        </p:nvSpPr>
        <p:spPr>
          <a:xfrm>
            <a:off x="1695449" y="313372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11" name="object 11"/>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dirty="0">
                <a:solidFill>
                  <a:srgbClr val="333333"/>
                </a:solidFill>
              </a:rPr>
              <a:t>Create</a:t>
            </a:r>
            <a:r>
              <a:rPr u="none" spc="-30" dirty="0">
                <a:solidFill>
                  <a:srgbClr val="333333"/>
                </a:solidFill>
              </a:rPr>
              <a:t> </a:t>
            </a:r>
            <a:r>
              <a:rPr u="none" spc="65" dirty="0">
                <a:solidFill>
                  <a:srgbClr val="333333"/>
                </a:solidFill>
              </a:rPr>
              <a:t>a</a:t>
            </a:r>
            <a:r>
              <a:rPr u="none" spc="-25" dirty="0">
                <a:solidFill>
                  <a:srgbClr val="333333"/>
                </a:solidFill>
              </a:rPr>
              <a:t> </a:t>
            </a:r>
            <a:r>
              <a:rPr u="none" spc="50" dirty="0"/>
              <a:t>Namespace</a:t>
            </a:r>
            <a:r>
              <a:rPr u="none" spc="50" dirty="0">
                <a:solidFill>
                  <a:srgbClr val="333333"/>
                </a:solidFill>
              </a:rPr>
              <a:t>:</a:t>
            </a:r>
          </a:p>
          <a:p>
            <a:pPr marL="751840">
              <a:lnSpc>
                <a:spcPct val="100000"/>
              </a:lnSpc>
              <a:spcBef>
                <a:spcPts val="1305"/>
              </a:spcBef>
              <a:tabLst>
                <a:tab pos="3473450" algn="l"/>
                <a:tab pos="4597400" algn="l"/>
                <a:tab pos="5078730" algn="l"/>
              </a:tabLst>
            </a:pPr>
            <a:r>
              <a:rPr u="none" spc="85" dirty="0">
                <a:solidFill>
                  <a:srgbClr val="333333"/>
                </a:solidFill>
              </a:rPr>
              <a:t>Command:</a:t>
            </a:r>
            <a:r>
              <a:rPr u="none" spc="-70" dirty="0">
                <a:solidFill>
                  <a:srgbClr val="333333"/>
                </a:solidFill>
              </a:rPr>
              <a:t> </a:t>
            </a:r>
            <a:r>
              <a:rPr u="none" spc="300" dirty="0">
                <a:latin typeface="Tahoma"/>
                <a:cs typeface="Tahoma"/>
              </a:rPr>
              <a:t>kubectl</a:t>
            </a:r>
            <a:r>
              <a:rPr u="none" dirty="0">
                <a:latin typeface="Tahoma"/>
                <a:cs typeface="Tahoma"/>
              </a:rPr>
              <a:t>	</a:t>
            </a:r>
            <a:r>
              <a:rPr u="none" spc="295" dirty="0">
                <a:latin typeface="Tahoma"/>
                <a:cs typeface="Tahoma"/>
              </a:rPr>
              <a:t>create</a:t>
            </a:r>
            <a:r>
              <a:rPr u="none" dirty="0">
                <a:latin typeface="Tahoma"/>
                <a:cs typeface="Tahoma"/>
              </a:rPr>
              <a:t>	</a:t>
            </a:r>
            <a:r>
              <a:rPr u="none" spc="175" dirty="0">
                <a:latin typeface="Tahoma"/>
                <a:cs typeface="Tahoma"/>
              </a:rPr>
              <a:t>ns</a:t>
            </a:r>
            <a:r>
              <a:rPr u="none" dirty="0">
                <a:latin typeface="Tahoma"/>
                <a:cs typeface="Tahoma"/>
              </a:rPr>
              <a:t>	</a:t>
            </a:r>
            <a:r>
              <a:rPr u="none" spc="-10" dirty="0">
                <a:latin typeface="Tahoma"/>
                <a:cs typeface="Tahoma"/>
              </a:rPr>
              <a:t>&lt;namespace&gt;</a:t>
            </a:r>
          </a:p>
          <a:p>
            <a:pPr marL="751840">
              <a:lnSpc>
                <a:spcPct val="100000"/>
              </a:lnSpc>
              <a:spcBef>
                <a:spcPts val="1380"/>
              </a:spcBef>
              <a:tabLst>
                <a:tab pos="4388485" algn="l"/>
                <a:tab pos="5351780" algn="l"/>
                <a:tab pos="5833745" algn="l"/>
              </a:tabLst>
            </a:pPr>
            <a:r>
              <a:rPr u="none" spc="80" dirty="0">
                <a:solidFill>
                  <a:srgbClr val="333333"/>
                </a:solidFill>
              </a:rPr>
              <a:t>From</a:t>
            </a:r>
            <a:r>
              <a:rPr u="none" spc="-20" dirty="0">
                <a:solidFill>
                  <a:srgbClr val="333333"/>
                </a:solidFill>
              </a:rPr>
              <a:t> </a:t>
            </a:r>
            <a:r>
              <a:rPr u="none" spc="65" dirty="0">
                <a:solidFill>
                  <a:srgbClr val="333333"/>
                </a:solidFill>
              </a:rPr>
              <a:t>a</a:t>
            </a:r>
            <a:r>
              <a:rPr u="none" spc="-15" dirty="0">
                <a:solidFill>
                  <a:srgbClr val="333333"/>
                </a:solidFill>
              </a:rPr>
              <a:t> </a:t>
            </a:r>
            <a:r>
              <a:rPr u="none" dirty="0">
                <a:solidFill>
                  <a:srgbClr val="333333"/>
                </a:solidFill>
              </a:rPr>
              <a:t>descriptor:</a:t>
            </a:r>
            <a:r>
              <a:rPr u="none" spc="-15" dirty="0">
                <a:solidFill>
                  <a:srgbClr val="333333"/>
                </a:solidFill>
              </a:rPr>
              <a:t> </a:t>
            </a:r>
            <a:r>
              <a:rPr u="none" spc="300" dirty="0">
                <a:latin typeface="Tahoma"/>
                <a:cs typeface="Tahoma"/>
              </a:rPr>
              <a:t>kubectl</a:t>
            </a:r>
            <a:r>
              <a:rPr u="none" dirty="0">
                <a:latin typeface="Tahoma"/>
                <a:cs typeface="Tahoma"/>
              </a:rPr>
              <a:t>	</a:t>
            </a:r>
            <a:r>
              <a:rPr u="none" spc="254" dirty="0">
                <a:latin typeface="Tahoma"/>
                <a:cs typeface="Tahoma"/>
              </a:rPr>
              <a:t>apply</a:t>
            </a:r>
            <a:r>
              <a:rPr u="none" dirty="0">
                <a:latin typeface="Tahoma"/>
                <a:cs typeface="Tahoma"/>
              </a:rPr>
              <a:t>	</a:t>
            </a:r>
            <a:r>
              <a:rPr u="none" spc="585" dirty="0">
                <a:latin typeface="Tahoma"/>
                <a:cs typeface="Tahoma"/>
              </a:rPr>
              <a:t>-</a:t>
            </a:r>
            <a:r>
              <a:rPr u="none" spc="459" dirty="0">
                <a:latin typeface="Tahoma"/>
                <a:cs typeface="Tahoma"/>
              </a:rPr>
              <a:t>f</a:t>
            </a:r>
            <a:r>
              <a:rPr u="none" dirty="0">
                <a:latin typeface="Tahoma"/>
                <a:cs typeface="Tahoma"/>
              </a:rPr>
              <a:t>	</a:t>
            </a:r>
            <a:r>
              <a:rPr u="none" spc="210" dirty="0">
                <a:latin typeface="Tahoma"/>
                <a:cs typeface="Tahoma"/>
              </a:rPr>
              <a:t>my-</a:t>
            </a:r>
            <a:r>
              <a:rPr u="none" spc="170" dirty="0">
                <a:latin typeface="Tahoma"/>
                <a:cs typeface="Tahoma"/>
              </a:rPr>
              <a:t>ns.yml</a:t>
            </a:r>
          </a:p>
          <a:p>
            <a:pPr marL="1132840">
              <a:lnSpc>
                <a:spcPct val="100000"/>
              </a:lnSpc>
              <a:spcBef>
                <a:spcPts val="1055"/>
              </a:spcBef>
            </a:pPr>
            <a:r>
              <a:rPr sz="2500" u="none" spc="100" dirty="0">
                <a:solidFill>
                  <a:srgbClr val="333333"/>
                </a:solidFill>
                <a:latin typeface="MingLiU_HKSCS-ExtB"/>
                <a:cs typeface="MingLiU_HKSCS-ExtB"/>
              </a:rPr>
              <a:t>⚠</a:t>
            </a:r>
            <a:r>
              <a:rPr sz="2500" u="none" spc="-655" dirty="0">
                <a:solidFill>
                  <a:srgbClr val="333333"/>
                </a:solidFill>
                <a:latin typeface="MingLiU_HKSCS-ExtB"/>
                <a:cs typeface="MingLiU_HKSCS-ExtB"/>
              </a:rPr>
              <a:t> </a:t>
            </a:r>
            <a:r>
              <a:rPr u="none" spc="90" dirty="0"/>
              <a:t>Namespaces</a:t>
            </a:r>
            <a:r>
              <a:rPr u="none" spc="-35" dirty="0"/>
              <a:t> </a:t>
            </a:r>
            <a:r>
              <a:rPr u="none" spc="50" dirty="0">
                <a:solidFill>
                  <a:srgbClr val="333333"/>
                </a:solidFill>
              </a:rPr>
              <a:t>cannot</a:t>
            </a:r>
            <a:r>
              <a:rPr u="none" spc="-35" dirty="0">
                <a:solidFill>
                  <a:srgbClr val="333333"/>
                </a:solidFill>
              </a:rPr>
              <a:t> </a:t>
            </a:r>
            <a:r>
              <a:rPr u="none" dirty="0">
                <a:solidFill>
                  <a:srgbClr val="333333"/>
                </a:solidFill>
              </a:rPr>
              <a:t>contain</a:t>
            </a:r>
            <a:r>
              <a:rPr u="none" spc="-35" dirty="0">
                <a:solidFill>
                  <a:srgbClr val="333333"/>
                </a:solidFill>
              </a:rPr>
              <a:t> </a:t>
            </a:r>
            <a:r>
              <a:rPr u="none" spc="65" dirty="0">
                <a:solidFill>
                  <a:srgbClr val="333333"/>
                </a:solidFill>
              </a:rPr>
              <a:t>a</a:t>
            </a:r>
            <a:r>
              <a:rPr u="none" spc="-35" dirty="0">
                <a:solidFill>
                  <a:srgbClr val="333333"/>
                </a:solidFill>
              </a:rPr>
              <a:t> </a:t>
            </a:r>
            <a:r>
              <a:rPr u="none" spc="50" dirty="0">
                <a:solidFill>
                  <a:srgbClr val="333333"/>
                </a:solidFill>
              </a:rPr>
              <a:t>dot</a:t>
            </a:r>
            <a:r>
              <a:rPr u="none" spc="-35" dirty="0">
                <a:solidFill>
                  <a:srgbClr val="333333"/>
                </a:solidFill>
              </a:rPr>
              <a:t> </a:t>
            </a:r>
            <a:r>
              <a:rPr u="none" spc="70" dirty="0">
                <a:solidFill>
                  <a:srgbClr val="333333"/>
                </a:solidFill>
              </a:rPr>
              <a:t>(</a:t>
            </a:r>
            <a:r>
              <a:rPr u="none" spc="70" dirty="0">
                <a:latin typeface="Tahoma"/>
                <a:cs typeface="Tahoma"/>
              </a:rPr>
              <a:t>.</a:t>
            </a:r>
            <a:r>
              <a:rPr u="none" spc="70" dirty="0">
                <a:solidFill>
                  <a:srgbClr val="333333"/>
                </a:solidFill>
              </a:rPr>
              <a:t>)</a:t>
            </a:r>
            <a:endParaRPr sz="2500">
              <a:latin typeface="Tahoma"/>
              <a:cs typeface="Tahoma"/>
            </a:endParaRPr>
          </a:p>
          <a:p>
            <a:pPr>
              <a:lnSpc>
                <a:spcPct val="100000"/>
              </a:lnSpc>
              <a:spcBef>
                <a:spcPts val="210"/>
              </a:spcBef>
            </a:pPr>
            <a:endParaRPr sz="2500">
              <a:latin typeface="Tahoma"/>
              <a:cs typeface="Tahoma"/>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148570">
              <a:lnSpc>
                <a:spcPts val="1870"/>
              </a:lnSpc>
              <a:spcBef>
                <a:spcPts val="10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0" dirty="0">
                <a:solidFill>
                  <a:srgbClr val="000000"/>
                </a:solidFill>
                <a:latin typeface="Tahoma"/>
                <a:cs typeface="Tahoma"/>
              </a:rPr>
              <a:t>Namespace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10148570">
              <a:lnSpc>
                <a:spcPts val="1880"/>
              </a:lnSpc>
              <a:spcBef>
                <a:spcPts val="10"/>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10" dirty="0">
                <a:solidFill>
                  <a:srgbClr val="000000"/>
                </a:solidFill>
                <a:latin typeface="Tahoma"/>
                <a:cs typeface="Tahoma"/>
              </a:rPr>
              <a:t>sandbox </a:t>
            </a:r>
            <a:r>
              <a:rPr sz="1650" u="none" spc="305" dirty="0">
                <a:solidFill>
                  <a:srgbClr val="0077AA"/>
                </a:solidFill>
                <a:latin typeface="Tahoma"/>
                <a:cs typeface="Tahoma"/>
              </a:rPr>
              <a:t>labels</a:t>
            </a:r>
            <a:r>
              <a:rPr sz="1650" u="none" spc="305" dirty="0">
                <a:solidFill>
                  <a:srgbClr val="999999"/>
                </a:solidFill>
                <a:latin typeface="Tahoma"/>
                <a:cs typeface="Tahoma"/>
              </a:rPr>
              <a:t>:</a:t>
            </a:r>
            <a:endParaRPr sz="1650">
              <a:latin typeface="Tahoma"/>
              <a:cs typeface="Tahoma"/>
            </a:endParaRPr>
          </a:p>
          <a:p>
            <a:pPr marL="647065">
              <a:lnSpc>
                <a:spcPts val="1825"/>
              </a:lnSpc>
            </a:pPr>
            <a:r>
              <a:rPr sz="1650" u="none" spc="190" dirty="0">
                <a:solidFill>
                  <a:srgbClr val="0077AA"/>
                </a:solidFill>
                <a:latin typeface="Tahoma"/>
                <a:cs typeface="Tahoma"/>
              </a:rPr>
              <a:t>env</a:t>
            </a:r>
            <a:r>
              <a:rPr sz="1650" u="none" spc="190" dirty="0">
                <a:solidFill>
                  <a:srgbClr val="999999"/>
                </a:solidFill>
                <a:latin typeface="Tahoma"/>
                <a:cs typeface="Tahoma"/>
              </a:rPr>
              <a:t>:</a:t>
            </a:r>
            <a:r>
              <a:rPr sz="1650" u="none" spc="480" dirty="0">
                <a:solidFill>
                  <a:srgbClr val="999999"/>
                </a:solidFill>
                <a:latin typeface="Tahoma"/>
                <a:cs typeface="Tahoma"/>
              </a:rPr>
              <a:t> </a:t>
            </a:r>
            <a:r>
              <a:rPr sz="1650" u="none" spc="290" dirty="0">
                <a:solidFill>
                  <a:srgbClr val="000000"/>
                </a:solidFill>
                <a:latin typeface="Tahoma"/>
                <a:cs typeface="Tahoma"/>
              </a:rPr>
              <a:t>tests</a:t>
            </a:r>
            <a:endParaRPr sz="1650">
              <a:latin typeface="Tahoma"/>
              <a:cs typeface="Tahom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7675"/>
            <a:chOff x="809624" y="2085974"/>
            <a:chExt cx="12211050" cy="447675"/>
          </a:xfrm>
        </p:grpSpPr>
        <p:sp>
          <p:nvSpPr>
            <p:cNvPr id="4" name="object 4"/>
            <p:cNvSpPr/>
            <p:nvPr/>
          </p:nvSpPr>
          <p:spPr>
            <a:xfrm>
              <a:off x="809612" y="20859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3527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352799"/>
            <a:ext cx="12211050" cy="2828925"/>
            <a:chOff x="809624" y="3352799"/>
            <a:chExt cx="12211050" cy="2828925"/>
          </a:xfrm>
        </p:grpSpPr>
        <p:sp>
          <p:nvSpPr>
            <p:cNvPr id="8" name="object 8"/>
            <p:cNvSpPr/>
            <p:nvPr/>
          </p:nvSpPr>
          <p:spPr>
            <a:xfrm>
              <a:off x="809612" y="3352799"/>
              <a:ext cx="12211050" cy="2828925"/>
            </a:xfrm>
            <a:custGeom>
              <a:avLst/>
              <a:gdLst/>
              <a:ahLst/>
              <a:cxnLst/>
              <a:rect l="l" t="t" r="r" b="b"/>
              <a:pathLst>
                <a:path w="12211050" h="2828925">
                  <a:moveTo>
                    <a:pt x="12211050" y="0"/>
                  </a:moveTo>
                  <a:lnTo>
                    <a:pt x="12201525" y="0"/>
                  </a:lnTo>
                  <a:lnTo>
                    <a:pt x="12201525" y="2819400"/>
                  </a:lnTo>
                  <a:lnTo>
                    <a:pt x="0" y="2819400"/>
                  </a:lnTo>
                  <a:lnTo>
                    <a:pt x="0" y="2828925"/>
                  </a:lnTo>
                  <a:lnTo>
                    <a:pt x="12201525" y="2828925"/>
                  </a:lnTo>
                  <a:lnTo>
                    <a:pt x="12211050" y="2828925"/>
                  </a:lnTo>
                  <a:lnTo>
                    <a:pt x="12211050" y="281940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352799"/>
              <a:ext cx="9525" cy="2828925"/>
            </a:xfrm>
            <a:custGeom>
              <a:avLst/>
              <a:gdLst/>
              <a:ahLst/>
              <a:cxnLst/>
              <a:rect l="l" t="t" r="r" b="b"/>
              <a:pathLst>
                <a:path w="9525" h="2828925">
                  <a:moveTo>
                    <a:pt x="0" y="2828924"/>
                  </a:moveTo>
                  <a:lnTo>
                    <a:pt x="0" y="0"/>
                  </a:lnTo>
                  <a:lnTo>
                    <a:pt x="9524" y="9524"/>
                  </a:lnTo>
                  <a:lnTo>
                    <a:pt x="9524" y="2819399"/>
                  </a:lnTo>
                  <a:lnTo>
                    <a:pt x="0" y="2828924"/>
                  </a:lnTo>
                  <a:close/>
                </a:path>
              </a:pathLst>
            </a:custGeom>
            <a:solidFill>
              <a:srgbClr val="ED2137"/>
            </a:solidFill>
          </p:spPr>
          <p:txBody>
            <a:bodyPr wrap="square" lIns="0" tIns="0" rIns="0" bIns="0" rtlCol="0"/>
            <a:lstStyle/>
            <a:p>
              <a:endParaRPr/>
            </a:p>
          </p:txBody>
        </p:sp>
      </p:grpSp>
      <p:sp>
        <p:nvSpPr>
          <p:cNvPr id="10" name="object 10"/>
          <p:cNvSpPr/>
          <p:nvPr/>
        </p:nvSpPr>
        <p:spPr>
          <a:xfrm>
            <a:off x="809624" y="63245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1" name="object 11"/>
          <p:cNvGrpSpPr/>
          <p:nvPr/>
        </p:nvGrpSpPr>
        <p:grpSpPr>
          <a:xfrm>
            <a:off x="809624" y="6324599"/>
            <a:ext cx="12211050" cy="447675"/>
            <a:chOff x="809624" y="6324599"/>
            <a:chExt cx="12211050" cy="447675"/>
          </a:xfrm>
        </p:grpSpPr>
        <p:sp>
          <p:nvSpPr>
            <p:cNvPr id="12" name="object 12"/>
            <p:cNvSpPr/>
            <p:nvPr/>
          </p:nvSpPr>
          <p:spPr>
            <a:xfrm>
              <a:off x="809612" y="6324600"/>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13" name="object 13"/>
            <p:cNvSpPr/>
            <p:nvPr/>
          </p:nvSpPr>
          <p:spPr>
            <a:xfrm>
              <a:off x="809624" y="63245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4" name="object 14"/>
            <p:cNvPicPr/>
            <p:nvPr/>
          </p:nvPicPr>
          <p:blipFill>
            <a:blip r:embed="rId2" cstate="print"/>
            <a:stretch>
              <a:fillRect/>
            </a:stretch>
          </p:blipFill>
          <p:spPr>
            <a:xfrm>
              <a:off x="981465" y="6451968"/>
              <a:ext cx="103240" cy="198704"/>
            </a:xfrm>
            <a:prstGeom prst="rect">
              <a:avLst/>
            </a:prstGeom>
          </p:spPr>
        </p:pic>
      </p:grpSp>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CREATE</a:t>
            </a:r>
            <a:r>
              <a:rPr spc="-15" dirty="0"/>
              <a:t> </a:t>
            </a:r>
            <a:r>
              <a:rPr spc="-220" dirty="0"/>
              <a:t>OBJECTS</a:t>
            </a:r>
            <a:r>
              <a:rPr spc="-15" dirty="0"/>
              <a:t> </a:t>
            </a:r>
            <a:r>
              <a:rPr dirty="0"/>
              <a:t>IN</a:t>
            </a:r>
            <a:r>
              <a:rPr spc="-15" dirty="0"/>
              <a:t> </a:t>
            </a:r>
            <a:r>
              <a:rPr spc="75" dirty="0"/>
              <a:t>A</a:t>
            </a:r>
            <a:r>
              <a:rPr spc="-15" dirty="0"/>
              <a:t> </a:t>
            </a:r>
            <a:r>
              <a:rPr spc="-70" dirty="0"/>
              <a:t>NAMESPACE</a:t>
            </a:r>
          </a:p>
        </p:txBody>
      </p:sp>
      <p:pic>
        <p:nvPicPr>
          <p:cNvPr id="16" name="object 16"/>
          <p:cNvPicPr/>
          <p:nvPr/>
        </p:nvPicPr>
        <p:blipFill>
          <a:blip r:embed="rId3" cstate="print"/>
          <a:stretch>
            <a:fillRect/>
          </a:stretch>
        </p:blipFill>
        <p:spPr>
          <a:xfrm>
            <a:off x="933449" y="1647824"/>
            <a:ext cx="95250" cy="95249"/>
          </a:xfrm>
          <a:prstGeom prst="rect">
            <a:avLst/>
          </a:prstGeom>
        </p:spPr>
      </p:pic>
      <p:pic>
        <p:nvPicPr>
          <p:cNvPr id="17" name="object 17"/>
          <p:cNvPicPr/>
          <p:nvPr/>
        </p:nvPicPr>
        <p:blipFill>
          <a:blip r:embed="rId2" cstate="print"/>
          <a:stretch>
            <a:fillRect/>
          </a:stretch>
        </p:blipFill>
        <p:spPr>
          <a:xfrm>
            <a:off x="981465" y="2213343"/>
            <a:ext cx="103240" cy="198704"/>
          </a:xfrm>
          <a:prstGeom prst="rect">
            <a:avLst/>
          </a:prstGeom>
        </p:spPr>
      </p:pic>
      <p:pic>
        <p:nvPicPr>
          <p:cNvPr id="18" name="object 18"/>
          <p:cNvPicPr/>
          <p:nvPr/>
        </p:nvPicPr>
        <p:blipFill>
          <a:blip r:embed="rId3" cstate="print"/>
          <a:stretch>
            <a:fillRect/>
          </a:stretch>
        </p:blipFill>
        <p:spPr>
          <a:xfrm>
            <a:off x="933449" y="2895599"/>
            <a:ext cx="95250" cy="95249"/>
          </a:xfrm>
          <a:prstGeom prst="rect">
            <a:avLst/>
          </a:prstGeom>
        </p:spPr>
      </p:pic>
      <p:sp>
        <p:nvSpPr>
          <p:cNvPr id="19" name="object 19"/>
          <p:cNvSpPr txBox="1"/>
          <p:nvPr/>
        </p:nvSpPr>
        <p:spPr>
          <a:xfrm>
            <a:off x="819149" y="1511300"/>
            <a:ext cx="12192000" cy="5245026"/>
          </a:xfrm>
          <a:prstGeom prst="rect">
            <a:avLst/>
          </a:prstGeom>
        </p:spPr>
        <p:txBody>
          <a:bodyPr vert="horz" wrap="square" lIns="0" tIns="12700" rIns="0" bIns="0" rtlCol="0">
            <a:spAutoFit/>
          </a:bodyPr>
          <a:lstStyle/>
          <a:p>
            <a:pPr marL="371475">
              <a:lnSpc>
                <a:spcPct val="100000"/>
              </a:lnSpc>
              <a:spcBef>
                <a:spcPts val="100"/>
              </a:spcBef>
            </a:pP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create</a:t>
            </a:r>
            <a:r>
              <a:rPr sz="2100" spc="-20" dirty="0">
                <a:solidFill>
                  <a:srgbClr val="333333"/>
                </a:solidFill>
                <a:latin typeface="Trebuchet MS"/>
                <a:cs typeface="Trebuchet MS"/>
              </a:rPr>
              <a:t> </a:t>
            </a:r>
            <a:r>
              <a:rPr sz="2100" spc="100" dirty="0">
                <a:solidFill>
                  <a:srgbClr val="333333"/>
                </a:solidFill>
                <a:latin typeface="Trebuchet MS"/>
                <a:cs typeface="Trebuchet MS"/>
              </a:rPr>
              <a:t>an</a:t>
            </a:r>
            <a:r>
              <a:rPr sz="2100" spc="-25" dirty="0">
                <a:solidFill>
                  <a:srgbClr val="333333"/>
                </a:solidFill>
                <a:latin typeface="Trebuchet MS"/>
                <a:cs typeface="Trebuchet MS"/>
              </a:rPr>
              <a:t> </a:t>
            </a:r>
            <a:r>
              <a:rPr sz="2100" spc="-20" dirty="0">
                <a:solidFill>
                  <a:srgbClr val="333333"/>
                </a:solidFill>
                <a:latin typeface="Trebuchet MS"/>
                <a:cs typeface="Trebuchet MS"/>
              </a:rPr>
              <a:t>object </a:t>
            </a:r>
            <a:r>
              <a:rPr sz="2100" spc="75" dirty="0">
                <a:solidFill>
                  <a:srgbClr val="333333"/>
                </a:solidFill>
                <a:latin typeface="Trebuchet MS"/>
                <a:cs typeface="Trebuchet MS"/>
              </a:rPr>
              <a:t>from</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333333"/>
                </a:solidFill>
                <a:latin typeface="Trebuchet MS"/>
                <a:cs typeface="Trebuchet MS"/>
              </a:rPr>
              <a:t>descriptor</a:t>
            </a:r>
            <a:r>
              <a:rPr sz="2100" spc="-25" dirty="0">
                <a:solidFill>
                  <a:srgbClr val="333333"/>
                </a:solidFill>
                <a:latin typeface="Trebuchet MS"/>
                <a:cs typeface="Trebuchet MS"/>
              </a:rPr>
              <a:t> </a:t>
            </a:r>
            <a:r>
              <a:rPr sz="2100" dirty="0">
                <a:solidFill>
                  <a:srgbClr val="333333"/>
                </a:solidFill>
                <a:latin typeface="Trebuchet MS"/>
                <a:cs typeface="Trebuchet MS"/>
              </a:rPr>
              <a:t>which</a:t>
            </a:r>
            <a:r>
              <a:rPr sz="2100" spc="-20" dirty="0">
                <a:solidFill>
                  <a:srgbClr val="333333"/>
                </a:solidFill>
                <a:latin typeface="Trebuchet MS"/>
                <a:cs typeface="Trebuchet MS"/>
              </a:rPr>
              <a:t> </a:t>
            </a:r>
            <a:r>
              <a:rPr sz="2100" spc="95" dirty="0">
                <a:solidFill>
                  <a:srgbClr val="333333"/>
                </a:solidFill>
                <a:latin typeface="Trebuchet MS"/>
                <a:cs typeface="Trebuchet MS"/>
              </a:rPr>
              <a:t>does</a:t>
            </a:r>
            <a:r>
              <a:rPr sz="2100" spc="-25" dirty="0">
                <a:solidFill>
                  <a:srgbClr val="333333"/>
                </a:solidFill>
                <a:latin typeface="Trebuchet MS"/>
                <a:cs typeface="Trebuchet MS"/>
              </a:rPr>
              <a:t> </a:t>
            </a:r>
            <a:r>
              <a:rPr sz="2100" spc="60" dirty="0">
                <a:solidFill>
                  <a:srgbClr val="333333"/>
                </a:solidFill>
                <a:latin typeface="Trebuchet MS"/>
                <a:cs typeface="Trebuchet MS"/>
              </a:rPr>
              <a:t>not</a:t>
            </a:r>
            <a:r>
              <a:rPr sz="2100" spc="-20" dirty="0">
                <a:solidFill>
                  <a:srgbClr val="333333"/>
                </a:solidFill>
                <a:latin typeface="Trebuchet MS"/>
                <a:cs typeface="Trebuchet MS"/>
              </a:rPr>
              <a:t> </a:t>
            </a:r>
            <a:r>
              <a:rPr sz="2100" dirty="0">
                <a:solidFill>
                  <a:srgbClr val="333333"/>
                </a:solidFill>
                <a:latin typeface="Trebuchet MS"/>
                <a:cs typeface="Trebuchet MS"/>
              </a:rPr>
              <a:t>specify</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spc="50" dirty="0">
                <a:solidFill>
                  <a:srgbClr val="ED2137"/>
                </a:solidFill>
                <a:latin typeface="Trebuchet MS"/>
                <a:cs typeface="Trebuchet MS"/>
              </a:rPr>
              <a:t>Namespace</a:t>
            </a:r>
            <a:r>
              <a:rPr sz="2100" spc="50" dirty="0">
                <a:solidFill>
                  <a:srgbClr val="333333"/>
                </a:solidFill>
                <a:latin typeface="Trebuchet MS"/>
                <a:cs typeface="Trebuchet MS"/>
              </a:rPr>
              <a:t>:</a:t>
            </a:r>
            <a:endParaRPr sz="2100" dirty="0">
              <a:latin typeface="Trebuchet MS"/>
              <a:cs typeface="Trebuchet MS"/>
            </a:endParaRPr>
          </a:p>
          <a:p>
            <a:pPr>
              <a:lnSpc>
                <a:spcPct val="100000"/>
              </a:lnSpc>
              <a:spcBef>
                <a:spcPts val="140"/>
              </a:spcBef>
            </a:pPr>
            <a:endParaRPr sz="2100" dirty="0">
              <a:latin typeface="Trebuchet MS"/>
              <a:cs typeface="Trebuchet MS"/>
            </a:endParaRPr>
          </a:p>
          <a:p>
            <a:pPr marL="394970">
              <a:lnSpc>
                <a:spcPct val="100000"/>
              </a:lnSpc>
            </a:pPr>
            <a:r>
              <a:rPr sz="1650" spc="245" dirty="0">
                <a:latin typeface="Tahoma"/>
                <a:cs typeface="Tahoma"/>
              </a:rPr>
              <a:t>kubectl</a:t>
            </a:r>
            <a:r>
              <a:rPr sz="1650" spc="490" dirty="0">
                <a:latin typeface="Tahoma"/>
                <a:cs typeface="Tahoma"/>
              </a:rPr>
              <a:t> </a:t>
            </a:r>
            <a:r>
              <a:rPr sz="1650" spc="204" dirty="0">
                <a:latin typeface="Tahoma"/>
                <a:cs typeface="Tahoma"/>
              </a:rPr>
              <a:t>apply</a:t>
            </a:r>
            <a:r>
              <a:rPr sz="1650" spc="49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490" dirty="0">
                <a:solidFill>
                  <a:srgbClr val="ED9900"/>
                </a:solidFill>
                <a:latin typeface="Tahoma"/>
                <a:cs typeface="Tahoma"/>
              </a:rPr>
              <a:t> </a:t>
            </a:r>
            <a:r>
              <a:rPr sz="1650" spc="310" dirty="0">
                <a:latin typeface="Tahoma"/>
                <a:cs typeface="Tahoma"/>
              </a:rPr>
              <a:t>file.yaml</a:t>
            </a:r>
            <a:r>
              <a:rPr sz="1650" spc="495" dirty="0">
                <a:latin typeface="Tahoma"/>
                <a:cs typeface="Tahoma"/>
              </a:rPr>
              <a:t> </a:t>
            </a:r>
            <a:r>
              <a:rPr sz="1650" spc="180" dirty="0">
                <a:solidFill>
                  <a:srgbClr val="ED9900"/>
                </a:solidFill>
                <a:latin typeface="Tahoma"/>
                <a:cs typeface="Tahoma"/>
              </a:rPr>
              <a:t>-</a:t>
            </a:r>
            <a:r>
              <a:rPr sz="1650" spc="275" dirty="0">
                <a:solidFill>
                  <a:srgbClr val="ED9900"/>
                </a:solidFill>
                <a:latin typeface="Tahoma"/>
                <a:cs typeface="Tahoma"/>
              </a:rPr>
              <a:t>n</a:t>
            </a:r>
            <a:r>
              <a:rPr sz="1650" spc="490" dirty="0">
                <a:solidFill>
                  <a:srgbClr val="ED9900"/>
                </a:solidFill>
                <a:latin typeface="Tahoma"/>
                <a:cs typeface="Tahoma"/>
              </a:rPr>
              <a:t> </a:t>
            </a:r>
            <a:r>
              <a:rPr sz="1650" spc="95" dirty="0">
                <a:solidFill>
                  <a:srgbClr val="996E3A"/>
                </a:solidFill>
                <a:latin typeface="Tahoma"/>
                <a:cs typeface="Tahoma"/>
              </a:rPr>
              <a:t>&lt;</a:t>
            </a:r>
            <a:r>
              <a:rPr sz="1650" spc="95" dirty="0">
                <a:latin typeface="Tahoma"/>
                <a:cs typeface="Tahoma"/>
              </a:rPr>
              <a:t>insert-</a:t>
            </a:r>
            <a:r>
              <a:rPr sz="1650" spc="180" dirty="0">
                <a:latin typeface="Tahoma"/>
                <a:cs typeface="Tahoma"/>
              </a:rPr>
              <a:t>namespace-</a:t>
            </a:r>
            <a:r>
              <a:rPr sz="1650" spc="190" dirty="0">
                <a:latin typeface="Tahoma"/>
                <a:cs typeface="Tahoma"/>
              </a:rPr>
              <a:t>name-</a:t>
            </a:r>
            <a:r>
              <a:rPr sz="1650" spc="80" dirty="0">
                <a:latin typeface="Tahoma"/>
                <a:cs typeface="Tahoma"/>
              </a:rPr>
              <a:t>here</a:t>
            </a:r>
            <a:r>
              <a:rPr sz="1650" spc="80" dirty="0">
                <a:solidFill>
                  <a:srgbClr val="996E3A"/>
                </a:solidFill>
                <a:latin typeface="Tahoma"/>
                <a:cs typeface="Tahoma"/>
              </a:rPr>
              <a:t>&gt;</a:t>
            </a:r>
            <a:endParaRPr sz="1650" dirty="0">
              <a:latin typeface="Tahoma"/>
              <a:cs typeface="Tahoma"/>
            </a:endParaRPr>
          </a:p>
          <a:p>
            <a:pPr>
              <a:lnSpc>
                <a:spcPct val="100000"/>
              </a:lnSpc>
              <a:spcBef>
                <a:spcPts val="755"/>
              </a:spcBef>
            </a:pPr>
            <a:endParaRPr sz="1650" dirty="0">
              <a:latin typeface="Tahoma"/>
              <a:cs typeface="Tahoma"/>
            </a:endParaRPr>
          </a:p>
          <a:p>
            <a:pPr marL="371475">
              <a:lnSpc>
                <a:spcPct val="100000"/>
              </a:lnSpc>
            </a:pP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target</a:t>
            </a:r>
            <a:r>
              <a:rPr sz="2100" spc="-15" dirty="0">
                <a:solidFill>
                  <a:srgbClr val="333333"/>
                </a:solidFill>
                <a:latin typeface="Trebuchet MS"/>
                <a:cs typeface="Trebuchet MS"/>
              </a:rPr>
              <a:t> </a:t>
            </a:r>
            <a:r>
              <a:rPr sz="2100" spc="90" dirty="0">
                <a:solidFill>
                  <a:srgbClr val="ED2137"/>
                </a:solidFill>
                <a:latin typeface="Trebuchet MS"/>
                <a:cs typeface="Trebuchet MS"/>
              </a:rPr>
              <a:t>Namespace</a:t>
            </a:r>
            <a:r>
              <a:rPr sz="2100" spc="-15" dirty="0">
                <a:solidFill>
                  <a:srgbClr val="ED2137"/>
                </a:solidFill>
                <a:latin typeface="Trebuchet MS"/>
                <a:cs typeface="Trebuchet MS"/>
              </a:rPr>
              <a:t> </a:t>
            </a:r>
            <a:r>
              <a:rPr sz="2100" spc="50" dirty="0">
                <a:solidFill>
                  <a:srgbClr val="333333"/>
                </a:solidFill>
                <a:latin typeface="Trebuchet MS"/>
                <a:cs typeface="Trebuchet MS"/>
              </a:rPr>
              <a:t>can</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specified</a:t>
            </a:r>
            <a:r>
              <a:rPr sz="2100" spc="-15" dirty="0">
                <a:solidFill>
                  <a:srgbClr val="333333"/>
                </a:solidFill>
                <a:latin typeface="Trebuchet MS"/>
                <a:cs typeface="Trebuchet MS"/>
              </a:rPr>
              <a:t> </a:t>
            </a:r>
            <a:r>
              <a:rPr sz="2100" dirty="0">
                <a:solidFill>
                  <a:srgbClr val="333333"/>
                </a:solidFill>
                <a:latin typeface="Trebuchet MS"/>
                <a:cs typeface="Trebuchet MS"/>
              </a:rPr>
              <a:t>in</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descriptor</a:t>
            </a:r>
            <a:r>
              <a:rPr sz="2100" spc="-15" dirty="0">
                <a:solidFill>
                  <a:srgbClr val="333333"/>
                </a:solidFill>
                <a:latin typeface="Trebuchet MS"/>
                <a:cs typeface="Trebuchet MS"/>
              </a:rPr>
              <a:t> </a:t>
            </a:r>
            <a:r>
              <a:rPr sz="2100" dirty="0">
                <a:solidFill>
                  <a:srgbClr val="333333"/>
                </a:solidFill>
                <a:latin typeface="Trebuchet MS"/>
                <a:cs typeface="Trebuchet MS"/>
              </a:rPr>
              <a:t>via</a:t>
            </a:r>
            <a:r>
              <a:rPr sz="2100" spc="-15" dirty="0">
                <a:solidFill>
                  <a:srgbClr val="333333"/>
                </a:solidFill>
                <a:latin typeface="Trebuchet MS"/>
                <a:cs typeface="Trebuchet MS"/>
              </a:rPr>
              <a:t> </a:t>
            </a:r>
            <a:r>
              <a:rPr sz="2100" spc="160" dirty="0">
                <a:solidFill>
                  <a:srgbClr val="ED2137"/>
                </a:solidFill>
                <a:latin typeface="Tahoma"/>
                <a:cs typeface="Tahoma"/>
              </a:rPr>
              <a:t>metadata.namespace</a:t>
            </a:r>
            <a:r>
              <a:rPr sz="2100" spc="-40" dirty="0">
                <a:solidFill>
                  <a:srgbClr val="ED2137"/>
                </a:solidFill>
                <a:latin typeface="Tahoma"/>
                <a:cs typeface="Tahoma"/>
              </a:rPr>
              <a:t> </a:t>
            </a:r>
            <a:r>
              <a:rPr sz="2100" spc="-50" dirty="0">
                <a:solidFill>
                  <a:srgbClr val="333333"/>
                </a:solidFill>
                <a:latin typeface="Trebuchet MS"/>
                <a:cs typeface="Trebuchet MS"/>
              </a:rPr>
              <a:t>:</a:t>
            </a:r>
            <a:endParaRPr sz="2100" dirty="0">
              <a:latin typeface="Trebuchet MS"/>
              <a:cs typeface="Trebuchet MS"/>
            </a:endParaRPr>
          </a:p>
          <a:p>
            <a:pPr>
              <a:lnSpc>
                <a:spcPct val="100000"/>
              </a:lnSpc>
              <a:spcBef>
                <a:spcPts val="290"/>
              </a:spcBef>
            </a:pPr>
            <a:endParaRPr sz="2100" dirty="0">
              <a:latin typeface="Trebuchet MS"/>
              <a:cs typeface="Trebuchet MS"/>
            </a:endParaRPr>
          </a:p>
          <a:p>
            <a:pPr marL="142875">
              <a:lnSpc>
                <a:spcPts val="1925"/>
              </a:lnSpc>
            </a:pPr>
            <a:r>
              <a:rPr sz="1650" spc="390" dirty="0">
                <a:solidFill>
                  <a:srgbClr val="999999"/>
                </a:solidFill>
                <a:latin typeface="Tahoma"/>
                <a:cs typeface="Tahoma"/>
              </a:rPr>
              <a:t>--</a:t>
            </a:r>
            <a:r>
              <a:rPr sz="1650" spc="340" dirty="0">
                <a:solidFill>
                  <a:srgbClr val="999999"/>
                </a:solidFill>
                <a:latin typeface="Tahoma"/>
                <a:cs typeface="Tahoma"/>
              </a:rPr>
              <a:t>-</a:t>
            </a:r>
            <a:endParaRPr sz="1650" dirty="0">
              <a:latin typeface="Tahoma"/>
              <a:cs typeface="Tahoma"/>
            </a:endParaRPr>
          </a:p>
          <a:p>
            <a:pPr marL="142875" marR="10274935">
              <a:lnSpc>
                <a:spcPts val="1880"/>
              </a:lnSpc>
              <a:spcBef>
                <a:spcPts val="9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dirty="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95" dirty="0">
                <a:latin typeface="Tahoma"/>
                <a:cs typeface="Tahoma"/>
              </a:rPr>
              <a:t>k2000</a:t>
            </a:r>
            <a:endParaRPr sz="1650" dirty="0">
              <a:latin typeface="Tahoma"/>
              <a:cs typeface="Tahoma"/>
            </a:endParaRPr>
          </a:p>
          <a:p>
            <a:pPr marL="394970" marR="9643745">
              <a:lnSpc>
                <a:spcPts val="1880"/>
              </a:lnSpc>
              <a:spcBef>
                <a:spcPts val="90"/>
              </a:spcBef>
            </a:pPr>
            <a:r>
              <a:rPr sz="1650" spc="110" dirty="0">
                <a:solidFill>
                  <a:srgbClr val="0077AA"/>
                </a:solidFill>
                <a:latin typeface="Tahoma"/>
                <a:cs typeface="Tahoma"/>
              </a:rPr>
              <a:t>namespace</a:t>
            </a:r>
            <a:r>
              <a:rPr sz="1650" spc="110" dirty="0">
                <a:solidFill>
                  <a:srgbClr val="999999"/>
                </a:solidFill>
                <a:latin typeface="Tahoma"/>
                <a:cs typeface="Tahoma"/>
              </a:rPr>
              <a:t>:</a:t>
            </a:r>
            <a:r>
              <a:rPr sz="1650" spc="-5" dirty="0">
                <a:solidFill>
                  <a:srgbClr val="999999"/>
                </a:solidFill>
                <a:latin typeface="Tahoma"/>
                <a:cs typeface="Tahoma"/>
              </a:rPr>
              <a:t>  </a:t>
            </a:r>
            <a:r>
              <a:rPr lang="fr-FR" sz="1650" spc="210" dirty="0" err="1">
                <a:latin typeface="Tahoma"/>
                <a:cs typeface="Tahoma"/>
              </a:rPr>
              <a:t>bitbox</a:t>
            </a:r>
            <a:r>
              <a:rPr sz="1650" spc="210" dirty="0">
                <a:latin typeface="Tahoma"/>
                <a:cs typeface="Tahoma"/>
              </a:rPr>
              <a:t> </a:t>
            </a:r>
            <a:r>
              <a:rPr sz="1650" spc="305" dirty="0">
                <a:solidFill>
                  <a:srgbClr val="0077AA"/>
                </a:solidFill>
                <a:latin typeface="Tahoma"/>
                <a:cs typeface="Tahoma"/>
              </a:rPr>
              <a:t>labels</a:t>
            </a:r>
            <a:r>
              <a:rPr sz="1650" spc="305" dirty="0">
                <a:solidFill>
                  <a:srgbClr val="999999"/>
                </a:solidFill>
                <a:latin typeface="Tahoma"/>
                <a:cs typeface="Tahoma"/>
              </a:rPr>
              <a:t>:</a:t>
            </a:r>
            <a:endParaRPr sz="1650" dirty="0">
              <a:latin typeface="Tahoma"/>
              <a:cs typeface="Tahoma"/>
            </a:endParaRPr>
          </a:p>
          <a:p>
            <a:pPr marL="647065">
              <a:lnSpc>
                <a:spcPts val="1770"/>
              </a:lnSpc>
            </a:pPr>
            <a:r>
              <a:rPr sz="1650" spc="165" dirty="0">
                <a:solidFill>
                  <a:srgbClr val="0077AA"/>
                </a:solidFill>
                <a:latin typeface="Tahoma"/>
                <a:cs typeface="Tahoma"/>
              </a:rPr>
              <a:t>app</a:t>
            </a:r>
            <a:r>
              <a:rPr sz="1650" spc="165" dirty="0">
                <a:solidFill>
                  <a:srgbClr val="999999"/>
                </a:solidFill>
                <a:latin typeface="Tahoma"/>
                <a:cs typeface="Tahoma"/>
              </a:rPr>
              <a:t>:</a:t>
            </a:r>
            <a:r>
              <a:rPr sz="1650" spc="495" dirty="0">
                <a:solidFill>
                  <a:srgbClr val="999999"/>
                </a:solidFill>
                <a:latin typeface="Tahoma"/>
                <a:cs typeface="Tahoma"/>
              </a:rPr>
              <a:t> </a:t>
            </a:r>
            <a:r>
              <a:rPr sz="1650" spc="260" dirty="0">
                <a:latin typeface="Tahoma"/>
                <a:cs typeface="Tahoma"/>
              </a:rPr>
              <a:t>knight</a:t>
            </a:r>
            <a:r>
              <a:rPr sz="1650" spc="260" dirty="0">
                <a:solidFill>
                  <a:srgbClr val="999999"/>
                </a:solidFill>
                <a:latin typeface="Tahoma"/>
                <a:cs typeface="Tahoma"/>
              </a:rPr>
              <a:t>-</a:t>
            </a:r>
            <a:r>
              <a:rPr sz="1650" spc="310" dirty="0">
                <a:latin typeface="Tahoma"/>
                <a:cs typeface="Tahoma"/>
              </a:rPr>
              <a:t>rider</a:t>
            </a:r>
            <a:endParaRPr sz="1650" dirty="0">
              <a:latin typeface="Tahoma"/>
              <a:cs typeface="Tahoma"/>
            </a:endParaRPr>
          </a:p>
          <a:p>
            <a:pPr marL="142875" marR="9770110" indent="504190">
              <a:lnSpc>
                <a:spcPts val="1880"/>
              </a:lnSpc>
              <a:spcBef>
                <a:spcPts val="95"/>
              </a:spcBef>
            </a:pPr>
            <a:r>
              <a:rPr sz="1650" spc="150" dirty="0">
                <a:solidFill>
                  <a:srgbClr val="0077AA"/>
                </a:solidFill>
                <a:latin typeface="Tahoma"/>
                <a:cs typeface="Tahoma"/>
              </a:rPr>
              <a:t>nickname</a:t>
            </a:r>
            <a:r>
              <a:rPr sz="1650" spc="150" dirty="0">
                <a:solidFill>
                  <a:srgbClr val="999999"/>
                </a:solidFill>
                <a:latin typeface="Tahoma"/>
                <a:cs typeface="Tahoma"/>
              </a:rPr>
              <a:t>:</a:t>
            </a:r>
            <a:r>
              <a:rPr sz="1650" spc="490" dirty="0">
                <a:solidFill>
                  <a:srgbClr val="999999"/>
                </a:solidFill>
                <a:latin typeface="Tahoma"/>
                <a:cs typeface="Tahoma"/>
              </a:rPr>
              <a:t> </a:t>
            </a:r>
            <a:r>
              <a:rPr sz="1650" spc="390" dirty="0">
                <a:latin typeface="Tahoma"/>
                <a:cs typeface="Tahoma"/>
              </a:rPr>
              <a:t>kitt </a:t>
            </a:r>
            <a:r>
              <a:rPr sz="1650" spc="204" dirty="0">
                <a:solidFill>
                  <a:srgbClr val="0077AA"/>
                </a:solidFill>
                <a:latin typeface="Tahoma"/>
                <a:cs typeface="Tahoma"/>
              </a:rPr>
              <a:t>spec</a:t>
            </a:r>
            <a:r>
              <a:rPr sz="1650" spc="204" dirty="0">
                <a:solidFill>
                  <a:srgbClr val="999999"/>
                </a:solidFill>
                <a:latin typeface="Tahoma"/>
                <a:cs typeface="Tahoma"/>
              </a:rPr>
              <a:t>:</a:t>
            </a:r>
            <a:endParaRPr sz="1650" dirty="0">
              <a:latin typeface="Tahoma"/>
              <a:cs typeface="Tahoma"/>
            </a:endParaRPr>
          </a:p>
          <a:p>
            <a:pPr marL="142875">
              <a:lnSpc>
                <a:spcPts val="1825"/>
              </a:lnSpc>
            </a:pPr>
            <a:r>
              <a:rPr sz="1650" spc="465" dirty="0">
                <a:solidFill>
                  <a:srgbClr val="999999"/>
                </a:solidFill>
                <a:latin typeface="Tahoma"/>
                <a:cs typeface="Tahoma"/>
              </a:rPr>
              <a:t>...</a:t>
            </a:r>
            <a:endParaRPr sz="1650" dirty="0">
              <a:latin typeface="Tahoma"/>
              <a:cs typeface="Tahoma"/>
            </a:endParaRPr>
          </a:p>
          <a:p>
            <a:pPr>
              <a:lnSpc>
                <a:spcPct val="100000"/>
              </a:lnSpc>
              <a:spcBef>
                <a:spcPts val="680"/>
              </a:spcBef>
            </a:pPr>
            <a:endParaRPr sz="1650" dirty="0">
              <a:latin typeface="Tahoma"/>
              <a:cs typeface="Tahoma"/>
            </a:endParaRPr>
          </a:p>
          <a:p>
            <a:pPr marL="394970">
              <a:lnSpc>
                <a:spcPct val="100000"/>
              </a:lnSpc>
            </a:pP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5" dirty="0">
                <a:solidFill>
                  <a:srgbClr val="ED9900"/>
                </a:solidFill>
                <a:latin typeface="Tahoma"/>
                <a:cs typeface="Tahoma"/>
              </a:rPr>
              <a:t>  </a:t>
            </a:r>
            <a:r>
              <a:rPr sz="1650" spc="229" dirty="0">
                <a:latin typeface="Tahoma"/>
                <a:cs typeface="Tahoma"/>
              </a:rPr>
              <a:t>descriptor-</a:t>
            </a:r>
            <a:r>
              <a:rPr sz="1650" spc="240" dirty="0">
                <a:latin typeface="Tahoma"/>
                <a:cs typeface="Tahoma"/>
              </a:rPr>
              <a:t>with-</a:t>
            </a:r>
            <a:r>
              <a:rPr sz="1650" spc="250" dirty="0">
                <a:latin typeface="Tahoma"/>
                <a:cs typeface="Tahoma"/>
              </a:rPr>
              <a:t>ns.yaml</a:t>
            </a:r>
            <a:endParaRPr sz="1650" dirty="0">
              <a:latin typeface="Tahoma"/>
              <a:cs typeface="Tahom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3717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371724"/>
            <a:ext cx="12211050" cy="1638300"/>
            <a:chOff x="809624" y="2371724"/>
            <a:chExt cx="12211050" cy="1638300"/>
          </a:xfrm>
        </p:grpSpPr>
        <p:sp>
          <p:nvSpPr>
            <p:cNvPr id="4" name="object 4"/>
            <p:cNvSpPr/>
            <p:nvPr/>
          </p:nvSpPr>
          <p:spPr>
            <a:xfrm>
              <a:off x="809612" y="237172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37172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grpSp>
      <p:sp>
        <p:nvSpPr>
          <p:cNvPr id="6" name="object 6"/>
          <p:cNvSpPr/>
          <p:nvPr/>
        </p:nvSpPr>
        <p:spPr>
          <a:xfrm>
            <a:off x="809624" y="41528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4152899"/>
            <a:ext cx="12211050" cy="447675"/>
            <a:chOff x="809624" y="4152899"/>
            <a:chExt cx="12211050" cy="447675"/>
          </a:xfrm>
        </p:grpSpPr>
        <p:sp>
          <p:nvSpPr>
            <p:cNvPr id="8" name="object 8"/>
            <p:cNvSpPr/>
            <p:nvPr/>
          </p:nvSpPr>
          <p:spPr>
            <a:xfrm>
              <a:off x="809612" y="415289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41528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428026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SPECIFY</a:t>
            </a:r>
            <a:r>
              <a:rPr spc="-80" dirty="0"/>
              <a:t> NAMESPACE</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499093"/>
            <a:ext cx="103240" cy="198704"/>
          </a:xfrm>
          <a:prstGeom prst="rect">
            <a:avLst/>
          </a:prstGeom>
        </p:spPr>
      </p:pic>
      <p:sp>
        <p:nvSpPr>
          <p:cNvPr id="14" name="object 14"/>
          <p:cNvSpPr txBox="1"/>
          <p:nvPr/>
        </p:nvSpPr>
        <p:spPr>
          <a:xfrm>
            <a:off x="1177924" y="1511300"/>
            <a:ext cx="11042650" cy="1210310"/>
          </a:xfrm>
          <a:prstGeom prst="rect">
            <a:avLst/>
          </a:prstGeom>
        </p:spPr>
        <p:txBody>
          <a:bodyPr vert="horz" wrap="square" lIns="0" tIns="66040" rIns="0" bIns="0" rtlCol="0">
            <a:spAutoFit/>
          </a:bodyPr>
          <a:lstStyle/>
          <a:p>
            <a:pPr marL="12700" marR="5080">
              <a:lnSpc>
                <a:spcPts val="2100"/>
              </a:lnSpc>
              <a:spcBef>
                <a:spcPts val="520"/>
              </a:spcBef>
              <a:tabLst>
                <a:tab pos="5553075" algn="l"/>
              </a:tabLst>
            </a:pP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specify</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90" dirty="0">
                <a:solidFill>
                  <a:srgbClr val="ED2137"/>
                </a:solidFill>
                <a:latin typeface="Trebuchet MS"/>
                <a:cs typeface="Trebuchet MS"/>
              </a:rPr>
              <a:t>Namespace</a:t>
            </a:r>
            <a:r>
              <a:rPr sz="2100" spc="-5" dirty="0">
                <a:solidFill>
                  <a:srgbClr val="ED2137"/>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dirty="0">
                <a:solidFill>
                  <a:srgbClr val="333333"/>
                </a:solidFill>
                <a:latin typeface="Trebuchet MS"/>
                <a:cs typeface="Trebuchet MS"/>
              </a:rPr>
              <a:t>which</a:t>
            </a:r>
            <a:r>
              <a:rPr sz="2100" spc="-5" dirty="0">
                <a:solidFill>
                  <a:srgbClr val="333333"/>
                </a:solidFill>
                <a:latin typeface="Trebuchet MS"/>
                <a:cs typeface="Trebuchet MS"/>
              </a:rPr>
              <a:t> </a:t>
            </a:r>
            <a:r>
              <a:rPr sz="2100" spc="100" dirty="0">
                <a:solidFill>
                  <a:srgbClr val="333333"/>
                </a:solidFill>
                <a:latin typeface="Trebuchet MS"/>
                <a:cs typeface="Trebuchet MS"/>
              </a:rPr>
              <a:t>an</a:t>
            </a:r>
            <a:r>
              <a:rPr sz="2100" spc="-10" dirty="0">
                <a:solidFill>
                  <a:srgbClr val="333333"/>
                </a:solidFill>
                <a:latin typeface="Trebuchet MS"/>
                <a:cs typeface="Trebuchet MS"/>
              </a:rPr>
              <a:t> </a:t>
            </a:r>
            <a:r>
              <a:rPr sz="2100" spc="-20" dirty="0">
                <a:solidFill>
                  <a:srgbClr val="333333"/>
                </a:solidFill>
                <a:latin typeface="Trebuchet MS"/>
                <a:cs typeface="Trebuchet MS"/>
              </a:rPr>
              <a:t>object</a:t>
            </a:r>
            <a:r>
              <a:rPr sz="2100" spc="-5" dirty="0">
                <a:solidFill>
                  <a:srgbClr val="333333"/>
                </a:solidFill>
                <a:latin typeface="Trebuchet MS"/>
                <a:cs typeface="Trebuchet MS"/>
              </a:rPr>
              <a:t> </a:t>
            </a:r>
            <a:r>
              <a:rPr sz="2100" spc="90" dirty="0">
                <a:solidFill>
                  <a:srgbClr val="333333"/>
                </a:solidFill>
                <a:latin typeface="Trebuchet MS"/>
                <a:cs typeface="Trebuchet MS"/>
              </a:rPr>
              <a:t>should</a:t>
            </a:r>
            <a:r>
              <a:rPr sz="2100" spc="-10" dirty="0">
                <a:solidFill>
                  <a:srgbClr val="333333"/>
                </a:solidFill>
                <a:latin typeface="Trebuchet MS"/>
                <a:cs typeface="Trebuchet MS"/>
              </a:rPr>
              <a:t> </a:t>
            </a:r>
            <a:r>
              <a:rPr sz="2100" spc="55" dirty="0">
                <a:solidFill>
                  <a:srgbClr val="333333"/>
                </a:solidFill>
                <a:latin typeface="Trebuchet MS"/>
                <a:cs typeface="Trebuchet MS"/>
              </a:rPr>
              <a:t>be</a:t>
            </a:r>
            <a:r>
              <a:rPr sz="2100" spc="-5" dirty="0">
                <a:solidFill>
                  <a:srgbClr val="333333"/>
                </a:solidFill>
                <a:latin typeface="Trebuchet MS"/>
                <a:cs typeface="Trebuchet MS"/>
              </a:rPr>
              <a:t> </a:t>
            </a:r>
            <a:r>
              <a:rPr sz="2100" dirty="0">
                <a:solidFill>
                  <a:srgbClr val="333333"/>
                </a:solidFill>
                <a:latin typeface="Trebuchet MS"/>
                <a:cs typeface="Trebuchet MS"/>
              </a:rPr>
              <a:t>created</a:t>
            </a:r>
            <a:r>
              <a:rPr sz="2100" spc="-5" dirty="0">
                <a:solidFill>
                  <a:srgbClr val="333333"/>
                </a:solidFill>
                <a:latin typeface="Trebuchet MS"/>
                <a:cs typeface="Trebuchet MS"/>
              </a:rPr>
              <a:t> </a:t>
            </a:r>
            <a:r>
              <a:rPr sz="2100" spc="85" dirty="0">
                <a:solidFill>
                  <a:srgbClr val="333333"/>
                </a:solidFill>
                <a:latin typeface="Trebuchet MS"/>
                <a:cs typeface="Trebuchet MS"/>
              </a:rPr>
              <a:t>or</a:t>
            </a:r>
            <a:r>
              <a:rPr sz="2100" spc="-10" dirty="0">
                <a:solidFill>
                  <a:srgbClr val="333333"/>
                </a:solidFill>
                <a:latin typeface="Trebuchet MS"/>
                <a:cs typeface="Trebuchet MS"/>
              </a:rPr>
              <a:t> </a:t>
            </a:r>
            <a:r>
              <a:rPr sz="2100" dirty="0">
                <a:solidFill>
                  <a:srgbClr val="333333"/>
                </a:solidFill>
                <a:latin typeface="Trebuchet MS"/>
                <a:cs typeface="Trebuchet MS"/>
              </a:rPr>
              <a:t>requested,</a:t>
            </a:r>
            <a:r>
              <a:rPr sz="2100" spc="-5" dirty="0">
                <a:solidFill>
                  <a:srgbClr val="333333"/>
                </a:solidFill>
                <a:latin typeface="Trebuchet MS"/>
                <a:cs typeface="Trebuchet MS"/>
              </a:rPr>
              <a:t> </a:t>
            </a:r>
            <a:r>
              <a:rPr sz="2100" dirty="0">
                <a:solidFill>
                  <a:srgbClr val="333333"/>
                </a:solidFill>
                <a:latin typeface="Trebuchet MS"/>
                <a:cs typeface="Trebuchet MS"/>
              </a:rPr>
              <a:t>specify</a:t>
            </a:r>
            <a:r>
              <a:rPr sz="2100" spc="-10" dirty="0">
                <a:solidFill>
                  <a:srgbClr val="333333"/>
                </a:solidFill>
                <a:latin typeface="Trebuchet MS"/>
                <a:cs typeface="Trebuchet MS"/>
              </a:rPr>
              <a:t> </a:t>
            </a:r>
            <a:r>
              <a:rPr sz="2100" spc="-25" dirty="0">
                <a:solidFill>
                  <a:srgbClr val="333333"/>
                </a:solidFill>
                <a:latin typeface="Trebuchet MS"/>
                <a:cs typeface="Trebuchet MS"/>
              </a:rPr>
              <a:t>the </a:t>
            </a:r>
            <a:r>
              <a:rPr sz="2100" spc="60" dirty="0">
                <a:solidFill>
                  <a:srgbClr val="333333"/>
                </a:solidFill>
                <a:latin typeface="Trebuchet MS"/>
                <a:cs typeface="Trebuchet MS"/>
              </a:rPr>
              <a:t>option</a:t>
            </a:r>
            <a:r>
              <a:rPr sz="2100" spc="-70" dirty="0">
                <a:solidFill>
                  <a:srgbClr val="333333"/>
                </a:solidFill>
                <a:latin typeface="Trebuchet MS"/>
                <a:cs typeface="Trebuchet MS"/>
              </a:rPr>
              <a:t> </a:t>
            </a:r>
            <a:r>
              <a:rPr sz="2100" spc="60" dirty="0">
                <a:solidFill>
                  <a:srgbClr val="ED2137"/>
                </a:solidFill>
                <a:latin typeface="Tahoma"/>
                <a:cs typeface="Tahoma"/>
              </a:rPr>
              <a:t>--</a:t>
            </a:r>
            <a:r>
              <a:rPr sz="2100" spc="95" dirty="0">
                <a:solidFill>
                  <a:srgbClr val="ED2137"/>
                </a:solidFill>
                <a:latin typeface="Tahoma"/>
                <a:cs typeface="Tahoma"/>
              </a:rPr>
              <a:t>namespace=&lt;namespace&gt;</a:t>
            </a:r>
            <a:r>
              <a:rPr sz="2100" spc="-85" dirty="0">
                <a:solidFill>
                  <a:srgbClr val="ED2137"/>
                </a:solidFill>
                <a:latin typeface="Tahoma"/>
                <a:cs typeface="Tahoma"/>
              </a:rPr>
              <a:t> </a:t>
            </a:r>
            <a:r>
              <a:rPr sz="2100" dirty="0">
                <a:solidFill>
                  <a:srgbClr val="333333"/>
                </a:solidFill>
                <a:latin typeface="Trebuchet MS"/>
                <a:cs typeface="Trebuchet MS"/>
              </a:rPr>
              <a:t>(or</a:t>
            </a:r>
            <a:r>
              <a:rPr sz="2100" spc="-65" dirty="0">
                <a:solidFill>
                  <a:srgbClr val="333333"/>
                </a:solidFill>
                <a:latin typeface="Trebuchet MS"/>
                <a:cs typeface="Trebuchet MS"/>
              </a:rPr>
              <a:t> </a:t>
            </a:r>
            <a:r>
              <a:rPr sz="2100" spc="225" dirty="0">
                <a:solidFill>
                  <a:srgbClr val="ED2137"/>
                </a:solidFill>
                <a:latin typeface="Tahoma"/>
                <a:cs typeface="Tahoma"/>
              </a:rPr>
              <a:t>-</a:t>
            </a:r>
            <a:r>
              <a:rPr sz="2100" spc="300" dirty="0">
                <a:solidFill>
                  <a:srgbClr val="ED2137"/>
                </a:solidFill>
                <a:latin typeface="Tahoma"/>
                <a:cs typeface="Tahoma"/>
              </a:rPr>
              <a:t>n</a:t>
            </a:r>
            <a:r>
              <a:rPr sz="2100" dirty="0">
                <a:solidFill>
                  <a:srgbClr val="ED2137"/>
                </a:solidFill>
                <a:latin typeface="Tahoma"/>
                <a:cs typeface="Tahoma"/>
              </a:rPr>
              <a:t>	</a:t>
            </a:r>
            <a:r>
              <a:rPr sz="2100" spc="-10" dirty="0">
                <a:solidFill>
                  <a:srgbClr val="ED2137"/>
                </a:solidFill>
                <a:latin typeface="Tahoma"/>
                <a:cs typeface="Tahoma"/>
              </a:rPr>
              <a:t>&lt;namespace&gt;</a:t>
            </a:r>
            <a:r>
              <a:rPr sz="2100" spc="-10" dirty="0">
                <a:solidFill>
                  <a:srgbClr val="333333"/>
                </a:solidFill>
                <a:latin typeface="Trebuchet MS"/>
                <a:cs typeface="Trebuchet MS"/>
              </a:rPr>
              <a:t>)</a:t>
            </a:r>
            <a:endParaRPr sz="2100">
              <a:latin typeface="Trebuchet MS"/>
              <a:cs typeface="Trebuchet MS"/>
            </a:endParaRPr>
          </a:p>
          <a:p>
            <a:pPr>
              <a:lnSpc>
                <a:spcPct val="100000"/>
              </a:lnSpc>
              <a:spcBef>
                <a:spcPts val="290"/>
              </a:spcBef>
            </a:pPr>
            <a:endParaRPr sz="2100">
              <a:latin typeface="Trebuchet MS"/>
              <a:cs typeface="Trebuchet MS"/>
            </a:endParaRPr>
          </a:p>
          <a:p>
            <a:pPr marL="36195">
              <a:lnSpc>
                <a:spcPct val="1000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pods</a:t>
            </a:r>
            <a:r>
              <a:rPr sz="1650" spc="480" dirty="0">
                <a:latin typeface="Tahoma"/>
                <a:cs typeface="Tahoma"/>
              </a:rPr>
              <a:t> </a:t>
            </a:r>
            <a:r>
              <a:rPr sz="1650" spc="95" dirty="0">
                <a:solidFill>
                  <a:srgbClr val="ED9900"/>
                </a:solidFill>
                <a:latin typeface="Tahoma"/>
                <a:cs typeface="Tahoma"/>
              </a:rPr>
              <a:t>--</a:t>
            </a:r>
            <a:r>
              <a:rPr sz="1650" spc="145" dirty="0">
                <a:solidFill>
                  <a:srgbClr val="ED9900"/>
                </a:solidFill>
                <a:latin typeface="Tahoma"/>
                <a:cs typeface="Tahoma"/>
              </a:rPr>
              <a:t>namespace</a:t>
            </a:r>
            <a:r>
              <a:rPr sz="1650" spc="480" dirty="0">
                <a:solidFill>
                  <a:srgbClr val="ED9900"/>
                </a:solidFill>
                <a:latin typeface="Tahoma"/>
                <a:cs typeface="Tahoma"/>
              </a:rPr>
              <a:t> </a:t>
            </a:r>
            <a:r>
              <a:rPr sz="1650" spc="145" dirty="0">
                <a:latin typeface="Tahoma"/>
                <a:cs typeface="Tahoma"/>
              </a:rPr>
              <a:t>kube-</a:t>
            </a:r>
            <a:r>
              <a:rPr sz="1650" spc="140" dirty="0">
                <a:latin typeface="Tahoma"/>
                <a:cs typeface="Tahoma"/>
              </a:rPr>
              <a:t>system</a:t>
            </a:r>
            <a:endParaRPr sz="1650">
              <a:latin typeface="Tahoma"/>
              <a:cs typeface="Tahoma"/>
            </a:endParaRPr>
          </a:p>
        </p:txBody>
      </p:sp>
      <p:graphicFrame>
        <p:nvGraphicFramePr>
          <p:cNvPr id="15" name="object 15"/>
          <p:cNvGraphicFramePr>
            <a:graphicFrameLocks noGrp="1"/>
          </p:cNvGraphicFramePr>
          <p:nvPr/>
        </p:nvGraphicFramePr>
        <p:xfrm>
          <a:off x="930275" y="2710615"/>
          <a:ext cx="8517254" cy="1292225"/>
        </p:xfrm>
        <a:graphic>
          <a:graphicData uri="http://schemas.openxmlformats.org/drawingml/2006/table">
            <a:tbl>
              <a:tblPr firstRow="1" bandRow="1">
                <a:tableStyleId>{2D5ABB26-0587-4C30-8999-92F81FD0307C}</a:tableStyleId>
              </a:tblPr>
              <a:tblGrid>
                <a:gridCol w="3942715">
                  <a:extLst>
                    <a:ext uri="{9D8B030D-6E8A-4147-A177-3AD203B41FA5}">
                      <a16:colId xmlns:a16="http://schemas.microsoft.com/office/drawing/2014/main" val="20000"/>
                    </a:ext>
                  </a:extLst>
                </a:gridCol>
                <a:gridCol w="1324610">
                  <a:extLst>
                    <a:ext uri="{9D8B030D-6E8A-4147-A177-3AD203B41FA5}">
                      <a16:colId xmlns:a16="http://schemas.microsoft.com/office/drawing/2014/main" val="20001"/>
                    </a:ext>
                  </a:extLst>
                </a:gridCol>
                <a:gridCol w="1261745">
                  <a:extLst>
                    <a:ext uri="{9D8B030D-6E8A-4147-A177-3AD203B41FA5}">
                      <a16:colId xmlns:a16="http://schemas.microsoft.com/office/drawing/2014/main" val="20002"/>
                    </a:ext>
                  </a:extLst>
                </a:gridCol>
                <a:gridCol w="1388109">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50419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sz="1650" spc="165" dirty="0">
                          <a:latin typeface="Tahoma"/>
                          <a:cs typeface="Tahoma"/>
                        </a:rPr>
                        <a:t>coredns-</a:t>
                      </a:r>
                      <a:r>
                        <a:rPr sz="1650" spc="180" dirty="0">
                          <a:latin typeface="Tahoma"/>
                          <a:cs typeface="Tahoma"/>
                        </a:rPr>
                        <a:t>5644d7b6d9-</a:t>
                      </a:r>
                      <a:r>
                        <a:rPr sz="1650" spc="140" dirty="0">
                          <a:latin typeface="Tahoma"/>
                          <a:cs typeface="Tahoma"/>
                        </a:rPr>
                        <a:t>nn5tl</a:t>
                      </a:r>
                      <a:endParaRPr sz="1650">
                        <a:latin typeface="Tahoma"/>
                        <a:cs typeface="Tahoma"/>
                      </a:endParaRPr>
                    </a:p>
                  </a:txBody>
                  <a:tcPr marL="0" marR="0" marT="0" marB="0"/>
                </a:tc>
                <a:tc>
                  <a:txBody>
                    <a:bodyPr/>
                    <a:lstStyle/>
                    <a:p>
                      <a:pPr marL="504190">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775"/>
                        </a:lnSpc>
                      </a:pPr>
                      <a:r>
                        <a:rPr sz="1650" spc="-25" dirty="0">
                          <a:latin typeface="Tahoma"/>
                          <a:cs typeface="Tahoma"/>
                        </a:rPr>
                        <a:t>17m</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sz="1650" spc="180" dirty="0">
                          <a:latin typeface="Tahoma"/>
                          <a:cs typeface="Tahoma"/>
                        </a:rPr>
                        <a:t>etcd-</a:t>
                      </a:r>
                      <a:r>
                        <a:rPr sz="1650" spc="195" dirty="0">
                          <a:latin typeface="Tahoma"/>
                          <a:cs typeface="Tahoma"/>
                        </a:rPr>
                        <a:t>minikube</a:t>
                      </a:r>
                      <a:endParaRPr sz="1650">
                        <a:latin typeface="Tahoma"/>
                        <a:cs typeface="Tahoma"/>
                      </a:endParaRPr>
                    </a:p>
                  </a:txBody>
                  <a:tcPr marL="0" marR="0" marT="0" marB="0"/>
                </a:tc>
                <a:tc>
                  <a:txBody>
                    <a:bodyPr/>
                    <a:lstStyle/>
                    <a:p>
                      <a:pPr marL="504190">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775"/>
                        </a:lnSpc>
                      </a:pPr>
                      <a:r>
                        <a:rPr sz="1650" spc="-25" dirty="0">
                          <a:latin typeface="Tahoma"/>
                          <a:cs typeface="Tahoma"/>
                        </a:rPr>
                        <a:t>16m</a:t>
                      </a:r>
                      <a:endParaRPr sz="1650">
                        <a:latin typeface="Tahoma"/>
                        <a:cs typeface="Tahoma"/>
                      </a:endParaRPr>
                    </a:p>
                  </a:txBody>
                  <a:tcPr marL="0" marR="0" marT="0" marB="0"/>
                </a:tc>
                <a:extLst>
                  <a:ext uri="{0D108BD9-81ED-4DB2-BD59-A6C34878D82A}">
                    <a16:rowId xmlns:a16="http://schemas.microsoft.com/office/drawing/2014/main" val="10002"/>
                  </a:ext>
                </a:extLst>
              </a:tr>
              <a:tr h="237490">
                <a:tc>
                  <a:txBody>
                    <a:bodyPr/>
                    <a:lstStyle/>
                    <a:p>
                      <a:pPr marL="31750">
                        <a:lnSpc>
                          <a:spcPts val="1775"/>
                        </a:lnSpc>
                      </a:pPr>
                      <a:r>
                        <a:rPr sz="1650" spc="140" dirty="0">
                          <a:latin typeface="Tahoma"/>
                          <a:cs typeface="Tahoma"/>
                        </a:rPr>
                        <a:t>kube-addon-</a:t>
                      </a:r>
                      <a:r>
                        <a:rPr sz="1650" spc="145" dirty="0">
                          <a:latin typeface="Tahoma"/>
                          <a:cs typeface="Tahoma"/>
                        </a:rPr>
                        <a:t>manager-</a:t>
                      </a:r>
                      <a:r>
                        <a:rPr sz="1650" spc="130" dirty="0">
                          <a:latin typeface="Tahoma"/>
                          <a:cs typeface="Tahoma"/>
                        </a:rPr>
                        <a:t>minikube</a:t>
                      </a:r>
                      <a:endParaRPr sz="1650">
                        <a:latin typeface="Tahoma"/>
                        <a:cs typeface="Tahoma"/>
                      </a:endParaRPr>
                    </a:p>
                  </a:txBody>
                  <a:tcPr marL="0" marR="0" marT="0" marB="0"/>
                </a:tc>
                <a:tc>
                  <a:txBody>
                    <a:bodyPr/>
                    <a:lstStyle/>
                    <a:p>
                      <a:pPr marL="504190">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18923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775"/>
                        </a:lnSpc>
                      </a:pPr>
                      <a:r>
                        <a:rPr sz="1650" spc="-25" dirty="0">
                          <a:latin typeface="Tahoma"/>
                          <a:cs typeface="Tahoma"/>
                        </a:rPr>
                        <a:t>16m</a:t>
                      </a:r>
                      <a:endParaRPr sz="1650">
                        <a:latin typeface="Tahoma"/>
                        <a:cs typeface="Tahoma"/>
                      </a:endParaRPr>
                    </a:p>
                  </a:txBody>
                  <a:tcPr marL="0" marR="0" marT="0" marB="0"/>
                </a:tc>
                <a:extLst>
                  <a:ext uri="{0D108BD9-81ED-4DB2-BD59-A6C34878D82A}">
                    <a16:rowId xmlns:a16="http://schemas.microsoft.com/office/drawing/2014/main" val="10003"/>
                  </a:ext>
                </a:extLst>
              </a:tr>
              <a:tr h="339090">
                <a:tc>
                  <a:txBody>
                    <a:bodyPr/>
                    <a:lstStyle/>
                    <a:p>
                      <a:pPr marL="31750">
                        <a:lnSpc>
                          <a:spcPts val="1839"/>
                        </a:lnSpc>
                      </a:pPr>
                      <a:r>
                        <a:rPr sz="1650" spc="465" dirty="0">
                          <a:latin typeface="Tahoma"/>
                          <a:cs typeface="Tahoma"/>
                        </a:rPr>
                        <a:t>...</a:t>
                      </a:r>
                      <a:endParaRPr sz="1650">
                        <a:latin typeface="Tahoma"/>
                        <a:cs typeface="Tahoma"/>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pic>
        <p:nvPicPr>
          <p:cNvPr id="16" name="object 16"/>
          <p:cNvPicPr/>
          <p:nvPr/>
        </p:nvPicPr>
        <p:blipFill>
          <a:blip r:embed="rId3" cstate="print"/>
          <a:stretch>
            <a:fillRect/>
          </a:stretch>
        </p:blipFill>
        <p:spPr>
          <a:xfrm>
            <a:off x="933449" y="4962524"/>
            <a:ext cx="95250" cy="95249"/>
          </a:xfrm>
          <a:prstGeom prst="rect">
            <a:avLst/>
          </a:prstGeom>
        </p:spPr>
      </p:pic>
      <p:sp>
        <p:nvSpPr>
          <p:cNvPr id="17" name="object 17"/>
          <p:cNvSpPr txBox="1"/>
          <p:nvPr/>
        </p:nvSpPr>
        <p:spPr>
          <a:xfrm>
            <a:off x="819149" y="4225925"/>
            <a:ext cx="12192000" cy="945515"/>
          </a:xfrm>
          <a:prstGeom prst="rect">
            <a:avLst/>
          </a:prstGeom>
        </p:spPr>
        <p:txBody>
          <a:bodyPr vert="horz" wrap="square" lIns="0" tIns="12700" rIns="0" bIns="0" rtlCol="0">
            <a:spAutoFit/>
          </a:bodyPr>
          <a:lstStyle/>
          <a:p>
            <a:pPr marL="394970">
              <a:lnSpc>
                <a:spcPct val="100000"/>
              </a:lnSpc>
              <a:spcBef>
                <a:spcPts val="100"/>
              </a:spcBef>
            </a:pPr>
            <a:r>
              <a:rPr sz="1650" spc="245" dirty="0">
                <a:latin typeface="Tahoma"/>
                <a:cs typeface="Tahoma"/>
              </a:rPr>
              <a:t>kubectl</a:t>
            </a:r>
            <a:r>
              <a:rPr sz="1650" spc="484" dirty="0">
                <a:latin typeface="Tahoma"/>
                <a:cs typeface="Tahoma"/>
              </a:rPr>
              <a:t> </a:t>
            </a:r>
            <a:r>
              <a:rPr sz="1650" spc="229" dirty="0">
                <a:latin typeface="Tahoma"/>
                <a:cs typeface="Tahoma"/>
              </a:rPr>
              <a:t>describe</a:t>
            </a:r>
            <a:r>
              <a:rPr sz="1650" spc="484" dirty="0">
                <a:latin typeface="Tahoma"/>
                <a:cs typeface="Tahoma"/>
              </a:rPr>
              <a:t> </a:t>
            </a:r>
            <a:r>
              <a:rPr sz="1650" spc="80" dirty="0">
                <a:latin typeface="Tahoma"/>
                <a:cs typeface="Tahoma"/>
              </a:rPr>
              <a:t>pod</a:t>
            </a:r>
            <a:r>
              <a:rPr sz="1650" spc="490" dirty="0">
                <a:latin typeface="Tahoma"/>
                <a:cs typeface="Tahoma"/>
              </a:rPr>
              <a:t> </a:t>
            </a:r>
            <a:r>
              <a:rPr sz="1650" spc="180" dirty="0">
                <a:latin typeface="Tahoma"/>
                <a:cs typeface="Tahoma"/>
              </a:rPr>
              <a:t>etcd-</a:t>
            </a:r>
            <a:r>
              <a:rPr sz="1650" spc="204" dirty="0">
                <a:latin typeface="Tahoma"/>
                <a:cs typeface="Tahoma"/>
              </a:rPr>
              <a:t>minikube</a:t>
            </a:r>
            <a:r>
              <a:rPr sz="1650" spc="484" dirty="0">
                <a:latin typeface="Tahoma"/>
                <a:cs typeface="Tahoma"/>
              </a:rPr>
              <a:t> </a:t>
            </a:r>
            <a:r>
              <a:rPr sz="1650" spc="180" dirty="0">
                <a:solidFill>
                  <a:srgbClr val="ED9900"/>
                </a:solidFill>
                <a:latin typeface="Tahoma"/>
                <a:cs typeface="Tahoma"/>
              </a:rPr>
              <a:t>-</a:t>
            </a:r>
            <a:r>
              <a:rPr sz="1650" spc="275" dirty="0">
                <a:solidFill>
                  <a:srgbClr val="ED9900"/>
                </a:solidFill>
                <a:latin typeface="Tahoma"/>
                <a:cs typeface="Tahoma"/>
              </a:rPr>
              <a:t>n</a:t>
            </a:r>
            <a:r>
              <a:rPr sz="1650" spc="490" dirty="0">
                <a:solidFill>
                  <a:srgbClr val="ED9900"/>
                </a:solidFill>
                <a:latin typeface="Tahoma"/>
                <a:cs typeface="Tahoma"/>
              </a:rPr>
              <a:t> </a:t>
            </a:r>
            <a:r>
              <a:rPr sz="1650" spc="145" dirty="0">
                <a:latin typeface="Tahoma"/>
                <a:cs typeface="Tahoma"/>
              </a:rPr>
              <a:t>kube-</a:t>
            </a:r>
            <a:r>
              <a:rPr sz="1650" spc="140" dirty="0">
                <a:latin typeface="Tahoma"/>
                <a:cs typeface="Tahoma"/>
              </a:rPr>
              <a:t>system</a:t>
            </a:r>
            <a:endParaRPr sz="1650">
              <a:latin typeface="Tahoma"/>
              <a:cs typeface="Tahoma"/>
            </a:endParaRPr>
          </a:p>
          <a:p>
            <a:pPr>
              <a:lnSpc>
                <a:spcPct val="100000"/>
              </a:lnSpc>
              <a:spcBef>
                <a:spcPts val="750"/>
              </a:spcBef>
            </a:pPr>
            <a:endParaRPr sz="1650">
              <a:latin typeface="Tahoma"/>
              <a:cs typeface="Tahoma"/>
            </a:endParaRPr>
          </a:p>
          <a:p>
            <a:pPr marL="371475">
              <a:lnSpc>
                <a:spcPct val="100000"/>
              </a:lnSpc>
            </a:pP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dirty="0">
                <a:solidFill>
                  <a:srgbClr val="333333"/>
                </a:solidFill>
                <a:latin typeface="Trebuchet MS"/>
                <a:cs typeface="Trebuchet MS"/>
              </a:rPr>
              <a:t>display</a:t>
            </a:r>
            <a:r>
              <a:rPr sz="2100" spc="-45" dirty="0">
                <a:solidFill>
                  <a:srgbClr val="333333"/>
                </a:solidFill>
                <a:latin typeface="Trebuchet MS"/>
                <a:cs typeface="Trebuchet MS"/>
              </a:rPr>
              <a:t> </a:t>
            </a:r>
            <a:r>
              <a:rPr sz="2100" spc="65" dirty="0">
                <a:solidFill>
                  <a:srgbClr val="333333"/>
                </a:solidFill>
                <a:latin typeface="Trebuchet MS"/>
                <a:cs typeface="Trebuchet MS"/>
              </a:rPr>
              <a:t>resources</a:t>
            </a:r>
            <a:r>
              <a:rPr sz="2100" spc="-45" dirty="0">
                <a:solidFill>
                  <a:srgbClr val="333333"/>
                </a:solidFill>
                <a:latin typeface="Trebuchet MS"/>
                <a:cs typeface="Trebuchet MS"/>
              </a:rPr>
              <a:t> </a:t>
            </a:r>
            <a:r>
              <a:rPr sz="2100" spc="75" dirty="0">
                <a:solidFill>
                  <a:srgbClr val="333333"/>
                </a:solidFill>
                <a:latin typeface="Trebuchet MS"/>
                <a:cs typeface="Trebuchet MS"/>
              </a:rPr>
              <a:t>from</a:t>
            </a:r>
            <a:r>
              <a:rPr sz="2100" spc="-45" dirty="0">
                <a:solidFill>
                  <a:srgbClr val="333333"/>
                </a:solidFill>
                <a:latin typeface="Trebuchet MS"/>
                <a:cs typeface="Trebuchet MS"/>
              </a:rPr>
              <a:t> </a:t>
            </a:r>
            <a:r>
              <a:rPr sz="2100" spc="-40" dirty="0">
                <a:solidFill>
                  <a:srgbClr val="333333"/>
                </a:solidFill>
                <a:latin typeface="Trebuchet MS"/>
                <a:cs typeface="Trebuchet MS"/>
              </a:rPr>
              <a:t>all</a:t>
            </a:r>
            <a:r>
              <a:rPr sz="2100" spc="-50" dirty="0">
                <a:solidFill>
                  <a:srgbClr val="333333"/>
                </a:solidFill>
                <a:latin typeface="Trebuchet MS"/>
                <a:cs typeface="Trebuchet MS"/>
              </a:rPr>
              <a:t> </a:t>
            </a:r>
            <a:r>
              <a:rPr sz="2100" spc="60" dirty="0">
                <a:solidFill>
                  <a:srgbClr val="ED2137"/>
                </a:solidFill>
                <a:latin typeface="Trebuchet MS"/>
                <a:cs typeface="Trebuchet MS"/>
              </a:rPr>
              <a:t>Namespaces</a:t>
            </a:r>
            <a:r>
              <a:rPr sz="2100" spc="60" dirty="0">
                <a:solidFill>
                  <a:srgbClr val="333333"/>
                </a:solidFill>
                <a:latin typeface="Trebuchet MS"/>
                <a:cs typeface="Trebuchet MS"/>
              </a:rPr>
              <a:t>,</a:t>
            </a:r>
            <a:r>
              <a:rPr sz="2100" spc="-45" dirty="0">
                <a:solidFill>
                  <a:srgbClr val="333333"/>
                </a:solidFill>
                <a:latin typeface="Trebuchet MS"/>
                <a:cs typeface="Trebuchet MS"/>
              </a:rPr>
              <a:t> </a:t>
            </a:r>
            <a:r>
              <a:rPr sz="2100" spc="105" dirty="0">
                <a:solidFill>
                  <a:srgbClr val="333333"/>
                </a:solidFill>
                <a:latin typeface="Trebuchet MS"/>
                <a:cs typeface="Trebuchet MS"/>
              </a:rPr>
              <a:t>use</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210" dirty="0">
                <a:solidFill>
                  <a:srgbClr val="ED2137"/>
                </a:solidFill>
                <a:latin typeface="Tahoma"/>
                <a:cs typeface="Tahoma"/>
              </a:rPr>
              <a:t>--</a:t>
            </a:r>
            <a:r>
              <a:rPr sz="2100" spc="195" dirty="0">
                <a:solidFill>
                  <a:srgbClr val="ED2137"/>
                </a:solidFill>
                <a:latin typeface="Tahoma"/>
                <a:cs typeface="Tahoma"/>
              </a:rPr>
              <a:t>all-</a:t>
            </a:r>
            <a:r>
              <a:rPr sz="2100" spc="315" dirty="0">
                <a:solidFill>
                  <a:srgbClr val="ED2137"/>
                </a:solidFill>
                <a:latin typeface="Tahoma"/>
                <a:cs typeface="Tahoma"/>
              </a:rPr>
              <a:t>namespaces</a:t>
            </a:r>
            <a:r>
              <a:rPr sz="2100" spc="-70" dirty="0">
                <a:solidFill>
                  <a:srgbClr val="ED2137"/>
                </a:solidFill>
                <a:latin typeface="Tahoma"/>
                <a:cs typeface="Tahoma"/>
              </a:rPr>
              <a:t> </a:t>
            </a:r>
            <a:r>
              <a:rPr sz="2100" spc="85" dirty="0">
                <a:solidFill>
                  <a:srgbClr val="333333"/>
                </a:solidFill>
                <a:latin typeface="Trebuchet MS"/>
                <a:cs typeface="Trebuchet MS"/>
              </a:rPr>
              <a:t>or</a:t>
            </a:r>
            <a:r>
              <a:rPr sz="2100" spc="-50" dirty="0">
                <a:solidFill>
                  <a:srgbClr val="333333"/>
                </a:solidFill>
                <a:latin typeface="Trebuchet MS"/>
                <a:cs typeface="Trebuchet MS"/>
              </a:rPr>
              <a:t> </a:t>
            </a:r>
            <a:r>
              <a:rPr sz="2100" spc="180" dirty="0">
                <a:solidFill>
                  <a:srgbClr val="ED2137"/>
                </a:solidFill>
                <a:latin typeface="Tahoma"/>
                <a:cs typeface="Tahoma"/>
              </a:rPr>
              <a:t>-</a:t>
            </a:r>
            <a:r>
              <a:rPr sz="2100" spc="300" dirty="0">
                <a:solidFill>
                  <a:srgbClr val="ED2137"/>
                </a:solidFill>
                <a:latin typeface="Tahoma"/>
                <a:cs typeface="Tahoma"/>
              </a:rPr>
              <a:t>A</a:t>
            </a:r>
            <a:r>
              <a:rPr sz="2100" spc="-70" dirty="0">
                <a:solidFill>
                  <a:srgbClr val="ED2137"/>
                </a:solidFill>
                <a:latin typeface="Tahoma"/>
                <a:cs typeface="Tahoma"/>
              </a:rPr>
              <a:t> </a:t>
            </a:r>
            <a:r>
              <a:rPr sz="2100" spc="50" dirty="0">
                <a:solidFill>
                  <a:srgbClr val="333333"/>
                </a:solidFill>
                <a:latin typeface="Trebuchet MS"/>
                <a:cs typeface="Trebuchet MS"/>
              </a:rPr>
              <a:t>option</a:t>
            </a:r>
            <a:endParaRPr sz="2100">
              <a:latin typeface="Trebuchet MS"/>
              <a:cs typeface="Trebuchet M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5907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590799"/>
            <a:ext cx="12211050" cy="447675"/>
            <a:chOff x="809624" y="2590799"/>
            <a:chExt cx="12211050" cy="447675"/>
          </a:xfrm>
        </p:grpSpPr>
        <p:sp>
          <p:nvSpPr>
            <p:cNvPr id="4" name="object 4"/>
            <p:cNvSpPr/>
            <p:nvPr/>
          </p:nvSpPr>
          <p:spPr>
            <a:xfrm>
              <a:off x="809612" y="259079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5907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71816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DELETING</a:t>
            </a:r>
            <a:r>
              <a:rPr spc="-100" dirty="0"/>
              <a:t> </a:t>
            </a:r>
            <a:r>
              <a:rPr spc="75" dirty="0"/>
              <a:t>A</a:t>
            </a:r>
            <a:r>
              <a:rPr spc="-95" dirty="0"/>
              <a:t> </a:t>
            </a:r>
            <a:r>
              <a:rPr spc="-80" dirty="0"/>
              <a:t>NAMESPACE</a:t>
            </a:r>
          </a:p>
        </p:txBody>
      </p:sp>
      <p:pic>
        <p:nvPicPr>
          <p:cNvPr id="8" name="object 8"/>
          <p:cNvPicPr/>
          <p:nvPr/>
        </p:nvPicPr>
        <p:blipFill>
          <a:blip r:embed="rId3" cstate="print"/>
          <a:stretch>
            <a:fillRect/>
          </a:stretch>
        </p:blipFill>
        <p:spPr>
          <a:xfrm>
            <a:off x="933449" y="1647824"/>
            <a:ext cx="95250" cy="95249"/>
          </a:xfrm>
          <a:prstGeom prst="rect">
            <a:avLst/>
          </a:prstGeom>
        </p:spPr>
      </p:pic>
      <p:pic>
        <p:nvPicPr>
          <p:cNvPr id="9" name="object 9"/>
          <p:cNvPicPr/>
          <p:nvPr/>
        </p:nvPicPr>
        <p:blipFill>
          <a:blip r:embed="rId3" cstate="print"/>
          <a:stretch>
            <a:fillRect/>
          </a:stretch>
        </p:blipFill>
        <p:spPr>
          <a:xfrm>
            <a:off x="933449" y="2133599"/>
            <a:ext cx="95250" cy="95249"/>
          </a:xfrm>
          <a:prstGeom prst="rect">
            <a:avLst/>
          </a:prstGeom>
        </p:spPr>
      </p:pic>
      <p:sp>
        <p:nvSpPr>
          <p:cNvPr id="10" name="object 10"/>
          <p:cNvSpPr txBox="1"/>
          <p:nvPr/>
        </p:nvSpPr>
        <p:spPr>
          <a:xfrm>
            <a:off x="819149" y="1276359"/>
            <a:ext cx="12192000" cy="1664335"/>
          </a:xfrm>
          <a:prstGeom prst="rect">
            <a:avLst/>
          </a:prstGeom>
        </p:spPr>
        <p:txBody>
          <a:bodyPr vert="horz" wrap="square" lIns="0" tIns="196850" rIns="0" bIns="0" rtlCol="0">
            <a:spAutoFit/>
          </a:bodyPr>
          <a:lstStyle/>
          <a:p>
            <a:pPr marL="371475">
              <a:lnSpc>
                <a:spcPct val="100000"/>
              </a:lnSpc>
              <a:spcBef>
                <a:spcPts val="1550"/>
              </a:spcBef>
            </a:pPr>
            <a:r>
              <a:rPr sz="2500" spc="100" dirty="0">
                <a:solidFill>
                  <a:srgbClr val="333333"/>
                </a:solidFill>
                <a:latin typeface="MingLiU_HKSCS-ExtB"/>
                <a:cs typeface="MingLiU_HKSCS-ExtB"/>
              </a:rPr>
              <a:t>⚠</a:t>
            </a:r>
            <a:r>
              <a:rPr sz="2500" spc="-610" dirty="0">
                <a:solidFill>
                  <a:srgbClr val="333333"/>
                </a:solidFill>
                <a:latin typeface="MingLiU_HKSCS-ExtB"/>
                <a:cs typeface="MingLiU_HKSCS-ExtB"/>
              </a:rPr>
              <a:t> </a:t>
            </a:r>
            <a:r>
              <a:rPr sz="2100" dirty="0">
                <a:solidFill>
                  <a:srgbClr val="333333"/>
                </a:solidFill>
                <a:latin typeface="Trebuchet MS"/>
                <a:cs typeface="Trebuchet MS"/>
              </a:rPr>
              <a:t>Deleting</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90" dirty="0">
                <a:solidFill>
                  <a:srgbClr val="ED2137"/>
                </a:solidFill>
                <a:latin typeface="Trebuchet MS"/>
                <a:cs typeface="Trebuchet MS"/>
              </a:rPr>
              <a:t>Namespace</a:t>
            </a:r>
            <a:r>
              <a:rPr sz="2100" spc="10" dirty="0">
                <a:solidFill>
                  <a:srgbClr val="ED2137"/>
                </a:solidFill>
                <a:latin typeface="Trebuchet MS"/>
                <a:cs typeface="Trebuchet MS"/>
              </a:rPr>
              <a:t> </a:t>
            </a:r>
            <a:r>
              <a:rPr sz="2100" dirty="0">
                <a:solidFill>
                  <a:srgbClr val="333333"/>
                </a:solidFill>
                <a:latin typeface="Trebuchet MS"/>
                <a:cs typeface="Trebuchet MS"/>
              </a:rPr>
              <a:t>deletes</a:t>
            </a:r>
            <a:r>
              <a:rPr sz="2100" spc="10" dirty="0">
                <a:solidFill>
                  <a:srgbClr val="333333"/>
                </a:solidFill>
                <a:latin typeface="Trebuchet MS"/>
                <a:cs typeface="Trebuchet MS"/>
              </a:rPr>
              <a:t> </a:t>
            </a:r>
            <a:r>
              <a:rPr sz="2100" spc="-40" dirty="0">
                <a:solidFill>
                  <a:srgbClr val="333333"/>
                </a:solidFill>
                <a:latin typeface="Trebuchet MS"/>
                <a:cs typeface="Trebuchet MS"/>
              </a:rPr>
              <a:t>all</a:t>
            </a:r>
            <a:r>
              <a:rPr sz="2100" spc="5" dirty="0">
                <a:solidFill>
                  <a:srgbClr val="333333"/>
                </a:solidFill>
                <a:latin typeface="Trebuchet MS"/>
                <a:cs typeface="Trebuchet MS"/>
              </a:rPr>
              <a:t> </a:t>
            </a:r>
            <a:r>
              <a:rPr sz="2100" dirty="0">
                <a:solidFill>
                  <a:srgbClr val="333333"/>
                </a:solidFill>
                <a:latin typeface="Trebuchet MS"/>
                <a:cs typeface="Trebuchet MS"/>
              </a:rPr>
              <a:t>objects</a:t>
            </a:r>
            <a:r>
              <a:rPr sz="2100" spc="10" dirty="0">
                <a:solidFill>
                  <a:srgbClr val="333333"/>
                </a:solidFill>
                <a:latin typeface="Trebuchet MS"/>
                <a:cs typeface="Trebuchet MS"/>
              </a:rPr>
              <a:t> </a:t>
            </a:r>
            <a:r>
              <a:rPr sz="2100" dirty="0">
                <a:solidFill>
                  <a:srgbClr val="333333"/>
                </a:solidFill>
                <a:latin typeface="Trebuchet MS"/>
                <a:cs typeface="Trebuchet MS"/>
              </a:rPr>
              <a:t>associated</a:t>
            </a:r>
            <a:r>
              <a:rPr sz="2100" spc="10" dirty="0">
                <a:solidFill>
                  <a:srgbClr val="333333"/>
                </a:solidFill>
                <a:latin typeface="Trebuchet MS"/>
                <a:cs typeface="Trebuchet MS"/>
              </a:rPr>
              <a:t> </a:t>
            </a:r>
            <a:r>
              <a:rPr sz="2100" dirty="0">
                <a:solidFill>
                  <a:srgbClr val="333333"/>
                </a:solidFill>
                <a:latin typeface="Trebuchet MS"/>
                <a:cs typeface="Trebuchet MS"/>
              </a:rPr>
              <a:t>with</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10" dirty="0">
                <a:solidFill>
                  <a:srgbClr val="ED2137"/>
                </a:solidFill>
                <a:latin typeface="Trebuchet MS"/>
                <a:cs typeface="Trebuchet MS"/>
              </a:rPr>
              <a:t>Namespace</a:t>
            </a:r>
            <a:r>
              <a:rPr sz="2100" spc="-10" dirty="0">
                <a:solidFill>
                  <a:srgbClr val="333333"/>
                </a:solidFill>
                <a:latin typeface="Trebuchet MS"/>
                <a:cs typeface="Trebuchet MS"/>
              </a:rPr>
              <a:t>...</a:t>
            </a:r>
            <a:endParaRPr sz="2100">
              <a:latin typeface="Trebuchet MS"/>
              <a:cs typeface="Trebuchet MS"/>
            </a:endParaRPr>
          </a:p>
          <a:p>
            <a:pPr marL="371475">
              <a:lnSpc>
                <a:spcPct val="100000"/>
              </a:lnSpc>
              <a:spcBef>
                <a:spcPts val="1225"/>
              </a:spcBef>
            </a:pPr>
            <a:r>
              <a:rPr sz="2100" spc="-229" dirty="0">
                <a:solidFill>
                  <a:srgbClr val="333333"/>
                </a:solidFill>
                <a:latin typeface="Trebuchet MS"/>
                <a:cs typeface="Trebuchet MS"/>
              </a:rPr>
              <a:t>...</a:t>
            </a:r>
            <a:r>
              <a:rPr sz="2100" spc="-70" dirty="0">
                <a:solidFill>
                  <a:srgbClr val="333333"/>
                </a:solidFill>
                <a:latin typeface="Trebuchet MS"/>
                <a:cs typeface="Trebuchet MS"/>
              </a:rPr>
              <a:t> </a:t>
            </a:r>
            <a:r>
              <a:rPr sz="2100" spc="-95" dirty="0">
                <a:solidFill>
                  <a:srgbClr val="333333"/>
                </a:solidFill>
                <a:latin typeface="Trebuchet MS"/>
                <a:cs typeface="Trebuchet MS"/>
              </a:rPr>
              <a:t>it</a:t>
            </a:r>
            <a:r>
              <a:rPr sz="2100" spc="-65" dirty="0">
                <a:solidFill>
                  <a:srgbClr val="333333"/>
                </a:solidFill>
                <a:latin typeface="Trebuchet MS"/>
                <a:cs typeface="Trebuchet MS"/>
              </a:rPr>
              <a:t> </a:t>
            </a:r>
            <a:r>
              <a:rPr sz="2100" dirty="0">
                <a:solidFill>
                  <a:srgbClr val="333333"/>
                </a:solidFill>
                <a:latin typeface="Trebuchet MS"/>
                <a:cs typeface="Trebuchet MS"/>
              </a:rPr>
              <a:t>is</a:t>
            </a:r>
            <a:r>
              <a:rPr sz="2100" spc="-65" dirty="0">
                <a:solidFill>
                  <a:srgbClr val="333333"/>
                </a:solidFill>
                <a:latin typeface="Trebuchet MS"/>
                <a:cs typeface="Trebuchet MS"/>
              </a:rPr>
              <a:t> </a:t>
            </a:r>
            <a:r>
              <a:rPr sz="2100" spc="60" dirty="0">
                <a:solidFill>
                  <a:srgbClr val="333333"/>
                </a:solidFill>
                <a:latin typeface="Trebuchet MS"/>
                <a:cs typeface="Trebuchet MS"/>
              </a:rPr>
              <a:t>not</a:t>
            </a:r>
            <a:r>
              <a:rPr sz="2100" spc="-65" dirty="0">
                <a:solidFill>
                  <a:srgbClr val="333333"/>
                </a:solidFill>
                <a:latin typeface="Trebuchet MS"/>
                <a:cs typeface="Trebuchet MS"/>
              </a:rPr>
              <a:t> </a:t>
            </a:r>
            <a:r>
              <a:rPr sz="2100" spc="55" dirty="0">
                <a:solidFill>
                  <a:srgbClr val="333333"/>
                </a:solidFill>
                <a:latin typeface="Trebuchet MS"/>
                <a:cs typeface="Trebuchet MS"/>
              </a:rPr>
              <a:t>possible</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dirty="0">
                <a:solidFill>
                  <a:srgbClr val="333333"/>
                </a:solidFill>
                <a:latin typeface="Trebuchet MS"/>
                <a:cs typeface="Trebuchet MS"/>
              </a:rPr>
              <a:t>delete</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85" dirty="0">
                <a:solidFill>
                  <a:srgbClr val="ED2137"/>
                </a:solidFill>
                <a:latin typeface="Tahoma"/>
                <a:cs typeface="Tahoma"/>
              </a:rPr>
              <a:t>kube-</a:t>
            </a:r>
            <a:r>
              <a:rPr sz="2100" spc="130" dirty="0">
                <a:solidFill>
                  <a:srgbClr val="ED2137"/>
                </a:solidFill>
                <a:latin typeface="Tahoma"/>
                <a:cs typeface="Tahoma"/>
              </a:rPr>
              <a:t>system</a:t>
            </a:r>
            <a:r>
              <a:rPr sz="2100" spc="130" dirty="0">
                <a:solidFill>
                  <a:srgbClr val="333333"/>
                </a:solidFill>
                <a:latin typeface="Trebuchet MS"/>
                <a:cs typeface="Trebuchet MS"/>
              </a:rPr>
              <a:t>,</a:t>
            </a:r>
            <a:r>
              <a:rPr sz="2100" spc="-65" dirty="0">
                <a:solidFill>
                  <a:srgbClr val="333333"/>
                </a:solidFill>
                <a:latin typeface="Trebuchet MS"/>
                <a:cs typeface="Trebuchet MS"/>
              </a:rPr>
              <a:t> </a:t>
            </a:r>
            <a:r>
              <a:rPr sz="2100" spc="345" dirty="0">
                <a:solidFill>
                  <a:srgbClr val="ED2137"/>
                </a:solidFill>
                <a:latin typeface="Tahoma"/>
                <a:cs typeface="Tahoma"/>
              </a:rPr>
              <a:t>default</a:t>
            </a:r>
            <a:r>
              <a:rPr sz="2100" spc="-85" dirty="0">
                <a:solidFill>
                  <a:srgbClr val="ED2137"/>
                </a:solidFill>
                <a:latin typeface="Tahoma"/>
                <a:cs typeface="Tahoma"/>
              </a:rPr>
              <a:t> </a:t>
            </a:r>
            <a:r>
              <a:rPr sz="2100" spc="100" dirty="0">
                <a:solidFill>
                  <a:srgbClr val="333333"/>
                </a:solidFill>
                <a:latin typeface="Trebuchet MS"/>
                <a:cs typeface="Trebuchet MS"/>
              </a:rPr>
              <a:t>and</a:t>
            </a:r>
            <a:r>
              <a:rPr sz="2100" spc="-65" dirty="0">
                <a:solidFill>
                  <a:srgbClr val="333333"/>
                </a:solidFill>
                <a:latin typeface="Trebuchet MS"/>
                <a:cs typeface="Trebuchet MS"/>
              </a:rPr>
              <a:t> </a:t>
            </a:r>
            <a:r>
              <a:rPr sz="2100" spc="315" dirty="0">
                <a:solidFill>
                  <a:srgbClr val="ED2137"/>
                </a:solidFill>
                <a:latin typeface="Tahoma"/>
                <a:cs typeface="Tahoma"/>
              </a:rPr>
              <a:t>kube-</a:t>
            </a:r>
            <a:r>
              <a:rPr sz="2100" spc="270" dirty="0">
                <a:solidFill>
                  <a:srgbClr val="ED2137"/>
                </a:solidFill>
                <a:latin typeface="Tahoma"/>
                <a:cs typeface="Tahoma"/>
              </a:rPr>
              <a:t>public</a:t>
            </a:r>
            <a:r>
              <a:rPr sz="2100" spc="-85" dirty="0">
                <a:solidFill>
                  <a:srgbClr val="ED2137"/>
                </a:solidFill>
                <a:latin typeface="Tahoma"/>
                <a:cs typeface="Tahoma"/>
              </a:rPr>
              <a:t> </a:t>
            </a:r>
            <a:r>
              <a:rPr sz="2100" spc="80" dirty="0">
                <a:solidFill>
                  <a:srgbClr val="ED2137"/>
                </a:solidFill>
                <a:latin typeface="Trebuchet MS"/>
                <a:cs typeface="Trebuchet MS"/>
              </a:rPr>
              <a:t>Namespace</a:t>
            </a:r>
            <a:endParaRPr sz="2100">
              <a:latin typeface="Trebuchet MS"/>
              <a:cs typeface="Trebuchet MS"/>
            </a:endParaRPr>
          </a:p>
          <a:p>
            <a:pPr>
              <a:lnSpc>
                <a:spcPct val="100000"/>
              </a:lnSpc>
              <a:spcBef>
                <a:spcPts val="290"/>
              </a:spcBef>
            </a:pPr>
            <a:endParaRPr sz="2100">
              <a:latin typeface="Trebuchet MS"/>
              <a:cs typeface="Trebuchet MS"/>
            </a:endParaRPr>
          </a:p>
          <a:p>
            <a:pPr marL="394970">
              <a:lnSpc>
                <a:spcPct val="100000"/>
              </a:lnSpc>
            </a:pPr>
            <a:r>
              <a:rPr sz="1650" spc="245" dirty="0">
                <a:latin typeface="Tahoma"/>
                <a:cs typeface="Tahoma"/>
              </a:rPr>
              <a:t>kubectl</a:t>
            </a:r>
            <a:r>
              <a:rPr sz="1650" spc="495" dirty="0">
                <a:latin typeface="Tahoma"/>
                <a:cs typeface="Tahoma"/>
              </a:rPr>
              <a:t> </a:t>
            </a:r>
            <a:r>
              <a:rPr sz="1650" spc="250" dirty="0">
                <a:latin typeface="Tahoma"/>
                <a:cs typeface="Tahoma"/>
              </a:rPr>
              <a:t>delete</a:t>
            </a:r>
            <a:r>
              <a:rPr sz="1650" spc="-10" dirty="0">
                <a:latin typeface="Tahoma"/>
                <a:cs typeface="Tahoma"/>
              </a:rPr>
              <a:t>  </a:t>
            </a:r>
            <a:r>
              <a:rPr sz="1650" spc="155" dirty="0">
                <a:latin typeface="Tahoma"/>
                <a:cs typeface="Tahoma"/>
              </a:rPr>
              <a:t>ns</a:t>
            </a:r>
            <a:r>
              <a:rPr sz="1650" spc="-5" dirty="0">
                <a:latin typeface="Tahoma"/>
                <a:cs typeface="Tahoma"/>
              </a:rPr>
              <a:t>  </a:t>
            </a:r>
            <a:r>
              <a:rPr sz="1650" spc="95" dirty="0">
                <a:solidFill>
                  <a:srgbClr val="996E3A"/>
                </a:solidFill>
                <a:latin typeface="Tahoma"/>
                <a:cs typeface="Tahoma"/>
              </a:rPr>
              <a:t>&lt;</a:t>
            </a:r>
            <a:r>
              <a:rPr sz="1650" spc="95" dirty="0">
                <a:latin typeface="Tahoma"/>
                <a:cs typeface="Tahoma"/>
              </a:rPr>
              <a:t>insert-</a:t>
            </a:r>
            <a:r>
              <a:rPr sz="1650" spc="180" dirty="0">
                <a:latin typeface="Tahoma"/>
                <a:cs typeface="Tahoma"/>
              </a:rPr>
              <a:t>namespace-</a:t>
            </a:r>
            <a:r>
              <a:rPr sz="1650" spc="190" dirty="0">
                <a:latin typeface="Tahoma"/>
                <a:cs typeface="Tahoma"/>
              </a:rPr>
              <a:t>name-</a:t>
            </a:r>
            <a:r>
              <a:rPr sz="1650" spc="80" dirty="0">
                <a:latin typeface="Tahoma"/>
                <a:cs typeface="Tahoma"/>
              </a:rPr>
              <a:t>here</a:t>
            </a:r>
            <a:r>
              <a:rPr sz="1650" spc="80" dirty="0">
                <a:solidFill>
                  <a:srgbClr val="996E3A"/>
                </a:solidFill>
                <a:latin typeface="Tahoma"/>
                <a:cs typeface="Tahoma"/>
              </a:rPr>
              <a:t>&gt;</a:t>
            </a:r>
            <a:endParaRPr sz="1650">
              <a:latin typeface="Tahoma"/>
              <a:cs typeface="Tahom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447675"/>
            <a:chOff x="809624" y="2105024"/>
            <a:chExt cx="12211050" cy="447675"/>
          </a:xfrm>
        </p:grpSpPr>
        <p:sp>
          <p:nvSpPr>
            <p:cNvPr id="4" name="object 4"/>
            <p:cNvSpPr/>
            <p:nvPr/>
          </p:nvSpPr>
          <p:spPr>
            <a:xfrm>
              <a:off x="809612" y="210502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3527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352799"/>
            <a:ext cx="12211050" cy="447675"/>
            <a:chOff x="809624" y="3352799"/>
            <a:chExt cx="12211050" cy="447675"/>
          </a:xfrm>
        </p:grpSpPr>
        <p:sp>
          <p:nvSpPr>
            <p:cNvPr id="8" name="object 8"/>
            <p:cNvSpPr/>
            <p:nvPr/>
          </p:nvSpPr>
          <p:spPr>
            <a:xfrm>
              <a:off x="809612" y="335279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3527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10" name="object 10"/>
          <p:cNvSpPr/>
          <p:nvPr/>
        </p:nvSpPr>
        <p:spPr>
          <a:xfrm>
            <a:off x="809624" y="4600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1" name="object 11"/>
          <p:cNvGrpSpPr/>
          <p:nvPr/>
        </p:nvGrpSpPr>
        <p:grpSpPr>
          <a:xfrm>
            <a:off x="809624" y="4600574"/>
            <a:ext cx="12211050" cy="447675"/>
            <a:chOff x="809624" y="4600574"/>
            <a:chExt cx="12211050" cy="447675"/>
          </a:xfrm>
        </p:grpSpPr>
        <p:sp>
          <p:nvSpPr>
            <p:cNvPr id="12" name="object 12"/>
            <p:cNvSpPr/>
            <p:nvPr/>
          </p:nvSpPr>
          <p:spPr>
            <a:xfrm>
              <a:off x="809612" y="46005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13" name="object 13"/>
            <p:cNvSpPr/>
            <p:nvPr/>
          </p:nvSpPr>
          <p:spPr>
            <a:xfrm>
              <a:off x="809624" y="46005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4" name="object 14"/>
            <p:cNvPicPr/>
            <p:nvPr/>
          </p:nvPicPr>
          <p:blipFill>
            <a:blip r:embed="rId2" cstate="print"/>
            <a:stretch>
              <a:fillRect/>
            </a:stretch>
          </p:blipFill>
          <p:spPr>
            <a:xfrm>
              <a:off x="981465" y="4727943"/>
              <a:ext cx="103240" cy="198704"/>
            </a:xfrm>
            <a:prstGeom prst="rect">
              <a:avLst/>
            </a:prstGeom>
          </p:spPr>
        </p:pic>
      </p:grpSp>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CHANGE</a:t>
            </a:r>
            <a:r>
              <a:rPr spc="-125" dirty="0"/>
              <a:t> </a:t>
            </a:r>
            <a:r>
              <a:rPr dirty="0"/>
              <a:t>THE</a:t>
            </a:r>
            <a:r>
              <a:rPr spc="-114" dirty="0"/>
              <a:t> </a:t>
            </a:r>
            <a:r>
              <a:rPr spc="-35" dirty="0"/>
              <a:t>D</a:t>
            </a:r>
            <a:r>
              <a:rPr spc="-40" dirty="0"/>
              <a:t>E</a:t>
            </a:r>
            <a:r>
              <a:rPr spc="-245" dirty="0"/>
              <a:t>F</a:t>
            </a:r>
            <a:r>
              <a:rPr spc="-50" dirty="0"/>
              <a:t>A</a:t>
            </a:r>
            <a:r>
              <a:rPr spc="-35" dirty="0"/>
              <a:t>U</a:t>
            </a:r>
            <a:r>
              <a:rPr spc="-530" dirty="0"/>
              <a:t>L</a:t>
            </a:r>
            <a:r>
              <a:rPr spc="-30" dirty="0"/>
              <a:t>T</a:t>
            </a:r>
            <a:r>
              <a:rPr spc="-105" dirty="0"/>
              <a:t> </a:t>
            </a:r>
            <a:r>
              <a:rPr spc="-70" dirty="0"/>
              <a:t>NAMESPACE</a:t>
            </a:r>
          </a:p>
        </p:txBody>
      </p:sp>
      <p:pic>
        <p:nvPicPr>
          <p:cNvPr id="16" name="object 16"/>
          <p:cNvPicPr/>
          <p:nvPr/>
        </p:nvPicPr>
        <p:blipFill>
          <a:blip r:embed="rId3" cstate="print"/>
          <a:stretch>
            <a:fillRect/>
          </a:stretch>
        </p:blipFill>
        <p:spPr>
          <a:xfrm>
            <a:off x="933449" y="1647824"/>
            <a:ext cx="95250" cy="95249"/>
          </a:xfrm>
          <a:prstGeom prst="rect">
            <a:avLst/>
          </a:prstGeom>
        </p:spPr>
      </p:pic>
      <p:pic>
        <p:nvPicPr>
          <p:cNvPr id="17" name="object 17"/>
          <p:cNvPicPr/>
          <p:nvPr/>
        </p:nvPicPr>
        <p:blipFill>
          <a:blip r:embed="rId2" cstate="print"/>
          <a:stretch>
            <a:fillRect/>
          </a:stretch>
        </p:blipFill>
        <p:spPr>
          <a:xfrm>
            <a:off x="981465" y="2232393"/>
            <a:ext cx="103240" cy="198704"/>
          </a:xfrm>
          <a:prstGeom prst="rect">
            <a:avLst/>
          </a:prstGeom>
        </p:spPr>
      </p:pic>
      <p:pic>
        <p:nvPicPr>
          <p:cNvPr id="18" name="object 18"/>
          <p:cNvPicPr/>
          <p:nvPr/>
        </p:nvPicPr>
        <p:blipFill>
          <a:blip r:embed="rId3" cstate="print"/>
          <a:stretch>
            <a:fillRect/>
          </a:stretch>
        </p:blipFill>
        <p:spPr>
          <a:xfrm>
            <a:off x="933449" y="2914649"/>
            <a:ext cx="95250" cy="95249"/>
          </a:xfrm>
          <a:prstGeom prst="rect">
            <a:avLst/>
          </a:prstGeom>
        </p:spPr>
      </p:pic>
      <p:pic>
        <p:nvPicPr>
          <p:cNvPr id="19" name="object 19"/>
          <p:cNvPicPr/>
          <p:nvPr/>
        </p:nvPicPr>
        <p:blipFill>
          <a:blip r:embed="rId2" cstate="print"/>
          <a:stretch>
            <a:fillRect/>
          </a:stretch>
        </p:blipFill>
        <p:spPr>
          <a:xfrm>
            <a:off x="981465" y="3480168"/>
            <a:ext cx="103240" cy="198704"/>
          </a:xfrm>
          <a:prstGeom prst="rect">
            <a:avLst/>
          </a:prstGeom>
        </p:spPr>
      </p:pic>
      <p:pic>
        <p:nvPicPr>
          <p:cNvPr id="20" name="object 20"/>
          <p:cNvPicPr/>
          <p:nvPr/>
        </p:nvPicPr>
        <p:blipFill>
          <a:blip r:embed="rId3" cstate="print"/>
          <a:stretch>
            <a:fillRect/>
          </a:stretch>
        </p:blipFill>
        <p:spPr>
          <a:xfrm>
            <a:off x="933449" y="4162424"/>
            <a:ext cx="95250" cy="95249"/>
          </a:xfrm>
          <a:prstGeom prst="rect">
            <a:avLst/>
          </a:prstGeom>
        </p:spPr>
      </p:pic>
      <p:pic>
        <p:nvPicPr>
          <p:cNvPr id="21" name="object 21"/>
          <p:cNvPicPr/>
          <p:nvPr/>
        </p:nvPicPr>
        <p:blipFill>
          <a:blip r:embed="rId3" cstate="print"/>
          <a:stretch>
            <a:fillRect/>
          </a:stretch>
        </p:blipFill>
        <p:spPr>
          <a:xfrm>
            <a:off x="933449" y="5410199"/>
            <a:ext cx="95250" cy="95249"/>
          </a:xfrm>
          <a:prstGeom prst="rect">
            <a:avLst/>
          </a:prstGeom>
        </p:spPr>
      </p:pic>
      <p:sp>
        <p:nvSpPr>
          <p:cNvPr id="22" name="object 22"/>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310" dirty="0">
                <a:latin typeface="Tahoma"/>
                <a:cs typeface="Tahoma"/>
              </a:rPr>
              <a:t>kubectl</a:t>
            </a:r>
            <a:r>
              <a:rPr u="none" spc="-35" dirty="0">
                <a:latin typeface="Tahoma"/>
                <a:cs typeface="Tahoma"/>
              </a:rPr>
              <a:t> </a:t>
            </a:r>
            <a:r>
              <a:rPr u="none" spc="50" dirty="0">
                <a:solidFill>
                  <a:srgbClr val="333333"/>
                </a:solidFill>
              </a:rPr>
              <a:t>can</a:t>
            </a:r>
            <a:r>
              <a:rPr u="none" spc="-10" dirty="0">
                <a:solidFill>
                  <a:srgbClr val="333333"/>
                </a:solidFill>
              </a:rPr>
              <a:t> </a:t>
            </a:r>
            <a:r>
              <a:rPr u="none" dirty="0">
                <a:solidFill>
                  <a:srgbClr val="333333"/>
                </a:solidFill>
              </a:rPr>
              <a:t>connect</a:t>
            </a:r>
            <a:r>
              <a:rPr u="none" spc="-15" dirty="0">
                <a:solidFill>
                  <a:srgbClr val="333333"/>
                </a:solidFill>
              </a:rPr>
              <a:t> </a:t>
            </a:r>
            <a:r>
              <a:rPr u="none" dirty="0">
                <a:solidFill>
                  <a:srgbClr val="333333"/>
                </a:solidFill>
              </a:rPr>
              <a:t>to</a:t>
            </a:r>
            <a:r>
              <a:rPr u="none" spc="-10" dirty="0">
                <a:solidFill>
                  <a:srgbClr val="333333"/>
                </a:solidFill>
              </a:rPr>
              <a:t> </a:t>
            </a:r>
            <a:r>
              <a:rPr u="none" dirty="0">
                <a:solidFill>
                  <a:srgbClr val="333333"/>
                </a:solidFill>
              </a:rPr>
              <a:t>multiple</a:t>
            </a:r>
            <a:r>
              <a:rPr u="none" spc="-10" dirty="0">
                <a:solidFill>
                  <a:srgbClr val="333333"/>
                </a:solidFill>
              </a:rPr>
              <a:t> </a:t>
            </a:r>
            <a:r>
              <a:rPr u="none" dirty="0">
                <a:solidFill>
                  <a:srgbClr val="333333"/>
                </a:solidFill>
              </a:rPr>
              <a:t>clusters,</a:t>
            </a:r>
            <a:r>
              <a:rPr u="none" spc="-15" dirty="0">
                <a:solidFill>
                  <a:srgbClr val="333333"/>
                </a:solidFill>
              </a:rPr>
              <a:t> </a:t>
            </a:r>
            <a:r>
              <a:rPr u="none" dirty="0">
                <a:solidFill>
                  <a:srgbClr val="333333"/>
                </a:solidFill>
              </a:rPr>
              <a:t>the</a:t>
            </a:r>
            <a:r>
              <a:rPr u="none" spc="-10" dirty="0">
                <a:solidFill>
                  <a:srgbClr val="333333"/>
                </a:solidFill>
              </a:rPr>
              <a:t> </a:t>
            </a:r>
            <a:r>
              <a:rPr u="none" dirty="0">
                <a:solidFill>
                  <a:srgbClr val="333333"/>
                </a:solidFill>
              </a:rPr>
              <a:t>current</a:t>
            </a:r>
            <a:r>
              <a:rPr u="none" spc="-10" dirty="0">
                <a:solidFill>
                  <a:srgbClr val="333333"/>
                </a:solidFill>
              </a:rPr>
              <a:t> </a:t>
            </a:r>
            <a:r>
              <a:rPr u="none" dirty="0">
                <a:solidFill>
                  <a:srgbClr val="333333"/>
                </a:solidFill>
              </a:rPr>
              <a:t>cluster</a:t>
            </a:r>
            <a:r>
              <a:rPr u="none" spc="-15" dirty="0">
                <a:solidFill>
                  <a:srgbClr val="333333"/>
                </a:solidFill>
              </a:rPr>
              <a:t> </a:t>
            </a:r>
            <a:r>
              <a:rPr u="none" dirty="0">
                <a:solidFill>
                  <a:srgbClr val="333333"/>
                </a:solidFill>
              </a:rPr>
              <a:t>is</a:t>
            </a:r>
            <a:r>
              <a:rPr u="none" spc="-10" dirty="0">
                <a:solidFill>
                  <a:srgbClr val="333333"/>
                </a:solidFill>
              </a:rPr>
              <a:t> </a:t>
            </a:r>
            <a:r>
              <a:rPr u="none" dirty="0">
                <a:solidFill>
                  <a:srgbClr val="333333"/>
                </a:solidFill>
              </a:rPr>
              <a:t>visible</a:t>
            </a:r>
            <a:r>
              <a:rPr u="none" spc="-15" dirty="0">
                <a:solidFill>
                  <a:srgbClr val="333333"/>
                </a:solidFill>
              </a:rPr>
              <a:t> </a:t>
            </a:r>
            <a:r>
              <a:rPr u="none" dirty="0">
                <a:solidFill>
                  <a:srgbClr val="333333"/>
                </a:solidFill>
              </a:rPr>
              <a:t>with</a:t>
            </a:r>
            <a:r>
              <a:rPr u="none" spc="-10" dirty="0">
                <a:solidFill>
                  <a:srgbClr val="333333"/>
                </a:solidFill>
              </a:rPr>
              <a:t> </a:t>
            </a:r>
            <a:r>
              <a:rPr u="none" dirty="0">
                <a:solidFill>
                  <a:srgbClr val="333333"/>
                </a:solidFill>
              </a:rPr>
              <a:t>the</a:t>
            </a:r>
            <a:r>
              <a:rPr u="none" spc="-10" dirty="0">
                <a:solidFill>
                  <a:srgbClr val="333333"/>
                </a:solidFill>
              </a:rPr>
              <a:t> </a:t>
            </a:r>
            <a:r>
              <a:rPr u="none" spc="105" dirty="0">
                <a:solidFill>
                  <a:srgbClr val="333333"/>
                </a:solidFill>
              </a:rPr>
              <a:t>command</a:t>
            </a:r>
          </a:p>
          <a:p>
            <a:pPr>
              <a:lnSpc>
                <a:spcPct val="100000"/>
              </a:lnSpc>
              <a:spcBef>
                <a:spcPts val="290"/>
              </a:spcBef>
            </a:pPr>
            <a:endParaRPr u="none" spc="105"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254" dirty="0">
                <a:solidFill>
                  <a:srgbClr val="000000"/>
                </a:solidFill>
                <a:latin typeface="Tahoma"/>
                <a:cs typeface="Tahoma"/>
              </a:rPr>
              <a:t>config</a:t>
            </a:r>
            <a:r>
              <a:rPr sz="1650" u="none" spc="480" dirty="0">
                <a:solidFill>
                  <a:srgbClr val="000000"/>
                </a:solidFill>
                <a:latin typeface="Tahoma"/>
                <a:cs typeface="Tahoma"/>
              </a:rPr>
              <a:t> </a:t>
            </a:r>
            <a:r>
              <a:rPr sz="1650" u="none" spc="240" dirty="0">
                <a:solidFill>
                  <a:srgbClr val="000000"/>
                </a:solidFill>
                <a:latin typeface="Tahoma"/>
                <a:cs typeface="Tahoma"/>
              </a:rPr>
              <a:t>current-context</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pPr>
            <a:r>
              <a:rPr u="none" dirty="0">
                <a:solidFill>
                  <a:srgbClr val="333333"/>
                </a:solidFill>
              </a:rPr>
              <a:t>The</a:t>
            </a:r>
            <a:r>
              <a:rPr u="none" spc="25" dirty="0">
                <a:solidFill>
                  <a:srgbClr val="333333"/>
                </a:solidFill>
              </a:rPr>
              <a:t> </a:t>
            </a:r>
            <a:r>
              <a:rPr u="none" dirty="0">
                <a:solidFill>
                  <a:srgbClr val="333333"/>
                </a:solidFill>
              </a:rPr>
              <a:t>current</a:t>
            </a:r>
            <a:r>
              <a:rPr u="none" spc="30" dirty="0">
                <a:solidFill>
                  <a:srgbClr val="333333"/>
                </a:solidFill>
              </a:rPr>
              <a:t> </a:t>
            </a:r>
            <a:r>
              <a:rPr u="none" spc="90" dirty="0">
                <a:solidFill>
                  <a:srgbClr val="333333"/>
                </a:solidFill>
              </a:rPr>
              <a:t>Namespace</a:t>
            </a:r>
            <a:r>
              <a:rPr u="none" spc="25" dirty="0">
                <a:solidFill>
                  <a:srgbClr val="333333"/>
                </a:solidFill>
              </a:rPr>
              <a:t> </a:t>
            </a:r>
            <a:r>
              <a:rPr u="none" dirty="0">
                <a:solidFill>
                  <a:srgbClr val="333333"/>
                </a:solidFill>
              </a:rPr>
              <a:t>is</a:t>
            </a:r>
            <a:r>
              <a:rPr u="none" spc="30" dirty="0">
                <a:solidFill>
                  <a:srgbClr val="333333"/>
                </a:solidFill>
              </a:rPr>
              <a:t> </a:t>
            </a:r>
            <a:r>
              <a:rPr u="none" dirty="0">
                <a:solidFill>
                  <a:srgbClr val="333333"/>
                </a:solidFill>
              </a:rPr>
              <a:t>given</a:t>
            </a:r>
            <a:r>
              <a:rPr u="none" spc="30" dirty="0">
                <a:solidFill>
                  <a:srgbClr val="333333"/>
                </a:solidFill>
              </a:rPr>
              <a:t> </a:t>
            </a:r>
            <a:r>
              <a:rPr u="none" spc="-20" dirty="0">
                <a:solidFill>
                  <a:srgbClr val="333333"/>
                </a:solidFill>
              </a:rPr>
              <a:t>with</a:t>
            </a:r>
          </a:p>
          <a:p>
            <a:pPr>
              <a:lnSpc>
                <a:spcPct val="100000"/>
              </a:lnSpc>
              <a:spcBef>
                <a:spcPts val="140"/>
              </a:spcBef>
            </a:pPr>
            <a:endParaRPr u="none" spc="-2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90" dirty="0">
                <a:solidFill>
                  <a:srgbClr val="000000"/>
                </a:solidFill>
                <a:latin typeface="Tahoma"/>
                <a:cs typeface="Tahoma"/>
              </a:rPr>
              <a:t> </a:t>
            </a:r>
            <a:r>
              <a:rPr sz="1650" u="none" spc="254" dirty="0">
                <a:solidFill>
                  <a:srgbClr val="000000"/>
                </a:solidFill>
                <a:latin typeface="Tahoma"/>
                <a:cs typeface="Tahoma"/>
              </a:rPr>
              <a:t>config</a:t>
            </a:r>
            <a:r>
              <a:rPr sz="1650" u="none" spc="490" dirty="0">
                <a:solidFill>
                  <a:srgbClr val="000000"/>
                </a:solidFill>
                <a:latin typeface="Tahoma"/>
                <a:cs typeface="Tahoma"/>
              </a:rPr>
              <a:t> </a:t>
            </a:r>
            <a:r>
              <a:rPr sz="1650" u="none" spc="229" dirty="0">
                <a:solidFill>
                  <a:srgbClr val="000000"/>
                </a:solidFill>
                <a:latin typeface="Tahoma"/>
                <a:cs typeface="Tahoma"/>
              </a:rPr>
              <a:t>get-</a:t>
            </a:r>
            <a:r>
              <a:rPr sz="1650" u="none" spc="240" dirty="0">
                <a:solidFill>
                  <a:srgbClr val="000000"/>
                </a:solidFill>
                <a:latin typeface="Tahoma"/>
                <a:cs typeface="Tahoma"/>
              </a:rPr>
              <a:t>contexts</a:t>
            </a:r>
            <a:r>
              <a:rPr sz="1650" u="none" spc="490" dirty="0">
                <a:solidFill>
                  <a:srgbClr val="000000"/>
                </a:solidFill>
                <a:latin typeface="Tahoma"/>
                <a:cs typeface="Tahoma"/>
              </a:rPr>
              <a:t> </a:t>
            </a:r>
            <a:r>
              <a:rPr sz="1650" u="none" spc="110" dirty="0">
                <a:solidFill>
                  <a:srgbClr val="996E3A"/>
                </a:solidFill>
                <a:latin typeface="Tahoma"/>
                <a:cs typeface="Tahoma"/>
              </a:rPr>
              <a:t>&lt;</a:t>
            </a:r>
            <a:r>
              <a:rPr sz="1650" u="none" spc="110" dirty="0">
                <a:solidFill>
                  <a:srgbClr val="000000"/>
                </a:solidFill>
                <a:latin typeface="Tahoma"/>
                <a:cs typeface="Tahoma"/>
              </a:rPr>
              <a:t>currentContextName</a:t>
            </a:r>
            <a:r>
              <a:rPr sz="1650" u="none" spc="110" dirty="0">
                <a:solidFill>
                  <a:srgbClr val="996E3A"/>
                </a:solidFill>
                <a:latin typeface="Tahoma"/>
                <a:cs typeface="Tahoma"/>
              </a:rPr>
              <a:t>&gt;</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pPr>
            <a:r>
              <a:rPr u="none" dirty="0">
                <a:solidFill>
                  <a:srgbClr val="333333"/>
                </a:solidFill>
              </a:rPr>
              <a:t>To</a:t>
            </a:r>
            <a:r>
              <a:rPr u="none" spc="-15" dirty="0">
                <a:solidFill>
                  <a:srgbClr val="333333"/>
                </a:solidFill>
              </a:rPr>
              <a:t> </a:t>
            </a:r>
            <a:r>
              <a:rPr u="none" spc="65" dirty="0">
                <a:solidFill>
                  <a:srgbClr val="333333"/>
                </a:solidFill>
              </a:rPr>
              <a:t>change</a:t>
            </a:r>
            <a:r>
              <a:rPr u="none" spc="-10" dirty="0">
                <a:solidFill>
                  <a:srgbClr val="333333"/>
                </a:solidFill>
              </a:rPr>
              <a:t> </a:t>
            </a:r>
            <a:r>
              <a:rPr u="none" dirty="0">
                <a:solidFill>
                  <a:srgbClr val="333333"/>
                </a:solidFill>
              </a:rPr>
              <a:t>the</a:t>
            </a:r>
            <a:r>
              <a:rPr u="none" spc="-10" dirty="0">
                <a:solidFill>
                  <a:srgbClr val="333333"/>
                </a:solidFill>
              </a:rPr>
              <a:t> </a:t>
            </a:r>
            <a:r>
              <a:rPr u="none" spc="90" dirty="0">
                <a:solidFill>
                  <a:srgbClr val="333333"/>
                </a:solidFill>
              </a:rPr>
              <a:t>Namespace</a:t>
            </a:r>
            <a:r>
              <a:rPr u="none" spc="-10" dirty="0">
                <a:solidFill>
                  <a:srgbClr val="333333"/>
                </a:solidFill>
              </a:rPr>
              <a:t> </a:t>
            </a:r>
            <a:r>
              <a:rPr u="none" dirty="0">
                <a:solidFill>
                  <a:srgbClr val="333333"/>
                </a:solidFill>
              </a:rPr>
              <a:t>of</a:t>
            </a:r>
            <a:r>
              <a:rPr u="none" spc="-15" dirty="0">
                <a:solidFill>
                  <a:srgbClr val="333333"/>
                </a:solidFill>
              </a:rPr>
              <a:t> </a:t>
            </a:r>
            <a:r>
              <a:rPr u="none" dirty="0">
                <a:solidFill>
                  <a:srgbClr val="333333"/>
                </a:solidFill>
              </a:rPr>
              <a:t>the</a:t>
            </a:r>
            <a:r>
              <a:rPr u="none" spc="-10" dirty="0">
                <a:solidFill>
                  <a:srgbClr val="333333"/>
                </a:solidFill>
              </a:rPr>
              <a:t> </a:t>
            </a:r>
            <a:r>
              <a:rPr u="none" dirty="0">
                <a:solidFill>
                  <a:srgbClr val="333333"/>
                </a:solidFill>
              </a:rPr>
              <a:t>current</a:t>
            </a:r>
            <a:r>
              <a:rPr u="none" spc="-10" dirty="0">
                <a:solidFill>
                  <a:srgbClr val="333333"/>
                </a:solidFill>
              </a:rPr>
              <a:t> </a:t>
            </a:r>
            <a:r>
              <a:rPr u="none" dirty="0">
                <a:solidFill>
                  <a:srgbClr val="333333"/>
                </a:solidFill>
              </a:rPr>
              <a:t>context</a:t>
            </a:r>
            <a:r>
              <a:rPr u="none" spc="-10" dirty="0">
                <a:solidFill>
                  <a:srgbClr val="333333"/>
                </a:solidFill>
              </a:rPr>
              <a:t> (cluster):</a:t>
            </a:r>
          </a:p>
          <a:p>
            <a:pPr>
              <a:lnSpc>
                <a:spcPct val="100000"/>
              </a:lnSpc>
              <a:spcBef>
                <a:spcPts val="14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dirty="0">
                <a:solidFill>
                  <a:srgbClr val="000000"/>
                </a:solidFill>
                <a:latin typeface="Tahoma"/>
                <a:cs typeface="Tahoma"/>
              </a:rPr>
              <a:t>  </a:t>
            </a:r>
            <a:r>
              <a:rPr sz="1650" u="none" spc="254" dirty="0">
                <a:solidFill>
                  <a:srgbClr val="000000"/>
                </a:solidFill>
                <a:latin typeface="Tahoma"/>
                <a:cs typeface="Tahoma"/>
              </a:rPr>
              <a:t>config</a:t>
            </a:r>
            <a:r>
              <a:rPr sz="1650" u="none" dirty="0">
                <a:solidFill>
                  <a:srgbClr val="000000"/>
                </a:solidFill>
                <a:latin typeface="Tahoma"/>
                <a:cs typeface="Tahoma"/>
              </a:rPr>
              <a:t>  </a:t>
            </a:r>
            <a:r>
              <a:rPr sz="1650" u="none" spc="229" dirty="0">
                <a:solidFill>
                  <a:srgbClr val="000000"/>
                </a:solidFill>
                <a:latin typeface="Tahoma"/>
                <a:cs typeface="Tahoma"/>
              </a:rPr>
              <a:t>set-</a:t>
            </a:r>
            <a:r>
              <a:rPr sz="1650" u="none" spc="260" dirty="0">
                <a:solidFill>
                  <a:srgbClr val="000000"/>
                </a:solidFill>
                <a:latin typeface="Tahoma"/>
                <a:cs typeface="Tahoma"/>
              </a:rPr>
              <a:t>context</a:t>
            </a:r>
            <a:r>
              <a:rPr sz="1650" u="none" dirty="0">
                <a:solidFill>
                  <a:srgbClr val="000000"/>
                </a:solidFill>
                <a:latin typeface="Tahoma"/>
                <a:cs typeface="Tahoma"/>
              </a:rPr>
              <a:t>  </a:t>
            </a:r>
            <a:r>
              <a:rPr sz="1650" u="none" spc="120" dirty="0">
                <a:solidFill>
                  <a:srgbClr val="996E3A"/>
                </a:solidFill>
                <a:latin typeface="Tahoma"/>
                <a:cs typeface="Tahoma"/>
              </a:rPr>
              <a:t>&lt;</a:t>
            </a:r>
            <a:r>
              <a:rPr sz="1650" u="none" spc="120" dirty="0">
                <a:solidFill>
                  <a:srgbClr val="000000"/>
                </a:solidFill>
                <a:latin typeface="Tahoma"/>
                <a:cs typeface="Tahoma"/>
              </a:rPr>
              <a:t>currentContextName</a:t>
            </a:r>
            <a:r>
              <a:rPr sz="1650" u="none" spc="120" dirty="0">
                <a:solidFill>
                  <a:srgbClr val="996E3A"/>
                </a:solidFill>
                <a:latin typeface="Tahoma"/>
                <a:cs typeface="Tahoma"/>
              </a:rPr>
              <a:t>&gt;</a:t>
            </a:r>
            <a:r>
              <a:rPr sz="1650" u="none" dirty="0">
                <a:solidFill>
                  <a:srgbClr val="996E3A"/>
                </a:solidFill>
                <a:latin typeface="Tahoma"/>
                <a:cs typeface="Tahoma"/>
              </a:rPr>
              <a:t>  </a:t>
            </a:r>
            <a:r>
              <a:rPr sz="1650" u="none" spc="95" dirty="0">
                <a:solidFill>
                  <a:srgbClr val="ED9900"/>
                </a:solidFill>
                <a:latin typeface="Tahoma"/>
                <a:cs typeface="Tahoma"/>
              </a:rPr>
              <a:t>--</a:t>
            </a:r>
            <a:r>
              <a:rPr sz="1650" u="none" spc="100" dirty="0">
                <a:solidFill>
                  <a:srgbClr val="ED9900"/>
                </a:solidFill>
                <a:latin typeface="Tahoma"/>
                <a:cs typeface="Tahoma"/>
              </a:rPr>
              <a:t>namespace</a:t>
            </a:r>
            <a:r>
              <a:rPr sz="1650" u="none" spc="100" dirty="0">
                <a:solidFill>
                  <a:srgbClr val="996E3A"/>
                </a:solidFill>
                <a:latin typeface="Tahoma"/>
                <a:cs typeface="Tahoma"/>
              </a:rPr>
              <a:t>=&lt;</a:t>
            </a:r>
            <a:r>
              <a:rPr sz="1650" u="none" spc="100" dirty="0">
                <a:solidFill>
                  <a:srgbClr val="000000"/>
                </a:solidFill>
                <a:latin typeface="Tahoma"/>
                <a:cs typeface="Tahoma"/>
              </a:rPr>
              <a:t>insert-</a:t>
            </a:r>
            <a:r>
              <a:rPr sz="1650" u="none" spc="180" dirty="0">
                <a:solidFill>
                  <a:srgbClr val="000000"/>
                </a:solidFill>
                <a:latin typeface="Tahoma"/>
                <a:cs typeface="Tahoma"/>
              </a:rPr>
              <a:t>namespace-</a:t>
            </a:r>
            <a:r>
              <a:rPr sz="1650" u="none" spc="190" dirty="0">
                <a:solidFill>
                  <a:srgbClr val="000000"/>
                </a:solidFill>
                <a:latin typeface="Tahoma"/>
                <a:cs typeface="Tahoma"/>
              </a:rPr>
              <a:t>name-</a:t>
            </a:r>
            <a:r>
              <a:rPr sz="1650" u="none" spc="80" dirty="0">
                <a:solidFill>
                  <a:srgbClr val="000000"/>
                </a:solidFill>
                <a:latin typeface="Tahoma"/>
                <a:cs typeface="Tahoma"/>
              </a:rPr>
              <a:t>here</a:t>
            </a:r>
            <a:r>
              <a:rPr sz="1650" u="none" spc="80" dirty="0">
                <a:solidFill>
                  <a:srgbClr val="996E3A"/>
                </a:solidFill>
                <a:latin typeface="Tahoma"/>
                <a:cs typeface="Tahoma"/>
              </a:rPr>
              <a:t>&gt;</a:t>
            </a:r>
            <a:endParaRPr sz="1650">
              <a:latin typeface="Tahoma"/>
              <a:cs typeface="Tahoma"/>
            </a:endParaRPr>
          </a:p>
          <a:p>
            <a:pPr>
              <a:lnSpc>
                <a:spcPct val="100000"/>
              </a:lnSpc>
              <a:spcBef>
                <a:spcPts val="755"/>
              </a:spcBef>
            </a:pPr>
            <a:endParaRPr sz="1650">
              <a:latin typeface="Tahoma"/>
              <a:cs typeface="Tahoma"/>
            </a:endParaRPr>
          </a:p>
          <a:p>
            <a:pPr marL="371475">
              <a:lnSpc>
                <a:spcPct val="100000"/>
              </a:lnSpc>
            </a:pPr>
            <a:r>
              <a:rPr u="none" spc="-229" dirty="0">
                <a:solidFill>
                  <a:srgbClr val="333333"/>
                </a:solidFill>
              </a:rPr>
              <a:t>...</a:t>
            </a:r>
            <a:r>
              <a:rPr u="none" spc="-40" dirty="0">
                <a:solidFill>
                  <a:srgbClr val="333333"/>
                </a:solidFill>
              </a:rPr>
              <a:t> </a:t>
            </a:r>
            <a:r>
              <a:rPr u="none" spc="85" dirty="0">
                <a:solidFill>
                  <a:srgbClr val="333333"/>
                </a:solidFill>
              </a:rPr>
              <a:t>or</a:t>
            </a:r>
            <a:r>
              <a:rPr u="none" spc="-35" dirty="0">
                <a:solidFill>
                  <a:srgbClr val="333333"/>
                </a:solidFill>
              </a:rPr>
              <a:t> </a:t>
            </a:r>
            <a:r>
              <a:rPr u="none" spc="105" dirty="0">
                <a:solidFill>
                  <a:srgbClr val="333333"/>
                </a:solidFill>
              </a:rPr>
              <a:t>use</a:t>
            </a:r>
            <a:r>
              <a:rPr u="none" spc="-40" dirty="0">
                <a:solidFill>
                  <a:srgbClr val="333333"/>
                </a:solidFill>
              </a:rPr>
              <a:t> </a:t>
            </a:r>
            <a:r>
              <a:rPr dirty="0">
                <a:hlinkClick r:id="rId4"/>
              </a:rPr>
              <a:t>kubectx</a:t>
            </a:r>
            <a:r>
              <a:rPr spc="-35" dirty="0">
                <a:hlinkClick r:id="rId4"/>
              </a:rPr>
              <a:t> </a:t>
            </a:r>
            <a:r>
              <a:rPr spc="100" dirty="0">
                <a:hlinkClick r:id="rId4"/>
              </a:rPr>
              <a:t>and</a:t>
            </a:r>
            <a:r>
              <a:rPr spc="-40" dirty="0">
                <a:hlinkClick r:id="rId4"/>
              </a:rPr>
              <a:t> </a:t>
            </a:r>
            <a:r>
              <a:rPr spc="85" dirty="0">
                <a:hlinkClick r:id="rId4"/>
              </a:rPr>
              <a:t>kubens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CONTAINER</a:t>
            </a:r>
            <a:r>
              <a:rPr spc="-110" dirty="0"/>
              <a:t> </a:t>
            </a:r>
            <a:r>
              <a:rPr spc="-45" dirty="0"/>
              <a:t>REMINDERS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7017384" cy="1958975"/>
          </a:xfrm>
          <a:prstGeom prst="rect">
            <a:avLst/>
          </a:prstGeom>
        </p:spPr>
        <p:txBody>
          <a:bodyPr vert="horz" wrap="square" lIns="0" tIns="178435" rIns="0" bIns="0" rtlCol="0">
            <a:spAutoFit/>
          </a:bodyPr>
          <a:lstStyle/>
          <a:p>
            <a:pPr marL="12700">
              <a:lnSpc>
                <a:spcPct val="100000"/>
              </a:lnSpc>
              <a:spcBef>
                <a:spcPts val="1405"/>
              </a:spcBef>
            </a:pPr>
            <a:r>
              <a:rPr sz="2100" spc="55" dirty="0">
                <a:solidFill>
                  <a:srgbClr val="333333"/>
                </a:solidFill>
                <a:latin typeface="Trebuchet MS"/>
                <a:cs typeface="Trebuchet MS"/>
              </a:rPr>
              <a:t>Whether</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0" dirty="0">
                <a:solidFill>
                  <a:srgbClr val="333333"/>
                </a:solidFill>
                <a:latin typeface="Trebuchet MS"/>
                <a:cs typeface="Trebuchet MS"/>
              </a:rPr>
              <a:t> </a:t>
            </a:r>
            <a:r>
              <a:rPr sz="2100" dirty="0">
                <a:solidFill>
                  <a:srgbClr val="333333"/>
                </a:solidFill>
                <a:latin typeface="Trebuchet MS"/>
                <a:cs typeface="Trebuchet MS"/>
              </a:rPr>
              <a:t>are</a:t>
            </a:r>
            <a:r>
              <a:rPr sz="2100" spc="-60" dirty="0">
                <a:solidFill>
                  <a:srgbClr val="333333"/>
                </a:solidFill>
                <a:latin typeface="Trebuchet MS"/>
                <a:cs typeface="Trebuchet MS"/>
              </a:rPr>
              <a:t> </a:t>
            </a:r>
            <a:r>
              <a:rPr sz="2100" spc="160" dirty="0">
                <a:solidFill>
                  <a:srgbClr val="333333"/>
                </a:solidFill>
                <a:latin typeface="Trebuchet MS"/>
                <a:cs typeface="Trebuchet MS"/>
              </a:rPr>
              <a:t>Ops</a:t>
            </a:r>
            <a:r>
              <a:rPr sz="2100" spc="-60" dirty="0">
                <a:solidFill>
                  <a:srgbClr val="333333"/>
                </a:solidFill>
                <a:latin typeface="Trebuchet MS"/>
                <a:cs typeface="Trebuchet MS"/>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spc="-10" dirty="0">
                <a:solidFill>
                  <a:srgbClr val="333333"/>
                </a:solidFill>
                <a:latin typeface="Trebuchet MS"/>
                <a:cs typeface="Trebuchet MS"/>
              </a:rPr>
              <a:t>Dev...</a:t>
            </a:r>
            <a:endParaRPr sz="2100">
              <a:latin typeface="Trebuchet MS"/>
              <a:cs typeface="Trebuchet MS"/>
            </a:endParaRPr>
          </a:p>
          <a:p>
            <a:pPr marL="12700" marR="5080">
              <a:lnSpc>
                <a:spcPct val="148800"/>
              </a:lnSpc>
              <a:spcBef>
                <a:spcPts val="75"/>
              </a:spcBef>
            </a:pPr>
            <a:r>
              <a:rPr sz="2100" spc="180" dirty="0">
                <a:solidFill>
                  <a:srgbClr val="333333"/>
                </a:solidFill>
                <a:latin typeface="Trebuchet MS"/>
                <a:cs typeface="Trebuchet MS"/>
              </a:rPr>
              <a:t>No</a:t>
            </a:r>
            <a:r>
              <a:rPr sz="2100" spc="-65" dirty="0">
                <a:solidFill>
                  <a:srgbClr val="333333"/>
                </a:solidFill>
                <a:latin typeface="Trebuchet MS"/>
                <a:cs typeface="Trebuchet MS"/>
              </a:rPr>
              <a:t> </a:t>
            </a:r>
            <a:r>
              <a:rPr sz="2100" dirty="0">
                <a:solidFill>
                  <a:srgbClr val="333333"/>
                </a:solidFill>
                <a:latin typeface="Trebuchet MS"/>
                <a:cs typeface="Trebuchet MS"/>
              </a:rPr>
              <a:t>matter</a:t>
            </a:r>
            <a:r>
              <a:rPr sz="2100" spc="-60" dirty="0">
                <a:solidFill>
                  <a:srgbClr val="333333"/>
                </a:solidFill>
                <a:latin typeface="Trebuchet MS"/>
                <a:cs typeface="Trebuchet MS"/>
              </a:rPr>
              <a:t> </a:t>
            </a:r>
            <a:r>
              <a:rPr sz="2100" spc="100" dirty="0">
                <a:solidFill>
                  <a:srgbClr val="333333"/>
                </a:solidFill>
                <a:latin typeface="Trebuchet MS"/>
                <a:cs typeface="Trebuchet MS"/>
              </a:rPr>
              <a:t>how</a:t>
            </a:r>
            <a:r>
              <a:rPr sz="2100" spc="-65" dirty="0">
                <a:solidFill>
                  <a:srgbClr val="333333"/>
                </a:solidFill>
                <a:latin typeface="Trebuchet MS"/>
                <a:cs typeface="Trebuchet MS"/>
              </a:rPr>
              <a:t> </a:t>
            </a:r>
            <a:r>
              <a:rPr sz="2100" spc="100" dirty="0">
                <a:solidFill>
                  <a:srgbClr val="333333"/>
                </a:solidFill>
                <a:latin typeface="Trebuchet MS"/>
                <a:cs typeface="Trebuchet MS"/>
              </a:rPr>
              <a:t>many</a:t>
            </a:r>
            <a:r>
              <a:rPr sz="2100" spc="-65" dirty="0">
                <a:solidFill>
                  <a:srgbClr val="333333"/>
                </a:solidFill>
                <a:latin typeface="Trebuchet MS"/>
                <a:cs typeface="Trebuchet MS"/>
              </a:rPr>
              <a:t> </a:t>
            </a:r>
            <a:r>
              <a:rPr sz="2100" spc="90" dirty="0">
                <a:solidFill>
                  <a:srgbClr val="333333"/>
                </a:solidFill>
                <a:latin typeface="Trebuchet MS"/>
                <a:cs typeface="Trebuchet MS"/>
              </a:rPr>
              <a:t>components</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5" dirty="0">
                <a:solidFill>
                  <a:srgbClr val="333333"/>
                </a:solidFill>
                <a:latin typeface="Trebuchet MS"/>
                <a:cs typeface="Trebuchet MS"/>
              </a:rPr>
              <a:t> </a:t>
            </a:r>
            <a:r>
              <a:rPr sz="2100" spc="-20" dirty="0">
                <a:solidFill>
                  <a:srgbClr val="333333"/>
                </a:solidFill>
                <a:latin typeface="Trebuchet MS"/>
                <a:cs typeface="Trebuchet MS"/>
              </a:rPr>
              <a:t>develop/deploy... </a:t>
            </a:r>
            <a:r>
              <a:rPr sz="2100" spc="120" dirty="0">
                <a:solidFill>
                  <a:srgbClr val="333333"/>
                </a:solidFill>
                <a:latin typeface="Trebuchet MS"/>
                <a:cs typeface="Trebuchet MS"/>
              </a:rPr>
              <a:t>One</a:t>
            </a:r>
            <a:r>
              <a:rPr sz="2100" spc="-70" dirty="0">
                <a:solidFill>
                  <a:srgbClr val="333333"/>
                </a:solidFill>
                <a:latin typeface="Trebuchet MS"/>
                <a:cs typeface="Trebuchet MS"/>
              </a:rPr>
              <a:t> </a:t>
            </a:r>
            <a:r>
              <a:rPr sz="2100" dirty="0">
                <a:solidFill>
                  <a:srgbClr val="333333"/>
                </a:solidFill>
                <a:latin typeface="Trebuchet MS"/>
                <a:cs typeface="Trebuchet MS"/>
              </a:rPr>
              <a:t>of</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85" dirty="0">
                <a:solidFill>
                  <a:srgbClr val="333333"/>
                </a:solidFill>
                <a:latin typeface="Trebuchet MS"/>
                <a:cs typeface="Trebuchet MS"/>
              </a:rPr>
              <a:t>problems</a:t>
            </a:r>
            <a:r>
              <a:rPr sz="2100" spc="-70" dirty="0">
                <a:solidFill>
                  <a:srgbClr val="333333"/>
                </a:solidFill>
                <a:latin typeface="Trebuchet MS"/>
                <a:cs typeface="Trebuchet MS"/>
              </a:rPr>
              <a:t> </a:t>
            </a:r>
            <a:r>
              <a:rPr sz="2100" spc="85" dirty="0">
                <a:solidFill>
                  <a:srgbClr val="333333"/>
                </a:solidFill>
                <a:latin typeface="Trebuchet MS"/>
                <a:cs typeface="Trebuchet MS"/>
              </a:rPr>
              <a:t>you</a:t>
            </a:r>
            <a:r>
              <a:rPr sz="2100" spc="-65" dirty="0">
                <a:solidFill>
                  <a:srgbClr val="333333"/>
                </a:solidFill>
                <a:latin typeface="Trebuchet MS"/>
                <a:cs typeface="Trebuchet MS"/>
              </a:rPr>
              <a:t> </a:t>
            </a:r>
            <a:r>
              <a:rPr sz="2100" spc="-50" dirty="0">
                <a:solidFill>
                  <a:srgbClr val="333333"/>
                </a:solidFill>
                <a:latin typeface="Trebuchet MS"/>
                <a:cs typeface="Trebuchet MS"/>
              </a:rPr>
              <a:t>will</a:t>
            </a:r>
            <a:r>
              <a:rPr sz="2100" spc="-65" dirty="0">
                <a:solidFill>
                  <a:srgbClr val="333333"/>
                </a:solidFill>
                <a:latin typeface="Trebuchet MS"/>
                <a:cs typeface="Trebuchet MS"/>
              </a:rPr>
              <a:t> </a:t>
            </a:r>
            <a:r>
              <a:rPr sz="2100" spc="55" dirty="0">
                <a:solidFill>
                  <a:srgbClr val="333333"/>
                </a:solidFill>
                <a:latin typeface="Trebuchet MS"/>
                <a:cs typeface="Trebuchet MS"/>
              </a:rPr>
              <a:t>have</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spc="-10" dirty="0">
                <a:solidFill>
                  <a:srgbClr val="333333"/>
                </a:solidFill>
                <a:latin typeface="Trebuchet MS"/>
                <a:cs typeface="Trebuchet MS"/>
              </a:rPr>
              <a:t>face...</a:t>
            </a:r>
            <a:endParaRPr sz="2100">
              <a:latin typeface="Trebuchet MS"/>
              <a:cs typeface="Trebuchet MS"/>
            </a:endParaRPr>
          </a:p>
          <a:p>
            <a:pPr marL="12700">
              <a:lnSpc>
                <a:spcPct val="100000"/>
              </a:lnSpc>
              <a:spcBef>
                <a:spcPts val="1305"/>
              </a:spcBef>
            </a:pPr>
            <a:r>
              <a:rPr sz="2100" spc="-229" dirty="0">
                <a:solidFill>
                  <a:srgbClr val="333333"/>
                </a:solidFill>
                <a:latin typeface="Trebuchet MS"/>
                <a:cs typeface="Trebuchet MS"/>
              </a:rPr>
              <a:t>...</a:t>
            </a:r>
            <a:r>
              <a:rPr sz="2100" spc="5" dirty="0">
                <a:solidFill>
                  <a:srgbClr val="333333"/>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reproducibility</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50" dirty="0">
                <a:solidFill>
                  <a:srgbClr val="333333"/>
                </a:solidFill>
                <a:latin typeface="Trebuchet MS"/>
                <a:cs typeface="Trebuchet MS"/>
              </a:rPr>
              <a:t>environments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68699" y="6133494"/>
            <a:ext cx="8432973" cy="495551"/>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6098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609849"/>
            <a:ext cx="12211050" cy="447675"/>
            <a:chOff x="809624" y="2609849"/>
            <a:chExt cx="12211050" cy="447675"/>
          </a:xfrm>
        </p:grpSpPr>
        <p:sp>
          <p:nvSpPr>
            <p:cNvPr id="4" name="object 4"/>
            <p:cNvSpPr/>
            <p:nvPr/>
          </p:nvSpPr>
          <p:spPr>
            <a:xfrm>
              <a:off x="809612" y="260984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60984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8766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876674"/>
            <a:ext cx="12211050" cy="447675"/>
            <a:chOff x="809624" y="3876674"/>
            <a:chExt cx="12211050" cy="447675"/>
          </a:xfrm>
        </p:grpSpPr>
        <p:sp>
          <p:nvSpPr>
            <p:cNvPr id="8" name="object 8"/>
            <p:cNvSpPr/>
            <p:nvPr/>
          </p:nvSpPr>
          <p:spPr>
            <a:xfrm>
              <a:off x="809612" y="38766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8766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4004043"/>
              <a:ext cx="103240" cy="198704"/>
            </a:xfrm>
            <a:prstGeom prst="rect">
              <a:avLst/>
            </a:prstGeom>
          </p:spPr>
        </p:pic>
      </p:grpSp>
      <p:sp>
        <p:nvSpPr>
          <p:cNvPr id="11" name="object 11"/>
          <p:cNvSpPr txBox="1">
            <a:spLocks noGrp="1"/>
          </p:cNvSpPr>
          <p:nvPr>
            <p:ph type="title"/>
          </p:nvPr>
        </p:nvSpPr>
        <p:spPr>
          <a:xfrm>
            <a:off x="796924" y="571563"/>
            <a:ext cx="3321050" cy="558800"/>
          </a:xfrm>
          <a:prstGeom prst="rect">
            <a:avLst/>
          </a:prstGeom>
        </p:spPr>
        <p:txBody>
          <a:bodyPr vert="horz" wrap="square" lIns="0" tIns="12700" rIns="0" bIns="0" rtlCol="0">
            <a:spAutoFit/>
          </a:bodyPr>
          <a:lstStyle/>
          <a:p>
            <a:pPr marL="12700">
              <a:lnSpc>
                <a:spcPct val="100000"/>
              </a:lnSpc>
              <a:spcBef>
                <a:spcPts val="100"/>
              </a:spcBef>
            </a:pPr>
            <a:r>
              <a:rPr spc="50" dirty="0"/>
              <a:t>VIEWING</a:t>
            </a:r>
            <a:r>
              <a:rPr spc="-10" dirty="0"/>
              <a:t> </a:t>
            </a:r>
            <a:r>
              <a:rPr spc="-110" dirty="0"/>
              <a:t>LOGS</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3" cstate="print"/>
          <a:stretch>
            <a:fillRect/>
          </a:stretch>
        </p:blipFill>
        <p:spPr>
          <a:xfrm>
            <a:off x="933449" y="2152649"/>
            <a:ext cx="95250" cy="95249"/>
          </a:xfrm>
          <a:prstGeom prst="rect">
            <a:avLst/>
          </a:prstGeom>
        </p:spPr>
      </p:pic>
      <p:pic>
        <p:nvPicPr>
          <p:cNvPr id="14" name="object 14"/>
          <p:cNvPicPr/>
          <p:nvPr/>
        </p:nvPicPr>
        <p:blipFill>
          <a:blip r:embed="rId2" cstate="print"/>
          <a:stretch>
            <a:fillRect/>
          </a:stretch>
        </p:blipFill>
        <p:spPr>
          <a:xfrm>
            <a:off x="981465" y="2737218"/>
            <a:ext cx="103240" cy="198704"/>
          </a:xfrm>
          <a:prstGeom prst="rect">
            <a:avLst/>
          </a:prstGeom>
        </p:spPr>
      </p:pic>
      <p:pic>
        <p:nvPicPr>
          <p:cNvPr id="15" name="object 15"/>
          <p:cNvPicPr/>
          <p:nvPr/>
        </p:nvPicPr>
        <p:blipFill>
          <a:blip r:embed="rId3" cstate="print"/>
          <a:stretch>
            <a:fillRect/>
          </a:stretch>
        </p:blipFill>
        <p:spPr>
          <a:xfrm>
            <a:off x="933449" y="3419474"/>
            <a:ext cx="95250" cy="95249"/>
          </a:xfrm>
          <a:prstGeom prst="rect">
            <a:avLst/>
          </a:prstGeom>
        </p:spPr>
      </p:pic>
      <p:pic>
        <p:nvPicPr>
          <p:cNvPr id="16" name="object 16"/>
          <p:cNvPicPr/>
          <p:nvPr/>
        </p:nvPicPr>
        <p:blipFill>
          <a:blip r:embed="rId3" cstate="print"/>
          <a:stretch>
            <a:fillRect/>
          </a:stretch>
        </p:blipFill>
        <p:spPr>
          <a:xfrm>
            <a:off x="933449" y="4686299"/>
            <a:ext cx="95250" cy="95249"/>
          </a:xfrm>
          <a:prstGeom prst="rect">
            <a:avLst/>
          </a:prstGeom>
        </p:spPr>
      </p:pic>
      <p:pic>
        <p:nvPicPr>
          <p:cNvPr id="17" name="object 17"/>
          <p:cNvPicPr/>
          <p:nvPr/>
        </p:nvPicPr>
        <p:blipFill>
          <a:blip r:embed="rId3" cstate="print"/>
          <a:stretch>
            <a:fillRect/>
          </a:stretch>
        </p:blipFill>
        <p:spPr>
          <a:xfrm>
            <a:off x="933449" y="5181599"/>
            <a:ext cx="95250" cy="95249"/>
          </a:xfrm>
          <a:prstGeom prst="rect">
            <a:avLst/>
          </a:prstGeom>
        </p:spPr>
      </p:pic>
      <p:pic>
        <p:nvPicPr>
          <p:cNvPr id="18" name="object 18"/>
          <p:cNvPicPr/>
          <p:nvPr/>
        </p:nvPicPr>
        <p:blipFill>
          <a:blip r:embed="rId3" cstate="print"/>
          <a:stretch>
            <a:fillRect/>
          </a:stretch>
        </p:blipFill>
        <p:spPr>
          <a:xfrm>
            <a:off x="933449" y="5686424"/>
            <a:ext cx="95250" cy="95249"/>
          </a:xfrm>
          <a:prstGeom prst="rect">
            <a:avLst/>
          </a:prstGeom>
        </p:spPr>
      </p:pic>
      <p:pic>
        <p:nvPicPr>
          <p:cNvPr id="19" name="object 19"/>
          <p:cNvPicPr/>
          <p:nvPr/>
        </p:nvPicPr>
        <p:blipFill>
          <a:blip r:embed="rId3" cstate="print"/>
          <a:stretch>
            <a:fillRect/>
          </a:stretch>
        </p:blipFill>
        <p:spPr>
          <a:xfrm>
            <a:off x="933449" y="6181724"/>
            <a:ext cx="95250" cy="95249"/>
          </a:xfrm>
          <a:prstGeom prst="rect">
            <a:avLst/>
          </a:prstGeom>
        </p:spPr>
      </p:pic>
      <p:sp>
        <p:nvSpPr>
          <p:cNvPr id="20" name="object 20"/>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555"/>
              </a:spcBef>
              <a:tabLst>
                <a:tab pos="5374005" algn="l"/>
              </a:tabLst>
            </a:pPr>
            <a:r>
              <a:rPr u="none" dirty="0">
                <a:solidFill>
                  <a:srgbClr val="333333"/>
                </a:solidFill>
              </a:rPr>
              <a:t>To</a:t>
            </a:r>
            <a:r>
              <a:rPr u="none" spc="-55" dirty="0">
                <a:solidFill>
                  <a:srgbClr val="333333"/>
                </a:solidFill>
              </a:rPr>
              <a:t> </a:t>
            </a:r>
            <a:r>
              <a:rPr u="none" dirty="0">
                <a:solidFill>
                  <a:srgbClr val="333333"/>
                </a:solidFill>
              </a:rPr>
              <a:t>view</a:t>
            </a:r>
            <a:r>
              <a:rPr u="none" spc="-50" dirty="0">
                <a:solidFill>
                  <a:srgbClr val="333333"/>
                </a:solidFill>
              </a:rPr>
              <a:t> </a:t>
            </a:r>
            <a:r>
              <a:rPr u="none" dirty="0">
                <a:solidFill>
                  <a:srgbClr val="333333"/>
                </a:solidFill>
              </a:rPr>
              <a:t>the</a:t>
            </a:r>
            <a:r>
              <a:rPr u="none" spc="-50" dirty="0">
                <a:solidFill>
                  <a:srgbClr val="333333"/>
                </a:solidFill>
              </a:rPr>
              <a:t> </a:t>
            </a:r>
            <a:r>
              <a:rPr u="none" spc="60" dirty="0">
                <a:solidFill>
                  <a:srgbClr val="333333"/>
                </a:solidFill>
              </a:rPr>
              <a:t>logs</a:t>
            </a:r>
            <a:r>
              <a:rPr u="none" spc="-55" dirty="0">
                <a:solidFill>
                  <a:srgbClr val="333333"/>
                </a:solidFill>
              </a:rPr>
              <a:t> </a:t>
            </a:r>
            <a:r>
              <a:rPr u="none" dirty="0">
                <a:solidFill>
                  <a:srgbClr val="333333"/>
                </a:solidFill>
              </a:rPr>
              <a:t>of</a:t>
            </a:r>
            <a:r>
              <a:rPr u="none" spc="-50" dirty="0">
                <a:solidFill>
                  <a:srgbClr val="333333"/>
                </a:solidFill>
              </a:rPr>
              <a:t> </a:t>
            </a:r>
            <a:r>
              <a:rPr u="none" spc="65" dirty="0">
                <a:solidFill>
                  <a:srgbClr val="333333"/>
                </a:solidFill>
              </a:rPr>
              <a:t>a</a:t>
            </a:r>
            <a:r>
              <a:rPr u="none" spc="-50" dirty="0">
                <a:solidFill>
                  <a:srgbClr val="333333"/>
                </a:solidFill>
              </a:rPr>
              <a:t> </a:t>
            </a:r>
            <a:r>
              <a:rPr u="none" dirty="0"/>
              <a:t>Pod</a:t>
            </a:r>
            <a:r>
              <a:rPr u="none" dirty="0">
                <a:solidFill>
                  <a:srgbClr val="333333"/>
                </a:solidFill>
              </a:rPr>
              <a:t>,</a:t>
            </a:r>
            <a:r>
              <a:rPr u="none" spc="-55" dirty="0">
                <a:solidFill>
                  <a:srgbClr val="333333"/>
                </a:solidFill>
              </a:rPr>
              <a:t> </a:t>
            </a:r>
            <a:r>
              <a:rPr u="none" spc="105" dirty="0">
                <a:solidFill>
                  <a:srgbClr val="333333"/>
                </a:solidFill>
              </a:rPr>
              <a:t>use</a:t>
            </a:r>
            <a:r>
              <a:rPr u="none" spc="-50" dirty="0">
                <a:solidFill>
                  <a:srgbClr val="333333"/>
                </a:solidFill>
              </a:rPr>
              <a:t> </a:t>
            </a:r>
            <a:r>
              <a:rPr u="none" spc="300" dirty="0">
                <a:latin typeface="Tahoma"/>
                <a:cs typeface="Tahoma"/>
              </a:rPr>
              <a:t>kubectl</a:t>
            </a:r>
            <a:r>
              <a:rPr u="none" dirty="0">
                <a:latin typeface="Tahoma"/>
                <a:cs typeface="Tahoma"/>
              </a:rPr>
              <a:t>	</a:t>
            </a:r>
            <a:r>
              <a:rPr u="none" spc="310" dirty="0">
                <a:latin typeface="Tahoma"/>
                <a:cs typeface="Tahoma"/>
              </a:rPr>
              <a:t>logs</a:t>
            </a:r>
          </a:p>
          <a:p>
            <a:pPr marL="371475">
              <a:lnSpc>
                <a:spcPct val="100000"/>
              </a:lnSpc>
              <a:spcBef>
                <a:spcPts val="1455"/>
              </a:spcBef>
            </a:pPr>
            <a:r>
              <a:rPr u="none" dirty="0">
                <a:solidFill>
                  <a:srgbClr val="333333"/>
                </a:solidFill>
              </a:rPr>
              <a:t>To</a:t>
            </a:r>
            <a:r>
              <a:rPr u="none" spc="-20" dirty="0">
                <a:solidFill>
                  <a:srgbClr val="333333"/>
                </a:solidFill>
              </a:rPr>
              <a:t> </a:t>
            </a:r>
            <a:r>
              <a:rPr u="none" dirty="0">
                <a:solidFill>
                  <a:srgbClr val="333333"/>
                </a:solidFill>
              </a:rPr>
              <a:t>view</a:t>
            </a:r>
            <a:r>
              <a:rPr u="none" spc="-20" dirty="0">
                <a:solidFill>
                  <a:srgbClr val="333333"/>
                </a:solidFill>
              </a:rPr>
              <a:t> </a:t>
            </a:r>
            <a:r>
              <a:rPr u="none" dirty="0">
                <a:solidFill>
                  <a:srgbClr val="333333"/>
                </a:solidFill>
              </a:rPr>
              <a:t>the</a:t>
            </a:r>
            <a:r>
              <a:rPr u="none" spc="-15" dirty="0">
                <a:solidFill>
                  <a:srgbClr val="333333"/>
                </a:solidFill>
              </a:rPr>
              <a:t> </a:t>
            </a:r>
            <a:r>
              <a:rPr u="none" spc="60" dirty="0">
                <a:latin typeface="Tahoma"/>
                <a:cs typeface="Tahoma"/>
              </a:rPr>
              <a:t>whoami</a:t>
            </a:r>
            <a:r>
              <a:rPr u="none" spc="-40" dirty="0">
                <a:latin typeface="Tahoma"/>
                <a:cs typeface="Tahoma"/>
              </a:rPr>
              <a:t> </a:t>
            </a:r>
            <a:r>
              <a:rPr u="none" dirty="0">
                <a:solidFill>
                  <a:srgbClr val="333333"/>
                </a:solidFill>
              </a:rPr>
              <a:t>container</a:t>
            </a:r>
            <a:r>
              <a:rPr u="none" spc="-20" dirty="0">
                <a:solidFill>
                  <a:srgbClr val="333333"/>
                </a:solidFill>
              </a:rPr>
              <a:t> </a:t>
            </a:r>
            <a:r>
              <a:rPr u="none" spc="60" dirty="0">
                <a:solidFill>
                  <a:srgbClr val="333333"/>
                </a:solidFill>
              </a:rPr>
              <a:t>logs</a:t>
            </a:r>
            <a:r>
              <a:rPr u="none" spc="-15" dirty="0">
                <a:solidFill>
                  <a:srgbClr val="333333"/>
                </a:solidFill>
              </a:rPr>
              <a:t> </a:t>
            </a:r>
            <a:r>
              <a:rPr u="none" dirty="0">
                <a:solidFill>
                  <a:srgbClr val="333333"/>
                </a:solidFill>
              </a:rPr>
              <a:t>in</a:t>
            </a:r>
            <a:r>
              <a:rPr u="none" spc="-20" dirty="0">
                <a:solidFill>
                  <a:srgbClr val="333333"/>
                </a:solidFill>
              </a:rPr>
              <a:t> </a:t>
            </a:r>
            <a:r>
              <a:rPr u="none" dirty="0">
                <a:solidFill>
                  <a:srgbClr val="333333"/>
                </a:solidFill>
              </a:rPr>
              <a:t>the</a:t>
            </a:r>
            <a:r>
              <a:rPr u="none" spc="-15" dirty="0">
                <a:solidFill>
                  <a:srgbClr val="333333"/>
                </a:solidFill>
              </a:rPr>
              <a:t> </a:t>
            </a:r>
            <a:r>
              <a:rPr u="none" spc="175" dirty="0">
                <a:latin typeface="Tahoma"/>
                <a:cs typeface="Tahoma"/>
              </a:rPr>
              <a:t>yaml-</a:t>
            </a:r>
            <a:r>
              <a:rPr u="none" spc="195" dirty="0">
                <a:latin typeface="Tahoma"/>
                <a:cs typeface="Tahoma"/>
              </a:rPr>
              <a:t>pod</a:t>
            </a:r>
            <a:r>
              <a:rPr u="none" spc="-45" dirty="0">
                <a:latin typeface="Tahoma"/>
                <a:cs typeface="Tahoma"/>
              </a:rPr>
              <a:t> </a:t>
            </a:r>
            <a:r>
              <a:rPr u="none" spc="-20" dirty="0">
                <a:solidFill>
                  <a:srgbClr val="333333"/>
                </a:solidFill>
              </a:rPr>
              <a:t>Pod:</a:t>
            </a:r>
          </a:p>
          <a:p>
            <a:pPr>
              <a:lnSpc>
                <a:spcPct val="100000"/>
              </a:lnSpc>
              <a:spcBef>
                <a:spcPts val="290"/>
              </a:spcBef>
            </a:pPr>
            <a:endParaRPr u="none" spc="-2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54" dirty="0">
                <a:solidFill>
                  <a:srgbClr val="000000"/>
                </a:solidFill>
                <a:latin typeface="Tahoma"/>
                <a:cs typeface="Tahoma"/>
              </a:rPr>
              <a:t>logs</a:t>
            </a:r>
            <a:r>
              <a:rPr sz="1650" u="none" spc="484" dirty="0">
                <a:solidFill>
                  <a:srgbClr val="000000"/>
                </a:solidFill>
                <a:latin typeface="Tahoma"/>
                <a:cs typeface="Tahoma"/>
              </a:rPr>
              <a:t> </a:t>
            </a:r>
            <a:r>
              <a:rPr sz="1650" u="none" spc="135" dirty="0">
                <a:solidFill>
                  <a:srgbClr val="000000"/>
                </a:solidFill>
                <a:latin typeface="Tahoma"/>
                <a:cs typeface="Tahoma"/>
              </a:rPr>
              <a:t>yaml-</a:t>
            </a:r>
            <a:r>
              <a:rPr sz="1650" u="none" spc="150" dirty="0">
                <a:solidFill>
                  <a:srgbClr val="000000"/>
                </a:solidFill>
                <a:latin typeface="Tahoma"/>
                <a:cs typeface="Tahoma"/>
              </a:rPr>
              <a:t>pod</a:t>
            </a:r>
            <a:r>
              <a:rPr sz="1650" u="none" spc="490" dirty="0">
                <a:solidFill>
                  <a:srgbClr val="000000"/>
                </a:solidFill>
                <a:latin typeface="Tahoma"/>
                <a:cs typeface="Tahoma"/>
              </a:rPr>
              <a:t> </a:t>
            </a:r>
            <a:r>
              <a:rPr sz="1650" u="none" spc="220" dirty="0">
                <a:solidFill>
                  <a:srgbClr val="ED9900"/>
                </a:solidFill>
                <a:latin typeface="Tahoma"/>
                <a:cs typeface="Tahoma"/>
              </a:rPr>
              <a:t>--</a:t>
            </a:r>
            <a:r>
              <a:rPr sz="1650" u="none" spc="275" dirty="0">
                <a:solidFill>
                  <a:srgbClr val="ED9900"/>
                </a:solidFill>
                <a:latin typeface="Tahoma"/>
                <a:cs typeface="Tahoma"/>
              </a:rPr>
              <a:t>container</a:t>
            </a:r>
            <a:r>
              <a:rPr sz="1650" u="none" spc="484" dirty="0">
                <a:solidFill>
                  <a:srgbClr val="ED9900"/>
                </a:solidFill>
                <a:latin typeface="Tahoma"/>
                <a:cs typeface="Tahoma"/>
              </a:rPr>
              <a:t> </a:t>
            </a:r>
            <a:r>
              <a:rPr sz="1650" u="none" spc="-10" dirty="0">
                <a:solidFill>
                  <a:srgbClr val="DD4A67"/>
                </a:solidFill>
                <a:latin typeface="Tahoma"/>
                <a:cs typeface="Tahoma"/>
              </a:rPr>
              <a:t>whoami</a:t>
            </a:r>
            <a:endParaRPr sz="1650" dirty="0">
              <a:latin typeface="Tahoma"/>
              <a:cs typeface="Tahoma"/>
            </a:endParaRPr>
          </a:p>
          <a:p>
            <a:pPr>
              <a:lnSpc>
                <a:spcPct val="100000"/>
              </a:lnSpc>
              <a:spcBef>
                <a:spcPts val="755"/>
              </a:spcBef>
            </a:pPr>
            <a:endParaRPr sz="1650" dirty="0">
              <a:latin typeface="Tahoma"/>
              <a:cs typeface="Tahoma"/>
            </a:endParaRPr>
          </a:p>
          <a:p>
            <a:pPr marL="371475">
              <a:lnSpc>
                <a:spcPct val="100000"/>
              </a:lnSpc>
            </a:pPr>
            <a:r>
              <a:rPr u="none" dirty="0">
                <a:solidFill>
                  <a:srgbClr val="333333"/>
                </a:solidFill>
              </a:rPr>
              <a:t>To</a:t>
            </a:r>
            <a:r>
              <a:rPr u="none" spc="-25" dirty="0">
                <a:solidFill>
                  <a:srgbClr val="333333"/>
                </a:solidFill>
              </a:rPr>
              <a:t> </a:t>
            </a:r>
            <a:r>
              <a:rPr u="none" dirty="0">
                <a:solidFill>
                  <a:srgbClr val="333333"/>
                </a:solidFill>
              </a:rPr>
              <a:t>view</a:t>
            </a:r>
            <a:r>
              <a:rPr u="none" spc="-25" dirty="0">
                <a:solidFill>
                  <a:srgbClr val="333333"/>
                </a:solidFill>
              </a:rPr>
              <a:t> </a:t>
            </a:r>
            <a:r>
              <a:rPr u="none" dirty="0">
                <a:solidFill>
                  <a:srgbClr val="333333"/>
                </a:solidFill>
              </a:rPr>
              <a:t>the</a:t>
            </a:r>
            <a:r>
              <a:rPr u="none" spc="-25" dirty="0">
                <a:solidFill>
                  <a:srgbClr val="333333"/>
                </a:solidFill>
              </a:rPr>
              <a:t> </a:t>
            </a:r>
            <a:r>
              <a:rPr u="none" spc="60" dirty="0">
                <a:solidFill>
                  <a:srgbClr val="333333"/>
                </a:solidFill>
              </a:rPr>
              <a:t>logs</a:t>
            </a:r>
            <a:r>
              <a:rPr u="none" spc="-25" dirty="0">
                <a:solidFill>
                  <a:srgbClr val="333333"/>
                </a:solidFill>
              </a:rPr>
              <a:t> </a:t>
            </a:r>
            <a:r>
              <a:rPr u="none" dirty="0">
                <a:solidFill>
                  <a:srgbClr val="333333"/>
                </a:solidFill>
              </a:rPr>
              <a:t>of</a:t>
            </a:r>
            <a:r>
              <a:rPr u="none" spc="-25" dirty="0">
                <a:solidFill>
                  <a:srgbClr val="333333"/>
                </a:solidFill>
              </a:rPr>
              <a:t> </a:t>
            </a:r>
            <a:r>
              <a:rPr u="none" spc="-40" dirty="0">
                <a:solidFill>
                  <a:srgbClr val="333333"/>
                </a:solidFill>
              </a:rPr>
              <a:t>all</a:t>
            </a:r>
            <a:r>
              <a:rPr u="none" spc="-25" dirty="0">
                <a:solidFill>
                  <a:srgbClr val="333333"/>
                </a:solidFill>
              </a:rPr>
              <a:t> </a:t>
            </a:r>
            <a:r>
              <a:rPr u="none" dirty="0">
                <a:solidFill>
                  <a:srgbClr val="333333"/>
                </a:solidFill>
              </a:rPr>
              <a:t>containers</a:t>
            </a:r>
            <a:r>
              <a:rPr u="none" spc="-25" dirty="0">
                <a:solidFill>
                  <a:srgbClr val="333333"/>
                </a:solidFill>
              </a:rPr>
              <a:t> </a:t>
            </a:r>
            <a:r>
              <a:rPr u="none" dirty="0">
                <a:solidFill>
                  <a:srgbClr val="333333"/>
                </a:solidFill>
              </a:rPr>
              <a:t>of</a:t>
            </a:r>
            <a:r>
              <a:rPr u="none" spc="-25" dirty="0">
                <a:solidFill>
                  <a:srgbClr val="333333"/>
                </a:solidFill>
              </a:rPr>
              <a:t> </a:t>
            </a:r>
            <a:r>
              <a:rPr u="none" spc="-40" dirty="0">
                <a:solidFill>
                  <a:srgbClr val="333333"/>
                </a:solidFill>
              </a:rPr>
              <a:t>all</a:t>
            </a:r>
            <a:r>
              <a:rPr u="none" spc="-25" dirty="0">
                <a:solidFill>
                  <a:srgbClr val="333333"/>
                </a:solidFill>
              </a:rPr>
              <a:t> </a:t>
            </a:r>
            <a:r>
              <a:rPr u="none" spc="114" dirty="0"/>
              <a:t>Pods</a:t>
            </a:r>
            <a:r>
              <a:rPr u="none" spc="-25" dirty="0"/>
              <a:t> </a:t>
            </a:r>
            <a:r>
              <a:rPr u="none" dirty="0">
                <a:solidFill>
                  <a:srgbClr val="333333"/>
                </a:solidFill>
              </a:rPr>
              <a:t>with</a:t>
            </a:r>
            <a:r>
              <a:rPr u="none" spc="-20" dirty="0">
                <a:solidFill>
                  <a:srgbClr val="333333"/>
                </a:solidFill>
              </a:rPr>
              <a:t> </a:t>
            </a:r>
            <a:r>
              <a:rPr u="none" dirty="0">
                <a:solidFill>
                  <a:srgbClr val="333333"/>
                </a:solidFill>
              </a:rPr>
              <a:t>the</a:t>
            </a:r>
            <a:r>
              <a:rPr u="none" spc="-25" dirty="0">
                <a:solidFill>
                  <a:srgbClr val="333333"/>
                </a:solidFill>
              </a:rPr>
              <a:t> </a:t>
            </a:r>
            <a:r>
              <a:rPr u="none" dirty="0">
                <a:solidFill>
                  <a:srgbClr val="333333"/>
                </a:solidFill>
              </a:rPr>
              <a:t>label</a:t>
            </a:r>
            <a:r>
              <a:rPr u="none" spc="-25" dirty="0">
                <a:solidFill>
                  <a:srgbClr val="333333"/>
                </a:solidFill>
              </a:rPr>
              <a:t> </a:t>
            </a:r>
            <a:r>
              <a:rPr u="none" spc="-10" dirty="0">
                <a:latin typeface="Tahoma"/>
                <a:cs typeface="Tahoma"/>
              </a:rPr>
              <a:t>app=whoami</a:t>
            </a:r>
            <a:r>
              <a:rPr u="none" spc="-10" dirty="0">
                <a:solidFill>
                  <a:srgbClr val="333333"/>
                </a:solidFill>
              </a:rPr>
              <a:t>:</a:t>
            </a:r>
          </a:p>
          <a:p>
            <a:pPr>
              <a:lnSpc>
                <a:spcPct val="100000"/>
              </a:lnSpc>
              <a:spcBef>
                <a:spcPts val="29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15" dirty="0">
                <a:solidFill>
                  <a:srgbClr val="000000"/>
                </a:solidFill>
                <a:latin typeface="Tahoma"/>
                <a:cs typeface="Tahoma"/>
              </a:rPr>
              <a:t>  </a:t>
            </a:r>
            <a:r>
              <a:rPr sz="1650" u="none" spc="254" dirty="0">
                <a:solidFill>
                  <a:srgbClr val="000000"/>
                </a:solidFill>
                <a:latin typeface="Tahoma"/>
                <a:cs typeface="Tahoma"/>
              </a:rPr>
              <a:t>logs</a:t>
            </a:r>
            <a:r>
              <a:rPr sz="1650" u="none" spc="20" dirty="0">
                <a:solidFill>
                  <a:srgbClr val="000000"/>
                </a:solidFill>
                <a:latin typeface="Tahoma"/>
                <a:cs typeface="Tahoma"/>
              </a:rPr>
              <a:t>  </a:t>
            </a:r>
            <a:r>
              <a:rPr sz="1650" u="none" spc="270" dirty="0">
                <a:solidFill>
                  <a:srgbClr val="ED9900"/>
                </a:solidFill>
                <a:latin typeface="Tahoma"/>
                <a:cs typeface="Tahoma"/>
              </a:rPr>
              <a:t>--</a:t>
            </a:r>
            <a:r>
              <a:rPr sz="1650" u="none" spc="315" dirty="0">
                <a:solidFill>
                  <a:srgbClr val="ED9900"/>
                </a:solidFill>
                <a:latin typeface="Tahoma"/>
                <a:cs typeface="Tahoma"/>
              </a:rPr>
              <a:t>selector</a:t>
            </a:r>
            <a:r>
              <a:rPr sz="1650" u="none" spc="20" dirty="0">
                <a:solidFill>
                  <a:srgbClr val="ED9900"/>
                </a:solidFill>
                <a:latin typeface="Tahoma"/>
                <a:cs typeface="Tahoma"/>
              </a:rPr>
              <a:t>  </a:t>
            </a:r>
            <a:r>
              <a:rPr sz="1650" u="none" dirty="0">
                <a:solidFill>
                  <a:srgbClr val="ED9900"/>
                </a:solidFill>
                <a:latin typeface="Tahoma"/>
                <a:cs typeface="Tahoma"/>
              </a:rPr>
              <a:t>app</a:t>
            </a:r>
            <a:r>
              <a:rPr sz="1650" u="none" dirty="0">
                <a:solidFill>
                  <a:srgbClr val="996E3A"/>
                </a:solidFill>
                <a:latin typeface="Tahoma"/>
                <a:cs typeface="Tahoma"/>
              </a:rPr>
              <a:t>=</a:t>
            </a:r>
            <a:r>
              <a:rPr sz="1650" u="none" dirty="0">
                <a:solidFill>
                  <a:srgbClr val="000000"/>
                </a:solidFill>
                <a:latin typeface="Tahoma"/>
                <a:cs typeface="Tahoma"/>
              </a:rPr>
              <a:t>whoami</a:t>
            </a:r>
            <a:r>
              <a:rPr sz="1650" u="none" spc="20" dirty="0">
                <a:solidFill>
                  <a:srgbClr val="000000"/>
                </a:solidFill>
                <a:latin typeface="Tahoma"/>
                <a:cs typeface="Tahoma"/>
              </a:rPr>
              <a:t>  </a:t>
            </a:r>
            <a:r>
              <a:rPr sz="1650" u="none" spc="270" dirty="0">
                <a:solidFill>
                  <a:srgbClr val="000000"/>
                </a:solidFill>
                <a:latin typeface="Tahoma"/>
                <a:cs typeface="Tahoma"/>
              </a:rPr>
              <a:t>--</a:t>
            </a:r>
            <a:r>
              <a:rPr sz="1650" u="none" spc="245" dirty="0">
                <a:solidFill>
                  <a:srgbClr val="000000"/>
                </a:solidFill>
                <a:latin typeface="Tahoma"/>
                <a:cs typeface="Tahoma"/>
              </a:rPr>
              <a:t>all-</a:t>
            </a:r>
            <a:r>
              <a:rPr sz="1650" u="none" spc="335" dirty="0">
                <a:solidFill>
                  <a:srgbClr val="000000"/>
                </a:solidFill>
                <a:latin typeface="Tahoma"/>
                <a:cs typeface="Tahoma"/>
              </a:rPr>
              <a:t>containers</a:t>
            </a:r>
            <a:r>
              <a:rPr sz="1650" u="none" spc="20" dirty="0">
                <a:solidFill>
                  <a:srgbClr val="000000"/>
                </a:solidFill>
                <a:latin typeface="Tahoma"/>
                <a:cs typeface="Tahoma"/>
              </a:rPr>
              <a:t>  </a:t>
            </a:r>
            <a:r>
              <a:rPr sz="1650" u="none" spc="300" dirty="0">
                <a:solidFill>
                  <a:srgbClr val="ED9900"/>
                </a:solidFill>
                <a:latin typeface="Tahoma"/>
                <a:cs typeface="Tahoma"/>
              </a:rPr>
              <a:t>--</a:t>
            </a:r>
            <a:r>
              <a:rPr sz="1650" u="none" spc="330" dirty="0">
                <a:solidFill>
                  <a:srgbClr val="ED9900"/>
                </a:solidFill>
                <a:latin typeface="Tahoma"/>
                <a:cs typeface="Tahoma"/>
              </a:rPr>
              <a:t>prefix</a:t>
            </a:r>
            <a:endParaRPr sz="1650" dirty="0">
              <a:latin typeface="Tahoma"/>
              <a:cs typeface="Tahoma"/>
            </a:endParaRPr>
          </a:p>
          <a:p>
            <a:pPr marL="371475" marR="6408420">
              <a:lnSpc>
                <a:spcPct val="152800"/>
              </a:lnSpc>
              <a:spcBef>
                <a:spcPts val="1415"/>
              </a:spcBef>
            </a:pPr>
            <a:r>
              <a:rPr u="none" spc="110" dirty="0">
                <a:solidFill>
                  <a:srgbClr val="333333"/>
                </a:solidFill>
              </a:rPr>
              <a:t>Use</a:t>
            </a:r>
            <a:r>
              <a:rPr u="none" spc="-55" dirty="0">
                <a:solidFill>
                  <a:srgbClr val="333333"/>
                </a:solidFill>
              </a:rPr>
              <a:t> </a:t>
            </a:r>
            <a:r>
              <a:rPr u="none" spc="305" dirty="0">
                <a:latin typeface="Tahoma"/>
                <a:cs typeface="Tahoma"/>
              </a:rPr>
              <a:t>--</a:t>
            </a:r>
            <a:r>
              <a:rPr u="none" spc="375" dirty="0">
                <a:latin typeface="Tahoma"/>
                <a:cs typeface="Tahoma"/>
              </a:rPr>
              <a:t>tail=10</a:t>
            </a:r>
            <a:r>
              <a:rPr u="none" spc="-80" dirty="0">
                <a:latin typeface="Tahoma"/>
                <a:cs typeface="Tahoma"/>
              </a:rPr>
              <a:t> </a:t>
            </a:r>
            <a:r>
              <a:rPr u="none" dirty="0">
                <a:solidFill>
                  <a:srgbClr val="333333"/>
                </a:solidFill>
              </a:rPr>
              <a:t>to</a:t>
            </a:r>
            <a:r>
              <a:rPr u="none" spc="-55" dirty="0">
                <a:solidFill>
                  <a:srgbClr val="333333"/>
                </a:solidFill>
              </a:rPr>
              <a:t> </a:t>
            </a:r>
            <a:r>
              <a:rPr u="none" spc="60" dirty="0">
                <a:solidFill>
                  <a:srgbClr val="333333"/>
                </a:solidFill>
              </a:rPr>
              <a:t>see</a:t>
            </a:r>
            <a:r>
              <a:rPr u="none" spc="-55" dirty="0">
                <a:solidFill>
                  <a:srgbClr val="333333"/>
                </a:solidFill>
              </a:rPr>
              <a:t> </a:t>
            </a:r>
            <a:r>
              <a:rPr u="none" dirty="0">
                <a:solidFill>
                  <a:srgbClr val="333333"/>
                </a:solidFill>
              </a:rPr>
              <a:t>only</a:t>
            </a:r>
            <a:r>
              <a:rPr u="none" spc="-55" dirty="0">
                <a:solidFill>
                  <a:srgbClr val="333333"/>
                </a:solidFill>
              </a:rPr>
              <a:t> </a:t>
            </a:r>
            <a:r>
              <a:rPr u="none" dirty="0">
                <a:solidFill>
                  <a:srgbClr val="333333"/>
                </a:solidFill>
              </a:rPr>
              <a:t>the</a:t>
            </a:r>
            <a:r>
              <a:rPr u="none" spc="-50" dirty="0">
                <a:solidFill>
                  <a:srgbClr val="333333"/>
                </a:solidFill>
              </a:rPr>
              <a:t> </a:t>
            </a:r>
            <a:r>
              <a:rPr u="none" dirty="0">
                <a:solidFill>
                  <a:srgbClr val="333333"/>
                </a:solidFill>
              </a:rPr>
              <a:t>last</a:t>
            </a:r>
            <a:r>
              <a:rPr u="none" spc="-55" dirty="0">
                <a:solidFill>
                  <a:srgbClr val="333333"/>
                </a:solidFill>
              </a:rPr>
              <a:t> </a:t>
            </a:r>
            <a:r>
              <a:rPr u="none" spc="95" dirty="0">
                <a:solidFill>
                  <a:srgbClr val="333333"/>
                </a:solidFill>
              </a:rPr>
              <a:t>10</a:t>
            </a:r>
            <a:r>
              <a:rPr u="none" spc="-55" dirty="0">
                <a:solidFill>
                  <a:srgbClr val="333333"/>
                </a:solidFill>
              </a:rPr>
              <a:t> </a:t>
            </a:r>
            <a:r>
              <a:rPr u="none" spc="-10" dirty="0">
                <a:solidFill>
                  <a:srgbClr val="333333"/>
                </a:solidFill>
              </a:rPr>
              <a:t>lines </a:t>
            </a:r>
            <a:r>
              <a:rPr u="none" spc="110" dirty="0">
                <a:solidFill>
                  <a:srgbClr val="333333"/>
                </a:solidFill>
              </a:rPr>
              <a:t>Use</a:t>
            </a:r>
            <a:r>
              <a:rPr u="none" spc="-70" dirty="0">
                <a:solidFill>
                  <a:srgbClr val="333333"/>
                </a:solidFill>
              </a:rPr>
              <a:t> </a:t>
            </a:r>
            <a:r>
              <a:rPr u="none" spc="340" dirty="0">
                <a:latin typeface="Tahoma"/>
                <a:cs typeface="Tahoma"/>
              </a:rPr>
              <a:t>--</a:t>
            </a:r>
            <a:r>
              <a:rPr u="none" spc="405" dirty="0">
                <a:latin typeface="Tahoma"/>
                <a:cs typeface="Tahoma"/>
              </a:rPr>
              <a:t>follow</a:t>
            </a:r>
            <a:r>
              <a:rPr u="none" spc="-90" dirty="0">
                <a:latin typeface="Tahoma"/>
                <a:cs typeface="Tahoma"/>
              </a:rPr>
              <a:t> </a:t>
            </a:r>
            <a:r>
              <a:rPr u="none" dirty="0">
                <a:solidFill>
                  <a:srgbClr val="333333"/>
                </a:solidFill>
              </a:rPr>
              <a:t>(or</a:t>
            </a:r>
            <a:r>
              <a:rPr u="none" spc="-65" dirty="0">
                <a:solidFill>
                  <a:srgbClr val="333333"/>
                </a:solidFill>
              </a:rPr>
              <a:t> </a:t>
            </a:r>
            <a:r>
              <a:rPr u="none" spc="585" dirty="0">
                <a:latin typeface="Tahoma"/>
                <a:cs typeface="Tahoma"/>
              </a:rPr>
              <a:t>-</a:t>
            </a:r>
            <a:r>
              <a:rPr u="none" spc="170" dirty="0">
                <a:latin typeface="Tahoma"/>
                <a:cs typeface="Tahoma"/>
              </a:rPr>
              <a:t>f</a:t>
            </a:r>
            <a:r>
              <a:rPr u="none" spc="170" dirty="0">
                <a:solidFill>
                  <a:srgbClr val="333333"/>
                </a:solidFill>
              </a:rPr>
              <a:t>)</a:t>
            </a:r>
            <a:r>
              <a:rPr u="none" spc="-65" dirty="0">
                <a:solidFill>
                  <a:srgbClr val="333333"/>
                </a:solidFill>
              </a:rPr>
              <a:t> </a:t>
            </a:r>
            <a:r>
              <a:rPr u="none" dirty="0">
                <a:solidFill>
                  <a:srgbClr val="333333"/>
                </a:solidFill>
              </a:rPr>
              <a:t>to</a:t>
            </a:r>
            <a:r>
              <a:rPr u="none" spc="-65" dirty="0">
                <a:solidFill>
                  <a:srgbClr val="333333"/>
                </a:solidFill>
              </a:rPr>
              <a:t> </a:t>
            </a:r>
            <a:r>
              <a:rPr sz="2150" i="1" u="none" spc="-40" dirty="0">
                <a:latin typeface="Trebuchet MS"/>
                <a:cs typeface="Trebuchet MS"/>
              </a:rPr>
              <a:t>follow</a:t>
            </a:r>
            <a:r>
              <a:rPr sz="2150" i="1" u="none" spc="-85" dirty="0">
                <a:latin typeface="Trebuchet MS"/>
                <a:cs typeface="Trebuchet MS"/>
              </a:rPr>
              <a:t> </a:t>
            </a:r>
            <a:r>
              <a:rPr u="none" dirty="0">
                <a:solidFill>
                  <a:srgbClr val="333333"/>
                </a:solidFill>
              </a:rPr>
              <a:t>the</a:t>
            </a:r>
            <a:r>
              <a:rPr u="none" spc="-65" dirty="0">
                <a:solidFill>
                  <a:srgbClr val="333333"/>
                </a:solidFill>
              </a:rPr>
              <a:t> </a:t>
            </a:r>
            <a:r>
              <a:rPr u="none" spc="40" dirty="0">
                <a:solidFill>
                  <a:srgbClr val="333333"/>
                </a:solidFill>
              </a:rPr>
              <a:t>logs</a:t>
            </a:r>
            <a:endParaRPr sz="2150" dirty="0">
              <a:latin typeface="Trebuchet MS"/>
              <a:cs typeface="Trebuchet MS"/>
            </a:endParaRPr>
          </a:p>
          <a:p>
            <a:pPr marL="371475">
              <a:lnSpc>
                <a:spcPct val="100000"/>
              </a:lnSpc>
              <a:spcBef>
                <a:spcPts val="1445"/>
              </a:spcBef>
            </a:pPr>
            <a:r>
              <a:rPr u="none" spc="110" dirty="0">
                <a:solidFill>
                  <a:srgbClr val="333333"/>
                </a:solidFill>
              </a:rPr>
              <a:t>Use</a:t>
            </a:r>
            <a:r>
              <a:rPr u="none" spc="-65" dirty="0">
                <a:solidFill>
                  <a:srgbClr val="333333"/>
                </a:solidFill>
              </a:rPr>
              <a:t> </a:t>
            </a:r>
            <a:r>
              <a:rPr u="none" spc="160" dirty="0">
                <a:latin typeface="Tahoma"/>
                <a:cs typeface="Tahoma"/>
              </a:rPr>
              <a:t>--</a:t>
            </a:r>
            <a:r>
              <a:rPr u="none" spc="225" dirty="0">
                <a:latin typeface="Tahoma"/>
                <a:cs typeface="Tahoma"/>
              </a:rPr>
              <a:t>since=5s|2m|3h</a:t>
            </a:r>
            <a:r>
              <a:rPr u="none" spc="-90" dirty="0">
                <a:latin typeface="Tahoma"/>
                <a:cs typeface="Tahoma"/>
              </a:rPr>
              <a:t> </a:t>
            </a:r>
            <a:r>
              <a:rPr u="none" dirty="0">
                <a:solidFill>
                  <a:srgbClr val="333333"/>
                </a:solidFill>
              </a:rPr>
              <a:t>to</a:t>
            </a:r>
            <a:r>
              <a:rPr u="none" spc="-60" dirty="0">
                <a:solidFill>
                  <a:srgbClr val="333333"/>
                </a:solidFill>
              </a:rPr>
              <a:t> </a:t>
            </a:r>
            <a:r>
              <a:rPr u="none" spc="60" dirty="0">
                <a:solidFill>
                  <a:srgbClr val="333333"/>
                </a:solidFill>
              </a:rPr>
              <a:t>see</a:t>
            </a:r>
            <a:r>
              <a:rPr u="none" spc="-65" dirty="0">
                <a:solidFill>
                  <a:srgbClr val="333333"/>
                </a:solidFill>
              </a:rPr>
              <a:t> </a:t>
            </a:r>
            <a:r>
              <a:rPr u="none" spc="60" dirty="0">
                <a:solidFill>
                  <a:srgbClr val="333333"/>
                </a:solidFill>
              </a:rPr>
              <a:t>logs</a:t>
            </a:r>
            <a:r>
              <a:rPr u="none" spc="-60" dirty="0">
                <a:solidFill>
                  <a:srgbClr val="333333"/>
                </a:solidFill>
              </a:rPr>
              <a:t> </a:t>
            </a:r>
            <a:r>
              <a:rPr u="none" spc="95" dirty="0">
                <a:solidFill>
                  <a:srgbClr val="333333"/>
                </a:solidFill>
              </a:rPr>
              <a:t>more</a:t>
            </a:r>
            <a:r>
              <a:rPr u="none" spc="-65" dirty="0">
                <a:solidFill>
                  <a:srgbClr val="333333"/>
                </a:solidFill>
              </a:rPr>
              <a:t> </a:t>
            </a:r>
            <a:r>
              <a:rPr u="none" dirty="0">
                <a:solidFill>
                  <a:srgbClr val="333333"/>
                </a:solidFill>
              </a:rPr>
              <a:t>recent</a:t>
            </a:r>
            <a:r>
              <a:rPr u="none" spc="-60" dirty="0">
                <a:solidFill>
                  <a:srgbClr val="333333"/>
                </a:solidFill>
              </a:rPr>
              <a:t> </a:t>
            </a:r>
            <a:r>
              <a:rPr u="none" spc="50" dirty="0">
                <a:solidFill>
                  <a:srgbClr val="333333"/>
                </a:solidFill>
              </a:rPr>
              <a:t>than</a:t>
            </a:r>
            <a:r>
              <a:rPr u="none" spc="-65" dirty="0">
                <a:solidFill>
                  <a:srgbClr val="333333"/>
                </a:solidFill>
              </a:rPr>
              <a:t> </a:t>
            </a:r>
            <a:r>
              <a:rPr u="none" dirty="0">
                <a:solidFill>
                  <a:srgbClr val="333333"/>
                </a:solidFill>
              </a:rPr>
              <a:t>the</a:t>
            </a:r>
            <a:r>
              <a:rPr u="none" spc="-60" dirty="0">
                <a:solidFill>
                  <a:srgbClr val="333333"/>
                </a:solidFill>
              </a:rPr>
              <a:t> </a:t>
            </a:r>
            <a:r>
              <a:rPr u="none" spc="55" dirty="0">
                <a:solidFill>
                  <a:srgbClr val="333333"/>
                </a:solidFill>
              </a:rPr>
              <a:t>duration</a:t>
            </a:r>
            <a:r>
              <a:rPr u="none" spc="-65" dirty="0">
                <a:solidFill>
                  <a:srgbClr val="333333"/>
                </a:solidFill>
              </a:rPr>
              <a:t> </a:t>
            </a:r>
            <a:r>
              <a:rPr u="none" spc="40" dirty="0">
                <a:solidFill>
                  <a:srgbClr val="333333"/>
                </a:solidFill>
              </a:rPr>
              <a:t>parameter</a:t>
            </a:r>
          </a:p>
          <a:p>
            <a:pPr marL="371475">
              <a:lnSpc>
                <a:spcPct val="100000"/>
              </a:lnSpc>
              <a:spcBef>
                <a:spcPts val="1380"/>
              </a:spcBef>
            </a:pPr>
            <a:r>
              <a:rPr u="none" spc="110" dirty="0">
                <a:solidFill>
                  <a:srgbClr val="333333"/>
                </a:solidFill>
              </a:rPr>
              <a:t>Use</a:t>
            </a:r>
            <a:r>
              <a:rPr u="none" spc="-40" dirty="0">
                <a:solidFill>
                  <a:srgbClr val="333333"/>
                </a:solidFill>
              </a:rPr>
              <a:t> </a:t>
            </a:r>
            <a:r>
              <a:rPr u="none" spc="265" dirty="0">
                <a:latin typeface="Tahoma"/>
                <a:cs typeface="Tahoma"/>
              </a:rPr>
              <a:t>--</a:t>
            </a:r>
            <a:r>
              <a:rPr u="none" spc="340" dirty="0">
                <a:latin typeface="Tahoma"/>
                <a:cs typeface="Tahoma"/>
              </a:rPr>
              <a:t>previous</a:t>
            </a:r>
            <a:r>
              <a:rPr u="none" spc="-60" dirty="0">
                <a:latin typeface="Tahoma"/>
                <a:cs typeface="Tahoma"/>
              </a:rPr>
              <a:t> </a:t>
            </a:r>
            <a:r>
              <a:rPr u="none" dirty="0">
                <a:solidFill>
                  <a:srgbClr val="333333"/>
                </a:solidFill>
              </a:rPr>
              <a:t>to</a:t>
            </a:r>
            <a:r>
              <a:rPr u="none" spc="-35" dirty="0">
                <a:solidFill>
                  <a:srgbClr val="333333"/>
                </a:solidFill>
              </a:rPr>
              <a:t> </a:t>
            </a:r>
            <a:r>
              <a:rPr u="none" spc="60" dirty="0">
                <a:solidFill>
                  <a:srgbClr val="333333"/>
                </a:solidFill>
              </a:rPr>
              <a:t>see</a:t>
            </a:r>
            <a:r>
              <a:rPr u="none" spc="-35" dirty="0">
                <a:solidFill>
                  <a:srgbClr val="333333"/>
                </a:solidFill>
              </a:rPr>
              <a:t> </a:t>
            </a:r>
            <a:r>
              <a:rPr u="none" spc="60" dirty="0">
                <a:solidFill>
                  <a:srgbClr val="333333"/>
                </a:solidFill>
              </a:rPr>
              <a:t>logs</a:t>
            </a:r>
            <a:r>
              <a:rPr u="none" spc="-35" dirty="0">
                <a:solidFill>
                  <a:srgbClr val="333333"/>
                </a:solidFill>
              </a:rPr>
              <a:t> </a:t>
            </a:r>
            <a:r>
              <a:rPr u="none" dirty="0">
                <a:solidFill>
                  <a:srgbClr val="333333"/>
                </a:solidFill>
              </a:rPr>
              <a:t>of</a:t>
            </a:r>
            <a:r>
              <a:rPr u="none" spc="-40" dirty="0">
                <a:solidFill>
                  <a:srgbClr val="333333"/>
                </a:solidFill>
              </a:rPr>
              <a:t> </a:t>
            </a:r>
            <a:r>
              <a:rPr u="none" spc="65" dirty="0">
                <a:solidFill>
                  <a:srgbClr val="333333"/>
                </a:solidFill>
              </a:rPr>
              <a:t>a</a:t>
            </a:r>
            <a:r>
              <a:rPr u="none" spc="-35" dirty="0">
                <a:solidFill>
                  <a:srgbClr val="333333"/>
                </a:solidFill>
              </a:rPr>
              <a:t> </a:t>
            </a:r>
            <a:r>
              <a:rPr u="none" spc="65" dirty="0">
                <a:solidFill>
                  <a:srgbClr val="333333"/>
                </a:solidFill>
              </a:rPr>
              <a:t>previous</a:t>
            </a:r>
            <a:r>
              <a:rPr u="none" spc="-35" dirty="0">
                <a:solidFill>
                  <a:srgbClr val="333333"/>
                </a:solidFill>
              </a:rPr>
              <a:t> </a:t>
            </a:r>
            <a:r>
              <a:rPr u="none" dirty="0">
                <a:solidFill>
                  <a:srgbClr val="333333"/>
                </a:solidFill>
              </a:rPr>
              <a:t>container</a:t>
            </a:r>
            <a:r>
              <a:rPr u="none" spc="-35" dirty="0">
                <a:solidFill>
                  <a:srgbClr val="333333"/>
                </a:solidFill>
              </a:rPr>
              <a:t> </a:t>
            </a:r>
            <a:r>
              <a:rPr u="none" dirty="0">
                <a:solidFill>
                  <a:srgbClr val="333333"/>
                </a:solidFill>
              </a:rPr>
              <a:t>in</a:t>
            </a:r>
            <a:r>
              <a:rPr u="none" spc="-35" dirty="0">
                <a:solidFill>
                  <a:srgbClr val="333333"/>
                </a:solidFill>
              </a:rPr>
              <a:t> </a:t>
            </a:r>
            <a:r>
              <a:rPr u="none" spc="50" dirty="0">
                <a:solidFill>
                  <a:srgbClr val="333333"/>
                </a:solidFill>
              </a:rPr>
              <a:t>case</a:t>
            </a:r>
            <a:r>
              <a:rPr u="none" spc="-40" dirty="0">
                <a:solidFill>
                  <a:srgbClr val="333333"/>
                </a:solidFill>
              </a:rPr>
              <a:t> </a:t>
            </a:r>
            <a:r>
              <a:rPr u="none" dirty="0">
                <a:solidFill>
                  <a:srgbClr val="333333"/>
                </a:solidFill>
              </a:rPr>
              <a:t>of</a:t>
            </a:r>
            <a:r>
              <a:rPr u="none" spc="-35" dirty="0">
                <a:solidFill>
                  <a:srgbClr val="333333"/>
                </a:solidFill>
              </a:rPr>
              <a:t> </a:t>
            </a:r>
            <a:r>
              <a:rPr u="none" spc="190" dirty="0">
                <a:latin typeface="Tahoma"/>
                <a:cs typeface="Tahoma"/>
              </a:rPr>
              <a:t>CrashLoopBackOff</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4495800"/>
            <a:chOff x="809624" y="2105024"/>
            <a:chExt cx="12211050" cy="4495800"/>
          </a:xfrm>
        </p:grpSpPr>
        <p:sp>
          <p:nvSpPr>
            <p:cNvPr id="4" name="object 4"/>
            <p:cNvSpPr/>
            <p:nvPr/>
          </p:nvSpPr>
          <p:spPr>
            <a:xfrm>
              <a:off x="809612" y="2105024"/>
              <a:ext cx="12211050" cy="4495800"/>
            </a:xfrm>
            <a:custGeom>
              <a:avLst/>
              <a:gdLst/>
              <a:ahLst/>
              <a:cxnLst/>
              <a:rect l="l" t="t" r="r" b="b"/>
              <a:pathLst>
                <a:path w="12211050" h="4495800">
                  <a:moveTo>
                    <a:pt x="12211050" y="0"/>
                  </a:moveTo>
                  <a:lnTo>
                    <a:pt x="12201525" y="0"/>
                  </a:lnTo>
                  <a:lnTo>
                    <a:pt x="12201525" y="4486275"/>
                  </a:lnTo>
                  <a:lnTo>
                    <a:pt x="0" y="4486275"/>
                  </a:lnTo>
                  <a:lnTo>
                    <a:pt x="0" y="4495800"/>
                  </a:lnTo>
                  <a:lnTo>
                    <a:pt x="12201525" y="4495800"/>
                  </a:lnTo>
                  <a:lnTo>
                    <a:pt x="12211050" y="4495800"/>
                  </a:lnTo>
                  <a:lnTo>
                    <a:pt x="12211050" y="448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4495800"/>
            </a:xfrm>
            <a:custGeom>
              <a:avLst/>
              <a:gdLst/>
              <a:ahLst/>
              <a:cxnLst/>
              <a:rect l="l" t="t" r="r" b="b"/>
              <a:pathLst>
                <a:path w="9525" h="4495800">
                  <a:moveTo>
                    <a:pt x="0" y="4495799"/>
                  </a:moveTo>
                  <a:lnTo>
                    <a:pt x="0" y="0"/>
                  </a:lnTo>
                  <a:lnTo>
                    <a:pt x="9524" y="9524"/>
                  </a:lnTo>
                  <a:lnTo>
                    <a:pt x="9524" y="4486274"/>
                  </a:lnTo>
                  <a:lnTo>
                    <a:pt x="0" y="44957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SECURITYCONTEXT</a:t>
            </a:r>
          </a:p>
        </p:txBody>
      </p:sp>
      <p:sp>
        <p:nvSpPr>
          <p:cNvPr id="7" name="object 7"/>
          <p:cNvSpPr txBox="1"/>
          <p:nvPr/>
        </p:nvSpPr>
        <p:spPr>
          <a:xfrm>
            <a:off x="796924" y="1511300"/>
            <a:ext cx="12214225" cy="4991735"/>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spc="50" dirty="0">
                <a:solidFill>
                  <a:srgbClr val="333333"/>
                </a:solidFill>
                <a:latin typeface="Trebuchet MS"/>
                <a:cs typeface="Trebuchet MS"/>
              </a:rPr>
              <a:t>launch</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10" dirty="0">
                <a:solidFill>
                  <a:srgbClr val="333333"/>
                </a:solidFill>
                <a:latin typeface="Trebuchet MS"/>
                <a:cs typeface="Trebuchet MS"/>
              </a:rPr>
              <a:t> </a:t>
            </a:r>
            <a:r>
              <a:rPr sz="2100" dirty="0">
                <a:solidFill>
                  <a:srgbClr val="333333"/>
                </a:solidFill>
                <a:latin typeface="Trebuchet MS"/>
                <a:cs typeface="Trebuchet MS"/>
              </a:rPr>
              <a:t>with</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different</a:t>
            </a:r>
            <a:r>
              <a:rPr sz="2100" spc="-10" dirty="0">
                <a:solidFill>
                  <a:srgbClr val="333333"/>
                </a:solidFill>
                <a:latin typeface="Trebuchet MS"/>
                <a:cs typeface="Trebuchet MS"/>
              </a:rPr>
              <a:t> </a:t>
            </a:r>
            <a:r>
              <a:rPr sz="2100" spc="85" dirty="0">
                <a:solidFill>
                  <a:srgbClr val="333333"/>
                </a:solidFill>
                <a:latin typeface="Trebuchet MS"/>
                <a:cs typeface="Trebuchet MS"/>
              </a:rPr>
              <a:t>user</a:t>
            </a:r>
            <a:r>
              <a:rPr sz="2100" spc="-10" dirty="0">
                <a:solidFill>
                  <a:srgbClr val="333333"/>
                </a:solidFill>
                <a:latin typeface="Trebuchet MS"/>
                <a:cs typeface="Trebuchet MS"/>
              </a:rPr>
              <a:t> </a:t>
            </a:r>
            <a:r>
              <a:rPr sz="2100" dirty="0">
                <a:solidFill>
                  <a:srgbClr val="333333"/>
                </a:solidFill>
                <a:latin typeface="Trebuchet MS"/>
                <a:cs typeface="Trebuchet MS"/>
              </a:rPr>
              <a:t>and/or</a:t>
            </a:r>
            <a:r>
              <a:rPr sz="2100" spc="-10" dirty="0">
                <a:solidFill>
                  <a:srgbClr val="333333"/>
                </a:solidFill>
                <a:latin typeface="Trebuchet MS"/>
                <a:cs typeface="Trebuchet MS"/>
              </a:rPr>
              <a:t> </a:t>
            </a:r>
            <a:r>
              <a:rPr sz="2100" dirty="0">
                <a:solidFill>
                  <a:srgbClr val="333333"/>
                </a:solidFill>
                <a:latin typeface="Trebuchet MS"/>
                <a:cs typeface="Trebuchet MS"/>
              </a:rPr>
              <a:t>group,</a:t>
            </a:r>
            <a:r>
              <a:rPr sz="2100" spc="-10" dirty="0">
                <a:solidFill>
                  <a:srgbClr val="333333"/>
                </a:solidFill>
                <a:latin typeface="Trebuchet MS"/>
                <a:cs typeface="Trebuchet MS"/>
              </a:rPr>
              <a:t> </a:t>
            </a:r>
            <a:r>
              <a:rPr sz="2100" spc="105" dirty="0">
                <a:solidFill>
                  <a:srgbClr val="333333"/>
                </a:solidFill>
                <a:latin typeface="Trebuchet MS"/>
                <a:cs typeface="Trebuchet MS"/>
              </a:rPr>
              <a:t>use</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260" dirty="0">
                <a:solidFill>
                  <a:srgbClr val="ED2137"/>
                </a:solidFill>
                <a:latin typeface="Tahoma"/>
                <a:cs typeface="Tahoma"/>
              </a:rPr>
              <a:t>securityContext</a:t>
            </a:r>
            <a:r>
              <a:rPr sz="2100" spc="260" dirty="0">
                <a:solidFill>
                  <a:srgbClr val="333333"/>
                </a:solidFill>
                <a:latin typeface="Trebuchet MS"/>
                <a:cs typeface="Trebuchet MS"/>
              </a:rPr>
              <a:t>.</a:t>
            </a:r>
            <a:endParaRPr sz="2100" dirty="0">
              <a:latin typeface="Trebuchet MS"/>
              <a:cs typeface="Trebuchet MS"/>
            </a:endParaRPr>
          </a:p>
          <a:p>
            <a:pPr>
              <a:lnSpc>
                <a:spcPct val="100000"/>
              </a:lnSpc>
              <a:spcBef>
                <a:spcPts val="434"/>
              </a:spcBef>
            </a:pPr>
            <a:endParaRPr sz="2100" dirty="0">
              <a:latin typeface="Trebuchet MS"/>
              <a:cs typeface="Trebuchet MS"/>
            </a:endParaRPr>
          </a:p>
          <a:p>
            <a:pPr marL="164465" marR="10274935">
              <a:lnSpc>
                <a:spcPts val="1880"/>
              </a:lnSpc>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dirty="0">
              <a:latin typeface="Tahoma"/>
              <a:cs typeface="Tahoma"/>
            </a:endParaRPr>
          </a:p>
          <a:p>
            <a:pPr marL="4171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20" dirty="0">
                <a:solidFill>
                  <a:srgbClr val="999999"/>
                </a:solidFill>
                <a:latin typeface="Tahoma"/>
                <a:cs typeface="Tahoma"/>
              </a:rPr>
              <a:t>  </a:t>
            </a:r>
            <a:r>
              <a:rPr sz="1650" spc="290" dirty="0">
                <a:latin typeface="Tahoma"/>
                <a:cs typeface="Tahoma"/>
              </a:rPr>
              <a:t>security</a:t>
            </a:r>
            <a:r>
              <a:rPr sz="1650" spc="290" dirty="0">
                <a:solidFill>
                  <a:srgbClr val="999999"/>
                </a:solidFill>
                <a:latin typeface="Tahoma"/>
                <a:cs typeface="Tahoma"/>
              </a:rPr>
              <a:t>-</a:t>
            </a:r>
            <a:r>
              <a:rPr sz="1650" spc="240" dirty="0">
                <a:latin typeface="Tahoma"/>
                <a:cs typeface="Tahoma"/>
              </a:rPr>
              <a:t>context</a:t>
            </a:r>
            <a:r>
              <a:rPr sz="1650" spc="240" dirty="0">
                <a:solidFill>
                  <a:srgbClr val="999999"/>
                </a:solidFill>
                <a:latin typeface="Tahoma"/>
                <a:cs typeface="Tahoma"/>
              </a:rPr>
              <a:t>-</a:t>
            </a:r>
            <a:r>
              <a:rPr sz="1650" spc="-20" dirty="0">
                <a:latin typeface="Tahoma"/>
                <a:cs typeface="Tahoma"/>
              </a:rPr>
              <a:t>demo</a:t>
            </a:r>
            <a:endParaRPr sz="1650" dirty="0">
              <a:latin typeface="Tahoma"/>
              <a:cs typeface="Tahoma"/>
            </a:endParaRPr>
          </a:p>
          <a:p>
            <a:pPr marL="16446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dirty="0">
              <a:latin typeface="Tahoma"/>
              <a:cs typeface="Tahoma"/>
            </a:endParaRPr>
          </a:p>
          <a:p>
            <a:pPr marL="669290" marR="9643745" indent="-252729">
              <a:lnSpc>
                <a:spcPts val="1880"/>
              </a:lnSpc>
              <a:spcBef>
                <a:spcPts val="95"/>
              </a:spcBef>
            </a:pPr>
            <a:r>
              <a:rPr sz="1650" spc="235" dirty="0">
                <a:solidFill>
                  <a:srgbClr val="0077AA"/>
                </a:solidFill>
                <a:latin typeface="Tahoma"/>
                <a:cs typeface="Tahoma"/>
              </a:rPr>
              <a:t>securityContext</a:t>
            </a:r>
            <a:r>
              <a:rPr sz="1650" spc="235" dirty="0">
                <a:solidFill>
                  <a:srgbClr val="999999"/>
                </a:solidFill>
                <a:latin typeface="Tahoma"/>
                <a:cs typeface="Tahoma"/>
              </a:rPr>
              <a:t>: </a:t>
            </a:r>
            <a:r>
              <a:rPr sz="1650" spc="180" dirty="0">
                <a:solidFill>
                  <a:srgbClr val="0077AA"/>
                </a:solidFill>
                <a:latin typeface="Tahoma"/>
                <a:cs typeface="Tahoma"/>
              </a:rPr>
              <a:t>runAsUser</a:t>
            </a:r>
            <a:r>
              <a:rPr sz="1650" spc="180" dirty="0">
                <a:solidFill>
                  <a:srgbClr val="999999"/>
                </a:solidFill>
                <a:latin typeface="Tahoma"/>
                <a:cs typeface="Tahoma"/>
              </a:rPr>
              <a:t>:</a:t>
            </a:r>
            <a:r>
              <a:rPr sz="1650" spc="490" dirty="0">
                <a:solidFill>
                  <a:srgbClr val="999999"/>
                </a:solidFill>
                <a:latin typeface="Tahoma"/>
                <a:cs typeface="Tahoma"/>
              </a:rPr>
              <a:t> </a:t>
            </a:r>
            <a:r>
              <a:rPr sz="1650" spc="70" dirty="0">
                <a:solidFill>
                  <a:srgbClr val="990054"/>
                </a:solidFill>
                <a:latin typeface="Tahoma"/>
                <a:cs typeface="Tahoma"/>
              </a:rPr>
              <a:t>1000</a:t>
            </a:r>
            <a:endParaRPr sz="1650" dirty="0">
              <a:latin typeface="Tahoma"/>
              <a:cs typeface="Tahoma"/>
            </a:endParaRPr>
          </a:p>
          <a:p>
            <a:pPr marL="669290">
              <a:lnSpc>
                <a:spcPts val="1770"/>
              </a:lnSpc>
            </a:pPr>
            <a:r>
              <a:rPr sz="1650" spc="150" dirty="0">
                <a:solidFill>
                  <a:srgbClr val="0077AA"/>
                </a:solidFill>
                <a:latin typeface="Tahoma"/>
                <a:cs typeface="Tahoma"/>
              </a:rPr>
              <a:t>runAsGroup</a:t>
            </a:r>
            <a:r>
              <a:rPr sz="1650" spc="150" dirty="0">
                <a:solidFill>
                  <a:srgbClr val="999999"/>
                </a:solidFill>
                <a:latin typeface="Tahoma"/>
                <a:cs typeface="Tahoma"/>
              </a:rPr>
              <a:t>:</a:t>
            </a:r>
            <a:r>
              <a:rPr sz="1650" dirty="0">
                <a:solidFill>
                  <a:srgbClr val="999999"/>
                </a:solidFill>
                <a:latin typeface="Tahoma"/>
                <a:cs typeface="Tahoma"/>
              </a:rPr>
              <a:t>  </a:t>
            </a:r>
            <a:r>
              <a:rPr sz="1650" spc="70" dirty="0">
                <a:solidFill>
                  <a:srgbClr val="990054"/>
                </a:solidFill>
                <a:latin typeface="Tahoma"/>
                <a:cs typeface="Tahoma"/>
              </a:rPr>
              <a:t>3000</a:t>
            </a:r>
            <a:endParaRPr sz="1650" dirty="0">
              <a:latin typeface="Tahoma"/>
              <a:cs typeface="Tahoma"/>
            </a:endParaRPr>
          </a:p>
          <a:p>
            <a:pPr marL="417195" marR="9896475" indent="252095">
              <a:lnSpc>
                <a:spcPts val="1870"/>
              </a:lnSpc>
              <a:spcBef>
                <a:spcPts val="100"/>
              </a:spcBef>
            </a:pPr>
            <a:r>
              <a:rPr sz="1650" spc="200" dirty="0">
                <a:solidFill>
                  <a:srgbClr val="0077AA"/>
                </a:solidFill>
                <a:latin typeface="Tahoma"/>
                <a:cs typeface="Tahoma"/>
              </a:rPr>
              <a:t>fsGroup</a:t>
            </a:r>
            <a:r>
              <a:rPr sz="1650" spc="200" dirty="0">
                <a:solidFill>
                  <a:srgbClr val="999999"/>
                </a:solidFill>
                <a:latin typeface="Tahoma"/>
                <a:cs typeface="Tahoma"/>
              </a:rPr>
              <a:t>:</a:t>
            </a:r>
            <a:r>
              <a:rPr sz="1650" spc="470" dirty="0">
                <a:solidFill>
                  <a:srgbClr val="999999"/>
                </a:solidFill>
                <a:latin typeface="Tahoma"/>
                <a:cs typeface="Tahoma"/>
              </a:rPr>
              <a:t> </a:t>
            </a:r>
            <a:r>
              <a:rPr sz="1650" spc="70" dirty="0">
                <a:solidFill>
                  <a:srgbClr val="990054"/>
                </a:solidFill>
                <a:latin typeface="Tahoma"/>
                <a:cs typeface="Tahoma"/>
              </a:rPr>
              <a:t>2000 </a:t>
            </a:r>
            <a:r>
              <a:rPr sz="1650" spc="245" dirty="0">
                <a:solidFill>
                  <a:srgbClr val="0077AA"/>
                </a:solidFill>
                <a:latin typeface="Tahoma"/>
                <a:cs typeface="Tahoma"/>
              </a:rPr>
              <a:t>containers</a:t>
            </a:r>
            <a:r>
              <a:rPr sz="1650" spc="245" dirty="0">
                <a:solidFill>
                  <a:srgbClr val="999999"/>
                </a:solidFill>
                <a:latin typeface="Tahoma"/>
                <a:cs typeface="Tahoma"/>
              </a:rPr>
              <a:t>:</a:t>
            </a:r>
            <a:endParaRPr sz="1650" dirty="0">
              <a:latin typeface="Tahoma"/>
              <a:cs typeface="Tahoma"/>
            </a:endParaRPr>
          </a:p>
          <a:p>
            <a:pPr marL="920115" marR="8886825" indent="-250825">
              <a:lnSpc>
                <a:spcPts val="1880"/>
              </a:lnSpc>
              <a:spcBef>
                <a:spcPts val="5"/>
              </a:spcBef>
              <a:buClr>
                <a:srgbClr val="999999"/>
              </a:buClr>
              <a:buChar char="-"/>
              <a:tabLst>
                <a:tab pos="922019"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5" dirty="0">
                <a:solidFill>
                  <a:srgbClr val="999999"/>
                </a:solidFill>
                <a:latin typeface="Tahoma"/>
                <a:cs typeface="Tahoma"/>
              </a:rPr>
              <a:t> </a:t>
            </a:r>
            <a:r>
              <a:rPr sz="1650" spc="250" dirty="0">
                <a:latin typeface="Tahoma"/>
                <a:cs typeface="Tahoma"/>
              </a:rPr>
              <a:t>sec</a:t>
            </a:r>
            <a:r>
              <a:rPr sz="1650" spc="250" dirty="0">
                <a:solidFill>
                  <a:srgbClr val="999999"/>
                </a:solidFill>
                <a:latin typeface="Tahoma"/>
                <a:cs typeface="Tahoma"/>
              </a:rPr>
              <a:t>-</a:t>
            </a:r>
            <a:r>
              <a:rPr sz="1650" spc="310" dirty="0">
                <a:latin typeface="Tahoma"/>
                <a:cs typeface="Tahoma"/>
              </a:rPr>
              <a:t>ctx</a:t>
            </a:r>
            <a:r>
              <a:rPr sz="1650" spc="310" dirty="0">
                <a:solidFill>
                  <a:srgbClr val="999999"/>
                </a:solidFill>
                <a:latin typeface="Tahoma"/>
                <a:cs typeface="Tahoma"/>
              </a:rPr>
              <a:t>-</a:t>
            </a:r>
            <a:r>
              <a:rPr sz="1650" spc="-20" dirty="0">
                <a:latin typeface="Tahoma"/>
                <a:cs typeface="Tahoma"/>
              </a:rPr>
              <a:t>demo 	</a:t>
            </a: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160" dirty="0">
                <a:latin typeface="Tahoma"/>
                <a:cs typeface="Tahoma"/>
              </a:rPr>
              <a:t>busybox</a:t>
            </a:r>
            <a:r>
              <a:rPr sz="1650" spc="160" dirty="0">
                <a:solidFill>
                  <a:srgbClr val="999999"/>
                </a:solidFill>
                <a:latin typeface="Tahoma"/>
                <a:cs typeface="Tahoma"/>
              </a:rPr>
              <a:t>:</a:t>
            </a:r>
            <a:r>
              <a:rPr sz="1650" spc="160" dirty="0">
                <a:solidFill>
                  <a:srgbClr val="990054"/>
                </a:solidFill>
                <a:latin typeface="Tahoma"/>
                <a:cs typeface="Tahoma"/>
              </a:rPr>
              <a:t>1.36 	</a:t>
            </a:r>
            <a:r>
              <a:rPr sz="1650" dirty="0">
                <a:solidFill>
                  <a:srgbClr val="0077AA"/>
                </a:solidFill>
                <a:latin typeface="Tahoma"/>
                <a:cs typeface="Tahoma"/>
              </a:rPr>
              <a:t>command</a:t>
            </a:r>
            <a:r>
              <a:rPr sz="1650" dirty="0">
                <a:solidFill>
                  <a:srgbClr val="999999"/>
                </a:solidFill>
                <a:latin typeface="Tahoma"/>
                <a:cs typeface="Tahoma"/>
              </a:rPr>
              <a:t>:</a:t>
            </a:r>
            <a:r>
              <a:rPr sz="1650" spc="10" dirty="0">
                <a:solidFill>
                  <a:srgbClr val="999999"/>
                </a:solidFill>
                <a:latin typeface="Tahoma"/>
                <a:cs typeface="Tahoma"/>
              </a:rPr>
              <a:t>  </a:t>
            </a:r>
            <a:r>
              <a:rPr sz="1650" spc="350" dirty="0">
                <a:solidFill>
                  <a:srgbClr val="999999"/>
                </a:solidFill>
                <a:latin typeface="Tahoma"/>
                <a:cs typeface="Tahoma"/>
              </a:rPr>
              <a:t>[</a:t>
            </a:r>
            <a:r>
              <a:rPr sz="1650" spc="15" dirty="0">
                <a:solidFill>
                  <a:srgbClr val="999999"/>
                </a:solidFill>
                <a:latin typeface="Tahoma"/>
                <a:cs typeface="Tahoma"/>
              </a:rPr>
              <a:t>  </a:t>
            </a:r>
            <a:r>
              <a:rPr sz="1650" spc="335" dirty="0">
                <a:solidFill>
                  <a:srgbClr val="669900"/>
                </a:solidFill>
                <a:latin typeface="Tahoma"/>
                <a:cs typeface="Tahoma"/>
              </a:rPr>
              <a:t>"id"</a:t>
            </a:r>
            <a:r>
              <a:rPr sz="1650" spc="15" dirty="0">
                <a:solidFill>
                  <a:srgbClr val="669900"/>
                </a:solidFill>
                <a:latin typeface="Tahoma"/>
                <a:cs typeface="Tahoma"/>
              </a:rPr>
              <a:t>  </a:t>
            </a:r>
            <a:r>
              <a:rPr sz="1650" spc="300" dirty="0">
                <a:solidFill>
                  <a:srgbClr val="999999"/>
                </a:solidFill>
                <a:latin typeface="Tahoma"/>
                <a:cs typeface="Tahoma"/>
              </a:rPr>
              <a:t>]</a:t>
            </a:r>
            <a:endParaRPr sz="1650" dirty="0">
              <a:latin typeface="Tahoma"/>
              <a:cs typeface="Tahoma"/>
            </a:endParaRPr>
          </a:p>
          <a:p>
            <a:pPr marL="920115" indent="-250825">
              <a:lnSpc>
                <a:spcPts val="1764"/>
              </a:lnSpc>
              <a:buClr>
                <a:srgbClr val="999999"/>
              </a:buClr>
              <a:buChar char="-"/>
              <a:tabLst>
                <a:tab pos="920115"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229" dirty="0">
                <a:latin typeface="Tahoma"/>
                <a:cs typeface="Tahoma"/>
              </a:rPr>
              <a:t>root</a:t>
            </a:r>
            <a:endParaRPr sz="1650" dirty="0">
              <a:latin typeface="Tahoma"/>
              <a:cs typeface="Tahoma"/>
            </a:endParaRPr>
          </a:p>
          <a:p>
            <a:pPr marL="922019" marR="8886825">
              <a:lnSpc>
                <a:spcPts val="1870"/>
              </a:lnSpc>
              <a:spcBef>
                <a:spcPts val="100"/>
              </a:spcBef>
            </a:pP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160" dirty="0">
                <a:latin typeface="Tahoma"/>
                <a:cs typeface="Tahoma"/>
              </a:rPr>
              <a:t>busybox</a:t>
            </a:r>
            <a:r>
              <a:rPr sz="1650" spc="160" dirty="0">
                <a:solidFill>
                  <a:srgbClr val="999999"/>
                </a:solidFill>
                <a:latin typeface="Tahoma"/>
                <a:cs typeface="Tahoma"/>
              </a:rPr>
              <a:t>:</a:t>
            </a:r>
            <a:r>
              <a:rPr sz="1650" spc="160" dirty="0">
                <a:solidFill>
                  <a:srgbClr val="990054"/>
                </a:solidFill>
                <a:latin typeface="Tahoma"/>
                <a:cs typeface="Tahoma"/>
              </a:rPr>
              <a:t>1.36 </a:t>
            </a:r>
            <a:r>
              <a:rPr sz="1650" dirty="0">
                <a:solidFill>
                  <a:srgbClr val="0077AA"/>
                </a:solidFill>
                <a:latin typeface="Tahoma"/>
                <a:cs typeface="Tahoma"/>
              </a:rPr>
              <a:t>command</a:t>
            </a:r>
            <a:r>
              <a:rPr sz="1650" dirty="0">
                <a:solidFill>
                  <a:srgbClr val="999999"/>
                </a:solidFill>
                <a:latin typeface="Tahoma"/>
                <a:cs typeface="Tahoma"/>
              </a:rPr>
              <a:t>:</a:t>
            </a:r>
            <a:r>
              <a:rPr sz="1650" spc="10" dirty="0">
                <a:solidFill>
                  <a:srgbClr val="999999"/>
                </a:solidFill>
                <a:latin typeface="Tahoma"/>
                <a:cs typeface="Tahoma"/>
              </a:rPr>
              <a:t>  </a:t>
            </a:r>
            <a:r>
              <a:rPr sz="1650" spc="350" dirty="0">
                <a:solidFill>
                  <a:srgbClr val="999999"/>
                </a:solidFill>
                <a:latin typeface="Tahoma"/>
                <a:cs typeface="Tahoma"/>
              </a:rPr>
              <a:t>[</a:t>
            </a:r>
            <a:r>
              <a:rPr sz="1650" spc="15" dirty="0">
                <a:solidFill>
                  <a:srgbClr val="999999"/>
                </a:solidFill>
                <a:latin typeface="Tahoma"/>
                <a:cs typeface="Tahoma"/>
              </a:rPr>
              <a:t>  </a:t>
            </a:r>
            <a:r>
              <a:rPr sz="1650" spc="335" dirty="0">
                <a:solidFill>
                  <a:srgbClr val="669900"/>
                </a:solidFill>
                <a:latin typeface="Tahoma"/>
                <a:cs typeface="Tahoma"/>
              </a:rPr>
              <a:t>"id"</a:t>
            </a:r>
            <a:r>
              <a:rPr sz="1650" spc="15" dirty="0">
                <a:solidFill>
                  <a:srgbClr val="669900"/>
                </a:solidFill>
                <a:latin typeface="Tahoma"/>
                <a:cs typeface="Tahoma"/>
              </a:rPr>
              <a:t>  </a:t>
            </a:r>
            <a:r>
              <a:rPr sz="1650" spc="300" dirty="0">
                <a:solidFill>
                  <a:srgbClr val="999999"/>
                </a:solidFill>
                <a:latin typeface="Tahoma"/>
                <a:cs typeface="Tahoma"/>
              </a:rPr>
              <a:t>] </a:t>
            </a:r>
            <a:r>
              <a:rPr sz="1650" spc="235" dirty="0">
                <a:solidFill>
                  <a:srgbClr val="0077AA"/>
                </a:solidFill>
                <a:latin typeface="Tahoma"/>
                <a:cs typeface="Tahoma"/>
              </a:rPr>
              <a:t>securityContext</a:t>
            </a:r>
            <a:r>
              <a:rPr sz="1650" spc="235" dirty="0">
                <a:solidFill>
                  <a:srgbClr val="999999"/>
                </a:solidFill>
                <a:latin typeface="Tahoma"/>
                <a:cs typeface="Tahoma"/>
              </a:rPr>
              <a:t>:</a:t>
            </a:r>
            <a:endParaRPr sz="1650" dirty="0">
              <a:latin typeface="Tahoma"/>
              <a:cs typeface="Tahoma"/>
            </a:endParaRPr>
          </a:p>
          <a:p>
            <a:pPr marL="1174115">
              <a:lnSpc>
                <a:spcPts val="1839"/>
              </a:lnSpc>
            </a:pPr>
            <a:r>
              <a:rPr sz="1650" spc="180" dirty="0">
                <a:solidFill>
                  <a:srgbClr val="0077AA"/>
                </a:solidFill>
                <a:latin typeface="Tahoma"/>
                <a:cs typeface="Tahoma"/>
              </a:rPr>
              <a:t>runAsUser</a:t>
            </a:r>
            <a:r>
              <a:rPr sz="1650" spc="180" dirty="0">
                <a:solidFill>
                  <a:srgbClr val="999999"/>
                </a:solidFill>
                <a:latin typeface="Tahoma"/>
                <a:cs typeface="Tahoma"/>
              </a:rPr>
              <a:t>:</a:t>
            </a:r>
            <a:r>
              <a:rPr sz="1650" spc="490" dirty="0">
                <a:solidFill>
                  <a:srgbClr val="999999"/>
                </a:solidFill>
                <a:latin typeface="Tahoma"/>
                <a:cs typeface="Tahoma"/>
              </a:rPr>
              <a:t> </a:t>
            </a:r>
            <a:r>
              <a:rPr sz="1650" spc="40" dirty="0">
                <a:solidFill>
                  <a:srgbClr val="990054"/>
                </a:solidFill>
                <a:latin typeface="Tahoma"/>
                <a:cs typeface="Tahoma"/>
              </a:rPr>
              <a:t>0</a:t>
            </a:r>
            <a:endParaRPr sz="1650" dirty="0">
              <a:latin typeface="Tahoma"/>
              <a:cs typeface="Tahom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114550"/>
            <a:chOff x="809624" y="1552574"/>
            <a:chExt cx="12211050" cy="2114550"/>
          </a:xfrm>
        </p:grpSpPr>
        <p:sp>
          <p:nvSpPr>
            <p:cNvPr id="4" name="object 4"/>
            <p:cNvSpPr/>
            <p:nvPr/>
          </p:nvSpPr>
          <p:spPr>
            <a:xfrm>
              <a:off x="809612" y="1552574"/>
              <a:ext cx="12211050" cy="2114550"/>
            </a:xfrm>
            <a:custGeom>
              <a:avLst/>
              <a:gdLst/>
              <a:ahLst/>
              <a:cxnLst/>
              <a:rect l="l" t="t" r="r" b="b"/>
              <a:pathLst>
                <a:path w="12211050" h="2114550">
                  <a:moveTo>
                    <a:pt x="12211050" y="0"/>
                  </a:moveTo>
                  <a:lnTo>
                    <a:pt x="12201525" y="0"/>
                  </a:lnTo>
                  <a:lnTo>
                    <a:pt x="12201525" y="2105025"/>
                  </a:lnTo>
                  <a:lnTo>
                    <a:pt x="0" y="2105025"/>
                  </a:lnTo>
                  <a:lnTo>
                    <a:pt x="0" y="2114550"/>
                  </a:lnTo>
                  <a:lnTo>
                    <a:pt x="12201525" y="2114550"/>
                  </a:lnTo>
                  <a:lnTo>
                    <a:pt x="12211050" y="2114550"/>
                  </a:lnTo>
                  <a:lnTo>
                    <a:pt x="12211050" y="210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114550"/>
            </a:xfrm>
            <a:custGeom>
              <a:avLst/>
              <a:gdLst/>
              <a:ahLst/>
              <a:cxnLst/>
              <a:rect l="l" t="t" r="r" b="b"/>
              <a:pathLst>
                <a:path w="9525" h="2114550">
                  <a:moveTo>
                    <a:pt x="0" y="2114549"/>
                  </a:moveTo>
                  <a:lnTo>
                    <a:pt x="0" y="0"/>
                  </a:lnTo>
                  <a:lnTo>
                    <a:pt x="9524" y="9524"/>
                  </a:lnTo>
                  <a:lnTo>
                    <a:pt x="9524" y="2105024"/>
                  </a:lnTo>
                  <a:lnTo>
                    <a:pt x="0" y="21145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pic>
          <p:nvPicPr>
            <p:cNvPr id="7" name="object 7"/>
            <p:cNvPicPr/>
            <p:nvPr/>
          </p:nvPicPr>
          <p:blipFill>
            <a:blip r:embed="rId2" cstate="print"/>
            <a:stretch>
              <a:fillRect/>
            </a:stretch>
          </p:blipFill>
          <p:spPr>
            <a:xfrm>
              <a:off x="981465" y="2394318"/>
              <a:ext cx="103240" cy="198704"/>
            </a:xfrm>
            <a:prstGeom prst="rect">
              <a:avLst/>
            </a:prstGeom>
          </p:spPr>
        </p:pic>
        <p:pic>
          <p:nvPicPr>
            <p:cNvPr id="8" name="object 8"/>
            <p:cNvPicPr/>
            <p:nvPr/>
          </p:nvPicPr>
          <p:blipFill>
            <a:blip r:embed="rId2" cstate="print"/>
            <a:stretch>
              <a:fillRect/>
            </a:stretch>
          </p:blipFill>
          <p:spPr>
            <a:xfrm>
              <a:off x="981465" y="3108693"/>
              <a:ext cx="103240" cy="198704"/>
            </a:xfrm>
            <a:prstGeom prst="rect">
              <a:avLst/>
            </a:prstGeom>
          </p:spPr>
        </p:pic>
      </p:grpSp>
      <p:sp>
        <p:nvSpPr>
          <p:cNvPr id="9" name="object 9"/>
          <p:cNvSpPr txBox="1">
            <a:spLocks noGrp="1"/>
          </p:cNvSpPr>
          <p:nvPr>
            <p:ph type="title"/>
          </p:nvPr>
        </p:nvSpPr>
        <p:spPr>
          <a:xfrm>
            <a:off x="796924" y="571563"/>
            <a:ext cx="2101850" cy="558800"/>
          </a:xfrm>
          <a:prstGeom prst="rect">
            <a:avLst/>
          </a:prstGeom>
        </p:spPr>
        <p:txBody>
          <a:bodyPr vert="horz" wrap="square" lIns="0" tIns="12700" rIns="0" bIns="0" rtlCol="0">
            <a:spAutoFit/>
          </a:bodyPr>
          <a:lstStyle/>
          <a:p>
            <a:pPr marL="12700">
              <a:lnSpc>
                <a:spcPct val="100000"/>
              </a:lnSpc>
              <a:spcBef>
                <a:spcPts val="100"/>
              </a:spcBef>
            </a:pPr>
            <a:r>
              <a:rPr spc="-75" dirty="0"/>
              <a:t>EXAMPLE</a:t>
            </a:r>
          </a:p>
        </p:txBody>
      </p:sp>
      <p:sp>
        <p:nvSpPr>
          <p:cNvPr id="10" name="object 10"/>
          <p:cNvSpPr txBox="1">
            <a:spLocks noGrp="1"/>
          </p:cNvSpPr>
          <p:nvPr>
            <p:ph type="body" idx="1"/>
          </p:nvPr>
        </p:nvSpPr>
        <p:spPr>
          <a:prstGeom prst="rect">
            <a:avLst/>
          </a:prstGeom>
        </p:spPr>
        <p:txBody>
          <a:bodyPr vert="horz" wrap="square" lIns="0" tIns="330200" rIns="0" bIns="0" rtlCol="0">
            <a:spAutoFit/>
          </a:bodyPr>
          <a:lstStyle/>
          <a:p>
            <a:pPr marL="142875" marR="6363970" indent="252095">
              <a:lnSpc>
                <a:spcPts val="1880"/>
              </a:lnSpc>
              <a:spcBef>
                <a:spcPts val="245"/>
              </a:spcBef>
            </a:pPr>
            <a:r>
              <a:rPr sz="1650" u="none" spc="245" dirty="0">
                <a:solidFill>
                  <a:srgbClr val="000000"/>
                </a:solidFill>
                <a:latin typeface="Tahoma"/>
                <a:cs typeface="Tahoma"/>
              </a:rPr>
              <a:t>kubectl</a:t>
            </a:r>
            <a:r>
              <a:rPr sz="1650" u="none" spc="490" dirty="0">
                <a:solidFill>
                  <a:srgbClr val="000000"/>
                </a:solidFill>
                <a:latin typeface="Tahoma"/>
                <a:cs typeface="Tahoma"/>
              </a:rPr>
              <a:t> </a:t>
            </a:r>
            <a:r>
              <a:rPr sz="1650" u="none" spc="204" dirty="0">
                <a:solidFill>
                  <a:srgbClr val="000000"/>
                </a:solidFill>
                <a:latin typeface="Tahoma"/>
                <a:cs typeface="Tahoma"/>
              </a:rPr>
              <a:t>apply</a:t>
            </a:r>
            <a:r>
              <a:rPr sz="1650" u="none" spc="490" dirty="0">
                <a:solidFill>
                  <a:srgbClr val="000000"/>
                </a:solidFill>
                <a:latin typeface="Tahoma"/>
                <a:cs typeface="Tahoma"/>
              </a:rPr>
              <a:t> </a:t>
            </a:r>
            <a:r>
              <a:rPr sz="1650" u="none" spc="455" dirty="0">
                <a:solidFill>
                  <a:srgbClr val="ED9900"/>
                </a:solidFill>
                <a:latin typeface="Tahoma"/>
                <a:cs typeface="Tahoma"/>
              </a:rPr>
              <a:t>-</a:t>
            </a:r>
            <a:r>
              <a:rPr sz="1650" u="none" spc="395" dirty="0">
                <a:solidFill>
                  <a:srgbClr val="ED9900"/>
                </a:solidFill>
                <a:latin typeface="Tahoma"/>
                <a:cs typeface="Tahoma"/>
              </a:rPr>
              <a:t>f</a:t>
            </a:r>
            <a:r>
              <a:rPr sz="1650" u="none" spc="490" dirty="0">
                <a:solidFill>
                  <a:srgbClr val="ED9900"/>
                </a:solidFill>
                <a:latin typeface="Tahoma"/>
                <a:cs typeface="Tahoma"/>
              </a:rPr>
              <a:t> </a:t>
            </a:r>
            <a:r>
              <a:rPr sz="1650" u="none" spc="185" dirty="0">
                <a:solidFill>
                  <a:srgbClr val="000000"/>
                </a:solidFill>
                <a:latin typeface="Tahoma"/>
                <a:cs typeface="Tahoma"/>
              </a:rPr>
              <a:t>security-</a:t>
            </a:r>
            <a:r>
              <a:rPr sz="1650" u="none" spc="200" dirty="0">
                <a:solidFill>
                  <a:srgbClr val="000000"/>
                </a:solidFill>
                <a:latin typeface="Tahoma"/>
                <a:cs typeface="Tahoma"/>
              </a:rPr>
              <a:t>context-</a:t>
            </a:r>
            <a:r>
              <a:rPr sz="1650" u="none" spc="229" dirty="0">
                <a:solidFill>
                  <a:srgbClr val="000000"/>
                </a:solidFill>
                <a:latin typeface="Tahoma"/>
                <a:cs typeface="Tahoma"/>
              </a:rPr>
              <a:t>demo.yaml </a:t>
            </a:r>
            <a:r>
              <a:rPr sz="1650" u="none" spc="190" dirty="0">
                <a:solidFill>
                  <a:srgbClr val="000000"/>
                </a:solidFill>
                <a:latin typeface="Tahoma"/>
                <a:cs typeface="Tahoma"/>
              </a:rPr>
              <a:t>pod/security-context-</a:t>
            </a:r>
            <a:r>
              <a:rPr sz="1650" u="none" spc="260" dirty="0">
                <a:solidFill>
                  <a:srgbClr val="000000"/>
                </a:solidFill>
                <a:latin typeface="Tahoma"/>
                <a:cs typeface="Tahoma"/>
              </a:rPr>
              <a:t>demo</a:t>
            </a:r>
            <a:r>
              <a:rPr sz="1650" u="none" spc="10" dirty="0">
                <a:solidFill>
                  <a:srgbClr val="000000"/>
                </a:solidFill>
                <a:latin typeface="Tahoma"/>
                <a:cs typeface="Tahoma"/>
              </a:rPr>
              <a:t>  </a:t>
            </a:r>
            <a:r>
              <a:rPr sz="1650" u="none" spc="204" dirty="0">
                <a:solidFill>
                  <a:srgbClr val="000000"/>
                </a:solidFill>
                <a:latin typeface="Tahoma"/>
                <a:cs typeface="Tahoma"/>
              </a:rPr>
              <a:t>created</a:t>
            </a:r>
            <a:endParaRPr sz="1650">
              <a:latin typeface="Tahoma"/>
              <a:cs typeface="Tahoma"/>
            </a:endParaRPr>
          </a:p>
          <a:p>
            <a:pPr marL="142875" marR="5480685" indent="252095">
              <a:lnSpc>
                <a:spcPts val="1880"/>
              </a:lnSpc>
              <a:spcBef>
                <a:spcPts val="1864"/>
              </a:spcBef>
            </a:pPr>
            <a:r>
              <a:rPr sz="1650" u="none" spc="245" dirty="0">
                <a:solidFill>
                  <a:srgbClr val="000000"/>
                </a:solidFill>
                <a:latin typeface="Tahoma"/>
                <a:cs typeface="Tahoma"/>
              </a:rPr>
              <a:t>kubectl</a:t>
            </a:r>
            <a:r>
              <a:rPr sz="1650" u="none" spc="-10" dirty="0">
                <a:solidFill>
                  <a:srgbClr val="000000"/>
                </a:solidFill>
                <a:latin typeface="Tahoma"/>
                <a:cs typeface="Tahoma"/>
              </a:rPr>
              <a:t>  </a:t>
            </a:r>
            <a:r>
              <a:rPr sz="1650" u="none" spc="254" dirty="0">
                <a:solidFill>
                  <a:srgbClr val="000000"/>
                </a:solidFill>
                <a:latin typeface="Tahoma"/>
                <a:cs typeface="Tahoma"/>
              </a:rPr>
              <a:t>logs</a:t>
            </a:r>
            <a:r>
              <a:rPr sz="1650" u="none" spc="-5" dirty="0">
                <a:solidFill>
                  <a:srgbClr val="000000"/>
                </a:solidFill>
                <a:latin typeface="Tahoma"/>
                <a:cs typeface="Tahoma"/>
              </a:rPr>
              <a:t>  </a:t>
            </a:r>
            <a:r>
              <a:rPr sz="1650" u="none" spc="190" dirty="0">
                <a:solidFill>
                  <a:srgbClr val="000000"/>
                </a:solidFill>
                <a:latin typeface="Tahoma"/>
                <a:cs typeface="Tahoma"/>
              </a:rPr>
              <a:t>security-</a:t>
            </a:r>
            <a:r>
              <a:rPr sz="1650" u="none" spc="204" dirty="0">
                <a:solidFill>
                  <a:srgbClr val="000000"/>
                </a:solidFill>
                <a:latin typeface="Tahoma"/>
                <a:cs typeface="Tahoma"/>
              </a:rPr>
              <a:t>context-</a:t>
            </a:r>
            <a:r>
              <a:rPr sz="1650" u="none" spc="280" dirty="0">
                <a:solidFill>
                  <a:srgbClr val="000000"/>
                </a:solidFill>
                <a:latin typeface="Tahoma"/>
                <a:cs typeface="Tahoma"/>
              </a:rPr>
              <a:t>demo</a:t>
            </a:r>
            <a:r>
              <a:rPr sz="1650" u="none" spc="-5" dirty="0">
                <a:solidFill>
                  <a:srgbClr val="000000"/>
                </a:solidFill>
                <a:latin typeface="Tahoma"/>
                <a:cs typeface="Tahoma"/>
              </a:rPr>
              <a:t>  </a:t>
            </a:r>
            <a:r>
              <a:rPr sz="1650" u="none" spc="270" dirty="0">
                <a:solidFill>
                  <a:srgbClr val="ED9900"/>
                </a:solidFill>
                <a:latin typeface="Tahoma"/>
                <a:cs typeface="Tahoma"/>
              </a:rPr>
              <a:t>-</a:t>
            </a:r>
            <a:r>
              <a:rPr sz="1650" u="none" spc="340" dirty="0">
                <a:solidFill>
                  <a:srgbClr val="ED9900"/>
                </a:solidFill>
                <a:latin typeface="Tahoma"/>
                <a:cs typeface="Tahoma"/>
              </a:rPr>
              <a:t>c</a:t>
            </a:r>
            <a:r>
              <a:rPr sz="1650" u="none" spc="-5" dirty="0">
                <a:solidFill>
                  <a:srgbClr val="ED9900"/>
                </a:solidFill>
                <a:latin typeface="Tahoma"/>
                <a:cs typeface="Tahoma"/>
              </a:rPr>
              <a:t>  </a:t>
            </a:r>
            <a:r>
              <a:rPr sz="1650" u="none" spc="160" dirty="0">
                <a:solidFill>
                  <a:srgbClr val="000000"/>
                </a:solidFill>
                <a:latin typeface="Tahoma"/>
                <a:cs typeface="Tahoma"/>
              </a:rPr>
              <a:t>sec-</a:t>
            </a:r>
            <a:r>
              <a:rPr sz="1650" u="none" spc="145" dirty="0">
                <a:solidFill>
                  <a:srgbClr val="000000"/>
                </a:solidFill>
                <a:latin typeface="Tahoma"/>
                <a:cs typeface="Tahoma"/>
              </a:rPr>
              <a:t>ctx-</a:t>
            </a:r>
            <a:r>
              <a:rPr sz="1650" u="none" spc="200" dirty="0">
                <a:solidFill>
                  <a:srgbClr val="000000"/>
                </a:solidFill>
                <a:latin typeface="Tahoma"/>
                <a:cs typeface="Tahoma"/>
              </a:rPr>
              <a:t>demo </a:t>
            </a:r>
            <a:r>
              <a:rPr sz="1650" u="none" spc="110" dirty="0">
                <a:solidFill>
                  <a:srgbClr val="000000"/>
                </a:solidFill>
                <a:latin typeface="Tahoma"/>
                <a:cs typeface="Tahoma"/>
              </a:rPr>
              <a:t>uid=1000</a:t>
            </a:r>
            <a:r>
              <a:rPr sz="1650" u="none" spc="-10" dirty="0">
                <a:solidFill>
                  <a:srgbClr val="000000"/>
                </a:solidFill>
                <a:latin typeface="Tahoma"/>
                <a:cs typeface="Tahoma"/>
              </a:rPr>
              <a:t>  </a:t>
            </a:r>
            <a:r>
              <a:rPr sz="1650" u="none" spc="110" dirty="0">
                <a:solidFill>
                  <a:srgbClr val="000000"/>
                </a:solidFill>
                <a:latin typeface="Tahoma"/>
                <a:cs typeface="Tahoma"/>
              </a:rPr>
              <a:t>gid=3000</a:t>
            </a:r>
            <a:r>
              <a:rPr sz="1650" u="none" spc="-5" dirty="0">
                <a:solidFill>
                  <a:srgbClr val="000000"/>
                </a:solidFill>
                <a:latin typeface="Tahoma"/>
                <a:cs typeface="Tahoma"/>
              </a:rPr>
              <a:t>  </a:t>
            </a:r>
            <a:r>
              <a:rPr sz="1650" u="none" spc="85" dirty="0">
                <a:solidFill>
                  <a:srgbClr val="000000"/>
                </a:solidFill>
                <a:latin typeface="Tahoma"/>
                <a:cs typeface="Tahoma"/>
              </a:rPr>
              <a:t>groups=2000</a:t>
            </a:r>
            <a:endParaRPr sz="1650">
              <a:latin typeface="Tahoma"/>
              <a:cs typeface="Tahoma"/>
            </a:endParaRPr>
          </a:p>
          <a:p>
            <a:pPr marL="142875" marR="6489700" indent="252095">
              <a:lnSpc>
                <a:spcPts val="1880"/>
              </a:lnSpc>
              <a:spcBef>
                <a:spcPts val="1864"/>
              </a:spcBef>
            </a:pPr>
            <a:r>
              <a:rPr sz="1650" u="none" spc="245" dirty="0">
                <a:solidFill>
                  <a:srgbClr val="000000"/>
                </a:solidFill>
                <a:latin typeface="Tahoma"/>
                <a:cs typeface="Tahoma"/>
              </a:rPr>
              <a:t>kubectl</a:t>
            </a:r>
            <a:r>
              <a:rPr sz="1650" u="none" spc="490" dirty="0">
                <a:solidFill>
                  <a:srgbClr val="000000"/>
                </a:solidFill>
                <a:latin typeface="Tahoma"/>
                <a:cs typeface="Tahoma"/>
              </a:rPr>
              <a:t> </a:t>
            </a:r>
            <a:r>
              <a:rPr sz="1650" u="none" spc="254" dirty="0">
                <a:solidFill>
                  <a:srgbClr val="000000"/>
                </a:solidFill>
                <a:latin typeface="Tahoma"/>
                <a:cs typeface="Tahoma"/>
              </a:rPr>
              <a:t>logs</a:t>
            </a:r>
            <a:r>
              <a:rPr sz="1650" u="none" spc="495" dirty="0">
                <a:solidFill>
                  <a:srgbClr val="000000"/>
                </a:solidFill>
                <a:latin typeface="Tahoma"/>
                <a:cs typeface="Tahoma"/>
              </a:rPr>
              <a:t> </a:t>
            </a:r>
            <a:r>
              <a:rPr sz="1650" u="none" spc="190" dirty="0">
                <a:solidFill>
                  <a:srgbClr val="000000"/>
                </a:solidFill>
                <a:latin typeface="Tahoma"/>
                <a:cs typeface="Tahoma"/>
              </a:rPr>
              <a:t>security-</a:t>
            </a:r>
            <a:r>
              <a:rPr sz="1650" u="none" spc="204" dirty="0">
                <a:solidFill>
                  <a:srgbClr val="000000"/>
                </a:solidFill>
                <a:latin typeface="Tahoma"/>
                <a:cs typeface="Tahoma"/>
              </a:rPr>
              <a:t>context-</a:t>
            </a:r>
            <a:r>
              <a:rPr sz="1650" u="none" spc="280" dirty="0">
                <a:solidFill>
                  <a:srgbClr val="000000"/>
                </a:solidFill>
                <a:latin typeface="Tahoma"/>
                <a:cs typeface="Tahoma"/>
              </a:rPr>
              <a:t>demo</a:t>
            </a:r>
            <a:r>
              <a:rPr sz="1650" u="none" spc="495" dirty="0">
                <a:solidFill>
                  <a:srgbClr val="000000"/>
                </a:solidFill>
                <a:latin typeface="Tahoma"/>
                <a:cs typeface="Tahoma"/>
              </a:rPr>
              <a:t> </a:t>
            </a:r>
            <a:r>
              <a:rPr sz="1650" u="none" spc="270" dirty="0">
                <a:solidFill>
                  <a:srgbClr val="ED9900"/>
                </a:solidFill>
                <a:latin typeface="Tahoma"/>
                <a:cs typeface="Tahoma"/>
              </a:rPr>
              <a:t>-</a:t>
            </a:r>
            <a:r>
              <a:rPr sz="1650" u="none" spc="340" dirty="0">
                <a:solidFill>
                  <a:srgbClr val="ED9900"/>
                </a:solidFill>
                <a:latin typeface="Tahoma"/>
                <a:cs typeface="Tahoma"/>
              </a:rPr>
              <a:t>c</a:t>
            </a:r>
            <a:r>
              <a:rPr sz="1650" u="none" spc="495" dirty="0">
                <a:solidFill>
                  <a:srgbClr val="ED9900"/>
                </a:solidFill>
                <a:latin typeface="Tahoma"/>
                <a:cs typeface="Tahoma"/>
              </a:rPr>
              <a:t> </a:t>
            </a:r>
            <a:r>
              <a:rPr sz="1650" u="none" spc="229" dirty="0">
                <a:solidFill>
                  <a:srgbClr val="000000"/>
                </a:solidFill>
                <a:latin typeface="Tahoma"/>
                <a:cs typeface="Tahoma"/>
              </a:rPr>
              <a:t>root </a:t>
            </a:r>
            <a:r>
              <a:rPr sz="1650" u="none" spc="204" dirty="0">
                <a:solidFill>
                  <a:srgbClr val="000000"/>
                </a:solidFill>
                <a:latin typeface="Tahoma"/>
                <a:cs typeface="Tahoma"/>
              </a:rPr>
              <a:t>uid=0(root)</a:t>
            </a:r>
            <a:r>
              <a:rPr sz="1650" u="none" spc="-5" dirty="0">
                <a:solidFill>
                  <a:srgbClr val="000000"/>
                </a:solidFill>
                <a:latin typeface="Tahoma"/>
                <a:cs typeface="Tahoma"/>
              </a:rPr>
              <a:t>  </a:t>
            </a:r>
            <a:r>
              <a:rPr sz="1650" u="none" spc="110" dirty="0">
                <a:solidFill>
                  <a:srgbClr val="000000"/>
                </a:solidFill>
                <a:latin typeface="Tahoma"/>
                <a:cs typeface="Tahoma"/>
              </a:rPr>
              <a:t>gid=3000</a:t>
            </a:r>
            <a:r>
              <a:rPr sz="1650" u="none" dirty="0">
                <a:solidFill>
                  <a:srgbClr val="000000"/>
                </a:solidFill>
                <a:latin typeface="Tahoma"/>
                <a:cs typeface="Tahoma"/>
              </a:rPr>
              <a:t>  </a:t>
            </a:r>
            <a:r>
              <a:rPr sz="1650" u="none" spc="85" dirty="0">
                <a:solidFill>
                  <a:srgbClr val="000000"/>
                </a:solidFill>
                <a:latin typeface="Tahoma"/>
                <a:cs typeface="Tahoma"/>
              </a:rPr>
              <a:t>groups=2000</a:t>
            </a:r>
            <a:endParaRPr sz="1650">
              <a:latin typeface="Tahoma"/>
              <a:cs typeface="Tahom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0670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067049"/>
            <a:ext cx="12211050" cy="3067050"/>
            <a:chOff x="809624" y="3067049"/>
            <a:chExt cx="12211050" cy="3067050"/>
          </a:xfrm>
        </p:grpSpPr>
        <p:sp>
          <p:nvSpPr>
            <p:cNvPr id="4" name="object 4"/>
            <p:cNvSpPr/>
            <p:nvPr/>
          </p:nvSpPr>
          <p:spPr>
            <a:xfrm>
              <a:off x="809612" y="3067049"/>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067049"/>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194418"/>
              <a:ext cx="103240" cy="198704"/>
            </a:xfrm>
            <a:prstGeom prst="rect">
              <a:avLst/>
            </a:prstGeom>
          </p:spPr>
        </p:pic>
        <p:pic>
          <p:nvPicPr>
            <p:cNvPr id="7" name="object 7"/>
            <p:cNvPicPr/>
            <p:nvPr/>
          </p:nvPicPr>
          <p:blipFill>
            <a:blip r:embed="rId3" cstate="print"/>
            <a:stretch>
              <a:fillRect/>
            </a:stretch>
          </p:blipFill>
          <p:spPr>
            <a:xfrm>
              <a:off x="1214642" y="4394354"/>
              <a:ext cx="135675" cy="158594"/>
            </a:xfrm>
            <a:prstGeom prst="rect">
              <a:avLst/>
            </a:prstGeom>
          </p:spPr>
        </p:pic>
        <p:pic>
          <p:nvPicPr>
            <p:cNvPr id="8" name="object 8"/>
            <p:cNvPicPr/>
            <p:nvPr/>
          </p:nvPicPr>
          <p:blipFill>
            <a:blip r:embed="rId3" cstate="print"/>
            <a:stretch>
              <a:fillRect/>
            </a:stretch>
          </p:blipFill>
          <p:spPr>
            <a:xfrm>
              <a:off x="1214642" y="4870604"/>
              <a:ext cx="135675" cy="158594"/>
            </a:xfrm>
            <a:prstGeom prst="rect">
              <a:avLst/>
            </a:prstGeom>
          </p:spPr>
        </p:pic>
      </p:grpSp>
      <p:sp>
        <p:nvSpPr>
          <p:cNvPr id="9" name="object 9"/>
          <p:cNvSpPr txBox="1">
            <a:spLocks noGrp="1"/>
          </p:cNvSpPr>
          <p:nvPr>
            <p:ph type="title"/>
          </p:nvPr>
        </p:nvSpPr>
        <p:spPr>
          <a:xfrm>
            <a:off x="796924" y="571563"/>
            <a:ext cx="3724275" cy="558800"/>
          </a:xfrm>
          <a:prstGeom prst="rect">
            <a:avLst/>
          </a:prstGeom>
        </p:spPr>
        <p:txBody>
          <a:bodyPr vert="horz" wrap="square" lIns="0" tIns="12700" rIns="0" bIns="0" rtlCol="0">
            <a:spAutoFit/>
          </a:bodyPr>
          <a:lstStyle/>
          <a:p>
            <a:pPr marL="12700">
              <a:lnSpc>
                <a:spcPct val="100000"/>
              </a:lnSpc>
              <a:spcBef>
                <a:spcPts val="100"/>
              </a:spcBef>
            </a:pPr>
            <a:r>
              <a:rPr spc="-125" dirty="0"/>
              <a:t>KUBECTL</a:t>
            </a:r>
            <a:r>
              <a:rPr spc="-90" dirty="0"/>
              <a:t> </a:t>
            </a:r>
            <a:r>
              <a:rPr spc="-45" dirty="0"/>
              <a:t>DEBUG</a:t>
            </a:r>
          </a:p>
        </p:txBody>
      </p:sp>
      <p:pic>
        <p:nvPicPr>
          <p:cNvPr id="10" name="object 10"/>
          <p:cNvPicPr/>
          <p:nvPr/>
        </p:nvPicPr>
        <p:blipFill>
          <a:blip r:embed="rId4" cstate="print"/>
          <a:stretch>
            <a:fillRect/>
          </a:stretch>
        </p:blipFill>
        <p:spPr>
          <a:xfrm>
            <a:off x="933449" y="1647824"/>
            <a:ext cx="95250" cy="95249"/>
          </a:xfrm>
          <a:prstGeom prst="rect">
            <a:avLst/>
          </a:prstGeom>
        </p:spPr>
      </p:pic>
      <p:pic>
        <p:nvPicPr>
          <p:cNvPr id="11" name="object 11"/>
          <p:cNvPicPr/>
          <p:nvPr/>
        </p:nvPicPr>
        <p:blipFill>
          <a:blip r:embed="rId4" cstate="print"/>
          <a:stretch>
            <a:fillRect/>
          </a:stretch>
        </p:blipFill>
        <p:spPr>
          <a:xfrm>
            <a:off x="933449" y="2133599"/>
            <a:ext cx="95250" cy="95249"/>
          </a:xfrm>
          <a:prstGeom prst="rect">
            <a:avLst/>
          </a:prstGeom>
        </p:spPr>
      </p:pic>
      <p:pic>
        <p:nvPicPr>
          <p:cNvPr id="12" name="object 12"/>
          <p:cNvPicPr/>
          <p:nvPr/>
        </p:nvPicPr>
        <p:blipFill>
          <a:blip r:embed="rId4" cstate="print"/>
          <a:stretch>
            <a:fillRect/>
          </a:stretch>
        </p:blipFill>
        <p:spPr>
          <a:xfrm>
            <a:off x="933449" y="2609849"/>
            <a:ext cx="95250" cy="95249"/>
          </a:xfrm>
          <a:prstGeom prst="rect">
            <a:avLst/>
          </a:prstGeom>
        </p:spPr>
      </p:pic>
      <p:sp>
        <p:nvSpPr>
          <p:cNvPr id="13" name="object 13"/>
          <p:cNvSpPr txBox="1"/>
          <p:nvPr/>
        </p:nvSpPr>
        <p:spPr>
          <a:xfrm>
            <a:off x="949325" y="4806950"/>
            <a:ext cx="1287780" cy="514984"/>
          </a:xfrm>
          <a:prstGeom prst="rect">
            <a:avLst/>
          </a:prstGeom>
        </p:spPr>
        <p:txBody>
          <a:bodyPr vert="horz" wrap="square" lIns="0" tIns="31115" rIns="0" bIns="0" rtlCol="0">
            <a:spAutoFit/>
          </a:bodyPr>
          <a:lstStyle/>
          <a:p>
            <a:pPr marL="12700" marR="5080">
              <a:lnSpc>
                <a:spcPts val="1880"/>
              </a:lnSpc>
              <a:spcBef>
                <a:spcPts val="245"/>
              </a:spcBef>
              <a:tabLst>
                <a:tab pos="516890" algn="l"/>
              </a:tabLst>
            </a:pPr>
            <a:r>
              <a:rPr sz="1650" spc="310" dirty="0">
                <a:solidFill>
                  <a:srgbClr val="999999"/>
                </a:solidFill>
                <a:latin typeface="Tahoma"/>
                <a:cs typeface="Tahoma"/>
              </a:rPr>
              <a:t>/</a:t>
            </a:r>
            <a:r>
              <a:rPr sz="1650" dirty="0">
                <a:solidFill>
                  <a:srgbClr val="999999"/>
                </a:solidFill>
                <a:latin typeface="Tahoma"/>
                <a:cs typeface="Tahoma"/>
              </a:rPr>
              <a:t>	</a:t>
            </a:r>
            <a:r>
              <a:rPr sz="1650" spc="165" dirty="0">
                <a:solidFill>
                  <a:srgbClr val="DD4A67"/>
                </a:solidFill>
                <a:latin typeface="Tahoma"/>
                <a:cs typeface="Tahoma"/>
              </a:rPr>
              <a:t>ps</a:t>
            </a:r>
            <a:r>
              <a:rPr sz="1650" spc="470" dirty="0">
                <a:solidFill>
                  <a:srgbClr val="DD4A67"/>
                </a:solidFill>
                <a:latin typeface="Tahoma"/>
                <a:cs typeface="Tahoma"/>
              </a:rPr>
              <a:t> </a:t>
            </a:r>
            <a:r>
              <a:rPr sz="1650" spc="95" dirty="0">
                <a:latin typeface="Tahoma"/>
                <a:cs typeface="Tahoma"/>
              </a:rPr>
              <a:t>aux </a:t>
            </a:r>
            <a:r>
              <a:rPr sz="1650" spc="80" dirty="0">
                <a:latin typeface="Tahoma"/>
                <a:cs typeface="Tahoma"/>
              </a:rPr>
              <a:t>PID</a:t>
            </a:r>
            <a:endParaRPr sz="1650">
              <a:latin typeface="Tahoma"/>
              <a:cs typeface="Tahoma"/>
            </a:endParaRPr>
          </a:p>
        </p:txBody>
      </p:sp>
      <p:sp>
        <p:nvSpPr>
          <p:cNvPr id="14" name="object 14"/>
          <p:cNvSpPr txBox="1"/>
          <p:nvPr/>
        </p:nvSpPr>
        <p:spPr>
          <a:xfrm>
            <a:off x="1454001" y="5045075"/>
            <a:ext cx="782955" cy="514984"/>
          </a:xfrm>
          <a:prstGeom prst="rect">
            <a:avLst/>
          </a:prstGeom>
        </p:spPr>
        <p:txBody>
          <a:bodyPr vert="horz" wrap="square" lIns="0" tIns="12700" rIns="0" bIns="0" rtlCol="0">
            <a:spAutoFit/>
          </a:bodyPr>
          <a:lstStyle/>
          <a:p>
            <a:pPr marL="264795">
              <a:lnSpc>
                <a:spcPts val="1930"/>
              </a:lnSpc>
              <a:spcBef>
                <a:spcPts val="100"/>
              </a:spcBef>
            </a:pPr>
            <a:r>
              <a:rPr sz="1650" spc="-20" dirty="0">
                <a:latin typeface="Tahoma"/>
                <a:cs typeface="Tahoma"/>
              </a:rPr>
              <a:t>USER</a:t>
            </a:r>
            <a:endParaRPr sz="1650">
              <a:latin typeface="Tahoma"/>
              <a:cs typeface="Tahoma"/>
            </a:endParaRPr>
          </a:p>
          <a:p>
            <a:pPr marL="12700">
              <a:lnSpc>
                <a:spcPts val="1930"/>
              </a:lnSpc>
            </a:pPr>
            <a:r>
              <a:rPr sz="1650" spc="90" dirty="0">
                <a:latin typeface="Tahoma"/>
                <a:cs typeface="Tahoma"/>
              </a:rPr>
              <a:t>1</a:t>
            </a:r>
            <a:r>
              <a:rPr sz="1650" spc="459" dirty="0">
                <a:latin typeface="Tahoma"/>
                <a:cs typeface="Tahoma"/>
              </a:rPr>
              <a:t> </a:t>
            </a:r>
            <a:r>
              <a:rPr sz="1650" spc="229" dirty="0">
                <a:latin typeface="Tahoma"/>
                <a:cs typeface="Tahoma"/>
              </a:rPr>
              <a:t>root</a:t>
            </a:r>
            <a:endParaRPr sz="1650">
              <a:latin typeface="Tahoma"/>
              <a:cs typeface="Tahoma"/>
            </a:endParaRPr>
          </a:p>
        </p:txBody>
      </p:sp>
      <p:sp>
        <p:nvSpPr>
          <p:cNvPr id="15" name="object 15"/>
          <p:cNvSpPr txBox="1"/>
          <p:nvPr/>
        </p:nvSpPr>
        <p:spPr>
          <a:xfrm>
            <a:off x="1327943" y="5521325"/>
            <a:ext cx="908685" cy="514984"/>
          </a:xfrm>
          <a:prstGeom prst="rect">
            <a:avLst/>
          </a:prstGeom>
        </p:spPr>
        <p:txBody>
          <a:bodyPr vert="horz" wrap="square" lIns="0" tIns="12700" rIns="0" bIns="0" rtlCol="0">
            <a:spAutoFit/>
          </a:bodyPr>
          <a:lstStyle/>
          <a:p>
            <a:pPr marR="5080" algn="r">
              <a:lnSpc>
                <a:spcPts val="1930"/>
              </a:lnSpc>
              <a:spcBef>
                <a:spcPts val="100"/>
              </a:spcBef>
            </a:pPr>
            <a:r>
              <a:rPr sz="1650" spc="90" dirty="0">
                <a:latin typeface="Tahoma"/>
                <a:cs typeface="Tahoma"/>
              </a:rPr>
              <a:t>9</a:t>
            </a:r>
            <a:r>
              <a:rPr sz="1650" spc="459" dirty="0">
                <a:latin typeface="Tahoma"/>
                <a:cs typeface="Tahoma"/>
              </a:rPr>
              <a:t> </a:t>
            </a:r>
            <a:r>
              <a:rPr sz="1650" spc="229" dirty="0">
                <a:latin typeface="Tahoma"/>
                <a:cs typeface="Tahoma"/>
              </a:rPr>
              <a:t>root</a:t>
            </a:r>
            <a:endParaRPr sz="1650">
              <a:latin typeface="Tahoma"/>
              <a:cs typeface="Tahoma"/>
            </a:endParaRPr>
          </a:p>
          <a:p>
            <a:pPr marR="5080" algn="r">
              <a:lnSpc>
                <a:spcPts val="1925"/>
              </a:lnSpc>
            </a:pPr>
            <a:r>
              <a:rPr sz="1650" spc="90" dirty="0">
                <a:latin typeface="Tahoma"/>
                <a:cs typeface="Tahoma"/>
              </a:rPr>
              <a:t>15</a:t>
            </a:r>
            <a:r>
              <a:rPr sz="1650" spc="470" dirty="0">
                <a:latin typeface="Tahoma"/>
                <a:cs typeface="Tahoma"/>
              </a:rPr>
              <a:t> </a:t>
            </a:r>
            <a:r>
              <a:rPr sz="1650" spc="229" dirty="0">
                <a:latin typeface="Tahoma"/>
                <a:cs typeface="Tahoma"/>
              </a:rPr>
              <a:t>root</a:t>
            </a:r>
            <a:endParaRPr sz="1650">
              <a:latin typeface="Tahoma"/>
              <a:cs typeface="Tahoma"/>
            </a:endParaRPr>
          </a:p>
        </p:txBody>
      </p:sp>
      <p:sp>
        <p:nvSpPr>
          <p:cNvPr id="16" name="object 16"/>
          <p:cNvSpPr txBox="1"/>
          <p:nvPr/>
        </p:nvSpPr>
        <p:spPr>
          <a:xfrm>
            <a:off x="2841721" y="5045075"/>
            <a:ext cx="8478520" cy="991235"/>
          </a:xfrm>
          <a:prstGeom prst="rect">
            <a:avLst/>
          </a:prstGeom>
        </p:spPr>
        <p:txBody>
          <a:bodyPr vert="horz" wrap="square" lIns="0" tIns="12700" rIns="0" bIns="0" rtlCol="0">
            <a:spAutoFit/>
          </a:bodyPr>
          <a:lstStyle/>
          <a:p>
            <a:pPr marL="12700">
              <a:lnSpc>
                <a:spcPts val="1930"/>
              </a:lnSpc>
              <a:spcBef>
                <a:spcPts val="100"/>
              </a:spcBef>
              <a:tabLst>
                <a:tab pos="768985" algn="l"/>
              </a:tabLst>
            </a:pPr>
            <a:r>
              <a:rPr sz="1650" spc="-20" dirty="0">
                <a:latin typeface="Tahoma"/>
                <a:cs typeface="Tahoma"/>
              </a:rPr>
              <a:t>TIME</a:t>
            </a:r>
            <a:r>
              <a:rPr sz="1650" dirty="0">
                <a:latin typeface="Tahoma"/>
                <a:cs typeface="Tahoma"/>
              </a:rPr>
              <a:t>	</a:t>
            </a:r>
            <a:r>
              <a:rPr sz="1650" spc="-10" dirty="0">
                <a:latin typeface="Tahoma"/>
                <a:cs typeface="Tahoma"/>
              </a:rPr>
              <a:t>COMMAND</a:t>
            </a:r>
            <a:endParaRPr sz="1650">
              <a:latin typeface="Tahoma"/>
              <a:cs typeface="Tahoma"/>
            </a:endParaRPr>
          </a:p>
          <a:p>
            <a:pPr marL="138430" marR="5080">
              <a:lnSpc>
                <a:spcPts val="1880"/>
              </a:lnSpc>
              <a:spcBef>
                <a:spcPts val="90"/>
              </a:spcBef>
            </a:pPr>
            <a:r>
              <a:rPr sz="1650" spc="160" dirty="0">
                <a:latin typeface="Tahoma"/>
                <a:cs typeface="Tahoma"/>
              </a:rPr>
              <a:t>0:00</a:t>
            </a:r>
            <a:r>
              <a:rPr sz="1650" spc="450" dirty="0">
                <a:latin typeface="Tahoma"/>
                <a:cs typeface="Tahoma"/>
              </a:rPr>
              <a:t> </a:t>
            </a:r>
            <a:r>
              <a:rPr sz="1650" spc="90" dirty="0">
                <a:latin typeface="Tahoma"/>
                <a:cs typeface="Tahoma"/>
              </a:rPr>
              <a:t>/whoami</a:t>
            </a:r>
            <a:r>
              <a:rPr sz="1650" spc="450" dirty="0">
                <a:latin typeface="Tahoma"/>
                <a:cs typeface="Tahoma"/>
              </a:rPr>
              <a:t> </a:t>
            </a:r>
            <a:r>
              <a:rPr sz="1650" dirty="0">
                <a:latin typeface="Tahoma"/>
                <a:cs typeface="Tahoma"/>
              </a:rPr>
              <a:t>#</a:t>
            </a:r>
            <a:r>
              <a:rPr sz="1650" spc="455" dirty="0">
                <a:latin typeface="Tahoma"/>
                <a:cs typeface="Tahoma"/>
              </a:rPr>
              <a:t> </a:t>
            </a:r>
            <a:r>
              <a:rPr sz="1650" spc="-110" dirty="0">
                <a:latin typeface="Tahoma"/>
                <a:cs typeface="Tahoma"/>
              </a:rPr>
              <a:t>&lt;==</a:t>
            </a:r>
            <a:r>
              <a:rPr sz="1650" spc="450" dirty="0">
                <a:latin typeface="Tahoma"/>
                <a:cs typeface="Tahoma"/>
              </a:rPr>
              <a:t> </a:t>
            </a:r>
            <a:r>
              <a:rPr sz="1650" spc="340" dirty="0">
                <a:latin typeface="Tahoma"/>
                <a:cs typeface="Tahoma"/>
              </a:rPr>
              <a:t>this</a:t>
            </a:r>
            <a:r>
              <a:rPr sz="1650" spc="455" dirty="0">
                <a:latin typeface="Tahoma"/>
                <a:cs typeface="Tahoma"/>
              </a:rPr>
              <a:t> </a:t>
            </a:r>
            <a:r>
              <a:rPr sz="1650" spc="430" dirty="0">
                <a:latin typeface="Tahoma"/>
                <a:cs typeface="Tahoma"/>
              </a:rPr>
              <a:t>is</a:t>
            </a:r>
            <a:r>
              <a:rPr sz="1650" spc="450" dirty="0">
                <a:latin typeface="Tahoma"/>
                <a:cs typeface="Tahoma"/>
              </a:rPr>
              <a:t> </a:t>
            </a:r>
            <a:r>
              <a:rPr sz="1650" spc="210" dirty="0">
                <a:latin typeface="Tahoma"/>
                <a:cs typeface="Tahoma"/>
              </a:rPr>
              <a:t>the</a:t>
            </a:r>
            <a:r>
              <a:rPr sz="1650" spc="455" dirty="0">
                <a:latin typeface="Tahoma"/>
                <a:cs typeface="Tahoma"/>
              </a:rPr>
              <a:t> </a:t>
            </a:r>
            <a:r>
              <a:rPr sz="1650" spc="190" dirty="0">
                <a:latin typeface="Tahoma"/>
                <a:cs typeface="Tahoma"/>
              </a:rPr>
              <a:t>processus</a:t>
            </a:r>
            <a:r>
              <a:rPr sz="1650" spc="450" dirty="0">
                <a:latin typeface="Tahoma"/>
                <a:cs typeface="Tahoma"/>
              </a:rPr>
              <a:t> </a:t>
            </a:r>
            <a:r>
              <a:rPr sz="1650" spc="275" dirty="0">
                <a:latin typeface="Tahoma"/>
                <a:cs typeface="Tahoma"/>
              </a:rPr>
              <a:t>of</a:t>
            </a:r>
            <a:r>
              <a:rPr sz="1650" spc="455" dirty="0">
                <a:latin typeface="Tahoma"/>
                <a:cs typeface="Tahoma"/>
              </a:rPr>
              <a:t> </a:t>
            </a:r>
            <a:r>
              <a:rPr sz="1650" spc="210" dirty="0">
                <a:latin typeface="Tahoma"/>
                <a:cs typeface="Tahoma"/>
              </a:rPr>
              <a:t>the</a:t>
            </a:r>
            <a:r>
              <a:rPr sz="1650" spc="450" dirty="0">
                <a:latin typeface="Tahoma"/>
                <a:cs typeface="Tahoma"/>
              </a:rPr>
              <a:t> </a:t>
            </a:r>
            <a:r>
              <a:rPr sz="1650" dirty="0">
                <a:latin typeface="Tahoma"/>
                <a:cs typeface="Tahoma"/>
              </a:rPr>
              <a:t>whoami</a:t>
            </a:r>
            <a:r>
              <a:rPr sz="1650" spc="455" dirty="0">
                <a:latin typeface="Tahoma"/>
                <a:cs typeface="Tahoma"/>
              </a:rPr>
              <a:t> </a:t>
            </a:r>
            <a:r>
              <a:rPr sz="1650" spc="260" dirty="0">
                <a:latin typeface="Tahoma"/>
                <a:cs typeface="Tahoma"/>
              </a:rPr>
              <a:t>container!! </a:t>
            </a:r>
            <a:r>
              <a:rPr sz="1650" spc="160" dirty="0">
                <a:latin typeface="Tahoma"/>
                <a:cs typeface="Tahoma"/>
              </a:rPr>
              <a:t>0:00</a:t>
            </a:r>
            <a:r>
              <a:rPr sz="1650" spc="484" dirty="0">
                <a:latin typeface="Tahoma"/>
                <a:cs typeface="Tahoma"/>
              </a:rPr>
              <a:t> </a:t>
            </a:r>
            <a:r>
              <a:rPr sz="1650" spc="130" dirty="0">
                <a:latin typeface="Tahoma"/>
                <a:cs typeface="Tahoma"/>
              </a:rPr>
              <a:t>sh</a:t>
            </a:r>
            <a:endParaRPr sz="1650">
              <a:latin typeface="Tahoma"/>
              <a:cs typeface="Tahoma"/>
            </a:endParaRPr>
          </a:p>
          <a:p>
            <a:pPr marL="138430">
              <a:lnSpc>
                <a:spcPts val="1825"/>
              </a:lnSpc>
            </a:pPr>
            <a:r>
              <a:rPr sz="1650" spc="160" dirty="0">
                <a:latin typeface="Tahoma"/>
                <a:cs typeface="Tahoma"/>
              </a:rPr>
              <a:t>0:00</a:t>
            </a:r>
            <a:r>
              <a:rPr sz="1650" spc="475" dirty="0">
                <a:latin typeface="Tahoma"/>
                <a:cs typeface="Tahoma"/>
              </a:rPr>
              <a:t> </a:t>
            </a:r>
            <a:r>
              <a:rPr sz="1650" spc="165" dirty="0">
                <a:latin typeface="Tahoma"/>
                <a:cs typeface="Tahoma"/>
              </a:rPr>
              <a:t>ps</a:t>
            </a:r>
            <a:r>
              <a:rPr sz="1650" spc="480" dirty="0">
                <a:latin typeface="Tahoma"/>
                <a:cs typeface="Tahoma"/>
              </a:rPr>
              <a:t> </a:t>
            </a:r>
            <a:r>
              <a:rPr sz="1650" spc="95" dirty="0">
                <a:latin typeface="Tahoma"/>
                <a:cs typeface="Tahoma"/>
              </a:rPr>
              <a:t>aux</a:t>
            </a:r>
            <a:endParaRPr sz="1650">
              <a:latin typeface="Tahoma"/>
              <a:cs typeface="Tahoma"/>
            </a:endParaRPr>
          </a:p>
        </p:txBody>
      </p:sp>
      <p:sp>
        <p:nvSpPr>
          <p:cNvPr id="17" name="object 17"/>
          <p:cNvSpPr txBox="1"/>
          <p:nvPr/>
        </p:nvSpPr>
        <p:spPr>
          <a:xfrm>
            <a:off x="949325" y="1333948"/>
            <a:ext cx="11884660" cy="3512185"/>
          </a:xfrm>
          <a:prstGeom prst="rect">
            <a:avLst/>
          </a:prstGeom>
        </p:spPr>
        <p:txBody>
          <a:bodyPr vert="horz" wrap="square" lIns="0" tIns="19050" rIns="0" bIns="0" rtlCol="0">
            <a:spAutoFit/>
          </a:bodyPr>
          <a:lstStyle/>
          <a:p>
            <a:pPr marL="240665" marR="1560830">
              <a:lnSpc>
                <a:spcPct val="150200"/>
              </a:lnSpc>
              <a:spcBef>
                <a:spcPts val="150"/>
              </a:spcBef>
            </a:pP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90" dirty="0">
                <a:solidFill>
                  <a:srgbClr val="333333"/>
                </a:solidFill>
                <a:latin typeface="Trebuchet MS"/>
                <a:cs typeface="Trebuchet MS"/>
              </a:rPr>
              <a:t>debug</a:t>
            </a:r>
            <a:r>
              <a:rPr sz="2100" spc="-15" dirty="0">
                <a:solidFill>
                  <a:srgbClr val="333333"/>
                </a:solidFill>
                <a:latin typeface="Trebuchet MS"/>
                <a:cs typeface="Trebuchet MS"/>
              </a:rPr>
              <a:t> </a:t>
            </a:r>
            <a:r>
              <a:rPr sz="2100" spc="80" dirty="0">
                <a:solidFill>
                  <a:srgbClr val="333333"/>
                </a:solidFill>
                <a:latin typeface="Trebuchet MS"/>
                <a:cs typeface="Trebuchet MS"/>
              </a:rPr>
              <a:t>running</a:t>
            </a:r>
            <a:r>
              <a:rPr sz="2100" spc="-20" dirty="0">
                <a:solidFill>
                  <a:srgbClr val="333333"/>
                </a:solidFill>
                <a:latin typeface="Trebuchet MS"/>
                <a:cs typeface="Trebuchet MS"/>
              </a:rPr>
              <a:t> </a:t>
            </a:r>
            <a:r>
              <a:rPr sz="2100" dirty="0">
                <a:solidFill>
                  <a:srgbClr val="ED2137"/>
                </a:solidFill>
                <a:latin typeface="Trebuchet MS"/>
                <a:cs typeface="Trebuchet MS"/>
              </a:rPr>
              <a:t>Pod</a:t>
            </a:r>
            <a:r>
              <a:rPr sz="2100" dirty="0">
                <a:solidFill>
                  <a:srgbClr val="333333"/>
                </a:solidFill>
                <a:latin typeface="Trebuchet MS"/>
                <a:cs typeface="Trebuchet MS"/>
              </a:rPr>
              <a:t>,</a:t>
            </a:r>
            <a:r>
              <a:rPr sz="2100" spc="-15" dirty="0">
                <a:solidFill>
                  <a:srgbClr val="333333"/>
                </a:solidFill>
                <a:latin typeface="Trebuchet MS"/>
                <a:cs typeface="Trebuchet MS"/>
              </a:rPr>
              <a:t> </a:t>
            </a:r>
            <a:r>
              <a:rPr sz="2100" spc="-95" dirty="0">
                <a:solidFill>
                  <a:srgbClr val="333333"/>
                </a:solidFill>
                <a:latin typeface="Trebuchet MS"/>
                <a:cs typeface="Trebuchet MS"/>
              </a:rPr>
              <a:t>it</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55" dirty="0">
                <a:solidFill>
                  <a:srgbClr val="333333"/>
                </a:solidFill>
                <a:latin typeface="Trebuchet MS"/>
                <a:cs typeface="Trebuchet MS"/>
              </a:rPr>
              <a:t>possible</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50" dirty="0">
                <a:solidFill>
                  <a:srgbClr val="333333"/>
                </a:solidFill>
                <a:latin typeface="Trebuchet MS"/>
                <a:cs typeface="Trebuchet MS"/>
              </a:rPr>
              <a:t>launch</a:t>
            </a:r>
            <a:r>
              <a:rPr sz="2100" spc="-20" dirty="0">
                <a:solidFill>
                  <a:srgbClr val="333333"/>
                </a:solidFill>
                <a:latin typeface="Trebuchet MS"/>
                <a:cs typeface="Trebuchet MS"/>
              </a:rPr>
              <a:t> </a:t>
            </a:r>
            <a:r>
              <a:rPr sz="2100" spc="100" dirty="0">
                <a:solidFill>
                  <a:srgbClr val="333333"/>
                </a:solidFill>
                <a:latin typeface="Trebuchet MS"/>
                <a:cs typeface="Trebuchet MS"/>
              </a:rPr>
              <a:t>an</a:t>
            </a:r>
            <a:r>
              <a:rPr sz="2100" spc="-15" dirty="0">
                <a:solidFill>
                  <a:srgbClr val="333333"/>
                </a:solidFill>
                <a:latin typeface="Trebuchet MS"/>
                <a:cs typeface="Trebuchet MS"/>
              </a:rPr>
              <a:t> </a:t>
            </a:r>
            <a:r>
              <a:rPr sz="2150" i="1" dirty="0">
                <a:solidFill>
                  <a:srgbClr val="ED2137"/>
                </a:solidFill>
                <a:latin typeface="Trebuchet MS"/>
                <a:cs typeface="Trebuchet MS"/>
              </a:rPr>
              <a:t>ephemeral</a:t>
            </a:r>
            <a:r>
              <a:rPr sz="2150" i="1" spc="-35" dirty="0">
                <a:solidFill>
                  <a:srgbClr val="ED2137"/>
                </a:solidFill>
                <a:latin typeface="Trebuchet MS"/>
                <a:cs typeface="Trebuchet MS"/>
              </a:rPr>
              <a:t> </a:t>
            </a:r>
            <a:r>
              <a:rPr sz="2100" dirty="0">
                <a:solidFill>
                  <a:srgbClr val="333333"/>
                </a:solidFill>
                <a:latin typeface="Trebuchet MS"/>
                <a:cs typeface="Trebuchet MS"/>
              </a:rPr>
              <a:t>container</a:t>
            </a:r>
            <a:r>
              <a:rPr sz="2100" spc="-20" dirty="0">
                <a:solidFill>
                  <a:srgbClr val="333333"/>
                </a:solidFill>
                <a:latin typeface="Trebuchet MS"/>
                <a:cs typeface="Trebuchet MS"/>
              </a:rPr>
              <a:t> </a:t>
            </a:r>
            <a:r>
              <a:rPr sz="2100" dirty="0">
                <a:solidFill>
                  <a:srgbClr val="333333"/>
                </a:solidFill>
                <a:latin typeface="Trebuchet MS"/>
                <a:cs typeface="Trebuchet MS"/>
              </a:rPr>
              <a:t>in</a:t>
            </a:r>
            <a:r>
              <a:rPr sz="2100" spc="-15" dirty="0">
                <a:solidFill>
                  <a:srgbClr val="333333"/>
                </a:solidFill>
                <a:latin typeface="Trebuchet MS"/>
                <a:cs typeface="Trebuchet MS"/>
              </a:rPr>
              <a:t> </a:t>
            </a:r>
            <a:r>
              <a:rPr sz="2100" dirty="0">
                <a:solidFill>
                  <a:srgbClr val="333333"/>
                </a:solidFill>
                <a:latin typeface="Trebuchet MS"/>
                <a:cs typeface="Trebuchet MS"/>
              </a:rPr>
              <a:t>this</a:t>
            </a:r>
            <a:r>
              <a:rPr sz="2100" spc="-20" dirty="0">
                <a:solidFill>
                  <a:srgbClr val="333333"/>
                </a:solidFill>
                <a:latin typeface="Trebuchet MS"/>
                <a:cs typeface="Trebuchet MS"/>
              </a:rPr>
              <a:t> </a:t>
            </a:r>
            <a:r>
              <a:rPr sz="2100" spc="55" dirty="0">
                <a:solidFill>
                  <a:srgbClr val="ED2137"/>
                </a:solidFill>
                <a:latin typeface="Trebuchet MS"/>
                <a:cs typeface="Trebuchet MS"/>
              </a:rPr>
              <a:t>Pod </a:t>
            </a:r>
            <a:r>
              <a:rPr sz="2100" spc="50" dirty="0">
                <a:solidFill>
                  <a:srgbClr val="333333"/>
                </a:solidFill>
                <a:latin typeface="Trebuchet MS"/>
                <a:cs typeface="Trebuchet MS"/>
              </a:rPr>
              <a:t>Introduced</a:t>
            </a:r>
            <a:r>
              <a:rPr sz="2100" spc="-10"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dirty="0">
                <a:solidFill>
                  <a:srgbClr val="333333"/>
                </a:solidFill>
                <a:latin typeface="Trebuchet MS"/>
                <a:cs typeface="Trebuchet MS"/>
              </a:rPr>
              <a:t>beta</a:t>
            </a:r>
            <a:r>
              <a:rPr sz="2100" spc="-5"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u="heavy" spc="-40" dirty="0">
                <a:solidFill>
                  <a:srgbClr val="ED2137"/>
                </a:solidFill>
                <a:uFill>
                  <a:solidFill>
                    <a:srgbClr val="ED2137"/>
                  </a:solidFill>
                </a:uFill>
                <a:latin typeface="Trebuchet MS"/>
                <a:cs typeface="Trebuchet MS"/>
                <a:hlinkClick r:id="rId5"/>
              </a:rPr>
              <a:t>1.23</a:t>
            </a:r>
            <a:r>
              <a:rPr sz="2100" spc="-40" dirty="0">
                <a:solidFill>
                  <a:srgbClr val="333333"/>
                </a:solidFill>
                <a:latin typeface="Trebuchet MS"/>
                <a:cs typeface="Trebuchet MS"/>
              </a:rPr>
              <a:t>,</a:t>
            </a:r>
            <a:r>
              <a:rPr sz="2100" spc="-10" dirty="0">
                <a:solidFill>
                  <a:srgbClr val="333333"/>
                </a:solidFill>
                <a:latin typeface="Trebuchet MS"/>
                <a:cs typeface="Trebuchet MS"/>
              </a:rPr>
              <a:t> </a:t>
            </a:r>
            <a:r>
              <a:rPr sz="2100" dirty="0">
                <a:solidFill>
                  <a:srgbClr val="333333"/>
                </a:solidFill>
                <a:latin typeface="Trebuchet MS"/>
                <a:cs typeface="Trebuchet MS"/>
              </a:rPr>
              <a:t>stable</a:t>
            </a:r>
            <a:r>
              <a:rPr sz="2100" spc="-5" dirty="0">
                <a:solidFill>
                  <a:srgbClr val="333333"/>
                </a:solidFill>
                <a:latin typeface="Trebuchet MS"/>
                <a:cs typeface="Trebuchet MS"/>
              </a:rPr>
              <a:t> </a:t>
            </a:r>
            <a:r>
              <a:rPr sz="2100" dirty="0">
                <a:solidFill>
                  <a:srgbClr val="333333"/>
                </a:solidFill>
                <a:latin typeface="Trebuchet MS"/>
                <a:cs typeface="Trebuchet MS"/>
              </a:rPr>
              <a:t>since</a:t>
            </a:r>
            <a:r>
              <a:rPr sz="2100" spc="-10" dirty="0">
                <a:solidFill>
                  <a:srgbClr val="333333"/>
                </a:solidFill>
                <a:latin typeface="Trebuchet MS"/>
                <a:cs typeface="Trebuchet MS"/>
              </a:rPr>
              <a:t> </a:t>
            </a:r>
            <a:r>
              <a:rPr sz="2100" spc="-20" dirty="0">
                <a:solidFill>
                  <a:srgbClr val="333333"/>
                </a:solidFill>
                <a:latin typeface="Trebuchet MS"/>
                <a:cs typeface="Trebuchet MS"/>
              </a:rPr>
              <a:t>1.25</a:t>
            </a:r>
            <a:endParaRPr sz="2100">
              <a:latin typeface="Trebuchet MS"/>
              <a:cs typeface="Trebuchet MS"/>
            </a:endParaRPr>
          </a:p>
          <a:p>
            <a:pPr marL="240665">
              <a:lnSpc>
                <a:spcPct val="100000"/>
              </a:lnSpc>
              <a:spcBef>
                <a:spcPts val="1230"/>
              </a:spcBef>
            </a:pPr>
            <a:r>
              <a:rPr sz="2100" spc="55" dirty="0">
                <a:solidFill>
                  <a:srgbClr val="333333"/>
                </a:solidFill>
                <a:latin typeface="Trebuchet MS"/>
                <a:cs typeface="Trebuchet MS"/>
              </a:rPr>
              <a:t>Example</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create</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90" dirty="0">
                <a:solidFill>
                  <a:srgbClr val="333333"/>
                </a:solidFill>
                <a:latin typeface="Trebuchet MS"/>
                <a:cs typeface="Trebuchet MS"/>
              </a:rPr>
              <a:t>debug</a:t>
            </a:r>
            <a:r>
              <a:rPr sz="2100" spc="-35" dirty="0">
                <a:solidFill>
                  <a:srgbClr val="333333"/>
                </a:solidFill>
                <a:latin typeface="Trebuchet MS"/>
                <a:cs typeface="Trebuchet MS"/>
              </a:rPr>
              <a:t> </a:t>
            </a:r>
            <a:r>
              <a:rPr sz="2100" dirty="0">
                <a:solidFill>
                  <a:srgbClr val="333333"/>
                </a:solidFill>
                <a:latin typeface="Trebuchet MS"/>
                <a:cs typeface="Trebuchet MS"/>
              </a:rPr>
              <a:t>container</a:t>
            </a:r>
            <a:r>
              <a:rPr sz="2100" spc="-35" dirty="0">
                <a:solidFill>
                  <a:srgbClr val="333333"/>
                </a:solidFill>
                <a:latin typeface="Trebuchet MS"/>
                <a:cs typeface="Trebuchet MS"/>
              </a:rPr>
              <a:t> </a:t>
            </a:r>
            <a:r>
              <a:rPr sz="2100" dirty="0">
                <a:solidFill>
                  <a:srgbClr val="333333"/>
                </a:solidFill>
                <a:latin typeface="Trebuchet MS"/>
                <a:cs typeface="Trebuchet MS"/>
              </a:rPr>
              <a:t>in</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95" dirty="0">
                <a:solidFill>
                  <a:srgbClr val="ED2137"/>
                </a:solidFill>
                <a:latin typeface="Tahoma"/>
                <a:cs typeface="Tahoma"/>
              </a:rPr>
              <a:t>my-</a:t>
            </a:r>
            <a:r>
              <a:rPr sz="2100" spc="90" dirty="0">
                <a:solidFill>
                  <a:srgbClr val="ED2137"/>
                </a:solidFill>
                <a:latin typeface="Tahoma"/>
                <a:cs typeface="Tahoma"/>
              </a:rPr>
              <a:t>app</a:t>
            </a:r>
            <a:r>
              <a:rPr sz="2100" spc="-55" dirty="0">
                <a:solidFill>
                  <a:srgbClr val="ED2137"/>
                </a:solidFill>
                <a:latin typeface="Tahoma"/>
                <a:cs typeface="Tahoma"/>
              </a:rPr>
              <a:t> </a:t>
            </a:r>
            <a:r>
              <a:rPr sz="2100" spc="100" dirty="0">
                <a:solidFill>
                  <a:srgbClr val="ED2137"/>
                </a:solidFill>
                <a:latin typeface="Trebuchet MS"/>
                <a:cs typeface="Trebuchet MS"/>
              </a:rPr>
              <a:t>Pod</a:t>
            </a:r>
            <a:r>
              <a:rPr sz="2100" spc="-35" dirty="0">
                <a:solidFill>
                  <a:srgbClr val="ED2137"/>
                </a:solidFill>
                <a:latin typeface="Trebuchet MS"/>
                <a:cs typeface="Trebuchet MS"/>
              </a:rPr>
              <a:t> </a:t>
            </a:r>
            <a:r>
              <a:rPr sz="2100" dirty="0">
                <a:solidFill>
                  <a:srgbClr val="333333"/>
                </a:solidFill>
                <a:latin typeface="Trebuchet MS"/>
                <a:cs typeface="Trebuchet MS"/>
              </a:rPr>
              <a:t>with</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215" dirty="0">
                <a:solidFill>
                  <a:srgbClr val="ED2137"/>
                </a:solidFill>
                <a:latin typeface="Tahoma"/>
                <a:cs typeface="Tahoma"/>
              </a:rPr>
              <a:t>busybox:1.36</a:t>
            </a:r>
            <a:r>
              <a:rPr sz="2100" spc="-60" dirty="0">
                <a:solidFill>
                  <a:srgbClr val="ED2137"/>
                </a:solidFill>
                <a:latin typeface="Tahoma"/>
                <a:cs typeface="Tahoma"/>
              </a:rPr>
              <a:t> </a:t>
            </a:r>
            <a:r>
              <a:rPr sz="2100" spc="45" dirty="0">
                <a:solidFill>
                  <a:srgbClr val="333333"/>
                </a:solidFill>
                <a:latin typeface="Trebuchet MS"/>
                <a:cs typeface="Trebuchet MS"/>
              </a:rPr>
              <a:t>image</a:t>
            </a:r>
            <a:endParaRPr sz="2100">
              <a:latin typeface="Trebuchet MS"/>
              <a:cs typeface="Trebuchet MS"/>
            </a:endParaRPr>
          </a:p>
          <a:p>
            <a:pPr>
              <a:lnSpc>
                <a:spcPct val="100000"/>
              </a:lnSpc>
              <a:spcBef>
                <a:spcPts val="290"/>
              </a:spcBef>
            </a:pPr>
            <a:endParaRPr sz="2100">
              <a:latin typeface="Trebuchet MS"/>
              <a:cs typeface="Trebuchet MS"/>
            </a:endParaRPr>
          </a:p>
          <a:p>
            <a:pPr marL="264795">
              <a:lnSpc>
                <a:spcPts val="1925"/>
              </a:lnSpc>
            </a:pPr>
            <a:r>
              <a:rPr sz="1650" spc="245" dirty="0">
                <a:latin typeface="Tahoma"/>
                <a:cs typeface="Tahoma"/>
              </a:rPr>
              <a:t>kubectl</a:t>
            </a:r>
            <a:r>
              <a:rPr sz="1650" spc="480" dirty="0">
                <a:latin typeface="Tahoma"/>
                <a:cs typeface="Tahoma"/>
              </a:rPr>
              <a:t> </a:t>
            </a:r>
            <a:r>
              <a:rPr sz="1650" spc="80" dirty="0">
                <a:latin typeface="Tahoma"/>
                <a:cs typeface="Tahoma"/>
              </a:rPr>
              <a:t>debug</a:t>
            </a:r>
            <a:r>
              <a:rPr sz="1650" spc="480" dirty="0">
                <a:latin typeface="Tahoma"/>
                <a:cs typeface="Tahoma"/>
              </a:rPr>
              <a:t> </a:t>
            </a:r>
            <a:r>
              <a:rPr sz="1650" spc="570" dirty="0">
                <a:solidFill>
                  <a:srgbClr val="ED9900"/>
                </a:solidFill>
                <a:latin typeface="Tahoma"/>
                <a:cs typeface="Tahoma"/>
              </a:rPr>
              <a:t>-</a:t>
            </a:r>
            <a:r>
              <a:rPr sz="1650" spc="434" dirty="0">
                <a:solidFill>
                  <a:srgbClr val="ED9900"/>
                </a:solidFill>
                <a:latin typeface="Tahoma"/>
                <a:cs typeface="Tahoma"/>
              </a:rPr>
              <a:t>it</a:t>
            </a:r>
            <a:r>
              <a:rPr sz="1650" spc="484" dirty="0">
                <a:solidFill>
                  <a:srgbClr val="ED9900"/>
                </a:solidFill>
                <a:latin typeface="Tahoma"/>
                <a:cs typeface="Tahoma"/>
              </a:rPr>
              <a:t> </a:t>
            </a:r>
            <a:r>
              <a:rPr sz="1650" spc="75" dirty="0">
                <a:latin typeface="Tahoma"/>
                <a:cs typeface="Tahoma"/>
              </a:rPr>
              <a:t>my-</a:t>
            </a:r>
            <a:r>
              <a:rPr sz="1650" spc="70" dirty="0">
                <a:latin typeface="Tahoma"/>
                <a:cs typeface="Tahoma"/>
              </a:rPr>
              <a:t>app</a:t>
            </a:r>
            <a:r>
              <a:rPr sz="1650" spc="480" dirty="0">
                <a:latin typeface="Tahoma"/>
                <a:cs typeface="Tahoma"/>
              </a:rPr>
              <a:t> </a:t>
            </a:r>
            <a:r>
              <a:rPr sz="1650" spc="140" dirty="0">
                <a:solidFill>
                  <a:srgbClr val="ED9900"/>
                </a:solidFill>
                <a:latin typeface="Tahoma"/>
                <a:cs typeface="Tahoma"/>
              </a:rPr>
              <a:t>--</a:t>
            </a:r>
            <a:r>
              <a:rPr sz="1650" spc="160" dirty="0">
                <a:solidFill>
                  <a:srgbClr val="ED9900"/>
                </a:solidFill>
                <a:latin typeface="Tahoma"/>
                <a:cs typeface="Tahoma"/>
              </a:rPr>
              <a:t>image</a:t>
            </a:r>
            <a:r>
              <a:rPr sz="1650" spc="160" dirty="0">
                <a:solidFill>
                  <a:srgbClr val="996E3A"/>
                </a:solidFill>
                <a:latin typeface="Tahoma"/>
                <a:cs typeface="Tahoma"/>
              </a:rPr>
              <a:t>=</a:t>
            </a:r>
            <a:r>
              <a:rPr sz="1650" spc="160" dirty="0">
                <a:latin typeface="Tahoma"/>
                <a:cs typeface="Tahoma"/>
              </a:rPr>
              <a:t>busybox:1.28</a:t>
            </a:r>
            <a:r>
              <a:rPr sz="1650" spc="484" dirty="0">
                <a:latin typeface="Tahoma"/>
                <a:cs typeface="Tahoma"/>
              </a:rPr>
              <a:t> </a:t>
            </a:r>
            <a:r>
              <a:rPr sz="1650" spc="254" dirty="0">
                <a:solidFill>
                  <a:srgbClr val="ED9900"/>
                </a:solidFill>
                <a:latin typeface="Tahoma"/>
                <a:cs typeface="Tahoma"/>
              </a:rPr>
              <a:t>--</a:t>
            </a:r>
            <a:r>
              <a:rPr sz="1650" spc="135" dirty="0">
                <a:solidFill>
                  <a:srgbClr val="ED9900"/>
                </a:solidFill>
                <a:latin typeface="Tahoma"/>
                <a:cs typeface="Tahoma"/>
              </a:rPr>
              <a:t>target</a:t>
            </a:r>
            <a:r>
              <a:rPr sz="1650" spc="135" dirty="0">
                <a:solidFill>
                  <a:srgbClr val="996E3A"/>
                </a:solidFill>
                <a:latin typeface="Tahoma"/>
                <a:cs typeface="Tahoma"/>
              </a:rPr>
              <a:t>=</a:t>
            </a:r>
            <a:r>
              <a:rPr sz="1650" spc="135" dirty="0">
                <a:latin typeface="Tahoma"/>
                <a:cs typeface="Tahoma"/>
              </a:rPr>
              <a:t>whoami</a:t>
            </a:r>
            <a:endParaRPr sz="1650">
              <a:latin typeface="Tahoma"/>
              <a:cs typeface="Tahoma"/>
            </a:endParaRPr>
          </a:p>
          <a:p>
            <a:pPr marL="12700" marR="5080">
              <a:lnSpc>
                <a:spcPts val="1880"/>
              </a:lnSpc>
              <a:spcBef>
                <a:spcPts val="95"/>
              </a:spcBef>
            </a:pPr>
            <a:r>
              <a:rPr sz="1650" spc="215" dirty="0">
                <a:latin typeface="Tahoma"/>
                <a:cs typeface="Tahoma"/>
              </a:rPr>
              <a:t>Targeting</a:t>
            </a:r>
            <a:r>
              <a:rPr sz="1650" spc="470" dirty="0">
                <a:latin typeface="Tahoma"/>
                <a:cs typeface="Tahoma"/>
              </a:rPr>
              <a:t> </a:t>
            </a:r>
            <a:r>
              <a:rPr sz="1650" spc="240" dirty="0">
                <a:latin typeface="Tahoma"/>
                <a:cs typeface="Tahoma"/>
              </a:rPr>
              <a:t>container</a:t>
            </a:r>
            <a:r>
              <a:rPr sz="1650" spc="470" dirty="0">
                <a:latin typeface="Tahoma"/>
                <a:cs typeface="Tahoma"/>
              </a:rPr>
              <a:t> </a:t>
            </a:r>
            <a:r>
              <a:rPr sz="1650" spc="155" dirty="0">
                <a:latin typeface="Tahoma"/>
                <a:cs typeface="Tahoma"/>
              </a:rPr>
              <a:t>"whoami".</a:t>
            </a:r>
            <a:r>
              <a:rPr sz="1650" spc="470" dirty="0">
                <a:latin typeface="Tahoma"/>
                <a:cs typeface="Tahoma"/>
              </a:rPr>
              <a:t> </a:t>
            </a:r>
            <a:r>
              <a:rPr sz="1650" spc="420" dirty="0">
                <a:latin typeface="Tahoma"/>
                <a:cs typeface="Tahoma"/>
              </a:rPr>
              <a:t>If</a:t>
            </a:r>
            <a:r>
              <a:rPr sz="1650" spc="470" dirty="0">
                <a:latin typeface="Tahoma"/>
                <a:cs typeface="Tahoma"/>
              </a:rPr>
              <a:t> </a:t>
            </a:r>
            <a:r>
              <a:rPr sz="1650" spc="105" dirty="0">
                <a:latin typeface="Tahoma"/>
                <a:cs typeface="Tahoma"/>
              </a:rPr>
              <a:t>you</a:t>
            </a:r>
            <a:r>
              <a:rPr sz="1650" spc="470" dirty="0">
                <a:latin typeface="Tahoma"/>
                <a:cs typeface="Tahoma"/>
              </a:rPr>
              <a:t> </a:t>
            </a:r>
            <a:r>
              <a:rPr sz="1650" spc="260" dirty="0">
                <a:latin typeface="Tahoma"/>
                <a:cs typeface="Tahoma"/>
              </a:rPr>
              <a:t>don't</a:t>
            </a:r>
            <a:r>
              <a:rPr sz="1650" spc="470" dirty="0">
                <a:latin typeface="Tahoma"/>
                <a:cs typeface="Tahoma"/>
              </a:rPr>
              <a:t> </a:t>
            </a:r>
            <a:r>
              <a:rPr sz="1650" spc="170" dirty="0">
                <a:latin typeface="Tahoma"/>
                <a:cs typeface="Tahoma"/>
              </a:rPr>
              <a:t>see</a:t>
            </a:r>
            <a:r>
              <a:rPr sz="1650" spc="470" dirty="0">
                <a:latin typeface="Tahoma"/>
                <a:cs typeface="Tahoma"/>
              </a:rPr>
              <a:t> </a:t>
            </a:r>
            <a:r>
              <a:rPr sz="1650" spc="195" dirty="0">
                <a:latin typeface="Tahoma"/>
                <a:cs typeface="Tahoma"/>
              </a:rPr>
              <a:t>processes</a:t>
            </a:r>
            <a:r>
              <a:rPr sz="1650" spc="470" dirty="0">
                <a:latin typeface="Tahoma"/>
                <a:cs typeface="Tahoma"/>
              </a:rPr>
              <a:t> </a:t>
            </a:r>
            <a:r>
              <a:rPr sz="1650" spc="135" dirty="0">
                <a:latin typeface="Tahoma"/>
                <a:cs typeface="Tahoma"/>
              </a:rPr>
              <a:t>from</a:t>
            </a:r>
            <a:r>
              <a:rPr sz="1650" spc="470" dirty="0">
                <a:latin typeface="Tahoma"/>
                <a:cs typeface="Tahoma"/>
              </a:rPr>
              <a:t> </a:t>
            </a:r>
            <a:r>
              <a:rPr sz="1650" spc="340" dirty="0">
                <a:latin typeface="Tahoma"/>
                <a:cs typeface="Tahoma"/>
              </a:rPr>
              <a:t>this</a:t>
            </a:r>
            <a:r>
              <a:rPr sz="1650" spc="470" dirty="0">
                <a:latin typeface="Tahoma"/>
                <a:cs typeface="Tahoma"/>
              </a:rPr>
              <a:t> </a:t>
            </a:r>
            <a:r>
              <a:rPr sz="1650" spc="240" dirty="0">
                <a:latin typeface="Tahoma"/>
                <a:cs typeface="Tahoma"/>
              </a:rPr>
              <a:t>container</a:t>
            </a:r>
            <a:r>
              <a:rPr sz="1650" spc="470" dirty="0">
                <a:latin typeface="Tahoma"/>
                <a:cs typeface="Tahoma"/>
              </a:rPr>
              <a:t> </a:t>
            </a:r>
            <a:r>
              <a:rPr sz="1650" spc="525" dirty="0">
                <a:latin typeface="Tahoma"/>
                <a:cs typeface="Tahoma"/>
              </a:rPr>
              <a:t>it</a:t>
            </a:r>
            <a:r>
              <a:rPr sz="1650" spc="470" dirty="0">
                <a:latin typeface="Tahoma"/>
                <a:cs typeface="Tahoma"/>
              </a:rPr>
              <a:t> </a:t>
            </a:r>
            <a:r>
              <a:rPr sz="1650" dirty="0">
                <a:latin typeface="Tahoma"/>
                <a:cs typeface="Tahoma"/>
              </a:rPr>
              <a:t>may</a:t>
            </a:r>
            <a:r>
              <a:rPr sz="1650" spc="470" dirty="0">
                <a:latin typeface="Tahoma"/>
                <a:cs typeface="Tahoma"/>
              </a:rPr>
              <a:t> </a:t>
            </a:r>
            <a:r>
              <a:rPr sz="1650" spc="95" dirty="0">
                <a:latin typeface="Tahoma"/>
                <a:cs typeface="Tahoma"/>
              </a:rPr>
              <a:t>be</a:t>
            </a:r>
            <a:r>
              <a:rPr sz="1650" spc="470" dirty="0">
                <a:latin typeface="Tahoma"/>
                <a:cs typeface="Tahoma"/>
              </a:rPr>
              <a:t> </a:t>
            </a:r>
            <a:r>
              <a:rPr sz="1650" spc="130" dirty="0">
                <a:latin typeface="Tahoma"/>
                <a:cs typeface="Tahoma"/>
              </a:rPr>
              <a:t>because </a:t>
            </a:r>
            <a:r>
              <a:rPr sz="1650" spc="210" dirty="0">
                <a:latin typeface="Tahoma"/>
                <a:cs typeface="Tahoma"/>
              </a:rPr>
              <a:t>the</a:t>
            </a:r>
            <a:r>
              <a:rPr sz="1650" spc="484" dirty="0">
                <a:latin typeface="Tahoma"/>
                <a:cs typeface="Tahoma"/>
              </a:rPr>
              <a:t> </a:t>
            </a:r>
            <a:r>
              <a:rPr sz="1650" spc="240" dirty="0">
                <a:latin typeface="Tahoma"/>
                <a:cs typeface="Tahoma"/>
              </a:rPr>
              <a:t>container</a:t>
            </a:r>
            <a:r>
              <a:rPr sz="1650" spc="484" dirty="0">
                <a:latin typeface="Tahoma"/>
                <a:cs typeface="Tahoma"/>
              </a:rPr>
              <a:t> </a:t>
            </a:r>
            <a:r>
              <a:rPr sz="1650" spc="180" dirty="0">
                <a:latin typeface="Tahoma"/>
                <a:cs typeface="Tahoma"/>
              </a:rPr>
              <a:t>runtime</a:t>
            </a:r>
            <a:r>
              <a:rPr sz="1650" spc="490" dirty="0">
                <a:latin typeface="Tahoma"/>
                <a:cs typeface="Tahoma"/>
              </a:rPr>
              <a:t> </a:t>
            </a:r>
            <a:r>
              <a:rPr sz="1650" spc="235" dirty="0">
                <a:latin typeface="Tahoma"/>
                <a:cs typeface="Tahoma"/>
              </a:rPr>
              <a:t>doesn't</a:t>
            </a:r>
            <a:r>
              <a:rPr sz="1650" spc="484" dirty="0">
                <a:latin typeface="Tahoma"/>
                <a:cs typeface="Tahoma"/>
              </a:rPr>
              <a:t> </a:t>
            </a:r>
            <a:r>
              <a:rPr sz="1650" spc="195" dirty="0">
                <a:latin typeface="Tahoma"/>
                <a:cs typeface="Tahoma"/>
              </a:rPr>
              <a:t>support</a:t>
            </a:r>
            <a:r>
              <a:rPr sz="1650" spc="484" dirty="0">
                <a:latin typeface="Tahoma"/>
                <a:cs typeface="Tahoma"/>
              </a:rPr>
              <a:t> </a:t>
            </a:r>
            <a:r>
              <a:rPr sz="1650" spc="340" dirty="0">
                <a:latin typeface="Tahoma"/>
                <a:cs typeface="Tahoma"/>
              </a:rPr>
              <a:t>this</a:t>
            </a:r>
            <a:r>
              <a:rPr sz="1650" spc="490" dirty="0">
                <a:latin typeface="Tahoma"/>
                <a:cs typeface="Tahoma"/>
              </a:rPr>
              <a:t> </a:t>
            </a:r>
            <a:r>
              <a:rPr sz="1650" spc="265" dirty="0">
                <a:latin typeface="Tahoma"/>
                <a:cs typeface="Tahoma"/>
              </a:rPr>
              <a:t>feature.</a:t>
            </a:r>
            <a:endParaRPr sz="1650">
              <a:latin typeface="Tahoma"/>
              <a:cs typeface="Tahoma"/>
            </a:endParaRPr>
          </a:p>
          <a:p>
            <a:pPr marL="12700">
              <a:lnSpc>
                <a:spcPts val="1770"/>
              </a:lnSpc>
            </a:pPr>
            <a:r>
              <a:rPr sz="1650" spc="245" dirty="0">
                <a:latin typeface="Tahoma"/>
                <a:cs typeface="Tahoma"/>
              </a:rPr>
              <a:t>Defaulting</a:t>
            </a:r>
            <a:r>
              <a:rPr sz="1650" spc="459" dirty="0">
                <a:latin typeface="Tahoma"/>
                <a:cs typeface="Tahoma"/>
              </a:rPr>
              <a:t> </a:t>
            </a:r>
            <a:r>
              <a:rPr sz="1650" spc="80" dirty="0">
                <a:latin typeface="Tahoma"/>
                <a:cs typeface="Tahoma"/>
              </a:rPr>
              <a:t>debug</a:t>
            </a:r>
            <a:r>
              <a:rPr sz="1650" spc="459" dirty="0">
                <a:latin typeface="Tahoma"/>
                <a:cs typeface="Tahoma"/>
              </a:rPr>
              <a:t> </a:t>
            </a:r>
            <a:r>
              <a:rPr sz="1650" spc="240" dirty="0">
                <a:latin typeface="Tahoma"/>
                <a:cs typeface="Tahoma"/>
              </a:rPr>
              <a:t>container</a:t>
            </a:r>
            <a:r>
              <a:rPr sz="1650" spc="459" dirty="0">
                <a:latin typeface="Tahoma"/>
                <a:cs typeface="Tahoma"/>
              </a:rPr>
              <a:t> </a:t>
            </a:r>
            <a:r>
              <a:rPr sz="1650" dirty="0">
                <a:latin typeface="Tahoma"/>
                <a:cs typeface="Tahoma"/>
              </a:rPr>
              <a:t>name</a:t>
            </a:r>
            <a:r>
              <a:rPr sz="1650" spc="465" dirty="0">
                <a:latin typeface="Tahoma"/>
                <a:cs typeface="Tahoma"/>
              </a:rPr>
              <a:t> </a:t>
            </a:r>
            <a:r>
              <a:rPr sz="1650" spc="265" dirty="0">
                <a:latin typeface="Tahoma"/>
                <a:cs typeface="Tahoma"/>
              </a:rPr>
              <a:t>to</a:t>
            </a:r>
            <a:r>
              <a:rPr sz="1650" spc="459" dirty="0">
                <a:latin typeface="Tahoma"/>
                <a:cs typeface="Tahoma"/>
              </a:rPr>
              <a:t> </a:t>
            </a:r>
            <a:r>
              <a:rPr sz="1650" spc="215" dirty="0">
                <a:latin typeface="Tahoma"/>
                <a:cs typeface="Tahoma"/>
              </a:rPr>
              <a:t>debugger-</a:t>
            </a:r>
            <a:r>
              <a:rPr sz="1650" spc="170" dirty="0">
                <a:latin typeface="Tahoma"/>
                <a:cs typeface="Tahoma"/>
              </a:rPr>
              <a:t>98jzs.</a:t>
            </a:r>
            <a:endParaRPr sz="1650">
              <a:latin typeface="Tahoma"/>
              <a:cs typeface="Tahoma"/>
            </a:endParaRPr>
          </a:p>
          <a:p>
            <a:pPr marL="12700">
              <a:lnSpc>
                <a:spcPts val="1875"/>
              </a:lnSpc>
            </a:pPr>
            <a:r>
              <a:rPr sz="1650" spc="420" dirty="0">
                <a:latin typeface="Tahoma"/>
                <a:cs typeface="Tahoma"/>
              </a:rPr>
              <a:t>If</a:t>
            </a:r>
            <a:r>
              <a:rPr sz="1650" spc="455" dirty="0">
                <a:latin typeface="Tahoma"/>
                <a:cs typeface="Tahoma"/>
              </a:rPr>
              <a:t> </a:t>
            </a:r>
            <a:r>
              <a:rPr sz="1650" spc="105" dirty="0">
                <a:latin typeface="Tahoma"/>
                <a:cs typeface="Tahoma"/>
              </a:rPr>
              <a:t>you</a:t>
            </a:r>
            <a:r>
              <a:rPr sz="1650" spc="459" dirty="0">
                <a:latin typeface="Tahoma"/>
                <a:cs typeface="Tahoma"/>
              </a:rPr>
              <a:t> </a:t>
            </a:r>
            <a:r>
              <a:rPr sz="1650" spc="260" dirty="0">
                <a:latin typeface="Tahoma"/>
                <a:cs typeface="Tahoma"/>
              </a:rPr>
              <a:t>don't</a:t>
            </a:r>
            <a:r>
              <a:rPr sz="1650" spc="459" dirty="0">
                <a:latin typeface="Tahoma"/>
                <a:cs typeface="Tahoma"/>
              </a:rPr>
              <a:t> </a:t>
            </a:r>
            <a:r>
              <a:rPr sz="1650" spc="170" dirty="0">
                <a:latin typeface="Tahoma"/>
                <a:cs typeface="Tahoma"/>
              </a:rPr>
              <a:t>see</a:t>
            </a:r>
            <a:r>
              <a:rPr sz="1650" spc="455" dirty="0">
                <a:latin typeface="Tahoma"/>
                <a:cs typeface="Tahoma"/>
              </a:rPr>
              <a:t> </a:t>
            </a:r>
            <a:r>
              <a:rPr sz="1650" spc="125" dirty="0">
                <a:latin typeface="Tahoma"/>
                <a:cs typeface="Tahoma"/>
              </a:rPr>
              <a:t>a</a:t>
            </a:r>
            <a:r>
              <a:rPr sz="1650" spc="459" dirty="0">
                <a:latin typeface="Tahoma"/>
                <a:cs typeface="Tahoma"/>
              </a:rPr>
              <a:t> </a:t>
            </a:r>
            <a:r>
              <a:rPr sz="1650" dirty="0">
                <a:latin typeface="Tahoma"/>
                <a:cs typeface="Tahoma"/>
              </a:rPr>
              <a:t>command</a:t>
            </a:r>
            <a:r>
              <a:rPr sz="1650" spc="459" dirty="0">
                <a:latin typeface="Tahoma"/>
                <a:cs typeface="Tahoma"/>
              </a:rPr>
              <a:t> </a:t>
            </a:r>
            <a:r>
              <a:rPr sz="1650" spc="160" dirty="0">
                <a:latin typeface="Tahoma"/>
                <a:cs typeface="Tahoma"/>
              </a:rPr>
              <a:t>prompt,</a:t>
            </a:r>
            <a:r>
              <a:rPr sz="1650" spc="455" dirty="0">
                <a:latin typeface="Tahoma"/>
                <a:cs typeface="Tahoma"/>
              </a:rPr>
              <a:t> </a:t>
            </a:r>
            <a:r>
              <a:rPr sz="1650" spc="325" dirty="0">
                <a:latin typeface="Tahoma"/>
                <a:cs typeface="Tahoma"/>
              </a:rPr>
              <a:t>try</a:t>
            </a:r>
            <a:r>
              <a:rPr sz="1650" spc="459" dirty="0">
                <a:latin typeface="Tahoma"/>
                <a:cs typeface="Tahoma"/>
              </a:rPr>
              <a:t> </a:t>
            </a:r>
            <a:r>
              <a:rPr sz="1650" spc="229" dirty="0">
                <a:latin typeface="Tahoma"/>
                <a:cs typeface="Tahoma"/>
              </a:rPr>
              <a:t>pressing</a:t>
            </a:r>
            <a:r>
              <a:rPr sz="1650" spc="459" dirty="0">
                <a:latin typeface="Tahoma"/>
                <a:cs typeface="Tahoma"/>
              </a:rPr>
              <a:t> </a:t>
            </a:r>
            <a:r>
              <a:rPr sz="1650" spc="260" dirty="0">
                <a:latin typeface="Tahoma"/>
                <a:cs typeface="Tahoma"/>
              </a:rPr>
              <a:t>enter.</a:t>
            </a:r>
            <a:endParaRPr sz="1650">
              <a:latin typeface="Tahoma"/>
              <a:cs typeface="Tahoma"/>
            </a:endParaRPr>
          </a:p>
          <a:p>
            <a:pPr marL="12700" marR="10349865">
              <a:lnSpc>
                <a:spcPts val="1880"/>
              </a:lnSpc>
              <a:spcBef>
                <a:spcPts val="95"/>
              </a:spcBef>
              <a:tabLst>
                <a:tab pos="516890" algn="l"/>
              </a:tabLst>
            </a:pPr>
            <a:r>
              <a:rPr sz="1650" spc="310" dirty="0">
                <a:solidFill>
                  <a:srgbClr val="999999"/>
                </a:solidFill>
                <a:latin typeface="Tahoma"/>
                <a:cs typeface="Tahoma"/>
              </a:rPr>
              <a:t>/</a:t>
            </a:r>
            <a:r>
              <a:rPr sz="1650" dirty="0">
                <a:solidFill>
                  <a:srgbClr val="999999"/>
                </a:solidFill>
                <a:latin typeface="Tahoma"/>
                <a:cs typeface="Tahoma"/>
              </a:rPr>
              <a:t>	</a:t>
            </a:r>
            <a:r>
              <a:rPr sz="1650" spc="85" dirty="0">
                <a:solidFill>
                  <a:srgbClr val="DD4A67"/>
                </a:solidFill>
                <a:latin typeface="Tahoma"/>
                <a:cs typeface="Tahoma"/>
              </a:rPr>
              <a:t>hostname </a:t>
            </a:r>
            <a:r>
              <a:rPr sz="1650" spc="75" dirty="0">
                <a:latin typeface="Tahoma"/>
                <a:cs typeface="Tahoma"/>
              </a:rPr>
              <a:t>my-</a:t>
            </a:r>
            <a:r>
              <a:rPr sz="1650" spc="45" dirty="0">
                <a:latin typeface="Tahoma"/>
                <a:cs typeface="Tahoma"/>
              </a:rPr>
              <a:t>app</a:t>
            </a:r>
            <a:endParaRPr sz="1650">
              <a:latin typeface="Tahoma"/>
              <a:cs typeface="Tahom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INIT</a:t>
            </a:r>
            <a:r>
              <a:rPr spc="75" dirty="0"/>
              <a:t> </a:t>
            </a:r>
            <a:r>
              <a:rPr spc="-65" dirty="0"/>
              <a:t>CONTAINERS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3" cstate="print"/>
          <a:stretch>
            <a:fillRect/>
          </a:stretch>
        </p:blipFill>
        <p:spPr>
          <a:xfrm>
            <a:off x="1309687" y="3109912"/>
            <a:ext cx="104775" cy="104774"/>
          </a:xfrm>
          <a:prstGeom prst="rect">
            <a:avLst/>
          </a:prstGeom>
        </p:spPr>
      </p:pic>
      <p:pic>
        <p:nvPicPr>
          <p:cNvPr id="7" name="object 7"/>
          <p:cNvPicPr/>
          <p:nvPr/>
        </p:nvPicPr>
        <p:blipFill>
          <a:blip r:embed="rId3" cstate="print"/>
          <a:stretch>
            <a:fillRect/>
          </a:stretch>
        </p:blipFill>
        <p:spPr>
          <a:xfrm>
            <a:off x="1309687" y="3586162"/>
            <a:ext cx="104775" cy="104774"/>
          </a:xfrm>
          <a:prstGeom prst="rect">
            <a:avLst/>
          </a:prstGeom>
        </p:spPr>
      </p:pic>
      <p:pic>
        <p:nvPicPr>
          <p:cNvPr id="8" name="object 8"/>
          <p:cNvPicPr/>
          <p:nvPr/>
        </p:nvPicPr>
        <p:blipFill>
          <a:blip r:embed="rId2" cstate="print"/>
          <a:stretch>
            <a:fillRect/>
          </a:stretch>
        </p:blipFill>
        <p:spPr>
          <a:xfrm>
            <a:off x="933449" y="4067174"/>
            <a:ext cx="95250" cy="95249"/>
          </a:xfrm>
          <a:prstGeom prst="rect">
            <a:avLst/>
          </a:prstGeom>
        </p:spPr>
      </p:pic>
      <p:pic>
        <p:nvPicPr>
          <p:cNvPr id="9" name="object 9"/>
          <p:cNvPicPr/>
          <p:nvPr/>
        </p:nvPicPr>
        <p:blipFill>
          <a:blip r:embed="rId2" cstate="print"/>
          <a:stretch>
            <a:fillRect/>
          </a:stretch>
        </p:blipFill>
        <p:spPr>
          <a:xfrm>
            <a:off x="933449" y="4857749"/>
            <a:ext cx="95250" cy="95249"/>
          </a:xfrm>
          <a:prstGeom prst="rect">
            <a:avLst/>
          </a:prstGeom>
        </p:spPr>
      </p:pic>
      <p:sp>
        <p:nvSpPr>
          <p:cNvPr id="10" name="object 10"/>
          <p:cNvSpPr/>
          <p:nvPr/>
        </p:nvSpPr>
        <p:spPr>
          <a:xfrm>
            <a:off x="9944099" y="5020626"/>
            <a:ext cx="9525" cy="26670"/>
          </a:xfrm>
          <a:custGeom>
            <a:avLst/>
            <a:gdLst/>
            <a:ahLst/>
            <a:cxnLst/>
            <a:rect l="l" t="t" r="r" b="b"/>
            <a:pathLst>
              <a:path w="9525" h="26670">
                <a:moveTo>
                  <a:pt x="9524" y="26670"/>
                </a:moveTo>
                <a:lnTo>
                  <a:pt x="0" y="26670"/>
                </a:lnTo>
                <a:lnTo>
                  <a:pt x="0" y="0"/>
                </a:lnTo>
                <a:lnTo>
                  <a:pt x="9524" y="0"/>
                </a:lnTo>
                <a:lnTo>
                  <a:pt x="9524" y="26670"/>
                </a:lnTo>
                <a:close/>
              </a:path>
            </a:pathLst>
          </a:custGeom>
          <a:solidFill>
            <a:srgbClr val="ED2137"/>
          </a:solidFill>
        </p:spPr>
        <p:txBody>
          <a:bodyPr wrap="square" lIns="0" tIns="0" rIns="0" bIns="0" rtlCol="0"/>
          <a:lstStyle/>
          <a:p>
            <a:endParaRPr/>
          </a:p>
        </p:txBody>
      </p:sp>
      <p:sp>
        <p:nvSpPr>
          <p:cNvPr id="11" name="object 11"/>
          <p:cNvSpPr txBox="1"/>
          <p:nvPr/>
        </p:nvSpPr>
        <p:spPr>
          <a:xfrm>
            <a:off x="1177924" y="1345564"/>
            <a:ext cx="11268075" cy="4006850"/>
          </a:xfrm>
          <a:prstGeom prst="rect">
            <a:avLst/>
          </a:prstGeom>
        </p:spPr>
        <p:txBody>
          <a:bodyPr vert="horz" wrap="square" lIns="0" tIns="12700" rIns="0" bIns="0" rtlCol="0">
            <a:spAutoFit/>
          </a:bodyPr>
          <a:lstStyle/>
          <a:p>
            <a:pPr marL="12700" marR="2468880">
              <a:lnSpc>
                <a:spcPct val="151800"/>
              </a:lnSpc>
              <a:spcBef>
                <a:spcPts val="100"/>
              </a:spcBef>
            </a:pPr>
            <a:r>
              <a:rPr sz="2100" spc="85" dirty="0">
                <a:solidFill>
                  <a:srgbClr val="333333"/>
                </a:solidFill>
                <a:latin typeface="Trebuchet MS"/>
                <a:cs typeface="Trebuchet MS"/>
              </a:rPr>
              <a:t>A</a:t>
            </a:r>
            <a:r>
              <a:rPr sz="2100" spc="-10" dirty="0">
                <a:solidFill>
                  <a:srgbClr val="333333"/>
                </a:solidFill>
                <a:latin typeface="Trebuchet MS"/>
                <a:cs typeface="Trebuchet MS"/>
              </a:rPr>
              <a:t> </a:t>
            </a:r>
            <a:r>
              <a:rPr sz="2100" spc="100" dirty="0">
                <a:solidFill>
                  <a:srgbClr val="ED2137"/>
                </a:solidFill>
                <a:latin typeface="Trebuchet MS"/>
                <a:cs typeface="Trebuchet MS"/>
              </a:rPr>
              <a:t>Pod</a:t>
            </a:r>
            <a:r>
              <a:rPr sz="2100" spc="-10" dirty="0">
                <a:solidFill>
                  <a:srgbClr val="ED2137"/>
                </a:solidFill>
                <a:latin typeface="Trebuchet MS"/>
                <a:cs typeface="Trebuchet MS"/>
              </a:rPr>
              <a:t> </a:t>
            </a:r>
            <a:r>
              <a:rPr sz="2100" spc="50" dirty="0">
                <a:solidFill>
                  <a:srgbClr val="333333"/>
                </a:solidFill>
                <a:latin typeface="Trebuchet MS"/>
                <a:cs typeface="Trebuchet MS"/>
              </a:rPr>
              <a:t>can</a:t>
            </a:r>
            <a:r>
              <a:rPr sz="2100" spc="-10" dirty="0">
                <a:solidFill>
                  <a:srgbClr val="333333"/>
                </a:solidFill>
                <a:latin typeface="Trebuchet MS"/>
                <a:cs typeface="Trebuchet MS"/>
              </a:rPr>
              <a:t> </a:t>
            </a:r>
            <a:r>
              <a:rPr sz="2100" spc="55" dirty="0">
                <a:solidFill>
                  <a:srgbClr val="333333"/>
                </a:solidFill>
                <a:latin typeface="Trebuchet MS"/>
                <a:cs typeface="Trebuchet MS"/>
              </a:rPr>
              <a:t>be</a:t>
            </a:r>
            <a:r>
              <a:rPr sz="2100" spc="-5" dirty="0">
                <a:solidFill>
                  <a:srgbClr val="333333"/>
                </a:solidFill>
                <a:latin typeface="Trebuchet MS"/>
                <a:cs typeface="Trebuchet MS"/>
              </a:rPr>
              <a:t> </a:t>
            </a:r>
            <a:r>
              <a:rPr sz="2100" spc="90" dirty="0">
                <a:solidFill>
                  <a:srgbClr val="333333"/>
                </a:solidFill>
                <a:latin typeface="Trebuchet MS"/>
                <a:cs typeface="Trebuchet MS"/>
              </a:rPr>
              <a:t>made</a:t>
            </a:r>
            <a:r>
              <a:rPr sz="2100" spc="-10" dirty="0">
                <a:solidFill>
                  <a:srgbClr val="333333"/>
                </a:solidFill>
                <a:latin typeface="Trebuchet MS"/>
                <a:cs typeface="Trebuchet MS"/>
              </a:rPr>
              <a:t> </a:t>
            </a:r>
            <a:r>
              <a:rPr sz="2100" spc="114" dirty="0">
                <a:solidFill>
                  <a:srgbClr val="333333"/>
                </a:solidFill>
                <a:latin typeface="Trebuchet MS"/>
                <a:cs typeface="Trebuchet MS"/>
              </a:rPr>
              <a:t>up</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dirty="0">
                <a:solidFill>
                  <a:srgbClr val="333333"/>
                </a:solidFill>
                <a:latin typeface="Trebuchet MS"/>
                <a:cs typeface="Trebuchet MS"/>
              </a:rPr>
              <a:t>several</a:t>
            </a:r>
            <a:r>
              <a:rPr sz="2100" spc="-10" dirty="0">
                <a:solidFill>
                  <a:srgbClr val="333333"/>
                </a:solidFill>
                <a:latin typeface="Trebuchet MS"/>
                <a:cs typeface="Trebuchet MS"/>
              </a:rPr>
              <a:t> </a:t>
            </a:r>
            <a:r>
              <a:rPr sz="2100" dirty="0">
                <a:solidFill>
                  <a:srgbClr val="333333"/>
                </a:solidFill>
                <a:latin typeface="Trebuchet MS"/>
                <a:cs typeface="Trebuchet MS"/>
              </a:rPr>
              <a:t>containers</a:t>
            </a:r>
            <a:r>
              <a:rPr sz="2100" spc="-10" dirty="0">
                <a:solidFill>
                  <a:srgbClr val="333333"/>
                </a:solidFill>
                <a:latin typeface="Trebuchet MS"/>
                <a:cs typeface="Trebuchet MS"/>
              </a:rPr>
              <a:t> </a:t>
            </a:r>
            <a:r>
              <a:rPr sz="2100" dirty="0">
                <a:solidFill>
                  <a:srgbClr val="333333"/>
                </a:solidFill>
                <a:latin typeface="Trebuchet MS"/>
                <a:cs typeface="Trebuchet MS"/>
              </a:rPr>
              <a:t>for</a:t>
            </a:r>
            <a:r>
              <a:rPr sz="2100" spc="-10" dirty="0">
                <a:solidFill>
                  <a:srgbClr val="333333"/>
                </a:solidFill>
                <a:latin typeface="Trebuchet MS"/>
                <a:cs typeface="Trebuchet MS"/>
              </a:rPr>
              <a:t> </a:t>
            </a:r>
            <a:r>
              <a:rPr sz="2100" spc="65" dirty="0">
                <a:solidFill>
                  <a:srgbClr val="333333"/>
                </a:solidFill>
                <a:latin typeface="Trebuchet MS"/>
                <a:cs typeface="Trebuchet MS"/>
              </a:rPr>
              <a:t>hosting</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application </a:t>
            </a:r>
            <a:r>
              <a:rPr sz="2100" spc="-35" dirty="0">
                <a:solidFill>
                  <a:srgbClr val="333333"/>
                </a:solidFill>
                <a:latin typeface="Trebuchet MS"/>
                <a:cs typeface="Trebuchet MS"/>
              </a:rPr>
              <a:t>It</a:t>
            </a:r>
            <a:r>
              <a:rPr sz="2100" spc="-100" dirty="0">
                <a:solidFill>
                  <a:srgbClr val="333333"/>
                </a:solidFill>
                <a:latin typeface="Trebuchet MS"/>
                <a:cs typeface="Trebuchet MS"/>
              </a:rPr>
              <a:t> </a:t>
            </a:r>
            <a:r>
              <a:rPr sz="2100" spc="50" dirty="0">
                <a:solidFill>
                  <a:srgbClr val="333333"/>
                </a:solidFill>
                <a:latin typeface="Trebuchet MS"/>
                <a:cs typeface="Trebuchet MS"/>
              </a:rPr>
              <a:t>can</a:t>
            </a:r>
            <a:r>
              <a:rPr sz="2100" spc="-95" dirty="0">
                <a:solidFill>
                  <a:srgbClr val="333333"/>
                </a:solidFill>
                <a:latin typeface="Trebuchet MS"/>
                <a:cs typeface="Trebuchet MS"/>
              </a:rPr>
              <a:t> </a:t>
            </a:r>
            <a:r>
              <a:rPr sz="2100" spc="60" dirty="0">
                <a:solidFill>
                  <a:srgbClr val="333333"/>
                </a:solidFill>
                <a:latin typeface="Trebuchet MS"/>
                <a:cs typeface="Trebuchet MS"/>
              </a:rPr>
              <a:t>also</a:t>
            </a:r>
            <a:r>
              <a:rPr sz="2100" spc="-95" dirty="0">
                <a:solidFill>
                  <a:srgbClr val="333333"/>
                </a:solidFill>
                <a:latin typeface="Trebuchet MS"/>
                <a:cs typeface="Trebuchet MS"/>
              </a:rPr>
              <a:t> </a:t>
            </a:r>
            <a:r>
              <a:rPr sz="2100" dirty="0">
                <a:solidFill>
                  <a:srgbClr val="333333"/>
                </a:solidFill>
                <a:latin typeface="Trebuchet MS"/>
                <a:cs typeface="Trebuchet MS"/>
              </a:rPr>
              <a:t>rely</a:t>
            </a:r>
            <a:r>
              <a:rPr sz="2100" spc="-95" dirty="0">
                <a:solidFill>
                  <a:srgbClr val="333333"/>
                </a:solidFill>
                <a:latin typeface="Trebuchet MS"/>
                <a:cs typeface="Trebuchet MS"/>
              </a:rPr>
              <a:t> </a:t>
            </a:r>
            <a:r>
              <a:rPr sz="2100" spc="135" dirty="0">
                <a:solidFill>
                  <a:srgbClr val="333333"/>
                </a:solidFill>
                <a:latin typeface="Trebuchet MS"/>
                <a:cs typeface="Trebuchet MS"/>
              </a:rPr>
              <a:t>on</a:t>
            </a:r>
            <a:r>
              <a:rPr sz="2100" spc="-95" dirty="0">
                <a:solidFill>
                  <a:srgbClr val="333333"/>
                </a:solidFill>
                <a:latin typeface="Trebuchet MS"/>
                <a:cs typeface="Trebuchet MS"/>
              </a:rPr>
              <a:t> </a:t>
            </a:r>
            <a:r>
              <a:rPr sz="2100" spc="90" dirty="0">
                <a:solidFill>
                  <a:srgbClr val="333333"/>
                </a:solidFill>
                <a:latin typeface="Trebuchet MS"/>
                <a:cs typeface="Trebuchet MS"/>
              </a:rPr>
              <a:t>one</a:t>
            </a:r>
            <a:r>
              <a:rPr sz="2100" spc="-95" dirty="0">
                <a:solidFill>
                  <a:srgbClr val="333333"/>
                </a:solidFill>
                <a:latin typeface="Trebuchet MS"/>
                <a:cs typeface="Trebuchet MS"/>
              </a:rPr>
              <a:t> </a:t>
            </a:r>
            <a:r>
              <a:rPr sz="2100" spc="85" dirty="0">
                <a:solidFill>
                  <a:srgbClr val="333333"/>
                </a:solidFill>
                <a:latin typeface="Trebuchet MS"/>
                <a:cs typeface="Trebuchet MS"/>
              </a:rPr>
              <a:t>or</a:t>
            </a:r>
            <a:r>
              <a:rPr sz="2100" spc="-95" dirty="0">
                <a:solidFill>
                  <a:srgbClr val="333333"/>
                </a:solidFill>
                <a:latin typeface="Trebuchet MS"/>
                <a:cs typeface="Trebuchet MS"/>
              </a:rPr>
              <a:t> </a:t>
            </a:r>
            <a:r>
              <a:rPr sz="2100" spc="95" dirty="0">
                <a:solidFill>
                  <a:srgbClr val="333333"/>
                </a:solidFill>
                <a:latin typeface="Trebuchet MS"/>
                <a:cs typeface="Trebuchet MS"/>
              </a:rPr>
              <a:t>more</a:t>
            </a:r>
            <a:r>
              <a:rPr sz="2100" spc="-95" dirty="0">
                <a:solidFill>
                  <a:srgbClr val="333333"/>
                </a:solidFill>
                <a:latin typeface="Trebuchet MS"/>
                <a:cs typeface="Trebuchet MS"/>
              </a:rPr>
              <a:t> </a:t>
            </a:r>
            <a:r>
              <a:rPr sz="2100" dirty="0">
                <a:solidFill>
                  <a:srgbClr val="ED2137"/>
                </a:solidFill>
                <a:latin typeface="Trebuchet MS"/>
                <a:cs typeface="Trebuchet MS"/>
              </a:rPr>
              <a:t>Init</a:t>
            </a:r>
            <a:r>
              <a:rPr sz="2100" spc="-95" dirty="0">
                <a:solidFill>
                  <a:srgbClr val="ED2137"/>
                </a:solidFill>
                <a:latin typeface="Trebuchet MS"/>
                <a:cs typeface="Trebuchet MS"/>
              </a:rPr>
              <a:t> </a:t>
            </a:r>
            <a:r>
              <a:rPr sz="2100" spc="50" dirty="0">
                <a:solidFill>
                  <a:srgbClr val="ED2137"/>
                </a:solidFill>
                <a:latin typeface="Trebuchet MS"/>
                <a:cs typeface="Trebuchet MS"/>
              </a:rPr>
              <a:t>Containers</a:t>
            </a:r>
            <a:endParaRPr sz="2100">
              <a:latin typeface="Trebuchet MS"/>
              <a:cs typeface="Trebuchet MS"/>
            </a:endParaRPr>
          </a:p>
          <a:p>
            <a:pPr marL="393065" marR="5244465" indent="-381000">
              <a:lnSpc>
                <a:spcPts val="3979"/>
              </a:lnSpc>
              <a:spcBef>
                <a:spcPts val="145"/>
              </a:spcBef>
            </a:pPr>
            <a:r>
              <a:rPr sz="2100" dirty="0">
                <a:solidFill>
                  <a:srgbClr val="ED2137"/>
                </a:solidFill>
                <a:latin typeface="Trebuchet MS"/>
                <a:cs typeface="Trebuchet MS"/>
              </a:rPr>
              <a:t>Init</a:t>
            </a:r>
            <a:r>
              <a:rPr sz="2100" spc="-70" dirty="0">
                <a:solidFill>
                  <a:srgbClr val="ED2137"/>
                </a:solidFill>
                <a:latin typeface="Trebuchet MS"/>
                <a:cs typeface="Trebuchet MS"/>
              </a:rPr>
              <a:t> </a:t>
            </a:r>
            <a:r>
              <a:rPr sz="2100" spc="60" dirty="0">
                <a:solidFill>
                  <a:srgbClr val="ED2137"/>
                </a:solidFill>
                <a:latin typeface="Trebuchet MS"/>
                <a:cs typeface="Trebuchet MS"/>
              </a:rPr>
              <a:t>Containers</a:t>
            </a:r>
            <a:r>
              <a:rPr sz="2100" spc="-65" dirty="0">
                <a:solidFill>
                  <a:srgbClr val="ED2137"/>
                </a:solidFill>
                <a:latin typeface="Trebuchet MS"/>
                <a:cs typeface="Trebuchet MS"/>
              </a:rPr>
              <a:t> </a:t>
            </a:r>
            <a:r>
              <a:rPr sz="2100" dirty="0">
                <a:solidFill>
                  <a:srgbClr val="333333"/>
                </a:solidFill>
                <a:latin typeface="Trebuchet MS"/>
                <a:cs typeface="Trebuchet MS"/>
              </a:rPr>
              <a:t>are</a:t>
            </a:r>
            <a:r>
              <a:rPr sz="2100" spc="-70" dirty="0">
                <a:solidFill>
                  <a:srgbClr val="333333"/>
                </a:solidFill>
                <a:latin typeface="Trebuchet MS"/>
                <a:cs typeface="Trebuchet MS"/>
              </a:rPr>
              <a:t> </a:t>
            </a:r>
            <a:r>
              <a:rPr sz="2100" spc="-20" dirty="0">
                <a:solidFill>
                  <a:srgbClr val="333333"/>
                </a:solidFill>
                <a:latin typeface="Trebuchet MS"/>
                <a:cs typeface="Trebuchet MS"/>
              </a:rPr>
              <a:t>like</a:t>
            </a:r>
            <a:r>
              <a:rPr sz="2100" spc="-65" dirty="0">
                <a:solidFill>
                  <a:srgbClr val="333333"/>
                </a:solidFill>
                <a:latin typeface="Trebuchet MS"/>
                <a:cs typeface="Trebuchet MS"/>
              </a:rPr>
              <a:t> </a:t>
            </a:r>
            <a:r>
              <a:rPr sz="2100" spc="305" dirty="0">
                <a:solidFill>
                  <a:srgbClr val="ED2137"/>
                </a:solidFill>
                <a:latin typeface="Tahoma"/>
                <a:cs typeface="Tahoma"/>
              </a:rPr>
              <a:t>containers</a:t>
            </a:r>
            <a:r>
              <a:rPr sz="2100" spc="-95" dirty="0">
                <a:solidFill>
                  <a:srgbClr val="ED2137"/>
                </a:solidFill>
                <a:latin typeface="Tahoma"/>
                <a:cs typeface="Tahoma"/>
              </a:rPr>
              <a:t> </a:t>
            </a:r>
            <a:r>
              <a:rPr sz="2100" dirty="0">
                <a:solidFill>
                  <a:srgbClr val="333333"/>
                </a:solidFill>
                <a:latin typeface="Trebuchet MS"/>
                <a:cs typeface="Trebuchet MS"/>
              </a:rPr>
              <a:t>except</a:t>
            </a:r>
            <a:r>
              <a:rPr sz="2100" spc="-65" dirty="0">
                <a:solidFill>
                  <a:srgbClr val="333333"/>
                </a:solidFill>
                <a:latin typeface="Trebuchet MS"/>
                <a:cs typeface="Trebuchet MS"/>
              </a:rPr>
              <a:t> </a:t>
            </a:r>
            <a:r>
              <a:rPr sz="2100" spc="-25" dirty="0">
                <a:solidFill>
                  <a:srgbClr val="333333"/>
                </a:solidFill>
                <a:latin typeface="Trebuchet MS"/>
                <a:cs typeface="Trebuchet MS"/>
              </a:rPr>
              <a:t>that: </a:t>
            </a:r>
            <a:r>
              <a:rPr sz="2100" dirty="0">
                <a:solidFill>
                  <a:srgbClr val="333333"/>
                </a:solidFill>
                <a:latin typeface="Trebuchet MS"/>
                <a:cs typeface="Trebuchet MS"/>
              </a:rPr>
              <a:t>they</a:t>
            </a:r>
            <a:r>
              <a:rPr sz="2100" spc="-70" dirty="0">
                <a:solidFill>
                  <a:srgbClr val="333333"/>
                </a:solidFill>
                <a:latin typeface="Trebuchet MS"/>
                <a:cs typeface="Trebuchet MS"/>
              </a:rPr>
              <a:t> </a:t>
            </a:r>
            <a:r>
              <a:rPr sz="2100" spc="55" dirty="0">
                <a:solidFill>
                  <a:srgbClr val="333333"/>
                </a:solidFill>
                <a:latin typeface="Trebuchet MS"/>
                <a:cs typeface="Trebuchet MS"/>
              </a:rPr>
              <a:t>have</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dirty="0">
                <a:solidFill>
                  <a:srgbClr val="333333"/>
                </a:solidFill>
                <a:latin typeface="Trebuchet MS"/>
                <a:cs typeface="Trebuchet MS"/>
              </a:rPr>
              <a:t>limited</a:t>
            </a:r>
            <a:r>
              <a:rPr sz="2100" spc="-65" dirty="0">
                <a:solidFill>
                  <a:srgbClr val="333333"/>
                </a:solidFill>
                <a:latin typeface="Trebuchet MS"/>
                <a:cs typeface="Trebuchet MS"/>
              </a:rPr>
              <a:t> </a:t>
            </a:r>
            <a:r>
              <a:rPr sz="2100" spc="-10" dirty="0">
                <a:solidFill>
                  <a:srgbClr val="333333"/>
                </a:solidFill>
                <a:latin typeface="Trebuchet MS"/>
                <a:cs typeface="Trebuchet MS"/>
              </a:rPr>
              <a:t>lifespan</a:t>
            </a:r>
            <a:endParaRPr sz="2100">
              <a:latin typeface="Trebuchet MS"/>
              <a:cs typeface="Trebuchet MS"/>
            </a:endParaRPr>
          </a:p>
          <a:p>
            <a:pPr marL="393065">
              <a:lnSpc>
                <a:spcPct val="100000"/>
              </a:lnSpc>
              <a:spcBef>
                <a:spcPts val="850"/>
              </a:spcBef>
            </a:pPr>
            <a:r>
              <a:rPr sz="2100" dirty="0">
                <a:solidFill>
                  <a:srgbClr val="333333"/>
                </a:solidFill>
                <a:latin typeface="Trebuchet MS"/>
                <a:cs typeface="Trebuchet MS"/>
              </a:rPr>
              <a:t>each</a:t>
            </a:r>
            <a:r>
              <a:rPr sz="2100" spc="-5" dirty="0">
                <a:solidFill>
                  <a:srgbClr val="333333"/>
                </a:solidFill>
                <a:latin typeface="Trebuchet MS"/>
                <a:cs typeface="Trebuchet MS"/>
              </a:rPr>
              <a:t> </a:t>
            </a:r>
            <a:r>
              <a:rPr sz="2100" dirty="0">
                <a:solidFill>
                  <a:srgbClr val="333333"/>
                </a:solidFill>
                <a:latin typeface="Trebuchet MS"/>
                <a:cs typeface="Trebuchet MS"/>
              </a:rPr>
              <a:t>of the </a:t>
            </a:r>
            <a:r>
              <a:rPr sz="2100" dirty="0">
                <a:solidFill>
                  <a:srgbClr val="ED2137"/>
                </a:solidFill>
                <a:latin typeface="Trebuchet MS"/>
                <a:cs typeface="Trebuchet MS"/>
              </a:rPr>
              <a:t>Init </a:t>
            </a:r>
            <a:r>
              <a:rPr sz="2100" spc="60" dirty="0">
                <a:solidFill>
                  <a:srgbClr val="ED2137"/>
                </a:solidFill>
                <a:latin typeface="Trebuchet MS"/>
                <a:cs typeface="Trebuchet MS"/>
              </a:rPr>
              <a:t>Containers</a:t>
            </a:r>
            <a:r>
              <a:rPr sz="2100" dirty="0">
                <a:solidFill>
                  <a:srgbClr val="ED2137"/>
                </a:solidFill>
                <a:latin typeface="Trebuchet MS"/>
                <a:cs typeface="Trebuchet MS"/>
              </a:rPr>
              <a:t> </a:t>
            </a:r>
            <a:r>
              <a:rPr sz="2100" dirty="0">
                <a:solidFill>
                  <a:srgbClr val="333333"/>
                </a:solidFill>
                <a:latin typeface="Trebuchet MS"/>
                <a:cs typeface="Trebuchet MS"/>
              </a:rPr>
              <a:t>is only</a:t>
            </a:r>
            <a:r>
              <a:rPr sz="2100" spc="-5" dirty="0">
                <a:solidFill>
                  <a:srgbClr val="333333"/>
                </a:solidFill>
                <a:latin typeface="Trebuchet MS"/>
                <a:cs typeface="Trebuchet MS"/>
              </a:rPr>
              <a:t> </a:t>
            </a:r>
            <a:r>
              <a:rPr sz="2100" spc="50" dirty="0">
                <a:solidFill>
                  <a:srgbClr val="333333"/>
                </a:solidFill>
                <a:latin typeface="Trebuchet MS"/>
                <a:cs typeface="Trebuchet MS"/>
              </a:rPr>
              <a:t>launched</a:t>
            </a:r>
            <a:r>
              <a:rPr sz="2100" dirty="0">
                <a:solidFill>
                  <a:srgbClr val="333333"/>
                </a:solidFill>
                <a:latin typeface="Trebuchet MS"/>
                <a:cs typeface="Trebuchet MS"/>
              </a:rPr>
              <a:t> </a:t>
            </a:r>
            <a:r>
              <a:rPr sz="2100" spc="-80" dirty="0">
                <a:solidFill>
                  <a:srgbClr val="333333"/>
                </a:solidFill>
                <a:latin typeface="Trebuchet MS"/>
                <a:cs typeface="Trebuchet MS"/>
              </a:rPr>
              <a:t>if</a:t>
            </a:r>
            <a:r>
              <a:rPr sz="2100" dirty="0">
                <a:solidFill>
                  <a:srgbClr val="333333"/>
                </a:solidFill>
                <a:latin typeface="Trebuchet MS"/>
                <a:cs typeface="Trebuchet MS"/>
              </a:rPr>
              <a:t> the </a:t>
            </a:r>
            <a:r>
              <a:rPr sz="2100" spc="65" dirty="0">
                <a:solidFill>
                  <a:srgbClr val="333333"/>
                </a:solidFill>
                <a:latin typeface="Trebuchet MS"/>
                <a:cs typeface="Trebuchet MS"/>
              </a:rPr>
              <a:t>previous</a:t>
            </a:r>
            <a:r>
              <a:rPr sz="2100" dirty="0">
                <a:solidFill>
                  <a:srgbClr val="333333"/>
                </a:solidFill>
                <a:latin typeface="Trebuchet MS"/>
                <a:cs typeface="Trebuchet MS"/>
              </a:rPr>
              <a:t> </a:t>
            </a:r>
            <a:r>
              <a:rPr sz="2100" spc="90" dirty="0">
                <a:solidFill>
                  <a:srgbClr val="333333"/>
                </a:solidFill>
                <a:latin typeface="Trebuchet MS"/>
                <a:cs typeface="Trebuchet MS"/>
              </a:rPr>
              <a:t>one</a:t>
            </a:r>
            <a:r>
              <a:rPr sz="2100" dirty="0">
                <a:solidFill>
                  <a:srgbClr val="333333"/>
                </a:solidFill>
                <a:latin typeface="Trebuchet MS"/>
                <a:cs typeface="Trebuchet MS"/>
              </a:rPr>
              <a:t> completed without</a:t>
            </a:r>
            <a:r>
              <a:rPr sz="2100" spc="-5" dirty="0">
                <a:solidFill>
                  <a:srgbClr val="333333"/>
                </a:solidFill>
                <a:latin typeface="Trebuchet MS"/>
                <a:cs typeface="Trebuchet MS"/>
              </a:rPr>
              <a:t> </a:t>
            </a:r>
            <a:r>
              <a:rPr sz="2100" spc="45" dirty="0">
                <a:solidFill>
                  <a:srgbClr val="333333"/>
                </a:solidFill>
                <a:latin typeface="Trebuchet MS"/>
                <a:cs typeface="Trebuchet MS"/>
              </a:rPr>
              <a:t>error</a:t>
            </a:r>
            <a:endParaRPr sz="2100">
              <a:latin typeface="Trebuchet MS"/>
              <a:cs typeface="Trebuchet MS"/>
            </a:endParaRPr>
          </a:p>
          <a:p>
            <a:pPr marL="12700" marR="525780">
              <a:lnSpc>
                <a:spcPts val="2250"/>
              </a:lnSpc>
              <a:spcBef>
                <a:spcPts val="1530"/>
              </a:spcBef>
              <a:tabLst>
                <a:tab pos="1430020" algn="l"/>
                <a:tab pos="8038465" algn="l"/>
              </a:tabLst>
            </a:pPr>
            <a:r>
              <a:rPr sz="2100" spc="-20" dirty="0">
                <a:solidFill>
                  <a:srgbClr val="333333"/>
                </a:solidFill>
                <a:latin typeface="Trebuchet MS"/>
                <a:cs typeface="Trebuchet MS"/>
              </a:rPr>
              <a:t>If</a:t>
            </a:r>
            <a:r>
              <a:rPr sz="2100" spc="-110" dirty="0">
                <a:solidFill>
                  <a:srgbClr val="333333"/>
                </a:solidFill>
                <a:latin typeface="Trebuchet MS"/>
                <a:cs typeface="Trebuchet MS"/>
              </a:rPr>
              <a:t> </a:t>
            </a:r>
            <a:r>
              <a:rPr sz="2100" spc="100" dirty="0">
                <a:solidFill>
                  <a:srgbClr val="333333"/>
                </a:solidFill>
                <a:latin typeface="Trebuchet MS"/>
                <a:cs typeface="Trebuchet MS"/>
              </a:rPr>
              <a:t>an</a:t>
            </a:r>
            <a:r>
              <a:rPr sz="2100" spc="-110" dirty="0">
                <a:solidFill>
                  <a:srgbClr val="333333"/>
                </a:solidFill>
                <a:latin typeface="Trebuchet MS"/>
                <a:cs typeface="Trebuchet MS"/>
              </a:rPr>
              <a:t> </a:t>
            </a:r>
            <a:r>
              <a:rPr sz="2100" spc="455" dirty="0">
                <a:solidFill>
                  <a:srgbClr val="ED2137"/>
                </a:solidFill>
                <a:latin typeface="Tahoma"/>
                <a:cs typeface="Tahoma"/>
              </a:rPr>
              <a:t>Init</a:t>
            </a:r>
            <a:r>
              <a:rPr sz="2100" dirty="0">
                <a:solidFill>
                  <a:srgbClr val="ED2137"/>
                </a:solidFill>
                <a:latin typeface="Tahoma"/>
                <a:cs typeface="Tahoma"/>
              </a:rPr>
              <a:t>	</a:t>
            </a:r>
            <a:r>
              <a:rPr sz="2100" spc="275" dirty="0">
                <a:solidFill>
                  <a:srgbClr val="ED2137"/>
                </a:solidFill>
                <a:latin typeface="Tahoma"/>
                <a:cs typeface="Tahoma"/>
              </a:rPr>
              <a:t>Container</a:t>
            </a:r>
            <a:r>
              <a:rPr sz="2100" spc="-60" dirty="0">
                <a:solidFill>
                  <a:srgbClr val="ED2137"/>
                </a:solidFill>
                <a:latin typeface="Tahoma"/>
                <a:cs typeface="Tahoma"/>
              </a:rPr>
              <a:t> </a:t>
            </a:r>
            <a:r>
              <a:rPr sz="2100" spc="-45" dirty="0">
                <a:solidFill>
                  <a:srgbClr val="333333"/>
                </a:solidFill>
                <a:latin typeface="Trebuchet MS"/>
                <a:cs typeface="Trebuchet MS"/>
              </a:rPr>
              <a:t>fails,</a:t>
            </a:r>
            <a:r>
              <a:rPr sz="2100" spc="-35" dirty="0">
                <a:solidFill>
                  <a:srgbClr val="333333"/>
                </a:solidFill>
                <a:latin typeface="Trebuchet MS"/>
                <a:cs typeface="Trebuchet MS"/>
              </a:rPr>
              <a:t> </a:t>
            </a:r>
            <a:r>
              <a:rPr sz="2100" spc="90" dirty="0">
                <a:solidFill>
                  <a:srgbClr val="333333"/>
                </a:solidFill>
                <a:latin typeface="Trebuchet MS"/>
                <a:cs typeface="Trebuchet MS"/>
              </a:rPr>
              <a:t>k8s</a:t>
            </a:r>
            <a:r>
              <a:rPr sz="2100" spc="-35" dirty="0">
                <a:solidFill>
                  <a:srgbClr val="333333"/>
                </a:solidFill>
                <a:latin typeface="Trebuchet MS"/>
                <a:cs typeface="Trebuchet MS"/>
              </a:rPr>
              <a:t> </a:t>
            </a:r>
            <a:r>
              <a:rPr sz="2100" dirty="0">
                <a:solidFill>
                  <a:srgbClr val="333333"/>
                </a:solidFill>
                <a:latin typeface="Trebuchet MS"/>
                <a:cs typeface="Trebuchet MS"/>
              </a:rPr>
              <a:t>restarts</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0" dirty="0">
                <a:solidFill>
                  <a:srgbClr val="333333"/>
                </a:solidFill>
                <a:latin typeface="Trebuchet MS"/>
                <a:cs typeface="Trebuchet MS"/>
              </a:rPr>
              <a:t>Pod</a:t>
            </a:r>
            <a:r>
              <a:rPr sz="2100" spc="-35" dirty="0">
                <a:solidFill>
                  <a:srgbClr val="333333"/>
                </a:solidFill>
                <a:latin typeface="Trebuchet MS"/>
                <a:cs typeface="Trebuchet MS"/>
              </a:rPr>
              <a:t> </a:t>
            </a:r>
            <a:r>
              <a:rPr sz="2100" dirty="0">
                <a:solidFill>
                  <a:srgbClr val="333333"/>
                </a:solidFill>
                <a:latin typeface="Trebuchet MS"/>
                <a:cs typeface="Trebuchet MS"/>
              </a:rPr>
              <a:t>until</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455" dirty="0">
                <a:solidFill>
                  <a:srgbClr val="ED2137"/>
                </a:solidFill>
                <a:latin typeface="Tahoma"/>
                <a:cs typeface="Tahoma"/>
              </a:rPr>
              <a:t>Init</a:t>
            </a:r>
            <a:r>
              <a:rPr sz="2100" dirty="0">
                <a:solidFill>
                  <a:srgbClr val="ED2137"/>
                </a:solidFill>
                <a:latin typeface="Tahoma"/>
                <a:cs typeface="Tahoma"/>
              </a:rPr>
              <a:t>	</a:t>
            </a:r>
            <a:r>
              <a:rPr sz="2100" spc="275" dirty="0">
                <a:solidFill>
                  <a:srgbClr val="ED2137"/>
                </a:solidFill>
                <a:latin typeface="Tahoma"/>
                <a:cs typeface="Tahoma"/>
              </a:rPr>
              <a:t>Container</a:t>
            </a:r>
            <a:r>
              <a:rPr sz="2100" spc="-85" dirty="0">
                <a:solidFill>
                  <a:srgbClr val="ED2137"/>
                </a:solidFill>
                <a:latin typeface="Tahoma"/>
                <a:cs typeface="Tahoma"/>
              </a:rPr>
              <a:t> </a:t>
            </a:r>
            <a:r>
              <a:rPr sz="2100" dirty="0">
                <a:solidFill>
                  <a:srgbClr val="333333"/>
                </a:solidFill>
                <a:latin typeface="Trebuchet MS"/>
                <a:cs typeface="Trebuchet MS"/>
              </a:rPr>
              <a:t>exits</a:t>
            </a:r>
            <a:r>
              <a:rPr sz="2100" spc="-60" dirty="0">
                <a:solidFill>
                  <a:srgbClr val="333333"/>
                </a:solidFill>
                <a:latin typeface="Trebuchet MS"/>
                <a:cs typeface="Trebuchet MS"/>
              </a:rPr>
              <a:t> </a:t>
            </a:r>
            <a:r>
              <a:rPr sz="2100" spc="-20" dirty="0">
                <a:solidFill>
                  <a:srgbClr val="333333"/>
                </a:solidFill>
                <a:latin typeface="Trebuchet MS"/>
                <a:cs typeface="Trebuchet MS"/>
              </a:rPr>
              <a:t>with </a:t>
            </a:r>
            <a:r>
              <a:rPr sz="2100" dirty="0">
                <a:solidFill>
                  <a:srgbClr val="333333"/>
                </a:solidFill>
                <a:latin typeface="Trebuchet MS"/>
                <a:cs typeface="Trebuchet MS"/>
              </a:rPr>
              <a:t>status</a:t>
            </a:r>
            <a:r>
              <a:rPr sz="2100" spc="15" dirty="0">
                <a:solidFill>
                  <a:srgbClr val="333333"/>
                </a:solidFill>
                <a:latin typeface="Trebuchet MS"/>
                <a:cs typeface="Trebuchet MS"/>
              </a:rPr>
              <a:t> </a:t>
            </a:r>
            <a:r>
              <a:rPr sz="2150" i="1" spc="65" dirty="0">
                <a:solidFill>
                  <a:srgbClr val="ED2137"/>
                </a:solidFill>
                <a:latin typeface="Trebuchet MS"/>
                <a:cs typeface="Trebuchet MS"/>
              </a:rPr>
              <a:t>success</a:t>
            </a:r>
            <a:r>
              <a:rPr sz="2150" i="1" dirty="0">
                <a:solidFill>
                  <a:srgbClr val="ED2137"/>
                </a:solidFill>
                <a:latin typeface="Trebuchet MS"/>
                <a:cs typeface="Trebuchet MS"/>
              </a:rPr>
              <a:t> </a:t>
            </a:r>
            <a:r>
              <a:rPr sz="2100" dirty="0">
                <a:solidFill>
                  <a:srgbClr val="333333"/>
                </a:solidFill>
                <a:latin typeface="Trebuchet MS"/>
                <a:cs typeface="Trebuchet MS"/>
              </a:rPr>
              <a:t>(unless</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380" dirty="0">
                <a:solidFill>
                  <a:srgbClr val="ED2137"/>
                </a:solidFill>
                <a:latin typeface="Tahoma"/>
                <a:cs typeface="Tahoma"/>
              </a:rPr>
              <a:t>restartPolicy</a:t>
            </a:r>
            <a:r>
              <a:rPr sz="2100" dirty="0">
                <a:solidFill>
                  <a:srgbClr val="ED2137"/>
                </a:solidFill>
                <a:latin typeface="Tahoma"/>
                <a:cs typeface="Tahoma"/>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100" dirty="0">
                <a:solidFill>
                  <a:srgbClr val="333333"/>
                </a:solidFill>
                <a:latin typeface="Trebuchet MS"/>
                <a:cs typeface="Trebuchet MS"/>
              </a:rPr>
              <a:t>Pod</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105" dirty="0">
                <a:solidFill>
                  <a:srgbClr val="ED2137"/>
                </a:solidFill>
                <a:latin typeface="Tahoma"/>
                <a:cs typeface="Tahoma"/>
              </a:rPr>
              <a:t>Never</a:t>
            </a:r>
            <a:r>
              <a:rPr sz="2100" spc="105" dirty="0">
                <a:solidFill>
                  <a:srgbClr val="333333"/>
                </a:solidFill>
                <a:latin typeface="Trebuchet MS"/>
                <a:cs typeface="Trebuchet MS"/>
              </a:rPr>
              <a:t>)</a:t>
            </a:r>
            <a:endParaRPr sz="2100">
              <a:latin typeface="Trebuchet MS"/>
              <a:cs typeface="Trebuchet MS"/>
            </a:endParaRPr>
          </a:p>
          <a:p>
            <a:pPr marL="12700" marR="333375">
              <a:lnSpc>
                <a:spcPts val="2250"/>
              </a:lnSpc>
              <a:spcBef>
                <a:spcPts val="1725"/>
              </a:spcBef>
            </a:pPr>
            <a:r>
              <a:rPr sz="2100" spc="105" dirty="0">
                <a:solidFill>
                  <a:srgbClr val="333333"/>
                </a:solidFill>
                <a:latin typeface="Trebuchet MS"/>
                <a:cs typeface="Trebuchet MS"/>
              </a:rPr>
              <a:t>An</a:t>
            </a:r>
            <a:r>
              <a:rPr sz="2100" spc="-75" dirty="0">
                <a:solidFill>
                  <a:srgbClr val="333333"/>
                </a:solidFill>
                <a:latin typeface="Trebuchet MS"/>
                <a:cs typeface="Trebuchet MS"/>
              </a:rPr>
              <a:t> </a:t>
            </a:r>
            <a:r>
              <a:rPr sz="2100" spc="50" dirty="0">
                <a:solidFill>
                  <a:srgbClr val="333333"/>
                </a:solidFill>
                <a:latin typeface="Trebuchet MS"/>
                <a:cs typeface="Trebuchet MS"/>
              </a:rPr>
              <a:t>alpha</a:t>
            </a:r>
            <a:r>
              <a:rPr sz="2100" spc="-70" dirty="0">
                <a:solidFill>
                  <a:srgbClr val="333333"/>
                </a:solidFill>
                <a:latin typeface="Trebuchet MS"/>
                <a:cs typeface="Trebuchet MS"/>
              </a:rPr>
              <a:t> </a:t>
            </a:r>
            <a:r>
              <a:rPr sz="2100" spc="380" dirty="0">
                <a:solidFill>
                  <a:srgbClr val="ED2137"/>
                </a:solidFill>
                <a:latin typeface="Tahoma"/>
                <a:cs typeface="Tahoma"/>
              </a:rPr>
              <a:t>restartPolicy</a:t>
            </a:r>
            <a:r>
              <a:rPr sz="2100" spc="-90" dirty="0">
                <a:solidFill>
                  <a:srgbClr val="ED2137"/>
                </a:solidFill>
                <a:latin typeface="Tahoma"/>
                <a:cs typeface="Tahoma"/>
              </a:rPr>
              <a:t> </a:t>
            </a:r>
            <a:r>
              <a:rPr sz="2100" spc="-20" dirty="0">
                <a:solidFill>
                  <a:srgbClr val="333333"/>
                </a:solidFill>
                <a:latin typeface="Trebuchet MS"/>
                <a:cs typeface="Trebuchet MS"/>
              </a:rPr>
              <a:t>field</a:t>
            </a:r>
            <a:r>
              <a:rPr sz="2100" spc="-70" dirty="0">
                <a:solidFill>
                  <a:srgbClr val="333333"/>
                </a:solidFill>
                <a:latin typeface="Trebuchet MS"/>
                <a:cs typeface="Trebuchet MS"/>
              </a:rPr>
              <a:t> </a:t>
            </a:r>
            <a:r>
              <a:rPr sz="2100" dirty="0">
                <a:solidFill>
                  <a:srgbClr val="333333"/>
                </a:solidFill>
                <a:latin typeface="Trebuchet MS"/>
                <a:cs typeface="Trebuchet MS"/>
              </a:rPr>
              <a:t>for</a:t>
            </a:r>
            <a:r>
              <a:rPr sz="2100" spc="-70" dirty="0">
                <a:solidFill>
                  <a:srgbClr val="333333"/>
                </a:solidFill>
                <a:latin typeface="Trebuchet MS"/>
                <a:cs typeface="Trebuchet MS"/>
              </a:rPr>
              <a:t> </a:t>
            </a:r>
            <a:r>
              <a:rPr sz="2100" dirty="0">
                <a:solidFill>
                  <a:srgbClr val="ED2137"/>
                </a:solidFill>
                <a:latin typeface="Trebuchet MS"/>
                <a:cs typeface="Trebuchet MS"/>
              </a:rPr>
              <a:t>Init</a:t>
            </a:r>
            <a:r>
              <a:rPr sz="2100" spc="-70" dirty="0">
                <a:solidFill>
                  <a:srgbClr val="ED2137"/>
                </a:solidFill>
                <a:latin typeface="Trebuchet MS"/>
                <a:cs typeface="Trebuchet MS"/>
              </a:rPr>
              <a:t> </a:t>
            </a:r>
            <a:r>
              <a:rPr sz="2100" spc="60" dirty="0">
                <a:solidFill>
                  <a:srgbClr val="ED2137"/>
                </a:solidFill>
                <a:latin typeface="Trebuchet MS"/>
                <a:cs typeface="Trebuchet MS"/>
              </a:rPr>
              <a:t>Containers</a:t>
            </a:r>
            <a:r>
              <a:rPr sz="2100" spc="-75" dirty="0">
                <a:solidFill>
                  <a:srgbClr val="ED2137"/>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50" dirty="0">
                <a:solidFill>
                  <a:srgbClr val="333333"/>
                </a:solidFill>
                <a:latin typeface="Trebuchet MS"/>
                <a:cs typeface="Trebuchet MS"/>
              </a:rPr>
              <a:t>introduced</a:t>
            </a:r>
            <a:r>
              <a:rPr sz="2100" spc="-70" dirty="0">
                <a:solidFill>
                  <a:srgbClr val="333333"/>
                </a:solidFill>
                <a:latin typeface="Trebuchet MS"/>
                <a:cs typeface="Trebuchet MS"/>
              </a:rPr>
              <a:t> </a:t>
            </a:r>
            <a:r>
              <a:rPr sz="2100" dirty="0">
                <a:solidFill>
                  <a:srgbClr val="333333"/>
                </a:solidFill>
                <a:latin typeface="Trebuchet MS"/>
                <a:cs typeface="Trebuchet MS"/>
              </a:rPr>
              <a:t>in</a:t>
            </a:r>
            <a:r>
              <a:rPr sz="2100" spc="-70" dirty="0">
                <a:solidFill>
                  <a:srgbClr val="333333"/>
                </a:solidFill>
                <a:latin typeface="Trebuchet MS"/>
                <a:cs typeface="Trebuchet MS"/>
              </a:rPr>
              <a:t> </a:t>
            </a:r>
            <a:r>
              <a:rPr sz="2100" u="heavy" spc="-40" dirty="0">
                <a:solidFill>
                  <a:srgbClr val="ED2137"/>
                </a:solidFill>
                <a:uFill>
                  <a:solidFill>
                    <a:srgbClr val="ED2137"/>
                  </a:solidFill>
                </a:uFill>
                <a:latin typeface="Trebuchet MS"/>
                <a:cs typeface="Trebuchet MS"/>
                <a:hlinkClick r:id="rId4"/>
              </a:rPr>
              <a:t>1.28</a:t>
            </a:r>
            <a:r>
              <a:rPr sz="2100" spc="-40" dirty="0">
                <a:solidFill>
                  <a:srgbClr val="333333"/>
                </a:solidFill>
                <a:latin typeface="Trebuchet MS"/>
                <a:cs typeface="Trebuchet MS"/>
              </a:rPr>
              <a:t>,</a:t>
            </a:r>
            <a:r>
              <a:rPr sz="2100" spc="-70" dirty="0">
                <a:solidFill>
                  <a:srgbClr val="333333"/>
                </a:solidFill>
                <a:latin typeface="Trebuchet MS"/>
                <a:cs typeface="Trebuchet MS"/>
              </a:rPr>
              <a:t> </a:t>
            </a:r>
            <a:r>
              <a:rPr sz="2100" spc="100" dirty="0">
                <a:solidFill>
                  <a:srgbClr val="333333"/>
                </a:solidFill>
                <a:latin typeface="Trebuchet MS"/>
                <a:cs typeface="Trebuchet MS"/>
              </a:rPr>
              <a:t>and</a:t>
            </a:r>
            <a:r>
              <a:rPr sz="2100" spc="-70" dirty="0">
                <a:solidFill>
                  <a:srgbClr val="333333"/>
                </a:solidFill>
                <a:latin typeface="Trebuchet MS"/>
                <a:cs typeface="Trebuchet MS"/>
              </a:rPr>
              <a:t> </a:t>
            </a:r>
            <a:r>
              <a:rPr sz="2100" spc="110" dirty="0">
                <a:solidFill>
                  <a:srgbClr val="333333"/>
                </a:solidFill>
                <a:latin typeface="Trebuchet MS"/>
                <a:cs typeface="Trebuchet MS"/>
              </a:rPr>
              <a:t>uses</a:t>
            </a:r>
            <a:r>
              <a:rPr sz="2100" spc="-70" dirty="0">
                <a:solidFill>
                  <a:srgbClr val="333333"/>
                </a:solidFill>
                <a:latin typeface="Trebuchet MS"/>
                <a:cs typeface="Trebuchet MS"/>
              </a:rPr>
              <a:t> </a:t>
            </a:r>
            <a:r>
              <a:rPr sz="2100" dirty="0">
                <a:solidFill>
                  <a:srgbClr val="333333"/>
                </a:solidFill>
                <a:latin typeface="Trebuchet MS"/>
                <a:cs typeface="Trebuchet MS"/>
              </a:rPr>
              <a:t>that</a:t>
            </a:r>
            <a:r>
              <a:rPr sz="2100" spc="-75" dirty="0">
                <a:solidFill>
                  <a:srgbClr val="333333"/>
                </a:solidFill>
                <a:latin typeface="Trebuchet MS"/>
                <a:cs typeface="Trebuchet MS"/>
              </a:rPr>
              <a:t> </a:t>
            </a:r>
            <a:r>
              <a:rPr sz="2100" spc="-25" dirty="0">
                <a:solidFill>
                  <a:srgbClr val="333333"/>
                </a:solidFill>
                <a:latin typeface="Trebuchet MS"/>
                <a:cs typeface="Trebuchet MS"/>
              </a:rPr>
              <a:t>to </a:t>
            </a:r>
            <a:r>
              <a:rPr sz="2100" dirty="0">
                <a:solidFill>
                  <a:srgbClr val="333333"/>
                </a:solidFill>
                <a:latin typeface="Trebuchet MS"/>
                <a:cs typeface="Trebuchet MS"/>
              </a:rPr>
              <a:t>indicate</a:t>
            </a:r>
            <a:r>
              <a:rPr sz="2100" spc="-40" dirty="0">
                <a:solidFill>
                  <a:srgbClr val="333333"/>
                </a:solidFill>
                <a:latin typeface="Trebuchet MS"/>
                <a:cs typeface="Trebuchet MS"/>
              </a:rPr>
              <a:t> </a:t>
            </a:r>
            <a:r>
              <a:rPr sz="2100" spc="85" dirty="0">
                <a:solidFill>
                  <a:srgbClr val="333333"/>
                </a:solidFill>
                <a:latin typeface="Trebuchet MS"/>
                <a:cs typeface="Trebuchet MS"/>
              </a:rPr>
              <a:t>when</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Init</a:t>
            </a:r>
            <a:r>
              <a:rPr sz="2100" spc="-35" dirty="0">
                <a:solidFill>
                  <a:srgbClr val="333333"/>
                </a:solidFill>
                <a:latin typeface="Trebuchet MS"/>
                <a:cs typeface="Trebuchet MS"/>
              </a:rPr>
              <a:t> </a:t>
            </a:r>
            <a:r>
              <a:rPr sz="2100" spc="50" dirty="0">
                <a:solidFill>
                  <a:srgbClr val="333333"/>
                </a:solidFill>
                <a:latin typeface="Trebuchet MS"/>
                <a:cs typeface="Trebuchet MS"/>
              </a:rPr>
              <a:t>Container</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60" dirty="0">
                <a:solidFill>
                  <a:srgbClr val="333333"/>
                </a:solidFill>
                <a:latin typeface="Trebuchet MS"/>
                <a:cs typeface="Trebuchet MS"/>
              </a:rPr>
              <a:t>also</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333333"/>
                </a:solidFill>
                <a:latin typeface="Trebuchet MS"/>
                <a:cs typeface="Trebuchet MS"/>
              </a:rPr>
              <a:t>sidecar</a:t>
            </a:r>
            <a:r>
              <a:rPr sz="2100" spc="-35"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0" dirty="0"/>
              <a:t>WHEN</a:t>
            </a:r>
            <a:r>
              <a:rPr spc="-60" dirty="0"/>
              <a:t> </a:t>
            </a:r>
            <a:r>
              <a:rPr dirty="0"/>
              <a:t>TO</a:t>
            </a:r>
            <a:r>
              <a:rPr spc="-55" dirty="0"/>
              <a:t> </a:t>
            </a:r>
            <a:r>
              <a:rPr spc="-70" dirty="0"/>
              <a:t>USE</a:t>
            </a:r>
            <a:r>
              <a:rPr spc="-55" dirty="0"/>
              <a:t> </a:t>
            </a:r>
            <a:r>
              <a:rPr spc="70" dirty="0"/>
              <a:t>AN</a:t>
            </a:r>
            <a:r>
              <a:rPr spc="-60" dirty="0"/>
              <a:t> </a:t>
            </a:r>
            <a:r>
              <a:rPr dirty="0"/>
              <a:t>INIT</a:t>
            </a:r>
            <a:r>
              <a:rPr spc="-55" dirty="0"/>
              <a:t> </a:t>
            </a:r>
            <a:r>
              <a:rPr spc="-90" dirty="0"/>
              <a:t>CONTAINER?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pic>
        <p:nvPicPr>
          <p:cNvPr id="6" name="object 6"/>
          <p:cNvPicPr/>
          <p:nvPr/>
        </p:nvPicPr>
        <p:blipFill>
          <a:blip r:embed="rId3" cstate="print"/>
          <a:stretch>
            <a:fillRect/>
          </a:stretch>
        </p:blipFill>
        <p:spPr>
          <a:xfrm>
            <a:off x="1309687" y="3376612"/>
            <a:ext cx="104775" cy="104774"/>
          </a:xfrm>
          <a:prstGeom prst="rect">
            <a:avLst/>
          </a:prstGeom>
        </p:spPr>
      </p:pic>
      <p:pic>
        <p:nvPicPr>
          <p:cNvPr id="7" name="object 7"/>
          <p:cNvPicPr/>
          <p:nvPr/>
        </p:nvPicPr>
        <p:blipFill>
          <a:blip r:embed="rId3" cstate="print"/>
          <a:stretch>
            <a:fillRect/>
          </a:stretch>
        </p:blipFill>
        <p:spPr>
          <a:xfrm>
            <a:off x="1309687" y="4119562"/>
            <a:ext cx="104775" cy="104774"/>
          </a:xfrm>
          <a:prstGeom prst="rect">
            <a:avLst/>
          </a:prstGeom>
        </p:spPr>
      </p:pic>
      <p:pic>
        <p:nvPicPr>
          <p:cNvPr id="8" name="object 8"/>
          <p:cNvPicPr/>
          <p:nvPr/>
        </p:nvPicPr>
        <p:blipFill>
          <a:blip r:embed="rId3" cstate="print"/>
          <a:stretch>
            <a:fillRect/>
          </a:stretch>
        </p:blipFill>
        <p:spPr>
          <a:xfrm>
            <a:off x="1309687" y="4595812"/>
            <a:ext cx="104775" cy="104774"/>
          </a:xfrm>
          <a:prstGeom prst="rect">
            <a:avLst/>
          </a:prstGeom>
        </p:spPr>
      </p:pic>
      <p:sp>
        <p:nvSpPr>
          <p:cNvPr id="9" name="object 9"/>
          <p:cNvSpPr/>
          <p:nvPr/>
        </p:nvSpPr>
        <p:spPr>
          <a:xfrm>
            <a:off x="11477623" y="2772727"/>
            <a:ext cx="9525" cy="26670"/>
          </a:xfrm>
          <a:custGeom>
            <a:avLst/>
            <a:gdLst/>
            <a:ahLst/>
            <a:cxnLst/>
            <a:rect l="l" t="t" r="r" b="b"/>
            <a:pathLst>
              <a:path w="9525" h="26669">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0" name="object 10"/>
          <p:cNvSpPr/>
          <p:nvPr/>
        </p:nvSpPr>
        <p:spPr>
          <a:xfrm>
            <a:off x="2257424" y="3058477"/>
            <a:ext cx="9525" cy="26670"/>
          </a:xfrm>
          <a:custGeom>
            <a:avLst/>
            <a:gdLst/>
            <a:ahLst/>
            <a:cxnLst/>
            <a:rect l="l" t="t" r="r" b="b"/>
            <a:pathLst>
              <a:path w="9525" h="26669">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1" name="object 11"/>
          <p:cNvSpPr txBox="1"/>
          <p:nvPr/>
        </p:nvSpPr>
        <p:spPr>
          <a:xfrm>
            <a:off x="1177924" y="1345564"/>
            <a:ext cx="11425555" cy="3463925"/>
          </a:xfrm>
          <a:prstGeom prst="rect">
            <a:avLst/>
          </a:prstGeom>
        </p:spPr>
        <p:txBody>
          <a:bodyPr vert="horz" wrap="square" lIns="0" tIns="12700" rIns="0" bIns="0" rtlCol="0">
            <a:spAutoFit/>
          </a:bodyPr>
          <a:lstStyle/>
          <a:p>
            <a:pPr marL="12700" marR="2482850">
              <a:lnSpc>
                <a:spcPct val="151800"/>
              </a:lnSpc>
              <a:spcBef>
                <a:spcPts val="100"/>
              </a:spcBef>
            </a:pPr>
            <a:r>
              <a:rPr sz="2100" dirty="0">
                <a:solidFill>
                  <a:srgbClr val="333333"/>
                </a:solidFill>
                <a:latin typeface="Trebuchet MS"/>
                <a:cs typeface="Trebuchet MS"/>
              </a:rPr>
              <a:t>They</a:t>
            </a:r>
            <a:r>
              <a:rPr sz="2100" spc="15" dirty="0">
                <a:solidFill>
                  <a:srgbClr val="333333"/>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spc="50" dirty="0">
                <a:solidFill>
                  <a:srgbClr val="333333"/>
                </a:solidFill>
                <a:latin typeface="Trebuchet MS"/>
                <a:cs typeface="Trebuchet MS"/>
              </a:rPr>
              <a:t>launched</a:t>
            </a:r>
            <a:r>
              <a:rPr sz="2100" spc="20" dirty="0">
                <a:solidFill>
                  <a:srgbClr val="333333"/>
                </a:solidFill>
                <a:latin typeface="Trebuchet MS"/>
                <a:cs typeface="Trebuchet MS"/>
              </a:rPr>
              <a:t> </a:t>
            </a:r>
            <a:r>
              <a:rPr sz="2100" dirty="0">
                <a:solidFill>
                  <a:srgbClr val="333333"/>
                </a:solidFill>
                <a:latin typeface="Trebuchet MS"/>
                <a:cs typeface="Trebuchet MS"/>
              </a:rPr>
              <a:t>before</a:t>
            </a:r>
            <a:r>
              <a:rPr sz="2100" spc="15" dirty="0">
                <a:solidFill>
                  <a:srgbClr val="333333"/>
                </a:solidFill>
                <a:latin typeface="Trebuchet MS"/>
                <a:cs typeface="Trebuchet MS"/>
              </a:rPr>
              <a:t> </a:t>
            </a:r>
            <a:r>
              <a:rPr sz="2100" spc="50" dirty="0">
                <a:solidFill>
                  <a:srgbClr val="333333"/>
                </a:solidFill>
                <a:latin typeface="Trebuchet MS"/>
                <a:cs typeface="Trebuchet MS"/>
              </a:rPr>
              <a:t>other</a:t>
            </a:r>
            <a:r>
              <a:rPr sz="2100" spc="20" dirty="0">
                <a:solidFill>
                  <a:srgbClr val="333333"/>
                </a:solidFill>
                <a:latin typeface="Trebuchet MS"/>
                <a:cs typeface="Trebuchet MS"/>
              </a:rPr>
              <a:t> </a:t>
            </a:r>
            <a:r>
              <a:rPr sz="2100" dirty="0">
                <a:solidFill>
                  <a:srgbClr val="333333"/>
                </a:solidFill>
                <a:latin typeface="Trebuchet MS"/>
                <a:cs typeface="Trebuchet MS"/>
              </a:rPr>
              <a:t>containers</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20" dirty="0">
                <a:solidFill>
                  <a:srgbClr val="333333"/>
                </a:solidFill>
                <a:latin typeface="Trebuchet MS"/>
                <a:cs typeface="Trebuchet MS"/>
              </a:rPr>
              <a:t> </a:t>
            </a:r>
            <a:r>
              <a:rPr sz="2100" spc="80" dirty="0">
                <a:solidFill>
                  <a:srgbClr val="333333"/>
                </a:solidFill>
                <a:latin typeface="Trebuchet MS"/>
                <a:cs typeface="Trebuchet MS"/>
              </a:rPr>
              <a:t>share</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5" dirty="0">
                <a:solidFill>
                  <a:srgbClr val="333333"/>
                </a:solidFill>
                <a:latin typeface="Trebuchet MS"/>
                <a:cs typeface="Trebuchet MS"/>
              </a:rPr>
              <a:t>same</a:t>
            </a:r>
            <a:r>
              <a:rPr sz="2100" spc="15" dirty="0">
                <a:solidFill>
                  <a:srgbClr val="333333"/>
                </a:solidFill>
                <a:latin typeface="Trebuchet MS"/>
                <a:cs typeface="Trebuchet MS"/>
              </a:rPr>
              <a:t> </a:t>
            </a:r>
            <a:r>
              <a:rPr sz="2100" spc="-10" dirty="0">
                <a:solidFill>
                  <a:srgbClr val="ED2137"/>
                </a:solidFill>
                <a:latin typeface="Trebuchet MS"/>
                <a:cs typeface="Trebuchet MS"/>
              </a:rPr>
              <a:t>Volume</a:t>
            </a:r>
            <a:r>
              <a:rPr sz="2100" spc="-10" dirty="0">
                <a:solidFill>
                  <a:srgbClr val="333333"/>
                </a:solidFill>
                <a:latin typeface="Trebuchet MS"/>
                <a:cs typeface="Trebuchet MS"/>
              </a:rPr>
              <a:t>. </a:t>
            </a:r>
            <a:r>
              <a:rPr sz="2100" dirty="0">
                <a:solidFill>
                  <a:srgbClr val="333333"/>
                </a:solidFill>
                <a:latin typeface="Trebuchet MS"/>
                <a:cs typeface="Trebuchet MS"/>
              </a:rPr>
              <a:t>They</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60" dirty="0">
                <a:solidFill>
                  <a:srgbClr val="333333"/>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spc="95" dirty="0">
                <a:solidFill>
                  <a:srgbClr val="333333"/>
                </a:solidFill>
                <a:latin typeface="Trebuchet MS"/>
                <a:cs typeface="Trebuchet MS"/>
              </a:rPr>
              <a:t>used</a:t>
            </a:r>
            <a:r>
              <a:rPr sz="2100" spc="-60" dirty="0">
                <a:solidFill>
                  <a:srgbClr val="333333"/>
                </a:solidFill>
                <a:latin typeface="Trebuchet MS"/>
                <a:cs typeface="Trebuchet MS"/>
              </a:rPr>
              <a:t> </a:t>
            </a:r>
            <a:r>
              <a:rPr sz="2100" spc="-20" dirty="0">
                <a:solidFill>
                  <a:srgbClr val="333333"/>
                </a:solidFill>
                <a:latin typeface="Trebuchet MS"/>
                <a:cs typeface="Trebuchet MS"/>
              </a:rPr>
              <a:t>for:</a:t>
            </a:r>
            <a:endParaRPr sz="2100">
              <a:latin typeface="Trebuchet MS"/>
              <a:cs typeface="Trebuchet MS"/>
            </a:endParaRPr>
          </a:p>
          <a:p>
            <a:pPr marL="393065" marR="5080">
              <a:lnSpc>
                <a:spcPts val="2250"/>
              </a:lnSpc>
              <a:spcBef>
                <a:spcPts val="1530"/>
              </a:spcBef>
            </a:pPr>
            <a:r>
              <a:rPr sz="2100" dirty="0">
                <a:solidFill>
                  <a:srgbClr val="333333"/>
                </a:solidFill>
                <a:latin typeface="Trebuchet MS"/>
                <a:cs typeface="Trebuchet MS"/>
              </a:rPr>
              <a:t>Generate</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80" dirty="0">
                <a:solidFill>
                  <a:srgbClr val="333333"/>
                </a:solidFill>
                <a:latin typeface="Trebuchet MS"/>
                <a:cs typeface="Trebuchet MS"/>
              </a:rPr>
              <a:t>main</a:t>
            </a:r>
            <a:r>
              <a:rPr sz="2100" spc="70" dirty="0">
                <a:solidFill>
                  <a:srgbClr val="333333"/>
                </a:solidFill>
                <a:latin typeface="Trebuchet MS"/>
                <a:cs typeface="Trebuchet MS"/>
              </a:rPr>
              <a:t> </a:t>
            </a:r>
            <a:r>
              <a:rPr sz="2100" dirty="0">
                <a:solidFill>
                  <a:srgbClr val="333333"/>
                </a:solidFill>
                <a:latin typeface="Trebuchet MS"/>
                <a:cs typeface="Trebuchet MS"/>
              </a:rPr>
              <a:t>application</a:t>
            </a:r>
            <a:r>
              <a:rPr sz="2100" spc="70" dirty="0">
                <a:solidFill>
                  <a:srgbClr val="333333"/>
                </a:solidFill>
                <a:latin typeface="Trebuchet MS"/>
                <a:cs typeface="Trebuchet MS"/>
              </a:rPr>
              <a:t> </a:t>
            </a:r>
            <a:r>
              <a:rPr sz="2100" dirty="0">
                <a:solidFill>
                  <a:srgbClr val="333333"/>
                </a:solidFill>
                <a:latin typeface="Trebuchet MS"/>
                <a:cs typeface="Trebuchet MS"/>
              </a:rPr>
              <a:t>configuration</a:t>
            </a:r>
            <a:r>
              <a:rPr sz="2100" spc="70" dirty="0">
                <a:solidFill>
                  <a:srgbClr val="333333"/>
                </a:solidFill>
                <a:latin typeface="Trebuchet MS"/>
                <a:cs typeface="Trebuchet MS"/>
              </a:rPr>
              <a:t> </a:t>
            </a:r>
            <a:r>
              <a:rPr sz="2100" dirty="0">
                <a:solidFill>
                  <a:srgbClr val="333333"/>
                </a:solidFill>
                <a:latin typeface="Trebuchet MS"/>
                <a:cs typeface="Trebuchet MS"/>
              </a:rPr>
              <a:t>in</a:t>
            </a:r>
            <a:r>
              <a:rPr sz="2100" spc="70" dirty="0">
                <a:solidFill>
                  <a:srgbClr val="333333"/>
                </a:solidFill>
                <a:latin typeface="Trebuchet MS"/>
                <a:cs typeface="Trebuchet MS"/>
              </a:rPr>
              <a:t> </a:t>
            </a:r>
            <a:r>
              <a:rPr sz="2100" spc="250" dirty="0">
                <a:solidFill>
                  <a:srgbClr val="ED2137"/>
                </a:solidFill>
                <a:latin typeface="Tahoma"/>
                <a:cs typeface="Tahoma"/>
              </a:rPr>
              <a:t>one-</a:t>
            </a:r>
            <a:r>
              <a:rPr sz="2100" spc="235" dirty="0">
                <a:solidFill>
                  <a:srgbClr val="ED2137"/>
                </a:solidFill>
                <a:latin typeface="Tahoma"/>
                <a:cs typeface="Tahoma"/>
              </a:rPr>
              <a:t>shot</a:t>
            </a:r>
            <a:r>
              <a:rPr sz="2100" spc="45" dirty="0">
                <a:solidFill>
                  <a:srgbClr val="ED2137"/>
                </a:solidFill>
                <a:latin typeface="Tahoma"/>
                <a:cs typeface="Tahoma"/>
              </a:rPr>
              <a:t> </a:t>
            </a:r>
            <a:r>
              <a:rPr sz="2100" spc="-25" dirty="0">
                <a:solidFill>
                  <a:srgbClr val="333333"/>
                </a:solidFill>
                <a:latin typeface="Trebuchet MS"/>
                <a:cs typeface="Trebuchet MS"/>
              </a:rPr>
              <a:t>(with</a:t>
            </a:r>
            <a:r>
              <a:rPr sz="2100" spc="70"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4"/>
              </a:rPr>
              <a:t>consul-template</a:t>
            </a:r>
            <a:r>
              <a:rPr sz="2100" spc="70" dirty="0">
                <a:solidFill>
                  <a:srgbClr val="ED2137"/>
                </a:solidFill>
                <a:latin typeface="Trebuchet MS"/>
                <a:cs typeface="Trebuchet MS"/>
              </a:rPr>
              <a:t> </a:t>
            </a:r>
            <a:r>
              <a:rPr sz="2100" spc="85" dirty="0">
                <a:solidFill>
                  <a:srgbClr val="333333"/>
                </a:solidFill>
                <a:latin typeface="Trebuchet MS"/>
                <a:cs typeface="Trebuchet MS"/>
              </a:rPr>
              <a:t>or</a:t>
            </a:r>
            <a:r>
              <a:rPr sz="2100" spc="70" dirty="0">
                <a:solidFill>
                  <a:srgbClr val="333333"/>
                </a:solidFill>
                <a:latin typeface="Trebuchet MS"/>
                <a:cs typeface="Trebuchet MS"/>
              </a:rPr>
              <a:t> </a:t>
            </a:r>
            <a:r>
              <a:rPr sz="2100" u="heavy" spc="-10" dirty="0">
                <a:solidFill>
                  <a:srgbClr val="ED2137"/>
                </a:solidFill>
                <a:uFill>
                  <a:solidFill>
                    <a:srgbClr val="ED2137"/>
                  </a:solidFill>
                </a:uFill>
                <a:latin typeface="Trebuchet MS"/>
                <a:cs typeface="Trebuchet MS"/>
                <a:hlinkClick r:id="rId5"/>
              </a:rPr>
              <a:t>vault-</a:t>
            </a:r>
            <a:r>
              <a:rPr sz="2100" spc="-10" dirty="0">
                <a:solidFill>
                  <a:srgbClr val="ED2137"/>
                </a:solidFill>
                <a:latin typeface="Trebuchet MS"/>
                <a:cs typeface="Trebuchet MS"/>
              </a:rPr>
              <a:t> </a:t>
            </a:r>
            <a:r>
              <a:rPr sz="2100" u="heavy" spc="50" dirty="0">
                <a:solidFill>
                  <a:srgbClr val="ED2137"/>
                </a:solidFill>
                <a:uFill>
                  <a:solidFill>
                    <a:srgbClr val="ED2137"/>
                  </a:solidFill>
                </a:uFill>
                <a:latin typeface="Trebuchet MS"/>
                <a:cs typeface="Trebuchet MS"/>
                <a:hlinkClick r:id="rId5"/>
              </a:rPr>
              <a:t>a</a:t>
            </a:r>
            <a:r>
              <a:rPr sz="2100" spc="50" dirty="0">
                <a:solidFill>
                  <a:srgbClr val="ED2137"/>
                </a:solidFill>
                <a:latin typeface="Trebuchet MS"/>
                <a:cs typeface="Trebuchet MS"/>
                <a:hlinkClick r:id="rId5"/>
              </a:rPr>
              <a:t>g</a:t>
            </a:r>
            <a:r>
              <a:rPr sz="2100" spc="-960" dirty="0">
                <a:solidFill>
                  <a:srgbClr val="ED2137"/>
                </a:solidFill>
                <a:latin typeface="Trebuchet MS"/>
                <a:cs typeface="Trebuchet MS"/>
                <a:hlinkClick r:id="rId5"/>
              </a:rPr>
              <a:t>e</a:t>
            </a:r>
            <a:r>
              <a:rPr sz="2100" u="heavy" spc="20" dirty="0">
                <a:solidFill>
                  <a:srgbClr val="333333"/>
                </a:solidFill>
                <a:uFill>
                  <a:solidFill>
                    <a:srgbClr val="ED2137"/>
                  </a:solidFill>
                </a:uFill>
                <a:latin typeface="Times New Roman"/>
                <a:cs typeface="Times New Roman"/>
                <a:hlinkClick r:id="rId5"/>
              </a:rPr>
              <a:t>  </a:t>
            </a:r>
            <a:r>
              <a:rPr sz="2100" dirty="0">
                <a:solidFill>
                  <a:srgbClr val="ED2137"/>
                </a:solidFill>
                <a:latin typeface="Trebuchet MS"/>
                <a:cs typeface="Trebuchet MS"/>
                <a:hlinkClick r:id="rId5"/>
              </a:rPr>
              <a:t>nt</a:t>
            </a:r>
            <a:r>
              <a:rPr sz="2100" spc="-50" dirty="0">
                <a:solidFill>
                  <a:srgbClr val="ED2137"/>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spc="-10" dirty="0">
                <a:solidFill>
                  <a:srgbClr val="333333"/>
                </a:solidFill>
                <a:latin typeface="Trebuchet MS"/>
                <a:cs typeface="Trebuchet MS"/>
              </a:rPr>
              <a:t>example)</a:t>
            </a:r>
            <a:endParaRPr sz="2100">
              <a:latin typeface="Trebuchet MS"/>
              <a:cs typeface="Trebuchet MS"/>
            </a:endParaRPr>
          </a:p>
          <a:p>
            <a:pPr marL="393065" marR="346710">
              <a:lnSpc>
                <a:spcPts val="2100"/>
              </a:lnSpc>
              <a:spcBef>
                <a:spcPts val="1695"/>
              </a:spcBef>
            </a:pPr>
            <a:r>
              <a:rPr sz="2100" spc="65" dirty="0">
                <a:solidFill>
                  <a:srgbClr val="333333"/>
                </a:solidFill>
                <a:latin typeface="Trebuchet MS"/>
                <a:cs typeface="Trebuchet MS"/>
              </a:rPr>
              <a:t>Perform</a:t>
            </a:r>
            <a:r>
              <a:rPr sz="2100" spc="-5" dirty="0">
                <a:solidFill>
                  <a:srgbClr val="333333"/>
                </a:solidFill>
                <a:latin typeface="Trebuchet MS"/>
                <a:cs typeface="Trebuchet MS"/>
              </a:rPr>
              <a:t> </a:t>
            </a:r>
            <a:r>
              <a:rPr sz="2100" spc="55" dirty="0">
                <a:solidFill>
                  <a:srgbClr val="333333"/>
                </a:solidFill>
                <a:latin typeface="Trebuchet MS"/>
                <a:cs typeface="Trebuchet MS"/>
              </a:rPr>
              <a:t>operations</a:t>
            </a:r>
            <a:r>
              <a:rPr sz="2100" spc="-5" dirty="0">
                <a:solidFill>
                  <a:srgbClr val="333333"/>
                </a:solidFill>
                <a:latin typeface="Trebuchet MS"/>
                <a:cs typeface="Trebuchet MS"/>
              </a:rPr>
              <a:t> </a:t>
            </a:r>
            <a:r>
              <a:rPr sz="2100" dirty="0">
                <a:solidFill>
                  <a:srgbClr val="333333"/>
                </a:solidFill>
                <a:latin typeface="Trebuchet MS"/>
                <a:cs typeface="Trebuchet MS"/>
              </a:rPr>
              <a:t>requiring</a:t>
            </a:r>
            <a:r>
              <a:rPr sz="2100" spc="-5" dirty="0">
                <a:solidFill>
                  <a:srgbClr val="333333"/>
                </a:solidFill>
                <a:latin typeface="Trebuchet MS"/>
                <a:cs typeface="Trebuchet MS"/>
              </a:rPr>
              <a:t> </a:t>
            </a:r>
            <a:r>
              <a:rPr sz="2100" dirty="0">
                <a:solidFill>
                  <a:srgbClr val="333333"/>
                </a:solidFill>
                <a:latin typeface="Trebuchet MS"/>
                <a:cs typeface="Trebuchet MS"/>
              </a:rPr>
              <a:t>privileges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dirty="0">
                <a:solidFill>
                  <a:srgbClr val="333333"/>
                </a:solidFill>
                <a:latin typeface="Trebuchet MS"/>
                <a:cs typeface="Trebuchet MS"/>
              </a:rPr>
              <a:t>lower</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20" dirty="0">
                <a:solidFill>
                  <a:srgbClr val="333333"/>
                </a:solidFill>
                <a:latin typeface="Trebuchet MS"/>
                <a:cs typeface="Trebuchet MS"/>
              </a:rPr>
              <a:t>level</a:t>
            </a:r>
            <a:r>
              <a:rPr sz="2100" dirty="0">
                <a:solidFill>
                  <a:srgbClr val="333333"/>
                </a:solidFill>
                <a:latin typeface="Trebuchet MS"/>
                <a:cs typeface="Trebuchet MS"/>
              </a:rPr>
              <a:t> of</a:t>
            </a:r>
            <a:r>
              <a:rPr sz="2100" spc="-5" dirty="0">
                <a:solidFill>
                  <a:srgbClr val="333333"/>
                </a:solidFill>
                <a:latin typeface="Trebuchet MS"/>
                <a:cs typeface="Trebuchet MS"/>
              </a:rPr>
              <a:t> </a:t>
            </a:r>
            <a:r>
              <a:rPr sz="2100" dirty="0">
                <a:solidFill>
                  <a:srgbClr val="333333"/>
                </a:solidFill>
                <a:latin typeface="Trebuchet MS"/>
                <a:cs typeface="Trebuchet MS"/>
              </a:rPr>
              <a:t>privilege</a:t>
            </a:r>
            <a:r>
              <a:rPr sz="2100" spc="-5" dirty="0">
                <a:solidFill>
                  <a:srgbClr val="333333"/>
                </a:solidFill>
                <a:latin typeface="Trebuchet MS"/>
                <a:cs typeface="Trebuchet MS"/>
              </a:rPr>
              <a:t> </a:t>
            </a:r>
            <a:r>
              <a:rPr sz="2100" spc="50" dirty="0">
                <a:solidFill>
                  <a:srgbClr val="333333"/>
                </a:solidFill>
                <a:latin typeface="Trebuchet MS"/>
                <a:cs typeface="Trebuchet MS"/>
              </a:rPr>
              <a:t>required</a:t>
            </a:r>
            <a:r>
              <a:rPr sz="2100" spc="-5" dirty="0">
                <a:solidFill>
                  <a:srgbClr val="333333"/>
                </a:solidFill>
                <a:latin typeface="Trebuchet MS"/>
                <a:cs typeface="Trebuchet MS"/>
              </a:rPr>
              <a:t> </a:t>
            </a:r>
            <a:r>
              <a:rPr sz="2100" dirty="0">
                <a:solidFill>
                  <a:srgbClr val="333333"/>
                </a:solidFill>
                <a:latin typeface="Trebuchet MS"/>
                <a:cs typeface="Trebuchet MS"/>
              </a:rPr>
              <a:t>in </a:t>
            </a:r>
            <a:r>
              <a:rPr sz="2100" spc="-25" dirty="0">
                <a:solidFill>
                  <a:srgbClr val="333333"/>
                </a:solidFill>
                <a:latin typeface="Trebuchet MS"/>
                <a:cs typeface="Trebuchet MS"/>
              </a:rPr>
              <a:t>the </a:t>
            </a:r>
            <a:r>
              <a:rPr sz="2100" dirty="0">
                <a:solidFill>
                  <a:srgbClr val="333333"/>
                </a:solidFill>
                <a:latin typeface="Trebuchet MS"/>
                <a:cs typeface="Trebuchet MS"/>
              </a:rPr>
              <a:t>application</a:t>
            </a:r>
            <a:r>
              <a:rPr sz="2100" spc="120"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a:p>
            <a:pPr marL="393065">
              <a:lnSpc>
                <a:spcPct val="100000"/>
              </a:lnSpc>
              <a:spcBef>
                <a:spcPts val="1230"/>
              </a:spcBef>
            </a:pPr>
            <a:r>
              <a:rPr sz="2100" spc="55" dirty="0">
                <a:solidFill>
                  <a:srgbClr val="333333"/>
                </a:solidFill>
                <a:latin typeface="Trebuchet MS"/>
                <a:cs typeface="Trebuchet MS"/>
              </a:rPr>
              <a:t>Implement</a:t>
            </a:r>
            <a:r>
              <a:rPr sz="2100" spc="-75" dirty="0">
                <a:solidFill>
                  <a:srgbClr val="333333"/>
                </a:solidFill>
                <a:latin typeface="Trebuchet MS"/>
                <a:cs typeface="Trebuchet MS"/>
              </a:rPr>
              <a:t> </a:t>
            </a:r>
            <a:r>
              <a:rPr sz="2100" spc="60" dirty="0">
                <a:solidFill>
                  <a:srgbClr val="333333"/>
                </a:solidFill>
                <a:latin typeface="Trebuchet MS"/>
                <a:cs typeface="Trebuchet MS"/>
              </a:rPr>
              <a:t>database</a:t>
            </a:r>
            <a:r>
              <a:rPr sz="2100" spc="-75" dirty="0">
                <a:solidFill>
                  <a:srgbClr val="333333"/>
                </a:solidFill>
                <a:latin typeface="Trebuchet MS"/>
                <a:cs typeface="Trebuchet MS"/>
              </a:rPr>
              <a:t> </a:t>
            </a:r>
            <a:r>
              <a:rPr sz="2100" spc="50" dirty="0">
                <a:solidFill>
                  <a:srgbClr val="333333"/>
                </a:solidFill>
                <a:latin typeface="Trebuchet MS"/>
                <a:cs typeface="Trebuchet MS"/>
              </a:rPr>
              <a:t>migration</a:t>
            </a:r>
            <a:r>
              <a:rPr sz="2100" spc="-75" dirty="0">
                <a:solidFill>
                  <a:srgbClr val="333333"/>
                </a:solidFill>
                <a:latin typeface="Trebuchet MS"/>
                <a:cs typeface="Trebuchet MS"/>
              </a:rPr>
              <a:t> </a:t>
            </a:r>
            <a:r>
              <a:rPr sz="2100" spc="85" dirty="0">
                <a:solidFill>
                  <a:srgbClr val="333333"/>
                </a:solidFill>
                <a:latin typeface="Trebuchet MS"/>
                <a:cs typeface="Trebuchet MS"/>
              </a:rPr>
              <a:t>or</a:t>
            </a:r>
            <a:r>
              <a:rPr sz="2100" spc="-75" dirty="0">
                <a:solidFill>
                  <a:srgbClr val="333333"/>
                </a:solidFill>
                <a:latin typeface="Trebuchet MS"/>
                <a:cs typeface="Trebuchet MS"/>
              </a:rPr>
              <a:t> </a:t>
            </a:r>
            <a:r>
              <a:rPr sz="2100" spc="60" dirty="0">
                <a:solidFill>
                  <a:srgbClr val="333333"/>
                </a:solidFill>
                <a:latin typeface="Trebuchet MS"/>
                <a:cs typeface="Trebuchet MS"/>
              </a:rPr>
              <a:t>database</a:t>
            </a:r>
            <a:r>
              <a:rPr sz="2100" spc="-75" dirty="0">
                <a:solidFill>
                  <a:srgbClr val="333333"/>
                </a:solidFill>
                <a:latin typeface="Trebuchet MS"/>
                <a:cs typeface="Trebuchet MS"/>
              </a:rPr>
              <a:t> </a:t>
            </a:r>
            <a:r>
              <a:rPr sz="2100" spc="40" dirty="0">
                <a:solidFill>
                  <a:srgbClr val="333333"/>
                </a:solidFill>
                <a:latin typeface="Trebuchet MS"/>
                <a:cs typeface="Trebuchet MS"/>
              </a:rPr>
              <a:t>update</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Wait</a:t>
            </a:r>
            <a:r>
              <a:rPr sz="2100" spc="-55" dirty="0">
                <a:solidFill>
                  <a:srgbClr val="333333"/>
                </a:solidFill>
                <a:latin typeface="Trebuchet MS"/>
                <a:cs typeface="Trebuchet MS"/>
              </a:rPr>
              <a:t> </a:t>
            </a:r>
            <a:r>
              <a:rPr sz="2100" dirty="0">
                <a:solidFill>
                  <a:srgbClr val="333333"/>
                </a:solidFill>
                <a:latin typeface="Trebuchet MS"/>
                <a:cs typeface="Trebuchet MS"/>
              </a:rPr>
              <a:t>for</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55" dirty="0">
                <a:solidFill>
                  <a:srgbClr val="333333"/>
                </a:solidFill>
                <a:latin typeface="Trebuchet MS"/>
                <a:cs typeface="Trebuchet MS"/>
              </a:rPr>
              <a:t>dependency</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spc="50" dirty="0">
                <a:solidFill>
                  <a:srgbClr val="333333"/>
                </a:solidFill>
                <a:latin typeface="Trebuchet MS"/>
                <a:cs typeface="Trebuchet MS"/>
              </a:rPr>
              <a:t>ready</a:t>
            </a:r>
            <a:r>
              <a:rPr sz="2100" spc="-55" dirty="0">
                <a:solidFill>
                  <a:srgbClr val="333333"/>
                </a:solidFill>
                <a:latin typeface="Trebuchet MS"/>
                <a:cs typeface="Trebuchet MS"/>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spc="45" dirty="0">
                <a:solidFill>
                  <a:srgbClr val="333333"/>
                </a:solidFill>
                <a:latin typeface="Trebuchet MS"/>
                <a:cs typeface="Trebuchet MS"/>
              </a:rPr>
              <a:t>preconditions</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55" dirty="0">
                <a:solidFill>
                  <a:srgbClr val="333333"/>
                </a:solidFill>
                <a:latin typeface="Trebuchet MS"/>
                <a:cs typeface="Trebuchet MS"/>
              </a:rPr>
              <a:t>be</a:t>
            </a:r>
            <a:r>
              <a:rPr sz="2100" spc="-55" dirty="0">
                <a:solidFill>
                  <a:srgbClr val="333333"/>
                </a:solidFill>
                <a:latin typeface="Trebuchet MS"/>
                <a:cs typeface="Trebuchet MS"/>
              </a:rPr>
              <a:t> </a:t>
            </a:r>
            <a:r>
              <a:rPr sz="2100" spc="-25" dirty="0">
                <a:solidFill>
                  <a:srgbClr val="333333"/>
                </a:solidFill>
                <a:latin typeface="Trebuchet MS"/>
                <a:cs typeface="Trebuchet MS"/>
              </a:rPr>
              <a:t>met</a:t>
            </a:r>
            <a:endParaRPr sz="2100">
              <a:latin typeface="Trebuchet MS"/>
              <a:cs typeface="Trebuchet M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019550"/>
            <a:chOff x="809624" y="1552574"/>
            <a:chExt cx="12211050" cy="4019550"/>
          </a:xfrm>
        </p:grpSpPr>
        <p:sp>
          <p:nvSpPr>
            <p:cNvPr id="4" name="object 4"/>
            <p:cNvSpPr/>
            <p:nvPr/>
          </p:nvSpPr>
          <p:spPr>
            <a:xfrm>
              <a:off x="809612" y="155257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INIT</a:t>
            </a:r>
            <a:r>
              <a:rPr spc="-15" dirty="0"/>
              <a:t> </a:t>
            </a:r>
            <a:r>
              <a:rPr spc="-65" dirty="0"/>
              <a:t>CONTAINER</a:t>
            </a:r>
            <a:r>
              <a:rPr spc="-15" dirty="0"/>
              <a:t> </a:t>
            </a:r>
            <a:r>
              <a:rPr spc="-60" dirty="0"/>
              <a:t>EXAMPLE</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dirty="0">
                <a:solidFill>
                  <a:srgbClr val="999999"/>
                </a:solidFill>
                <a:latin typeface="Tahoma"/>
                <a:cs typeface="Tahoma"/>
              </a:rPr>
              <a:t>  </a:t>
            </a:r>
            <a:r>
              <a:rPr sz="1650" u="none" spc="70" dirty="0">
                <a:solidFill>
                  <a:srgbClr val="000000"/>
                </a:solidFill>
                <a:latin typeface="Tahoma"/>
                <a:cs typeface="Tahoma"/>
              </a:rPr>
              <a:t>myapp</a:t>
            </a:r>
            <a:r>
              <a:rPr sz="1650" u="none" spc="70" dirty="0">
                <a:solidFill>
                  <a:srgbClr val="999999"/>
                </a:solidFill>
                <a:latin typeface="Tahoma"/>
                <a:cs typeface="Tahoma"/>
              </a:rPr>
              <a:t>-</a:t>
            </a:r>
            <a:r>
              <a:rPr sz="1650" u="none" spc="55" dirty="0">
                <a:solidFill>
                  <a:srgbClr val="000000"/>
                </a:solidFill>
                <a:latin typeface="Tahoma"/>
                <a:cs typeface="Tahoma"/>
              </a:rPr>
              <a:t>pod</a:t>
            </a:r>
            <a:endParaRPr sz="1650">
              <a:latin typeface="Tahoma"/>
              <a:cs typeface="Tahoma"/>
            </a:endParaRPr>
          </a:p>
          <a:p>
            <a:pPr marL="142875">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275" dirty="0">
                <a:solidFill>
                  <a:srgbClr val="0077AA"/>
                </a:solidFill>
                <a:latin typeface="Tahoma"/>
                <a:cs typeface="Tahoma"/>
              </a:rPr>
              <a:t>initContainers</a:t>
            </a:r>
            <a:r>
              <a:rPr sz="1650" u="none" spc="275" dirty="0">
                <a:solidFill>
                  <a:srgbClr val="999999"/>
                </a:solidFill>
                <a:latin typeface="Tahoma"/>
                <a:cs typeface="Tahoma"/>
              </a:rPr>
              <a:t>:</a:t>
            </a:r>
            <a:endParaRPr sz="1650">
              <a:latin typeface="Tahoma"/>
              <a:cs typeface="Tahoma"/>
            </a:endParaRPr>
          </a:p>
          <a:p>
            <a:pPr marL="897890" marR="8886825" indent="-250825">
              <a:lnSpc>
                <a:spcPts val="1880"/>
              </a:lnSpc>
              <a:spcBef>
                <a:spcPts val="95"/>
              </a:spcBef>
              <a:buClr>
                <a:srgbClr val="999999"/>
              </a:buClr>
              <a:buChar char="-"/>
              <a:tabLst>
                <a:tab pos="899794"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dirty="0">
                <a:solidFill>
                  <a:srgbClr val="999999"/>
                </a:solidFill>
                <a:latin typeface="Tahoma"/>
                <a:cs typeface="Tahoma"/>
              </a:rPr>
              <a:t>  </a:t>
            </a:r>
            <a:r>
              <a:rPr sz="1650" u="none" spc="260" dirty="0">
                <a:solidFill>
                  <a:srgbClr val="000000"/>
                </a:solidFill>
                <a:latin typeface="Tahoma"/>
                <a:cs typeface="Tahoma"/>
              </a:rPr>
              <a:t>wait</a:t>
            </a:r>
            <a:r>
              <a:rPr sz="1650" u="none" spc="260" dirty="0">
                <a:solidFill>
                  <a:srgbClr val="999999"/>
                </a:solidFill>
                <a:latin typeface="Tahoma"/>
                <a:cs typeface="Tahoma"/>
              </a:rPr>
              <a:t>-</a:t>
            </a:r>
            <a:r>
              <a:rPr sz="1650" u="none" spc="335" dirty="0">
                <a:solidFill>
                  <a:srgbClr val="000000"/>
                </a:solidFill>
                <a:latin typeface="Tahoma"/>
                <a:cs typeface="Tahoma"/>
              </a:rPr>
              <a:t>for</a:t>
            </a:r>
            <a:r>
              <a:rPr sz="1650" u="none" spc="335" dirty="0">
                <a:solidFill>
                  <a:srgbClr val="999999"/>
                </a:solidFill>
                <a:latin typeface="Tahoma"/>
                <a:cs typeface="Tahoma"/>
              </a:rPr>
              <a:t>-</a:t>
            </a:r>
            <a:r>
              <a:rPr sz="1650" u="none" spc="-20" dirty="0">
                <a:solidFill>
                  <a:srgbClr val="000000"/>
                </a:solidFill>
                <a:latin typeface="Tahoma"/>
                <a:cs typeface="Tahoma"/>
              </a:rPr>
              <a:t>mydb 	</a:t>
            </a: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160" dirty="0">
                <a:solidFill>
                  <a:srgbClr val="000000"/>
                </a:solidFill>
                <a:latin typeface="Tahoma"/>
                <a:cs typeface="Tahoma"/>
              </a:rPr>
              <a:t>busybox</a:t>
            </a:r>
            <a:r>
              <a:rPr sz="1650" u="none" spc="160" dirty="0">
                <a:solidFill>
                  <a:srgbClr val="999999"/>
                </a:solidFill>
                <a:latin typeface="Tahoma"/>
                <a:cs typeface="Tahoma"/>
              </a:rPr>
              <a:t>:</a:t>
            </a:r>
            <a:r>
              <a:rPr sz="1650" u="none" spc="160" dirty="0">
                <a:solidFill>
                  <a:srgbClr val="990054"/>
                </a:solidFill>
                <a:latin typeface="Tahoma"/>
                <a:cs typeface="Tahoma"/>
              </a:rPr>
              <a:t>1.36</a:t>
            </a:r>
            <a:endParaRPr sz="1650">
              <a:latin typeface="Tahoma"/>
              <a:cs typeface="Tahoma"/>
            </a:endParaRPr>
          </a:p>
          <a:p>
            <a:pPr marL="899794">
              <a:lnSpc>
                <a:spcPts val="1770"/>
              </a:lnSpc>
            </a:pPr>
            <a:r>
              <a:rPr sz="1650" u="none" dirty="0">
                <a:solidFill>
                  <a:srgbClr val="0077AA"/>
                </a:solidFill>
                <a:latin typeface="Tahoma"/>
                <a:cs typeface="Tahoma"/>
              </a:rPr>
              <a:t>command</a:t>
            </a:r>
            <a:r>
              <a:rPr sz="1650" u="none" dirty="0">
                <a:solidFill>
                  <a:srgbClr val="999999"/>
                </a:solidFill>
                <a:latin typeface="Tahoma"/>
                <a:cs typeface="Tahoma"/>
              </a:rPr>
              <a:t>:</a:t>
            </a:r>
            <a:r>
              <a:rPr sz="1650" u="none" spc="495" dirty="0">
                <a:solidFill>
                  <a:srgbClr val="999999"/>
                </a:solidFill>
                <a:latin typeface="Tahoma"/>
                <a:cs typeface="Tahoma"/>
              </a:rPr>
              <a:t> </a:t>
            </a:r>
            <a:r>
              <a:rPr sz="1650" u="none" spc="405" dirty="0">
                <a:solidFill>
                  <a:srgbClr val="999999"/>
                </a:solidFill>
                <a:latin typeface="Tahoma"/>
                <a:cs typeface="Tahoma"/>
              </a:rPr>
              <a:t>[</a:t>
            </a:r>
            <a:r>
              <a:rPr sz="1650" u="none" spc="405" dirty="0">
                <a:solidFill>
                  <a:srgbClr val="669900"/>
                </a:solidFill>
                <a:latin typeface="Tahoma"/>
                <a:cs typeface="Tahoma"/>
              </a:rPr>
              <a:t>'sh'</a:t>
            </a:r>
            <a:r>
              <a:rPr sz="1650" u="none" spc="405" dirty="0">
                <a:solidFill>
                  <a:srgbClr val="999999"/>
                </a:solidFill>
                <a:latin typeface="Tahoma"/>
                <a:cs typeface="Tahoma"/>
              </a:rPr>
              <a:t>,</a:t>
            </a:r>
            <a:r>
              <a:rPr sz="1650" u="none" spc="-10" dirty="0">
                <a:solidFill>
                  <a:srgbClr val="999999"/>
                </a:solidFill>
                <a:latin typeface="Tahoma"/>
                <a:cs typeface="Tahoma"/>
              </a:rPr>
              <a:t>  </a:t>
            </a:r>
            <a:r>
              <a:rPr sz="1650" u="none" spc="434" dirty="0">
                <a:solidFill>
                  <a:srgbClr val="669900"/>
                </a:solidFill>
                <a:latin typeface="Tahoma"/>
                <a:cs typeface="Tahoma"/>
              </a:rPr>
              <a:t>'-</a:t>
            </a:r>
            <a:r>
              <a:rPr sz="1650" u="none" spc="500" dirty="0">
                <a:solidFill>
                  <a:srgbClr val="669900"/>
                </a:solidFill>
                <a:latin typeface="Tahoma"/>
                <a:cs typeface="Tahoma"/>
              </a:rPr>
              <a:t>c'</a:t>
            </a:r>
            <a:r>
              <a:rPr sz="1650" u="none" spc="500" dirty="0">
                <a:solidFill>
                  <a:srgbClr val="999999"/>
                </a:solidFill>
                <a:latin typeface="Tahoma"/>
                <a:cs typeface="Tahoma"/>
              </a:rPr>
              <a:t>,</a:t>
            </a:r>
            <a:r>
              <a:rPr sz="1650" u="none" spc="-5" dirty="0">
                <a:solidFill>
                  <a:srgbClr val="999999"/>
                </a:solidFill>
                <a:latin typeface="Tahoma"/>
                <a:cs typeface="Tahoma"/>
              </a:rPr>
              <a:t>  </a:t>
            </a:r>
            <a:r>
              <a:rPr sz="1650" u="none" spc="405" dirty="0">
                <a:solidFill>
                  <a:srgbClr val="669900"/>
                </a:solidFill>
                <a:latin typeface="Tahoma"/>
                <a:cs typeface="Tahoma"/>
              </a:rPr>
              <a:t>'until</a:t>
            </a:r>
            <a:r>
              <a:rPr sz="1650" u="none" spc="-10" dirty="0">
                <a:solidFill>
                  <a:srgbClr val="669900"/>
                </a:solidFill>
                <a:latin typeface="Tahoma"/>
                <a:cs typeface="Tahoma"/>
              </a:rPr>
              <a:t>  </a:t>
            </a:r>
            <a:r>
              <a:rPr sz="1650" u="none" spc="175" dirty="0">
                <a:solidFill>
                  <a:srgbClr val="669900"/>
                </a:solidFill>
                <a:latin typeface="Tahoma"/>
                <a:cs typeface="Tahoma"/>
              </a:rPr>
              <a:t>nslookup</a:t>
            </a:r>
            <a:r>
              <a:rPr sz="1650" u="none" spc="-5" dirty="0">
                <a:solidFill>
                  <a:srgbClr val="669900"/>
                </a:solidFill>
                <a:latin typeface="Tahoma"/>
                <a:cs typeface="Tahoma"/>
              </a:rPr>
              <a:t>  </a:t>
            </a:r>
            <a:r>
              <a:rPr sz="1650" u="none" spc="60" dirty="0">
                <a:solidFill>
                  <a:srgbClr val="669900"/>
                </a:solidFill>
                <a:latin typeface="Tahoma"/>
                <a:cs typeface="Tahoma"/>
              </a:rPr>
              <a:t>mydb;</a:t>
            </a:r>
            <a:r>
              <a:rPr sz="1650" u="none" spc="-10" dirty="0">
                <a:solidFill>
                  <a:srgbClr val="669900"/>
                </a:solidFill>
                <a:latin typeface="Tahoma"/>
                <a:cs typeface="Tahoma"/>
              </a:rPr>
              <a:t>  </a:t>
            </a:r>
            <a:r>
              <a:rPr sz="1650" u="none" spc="80" dirty="0">
                <a:solidFill>
                  <a:srgbClr val="669900"/>
                </a:solidFill>
                <a:latin typeface="Tahoma"/>
                <a:cs typeface="Tahoma"/>
              </a:rPr>
              <a:t>do</a:t>
            </a:r>
            <a:r>
              <a:rPr sz="1650" u="none" spc="-5" dirty="0">
                <a:solidFill>
                  <a:srgbClr val="669900"/>
                </a:solidFill>
                <a:latin typeface="Tahoma"/>
                <a:cs typeface="Tahoma"/>
              </a:rPr>
              <a:t>  </a:t>
            </a:r>
            <a:r>
              <a:rPr sz="1650" u="none" spc="125" dirty="0">
                <a:solidFill>
                  <a:srgbClr val="669900"/>
                </a:solidFill>
                <a:latin typeface="Tahoma"/>
                <a:cs typeface="Tahoma"/>
              </a:rPr>
              <a:t>echo</a:t>
            </a:r>
            <a:r>
              <a:rPr sz="1650" u="none" spc="-10" dirty="0">
                <a:solidFill>
                  <a:srgbClr val="669900"/>
                </a:solidFill>
                <a:latin typeface="Tahoma"/>
                <a:cs typeface="Tahoma"/>
              </a:rPr>
              <a:t>  </a:t>
            </a:r>
            <a:r>
              <a:rPr sz="1650" u="none" spc="245" dirty="0">
                <a:solidFill>
                  <a:srgbClr val="669900"/>
                </a:solidFill>
                <a:latin typeface="Tahoma"/>
                <a:cs typeface="Tahoma"/>
              </a:rPr>
              <a:t>waiting</a:t>
            </a:r>
            <a:r>
              <a:rPr sz="1650" u="none" spc="-5" dirty="0">
                <a:solidFill>
                  <a:srgbClr val="669900"/>
                </a:solidFill>
                <a:latin typeface="Tahoma"/>
                <a:cs typeface="Tahoma"/>
              </a:rPr>
              <a:t>  </a:t>
            </a:r>
            <a:r>
              <a:rPr sz="1650" u="none" spc="315" dirty="0">
                <a:solidFill>
                  <a:srgbClr val="669900"/>
                </a:solidFill>
                <a:latin typeface="Tahoma"/>
                <a:cs typeface="Tahoma"/>
              </a:rPr>
              <a:t>for</a:t>
            </a:r>
            <a:r>
              <a:rPr sz="1650" u="none" spc="-5" dirty="0">
                <a:solidFill>
                  <a:srgbClr val="669900"/>
                </a:solidFill>
                <a:latin typeface="Tahoma"/>
                <a:cs typeface="Tahoma"/>
              </a:rPr>
              <a:t>  </a:t>
            </a:r>
            <a:r>
              <a:rPr sz="1650" u="none" spc="60" dirty="0">
                <a:solidFill>
                  <a:srgbClr val="669900"/>
                </a:solidFill>
                <a:latin typeface="Tahoma"/>
                <a:cs typeface="Tahoma"/>
              </a:rPr>
              <a:t>mydb;</a:t>
            </a:r>
            <a:r>
              <a:rPr sz="1650" u="none" spc="495" dirty="0">
                <a:solidFill>
                  <a:srgbClr val="669900"/>
                </a:solidFill>
                <a:latin typeface="Tahoma"/>
                <a:cs typeface="Tahoma"/>
              </a:rPr>
              <a:t> </a:t>
            </a:r>
            <a:r>
              <a:rPr sz="1650" u="none" spc="240" dirty="0">
                <a:solidFill>
                  <a:srgbClr val="669900"/>
                </a:solidFill>
                <a:latin typeface="Tahoma"/>
                <a:cs typeface="Tahoma"/>
              </a:rPr>
              <a:t>sleep</a:t>
            </a:r>
            <a:r>
              <a:rPr sz="1650" u="none" spc="-10" dirty="0">
                <a:solidFill>
                  <a:srgbClr val="669900"/>
                </a:solidFill>
                <a:latin typeface="Tahoma"/>
                <a:cs typeface="Tahoma"/>
              </a:rPr>
              <a:t>  </a:t>
            </a:r>
            <a:r>
              <a:rPr sz="1650" u="none" spc="245" dirty="0">
                <a:solidFill>
                  <a:srgbClr val="669900"/>
                </a:solidFill>
                <a:latin typeface="Tahoma"/>
                <a:cs typeface="Tahoma"/>
              </a:rPr>
              <a:t>2;</a:t>
            </a:r>
            <a:r>
              <a:rPr sz="1650" u="none" spc="-5" dirty="0">
                <a:solidFill>
                  <a:srgbClr val="669900"/>
                </a:solidFill>
                <a:latin typeface="Tahoma"/>
                <a:cs typeface="Tahoma"/>
              </a:rPr>
              <a:t>  </a:t>
            </a:r>
            <a:r>
              <a:rPr sz="1650" u="none" spc="240" dirty="0">
                <a:solidFill>
                  <a:srgbClr val="669900"/>
                </a:solidFill>
                <a:latin typeface="Tahoma"/>
                <a:cs typeface="Tahoma"/>
              </a:rPr>
              <a:t>done;'</a:t>
            </a:r>
            <a:r>
              <a:rPr sz="1650" u="none" spc="240"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425" dirty="0">
                <a:solidFill>
                  <a:srgbClr val="000000"/>
                </a:solidFill>
                <a:latin typeface="Tahoma"/>
                <a:cs typeface="Tahoma"/>
              </a:rPr>
              <a:t>init</a:t>
            </a:r>
            <a:r>
              <a:rPr sz="1650" u="none" spc="425" dirty="0">
                <a:solidFill>
                  <a:srgbClr val="999999"/>
                </a:solidFill>
                <a:latin typeface="Tahoma"/>
                <a:cs typeface="Tahoma"/>
              </a:rPr>
              <a:t>-</a:t>
            </a:r>
            <a:r>
              <a:rPr sz="1650" u="none" spc="35" dirty="0">
                <a:solidFill>
                  <a:srgbClr val="000000"/>
                </a:solidFill>
                <a:latin typeface="Tahoma"/>
                <a:cs typeface="Tahoma"/>
              </a:rPr>
              <a:t>db</a:t>
            </a:r>
            <a:endParaRPr sz="1650">
              <a:latin typeface="Tahoma"/>
              <a:cs typeface="Tahoma"/>
            </a:endParaRPr>
          </a:p>
          <a:p>
            <a:pPr marL="899794" marR="7498715">
              <a:lnSpc>
                <a:spcPts val="1880"/>
              </a:lnSpc>
              <a:spcBef>
                <a:spcPts val="95"/>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10" dirty="0">
                <a:solidFill>
                  <a:srgbClr val="000000"/>
                </a:solidFill>
                <a:latin typeface="Tahoma"/>
                <a:cs typeface="Tahoma"/>
              </a:rPr>
              <a:t>flyway/flyway</a:t>
            </a:r>
            <a:r>
              <a:rPr sz="1650" u="none" spc="210" dirty="0">
                <a:solidFill>
                  <a:srgbClr val="999999"/>
                </a:solidFill>
                <a:latin typeface="Tahoma"/>
                <a:cs typeface="Tahoma"/>
              </a:rPr>
              <a:t>:</a:t>
            </a:r>
            <a:r>
              <a:rPr sz="1650" u="none" spc="210" dirty="0">
                <a:solidFill>
                  <a:srgbClr val="990054"/>
                </a:solidFill>
                <a:latin typeface="Tahoma"/>
                <a:cs typeface="Tahoma"/>
              </a:rPr>
              <a:t>10 </a:t>
            </a:r>
            <a:r>
              <a:rPr sz="1650" u="none" dirty="0">
                <a:solidFill>
                  <a:srgbClr val="0077AA"/>
                </a:solidFill>
                <a:latin typeface="Tahoma"/>
                <a:cs typeface="Tahoma"/>
              </a:rPr>
              <a:t>command</a:t>
            </a:r>
            <a:r>
              <a:rPr sz="1650" u="none" dirty="0">
                <a:solidFill>
                  <a:srgbClr val="999999"/>
                </a:solidFill>
                <a:latin typeface="Tahoma"/>
                <a:cs typeface="Tahoma"/>
              </a:rPr>
              <a:t>:</a:t>
            </a:r>
            <a:r>
              <a:rPr sz="1650" u="none" spc="25" dirty="0">
                <a:solidFill>
                  <a:srgbClr val="999999"/>
                </a:solidFill>
                <a:latin typeface="Tahoma"/>
                <a:cs typeface="Tahoma"/>
              </a:rPr>
              <a:t>  </a:t>
            </a:r>
            <a:r>
              <a:rPr sz="1650" u="none" spc="320" dirty="0">
                <a:solidFill>
                  <a:srgbClr val="999999"/>
                </a:solidFill>
                <a:latin typeface="Tahoma"/>
                <a:cs typeface="Tahoma"/>
              </a:rPr>
              <a:t>[</a:t>
            </a:r>
            <a:r>
              <a:rPr sz="1650" u="none" spc="320" dirty="0">
                <a:solidFill>
                  <a:srgbClr val="669900"/>
                </a:solidFill>
                <a:latin typeface="Tahoma"/>
                <a:cs typeface="Tahoma"/>
              </a:rPr>
              <a:t>'migrate'</a:t>
            </a:r>
            <a:r>
              <a:rPr sz="1650" u="none" spc="320" dirty="0">
                <a:solidFill>
                  <a:srgbClr val="999999"/>
                </a:solidFill>
                <a:latin typeface="Tahoma"/>
                <a:cs typeface="Tahoma"/>
              </a:rPr>
              <a:t>,</a:t>
            </a:r>
            <a:r>
              <a:rPr sz="1650" u="none" spc="30" dirty="0">
                <a:solidFill>
                  <a:srgbClr val="999999"/>
                </a:solidFill>
                <a:latin typeface="Tahoma"/>
                <a:cs typeface="Tahoma"/>
              </a:rPr>
              <a:t>  </a:t>
            </a:r>
            <a:r>
              <a:rPr sz="1650" u="none" spc="495" dirty="0">
                <a:solidFill>
                  <a:srgbClr val="669900"/>
                </a:solidFill>
                <a:latin typeface="Tahoma"/>
                <a:cs typeface="Tahoma"/>
              </a:rPr>
              <a:t>'......'</a:t>
            </a:r>
            <a:r>
              <a:rPr sz="1650" u="none" spc="495" dirty="0">
                <a:solidFill>
                  <a:srgbClr val="999999"/>
                </a:solidFill>
                <a:latin typeface="Tahoma"/>
                <a:cs typeface="Tahoma"/>
              </a:rPr>
              <a:t>]</a:t>
            </a:r>
            <a:endParaRPr sz="1650">
              <a:latin typeface="Tahoma"/>
              <a:cs typeface="Tahoma"/>
            </a:endParaRPr>
          </a:p>
          <a:p>
            <a:pPr marL="394970">
              <a:lnSpc>
                <a:spcPts val="1770"/>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30" dirty="0">
                <a:solidFill>
                  <a:srgbClr val="000000"/>
                </a:solidFill>
                <a:latin typeface="Tahoma"/>
                <a:cs typeface="Tahoma"/>
              </a:rPr>
              <a:t>back</a:t>
            </a:r>
            <a:endParaRPr sz="1650">
              <a:latin typeface="Tahoma"/>
              <a:cs typeface="Tahoma"/>
            </a:endParaRPr>
          </a:p>
          <a:p>
            <a:pPr marL="899794">
              <a:lnSpc>
                <a:spcPts val="1930"/>
              </a:lnSpc>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29" dirty="0">
                <a:solidFill>
                  <a:srgbClr val="000000"/>
                </a:solidFill>
                <a:latin typeface="Tahoma"/>
                <a:cs typeface="Tahoma"/>
              </a:rPr>
              <a:t>ghcr.io/traefik/whoami</a:t>
            </a:r>
            <a:r>
              <a:rPr sz="1650" u="none" spc="229" dirty="0">
                <a:solidFill>
                  <a:srgbClr val="999999"/>
                </a:solidFill>
                <a:latin typeface="Tahoma"/>
                <a:cs typeface="Tahoma"/>
              </a:rPr>
              <a:t>:</a:t>
            </a:r>
            <a:r>
              <a:rPr sz="1650" u="none" spc="229" dirty="0">
                <a:solidFill>
                  <a:srgbClr val="000000"/>
                </a:solidFill>
                <a:latin typeface="Tahoma"/>
                <a:cs typeface="Tahoma"/>
              </a:rPr>
              <a:t>v1.10.1</a:t>
            </a:r>
            <a:endParaRPr sz="1650">
              <a:latin typeface="Tahoma"/>
              <a:cs typeface="Tahom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51472" y="6133494"/>
            <a:ext cx="7882774" cy="496016"/>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1552574"/>
          <a:ext cx="11382375" cy="479488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10953750">
                  <a:extLst>
                    <a:ext uri="{9D8B030D-6E8A-4147-A177-3AD203B41FA5}">
                      <a16:colId xmlns:a16="http://schemas.microsoft.com/office/drawing/2014/main" val="20001"/>
                    </a:ext>
                  </a:extLst>
                </a:gridCol>
              </a:tblGrid>
              <a:tr h="437515">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542290">
                <a:tc>
                  <a:txBody>
                    <a:bodyPr/>
                    <a:lstStyle/>
                    <a:p>
                      <a:pPr algn="ctr">
                        <a:lnSpc>
                          <a:spcPct val="100000"/>
                        </a:lnSpc>
                        <a:spcBef>
                          <a:spcPts val="860"/>
                        </a:spcBef>
                      </a:pPr>
                      <a:r>
                        <a:rPr sz="2100" spc="45" dirty="0">
                          <a:solidFill>
                            <a:srgbClr val="333333"/>
                          </a:solidFill>
                          <a:latin typeface="Trebuchet MS"/>
                          <a:cs typeface="Trebuchet MS"/>
                        </a:rPr>
                        <a:t>1</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70" dirty="0">
                          <a:solidFill>
                            <a:srgbClr val="333333"/>
                          </a:solidFill>
                          <a:latin typeface="Trebuchet MS"/>
                          <a:cs typeface="Trebuchet MS"/>
                        </a:rPr>
                        <a:t> </a:t>
                      </a:r>
                      <a:r>
                        <a:rPr sz="2100" spc="90" dirty="0">
                          <a:solidFill>
                            <a:srgbClr val="333333"/>
                          </a:solidFill>
                          <a:latin typeface="Trebuchet MS"/>
                          <a:cs typeface="Trebuchet MS"/>
                        </a:rPr>
                        <a:t>one</a:t>
                      </a:r>
                      <a:r>
                        <a:rPr sz="2100" spc="-70" dirty="0">
                          <a:solidFill>
                            <a:srgbClr val="333333"/>
                          </a:solidFill>
                          <a:latin typeface="Trebuchet MS"/>
                          <a:cs typeface="Trebuchet MS"/>
                        </a:rPr>
                        <a:t> </a:t>
                      </a:r>
                      <a:r>
                        <a:rPr sz="2100" spc="100" dirty="0">
                          <a:solidFill>
                            <a:srgbClr val="ED2137"/>
                          </a:solidFill>
                          <a:latin typeface="Trebuchet MS"/>
                          <a:cs typeface="Trebuchet MS"/>
                        </a:rPr>
                        <a:t>Pod</a:t>
                      </a:r>
                      <a:r>
                        <a:rPr sz="2100" spc="-70" dirty="0">
                          <a:solidFill>
                            <a:srgbClr val="ED2137"/>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50" dirty="0">
                          <a:solidFill>
                            <a:srgbClr val="333333"/>
                          </a:solidFill>
                          <a:latin typeface="Trebuchet MS"/>
                          <a:cs typeface="Trebuchet MS"/>
                        </a:rPr>
                        <a:t>deployed</a:t>
                      </a:r>
                      <a:r>
                        <a:rPr sz="2100" spc="-70" dirty="0">
                          <a:solidFill>
                            <a:srgbClr val="333333"/>
                          </a:solidFill>
                          <a:latin typeface="Trebuchet MS"/>
                          <a:cs typeface="Trebuchet MS"/>
                        </a:rPr>
                        <a:t> </a:t>
                      </a:r>
                      <a:r>
                        <a:rPr sz="2100" spc="85" dirty="0">
                          <a:solidFill>
                            <a:srgbClr val="333333"/>
                          </a:solidFill>
                          <a:latin typeface="Trebuchet MS"/>
                          <a:cs typeface="Trebuchet MS"/>
                        </a:rPr>
                        <a:t>across</a:t>
                      </a:r>
                      <a:r>
                        <a:rPr sz="2100" spc="-70" dirty="0">
                          <a:solidFill>
                            <a:srgbClr val="333333"/>
                          </a:solidFill>
                          <a:latin typeface="Trebuchet MS"/>
                          <a:cs typeface="Trebuchet MS"/>
                        </a:rPr>
                        <a:t> </a:t>
                      </a:r>
                      <a:r>
                        <a:rPr sz="2100" dirty="0">
                          <a:solidFill>
                            <a:srgbClr val="333333"/>
                          </a:solidFill>
                          <a:latin typeface="Trebuchet MS"/>
                          <a:cs typeface="Trebuchet MS"/>
                        </a:rPr>
                        <a:t>multiple</a:t>
                      </a:r>
                      <a:r>
                        <a:rPr sz="2100" spc="-65" dirty="0">
                          <a:solidFill>
                            <a:srgbClr val="333333"/>
                          </a:solidFill>
                          <a:latin typeface="Trebuchet MS"/>
                          <a:cs typeface="Trebuchet MS"/>
                        </a:rPr>
                        <a:t> </a:t>
                      </a:r>
                      <a:r>
                        <a:rPr sz="2100" spc="90" dirty="0">
                          <a:solidFill>
                            <a:srgbClr val="ED2137"/>
                          </a:solidFill>
                          <a:latin typeface="Trebuchet MS"/>
                          <a:cs typeface="Trebuchet MS"/>
                        </a:rPr>
                        <a:t>Namespaces</a:t>
                      </a:r>
                      <a:r>
                        <a:rPr sz="2100" spc="-70"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542290">
                <a:tc>
                  <a:txBody>
                    <a:bodyPr/>
                    <a:lstStyle/>
                    <a:p>
                      <a:pPr algn="ctr">
                        <a:lnSpc>
                          <a:spcPct val="100000"/>
                        </a:lnSpc>
                        <a:spcBef>
                          <a:spcPts val="860"/>
                        </a:spcBef>
                      </a:pPr>
                      <a:r>
                        <a:rPr sz="2100" spc="45" dirty="0">
                          <a:solidFill>
                            <a:srgbClr val="333333"/>
                          </a:solidFill>
                          <a:latin typeface="Trebuchet MS"/>
                          <a:cs typeface="Trebuchet MS"/>
                        </a:rPr>
                        <a:t>2</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70" dirty="0">
                          <a:solidFill>
                            <a:srgbClr val="333333"/>
                          </a:solidFill>
                          <a:latin typeface="Trebuchet MS"/>
                          <a:cs typeface="Trebuchet MS"/>
                        </a:rPr>
                        <a:t>Is</a:t>
                      </a:r>
                      <a:r>
                        <a:rPr sz="2100" spc="-50"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55" dirty="0">
                          <a:solidFill>
                            <a:srgbClr val="333333"/>
                          </a:solidFill>
                          <a:latin typeface="Trebuchet MS"/>
                          <a:cs typeface="Trebuchet MS"/>
                        </a:rPr>
                        <a:t>possible</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90" dirty="0">
                          <a:solidFill>
                            <a:srgbClr val="333333"/>
                          </a:solidFill>
                          <a:latin typeface="Trebuchet MS"/>
                          <a:cs typeface="Trebuchet MS"/>
                        </a:rPr>
                        <a:t>add</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75" dirty="0">
                          <a:solidFill>
                            <a:srgbClr val="333333"/>
                          </a:solidFill>
                          <a:latin typeface="Trebuchet MS"/>
                          <a:cs typeface="Trebuchet MS"/>
                        </a:rPr>
                        <a:t>new</a:t>
                      </a:r>
                      <a:r>
                        <a:rPr sz="2100" spc="-50" dirty="0">
                          <a:solidFill>
                            <a:srgbClr val="333333"/>
                          </a:solidFill>
                          <a:latin typeface="Trebuchet MS"/>
                          <a:cs typeface="Trebuchet MS"/>
                        </a:rPr>
                        <a:t> </a:t>
                      </a:r>
                      <a:r>
                        <a:rPr sz="2100" dirty="0">
                          <a:solidFill>
                            <a:srgbClr val="333333"/>
                          </a:solidFill>
                          <a:latin typeface="Trebuchet MS"/>
                          <a:cs typeface="Trebuchet MS"/>
                        </a:rPr>
                        <a:t>container</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80" dirty="0">
                          <a:solidFill>
                            <a:srgbClr val="333333"/>
                          </a:solidFill>
                          <a:latin typeface="Trebuchet MS"/>
                          <a:cs typeface="Trebuchet MS"/>
                        </a:rPr>
                        <a:t>running</a:t>
                      </a:r>
                      <a:r>
                        <a:rPr sz="2100" spc="-45" dirty="0">
                          <a:solidFill>
                            <a:srgbClr val="333333"/>
                          </a:solidFill>
                          <a:latin typeface="Trebuchet MS"/>
                          <a:cs typeface="Trebuchet MS"/>
                        </a:rPr>
                        <a:t> </a:t>
                      </a:r>
                      <a:r>
                        <a:rPr sz="2100" spc="100" dirty="0">
                          <a:solidFill>
                            <a:srgbClr val="ED2137"/>
                          </a:solidFill>
                          <a:latin typeface="Trebuchet MS"/>
                          <a:cs typeface="Trebuchet MS"/>
                        </a:rPr>
                        <a:t>Pod</a:t>
                      </a:r>
                      <a:r>
                        <a:rPr sz="2100" spc="-50"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542290">
                <a:tc>
                  <a:txBody>
                    <a:bodyPr/>
                    <a:lstStyle/>
                    <a:p>
                      <a:pPr algn="ctr">
                        <a:lnSpc>
                          <a:spcPct val="100000"/>
                        </a:lnSpc>
                        <a:spcBef>
                          <a:spcPts val="860"/>
                        </a:spcBef>
                      </a:pPr>
                      <a:r>
                        <a:rPr sz="2100" spc="45" dirty="0">
                          <a:solidFill>
                            <a:srgbClr val="333333"/>
                          </a:solidFill>
                          <a:latin typeface="Trebuchet MS"/>
                          <a:cs typeface="Trebuchet MS"/>
                        </a:rPr>
                        <a:t>3</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65" dirty="0">
                          <a:solidFill>
                            <a:srgbClr val="333333"/>
                          </a:solidFill>
                          <a:latin typeface="Trebuchet MS"/>
                          <a:cs typeface="Trebuchet MS"/>
                        </a:rPr>
                        <a:t> </a:t>
                      </a:r>
                      <a:r>
                        <a:rPr sz="2150" i="1" dirty="0">
                          <a:solidFill>
                            <a:srgbClr val="ED2137"/>
                          </a:solidFill>
                          <a:latin typeface="Trebuchet MS"/>
                          <a:cs typeface="Trebuchet MS"/>
                        </a:rPr>
                        <a:t>Label</a:t>
                      </a:r>
                      <a:r>
                        <a:rPr sz="2150" i="1" spc="-75" dirty="0">
                          <a:solidFill>
                            <a:srgbClr val="ED2137"/>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spc="50" dirty="0">
                          <a:solidFill>
                            <a:srgbClr val="333333"/>
                          </a:solidFill>
                          <a:latin typeface="Trebuchet MS"/>
                          <a:cs typeface="Trebuchet MS"/>
                        </a:rPr>
                        <a:t>update</a:t>
                      </a:r>
                      <a:r>
                        <a:rPr sz="2100" spc="-65" dirty="0">
                          <a:solidFill>
                            <a:srgbClr val="333333"/>
                          </a:solidFill>
                          <a:latin typeface="Trebuchet MS"/>
                          <a:cs typeface="Trebuchet MS"/>
                        </a:rPr>
                        <a:t> </a:t>
                      </a:r>
                      <a:r>
                        <a:rPr sz="2100" dirty="0">
                          <a:solidFill>
                            <a:srgbClr val="333333"/>
                          </a:solidFill>
                          <a:latin typeface="Trebuchet MS"/>
                          <a:cs typeface="Trebuchet MS"/>
                        </a:rPr>
                        <a:t>after</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creation</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00" dirty="0">
                          <a:solidFill>
                            <a:srgbClr val="ED2137"/>
                          </a:solidFill>
                          <a:latin typeface="Trebuchet MS"/>
                          <a:cs typeface="Trebuchet MS"/>
                        </a:rPr>
                        <a:t>Pod</a:t>
                      </a:r>
                      <a:r>
                        <a:rPr sz="2100" spc="-65"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542290">
                <a:tc>
                  <a:txBody>
                    <a:bodyPr/>
                    <a:lstStyle/>
                    <a:p>
                      <a:pPr algn="ctr">
                        <a:lnSpc>
                          <a:spcPct val="100000"/>
                        </a:lnSpc>
                        <a:spcBef>
                          <a:spcPts val="860"/>
                        </a:spcBef>
                      </a:pPr>
                      <a:r>
                        <a:rPr sz="2100" spc="45" dirty="0">
                          <a:solidFill>
                            <a:srgbClr val="333333"/>
                          </a:solidFill>
                          <a:latin typeface="Trebuchet MS"/>
                          <a:cs typeface="Trebuchet MS"/>
                        </a:rPr>
                        <a:t>4</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70" dirty="0">
                          <a:solidFill>
                            <a:srgbClr val="333333"/>
                          </a:solidFill>
                          <a:latin typeface="Trebuchet MS"/>
                          <a:cs typeface="Trebuchet MS"/>
                        </a:rPr>
                        <a:t> </a:t>
                      </a:r>
                      <a:r>
                        <a:rPr sz="2100" spc="90" dirty="0">
                          <a:solidFill>
                            <a:srgbClr val="ED2137"/>
                          </a:solidFill>
                          <a:latin typeface="Trebuchet MS"/>
                          <a:cs typeface="Trebuchet MS"/>
                        </a:rPr>
                        <a:t>Namespaces</a:t>
                      </a:r>
                      <a:r>
                        <a:rPr sz="2100" spc="-70" dirty="0">
                          <a:solidFill>
                            <a:srgbClr val="ED2137"/>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95" dirty="0">
                          <a:solidFill>
                            <a:srgbClr val="333333"/>
                          </a:solidFill>
                          <a:latin typeface="Trebuchet MS"/>
                          <a:cs typeface="Trebuchet MS"/>
                        </a:rPr>
                        <a:t>used</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dirty="0">
                          <a:solidFill>
                            <a:srgbClr val="333333"/>
                          </a:solidFill>
                          <a:latin typeface="Trebuchet MS"/>
                          <a:cs typeface="Trebuchet MS"/>
                        </a:rPr>
                        <a:t>restrict</a:t>
                      </a:r>
                      <a:r>
                        <a:rPr sz="2100" spc="-70" dirty="0">
                          <a:solidFill>
                            <a:srgbClr val="333333"/>
                          </a:solidFill>
                          <a:latin typeface="Trebuchet MS"/>
                          <a:cs typeface="Trebuchet MS"/>
                        </a:rPr>
                        <a:t> </a:t>
                      </a:r>
                      <a:r>
                        <a:rPr sz="2100" spc="50" dirty="0">
                          <a:solidFill>
                            <a:srgbClr val="333333"/>
                          </a:solidFill>
                          <a:latin typeface="Trebuchet MS"/>
                          <a:cs typeface="Trebuchet MS"/>
                        </a:rPr>
                        <a:t>access</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65" dirty="0">
                          <a:solidFill>
                            <a:srgbClr val="333333"/>
                          </a:solidFill>
                          <a:latin typeface="Trebuchet MS"/>
                          <a:cs typeface="Trebuchet MS"/>
                        </a:rPr>
                        <a:t>resources</a:t>
                      </a:r>
                      <a:r>
                        <a:rPr sz="2100" spc="-70" dirty="0">
                          <a:solidFill>
                            <a:srgbClr val="333333"/>
                          </a:solidFill>
                          <a:latin typeface="Trebuchet MS"/>
                          <a:cs typeface="Trebuchet MS"/>
                        </a:rPr>
                        <a:t> </a:t>
                      </a:r>
                      <a:r>
                        <a:rPr sz="2100" dirty="0">
                          <a:solidFill>
                            <a:srgbClr val="333333"/>
                          </a:solidFill>
                          <a:latin typeface="Trebuchet MS"/>
                          <a:cs typeface="Trebuchet MS"/>
                        </a:rPr>
                        <a:t>for</a:t>
                      </a:r>
                      <a:r>
                        <a:rPr sz="2100" spc="-70" dirty="0">
                          <a:solidFill>
                            <a:srgbClr val="333333"/>
                          </a:solidFill>
                          <a:latin typeface="Trebuchet MS"/>
                          <a:cs typeface="Trebuchet MS"/>
                        </a:rPr>
                        <a:t> </a:t>
                      </a:r>
                      <a:r>
                        <a:rPr sz="2100" dirty="0">
                          <a:solidFill>
                            <a:srgbClr val="333333"/>
                          </a:solidFill>
                          <a:latin typeface="Trebuchet MS"/>
                          <a:cs typeface="Trebuchet MS"/>
                        </a:rPr>
                        <a:t>certain</a:t>
                      </a:r>
                      <a:r>
                        <a:rPr sz="2100" spc="-70" dirty="0">
                          <a:solidFill>
                            <a:srgbClr val="333333"/>
                          </a:solidFill>
                          <a:latin typeface="Trebuchet MS"/>
                          <a:cs typeface="Trebuchet MS"/>
                        </a:rPr>
                        <a:t> </a:t>
                      </a:r>
                      <a:r>
                        <a:rPr sz="2100" spc="95" dirty="0">
                          <a:solidFill>
                            <a:srgbClr val="333333"/>
                          </a:solidFill>
                          <a:latin typeface="Trebuchet MS"/>
                          <a:cs typeface="Trebuchet MS"/>
                        </a:rPr>
                        <a:t>users</a:t>
                      </a:r>
                      <a:r>
                        <a:rPr sz="2100" spc="-65" dirty="0">
                          <a:solidFill>
                            <a:srgbClr val="333333"/>
                          </a:solidFill>
                          <a:latin typeface="Trebuchet MS"/>
                          <a:cs typeface="Trebuchet MS"/>
                        </a:rPr>
                        <a:t> </a:t>
                      </a:r>
                      <a:r>
                        <a:rPr sz="2100" spc="85" dirty="0">
                          <a:solidFill>
                            <a:srgbClr val="333333"/>
                          </a:solidFill>
                          <a:latin typeface="Trebuchet MS"/>
                          <a:cs typeface="Trebuchet MS"/>
                        </a:rPr>
                        <a:t>or</a:t>
                      </a:r>
                      <a:r>
                        <a:rPr sz="2100" spc="-70" dirty="0">
                          <a:solidFill>
                            <a:srgbClr val="333333"/>
                          </a:solidFill>
                          <a:latin typeface="Trebuchet MS"/>
                          <a:cs typeface="Trebuchet MS"/>
                        </a:rPr>
                        <a:t> </a:t>
                      </a:r>
                      <a:r>
                        <a:rPr sz="2100" spc="90" dirty="0">
                          <a:solidFill>
                            <a:srgbClr val="333333"/>
                          </a:solidFill>
                          <a:latin typeface="Trebuchet MS"/>
                          <a:cs typeface="Trebuchet MS"/>
                        </a:rPr>
                        <a:t>groups</a:t>
                      </a:r>
                      <a:r>
                        <a:rPr sz="2500" spc="9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542290">
                <a:tc>
                  <a:txBody>
                    <a:bodyPr/>
                    <a:lstStyle/>
                    <a:p>
                      <a:pPr algn="ctr">
                        <a:lnSpc>
                          <a:spcPct val="100000"/>
                        </a:lnSpc>
                        <a:spcBef>
                          <a:spcPts val="860"/>
                        </a:spcBef>
                      </a:pPr>
                      <a:r>
                        <a:rPr sz="2100" spc="45" dirty="0">
                          <a:solidFill>
                            <a:srgbClr val="333333"/>
                          </a:solidFill>
                          <a:latin typeface="Trebuchet MS"/>
                          <a:cs typeface="Trebuchet MS"/>
                        </a:rPr>
                        <a:t>5</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90" dirty="0">
                          <a:solidFill>
                            <a:srgbClr val="333333"/>
                          </a:solidFill>
                          <a:latin typeface="Trebuchet MS"/>
                          <a:cs typeface="Trebuchet MS"/>
                        </a:rPr>
                        <a:t>Should</a:t>
                      </a:r>
                      <a:r>
                        <a:rPr sz="2100" spc="-90" dirty="0">
                          <a:solidFill>
                            <a:srgbClr val="333333"/>
                          </a:solidFill>
                          <a:latin typeface="Trebuchet MS"/>
                          <a:cs typeface="Trebuchet MS"/>
                        </a:rPr>
                        <a:t> </a:t>
                      </a:r>
                      <a:r>
                        <a:rPr sz="2100" spc="114" dirty="0">
                          <a:solidFill>
                            <a:srgbClr val="ED2137"/>
                          </a:solidFill>
                          <a:latin typeface="Trebuchet MS"/>
                          <a:cs typeface="Trebuchet MS"/>
                        </a:rPr>
                        <a:t>Pods</a:t>
                      </a:r>
                      <a:r>
                        <a:rPr sz="2100" spc="-85" dirty="0">
                          <a:solidFill>
                            <a:srgbClr val="ED2137"/>
                          </a:solidFill>
                          <a:latin typeface="Trebuchet MS"/>
                          <a:cs typeface="Trebuchet MS"/>
                        </a:rPr>
                        <a:t> </a:t>
                      </a:r>
                      <a:r>
                        <a:rPr sz="2100" spc="55" dirty="0">
                          <a:solidFill>
                            <a:srgbClr val="333333"/>
                          </a:solidFill>
                          <a:latin typeface="Trebuchet MS"/>
                          <a:cs typeface="Trebuchet MS"/>
                        </a:rPr>
                        <a:t>be</a:t>
                      </a:r>
                      <a:r>
                        <a:rPr sz="2100" spc="-85" dirty="0">
                          <a:solidFill>
                            <a:srgbClr val="333333"/>
                          </a:solidFill>
                          <a:latin typeface="Trebuchet MS"/>
                          <a:cs typeface="Trebuchet MS"/>
                        </a:rPr>
                        <a:t> </a:t>
                      </a:r>
                      <a:r>
                        <a:rPr sz="2100" spc="60" dirty="0">
                          <a:solidFill>
                            <a:srgbClr val="333333"/>
                          </a:solidFill>
                          <a:latin typeface="Trebuchet MS"/>
                          <a:cs typeface="Trebuchet MS"/>
                        </a:rPr>
                        <a:t>scheduled</a:t>
                      </a:r>
                      <a:r>
                        <a:rPr sz="2100" spc="-85" dirty="0">
                          <a:solidFill>
                            <a:srgbClr val="333333"/>
                          </a:solidFill>
                          <a:latin typeface="Trebuchet MS"/>
                          <a:cs typeface="Trebuchet MS"/>
                        </a:rPr>
                        <a:t> </a:t>
                      </a:r>
                      <a:r>
                        <a:rPr sz="2100" spc="135" dirty="0">
                          <a:solidFill>
                            <a:srgbClr val="333333"/>
                          </a:solidFill>
                          <a:latin typeface="Trebuchet MS"/>
                          <a:cs typeface="Trebuchet MS"/>
                        </a:rPr>
                        <a:t>on</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dirty="0">
                          <a:solidFill>
                            <a:srgbClr val="333333"/>
                          </a:solidFill>
                          <a:latin typeface="Trebuchet MS"/>
                          <a:cs typeface="Trebuchet MS"/>
                        </a:rPr>
                        <a:t>specific</a:t>
                      </a:r>
                      <a:r>
                        <a:rPr sz="2100" spc="-85" dirty="0">
                          <a:solidFill>
                            <a:srgbClr val="333333"/>
                          </a:solidFill>
                          <a:latin typeface="Trebuchet MS"/>
                          <a:cs typeface="Trebuchet MS"/>
                        </a:rPr>
                        <a:t> </a:t>
                      </a:r>
                      <a:r>
                        <a:rPr sz="2150" i="1" spc="95" dirty="0">
                          <a:solidFill>
                            <a:srgbClr val="ED2137"/>
                          </a:solidFill>
                          <a:latin typeface="Trebuchet MS"/>
                          <a:cs typeface="Trebuchet MS"/>
                        </a:rPr>
                        <a:t>Node</a:t>
                      </a:r>
                      <a:r>
                        <a:rPr sz="2150" i="1" spc="-100"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561340">
                <a:tc>
                  <a:txBody>
                    <a:bodyPr/>
                    <a:lstStyle/>
                    <a:p>
                      <a:pPr algn="ctr">
                        <a:lnSpc>
                          <a:spcPct val="100000"/>
                        </a:lnSpc>
                        <a:spcBef>
                          <a:spcPts val="935"/>
                        </a:spcBef>
                      </a:pPr>
                      <a:r>
                        <a:rPr sz="2100" spc="45" dirty="0">
                          <a:solidFill>
                            <a:srgbClr val="333333"/>
                          </a:solidFill>
                          <a:latin typeface="Trebuchet MS"/>
                          <a:cs typeface="Trebuchet MS"/>
                        </a:rPr>
                        <a:t>6</a:t>
                      </a:r>
                      <a:endParaRPr sz="2100">
                        <a:latin typeface="Trebuchet MS"/>
                        <a:cs typeface="Trebuchet MS"/>
                      </a:endParaRPr>
                    </a:p>
                  </a:txBody>
                  <a:tcPr marL="0" marR="0" marT="118745"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5" dirty="0">
                          <a:solidFill>
                            <a:srgbClr val="333333"/>
                          </a:solidFill>
                          <a:latin typeface="Trebuchet MS"/>
                          <a:cs typeface="Trebuchet MS"/>
                        </a:rPr>
                        <a:t>A</a:t>
                      </a:r>
                      <a:r>
                        <a:rPr sz="2100" spc="-75" dirty="0">
                          <a:solidFill>
                            <a:srgbClr val="333333"/>
                          </a:solidFill>
                          <a:latin typeface="Trebuchet MS"/>
                          <a:cs typeface="Trebuchet MS"/>
                        </a:rPr>
                        <a:t> </a:t>
                      </a:r>
                      <a:r>
                        <a:rPr sz="2100" spc="200" dirty="0">
                          <a:solidFill>
                            <a:srgbClr val="ED2137"/>
                          </a:solidFill>
                          <a:latin typeface="Tahoma"/>
                          <a:cs typeface="Tahoma"/>
                        </a:rPr>
                        <a:t>Pending</a:t>
                      </a:r>
                      <a:r>
                        <a:rPr sz="2100" spc="-90" dirty="0">
                          <a:solidFill>
                            <a:srgbClr val="ED2137"/>
                          </a:solidFill>
                          <a:latin typeface="Tahoma"/>
                          <a:cs typeface="Tahoma"/>
                        </a:rPr>
                        <a:t> </a:t>
                      </a:r>
                      <a:r>
                        <a:rPr sz="2100" dirty="0">
                          <a:solidFill>
                            <a:srgbClr val="333333"/>
                          </a:solidFill>
                          <a:latin typeface="Trebuchet MS"/>
                          <a:cs typeface="Trebuchet MS"/>
                        </a:rPr>
                        <a:t>state</a:t>
                      </a:r>
                      <a:r>
                        <a:rPr sz="2100" spc="-70" dirty="0">
                          <a:solidFill>
                            <a:srgbClr val="333333"/>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00" dirty="0">
                          <a:solidFill>
                            <a:srgbClr val="ED2137"/>
                          </a:solidFill>
                          <a:latin typeface="Trebuchet MS"/>
                          <a:cs typeface="Trebuchet MS"/>
                        </a:rPr>
                        <a:t>Pod</a:t>
                      </a:r>
                      <a:r>
                        <a:rPr sz="2100" spc="-70" dirty="0">
                          <a:solidFill>
                            <a:srgbClr val="ED2137"/>
                          </a:solidFill>
                          <a:latin typeface="Trebuchet MS"/>
                          <a:cs typeface="Trebuchet MS"/>
                        </a:rPr>
                        <a:t> </a:t>
                      </a:r>
                      <a:r>
                        <a:rPr sz="2100" spc="100" dirty="0">
                          <a:solidFill>
                            <a:srgbClr val="333333"/>
                          </a:solidFill>
                          <a:latin typeface="Trebuchet MS"/>
                          <a:cs typeface="Trebuchet MS"/>
                        </a:rPr>
                        <a:t>mean</a:t>
                      </a:r>
                      <a:r>
                        <a:rPr sz="2100" spc="-70" dirty="0">
                          <a:solidFill>
                            <a:srgbClr val="333333"/>
                          </a:solidFill>
                          <a:latin typeface="Trebuchet MS"/>
                          <a:cs typeface="Trebuchet MS"/>
                        </a:rPr>
                        <a:t> </a:t>
                      </a:r>
                      <a:r>
                        <a:rPr sz="2100" spc="-95" dirty="0">
                          <a:solidFill>
                            <a:srgbClr val="333333"/>
                          </a:solidFill>
                          <a:latin typeface="Trebuchet MS"/>
                          <a:cs typeface="Trebuchet MS"/>
                        </a:rPr>
                        <a:t>it</a:t>
                      </a:r>
                      <a:r>
                        <a:rPr sz="2100" spc="-70" dirty="0">
                          <a:solidFill>
                            <a:srgbClr val="333333"/>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55" dirty="0">
                          <a:solidFill>
                            <a:srgbClr val="333333"/>
                          </a:solidFill>
                          <a:latin typeface="Trebuchet MS"/>
                          <a:cs typeface="Trebuchet MS"/>
                        </a:rPr>
                        <a:t>crashed</a:t>
                      </a:r>
                      <a:r>
                        <a:rPr sz="2500" spc="55"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r h="542290">
                <a:tc>
                  <a:txBody>
                    <a:bodyPr/>
                    <a:lstStyle/>
                    <a:p>
                      <a:pPr algn="ctr">
                        <a:lnSpc>
                          <a:spcPct val="100000"/>
                        </a:lnSpc>
                        <a:spcBef>
                          <a:spcPts val="860"/>
                        </a:spcBef>
                      </a:pPr>
                      <a:r>
                        <a:rPr sz="2100" spc="45" dirty="0">
                          <a:solidFill>
                            <a:srgbClr val="333333"/>
                          </a:solidFill>
                          <a:latin typeface="Trebuchet MS"/>
                          <a:cs typeface="Trebuchet MS"/>
                        </a:rPr>
                        <a:t>7</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dirty="0">
                          <a:solidFill>
                            <a:srgbClr val="333333"/>
                          </a:solidFill>
                          <a:latin typeface="Trebuchet MS"/>
                          <a:cs typeface="Trebuchet MS"/>
                        </a:rPr>
                        <a:t>There</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105" dirty="0">
                          <a:solidFill>
                            <a:srgbClr val="333333"/>
                          </a:solidFill>
                          <a:latin typeface="Trebuchet MS"/>
                          <a:cs typeface="Trebuchet MS"/>
                        </a:rPr>
                        <a:t>as</a:t>
                      </a:r>
                      <a:r>
                        <a:rPr sz="2100" spc="-10" dirty="0">
                          <a:solidFill>
                            <a:srgbClr val="333333"/>
                          </a:solidFill>
                          <a:latin typeface="Trebuchet MS"/>
                          <a:cs typeface="Trebuchet MS"/>
                        </a:rPr>
                        <a:t> </a:t>
                      </a:r>
                      <a:r>
                        <a:rPr sz="2100" spc="100" dirty="0">
                          <a:solidFill>
                            <a:srgbClr val="333333"/>
                          </a:solidFill>
                          <a:latin typeface="Trebuchet MS"/>
                          <a:cs typeface="Trebuchet MS"/>
                        </a:rPr>
                        <a:t>many</a:t>
                      </a:r>
                      <a:r>
                        <a:rPr sz="2100" spc="-10" dirty="0">
                          <a:solidFill>
                            <a:srgbClr val="333333"/>
                          </a:solidFill>
                          <a:latin typeface="Trebuchet MS"/>
                          <a:cs typeface="Trebuchet MS"/>
                        </a:rPr>
                        <a:t> </a:t>
                      </a:r>
                      <a:r>
                        <a:rPr sz="2100" dirty="0">
                          <a:solidFill>
                            <a:srgbClr val="333333"/>
                          </a:solidFill>
                          <a:latin typeface="Trebuchet MS"/>
                          <a:cs typeface="Trebuchet MS"/>
                        </a:rPr>
                        <a:t>IP</a:t>
                      </a:r>
                      <a:r>
                        <a:rPr sz="2100" spc="-10" dirty="0">
                          <a:solidFill>
                            <a:srgbClr val="333333"/>
                          </a:solidFill>
                          <a:latin typeface="Trebuchet MS"/>
                          <a:cs typeface="Trebuchet MS"/>
                        </a:rPr>
                        <a:t> </a:t>
                      </a:r>
                      <a:r>
                        <a:rPr sz="2100" spc="90" dirty="0">
                          <a:solidFill>
                            <a:srgbClr val="333333"/>
                          </a:solidFill>
                          <a:latin typeface="Trebuchet MS"/>
                          <a:cs typeface="Trebuchet MS"/>
                        </a:rPr>
                        <a:t>addresses</a:t>
                      </a:r>
                      <a:r>
                        <a:rPr sz="2100" spc="-10" dirty="0">
                          <a:solidFill>
                            <a:srgbClr val="333333"/>
                          </a:solidFill>
                          <a:latin typeface="Trebuchet MS"/>
                          <a:cs typeface="Trebuchet MS"/>
                        </a:rPr>
                        <a:t> </a:t>
                      </a:r>
                      <a:r>
                        <a:rPr sz="2100" spc="105" dirty="0">
                          <a:solidFill>
                            <a:srgbClr val="333333"/>
                          </a:solidFill>
                          <a:latin typeface="Trebuchet MS"/>
                          <a:cs typeface="Trebuchet MS"/>
                        </a:rPr>
                        <a:t>as</a:t>
                      </a:r>
                      <a:r>
                        <a:rPr sz="2100" spc="-10" dirty="0">
                          <a:solidFill>
                            <a:srgbClr val="333333"/>
                          </a:solidFill>
                          <a:latin typeface="Trebuchet MS"/>
                          <a:cs typeface="Trebuchet MS"/>
                        </a:rPr>
                        <a:t> </a:t>
                      </a:r>
                      <a:r>
                        <a:rPr sz="2100" dirty="0">
                          <a:solidFill>
                            <a:srgbClr val="333333"/>
                          </a:solidFill>
                          <a:latin typeface="Trebuchet MS"/>
                          <a:cs typeface="Trebuchet MS"/>
                        </a:rPr>
                        <a:t>containers</a:t>
                      </a:r>
                      <a:r>
                        <a:rPr sz="2100" spc="-10"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spc="100" dirty="0">
                          <a:solidFill>
                            <a:srgbClr val="ED2137"/>
                          </a:solidFill>
                          <a:latin typeface="Trebuchet MS"/>
                          <a:cs typeface="Trebuchet MS"/>
                        </a:rPr>
                        <a:t>Pod</a:t>
                      </a:r>
                      <a:r>
                        <a:rPr sz="2100" spc="-10"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7"/>
                  </a:ext>
                </a:extLst>
              </a:tr>
              <a:tr h="542290">
                <a:tc>
                  <a:txBody>
                    <a:bodyPr/>
                    <a:lstStyle/>
                    <a:p>
                      <a:pPr algn="ctr">
                        <a:lnSpc>
                          <a:spcPct val="100000"/>
                        </a:lnSpc>
                        <a:spcBef>
                          <a:spcPts val="860"/>
                        </a:spcBef>
                      </a:pPr>
                      <a:r>
                        <a:rPr sz="2100" spc="45" dirty="0">
                          <a:solidFill>
                            <a:srgbClr val="333333"/>
                          </a:solidFill>
                          <a:latin typeface="Trebuchet MS"/>
                          <a:cs typeface="Trebuchet MS"/>
                        </a:rPr>
                        <a:t>8</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35" dirty="0">
                          <a:solidFill>
                            <a:srgbClr val="333333"/>
                          </a:solidFill>
                          <a:latin typeface="Trebuchet MS"/>
                          <a:cs typeface="Trebuchet MS"/>
                        </a:rPr>
                        <a:t> </a:t>
                      </a:r>
                      <a:r>
                        <a:rPr sz="2100" dirty="0">
                          <a:solidFill>
                            <a:srgbClr val="333333"/>
                          </a:solidFill>
                          <a:latin typeface="Trebuchet MS"/>
                          <a:cs typeface="Trebuchet MS"/>
                        </a:rPr>
                        <a:t>I</a:t>
                      </a:r>
                      <a:r>
                        <a:rPr sz="2100" spc="-30" dirty="0">
                          <a:solidFill>
                            <a:srgbClr val="333333"/>
                          </a:solidFill>
                          <a:latin typeface="Trebuchet MS"/>
                          <a:cs typeface="Trebuchet MS"/>
                        </a:rPr>
                        <a:t> </a:t>
                      </a:r>
                      <a:r>
                        <a:rPr sz="2100" dirty="0">
                          <a:solidFill>
                            <a:srgbClr val="333333"/>
                          </a:solidFill>
                          <a:latin typeface="Trebuchet MS"/>
                          <a:cs typeface="Trebuchet MS"/>
                        </a:rPr>
                        <a:t>rollback</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deletion</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90" dirty="0">
                          <a:solidFill>
                            <a:srgbClr val="ED2137"/>
                          </a:solidFill>
                          <a:latin typeface="Trebuchet MS"/>
                          <a:cs typeface="Trebuchet MS"/>
                        </a:rPr>
                        <a:t>Namespace</a:t>
                      </a:r>
                      <a:r>
                        <a:rPr sz="2100" spc="-30"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8"/>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QUIZZ</a:t>
            </a:r>
          </a:p>
        </p:txBody>
      </p:sp>
      <p:pic>
        <p:nvPicPr>
          <p:cNvPr id="4" name="object 4"/>
          <p:cNvPicPr/>
          <p:nvPr/>
        </p:nvPicPr>
        <p:blipFill>
          <a:blip r:embed="rId2" cstate="print"/>
          <a:stretch>
            <a:fillRect/>
          </a:stretch>
        </p:blipFill>
        <p:spPr>
          <a:xfrm>
            <a:off x="905842" y="1684492"/>
            <a:ext cx="169682" cy="201457"/>
          </a:xfrm>
          <a:prstGeom prst="rect">
            <a:avLst/>
          </a:prstGeom>
        </p:spPr>
      </p:pic>
      <p:pic>
        <p:nvPicPr>
          <p:cNvPr id="5" name="object 5"/>
          <p:cNvPicPr/>
          <p:nvPr/>
        </p:nvPicPr>
        <p:blipFill>
          <a:blip r:embed="rId3" cstate="print"/>
          <a:stretch>
            <a:fillRect/>
          </a:stretch>
        </p:blipFill>
        <p:spPr>
          <a:xfrm>
            <a:off x="1344122" y="1678762"/>
            <a:ext cx="1244165" cy="252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90" dirty="0"/>
              <a:t>WHY</a:t>
            </a:r>
            <a:r>
              <a:rPr spc="-90" dirty="0"/>
              <a:t> </a:t>
            </a:r>
            <a:r>
              <a:rPr dirty="0"/>
              <a:t>IS</a:t>
            </a:r>
            <a:r>
              <a:rPr spc="-90" dirty="0"/>
              <a:t> </a:t>
            </a:r>
            <a:r>
              <a:rPr dirty="0"/>
              <a:t>IT</a:t>
            </a:r>
            <a:r>
              <a:rPr spc="-85" dirty="0"/>
              <a:t> </a:t>
            </a:r>
            <a:r>
              <a:rPr dirty="0"/>
              <a:t>SO</a:t>
            </a:r>
            <a:r>
              <a:rPr spc="-90" dirty="0"/>
              <a:t> </a:t>
            </a:r>
            <a:r>
              <a:rPr spc="-105" dirty="0"/>
              <a:t>COMPLICATED?</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9317355" cy="1958975"/>
          </a:xfrm>
          <a:prstGeom prst="rect">
            <a:avLst/>
          </a:prstGeom>
        </p:spPr>
        <p:txBody>
          <a:bodyPr vert="horz" wrap="square" lIns="0" tIns="12700" rIns="0" bIns="0" rtlCol="0">
            <a:spAutoFit/>
          </a:bodyPr>
          <a:lstStyle/>
          <a:p>
            <a:pPr marL="12700" marR="4937760">
              <a:lnSpc>
                <a:spcPct val="151800"/>
              </a:lnSpc>
              <a:spcBef>
                <a:spcPts val="100"/>
              </a:spcBef>
            </a:pPr>
            <a:r>
              <a:rPr sz="2100" dirty="0">
                <a:solidFill>
                  <a:srgbClr val="333333"/>
                </a:solidFill>
                <a:latin typeface="Trebuchet MS"/>
                <a:cs typeface="Trebuchet MS"/>
              </a:rPr>
              <a:t>Diversity</a:t>
            </a:r>
            <a:r>
              <a:rPr sz="2100" spc="80" dirty="0">
                <a:solidFill>
                  <a:srgbClr val="333333"/>
                </a:solidFill>
                <a:latin typeface="Trebuchet MS"/>
                <a:cs typeface="Trebuchet MS"/>
              </a:rPr>
              <a:t> </a:t>
            </a:r>
            <a:r>
              <a:rPr sz="2100" dirty="0">
                <a:solidFill>
                  <a:srgbClr val="333333"/>
                </a:solidFill>
                <a:latin typeface="Trebuchet MS"/>
                <a:cs typeface="Trebuchet MS"/>
              </a:rPr>
              <a:t>of</a:t>
            </a:r>
            <a:r>
              <a:rPr sz="2100" spc="80" dirty="0">
                <a:solidFill>
                  <a:srgbClr val="333333"/>
                </a:solidFill>
                <a:latin typeface="Trebuchet MS"/>
                <a:cs typeface="Trebuchet MS"/>
              </a:rPr>
              <a:t> </a:t>
            </a:r>
            <a:r>
              <a:rPr sz="2100" dirty="0">
                <a:solidFill>
                  <a:srgbClr val="333333"/>
                </a:solidFill>
                <a:latin typeface="Trebuchet MS"/>
                <a:cs typeface="Trebuchet MS"/>
              </a:rPr>
              <a:t>applications</a:t>
            </a:r>
            <a:r>
              <a:rPr sz="2100" spc="80" dirty="0">
                <a:solidFill>
                  <a:srgbClr val="333333"/>
                </a:solidFill>
                <a:latin typeface="Trebuchet MS"/>
                <a:cs typeface="Trebuchet MS"/>
              </a:rPr>
              <a:t> </a:t>
            </a:r>
            <a:r>
              <a:rPr sz="2100" dirty="0">
                <a:solidFill>
                  <a:srgbClr val="333333"/>
                </a:solidFill>
                <a:latin typeface="Trebuchet MS"/>
                <a:cs typeface="Trebuchet MS"/>
              </a:rPr>
              <a:t>to</a:t>
            </a:r>
            <a:r>
              <a:rPr sz="2100" spc="80" dirty="0">
                <a:solidFill>
                  <a:srgbClr val="333333"/>
                </a:solidFill>
                <a:latin typeface="Trebuchet MS"/>
                <a:cs typeface="Trebuchet MS"/>
              </a:rPr>
              <a:t> </a:t>
            </a:r>
            <a:r>
              <a:rPr sz="2100" spc="85" dirty="0">
                <a:solidFill>
                  <a:srgbClr val="333333"/>
                </a:solidFill>
                <a:latin typeface="Trebuchet MS"/>
                <a:cs typeface="Trebuchet MS"/>
              </a:rPr>
              <a:t>manage </a:t>
            </a:r>
            <a:r>
              <a:rPr sz="2100" spc="120" dirty="0">
                <a:solidFill>
                  <a:srgbClr val="333333"/>
                </a:solidFill>
                <a:latin typeface="Trebuchet MS"/>
                <a:cs typeface="Trebuchet MS"/>
              </a:rPr>
              <a:t>Number</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applications</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85" dirty="0">
                <a:solidFill>
                  <a:srgbClr val="333333"/>
                </a:solidFill>
                <a:latin typeface="Trebuchet MS"/>
                <a:cs typeface="Trebuchet MS"/>
              </a:rPr>
              <a:t>manage</a:t>
            </a:r>
            <a:endParaRPr sz="2100">
              <a:latin typeface="Trebuchet MS"/>
              <a:cs typeface="Trebuchet MS"/>
            </a:endParaRPr>
          </a:p>
          <a:p>
            <a:pPr marL="12700" marR="5080">
              <a:lnSpc>
                <a:spcPts val="3829"/>
              </a:lnSpc>
              <a:spcBef>
                <a:spcPts val="65"/>
              </a:spcBef>
            </a:pPr>
            <a:r>
              <a:rPr sz="2100" dirty="0">
                <a:solidFill>
                  <a:srgbClr val="333333"/>
                </a:solidFill>
                <a:latin typeface="Trebuchet MS"/>
                <a:cs typeface="Trebuchet MS"/>
              </a:rPr>
              <a:t>Diversity</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spc="60" dirty="0">
                <a:solidFill>
                  <a:srgbClr val="333333"/>
                </a:solidFill>
                <a:latin typeface="Trebuchet MS"/>
                <a:cs typeface="Trebuchet MS"/>
              </a:rPr>
              <a:t>environments</a:t>
            </a:r>
            <a:r>
              <a:rPr sz="2100" spc="40" dirty="0">
                <a:solidFill>
                  <a:srgbClr val="333333"/>
                </a:solidFill>
                <a:latin typeface="Trebuchet MS"/>
                <a:cs typeface="Trebuchet MS"/>
              </a:rPr>
              <a:t> </a:t>
            </a:r>
            <a:r>
              <a:rPr sz="2100" dirty="0">
                <a:solidFill>
                  <a:srgbClr val="333333"/>
                </a:solidFill>
                <a:latin typeface="Trebuchet MS"/>
                <a:cs typeface="Trebuchet MS"/>
              </a:rPr>
              <a:t>(prod,</a:t>
            </a:r>
            <a:r>
              <a:rPr sz="2100" spc="40" dirty="0">
                <a:solidFill>
                  <a:srgbClr val="333333"/>
                </a:solidFill>
                <a:latin typeface="Trebuchet MS"/>
                <a:cs typeface="Trebuchet MS"/>
              </a:rPr>
              <a:t> </a:t>
            </a:r>
            <a:r>
              <a:rPr sz="2100" dirty="0">
                <a:solidFill>
                  <a:srgbClr val="333333"/>
                </a:solidFill>
                <a:latin typeface="Trebuchet MS"/>
                <a:cs typeface="Trebuchet MS"/>
              </a:rPr>
              <a:t>pre-production,</a:t>
            </a:r>
            <a:r>
              <a:rPr sz="2100" spc="35" dirty="0">
                <a:solidFill>
                  <a:srgbClr val="333333"/>
                </a:solidFill>
                <a:latin typeface="Trebuchet MS"/>
                <a:cs typeface="Trebuchet MS"/>
              </a:rPr>
              <a:t> </a:t>
            </a:r>
            <a:r>
              <a:rPr sz="2100" dirty="0">
                <a:solidFill>
                  <a:srgbClr val="333333"/>
                </a:solidFill>
                <a:latin typeface="Trebuchet MS"/>
                <a:cs typeface="Trebuchet MS"/>
              </a:rPr>
              <a:t>staging,</a:t>
            </a:r>
            <a:r>
              <a:rPr sz="2100" spc="40" dirty="0">
                <a:solidFill>
                  <a:srgbClr val="333333"/>
                </a:solidFill>
                <a:latin typeface="Trebuchet MS"/>
                <a:cs typeface="Trebuchet MS"/>
              </a:rPr>
              <a:t> </a:t>
            </a:r>
            <a:r>
              <a:rPr sz="2100" dirty="0">
                <a:solidFill>
                  <a:srgbClr val="333333"/>
                </a:solidFill>
                <a:latin typeface="Trebuchet MS"/>
                <a:cs typeface="Trebuchet MS"/>
              </a:rPr>
              <a:t>QA,</a:t>
            </a:r>
            <a:r>
              <a:rPr sz="2100" spc="40" dirty="0">
                <a:solidFill>
                  <a:srgbClr val="333333"/>
                </a:solidFill>
                <a:latin typeface="Trebuchet MS"/>
                <a:cs typeface="Trebuchet MS"/>
              </a:rPr>
              <a:t> </a:t>
            </a:r>
            <a:r>
              <a:rPr sz="2100" spc="-25" dirty="0">
                <a:solidFill>
                  <a:srgbClr val="333333"/>
                </a:solidFill>
                <a:latin typeface="Trebuchet MS"/>
                <a:cs typeface="Trebuchet MS"/>
              </a:rPr>
              <a:t>integration...) </a:t>
            </a:r>
            <a:r>
              <a:rPr sz="2100" spc="60" dirty="0">
                <a:solidFill>
                  <a:srgbClr val="333333"/>
                </a:solidFill>
                <a:latin typeface="Trebuchet MS"/>
                <a:cs typeface="Trebuchet MS"/>
              </a:rPr>
              <a:t>Environment</a:t>
            </a:r>
            <a:r>
              <a:rPr sz="2100" spc="-50" dirty="0">
                <a:solidFill>
                  <a:srgbClr val="333333"/>
                </a:solidFill>
                <a:latin typeface="Trebuchet MS"/>
                <a:cs typeface="Trebuchet MS"/>
              </a:rPr>
              <a:t> </a:t>
            </a:r>
            <a:r>
              <a:rPr sz="2100" spc="50" dirty="0">
                <a:solidFill>
                  <a:srgbClr val="333333"/>
                </a:solidFill>
                <a:latin typeface="Trebuchet MS"/>
                <a:cs typeface="Trebuchet MS"/>
              </a:rPr>
              <a:t>update</a:t>
            </a:r>
            <a:r>
              <a:rPr sz="2100" spc="-50" dirty="0">
                <a:solidFill>
                  <a:srgbClr val="333333"/>
                </a:solidFill>
                <a:latin typeface="Trebuchet MS"/>
                <a:cs typeface="Trebuchet MS"/>
              </a:rPr>
              <a:t> </a:t>
            </a:r>
            <a:r>
              <a:rPr sz="2100" spc="-10" dirty="0">
                <a:solidFill>
                  <a:srgbClr val="333333"/>
                </a:solidFill>
                <a:latin typeface="Trebuchet MS"/>
                <a:cs typeface="Trebuchet MS"/>
              </a:rPr>
              <a:t>constraints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PODS</a:t>
            </a:r>
            <a:r>
              <a:rPr spc="-140" dirty="0"/>
              <a:t> </a:t>
            </a:r>
            <a:r>
              <a:rPr spc="-180" dirty="0"/>
              <a:t>LIFECYCLE</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sp>
        <p:nvSpPr>
          <p:cNvPr id="6" name="object 6"/>
          <p:cNvSpPr txBox="1"/>
          <p:nvPr/>
        </p:nvSpPr>
        <p:spPr>
          <a:xfrm>
            <a:off x="1177924" y="1345564"/>
            <a:ext cx="11257280" cy="2225675"/>
          </a:xfrm>
          <a:prstGeom prst="rect">
            <a:avLst/>
          </a:prstGeom>
        </p:spPr>
        <p:txBody>
          <a:bodyPr vert="horz" wrap="square" lIns="0" tIns="12700" rIns="0" bIns="0" rtlCol="0">
            <a:spAutoFit/>
          </a:bodyPr>
          <a:lstStyle/>
          <a:p>
            <a:pPr marL="12700" marR="5096510">
              <a:lnSpc>
                <a:spcPct val="151800"/>
              </a:lnSpc>
              <a:spcBef>
                <a:spcPts val="100"/>
              </a:spcBef>
            </a:pPr>
            <a:r>
              <a:rPr sz="2100" spc="114" dirty="0">
                <a:solidFill>
                  <a:srgbClr val="333333"/>
                </a:solidFill>
                <a:latin typeface="Trebuchet MS"/>
                <a:cs typeface="Trebuchet MS"/>
              </a:rPr>
              <a:t>Pods</a:t>
            </a:r>
            <a:r>
              <a:rPr sz="2100" spc="-50" dirty="0">
                <a:solidFill>
                  <a:srgbClr val="333333"/>
                </a:solidFill>
                <a:latin typeface="Trebuchet MS"/>
                <a:cs typeface="Trebuchet MS"/>
              </a:rPr>
              <a:t> </a:t>
            </a:r>
            <a:r>
              <a:rPr sz="2100" dirty="0">
                <a:solidFill>
                  <a:srgbClr val="333333"/>
                </a:solidFill>
                <a:latin typeface="Trebuchet MS"/>
                <a:cs typeface="Trebuchet MS"/>
              </a:rPr>
              <a:t>are</a:t>
            </a:r>
            <a:r>
              <a:rPr sz="2100" spc="-50" dirty="0">
                <a:solidFill>
                  <a:srgbClr val="333333"/>
                </a:solidFill>
                <a:latin typeface="Trebuchet MS"/>
                <a:cs typeface="Trebuchet MS"/>
              </a:rPr>
              <a:t> </a:t>
            </a:r>
            <a:r>
              <a:rPr sz="2100" spc="65" dirty="0">
                <a:solidFill>
                  <a:srgbClr val="333333"/>
                </a:solidFill>
                <a:latin typeface="Trebuchet MS"/>
                <a:cs typeface="Trebuchet MS"/>
              </a:rPr>
              <a:t>ephemerals</a:t>
            </a:r>
            <a:r>
              <a:rPr sz="2100" spc="-50" dirty="0">
                <a:solidFill>
                  <a:srgbClr val="333333"/>
                </a:solidFill>
                <a:latin typeface="Trebuchet MS"/>
                <a:cs typeface="Trebuchet MS"/>
              </a:rPr>
              <a:t> </a:t>
            </a:r>
            <a:r>
              <a:rPr sz="2100" spc="-160" dirty="0">
                <a:solidFill>
                  <a:srgbClr val="333333"/>
                </a:solidFill>
                <a:latin typeface="Trebuchet MS"/>
                <a:cs typeface="Trebuchet MS"/>
              </a:rPr>
              <a:t>(i.e.,</a:t>
            </a:r>
            <a:r>
              <a:rPr sz="2100" spc="-50" dirty="0">
                <a:solidFill>
                  <a:srgbClr val="333333"/>
                </a:solidFill>
                <a:latin typeface="Trebuchet MS"/>
                <a:cs typeface="Trebuchet MS"/>
              </a:rPr>
              <a:t> </a:t>
            </a:r>
            <a:r>
              <a:rPr sz="2100" dirty="0">
                <a:solidFill>
                  <a:srgbClr val="333333"/>
                </a:solidFill>
                <a:latin typeface="Trebuchet MS"/>
                <a:cs typeface="Trebuchet MS"/>
              </a:rPr>
              <a:t>they</a:t>
            </a:r>
            <a:r>
              <a:rPr sz="2100" spc="-50" dirty="0">
                <a:solidFill>
                  <a:srgbClr val="333333"/>
                </a:solidFill>
                <a:latin typeface="Trebuchet MS"/>
                <a:cs typeface="Trebuchet MS"/>
              </a:rPr>
              <a:t> </a:t>
            </a:r>
            <a:r>
              <a:rPr sz="2100" spc="50" dirty="0">
                <a:solidFill>
                  <a:srgbClr val="333333"/>
                </a:solidFill>
                <a:latin typeface="Trebuchet MS"/>
                <a:cs typeface="Trebuchet MS"/>
              </a:rPr>
              <a:t>can</a:t>
            </a:r>
            <a:r>
              <a:rPr sz="2100" spc="-50"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spc="-10" dirty="0">
                <a:solidFill>
                  <a:srgbClr val="333333"/>
                </a:solidFill>
                <a:latin typeface="Trebuchet MS"/>
                <a:cs typeface="Trebuchet MS"/>
              </a:rPr>
              <a:t>deleted) </a:t>
            </a:r>
            <a:r>
              <a:rPr sz="2100" dirty="0">
                <a:solidFill>
                  <a:srgbClr val="333333"/>
                </a:solidFill>
                <a:latin typeface="Trebuchet MS"/>
                <a:cs typeface="Trebuchet MS"/>
              </a:rPr>
              <a:t>They</a:t>
            </a:r>
            <a:r>
              <a:rPr sz="2100" spc="-25" dirty="0">
                <a:solidFill>
                  <a:srgbClr val="333333"/>
                </a:solidFill>
                <a:latin typeface="Trebuchet MS"/>
                <a:cs typeface="Trebuchet MS"/>
              </a:rPr>
              <a:t> </a:t>
            </a:r>
            <a:r>
              <a:rPr sz="2100" dirty="0">
                <a:solidFill>
                  <a:srgbClr val="333333"/>
                </a:solidFill>
                <a:latin typeface="Trebuchet MS"/>
                <a:cs typeface="Trebuchet MS"/>
              </a:rPr>
              <a:t>are</a:t>
            </a:r>
            <a:r>
              <a:rPr sz="2100" spc="-20" dirty="0">
                <a:solidFill>
                  <a:srgbClr val="333333"/>
                </a:solidFill>
                <a:latin typeface="Trebuchet MS"/>
                <a:cs typeface="Trebuchet MS"/>
              </a:rPr>
              <a:t> </a:t>
            </a:r>
            <a:r>
              <a:rPr sz="2100" spc="-10" dirty="0">
                <a:solidFill>
                  <a:srgbClr val="333333"/>
                </a:solidFill>
                <a:latin typeface="Trebuchet MS"/>
                <a:cs typeface="Trebuchet MS"/>
              </a:rPr>
              <a:t>created,</a:t>
            </a:r>
            <a:r>
              <a:rPr sz="2100" spc="-20" dirty="0">
                <a:solidFill>
                  <a:srgbClr val="333333"/>
                </a:solidFill>
                <a:latin typeface="Trebuchet MS"/>
                <a:cs typeface="Trebuchet MS"/>
              </a:rPr>
              <a:t> </a:t>
            </a:r>
            <a:r>
              <a:rPr sz="2100" spc="50" dirty="0">
                <a:solidFill>
                  <a:srgbClr val="333333"/>
                </a:solidFill>
                <a:latin typeface="Trebuchet MS"/>
                <a:cs typeface="Trebuchet MS"/>
              </a:rPr>
              <a:t>but</a:t>
            </a:r>
            <a:r>
              <a:rPr sz="2100" spc="-20" dirty="0">
                <a:solidFill>
                  <a:srgbClr val="333333"/>
                </a:solidFill>
                <a:latin typeface="Trebuchet MS"/>
                <a:cs typeface="Trebuchet MS"/>
              </a:rPr>
              <a:t> </a:t>
            </a:r>
            <a:r>
              <a:rPr sz="2100" spc="60" dirty="0">
                <a:solidFill>
                  <a:srgbClr val="333333"/>
                </a:solidFill>
                <a:latin typeface="Trebuchet MS"/>
                <a:cs typeface="Trebuchet MS"/>
              </a:rPr>
              <a:t>not</a:t>
            </a:r>
            <a:r>
              <a:rPr sz="2100" spc="-25" dirty="0">
                <a:solidFill>
                  <a:srgbClr val="333333"/>
                </a:solidFill>
                <a:latin typeface="Trebuchet MS"/>
                <a:cs typeface="Trebuchet MS"/>
              </a:rPr>
              <a:t> </a:t>
            </a:r>
            <a:r>
              <a:rPr sz="2100" dirty="0">
                <a:solidFill>
                  <a:srgbClr val="333333"/>
                </a:solidFill>
                <a:latin typeface="Trebuchet MS"/>
                <a:cs typeface="Trebuchet MS"/>
              </a:rPr>
              <a:t>recreated</a:t>
            </a:r>
            <a:r>
              <a:rPr sz="2100" spc="-20" dirty="0">
                <a:solidFill>
                  <a:srgbClr val="333333"/>
                </a:solidFill>
                <a:latin typeface="Trebuchet MS"/>
                <a:cs typeface="Trebuchet MS"/>
              </a:rPr>
              <a:t> </a:t>
            </a:r>
            <a:r>
              <a:rPr sz="2100" spc="-10" dirty="0">
                <a:solidFill>
                  <a:srgbClr val="333333"/>
                </a:solidFill>
                <a:latin typeface="Trebuchet MS"/>
                <a:cs typeface="Trebuchet MS"/>
              </a:rPr>
              <a:t>automatically</a:t>
            </a:r>
            <a:endParaRPr sz="2100">
              <a:latin typeface="Trebuchet MS"/>
              <a:cs typeface="Trebuchet MS"/>
            </a:endParaRPr>
          </a:p>
          <a:p>
            <a:pPr marL="393065">
              <a:lnSpc>
                <a:spcPct val="100000"/>
              </a:lnSpc>
              <a:spcBef>
                <a:spcPts val="1180"/>
              </a:spcBef>
            </a:pPr>
            <a:r>
              <a:rPr sz="2100" spc="-35" dirty="0">
                <a:solidFill>
                  <a:srgbClr val="333333"/>
                </a:solidFill>
                <a:latin typeface="Trebuchet MS"/>
                <a:cs typeface="Trebuchet MS"/>
              </a:rPr>
              <a:t>It</a:t>
            </a:r>
            <a:r>
              <a:rPr sz="2100" spc="-65" dirty="0">
                <a:solidFill>
                  <a:srgbClr val="333333"/>
                </a:solidFill>
                <a:latin typeface="Trebuchet MS"/>
                <a:cs typeface="Trebuchet MS"/>
              </a:rPr>
              <a:t> </a:t>
            </a:r>
            <a:r>
              <a:rPr sz="2100" dirty="0">
                <a:solidFill>
                  <a:srgbClr val="333333"/>
                </a:solidFill>
                <a:latin typeface="Trebuchet MS"/>
                <a:cs typeface="Trebuchet MS"/>
              </a:rPr>
              <a:t>is</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65" dirty="0">
                <a:solidFill>
                  <a:srgbClr val="333333"/>
                </a:solidFill>
                <a:latin typeface="Trebuchet MS"/>
                <a:cs typeface="Trebuchet MS"/>
              </a:rPr>
              <a:t>work</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50" i="1" spc="-10" dirty="0">
                <a:solidFill>
                  <a:srgbClr val="ED2137"/>
                </a:solidFill>
                <a:latin typeface="Trebuchet MS"/>
                <a:cs typeface="Trebuchet MS"/>
              </a:rPr>
              <a:t>Controllers</a:t>
            </a:r>
            <a:r>
              <a:rPr sz="2150" i="1" spc="-75" dirty="0">
                <a:solidFill>
                  <a:srgbClr val="ED2137"/>
                </a:solidFill>
                <a:latin typeface="Trebuchet MS"/>
                <a:cs typeface="Trebuchet MS"/>
              </a:rPr>
              <a:t>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dirty="0">
                <a:solidFill>
                  <a:srgbClr val="333333"/>
                </a:solidFill>
                <a:latin typeface="Trebuchet MS"/>
                <a:cs typeface="Trebuchet MS"/>
              </a:rPr>
              <a:t>we</a:t>
            </a:r>
            <a:r>
              <a:rPr sz="2100" spc="-60" dirty="0">
                <a:solidFill>
                  <a:srgbClr val="333333"/>
                </a:solidFill>
                <a:latin typeface="Trebuchet MS"/>
                <a:cs typeface="Trebuchet MS"/>
              </a:rPr>
              <a:t> </a:t>
            </a:r>
            <a:r>
              <a:rPr sz="2100" spc="-50" dirty="0">
                <a:solidFill>
                  <a:srgbClr val="333333"/>
                </a:solidFill>
                <a:latin typeface="Trebuchet MS"/>
                <a:cs typeface="Trebuchet MS"/>
              </a:rPr>
              <a:t>will</a:t>
            </a:r>
            <a:r>
              <a:rPr sz="2100" spc="-60" dirty="0">
                <a:solidFill>
                  <a:srgbClr val="333333"/>
                </a:solidFill>
                <a:latin typeface="Trebuchet MS"/>
                <a:cs typeface="Trebuchet MS"/>
              </a:rPr>
              <a:t> </a:t>
            </a:r>
            <a:r>
              <a:rPr sz="2100" spc="60" dirty="0">
                <a:solidFill>
                  <a:srgbClr val="333333"/>
                </a:solidFill>
                <a:latin typeface="Trebuchet MS"/>
                <a:cs typeface="Trebuchet MS"/>
              </a:rPr>
              <a:t>see</a:t>
            </a:r>
            <a:r>
              <a:rPr sz="2100" spc="-60" dirty="0">
                <a:solidFill>
                  <a:srgbClr val="333333"/>
                </a:solidFill>
                <a:latin typeface="Trebuchet MS"/>
                <a:cs typeface="Trebuchet MS"/>
              </a:rPr>
              <a:t> </a:t>
            </a:r>
            <a:r>
              <a:rPr sz="2100" spc="-10" dirty="0">
                <a:solidFill>
                  <a:srgbClr val="333333"/>
                </a:solidFill>
                <a:latin typeface="Trebuchet MS"/>
                <a:cs typeface="Trebuchet MS"/>
              </a:rPr>
              <a:t>later</a:t>
            </a:r>
            <a:endParaRPr sz="2100">
              <a:latin typeface="Trebuchet MS"/>
              <a:cs typeface="Trebuchet MS"/>
            </a:endParaRPr>
          </a:p>
          <a:p>
            <a:pPr marL="12700" marR="5080">
              <a:lnSpc>
                <a:spcPts val="2100"/>
              </a:lnSpc>
              <a:spcBef>
                <a:spcPts val="1715"/>
              </a:spcBef>
            </a:pPr>
            <a:r>
              <a:rPr sz="2100" spc="175" dirty="0">
                <a:solidFill>
                  <a:srgbClr val="333333"/>
                </a:solidFill>
                <a:latin typeface="Trebuchet MS"/>
                <a:cs typeface="Trebuchet MS"/>
              </a:rPr>
              <a:t>On</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other</a:t>
            </a:r>
            <a:r>
              <a:rPr sz="2100" spc="-15" dirty="0">
                <a:solidFill>
                  <a:srgbClr val="333333"/>
                </a:solidFill>
                <a:latin typeface="Trebuchet MS"/>
                <a:cs typeface="Trebuchet MS"/>
              </a:rPr>
              <a:t> </a:t>
            </a:r>
            <a:r>
              <a:rPr sz="2100" dirty="0">
                <a:solidFill>
                  <a:srgbClr val="333333"/>
                </a:solidFill>
                <a:latin typeface="Trebuchet MS"/>
                <a:cs typeface="Trebuchet MS"/>
              </a:rPr>
              <a:t>hand,</a:t>
            </a:r>
            <a:r>
              <a:rPr sz="2100" spc="-20" dirty="0">
                <a:solidFill>
                  <a:srgbClr val="333333"/>
                </a:solidFill>
                <a:latin typeface="Trebuchet MS"/>
                <a:cs typeface="Trebuchet MS"/>
              </a:rPr>
              <a:t> </a:t>
            </a:r>
            <a:r>
              <a:rPr sz="2100" spc="-80" dirty="0">
                <a:solidFill>
                  <a:srgbClr val="333333"/>
                </a:solidFill>
                <a:latin typeface="Trebuchet MS"/>
                <a:cs typeface="Trebuchet MS"/>
              </a:rPr>
              <a:t>if</a:t>
            </a:r>
            <a:r>
              <a:rPr sz="2100" spc="-15" dirty="0">
                <a:solidFill>
                  <a:srgbClr val="333333"/>
                </a:solidFill>
                <a:latin typeface="Trebuchet MS"/>
                <a:cs typeface="Trebuchet MS"/>
              </a:rPr>
              <a:t> </a:t>
            </a:r>
            <a:r>
              <a:rPr sz="2100" spc="90" dirty="0">
                <a:solidFill>
                  <a:srgbClr val="333333"/>
                </a:solidFill>
                <a:latin typeface="Trebuchet MS"/>
                <a:cs typeface="Trebuchet MS"/>
              </a:rPr>
              <a:t>one</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containers</a:t>
            </a:r>
            <a:r>
              <a:rPr sz="2100" spc="-15" dirty="0">
                <a:solidFill>
                  <a:srgbClr val="333333"/>
                </a:solidFill>
                <a:latin typeface="Trebuchet MS"/>
                <a:cs typeface="Trebuchet MS"/>
              </a:rPr>
              <a:t> </a:t>
            </a:r>
            <a:r>
              <a:rPr sz="2100" spc="95" dirty="0">
                <a:solidFill>
                  <a:srgbClr val="333333"/>
                </a:solidFill>
                <a:latin typeface="Trebuchet MS"/>
                <a:cs typeface="Trebuchet MS"/>
              </a:rPr>
              <a:t>managed</a:t>
            </a:r>
            <a:r>
              <a:rPr sz="2100" spc="-20" dirty="0">
                <a:solidFill>
                  <a:srgbClr val="333333"/>
                </a:solidFill>
                <a:latin typeface="Trebuchet MS"/>
                <a:cs typeface="Trebuchet MS"/>
              </a:rPr>
              <a:t> </a:t>
            </a:r>
            <a:r>
              <a:rPr sz="2100" spc="55" dirty="0">
                <a:solidFill>
                  <a:srgbClr val="333333"/>
                </a:solidFill>
                <a:latin typeface="Trebuchet MS"/>
                <a:cs typeface="Trebuchet MS"/>
              </a:rPr>
              <a:t>by</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0" dirty="0">
                <a:solidFill>
                  <a:srgbClr val="333333"/>
                </a:solidFill>
                <a:latin typeface="Trebuchet MS"/>
                <a:cs typeface="Trebuchet MS"/>
              </a:rPr>
              <a:t>Pod</a:t>
            </a:r>
            <a:r>
              <a:rPr sz="2100" spc="-15" dirty="0">
                <a:solidFill>
                  <a:srgbClr val="333333"/>
                </a:solidFill>
                <a:latin typeface="Trebuchet MS"/>
                <a:cs typeface="Trebuchet MS"/>
              </a:rPr>
              <a:t> </a:t>
            </a:r>
            <a:r>
              <a:rPr sz="2150" i="1" dirty="0">
                <a:solidFill>
                  <a:srgbClr val="ED2137"/>
                </a:solidFill>
                <a:latin typeface="Trebuchet MS"/>
                <a:cs typeface="Trebuchet MS"/>
              </a:rPr>
              <a:t>dies</a:t>
            </a:r>
            <a:r>
              <a:rPr sz="2150" i="1" spc="-35" dirty="0">
                <a:solidFill>
                  <a:srgbClr val="ED2137"/>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10" dirty="0">
                <a:solidFill>
                  <a:srgbClr val="333333"/>
                </a:solidFill>
                <a:latin typeface="Trebuchet MS"/>
                <a:cs typeface="Trebuchet MS"/>
              </a:rPr>
              <a:t>responsibility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0" dirty="0">
                <a:solidFill>
                  <a:srgbClr val="333333"/>
                </a:solidFill>
                <a:latin typeface="Trebuchet MS"/>
                <a:cs typeface="Trebuchet MS"/>
              </a:rPr>
              <a:t>Pod</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restart</a:t>
            </a:r>
            <a:r>
              <a:rPr sz="2100" spc="-35" dirty="0">
                <a:solidFill>
                  <a:srgbClr val="333333"/>
                </a:solidFill>
                <a:latin typeface="Trebuchet MS"/>
                <a:cs typeface="Trebuchet MS"/>
              </a:rPr>
              <a:t> </a:t>
            </a:r>
            <a:r>
              <a:rPr sz="2100" spc="-95" dirty="0">
                <a:solidFill>
                  <a:srgbClr val="333333"/>
                </a:solidFill>
                <a:latin typeface="Trebuchet MS"/>
                <a:cs typeface="Trebuchet MS"/>
              </a:rPr>
              <a:t>it</a:t>
            </a:r>
            <a:r>
              <a:rPr sz="2100" spc="-35" dirty="0">
                <a:solidFill>
                  <a:srgbClr val="333333"/>
                </a:solidFill>
                <a:latin typeface="Trebuchet MS"/>
                <a:cs typeface="Trebuchet MS"/>
              </a:rPr>
              <a:t> </a:t>
            </a:r>
            <a:r>
              <a:rPr sz="2100" spc="50" dirty="0">
                <a:solidFill>
                  <a:srgbClr val="333333"/>
                </a:solidFill>
                <a:latin typeface="Trebuchet MS"/>
                <a:cs typeface="Trebuchet MS"/>
              </a:rPr>
              <a:t>(depending</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380" dirty="0">
                <a:solidFill>
                  <a:srgbClr val="ED2137"/>
                </a:solidFill>
                <a:latin typeface="Tahoma"/>
                <a:cs typeface="Tahoma"/>
              </a:rPr>
              <a:t>restartPolicy</a:t>
            </a:r>
            <a:r>
              <a:rPr sz="2100" spc="-55" dirty="0">
                <a:solidFill>
                  <a:srgbClr val="ED2137"/>
                </a:solidFill>
                <a:latin typeface="Tahoma"/>
                <a:cs typeface="Tahoma"/>
              </a:rPr>
              <a:t> </a:t>
            </a:r>
            <a:r>
              <a:rPr sz="2100" dirty="0">
                <a:solidFill>
                  <a:srgbClr val="333333"/>
                </a:solidFill>
                <a:latin typeface="Trebuchet MS"/>
                <a:cs typeface="Trebuchet MS"/>
              </a:rPr>
              <a:t>selected</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20" dirty="0">
                <a:solidFill>
                  <a:srgbClr val="333333"/>
                </a:solidFill>
                <a:latin typeface="Trebuchet MS"/>
                <a:cs typeface="Trebuchet MS"/>
              </a:rPr>
              <a:t>Pod)</a:t>
            </a:r>
            <a:endParaRPr sz="2100">
              <a:latin typeface="Trebuchet MS"/>
              <a:cs typeface="Trebuchet MS"/>
            </a:endParaRPr>
          </a:p>
        </p:txBody>
      </p:sp>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0" dirty="0"/>
              <a:t>LIVENESS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395537"/>
            <a:ext cx="104775" cy="104774"/>
          </a:xfrm>
          <a:prstGeom prst="rect">
            <a:avLst/>
          </a:prstGeom>
        </p:spPr>
      </p:pic>
      <p:pic>
        <p:nvPicPr>
          <p:cNvPr id="5" name="object 5"/>
          <p:cNvPicPr/>
          <p:nvPr/>
        </p:nvPicPr>
        <p:blipFill>
          <a:blip r:embed="rId2" cstate="print"/>
          <a:stretch>
            <a:fillRect/>
          </a:stretch>
        </p:blipFill>
        <p:spPr>
          <a:xfrm>
            <a:off x="933449" y="3162299"/>
            <a:ext cx="95250" cy="95249"/>
          </a:xfrm>
          <a:prstGeom prst="rect">
            <a:avLst/>
          </a:prstGeom>
        </p:spPr>
      </p:pic>
      <p:sp>
        <p:nvSpPr>
          <p:cNvPr id="6" name="object 6"/>
          <p:cNvSpPr txBox="1"/>
          <p:nvPr/>
        </p:nvSpPr>
        <p:spPr>
          <a:xfrm>
            <a:off x="796924" y="1511300"/>
            <a:ext cx="11854180" cy="2403475"/>
          </a:xfrm>
          <a:prstGeom prst="rect">
            <a:avLst/>
          </a:prstGeom>
        </p:spPr>
        <p:txBody>
          <a:bodyPr vert="horz" wrap="square" lIns="0" tIns="66040" rIns="0" bIns="0" rtlCol="0">
            <a:spAutoFit/>
          </a:bodyPr>
          <a:lstStyle/>
          <a:p>
            <a:pPr marL="393065" marR="405765">
              <a:lnSpc>
                <a:spcPts val="2100"/>
              </a:lnSpc>
              <a:spcBef>
                <a:spcPts val="520"/>
              </a:spcBef>
            </a:pPr>
            <a:r>
              <a:rPr sz="2100" spc="60" dirty="0">
                <a:solidFill>
                  <a:srgbClr val="333333"/>
                </a:solidFill>
                <a:latin typeface="Trebuchet MS"/>
                <a:cs typeface="Trebuchet MS"/>
              </a:rPr>
              <a:t>But</a:t>
            </a:r>
            <a:r>
              <a:rPr sz="2100" dirty="0">
                <a:solidFill>
                  <a:srgbClr val="333333"/>
                </a:solidFill>
                <a:latin typeface="Trebuchet MS"/>
                <a:cs typeface="Trebuchet MS"/>
              </a:rPr>
              <a:t> </a:t>
            </a:r>
            <a:r>
              <a:rPr sz="2100" spc="100" dirty="0">
                <a:solidFill>
                  <a:srgbClr val="333333"/>
                </a:solidFill>
                <a:latin typeface="Trebuchet MS"/>
                <a:cs typeface="Trebuchet MS"/>
              </a:rPr>
              <a:t>how</a:t>
            </a:r>
            <a:r>
              <a:rPr sz="2100" dirty="0">
                <a:solidFill>
                  <a:srgbClr val="333333"/>
                </a:solidFill>
                <a:latin typeface="Trebuchet MS"/>
                <a:cs typeface="Trebuchet MS"/>
              </a:rPr>
              <a:t> to</a:t>
            </a:r>
            <a:r>
              <a:rPr sz="2100" spc="5" dirty="0">
                <a:solidFill>
                  <a:srgbClr val="333333"/>
                </a:solidFill>
                <a:latin typeface="Trebuchet MS"/>
                <a:cs typeface="Trebuchet MS"/>
              </a:rPr>
              <a:t> </a:t>
            </a:r>
            <a:r>
              <a:rPr sz="2100" dirty="0">
                <a:solidFill>
                  <a:srgbClr val="333333"/>
                </a:solidFill>
                <a:latin typeface="Trebuchet MS"/>
                <a:cs typeface="Trebuchet MS"/>
              </a:rPr>
              <a:t>detect that</a:t>
            </a:r>
            <a:r>
              <a:rPr sz="2100" spc="5" dirty="0">
                <a:solidFill>
                  <a:srgbClr val="333333"/>
                </a:solidFill>
                <a:latin typeface="Trebuchet MS"/>
                <a:cs typeface="Trebuchet MS"/>
              </a:rPr>
              <a:t> </a:t>
            </a:r>
            <a:r>
              <a:rPr sz="2100" dirty="0">
                <a:solidFill>
                  <a:srgbClr val="333333"/>
                </a:solidFill>
                <a:latin typeface="Trebuchet MS"/>
                <a:cs typeface="Trebuchet MS"/>
              </a:rPr>
              <a:t>the application</a:t>
            </a:r>
            <a:r>
              <a:rPr sz="2100" spc="5" dirty="0">
                <a:solidFill>
                  <a:srgbClr val="333333"/>
                </a:solidFill>
                <a:latin typeface="Trebuchet MS"/>
                <a:cs typeface="Trebuchet MS"/>
              </a:rPr>
              <a:t> </a:t>
            </a:r>
            <a:r>
              <a:rPr sz="2100" dirty="0">
                <a:solidFill>
                  <a:srgbClr val="333333"/>
                </a:solidFill>
                <a:latin typeface="Trebuchet MS"/>
                <a:cs typeface="Trebuchet MS"/>
              </a:rPr>
              <a:t>is </a:t>
            </a:r>
            <a:r>
              <a:rPr sz="2100" spc="60" dirty="0">
                <a:solidFill>
                  <a:srgbClr val="333333"/>
                </a:solidFill>
                <a:latin typeface="Trebuchet MS"/>
                <a:cs typeface="Trebuchet MS"/>
              </a:rPr>
              <a:t>not</a:t>
            </a:r>
            <a:r>
              <a:rPr sz="2100" spc="5" dirty="0">
                <a:solidFill>
                  <a:srgbClr val="333333"/>
                </a:solidFill>
                <a:latin typeface="Trebuchet MS"/>
                <a:cs typeface="Trebuchet MS"/>
              </a:rPr>
              <a:t> </a:t>
            </a:r>
            <a:r>
              <a:rPr sz="2100" spc="60" dirty="0">
                <a:solidFill>
                  <a:srgbClr val="333333"/>
                </a:solidFill>
                <a:latin typeface="Trebuchet MS"/>
                <a:cs typeface="Trebuchet MS"/>
              </a:rPr>
              <a:t>working</a:t>
            </a:r>
            <a:r>
              <a:rPr sz="2100" dirty="0">
                <a:solidFill>
                  <a:srgbClr val="333333"/>
                </a:solidFill>
                <a:latin typeface="Trebuchet MS"/>
                <a:cs typeface="Trebuchet MS"/>
              </a:rPr>
              <a:t> </a:t>
            </a:r>
            <a:r>
              <a:rPr sz="2100" spc="85" dirty="0">
                <a:solidFill>
                  <a:srgbClr val="333333"/>
                </a:solidFill>
                <a:latin typeface="Trebuchet MS"/>
                <a:cs typeface="Trebuchet MS"/>
              </a:rPr>
              <a:t>when</a:t>
            </a:r>
            <a:r>
              <a:rPr sz="2100" spc="5" dirty="0">
                <a:solidFill>
                  <a:srgbClr val="333333"/>
                </a:solidFill>
                <a:latin typeface="Trebuchet MS"/>
                <a:cs typeface="Trebuchet MS"/>
              </a:rPr>
              <a:t> </a:t>
            </a:r>
            <a:r>
              <a:rPr sz="2100" dirty="0">
                <a:solidFill>
                  <a:srgbClr val="333333"/>
                </a:solidFill>
                <a:latin typeface="Trebuchet MS"/>
                <a:cs typeface="Trebuchet MS"/>
              </a:rPr>
              <a:t>the associated</a:t>
            </a:r>
            <a:r>
              <a:rPr sz="2100" spc="5" dirty="0">
                <a:solidFill>
                  <a:srgbClr val="333333"/>
                </a:solidFill>
                <a:latin typeface="Trebuchet MS"/>
                <a:cs typeface="Trebuchet MS"/>
              </a:rPr>
              <a:t> </a:t>
            </a:r>
            <a:r>
              <a:rPr sz="2100" dirty="0">
                <a:solidFill>
                  <a:srgbClr val="333333"/>
                </a:solidFill>
                <a:latin typeface="Trebuchet MS"/>
                <a:cs typeface="Trebuchet MS"/>
              </a:rPr>
              <a:t>container </a:t>
            </a:r>
            <a:r>
              <a:rPr sz="2100" spc="60" dirty="0">
                <a:solidFill>
                  <a:srgbClr val="333333"/>
                </a:solidFill>
                <a:latin typeface="Trebuchet MS"/>
                <a:cs typeface="Trebuchet MS"/>
              </a:rPr>
              <a:t>does not</a:t>
            </a:r>
            <a:r>
              <a:rPr sz="2100" spc="-85" dirty="0">
                <a:solidFill>
                  <a:srgbClr val="333333"/>
                </a:solidFill>
                <a:latin typeface="Trebuchet MS"/>
                <a:cs typeface="Trebuchet MS"/>
              </a:rPr>
              <a:t> </a:t>
            </a:r>
            <a:r>
              <a:rPr sz="2150" i="1" spc="-20" dirty="0">
                <a:solidFill>
                  <a:srgbClr val="ED2137"/>
                </a:solidFill>
                <a:latin typeface="Trebuchet MS"/>
                <a:cs typeface="Trebuchet MS"/>
              </a:rPr>
              <a:t>die</a:t>
            </a:r>
            <a:r>
              <a:rPr sz="2100" spc="-20" dirty="0">
                <a:solidFill>
                  <a:srgbClr val="333333"/>
                </a:solidFill>
                <a:latin typeface="Trebuchet MS"/>
                <a:cs typeface="Trebuchet MS"/>
              </a:rPr>
              <a:t>?</a:t>
            </a:r>
            <a:endParaRPr sz="2100">
              <a:latin typeface="Trebuchet MS"/>
              <a:cs typeface="Trebuchet MS"/>
            </a:endParaRPr>
          </a:p>
          <a:p>
            <a:pPr marL="774065" marR="5080">
              <a:lnSpc>
                <a:spcPts val="2250"/>
              </a:lnSpc>
              <a:spcBef>
                <a:spcPts val="1605"/>
              </a:spcBef>
            </a:pPr>
            <a:r>
              <a:rPr sz="2100" spc="85" dirty="0">
                <a:solidFill>
                  <a:srgbClr val="333333"/>
                </a:solidFill>
                <a:latin typeface="Trebuchet MS"/>
                <a:cs typeface="Trebuchet MS"/>
              </a:rPr>
              <a:t>A</a:t>
            </a:r>
            <a:r>
              <a:rPr sz="2100" spc="-65" dirty="0">
                <a:solidFill>
                  <a:srgbClr val="333333"/>
                </a:solidFill>
                <a:latin typeface="Trebuchet MS"/>
                <a:cs typeface="Trebuchet MS"/>
              </a:rPr>
              <a:t> </a:t>
            </a:r>
            <a:r>
              <a:rPr sz="2100" spc="-80" dirty="0">
                <a:solidFill>
                  <a:srgbClr val="333333"/>
                </a:solidFill>
                <a:latin typeface="Trebuchet MS"/>
                <a:cs typeface="Trebuchet MS"/>
              </a:rPr>
              <a:t>Java</a:t>
            </a:r>
            <a:r>
              <a:rPr sz="2100" spc="-60" dirty="0">
                <a:solidFill>
                  <a:srgbClr val="333333"/>
                </a:solidFill>
                <a:latin typeface="Trebuchet MS"/>
                <a:cs typeface="Trebuchet MS"/>
              </a:rPr>
              <a:t> </a:t>
            </a:r>
            <a:r>
              <a:rPr sz="2100" dirty="0">
                <a:solidFill>
                  <a:srgbClr val="333333"/>
                </a:solidFill>
                <a:latin typeface="Trebuchet MS"/>
                <a:cs typeface="Trebuchet MS"/>
              </a:rPr>
              <a:t>application</a:t>
            </a:r>
            <a:r>
              <a:rPr sz="2100" spc="-60" dirty="0">
                <a:solidFill>
                  <a:srgbClr val="333333"/>
                </a:solidFill>
                <a:latin typeface="Trebuchet MS"/>
                <a:cs typeface="Trebuchet MS"/>
              </a:rPr>
              <a:t> </a:t>
            </a:r>
            <a:r>
              <a:rPr sz="2100" dirty="0">
                <a:solidFill>
                  <a:srgbClr val="333333"/>
                </a:solidFill>
                <a:latin typeface="Trebuchet MS"/>
                <a:cs typeface="Trebuchet MS"/>
              </a:rPr>
              <a:t>with</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00" dirty="0">
                <a:solidFill>
                  <a:srgbClr val="333333"/>
                </a:solidFill>
                <a:latin typeface="Trebuchet MS"/>
                <a:cs typeface="Trebuchet MS"/>
              </a:rPr>
              <a:t>memory</a:t>
            </a:r>
            <a:r>
              <a:rPr sz="2100" spc="-60" dirty="0">
                <a:solidFill>
                  <a:srgbClr val="333333"/>
                </a:solidFill>
                <a:latin typeface="Trebuchet MS"/>
                <a:cs typeface="Trebuchet MS"/>
              </a:rPr>
              <a:t> </a:t>
            </a:r>
            <a:r>
              <a:rPr sz="2100" spc="65" dirty="0">
                <a:solidFill>
                  <a:srgbClr val="333333"/>
                </a:solidFill>
                <a:latin typeface="Trebuchet MS"/>
                <a:cs typeface="Trebuchet MS"/>
              </a:rPr>
              <a:t>problem</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spc="95" dirty="0">
                <a:solidFill>
                  <a:srgbClr val="333333"/>
                </a:solidFill>
                <a:latin typeface="Trebuchet MS"/>
                <a:cs typeface="Trebuchet MS"/>
              </a:rPr>
              <a:t>send</a:t>
            </a:r>
            <a:r>
              <a:rPr sz="2100" spc="-60" dirty="0">
                <a:solidFill>
                  <a:srgbClr val="333333"/>
                </a:solidFill>
                <a:latin typeface="Trebuchet MS"/>
                <a:cs typeface="Trebuchet MS"/>
              </a:rPr>
              <a:t> </a:t>
            </a:r>
            <a:r>
              <a:rPr sz="2100" spc="150" dirty="0">
                <a:solidFill>
                  <a:srgbClr val="ED2137"/>
                </a:solidFill>
                <a:latin typeface="Tahoma"/>
                <a:cs typeface="Tahoma"/>
              </a:rPr>
              <a:t>OutOfMemoryErrors</a:t>
            </a:r>
            <a:r>
              <a:rPr sz="2100" spc="150" dirty="0">
                <a:solidFill>
                  <a:srgbClr val="333333"/>
                </a:solidFill>
                <a:latin typeface="Trebuchet MS"/>
                <a:cs typeface="Trebuchet MS"/>
              </a:rPr>
              <a:t>,</a:t>
            </a:r>
            <a:r>
              <a:rPr sz="2100" spc="-60" dirty="0">
                <a:solidFill>
                  <a:srgbClr val="333333"/>
                </a:solidFill>
                <a:latin typeface="Trebuchet MS"/>
                <a:cs typeface="Trebuchet MS"/>
              </a:rPr>
              <a:t> </a:t>
            </a:r>
            <a:r>
              <a:rPr sz="2100" spc="50" dirty="0">
                <a:solidFill>
                  <a:srgbClr val="333333"/>
                </a:solidFill>
                <a:latin typeface="Trebuchet MS"/>
                <a:cs typeface="Trebuchet MS"/>
              </a:rPr>
              <a:t>but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JVM</a:t>
            </a:r>
            <a:r>
              <a:rPr sz="2100" spc="-60" dirty="0">
                <a:solidFill>
                  <a:srgbClr val="333333"/>
                </a:solidFill>
                <a:latin typeface="Trebuchet MS"/>
                <a:cs typeface="Trebuchet MS"/>
              </a:rPr>
              <a:t> </a:t>
            </a:r>
            <a:r>
              <a:rPr sz="2100" spc="-25" dirty="0">
                <a:solidFill>
                  <a:srgbClr val="333333"/>
                </a:solidFill>
                <a:latin typeface="Trebuchet MS"/>
                <a:cs typeface="Trebuchet MS"/>
              </a:rPr>
              <a:t>is </a:t>
            </a:r>
            <a:r>
              <a:rPr sz="2100" spc="60" dirty="0">
                <a:solidFill>
                  <a:srgbClr val="333333"/>
                </a:solidFill>
                <a:latin typeface="Trebuchet MS"/>
                <a:cs typeface="Trebuchet MS"/>
              </a:rPr>
              <a:t>not</a:t>
            </a:r>
            <a:r>
              <a:rPr sz="2100" spc="-85" dirty="0">
                <a:solidFill>
                  <a:srgbClr val="333333"/>
                </a:solidFill>
                <a:latin typeface="Trebuchet MS"/>
                <a:cs typeface="Trebuchet MS"/>
              </a:rPr>
              <a:t> </a:t>
            </a:r>
            <a:r>
              <a:rPr sz="2100" spc="-10" dirty="0">
                <a:solidFill>
                  <a:srgbClr val="333333"/>
                </a:solidFill>
                <a:latin typeface="Trebuchet MS"/>
                <a:cs typeface="Trebuchet MS"/>
              </a:rPr>
              <a:t>terminated!</a:t>
            </a:r>
            <a:endParaRPr sz="2100">
              <a:latin typeface="Trebuchet MS"/>
              <a:cs typeface="Trebuchet MS"/>
            </a:endParaRPr>
          </a:p>
          <a:p>
            <a:pPr marL="393065">
              <a:lnSpc>
                <a:spcPct val="100000"/>
              </a:lnSpc>
              <a:spcBef>
                <a:spcPts val="1150"/>
              </a:spcBef>
            </a:pPr>
            <a:r>
              <a:rPr sz="2100" spc="-229" dirty="0">
                <a:solidFill>
                  <a:srgbClr val="333333"/>
                </a:solidFill>
                <a:latin typeface="Trebuchet MS"/>
                <a:cs typeface="Trebuchet MS"/>
              </a:rPr>
              <a:t>...</a:t>
            </a:r>
            <a:r>
              <a:rPr sz="2100" spc="-35" dirty="0">
                <a:solidFill>
                  <a:srgbClr val="333333"/>
                </a:solidFill>
                <a:latin typeface="Trebuchet MS"/>
                <a:cs typeface="Trebuchet MS"/>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dirty="0">
                <a:solidFill>
                  <a:srgbClr val="333333"/>
                </a:solidFill>
                <a:latin typeface="Trebuchet MS"/>
                <a:cs typeface="Trebuchet MS"/>
              </a:rPr>
              <a:t>what</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114" dirty="0">
                <a:solidFill>
                  <a:srgbClr val="333333"/>
                </a:solidFill>
                <a:latin typeface="Trebuchet MS"/>
                <a:cs typeface="Trebuchet MS"/>
              </a:rPr>
              <a:t>do</a:t>
            </a:r>
            <a:r>
              <a:rPr sz="2100" spc="-35" dirty="0">
                <a:solidFill>
                  <a:srgbClr val="333333"/>
                </a:solidFill>
                <a:latin typeface="Trebuchet MS"/>
                <a:cs typeface="Trebuchet MS"/>
              </a:rPr>
              <a:t> </a:t>
            </a:r>
            <a:r>
              <a:rPr sz="2100" spc="-80" dirty="0">
                <a:solidFill>
                  <a:srgbClr val="333333"/>
                </a:solidFill>
                <a:latin typeface="Trebuchet MS"/>
                <a:cs typeface="Trebuchet MS"/>
              </a:rPr>
              <a:t>if</a:t>
            </a:r>
            <a:r>
              <a:rPr sz="2100" spc="-30" dirty="0">
                <a:solidFill>
                  <a:srgbClr val="333333"/>
                </a:solidFill>
                <a:latin typeface="Trebuchet MS"/>
                <a:cs typeface="Trebuchet MS"/>
              </a:rPr>
              <a:t> </a:t>
            </a:r>
            <a:r>
              <a:rPr sz="2100" spc="80" dirty="0">
                <a:solidFill>
                  <a:srgbClr val="333333"/>
                </a:solidFill>
                <a:latin typeface="Trebuchet MS"/>
                <a:cs typeface="Trebuchet MS"/>
              </a:rPr>
              <a:t>your</a:t>
            </a:r>
            <a:r>
              <a:rPr sz="2100" spc="-30" dirty="0">
                <a:solidFill>
                  <a:srgbClr val="333333"/>
                </a:solidFill>
                <a:latin typeface="Trebuchet MS"/>
                <a:cs typeface="Trebuchet MS"/>
              </a:rPr>
              <a:t> </a:t>
            </a:r>
            <a:r>
              <a:rPr sz="2100" dirty="0">
                <a:solidFill>
                  <a:srgbClr val="333333"/>
                </a:solidFill>
                <a:latin typeface="Trebuchet MS"/>
                <a:cs typeface="Trebuchet MS"/>
              </a:rPr>
              <a:t>application</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dirty="0">
                <a:solidFill>
                  <a:srgbClr val="333333"/>
                </a:solidFill>
                <a:latin typeface="Trebuchet MS"/>
                <a:cs typeface="Trebuchet MS"/>
              </a:rPr>
              <a:t>in</a:t>
            </a:r>
            <a:r>
              <a:rPr sz="2100" spc="-30" dirty="0">
                <a:solidFill>
                  <a:srgbClr val="333333"/>
                </a:solidFill>
                <a:latin typeface="Trebuchet MS"/>
                <a:cs typeface="Trebuchet MS"/>
              </a:rPr>
              <a:t> </a:t>
            </a:r>
            <a:r>
              <a:rPr sz="2100" spc="100" dirty="0">
                <a:solidFill>
                  <a:srgbClr val="333333"/>
                </a:solidFill>
                <a:latin typeface="Trebuchet MS"/>
                <a:cs typeface="Trebuchet MS"/>
              </a:rPr>
              <a:t>an</a:t>
            </a:r>
            <a:r>
              <a:rPr sz="2100" spc="-30" dirty="0">
                <a:solidFill>
                  <a:srgbClr val="333333"/>
                </a:solidFill>
                <a:latin typeface="Trebuchet MS"/>
                <a:cs typeface="Trebuchet MS"/>
              </a:rPr>
              <a:t> </a:t>
            </a:r>
            <a:r>
              <a:rPr sz="2150" i="1" spc="-70" dirty="0">
                <a:solidFill>
                  <a:srgbClr val="ED2137"/>
                </a:solidFill>
                <a:latin typeface="Trebuchet MS"/>
                <a:cs typeface="Trebuchet MS"/>
              </a:rPr>
              <a:t>infinite</a:t>
            </a:r>
            <a:r>
              <a:rPr sz="2150" i="1" spc="-45" dirty="0">
                <a:solidFill>
                  <a:srgbClr val="ED2137"/>
                </a:solidFill>
                <a:latin typeface="Trebuchet MS"/>
                <a:cs typeface="Trebuchet MS"/>
              </a:rPr>
              <a:t> </a:t>
            </a:r>
            <a:r>
              <a:rPr sz="2150" i="1" dirty="0">
                <a:solidFill>
                  <a:srgbClr val="ED2137"/>
                </a:solidFill>
                <a:latin typeface="Trebuchet MS"/>
                <a:cs typeface="Trebuchet MS"/>
              </a:rPr>
              <a:t>loop</a:t>
            </a:r>
            <a:r>
              <a:rPr sz="2150" i="1" spc="-50" dirty="0">
                <a:solidFill>
                  <a:srgbClr val="ED2137"/>
                </a:solidFill>
                <a:latin typeface="Trebuchet MS"/>
                <a:cs typeface="Trebuchet MS"/>
              </a:rPr>
              <a:t> </a:t>
            </a:r>
            <a:r>
              <a:rPr sz="2100" spc="85" dirty="0">
                <a:solidFill>
                  <a:srgbClr val="333333"/>
                </a:solidFill>
                <a:latin typeface="Trebuchet MS"/>
                <a:cs typeface="Trebuchet MS"/>
              </a:rPr>
              <a:t>or</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50" i="1" dirty="0">
                <a:solidFill>
                  <a:srgbClr val="ED2137"/>
                </a:solidFill>
                <a:latin typeface="Trebuchet MS"/>
                <a:cs typeface="Trebuchet MS"/>
              </a:rPr>
              <a:t>deadlock</a:t>
            </a:r>
            <a:r>
              <a:rPr sz="2150" i="1" spc="-45" dirty="0">
                <a:solidFill>
                  <a:srgbClr val="ED2137"/>
                </a:solidFill>
                <a:latin typeface="Trebuchet MS"/>
                <a:cs typeface="Trebuchet MS"/>
              </a:rPr>
              <a:t> </a:t>
            </a:r>
            <a:r>
              <a:rPr sz="2100" spc="-10" dirty="0">
                <a:solidFill>
                  <a:srgbClr val="333333"/>
                </a:solidFill>
                <a:latin typeface="Trebuchet MS"/>
                <a:cs typeface="Trebuchet MS"/>
              </a:rPr>
              <a:t>situation?</a:t>
            </a:r>
            <a:endParaRPr sz="2100">
              <a:latin typeface="Trebuchet MS"/>
              <a:cs typeface="Trebuchet MS"/>
            </a:endParaRPr>
          </a:p>
          <a:p>
            <a:pPr marL="12700">
              <a:lnSpc>
                <a:spcPct val="100000"/>
              </a:lnSpc>
              <a:spcBef>
                <a:spcPts val="1270"/>
              </a:spcBef>
            </a:pPr>
            <a:r>
              <a:rPr sz="2500" spc="1595" dirty="0">
                <a:solidFill>
                  <a:srgbClr val="333333"/>
                </a:solidFill>
                <a:latin typeface="Cambria"/>
                <a:cs typeface="Cambria"/>
              </a:rPr>
              <a:t>ℹ</a:t>
            </a:r>
            <a:r>
              <a:rPr sz="2500" spc="55" dirty="0">
                <a:solidFill>
                  <a:srgbClr val="333333"/>
                </a:solidFill>
                <a:latin typeface="Cambria"/>
                <a:cs typeface="Cambria"/>
              </a:rPr>
              <a:t> </a:t>
            </a:r>
            <a:r>
              <a:rPr sz="2100" spc="60" dirty="0">
                <a:solidFill>
                  <a:srgbClr val="333333"/>
                </a:solidFill>
                <a:latin typeface="Trebuchet MS"/>
                <a:cs typeface="Trebuchet MS"/>
              </a:rPr>
              <a:t>Kubernetes</a:t>
            </a:r>
            <a:r>
              <a:rPr sz="2100" spc="-25" dirty="0">
                <a:solidFill>
                  <a:srgbClr val="333333"/>
                </a:solidFill>
                <a:latin typeface="Trebuchet MS"/>
                <a:cs typeface="Trebuchet MS"/>
              </a:rPr>
              <a:t> </a:t>
            </a:r>
            <a:r>
              <a:rPr sz="2100" spc="55" dirty="0">
                <a:solidFill>
                  <a:srgbClr val="333333"/>
                </a:solidFill>
                <a:latin typeface="Trebuchet MS"/>
                <a:cs typeface="Trebuchet MS"/>
              </a:rPr>
              <a:t>provides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concept</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50" i="1" dirty="0">
                <a:solidFill>
                  <a:srgbClr val="ED2137"/>
                </a:solidFill>
                <a:latin typeface="Trebuchet MS"/>
                <a:cs typeface="Trebuchet MS"/>
              </a:rPr>
              <a:t>Liveness</a:t>
            </a:r>
            <a:r>
              <a:rPr sz="2150" i="1" spc="-40" dirty="0">
                <a:solidFill>
                  <a:srgbClr val="ED2137"/>
                </a:solidFill>
                <a:latin typeface="Trebuchet MS"/>
                <a:cs typeface="Trebuchet MS"/>
              </a:rPr>
              <a:t> </a:t>
            </a:r>
            <a:r>
              <a:rPr sz="2150" i="1" spc="55" dirty="0">
                <a:solidFill>
                  <a:srgbClr val="ED2137"/>
                </a:solidFill>
                <a:latin typeface="Trebuchet MS"/>
                <a:cs typeface="Trebuchet MS"/>
              </a:rPr>
              <a:t>Probe</a:t>
            </a:r>
            <a:r>
              <a:rPr sz="2150" i="1" spc="-45" dirty="0">
                <a:solidFill>
                  <a:srgbClr val="ED2137"/>
                </a:solidFill>
                <a:latin typeface="Trebuchet MS"/>
                <a:cs typeface="Trebuchet MS"/>
              </a:rPr>
              <a:t> </a:t>
            </a:r>
            <a:r>
              <a:rPr sz="2100" spc="-35" dirty="0">
                <a:solidFill>
                  <a:srgbClr val="333333"/>
                </a:solidFill>
                <a:latin typeface="Trebuchet MS"/>
                <a:cs typeface="Trebuchet MS"/>
              </a:rPr>
              <a:t>("life</a:t>
            </a:r>
            <a:r>
              <a:rPr sz="2100" spc="-25" dirty="0">
                <a:solidFill>
                  <a:srgbClr val="333333"/>
                </a:solidFill>
                <a:latin typeface="Trebuchet MS"/>
                <a:cs typeface="Trebuchet MS"/>
              </a:rPr>
              <a:t> </a:t>
            </a:r>
            <a:r>
              <a:rPr sz="2100" spc="55" dirty="0">
                <a:solidFill>
                  <a:srgbClr val="333333"/>
                </a:solidFill>
                <a:latin typeface="Trebuchet MS"/>
                <a:cs typeface="Trebuchet MS"/>
              </a:rPr>
              <a:t>probe")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90" dirty="0">
                <a:solidFill>
                  <a:srgbClr val="333333"/>
                </a:solidFill>
                <a:latin typeface="Trebuchet MS"/>
                <a:cs typeface="Trebuchet MS"/>
              </a:rPr>
              <a:t>address</a:t>
            </a:r>
            <a:r>
              <a:rPr sz="2100" spc="-30" dirty="0">
                <a:solidFill>
                  <a:srgbClr val="333333"/>
                </a:solidFill>
                <a:latin typeface="Trebuchet MS"/>
                <a:cs typeface="Trebuchet MS"/>
              </a:rPr>
              <a:t> </a:t>
            </a:r>
            <a:r>
              <a:rPr sz="2100" dirty="0">
                <a:solidFill>
                  <a:srgbClr val="333333"/>
                </a:solidFill>
                <a:latin typeface="Trebuchet MS"/>
                <a:cs typeface="Trebuchet MS"/>
              </a:rPr>
              <a:t>this</a:t>
            </a:r>
            <a:r>
              <a:rPr sz="2100" spc="-25" dirty="0">
                <a:solidFill>
                  <a:srgbClr val="333333"/>
                </a:solidFill>
                <a:latin typeface="Trebuchet MS"/>
                <a:cs typeface="Trebuchet MS"/>
              </a:rPr>
              <a:t> </a:t>
            </a:r>
            <a:r>
              <a:rPr sz="2100" spc="55" dirty="0">
                <a:solidFill>
                  <a:srgbClr val="333333"/>
                </a:solidFill>
                <a:latin typeface="Trebuchet MS"/>
                <a:cs typeface="Trebuchet MS"/>
              </a:rPr>
              <a:t>problem</a:t>
            </a:r>
            <a:endParaRPr sz="2100">
              <a:latin typeface="Trebuchet MS"/>
              <a:cs typeface="Trebuchet M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CONTAINER</a:t>
            </a:r>
            <a:r>
              <a:rPr spc="-105" dirty="0"/>
              <a:t> </a:t>
            </a:r>
            <a:r>
              <a:rPr spc="-120" dirty="0"/>
              <a:t>PROBES</a:t>
            </a:r>
            <a:r>
              <a:rPr spc="-105" dirty="0"/>
              <a:t> </a:t>
            </a:r>
            <a:r>
              <a:rPr spc="95" dirty="0"/>
              <a:t>(1/2)</a:t>
            </a:r>
          </a:p>
        </p:txBody>
      </p:sp>
      <p:pic>
        <p:nvPicPr>
          <p:cNvPr id="3" name="object 3"/>
          <p:cNvPicPr/>
          <p:nvPr/>
        </p:nvPicPr>
        <p:blipFill>
          <a:blip r:embed="rId3"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933449" y="2133599"/>
            <a:ext cx="95250" cy="95249"/>
          </a:xfrm>
          <a:prstGeom prst="rect">
            <a:avLst/>
          </a:prstGeom>
        </p:spPr>
      </p:pic>
      <p:pic>
        <p:nvPicPr>
          <p:cNvPr id="5" name="object 5"/>
          <p:cNvPicPr/>
          <p:nvPr/>
        </p:nvPicPr>
        <p:blipFill>
          <a:blip r:embed="rId4" cstate="print"/>
          <a:stretch>
            <a:fillRect/>
          </a:stretch>
        </p:blipFill>
        <p:spPr>
          <a:xfrm>
            <a:off x="1309687" y="2605087"/>
            <a:ext cx="104775" cy="104774"/>
          </a:xfrm>
          <a:prstGeom prst="rect">
            <a:avLst/>
          </a:prstGeom>
        </p:spPr>
      </p:pic>
      <p:pic>
        <p:nvPicPr>
          <p:cNvPr id="6" name="object 6"/>
          <p:cNvPicPr/>
          <p:nvPr/>
        </p:nvPicPr>
        <p:blipFill>
          <a:blip r:embed="rId4" cstate="print"/>
          <a:stretch>
            <a:fillRect/>
          </a:stretch>
        </p:blipFill>
        <p:spPr>
          <a:xfrm>
            <a:off x="1309687" y="3090862"/>
            <a:ext cx="104775" cy="104774"/>
          </a:xfrm>
          <a:prstGeom prst="rect">
            <a:avLst/>
          </a:prstGeom>
        </p:spPr>
      </p:pic>
      <p:pic>
        <p:nvPicPr>
          <p:cNvPr id="7" name="object 7"/>
          <p:cNvPicPr/>
          <p:nvPr/>
        </p:nvPicPr>
        <p:blipFill>
          <a:blip r:embed="rId4" cstate="print"/>
          <a:stretch>
            <a:fillRect/>
          </a:stretch>
        </p:blipFill>
        <p:spPr>
          <a:xfrm>
            <a:off x="1309687" y="3567112"/>
            <a:ext cx="104775" cy="104774"/>
          </a:xfrm>
          <a:prstGeom prst="rect">
            <a:avLst/>
          </a:prstGeom>
        </p:spPr>
      </p:pic>
      <p:pic>
        <p:nvPicPr>
          <p:cNvPr id="8" name="object 8"/>
          <p:cNvPicPr/>
          <p:nvPr/>
        </p:nvPicPr>
        <p:blipFill>
          <a:blip r:embed="rId4" cstate="print"/>
          <a:stretch>
            <a:fillRect/>
          </a:stretch>
        </p:blipFill>
        <p:spPr>
          <a:xfrm>
            <a:off x="1309687" y="4043362"/>
            <a:ext cx="104775" cy="104774"/>
          </a:xfrm>
          <a:prstGeom prst="rect">
            <a:avLst/>
          </a:prstGeom>
        </p:spPr>
      </p:pic>
      <p:sp>
        <p:nvSpPr>
          <p:cNvPr id="9" name="object 9"/>
          <p:cNvSpPr txBox="1">
            <a:spLocks noGrp="1"/>
          </p:cNvSpPr>
          <p:nvPr>
            <p:ph type="body" idx="1"/>
          </p:nvPr>
        </p:nvSpPr>
        <p:spPr>
          <a:prstGeom prst="rect">
            <a:avLst/>
          </a:prstGeom>
        </p:spPr>
        <p:txBody>
          <a:bodyPr vert="horz" wrap="square" lIns="0" tIns="19050" rIns="0" bIns="0" rtlCol="0">
            <a:spAutoFit/>
          </a:bodyPr>
          <a:lstStyle/>
          <a:p>
            <a:pPr marL="371475" marR="5080">
              <a:lnSpc>
                <a:spcPct val="150200"/>
              </a:lnSpc>
              <a:spcBef>
                <a:spcPts val="150"/>
              </a:spcBef>
            </a:pPr>
            <a:r>
              <a:rPr lang="en-US" u="none" spc="85" dirty="0">
                <a:solidFill>
                  <a:srgbClr val="333333"/>
                </a:solidFill>
              </a:rPr>
              <a:t>A</a:t>
            </a:r>
            <a:r>
              <a:rPr lang="en-US" u="none" spc="-40" dirty="0">
                <a:solidFill>
                  <a:srgbClr val="333333"/>
                </a:solidFill>
              </a:rPr>
              <a:t> </a:t>
            </a:r>
            <a:r>
              <a:rPr lang="en-US" sz="2150" i="1" u="none" dirty="0">
                <a:latin typeface="Trebuchet MS"/>
                <a:cs typeface="Trebuchet MS"/>
              </a:rPr>
              <a:t>probe</a:t>
            </a:r>
            <a:r>
              <a:rPr lang="en-US" sz="2150" i="1" u="none" spc="-50" dirty="0">
                <a:latin typeface="Trebuchet MS"/>
                <a:cs typeface="Trebuchet MS"/>
              </a:rPr>
              <a:t> </a:t>
            </a:r>
            <a:r>
              <a:rPr lang="en-US" u="none" dirty="0">
                <a:solidFill>
                  <a:srgbClr val="333333"/>
                </a:solidFill>
              </a:rPr>
              <a:t>is</a:t>
            </a:r>
            <a:r>
              <a:rPr lang="en-US" u="none" spc="-40" dirty="0">
                <a:solidFill>
                  <a:srgbClr val="333333"/>
                </a:solidFill>
              </a:rPr>
              <a:t> </a:t>
            </a:r>
            <a:r>
              <a:rPr lang="en-US" u="none" spc="65" dirty="0">
                <a:solidFill>
                  <a:srgbClr val="333333"/>
                </a:solidFill>
              </a:rPr>
              <a:t>a</a:t>
            </a:r>
            <a:r>
              <a:rPr lang="en-US" u="none" spc="-35" dirty="0">
                <a:solidFill>
                  <a:srgbClr val="333333"/>
                </a:solidFill>
              </a:rPr>
              <a:t> </a:t>
            </a:r>
            <a:r>
              <a:rPr lang="en-US" u="none" dirty="0">
                <a:solidFill>
                  <a:srgbClr val="333333"/>
                </a:solidFill>
              </a:rPr>
              <a:t>diagnostic</a:t>
            </a:r>
            <a:r>
              <a:rPr lang="en-US" u="none" spc="-35" dirty="0">
                <a:solidFill>
                  <a:srgbClr val="333333"/>
                </a:solidFill>
              </a:rPr>
              <a:t> </a:t>
            </a:r>
            <a:r>
              <a:rPr lang="en-US" u="none" spc="65" dirty="0">
                <a:solidFill>
                  <a:srgbClr val="333333"/>
                </a:solidFill>
              </a:rPr>
              <a:t>performed</a:t>
            </a:r>
            <a:r>
              <a:rPr lang="en-US" u="none" spc="-40" dirty="0">
                <a:solidFill>
                  <a:srgbClr val="333333"/>
                </a:solidFill>
              </a:rPr>
              <a:t> </a:t>
            </a:r>
            <a:r>
              <a:rPr lang="en-US" u="none" spc="55" dirty="0">
                <a:solidFill>
                  <a:srgbClr val="333333"/>
                </a:solidFill>
              </a:rPr>
              <a:t>by</a:t>
            </a:r>
            <a:r>
              <a:rPr lang="en-US" u="none" spc="-35" dirty="0">
                <a:solidFill>
                  <a:srgbClr val="333333"/>
                </a:solidFill>
              </a:rPr>
              <a:t> </a:t>
            </a:r>
            <a:r>
              <a:rPr lang="en-US" u="none" spc="60" dirty="0">
                <a:solidFill>
                  <a:srgbClr val="333333"/>
                </a:solidFill>
              </a:rPr>
              <a:t>Kubernetes</a:t>
            </a:r>
            <a:r>
              <a:rPr lang="en-US" u="none" spc="-35" dirty="0">
                <a:solidFill>
                  <a:srgbClr val="333333"/>
                </a:solidFill>
              </a:rPr>
              <a:t> </a:t>
            </a:r>
            <a:r>
              <a:rPr lang="en-US" u="none" dirty="0">
                <a:solidFill>
                  <a:srgbClr val="333333"/>
                </a:solidFill>
              </a:rPr>
              <a:t>(by</a:t>
            </a:r>
            <a:r>
              <a:rPr lang="en-US" u="none" spc="-40" dirty="0">
                <a:solidFill>
                  <a:srgbClr val="333333"/>
                </a:solidFill>
              </a:rPr>
              <a:t> </a:t>
            </a:r>
            <a:r>
              <a:rPr lang="en-US" u="none" dirty="0">
                <a:solidFill>
                  <a:srgbClr val="333333"/>
                </a:solidFill>
              </a:rPr>
              <a:t>the</a:t>
            </a:r>
            <a:r>
              <a:rPr lang="en-US" u="none" spc="-35" dirty="0">
                <a:solidFill>
                  <a:srgbClr val="333333"/>
                </a:solidFill>
              </a:rPr>
              <a:t> </a:t>
            </a:r>
            <a:r>
              <a:rPr lang="en-US" sz="2150" i="1" u="none" spc="-10" dirty="0" err="1">
                <a:latin typeface="Trebuchet MS"/>
                <a:cs typeface="Trebuchet MS"/>
              </a:rPr>
              <a:t>kubelet</a:t>
            </a:r>
            <a:r>
              <a:rPr lang="en-US" sz="2150" i="1" u="none" spc="-50" dirty="0">
                <a:latin typeface="Trebuchet MS"/>
                <a:cs typeface="Trebuchet MS"/>
              </a:rPr>
              <a:t> </a:t>
            </a:r>
            <a:r>
              <a:rPr lang="en-US" u="none" spc="55" dirty="0">
                <a:solidFill>
                  <a:srgbClr val="333333"/>
                </a:solidFill>
              </a:rPr>
              <a:t>component)</a:t>
            </a:r>
            <a:r>
              <a:rPr lang="en-US" u="none" spc="-40" dirty="0">
                <a:solidFill>
                  <a:srgbClr val="333333"/>
                </a:solidFill>
              </a:rPr>
              <a:t> </a:t>
            </a:r>
            <a:r>
              <a:rPr lang="en-US" u="none" spc="135" dirty="0">
                <a:solidFill>
                  <a:srgbClr val="333333"/>
                </a:solidFill>
              </a:rPr>
              <a:t>on</a:t>
            </a:r>
            <a:r>
              <a:rPr lang="en-US" u="none" spc="-35" dirty="0">
                <a:solidFill>
                  <a:srgbClr val="333333"/>
                </a:solidFill>
              </a:rPr>
              <a:t> </a:t>
            </a:r>
            <a:r>
              <a:rPr lang="en-US" u="none" spc="65" dirty="0">
                <a:solidFill>
                  <a:srgbClr val="333333"/>
                </a:solidFill>
              </a:rPr>
              <a:t>a</a:t>
            </a:r>
            <a:r>
              <a:rPr lang="en-US" u="none" spc="-35" dirty="0">
                <a:solidFill>
                  <a:srgbClr val="333333"/>
                </a:solidFill>
              </a:rPr>
              <a:t> </a:t>
            </a:r>
            <a:r>
              <a:rPr lang="en-US" u="none" spc="-10" dirty="0">
                <a:solidFill>
                  <a:srgbClr val="333333"/>
                </a:solidFill>
              </a:rPr>
              <a:t>container </a:t>
            </a:r>
            <a:r>
              <a:rPr lang="en-US" u="none" dirty="0">
                <a:solidFill>
                  <a:srgbClr val="333333"/>
                </a:solidFill>
              </a:rPr>
              <a:t>There</a:t>
            </a:r>
            <a:r>
              <a:rPr lang="en-US" u="none" spc="20" dirty="0">
                <a:solidFill>
                  <a:srgbClr val="333333"/>
                </a:solidFill>
              </a:rPr>
              <a:t> </a:t>
            </a:r>
            <a:r>
              <a:rPr lang="en-US" u="none" dirty="0">
                <a:solidFill>
                  <a:srgbClr val="333333"/>
                </a:solidFill>
              </a:rPr>
              <a:t>are</a:t>
            </a:r>
            <a:r>
              <a:rPr lang="en-US" u="none" spc="20" dirty="0">
                <a:solidFill>
                  <a:srgbClr val="333333"/>
                </a:solidFill>
              </a:rPr>
              <a:t> </a:t>
            </a:r>
            <a:r>
              <a:rPr lang="en-US" u="none" spc="95" dirty="0">
                <a:solidFill>
                  <a:srgbClr val="333333"/>
                </a:solidFill>
              </a:rPr>
              <a:t>4</a:t>
            </a:r>
            <a:r>
              <a:rPr lang="en-US" u="none" spc="20" dirty="0">
                <a:solidFill>
                  <a:srgbClr val="333333"/>
                </a:solidFill>
              </a:rPr>
              <a:t> </a:t>
            </a:r>
            <a:r>
              <a:rPr lang="en-US" u="none" dirty="0">
                <a:solidFill>
                  <a:srgbClr val="333333"/>
                </a:solidFill>
              </a:rPr>
              <a:t>types</a:t>
            </a:r>
            <a:r>
              <a:rPr lang="en-US" u="none" spc="20" dirty="0">
                <a:solidFill>
                  <a:srgbClr val="333333"/>
                </a:solidFill>
              </a:rPr>
              <a:t> </a:t>
            </a:r>
            <a:r>
              <a:rPr lang="en-US" u="none" dirty="0">
                <a:solidFill>
                  <a:srgbClr val="333333"/>
                </a:solidFill>
              </a:rPr>
              <a:t>of</a:t>
            </a:r>
            <a:r>
              <a:rPr lang="en-US" u="none" spc="20" dirty="0">
                <a:solidFill>
                  <a:srgbClr val="333333"/>
                </a:solidFill>
              </a:rPr>
              <a:t> </a:t>
            </a:r>
            <a:r>
              <a:rPr lang="en-US" u="none" spc="40" dirty="0">
                <a:solidFill>
                  <a:srgbClr val="333333"/>
                </a:solidFill>
              </a:rPr>
              <a:t>probes:</a:t>
            </a:r>
            <a:endParaRPr lang="en-US" sz="2150" dirty="0">
              <a:latin typeface="Trebuchet MS"/>
              <a:cs typeface="Trebuchet MS"/>
            </a:endParaRPr>
          </a:p>
          <a:p>
            <a:pPr marL="751840" marR="816610">
              <a:lnSpc>
                <a:spcPts val="3829"/>
              </a:lnSpc>
              <a:spcBef>
                <a:spcPts val="265"/>
              </a:spcBef>
            </a:pPr>
            <a:r>
              <a:rPr lang="en-US" sz="2150" i="1" u="none" spc="-65" dirty="0" err="1">
                <a:latin typeface="Trebuchet MS"/>
                <a:cs typeface="Trebuchet MS"/>
              </a:rPr>
              <a:t>httpGet</a:t>
            </a:r>
            <a:r>
              <a:rPr lang="en-US" u="none" spc="-65" dirty="0">
                <a:solidFill>
                  <a:srgbClr val="333333"/>
                </a:solidFill>
              </a:rPr>
              <a:t>: </a:t>
            </a:r>
            <a:r>
              <a:rPr lang="en-US" u="none" spc="65" dirty="0">
                <a:solidFill>
                  <a:srgbClr val="333333"/>
                </a:solidFill>
              </a:rPr>
              <a:t>a</a:t>
            </a:r>
            <a:r>
              <a:rPr lang="en-US" u="none" spc="-60" dirty="0">
                <a:solidFill>
                  <a:srgbClr val="333333"/>
                </a:solidFill>
              </a:rPr>
              <a:t> </a:t>
            </a:r>
            <a:r>
              <a:rPr lang="en-US" sz="2150" i="1" u="none" dirty="0">
                <a:latin typeface="Trebuchet MS"/>
                <a:cs typeface="Trebuchet MS"/>
              </a:rPr>
              <a:t>GET</a:t>
            </a:r>
            <a:r>
              <a:rPr lang="en-US" sz="2150" i="1" u="none" spc="-75" dirty="0">
                <a:latin typeface="Trebuchet MS"/>
                <a:cs typeface="Trebuchet MS"/>
              </a:rPr>
              <a:t> </a:t>
            </a:r>
            <a:r>
              <a:rPr lang="en-US" u="none" spc="-35" dirty="0">
                <a:solidFill>
                  <a:srgbClr val="333333"/>
                </a:solidFill>
              </a:rPr>
              <a:t>call</a:t>
            </a:r>
            <a:r>
              <a:rPr lang="en-US" u="none" spc="-65" dirty="0">
                <a:solidFill>
                  <a:srgbClr val="333333"/>
                </a:solidFill>
              </a:rPr>
              <a:t> </a:t>
            </a:r>
            <a:r>
              <a:rPr lang="en-US" u="none" dirty="0">
                <a:solidFill>
                  <a:srgbClr val="333333"/>
                </a:solidFill>
              </a:rPr>
              <a:t>is</a:t>
            </a:r>
            <a:r>
              <a:rPr lang="en-US" u="none" spc="-60" dirty="0">
                <a:solidFill>
                  <a:srgbClr val="333333"/>
                </a:solidFill>
              </a:rPr>
              <a:t> </a:t>
            </a:r>
            <a:r>
              <a:rPr lang="en-US" u="none" dirty="0">
                <a:solidFill>
                  <a:srgbClr val="333333"/>
                </a:solidFill>
              </a:rPr>
              <a:t>made,</a:t>
            </a:r>
            <a:r>
              <a:rPr lang="en-US" u="none" spc="-60" dirty="0">
                <a:solidFill>
                  <a:srgbClr val="333333"/>
                </a:solidFill>
              </a:rPr>
              <a:t> </a:t>
            </a:r>
            <a:r>
              <a:rPr lang="en-US" u="none" spc="65" dirty="0">
                <a:solidFill>
                  <a:srgbClr val="333333"/>
                </a:solidFill>
              </a:rPr>
              <a:t>a</a:t>
            </a:r>
            <a:r>
              <a:rPr lang="en-US" u="none" spc="-65" dirty="0">
                <a:solidFill>
                  <a:srgbClr val="333333"/>
                </a:solidFill>
              </a:rPr>
              <a:t> </a:t>
            </a:r>
            <a:r>
              <a:rPr lang="en-US" sz="2150" i="1" u="none" dirty="0">
                <a:latin typeface="Trebuchet MS"/>
                <a:cs typeface="Trebuchet MS"/>
              </a:rPr>
              <a:t>status</a:t>
            </a:r>
            <a:r>
              <a:rPr lang="en-US" sz="2150" i="1" u="none" spc="-75" dirty="0">
                <a:latin typeface="Trebuchet MS"/>
                <a:cs typeface="Trebuchet MS"/>
              </a:rPr>
              <a:t> </a:t>
            </a:r>
            <a:r>
              <a:rPr lang="en-US" sz="2150" i="1" u="none" spc="55" dirty="0">
                <a:latin typeface="Trebuchet MS"/>
                <a:cs typeface="Trebuchet MS"/>
              </a:rPr>
              <a:t>code</a:t>
            </a:r>
            <a:r>
              <a:rPr lang="en-US" sz="2150" i="1" u="none" spc="-80" dirty="0">
                <a:latin typeface="Trebuchet MS"/>
                <a:cs typeface="Trebuchet MS"/>
              </a:rPr>
              <a:t> </a:t>
            </a:r>
            <a:r>
              <a:rPr lang="en-US" u="none" spc="95" dirty="0">
                <a:solidFill>
                  <a:srgbClr val="333333"/>
                </a:solidFill>
              </a:rPr>
              <a:t>&gt;=</a:t>
            </a:r>
            <a:r>
              <a:rPr lang="en-US" u="none" spc="-60" dirty="0">
                <a:solidFill>
                  <a:srgbClr val="333333"/>
                </a:solidFill>
              </a:rPr>
              <a:t> </a:t>
            </a:r>
            <a:r>
              <a:rPr lang="en-US" u="none" spc="95" dirty="0">
                <a:solidFill>
                  <a:srgbClr val="333333"/>
                </a:solidFill>
              </a:rPr>
              <a:t>200</a:t>
            </a:r>
            <a:r>
              <a:rPr lang="en-US" u="none" spc="-60" dirty="0">
                <a:solidFill>
                  <a:srgbClr val="333333"/>
                </a:solidFill>
              </a:rPr>
              <a:t> </a:t>
            </a:r>
            <a:r>
              <a:rPr lang="en-US" u="none" spc="100" dirty="0">
                <a:solidFill>
                  <a:srgbClr val="333333"/>
                </a:solidFill>
              </a:rPr>
              <a:t>and</a:t>
            </a:r>
            <a:r>
              <a:rPr lang="en-US" u="none" spc="-60" dirty="0">
                <a:solidFill>
                  <a:srgbClr val="333333"/>
                </a:solidFill>
              </a:rPr>
              <a:t> </a:t>
            </a:r>
            <a:r>
              <a:rPr lang="en-US" u="none" spc="95" dirty="0">
                <a:solidFill>
                  <a:srgbClr val="333333"/>
                </a:solidFill>
              </a:rPr>
              <a:t>&lt;</a:t>
            </a:r>
            <a:r>
              <a:rPr lang="en-US" u="none" spc="-65" dirty="0">
                <a:solidFill>
                  <a:srgbClr val="333333"/>
                </a:solidFill>
              </a:rPr>
              <a:t> </a:t>
            </a:r>
            <a:r>
              <a:rPr lang="en-US" u="none" spc="95" dirty="0">
                <a:solidFill>
                  <a:srgbClr val="333333"/>
                </a:solidFill>
              </a:rPr>
              <a:t>400</a:t>
            </a:r>
            <a:r>
              <a:rPr lang="en-US" u="none" spc="-60" dirty="0">
                <a:solidFill>
                  <a:srgbClr val="333333"/>
                </a:solidFill>
              </a:rPr>
              <a:t> </a:t>
            </a:r>
            <a:r>
              <a:rPr lang="en-US" u="none" dirty="0">
                <a:solidFill>
                  <a:srgbClr val="333333"/>
                </a:solidFill>
              </a:rPr>
              <a:t>is</a:t>
            </a:r>
            <a:r>
              <a:rPr lang="en-US" u="none" spc="-60" dirty="0">
                <a:solidFill>
                  <a:srgbClr val="333333"/>
                </a:solidFill>
              </a:rPr>
              <a:t> </a:t>
            </a:r>
            <a:r>
              <a:rPr lang="en-US" u="none" spc="60" dirty="0">
                <a:solidFill>
                  <a:srgbClr val="333333"/>
                </a:solidFill>
              </a:rPr>
              <a:t>considered</a:t>
            </a:r>
            <a:r>
              <a:rPr lang="en-US" u="none" spc="-65" dirty="0">
                <a:solidFill>
                  <a:srgbClr val="333333"/>
                </a:solidFill>
              </a:rPr>
              <a:t> </a:t>
            </a:r>
            <a:r>
              <a:rPr lang="en-US" u="none" spc="65" dirty="0">
                <a:solidFill>
                  <a:srgbClr val="333333"/>
                </a:solidFill>
              </a:rPr>
              <a:t>a</a:t>
            </a:r>
            <a:r>
              <a:rPr lang="en-US" u="none" spc="-60" dirty="0">
                <a:solidFill>
                  <a:srgbClr val="333333"/>
                </a:solidFill>
              </a:rPr>
              <a:t> </a:t>
            </a:r>
            <a:r>
              <a:rPr lang="en-US" sz="2150" i="1" u="none" spc="45" dirty="0">
                <a:latin typeface="Trebuchet MS"/>
                <a:cs typeface="Trebuchet MS"/>
              </a:rPr>
              <a:t>success </a:t>
            </a:r>
            <a:r>
              <a:rPr lang="en-US" sz="2150" i="1" u="none" spc="-25" dirty="0" err="1">
                <a:latin typeface="Trebuchet MS"/>
                <a:cs typeface="Trebuchet MS"/>
              </a:rPr>
              <a:t>tcpSocket</a:t>
            </a:r>
            <a:r>
              <a:rPr lang="en-US" u="none" spc="-25" dirty="0">
                <a:solidFill>
                  <a:srgbClr val="333333"/>
                </a:solidFill>
              </a:rPr>
              <a:t>:</a:t>
            </a:r>
            <a:r>
              <a:rPr lang="en-US" u="none" spc="-20" dirty="0">
                <a:solidFill>
                  <a:srgbClr val="333333"/>
                </a:solidFill>
              </a:rPr>
              <a:t> </a:t>
            </a:r>
            <a:r>
              <a:rPr lang="en-US" u="none" spc="-80" dirty="0">
                <a:solidFill>
                  <a:srgbClr val="333333"/>
                </a:solidFill>
              </a:rPr>
              <a:t>if</a:t>
            </a:r>
            <a:r>
              <a:rPr lang="en-US" u="none" spc="-20" dirty="0">
                <a:solidFill>
                  <a:srgbClr val="333333"/>
                </a:solidFill>
              </a:rPr>
              <a:t> </a:t>
            </a:r>
            <a:r>
              <a:rPr lang="en-US" u="none" dirty="0">
                <a:solidFill>
                  <a:srgbClr val="333333"/>
                </a:solidFill>
              </a:rPr>
              <a:t>the</a:t>
            </a:r>
            <a:r>
              <a:rPr lang="en-US" u="none" spc="-20" dirty="0">
                <a:solidFill>
                  <a:srgbClr val="333333"/>
                </a:solidFill>
              </a:rPr>
              <a:t> </a:t>
            </a:r>
            <a:r>
              <a:rPr lang="en-US" u="none" spc="50" dirty="0">
                <a:solidFill>
                  <a:srgbClr val="333333"/>
                </a:solidFill>
              </a:rPr>
              <a:t>concerned</a:t>
            </a:r>
            <a:r>
              <a:rPr lang="en-US" u="none" spc="-20" dirty="0">
                <a:solidFill>
                  <a:srgbClr val="333333"/>
                </a:solidFill>
              </a:rPr>
              <a:t> </a:t>
            </a:r>
            <a:r>
              <a:rPr lang="en-US" u="none" dirty="0">
                <a:solidFill>
                  <a:srgbClr val="333333"/>
                </a:solidFill>
              </a:rPr>
              <a:t>port</a:t>
            </a:r>
            <a:r>
              <a:rPr lang="en-US" u="none" spc="-20" dirty="0">
                <a:solidFill>
                  <a:srgbClr val="333333"/>
                </a:solidFill>
              </a:rPr>
              <a:t> </a:t>
            </a:r>
            <a:r>
              <a:rPr lang="en-US" u="none" dirty="0">
                <a:solidFill>
                  <a:srgbClr val="333333"/>
                </a:solidFill>
              </a:rPr>
              <a:t>is</a:t>
            </a:r>
            <a:r>
              <a:rPr lang="en-US" u="none" spc="-15" dirty="0">
                <a:solidFill>
                  <a:srgbClr val="333333"/>
                </a:solidFill>
              </a:rPr>
              <a:t> </a:t>
            </a:r>
            <a:r>
              <a:rPr lang="en-US" u="none" dirty="0">
                <a:solidFill>
                  <a:srgbClr val="333333"/>
                </a:solidFill>
              </a:rPr>
              <a:t>open,</a:t>
            </a:r>
            <a:r>
              <a:rPr lang="en-US" u="none" spc="-20" dirty="0">
                <a:solidFill>
                  <a:srgbClr val="333333"/>
                </a:solidFill>
              </a:rPr>
              <a:t> </a:t>
            </a:r>
            <a:r>
              <a:rPr lang="en-US" u="none" dirty="0">
                <a:solidFill>
                  <a:srgbClr val="333333"/>
                </a:solidFill>
              </a:rPr>
              <a:t>the</a:t>
            </a:r>
            <a:r>
              <a:rPr lang="en-US" u="none" spc="-20" dirty="0">
                <a:solidFill>
                  <a:srgbClr val="333333"/>
                </a:solidFill>
              </a:rPr>
              <a:t> </a:t>
            </a:r>
            <a:r>
              <a:rPr lang="en-US" u="none" spc="75" dirty="0">
                <a:solidFill>
                  <a:srgbClr val="333333"/>
                </a:solidFill>
              </a:rPr>
              <a:t>probe</a:t>
            </a:r>
            <a:r>
              <a:rPr lang="en-US" u="none" spc="-20" dirty="0">
                <a:solidFill>
                  <a:srgbClr val="333333"/>
                </a:solidFill>
              </a:rPr>
              <a:t> </a:t>
            </a:r>
            <a:r>
              <a:rPr lang="en-US" u="none" dirty="0">
                <a:solidFill>
                  <a:srgbClr val="333333"/>
                </a:solidFill>
              </a:rPr>
              <a:t>is</a:t>
            </a:r>
            <a:r>
              <a:rPr lang="en-US" u="none" spc="-20" dirty="0">
                <a:solidFill>
                  <a:srgbClr val="333333"/>
                </a:solidFill>
              </a:rPr>
              <a:t> </a:t>
            </a:r>
            <a:r>
              <a:rPr lang="en-US" sz="2150" i="1" u="none" spc="55" dirty="0">
                <a:latin typeface="Trebuchet MS"/>
                <a:cs typeface="Trebuchet MS"/>
              </a:rPr>
              <a:t>success</a:t>
            </a:r>
            <a:endParaRPr lang="en-US" sz="2150" dirty="0">
              <a:latin typeface="Trebuchet MS"/>
              <a:cs typeface="Trebuchet MS"/>
            </a:endParaRPr>
          </a:p>
          <a:p>
            <a:pPr marL="751840">
              <a:lnSpc>
                <a:spcPct val="100000"/>
              </a:lnSpc>
              <a:spcBef>
                <a:spcPts val="830"/>
              </a:spcBef>
            </a:pPr>
            <a:r>
              <a:rPr lang="en-US" sz="2150" i="1" u="none" spc="-10" dirty="0" err="1">
                <a:latin typeface="Trebuchet MS"/>
                <a:cs typeface="Trebuchet MS"/>
              </a:rPr>
              <a:t>grpc</a:t>
            </a:r>
            <a:r>
              <a:rPr lang="en-US" u="none" spc="-10" dirty="0">
                <a:solidFill>
                  <a:srgbClr val="333333"/>
                </a:solidFill>
              </a:rPr>
              <a:t>:</a:t>
            </a:r>
            <a:r>
              <a:rPr lang="en-US" u="none" spc="-60" dirty="0">
                <a:solidFill>
                  <a:srgbClr val="333333"/>
                </a:solidFill>
              </a:rPr>
              <a:t> </a:t>
            </a:r>
            <a:r>
              <a:rPr lang="en-US" u="none" spc="-80" dirty="0">
                <a:solidFill>
                  <a:srgbClr val="333333"/>
                </a:solidFill>
              </a:rPr>
              <a:t>if</a:t>
            </a:r>
            <a:r>
              <a:rPr lang="en-US" u="none" spc="-55" dirty="0">
                <a:solidFill>
                  <a:srgbClr val="333333"/>
                </a:solidFill>
              </a:rPr>
              <a:t> </a:t>
            </a:r>
            <a:r>
              <a:rPr lang="en-US" u="none" dirty="0">
                <a:solidFill>
                  <a:srgbClr val="333333"/>
                </a:solidFill>
              </a:rPr>
              <a:t>the</a:t>
            </a:r>
            <a:r>
              <a:rPr lang="en-US" u="none" spc="-55" dirty="0">
                <a:solidFill>
                  <a:srgbClr val="333333"/>
                </a:solidFill>
              </a:rPr>
              <a:t> </a:t>
            </a:r>
            <a:r>
              <a:rPr lang="en-US" u="none" dirty="0">
                <a:solidFill>
                  <a:srgbClr val="333333"/>
                </a:solidFill>
              </a:rPr>
              <a:t>server</a:t>
            </a:r>
            <a:r>
              <a:rPr lang="en-US" u="none" spc="-55" dirty="0">
                <a:solidFill>
                  <a:srgbClr val="333333"/>
                </a:solidFill>
              </a:rPr>
              <a:t> </a:t>
            </a:r>
            <a:r>
              <a:rPr lang="en-US" u="none" dirty="0">
                <a:solidFill>
                  <a:srgbClr val="333333"/>
                </a:solidFill>
              </a:rPr>
              <a:t>is</a:t>
            </a:r>
            <a:r>
              <a:rPr lang="en-US" u="none" spc="-55" dirty="0">
                <a:solidFill>
                  <a:srgbClr val="333333"/>
                </a:solidFill>
              </a:rPr>
              <a:t> </a:t>
            </a:r>
            <a:r>
              <a:rPr lang="en-US" u="none" dirty="0">
                <a:solidFill>
                  <a:srgbClr val="333333"/>
                </a:solidFill>
              </a:rPr>
              <a:t>able</a:t>
            </a:r>
            <a:r>
              <a:rPr lang="en-US" u="none" spc="-55" dirty="0">
                <a:solidFill>
                  <a:srgbClr val="333333"/>
                </a:solidFill>
              </a:rPr>
              <a:t> </a:t>
            </a:r>
            <a:r>
              <a:rPr lang="en-US" u="none" dirty="0">
                <a:solidFill>
                  <a:srgbClr val="333333"/>
                </a:solidFill>
              </a:rPr>
              <a:t>to</a:t>
            </a:r>
            <a:r>
              <a:rPr lang="en-US" u="none" spc="-55" dirty="0">
                <a:solidFill>
                  <a:srgbClr val="333333"/>
                </a:solidFill>
              </a:rPr>
              <a:t> </a:t>
            </a:r>
            <a:r>
              <a:rPr lang="en-US" u="none" spc="60" dirty="0">
                <a:solidFill>
                  <a:srgbClr val="333333"/>
                </a:solidFill>
              </a:rPr>
              <a:t>handle</a:t>
            </a:r>
            <a:r>
              <a:rPr lang="en-US" u="none" spc="-60" dirty="0">
                <a:solidFill>
                  <a:srgbClr val="333333"/>
                </a:solidFill>
              </a:rPr>
              <a:t> </a:t>
            </a:r>
            <a:r>
              <a:rPr lang="en-US" u="none" spc="65" dirty="0" err="1">
                <a:solidFill>
                  <a:srgbClr val="333333"/>
                </a:solidFill>
              </a:rPr>
              <a:t>rpcs</a:t>
            </a:r>
            <a:r>
              <a:rPr lang="en-US" u="none" spc="-55" dirty="0">
                <a:solidFill>
                  <a:srgbClr val="333333"/>
                </a:solidFill>
              </a:rPr>
              <a:t> </a:t>
            </a:r>
            <a:r>
              <a:rPr lang="en-US" u="none" spc="70" dirty="0">
                <a:solidFill>
                  <a:srgbClr val="333333"/>
                </a:solidFill>
              </a:rPr>
              <a:t>onto</a:t>
            </a:r>
            <a:r>
              <a:rPr lang="en-US" u="none" spc="-55" dirty="0">
                <a:solidFill>
                  <a:srgbClr val="333333"/>
                </a:solidFill>
              </a:rPr>
              <a:t> </a:t>
            </a:r>
            <a:r>
              <a:rPr lang="en-US" u="none" spc="65" dirty="0">
                <a:solidFill>
                  <a:srgbClr val="333333"/>
                </a:solidFill>
              </a:rPr>
              <a:t>a</a:t>
            </a:r>
            <a:r>
              <a:rPr lang="en-US" u="none" spc="-55" dirty="0">
                <a:solidFill>
                  <a:srgbClr val="333333"/>
                </a:solidFill>
              </a:rPr>
              <a:t> </a:t>
            </a:r>
            <a:r>
              <a:rPr lang="en-US" u="none" dirty="0">
                <a:solidFill>
                  <a:srgbClr val="333333"/>
                </a:solidFill>
              </a:rPr>
              <a:t>specific</a:t>
            </a:r>
            <a:r>
              <a:rPr lang="en-US" u="none" spc="-55" dirty="0">
                <a:solidFill>
                  <a:srgbClr val="333333"/>
                </a:solidFill>
              </a:rPr>
              <a:t> </a:t>
            </a:r>
            <a:r>
              <a:rPr lang="en-US" u="none" dirty="0">
                <a:solidFill>
                  <a:srgbClr val="333333"/>
                </a:solidFill>
              </a:rPr>
              <a:t>port,</a:t>
            </a:r>
            <a:r>
              <a:rPr lang="en-US" u="none" spc="-55" dirty="0">
                <a:solidFill>
                  <a:srgbClr val="333333"/>
                </a:solidFill>
              </a:rPr>
              <a:t> </a:t>
            </a:r>
            <a:r>
              <a:rPr lang="en-US" u="none" spc="-95" dirty="0">
                <a:solidFill>
                  <a:srgbClr val="333333"/>
                </a:solidFill>
              </a:rPr>
              <a:t>it</a:t>
            </a:r>
            <a:r>
              <a:rPr lang="en-US" u="none" spc="-55" dirty="0">
                <a:solidFill>
                  <a:srgbClr val="333333"/>
                </a:solidFill>
              </a:rPr>
              <a:t> </a:t>
            </a:r>
            <a:r>
              <a:rPr lang="en-US" u="none" dirty="0">
                <a:solidFill>
                  <a:srgbClr val="333333"/>
                </a:solidFill>
              </a:rPr>
              <a:t>is</a:t>
            </a:r>
            <a:r>
              <a:rPr lang="en-US" u="none" spc="-55" dirty="0">
                <a:solidFill>
                  <a:srgbClr val="333333"/>
                </a:solidFill>
              </a:rPr>
              <a:t> </a:t>
            </a:r>
            <a:r>
              <a:rPr lang="en-US" u="none" spc="65" dirty="0">
                <a:solidFill>
                  <a:srgbClr val="333333"/>
                </a:solidFill>
              </a:rPr>
              <a:t>a</a:t>
            </a:r>
            <a:r>
              <a:rPr lang="en-US" u="none" spc="-60" dirty="0">
                <a:solidFill>
                  <a:srgbClr val="333333"/>
                </a:solidFill>
              </a:rPr>
              <a:t> </a:t>
            </a:r>
            <a:r>
              <a:rPr lang="en-US" sz="2150" i="1" u="none" spc="55" dirty="0">
                <a:latin typeface="Trebuchet MS"/>
                <a:cs typeface="Trebuchet MS"/>
              </a:rPr>
              <a:t>success</a:t>
            </a:r>
            <a:endParaRPr lang="en-US" sz="2150" dirty="0">
              <a:latin typeface="Trebuchet MS"/>
              <a:cs typeface="Trebuchet MS"/>
            </a:endParaRPr>
          </a:p>
          <a:p>
            <a:pPr marL="751840" marR="1152525">
              <a:lnSpc>
                <a:spcPts val="2100"/>
              </a:lnSpc>
              <a:spcBef>
                <a:spcPts val="1639"/>
              </a:spcBef>
            </a:pPr>
            <a:r>
              <a:rPr lang="en-US" sz="2150" i="1" u="none" spc="-20" dirty="0">
                <a:latin typeface="Trebuchet MS"/>
                <a:cs typeface="Trebuchet MS"/>
              </a:rPr>
              <a:t>exec</a:t>
            </a:r>
            <a:r>
              <a:rPr lang="en-US" u="none" spc="-20" dirty="0">
                <a:solidFill>
                  <a:srgbClr val="333333"/>
                </a:solidFill>
              </a:rPr>
              <a:t>:</a:t>
            </a:r>
            <a:r>
              <a:rPr lang="en-US" u="none" spc="-40" dirty="0">
                <a:solidFill>
                  <a:srgbClr val="333333"/>
                </a:solidFill>
              </a:rPr>
              <a:t> </a:t>
            </a:r>
            <a:r>
              <a:rPr lang="en-US" u="none" spc="65" dirty="0">
                <a:solidFill>
                  <a:srgbClr val="333333"/>
                </a:solidFill>
              </a:rPr>
              <a:t>a</a:t>
            </a:r>
            <a:r>
              <a:rPr lang="en-US" u="none" spc="-35" dirty="0">
                <a:solidFill>
                  <a:srgbClr val="333333"/>
                </a:solidFill>
              </a:rPr>
              <a:t> </a:t>
            </a:r>
            <a:r>
              <a:rPr lang="en-US" u="none" spc="114" dirty="0">
                <a:solidFill>
                  <a:srgbClr val="333333"/>
                </a:solidFill>
              </a:rPr>
              <a:t>command</a:t>
            </a:r>
            <a:r>
              <a:rPr lang="en-US" u="none" spc="-35" dirty="0">
                <a:solidFill>
                  <a:srgbClr val="333333"/>
                </a:solidFill>
              </a:rPr>
              <a:t> </a:t>
            </a:r>
            <a:r>
              <a:rPr lang="en-US" u="none" dirty="0">
                <a:solidFill>
                  <a:srgbClr val="333333"/>
                </a:solidFill>
              </a:rPr>
              <a:t>is</a:t>
            </a:r>
            <a:r>
              <a:rPr lang="en-US" u="none" spc="-40" dirty="0">
                <a:solidFill>
                  <a:srgbClr val="333333"/>
                </a:solidFill>
              </a:rPr>
              <a:t> </a:t>
            </a:r>
            <a:r>
              <a:rPr lang="en-US" u="none" dirty="0">
                <a:solidFill>
                  <a:srgbClr val="333333"/>
                </a:solidFill>
              </a:rPr>
              <a:t>carried</a:t>
            </a:r>
            <a:r>
              <a:rPr lang="en-US" u="none" spc="-35" dirty="0">
                <a:solidFill>
                  <a:srgbClr val="333333"/>
                </a:solidFill>
              </a:rPr>
              <a:t> </a:t>
            </a:r>
            <a:r>
              <a:rPr lang="en-US" u="none" spc="60" dirty="0">
                <a:solidFill>
                  <a:srgbClr val="333333"/>
                </a:solidFill>
              </a:rPr>
              <a:t>out</a:t>
            </a:r>
            <a:r>
              <a:rPr lang="en-US" u="none" spc="-40" dirty="0">
                <a:solidFill>
                  <a:srgbClr val="333333"/>
                </a:solidFill>
              </a:rPr>
              <a:t> </a:t>
            </a:r>
            <a:r>
              <a:rPr lang="en-US" u="none" dirty="0">
                <a:solidFill>
                  <a:srgbClr val="333333"/>
                </a:solidFill>
              </a:rPr>
              <a:t>in</a:t>
            </a:r>
            <a:r>
              <a:rPr lang="en-US" u="none" spc="-35" dirty="0">
                <a:solidFill>
                  <a:srgbClr val="333333"/>
                </a:solidFill>
              </a:rPr>
              <a:t> </a:t>
            </a:r>
            <a:r>
              <a:rPr lang="en-US" u="none" dirty="0">
                <a:solidFill>
                  <a:srgbClr val="333333"/>
                </a:solidFill>
              </a:rPr>
              <a:t>the</a:t>
            </a:r>
            <a:r>
              <a:rPr lang="en-US" u="none" spc="-35" dirty="0">
                <a:solidFill>
                  <a:srgbClr val="333333"/>
                </a:solidFill>
              </a:rPr>
              <a:t> </a:t>
            </a:r>
            <a:r>
              <a:rPr lang="en-US" u="none" spc="50" dirty="0">
                <a:solidFill>
                  <a:srgbClr val="333333"/>
                </a:solidFill>
              </a:rPr>
              <a:t>concerned</a:t>
            </a:r>
            <a:r>
              <a:rPr lang="en-US" u="none" spc="-40" dirty="0">
                <a:solidFill>
                  <a:srgbClr val="333333"/>
                </a:solidFill>
              </a:rPr>
              <a:t> </a:t>
            </a:r>
            <a:r>
              <a:rPr lang="en-US" u="none" dirty="0">
                <a:solidFill>
                  <a:srgbClr val="333333"/>
                </a:solidFill>
              </a:rPr>
              <a:t>container,</a:t>
            </a:r>
            <a:r>
              <a:rPr lang="en-US" u="none" spc="-35" dirty="0">
                <a:solidFill>
                  <a:srgbClr val="333333"/>
                </a:solidFill>
              </a:rPr>
              <a:t> </a:t>
            </a:r>
            <a:r>
              <a:rPr lang="en-US" u="none" spc="65" dirty="0">
                <a:solidFill>
                  <a:srgbClr val="333333"/>
                </a:solidFill>
              </a:rPr>
              <a:t>a</a:t>
            </a:r>
            <a:r>
              <a:rPr lang="en-US" u="none" spc="-35" dirty="0">
                <a:solidFill>
                  <a:srgbClr val="333333"/>
                </a:solidFill>
              </a:rPr>
              <a:t> </a:t>
            </a:r>
            <a:r>
              <a:rPr lang="en-US" u="none" dirty="0">
                <a:solidFill>
                  <a:srgbClr val="333333"/>
                </a:solidFill>
              </a:rPr>
              <a:t>return</a:t>
            </a:r>
            <a:r>
              <a:rPr lang="en-US" u="none" spc="-40" dirty="0">
                <a:solidFill>
                  <a:srgbClr val="333333"/>
                </a:solidFill>
              </a:rPr>
              <a:t> </a:t>
            </a:r>
            <a:r>
              <a:rPr lang="en-US" u="none" spc="55" dirty="0">
                <a:solidFill>
                  <a:srgbClr val="333333"/>
                </a:solidFill>
              </a:rPr>
              <a:t>code</a:t>
            </a:r>
            <a:r>
              <a:rPr lang="en-US" u="none" spc="-35" dirty="0">
                <a:solidFill>
                  <a:srgbClr val="333333"/>
                </a:solidFill>
              </a:rPr>
              <a:t> </a:t>
            </a:r>
            <a:r>
              <a:rPr lang="en-US" u="none" dirty="0">
                <a:solidFill>
                  <a:srgbClr val="333333"/>
                </a:solidFill>
              </a:rPr>
              <a:t>of</a:t>
            </a:r>
            <a:r>
              <a:rPr lang="en-US" u="none" spc="-35" dirty="0">
                <a:solidFill>
                  <a:srgbClr val="333333"/>
                </a:solidFill>
              </a:rPr>
              <a:t> </a:t>
            </a:r>
            <a:r>
              <a:rPr lang="en-US" sz="2150" i="1" u="none" spc="65" dirty="0">
                <a:latin typeface="Trebuchet MS"/>
                <a:cs typeface="Trebuchet MS"/>
              </a:rPr>
              <a:t>0</a:t>
            </a:r>
            <a:r>
              <a:rPr lang="en-US" sz="2150" i="1" u="none" spc="-55" dirty="0">
                <a:latin typeface="Trebuchet MS"/>
                <a:cs typeface="Trebuchet MS"/>
              </a:rPr>
              <a:t> </a:t>
            </a:r>
            <a:r>
              <a:rPr lang="en-US" u="none" spc="-25" dirty="0">
                <a:solidFill>
                  <a:srgbClr val="333333"/>
                </a:solidFill>
              </a:rPr>
              <a:t>is </a:t>
            </a:r>
            <a:r>
              <a:rPr lang="en-US" u="none" dirty="0">
                <a:solidFill>
                  <a:srgbClr val="333333"/>
                </a:solidFill>
              </a:rPr>
              <a:t>equivalent</a:t>
            </a:r>
            <a:r>
              <a:rPr lang="en-US" u="none" spc="-15" dirty="0">
                <a:solidFill>
                  <a:srgbClr val="333333"/>
                </a:solidFill>
              </a:rPr>
              <a:t> </a:t>
            </a:r>
            <a:r>
              <a:rPr lang="en-US" u="none" dirty="0">
                <a:solidFill>
                  <a:srgbClr val="333333"/>
                </a:solidFill>
              </a:rPr>
              <a:t>to</a:t>
            </a:r>
            <a:r>
              <a:rPr lang="en-US" u="none" spc="-10" dirty="0">
                <a:solidFill>
                  <a:srgbClr val="333333"/>
                </a:solidFill>
              </a:rPr>
              <a:t> </a:t>
            </a:r>
            <a:r>
              <a:rPr lang="en-US" u="none" spc="65" dirty="0">
                <a:solidFill>
                  <a:srgbClr val="333333"/>
                </a:solidFill>
              </a:rPr>
              <a:t>a</a:t>
            </a:r>
            <a:r>
              <a:rPr lang="en-US" u="none" spc="-10" dirty="0">
                <a:solidFill>
                  <a:srgbClr val="333333"/>
                </a:solidFill>
              </a:rPr>
              <a:t> </a:t>
            </a:r>
            <a:r>
              <a:rPr lang="en-US" sz="2150" i="1" u="none" spc="55" dirty="0">
                <a:latin typeface="Trebuchet MS"/>
                <a:cs typeface="Trebuchet MS"/>
              </a:rPr>
              <a:t>success</a:t>
            </a:r>
            <a:endParaRPr lang="en-US" sz="2150" dirty="0">
              <a:latin typeface="Trebuchet MS"/>
              <a:cs typeface="Trebuchet M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CONTAINER</a:t>
            </a:r>
            <a:r>
              <a:rPr spc="-105" dirty="0"/>
              <a:t> </a:t>
            </a:r>
            <a:r>
              <a:rPr spc="-120" dirty="0"/>
              <a:t>PROBES</a:t>
            </a:r>
            <a:r>
              <a:rPr spc="-105" dirty="0"/>
              <a:t> </a:t>
            </a:r>
            <a:r>
              <a:rPr spc="95" dirty="0"/>
              <a:t>(2/2)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395537"/>
            <a:ext cx="104775" cy="104774"/>
          </a:xfrm>
          <a:prstGeom prst="rect">
            <a:avLst/>
          </a:prstGeom>
        </p:spPr>
      </p:pic>
      <p:sp>
        <p:nvSpPr>
          <p:cNvPr id="5" name="object 5"/>
          <p:cNvSpPr txBox="1"/>
          <p:nvPr/>
        </p:nvSpPr>
        <p:spPr>
          <a:xfrm>
            <a:off x="1177924" y="1503091"/>
            <a:ext cx="10662285" cy="1851025"/>
          </a:xfrm>
          <a:prstGeom prst="rect">
            <a:avLst/>
          </a:prstGeom>
        </p:spPr>
        <p:txBody>
          <a:bodyPr vert="horz" wrap="square" lIns="0" tIns="74295" rIns="0" bIns="0" rtlCol="0">
            <a:spAutoFit/>
          </a:bodyPr>
          <a:lstStyle/>
          <a:p>
            <a:pPr marL="12700" marR="5080">
              <a:lnSpc>
                <a:spcPts val="2100"/>
              </a:lnSpc>
              <a:spcBef>
                <a:spcPts val="585"/>
              </a:spcBef>
            </a:pPr>
            <a:r>
              <a:rPr sz="2100" spc="80" dirty="0">
                <a:solidFill>
                  <a:srgbClr val="333333"/>
                </a:solidFill>
                <a:latin typeface="Trebuchet MS"/>
                <a:cs typeface="Trebuchet MS"/>
              </a:rPr>
              <a:t>Probes</a:t>
            </a:r>
            <a:r>
              <a:rPr sz="2100" spc="-30" dirty="0">
                <a:solidFill>
                  <a:srgbClr val="333333"/>
                </a:solidFill>
                <a:latin typeface="Trebuchet MS"/>
                <a:cs typeface="Trebuchet MS"/>
              </a:rPr>
              <a:t> </a:t>
            </a:r>
            <a:r>
              <a:rPr sz="2100" dirty="0">
                <a:solidFill>
                  <a:srgbClr val="333333"/>
                </a:solidFill>
                <a:latin typeface="Trebuchet MS"/>
                <a:cs typeface="Trebuchet MS"/>
              </a:rPr>
              <a:t>are</a:t>
            </a:r>
            <a:r>
              <a:rPr sz="2100" spc="-25" dirty="0">
                <a:solidFill>
                  <a:srgbClr val="333333"/>
                </a:solidFill>
                <a:latin typeface="Trebuchet MS"/>
                <a:cs typeface="Trebuchet MS"/>
              </a:rPr>
              <a:t> </a:t>
            </a:r>
            <a:r>
              <a:rPr sz="2100" spc="95" dirty="0">
                <a:solidFill>
                  <a:srgbClr val="333333"/>
                </a:solidFill>
                <a:latin typeface="Trebuchet MS"/>
                <a:cs typeface="Trebuchet MS"/>
              </a:rPr>
              <a:t>used</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verify</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50" i="1" spc="-10" dirty="0">
                <a:solidFill>
                  <a:srgbClr val="ED2137"/>
                </a:solidFill>
                <a:latin typeface="Trebuchet MS"/>
                <a:cs typeface="Trebuchet MS"/>
              </a:rPr>
              <a:t>started</a:t>
            </a:r>
            <a:r>
              <a:rPr sz="2150" i="1" spc="-45" dirty="0">
                <a:solidFill>
                  <a:srgbClr val="ED2137"/>
                </a:solidFill>
                <a:latin typeface="Trebuchet MS"/>
                <a:cs typeface="Trebuchet MS"/>
              </a:rPr>
              <a:t> </a:t>
            </a:r>
            <a:r>
              <a:rPr sz="2100" spc="-30" dirty="0">
                <a:solidFill>
                  <a:srgbClr val="333333"/>
                </a:solidFill>
                <a:latin typeface="Trebuchet MS"/>
                <a:cs typeface="Trebuchet MS"/>
              </a:rPr>
              <a:t>(</a:t>
            </a:r>
            <a:r>
              <a:rPr sz="2150" i="1" spc="-30" dirty="0">
                <a:solidFill>
                  <a:srgbClr val="ED2137"/>
                </a:solidFill>
                <a:latin typeface="Trebuchet MS"/>
                <a:cs typeface="Trebuchet MS"/>
              </a:rPr>
              <a:t>Startup</a:t>
            </a:r>
            <a:r>
              <a:rPr sz="2150" i="1" spc="-40" dirty="0">
                <a:solidFill>
                  <a:srgbClr val="ED2137"/>
                </a:solidFill>
                <a:latin typeface="Trebuchet MS"/>
                <a:cs typeface="Trebuchet MS"/>
              </a:rPr>
              <a:t> </a:t>
            </a:r>
            <a:r>
              <a:rPr sz="2150" i="1" spc="-10" dirty="0">
                <a:solidFill>
                  <a:srgbClr val="ED2137"/>
                </a:solidFill>
                <a:latin typeface="Trebuchet MS"/>
                <a:cs typeface="Trebuchet MS"/>
              </a:rPr>
              <a:t>Probe</a:t>
            </a:r>
            <a:r>
              <a:rPr sz="2100" spc="-10" dirty="0">
                <a:solidFill>
                  <a:srgbClr val="333333"/>
                </a:solidFill>
                <a:latin typeface="Trebuchet MS"/>
                <a:cs typeface="Trebuchet MS"/>
              </a:rPr>
              <a:t>),</a:t>
            </a:r>
            <a:r>
              <a:rPr sz="2100" spc="-25" dirty="0">
                <a:solidFill>
                  <a:srgbClr val="333333"/>
                </a:solidFill>
                <a:latin typeface="Trebuchet MS"/>
                <a:cs typeface="Trebuchet MS"/>
              </a:rPr>
              <a:t> </a:t>
            </a:r>
            <a:r>
              <a:rPr sz="2150" i="1" dirty="0">
                <a:solidFill>
                  <a:srgbClr val="ED2137"/>
                </a:solidFill>
                <a:latin typeface="Trebuchet MS"/>
                <a:cs typeface="Trebuchet MS"/>
              </a:rPr>
              <a:t>running</a:t>
            </a:r>
            <a:r>
              <a:rPr sz="2150" i="1" spc="-40" dirty="0">
                <a:solidFill>
                  <a:srgbClr val="ED2137"/>
                </a:solidFill>
                <a:latin typeface="Trebuchet MS"/>
                <a:cs typeface="Trebuchet MS"/>
              </a:rPr>
              <a:t> </a:t>
            </a:r>
            <a:r>
              <a:rPr sz="2100" spc="-10" dirty="0">
                <a:solidFill>
                  <a:srgbClr val="333333"/>
                </a:solidFill>
                <a:latin typeface="Trebuchet MS"/>
                <a:cs typeface="Trebuchet MS"/>
              </a:rPr>
              <a:t>(</a:t>
            </a:r>
            <a:r>
              <a:rPr sz="2150" i="1" spc="-10" dirty="0">
                <a:solidFill>
                  <a:srgbClr val="ED2137"/>
                </a:solidFill>
                <a:latin typeface="Trebuchet MS"/>
                <a:cs typeface="Trebuchet MS"/>
              </a:rPr>
              <a:t>Liveness </a:t>
            </a:r>
            <a:r>
              <a:rPr sz="2150" i="1" dirty="0">
                <a:solidFill>
                  <a:srgbClr val="ED2137"/>
                </a:solidFill>
                <a:latin typeface="Trebuchet MS"/>
                <a:cs typeface="Trebuchet MS"/>
              </a:rPr>
              <a:t>Probe</a:t>
            </a:r>
            <a:r>
              <a:rPr sz="2100" dirty="0">
                <a:solidFill>
                  <a:srgbClr val="333333"/>
                </a:solidFill>
                <a:latin typeface="Trebuchet MS"/>
                <a:cs typeface="Trebuchet MS"/>
              </a:rPr>
              <a:t>)</a:t>
            </a:r>
            <a:r>
              <a:rPr sz="2100" spc="-30" dirty="0">
                <a:solidFill>
                  <a:srgbClr val="333333"/>
                </a:solidFill>
                <a:latin typeface="Trebuchet MS"/>
                <a:cs typeface="Trebuchet MS"/>
              </a:rPr>
              <a:t> </a:t>
            </a:r>
            <a:r>
              <a:rPr sz="2100" spc="85" dirty="0">
                <a:solidFill>
                  <a:srgbClr val="333333"/>
                </a:solidFill>
                <a:latin typeface="Trebuchet MS"/>
                <a:cs typeface="Trebuchet MS"/>
              </a:rPr>
              <a:t>or</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50" i="1" dirty="0">
                <a:solidFill>
                  <a:srgbClr val="ED2137"/>
                </a:solidFill>
                <a:latin typeface="Trebuchet MS"/>
                <a:cs typeface="Trebuchet MS"/>
              </a:rPr>
              <a:t>ready</a:t>
            </a:r>
            <a:r>
              <a:rPr sz="2150" i="1" spc="-40" dirty="0">
                <a:solidFill>
                  <a:srgbClr val="ED2137"/>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dirty="0">
                <a:solidFill>
                  <a:srgbClr val="333333"/>
                </a:solidFill>
                <a:latin typeface="Trebuchet MS"/>
                <a:cs typeface="Trebuchet MS"/>
              </a:rPr>
              <a:t>receive</a:t>
            </a:r>
            <a:r>
              <a:rPr sz="2100" spc="-30" dirty="0">
                <a:solidFill>
                  <a:srgbClr val="333333"/>
                </a:solidFill>
                <a:latin typeface="Trebuchet MS"/>
                <a:cs typeface="Trebuchet MS"/>
              </a:rPr>
              <a:t> </a:t>
            </a:r>
            <a:r>
              <a:rPr sz="2100" spc="-35" dirty="0">
                <a:solidFill>
                  <a:srgbClr val="333333"/>
                </a:solidFill>
                <a:latin typeface="Trebuchet MS"/>
                <a:cs typeface="Trebuchet MS"/>
              </a:rPr>
              <a:t>traffic</a:t>
            </a:r>
            <a:r>
              <a:rPr sz="2100" spc="-30" dirty="0">
                <a:solidFill>
                  <a:srgbClr val="333333"/>
                </a:solidFill>
                <a:latin typeface="Trebuchet MS"/>
                <a:cs typeface="Trebuchet MS"/>
              </a:rPr>
              <a:t> </a:t>
            </a:r>
            <a:r>
              <a:rPr sz="2100" dirty="0">
                <a:solidFill>
                  <a:srgbClr val="333333"/>
                </a:solidFill>
                <a:latin typeface="Trebuchet MS"/>
                <a:cs typeface="Trebuchet MS"/>
              </a:rPr>
              <a:t>(</a:t>
            </a:r>
            <a:r>
              <a:rPr sz="2150" i="1" dirty="0">
                <a:solidFill>
                  <a:srgbClr val="ED2137"/>
                </a:solidFill>
                <a:latin typeface="Trebuchet MS"/>
                <a:cs typeface="Trebuchet MS"/>
              </a:rPr>
              <a:t>Readiness</a:t>
            </a:r>
            <a:r>
              <a:rPr sz="2150" i="1" spc="-40" dirty="0">
                <a:solidFill>
                  <a:srgbClr val="ED2137"/>
                </a:solidFill>
                <a:latin typeface="Trebuchet MS"/>
                <a:cs typeface="Trebuchet MS"/>
              </a:rPr>
              <a:t> </a:t>
            </a:r>
            <a:r>
              <a:rPr sz="2150" i="1" spc="-10" dirty="0">
                <a:solidFill>
                  <a:srgbClr val="ED2137"/>
                </a:solidFill>
                <a:latin typeface="Trebuchet MS"/>
                <a:cs typeface="Trebuchet MS"/>
              </a:rPr>
              <a:t>Probe</a:t>
            </a:r>
            <a:r>
              <a:rPr sz="2100" spc="-10" dirty="0">
                <a:solidFill>
                  <a:srgbClr val="333333"/>
                </a:solidFill>
                <a:latin typeface="Trebuchet MS"/>
                <a:cs typeface="Trebuchet MS"/>
              </a:rPr>
              <a:t>)</a:t>
            </a:r>
            <a:endParaRPr sz="2100">
              <a:latin typeface="Trebuchet MS"/>
              <a:cs typeface="Trebuchet MS"/>
            </a:endParaRPr>
          </a:p>
          <a:p>
            <a:pPr marL="393700">
              <a:lnSpc>
                <a:spcPct val="100000"/>
              </a:lnSpc>
              <a:spcBef>
                <a:spcPts val="1255"/>
              </a:spcBef>
            </a:pPr>
            <a:r>
              <a:rPr sz="2100" spc="85" dirty="0">
                <a:solidFill>
                  <a:srgbClr val="333333"/>
                </a:solidFill>
                <a:latin typeface="Trebuchet MS"/>
                <a:cs typeface="Trebuchet MS"/>
              </a:rPr>
              <a:t>We</a:t>
            </a:r>
            <a:r>
              <a:rPr sz="2100" spc="-5" dirty="0">
                <a:solidFill>
                  <a:srgbClr val="333333"/>
                </a:solidFill>
                <a:latin typeface="Trebuchet MS"/>
                <a:cs typeface="Trebuchet MS"/>
              </a:rPr>
              <a:t> </a:t>
            </a:r>
            <a:r>
              <a:rPr sz="2100" spc="-50" dirty="0">
                <a:solidFill>
                  <a:srgbClr val="333333"/>
                </a:solidFill>
                <a:latin typeface="Trebuchet MS"/>
                <a:cs typeface="Trebuchet MS"/>
              </a:rPr>
              <a:t>will</a:t>
            </a:r>
            <a:r>
              <a:rPr sz="2100" spc="-5" dirty="0">
                <a:solidFill>
                  <a:srgbClr val="333333"/>
                </a:solidFill>
                <a:latin typeface="Trebuchet MS"/>
                <a:cs typeface="Trebuchet MS"/>
              </a:rPr>
              <a:t> </a:t>
            </a:r>
            <a:r>
              <a:rPr sz="2100" dirty="0">
                <a:solidFill>
                  <a:srgbClr val="333333"/>
                </a:solidFill>
                <a:latin typeface="Trebuchet MS"/>
                <a:cs typeface="Trebuchet MS"/>
              </a:rPr>
              <a:t>cover</a:t>
            </a:r>
            <a:r>
              <a:rPr sz="2100" spc="-5" dirty="0">
                <a:solidFill>
                  <a:srgbClr val="333333"/>
                </a:solidFill>
                <a:latin typeface="Trebuchet MS"/>
                <a:cs typeface="Trebuchet MS"/>
              </a:rPr>
              <a:t> </a:t>
            </a:r>
            <a:r>
              <a:rPr sz="2150" i="1" dirty="0">
                <a:solidFill>
                  <a:srgbClr val="ED2137"/>
                </a:solidFill>
                <a:latin typeface="Trebuchet MS"/>
                <a:cs typeface="Trebuchet MS"/>
              </a:rPr>
              <a:t>Readiness</a:t>
            </a:r>
            <a:r>
              <a:rPr sz="2150" i="1" spc="-15" dirty="0">
                <a:solidFill>
                  <a:srgbClr val="ED2137"/>
                </a:solidFill>
                <a:latin typeface="Trebuchet MS"/>
                <a:cs typeface="Trebuchet MS"/>
              </a:rPr>
              <a:t> </a:t>
            </a:r>
            <a:r>
              <a:rPr sz="2150" i="1" spc="55" dirty="0">
                <a:solidFill>
                  <a:srgbClr val="ED2137"/>
                </a:solidFill>
                <a:latin typeface="Trebuchet MS"/>
                <a:cs typeface="Trebuchet MS"/>
              </a:rPr>
              <a:t>Probe</a:t>
            </a:r>
            <a:r>
              <a:rPr sz="2150" i="1" spc="-20" dirty="0">
                <a:solidFill>
                  <a:srgbClr val="ED2137"/>
                </a:solidFill>
                <a:latin typeface="Trebuchet MS"/>
                <a:cs typeface="Trebuchet MS"/>
              </a:rPr>
              <a:t> </a:t>
            </a:r>
            <a:r>
              <a:rPr sz="2100" dirty="0">
                <a:solidFill>
                  <a:srgbClr val="333333"/>
                </a:solidFill>
                <a:latin typeface="Trebuchet MS"/>
                <a:cs typeface="Trebuchet MS"/>
              </a:rPr>
              <a:t>in</a:t>
            </a:r>
            <a:r>
              <a:rPr sz="2100" spc="-5" dirty="0">
                <a:solidFill>
                  <a:srgbClr val="333333"/>
                </a:solidFill>
                <a:latin typeface="Trebuchet MS"/>
                <a:cs typeface="Trebuchet MS"/>
              </a:rPr>
              <a:t> </a:t>
            </a:r>
            <a:r>
              <a:rPr sz="2100" dirty="0">
                <a:solidFill>
                  <a:srgbClr val="333333"/>
                </a:solidFill>
                <a:latin typeface="Trebuchet MS"/>
                <a:cs typeface="Trebuchet MS"/>
              </a:rPr>
              <a:t>the next</a:t>
            </a:r>
            <a:r>
              <a:rPr sz="2100" spc="-5" dirty="0">
                <a:solidFill>
                  <a:srgbClr val="333333"/>
                </a:solidFill>
                <a:latin typeface="Trebuchet MS"/>
                <a:cs typeface="Trebuchet MS"/>
              </a:rPr>
              <a:t> </a:t>
            </a:r>
            <a:r>
              <a:rPr sz="2100" dirty="0">
                <a:solidFill>
                  <a:srgbClr val="333333"/>
                </a:solidFill>
                <a:latin typeface="Trebuchet MS"/>
                <a:cs typeface="Trebuchet MS"/>
              </a:rPr>
              <a:t>chapter,</a:t>
            </a:r>
            <a:r>
              <a:rPr sz="2100" spc="-5" dirty="0">
                <a:solidFill>
                  <a:srgbClr val="333333"/>
                </a:solidFill>
                <a:latin typeface="Trebuchet MS"/>
                <a:cs typeface="Trebuchet MS"/>
              </a:rPr>
              <a:t> </a:t>
            </a:r>
            <a:r>
              <a:rPr sz="2100" spc="-10" dirty="0">
                <a:solidFill>
                  <a:srgbClr val="ED2137"/>
                </a:solidFill>
                <a:latin typeface="Trebuchet MS"/>
                <a:cs typeface="Trebuchet MS"/>
              </a:rPr>
              <a:t>Services</a:t>
            </a:r>
            <a:endParaRPr sz="2100">
              <a:latin typeface="Trebuchet MS"/>
              <a:cs typeface="Trebuchet MS"/>
            </a:endParaRPr>
          </a:p>
          <a:p>
            <a:pPr marL="12700" marR="215265">
              <a:lnSpc>
                <a:spcPts val="2100"/>
              </a:lnSpc>
              <a:spcBef>
                <a:spcPts val="1640"/>
              </a:spcBef>
            </a:pPr>
            <a:r>
              <a:rPr sz="2100" spc="60" dirty="0">
                <a:solidFill>
                  <a:srgbClr val="333333"/>
                </a:solidFill>
                <a:latin typeface="Trebuchet MS"/>
                <a:cs typeface="Trebuchet MS"/>
              </a:rPr>
              <a:t>Only</a:t>
            </a:r>
            <a:r>
              <a:rPr sz="2100" spc="-55" dirty="0">
                <a:solidFill>
                  <a:srgbClr val="333333"/>
                </a:solidFill>
                <a:latin typeface="Trebuchet MS"/>
                <a:cs typeface="Trebuchet MS"/>
              </a:rPr>
              <a:t> </a:t>
            </a:r>
            <a:r>
              <a:rPr sz="2100" spc="90" dirty="0">
                <a:solidFill>
                  <a:srgbClr val="333333"/>
                </a:solidFill>
                <a:latin typeface="Trebuchet MS"/>
                <a:cs typeface="Trebuchet MS"/>
              </a:rPr>
              <a:t>one</a:t>
            </a:r>
            <a:r>
              <a:rPr sz="2100" spc="-50" dirty="0">
                <a:solidFill>
                  <a:srgbClr val="333333"/>
                </a:solidFill>
                <a:latin typeface="Trebuchet MS"/>
                <a:cs typeface="Trebuchet MS"/>
              </a:rPr>
              <a:t> </a:t>
            </a:r>
            <a:r>
              <a:rPr sz="2100" spc="75" dirty="0">
                <a:solidFill>
                  <a:srgbClr val="333333"/>
                </a:solidFill>
                <a:latin typeface="Trebuchet MS"/>
                <a:cs typeface="Trebuchet MS"/>
              </a:rPr>
              <a:t>probe</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each</a:t>
            </a:r>
            <a:r>
              <a:rPr sz="2100" spc="-50" dirty="0">
                <a:solidFill>
                  <a:srgbClr val="333333"/>
                </a:solidFill>
                <a:latin typeface="Trebuchet MS"/>
                <a:cs typeface="Trebuchet MS"/>
              </a:rPr>
              <a:t> </a:t>
            </a:r>
            <a:r>
              <a:rPr sz="2100" dirty="0">
                <a:solidFill>
                  <a:srgbClr val="333333"/>
                </a:solidFill>
                <a:latin typeface="Trebuchet MS"/>
                <a:cs typeface="Trebuchet MS"/>
              </a:rPr>
              <a:t>type</a:t>
            </a:r>
            <a:r>
              <a:rPr sz="2100" spc="-55" dirty="0">
                <a:solidFill>
                  <a:srgbClr val="333333"/>
                </a:solidFill>
                <a:latin typeface="Trebuchet MS"/>
                <a:cs typeface="Trebuchet MS"/>
              </a:rPr>
              <a:t> </a:t>
            </a:r>
            <a:r>
              <a:rPr sz="2100" spc="-40" dirty="0">
                <a:solidFill>
                  <a:srgbClr val="333333"/>
                </a:solidFill>
                <a:latin typeface="Trebuchet MS"/>
                <a:cs typeface="Trebuchet MS"/>
              </a:rPr>
              <a:t>(httpGet,</a:t>
            </a:r>
            <a:r>
              <a:rPr sz="2100" spc="-50" dirty="0">
                <a:solidFill>
                  <a:srgbClr val="333333"/>
                </a:solidFill>
                <a:latin typeface="Trebuchet MS"/>
                <a:cs typeface="Trebuchet MS"/>
              </a:rPr>
              <a:t> </a:t>
            </a:r>
            <a:r>
              <a:rPr sz="2100" spc="-10" dirty="0">
                <a:solidFill>
                  <a:srgbClr val="333333"/>
                </a:solidFill>
                <a:latin typeface="Trebuchet MS"/>
                <a:cs typeface="Trebuchet MS"/>
              </a:rPr>
              <a:t>tcpSocket,</a:t>
            </a:r>
            <a:r>
              <a:rPr sz="2100" spc="-50" dirty="0">
                <a:solidFill>
                  <a:srgbClr val="333333"/>
                </a:solidFill>
                <a:latin typeface="Trebuchet MS"/>
                <a:cs typeface="Trebuchet MS"/>
              </a:rPr>
              <a:t> </a:t>
            </a:r>
            <a:r>
              <a:rPr sz="2100" dirty="0">
                <a:solidFill>
                  <a:srgbClr val="333333"/>
                </a:solidFill>
                <a:latin typeface="Trebuchet MS"/>
                <a:cs typeface="Trebuchet MS"/>
              </a:rPr>
              <a:t>grpc,</a:t>
            </a:r>
            <a:r>
              <a:rPr sz="2100" spc="-55" dirty="0">
                <a:solidFill>
                  <a:srgbClr val="333333"/>
                </a:solidFill>
                <a:latin typeface="Trebuchet MS"/>
                <a:cs typeface="Trebuchet MS"/>
              </a:rPr>
              <a:t> </a:t>
            </a:r>
            <a:r>
              <a:rPr sz="2100" spc="-10" dirty="0">
                <a:solidFill>
                  <a:srgbClr val="333333"/>
                </a:solidFill>
                <a:latin typeface="Trebuchet MS"/>
                <a:cs typeface="Trebuchet MS"/>
              </a:rPr>
              <a:t>exec)</a:t>
            </a:r>
            <a:r>
              <a:rPr sz="2100" spc="-50" dirty="0">
                <a:solidFill>
                  <a:srgbClr val="333333"/>
                </a:solidFill>
                <a:latin typeface="Trebuchet MS"/>
                <a:cs typeface="Trebuchet MS"/>
              </a:rPr>
              <a:t> </a:t>
            </a:r>
            <a:r>
              <a:rPr sz="2100" spc="50" dirty="0">
                <a:solidFill>
                  <a:srgbClr val="333333"/>
                </a:solidFill>
                <a:latin typeface="Trebuchet MS"/>
                <a:cs typeface="Trebuchet MS"/>
              </a:rPr>
              <a:t>can</a:t>
            </a:r>
            <a:r>
              <a:rPr sz="2100" spc="-50" dirty="0">
                <a:solidFill>
                  <a:srgbClr val="333333"/>
                </a:solidFill>
                <a:latin typeface="Trebuchet MS"/>
                <a:cs typeface="Trebuchet MS"/>
              </a:rPr>
              <a:t> </a:t>
            </a:r>
            <a:r>
              <a:rPr sz="2100" spc="55" dirty="0">
                <a:solidFill>
                  <a:srgbClr val="333333"/>
                </a:solidFill>
                <a:latin typeface="Trebuchet MS"/>
                <a:cs typeface="Trebuchet MS"/>
              </a:rPr>
              <a:t>be</a:t>
            </a:r>
            <a:r>
              <a:rPr sz="2100" spc="-55" dirty="0">
                <a:solidFill>
                  <a:srgbClr val="333333"/>
                </a:solidFill>
                <a:latin typeface="Trebuchet MS"/>
                <a:cs typeface="Trebuchet MS"/>
              </a:rPr>
              <a:t> </a:t>
            </a:r>
            <a:r>
              <a:rPr sz="2100" dirty="0">
                <a:solidFill>
                  <a:srgbClr val="333333"/>
                </a:solidFill>
                <a:latin typeface="Trebuchet MS"/>
                <a:cs typeface="Trebuchet MS"/>
              </a:rPr>
              <a:t>defined</a:t>
            </a:r>
            <a:r>
              <a:rPr sz="2100" spc="-50" dirty="0">
                <a:solidFill>
                  <a:srgbClr val="333333"/>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spc="-20" dirty="0">
                <a:solidFill>
                  <a:srgbClr val="333333"/>
                </a:solidFill>
                <a:latin typeface="Trebuchet MS"/>
                <a:cs typeface="Trebuchet MS"/>
              </a:rPr>
              <a:t>each </a:t>
            </a:r>
            <a:r>
              <a:rPr sz="2100" dirty="0">
                <a:solidFill>
                  <a:srgbClr val="333333"/>
                </a:solidFill>
                <a:latin typeface="Trebuchet MS"/>
                <a:cs typeface="Trebuchet MS"/>
              </a:rPr>
              <a:t>category</a:t>
            </a:r>
            <a:r>
              <a:rPr sz="2100" spc="105" dirty="0">
                <a:solidFill>
                  <a:srgbClr val="333333"/>
                </a:solidFill>
                <a:latin typeface="Trebuchet MS"/>
                <a:cs typeface="Trebuchet MS"/>
              </a:rPr>
              <a:t> </a:t>
            </a:r>
            <a:r>
              <a:rPr sz="2100" dirty="0">
                <a:solidFill>
                  <a:srgbClr val="333333"/>
                </a:solidFill>
                <a:latin typeface="Trebuchet MS"/>
                <a:cs typeface="Trebuchet MS"/>
              </a:rPr>
              <a:t>(Startup/Liveness/Readiness)</a:t>
            </a:r>
            <a:r>
              <a:rPr sz="2100" spc="105" dirty="0">
                <a:solidFill>
                  <a:srgbClr val="333333"/>
                </a:solidFill>
                <a:latin typeface="Trebuchet MS"/>
                <a:cs typeface="Trebuchet MS"/>
              </a:rPr>
              <a:t> </a:t>
            </a:r>
            <a:r>
              <a:rPr sz="2150" i="1" dirty="0">
                <a:solidFill>
                  <a:srgbClr val="ED2137"/>
                </a:solidFill>
                <a:latin typeface="Trebuchet MS"/>
                <a:cs typeface="Trebuchet MS"/>
              </a:rPr>
              <a:t>per</a:t>
            </a:r>
            <a:r>
              <a:rPr sz="2150" i="1" spc="90" dirty="0">
                <a:solidFill>
                  <a:srgbClr val="ED2137"/>
                </a:solidFill>
                <a:latin typeface="Trebuchet MS"/>
                <a:cs typeface="Trebuchet MS"/>
              </a:rPr>
              <a:t> </a:t>
            </a:r>
            <a:r>
              <a:rPr sz="2150" i="1" spc="-10" dirty="0">
                <a:solidFill>
                  <a:srgbClr val="ED2137"/>
                </a:solidFill>
                <a:latin typeface="Trebuchet MS"/>
                <a:cs typeface="Trebuchet MS"/>
              </a:rPr>
              <a:t>container</a:t>
            </a:r>
            <a:endParaRPr sz="2150">
              <a:latin typeface="Trebuchet MS"/>
              <a:cs typeface="Trebuchet MS"/>
            </a:endParaRPr>
          </a:p>
        </p:txBody>
      </p:sp>
      <p:pic>
        <p:nvPicPr>
          <p:cNvPr id="6" name="object 6"/>
          <p:cNvPicPr/>
          <p:nvPr/>
        </p:nvPicPr>
        <p:blipFill>
          <a:blip r:embed="rId2" cstate="print"/>
          <a:stretch>
            <a:fillRect/>
          </a:stretch>
        </p:blipFill>
        <p:spPr>
          <a:xfrm>
            <a:off x="933449" y="2876549"/>
            <a:ext cx="95250" cy="95249"/>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257675"/>
            <a:chOff x="809624" y="1552574"/>
            <a:chExt cx="12211050" cy="4257675"/>
          </a:xfrm>
        </p:grpSpPr>
        <p:sp>
          <p:nvSpPr>
            <p:cNvPr id="4" name="object 4"/>
            <p:cNvSpPr/>
            <p:nvPr/>
          </p:nvSpPr>
          <p:spPr>
            <a:xfrm>
              <a:off x="809612" y="155257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PROBE</a:t>
            </a:r>
            <a:r>
              <a:rPr spc="-140" dirty="0"/>
              <a:t> </a:t>
            </a:r>
            <a:r>
              <a:rPr spc="-40" dirty="0"/>
              <a:t>CONFIGURATION</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394970">
              <a:lnSpc>
                <a:spcPts val="1875"/>
              </a:lnSpc>
            </a:pPr>
            <a:r>
              <a:rPr sz="1650" u="none" spc="305" dirty="0">
                <a:solidFill>
                  <a:srgbClr val="0077AA"/>
                </a:solidFill>
                <a:latin typeface="Tahoma"/>
                <a:cs typeface="Tahoma"/>
              </a:rPr>
              <a:t>labels</a:t>
            </a:r>
            <a:r>
              <a:rPr sz="1650" u="none" spc="305" dirty="0">
                <a:solidFill>
                  <a:srgbClr val="999999"/>
                </a:solidFill>
                <a:latin typeface="Tahoma"/>
                <a:cs typeface="Tahoma"/>
              </a:rPr>
              <a:t>:</a:t>
            </a:r>
            <a:endParaRPr sz="1650">
              <a:latin typeface="Tahoma"/>
              <a:cs typeface="Tahoma"/>
            </a:endParaRPr>
          </a:p>
          <a:p>
            <a:pPr marL="142875" marR="9770110" indent="504190">
              <a:lnSpc>
                <a:spcPts val="1880"/>
              </a:lnSpc>
              <a:spcBef>
                <a:spcPts val="95"/>
              </a:spcBef>
            </a:pPr>
            <a:r>
              <a:rPr sz="1650" u="none" spc="330" dirty="0">
                <a:solidFill>
                  <a:srgbClr val="0077AA"/>
                </a:solidFill>
                <a:latin typeface="Tahoma"/>
                <a:cs typeface="Tahoma"/>
              </a:rPr>
              <a:t>test</a:t>
            </a:r>
            <a:r>
              <a:rPr sz="1650" u="none" spc="330" dirty="0">
                <a:solidFill>
                  <a:srgbClr val="999999"/>
                </a:solidFill>
                <a:latin typeface="Tahoma"/>
                <a:cs typeface="Tahoma"/>
              </a:rPr>
              <a:t>:</a:t>
            </a:r>
            <a:r>
              <a:rPr sz="1650" u="none" spc="490" dirty="0">
                <a:solidFill>
                  <a:srgbClr val="999999"/>
                </a:solidFill>
                <a:latin typeface="Tahoma"/>
                <a:cs typeface="Tahoma"/>
              </a:rPr>
              <a:t> </a:t>
            </a:r>
            <a:r>
              <a:rPr sz="1650" u="none" spc="265" dirty="0">
                <a:solidFill>
                  <a:srgbClr val="000000"/>
                </a:solidFill>
                <a:latin typeface="Tahoma"/>
                <a:cs typeface="Tahoma"/>
              </a:rPr>
              <a:t>liveness </a:t>
            </a: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770"/>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647065">
              <a:lnSpc>
                <a:spcPts val="1875"/>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0" dirty="0">
                <a:solidFill>
                  <a:srgbClr val="999999"/>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899794" marR="7877809">
              <a:lnSpc>
                <a:spcPts val="1870"/>
              </a:lnSpc>
              <a:spcBef>
                <a:spcPts val="100"/>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00" dirty="0">
                <a:solidFill>
                  <a:srgbClr val="000000"/>
                </a:solidFill>
                <a:latin typeface="Tahoma"/>
                <a:cs typeface="Tahoma"/>
              </a:rPr>
              <a:t>traefik/whoami</a:t>
            </a:r>
            <a:r>
              <a:rPr sz="1650" u="none" spc="200" dirty="0">
                <a:solidFill>
                  <a:srgbClr val="999999"/>
                </a:solidFill>
                <a:latin typeface="Tahoma"/>
                <a:cs typeface="Tahoma"/>
              </a:rPr>
              <a:t>:</a:t>
            </a:r>
            <a:r>
              <a:rPr sz="1650" u="none" spc="200" dirty="0">
                <a:solidFill>
                  <a:srgbClr val="000000"/>
                </a:solidFill>
                <a:latin typeface="Tahoma"/>
                <a:cs typeface="Tahoma"/>
              </a:rPr>
              <a:t>v1.10 </a:t>
            </a:r>
            <a:r>
              <a:rPr sz="1650" u="none" spc="229" dirty="0">
                <a:solidFill>
                  <a:srgbClr val="0077AA"/>
                </a:solidFill>
                <a:latin typeface="Tahoma"/>
                <a:cs typeface="Tahoma"/>
              </a:rPr>
              <a:t>livenessProbe</a:t>
            </a:r>
            <a:r>
              <a:rPr sz="1650" u="none" spc="229" dirty="0">
                <a:solidFill>
                  <a:srgbClr val="999999"/>
                </a:solidFill>
                <a:latin typeface="Tahoma"/>
                <a:cs typeface="Tahoma"/>
              </a:rPr>
              <a:t>:</a:t>
            </a:r>
            <a:endParaRPr sz="1650">
              <a:latin typeface="Tahoma"/>
              <a:cs typeface="Tahoma"/>
            </a:endParaRPr>
          </a:p>
          <a:p>
            <a:pPr marL="1151890">
              <a:lnSpc>
                <a:spcPts val="1785"/>
              </a:lnSpc>
            </a:pPr>
            <a:r>
              <a:rPr sz="1650" u="none" spc="220" dirty="0">
                <a:solidFill>
                  <a:srgbClr val="0077AA"/>
                </a:solidFill>
                <a:latin typeface="Tahoma"/>
                <a:cs typeface="Tahoma"/>
              </a:rPr>
              <a:t>httpGet</a:t>
            </a:r>
            <a:r>
              <a:rPr sz="1650" u="none" spc="220" dirty="0">
                <a:solidFill>
                  <a:srgbClr val="999999"/>
                </a:solidFill>
                <a:latin typeface="Tahoma"/>
                <a:cs typeface="Tahoma"/>
              </a:rPr>
              <a:t>:</a:t>
            </a:r>
            <a:endParaRPr sz="1650">
              <a:latin typeface="Tahoma"/>
              <a:cs typeface="Tahoma"/>
            </a:endParaRPr>
          </a:p>
          <a:p>
            <a:pPr marL="1403985" marR="9013190">
              <a:lnSpc>
                <a:spcPts val="1880"/>
              </a:lnSpc>
              <a:spcBef>
                <a:spcPts val="95"/>
              </a:spcBef>
            </a:pPr>
            <a:r>
              <a:rPr sz="1650" u="none" spc="220" dirty="0">
                <a:solidFill>
                  <a:srgbClr val="0077AA"/>
                </a:solidFill>
                <a:latin typeface="Tahoma"/>
                <a:cs typeface="Tahoma"/>
              </a:rPr>
              <a:t>path</a:t>
            </a:r>
            <a:r>
              <a:rPr sz="1650" u="none" spc="220" dirty="0">
                <a:solidFill>
                  <a:srgbClr val="999999"/>
                </a:solidFill>
                <a:latin typeface="Tahoma"/>
                <a:cs typeface="Tahoma"/>
              </a:rPr>
              <a:t>:</a:t>
            </a:r>
            <a:r>
              <a:rPr sz="1650" u="none" spc="490" dirty="0">
                <a:solidFill>
                  <a:srgbClr val="999999"/>
                </a:solidFill>
                <a:latin typeface="Tahoma"/>
                <a:cs typeface="Tahoma"/>
              </a:rPr>
              <a:t> </a:t>
            </a:r>
            <a:r>
              <a:rPr sz="1650" u="none" spc="245" dirty="0">
                <a:solidFill>
                  <a:srgbClr val="000000"/>
                </a:solidFill>
                <a:latin typeface="Tahoma"/>
                <a:cs typeface="Tahoma"/>
              </a:rPr>
              <a:t>/healthz </a:t>
            </a:r>
            <a:r>
              <a:rPr sz="1650" u="none" spc="280" dirty="0">
                <a:solidFill>
                  <a:srgbClr val="0077AA"/>
                </a:solidFill>
                <a:latin typeface="Tahoma"/>
                <a:cs typeface="Tahoma"/>
              </a:rPr>
              <a:t>port</a:t>
            </a:r>
            <a:r>
              <a:rPr sz="1650" u="none" spc="280" dirty="0">
                <a:solidFill>
                  <a:srgbClr val="999999"/>
                </a:solidFill>
                <a:latin typeface="Tahoma"/>
                <a:cs typeface="Tahoma"/>
              </a:rPr>
              <a:t>:</a:t>
            </a:r>
            <a:r>
              <a:rPr sz="1650" u="none" spc="480" dirty="0">
                <a:solidFill>
                  <a:srgbClr val="999999"/>
                </a:solidFill>
                <a:latin typeface="Tahoma"/>
                <a:cs typeface="Tahoma"/>
              </a:rPr>
              <a:t> </a:t>
            </a:r>
            <a:r>
              <a:rPr sz="1650" u="none" spc="70" dirty="0">
                <a:solidFill>
                  <a:srgbClr val="990054"/>
                </a:solidFill>
                <a:latin typeface="Tahoma"/>
                <a:cs typeface="Tahoma"/>
              </a:rPr>
              <a:t>8080</a:t>
            </a:r>
            <a:endParaRPr sz="1650">
              <a:latin typeface="Tahoma"/>
              <a:cs typeface="Tahoma"/>
            </a:endParaRPr>
          </a:p>
          <a:p>
            <a:pPr marL="1151890">
              <a:lnSpc>
                <a:spcPts val="1770"/>
              </a:lnSpc>
            </a:pPr>
            <a:r>
              <a:rPr sz="1650" u="none" spc="260" dirty="0">
                <a:solidFill>
                  <a:srgbClr val="0077AA"/>
                </a:solidFill>
                <a:latin typeface="Tahoma"/>
                <a:cs typeface="Tahoma"/>
              </a:rPr>
              <a:t>initialDelaySeconds</a:t>
            </a:r>
            <a:r>
              <a:rPr sz="1650" u="none" spc="260" dirty="0">
                <a:solidFill>
                  <a:srgbClr val="999999"/>
                </a:solidFill>
                <a:latin typeface="Tahoma"/>
                <a:cs typeface="Tahoma"/>
              </a:rPr>
              <a:t>:</a:t>
            </a:r>
            <a:r>
              <a:rPr sz="1650" u="none" spc="15" dirty="0">
                <a:solidFill>
                  <a:srgbClr val="999999"/>
                </a:solidFill>
                <a:latin typeface="Tahoma"/>
                <a:cs typeface="Tahoma"/>
              </a:rPr>
              <a:t>  </a:t>
            </a:r>
            <a:r>
              <a:rPr sz="1650" u="none" spc="65" dirty="0">
                <a:solidFill>
                  <a:srgbClr val="990054"/>
                </a:solidFill>
                <a:latin typeface="Tahoma"/>
                <a:cs typeface="Tahoma"/>
              </a:rPr>
              <a:t>15</a:t>
            </a:r>
            <a:endParaRPr sz="1650">
              <a:latin typeface="Tahoma"/>
              <a:cs typeface="Tahoma"/>
            </a:endParaRPr>
          </a:p>
          <a:p>
            <a:pPr marL="1151890">
              <a:lnSpc>
                <a:spcPts val="1930"/>
              </a:lnSpc>
            </a:pPr>
            <a:r>
              <a:rPr sz="1650" u="none" spc="180" dirty="0">
                <a:solidFill>
                  <a:srgbClr val="0077AA"/>
                </a:solidFill>
                <a:latin typeface="Tahoma"/>
                <a:cs typeface="Tahoma"/>
              </a:rPr>
              <a:t>timeoutSeconds</a:t>
            </a:r>
            <a:r>
              <a:rPr sz="1650" u="none" spc="180" dirty="0">
                <a:solidFill>
                  <a:srgbClr val="999999"/>
                </a:solidFill>
                <a:latin typeface="Tahoma"/>
                <a:cs typeface="Tahoma"/>
              </a:rPr>
              <a:t>:</a:t>
            </a:r>
            <a:r>
              <a:rPr sz="1650" u="none" spc="490" dirty="0">
                <a:solidFill>
                  <a:srgbClr val="999999"/>
                </a:solidFill>
                <a:latin typeface="Tahoma"/>
                <a:cs typeface="Tahoma"/>
              </a:rPr>
              <a:t> </a:t>
            </a:r>
            <a:r>
              <a:rPr sz="1650" u="none" spc="40" dirty="0">
                <a:solidFill>
                  <a:srgbClr val="990054"/>
                </a:solidFill>
                <a:latin typeface="Tahoma"/>
                <a:cs typeface="Tahoma"/>
              </a:rPr>
              <a:t>1</a:t>
            </a:r>
            <a:endParaRPr sz="1650">
              <a:latin typeface="Tahoma"/>
              <a:cs typeface="Tahom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8737600" cy="558800"/>
          </a:xfrm>
          <a:prstGeom prst="rect">
            <a:avLst/>
          </a:prstGeom>
        </p:spPr>
        <p:txBody>
          <a:bodyPr vert="horz" wrap="square" lIns="0" tIns="12700" rIns="0" bIns="0" rtlCol="0">
            <a:spAutoFit/>
          </a:bodyPr>
          <a:lstStyle/>
          <a:p>
            <a:pPr marL="12700">
              <a:lnSpc>
                <a:spcPct val="100000"/>
              </a:lnSpc>
              <a:spcBef>
                <a:spcPts val="100"/>
              </a:spcBef>
            </a:pPr>
            <a:r>
              <a:rPr dirty="0"/>
              <a:t>ADDITIONAL</a:t>
            </a:r>
            <a:r>
              <a:rPr spc="-10" dirty="0"/>
              <a:t> </a:t>
            </a:r>
            <a:r>
              <a:rPr spc="-100" dirty="0"/>
              <a:t>PARAMETERS</a:t>
            </a:r>
            <a:r>
              <a:rPr spc="-5" dirty="0"/>
              <a:t> </a:t>
            </a:r>
            <a:r>
              <a:rPr dirty="0"/>
              <a:t>OF</a:t>
            </a:r>
            <a:r>
              <a:rPr spc="-5" dirty="0"/>
              <a:t> </a:t>
            </a:r>
            <a:r>
              <a:rPr spc="75" dirty="0"/>
              <a:t>A</a:t>
            </a:r>
            <a:r>
              <a:rPr spc="-5" dirty="0"/>
              <a:t> </a:t>
            </a:r>
            <a:r>
              <a:rPr spc="-50" dirty="0"/>
              <a:t>PROBE</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235585" rIns="0" bIns="0" rtlCol="0">
            <a:spAutoFit/>
          </a:bodyPr>
          <a:lstStyle/>
          <a:p>
            <a:pPr marL="371475" marR="567055">
              <a:lnSpc>
                <a:spcPts val="2250"/>
              </a:lnSpc>
              <a:spcBef>
                <a:spcPts val="400"/>
              </a:spcBef>
            </a:pPr>
            <a:r>
              <a:rPr u="none" spc="295" dirty="0">
                <a:latin typeface="Tahoma"/>
                <a:cs typeface="Tahoma"/>
              </a:rPr>
              <a:t>initialDelaySeconds</a:t>
            </a:r>
            <a:r>
              <a:rPr u="none" spc="295" dirty="0">
                <a:solidFill>
                  <a:srgbClr val="333333"/>
                </a:solidFill>
              </a:rPr>
              <a:t>:</a:t>
            </a:r>
            <a:r>
              <a:rPr u="none" spc="25" dirty="0">
                <a:solidFill>
                  <a:srgbClr val="333333"/>
                </a:solidFill>
              </a:rPr>
              <a:t> </a:t>
            </a:r>
            <a:r>
              <a:rPr u="none" dirty="0">
                <a:solidFill>
                  <a:srgbClr val="333333"/>
                </a:solidFill>
              </a:rPr>
              <a:t>delay</a:t>
            </a:r>
            <a:r>
              <a:rPr u="none" spc="30" dirty="0">
                <a:solidFill>
                  <a:srgbClr val="333333"/>
                </a:solidFill>
              </a:rPr>
              <a:t> </a:t>
            </a:r>
            <a:r>
              <a:rPr u="none" dirty="0">
                <a:solidFill>
                  <a:srgbClr val="333333"/>
                </a:solidFill>
              </a:rPr>
              <a:t>before</a:t>
            </a:r>
            <a:r>
              <a:rPr u="none" spc="30" dirty="0">
                <a:solidFill>
                  <a:srgbClr val="333333"/>
                </a:solidFill>
              </a:rPr>
              <a:t> </a:t>
            </a:r>
            <a:r>
              <a:rPr u="none" dirty="0">
                <a:solidFill>
                  <a:srgbClr val="333333"/>
                </a:solidFill>
              </a:rPr>
              <a:t>starting</a:t>
            </a:r>
            <a:r>
              <a:rPr u="none" spc="30" dirty="0">
                <a:solidFill>
                  <a:srgbClr val="333333"/>
                </a:solidFill>
              </a:rPr>
              <a:t> </a:t>
            </a:r>
            <a:r>
              <a:rPr u="none" dirty="0">
                <a:solidFill>
                  <a:srgbClr val="333333"/>
                </a:solidFill>
              </a:rPr>
              <a:t>to</a:t>
            </a:r>
            <a:r>
              <a:rPr u="none" spc="30" dirty="0">
                <a:solidFill>
                  <a:srgbClr val="333333"/>
                </a:solidFill>
              </a:rPr>
              <a:t> </a:t>
            </a:r>
            <a:r>
              <a:rPr u="none" spc="100" dirty="0">
                <a:solidFill>
                  <a:srgbClr val="333333"/>
                </a:solidFill>
              </a:rPr>
              <a:t>run</a:t>
            </a:r>
            <a:r>
              <a:rPr u="none" spc="30" dirty="0">
                <a:solidFill>
                  <a:srgbClr val="333333"/>
                </a:solidFill>
              </a:rPr>
              <a:t> </a:t>
            </a:r>
            <a:r>
              <a:rPr u="none" dirty="0">
                <a:solidFill>
                  <a:srgbClr val="333333"/>
                </a:solidFill>
              </a:rPr>
              <a:t>the</a:t>
            </a:r>
            <a:r>
              <a:rPr u="none" spc="30" dirty="0">
                <a:solidFill>
                  <a:srgbClr val="333333"/>
                </a:solidFill>
              </a:rPr>
              <a:t> </a:t>
            </a:r>
            <a:r>
              <a:rPr u="none" dirty="0">
                <a:solidFill>
                  <a:srgbClr val="333333"/>
                </a:solidFill>
              </a:rPr>
              <a:t>first</a:t>
            </a:r>
            <a:r>
              <a:rPr u="none" spc="25" dirty="0">
                <a:solidFill>
                  <a:srgbClr val="333333"/>
                </a:solidFill>
              </a:rPr>
              <a:t> </a:t>
            </a:r>
            <a:r>
              <a:rPr u="none" dirty="0">
                <a:solidFill>
                  <a:srgbClr val="333333"/>
                </a:solidFill>
              </a:rPr>
              <a:t>diagnostics</a:t>
            </a:r>
            <a:r>
              <a:rPr u="none" spc="30" dirty="0">
                <a:solidFill>
                  <a:srgbClr val="333333"/>
                </a:solidFill>
              </a:rPr>
              <a:t> </a:t>
            </a:r>
            <a:r>
              <a:rPr u="none" spc="-35" dirty="0">
                <a:solidFill>
                  <a:srgbClr val="333333"/>
                </a:solidFill>
              </a:rPr>
              <a:t>(default:</a:t>
            </a:r>
            <a:r>
              <a:rPr u="none" spc="30" dirty="0">
                <a:solidFill>
                  <a:srgbClr val="333333"/>
                </a:solidFill>
              </a:rPr>
              <a:t> </a:t>
            </a:r>
            <a:r>
              <a:rPr u="none" spc="-25" dirty="0">
                <a:solidFill>
                  <a:srgbClr val="333333"/>
                </a:solidFill>
              </a:rPr>
              <a:t>0, </a:t>
            </a:r>
            <a:r>
              <a:rPr u="none" spc="55" dirty="0">
                <a:solidFill>
                  <a:srgbClr val="333333"/>
                </a:solidFill>
              </a:rPr>
              <a:t>minimum:</a:t>
            </a:r>
            <a:r>
              <a:rPr u="none" spc="-60" dirty="0">
                <a:solidFill>
                  <a:srgbClr val="333333"/>
                </a:solidFill>
              </a:rPr>
              <a:t> </a:t>
            </a:r>
            <a:r>
              <a:rPr u="none" spc="-25" dirty="0">
                <a:solidFill>
                  <a:srgbClr val="333333"/>
                </a:solidFill>
              </a:rPr>
              <a:t>0)</a:t>
            </a:r>
          </a:p>
          <a:p>
            <a:pPr marL="371475" marR="5080">
              <a:lnSpc>
                <a:spcPts val="2250"/>
              </a:lnSpc>
              <a:spcBef>
                <a:spcPts val="1575"/>
              </a:spcBef>
            </a:pPr>
            <a:r>
              <a:rPr u="none" spc="180" dirty="0">
                <a:latin typeface="Tahoma"/>
                <a:cs typeface="Tahoma"/>
              </a:rPr>
              <a:t>timeoutSeconds</a:t>
            </a:r>
            <a:r>
              <a:rPr u="none" spc="180" dirty="0">
                <a:solidFill>
                  <a:srgbClr val="333333"/>
                </a:solidFill>
              </a:rPr>
              <a:t>:</a:t>
            </a:r>
            <a:r>
              <a:rPr u="none" spc="-55" dirty="0">
                <a:solidFill>
                  <a:srgbClr val="333333"/>
                </a:solidFill>
              </a:rPr>
              <a:t> </a:t>
            </a:r>
            <a:r>
              <a:rPr u="none" spc="100" dirty="0">
                <a:solidFill>
                  <a:srgbClr val="333333"/>
                </a:solidFill>
              </a:rPr>
              <a:t>maximum</a:t>
            </a:r>
            <a:r>
              <a:rPr u="none" spc="-50" dirty="0">
                <a:solidFill>
                  <a:srgbClr val="333333"/>
                </a:solidFill>
              </a:rPr>
              <a:t> </a:t>
            </a:r>
            <a:r>
              <a:rPr u="none" dirty="0">
                <a:solidFill>
                  <a:srgbClr val="333333"/>
                </a:solidFill>
              </a:rPr>
              <a:t>time</a:t>
            </a:r>
            <a:r>
              <a:rPr u="none" spc="-55" dirty="0">
                <a:solidFill>
                  <a:srgbClr val="333333"/>
                </a:solidFill>
              </a:rPr>
              <a:t> </a:t>
            </a:r>
            <a:r>
              <a:rPr u="none" dirty="0">
                <a:solidFill>
                  <a:srgbClr val="333333"/>
                </a:solidFill>
              </a:rPr>
              <a:t>allowed</a:t>
            </a:r>
            <a:r>
              <a:rPr u="none" spc="-50" dirty="0">
                <a:solidFill>
                  <a:srgbClr val="333333"/>
                </a:solidFill>
              </a:rPr>
              <a:t> </a:t>
            </a:r>
            <a:r>
              <a:rPr u="none" dirty="0">
                <a:solidFill>
                  <a:srgbClr val="333333"/>
                </a:solidFill>
              </a:rPr>
              <a:t>to</a:t>
            </a:r>
            <a:r>
              <a:rPr u="none" spc="-50" dirty="0">
                <a:solidFill>
                  <a:srgbClr val="333333"/>
                </a:solidFill>
              </a:rPr>
              <a:t> </a:t>
            </a:r>
            <a:r>
              <a:rPr u="none" dirty="0">
                <a:solidFill>
                  <a:srgbClr val="333333"/>
                </a:solidFill>
              </a:rPr>
              <a:t>receive</a:t>
            </a:r>
            <a:r>
              <a:rPr u="none" spc="-55" dirty="0">
                <a:solidFill>
                  <a:srgbClr val="333333"/>
                </a:solidFill>
              </a:rPr>
              <a:t> </a:t>
            </a:r>
            <a:r>
              <a:rPr u="none" dirty="0">
                <a:solidFill>
                  <a:srgbClr val="333333"/>
                </a:solidFill>
              </a:rPr>
              <a:t>the</a:t>
            </a:r>
            <a:r>
              <a:rPr u="none" spc="-50" dirty="0">
                <a:solidFill>
                  <a:srgbClr val="333333"/>
                </a:solidFill>
              </a:rPr>
              <a:t> </a:t>
            </a:r>
            <a:r>
              <a:rPr u="none" spc="60" dirty="0">
                <a:solidFill>
                  <a:srgbClr val="333333"/>
                </a:solidFill>
              </a:rPr>
              <a:t>response.</a:t>
            </a:r>
            <a:r>
              <a:rPr u="none" spc="-50" dirty="0">
                <a:solidFill>
                  <a:srgbClr val="333333"/>
                </a:solidFill>
              </a:rPr>
              <a:t> </a:t>
            </a:r>
            <a:r>
              <a:rPr u="none" spc="-20" dirty="0">
                <a:solidFill>
                  <a:srgbClr val="333333"/>
                </a:solidFill>
              </a:rPr>
              <a:t>If</a:t>
            </a:r>
            <a:r>
              <a:rPr u="none" spc="-55" dirty="0">
                <a:solidFill>
                  <a:srgbClr val="333333"/>
                </a:solidFill>
              </a:rPr>
              <a:t> </a:t>
            </a:r>
            <a:r>
              <a:rPr u="none" dirty="0">
                <a:solidFill>
                  <a:srgbClr val="333333"/>
                </a:solidFill>
              </a:rPr>
              <a:t>the</a:t>
            </a:r>
            <a:r>
              <a:rPr u="none" spc="-50" dirty="0">
                <a:solidFill>
                  <a:srgbClr val="333333"/>
                </a:solidFill>
              </a:rPr>
              <a:t> </a:t>
            </a:r>
            <a:r>
              <a:rPr u="none" spc="90" dirty="0">
                <a:solidFill>
                  <a:srgbClr val="333333"/>
                </a:solidFill>
              </a:rPr>
              <a:t>response</a:t>
            </a:r>
            <a:r>
              <a:rPr u="none" spc="-50" dirty="0">
                <a:solidFill>
                  <a:srgbClr val="333333"/>
                </a:solidFill>
              </a:rPr>
              <a:t> </a:t>
            </a:r>
            <a:r>
              <a:rPr u="none" dirty="0">
                <a:solidFill>
                  <a:srgbClr val="333333"/>
                </a:solidFill>
              </a:rPr>
              <a:t>is</a:t>
            </a:r>
            <a:r>
              <a:rPr u="none" spc="-55" dirty="0">
                <a:solidFill>
                  <a:srgbClr val="333333"/>
                </a:solidFill>
              </a:rPr>
              <a:t> </a:t>
            </a:r>
            <a:r>
              <a:rPr u="none" spc="-25" dirty="0">
                <a:solidFill>
                  <a:srgbClr val="333333"/>
                </a:solidFill>
              </a:rPr>
              <a:t>not </a:t>
            </a:r>
            <a:r>
              <a:rPr u="none" dirty="0">
                <a:solidFill>
                  <a:srgbClr val="333333"/>
                </a:solidFill>
              </a:rPr>
              <a:t>retrieved</a:t>
            </a:r>
            <a:r>
              <a:rPr u="none" spc="-65" dirty="0">
                <a:solidFill>
                  <a:srgbClr val="333333"/>
                </a:solidFill>
              </a:rPr>
              <a:t> </a:t>
            </a:r>
            <a:r>
              <a:rPr u="none" dirty="0">
                <a:solidFill>
                  <a:srgbClr val="333333"/>
                </a:solidFill>
              </a:rPr>
              <a:t>within</a:t>
            </a:r>
            <a:r>
              <a:rPr u="none" spc="-65" dirty="0">
                <a:solidFill>
                  <a:srgbClr val="333333"/>
                </a:solidFill>
              </a:rPr>
              <a:t> </a:t>
            </a:r>
            <a:r>
              <a:rPr u="none" dirty="0">
                <a:solidFill>
                  <a:srgbClr val="333333"/>
                </a:solidFill>
              </a:rPr>
              <a:t>the</a:t>
            </a:r>
            <a:r>
              <a:rPr u="none" spc="-65" dirty="0">
                <a:solidFill>
                  <a:srgbClr val="333333"/>
                </a:solidFill>
              </a:rPr>
              <a:t> </a:t>
            </a:r>
            <a:r>
              <a:rPr u="none" dirty="0">
                <a:solidFill>
                  <a:srgbClr val="333333"/>
                </a:solidFill>
              </a:rPr>
              <a:t>timeout,</a:t>
            </a:r>
            <a:r>
              <a:rPr u="none" spc="-65" dirty="0">
                <a:solidFill>
                  <a:srgbClr val="333333"/>
                </a:solidFill>
              </a:rPr>
              <a:t> </a:t>
            </a:r>
            <a:r>
              <a:rPr u="none" dirty="0">
                <a:solidFill>
                  <a:srgbClr val="333333"/>
                </a:solidFill>
              </a:rPr>
              <a:t>the</a:t>
            </a:r>
            <a:r>
              <a:rPr u="none" spc="-65" dirty="0">
                <a:solidFill>
                  <a:srgbClr val="333333"/>
                </a:solidFill>
              </a:rPr>
              <a:t> </a:t>
            </a:r>
            <a:r>
              <a:rPr u="none" spc="75" dirty="0">
                <a:solidFill>
                  <a:srgbClr val="333333"/>
                </a:solidFill>
              </a:rPr>
              <a:t>probe</a:t>
            </a:r>
            <a:r>
              <a:rPr u="none" spc="-65" dirty="0">
                <a:solidFill>
                  <a:srgbClr val="333333"/>
                </a:solidFill>
              </a:rPr>
              <a:t> </a:t>
            </a:r>
            <a:r>
              <a:rPr u="none" dirty="0">
                <a:solidFill>
                  <a:srgbClr val="333333"/>
                </a:solidFill>
              </a:rPr>
              <a:t>fails</a:t>
            </a:r>
            <a:r>
              <a:rPr u="none" spc="-65" dirty="0">
                <a:solidFill>
                  <a:srgbClr val="333333"/>
                </a:solidFill>
              </a:rPr>
              <a:t> </a:t>
            </a:r>
            <a:r>
              <a:rPr u="none" spc="-35" dirty="0">
                <a:solidFill>
                  <a:srgbClr val="333333"/>
                </a:solidFill>
              </a:rPr>
              <a:t>(default:</a:t>
            </a:r>
            <a:r>
              <a:rPr u="none" spc="-65" dirty="0">
                <a:solidFill>
                  <a:srgbClr val="333333"/>
                </a:solidFill>
              </a:rPr>
              <a:t> 1, </a:t>
            </a:r>
            <a:r>
              <a:rPr u="none" spc="55" dirty="0">
                <a:solidFill>
                  <a:srgbClr val="333333"/>
                </a:solidFill>
              </a:rPr>
              <a:t>minimum:</a:t>
            </a:r>
            <a:r>
              <a:rPr u="none" spc="-65" dirty="0">
                <a:solidFill>
                  <a:srgbClr val="333333"/>
                </a:solidFill>
              </a:rPr>
              <a:t> </a:t>
            </a:r>
            <a:r>
              <a:rPr u="none" spc="-25" dirty="0">
                <a:solidFill>
                  <a:srgbClr val="333333"/>
                </a:solidFill>
              </a:rPr>
              <a:t>1)</a:t>
            </a:r>
          </a:p>
          <a:p>
            <a:pPr marL="371475">
              <a:lnSpc>
                <a:spcPct val="100000"/>
              </a:lnSpc>
              <a:spcBef>
                <a:spcPts val="1200"/>
              </a:spcBef>
            </a:pPr>
            <a:r>
              <a:rPr u="none" spc="195" dirty="0">
                <a:latin typeface="Tahoma"/>
                <a:cs typeface="Tahoma"/>
              </a:rPr>
              <a:t>periodSeconds</a:t>
            </a:r>
            <a:r>
              <a:rPr u="none" spc="195" dirty="0">
                <a:solidFill>
                  <a:srgbClr val="333333"/>
                </a:solidFill>
              </a:rPr>
              <a:t>:</a:t>
            </a:r>
            <a:r>
              <a:rPr u="none" spc="30" dirty="0">
                <a:solidFill>
                  <a:srgbClr val="333333"/>
                </a:solidFill>
              </a:rPr>
              <a:t> </a:t>
            </a:r>
            <a:r>
              <a:rPr u="none" spc="60" dirty="0">
                <a:solidFill>
                  <a:srgbClr val="333333"/>
                </a:solidFill>
              </a:rPr>
              <a:t>period</a:t>
            </a:r>
            <a:r>
              <a:rPr u="none" spc="35" dirty="0">
                <a:solidFill>
                  <a:srgbClr val="333333"/>
                </a:solidFill>
              </a:rPr>
              <a:t> </a:t>
            </a:r>
            <a:r>
              <a:rPr u="none" dirty="0">
                <a:solidFill>
                  <a:srgbClr val="333333"/>
                </a:solidFill>
              </a:rPr>
              <a:t>between</a:t>
            </a:r>
            <a:r>
              <a:rPr u="none" spc="35" dirty="0">
                <a:solidFill>
                  <a:srgbClr val="333333"/>
                </a:solidFill>
              </a:rPr>
              <a:t> </a:t>
            </a:r>
            <a:r>
              <a:rPr u="none" dirty="0">
                <a:solidFill>
                  <a:srgbClr val="333333"/>
                </a:solidFill>
              </a:rPr>
              <a:t>diagnostic</a:t>
            </a:r>
            <a:r>
              <a:rPr u="none" spc="35" dirty="0">
                <a:solidFill>
                  <a:srgbClr val="333333"/>
                </a:solidFill>
              </a:rPr>
              <a:t> </a:t>
            </a:r>
            <a:r>
              <a:rPr u="none" dirty="0">
                <a:solidFill>
                  <a:srgbClr val="333333"/>
                </a:solidFill>
              </a:rPr>
              <a:t>executions</a:t>
            </a:r>
            <a:r>
              <a:rPr u="none" spc="35" dirty="0">
                <a:solidFill>
                  <a:srgbClr val="333333"/>
                </a:solidFill>
              </a:rPr>
              <a:t> </a:t>
            </a:r>
            <a:r>
              <a:rPr u="none" spc="-35" dirty="0">
                <a:solidFill>
                  <a:srgbClr val="333333"/>
                </a:solidFill>
              </a:rPr>
              <a:t>(default:</a:t>
            </a:r>
            <a:r>
              <a:rPr u="none" spc="35" dirty="0">
                <a:solidFill>
                  <a:srgbClr val="333333"/>
                </a:solidFill>
              </a:rPr>
              <a:t> </a:t>
            </a:r>
            <a:r>
              <a:rPr u="none" dirty="0">
                <a:solidFill>
                  <a:srgbClr val="333333"/>
                </a:solidFill>
              </a:rPr>
              <a:t>10,</a:t>
            </a:r>
            <a:r>
              <a:rPr u="none" spc="35" dirty="0">
                <a:solidFill>
                  <a:srgbClr val="333333"/>
                </a:solidFill>
              </a:rPr>
              <a:t> </a:t>
            </a:r>
            <a:r>
              <a:rPr u="none" spc="55" dirty="0">
                <a:solidFill>
                  <a:srgbClr val="333333"/>
                </a:solidFill>
              </a:rPr>
              <a:t>minimum:</a:t>
            </a:r>
            <a:r>
              <a:rPr u="none" spc="30" dirty="0">
                <a:solidFill>
                  <a:srgbClr val="333333"/>
                </a:solidFill>
              </a:rPr>
              <a:t> </a:t>
            </a:r>
            <a:r>
              <a:rPr u="none" spc="-25" dirty="0">
                <a:solidFill>
                  <a:srgbClr val="333333"/>
                </a:solidFill>
              </a:rPr>
              <a:t>1)</a:t>
            </a:r>
          </a:p>
          <a:p>
            <a:pPr marL="371475">
              <a:lnSpc>
                <a:spcPts val="2360"/>
              </a:lnSpc>
              <a:spcBef>
                <a:spcPts val="1455"/>
              </a:spcBef>
            </a:pPr>
            <a:r>
              <a:rPr u="none" spc="215" dirty="0">
                <a:latin typeface="Tahoma"/>
                <a:cs typeface="Tahoma"/>
              </a:rPr>
              <a:t>successThreshold</a:t>
            </a:r>
            <a:r>
              <a:rPr u="none" spc="215" dirty="0">
                <a:solidFill>
                  <a:srgbClr val="333333"/>
                </a:solidFill>
              </a:rPr>
              <a:t>:</a:t>
            </a:r>
            <a:r>
              <a:rPr u="none" spc="-55" dirty="0">
                <a:solidFill>
                  <a:srgbClr val="333333"/>
                </a:solidFill>
              </a:rPr>
              <a:t> </a:t>
            </a:r>
            <a:r>
              <a:rPr u="none" spc="95" dirty="0">
                <a:solidFill>
                  <a:srgbClr val="333333"/>
                </a:solidFill>
              </a:rPr>
              <a:t>minimum</a:t>
            </a:r>
            <a:r>
              <a:rPr u="none" spc="-55" dirty="0">
                <a:solidFill>
                  <a:srgbClr val="333333"/>
                </a:solidFill>
              </a:rPr>
              <a:t> </a:t>
            </a:r>
            <a:r>
              <a:rPr u="none" spc="105" dirty="0">
                <a:solidFill>
                  <a:srgbClr val="333333"/>
                </a:solidFill>
              </a:rPr>
              <a:t>number</a:t>
            </a:r>
            <a:r>
              <a:rPr u="none" spc="-55" dirty="0">
                <a:solidFill>
                  <a:srgbClr val="333333"/>
                </a:solidFill>
              </a:rPr>
              <a:t> </a:t>
            </a:r>
            <a:r>
              <a:rPr u="none" dirty="0">
                <a:solidFill>
                  <a:srgbClr val="333333"/>
                </a:solidFill>
              </a:rPr>
              <a:t>of</a:t>
            </a:r>
            <a:r>
              <a:rPr u="none" spc="-55" dirty="0">
                <a:solidFill>
                  <a:srgbClr val="333333"/>
                </a:solidFill>
              </a:rPr>
              <a:t> </a:t>
            </a:r>
            <a:r>
              <a:rPr u="none" spc="75" dirty="0">
                <a:solidFill>
                  <a:srgbClr val="333333"/>
                </a:solidFill>
              </a:rPr>
              <a:t>successes</a:t>
            </a:r>
            <a:r>
              <a:rPr u="none" spc="-60" dirty="0">
                <a:solidFill>
                  <a:srgbClr val="333333"/>
                </a:solidFill>
              </a:rPr>
              <a:t> </a:t>
            </a:r>
            <a:r>
              <a:rPr u="none" dirty="0">
                <a:solidFill>
                  <a:srgbClr val="333333"/>
                </a:solidFill>
              </a:rPr>
              <a:t>for</a:t>
            </a:r>
            <a:r>
              <a:rPr u="none" spc="-55" dirty="0">
                <a:solidFill>
                  <a:srgbClr val="333333"/>
                </a:solidFill>
              </a:rPr>
              <a:t> </a:t>
            </a:r>
            <a:r>
              <a:rPr u="none" dirty="0">
                <a:solidFill>
                  <a:srgbClr val="333333"/>
                </a:solidFill>
              </a:rPr>
              <a:t>the</a:t>
            </a:r>
            <a:r>
              <a:rPr u="none" spc="-55" dirty="0">
                <a:solidFill>
                  <a:srgbClr val="333333"/>
                </a:solidFill>
              </a:rPr>
              <a:t> </a:t>
            </a:r>
            <a:r>
              <a:rPr u="none" spc="75" dirty="0">
                <a:solidFill>
                  <a:srgbClr val="333333"/>
                </a:solidFill>
              </a:rPr>
              <a:t>probe</a:t>
            </a:r>
            <a:r>
              <a:rPr u="none" spc="-55" dirty="0">
                <a:solidFill>
                  <a:srgbClr val="333333"/>
                </a:solidFill>
              </a:rPr>
              <a:t> </a:t>
            </a:r>
            <a:r>
              <a:rPr u="none" dirty="0">
                <a:solidFill>
                  <a:srgbClr val="333333"/>
                </a:solidFill>
              </a:rPr>
              <a:t>to</a:t>
            </a:r>
            <a:r>
              <a:rPr u="none" spc="-55" dirty="0">
                <a:solidFill>
                  <a:srgbClr val="333333"/>
                </a:solidFill>
              </a:rPr>
              <a:t> </a:t>
            </a:r>
            <a:r>
              <a:rPr u="none" spc="55" dirty="0">
                <a:solidFill>
                  <a:srgbClr val="333333"/>
                </a:solidFill>
              </a:rPr>
              <a:t>be</a:t>
            </a:r>
            <a:r>
              <a:rPr u="none" spc="-55" dirty="0">
                <a:solidFill>
                  <a:srgbClr val="333333"/>
                </a:solidFill>
              </a:rPr>
              <a:t> </a:t>
            </a:r>
            <a:r>
              <a:rPr u="none" spc="60" dirty="0">
                <a:solidFill>
                  <a:srgbClr val="333333"/>
                </a:solidFill>
              </a:rPr>
              <a:t>considered</a:t>
            </a:r>
            <a:r>
              <a:rPr u="none" spc="-55" dirty="0">
                <a:solidFill>
                  <a:srgbClr val="333333"/>
                </a:solidFill>
              </a:rPr>
              <a:t> </a:t>
            </a:r>
            <a:r>
              <a:rPr u="none" spc="-25" dirty="0">
                <a:solidFill>
                  <a:srgbClr val="333333"/>
                </a:solidFill>
              </a:rPr>
              <a:t>in</a:t>
            </a:r>
          </a:p>
          <a:p>
            <a:pPr marL="371475">
              <a:lnSpc>
                <a:spcPts val="2420"/>
              </a:lnSpc>
            </a:pPr>
            <a:r>
              <a:rPr sz="2150" i="1" u="none" spc="65" dirty="0">
                <a:latin typeface="Trebuchet MS"/>
                <a:cs typeface="Trebuchet MS"/>
              </a:rPr>
              <a:t>success</a:t>
            </a:r>
            <a:r>
              <a:rPr sz="2150" i="1" u="none" spc="-75" dirty="0">
                <a:latin typeface="Trebuchet MS"/>
                <a:cs typeface="Trebuchet MS"/>
              </a:rPr>
              <a:t> </a:t>
            </a:r>
            <a:r>
              <a:rPr u="none" dirty="0">
                <a:solidFill>
                  <a:srgbClr val="333333"/>
                </a:solidFill>
              </a:rPr>
              <a:t>state</a:t>
            </a:r>
            <a:r>
              <a:rPr u="none" spc="-55" dirty="0">
                <a:solidFill>
                  <a:srgbClr val="333333"/>
                </a:solidFill>
              </a:rPr>
              <a:t> </a:t>
            </a:r>
            <a:r>
              <a:rPr u="none" spc="-35" dirty="0">
                <a:solidFill>
                  <a:srgbClr val="333333"/>
                </a:solidFill>
              </a:rPr>
              <a:t>(default:</a:t>
            </a:r>
            <a:r>
              <a:rPr u="none" spc="-60" dirty="0">
                <a:solidFill>
                  <a:srgbClr val="333333"/>
                </a:solidFill>
              </a:rPr>
              <a:t> </a:t>
            </a:r>
            <a:r>
              <a:rPr u="none" spc="-65" dirty="0">
                <a:solidFill>
                  <a:srgbClr val="333333"/>
                </a:solidFill>
              </a:rPr>
              <a:t>1,</a:t>
            </a:r>
            <a:r>
              <a:rPr u="none" spc="-55" dirty="0">
                <a:solidFill>
                  <a:srgbClr val="333333"/>
                </a:solidFill>
              </a:rPr>
              <a:t> </a:t>
            </a:r>
            <a:r>
              <a:rPr u="none" spc="55" dirty="0">
                <a:solidFill>
                  <a:srgbClr val="333333"/>
                </a:solidFill>
              </a:rPr>
              <a:t>minimum:</a:t>
            </a:r>
            <a:r>
              <a:rPr u="none" spc="-55" dirty="0">
                <a:solidFill>
                  <a:srgbClr val="333333"/>
                </a:solidFill>
              </a:rPr>
              <a:t> </a:t>
            </a:r>
            <a:r>
              <a:rPr u="none" spc="-65" dirty="0">
                <a:solidFill>
                  <a:srgbClr val="333333"/>
                </a:solidFill>
              </a:rPr>
              <a:t>1,</a:t>
            </a:r>
            <a:r>
              <a:rPr u="none" spc="-60" dirty="0">
                <a:solidFill>
                  <a:srgbClr val="333333"/>
                </a:solidFill>
              </a:rPr>
              <a:t> </a:t>
            </a:r>
            <a:r>
              <a:rPr u="none" spc="90" dirty="0">
                <a:solidFill>
                  <a:srgbClr val="333333"/>
                </a:solidFill>
              </a:rPr>
              <a:t>must</a:t>
            </a:r>
            <a:r>
              <a:rPr u="none" spc="-55" dirty="0">
                <a:solidFill>
                  <a:srgbClr val="333333"/>
                </a:solidFill>
              </a:rPr>
              <a:t> </a:t>
            </a:r>
            <a:r>
              <a:rPr u="none" spc="55" dirty="0">
                <a:solidFill>
                  <a:srgbClr val="333333"/>
                </a:solidFill>
              </a:rPr>
              <a:t>be</a:t>
            </a:r>
            <a:r>
              <a:rPr u="none" spc="-55" dirty="0">
                <a:solidFill>
                  <a:srgbClr val="333333"/>
                </a:solidFill>
              </a:rPr>
              <a:t> </a:t>
            </a:r>
            <a:r>
              <a:rPr u="none" spc="95" dirty="0">
                <a:solidFill>
                  <a:srgbClr val="333333"/>
                </a:solidFill>
              </a:rPr>
              <a:t>1</a:t>
            </a:r>
            <a:r>
              <a:rPr u="none" spc="-60" dirty="0">
                <a:solidFill>
                  <a:srgbClr val="333333"/>
                </a:solidFill>
              </a:rPr>
              <a:t> </a:t>
            </a:r>
            <a:r>
              <a:rPr u="none" dirty="0">
                <a:solidFill>
                  <a:srgbClr val="333333"/>
                </a:solidFill>
              </a:rPr>
              <a:t>for</a:t>
            </a:r>
            <a:r>
              <a:rPr u="none" spc="-55" dirty="0">
                <a:solidFill>
                  <a:srgbClr val="333333"/>
                </a:solidFill>
              </a:rPr>
              <a:t> </a:t>
            </a:r>
            <a:r>
              <a:rPr sz="2150" i="1" u="none" spc="-10" dirty="0">
                <a:latin typeface="Trebuchet MS"/>
                <a:cs typeface="Trebuchet MS"/>
              </a:rPr>
              <a:t>Startup</a:t>
            </a:r>
            <a:r>
              <a:rPr sz="2150" i="1" u="none" spc="-70" dirty="0">
                <a:latin typeface="Trebuchet MS"/>
                <a:cs typeface="Trebuchet MS"/>
              </a:rPr>
              <a:t> </a:t>
            </a:r>
            <a:r>
              <a:rPr sz="2150" i="1" u="none" spc="55" dirty="0">
                <a:latin typeface="Trebuchet MS"/>
                <a:cs typeface="Trebuchet MS"/>
              </a:rPr>
              <a:t>Probe</a:t>
            </a:r>
            <a:r>
              <a:rPr sz="2150" i="1" u="none" spc="-75" dirty="0">
                <a:latin typeface="Trebuchet MS"/>
                <a:cs typeface="Trebuchet MS"/>
              </a:rPr>
              <a:t> </a:t>
            </a:r>
            <a:r>
              <a:rPr u="none" spc="100" dirty="0">
                <a:solidFill>
                  <a:srgbClr val="333333"/>
                </a:solidFill>
              </a:rPr>
              <a:t>and</a:t>
            </a:r>
            <a:r>
              <a:rPr u="none" spc="-55" dirty="0">
                <a:solidFill>
                  <a:srgbClr val="333333"/>
                </a:solidFill>
              </a:rPr>
              <a:t> </a:t>
            </a:r>
            <a:r>
              <a:rPr sz="2150" i="1" u="none" dirty="0">
                <a:latin typeface="Trebuchet MS"/>
                <a:cs typeface="Trebuchet MS"/>
              </a:rPr>
              <a:t>Liveness</a:t>
            </a:r>
            <a:r>
              <a:rPr sz="2150" i="1" u="none" spc="-70" dirty="0">
                <a:latin typeface="Trebuchet MS"/>
                <a:cs typeface="Trebuchet MS"/>
              </a:rPr>
              <a:t> </a:t>
            </a:r>
            <a:r>
              <a:rPr sz="2150" i="1" u="none" spc="-10" dirty="0">
                <a:latin typeface="Trebuchet MS"/>
                <a:cs typeface="Trebuchet MS"/>
              </a:rPr>
              <a:t>Probe</a:t>
            </a:r>
            <a:r>
              <a:rPr u="none" spc="-10" dirty="0">
                <a:solidFill>
                  <a:srgbClr val="333333"/>
                </a:solidFill>
              </a:rPr>
              <a:t>)</a:t>
            </a:r>
            <a:endParaRPr sz="2150">
              <a:latin typeface="Trebuchet MS"/>
              <a:cs typeface="Trebuchet MS"/>
            </a:endParaRPr>
          </a:p>
          <a:p>
            <a:pPr marL="371475">
              <a:lnSpc>
                <a:spcPts val="2440"/>
              </a:lnSpc>
              <a:spcBef>
                <a:spcPts val="1170"/>
              </a:spcBef>
            </a:pPr>
            <a:r>
              <a:rPr u="none" spc="290" dirty="0">
                <a:latin typeface="Tahoma"/>
                <a:cs typeface="Tahoma"/>
              </a:rPr>
              <a:t>failureThreshold</a:t>
            </a:r>
            <a:r>
              <a:rPr u="none" spc="290" dirty="0">
                <a:solidFill>
                  <a:srgbClr val="333333"/>
                </a:solidFill>
              </a:rPr>
              <a:t>:</a:t>
            </a:r>
            <a:r>
              <a:rPr u="none" spc="-45" dirty="0">
                <a:solidFill>
                  <a:srgbClr val="333333"/>
                </a:solidFill>
              </a:rPr>
              <a:t> </a:t>
            </a:r>
            <a:r>
              <a:rPr u="none" spc="95" dirty="0">
                <a:solidFill>
                  <a:srgbClr val="333333"/>
                </a:solidFill>
              </a:rPr>
              <a:t>minimum</a:t>
            </a:r>
            <a:r>
              <a:rPr u="none" spc="-40" dirty="0">
                <a:solidFill>
                  <a:srgbClr val="333333"/>
                </a:solidFill>
              </a:rPr>
              <a:t> </a:t>
            </a:r>
            <a:r>
              <a:rPr u="none" spc="105" dirty="0">
                <a:solidFill>
                  <a:srgbClr val="333333"/>
                </a:solidFill>
              </a:rPr>
              <a:t>number</a:t>
            </a:r>
            <a:r>
              <a:rPr u="none" spc="-40" dirty="0">
                <a:solidFill>
                  <a:srgbClr val="333333"/>
                </a:solidFill>
              </a:rPr>
              <a:t> </a:t>
            </a:r>
            <a:r>
              <a:rPr u="none" dirty="0">
                <a:solidFill>
                  <a:srgbClr val="333333"/>
                </a:solidFill>
              </a:rPr>
              <a:t>of</a:t>
            </a:r>
            <a:r>
              <a:rPr u="none" spc="-40" dirty="0">
                <a:solidFill>
                  <a:srgbClr val="333333"/>
                </a:solidFill>
              </a:rPr>
              <a:t> </a:t>
            </a:r>
            <a:r>
              <a:rPr u="none" dirty="0">
                <a:solidFill>
                  <a:srgbClr val="333333"/>
                </a:solidFill>
              </a:rPr>
              <a:t>failures</a:t>
            </a:r>
            <a:r>
              <a:rPr u="none" spc="-40" dirty="0">
                <a:solidFill>
                  <a:srgbClr val="333333"/>
                </a:solidFill>
              </a:rPr>
              <a:t> </a:t>
            </a:r>
            <a:r>
              <a:rPr u="none" dirty="0">
                <a:solidFill>
                  <a:srgbClr val="333333"/>
                </a:solidFill>
              </a:rPr>
              <a:t>for</a:t>
            </a:r>
            <a:r>
              <a:rPr u="none" spc="-40" dirty="0">
                <a:solidFill>
                  <a:srgbClr val="333333"/>
                </a:solidFill>
              </a:rPr>
              <a:t> </a:t>
            </a:r>
            <a:r>
              <a:rPr u="none" dirty="0">
                <a:solidFill>
                  <a:srgbClr val="333333"/>
                </a:solidFill>
              </a:rPr>
              <a:t>the</a:t>
            </a:r>
            <a:r>
              <a:rPr u="none" spc="-40" dirty="0">
                <a:solidFill>
                  <a:srgbClr val="333333"/>
                </a:solidFill>
              </a:rPr>
              <a:t> </a:t>
            </a:r>
            <a:r>
              <a:rPr u="none" spc="75" dirty="0">
                <a:solidFill>
                  <a:srgbClr val="333333"/>
                </a:solidFill>
              </a:rPr>
              <a:t>probe</a:t>
            </a:r>
            <a:r>
              <a:rPr u="none" spc="-40" dirty="0">
                <a:solidFill>
                  <a:srgbClr val="333333"/>
                </a:solidFill>
              </a:rPr>
              <a:t> </a:t>
            </a:r>
            <a:r>
              <a:rPr u="none" dirty="0">
                <a:solidFill>
                  <a:srgbClr val="333333"/>
                </a:solidFill>
              </a:rPr>
              <a:t>to</a:t>
            </a:r>
            <a:r>
              <a:rPr u="none" spc="-40" dirty="0">
                <a:solidFill>
                  <a:srgbClr val="333333"/>
                </a:solidFill>
              </a:rPr>
              <a:t> </a:t>
            </a:r>
            <a:r>
              <a:rPr u="none" spc="55" dirty="0">
                <a:solidFill>
                  <a:srgbClr val="333333"/>
                </a:solidFill>
              </a:rPr>
              <a:t>be</a:t>
            </a:r>
            <a:r>
              <a:rPr u="none" spc="-40" dirty="0">
                <a:solidFill>
                  <a:srgbClr val="333333"/>
                </a:solidFill>
              </a:rPr>
              <a:t> </a:t>
            </a:r>
            <a:r>
              <a:rPr u="none" spc="60" dirty="0">
                <a:solidFill>
                  <a:srgbClr val="333333"/>
                </a:solidFill>
              </a:rPr>
              <a:t>considered</a:t>
            </a:r>
            <a:r>
              <a:rPr u="none" spc="-40" dirty="0">
                <a:solidFill>
                  <a:srgbClr val="333333"/>
                </a:solidFill>
              </a:rPr>
              <a:t> </a:t>
            </a:r>
            <a:r>
              <a:rPr u="none" dirty="0">
                <a:solidFill>
                  <a:srgbClr val="333333"/>
                </a:solidFill>
              </a:rPr>
              <a:t>in</a:t>
            </a:r>
            <a:r>
              <a:rPr u="none" spc="-45" dirty="0">
                <a:solidFill>
                  <a:srgbClr val="333333"/>
                </a:solidFill>
              </a:rPr>
              <a:t> </a:t>
            </a:r>
            <a:r>
              <a:rPr sz="2150" i="1" u="none" spc="-20" dirty="0">
                <a:latin typeface="Trebuchet MS"/>
                <a:cs typeface="Trebuchet MS"/>
              </a:rPr>
              <a:t>fail</a:t>
            </a:r>
            <a:endParaRPr sz="2150">
              <a:latin typeface="Trebuchet MS"/>
              <a:cs typeface="Trebuchet MS"/>
            </a:endParaRPr>
          </a:p>
          <a:p>
            <a:pPr marL="371475">
              <a:lnSpc>
                <a:spcPts val="2380"/>
              </a:lnSpc>
            </a:pPr>
            <a:r>
              <a:rPr u="none" dirty="0">
                <a:solidFill>
                  <a:srgbClr val="333333"/>
                </a:solidFill>
              </a:rPr>
              <a:t>state</a:t>
            </a:r>
            <a:r>
              <a:rPr u="none" spc="-75" dirty="0">
                <a:solidFill>
                  <a:srgbClr val="333333"/>
                </a:solidFill>
              </a:rPr>
              <a:t> </a:t>
            </a:r>
            <a:r>
              <a:rPr u="none" spc="-35" dirty="0">
                <a:solidFill>
                  <a:srgbClr val="333333"/>
                </a:solidFill>
              </a:rPr>
              <a:t>(default:</a:t>
            </a:r>
            <a:r>
              <a:rPr u="none" spc="-75" dirty="0">
                <a:solidFill>
                  <a:srgbClr val="333333"/>
                </a:solidFill>
              </a:rPr>
              <a:t> </a:t>
            </a:r>
            <a:r>
              <a:rPr u="none" spc="-65" dirty="0">
                <a:solidFill>
                  <a:srgbClr val="333333"/>
                </a:solidFill>
              </a:rPr>
              <a:t>3,</a:t>
            </a:r>
            <a:r>
              <a:rPr u="none" spc="-75" dirty="0">
                <a:solidFill>
                  <a:srgbClr val="333333"/>
                </a:solidFill>
              </a:rPr>
              <a:t> </a:t>
            </a:r>
            <a:r>
              <a:rPr u="none" spc="55" dirty="0">
                <a:solidFill>
                  <a:srgbClr val="333333"/>
                </a:solidFill>
              </a:rPr>
              <a:t>minimum:</a:t>
            </a:r>
            <a:r>
              <a:rPr u="none" spc="-75" dirty="0">
                <a:solidFill>
                  <a:srgbClr val="333333"/>
                </a:solidFill>
              </a:rPr>
              <a:t> </a:t>
            </a:r>
            <a:r>
              <a:rPr u="none" spc="-25" dirty="0">
                <a:solidFill>
                  <a:srgbClr val="333333"/>
                </a:solidFill>
              </a:rPr>
              <a:t>1)</a:t>
            </a:r>
          </a:p>
        </p:txBody>
      </p:sp>
      <p:pic>
        <p:nvPicPr>
          <p:cNvPr id="5" name="object 5"/>
          <p:cNvPicPr/>
          <p:nvPr/>
        </p:nvPicPr>
        <p:blipFill>
          <a:blip r:embed="rId2" cstate="print"/>
          <a:stretch>
            <a:fillRect/>
          </a:stretch>
        </p:blipFill>
        <p:spPr>
          <a:xfrm>
            <a:off x="933449" y="2419349"/>
            <a:ext cx="95250" cy="95249"/>
          </a:xfrm>
          <a:prstGeom prst="rect">
            <a:avLst/>
          </a:prstGeom>
        </p:spPr>
      </p:pic>
      <p:pic>
        <p:nvPicPr>
          <p:cNvPr id="6" name="object 6"/>
          <p:cNvPicPr/>
          <p:nvPr/>
        </p:nvPicPr>
        <p:blipFill>
          <a:blip r:embed="rId2" cstate="print"/>
          <a:stretch>
            <a:fillRect/>
          </a:stretch>
        </p:blipFill>
        <p:spPr>
          <a:xfrm>
            <a:off x="933449" y="3181349"/>
            <a:ext cx="95250" cy="95249"/>
          </a:xfrm>
          <a:prstGeom prst="rect">
            <a:avLst/>
          </a:prstGeom>
        </p:spPr>
      </p:pic>
      <p:pic>
        <p:nvPicPr>
          <p:cNvPr id="7" name="object 7"/>
          <p:cNvPicPr/>
          <p:nvPr/>
        </p:nvPicPr>
        <p:blipFill>
          <a:blip r:embed="rId2" cstate="print"/>
          <a:stretch>
            <a:fillRect/>
          </a:stretch>
        </p:blipFill>
        <p:spPr>
          <a:xfrm>
            <a:off x="933449" y="3686174"/>
            <a:ext cx="95250" cy="95249"/>
          </a:xfrm>
          <a:prstGeom prst="rect">
            <a:avLst/>
          </a:prstGeom>
        </p:spPr>
      </p:pic>
      <p:pic>
        <p:nvPicPr>
          <p:cNvPr id="8" name="object 8"/>
          <p:cNvPicPr/>
          <p:nvPr/>
        </p:nvPicPr>
        <p:blipFill>
          <a:blip r:embed="rId2" cstate="print"/>
          <a:stretch>
            <a:fillRect/>
          </a:stretch>
        </p:blipFill>
        <p:spPr>
          <a:xfrm>
            <a:off x="933449" y="4448174"/>
            <a:ext cx="95250" cy="95249"/>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3337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333749"/>
            <a:ext cx="12211050" cy="1876425"/>
            <a:chOff x="809624" y="3333749"/>
            <a:chExt cx="12211050" cy="1876425"/>
          </a:xfrm>
        </p:grpSpPr>
        <p:sp>
          <p:nvSpPr>
            <p:cNvPr id="4" name="object 4"/>
            <p:cNvSpPr/>
            <p:nvPr/>
          </p:nvSpPr>
          <p:spPr>
            <a:xfrm>
              <a:off x="809612" y="3333749"/>
              <a:ext cx="12211050" cy="1876425"/>
            </a:xfrm>
            <a:custGeom>
              <a:avLst/>
              <a:gdLst/>
              <a:ahLst/>
              <a:cxnLst/>
              <a:rect l="l" t="t" r="r" b="b"/>
              <a:pathLst>
                <a:path w="12211050" h="1876425">
                  <a:moveTo>
                    <a:pt x="12211050" y="0"/>
                  </a:moveTo>
                  <a:lnTo>
                    <a:pt x="12201525" y="0"/>
                  </a:lnTo>
                  <a:lnTo>
                    <a:pt x="12201525" y="1866900"/>
                  </a:lnTo>
                  <a:lnTo>
                    <a:pt x="0" y="1866900"/>
                  </a:lnTo>
                  <a:lnTo>
                    <a:pt x="0" y="1876425"/>
                  </a:lnTo>
                  <a:lnTo>
                    <a:pt x="12201525" y="1876425"/>
                  </a:lnTo>
                  <a:lnTo>
                    <a:pt x="12211050" y="1876425"/>
                  </a:lnTo>
                  <a:lnTo>
                    <a:pt x="12211050" y="186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333749"/>
              <a:ext cx="9525" cy="1876425"/>
            </a:xfrm>
            <a:custGeom>
              <a:avLst/>
              <a:gdLst/>
              <a:ahLst/>
              <a:cxnLst/>
              <a:rect l="l" t="t" r="r" b="b"/>
              <a:pathLst>
                <a:path w="9525" h="1876425">
                  <a:moveTo>
                    <a:pt x="0" y="1876424"/>
                  </a:moveTo>
                  <a:lnTo>
                    <a:pt x="0" y="0"/>
                  </a:lnTo>
                  <a:lnTo>
                    <a:pt x="9524" y="9524"/>
                  </a:lnTo>
                  <a:lnTo>
                    <a:pt x="9524" y="1866899"/>
                  </a:lnTo>
                  <a:lnTo>
                    <a:pt x="0" y="1876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5680710" cy="558800"/>
          </a:xfrm>
          <a:prstGeom prst="rect">
            <a:avLst/>
          </a:prstGeom>
        </p:spPr>
        <p:txBody>
          <a:bodyPr vert="horz" wrap="square" lIns="0" tIns="12700" rIns="0" bIns="0" rtlCol="0">
            <a:spAutoFit/>
          </a:bodyPr>
          <a:lstStyle/>
          <a:p>
            <a:pPr marL="12700">
              <a:lnSpc>
                <a:spcPct val="100000"/>
              </a:lnSpc>
              <a:spcBef>
                <a:spcPts val="100"/>
              </a:spcBef>
            </a:pPr>
            <a:r>
              <a:rPr spc="-65" dirty="0"/>
              <a:t>CONTAINER</a:t>
            </a:r>
            <a:r>
              <a:rPr spc="-120" dirty="0"/>
              <a:t> </a:t>
            </a:r>
            <a:r>
              <a:rPr spc="-90" dirty="0"/>
              <a:t>START</a:t>
            </a:r>
            <a:r>
              <a:rPr spc="-120" dirty="0"/>
              <a:t> </a:t>
            </a:r>
            <a:r>
              <a:rPr spc="-90" dirty="0"/>
              <a:t>DELAY</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419349"/>
            <a:ext cx="95250" cy="95249"/>
          </a:xfrm>
          <a:prstGeom prst="rect">
            <a:avLst/>
          </a:prstGeom>
        </p:spPr>
      </p:pic>
      <p:pic>
        <p:nvPicPr>
          <p:cNvPr id="9" name="object 9"/>
          <p:cNvPicPr/>
          <p:nvPr/>
        </p:nvPicPr>
        <p:blipFill>
          <a:blip r:embed="rId2" cstate="print"/>
          <a:stretch>
            <a:fillRect/>
          </a:stretch>
        </p:blipFill>
        <p:spPr>
          <a:xfrm>
            <a:off x="933449" y="2895599"/>
            <a:ext cx="95250" cy="95249"/>
          </a:xfrm>
          <a:prstGeom prst="rect">
            <a:avLst/>
          </a:prstGeom>
        </p:spPr>
      </p:pic>
      <p:pic>
        <p:nvPicPr>
          <p:cNvPr id="10" name="object 10"/>
          <p:cNvPicPr/>
          <p:nvPr/>
        </p:nvPicPr>
        <p:blipFill>
          <a:blip r:embed="rId2" cstate="print"/>
          <a:stretch>
            <a:fillRect/>
          </a:stretch>
        </p:blipFill>
        <p:spPr>
          <a:xfrm>
            <a:off x="933449" y="5572124"/>
            <a:ext cx="95250" cy="95249"/>
          </a:xfrm>
          <a:prstGeom prst="rect">
            <a:avLst/>
          </a:prstGeom>
        </p:spPr>
      </p:pic>
      <p:sp>
        <p:nvSpPr>
          <p:cNvPr id="11" name="object 11"/>
          <p:cNvSpPr txBox="1">
            <a:spLocks noGrp="1"/>
          </p:cNvSpPr>
          <p:nvPr>
            <p:ph type="body" idx="1"/>
          </p:nvPr>
        </p:nvSpPr>
        <p:spPr>
          <a:prstGeom prst="rect">
            <a:avLst/>
          </a:prstGeom>
        </p:spPr>
        <p:txBody>
          <a:bodyPr vert="horz" wrap="square" lIns="0" tIns="250825" rIns="0" bIns="0" rtlCol="0">
            <a:spAutoFit/>
          </a:bodyPr>
          <a:lstStyle/>
          <a:p>
            <a:pPr marL="371475" marR="758825">
              <a:lnSpc>
                <a:spcPts val="2100"/>
              </a:lnSpc>
              <a:spcBef>
                <a:spcPts val="520"/>
              </a:spcBef>
            </a:pPr>
            <a:r>
              <a:rPr u="none" spc="-35" dirty="0">
                <a:solidFill>
                  <a:srgbClr val="333333"/>
                </a:solidFill>
              </a:rPr>
              <a:t>It</a:t>
            </a:r>
            <a:r>
              <a:rPr u="none" spc="-15" dirty="0">
                <a:solidFill>
                  <a:srgbClr val="333333"/>
                </a:solidFill>
              </a:rPr>
              <a:t> </a:t>
            </a:r>
            <a:r>
              <a:rPr u="none" spc="90" dirty="0">
                <a:solidFill>
                  <a:srgbClr val="333333"/>
                </a:solidFill>
              </a:rPr>
              <a:t>may</a:t>
            </a:r>
            <a:r>
              <a:rPr u="none" spc="-10" dirty="0">
                <a:solidFill>
                  <a:srgbClr val="333333"/>
                </a:solidFill>
              </a:rPr>
              <a:t> </a:t>
            </a:r>
            <a:r>
              <a:rPr u="none" spc="90" dirty="0">
                <a:solidFill>
                  <a:srgbClr val="333333"/>
                </a:solidFill>
              </a:rPr>
              <a:t>happen</a:t>
            </a:r>
            <a:r>
              <a:rPr u="none" spc="-15" dirty="0">
                <a:solidFill>
                  <a:srgbClr val="333333"/>
                </a:solidFill>
              </a:rPr>
              <a:t> </a:t>
            </a:r>
            <a:r>
              <a:rPr u="none" dirty="0">
                <a:solidFill>
                  <a:srgbClr val="333333"/>
                </a:solidFill>
              </a:rPr>
              <a:t>that</a:t>
            </a:r>
            <a:r>
              <a:rPr u="none" spc="-10" dirty="0">
                <a:solidFill>
                  <a:srgbClr val="333333"/>
                </a:solidFill>
              </a:rPr>
              <a:t> </a:t>
            </a:r>
            <a:r>
              <a:rPr u="none" spc="65" dirty="0">
                <a:solidFill>
                  <a:srgbClr val="333333"/>
                </a:solidFill>
              </a:rPr>
              <a:t>a</a:t>
            </a:r>
            <a:r>
              <a:rPr u="none" spc="-15" dirty="0">
                <a:solidFill>
                  <a:srgbClr val="333333"/>
                </a:solidFill>
              </a:rPr>
              <a:t> </a:t>
            </a:r>
            <a:r>
              <a:rPr u="none" dirty="0">
                <a:solidFill>
                  <a:srgbClr val="333333"/>
                </a:solidFill>
              </a:rPr>
              <a:t>container</a:t>
            </a:r>
            <a:r>
              <a:rPr u="none" spc="-10" dirty="0">
                <a:solidFill>
                  <a:srgbClr val="333333"/>
                </a:solidFill>
              </a:rPr>
              <a:t> </a:t>
            </a:r>
            <a:r>
              <a:rPr u="none" dirty="0">
                <a:solidFill>
                  <a:srgbClr val="333333"/>
                </a:solidFill>
              </a:rPr>
              <a:t>takes</a:t>
            </a:r>
            <a:r>
              <a:rPr u="none" spc="-15" dirty="0">
                <a:solidFill>
                  <a:srgbClr val="333333"/>
                </a:solidFill>
              </a:rPr>
              <a:t> </a:t>
            </a:r>
            <a:r>
              <a:rPr u="none" spc="65" dirty="0">
                <a:solidFill>
                  <a:srgbClr val="333333"/>
                </a:solidFill>
              </a:rPr>
              <a:t>a</a:t>
            </a:r>
            <a:r>
              <a:rPr u="none" spc="-10" dirty="0">
                <a:solidFill>
                  <a:srgbClr val="333333"/>
                </a:solidFill>
              </a:rPr>
              <a:t> </a:t>
            </a:r>
            <a:r>
              <a:rPr u="none" spc="55" dirty="0">
                <a:solidFill>
                  <a:srgbClr val="333333"/>
                </a:solidFill>
              </a:rPr>
              <a:t>long</a:t>
            </a:r>
            <a:r>
              <a:rPr u="none" spc="-10" dirty="0">
                <a:solidFill>
                  <a:srgbClr val="333333"/>
                </a:solidFill>
              </a:rPr>
              <a:t> </a:t>
            </a:r>
            <a:r>
              <a:rPr u="none" dirty="0">
                <a:solidFill>
                  <a:srgbClr val="333333"/>
                </a:solidFill>
              </a:rPr>
              <a:t>time</a:t>
            </a:r>
            <a:r>
              <a:rPr u="none" spc="-15" dirty="0">
                <a:solidFill>
                  <a:srgbClr val="333333"/>
                </a:solidFill>
              </a:rPr>
              <a:t> </a:t>
            </a:r>
            <a:r>
              <a:rPr u="none" dirty="0">
                <a:solidFill>
                  <a:srgbClr val="333333"/>
                </a:solidFill>
              </a:rPr>
              <a:t>to</a:t>
            </a:r>
            <a:r>
              <a:rPr u="none" spc="-10" dirty="0">
                <a:solidFill>
                  <a:srgbClr val="333333"/>
                </a:solidFill>
              </a:rPr>
              <a:t> </a:t>
            </a:r>
            <a:r>
              <a:rPr u="none" dirty="0">
                <a:solidFill>
                  <a:srgbClr val="333333"/>
                </a:solidFill>
              </a:rPr>
              <a:t>start</a:t>
            </a:r>
            <a:r>
              <a:rPr u="none" spc="-15" dirty="0">
                <a:solidFill>
                  <a:srgbClr val="333333"/>
                </a:solidFill>
              </a:rPr>
              <a:t> </a:t>
            </a:r>
            <a:r>
              <a:rPr u="none" spc="-110" dirty="0">
                <a:solidFill>
                  <a:srgbClr val="333333"/>
                </a:solidFill>
              </a:rPr>
              <a:t>(if</a:t>
            </a:r>
            <a:r>
              <a:rPr u="none" spc="-10" dirty="0">
                <a:solidFill>
                  <a:srgbClr val="333333"/>
                </a:solidFill>
              </a:rPr>
              <a:t> </a:t>
            </a:r>
            <a:r>
              <a:rPr u="none" dirty="0">
                <a:solidFill>
                  <a:srgbClr val="333333"/>
                </a:solidFill>
              </a:rPr>
              <a:t>for</a:t>
            </a:r>
            <a:r>
              <a:rPr u="none" spc="-15" dirty="0">
                <a:solidFill>
                  <a:srgbClr val="333333"/>
                </a:solidFill>
              </a:rPr>
              <a:t> </a:t>
            </a:r>
            <a:r>
              <a:rPr u="none" dirty="0">
                <a:solidFill>
                  <a:srgbClr val="333333"/>
                </a:solidFill>
              </a:rPr>
              <a:t>example</a:t>
            </a:r>
            <a:r>
              <a:rPr u="none" spc="-10" dirty="0">
                <a:solidFill>
                  <a:srgbClr val="333333"/>
                </a:solidFill>
              </a:rPr>
              <a:t> </a:t>
            </a:r>
            <a:r>
              <a:rPr u="none" dirty="0">
                <a:solidFill>
                  <a:srgbClr val="333333"/>
                </a:solidFill>
              </a:rPr>
              <a:t>there</a:t>
            </a:r>
            <a:r>
              <a:rPr u="none" spc="-10" dirty="0">
                <a:solidFill>
                  <a:srgbClr val="333333"/>
                </a:solidFill>
              </a:rPr>
              <a:t> </a:t>
            </a:r>
            <a:r>
              <a:rPr u="none" dirty="0">
                <a:solidFill>
                  <a:srgbClr val="333333"/>
                </a:solidFill>
              </a:rPr>
              <a:t>is</a:t>
            </a:r>
            <a:r>
              <a:rPr u="none" spc="-15" dirty="0">
                <a:solidFill>
                  <a:srgbClr val="333333"/>
                </a:solidFill>
              </a:rPr>
              <a:t> </a:t>
            </a:r>
            <a:r>
              <a:rPr u="none" dirty="0">
                <a:solidFill>
                  <a:srgbClr val="333333"/>
                </a:solidFill>
              </a:rPr>
              <a:t>very</a:t>
            </a:r>
            <a:r>
              <a:rPr u="none" spc="-10" dirty="0">
                <a:solidFill>
                  <a:srgbClr val="333333"/>
                </a:solidFill>
              </a:rPr>
              <a:t> </a:t>
            </a:r>
            <a:r>
              <a:rPr u="none" spc="-20" dirty="0">
                <a:solidFill>
                  <a:srgbClr val="333333"/>
                </a:solidFill>
              </a:rPr>
              <a:t>little </a:t>
            </a:r>
            <a:r>
              <a:rPr u="none" spc="100" dirty="0">
                <a:solidFill>
                  <a:srgbClr val="333333"/>
                </a:solidFill>
              </a:rPr>
              <a:t>CPU</a:t>
            </a:r>
            <a:r>
              <a:rPr u="none" spc="-60" dirty="0">
                <a:solidFill>
                  <a:srgbClr val="333333"/>
                </a:solidFill>
              </a:rPr>
              <a:t> </a:t>
            </a:r>
            <a:r>
              <a:rPr u="none" dirty="0">
                <a:solidFill>
                  <a:srgbClr val="333333"/>
                </a:solidFill>
              </a:rPr>
              <a:t>for</a:t>
            </a:r>
            <a:r>
              <a:rPr u="none" spc="-55" dirty="0">
                <a:solidFill>
                  <a:srgbClr val="333333"/>
                </a:solidFill>
              </a:rPr>
              <a:t> </a:t>
            </a:r>
            <a:r>
              <a:rPr u="none" dirty="0">
                <a:solidFill>
                  <a:srgbClr val="333333"/>
                </a:solidFill>
              </a:rPr>
              <a:t>the</a:t>
            </a:r>
            <a:r>
              <a:rPr u="none" spc="-55" dirty="0">
                <a:solidFill>
                  <a:srgbClr val="333333"/>
                </a:solidFill>
              </a:rPr>
              <a:t> </a:t>
            </a:r>
            <a:r>
              <a:rPr u="none" dirty="0">
                <a:solidFill>
                  <a:srgbClr val="333333"/>
                </a:solidFill>
              </a:rPr>
              <a:t>Pod)</a:t>
            </a:r>
            <a:r>
              <a:rPr u="none" spc="-55" dirty="0">
                <a:solidFill>
                  <a:srgbClr val="333333"/>
                </a:solidFill>
              </a:rPr>
              <a:t> </a:t>
            </a:r>
            <a:r>
              <a:rPr u="none" spc="100" dirty="0">
                <a:solidFill>
                  <a:srgbClr val="333333"/>
                </a:solidFill>
              </a:rPr>
              <a:t>and</a:t>
            </a:r>
            <a:r>
              <a:rPr u="none" spc="-55" dirty="0">
                <a:solidFill>
                  <a:srgbClr val="333333"/>
                </a:solidFill>
              </a:rPr>
              <a:t> </a:t>
            </a:r>
            <a:r>
              <a:rPr u="none" spc="-95" dirty="0">
                <a:solidFill>
                  <a:srgbClr val="333333"/>
                </a:solidFill>
              </a:rPr>
              <a:t>it</a:t>
            </a:r>
            <a:r>
              <a:rPr u="none" spc="-60" dirty="0">
                <a:solidFill>
                  <a:srgbClr val="333333"/>
                </a:solidFill>
              </a:rPr>
              <a:t> </a:t>
            </a:r>
            <a:r>
              <a:rPr u="none" spc="65" dirty="0">
                <a:solidFill>
                  <a:srgbClr val="333333"/>
                </a:solidFill>
              </a:rPr>
              <a:t>would</a:t>
            </a:r>
            <a:r>
              <a:rPr u="none" spc="-55" dirty="0">
                <a:solidFill>
                  <a:srgbClr val="333333"/>
                </a:solidFill>
              </a:rPr>
              <a:t> </a:t>
            </a:r>
            <a:r>
              <a:rPr u="none" spc="50" dirty="0">
                <a:solidFill>
                  <a:srgbClr val="333333"/>
                </a:solidFill>
              </a:rPr>
              <a:t>then</a:t>
            </a:r>
            <a:r>
              <a:rPr u="none" spc="-55" dirty="0">
                <a:solidFill>
                  <a:srgbClr val="333333"/>
                </a:solidFill>
              </a:rPr>
              <a:t> </a:t>
            </a:r>
            <a:r>
              <a:rPr u="none" spc="55" dirty="0">
                <a:solidFill>
                  <a:srgbClr val="333333"/>
                </a:solidFill>
              </a:rPr>
              <a:t>be</a:t>
            </a:r>
            <a:r>
              <a:rPr u="none" spc="-55" dirty="0">
                <a:solidFill>
                  <a:srgbClr val="333333"/>
                </a:solidFill>
              </a:rPr>
              <a:t> </a:t>
            </a:r>
            <a:r>
              <a:rPr u="none" spc="60" dirty="0">
                <a:solidFill>
                  <a:srgbClr val="333333"/>
                </a:solidFill>
              </a:rPr>
              <a:t>necessary</a:t>
            </a:r>
            <a:r>
              <a:rPr u="none" spc="-55" dirty="0">
                <a:solidFill>
                  <a:srgbClr val="333333"/>
                </a:solidFill>
              </a:rPr>
              <a:t> </a:t>
            </a:r>
            <a:r>
              <a:rPr u="none" dirty="0">
                <a:solidFill>
                  <a:srgbClr val="333333"/>
                </a:solidFill>
              </a:rPr>
              <a:t>to</a:t>
            </a:r>
            <a:r>
              <a:rPr u="none" spc="-55" dirty="0">
                <a:solidFill>
                  <a:srgbClr val="333333"/>
                </a:solidFill>
              </a:rPr>
              <a:t> </a:t>
            </a:r>
            <a:r>
              <a:rPr u="none" spc="50" dirty="0">
                <a:solidFill>
                  <a:srgbClr val="333333"/>
                </a:solidFill>
              </a:rPr>
              <a:t>put</a:t>
            </a:r>
            <a:r>
              <a:rPr u="none" spc="-60" dirty="0">
                <a:solidFill>
                  <a:srgbClr val="333333"/>
                </a:solidFill>
              </a:rPr>
              <a:t> </a:t>
            </a:r>
            <a:r>
              <a:rPr u="none" spc="65" dirty="0">
                <a:solidFill>
                  <a:srgbClr val="333333"/>
                </a:solidFill>
              </a:rPr>
              <a:t>a</a:t>
            </a:r>
            <a:r>
              <a:rPr u="none" spc="-55" dirty="0">
                <a:solidFill>
                  <a:srgbClr val="333333"/>
                </a:solidFill>
              </a:rPr>
              <a:t> </a:t>
            </a:r>
            <a:r>
              <a:rPr u="none" spc="55" dirty="0">
                <a:solidFill>
                  <a:srgbClr val="333333"/>
                </a:solidFill>
              </a:rPr>
              <a:t>long</a:t>
            </a:r>
            <a:r>
              <a:rPr u="none" spc="-55" dirty="0">
                <a:solidFill>
                  <a:srgbClr val="333333"/>
                </a:solidFill>
              </a:rPr>
              <a:t> </a:t>
            </a:r>
            <a:r>
              <a:rPr u="none" spc="315" dirty="0">
                <a:latin typeface="Tahoma"/>
                <a:cs typeface="Tahoma"/>
              </a:rPr>
              <a:t>initialDelaySeconds</a:t>
            </a:r>
          </a:p>
          <a:p>
            <a:pPr marL="371475">
              <a:lnSpc>
                <a:spcPct val="100000"/>
              </a:lnSpc>
              <a:spcBef>
                <a:spcPts val="1455"/>
              </a:spcBef>
            </a:pPr>
            <a:r>
              <a:rPr u="none" spc="60" dirty="0">
                <a:solidFill>
                  <a:srgbClr val="333333"/>
                </a:solidFill>
              </a:rPr>
              <a:t>But</a:t>
            </a:r>
            <a:r>
              <a:rPr u="none" dirty="0">
                <a:solidFill>
                  <a:srgbClr val="333333"/>
                </a:solidFill>
              </a:rPr>
              <a:t> this</a:t>
            </a:r>
            <a:r>
              <a:rPr u="none" spc="5" dirty="0">
                <a:solidFill>
                  <a:srgbClr val="333333"/>
                </a:solidFill>
              </a:rPr>
              <a:t> </a:t>
            </a:r>
            <a:r>
              <a:rPr u="none" dirty="0">
                <a:solidFill>
                  <a:srgbClr val="333333"/>
                </a:solidFill>
              </a:rPr>
              <a:t>delays</a:t>
            </a:r>
            <a:r>
              <a:rPr u="none" spc="5" dirty="0">
                <a:solidFill>
                  <a:srgbClr val="333333"/>
                </a:solidFill>
              </a:rPr>
              <a:t> </a:t>
            </a:r>
            <a:r>
              <a:rPr u="none" dirty="0">
                <a:solidFill>
                  <a:srgbClr val="333333"/>
                </a:solidFill>
              </a:rPr>
              <a:t>the</a:t>
            </a:r>
            <a:r>
              <a:rPr u="none" spc="5" dirty="0">
                <a:solidFill>
                  <a:srgbClr val="333333"/>
                </a:solidFill>
              </a:rPr>
              <a:t> </a:t>
            </a:r>
            <a:r>
              <a:rPr u="none" dirty="0">
                <a:solidFill>
                  <a:srgbClr val="333333"/>
                </a:solidFill>
              </a:rPr>
              <a:t>detection</a:t>
            </a:r>
            <a:r>
              <a:rPr u="none" spc="5" dirty="0">
                <a:solidFill>
                  <a:srgbClr val="333333"/>
                </a:solidFill>
              </a:rPr>
              <a:t> </a:t>
            </a:r>
            <a:r>
              <a:rPr u="none" dirty="0">
                <a:solidFill>
                  <a:srgbClr val="333333"/>
                </a:solidFill>
              </a:rPr>
              <a:t>time</a:t>
            </a:r>
            <a:r>
              <a:rPr u="none" spc="5" dirty="0">
                <a:solidFill>
                  <a:srgbClr val="333333"/>
                </a:solidFill>
              </a:rPr>
              <a:t> </a:t>
            </a:r>
            <a:r>
              <a:rPr u="none" dirty="0">
                <a:solidFill>
                  <a:srgbClr val="333333"/>
                </a:solidFill>
              </a:rPr>
              <a:t>of</a:t>
            </a:r>
            <a:r>
              <a:rPr u="none" spc="5" dirty="0">
                <a:solidFill>
                  <a:srgbClr val="333333"/>
                </a:solidFill>
              </a:rPr>
              <a:t> </a:t>
            </a:r>
            <a:r>
              <a:rPr u="none" spc="65" dirty="0">
                <a:solidFill>
                  <a:srgbClr val="333333"/>
                </a:solidFill>
              </a:rPr>
              <a:t>a</a:t>
            </a:r>
            <a:r>
              <a:rPr u="none" spc="5" dirty="0">
                <a:solidFill>
                  <a:srgbClr val="333333"/>
                </a:solidFill>
              </a:rPr>
              <a:t> </a:t>
            </a:r>
            <a:r>
              <a:rPr u="none" dirty="0">
                <a:solidFill>
                  <a:srgbClr val="333333"/>
                </a:solidFill>
              </a:rPr>
              <a:t>functional</a:t>
            </a:r>
            <a:r>
              <a:rPr u="none" spc="5" dirty="0">
                <a:solidFill>
                  <a:srgbClr val="333333"/>
                </a:solidFill>
              </a:rPr>
              <a:t> </a:t>
            </a:r>
            <a:r>
              <a:rPr u="none" dirty="0">
                <a:solidFill>
                  <a:srgbClr val="333333"/>
                </a:solidFill>
              </a:rPr>
              <a:t>container</a:t>
            </a:r>
            <a:r>
              <a:rPr u="none" spc="5" dirty="0">
                <a:solidFill>
                  <a:srgbClr val="333333"/>
                </a:solidFill>
              </a:rPr>
              <a:t> </a:t>
            </a:r>
            <a:r>
              <a:rPr u="none" spc="55" dirty="0">
                <a:solidFill>
                  <a:srgbClr val="333333"/>
                </a:solidFill>
              </a:rPr>
              <a:t>by</a:t>
            </a:r>
            <a:r>
              <a:rPr u="none" spc="5" dirty="0">
                <a:solidFill>
                  <a:srgbClr val="333333"/>
                </a:solidFill>
              </a:rPr>
              <a:t> </a:t>
            </a:r>
            <a:r>
              <a:rPr u="none" dirty="0">
                <a:solidFill>
                  <a:srgbClr val="333333"/>
                </a:solidFill>
              </a:rPr>
              <a:t>the</a:t>
            </a:r>
            <a:r>
              <a:rPr u="none" spc="5" dirty="0">
                <a:solidFill>
                  <a:srgbClr val="333333"/>
                </a:solidFill>
              </a:rPr>
              <a:t> </a:t>
            </a:r>
            <a:r>
              <a:rPr u="none" spc="105" dirty="0">
                <a:solidFill>
                  <a:srgbClr val="333333"/>
                </a:solidFill>
              </a:rPr>
              <a:t>same</a:t>
            </a:r>
            <a:r>
              <a:rPr u="none" spc="5" dirty="0">
                <a:solidFill>
                  <a:srgbClr val="333333"/>
                </a:solidFill>
              </a:rPr>
              <a:t> </a:t>
            </a:r>
            <a:r>
              <a:rPr u="none" spc="80" dirty="0">
                <a:solidFill>
                  <a:srgbClr val="333333"/>
                </a:solidFill>
              </a:rPr>
              <a:t>amount</a:t>
            </a:r>
          </a:p>
          <a:p>
            <a:pPr marL="371475">
              <a:lnSpc>
                <a:spcPct val="100000"/>
              </a:lnSpc>
              <a:spcBef>
                <a:spcPts val="1180"/>
              </a:spcBef>
            </a:pPr>
            <a:r>
              <a:rPr u="none" dirty="0">
                <a:solidFill>
                  <a:srgbClr val="333333"/>
                </a:solidFill>
              </a:rPr>
              <a:t>Since</a:t>
            </a:r>
            <a:r>
              <a:rPr u="none" spc="-30" dirty="0">
                <a:solidFill>
                  <a:srgbClr val="333333"/>
                </a:solidFill>
              </a:rPr>
              <a:t> </a:t>
            </a:r>
            <a:r>
              <a:rPr u="none" spc="55" dirty="0">
                <a:solidFill>
                  <a:srgbClr val="333333"/>
                </a:solidFill>
              </a:rPr>
              <a:t>version</a:t>
            </a:r>
            <a:r>
              <a:rPr u="none" spc="-30" dirty="0">
                <a:solidFill>
                  <a:srgbClr val="333333"/>
                </a:solidFill>
              </a:rPr>
              <a:t> </a:t>
            </a:r>
            <a:r>
              <a:rPr u="none" dirty="0">
                <a:solidFill>
                  <a:srgbClr val="333333"/>
                </a:solidFill>
              </a:rPr>
              <a:t>1.16</a:t>
            </a:r>
            <a:r>
              <a:rPr u="none" spc="-30" dirty="0">
                <a:solidFill>
                  <a:srgbClr val="333333"/>
                </a:solidFill>
              </a:rPr>
              <a:t> </a:t>
            </a:r>
            <a:r>
              <a:rPr u="none" dirty="0">
                <a:solidFill>
                  <a:srgbClr val="333333"/>
                </a:solidFill>
              </a:rPr>
              <a:t>there</a:t>
            </a:r>
            <a:r>
              <a:rPr u="none" spc="-30" dirty="0">
                <a:solidFill>
                  <a:srgbClr val="333333"/>
                </a:solidFill>
              </a:rPr>
              <a:t> </a:t>
            </a:r>
            <a:r>
              <a:rPr u="none" dirty="0">
                <a:solidFill>
                  <a:srgbClr val="333333"/>
                </a:solidFill>
              </a:rPr>
              <a:t>is</a:t>
            </a:r>
            <a:r>
              <a:rPr u="none" spc="-30" dirty="0">
                <a:solidFill>
                  <a:srgbClr val="333333"/>
                </a:solidFill>
              </a:rPr>
              <a:t> </a:t>
            </a:r>
            <a:r>
              <a:rPr u="none" spc="65" dirty="0">
                <a:solidFill>
                  <a:srgbClr val="333333"/>
                </a:solidFill>
              </a:rPr>
              <a:t>a</a:t>
            </a:r>
            <a:r>
              <a:rPr u="none" spc="-25" dirty="0">
                <a:solidFill>
                  <a:srgbClr val="333333"/>
                </a:solidFill>
              </a:rPr>
              <a:t> </a:t>
            </a:r>
            <a:r>
              <a:rPr sz="2150" i="1" u="none" spc="-10" dirty="0">
                <a:latin typeface="Trebuchet MS"/>
                <a:cs typeface="Trebuchet MS"/>
              </a:rPr>
              <a:t>Startup</a:t>
            </a:r>
            <a:r>
              <a:rPr sz="2150" i="1" u="none" spc="-45" dirty="0">
                <a:latin typeface="Trebuchet MS"/>
                <a:cs typeface="Trebuchet MS"/>
              </a:rPr>
              <a:t> </a:t>
            </a:r>
            <a:r>
              <a:rPr sz="2150" i="1" u="none" spc="55" dirty="0">
                <a:latin typeface="Trebuchet MS"/>
                <a:cs typeface="Trebuchet MS"/>
              </a:rPr>
              <a:t>Probe</a:t>
            </a:r>
            <a:r>
              <a:rPr sz="2150" i="1" u="none" spc="-45" dirty="0">
                <a:latin typeface="Trebuchet MS"/>
                <a:cs typeface="Trebuchet MS"/>
              </a:rPr>
              <a:t> </a:t>
            </a:r>
            <a:r>
              <a:rPr u="none" dirty="0">
                <a:solidFill>
                  <a:srgbClr val="333333"/>
                </a:solidFill>
              </a:rPr>
              <a:t>to</a:t>
            </a:r>
            <a:r>
              <a:rPr u="none" spc="-30" dirty="0">
                <a:solidFill>
                  <a:srgbClr val="333333"/>
                </a:solidFill>
              </a:rPr>
              <a:t> </a:t>
            </a:r>
            <a:r>
              <a:rPr u="none" dirty="0">
                <a:solidFill>
                  <a:srgbClr val="333333"/>
                </a:solidFill>
              </a:rPr>
              <a:t>detect</a:t>
            </a:r>
            <a:r>
              <a:rPr u="none" spc="-30" dirty="0">
                <a:solidFill>
                  <a:srgbClr val="333333"/>
                </a:solidFill>
              </a:rPr>
              <a:t> </a:t>
            </a:r>
            <a:r>
              <a:rPr u="none" dirty="0">
                <a:solidFill>
                  <a:srgbClr val="333333"/>
                </a:solidFill>
              </a:rPr>
              <a:t>that</a:t>
            </a:r>
            <a:r>
              <a:rPr u="none" spc="-25" dirty="0">
                <a:solidFill>
                  <a:srgbClr val="333333"/>
                </a:solidFill>
              </a:rPr>
              <a:t> </a:t>
            </a:r>
            <a:r>
              <a:rPr u="none" dirty="0">
                <a:solidFill>
                  <a:srgbClr val="333333"/>
                </a:solidFill>
              </a:rPr>
              <a:t>the</a:t>
            </a:r>
            <a:r>
              <a:rPr u="none" spc="-30" dirty="0">
                <a:solidFill>
                  <a:srgbClr val="333333"/>
                </a:solidFill>
              </a:rPr>
              <a:t> </a:t>
            </a:r>
            <a:r>
              <a:rPr u="none" dirty="0">
                <a:solidFill>
                  <a:srgbClr val="333333"/>
                </a:solidFill>
              </a:rPr>
              <a:t>container</a:t>
            </a:r>
            <a:r>
              <a:rPr u="none" spc="-30" dirty="0">
                <a:solidFill>
                  <a:srgbClr val="333333"/>
                </a:solidFill>
              </a:rPr>
              <a:t> </a:t>
            </a:r>
            <a:r>
              <a:rPr u="none" dirty="0">
                <a:solidFill>
                  <a:srgbClr val="333333"/>
                </a:solidFill>
              </a:rPr>
              <a:t>is</a:t>
            </a:r>
            <a:r>
              <a:rPr u="none" spc="-30" dirty="0">
                <a:solidFill>
                  <a:srgbClr val="333333"/>
                </a:solidFill>
              </a:rPr>
              <a:t> </a:t>
            </a:r>
            <a:r>
              <a:rPr u="none" spc="60" dirty="0">
                <a:solidFill>
                  <a:srgbClr val="333333"/>
                </a:solidFill>
              </a:rPr>
              <a:t>not</a:t>
            </a:r>
            <a:r>
              <a:rPr u="none" spc="-30" dirty="0">
                <a:solidFill>
                  <a:srgbClr val="333333"/>
                </a:solidFill>
              </a:rPr>
              <a:t> </a:t>
            </a:r>
            <a:r>
              <a:rPr u="none" spc="50" dirty="0">
                <a:solidFill>
                  <a:srgbClr val="333333"/>
                </a:solidFill>
              </a:rPr>
              <a:t>ready</a:t>
            </a:r>
            <a:r>
              <a:rPr u="none" spc="-25" dirty="0">
                <a:solidFill>
                  <a:srgbClr val="333333"/>
                </a:solidFill>
              </a:rPr>
              <a:t> yet</a:t>
            </a:r>
            <a:endParaRPr sz="2150">
              <a:latin typeface="Trebuchet MS"/>
              <a:cs typeface="Trebuchet MS"/>
            </a:endParaRPr>
          </a:p>
          <a:p>
            <a:pPr>
              <a:lnSpc>
                <a:spcPct val="100000"/>
              </a:lnSpc>
              <a:spcBef>
                <a:spcPts val="275"/>
              </a:spcBef>
            </a:pPr>
            <a:endParaRPr sz="2150">
              <a:latin typeface="Trebuchet MS"/>
              <a:cs typeface="Trebuchet MS"/>
            </a:endParaRPr>
          </a:p>
          <a:p>
            <a:pPr marL="394970" marR="10401300" indent="-252729">
              <a:lnSpc>
                <a:spcPts val="1880"/>
              </a:lnSpc>
            </a:pPr>
            <a:r>
              <a:rPr sz="1650" u="none" spc="210" dirty="0">
                <a:solidFill>
                  <a:srgbClr val="0077AA"/>
                </a:solidFill>
                <a:latin typeface="Tahoma"/>
                <a:cs typeface="Tahoma"/>
              </a:rPr>
              <a:t>startupProbe</a:t>
            </a:r>
            <a:r>
              <a:rPr sz="1650" u="none" spc="210" dirty="0">
                <a:solidFill>
                  <a:srgbClr val="999999"/>
                </a:solidFill>
                <a:latin typeface="Tahoma"/>
                <a:cs typeface="Tahoma"/>
              </a:rPr>
              <a:t>: </a:t>
            </a:r>
            <a:r>
              <a:rPr sz="1650" u="none" spc="220" dirty="0">
                <a:solidFill>
                  <a:srgbClr val="0077AA"/>
                </a:solidFill>
                <a:latin typeface="Tahoma"/>
                <a:cs typeface="Tahoma"/>
              </a:rPr>
              <a:t>httpGet</a:t>
            </a:r>
            <a:r>
              <a:rPr sz="1650" u="none" spc="220" dirty="0">
                <a:solidFill>
                  <a:srgbClr val="999999"/>
                </a:solidFill>
                <a:latin typeface="Tahoma"/>
                <a:cs typeface="Tahoma"/>
              </a:rPr>
              <a:t>:</a:t>
            </a:r>
            <a:endParaRPr sz="1650">
              <a:latin typeface="Tahoma"/>
              <a:cs typeface="Tahoma"/>
            </a:endParaRPr>
          </a:p>
          <a:p>
            <a:pPr marL="647065">
              <a:lnSpc>
                <a:spcPts val="1770"/>
              </a:lnSpc>
            </a:pPr>
            <a:r>
              <a:rPr sz="1650" u="none" spc="220" dirty="0">
                <a:solidFill>
                  <a:srgbClr val="0077AA"/>
                </a:solidFill>
                <a:latin typeface="Tahoma"/>
                <a:cs typeface="Tahoma"/>
              </a:rPr>
              <a:t>path</a:t>
            </a:r>
            <a:r>
              <a:rPr sz="1650" u="none" spc="220" dirty="0">
                <a:solidFill>
                  <a:srgbClr val="999999"/>
                </a:solidFill>
                <a:latin typeface="Tahoma"/>
                <a:cs typeface="Tahoma"/>
              </a:rPr>
              <a:t>:</a:t>
            </a:r>
            <a:r>
              <a:rPr sz="1650" u="none" spc="490" dirty="0">
                <a:solidFill>
                  <a:srgbClr val="999999"/>
                </a:solidFill>
                <a:latin typeface="Tahoma"/>
                <a:cs typeface="Tahoma"/>
              </a:rPr>
              <a:t> </a:t>
            </a:r>
            <a:r>
              <a:rPr sz="1650" u="none" spc="245" dirty="0">
                <a:solidFill>
                  <a:srgbClr val="000000"/>
                </a:solidFill>
                <a:latin typeface="Tahoma"/>
                <a:cs typeface="Tahoma"/>
              </a:rPr>
              <a:t>/healthz</a:t>
            </a:r>
            <a:endParaRPr sz="1650">
              <a:latin typeface="Tahoma"/>
              <a:cs typeface="Tahoma"/>
            </a:endParaRPr>
          </a:p>
          <a:p>
            <a:pPr marL="647065">
              <a:lnSpc>
                <a:spcPts val="1875"/>
              </a:lnSpc>
            </a:pPr>
            <a:r>
              <a:rPr sz="1650" u="none" spc="280" dirty="0">
                <a:solidFill>
                  <a:srgbClr val="0077AA"/>
                </a:solidFill>
                <a:latin typeface="Tahoma"/>
                <a:cs typeface="Tahoma"/>
              </a:rPr>
              <a:t>port</a:t>
            </a:r>
            <a:r>
              <a:rPr sz="1650" u="none" spc="280" dirty="0">
                <a:solidFill>
                  <a:srgbClr val="999999"/>
                </a:solidFill>
                <a:latin typeface="Tahoma"/>
                <a:cs typeface="Tahoma"/>
              </a:rPr>
              <a:t>:</a:t>
            </a:r>
            <a:r>
              <a:rPr sz="1650" u="none" spc="480" dirty="0">
                <a:solidFill>
                  <a:srgbClr val="999999"/>
                </a:solidFill>
                <a:latin typeface="Tahoma"/>
                <a:cs typeface="Tahoma"/>
              </a:rPr>
              <a:t> </a:t>
            </a:r>
            <a:r>
              <a:rPr sz="1650" u="none" spc="70" dirty="0">
                <a:solidFill>
                  <a:srgbClr val="990054"/>
                </a:solidFill>
                <a:latin typeface="Tahoma"/>
                <a:cs typeface="Tahoma"/>
              </a:rPr>
              <a:t>8080</a:t>
            </a:r>
            <a:endParaRPr sz="1650">
              <a:latin typeface="Tahoma"/>
              <a:cs typeface="Tahoma"/>
            </a:endParaRPr>
          </a:p>
          <a:p>
            <a:pPr marL="394970">
              <a:lnSpc>
                <a:spcPts val="1875"/>
              </a:lnSpc>
            </a:pPr>
            <a:r>
              <a:rPr sz="1650" u="none" spc="265" dirty="0">
                <a:solidFill>
                  <a:srgbClr val="0077AA"/>
                </a:solidFill>
                <a:latin typeface="Tahoma"/>
                <a:cs typeface="Tahoma"/>
              </a:rPr>
              <a:t>failureThreshold</a:t>
            </a:r>
            <a:r>
              <a:rPr sz="1650" u="none" spc="265" dirty="0">
                <a:solidFill>
                  <a:srgbClr val="999999"/>
                </a:solidFill>
                <a:latin typeface="Tahoma"/>
                <a:cs typeface="Tahoma"/>
              </a:rPr>
              <a:t>:</a:t>
            </a:r>
            <a:r>
              <a:rPr sz="1650" u="none" spc="470" dirty="0">
                <a:solidFill>
                  <a:srgbClr val="999999"/>
                </a:solidFill>
                <a:latin typeface="Tahoma"/>
                <a:cs typeface="Tahoma"/>
              </a:rPr>
              <a:t> </a:t>
            </a:r>
            <a:r>
              <a:rPr sz="1650" u="none" spc="65" dirty="0">
                <a:solidFill>
                  <a:srgbClr val="990054"/>
                </a:solidFill>
                <a:latin typeface="Tahoma"/>
                <a:cs typeface="Tahoma"/>
              </a:rPr>
              <a:t>30</a:t>
            </a:r>
            <a:endParaRPr sz="1650">
              <a:latin typeface="Tahoma"/>
              <a:cs typeface="Tahoma"/>
            </a:endParaRPr>
          </a:p>
          <a:p>
            <a:pPr marL="394970">
              <a:lnSpc>
                <a:spcPts val="1875"/>
              </a:lnSpc>
            </a:pPr>
            <a:r>
              <a:rPr sz="1650" u="none" spc="185" dirty="0">
                <a:solidFill>
                  <a:srgbClr val="0077AA"/>
                </a:solidFill>
                <a:latin typeface="Tahoma"/>
                <a:cs typeface="Tahoma"/>
              </a:rPr>
              <a:t>periodSeconds</a:t>
            </a:r>
            <a:r>
              <a:rPr sz="1650" u="none" spc="185" dirty="0">
                <a:solidFill>
                  <a:srgbClr val="999999"/>
                </a:solidFill>
                <a:latin typeface="Tahoma"/>
                <a:cs typeface="Tahoma"/>
              </a:rPr>
              <a:t>:</a:t>
            </a:r>
            <a:r>
              <a:rPr sz="1650" u="none" spc="-5" dirty="0">
                <a:solidFill>
                  <a:srgbClr val="999999"/>
                </a:solidFill>
                <a:latin typeface="Tahoma"/>
                <a:cs typeface="Tahoma"/>
              </a:rPr>
              <a:t>  </a:t>
            </a:r>
            <a:r>
              <a:rPr sz="1650" u="none" spc="65" dirty="0">
                <a:solidFill>
                  <a:srgbClr val="990054"/>
                </a:solidFill>
                <a:latin typeface="Tahoma"/>
                <a:cs typeface="Tahoma"/>
              </a:rPr>
              <a:t>10</a:t>
            </a:r>
            <a:endParaRPr sz="1650">
              <a:latin typeface="Tahoma"/>
              <a:cs typeface="Tahoma"/>
            </a:endParaRPr>
          </a:p>
          <a:p>
            <a:pPr marL="394970">
              <a:lnSpc>
                <a:spcPts val="1930"/>
              </a:lnSpc>
            </a:pPr>
            <a:r>
              <a:rPr sz="1650" u="none" spc="260" dirty="0">
                <a:solidFill>
                  <a:srgbClr val="0077AA"/>
                </a:solidFill>
                <a:latin typeface="Tahoma"/>
                <a:cs typeface="Tahoma"/>
              </a:rPr>
              <a:t>initialDelaySeconds</a:t>
            </a:r>
            <a:r>
              <a:rPr sz="1650" u="none" spc="260" dirty="0">
                <a:solidFill>
                  <a:srgbClr val="999999"/>
                </a:solidFill>
                <a:latin typeface="Tahoma"/>
                <a:cs typeface="Tahoma"/>
              </a:rPr>
              <a:t>:</a:t>
            </a:r>
            <a:r>
              <a:rPr sz="1650" u="none" spc="15" dirty="0">
                <a:solidFill>
                  <a:srgbClr val="999999"/>
                </a:solidFill>
                <a:latin typeface="Tahoma"/>
                <a:cs typeface="Tahoma"/>
              </a:rPr>
              <a:t>  </a:t>
            </a:r>
            <a:r>
              <a:rPr sz="1650" u="none" spc="65" dirty="0">
                <a:solidFill>
                  <a:srgbClr val="990054"/>
                </a:solidFill>
                <a:latin typeface="Tahoma"/>
                <a:cs typeface="Tahoma"/>
              </a:rPr>
              <a:t>15</a:t>
            </a:r>
            <a:endParaRPr sz="1650">
              <a:latin typeface="Tahoma"/>
              <a:cs typeface="Tahoma"/>
            </a:endParaRPr>
          </a:p>
          <a:p>
            <a:pPr>
              <a:lnSpc>
                <a:spcPct val="100000"/>
              </a:lnSpc>
              <a:spcBef>
                <a:spcPts val="1055"/>
              </a:spcBef>
            </a:pPr>
            <a:endParaRPr sz="1650">
              <a:latin typeface="Tahoma"/>
              <a:cs typeface="Tahoma"/>
            </a:endParaRPr>
          </a:p>
          <a:p>
            <a:pPr marL="371475" marR="386715">
              <a:lnSpc>
                <a:spcPts val="2250"/>
              </a:lnSpc>
              <a:tabLst>
                <a:tab pos="6232525" algn="l"/>
                <a:tab pos="6553834" algn="l"/>
                <a:tab pos="9443720" algn="l"/>
              </a:tabLst>
            </a:pPr>
            <a:r>
              <a:rPr u="none" dirty="0">
                <a:solidFill>
                  <a:srgbClr val="333333"/>
                </a:solidFill>
              </a:rPr>
              <a:t>This</a:t>
            </a:r>
            <a:r>
              <a:rPr u="none" spc="-85" dirty="0">
                <a:solidFill>
                  <a:srgbClr val="333333"/>
                </a:solidFill>
              </a:rPr>
              <a:t> </a:t>
            </a:r>
            <a:r>
              <a:rPr u="none" spc="-50" dirty="0">
                <a:solidFill>
                  <a:srgbClr val="333333"/>
                </a:solidFill>
              </a:rPr>
              <a:t>will</a:t>
            </a:r>
            <a:r>
              <a:rPr u="none" spc="-85" dirty="0">
                <a:solidFill>
                  <a:srgbClr val="333333"/>
                </a:solidFill>
              </a:rPr>
              <a:t> </a:t>
            </a:r>
            <a:r>
              <a:rPr u="none" dirty="0">
                <a:solidFill>
                  <a:srgbClr val="333333"/>
                </a:solidFill>
              </a:rPr>
              <a:t>wait</a:t>
            </a:r>
            <a:r>
              <a:rPr u="none" spc="-80" dirty="0">
                <a:solidFill>
                  <a:srgbClr val="333333"/>
                </a:solidFill>
              </a:rPr>
              <a:t> </a:t>
            </a:r>
            <a:r>
              <a:rPr u="none" dirty="0">
                <a:solidFill>
                  <a:srgbClr val="333333"/>
                </a:solidFill>
              </a:rPr>
              <a:t>at</a:t>
            </a:r>
            <a:r>
              <a:rPr u="none" spc="-85" dirty="0">
                <a:solidFill>
                  <a:srgbClr val="333333"/>
                </a:solidFill>
              </a:rPr>
              <a:t> </a:t>
            </a:r>
            <a:r>
              <a:rPr u="none" spc="90" dirty="0">
                <a:solidFill>
                  <a:srgbClr val="333333"/>
                </a:solidFill>
              </a:rPr>
              <a:t>most</a:t>
            </a:r>
            <a:r>
              <a:rPr u="none" spc="-85" dirty="0">
                <a:solidFill>
                  <a:srgbClr val="333333"/>
                </a:solidFill>
              </a:rPr>
              <a:t> </a:t>
            </a:r>
            <a:r>
              <a:rPr u="none" spc="315" dirty="0">
                <a:latin typeface="Tahoma"/>
                <a:cs typeface="Tahoma"/>
              </a:rPr>
              <a:t>initialDelaySeconds</a:t>
            </a:r>
            <a:r>
              <a:rPr u="none" dirty="0">
                <a:latin typeface="Tahoma"/>
                <a:cs typeface="Tahoma"/>
              </a:rPr>
              <a:t>	</a:t>
            </a:r>
            <a:r>
              <a:rPr u="none" spc="-325" dirty="0">
                <a:latin typeface="Tahoma"/>
                <a:cs typeface="Tahoma"/>
              </a:rPr>
              <a:t>+</a:t>
            </a:r>
            <a:r>
              <a:rPr u="none" dirty="0">
                <a:latin typeface="Tahoma"/>
                <a:cs typeface="Tahoma"/>
              </a:rPr>
              <a:t>	</a:t>
            </a:r>
            <a:r>
              <a:rPr u="none" spc="320" dirty="0">
                <a:latin typeface="Tahoma"/>
                <a:cs typeface="Tahoma"/>
              </a:rPr>
              <a:t>(failureThreshold</a:t>
            </a:r>
            <a:r>
              <a:rPr u="none" dirty="0">
                <a:latin typeface="Tahoma"/>
                <a:cs typeface="Tahoma"/>
              </a:rPr>
              <a:t>	</a:t>
            </a:r>
            <a:r>
              <a:rPr u="none" spc="50" dirty="0">
                <a:latin typeface="Tahoma"/>
                <a:cs typeface="Tahoma"/>
              </a:rPr>
              <a:t>* </a:t>
            </a:r>
            <a:r>
              <a:rPr u="none" spc="240" dirty="0">
                <a:latin typeface="Tahoma"/>
                <a:cs typeface="Tahoma"/>
              </a:rPr>
              <a:t>periodSeconds)</a:t>
            </a:r>
            <a:r>
              <a:rPr u="none" spc="-20" dirty="0">
                <a:latin typeface="Tahoma"/>
                <a:cs typeface="Tahoma"/>
              </a:rPr>
              <a:t> </a:t>
            </a:r>
            <a:r>
              <a:rPr u="none" dirty="0">
                <a:solidFill>
                  <a:srgbClr val="333333"/>
                </a:solidFill>
              </a:rPr>
              <a:t>for</a:t>
            </a:r>
            <a:r>
              <a:rPr u="none" spc="5" dirty="0">
                <a:solidFill>
                  <a:srgbClr val="333333"/>
                </a:solidFill>
              </a:rPr>
              <a:t> </a:t>
            </a:r>
            <a:r>
              <a:rPr u="none" dirty="0">
                <a:solidFill>
                  <a:srgbClr val="333333"/>
                </a:solidFill>
              </a:rPr>
              <a:t>the container to</a:t>
            </a:r>
            <a:r>
              <a:rPr u="none" spc="5" dirty="0">
                <a:solidFill>
                  <a:srgbClr val="333333"/>
                </a:solidFill>
              </a:rPr>
              <a:t> </a:t>
            </a:r>
            <a:r>
              <a:rPr u="none" dirty="0">
                <a:solidFill>
                  <a:srgbClr val="333333"/>
                </a:solidFill>
              </a:rPr>
              <a:t>start and,</a:t>
            </a:r>
            <a:r>
              <a:rPr u="none" spc="5" dirty="0">
                <a:solidFill>
                  <a:srgbClr val="333333"/>
                </a:solidFill>
              </a:rPr>
              <a:t> </a:t>
            </a:r>
            <a:r>
              <a:rPr u="none" spc="-80" dirty="0">
                <a:solidFill>
                  <a:srgbClr val="333333"/>
                </a:solidFill>
              </a:rPr>
              <a:t>if</a:t>
            </a:r>
            <a:r>
              <a:rPr u="none" dirty="0">
                <a:solidFill>
                  <a:srgbClr val="333333"/>
                </a:solidFill>
              </a:rPr>
              <a:t> successful,</a:t>
            </a:r>
            <a:r>
              <a:rPr u="none" spc="5" dirty="0">
                <a:solidFill>
                  <a:srgbClr val="333333"/>
                </a:solidFill>
              </a:rPr>
              <a:t> </a:t>
            </a:r>
            <a:r>
              <a:rPr u="none" spc="85" dirty="0">
                <a:solidFill>
                  <a:srgbClr val="333333"/>
                </a:solidFill>
              </a:rPr>
              <a:t>move</a:t>
            </a:r>
            <a:r>
              <a:rPr u="none" dirty="0">
                <a:solidFill>
                  <a:srgbClr val="333333"/>
                </a:solidFill>
              </a:rPr>
              <a:t> to the</a:t>
            </a:r>
            <a:r>
              <a:rPr u="none" spc="5" dirty="0">
                <a:solidFill>
                  <a:srgbClr val="333333"/>
                </a:solidFill>
              </a:rPr>
              <a:t> </a:t>
            </a:r>
            <a:r>
              <a:rPr sz="2150" i="1" u="none" dirty="0">
                <a:latin typeface="Trebuchet MS"/>
                <a:cs typeface="Trebuchet MS"/>
              </a:rPr>
              <a:t>Liveness</a:t>
            </a:r>
            <a:r>
              <a:rPr sz="2150" i="1" u="none" spc="-15" dirty="0">
                <a:latin typeface="Trebuchet MS"/>
                <a:cs typeface="Trebuchet MS"/>
              </a:rPr>
              <a:t> </a:t>
            </a:r>
            <a:r>
              <a:rPr sz="2150" i="1" u="none" spc="55" dirty="0">
                <a:latin typeface="Trebuchet MS"/>
                <a:cs typeface="Trebuchet MS"/>
              </a:rPr>
              <a:t>Probe</a:t>
            </a:r>
            <a:r>
              <a:rPr sz="2150" i="1" u="none" spc="-10" dirty="0">
                <a:latin typeface="Trebuchet MS"/>
                <a:cs typeface="Trebuchet MS"/>
              </a:rPr>
              <a:t> </a:t>
            </a:r>
            <a:r>
              <a:rPr u="none" spc="-25" dirty="0">
                <a:solidFill>
                  <a:srgbClr val="333333"/>
                </a:solidFill>
              </a:rPr>
              <a:t>in </a:t>
            </a:r>
            <a:r>
              <a:rPr u="none" spc="70" dirty="0">
                <a:solidFill>
                  <a:srgbClr val="333333"/>
                </a:solidFill>
              </a:rPr>
              <a:t>order</a:t>
            </a:r>
            <a:r>
              <a:rPr u="none" spc="-60" dirty="0">
                <a:solidFill>
                  <a:srgbClr val="333333"/>
                </a:solidFill>
              </a:rPr>
              <a:t> </a:t>
            </a:r>
            <a:r>
              <a:rPr u="none" dirty="0">
                <a:solidFill>
                  <a:srgbClr val="333333"/>
                </a:solidFill>
              </a:rPr>
              <a:t>to</a:t>
            </a:r>
            <a:r>
              <a:rPr u="none" spc="-55" dirty="0">
                <a:solidFill>
                  <a:srgbClr val="333333"/>
                </a:solidFill>
              </a:rPr>
              <a:t> </a:t>
            </a:r>
            <a:r>
              <a:rPr u="none" dirty="0">
                <a:solidFill>
                  <a:srgbClr val="333333"/>
                </a:solidFill>
              </a:rPr>
              <a:t>check</a:t>
            </a:r>
            <a:r>
              <a:rPr u="none" spc="-60" dirty="0">
                <a:solidFill>
                  <a:srgbClr val="333333"/>
                </a:solidFill>
              </a:rPr>
              <a:t> </a:t>
            </a:r>
            <a:r>
              <a:rPr u="none" dirty="0">
                <a:solidFill>
                  <a:srgbClr val="333333"/>
                </a:solidFill>
              </a:rPr>
              <a:t>its</a:t>
            </a:r>
            <a:r>
              <a:rPr u="none" spc="-55" dirty="0">
                <a:solidFill>
                  <a:srgbClr val="333333"/>
                </a:solidFill>
              </a:rPr>
              <a:t> </a:t>
            </a:r>
            <a:r>
              <a:rPr u="none" spc="-10" dirty="0">
                <a:solidFill>
                  <a:srgbClr val="333333"/>
                </a:solidFill>
              </a:rPr>
              <a:t>status</a:t>
            </a:r>
            <a:endParaRPr sz="2150">
              <a:latin typeface="Trebuchet MS"/>
              <a:cs typeface="Trebuchet M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7812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781299"/>
            <a:ext cx="12211050" cy="2352675"/>
            <a:chOff x="809624" y="2781299"/>
            <a:chExt cx="12211050" cy="2352675"/>
          </a:xfrm>
        </p:grpSpPr>
        <p:sp>
          <p:nvSpPr>
            <p:cNvPr id="4" name="object 4"/>
            <p:cNvSpPr/>
            <p:nvPr/>
          </p:nvSpPr>
          <p:spPr>
            <a:xfrm>
              <a:off x="809612" y="278129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78129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sp>
          <p:nvSpPr>
            <p:cNvPr id="6" name="object 6"/>
            <p:cNvSpPr/>
            <p:nvPr/>
          </p:nvSpPr>
          <p:spPr>
            <a:xfrm>
              <a:off x="1214437" y="3487340"/>
              <a:ext cx="1892935" cy="0"/>
            </a:xfrm>
            <a:custGeom>
              <a:avLst/>
              <a:gdLst/>
              <a:ahLst/>
              <a:cxnLst/>
              <a:rect l="l" t="t" r="r" b="b"/>
              <a:pathLst>
                <a:path w="1892935">
                  <a:moveTo>
                    <a:pt x="0" y="0"/>
                  </a:moveTo>
                  <a:lnTo>
                    <a:pt x="504731" y="0"/>
                  </a:lnTo>
                </a:path>
                <a:path w="1892935">
                  <a:moveTo>
                    <a:pt x="1135707" y="0"/>
                  </a:moveTo>
                  <a:lnTo>
                    <a:pt x="1892851" y="0"/>
                  </a:lnTo>
                </a:path>
              </a:pathLst>
            </a:custGeom>
            <a:ln w="17392">
              <a:solidFill>
                <a:srgbClr val="986D39"/>
              </a:solidFill>
              <a:prstDash val="dash"/>
            </a:ln>
          </p:spPr>
          <p:txBody>
            <a:bodyPr wrap="square" lIns="0" tIns="0" rIns="0" bIns="0" rtlCol="0"/>
            <a:lstStyle/>
            <a:p>
              <a:endParaRPr/>
            </a:p>
          </p:txBody>
        </p:sp>
        <p:sp>
          <p:nvSpPr>
            <p:cNvPr id="7" name="object 7"/>
            <p:cNvSpPr/>
            <p:nvPr/>
          </p:nvSpPr>
          <p:spPr>
            <a:xfrm>
              <a:off x="3738264" y="3487340"/>
              <a:ext cx="504825" cy="0"/>
            </a:xfrm>
            <a:custGeom>
              <a:avLst/>
              <a:gdLst/>
              <a:ahLst/>
              <a:cxnLst/>
              <a:rect l="l" t="t" r="r" b="b"/>
              <a:pathLst>
                <a:path w="504825">
                  <a:moveTo>
                    <a:pt x="0" y="0"/>
                  </a:moveTo>
                  <a:lnTo>
                    <a:pt x="504731" y="0"/>
                  </a:lnTo>
                </a:path>
              </a:pathLst>
            </a:custGeom>
            <a:ln w="17392">
              <a:solidFill>
                <a:srgbClr val="986D39"/>
              </a:solidFill>
              <a:prstDash val="dash"/>
            </a:ln>
          </p:spPr>
          <p:txBody>
            <a:bodyPr wrap="square" lIns="0" tIns="0" rIns="0" bIns="0" rtlCol="0"/>
            <a:lstStyle/>
            <a:p>
              <a:endParaRPr/>
            </a:p>
          </p:txBody>
        </p:sp>
        <p:sp>
          <p:nvSpPr>
            <p:cNvPr id="8" name="object 8"/>
            <p:cNvSpPr/>
            <p:nvPr/>
          </p:nvSpPr>
          <p:spPr>
            <a:xfrm>
              <a:off x="6640264" y="3487340"/>
              <a:ext cx="3281045" cy="0"/>
            </a:xfrm>
            <a:custGeom>
              <a:avLst/>
              <a:gdLst/>
              <a:ahLst/>
              <a:cxnLst/>
              <a:rect l="l" t="t" r="r" b="b"/>
              <a:pathLst>
                <a:path w="3281045">
                  <a:moveTo>
                    <a:pt x="0" y="0"/>
                  </a:moveTo>
                  <a:lnTo>
                    <a:pt x="504731" y="0"/>
                  </a:lnTo>
                </a:path>
                <a:path w="3281045">
                  <a:moveTo>
                    <a:pt x="2397323" y="0"/>
                  </a:moveTo>
                  <a:lnTo>
                    <a:pt x="3280720" y="0"/>
                  </a:lnTo>
                </a:path>
              </a:pathLst>
            </a:custGeom>
            <a:ln w="17392">
              <a:solidFill>
                <a:srgbClr val="986D39"/>
              </a:solidFill>
              <a:prstDash val="dash"/>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DISPLAY</a:t>
            </a:r>
            <a:r>
              <a:rPr spc="-165" dirty="0"/>
              <a:t> </a:t>
            </a:r>
            <a:r>
              <a:rPr dirty="0"/>
              <a:t>OF</a:t>
            </a:r>
            <a:r>
              <a:rPr spc="-160" dirty="0"/>
              <a:t> </a:t>
            </a:r>
            <a:r>
              <a:rPr spc="-100" dirty="0"/>
              <a:t>PROBE</a:t>
            </a:r>
            <a:r>
              <a:rPr spc="-145" dirty="0"/>
              <a:t> </a:t>
            </a:r>
            <a:r>
              <a:rPr spc="-80" dirty="0"/>
              <a:t>STATUS</a:t>
            </a:r>
          </a:p>
        </p:txBody>
      </p:sp>
      <p:sp>
        <p:nvSpPr>
          <p:cNvPr id="10" name="object 10"/>
          <p:cNvSpPr txBox="1"/>
          <p:nvPr/>
        </p:nvSpPr>
        <p:spPr>
          <a:xfrm>
            <a:off x="796924" y="1511300"/>
            <a:ext cx="11918315" cy="631190"/>
          </a:xfrm>
          <a:prstGeom prst="rect">
            <a:avLst/>
          </a:prstGeom>
        </p:spPr>
        <p:txBody>
          <a:bodyPr vert="horz" wrap="square" lIns="0" tIns="50800" rIns="0" bIns="0" rtlCol="0">
            <a:spAutoFit/>
          </a:bodyPr>
          <a:lstStyle/>
          <a:p>
            <a:pPr marL="12700" marR="5080">
              <a:lnSpc>
                <a:spcPts val="2250"/>
              </a:lnSpc>
              <a:spcBef>
                <a:spcPts val="400"/>
              </a:spcBef>
              <a:tabLst>
                <a:tab pos="1826260" algn="l"/>
                <a:tab pos="3271520" algn="l"/>
              </a:tabLst>
            </a:pP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85" dirty="0">
                <a:solidFill>
                  <a:srgbClr val="ED2137"/>
                </a:solidFill>
                <a:latin typeface="Tahoma"/>
                <a:cs typeface="Tahoma"/>
              </a:rPr>
              <a:t>describe</a:t>
            </a:r>
            <a:r>
              <a:rPr sz="2100" dirty="0">
                <a:solidFill>
                  <a:srgbClr val="ED2137"/>
                </a:solidFill>
                <a:latin typeface="Tahoma"/>
                <a:cs typeface="Tahoma"/>
              </a:rPr>
              <a:t>	</a:t>
            </a:r>
            <a:r>
              <a:rPr sz="2100" spc="100" dirty="0">
                <a:solidFill>
                  <a:srgbClr val="ED2137"/>
                </a:solidFill>
                <a:latin typeface="Tahoma"/>
                <a:cs typeface="Tahoma"/>
              </a:rPr>
              <a:t>pod</a:t>
            </a:r>
            <a:r>
              <a:rPr sz="2100" spc="-100" dirty="0">
                <a:solidFill>
                  <a:srgbClr val="ED2137"/>
                </a:solidFill>
                <a:latin typeface="Tahoma"/>
                <a:cs typeface="Tahoma"/>
              </a:rPr>
              <a:t> </a:t>
            </a:r>
            <a:r>
              <a:rPr sz="2100" spc="114" dirty="0">
                <a:solidFill>
                  <a:srgbClr val="333333"/>
                </a:solidFill>
                <a:latin typeface="Trebuchet MS"/>
                <a:cs typeface="Trebuchet MS"/>
              </a:rPr>
              <a:t>command</a:t>
            </a:r>
            <a:r>
              <a:rPr sz="2100" spc="-75" dirty="0">
                <a:solidFill>
                  <a:srgbClr val="333333"/>
                </a:solidFill>
                <a:latin typeface="Trebuchet MS"/>
                <a:cs typeface="Trebuchet MS"/>
              </a:rPr>
              <a:t> </a:t>
            </a:r>
            <a:r>
              <a:rPr sz="2100" spc="55" dirty="0">
                <a:solidFill>
                  <a:srgbClr val="333333"/>
                </a:solidFill>
                <a:latin typeface="Trebuchet MS"/>
                <a:cs typeface="Trebuchet MS"/>
              </a:rPr>
              <a:t>returns</a:t>
            </a:r>
            <a:r>
              <a:rPr sz="2100" spc="-75" dirty="0">
                <a:solidFill>
                  <a:srgbClr val="333333"/>
                </a:solidFill>
                <a:latin typeface="Trebuchet MS"/>
                <a:cs typeface="Trebuchet MS"/>
              </a:rPr>
              <a:t> </a:t>
            </a:r>
            <a:r>
              <a:rPr sz="2100" spc="50" dirty="0">
                <a:solidFill>
                  <a:srgbClr val="333333"/>
                </a:solidFill>
                <a:latin typeface="Trebuchet MS"/>
                <a:cs typeface="Trebuchet MS"/>
              </a:rPr>
              <a:t>information</a:t>
            </a:r>
            <a:r>
              <a:rPr sz="2100" spc="-75" dirty="0">
                <a:solidFill>
                  <a:srgbClr val="333333"/>
                </a:solidFill>
                <a:latin typeface="Trebuchet MS"/>
                <a:cs typeface="Trebuchet MS"/>
              </a:rPr>
              <a:t> </a:t>
            </a:r>
            <a:r>
              <a:rPr sz="2100" spc="60" dirty="0">
                <a:solidFill>
                  <a:srgbClr val="333333"/>
                </a:solidFill>
                <a:latin typeface="Trebuchet MS"/>
                <a:cs typeface="Trebuchet MS"/>
              </a:rPr>
              <a:t>about</a:t>
            </a:r>
            <a:r>
              <a:rPr sz="2100" spc="-75" dirty="0">
                <a:solidFill>
                  <a:srgbClr val="333333"/>
                </a:solidFill>
                <a:latin typeface="Trebuchet MS"/>
                <a:cs typeface="Trebuchet MS"/>
              </a:rPr>
              <a:t> </a:t>
            </a:r>
            <a:r>
              <a:rPr sz="2100" dirty="0">
                <a:solidFill>
                  <a:srgbClr val="333333"/>
                </a:solidFill>
                <a:latin typeface="Trebuchet MS"/>
                <a:cs typeface="Trebuchet MS"/>
              </a:rPr>
              <a:t>potential</a:t>
            </a:r>
            <a:r>
              <a:rPr sz="2100" spc="-75" dirty="0">
                <a:solidFill>
                  <a:srgbClr val="333333"/>
                </a:solidFill>
                <a:latin typeface="Trebuchet MS"/>
                <a:cs typeface="Trebuchet MS"/>
              </a:rPr>
              <a:t> </a:t>
            </a:r>
            <a:r>
              <a:rPr sz="2100" dirty="0">
                <a:solidFill>
                  <a:srgbClr val="333333"/>
                </a:solidFill>
                <a:latin typeface="Trebuchet MS"/>
                <a:cs typeface="Trebuchet MS"/>
              </a:rPr>
              <a:t>failed</a:t>
            </a:r>
            <a:r>
              <a:rPr sz="2100" spc="-75" dirty="0">
                <a:solidFill>
                  <a:srgbClr val="333333"/>
                </a:solidFill>
                <a:latin typeface="Trebuchet MS"/>
                <a:cs typeface="Trebuchet MS"/>
              </a:rPr>
              <a:t> </a:t>
            </a:r>
            <a:r>
              <a:rPr sz="2100" spc="90" dirty="0">
                <a:solidFill>
                  <a:srgbClr val="333333"/>
                </a:solidFill>
                <a:latin typeface="Trebuchet MS"/>
                <a:cs typeface="Trebuchet MS"/>
              </a:rPr>
              <a:t>probes</a:t>
            </a:r>
            <a:r>
              <a:rPr sz="2100" spc="-75" dirty="0">
                <a:solidFill>
                  <a:srgbClr val="333333"/>
                </a:solidFill>
                <a:latin typeface="Trebuchet MS"/>
                <a:cs typeface="Trebuchet MS"/>
              </a:rPr>
              <a:t> </a:t>
            </a:r>
            <a:r>
              <a:rPr sz="2100" spc="-20" dirty="0">
                <a:solidFill>
                  <a:srgbClr val="333333"/>
                </a:solidFill>
                <a:latin typeface="Trebuchet MS"/>
                <a:cs typeface="Trebuchet MS"/>
              </a:rPr>
              <a:t>(and </a:t>
            </a:r>
            <a:r>
              <a:rPr sz="2100" dirty="0">
                <a:solidFill>
                  <a:srgbClr val="333333"/>
                </a:solidFill>
                <a:latin typeface="Trebuchet MS"/>
                <a:cs typeface="Trebuchet MS"/>
              </a:rPr>
              <a:t>associated</a:t>
            </a:r>
            <a:r>
              <a:rPr sz="2100" spc="400" dirty="0">
                <a:solidFill>
                  <a:srgbClr val="333333"/>
                </a:solidFill>
                <a:latin typeface="Trebuchet MS"/>
                <a:cs typeface="Trebuchet MS"/>
              </a:rPr>
              <a:t> </a:t>
            </a:r>
            <a:r>
              <a:rPr sz="2100" spc="-10" dirty="0">
                <a:solidFill>
                  <a:srgbClr val="333333"/>
                </a:solidFill>
                <a:latin typeface="Trebuchet MS"/>
                <a:cs typeface="Trebuchet MS"/>
              </a:rPr>
              <a:t>restarts)</a:t>
            </a:r>
            <a:endParaRPr sz="2100">
              <a:latin typeface="Trebuchet MS"/>
              <a:cs typeface="Trebuchet MS"/>
            </a:endParaRPr>
          </a:p>
        </p:txBody>
      </p:sp>
      <p:sp>
        <p:nvSpPr>
          <p:cNvPr id="11" name="object 11"/>
          <p:cNvSpPr txBox="1"/>
          <p:nvPr/>
        </p:nvSpPr>
        <p:spPr>
          <a:xfrm>
            <a:off x="962025" y="2854325"/>
            <a:ext cx="3167380" cy="514984"/>
          </a:xfrm>
          <a:prstGeom prst="rect">
            <a:avLst/>
          </a:prstGeom>
        </p:spPr>
        <p:txBody>
          <a:bodyPr vert="horz" wrap="square" lIns="0" tIns="12700" rIns="0" bIns="0" rtlCol="0">
            <a:spAutoFit/>
          </a:bodyPr>
          <a:lstStyle/>
          <a:p>
            <a:pPr>
              <a:lnSpc>
                <a:spcPts val="1925"/>
              </a:lnSpc>
              <a:spcBef>
                <a:spcPts val="100"/>
              </a:spcBef>
            </a:pPr>
            <a:r>
              <a:rPr sz="1650" spc="204" dirty="0">
                <a:latin typeface="Tahoma"/>
                <a:cs typeface="Tahoma"/>
              </a:rPr>
              <a:t>Events</a:t>
            </a:r>
            <a:r>
              <a:rPr sz="1650" spc="204" dirty="0">
                <a:solidFill>
                  <a:srgbClr val="999999"/>
                </a:solidFill>
                <a:latin typeface="Tahoma"/>
                <a:cs typeface="Tahoma"/>
              </a:rPr>
              <a:t>:</a:t>
            </a:r>
            <a:endParaRPr sz="1650">
              <a:latin typeface="Tahoma"/>
              <a:cs typeface="Tahoma"/>
            </a:endParaRPr>
          </a:p>
          <a:p>
            <a:pPr marL="252095">
              <a:lnSpc>
                <a:spcPts val="1930"/>
              </a:lnSpc>
              <a:tabLst>
                <a:tab pos="1387475" algn="l"/>
                <a:tab pos="2774950" algn="l"/>
              </a:tabLst>
            </a:pPr>
            <a:r>
              <a:rPr sz="1650" spc="75" dirty="0">
                <a:latin typeface="Tahoma"/>
                <a:cs typeface="Tahoma"/>
              </a:rPr>
              <a:t>Type</a:t>
            </a:r>
            <a:r>
              <a:rPr sz="1650" dirty="0">
                <a:latin typeface="Tahoma"/>
                <a:cs typeface="Tahoma"/>
              </a:rPr>
              <a:t>	</a:t>
            </a:r>
            <a:r>
              <a:rPr sz="1650" spc="95" dirty="0">
                <a:latin typeface="Tahoma"/>
                <a:cs typeface="Tahoma"/>
              </a:rPr>
              <a:t>Reason</a:t>
            </a:r>
            <a:r>
              <a:rPr sz="1650" dirty="0">
                <a:latin typeface="Tahoma"/>
                <a:cs typeface="Tahoma"/>
              </a:rPr>
              <a:t>	</a:t>
            </a:r>
            <a:r>
              <a:rPr sz="1650" spc="35" dirty="0">
                <a:latin typeface="Tahoma"/>
                <a:cs typeface="Tahoma"/>
              </a:rPr>
              <a:t>Age</a:t>
            </a:r>
            <a:endParaRPr sz="1650">
              <a:latin typeface="Tahoma"/>
              <a:cs typeface="Tahoma"/>
            </a:endParaRPr>
          </a:p>
        </p:txBody>
      </p:sp>
      <p:sp>
        <p:nvSpPr>
          <p:cNvPr id="12" name="object 12"/>
          <p:cNvSpPr txBox="1"/>
          <p:nvPr/>
        </p:nvSpPr>
        <p:spPr>
          <a:xfrm>
            <a:off x="6639306" y="3092450"/>
            <a:ext cx="517525" cy="276860"/>
          </a:xfrm>
          <a:prstGeom prst="rect">
            <a:avLst/>
          </a:prstGeom>
        </p:spPr>
        <p:txBody>
          <a:bodyPr vert="horz" wrap="square" lIns="0" tIns="12700" rIns="0" bIns="0" rtlCol="0">
            <a:spAutoFit/>
          </a:bodyPr>
          <a:lstStyle/>
          <a:p>
            <a:pPr>
              <a:lnSpc>
                <a:spcPct val="100000"/>
              </a:lnSpc>
              <a:spcBef>
                <a:spcPts val="100"/>
              </a:spcBef>
            </a:pPr>
            <a:r>
              <a:rPr sz="1650" spc="-20" dirty="0">
                <a:latin typeface="Tahoma"/>
                <a:cs typeface="Tahoma"/>
              </a:rPr>
              <a:t>From</a:t>
            </a:r>
            <a:endParaRPr sz="1650">
              <a:latin typeface="Tahoma"/>
              <a:cs typeface="Tahoma"/>
            </a:endParaRPr>
          </a:p>
        </p:txBody>
      </p:sp>
      <p:sp>
        <p:nvSpPr>
          <p:cNvPr id="13" name="object 13"/>
          <p:cNvSpPr txBox="1"/>
          <p:nvPr/>
        </p:nvSpPr>
        <p:spPr>
          <a:xfrm>
            <a:off x="9036341" y="3092450"/>
            <a:ext cx="895985" cy="276860"/>
          </a:xfrm>
          <a:prstGeom prst="rect">
            <a:avLst/>
          </a:prstGeom>
        </p:spPr>
        <p:txBody>
          <a:bodyPr vert="horz" wrap="square" lIns="0" tIns="12700" rIns="0" bIns="0" rtlCol="0">
            <a:spAutoFit/>
          </a:bodyPr>
          <a:lstStyle/>
          <a:p>
            <a:pPr>
              <a:lnSpc>
                <a:spcPct val="100000"/>
              </a:lnSpc>
              <a:spcBef>
                <a:spcPts val="100"/>
              </a:spcBef>
            </a:pPr>
            <a:r>
              <a:rPr sz="1650" spc="85" dirty="0">
                <a:latin typeface="Tahoma"/>
                <a:cs typeface="Tahoma"/>
              </a:rPr>
              <a:t>Message</a:t>
            </a:r>
            <a:endParaRPr sz="1650">
              <a:latin typeface="Tahoma"/>
              <a:cs typeface="Tahoma"/>
            </a:endParaRPr>
          </a:p>
        </p:txBody>
      </p:sp>
      <p:sp>
        <p:nvSpPr>
          <p:cNvPr id="14" name="object 14"/>
          <p:cNvSpPr txBox="1"/>
          <p:nvPr/>
        </p:nvSpPr>
        <p:spPr>
          <a:xfrm>
            <a:off x="796924" y="3568700"/>
            <a:ext cx="11659235" cy="2402840"/>
          </a:xfrm>
          <a:prstGeom prst="rect">
            <a:avLst/>
          </a:prstGeom>
        </p:spPr>
        <p:txBody>
          <a:bodyPr vert="horz" wrap="square" lIns="0" tIns="12700" rIns="0" bIns="0" rtlCol="0">
            <a:spAutoFit/>
          </a:bodyPr>
          <a:lstStyle/>
          <a:p>
            <a:pPr marL="417195">
              <a:lnSpc>
                <a:spcPts val="1925"/>
              </a:lnSpc>
              <a:spcBef>
                <a:spcPts val="100"/>
              </a:spcBef>
            </a:pPr>
            <a:r>
              <a:rPr sz="1650" spc="465" dirty="0">
                <a:solidFill>
                  <a:srgbClr val="999999"/>
                </a:solidFill>
                <a:latin typeface="Tahoma"/>
                <a:cs typeface="Tahoma"/>
              </a:rPr>
              <a:t>...</a:t>
            </a:r>
            <a:endParaRPr sz="1650">
              <a:latin typeface="Tahoma"/>
              <a:cs typeface="Tahoma"/>
            </a:endParaRPr>
          </a:p>
          <a:p>
            <a:pPr marL="164465" marR="5080" indent="252095">
              <a:lnSpc>
                <a:spcPts val="1880"/>
              </a:lnSpc>
              <a:spcBef>
                <a:spcPts val="90"/>
              </a:spcBef>
              <a:tabLst>
                <a:tab pos="1552575" algn="l"/>
                <a:tab pos="2940685" algn="l"/>
                <a:tab pos="5842635" algn="l"/>
                <a:tab pos="8239125" algn="l"/>
              </a:tabLst>
            </a:pPr>
            <a:r>
              <a:rPr sz="1650" spc="110" dirty="0">
                <a:latin typeface="Tahoma"/>
                <a:cs typeface="Tahoma"/>
              </a:rPr>
              <a:t>Warning</a:t>
            </a:r>
            <a:r>
              <a:rPr sz="1650" dirty="0">
                <a:latin typeface="Tahoma"/>
                <a:cs typeface="Tahoma"/>
              </a:rPr>
              <a:t>	</a:t>
            </a:r>
            <a:r>
              <a:rPr sz="1650" spc="160" dirty="0">
                <a:latin typeface="Tahoma"/>
                <a:cs typeface="Tahoma"/>
              </a:rPr>
              <a:t>Unhealthy</a:t>
            </a:r>
            <a:r>
              <a:rPr sz="1650" dirty="0">
                <a:latin typeface="Tahoma"/>
                <a:cs typeface="Tahoma"/>
              </a:rPr>
              <a:t>	</a:t>
            </a:r>
            <a:r>
              <a:rPr sz="1650" dirty="0">
                <a:solidFill>
                  <a:srgbClr val="990054"/>
                </a:solidFill>
                <a:latin typeface="Tahoma"/>
                <a:cs typeface="Tahoma"/>
              </a:rPr>
              <a:t>2</a:t>
            </a:r>
            <a:r>
              <a:rPr sz="1650" dirty="0">
                <a:latin typeface="Tahoma"/>
                <a:cs typeface="Tahoma"/>
              </a:rPr>
              <a:t>m7s</a:t>
            </a:r>
            <a:r>
              <a:rPr sz="1650" spc="480" dirty="0">
                <a:latin typeface="Tahoma"/>
                <a:cs typeface="Tahoma"/>
              </a:rPr>
              <a:t> </a:t>
            </a:r>
            <a:r>
              <a:rPr sz="1650" spc="204" dirty="0">
                <a:solidFill>
                  <a:srgbClr val="999999"/>
                </a:solidFill>
                <a:latin typeface="Tahoma"/>
                <a:cs typeface="Tahoma"/>
              </a:rPr>
              <a:t>(</a:t>
            </a:r>
            <a:r>
              <a:rPr sz="1650" spc="204" dirty="0">
                <a:latin typeface="Tahoma"/>
                <a:cs typeface="Tahoma"/>
              </a:rPr>
              <a:t>x8</a:t>
            </a:r>
            <a:r>
              <a:rPr sz="1650" spc="484" dirty="0">
                <a:latin typeface="Tahoma"/>
                <a:cs typeface="Tahoma"/>
              </a:rPr>
              <a:t> </a:t>
            </a:r>
            <a:r>
              <a:rPr sz="1650" spc="190" dirty="0">
                <a:latin typeface="Tahoma"/>
                <a:cs typeface="Tahoma"/>
              </a:rPr>
              <a:t>over</a:t>
            </a:r>
            <a:r>
              <a:rPr sz="1650" spc="484" dirty="0">
                <a:latin typeface="Tahoma"/>
                <a:cs typeface="Tahoma"/>
              </a:rPr>
              <a:t> </a:t>
            </a:r>
            <a:r>
              <a:rPr sz="1650" spc="70" dirty="0">
                <a:solidFill>
                  <a:srgbClr val="990054"/>
                </a:solidFill>
                <a:latin typeface="Tahoma"/>
                <a:cs typeface="Tahoma"/>
              </a:rPr>
              <a:t>3</a:t>
            </a:r>
            <a:r>
              <a:rPr sz="1650" spc="70" dirty="0">
                <a:latin typeface="Tahoma"/>
                <a:cs typeface="Tahoma"/>
              </a:rPr>
              <a:t>m47s</a:t>
            </a:r>
            <a:r>
              <a:rPr sz="1650" spc="70"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kubelet</a:t>
            </a:r>
            <a:r>
              <a:rPr sz="1650" dirty="0">
                <a:latin typeface="Tahoma"/>
                <a:cs typeface="Tahoma"/>
              </a:rPr>
              <a:t>	</a:t>
            </a:r>
            <a:r>
              <a:rPr sz="1650" spc="220" dirty="0">
                <a:latin typeface="Tahoma"/>
                <a:cs typeface="Tahoma"/>
              </a:rPr>
              <a:t>Liveness</a:t>
            </a:r>
            <a:r>
              <a:rPr sz="1650" spc="484" dirty="0">
                <a:latin typeface="Tahoma"/>
                <a:cs typeface="Tahoma"/>
              </a:rPr>
              <a:t> </a:t>
            </a:r>
            <a:r>
              <a:rPr sz="1650" spc="150" dirty="0">
                <a:latin typeface="Tahoma"/>
                <a:cs typeface="Tahoma"/>
              </a:rPr>
              <a:t>probe</a:t>
            </a:r>
            <a:r>
              <a:rPr sz="1650" spc="484" dirty="0">
                <a:latin typeface="Tahoma"/>
                <a:cs typeface="Tahoma"/>
              </a:rPr>
              <a:t> </a:t>
            </a:r>
            <a:r>
              <a:rPr sz="1650" spc="345" dirty="0">
                <a:latin typeface="Tahoma"/>
                <a:cs typeface="Tahoma"/>
              </a:rPr>
              <a:t>failed</a:t>
            </a:r>
            <a:r>
              <a:rPr sz="1650" spc="345" dirty="0">
                <a:solidFill>
                  <a:srgbClr val="999999"/>
                </a:solidFill>
                <a:latin typeface="Tahoma"/>
                <a:cs typeface="Tahoma"/>
              </a:rPr>
              <a:t>:</a:t>
            </a:r>
            <a:r>
              <a:rPr sz="1650" spc="490" dirty="0">
                <a:solidFill>
                  <a:srgbClr val="999999"/>
                </a:solidFill>
                <a:latin typeface="Tahoma"/>
                <a:cs typeface="Tahoma"/>
              </a:rPr>
              <a:t> </a:t>
            </a:r>
            <a:r>
              <a:rPr sz="1650" spc="-20" dirty="0">
                <a:latin typeface="Tahoma"/>
                <a:cs typeface="Tahoma"/>
              </a:rPr>
              <a:t>HTTP </a:t>
            </a:r>
            <a:r>
              <a:rPr sz="1650" spc="150" dirty="0">
                <a:latin typeface="Tahoma"/>
                <a:cs typeface="Tahoma"/>
              </a:rPr>
              <a:t>probe</a:t>
            </a:r>
            <a:r>
              <a:rPr sz="1650" spc="484" dirty="0">
                <a:latin typeface="Tahoma"/>
                <a:cs typeface="Tahoma"/>
              </a:rPr>
              <a:t> </a:t>
            </a:r>
            <a:r>
              <a:rPr sz="1650" spc="335" dirty="0">
                <a:latin typeface="Tahoma"/>
                <a:cs typeface="Tahoma"/>
              </a:rPr>
              <a:t>failed</a:t>
            </a:r>
            <a:r>
              <a:rPr sz="1650" spc="490" dirty="0">
                <a:latin typeface="Tahoma"/>
                <a:cs typeface="Tahoma"/>
              </a:rPr>
              <a:t> </a:t>
            </a:r>
            <a:r>
              <a:rPr sz="1650" spc="220" dirty="0">
                <a:latin typeface="Tahoma"/>
                <a:cs typeface="Tahoma"/>
              </a:rPr>
              <a:t>with</a:t>
            </a:r>
            <a:r>
              <a:rPr sz="1650" spc="490" dirty="0">
                <a:latin typeface="Tahoma"/>
                <a:cs typeface="Tahoma"/>
              </a:rPr>
              <a:t> </a:t>
            </a:r>
            <a:r>
              <a:rPr sz="1650" spc="225" dirty="0">
                <a:latin typeface="Tahoma"/>
                <a:cs typeface="Tahoma"/>
              </a:rPr>
              <a:t>statuscode</a:t>
            </a:r>
            <a:r>
              <a:rPr sz="1650" spc="225" dirty="0">
                <a:solidFill>
                  <a:srgbClr val="999999"/>
                </a:solidFill>
                <a:latin typeface="Tahoma"/>
                <a:cs typeface="Tahoma"/>
              </a:rPr>
              <a:t>:</a:t>
            </a:r>
            <a:r>
              <a:rPr sz="1650" spc="490" dirty="0">
                <a:solidFill>
                  <a:srgbClr val="999999"/>
                </a:solidFill>
                <a:latin typeface="Tahoma"/>
                <a:cs typeface="Tahoma"/>
              </a:rPr>
              <a:t> </a:t>
            </a:r>
            <a:r>
              <a:rPr sz="1650" spc="65" dirty="0">
                <a:solidFill>
                  <a:srgbClr val="990054"/>
                </a:solidFill>
                <a:latin typeface="Tahoma"/>
                <a:cs typeface="Tahoma"/>
              </a:rPr>
              <a:t>500</a:t>
            </a:r>
            <a:endParaRPr sz="1650">
              <a:latin typeface="Tahoma"/>
              <a:cs typeface="Tahoma"/>
            </a:endParaRPr>
          </a:p>
          <a:p>
            <a:pPr marL="417195">
              <a:lnSpc>
                <a:spcPts val="1770"/>
              </a:lnSpc>
              <a:tabLst>
                <a:tab pos="1552575" algn="l"/>
                <a:tab pos="2940685" algn="l"/>
                <a:tab pos="5842635" algn="l"/>
                <a:tab pos="8239125" algn="l"/>
              </a:tabLst>
            </a:pPr>
            <a:r>
              <a:rPr sz="1650" spc="110" dirty="0">
                <a:latin typeface="Tahoma"/>
                <a:cs typeface="Tahoma"/>
              </a:rPr>
              <a:t>Normal</a:t>
            </a:r>
            <a:r>
              <a:rPr sz="1650" dirty="0">
                <a:latin typeface="Tahoma"/>
                <a:cs typeface="Tahoma"/>
              </a:rPr>
              <a:t>	</a:t>
            </a:r>
            <a:r>
              <a:rPr sz="1650" spc="365" dirty="0">
                <a:latin typeface="Tahoma"/>
                <a:cs typeface="Tahoma"/>
              </a:rPr>
              <a:t>Killing</a:t>
            </a:r>
            <a:r>
              <a:rPr sz="1650" dirty="0">
                <a:latin typeface="Tahoma"/>
                <a:cs typeface="Tahoma"/>
              </a:rPr>
              <a:t>	</a:t>
            </a:r>
            <a:r>
              <a:rPr sz="1650" dirty="0">
                <a:solidFill>
                  <a:srgbClr val="990054"/>
                </a:solidFill>
                <a:latin typeface="Tahoma"/>
                <a:cs typeface="Tahoma"/>
              </a:rPr>
              <a:t>2</a:t>
            </a:r>
            <a:r>
              <a:rPr sz="1650" dirty="0">
                <a:latin typeface="Tahoma"/>
                <a:cs typeface="Tahoma"/>
              </a:rPr>
              <a:t>m7s</a:t>
            </a:r>
            <a:r>
              <a:rPr sz="1650" spc="480" dirty="0">
                <a:latin typeface="Tahoma"/>
                <a:cs typeface="Tahoma"/>
              </a:rPr>
              <a:t> </a:t>
            </a:r>
            <a:r>
              <a:rPr sz="1650" spc="204" dirty="0">
                <a:solidFill>
                  <a:srgbClr val="999999"/>
                </a:solidFill>
                <a:latin typeface="Tahoma"/>
                <a:cs typeface="Tahoma"/>
              </a:rPr>
              <a:t>(</a:t>
            </a:r>
            <a:r>
              <a:rPr sz="1650" spc="204" dirty="0">
                <a:latin typeface="Tahoma"/>
                <a:cs typeface="Tahoma"/>
              </a:rPr>
              <a:t>x4</a:t>
            </a:r>
            <a:r>
              <a:rPr sz="1650" spc="484" dirty="0">
                <a:latin typeface="Tahoma"/>
                <a:cs typeface="Tahoma"/>
              </a:rPr>
              <a:t> </a:t>
            </a:r>
            <a:r>
              <a:rPr sz="1650" spc="190" dirty="0">
                <a:latin typeface="Tahoma"/>
                <a:cs typeface="Tahoma"/>
              </a:rPr>
              <a:t>over</a:t>
            </a:r>
            <a:r>
              <a:rPr sz="1650" spc="484" dirty="0">
                <a:latin typeface="Tahoma"/>
                <a:cs typeface="Tahoma"/>
              </a:rPr>
              <a:t> </a:t>
            </a:r>
            <a:r>
              <a:rPr sz="1650" spc="70" dirty="0">
                <a:solidFill>
                  <a:srgbClr val="990054"/>
                </a:solidFill>
                <a:latin typeface="Tahoma"/>
                <a:cs typeface="Tahoma"/>
              </a:rPr>
              <a:t>3</a:t>
            </a:r>
            <a:r>
              <a:rPr sz="1650" spc="70" dirty="0">
                <a:latin typeface="Tahoma"/>
                <a:cs typeface="Tahoma"/>
              </a:rPr>
              <a:t>m37s</a:t>
            </a:r>
            <a:r>
              <a:rPr sz="1650" spc="70"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kubelet</a:t>
            </a:r>
            <a:r>
              <a:rPr sz="1650" dirty="0">
                <a:latin typeface="Tahoma"/>
                <a:cs typeface="Tahoma"/>
              </a:rPr>
              <a:t>	</a:t>
            </a:r>
            <a:r>
              <a:rPr sz="1650" spc="204" dirty="0">
                <a:latin typeface="Tahoma"/>
                <a:cs typeface="Tahoma"/>
              </a:rPr>
              <a:t>Container</a:t>
            </a:r>
            <a:r>
              <a:rPr sz="1650" spc="20" dirty="0">
                <a:latin typeface="Tahoma"/>
                <a:cs typeface="Tahoma"/>
              </a:rPr>
              <a:t>  </a:t>
            </a:r>
            <a:r>
              <a:rPr sz="1650" spc="500" dirty="0">
                <a:latin typeface="Tahoma"/>
                <a:cs typeface="Tahoma"/>
              </a:rPr>
              <a:t>i</a:t>
            </a:r>
            <a:r>
              <a:rPr sz="1650" spc="500" dirty="0">
                <a:solidFill>
                  <a:srgbClr val="996E3A"/>
                </a:solidFill>
                <a:latin typeface="Tahoma"/>
                <a:cs typeface="Tahoma"/>
              </a:rPr>
              <a:t>-</a:t>
            </a:r>
            <a:r>
              <a:rPr sz="1650" dirty="0">
                <a:latin typeface="Tahoma"/>
                <a:cs typeface="Tahoma"/>
              </a:rPr>
              <a:t>am</a:t>
            </a:r>
            <a:r>
              <a:rPr sz="1650" dirty="0">
                <a:solidFill>
                  <a:srgbClr val="996E3A"/>
                </a:solidFill>
                <a:latin typeface="Tahoma"/>
                <a:cs typeface="Tahoma"/>
              </a:rPr>
              <a:t>-</a:t>
            </a:r>
            <a:r>
              <a:rPr sz="1650" spc="330" dirty="0">
                <a:latin typeface="Tahoma"/>
                <a:cs typeface="Tahoma"/>
              </a:rPr>
              <a:t>alive</a:t>
            </a:r>
            <a:r>
              <a:rPr sz="1650" spc="20" dirty="0">
                <a:latin typeface="Tahoma"/>
                <a:cs typeface="Tahoma"/>
              </a:rPr>
              <a:t>  </a:t>
            </a:r>
            <a:r>
              <a:rPr sz="1650" spc="325" dirty="0">
                <a:latin typeface="Tahoma"/>
                <a:cs typeface="Tahoma"/>
              </a:rPr>
              <a:t>failed</a:t>
            </a:r>
            <a:endParaRPr sz="1650">
              <a:latin typeface="Tahoma"/>
              <a:cs typeface="Tahoma"/>
            </a:endParaRPr>
          </a:p>
          <a:p>
            <a:pPr marL="164465">
              <a:lnSpc>
                <a:spcPts val="1875"/>
              </a:lnSpc>
            </a:pPr>
            <a:r>
              <a:rPr sz="1650" spc="275" dirty="0">
                <a:latin typeface="Tahoma"/>
                <a:cs typeface="Tahoma"/>
              </a:rPr>
              <a:t>liveness</a:t>
            </a:r>
            <a:r>
              <a:rPr sz="1650" spc="480" dirty="0">
                <a:latin typeface="Tahoma"/>
                <a:cs typeface="Tahoma"/>
              </a:rPr>
              <a:t> </a:t>
            </a:r>
            <a:r>
              <a:rPr sz="1650" spc="204" dirty="0">
                <a:latin typeface="Tahoma"/>
                <a:cs typeface="Tahoma"/>
              </a:rPr>
              <a:t>probe</a:t>
            </a:r>
            <a:r>
              <a:rPr sz="1650" spc="204" dirty="0">
                <a:solidFill>
                  <a:srgbClr val="999999"/>
                </a:solidFill>
                <a:latin typeface="Tahoma"/>
                <a:cs typeface="Tahoma"/>
              </a:rPr>
              <a:t>,</a:t>
            </a:r>
            <a:r>
              <a:rPr sz="1650" spc="480" dirty="0">
                <a:solidFill>
                  <a:srgbClr val="999999"/>
                </a:solidFill>
                <a:latin typeface="Tahoma"/>
                <a:cs typeface="Tahoma"/>
              </a:rPr>
              <a:t> </a:t>
            </a:r>
            <a:r>
              <a:rPr sz="1650" spc="405" dirty="0">
                <a:latin typeface="Tahoma"/>
                <a:cs typeface="Tahoma"/>
              </a:rPr>
              <a:t>will</a:t>
            </a:r>
            <a:r>
              <a:rPr sz="1650" spc="480" dirty="0">
                <a:latin typeface="Tahoma"/>
                <a:cs typeface="Tahoma"/>
              </a:rPr>
              <a:t> </a:t>
            </a:r>
            <a:r>
              <a:rPr sz="1650" spc="95" dirty="0">
                <a:latin typeface="Tahoma"/>
                <a:cs typeface="Tahoma"/>
              </a:rPr>
              <a:t>be</a:t>
            </a:r>
            <a:r>
              <a:rPr sz="1650" spc="480" dirty="0">
                <a:latin typeface="Tahoma"/>
                <a:cs typeface="Tahoma"/>
              </a:rPr>
              <a:t> </a:t>
            </a:r>
            <a:r>
              <a:rPr sz="1650" spc="250" dirty="0">
                <a:latin typeface="Tahoma"/>
                <a:cs typeface="Tahoma"/>
              </a:rPr>
              <a:t>restarted</a:t>
            </a:r>
            <a:endParaRPr sz="1650">
              <a:latin typeface="Tahoma"/>
              <a:cs typeface="Tahoma"/>
            </a:endParaRPr>
          </a:p>
          <a:p>
            <a:pPr marL="417195">
              <a:lnSpc>
                <a:spcPts val="1930"/>
              </a:lnSpc>
            </a:pPr>
            <a:r>
              <a:rPr sz="1650" spc="465" dirty="0">
                <a:solidFill>
                  <a:srgbClr val="999999"/>
                </a:solidFill>
                <a:latin typeface="Tahoma"/>
                <a:cs typeface="Tahoma"/>
              </a:rPr>
              <a:t>...</a:t>
            </a:r>
            <a:endParaRPr sz="1650">
              <a:latin typeface="Tahoma"/>
              <a:cs typeface="Tahoma"/>
            </a:endParaRPr>
          </a:p>
          <a:p>
            <a:pPr>
              <a:lnSpc>
                <a:spcPct val="100000"/>
              </a:lnSpc>
              <a:spcBef>
                <a:spcPts val="930"/>
              </a:spcBef>
            </a:pPr>
            <a:endParaRPr sz="1650">
              <a:latin typeface="Tahoma"/>
              <a:cs typeface="Tahoma"/>
            </a:endParaRPr>
          </a:p>
          <a:p>
            <a:pPr marL="12700" marR="515620">
              <a:lnSpc>
                <a:spcPct val="80800"/>
              </a:lnSpc>
            </a:pPr>
            <a:r>
              <a:rPr sz="2500" spc="1595" dirty="0">
                <a:solidFill>
                  <a:srgbClr val="333333"/>
                </a:solidFill>
                <a:latin typeface="Cambria"/>
                <a:cs typeface="Cambria"/>
              </a:rPr>
              <a:t>ℹ</a:t>
            </a:r>
            <a:r>
              <a:rPr sz="2500" spc="65" dirty="0">
                <a:solidFill>
                  <a:srgbClr val="333333"/>
                </a:solidFill>
                <a:latin typeface="Cambria"/>
                <a:cs typeface="Cambria"/>
              </a:rPr>
              <a:t> </a:t>
            </a:r>
            <a:r>
              <a:rPr sz="2100" spc="100" dirty="0">
                <a:solidFill>
                  <a:srgbClr val="333333"/>
                </a:solidFill>
                <a:latin typeface="Trebuchet MS"/>
                <a:cs typeface="Trebuchet MS"/>
              </a:rPr>
              <a:t>When</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container</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50" dirty="0">
                <a:solidFill>
                  <a:srgbClr val="333333"/>
                </a:solidFill>
                <a:latin typeface="Trebuchet MS"/>
                <a:cs typeface="Trebuchet MS"/>
              </a:rPr>
              <a:t>killed,</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333333"/>
                </a:solidFill>
                <a:latin typeface="Trebuchet MS"/>
                <a:cs typeface="Trebuchet MS"/>
              </a:rPr>
              <a:t>completely</a:t>
            </a:r>
            <a:r>
              <a:rPr sz="2100" spc="-15" dirty="0">
                <a:solidFill>
                  <a:srgbClr val="333333"/>
                </a:solidFill>
                <a:latin typeface="Trebuchet MS"/>
                <a:cs typeface="Trebuchet MS"/>
              </a:rPr>
              <a:t> </a:t>
            </a:r>
            <a:r>
              <a:rPr sz="2100" spc="75" dirty="0">
                <a:solidFill>
                  <a:srgbClr val="333333"/>
                </a:solidFill>
                <a:latin typeface="Trebuchet MS"/>
                <a:cs typeface="Trebuchet MS"/>
              </a:rPr>
              <a:t>new</a:t>
            </a:r>
            <a:r>
              <a:rPr sz="2100" spc="-20" dirty="0">
                <a:solidFill>
                  <a:srgbClr val="333333"/>
                </a:solidFill>
                <a:latin typeface="Trebuchet MS"/>
                <a:cs typeface="Trebuchet MS"/>
              </a:rPr>
              <a:t> </a:t>
            </a:r>
            <a:r>
              <a:rPr sz="2100" dirty="0">
                <a:solidFill>
                  <a:srgbClr val="333333"/>
                </a:solidFill>
                <a:latin typeface="Trebuchet MS"/>
                <a:cs typeface="Trebuchet MS"/>
              </a:rPr>
              <a:t>container</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10" dirty="0">
                <a:solidFill>
                  <a:srgbClr val="333333"/>
                </a:solidFill>
                <a:latin typeface="Trebuchet MS"/>
                <a:cs typeface="Trebuchet MS"/>
              </a:rPr>
              <a:t>created,</a:t>
            </a:r>
            <a:r>
              <a:rPr sz="2100" spc="-15" dirty="0">
                <a:solidFill>
                  <a:srgbClr val="333333"/>
                </a:solidFill>
                <a:latin typeface="Trebuchet MS"/>
                <a:cs typeface="Trebuchet MS"/>
              </a:rPr>
              <a:t> </a:t>
            </a:r>
            <a:r>
              <a:rPr sz="2100" spc="-114" dirty="0">
                <a:solidFill>
                  <a:srgbClr val="333333"/>
                </a:solidFill>
                <a:latin typeface="Trebuchet MS"/>
                <a:cs typeface="Trebuchet MS"/>
              </a:rPr>
              <a:t>it’s</a:t>
            </a:r>
            <a:r>
              <a:rPr sz="2100" spc="-20"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spc="-10" dirty="0">
                <a:solidFill>
                  <a:srgbClr val="333333"/>
                </a:solidFill>
                <a:latin typeface="Trebuchet MS"/>
                <a:cs typeface="Trebuchet MS"/>
              </a:rPr>
              <a:t>just</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85" dirty="0">
                <a:solidFill>
                  <a:srgbClr val="333333"/>
                </a:solidFill>
                <a:latin typeface="Trebuchet MS"/>
                <a:cs typeface="Trebuchet MS"/>
              </a:rPr>
              <a:t>same </a:t>
            </a:r>
            <a:r>
              <a:rPr sz="2100" dirty="0">
                <a:solidFill>
                  <a:srgbClr val="333333"/>
                </a:solidFill>
                <a:latin typeface="Trebuchet MS"/>
                <a:cs typeface="Trebuchet MS"/>
              </a:rPr>
              <a:t>container</a:t>
            </a:r>
            <a:r>
              <a:rPr sz="2100" spc="90" dirty="0">
                <a:solidFill>
                  <a:srgbClr val="333333"/>
                </a:solidFill>
                <a:latin typeface="Trebuchet MS"/>
                <a:cs typeface="Trebuchet MS"/>
              </a:rPr>
              <a:t> </a:t>
            </a:r>
            <a:r>
              <a:rPr sz="2100" spc="50" dirty="0">
                <a:solidFill>
                  <a:srgbClr val="333333"/>
                </a:solidFill>
                <a:latin typeface="Trebuchet MS"/>
                <a:cs typeface="Trebuchet MS"/>
              </a:rPr>
              <a:t>being</a:t>
            </a:r>
            <a:r>
              <a:rPr sz="2100" spc="90" dirty="0">
                <a:solidFill>
                  <a:srgbClr val="333333"/>
                </a:solidFill>
                <a:latin typeface="Trebuchet MS"/>
                <a:cs typeface="Trebuchet MS"/>
              </a:rPr>
              <a:t> </a:t>
            </a:r>
            <a:r>
              <a:rPr sz="2100" spc="-10" dirty="0">
                <a:solidFill>
                  <a:srgbClr val="333333"/>
                </a:solidFill>
                <a:latin typeface="Trebuchet MS"/>
                <a:cs typeface="Trebuchet MS"/>
              </a:rPr>
              <a:t>restarted</a:t>
            </a:r>
            <a:endParaRPr sz="2100">
              <a:latin typeface="Trebuchet MS"/>
              <a:cs typeface="Trebuchet M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8769350" cy="558800"/>
          </a:xfrm>
          <a:prstGeom prst="rect">
            <a:avLst/>
          </a:prstGeom>
        </p:spPr>
        <p:txBody>
          <a:bodyPr vert="horz" wrap="square" lIns="0" tIns="12700" rIns="0" bIns="0" rtlCol="0">
            <a:spAutoFit/>
          </a:bodyPr>
          <a:lstStyle/>
          <a:p>
            <a:pPr marL="12700">
              <a:lnSpc>
                <a:spcPct val="100000"/>
              </a:lnSpc>
              <a:spcBef>
                <a:spcPts val="100"/>
              </a:spcBef>
            </a:pPr>
            <a:r>
              <a:rPr spc="-10" dirty="0"/>
              <a:t>ANATOMY</a:t>
            </a:r>
            <a:r>
              <a:rPr spc="-130" dirty="0"/>
              <a:t> </a:t>
            </a:r>
            <a:r>
              <a:rPr dirty="0"/>
              <a:t>OF</a:t>
            </a:r>
            <a:r>
              <a:rPr spc="-130" dirty="0"/>
              <a:t> </a:t>
            </a:r>
            <a:r>
              <a:rPr spc="75" dirty="0"/>
              <a:t>A</a:t>
            </a:r>
            <a:r>
              <a:rPr spc="-130" dirty="0"/>
              <a:t> </a:t>
            </a:r>
            <a:r>
              <a:rPr dirty="0"/>
              <a:t>GOOD</a:t>
            </a:r>
            <a:r>
              <a:rPr spc="-130" dirty="0"/>
              <a:t> </a:t>
            </a:r>
            <a:r>
              <a:rPr spc="-90" dirty="0"/>
              <a:t>LIVENESS</a:t>
            </a:r>
            <a:r>
              <a:rPr spc="-125" dirty="0"/>
              <a:t> </a:t>
            </a:r>
            <a:r>
              <a:rPr spc="-40" dirty="0"/>
              <a:t>PROBE</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002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3" cstate="print"/>
          <a:stretch>
            <a:fillRect/>
          </a:stretch>
        </p:blipFill>
        <p:spPr>
          <a:xfrm>
            <a:off x="1309687" y="3624262"/>
            <a:ext cx="104775" cy="104774"/>
          </a:xfrm>
          <a:prstGeom prst="rect">
            <a:avLst/>
          </a:prstGeom>
        </p:spPr>
      </p:pic>
      <p:pic>
        <p:nvPicPr>
          <p:cNvPr id="7" name="object 7"/>
          <p:cNvPicPr/>
          <p:nvPr/>
        </p:nvPicPr>
        <p:blipFill>
          <a:blip r:embed="rId3" cstate="print"/>
          <a:stretch>
            <a:fillRect/>
          </a:stretch>
        </p:blipFill>
        <p:spPr>
          <a:xfrm>
            <a:off x="1309687" y="4100512"/>
            <a:ext cx="104775" cy="104774"/>
          </a:xfrm>
          <a:prstGeom prst="rect">
            <a:avLst/>
          </a:prstGeom>
        </p:spPr>
      </p:pic>
      <p:sp>
        <p:nvSpPr>
          <p:cNvPr id="8" name="object 8"/>
          <p:cNvSpPr txBox="1"/>
          <p:nvPr/>
        </p:nvSpPr>
        <p:spPr>
          <a:xfrm>
            <a:off x="1177924" y="1503091"/>
            <a:ext cx="11468735" cy="3822700"/>
          </a:xfrm>
          <a:prstGeom prst="rect">
            <a:avLst/>
          </a:prstGeom>
        </p:spPr>
        <p:txBody>
          <a:bodyPr vert="horz" wrap="square" lIns="0" tIns="74295" rIns="0" bIns="0" rtlCol="0">
            <a:spAutoFit/>
          </a:bodyPr>
          <a:lstStyle/>
          <a:p>
            <a:pPr marL="12700" marR="5080">
              <a:lnSpc>
                <a:spcPts val="2100"/>
              </a:lnSpc>
              <a:spcBef>
                <a:spcPts val="585"/>
              </a:spcBef>
            </a:pPr>
            <a:r>
              <a:rPr sz="2100" spc="-35" dirty="0">
                <a:solidFill>
                  <a:srgbClr val="333333"/>
                </a:solidFill>
                <a:latin typeface="Trebuchet MS"/>
                <a:cs typeface="Trebuchet MS"/>
              </a:rPr>
              <a:t>It</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dirty="0">
                <a:solidFill>
                  <a:srgbClr val="333333"/>
                </a:solidFill>
                <a:latin typeface="Trebuchet MS"/>
                <a:cs typeface="Trebuchet MS"/>
              </a:rPr>
              <a:t>strongly</a:t>
            </a:r>
            <a:r>
              <a:rPr sz="2100" spc="-25" dirty="0">
                <a:solidFill>
                  <a:srgbClr val="333333"/>
                </a:solidFill>
                <a:latin typeface="Trebuchet MS"/>
                <a:cs typeface="Trebuchet MS"/>
              </a:rPr>
              <a:t> </a:t>
            </a:r>
            <a:r>
              <a:rPr sz="2100" spc="85" dirty="0">
                <a:solidFill>
                  <a:srgbClr val="333333"/>
                </a:solidFill>
                <a:latin typeface="Trebuchet MS"/>
                <a:cs typeface="Trebuchet MS"/>
              </a:rPr>
              <a:t>recommended</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set</a:t>
            </a:r>
            <a:r>
              <a:rPr sz="2100" spc="-20" dirty="0">
                <a:solidFill>
                  <a:srgbClr val="333333"/>
                </a:solidFill>
                <a:latin typeface="Trebuchet MS"/>
                <a:cs typeface="Trebuchet MS"/>
              </a:rPr>
              <a:t> </a:t>
            </a:r>
            <a:r>
              <a:rPr sz="2100" spc="114" dirty="0">
                <a:solidFill>
                  <a:srgbClr val="333333"/>
                </a:solidFill>
                <a:latin typeface="Trebuchet MS"/>
                <a:cs typeface="Trebuchet MS"/>
              </a:rPr>
              <a:t>up</a:t>
            </a:r>
            <a:r>
              <a:rPr sz="2100" spc="-25" dirty="0">
                <a:solidFill>
                  <a:srgbClr val="333333"/>
                </a:solidFill>
                <a:latin typeface="Trebuchet MS"/>
                <a:cs typeface="Trebuchet MS"/>
              </a:rPr>
              <a:t> </a:t>
            </a:r>
            <a:r>
              <a:rPr sz="2150" i="1" dirty="0">
                <a:solidFill>
                  <a:srgbClr val="ED2137"/>
                </a:solidFill>
                <a:latin typeface="Trebuchet MS"/>
                <a:cs typeface="Trebuchet MS"/>
              </a:rPr>
              <a:t>Liveness</a:t>
            </a:r>
            <a:r>
              <a:rPr sz="2150" i="1" spc="-35" dirty="0">
                <a:solidFill>
                  <a:srgbClr val="ED2137"/>
                </a:solidFill>
                <a:latin typeface="Trebuchet MS"/>
                <a:cs typeface="Trebuchet MS"/>
              </a:rPr>
              <a:t> </a:t>
            </a:r>
            <a:r>
              <a:rPr sz="2150" i="1" spc="60" dirty="0">
                <a:solidFill>
                  <a:srgbClr val="ED2137"/>
                </a:solidFill>
                <a:latin typeface="Trebuchet MS"/>
                <a:cs typeface="Trebuchet MS"/>
              </a:rPr>
              <a:t>Probes</a:t>
            </a:r>
            <a:r>
              <a:rPr sz="2150" i="1" spc="-40" dirty="0">
                <a:solidFill>
                  <a:srgbClr val="ED2137"/>
                </a:solidFill>
                <a:latin typeface="Trebuchet MS"/>
                <a:cs typeface="Trebuchet MS"/>
              </a:rPr>
              <a:t> </a:t>
            </a:r>
            <a:r>
              <a:rPr sz="2100" dirty="0">
                <a:solidFill>
                  <a:srgbClr val="333333"/>
                </a:solidFill>
                <a:latin typeface="Trebuchet MS"/>
                <a:cs typeface="Trebuchet MS"/>
              </a:rPr>
              <a:t>for</a:t>
            </a:r>
            <a:r>
              <a:rPr sz="2100" spc="-20" dirty="0">
                <a:solidFill>
                  <a:srgbClr val="333333"/>
                </a:solidFill>
                <a:latin typeface="Trebuchet MS"/>
                <a:cs typeface="Trebuchet MS"/>
              </a:rPr>
              <a:t> </a:t>
            </a:r>
            <a:r>
              <a:rPr sz="2100" spc="80" dirty="0">
                <a:solidFill>
                  <a:srgbClr val="333333"/>
                </a:solidFill>
                <a:latin typeface="Trebuchet MS"/>
                <a:cs typeface="Trebuchet MS"/>
              </a:rPr>
              <a:t>your</a:t>
            </a:r>
            <a:r>
              <a:rPr sz="2100" spc="-25" dirty="0">
                <a:solidFill>
                  <a:srgbClr val="333333"/>
                </a:solidFill>
                <a:latin typeface="Trebuchet MS"/>
                <a:cs typeface="Trebuchet MS"/>
              </a:rPr>
              <a:t> </a:t>
            </a:r>
            <a:r>
              <a:rPr sz="2100" spc="114" dirty="0">
                <a:solidFill>
                  <a:srgbClr val="333333"/>
                </a:solidFill>
                <a:latin typeface="Trebuchet MS"/>
                <a:cs typeface="Trebuchet MS"/>
              </a:rPr>
              <a:t>Pods</a:t>
            </a:r>
            <a:r>
              <a:rPr sz="2100" spc="-20"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spc="60" dirty="0">
                <a:solidFill>
                  <a:srgbClr val="333333"/>
                </a:solidFill>
                <a:latin typeface="Trebuchet MS"/>
                <a:cs typeface="Trebuchet MS"/>
              </a:rPr>
              <a:t>production</a:t>
            </a:r>
            <a:r>
              <a:rPr sz="2100" spc="-20" dirty="0">
                <a:solidFill>
                  <a:srgbClr val="333333"/>
                </a:solidFill>
                <a:latin typeface="Trebuchet MS"/>
                <a:cs typeface="Trebuchet MS"/>
              </a:rPr>
              <a:t> </a:t>
            </a:r>
            <a:r>
              <a:rPr sz="2100" spc="65" dirty="0">
                <a:solidFill>
                  <a:srgbClr val="333333"/>
                </a:solidFill>
                <a:latin typeface="Trebuchet MS"/>
                <a:cs typeface="Trebuchet MS"/>
              </a:rPr>
              <a:t>because</a:t>
            </a:r>
            <a:r>
              <a:rPr sz="2100" spc="-25" dirty="0">
                <a:solidFill>
                  <a:srgbClr val="333333"/>
                </a:solidFill>
                <a:latin typeface="Trebuchet MS"/>
                <a:cs typeface="Trebuchet MS"/>
              </a:rPr>
              <a:t> if </a:t>
            </a:r>
            <a:r>
              <a:rPr sz="2100" spc="-10" dirty="0">
                <a:solidFill>
                  <a:srgbClr val="333333"/>
                </a:solidFill>
                <a:latin typeface="Trebuchet MS"/>
                <a:cs typeface="Trebuchet MS"/>
              </a:rPr>
              <a:t>not,</a:t>
            </a:r>
            <a:r>
              <a:rPr sz="2100" spc="-40" dirty="0">
                <a:solidFill>
                  <a:srgbClr val="333333"/>
                </a:solidFill>
                <a:latin typeface="Trebuchet MS"/>
                <a:cs typeface="Trebuchet MS"/>
              </a:rPr>
              <a:t> </a:t>
            </a:r>
            <a:r>
              <a:rPr sz="2150" i="1" spc="70" dirty="0">
                <a:solidFill>
                  <a:srgbClr val="ED2137"/>
                </a:solidFill>
                <a:latin typeface="Trebuchet MS"/>
                <a:cs typeface="Trebuchet MS"/>
              </a:rPr>
              <a:t>k8s</a:t>
            </a:r>
            <a:r>
              <a:rPr sz="2150" i="1" spc="-55" dirty="0">
                <a:solidFill>
                  <a:srgbClr val="ED2137"/>
                </a:solidFill>
                <a:latin typeface="Trebuchet MS"/>
                <a:cs typeface="Trebuchet MS"/>
              </a:rPr>
              <a:t> </a:t>
            </a:r>
            <a:r>
              <a:rPr sz="2100" spc="110" dirty="0">
                <a:solidFill>
                  <a:srgbClr val="333333"/>
                </a:solidFill>
                <a:latin typeface="Trebuchet MS"/>
                <a:cs typeface="Trebuchet MS"/>
              </a:rPr>
              <a:t>has</a:t>
            </a:r>
            <a:r>
              <a:rPr sz="2100" spc="-35" dirty="0">
                <a:solidFill>
                  <a:srgbClr val="333333"/>
                </a:solidFill>
                <a:latin typeface="Trebuchet MS"/>
                <a:cs typeface="Trebuchet MS"/>
              </a:rPr>
              <a:t> </a:t>
            </a:r>
            <a:r>
              <a:rPr sz="2100" spc="135" dirty="0">
                <a:solidFill>
                  <a:srgbClr val="333333"/>
                </a:solidFill>
                <a:latin typeface="Trebuchet MS"/>
                <a:cs typeface="Trebuchet MS"/>
              </a:rPr>
              <a:t>no</a:t>
            </a:r>
            <a:r>
              <a:rPr sz="2100" spc="-40" dirty="0">
                <a:solidFill>
                  <a:srgbClr val="333333"/>
                </a:solidFill>
                <a:latin typeface="Trebuchet MS"/>
                <a:cs typeface="Trebuchet MS"/>
              </a:rPr>
              <a:t> </a:t>
            </a:r>
            <a:r>
              <a:rPr sz="2100" dirty="0">
                <a:solidFill>
                  <a:srgbClr val="333333"/>
                </a:solidFill>
                <a:latin typeface="Trebuchet MS"/>
                <a:cs typeface="Trebuchet MS"/>
              </a:rPr>
              <a:t>way</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75" dirty="0">
                <a:solidFill>
                  <a:srgbClr val="333333"/>
                </a:solidFill>
                <a:latin typeface="Trebuchet MS"/>
                <a:cs typeface="Trebuchet MS"/>
              </a:rPr>
              <a:t>knowing</a:t>
            </a:r>
            <a:r>
              <a:rPr sz="2100" spc="-40" dirty="0">
                <a:solidFill>
                  <a:srgbClr val="333333"/>
                </a:solidFill>
                <a:latin typeface="Trebuchet MS"/>
                <a:cs typeface="Trebuchet MS"/>
              </a:rPr>
              <a:t> </a:t>
            </a:r>
            <a:r>
              <a:rPr sz="2100" spc="-80" dirty="0">
                <a:solidFill>
                  <a:srgbClr val="333333"/>
                </a:solidFill>
                <a:latin typeface="Trebuchet MS"/>
                <a:cs typeface="Trebuchet MS"/>
              </a:rPr>
              <a:t>if</a:t>
            </a:r>
            <a:r>
              <a:rPr sz="2100" spc="-40" dirty="0">
                <a:solidFill>
                  <a:srgbClr val="333333"/>
                </a:solidFill>
                <a:latin typeface="Trebuchet MS"/>
                <a:cs typeface="Trebuchet MS"/>
              </a:rPr>
              <a:t> </a:t>
            </a:r>
            <a:r>
              <a:rPr sz="2100" spc="80" dirty="0">
                <a:solidFill>
                  <a:srgbClr val="333333"/>
                </a:solidFill>
                <a:latin typeface="Trebuchet MS"/>
                <a:cs typeface="Trebuchet MS"/>
              </a:rPr>
              <a:t>your</a:t>
            </a:r>
            <a:r>
              <a:rPr sz="2100" spc="-35" dirty="0">
                <a:solidFill>
                  <a:srgbClr val="333333"/>
                </a:solidFill>
                <a:latin typeface="Trebuchet MS"/>
                <a:cs typeface="Trebuchet MS"/>
              </a:rPr>
              <a:t> </a:t>
            </a:r>
            <a:r>
              <a:rPr sz="2100" dirty="0">
                <a:solidFill>
                  <a:srgbClr val="333333"/>
                </a:solidFill>
                <a:latin typeface="Trebuchet MS"/>
                <a:cs typeface="Trebuchet MS"/>
              </a:rPr>
              <a:t>applications</a:t>
            </a:r>
            <a:r>
              <a:rPr sz="2100" spc="-40" dirty="0">
                <a:solidFill>
                  <a:srgbClr val="333333"/>
                </a:solidFill>
                <a:latin typeface="Trebuchet MS"/>
                <a:cs typeface="Trebuchet MS"/>
              </a:rPr>
              <a:t> </a:t>
            </a:r>
            <a:r>
              <a:rPr sz="2100" dirty="0">
                <a:solidFill>
                  <a:srgbClr val="333333"/>
                </a:solidFill>
                <a:latin typeface="Trebuchet MS"/>
                <a:cs typeface="Trebuchet MS"/>
              </a:rPr>
              <a:t>are</a:t>
            </a:r>
            <a:r>
              <a:rPr sz="2100" spc="-40" dirty="0">
                <a:solidFill>
                  <a:srgbClr val="333333"/>
                </a:solidFill>
                <a:latin typeface="Trebuchet MS"/>
                <a:cs typeface="Trebuchet MS"/>
              </a:rPr>
              <a:t> </a:t>
            </a:r>
            <a:r>
              <a:rPr sz="2100" spc="60" dirty="0">
                <a:solidFill>
                  <a:srgbClr val="333333"/>
                </a:solidFill>
                <a:latin typeface="Trebuchet MS"/>
                <a:cs typeface="Trebuchet MS"/>
              </a:rPr>
              <a:t>working</a:t>
            </a:r>
            <a:r>
              <a:rPr sz="2100" spc="-35" dirty="0">
                <a:solidFill>
                  <a:srgbClr val="333333"/>
                </a:solidFill>
                <a:latin typeface="Trebuchet MS"/>
                <a:cs typeface="Trebuchet MS"/>
              </a:rPr>
              <a:t> </a:t>
            </a:r>
            <a:r>
              <a:rPr sz="2100" spc="105" dirty="0">
                <a:solidFill>
                  <a:srgbClr val="333333"/>
                </a:solidFill>
                <a:latin typeface="Trebuchet MS"/>
                <a:cs typeface="Trebuchet MS"/>
              </a:rPr>
              <a:t>as</a:t>
            </a:r>
            <a:r>
              <a:rPr sz="2100" spc="-40" dirty="0">
                <a:solidFill>
                  <a:srgbClr val="333333"/>
                </a:solidFill>
                <a:latin typeface="Trebuchet MS"/>
                <a:cs typeface="Trebuchet MS"/>
              </a:rPr>
              <a:t> </a:t>
            </a:r>
            <a:r>
              <a:rPr sz="2100" spc="-10" dirty="0">
                <a:solidFill>
                  <a:srgbClr val="333333"/>
                </a:solidFill>
                <a:latin typeface="Trebuchet MS"/>
                <a:cs typeface="Trebuchet MS"/>
              </a:rPr>
              <a:t>expected</a:t>
            </a:r>
            <a:endParaRPr sz="2100">
              <a:latin typeface="Trebuchet MS"/>
              <a:cs typeface="Trebuchet MS"/>
            </a:endParaRPr>
          </a:p>
          <a:p>
            <a:pPr marL="12700" marR="76835">
              <a:lnSpc>
                <a:spcPts val="2100"/>
              </a:lnSpc>
              <a:spcBef>
                <a:spcPts val="1725"/>
              </a:spcBef>
            </a:pPr>
            <a:r>
              <a:rPr sz="2100" spc="85" dirty="0">
                <a:solidFill>
                  <a:srgbClr val="333333"/>
                </a:solidFill>
                <a:latin typeface="Trebuchet MS"/>
                <a:cs typeface="Trebuchet MS"/>
              </a:rPr>
              <a:t>A</a:t>
            </a:r>
            <a:r>
              <a:rPr sz="2100" spc="-50" dirty="0">
                <a:solidFill>
                  <a:srgbClr val="333333"/>
                </a:solidFill>
                <a:latin typeface="Trebuchet MS"/>
                <a:cs typeface="Trebuchet MS"/>
              </a:rPr>
              <a:t> </a:t>
            </a:r>
            <a:r>
              <a:rPr sz="2100" spc="75" dirty="0">
                <a:solidFill>
                  <a:srgbClr val="333333"/>
                </a:solidFill>
                <a:latin typeface="Trebuchet MS"/>
                <a:cs typeface="Trebuchet MS"/>
              </a:rPr>
              <a:t>probe</a:t>
            </a:r>
            <a:r>
              <a:rPr sz="2100" spc="-45" dirty="0">
                <a:solidFill>
                  <a:srgbClr val="333333"/>
                </a:solidFill>
                <a:latin typeface="Trebuchet MS"/>
                <a:cs typeface="Trebuchet MS"/>
              </a:rPr>
              <a:t> </a:t>
            </a:r>
            <a:r>
              <a:rPr sz="2100" spc="-50" dirty="0">
                <a:solidFill>
                  <a:srgbClr val="333333"/>
                </a:solidFill>
                <a:latin typeface="Trebuchet MS"/>
                <a:cs typeface="Trebuchet MS"/>
              </a:rPr>
              <a:t>(http)</a:t>
            </a:r>
            <a:r>
              <a:rPr sz="2100" spc="-45" dirty="0">
                <a:solidFill>
                  <a:srgbClr val="333333"/>
                </a:solidFill>
                <a:latin typeface="Trebuchet MS"/>
                <a:cs typeface="Trebuchet MS"/>
              </a:rPr>
              <a:t> </a:t>
            </a:r>
            <a:r>
              <a:rPr sz="2100" spc="90" dirty="0">
                <a:solidFill>
                  <a:srgbClr val="333333"/>
                </a:solidFill>
                <a:latin typeface="Trebuchet MS"/>
                <a:cs typeface="Trebuchet MS"/>
              </a:rPr>
              <a:t>should</a:t>
            </a:r>
            <a:r>
              <a:rPr sz="2100" spc="-45" dirty="0">
                <a:solidFill>
                  <a:srgbClr val="333333"/>
                </a:solidFill>
                <a:latin typeface="Trebuchet MS"/>
                <a:cs typeface="Trebuchet MS"/>
              </a:rPr>
              <a:t> </a:t>
            </a:r>
            <a:r>
              <a:rPr sz="2100" spc="80" dirty="0">
                <a:solidFill>
                  <a:srgbClr val="333333"/>
                </a:solidFill>
                <a:latin typeface="Trebuchet MS"/>
                <a:cs typeface="Trebuchet MS"/>
              </a:rPr>
              <a:t>correspond</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dirty="0">
                <a:solidFill>
                  <a:srgbClr val="333333"/>
                </a:solidFill>
                <a:latin typeface="Trebuchet MS"/>
                <a:cs typeface="Trebuchet MS"/>
              </a:rPr>
              <a:t>dedicated</a:t>
            </a:r>
            <a:r>
              <a:rPr sz="2100" spc="-45" dirty="0">
                <a:solidFill>
                  <a:srgbClr val="333333"/>
                </a:solidFill>
                <a:latin typeface="Trebuchet MS"/>
                <a:cs typeface="Trebuchet MS"/>
              </a:rPr>
              <a:t> </a:t>
            </a:r>
            <a:r>
              <a:rPr sz="2100" spc="50" dirty="0">
                <a:solidFill>
                  <a:srgbClr val="333333"/>
                </a:solidFill>
                <a:latin typeface="Trebuchet MS"/>
                <a:cs typeface="Trebuchet MS"/>
              </a:rPr>
              <a:t>path</a:t>
            </a:r>
            <a:r>
              <a:rPr sz="2100" spc="-45" dirty="0">
                <a:solidFill>
                  <a:srgbClr val="333333"/>
                </a:solidFill>
                <a:latin typeface="Trebuchet MS"/>
                <a:cs typeface="Trebuchet MS"/>
              </a:rPr>
              <a:t> </a:t>
            </a:r>
            <a:r>
              <a:rPr sz="2100" dirty="0">
                <a:solidFill>
                  <a:srgbClr val="333333"/>
                </a:solidFill>
                <a:latin typeface="Trebuchet MS"/>
                <a:cs typeface="Trebuchet MS"/>
              </a:rPr>
              <a:t>in</a:t>
            </a:r>
            <a:r>
              <a:rPr sz="2100" spc="-45" dirty="0">
                <a:solidFill>
                  <a:srgbClr val="333333"/>
                </a:solidFill>
                <a:latin typeface="Trebuchet MS"/>
                <a:cs typeface="Trebuchet MS"/>
              </a:rPr>
              <a:t> </a:t>
            </a:r>
            <a:r>
              <a:rPr sz="2100" spc="80" dirty="0">
                <a:solidFill>
                  <a:srgbClr val="333333"/>
                </a:solidFill>
                <a:latin typeface="Trebuchet MS"/>
                <a:cs typeface="Trebuchet MS"/>
              </a:rPr>
              <a:t>your</a:t>
            </a:r>
            <a:r>
              <a:rPr sz="2100" spc="-45" dirty="0">
                <a:solidFill>
                  <a:srgbClr val="333333"/>
                </a:solidFill>
                <a:latin typeface="Trebuchet MS"/>
                <a:cs typeface="Trebuchet MS"/>
              </a:rPr>
              <a:t> </a:t>
            </a:r>
            <a:r>
              <a:rPr sz="2100" dirty="0">
                <a:solidFill>
                  <a:srgbClr val="333333"/>
                </a:solidFill>
                <a:latin typeface="Trebuchet MS"/>
                <a:cs typeface="Trebuchet MS"/>
              </a:rPr>
              <a:t>application</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spc="80" dirty="0">
                <a:solidFill>
                  <a:srgbClr val="333333"/>
                </a:solidFill>
                <a:latin typeface="Trebuchet MS"/>
                <a:cs typeface="Trebuchet MS"/>
              </a:rPr>
              <a:t>correspond</a:t>
            </a:r>
            <a:r>
              <a:rPr sz="2100" spc="-45" dirty="0">
                <a:solidFill>
                  <a:srgbClr val="333333"/>
                </a:solidFill>
                <a:latin typeface="Trebuchet MS"/>
                <a:cs typeface="Trebuchet MS"/>
              </a:rPr>
              <a:t> </a:t>
            </a:r>
            <a:r>
              <a:rPr sz="2100" spc="-25" dirty="0">
                <a:solidFill>
                  <a:srgbClr val="333333"/>
                </a:solidFill>
                <a:latin typeface="Trebuchet MS"/>
                <a:cs typeface="Trebuchet MS"/>
              </a:rPr>
              <a:t>to </a:t>
            </a:r>
            <a:r>
              <a:rPr sz="2100" spc="100" dirty="0">
                <a:solidFill>
                  <a:srgbClr val="333333"/>
                </a:solidFill>
                <a:latin typeface="Trebuchet MS"/>
                <a:cs typeface="Trebuchet MS"/>
              </a:rPr>
              <a:t>an</a:t>
            </a:r>
            <a:r>
              <a:rPr sz="2100" spc="-40" dirty="0">
                <a:solidFill>
                  <a:srgbClr val="333333"/>
                </a:solidFill>
                <a:latin typeface="Trebuchet MS"/>
                <a:cs typeface="Trebuchet MS"/>
              </a:rPr>
              <a:t> </a:t>
            </a:r>
            <a:r>
              <a:rPr sz="2100" dirty="0">
                <a:solidFill>
                  <a:srgbClr val="333333"/>
                </a:solidFill>
                <a:latin typeface="Trebuchet MS"/>
                <a:cs typeface="Trebuchet MS"/>
              </a:rPr>
              <a:t>internal</a:t>
            </a:r>
            <a:r>
              <a:rPr sz="2100" spc="-40" dirty="0">
                <a:solidFill>
                  <a:srgbClr val="333333"/>
                </a:solidFill>
                <a:latin typeface="Trebuchet MS"/>
                <a:cs typeface="Trebuchet MS"/>
              </a:rPr>
              <a:t> </a:t>
            </a:r>
            <a:r>
              <a:rPr sz="2100" spc="50" dirty="0">
                <a:solidFill>
                  <a:srgbClr val="333333"/>
                </a:solidFill>
                <a:latin typeface="Trebuchet MS"/>
                <a:cs typeface="Trebuchet MS"/>
              </a:rPr>
              <a:t>operating</a:t>
            </a:r>
            <a:r>
              <a:rPr sz="2100" spc="-40" dirty="0">
                <a:solidFill>
                  <a:srgbClr val="333333"/>
                </a:solidFill>
                <a:latin typeface="Trebuchet MS"/>
                <a:cs typeface="Trebuchet MS"/>
              </a:rPr>
              <a:t> </a:t>
            </a:r>
            <a:r>
              <a:rPr sz="2100" spc="65" dirty="0">
                <a:solidFill>
                  <a:srgbClr val="333333"/>
                </a:solidFill>
                <a:latin typeface="Trebuchet MS"/>
                <a:cs typeface="Trebuchet MS"/>
              </a:rPr>
              <a:t>diagnosis</a:t>
            </a:r>
            <a:endParaRPr sz="2100">
              <a:latin typeface="Trebuchet MS"/>
              <a:cs typeface="Trebuchet MS"/>
            </a:endParaRPr>
          </a:p>
          <a:p>
            <a:pPr marL="393065" marR="3303904" indent="-381000">
              <a:lnSpc>
                <a:spcPts val="3829"/>
              </a:lnSpc>
              <a:spcBef>
                <a:spcPts val="265"/>
              </a:spcBef>
            </a:pPr>
            <a:r>
              <a:rPr sz="2100" spc="85" dirty="0">
                <a:solidFill>
                  <a:srgbClr val="333333"/>
                </a:solidFill>
                <a:latin typeface="Trebuchet MS"/>
                <a:cs typeface="Trebuchet MS"/>
              </a:rPr>
              <a:t>A</a:t>
            </a:r>
            <a:r>
              <a:rPr sz="2100" spc="-35" dirty="0">
                <a:solidFill>
                  <a:srgbClr val="333333"/>
                </a:solidFill>
                <a:latin typeface="Trebuchet MS"/>
                <a:cs typeface="Trebuchet MS"/>
              </a:rPr>
              <a:t> </a:t>
            </a:r>
            <a:r>
              <a:rPr sz="2100" spc="75" dirty="0">
                <a:solidFill>
                  <a:srgbClr val="333333"/>
                </a:solidFill>
                <a:latin typeface="Trebuchet MS"/>
                <a:cs typeface="Trebuchet MS"/>
              </a:rPr>
              <a:t>probe</a:t>
            </a:r>
            <a:r>
              <a:rPr sz="2100" spc="-35" dirty="0">
                <a:solidFill>
                  <a:srgbClr val="333333"/>
                </a:solidFill>
                <a:latin typeface="Trebuchet MS"/>
                <a:cs typeface="Trebuchet MS"/>
              </a:rPr>
              <a:t> </a:t>
            </a:r>
            <a:r>
              <a:rPr sz="2100" spc="90" dirty="0">
                <a:solidFill>
                  <a:srgbClr val="333333"/>
                </a:solidFill>
                <a:latin typeface="Trebuchet MS"/>
                <a:cs typeface="Trebuchet MS"/>
              </a:rPr>
              <a:t>must</a:t>
            </a:r>
            <a:r>
              <a:rPr sz="2100" spc="-30" dirty="0">
                <a:solidFill>
                  <a:srgbClr val="333333"/>
                </a:solidFill>
                <a:latin typeface="Trebuchet MS"/>
                <a:cs typeface="Trebuchet MS"/>
              </a:rPr>
              <a:t> </a:t>
            </a:r>
            <a:r>
              <a:rPr sz="2100" spc="60" dirty="0">
                <a:solidFill>
                  <a:srgbClr val="333333"/>
                </a:solidFill>
                <a:latin typeface="Trebuchet MS"/>
                <a:cs typeface="Trebuchet MS"/>
              </a:rPr>
              <a:t>not</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5" dirty="0">
                <a:solidFill>
                  <a:srgbClr val="333333"/>
                </a:solidFill>
                <a:latin typeface="Trebuchet MS"/>
                <a:cs typeface="Trebuchet MS"/>
              </a:rPr>
              <a:t> </a:t>
            </a:r>
            <a:r>
              <a:rPr sz="2100" spc="-10" dirty="0">
                <a:solidFill>
                  <a:srgbClr val="333333"/>
                </a:solidFill>
                <a:latin typeface="Trebuchet MS"/>
                <a:cs typeface="Trebuchet MS"/>
              </a:rPr>
              <a:t>affected</a:t>
            </a:r>
            <a:r>
              <a:rPr sz="2100" spc="-30" dirty="0">
                <a:solidFill>
                  <a:srgbClr val="333333"/>
                </a:solidFill>
                <a:latin typeface="Trebuchet MS"/>
                <a:cs typeface="Trebuchet MS"/>
              </a:rPr>
              <a:t> </a:t>
            </a:r>
            <a:r>
              <a:rPr sz="2100" spc="55" dirty="0">
                <a:solidFill>
                  <a:srgbClr val="333333"/>
                </a:solidFill>
                <a:latin typeface="Trebuchet MS"/>
                <a:cs typeface="Trebuchet MS"/>
              </a:rPr>
              <a:t>by</a:t>
            </a:r>
            <a:r>
              <a:rPr sz="2100" spc="-35" dirty="0">
                <a:solidFill>
                  <a:srgbClr val="333333"/>
                </a:solidFill>
                <a:latin typeface="Trebuchet MS"/>
                <a:cs typeface="Trebuchet MS"/>
              </a:rPr>
              <a:t> </a:t>
            </a:r>
            <a:r>
              <a:rPr sz="2100" spc="80" dirty="0">
                <a:solidFill>
                  <a:srgbClr val="333333"/>
                </a:solidFill>
                <a:latin typeface="Trebuchet MS"/>
                <a:cs typeface="Trebuchet MS"/>
              </a:rPr>
              <a:t>your</a:t>
            </a:r>
            <a:r>
              <a:rPr sz="2100" spc="-30" dirty="0">
                <a:solidFill>
                  <a:srgbClr val="333333"/>
                </a:solidFill>
                <a:latin typeface="Trebuchet MS"/>
                <a:cs typeface="Trebuchet MS"/>
              </a:rPr>
              <a:t> </a:t>
            </a:r>
            <a:r>
              <a:rPr sz="2100" dirty="0">
                <a:solidFill>
                  <a:srgbClr val="333333"/>
                </a:solidFill>
                <a:latin typeface="Trebuchet MS"/>
                <a:cs typeface="Trebuchet MS"/>
              </a:rPr>
              <a:t>application's</a:t>
            </a:r>
            <a:r>
              <a:rPr sz="2100" spc="-35" dirty="0">
                <a:solidFill>
                  <a:srgbClr val="333333"/>
                </a:solidFill>
                <a:latin typeface="Trebuchet MS"/>
                <a:cs typeface="Trebuchet MS"/>
              </a:rPr>
              <a:t> </a:t>
            </a:r>
            <a:r>
              <a:rPr sz="2100" spc="-10" dirty="0">
                <a:solidFill>
                  <a:srgbClr val="333333"/>
                </a:solidFill>
                <a:latin typeface="Trebuchet MS"/>
                <a:cs typeface="Trebuchet MS"/>
              </a:rPr>
              <a:t>dependencies: </a:t>
            </a:r>
            <a:r>
              <a:rPr sz="2100" spc="-95" dirty="0">
                <a:solidFill>
                  <a:srgbClr val="333333"/>
                </a:solidFill>
                <a:latin typeface="Trebuchet MS"/>
                <a:cs typeface="Trebuchet MS"/>
              </a:rPr>
              <a:t>it</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spc="80" dirty="0">
                <a:solidFill>
                  <a:srgbClr val="333333"/>
                </a:solidFill>
                <a:latin typeface="Trebuchet MS"/>
                <a:cs typeface="Trebuchet MS"/>
              </a:rPr>
              <a:t>your</a:t>
            </a:r>
            <a:r>
              <a:rPr sz="2100" spc="-50" dirty="0">
                <a:solidFill>
                  <a:srgbClr val="333333"/>
                </a:solidFill>
                <a:latin typeface="Trebuchet MS"/>
                <a:cs typeface="Trebuchet MS"/>
              </a:rPr>
              <a:t> </a:t>
            </a:r>
            <a:r>
              <a:rPr sz="2100" spc="50" dirty="0">
                <a:solidFill>
                  <a:srgbClr val="333333"/>
                </a:solidFill>
                <a:latin typeface="Trebuchet MS"/>
                <a:cs typeface="Trebuchet MS"/>
              </a:rPr>
              <a:t>dependencies</a:t>
            </a:r>
            <a:r>
              <a:rPr sz="2100" spc="-50" dirty="0">
                <a:solidFill>
                  <a:srgbClr val="333333"/>
                </a:solidFill>
                <a:latin typeface="Trebuchet MS"/>
                <a:cs typeface="Trebuchet MS"/>
              </a:rPr>
              <a:t> </a:t>
            </a:r>
            <a:r>
              <a:rPr sz="2100" dirty="0">
                <a:solidFill>
                  <a:srgbClr val="333333"/>
                </a:solidFill>
                <a:latin typeface="Trebuchet MS"/>
                <a:cs typeface="Trebuchet MS"/>
              </a:rPr>
              <a:t>that</a:t>
            </a:r>
            <a:r>
              <a:rPr sz="2100" spc="-50" dirty="0">
                <a:solidFill>
                  <a:srgbClr val="333333"/>
                </a:solidFill>
                <a:latin typeface="Trebuchet MS"/>
                <a:cs typeface="Trebuchet MS"/>
              </a:rPr>
              <a:t> </a:t>
            </a:r>
            <a:r>
              <a:rPr sz="2100" dirty="0">
                <a:solidFill>
                  <a:srgbClr val="333333"/>
                </a:solidFill>
                <a:latin typeface="Trebuchet MS"/>
                <a:cs typeface="Trebuchet MS"/>
              </a:rPr>
              <a:t>are</a:t>
            </a:r>
            <a:r>
              <a:rPr sz="2100" spc="-50" dirty="0">
                <a:solidFill>
                  <a:srgbClr val="333333"/>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error,</a:t>
            </a:r>
            <a:r>
              <a:rPr sz="2100" spc="-50" dirty="0">
                <a:solidFill>
                  <a:srgbClr val="333333"/>
                </a:solidFill>
                <a:latin typeface="Trebuchet MS"/>
                <a:cs typeface="Trebuchet MS"/>
              </a:rPr>
              <a:t> </a:t>
            </a:r>
            <a:r>
              <a:rPr sz="2100" spc="60" dirty="0">
                <a:solidFill>
                  <a:srgbClr val="333333"/>
                </a:solidFill>
                <a:latin typeface="Trebuchet MS"/>
                <a:cs typeface="Trebuchet MS"/>
              </a:rPr>
              <a:t>not</a:t>
            </a:r>
            <a:r>
              <a:rPr sz="2100" spc="-50" dirty="0">
                <a:solidFill>
                  <a:srgbClr val="333333"/>
                </a:solidFill>
                <a:latin typeface="Trebuchet MS"/>
                <a:cs typeface="Trebuchet MS"/>
              </a:rPr>
              <a:t> </a:t>
            </a:r>
            <a:r>
              <a:rPr sz="2100" spc="80" dirty="0">
                <a:solidFill>
                  <a:srgbClr val="333333"/>
                </a:solidFill>
                <a:latin typeface="Trebuchet MS"/>
                <a:cs typeface="Trebuchet MS"/>
              </a:rPr>
              <a:t>your</a:t>
            </a:r>
            <a:r>
              <a:rPr sz="2100" spc="-50"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a:p>
            <a:pPr marL="393065">
              <a:lnSpc>
                <a:spcPts val="2285"/>
              </a:lnSpc>
              <a:spcBef>
                <a:spcPts val="880"/>
              </a:spcBef>
            </a:pPr>
            <a:r>
              <a:rPr sz="2100" dirty="0">
                <a:solidFill>
                  <a:srgbClr val="333333"/>
                </a:solidFill>
                <a:latin typeface="Trebuchet MS"/>
                <a:cs typeface="Trebuchet MS"/>
              </a:rPr>
              <a:t>it's</a:t>
            </a:r>
            <a:r>
              <a:rPr sz="2100" spc="-20" dirty="0">
                <a:solidFill>
                  <a:srgbClr val="333333"/>
                </a:solidFill>
                <a:latin typeface="Trebuchet MS"/>
                <a:cs typeface="Trebuchet MS"/>
              </a:rPr>
              <a:t> </a:t>
            </a:r>
            <a:r>
              <a:rPr sz="2100" spc="114" dirty="0">
                <a:solidFill>
                  <a:srgbClr val="333333"/>
                </a:solidFill>
                <a:latin typeface="Trebuchet MS"/>
                <a:cs typeface="Trebuchet MS"/>
              </a:rPr>
              <a:t>up</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85" dirty="0">
                <a:solidFill>
                  <a:srgbClr val="333333"/>
                </a:solidFill>
                <a:latin typeface="Trebuchet MS"/>
                <a:cs typeface="Trebuchet MS"/>
              </a:rPr>
              <a:t>you</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properly</a:t>
            </a:r>
            <a:r>
              <a:rPr sz="2100" spc="-15" dirty="0">
                <a:solidFill>
                  <a:srgbClr val="333333"/>
                </a:solidFill>
                <a:latin typeface="Trebuchet MS"/>
                <a:cs typeface="Trebuchet MS"/>
              </a:rPr>
              <a:t> </a:t>
            </a:r>
            <a:r>
              <a:rPr sz="2100" spc="95" dirty="0">
                <a:solidFill>
                  <a:srgbClr val="333333"/>
                </a:solidFill>
                <a:latin typeface="Trebuchet MS"/>
                <a:cs typeface="Trebuchet MS"/>
              </a:rPr>
              <a:t>manage</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50" dirty="0">
                <a:solidFill>
                  <a:srgbClr val="333333"/>
                </a:solidFill>
                <a:latin typeface="Trebuchet MS"/>
                <a:cs typeface="Trebuchet MS"/>
              </a:rPr>
              <a:t>dependencies</a:t>
            </a:r>
            <a:r>
              <a:rPr sz="2100" spc="-15" dirty="0">
                <a:solidFill>
                  <a:srgbClr val="333333"/>
                </a:solidFill>
                <a:latin typeface="Trebuchet MS"/>
                <a:cs typeface="Trebuchet MS"/>
              </a:rPr>
              <a:t> </a:t>
            </a:r>
            <a:r>
              <a:rPr sz="2100" dirty="0">
                <a:solidFill>
                  <a:srgbClr val="333333"/>
                </a:solidFill>
                <a:latin typeface="Trebuchet MS"/>
                <a:cs typeface="Trebuchet MS"/>
              </a:rPr>
              <a:t>in</a:t>
            </a:r>
            <a:r>
              <a:rPr sz="2100" spc="-15" dirty="0">
                <a:solidFill>
                  <a:srgbClr val="333333"/>
                </a:solidFill>
                <a:latin typeface="Trebuchet MS"/>
                <a:cs typeface="Trebuchet MS"/>
              </a:rPr>
              <a:t> </a:t>
            </a:r>
            <a:r>
              <a:rPr sz="2100" spc="55" dirty="0">
                <a:solidFill>
                  <a:srgbClr val="333333"/>
                </a:solidFill>
                <a:latin typeface="Trebuchet MS"/>
                <a:cs typeface="Trebuchet MS"/>
              </a:rPr>
              <a:t>error</a:t>
            </a:r>
            <a:r>
              <a:rPr sz="2100" spc="-15" dirty="0">
                <a:solidFill>
                  <a:srgbClr val="333333"/>
                </a:solidFill>
                <a:latin typeface="Trebuchet MS"/>
                <a:cs typeface="Trebuchet MS"/>
              </a:rPr>
              <a:t> </a:t>
            </a:r>
            <a:r>
              <a:rPr sz="2100" dirty="0">
                <a:solidFill>
                  <a:srgbClr val="333333"/>
                </a:solidFill>
                <a:latin typeface="Trebuchet MS"/>
                <a:cs typeface="Trebuchet MS"/>
              </a:rPr>
              <a:t>in</a:t>
            </a:r>
            <a:r>
              <a:rPr sz="2100" spc="-15" dirty="0">
                <a:solidFill>
                  <a:srgbClr val="333333"/>
                </a:solidFill>
                <a:latin typeface="Trebuchet MS"/>
                <a:cs typeface="Trebuchet MS"/>
              </a:rPr>
              <a:t> </a:t>
            </a:r>
            <a:r>
              <a:rPr sz="2100" spc="80" dirty="0">
                <a:solidFill>
                  <a:srgbClr val="333333"/>
                </a:solidFill>
                <a:latin typeface="Trebuchet MS"/>
                <a:cs typeface="Trebuchet MS"/>
              </a:rPr>
              <a:t>your</a:t>
            </a:r>
            <a:r>
              <a:rPr sz="2100" spc="-15" dirty="0">
                <a:solidFill>
                  <a:srgbClr val="333333"/>
                </a:solidFill>
                <a:latin typeface="Trebuchet MS"/>
                <a:cs typeface="Trebuchet MS"/>
              </a:rPr>
              <a:t> </a:t>
            </a:r>
            <a:r>
              <a:rPr sz="2100" dirty="0">
                <a:solidFill>
                  <a:srgbClr val="333333"/>
                </a:solidFill>
                <a:latin typeface="Trebuchet MS"/>
                <a:cs typeface="Trebuchet MS"/>
              </a:rPr>
              <a:t>application</a:t>
            </a:r>
            <a:r>
              <a:rPr sz="2100" spc="-15" dirty="0">
                <a:solidFill>
                  <a:srgbClr val="333333"/>
                </a:solidFill>
                <a:latin typeface="Trebuchet MS"/>
                <a:cs typeface="Trebuchet MS"/>
              </a:rPr>
              <a:t> </a:t>
            </a:r>
            <a:r>
              <a:rPr sz="2100" spc="-20" dirty="0">
                <a:solidFill>
                  <a:srgbClr val="333333"/>
                </a:solidFill>
                <a:latin typeface="Trebuchet MS"/>
                <a:cs typeface="Trebuchet MS"/>
              </a:rPr>
              <a:t>(use</a:t>
            </a:r>
            <a:endParaRPr sz="2100">
              <a:latin typeface="Trebuchet MS"/>
              <a:cs typeface="Trebuchet MS"/>
            </a:endParaRPr>
          </a:p>
          <a:p>
            <a:pPr marL="393065">
              <a:lnSpc>
                <a:spcPts val="2345"/>
              </a:lnSpc>
            </a:pPr>
            <a:r>
              <a:rPr sz="2150" i="1" spc="-55" dirty="0">
                <a:solidFill>
                  <a:srgbClr val="ED2137"/>
                </a:solidFill>
                <a:latin typeface="Trebuchet MS"/>
                <a:cs typeface="Trebuchet MS"/>
              </a:rPr>
              <a:t>circuit</a:t>
            </a:r>
            <a:r>
              <a:rPr sz="2150" i="1" spc="-45" dirty="0">
                <a:solidFill>
                  <a:srgbClr val="ED2137"/>
                </a:solidFill>
                <a:latin typeface="Trebuchet MS"/>
                <a:cs typeface="Trebuchet MS"/>
              </a:rPr>
              <a:t> </a:t>
            </a:r>
            <a:r>
              <a:rPr sz="2150" i="1" dirty="0">
                <a:solidFill>
                  <a:srgbClr val="ED2137"/>
                </a:solidFill>
                <a:latin typeface="Trebuchet MS"/>
                <a:cs typeface="Trebuchet MS"/>
              </a:rPr>
              <a:t>breaker</a:t>
            </a:r>
            <a:r>
              <a:rPr sz="2150" i="1" spc="-40" dirty="0">
                <a:solidFill>
                  <a:srgbClr val="ED2137"/>
                </a:solidFill>
                <a:latin typeface="Trebuchet MS"/>
                <a:cs typeface="Trebuchet MS"/>
              </a:rPr>
              <a:t> </a:t>
            </a:r>
            <a:r>
              <a:rPr sz="2100" dirty="0">
                <a:solidFill>
                  <a:srgbClr val="333333"/>
                </a:solidFill>
                <a:latin typeface="Trebuchet MS"/>
                <a:cs typeface="Trebuchet MS"/>
              </a:rPr>
              <a:t>for</a:t>
            </a:r>
            <a:r>
              <a:rPr sz="2100" spc="-25" dirty="0">
                <a:solidFill>
                  <a:srgbClr val="333333"/>
                </a:solidFill>
                <a:latin typeface="Trebuchet MS"/>
                <a:cs typeface="Trebuchet MS"/>
              </a:rPr>
              <a:t> </a:t>
            </a:r>
            <a:r>
              <a:rPr sz="2100" spc="-10" dirty="0">
                <a:solidFill>
                  <a:srgbClr val="333333"/>
                </a:solidFill>
                <a:latin typeface="Trebuchet MS"/>
                <a:cs typeface="Trebuchet MS"/>
              </a:rPr>
              <a:t>example)</a:t>
            </a:r>
            <a:endParaRPr sz="2100">
              <a:latin typeface="Trebuchet MS"/>
              <a:cs typeface="Trebuchet MS"/>
            </a:endParaRPr>
          </a:p>
          <a:p>
            <a:pPr marL="12700">
              <a:lnSpc>
                <a:spcPts val="2340"/>
              </a:lnSpc>
              <a:spcBef>
                <a:spcPts val="1170"/>
              </a:spcBef>
            </a:pPr>
            <a:r>
              <a:rPr sz="2100" spc="55" dirty="0">
                <a:solidFill>
                  <a:srgbClr val="333333"/>
                </a:solidFill>
                <a:latin typeface="Trebuchet MS"/>
                <a:cs typeface="Trebuchet MS"/>
              </a:rPr>
              <a:t>Keep</a:t>
            </a:r>
            <a:r>
              <a:rPr sz="2100" spc="-50" dirty="0">
                <a:solidFill>
                  <a:srgbClr val="333333"/>
                </a:solidFill>
                <a:latin typeface="Trebuchet MS"/>
                <a:cs typeface="Trebuchet MS"/>
              </a:rPr>
              <a:t> </a:t>
            </a:r>
            <a:r>
              <a:rPr sz="2100" spc="80" dirty="0">
                <a:solidFill>
                  <a:srgbClr val="333333"/>
                </a:solidFill>
                <a:latin typeface="Trebuchet MS"/>
                <a:cs typeface="Trebuchet MS"/>
              </a:rPr>
              <a:t>your</a:t>
            </a:r>
            <a:r>
              <a:rPr sz="2100" spc="-50" dirty="0">
                <a:solidFill>
                  <a:srgbClr val="333333"/>
                </a:solidFill>
                <a:latin typeface="Trebuchet MS"/>
                <a:cs typeface="Trebuchet MS"/>
              </a:rPr>
              <a:t> </a:t>
            </a:r>
            <a:r>
              <a:rPr sz="2100" spc="90" dirty="0">
                <a:solidFill>
                  <a:srgbClr val="333333"/>
                </a:solidFill>
                <a:latin typeface="Trebuchet MS"/>
                <a:cs typeface="Trebuchet MS"/>
              </a:rPr>
              <a:t>probes</a:t>
            </a:r>
            <a:r>
              <a:rPr sz="2100" spc="-50" dirty="0">
                <a:solidFill>
                  <a:srgbClr val="333333"/>
                </a:solidFill>
                <a:latin typeface="Trebuchet MS"/>
                <a:cs typeface="Trebuchet MS"/>
              </a:rPr>
              <a:t> </a:t>
            </a:r>
            <a:r>
              <a:rPr sz="2150" i="1" spc="-100" dirty="0">
                <a:solidFill>
                  <a:srgbClr val="ED2137"/>
                </a:solidFill>
                <a:latin typeface="Trebuchet MS"/>
                <a:cs typeface="Trebuchet MS"/>
              </a:rPr>
              <a:t>light</a:t>
            </a:r>
            <a:r>
              <a:rPr sz="2100" spc="-100" dirty="0">
                <a:solidFill>
                  <a:srgbClr val="333333"/>
                </a:solidFill>
                <a:latin typeface="Trebuchet MS"/>
                <a:cs typeface="Trebuchet MS"/>
              </a:rPr>
              <a:t>:</a:t>
            </a:r>
            <a:r>
              <a:rPr sz="2100" spc="-45" dirty="0">
                <a:solidFill>
                  <a:srgbClr val="333333"/>
                </a:solidFill>
                <a:latin typeface="Trebuchet MS"/>
                <a:cs typeface="Trebuchet MS"/>
              </a:rPr>
              <a:t> </a:t>
            </a:r>
            <a:r>
              <a:rPr sz="2100" dirty="0">
                <a:solidFill>
                  <a:srgbClr val="333333"/>
                </a:solidFill>
                <a:latin typeface="Trebuchet MS"/>
                <a:cs typeface="Trebuchet MS"/>
              </a:rPr>
              <a:t>they</a:t>
            </a:r>
            <a:r>
              <a:rPr sz="2100" spc="-50" dirty="0">
                <a:solidFill>
                  <a:srgbClr val="333333"/>
                </a:solidFill>
                <a:latin typeface="Trebuchet MS"/>
                <a:cs typeface="Trebuchet MS"/>
              </a:rPr>
              <a:t> </a:t>
            </a:r>
            <a:r>
              <a:rPr sz="2100" spc="90" dirty="0">
                <a:solidFill>
                  <a:srgbClr val="333333"/>
                </a:solidFill>
                <a:latin typeface="Trebuchet MS"/>
                <a:cs typeface="Trebuchet MS"/>
              </a:rPr>
              <a:t>must</a:t>
            </a:r>
            <a:r>
              <a:rPr sz="2100" spc="-50" dirty="0">
                <a:solidFill>
                  <a:srgbClr val="333333"/>
                </a:solidFill>
                <a:latin typeface="Trebuchet MS"/>
                <a:cs typeface="Trebuchet MS"/>
              </a:rPr>
              <a:t> </a:t>
            </a:r>
            <a:r>
              <a:rPr sz="2100" spc="95" dirty="0">
                <a:solidFill>
                  <a:srgbClr val="333333"/>
                </a:solidFill>
                <a:latin typeface="Trebuchet MS"/>
                <a:cs typeface="Trebuchet MS"/>
              </a:rPr>
              <a:t>respond</a:t>
            </a:r>
            <a:r>
              <a:rPr sz="2100" spc="-50" dirty="0">
                <a:solidFill>
                  <a:srgbClr val="333333"/>
                </a:solidFill>
                <a:latin typeface="Trebuchet MS"/>
                <a:cs typeface="Trebuchet MS"/>
              </a:rPr>
              <a:t> </a:t>
            </a:r>
            <a:r>
              <a:rPr sz="2100" dirty="0">
                <a:solidFill>
                  <a:srgbClr val="333333"/>
                </a:solidFill>
                <a:latin typeface="Trebuchet MS"/>
                <a:cs typeface="Trebuchet MS"/>
              </a:rPr>
              <a:t>quickly</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dirty="0">
                <a:solidFill>
                  <a:srgbClr val="333333"/>
                </a:solidFill>
                <a:latin typeface="Trebuchet MS"/>
                <a:cs typeface="Trebuchet MS"/>
              </a:rPr>
              <a:t>without</a:t>
            </a:r>
            <a:r>
              <a:rPr sz="2100" spc="-50" dirty="0">
                <a:solidFill>
                  <a:srgbClr val="333333"/>
                </a:solidFill>
                <a:latin typeface="Trebuchet MS"/>
                <a:cs typeface="Trebuchet MS"/>
              </a:rPr>
              <a:t> </a:t>
            </a:r>
            <a:r>
              <a:rPr sz="2100" spc="95" dirty="0">
                <a:solidFill>
                  <a:srgbClr val="333333"/>
                </a:solidFill>
                <a:latin typeface="Trebuchet MS"/>
                <a:cs typeface="Trebuchet MS"/>
              </a:rPr>
              <a:t>consuming</a:t>
            </a:r>
            <a:r>
              <a:rPr sz="2100" spc="-45" dirty="0">
                <a:solidFill>
                  <a:srgbClr val="333333"/>
                </a:solidFill>
                <a:latin typeface="Trebuchet MS"/>
                <a:cs typeface="Trebuchet MS"/>
              </a:rPr>
              <a:t> </a:t>
            </a:r>
            <a:r>
              <a:rPr sz="2100" spc="60" dirty="0">
                <a:solidFill>
                  <a:srgbClr val="333333"/>
                </a:solidFill>
                <a:latin typeface="Trebuchet MS"/>
                <a:cs typeface="Trebuchet MS"/>
              </a:rPr>
              <a:t>too</a:t>
            </a:r>
            <a:r>
              <a:rPr sz="2100" spc="-50" dirty="0">
                <a:solidFill>
                  <a:srgbClr val="333333"/>
                </a:solidFill>
                <a:latin typeface="Trebuchet MS"/>
                <a:cs typeface="Trebuchet MS"/>
              </a:rPr>
              <a:t> </a:t>
            </a:r>
            <a:r>
              <a:rPr sz="2100" spc="100" dirty="0">
                <a:solidFill>
                  <a:srgbClr val="333333"/>
                </a:solidFill>
                <a:latin typeface="Trebuchet MS"/>
                <a:cs typeface="Trebuchet MS"/>
              </a:rPr>
              <a:t>much</a:t>
            </a:r>
            <a:r>
              <a:rPr sz="2100" spc="-50" dirty="0">
                <a:solidFill>
                  <a:srgbClr val="333333"/>
                </a:solidFill>
                <a:latin typeface="Trebuchet MS"/>
                <a:cs typeface="Trebuchet MS"/>
              </a:rPr>
              <a:t> </a:t>
            </a:r>
            <a:r>
              <a:rPr sz="2150" i="1" spc="30" dirty="0">
                <a:solidFill>
                  <a:srgbClr val="ED2137"/>
                </a:solidFill>
                <a:latin typeface="Trebuchet MS"/>
                <a:cs typeface="Trebuchet MS"/>
              </a:rPr>
              <a:t>cpu</a:t>
            </a:r>
            <a:endParaRPr sz="2150">
              <a:latin typeface="Trebuchet MS"/>
              <a:cs typeface="Trebuchet MS"/>
            </a:endParaRPr>
          </a:p>
          <a:p>
            <a:pPr marL="12700">
              <a:lnSpc>
                <a:spcPts val="2340"/>
              </a:lnSpc>
            </a:pP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50" i="1" spc="65" dirty="0">
                <a:solidFill>
                  <a:srgbClr val="ED2137"/>
                </a:solidFill>
                <a:latin typeface="Trebuchet MS"/>
                <a:cs typeface="Trebuchet MS"/>
              </a:rPr>
              <a:t>memory</a:t>
            </a:r>
            <a:r>
              <a:rPr sz="2150" i="1" spc="-55" dirty="0">
                <a:solidFill>
                  <a:srgbClr val="ED2137"/>
                </a:solidFill>
                <a:latin typeface="Trebuchet MS"/>
                <a:cs typeface="Trebuchet MS"/>
              </a:rPr>
              <a:t> </a:t>
            </a:r>
            <a:r>
              <a:rPr sz="2100" spc="135" dirty="0">
                <a:solidFill>
                  <a:srgbClr val="333333"/>
                </a:solidFill>
                <a:latin typeface="Trebuchet MS"/>
                <a:cs typeface="Trebuchet MS"/>
              </a:rPr>
              <a:t>so</a:t>
            </a:r>
            <a:r>
              <a:rPr sz="2100" spc="-45" dirty="0">
                <a:solidFill>
                  <a:srgbClr val="333333"/>
                </a:solidFill>
                <a:latin typeface="Trebuchet MS"/>
                <a:cs typeface="Trebuchet MS"/>
              </a:rPr>
              <a:t> </a:t>
            </a:r>
            <a:r>
              <a:rPr sz="2100" spc="105" dirty="0">
                <a:solidFill>
                  <a:srgbClr val="333333"/>
                </a:solidFill>
                <a:latin typeface="Trebuchet MS"/>
                <a:cs typeface="Trebuchet MS"/>
              </a:rPr>
              <a:t>as</a:t>
            </a:r>
            <a:r>
              <a:rPr sz="2100" spc="-40" dirty="0">
                <a:solidFill>
                  <a:srgbClr val="333333"/>
                </a:solidFill>
                <a:latin typeface="Trebuchet MS"/>
                <a:cs typeface="Trebuchet MS"/>
              </a:rPr>
              <a:t> </a:t>
            </a:r>
            <a:r>
              <a:rPr sz="2100" spc="60" dirty="0">
                <a:solidFill>
                  <a:srgbClr val="333333"/>
                </a:solidFill>
                <a:latin typeface="Trebuchet MS"/>
                <a:cs typeface="Trebuchet MS"/>
              </a:rPr>
              <a:t>not</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disrupt</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50" dirty="0">
                <a:solidFill>
                  <a:srgbClr val="333333"/>
                </a:solidFill>
                <a:latin typeface="Trebuchet MS"/>
                <a:cs typeface="Trebuchet MS"/>
              </a:rPr>
              <a:t>operation</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spc="80" dirty="0">
                <a:solidFill>
                  <a:srgbClr val="333333"/>
                </a:solidFill>
                <a:latin typeface="Trebuchet MS"/>
                <a:cs typeface="Trebuchet MS"/>
              </a:rPr>
              <a:t>your</a:t>
            </a:r>
            <a:r>
              <a:rPr sz="2100" spc="-40"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p:txBody>
      </p:sp>
      <p:pic>
        <p:nvPicPr>
          <p:cNvPr id="9" name="object 9"/>
          <p:cNvPicPr/>
          <p:nvPr/>
        </p:nvPicPr>
        <p:blipFill>
          <a:blip r:embed="rId2" cstate="print"/>
          <a:stretch>
            <a:fillRect/>
          </a:stretch>
        </p:blipFill>
        <p:spPr>
          <a:xfrm>
            <a:off x="933449" y="4848224"/>
            <a:ext cx="95250" cy="95249"/>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5241" y="6130937"/>
            <a:ext cx="9459887" cy="4988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OPS</a:t>
            </a:r>
            <a:r>
              <a:rPr spc="-220" dirty="0"/>
              <a:t> </a:t>
            </a:r>
            <a:r>
              <a:rPr spc="-35" dirty="0"/>
              <a:t>CONSTRAINTS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5846445" cy="1958975"/>
          </a:xfrm>
          <a:prstGeom prst="rect">
            <a:avLst/>
          </a:prstGeom>
        </p:spPr>
        <p:txBody>
          <a:bodyPr vert="horz" wrap="square" lIns="0" tIns="17145" rIns="0" bIns="0" rtlCol="0">
            <a:spAutoFit/>
          </a:bodyPr>
          <a:lstStyle/>
          <a:p>
            <a:pPr marL="12700" marR="5080">
              <a:lnSpc>
                <a:spcPct val="150300"/>
              </a:lnSpc>
              <a:spcBef>
                <a:spcPts val="135"/>
              </a:spcBef>
            </a:pPr>
            <a:r>
              <a:rPr sz="2100" dirty="0">
                <a:solidFill>
                  <a:srgbClr val="333333"/>
                </a:solidFill>
                <a:latin typeface="Trebuchet MS"/>
                <a:cs typeface="Trebuchet MS"/>
              </a:rPr>
              <a:t>Multiple</a:t>
            </a:r>
            <a:r>
              <a:rPr sz="2100" spc="55" dirty="0">
                <a:solidFill>
                  <a:srgbClr val="333333"/>
                </a:solidFill>
                <a:latin typeface="Trebuchet MS"/>
                <a:cs typeface="Trebuchet MS"/>
              </a:rPr>
              <a:t> </a:t>
            </a:r>
            <a:r>
              <a:rPr sz="2100" dirty="0">
                <a:solidFill>
                  <a:srgbClr val="333333"/>
                </a:solidFill>
                <a:latin typeface="Trebuchet MS"/>
                <a:cs typeface="Trebuchet MS"/>
              </a:rPr>
              <a:t>applications</a:t>
            </a:r>
            <a:r>
              <a:rPr sz="2100" spc="55" dirty="0">
                <a:solidFill>
                  <a:srgbClr val="333333"/>
                </a:solidFill>
                <a:latin typeface="Trebuchet MS"/>
                <a:cs typeface="Trebuchet MS"/>
              </a:rPr>
              <a:t> </a:t>
            </a:r>
            <a:r>
              <a:rPr sz="2100" spc="135" dirty="0">
                <a:solidFill>
                  <a:srgbClr val="333333"/>
                </a:solidFill>
                <a:latin typeface="Trebuchet MS"/>
                <a:cs typeface="Trebuchet MS"/>
              </a:rPr>
              <a:t>on</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5" dirty="0">
                <a:solidFill>
                  <a:srgbClr val="333333"/>
                </a:solidFill>
                <a:latin typeface="Trebuchet MS"/>
                <a:cs typeface="Trebuchet MS"/>
              </a:rPr>
              <a:t>same</a:t>
            </a:r>
            <a:r>
              <a:rPr sz="2100" spc="55" dirty="0">
                <a:solidFill>
                  <a:srgbClr val="333333"/>
                </a:solidFill>
                <a:latin typeface="Trebuchet MS"/>
                <a:cs typeface="Trebuchet MS"/>
              </a:rPr>
              <a:t> host</a:t>
            </a:r>
            <a:r>
              <a:rPr sz="2100" spc="525" dirty="0">
                <a:solidFill>
                  <a:srgbClr val="333333"/>
                </a:solidFill>
                <a:latin typeface="Trebuchet MS"/>
                <a:cs typeface="Trebuchet MS"/>
              </a:rPr>
              <a:t> </a:t>
            </a:r>
            <a:r>
              <a:rPr sz="2100" dirty="0">
                <a:solidFill>
                  <a:srgbClr val="333333"/>
                </a:solidFill>
                <a:latin typeface="Trebuchet MS"/>
                <a:cs typeface="Trebuchet MS"/>
              </a:rPr>
              <a:t>Multiple</a:t>
            </a:r>
            <a:r>
              <a:rPr sz="2100" spc="45" dirty="0">
                <a:solidFill>
                  <a:srgbClr val="333333"/>
                </a:solidFill>
                <a:latin typeface="Trebuchet MS"/>
                <a:cs typeface="Trebuchet MS"/>
              </a:rPr>
              <a:t> </a:t>
            </a:r>
            <a:r>
              <a:rPr sz="2100" spc="75" dirty="0">
                <a:solidFill>
                  <a:srgbClr val="333333"/>
                </a:solidFill>
                <a:latin typeface="Trebuchet MS"/>
                <a:cs typeface="Trebuchet MS"/>
              </a:rPr>
              <a:t>versions</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application/server</a:t>
            </a:r>
            <a:r>
              <a:rPr sz="2100" spc="45" dirty="0">
                <a:solidFill>
                  <a:srgbClr val="333333"/>
                </a:solidFill>
                <a:latin typeface="Trebuchet MS"/>
                <a:cs typeface="Trebuchet MS"/>
              </a:rPr>
              <a:t> </a:t>
            </a:r>
            <a:r>
              <a:rPr sz="2100" spc="40" dirty="0">
                <a:solidFill>
                  <a:srgbClr val="333333"/>
                </a:solidFill>
                <a:latin typeface="Trebuchet MS"/>
                <a:cs typeface="Trebuchet MS"/>
              </a:rPr>
              <a:t>runtime </a:t>
            </a:r>
            <a:r>
              <a:rPr sz="2100" dirty="0">
                <a:solidFill>
                  <a:srgbClr val="333333"/>
                </a:solidFill>
                <a:latin typeface="Trebuchet MS"/>
                <a:cs typeface="Trebuchet MS"/>
              </a:rPr>
              <a:t>Multiple</a:t>
            </a:r>
            <a:r>
              <a:rPr sz="2100" spc="5" dirty="0">
                <a:solidFill>
                  <a:srgbClr val="333333"/>
                </a:solidFill>
                <a:latin typeface="Trebuchet MS"/>
                <a:cs typeface="Trebuchet MS"/>
              </a:rPr>
              <a:t> </a:t>
            </a:r>
            <a:r>
              <a:rPr sz="2100" spc="75" dirty="0">
                <a:solidFill>
                  <a:srgbClr val="333333"/>
                </a:solidFill>
                <a:latin typeface="Trebuchet MS"/>
                <a:cs typeface="Trebuchet MS"/>
              </a:rPr>
              <a:t>versions</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80" dirty="0">
                <a:solidFill>
                  <a:srgbClr val="333333"/>
                </a:solidFill>
                <a:latin typeface="Trebuchet MS"/>
                <a:cs typeface="Trebuchet MS"/>
              </a:rPr>
              <a:t>shared</a:t>
            </a:r>
            <a:r>
              <a:rPr sz="2100" spc="5" dirty="0">
                <a:solidFill>
                  <a:srgbClr val="333333"/>
                </a:solidFill>
                <a:latin typeface="Trebuchet MS"/>
                <a:cs typeface="Trebuchet MS"/>
              </a:rPr>
              <a:t> </a:t>
            </a:r>
            <a:r>
              <a:rPr sz="2100" spc="-10" dirty="0">
                <a:solidFill>
                  <a:srgbClr val="333333"/>
                </a:solidFill>
                <a:latin typeface="Trebuchet MS"/>
                <a:cs typeface="Trebuchet MS"/>
              </a:rPr>
              <a:t>libraries</a:t>
            </a:r>
            <a:endParaRPr sz="2100">
              <a:latin typeface="Trebuchet MS"/>
              <a:cs typeface="Trebuchet MS"/>
            </a:endParaRPr>
          </a:p>
          <a:p>
            <a:pPr marL="12700">
              <a:lnSpc>
                <a:spcPct val="100000"/>
              </a:lnSpc>
              <a:spcBef>
                <a:spcPts val="1305"/>
              </a:spcBef>
            </a:pPr>
            <a:r>
              <a:rPr sz="2100" dirty="0">
                <a:solidFill>
                  <a:srgbClr val="333333"/>
                </a:solidFill>
                <a:latin typeface="Trebuchet MS"/>
                <a:cs typeface="Trebuchet MS"/>
              </a:rPr>
              <a:t>Multiple </a:t>
            </a:r>
            <a:r>
              <a:rPr sz="2100" spc="75" dirty="0">
                <a:solidFill>
                  <a:srgbClr val="333333"/>
                </a:solidFill>
                <a:latin typeface="Trebuchet MS"/>
                <a:cs typeface="Trebuchet MS"/>
              </a:rPr>
              <a:t>versions</a:t>
            </a:r>
            <a:r>
              <a:rPr sz="2100" dirty="0">
                <a:solidFill>
                  <a:srgbClr val="333333"/>
                </a:solidFill>
                <a:latin typeface="Trebuchet MS"/>
                <a:cs typeface="Trebuchet MS"/>
              </a:rPr>
              <a:t> of</a:t>
            </a:r>
            <a:r>
              <a:rPr sz="2100" spc="5" dirty="0">
                <a:solidFill>
                  <a:srgbClr val="333333"/>
                </a:solidFill>
                <a:latin typeface="Trebuchet MS"/>
                <a:cs typeface="Trebuchet MS"/>
              </a:rPr>
              <a:t> </a:t>
            </a:r>
            <a:r>
              <a:rPr sz="2100" spc="50" dirty="0">
                <a:solidFill>
                  <a:srgbClr val="333333"/>
                </a:solidFill>
                <a:latin typeface="Trebuchet MS"/>
                <a:cs typeface="Trebuchet MS"/>
              </a:rPr>
              <a:t>operating</a:t>
            </a:r>
            <a:r>
              <a:rPr sz="2100" dirty="0">
                <a:solidFill>
                  <a:srgbClr val="333333"/>
                </a:solidFill>
                <a:latin typeface="Trebuchet MS"/>
                <a:cs typeface="Trebuchet MS"/>
              </a:rPr>
              <a:t> </a:t>
            </a:r>
            <a:r>
              <a:rPr sz="2100" spc="70" dirty="0">
                <a:solidFill>
                  <a:srgbClr val="333333"/>
                </a:solidFill>
                <a:latin typeface="Trebuchet MS"/>
                <a:cs typeface="Trebuchet MS"/>
              </a:rPr>
              <a:t>systems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RESOURCE</a:t>
            </a:r>
            <a:r>
              <a:rPr spc="-80" dirty="0"/>
              <a:t> </a:t>
            </a:r>
            <a:r>
              <a:rPr spc="-10" dirty="0"/>
              <a:t>HANDLING</a:t>
            </a:r>
          </a:p>
        </p:txBody>
      </p:sp>
      <p:pic>
        <p:nvPicPr>
          <p:cNvPr id="4" name="object 4"/>
          <p:cNvPicPr/>
          <p:nvPr/>
        </p:nvPicPr>
        <p:blipFill>
          <a:blip r:embed="rId2" cstate="print"/>
          <a:stretch>
            <a:fillRect/>
          </a:stretch>
        </p:blipFill>
        <p:spPr>
          <a:xfrm>
            <a:off x="1309687" y="2128837"/>
            <a:ext cx="104775" cy="104774"/>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sp>
        <p:nvSpPr>
          <p:cNvPr id="6" name="object 6"/>
          <p:cNvSpPr txBox="1"/>
          <p:nvPr/>
        </p:nvSpPr>
        <p:spPr>
          <a:xfrm>
            <a:off x="1177924" y="1345564"/>
            <a:ext cx="10549890" cy="2878480"/>
          </a:xfrm>
          <a:prstGeom prst="rect">
            <a:avLst/>
          </a:prstGeom>
        </p:spPr>
        <p:txBody>
          <a:bodyPr vert="horz" wrap="square" lIns="0" tIns="178435" rIns="0" bIns="0" rtlCol="0">
            <a:spAutoFit/>
          </a:bodyPr>
          <a:lstStyle/>
          <a:p>
            <a:pPr marL="12700">
              <a:lnSpc>
                <a:spcPct val="100000"/>
              </a:lnSpc>
              <a:spcBef>
                <a:spcPts val="1405"/>
              </a:spcBef>
            </a:pPr>
            <a:r>
              <a:rPr sz="2400" spc="100" dirty="0">
                <a:solidFill>
                  <a:srgbClr val="333333"/>
                </a:solidFill>
                <a:latin typeface="Trebuchet MS"/>
                <a:cs typeface="Trebuchet MS"/>
              </a:rPr>
              <a:t>When</a:t>
            </a:r>
            <a:r>
              <a:rPr sz="2400" spc="-60" dirty="0">
                <a:solidFill>
                  <a:srgbClr val="333333"/>
                </a:solidFill>
                <a:latin typeface="Trebuchet MS"/>
                <a:cs typeface="Trebuchet MS"/>
              </a:rPr>
              <a:t> </a:t>
            </a:r>
            <a:r>
              <a:rPr sz="2400" dirty="0">
                <a:solidFill>
                  <a:srgbClr val="333333"/>
                </a:solidFill>
                <a:latin typeface="Trebuchet MS"/>
                <a:cs typeface="Trebuchet MS"/>
              </a:rPr>
              <a:t>creating</a:t>
            </a:r>
            <a:r>
              <a:rPr sz="2400" spc="-55" dirty="0">
                <a:solidFill>
                  <a:srgbClr val="333333"/>
                </a:solidFill>
                <a:latin typeface="Trebuchet MS"/>
                <a:cs typeface="Trebuchet MS"/>
              </a:rPr>
              <a:t> </a:t>
            </a:r>
            <a:r>
              <a:rPr sz="2400" spc="65" dirty="0">
                <a:solidFill>
                  <a:srgbClr val="333333"/>
                </a:solidFill>
                <a:latin typeface="Trebuchet MS"/>
                <a:cs typeface="Trebuchet MS"/>
              </a:rPr>
              <a:t>a</a:t>
            </a:r>
            <a:r>
              <a:rPr sz="2400" spc="-55" dirty="0">
                <a:solidFill>
                  <a:srgbClr val="333333"/>
                </a:solidFill>
                <a:latin typeface="Trebuchet MS"/>
                <a:cs typeface="Trebuchet MS"/>
              </a:rPr>
              <a:t> </a:t>
            </a:r>
            <a:r>
              <a:rPr sz="2400" spc="100" dirty="0">
                <a:solidFill>
                  <a:srgbClr val="333333"/>
                </a:solidFill>
                <a:latin typeface="Trebuchet MS"/>
                <a:cs typeface="Trebuchet MS"/>
              </a:rPr>
              <a:t>Pod</a:t>
            </a:r>
            <a:r>
              <a:rPr sz="2400" spc="-55" dirty="0">
                <a:solidFill>
                  <a:srgbClr val="333333"/>
                </a:solidFill>
                <a:latin typeface="Trebuchet MS"/>
                <a:cs typeface="Trebuchet MS"/>
              </a:rPr>
              <a:t> </a:t>
            </a:r>
            <a:r>
              <a:rPr sz="2400" spc="85" dirty="0">
                <a:solidFill>
                  <a:srgbClr val="333333"/>
                </a:solidFill>
                <a:latin typeface="Trebuchet MS"/>
                <a:cs typeface="Trebuchet MS"/>
              </a:rPr>
              <a:t>you</a:t>
            </a:r>
            <a:r>
              <a:rPr sz="2400" spc="-55" dirty="0">
                <a:solidFill>
                  <a:srgbClr val="333333"/>
                </a:solidFill>
                <a:latin typeface="Trebuchet MS"/>
                <a:cs typeface="Trebuchet MS"/>
              </a:rPr>
              <a:t> </a:t>
            </a:r>
            <a:r>
              <a:rPr sz="2400" spc="90" dirty="0">
                <a:solidFill>
                  <a:srgbClr val="333333"/>
                </a:solidFill>
                <a:latin typeface="Trebuchet MS"/>
                <a:cs typeface="Trebuchet MS"/>
              </a:rPr>
              <a:t>should</a:t>
            </a:r>
            <a:r>
              <a:rPr sz="2400" spc="-60" dirty="0">
                <a:solidFill>
                  <a:srgbClr val="333333"/>
                </a:solidFill>
                <a:latin typeface="Trebuchet MS"/>
                <a:cs typeface="Trebuchet MS"/>
              </a:rPr>
              <a:t> </a:t>
            </a:r>
            <a:r>
              <a:rPr sz="2400" spc="-10" dirty="0">
                <a:solidFill>
                  <a:srgbClr val="333333"/>
                </a:solidFill>
                <a:latin typeface="Trebuchet MS"/>
                <a:cs typeface="Trebuchet MS"/>
              </a:rPr>
              <a:t>define:</a:t>
            </a:r>
            <a:endParaRPr sz="2400" dirty="0">
              <a:latin typeface="Trebuchet MS"/>
              <a:cs typeface="Trebuchet MS"/>
            </a:endParaRPr>
          </a:p>
          <a:p>
            <a:pPr marL="393065">
              <a:lnSpc>
                <a:spcPct val="100000"/>
              </a:lnSpc>
              <a:spcBef>
                <a:spcPts val="1305"/>
              </a:spcBef>
            </a:pPr>
            <a:r>
              <a:rPr sz="2400" dirty="0">
                <a:solidFill>
                  <a:srgbClr val="333333"/>
                </a:solidFill>
                <a:latin typeface="Trebuchet MS"/>
                <a:cs typeface="Trebuchet MS"/>
              </a:rPr>
              <a:t>The</a:t>
            </a:r>
            <a:r>
              <a:rPr sz="2400" spc="-15" dirty="0">
                <a:solidFill>
                  <a:srgbClr val="333333"/>
                </a:solidFill>
                <a:latin typeface="Trebuchet MS"/>
                <a:cs typeface="Trebuchet MS"/>
              </a:rPr>
              <a:t> </a:t>
            </a:r>
            <a:r>
              <a:rPr sz="2400" spc="100" dirty="0">
                <a:solidFill>
                  <a:srgbClr val="333333"/>
                </a:solidFill>
                <a:latin typeface="Trebuchet MS"/>
                <a:cs typeface="Trebuchet MS"/>
              </a:rPr>
              <a:t>CPU</a:t>
            </a:r>
            <a:r>
              <a:rPr sz="2400" spc="-15" dirty="0">
                <a:solidFill>
                  <a:srgbClr val="333333"/>
                </a:solidFill>
                <a:latin typeface="Trebuchet MS"/>
                <a:cs typeface="Trebuchet MS"/>
              </a:rPr>
              <a:t> </a:t>
            </a:r>
            <a:r>
              <a:rPr sz="2400" spc="100" dirty="0">
                <a:solidFill>
                  <a:srgbClr val="333333"/>
                </a:solidFill>
                <a:latin typeface="Trebuchet MS"/>
                <a:cs typeface="Trebuchet MS"/>
              </a:rPr>
              <a:t>and</a:t>
            </a:r>
            <a:r>
              <a:rPr sz="2400" spc="-10" dirty="0">
                <a:solidFill>
                  <a:srgbClr val="333333"/>
                </a:solidFill>
                <a:latin typeface="Trebuchet MS"/>
                <a:cs typeface="Trebuchet MS"/>
              </a:rPr>
              <a:t> </a:t>
            </a:r>
            <a:r>
              <a:rPr sz="2400" spc="100" dirty="0">
                <a:solidFill>
                  <a:srgbClr val="333333"/>
                </a:solidFill>
                <a:latin typeface="Trebuchet MS"/>
                <a:cs typeface="Trebuchet MS"/>
              </a:rPr>
              <a:t>memory</a:t>
            </a:r>
            <a:r>
              <a:rPr sz="2400" spc="-15" dirty="0">
                <a:solidFill>
                  <a:srgbClr val="333333"/>
                </a:solidFill>
                <a:latin typeface="Trebuchet MS"/>
                <a:cs typeface="Trebuchet MS"/>
              </a:rPr>
              <a:t> </a:t>
            </a:r>
            <a:r>
              <a:rPr sz="2400" spc="90" dirty="0">
                <a:solidFill>
                  <a:srgbClr val="333333"/>
                </a:solidFill>
                <a:latin typeface="Trebuchet MS"/>
                <a:cs typeface="Trebuchet MS"/>
              </a:rPr>
              <a:t>amount</a:t>
            </a:r>
            <a:r>
              <a:rPr sz="2400" spc="-10" dirty="0">
                <a:solidFill>
                  <a:srgbClr val="333333"/>
                </a:solidFill>
                <a:latin typeface="Trebuchet MS"/>
                <a:cs typeface="Trebuchet MS"/>
              </a:rPr>
              <a:t> </a:t>
            </a:r>
            <a:r>
              <a:rPr sz="2400" spc="65" dirty="0">
                <a:solidFill>
                  <a:srgbClr val="333333"/>
                </a:solidFill>
                <a:latin typeface="Trebuchet MS"/>
                <a:cs typeface="Trebuchet MS"/>
              </a:rPr>
              <a:t>needed</a:t>
            </a:r>
            <a:r>
              <a:rPr sz="2400" spc="-15" dirty="0">
                <a:solidFill>
                  <a:srgbClr val="333333"/>
                </a:solidFill>
                <a:latin typeface="Trebuchet MS"/>
                <a:cs typeface="Trebuchet MS"/>
              </a:rPr>
              <a:t> </a:t>
            </a:r>
            <a:r>
              <a:rPr sz="2400" spc="55" dirty="0">
                <a:solidFill>
                  <a:srgbClr val="333333"/>
                </a:solidFill>
                <a:latin typeface="Trebuchet MS"/>
                <a:cs typeface="Trebuchet MS"/>
              </a:rPr>
              <a:t>by</a:t>
            </a:r>
            <a:r>
              <a:rPr sz="2400" spc="-15" dirty="0">
                <a:solidFill>
                  <a:srgbClr val="333333"/>
                </a:solidFill>
                <a:latin typeface="Trebuchet MS"/>
                <a:cs typeface="Trebuchet MS"/>
              </a:rPr>
              <a:t> </a:t>
            </a:r>
            <a:r>
              <a:rPr sz="2400" dirty="0">
                <a:solidFill>
                  <a:srgbClr val="333333"/>
                </a:solidFill>
                <a:latin typeface="Trebuchet MS"/>
                <a:cs typeface="Trebuchet MS"/>
              </a:rPr>
              <a:t>each</a:t>
            </a:r>
            <a:r>
              <a:rPr sz="2400" spc="-10" dirty="0">
                <a:solidFill>
                  <a:srgbClr val="333333"/>
                </a:solidFill>
                <a:latin typeface="Trebuchet MS"/>
                <a:cs typeface="Trebuchet MS"/>
              </a:rPr>
              <a:t> </a:t>
            </a:r>
            <a:r>
              <a:rPr sz="2400" dirty="0">
                <a:solidFill>
                  <a:srgbClr val="333333"/>
                </a:solidFill>
                <a:latin typeface="Trebuchet MS"/>
                <a:cs typeface="Trebuchet MS"/>
              </a:rPr>
              <a:t>of</a:t>
            </a:r>
            <a:r>
              <a:rPr sz="2400" spc="-15" dirty="0">
                <a:solidFill>
                  <a:srgbClr val="333333"/>
                </a:solidFill>
                <a:latin typeface="Trebuchet MS"/>
                <a:cs typeface="Trebuchet MS"/>
              </a:rPr>
              <a:t> </a:t>
            </a:r>
            <a:r>
              <a:rPr sz="2400" dirty="0">
                <a:solidFill>
                  <a:srgbClr val="333333"/>
                </a:solidFill>
                <a:latin typeface="Trebuchet MS"/>
                <a:cs typeface="Trebuchet MS"/>
              </a:rPr>
              <a:t>its</a:t>
            </a:r>
            <a:r>
              <a:rPr sz="2400" spc="-10" dirty="0">
                <a:solidFill>
                  <a:srgbClr val="333333"/>
                </a:solidFill>
                <a:latin typeface="Trebuchet MS"/>
                <a:cs typeface="Trebuchet MS"/>
              </a:rPr>
              <a:t> </a:t>
            </a:r>
            <a:r>
              <a:rPr sz="2400" dirty="0">
                <a:solidFill>
                  <a:srgbClr val="333333"/>
                </a:solidFill>
                <a:latin typeface="Trebuchet MS"/>
                <a:cs typeface="Trebuchet MS"/>
              </a:rPr>
              <a:t>containers</a:t>
            </a:r>
            <a:r>
              <a:rPr sz="2400" spc="-15" dirty="0">
                <a:solidFill>
                  <a:srgbClr val="333333"/>
                </a:solidFill>
                <a:latin typeface="Trebuchet MS"/>
                <a:cs typeface="Trebuchet MS"/>
              </a:rPr>
              <a:t> </a:t>
            </a:r>
            <a:r>
              <a:rPr sz="2400" spc="-10" dirty="0">
                <a:solidFill>
                  <a:srgbClr val="333333"/>
                </a:solidFill>
                <a:latin typeface="Trebuchet MS"/>
                <a:cs typeface="Trebuchet MS"/>
              </a:rPr>
              <a:t>(</a:t>
            </a:r>
            <a:r>
              <a:rPr sz="2400" spc="-10" dirty="0">
                <a:solidFill>
                  <a:srgbClr val="ED2137"/>
                </a:solidFill>
                <a:latin typeface="Trebuchet MS"/>
                <a:cs typeface="Trebuchet MS"/>
              </a:rPr>
              <a:t>Requests</a:t>
            </a:r>
            <a:r>
              <a:rPr sz="2400" spc="-10" dirty="0">
                <a:solidFill>
                  <a:srgbClr val="333333"/>
                </a:solidFill>
                <a:latin typeface="Trebuchet MS"/>
                <a:cs typeface="Trebuchet MS"/>
              </a:rPr>
              <a:t>)</a:t>
            </a:r>
            <a:endParaRPr sz="2400" dirty="0">
              <a:latin typeface="Trebuchet MS"/>
              <a:cs typeface="Trebuchet MS"/>
            </a:endParaRPr>
          </a:p>
          <a:p>
            <a:pPr marL="12700" marR="5080" indent="381000">
              <a:lnSpc>
                <a:spcPts val="3829"/>
              </a:lnSpc>
              <a:spcBef>
                <a:spcPts val="65"/>
              </a:spcBef>
            </a:pPr>
            <a:r>
              <a:rPr sz="2400" dirty="0">
                <a:solidFill>
                  <a:srgbClr val="333333"/>
                </a:solidFill>
                <a:latin typeface="Trebuchet MS"/>
                <a:cs typeface="Trebuchet MS"/>
              </a:rPr>
              <a:t>The</a:t>
            </a:r>
            <a:r>
              <a:rPr sz="2400" spc="-20" dirty="0">
                <a:solidFill>
                  <a:srgbClr val="333333"/>
                </a:solidFill>
                <a:latin typeface="Trebuchet MS"/>
                <a:cs typeface="Trebuchet MS"/>
              </a:rPr>
              <a:t> </a:t>
            </a:r>
            <a:r>
              <a:rPr sz="2400" spc="100" dirty="0">
                <a:solidFill>
                  <a:srgbClr val="333333"/>
                </a:solidFill>
                <a:latin typeface="Trebuchet MS"/>
                <a:cs typeface="Trebuchet MS"/>
              </a:rPr>
              <a:t>maximum</a:t>
            </a:r>
            <a:r>
              <a:rPr sz="2400" spc="-20" dirty="0">
                <a:solidFill>
                  <a:srgbClr val="333333"/>
                </a:solidFill>
                <a:latin typeface="Trebuchet MS"/>
                <a:cs typeface="Trebuchet MS"/>
              </a:rPr>
              <a:t> </a:t>
            </a:r>
            <a:r>
              <a:rPr sz="2400" spc="90" dirty="0">
                <a:solidFill>
                  <a:srgbClr val="333333"/>
                </a:solidFill>
                <a:latin typeface="Trebuchet MS"/>
                <a:cs typeface="Trebuchet MS"/>
              </a:rPr>
              <a:t>amount</a:t>
            </a:r>
            <a:r>
              <a:rPr sz="2400" spc="-20" dirty="0">
                <a:solidFill>
                  <a:srgbClr val="333333"/>
                </a:solidFill>
                <a:latin typeface="Trebuchet MS"/>
                <a:cs typeface="Trebuchet MS"/>
              </a:rPr>
              <a:t> </a:t>
            </a:r>
            <a:r>
              <a:rPr sz="2400" dirty="0">
                <a:solidFill>
                  <a:srgbClr val="333333"/>
                </a:solidFill>
                <a:latin typeface="Trebuchet MS"/>
                <a:cs typeface="Trebuchet MS"/>
              </a:rPr>
              <a:t>of</a:t>
            </a:r>
            <a:r>
              <a:rPr sz="2400" spc="-15" dirty="0">
                <a:solidFill>
                  <a:srgbClr val="333333"/>
                </a:solidFill>
                <a:latin typeface="Trebuchet MS"/>
                <a:cs typeface="Trebuchet MS"/>
              </a:rPr>
              <a:t> </a:t>
            </a:r>
            <a:r>
              <a:rPr sz="2400" spc="50" dirty="0">
                <a:solidFill>
                  <a:srgbClr val="333333"/>
                </a:solidFill>
                <a:latin typeface="Trebuchet MS"/>
                <a:cs typeface="Trebuchet MS"/>
              </a:rPr>
              <a:t>these</a:t>
            </a:r>
            <a:r>
              <a:rPr sz="2400" spc="-20" dirty="0">
                <a:solidFill>
                  <a:srgbClr val="333333"/>
                </a:solidFill>
                <a:latin typeface="Trebuchet MS"/>
                <a:cs typeface="Trebuchet MS"/>
              </a:rPr>
              <a:t> </a:t>
            </a:r>
            <a:r>
              <a:rPr sz="2400" dirty="0">
                <a:solidFill>
                  <a:srgbClr val="333333"/>
                </a:solidFill>
                <a:latin typeface="Trebuchet MS"/>
                <a:cs typeface="Trebuchet MS"/>
              </a:rPr>
              <a:t>two</a:t>
            </a:r>
            <a:r>
              <a:rPr sz="2400" spc="-20" dirty="0">
                <a:solidFill>
                  <a:srgbClr val="333333"/>
                </a:solidFill>
                <a:latin typeface="Trebuchet MS"/>
                <a:cs typeface="Trebuchet MS"/>
              </a:rPr>
              <a:t> </a:t>
            </a:r>
            <a:r>
              <a:rPr sz="2400" spc="65" dirty="0">
                <a:solidFill>
                  <a:srgbClr val="333333"/>
                </a:solidFill>
                <a:latin typeface="Trebuchet MS"/>
                <a:cs typeface="Trebuchet MS"/>
              </a:rPr>
              <a:t>resources</a:t>
            </a:r>
            <a:r>
              <a:rPr sz="2400" spc="-20" dirty="0">
                <a:solidFill>
                  <a:srgbClr val="333333"/>
                </a:solidFill>
                <a:latin typeface="Trebuchet MS"/>
                <a:cs typeface="Trebuchet MS"/>
              </a:rPr>
              <a:t> </a:t>
            </a:r>
            <a:r>
              <a:rPr sz="2400" dirty="0">
                <a:solidFill>
                  <a:srgbClr val="333333"/>
                </a:solidFill>
                <a:latin typeface="Trebuchet MS"/>
                <a:cs typeface="Trebuchet MS"/>
              </a:rPr>
              <a:t>which</a:t>
            </a:r>
            <a:r>
              <a:rPr sz="2400" spc="-15" dirty="0">
                <a:solidFill>
                  <a:srgbClr val="333333"/>
                </a:solidFill>
                <a:latin typeface="Trebuchet MS"/>
                <a:cs typeface="Trebuchet MS"/>
              </a:rPr>
              <a:t> </a:t>
            </a:r>
            <a:r>
              <a:rPr sz="2400" spc="50" dirty="0">
                <a:solidFill>
                  <a:srgbClr val="333333"/>
                </a:solidFill>
                <a:latin typeface="Trebuchet MS"/>
                <a:cs typeface="Trebuchet MS"/>
              </a:rPr>
              <a:t>can</a:t>
            </a:r>
            <a:r>
              <a:rPr sz="2400" spc="-20" dirty="0">
                <a:solidFill>
                  <a:srgbClr val="333333"/>
                </a:solidFill>
                <a:latin typeface="Trebuchet MS"/>
                <a:cs typeface="Trebuchet MS"/>
              </a:rPr>
              <a:t> </a:t>
            </a:r>
            <a:r>
              <a:rPr sz="2400" spc="60" dirty="0">
                <a:solidFill>
                  <a:srgbClr val="333333"/>
                </a:solidFill>
                <a:latin typeface="Trebuchet MS"/>
                <a:cs typeface="Trebuchet MS"/>
              </a:rPr>
              <a:t>not</a:t>
            </a:r>
            <a:r>
              <a:rPr sz="2400" spc="-20" dirty="0">
                <a:solidFill>
                  <a:srgbClr val="333333"/>
                </a:solidFill>
                <a:latin typeface="Trebuchet MS"/>
                <a:cs typeface="Trebuchet MS"/>
              </a:rPr>
              <a:t> </a:t>
            </a:r>
            <a:r>
              <a:rPr sz="2400" spc="55" dirty="0">
                <a:solidFill>
                  <a:srgbClr val="333333"/>
                </a:solidFill>
                <a:latin typeface="Trebuchet MS"/>
                <a:cs typeface="Trebuchet MS"/>
              </a:rPr>
              <a:t>be</a:t>
            </a:r>
            <a:r>
              <a:rPr sz="2400" spc="-20" dirty="0">
                <a:solidFill>
                  <a:srgbClr val="333333"/>
                </a:solidFill>
                <a:latin typeface="Trebuchet MS"/>
                <a:cs typeface="Trebuchet MS"/>
              </a:rPr>
              <a:t> </a:t>
            </a:r>
            <a:r>
              <a:rPr sz="2400" dirty="0">
                <a:solidFill>
                  <a:srgbClr val="333333"/>
                </a:solidFill>
                <a:latin typeface="Trebuchet MS"/>
                <a:cs typeface="Trebuchet MS"/>
              </a:rPr>
              <a:t>exceeded</a:t>
            </a:r>
            <a:r>
              <a:rPr sz="2400" spc="-15" dirty="0">
                <a:solidFill>
                  <a:srgbClr val="333333"/>
                </a:solidFill>
                <a:latin typeface="Trebuchet MS"/>
                <a:cs typeface="Trebuchet MS"/>
              </a:rPr>
              <a:t> </a:t>
            </a:r>
            <a:r>
              <a:rPr sz="2400" spc="-10" dirty="0">
                <a:solidFill>
                  <a:srgbClr val="333333"/>
                </a:solidFill>
                <a:latin typeface="Trebuchet MS"/>
                <a:cs typeface="Trebuchet MS"/>
              </a:rPr>
              <a:t>(</a:t>
            </a:r>
            <a:r>
              <a:rPr sz="2400" spc="-10" dirty="0">
                <a:solidFill>
                  <a:srgbClr val="ED2137"/>
                </a:solidFill>
                <a:latin typeface="Trebuchet MS"/>
                <a:cs typeface="Trebuchet MS"/>
              </a:rPr>
              <a:t>Limits</a:t>
            </a:r>
            <a:r>
              <a:rPr sz="2400" spc="-10" dirty="0">
                <a:solidFill>
                  <a:srgbClr val="333333"/>
                </a:solidFill>
                <a:latin typeface="Trebuchet MS"/>
                <a:cs typeface="Trebuchet MS"/>
              </a:rPr>
              <a:t>) </a:t>
            </a:r>
            <a:r>
              <a:rPr sz="2400" spc="70" dirty="0">
                <a:solidFill>
                  <a:srgbClr val="333333"/>
                </a:solidFill>
                <a:latin typeface="Trebuchet MS"/>
                <a:cs typeface="Trebuchet MS"/>
              </a:rPr>
              <a:t>Resources</a:t>
            </a:r>
            <a:r>
              <a:rPr sz="2400" spc="-70" dirty="0">
                <a:solidFill>
                  <a:srgbClr val="333333"/>
                </a:solidFill>
                <a:latin typeface="Trebuchet MS"/>
                <a:cs typeface="Trebuchet MS"/>
              </a:rPr>
              <a:t> </a:t>
            </a:r>
            <a:r>
              <a:rPr sz="2400" spc="95" dirty="0">
                <a:solidFill>
                  <a:srgbClr val="333333"/>
                </a:solidFill>
                <a:latin typeface="Trebuchet MS"/>
                <a:cs typeface="Trebuchet MS"/>
              </a:rPr>
              <a:t>used</a:t>
            </a:r>
            <a:r>
              <a:rPr sz="2400" spc="-70" dirty="0">
                <a:solidFill>
                  <a:srgbClr val="333333"/>
                </a:solidFill>
                <a:latin typeface="Trebuchet MS"/>
                <a:cs typeface="Trebuchet MS"/>
              </a:rPr>
              <a:t> </a:t>
            </a:r>
            <a:r>
              <a:rPr sz="2400" spc="55" dirty="0">
                <a:solidFill>
                  <a:srgbClr val="333333"/>
                </a:solidFill>
                <a:latin typeface="Trebuchet MS"/>
                <a:cs typeface="Trebuchet MS"/>
              </a:rPr>
              <a:t>by</a:t>
            </a:r>
            <a:r>
              <a:rPr sz="2400" spc="-70" dirty="0">
                <a:solidFill>
                  <a:srgbClr val="333333"/>
                </a:solidFill>
                <a:latin typeface="Trebuchet MS"/>
                <a:cs typeface="Trebuchet MS"/>
              </a:rPr>
              <a:t> </a:t>
            </a:r>
            <a:r>
              <a:rPr sz="2400" spc="65" dirty="0">
                <a:solidFill>
                  <a:srgbClr val="333333"/>
                </a:solidFill>
                <a:latin typeface="Trebuchet MS"/>
                <a:cs typeface="Trebuchet MS"/>
              </a:rPr>
              <a:t>a</a:t>
            </a:r>
            <a:r>
              <a:rPr sz="2400" spc="-70" dirty="0">
                <a:solidFill>
                  <a:srgbClr val="333333"/>
                </a:solidFill>
                <a:latin typeface="Trebuchet MS"/>
                <a:cs typeface="Trebuchet MS"/>
              </a:rPr>
              <a:t> </a:t>
            </a:r>
            <a:r>
              <a:rPr sz="2400" spc="100" dirty="0">
                <a:solidFill>
                  <a:srgbClr val="ED2137"/>
                </a:solidFill>
                <a:latin typeface="Trebuchet MS"/>
                <a:cs typeface="Trebuchet MS"/>
              </a:rPr>
              <a:t>Pod</a:t>
            </a:r>
            <a:r>
              <a:rPr sz="2400" spc="-70" dirty="0">
                <a:solidFill>
                  <a:srgbClr val="ED2137"/>
                </a:solidFill>
                <a:latin typeface="Trebuchet MS"/>
                <a:cs typeface="Trebuchet MS"/>
              </a:rPr>
              <a:t> </a:t>
            </a:r>
            <a:r>
              <a:rPr sz="2400" dirty="0">
                <a:solidFill>
                  <a:srgbClr val="333333"/>
                </a:solidFill>
                <a:latin typeface="Trebuchet MS"/>
                <a:cs typeface="Trebuchet MS"/>
              </a:rPr>
              <a:t>is</a:t>
            </a:r>
            <a:r>
              <a:rPr sz="2400" spc="-70" dirty="0">
                <a:solidFill>
                  <a:srgbClr val="333333"/>
                </a:solidFill>
                <a:latin typeface="Trebuchet MS"/>
                <a:cs typeface="Trebuchet MS"/>
              </a:rPr>
              <a:t> </a:t>
            </a:r>
            <a:r>
              <a:rPr sz="2400" dirty="0">
                <a:solidFill>
                  <a:srgbClr val="333333"/>
                </a:solidFill>
                <a:latin typeface="Trebuchet MS"/>
                <a:cs typeface="Trebuchet MS"/>
              </a:rPr>
              <a:t>the</a:t>
            </a:r>
            <a:r>
              <a:rPr sz="2400" spc="-70" dirty="0">
                <a:solidFill>
                  <a:srgbClr val="333333"/>
                </a:solidFill>
                <a:latin typeface="Trebuchet MS"/>
                <a:cs typeface="Trebuchet MS"/>
              </a:rPr>
              <a:t> </a:t>
            </a:r>
            <a:r>
              <a:rPr sz="2400" spc="160" dirty="0">
                <a:solidFill>
                  <a:srgbClr val="333333"/>
                </a:solidFill>
                <a:latin typeface="Trebuchet MS"/>
                <a:cs typeface="Trebuchet MS"/>
              </a:rPr>
              <a:t>sum</a:t>
            </a:r>
            <a:r>
              <a:rPr sz="2400" spc="-65" dirty="0">
                <a:solidFill>
                  <a:srgbClr val="333333"/>
                </a:solidFill>
                <a:latin typeface="Trebuchet MS"/>
                <a:cs typeface="Trebuchet MS"/>
              </a:rPr>
              <a:t> </a:t>
            </a:r>
            <a:r>
              <a:rPr sz="2400" dirty="0">
                <a:solidFill>
                  <a:srgbClr val="333333"/>
                </a:solidFill>
                <a:latin typeface="Trebuchet MS"/>
                <a:cs typeface="Trebuchet MS"/>
              </a:rPr>
              <a:t>of</a:t>
            </a:r>
            <a:r>
              <a:rPr sz="2400" spc="-70" dirty="0">
                <a:solidFill>
                  <a:srgbClr val="333333"/>
                </a:solidFill>
                <a:latin typeface="Trebuchet MS"/>
                <a:cs typeface="Trebuchet MS"/>
              </a:rPr>
              <a:t> </a:t>
            </a:r>
            <a:r>
              <a:rPr sz="2400" spc="65" dirty="0">
                <a:solidFill>
                  <a:srgbClr val="333333"/>
                </a:solidFill>
                <a:latin typeface="Trebuchet MS"/>
                <a:cs typeface="Trebuchet MS"/>
              </a:rPr>
              <a:t>resources</a:t>
            </a:r>
            <a:r>
              <a:rPr sz="2400" spc="-70" dirty="0">
                <a:solidFill>
                  <a:srgbClr val="333333"/>
                </a:solidFill>
                <a:latin typeface="Trebuchet MS"/>
                <a:cs typeface="Trebuchet MS"/>
              </a:rPr>
              <a:t> </a:t>
            </a:r>
            <a:r>
              <a:rPr sz="2400" spc="95" dirty="0">
                <a:solidFill>
                  <a:srgbClr val="333333"/>
                </a:solidFill>
                <a:latin typeface="Trebuchet MS"/>
                <a:cs typeface="Trebuchet MS"/>
              </a:rPr>
              <a:t>used</a:t>
            </a:r>
            <a:r>
              <a:rPr sz="2400" spc="-70" dirty="0">
                <a:solidFill>
                  <a:srgbClr val="333333"/>
                </a:solidFill>
                <a:latin typeface="Trebuchet MS"/>
                <a:cs typeface="Trebuchet MS"/>
              </a:rPr>
              <a:t> </a:t>
            </a:r>
            <a:r>
              <a:rPr sz="2400" spc="55" dirty="0">
                <a:solidFill>
                  <a:srgbClr val="333333"/>
                </a:solidFill>
                <a:latin typeface="Trebuchet MS"/>
                <a:cs typeface="Trebuchet MS"/>
              </a:rPr>
              <a:t>by</a:t>
            </a:r>
            <a:r>
              <a:rPr sz="2400" spc="-70" dirty="0">
                <a:solidFill>
                  <a:srgbClr val="333333"/>
                </a:solidFill>
                <a:latin typeface="Trebuchet MS"/>
                <a:cs typeface="Trebuchet MS"/>
              </a:rPr>
              <a:t> </a:t>
            </a:r>
            <a:r>
              <a:rPr sz="2400" spc="-40" dirty="0">
                <a:solidFill>
                  <a:srgbClr val="333333"/>
                </a:solidFill>
                <a:latin typeface="Trebuchet MS"/>
                <a:cs typeface="Trebuchet MS"/>
              </a:rPr>
              <a:t>all</a:t>
            </a:r>
            <a:r>
              <a:rPr sz="2400" spc="-70" dirty="0">
                <a:solidFill>
                  <a:srgbClr val="333333"/>
                </a:solidFill>
                <a:latin typeface="Trebuchet MS"/>
                <a:cs typeface="Trebuchet MS"/>
              </a:rPr>
              <a:t> </a:t>
            </a:r>
            <a:r>
              <a:rPr sz="2400" dirty="0">
                <a:solidFill>
                  <a:srgbClr val="333333"/>
                </a:solidFill>
                <a:latin typeface="Trebuchet MS"/>
                <a:cs typeface="Trebuchet MS"/>
              </a:rPr>
              <a:t>of</a:t>
            </a:r>
            <a:r>
              <a:rPr sz="2400" spc="-70" dirty="0">
                <a:solidFill>
                  <a:srgbClr val="333333"/>
                </a:solidFill>
                <a:latin typeface="Trebuchet MS"/>
                <a:cs typeface="Trebuchet MS"/>
              </a:rPr>
              <a:t> </a:t>
            </a:r>
            <a:r>
              <a:rPr sz="2400" dirty="0">
                <a:solidFill>
                  <a:srgbClr val="333333"/>
                </a:solidFill>
                <a:latin typeface="Trebuchet MS"/>
                <a:cs typeface="Trebuchet MS"/>
              </a:rPr>
              <a:t>its</a:t>
            </a:r>
            <a:r>
              <a:rPr sz="2400" spc="-70" dirty="0">
                <a:solidFill>
                  <a:srgbClr val="333333"/>
                </a:solidFill>
                <a:latin typeface="Trebuchet MS"/>
                <a:cs typeface="Trebuchet MS"/>
              </a:rPr>
              <a:t> </a:t>
            </a:r>
            <a:r>
              <a:rPr sz="2400" spc="-10" dirty="0">
                <a:solidFill>
                  <a:srgbClr val="333333"/>
                </a:solidFill>
                <a:latin typeface="Trebuchet MS"/>
                <a:cs typeface="Trebuchet MS"/>
              </a:rPr>
              <a:t>containers</a:t>
            </a:r>
            <a:endParaRPr sz="2400" dirty="0">
              <a:latin typeface="Trebuchet MS"/>
              <a:cs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796924" y="571563"/>
            <a:ext cx="2101850" cy="558800"/>
          </a:xfrm>
          <a:prstGeom prst="rect">
            <a:avLst/>
          </a:prstGeom>
        </p:spPr>
        <p:txBody>
          <a:bodyPr vert="horz" wrap="square" lIns="0" tIns="12700" rIns="0" bIns="0" rtlCol="0">
            <a:spAutoFit/>
          </a:bodyPr>
          <a:lstStyle/>
          <a:p>
            <a:pPr marL="12700">
              <a:lnSpc>
                <a:spcPct val="100000"/>
              </a:lnSpc>
              <a:spcBef>
                <a:spcPts val="100"/>
              </a:spcBef>
            </a:pPr>
            <a:r>
              <a:rPr spc="-75" dirty="0"/>
              <a:t>EXAMPLE</a:t>
            </a:r>
          </a:p>
        </p:txBody>
      </p:sp>
      <p:sp>
        <p:nvSpPr>
          <p:cNvPr id="9" name="ZoneTexte 8">
            <a:extLst>
              <a:ext uri="{FF2B5EF4-FFF2-40B4-BE49-F238E27FC236}">
                <a16:creationId xmlns:a16="http://schemas.microsoft.com/office/drawing/2014/main" id="{9AACDB46-563F-507D-B857-D1933F14CCC3}"/>
              </a:ext>
            </a:extLst>
          </p:cNvPr>
          <p:cNvSpPr txBox="1"/>
          <p:nvPr/>
        </p:nvSpPr>
        <p:spPr>
          <a:xfrm>
            <a:off x="3638550" y="762000"/>
            <a:ext cx="8719456" cy="6370975"/>
          </a:xfrm>
          <a:prstGeom prst="rect">
            <a:avLst/>
          </a:prstGeom>
          <a:noFill/>
          <a:ln>
            <a:solidFill>
              <a:schemeClr val="accent1"/>
            </a:solidFill>
          </a:ln>
        </p:spPr>
        <p:txBody>
          <a:bodyPr wrap="square">
            <a:spAutoFit/>
          </a:bodyPr>
          <a:lstStyle/>
          <a:p>
            <a:endParaRPr lang="en-ZA" sz="2400" dirty="0"/>
          </a:p>
          <a:p>
            <a:r>
              <a:rPr lang="en-ZA" sz="2400" dirty="0"/>
              <a:t>---</a:t>
            </a:r>
          </a:p>
          <a:p>
            <a:r>
              <a:rPr lang="en-ZA" sz="2400" dirty="0" err="1"/>
              <a:t>apiVersion</a:t>
            </a:r>
            <a:r>
              <a:rPr lang="en-ZA" sz="2400" dirty="0"/>
              <a:t>: v1</a:t>
            </a:r>
          </a:p>
          <a:p>
            <a:r>
              <a:rPr lang="en-ZA" sz="2400" dirty="0"/>
              <a:t>kind: Pod</a:t>
            </a:r>
          </a:p>
          <a:p>
            <a:r>
              <a:rPr lang="en-ZA" sz="2400" dirty="0"/>
              <a:t>metadata:</a:t>
            </a:r>
          </a:p>
          <a:p>
            <a:r>
              <a:rPr lang="en-ZA" sz="2400" dirty="0"/>
              <a:t>  name: frontend</a:t>
            </a:r>
          </a:p>
          <a:p>
            <a:r>
              <a:rPr lang="en-ZA" sz="2400" dirty="0"/>
              <a:t>spec:</a:t>
            </a:r>
          </a:p>
          <a:p>
            <a:r>
              <a:rPr lang="en-ZA" sz="2400" dirty="0"/>
              <a:t>  containers:</a:t>
            </a:r>
          </a:p>
          <a:p>
            <a:r>
              <a:rPr lang="en-ZA" sz="2400" dirty="0"/>
              <a:t>    - name: app</a:t>
            </a:r>
          </a:p>
          <a:p>
            <a:r>
              <a:rPr lang="en-ZA" sz="2400" dirty="0"/>
              <a:t>      image: super.mycompany.com/app:v4</a:t>
            </a:r>
          </a:p>
          <a:p>
            <a:r>
              <a:rPr lang="en-ZA" sz="2400" dirty="0"/>
              <a:t>      resources:</a:t>
            </a:r>
          </a:p>
          <a:p>
            <a:r>
              <a:rPr lang="en-ZA" sz="2400" dirty="0"/>
              <a:t>        requests:</a:t>
            </a:r>
          </a:p>
          <a:p>
            <a:r>
              <a:rPr lang="en-ZA" sz="2400" dirty="0"/>
              <a:t>          memory: "256Mi"</a:t>
            </a:r>
          </a:p>
          <a:p>
            <a:r>
              <a:rPr lang="en-ZA" sz="2400" dirty="0"/>
              <a:t>          </a:t>
            </a:r>
            <a:r>
              <a:rPr lang="en-ZA" sz="2400" dirty="0" err="1"/>
              <a:t>cpu</a:t>
            </a:r>
            <a:r>
              <a:rPr lang="en-ZA" sz="2400" dirty="0"/>
              <a:t>: "500m"</a:t>
            </a:r>
          </a:p>
          <a:p>
            <a:r>
              <a:rPr lang="en-ZA" sz="2400" dirty="0"/>
              <a:t>        limits:</a:t>
            </a:r>
          </a:p>
          <a:p>
            <a:r>
              <a:rPr lang="en-ZA" sz="2400" dirty="0"/>
              <a:t>          memory: "2Gi"</a:t>
            </a:r>
          </a:p>
          <a:p>
            <a:r>
              <a:rPr lang="en-ZA" sz="2400" dirty="0"/>
              <a:t>          </a:t>
            </a:r>
            <a:r>
              <a:rPr lang="en-ZA" sz="2400" dirty="0" err="1"/>
              <a:t>cpu</a:t>
            </a:r>
            <a:r>
              <a:rPr lang="en-ZA" sz="2400" dirty="0"/>
              <a:t>: "2"</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SCHEDULE</a:t>
            </a:r>
            <a:r>
              <a:rPr spc="-90" dirty="0"/>
              <a:t> </a:t>
            </a:r>
            <a:r>
              <a:rPr spc="85" dirty="0"/>
              <a:t>AND</a:t>
            </a:r>
            <a:r>
              <a:rPr spc="-90" dirty="0"/>
              <a:t> </a:t>
            </a:r>
            <a:r>
              <a:rPr spc="-100" dirty="0"/>
              <a:t>REQUESTS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2" cstate="print"/>
          <a:stretch>
            <a:fillRect/>
          </a:stretch>
        </p:blipFill>
        <p:spPr>
          <a:xfrm>
            <a:off x="933449" y="2628899"/>
            <a:ext cx="95250" cy="95249"/>
          </a:xfrm>
          <a:prstGeom prst="rect">
            <a:avLst/>
          </a:prstGeom>
        </p:spPr>
      </p:pic>
      <p:pic>
        <p:nvPicPr>
          <p:cNvPr id="6" name="object 6"/>
          <p:cNvPicPr/>
          <p:nvPr/>
        </p:nvPicPr>
        <p:blipFill>
          <a:blip r:embed="rId2" cstate="print"/>
          <a:stretch>
            <a:fillRect/>
          </a:stretch>
        </p:blipFill>
        <p:spPr>
          <a:xfrm>
            <a:off x="933449" y="3400424"/>
            <a:ext cx="95250" cy="95249"/>
          </a:xfrm>
          <a:prstGeom prst="rect">
            <a:avLst/>
          </a:prstGeom>
        </p:spPr>
      </p:pic>
      <p:pic>
        <p:nvPicPr>
          <p:cNvPr id="7" name="object 7"/>
          <p:cNvPicPr/>
          <p:nvPr/>
        </p:nvPicPr>
        <p:blipFill>
          <a:blip r:embed="rId2" cstate="print"/>
          <a:stretch>
            <a:fillRect/>
          </a:stretch>
        </p:blipFill>
        <p:spPr>
          <a:xfrm>
            <a:off x="933449" y="4733924"/>
            <a:ext cx="95250" cy="95249"/>
          </a:xfrm>
          <a:prstGeom prst="rect">
            <a:avLst/>
          </a:prstGeom>
        </p:spPr>
      </p:pic>
      <p:pic>
        <p:nvPicPr>
          <p:cNvPr id="8" name="object 8"/>
          <p:cNvPicPr/>
          <p:nvPr/>
        </p:nvPicPr>
        <p:blipFill>
          <a:blip r:embed="rId2" cstate="print"/>
          <a:stretch>
            <a:fillRect/>
          </a:stretch>
        </p:blipFill>
        <p:spPr>
          <a:xfrm>
            <a:off x="933449" y="5229224"/>
            <a:ext cx="95250" cy="95249"/>
          </a:xfrm>
          <a:prstGeom prst="rect">
            <a:avLst/>
          </a:prstGeom>
        </p:spPr>
      </p:pic>
      <p:sp>
        <p:nvSpPr>
          <p:cNvPr id="9" name="object 9"/>
          <p:cNvSpPr txBox="1"/>
          <p:nvPr/>
        </p:nvSpPr>
        <p:spPr>
          <a:xfrm>
            <a:off x="796924" y="1326514"/>
            <a:ext cx="11845290" cy="4111625"/>
          </a:xfrm>
          <a:prstGeom prst="rect">
            <a:avLst/>
          </a:prstGeom>
        </p:spPr>
        <p:txBody>
          <a:bodyPr vert="horz" wrap="square" lIns="0" tIns="12700" rIns="0" bIns="0" rtlCol="0">
            <a:spAutoFit/>
          </a:bodyPr>
          <a:lstStyle/>
          <a:p>
            <a:pPr marL="393065" marR="3503295">
              <a:lnSpc>
                <a:spcPct val="157700"/>
              </a:lnSpc>
              <a:spcBef>
                <a:spcPts val="100"/>
              </a:spcBef>
            </a:pPr>
            <a:r>
              <a:rPr sz="2100" spc="100" dirty="0">
                <a:solidFill>
                  <a:srgbClr val="333333"/>
                </a:solidFill>
                <a:latin typeface="Trebuchet MS"/>
                <a:cs typeface="Trebuchet MS"/>
              </a:rPr>
              <a:t>When</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0" dirty="0">
                <a:solidFill>
                  <a:srgbClr val="333333"/>
                </a:solidFill>
                <a:latin typeface="Trebuchet MS"/>
                <a:cs typeface="Trebuchet MS"/>
              </a:rPr>
              <a:t> </a:t>
            </a:r>
            <a:r>
              <a:rPr sz="2100" dirty="0">
                <a:solidFill>
                  <a:srgbClr val="333333"/>
                </a:solidFill>
                <a:latin typeface="Trebuchet MS"/>
                <a:cs typeface="Trebuchet MS"/>
              </a:rPr>
              <a:t>create</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dirty="0">
                <a:solidFill>
                  <a:srgbClr val="ED2137"/>
                </a:solidFill>
                <a:latin typeface="Trebuchet MS"/>
                <a:cs typeface="Trebuchet MS"/>
              </a:rPr>
              <a:t>Pod</a:t>
            </a:r>
            <a:r>
              <a:rPr sz="2100" dirty="0">
                <a:solidFill>
                  <a:srgbClr val="333333"/>
                </a:solidFill>
                <a:latin typeface="Trebuchet MS"/>
                <a:cs typeface="Trebuchet MS"/>
              </a:rPr>
              <a: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275" dirty="0">
                <a:solidFill>
                  <a:srgbClr val="ED2137"/>
                </a:solidFill>
                <a:latin typeface="Tahoma"/>
                <a:cs typeface="Tahoma"/>
              </a:rPr>
              <a:t>scheduler</a:t>
            </a:r>
            <a:r>
              <a:rPr sz="2100" spc="-85" dirty="0">
                <a:solidFill>
                  <a:srgbClr val="ED2137"/>
                </a:solidFill>
                <a:latin typeface="Tahoma"/>
                <a:cs typeface="Tahoma"/>
              </a:rPr>
              <a:t> </a:t>
            </a:r>
            <a:r>
              <a:rPr sz="2100" dirty="0">
                <a:solidFill>
                  <a:srgbClr val="333333"/>
                </a:solidFill>
                <a:latin typeface="Trebuchet MS"/>
                <a:cs typeface="Trebuchet MS"/>
              </a:rPr>
              <a:t>selects</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00" dirty="0">
                <a:solidFill>
                  <a:srgbClr val="333333"/>
                </a:solidFill>
                <a:latin typeface="Trebuchet MS"/>
                <a:cs typeface="Trebuchet MS"/>
              </a:rPr>
              <a:t>node</a:t>
            </a:r>
            <a:r>
              <a:rPr sz="2100" spc="-60"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spc="75" dirty="0">
                <a:solidFill>
                  <a:srgbClr val="333333"/>
                </a:solidFill>
                <a:latin typeface="Trebuchet MS"/>
                <a:cs typeface="Trebuchet MS"/>
              </a:rPr>
              <a:t>host</a:t>
            </a:r>
            <a:r>
              <a:rPr sz="2100" spc="-55" dirty="0">
                <a:solidFill>
                  <a:srgbClr val="333333"/>
                </a:solidFill>
                <a:latin typeface="Trebuchet MS"/>
                <a:cs typeface="Trebuchet MS"/>
              </a:rPr>
              <a:t> </a:t>
            </a:r>
            <a:r>
              <a:rPr sz="2100" spc="-25" dirty="0">
                <a:solidFill>
                  <a:srgbClr val="333333"/>
                </a:solidFill>
                <a:latin typeface="Trebuchet MS"/>
                <a:cs typeface="Trebuchet MS"/>
              </a:rPr>
              <a:t>it </a:t>
            </a:r>
            <a:r>
              <a:rPr sz="2100" dirty="0">
                <a:solidFill>
                  <a:srgbClr val="333333"/>
                </a:solidFill>
                <a:latin typeface="Trebuchet MS"/>
                <a:cs typeface="Trebuchet MS"/>
              </a:rPr>
              <a:t>Each</a:t>
            </a:r>
            <a:r>
              <a:rPr sz="2100" spc="-50" dirty="0">
                <a:solidFill>
                  <a:srgbClr val="333333"/>
                </a:solidFill>
                <a:latin typeface="Trebuchet MS"/>
                <a:cs typeface="Trebuchet MS"/>
              </a:rPr>
              <a:t> </a:t>
            </a:r>
            <a:r>
              <a:rPr sz="2100" spc="100" dirty="0">
                <a:solidFill>
                  <a:srgbClr val="333333"/>
                </a:solidFill>
                <a:latin typeface="Trebuchet MS"/>
                <a:cs typeface="Trebuchet MS"/>
              </a:rPr>
              <a:t>node</a:t>
            </a:r>
            <a:r>
              <a:rPr sz="2100" spc="-45" dirty="0">
                <a:solidFill>
                  <a:srgbClr val="333333"/>
                </a:solidFill>
                <a:latin typeface="Trebuchet MS"/>
                <a:cs typeface="Trebuchet MS"/>
              </a:rPr>
              <a:t> </a:t>
            </a:r>
            <a:r>
              <a:rPr sz="2100" spc="110" dirty="0">
                <a:solidFill>
                  <a:srgbClr val="333333"/>
                </a:solidFill>
                <a:latin typeface="Trebuchet MS"/>
                <a:cs typeface="Trebuchet MS"/>
              </a:rPr>
              <a:t>has</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100" dirty="0">
                <a:solidFill>
                  <a:srgbClr val="333333"/>
                </a:solidFill>
                <a:latin typeface="Trebuchet MS"/>
                <a:cs typeface="Trebuchet MS"/>
              </a:rPr>
              <a:t>max</a:t>
            </a:r>
            <a:r>
              <a:rPr sz="2100" spc="-45" dirty="0">
                <a:solidFill>
                  <a:srgbClr val="333333"/>
                </a:solidFill>
                <a:latin typeface="Trebuchet MS"/>
                <a:cs typeface="Trebuchet MS"/>
              </a:rPr>
              <a:t> </a:t>
            </a:r>
            <a:r>
              <a:rPr sz="2100" dirty="0">
                <a:solidFill>
                  <a:srgbClr val="333333"/>
                </a:solidFill>
                <a:latin typeface="Trebuchet MS"/>
                <a:cs typeface="Trebuchet MS"/>
              </a:rPr>
              <a:t>capacity</a:t>
            </a:r>
            <a:r>
              <a:rPr sz="2100" spc="-45" dirty="0">
                <a:solidFill>
                  <a:srgbClr val="333333"/>
                </a:solidFill>
                <a:latin typeface="Trebuchet MS"/>
                <a:cs typeface="Trebuchet MS"/>
              </a:rPr>
              <a:t> </a:t>
            </a:r>
            <a:r>
              <a:rPr sz="2100" dirty="0">
                <a:solidFill>
                  <a:srgbClr val="333333"/>
                </a:solidFill>
                <a:latin typeface="Trebuchet MS"/>
                <a:cs typeface="Trebuchet MS"/>
              </a:rPr>
              <a:t>(CPU</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spc="80" dirty="0">
                <a:solidFill>
                  <a:srgbClr val="333333"/>
                </a:solidFill>
                <a:latin typeface="Trebuchet MS"/>
                <a:cs typeface="Trebuchet MS"/>
              </a:rPr>
              <a:t>Memory)</a:t>
            </a:r>
            <a:endParaRPr sz="2100">
              <a:latin typeface="Trebuchet MS"/>
              <a:cs typeface="Trebuchet MS"/>
            </a:endParaRPr>
          </a:p>
          <a:p>
            <a:pPr marL="393065" marR="794385">
              <a:lnSpc>
                <a:spcPts val="2250"/>
              </a:lnSpc>
              <a:spcBef>
                <a:spcPts val="1530"/>
              </a:spcBef>
            </a:pP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275" dirty="0">
                <a:solidFill>
                  <a:srgbClr val="ED2137"/>
                </a:solidFill>
                <a:latin typeface="Tahoma"/>
                <a:cs typeface="Tahoma"/>
              </a:rPr>
              <a:t>scheduler</a:t>
            </a:r>
            <a:r>
              <a:rPr sz="2100" spc="-85" dirty="0">
                <a:solidFill>
                  <a:srgbClr val="ED2137"/>
                </a:solidFill>
                <a:latin typeface="Tahoma"/>
                <a:cs typeface="Tahoma"/>
              </a:rPr>
              <a:t> </a:t>
            </a:r>
            <a:r>
              <a:rPr sz="2100" spc="90" dirty="0">
                <a:solidFill>
                  <a:srgbClr val="333333"/>
                </a:solidFill>
                <a:latin typeface="Trebuchet MS"/>
                <a:cs typeface="Trebuchet MS"/>
              </a:rPr>
              <a:t>ensures</a:t>
            </a:r>
            <a:r>
              <a:rPr sz="2100" spc="-60" dirty="0">
                <a:solidFill>
                  <a:srgbClr val="333333"/>
                </a:solidFill>
                <a:latin typeface="Trebuchet MS"/>
                <a:cs typeface="Trebuchet MS"/>
              </a:rPr>
              <a:t>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60" dirty="0">
                <a:solidFill>
                  <a:srgbClr val="333333"/>
                </a:solidFill>
                <a:latin typeface="Trebuchet MS"/>
                <a:cs typeface="Trebuchet MS"/>
              </a:rPr>
              <a:t>sum</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70" dirty="0">
                <a:solidFill>
                  <a:srgbClr val="ED2137"/>
                </a:solidFill>
                <a:latin typeface="Trebuchet MS"/>
                <a:cs typeface="Trebuchet MS"/>
              </a:rPr>
              <a:t>Requests</a:t>
            </a:r>
            <a:r>
              <a:rPr sz="2100" spc="-60" dirty="0">
                <a:solidFill>
                  <a:srgbClr val="ED2137"/>
                </a:solidFill>
                <a:latin typeface="Trebuchet MS"/>
                <a:cs typeface="Trebuchet MS"/>
              </a:rPr>
              <a:t> </a:t>
            </a:r>
            <a:r>
              <a:rPr sz="2100" dirty="0">
                <a:solidFill>
                  <a:srgbClr val="333333"/>
                </a:solidFill>
                <a:latin typeface="Trebuchet MS"/>
                <a:cs typeface="Trebuchet MS"/>
              </a:rPr>
              <a:t>of</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14" dirty="0">
                <a:solidFill>
                  <a:srgbClr val="333333"/>
                </a:solidFill>
                <a:latin typeface="Trebuchet MS"/>
                <a:cs typeface="Trebuchet MS"/>
              </a:rPr>
              <a:t>Pods</a:t>
            </a:r>
            <a:r>
              <a:rPr sz="2100" spc="-60" dirty="0">
                <a:solidFill>
                  <a:srgbClr val="333333"/>
                </a:solidFill>
                <a:latin typeface="Trebuchet MS"/>
                <a:cs typeface="Trebuchet MS"/>
              </a:rPr>
              <a:t> </a:t>
            </a:r>
            <a:r>
              <a:rPr sz="2100" spc="135" dirty="0">
                <a:solidFill>
                  <a:srgbClr val="333333"/>
                </a:solidFill>
                <a:latin typeface="Trebuchet MS"/>
                <a:cs typeface="Trebuchet MS"/>
              </a:rPr>
              <a:t>on</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00" dirty="0">
                <a:solidFill>
                  <a:srgbClr val="333333"/>
                </a:solidFill>
                <a:latin typeface="Trebuchet MS"/>
                <a:cs typeface="Trebuchet MS"/>
              </a:rPr>
              <a:t>node</a:t>
            </a:r>
            <a:r>
              <a:rPr sz="2100" spc="-65" dirty="0">
                <a:solidFill>
                  <a:srgbClr val="333333"/>
                </a:solidFill>
                <a:latin typeface="Trebuchet MS"/>
                <a:cs typeface="Trebuchet MS"/>
              </a:rPr>
              <a:t> </a:t>
            </a:r>
            <a:r>
              <a:rPr sz="2100" spc="95" dirty="0">
                <a:solidFill>
                  <a:srgbClr val="333333"/>
                </a:solidFill>
                <a:latin typeface="Trebuchet MS"/>
                <a:cs typeface="Trebuchet MS"/>
              </a:rPr>
              <a:t>does</a:t>
            </a:r>
            <a:r>
              <a:rPr sz="2100" spc="-60" dirty="0">
                <a:solidFill>
                  <a:srgbClr val="333333"/>
                </a:solidFill>
                <a:latin typeface="Trebuchet MS"/>
                <a:cs typeface="Trebuchet MS"/>
              </a:rPr>
              <a:t> </a:t>
            </a:r>
            <a:r>
              <a:rPr sz="2100" spc="-25" dirty="0">
                <a:solidFill>
                  <a:srgbClr val="333333"/>
                </a:solidFill>
                <a:latin typeface="Trebuchet MS"/>
                <a:cs typeface="Trebuchet MS"/>
              </a:rPr>
              <a:t>not </a:t>
            </a:r>
            <a:r>
              <a:rPr sz="2100" dirty="0">
                <a:solidFill>
                  <a:srgbClr val="333333"/>
                </a:solidFill>
                <a:latin typeface="Trebuchet MS"/>
                <a:cs typeface="Trebuchet MS"/>
              </a:rPr>
              <a:t>exceed</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capacity</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80" dirty="0">
                <a:solidFill>
                  <a:srgbClr val="333333"/>
                </a:solidFill>
                <a:latin typeface="Trebuchet MS"/>
                <a:cs typeface="Trebuchet MS"/>
              </a:rPr>
              <a:t>node</a:t>
            </a:r>
            <a:endParaRPr sz="2100">
              <a:latin typeface="Trebuchet MS"/>
              <a:cs typeface="Trebuchet MS"/>
            </a:endParaRPr>
          </a:p>
          <a:p>
            <a:pPr marL="393065" marR="5080">
              <a:lnSpc>
                <a:spcPct val="79200"/>
              </a:lnSpc>
              <a:spcBef>
                <a:spcPts val="1500"/>
              </a:spcBef>
            </a:pPr>
            <a:r>
              <a:rPr sz="2500" spc="100" dirty="0">
                <a:solidFill>
                  <a:srgbClr val="333333"/>
                </a:solidFill>
                <a:latin typeface="MingLiU_HKSCS-ExtB"/>
                <a:cs typeface="MingLiU_HKSCS-ExtB"/>
              </a:rPr>
              <a:t>⚠</a:t>
            </a:r>
            <a:r>
              <a:rPr sz="2500" spc="-660" dirty="0">
                <a:solidFill>
                  <a:srgbClr val="333333"/>
                </a:solidFill>
                <a:latin typeface="MingLiU_HKSCS-ExtB"/>
                <a:cs typeface="MingLiU_HKSCS-ExtB"/>
              </a:rPr>
              <a:t> </a:t>
            </a:r>
            <a:r>
              <a:rPr sz="2100" spc="-95" dirty="0">
                <a:solidFill>
                  <a:srgbClr val="333333"/>
                </a:solidFill>
                <a:latin typeface="Trebuchet MS"/>
                <a:cs typeface="Trebuchet MS"/>
              </a:rPr>
              <a:t>it</a:t>
            </a:r>
            <a:r>
              <a:rPr sz="2100" spc="-45"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60" dirty="0">
                <a:solidFill>
                  <a:srgbClr val="333333"/>
                </a:solidFill>
                <a:latin typeface="Trebuchet MS"/>
                <a:cs typeface="Trebuchet MS"/>
              </a:rPr>
              <a:t>not</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current</a:t>
            </a:r>
            <a:r>
              <a:rPr sz="2100" spc="-45" dirty="0">
                <a:solidFill>
                  <a:srgbClr val="333333"/>
                </a:solidFill>
                <a:latin typeface="Trebuchet MS"/>
                <a:cs typeface="Trebuchet MS"/>
              </a:rPr>
              <a:t> </a:t>
            </a:r>
            <a:r>
              <a:rPr sz="2100" spc="70" dirty="0">
                <a:solidFill>
                  <a:srgbClr val="333333"/>
                </a:solidFill>
                <a:latin typeface="Trebuchet MS"/>
                <a:cs typeface="Trebuchet MS"/>
              </a:rPr>
              <a:t>CPU/Memory</a:t>
            </a:r>
            <a:r>
              <a:rPr sz="2100" spc="-45" dirty="0">
                <a:solidFill>
                  <a:srgbClr val="333333"/>
                </a:solidFill>
                <a:latin typeface="Trebuchet MS"/>
                <a:cs typeface="Trebuchet MS"/>
              </a:rPr>
              <a:t> </a:t>
            </a:r>
            <a:r>
              <a:rPr sz="2100" spc="85" dirty="0">
                <a:solidFill>
                  <a:srgbClr val="333333"/>
                </a:solidFill>
                <a:latin typeface="Trebuchet MS"/>
                <a:cs typeface="Trebuchet MS"/>
              </a:rPr>
              <a:t>consumption</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0" dirty="0">
                <a:solidFill>
                  <a:srgbClr val="333333"/>
                </a:solidFill>
                <a:latin typeface="Trebuchet MS"/>
                <a:cs typeface="Trebuchet MS"/>
              </a:rPr>
              <a:t>node</a:t>
            </a:r>
            <a:r>
              <a:rPr sz="2100" spc="-45" dirty="0">
                <a:solidFill>
                  <a:srgbClr val="333333"/>
                </a:solidFill>
                <a:latin typeface="Trebuchet MS"/>
                <a:cs typeface="Trebuchet MS"/>
              </a:rPr>
              <a:t> </a:t>
            </a:r>
            <a:r>
              <a:rPr sz="2100" dirty="0">
                <a:solidFill>
                  <a:srgbClr val="333333"/>
                </a:solidFill>
                <a:latin typeface="Trebuchet MS"/>
                <a:cs typeface="Trebuchet MS"/>
              </a:rPr>
              <a:t>at</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time</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55" dirty="0">
                <a:solidFill>
                  <a:srgbClr val="333333"/>
                </a:solidFill>
                <a:latin typeface="Trebuchet MS"/>
                <a:cs typeface="Trebuchet MS"/>
              </a:rPr>
              <a:t>scheduling</a:t>
            </a:r>
            <a:r>
              <a:rPr sz="2100" spc="-45" dirty="0">
                <a:solidFill>
                  <a:srgbClr val="333333"/>
                </a:solidFill>
                <a:latin typeface="Trebuchet MS"/>
                <a:cs typeface="Trebuchet MS"/>
              </a:rPr>
              <a:t> </a:t>
            </a:r>
            <a:r>
              <a:rPr sz="2100" spc="-20" dirty="0">
                <a:solidFill>
                  <a:srgbClr val="333333"/>
                </a:solidFill>
                <a:latin typeface="Trebuchet MS"/>
                <a:cs typeface="Trebuchet MS"/>
              </a:rPr>
              <a:t>that </a:t>
            </a:r>
            <a:r>
              <a:rPr sz="2100" dirty="0">
                <a:solidFill>
                  <a:srgbClr val="333333"/>
                </a:solidFill>
                <a:latin typeface="Trebuchet MS"/>
                <a:cs typeface="Trebuchet MS"/>
              </a:rPr>
              <a:t>is</a:t>
            </a:r>
            <a:r>
              <a:rPr sz="2100" spc="-75" dirty="0">
                <a:solidFill>
                  <a:srgbClr val="333333"/>
                </a:solidFill>
                <a:latin typeface="Trebuchet MS"/>
                <a:cs typeface="Trebuchet MS"/>
              </a:rPr>
              <a:t> </a:t>
            </a:r>
            <a:r>
              <a:rPr sz="2100" spc="95" dirty="0">
                <a:solidFill>
                  <a:srgbClr val="333333"/>
                </a:solidFill>
                <a:latin typeface="Trebuchet MS"/>
                <a:cs typeface="Trebuchet MS"/>
              </a:rPr>
              <a:t>used</a:t>
            </a:r>
            <a:r>
              <a:rPr sz="2100" spc="-70" dirty="0">
                <a:solidFill>
                  <a:srgbClr val="333333"/>
                </a:solidFill>
                <a:latin typeface="Trebuchet MS"/>
                <a:cs typeface="Trebuchet MS"/>
              </a:rPr>
              <a:t> </a:t>
            </a:r>
            <a:r>
              <a:rPr sz="2150" i="1" dirty="0">
                <a:solidFill>
                  <a:srgbClr val="ED2137"/>
                </a:solidFill>
                <a:latin typeface="Trebuchet MS"/>
                <a:cs typeface="Trebuchet MS"/>
              </a:rPr>
              <a:t>but</a:t>
            </a:r>
            <a:r>
              <a:rPr sz="2150" i="1" spc="-85" dirty="0">
                <a:solidFill>
                  <a:srgbClr val="ED2137"/>
                </a:solidFill>
                <a:latin typeface="Trebuchet MS"/>
                <a:cs typeface="Trebuchet MS"/>
              </a:rPr>
              <a:t> </a:t>
            </a:r>
            <a:r>
              <a:rPr sz="2150" i="1" spc="-10" dirty="0">
                <a:solidFill>
                  <a:srgbClr val="ED2137"/>
                </a:solidFill>
                <a:latin typeface="Trebuchet MS"/>
                <a:cs typeface="Trebuchet MS"/>
              </a:rPr>
              <a:t>the</a:t>
            </a:r>
            <a:r>
              <a:rPr sz="2150" i="1" spc="-85" dirty="0">
                <a:solidFill>
                  <a:srgbClr val="ED2137"/>
                </a:solidFill>
                <a:latin typeface="Trebuchet MS"/>
                <a:cs typeface="Trebuchet MS"/>
              </a:rPr>
              <a:t> </a:t>
            </a:r>
            <a:r>
              <a:rPr sz="2150" i="1" spc="114" dirty="0">
                <a:solidFill>
                  <a:srgbClr val="ED2137"/>
                </a:solidFill>
                <a:latin typeface="Trebuchet MS"/>
                <a:cs typeface="Trebuchet MS"/>
              </a:rPr>
              <a:t>sum</a:t>
            </a:r>
            <a:r>
              <a:rPr sz="2150" i="1" spc="-85" dirty="0">
                <a:solidFill>
                  <a:srgbClr val="ED2137"/>
                </a:solidFill>
                <a:latin typeface="Trebuchet MS"/>
                <a:cs typeface="Trebuchet MS"/>
              </a:rPr>
              <a:t> </a:t>
            </a:r>
            <a:r>
              <a:rPr sz="2150" i="1" spc="-10" dirty="0">
                <a:solidFill>
                  <a:srgbClr val="ED2137"/>
                </a:solidFill>
                <a:latin typeface="Trebuchet MS"/>
                <a:cs typeface="Trebuchet MS"/>
              </a:rPr>
              <a:t>of</a:t>
            </a:r>
            <a:r>
              <a:rPr sz="2150" i="1" spc="-85" dirty="0">
                <a:solidFill>
                  <a:srgbClr val="ED2137"/>
                </a:solidFill>
                <a:latin typeface="Trebuchet MS"/>
                <a:cs typeface="Trebuchet MS"/>
              </a:rPr>
              <a:t> </a:t>
            </a:r>
            <a:r>
              <a:rPr sz="2150" i="1" spc="-10" dirty="0">
                <a:solidFill>
                  <a:srgbClr val="ED2137"/>
                </a:solidFill>
                <a:latin typeface="Trebuchet MS"/>
                <a:cs typeface="Trebuchet MS"/>
              </a:rPr>
              <a:t>the</a:t>
            </a:r>
            <a:r>
              <a:rPr sz="2150" i="1" spc="-85" dirty="0">
                <a:solidFill>
                  <a:srgbClr val="ED2137"/>
                </a:solidFill>
                <a:latin typeface="Trebuchet MS"/>
                <a:cs typeface="Trebuchet MS"/>
              </a:rPr>
              <a:t> </a:t>
            </a:r>
            <a:r>
              <a:rPr sz="2100" spc="70" dirty="0">
                <a:solidFill>
                  <a:srgbClr val="ED2137"/>
                </a:solidFill>
                <a:latin typeface="Trebuchet MS"/>
                <a:cs typeface="Trebuchet MS"/>
              </a:rPr>
              <a:t>Requests</a:t>
            </a:r>
            <a:r>
              <a:rPr sz="2100" spc="-70" dirty="0">
                <a:solidFill>
                  <a:srgbClr val="ED2137"/>
                </a:solidFill>
                <a:latin typeface="Trebuchet MS"/>
                <a:cs typeface="Trebuchet MS"/>
              </a:rPr>
              <a:t> </a:t>
            </a:r>
            <a:r>
              <a:rPr sz="2100" dirty="0">
                <a:solidFill>
                  <a:srgbClr val="333333"/>
                </a:solidFill>
                <a:latin typeface="Trebuchet MS"/>
                <a:cs typeface="Trebuchet MS"/>
              </a:rPr>
              <a:t>of</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14" dirty="0">
                <a:solidFill>
                  <a:srgbClr val="333333"/>
                </a:solidFill>
                <a:latin typeface="Trebuchet MS"/>
                <a:cs typeface="Trebuchet MS"/>
              </a:rPr>
              <a:t>Pods</a:t>
            </a:r>
            <a:r>
              <a:rPr sz="2100" spc="-70" dirty="0">
                <a:solidFill>
                  <a:srgbClr val="333333"/>
                </a:solidFill>
                <a:latin typeface="Trebuchet MS"/>
                <a:cs typeface="Trebuchet MS"/>
              </a:rPr>
              <a:t> </a:t>
            </a:r>
            <a:r>
              <a:rPr sz="2100" dirty="0">
                <a:solidFill>
                  <a:srgbClr val="333333"/>
                </a:solidFill>
                <a:latin typeface="Trebuchet MS"/>
                <a:cs typeface="Trebuchet MS"/>
              </a:rPr>
              <a:t>of</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80" dirty="0">
                <a:solidFill>
                  <a:srgbClr val="333333"/>
                </a:solidFill>
                <a:latin typeface="Trebuchet MS"/>
                <a:cs typeface="Trebuchet MS"/>
              </a:rPr>
              <a:t>node</a:t>
            </a:r>
            <a:endParaRPr sz="2100">
              <a:latin typeface="Trebuchet MS"/>
              <a:cs typeface="Trebuchet MS"/>
            </a:endParaRPr>
          </a:p>
          <a:p>
            <a:pPr marL="12700">
              <a:lnSpc>
                <a:spcPct val="100000"/>
              </a:lnSpc>
              <a:spcBef>
                <a:spcPts val="1670"/>
              </a:spcBef>
            </a:pPr>
            <a:r>
              <a:rPr sz="2100" spc="-10" dirty="0">
                <a:solidFill>
                  <a:srgbClr val="333333"/>
                </a:solidFill>
                <a:latin typeface="Trebuchet MS"/>
                <a:cs typeface="Trebuchet MS"/>
              </a:rPr>
              <a:t>Then:</a:t>
            </a:r>
            <a:endParaRPr sz="2100">
              <a:latin typeface="Trebuchet MS"/>
              <a:cs typeface="Trebuchet MS"/>
            </a:endParaRPr>
          </a:p>
          <a:p>
            <a:pPr marL="393065">
              <a:lnSpc>
                <a:spcPct val="100000"/>
              </a:lnSpc>
              <a:spcBef>
                <a:spcPts val="1680"/>
              </a:spcBef>
            </a:pPr>
            <a:r>
              <a:rPr sz="2100" spc="80" dirty="0">
                <a:solidFill>
                  <a:srgbClr val="333333"/>
                </a:solidFill>
                <a:latin typeface="Trebuchet MS"/>
                <a:cs typeface="Trebuchet MS"/>
              </a:rPr>
              <a:t>You</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55" dirty="0">
                <a:solidFill>
                  <a:srgbClr val="333333"/>
                </a:solidFill>
                <a:latin typeface="Trebuchet MS"/>
                <a:cs typeface="Trebuchet MS"/>
              </a:rPr>
              <a:t> </a:t>
            </a:r>
            <a:r>
              <a:rPr sz="2100" dirty="0">
                <a:solidFill>
                  <a:srgbClr val="333333"/>
                </a:solidFill>
                <a:latin typeface="Trebuchet MS"/>
                <a:cs typeface="Trebuchet MS"/>
              </a:rPr>
              <a:t>define</a:t>
            </a:r>
            <a:r>
              <a:rPr sz="2100" spc="-55" dirty="0">
                <a:solidFill>
                  <a:srgbClr val="333333"/>
                </a:solidFill>
                <a:latin typeface="Trebuchet MS"/>
                <a:cs typeface="Trebuchet MS"/>
              </a:rPr>
              <a:t> </a:t>
            </a:r>
            <a:r>
              <a:rPr sz="2100" spc="170" dirty="0">
                <a:solidFill>
                  <a:srgbClr val="ED2137"/>
                </a:solidFill>
                <a:latin typeface="Tahoma"/>
                <a:cs typeface="Tahoma"/>
              </a:rPr>
              <a:t>Quotas</a:t>
            </a:r>
            <a:r>
              <a:rPr sz="2100" spc="-75" dirty="0">
                <a:solidFill>
                  <a:srgbClr val="ED2137"/>
                </a:solidFill>
                <a:latin typeface="Tahoma"/>
                <a:cs typeface="Tahoma"/>
              </a:rPr>
              <a:t> </a:t>
            </a:r>
            <a:r>
              <a:rPr sz="2100" spc="135" dirty="0">
                <a:solidFill>
                  <a:srgbClr val="333333"/>
                </a:solidFill>
                <a:latin typeface="Trebuchet MS"/>
                <a:cs typeface="Trebuchet MS"/>
              </a:rPr>
              <a:t>on</a:t>
            </a:r>
            <a:r>
              <a:rPr sz="2100" spc="-55" dirty="0">
                <a:solidFill>
                  <a:srgbClr val="333333"/>
                </a:solidFill>
                <a:latin typeface="Trebuchet MS"/>
                <a:cs typeface="Trebuchet MS"/>
              </a:rPr>
              <a:t> </a:t>
            </a:r>
            <a:r>
              <a:rPr sz="2100" spc="80" dirty="0">
                <a:solidFill>
                  <a:srgbClr val="ED2137"/>
                </a:solidFill>
                <a:latin typeface="Trebuchet MS"/>
                <a:cs typeface="Trebuchet MS"/>
              </a:rPr>
              <a:t>Namespaces</a:t>
            </a:r>
            <a:endParaRPr sz="2100">
              <a:latin typeface="Trebuchet MS"/>
              <a:cs typeface="Trebuchet MS"/>
            </a:endParaRPr>
          </a:p>
          <a:p>
            <a:pPr marL="393065">
              <a:lnSpc>
                <a:spcPct val="100000"/>
              </a:lnSpc>
              <a:spcBef>
                <a:spcPts val="1380"/>
              </a:spcBef>
            </a:pPr>
            <a:r>
              <a:rPr sz="2100" spc="80" dirty="0">
                <a:solidFill>
                  <a:srgbClr val="333333"/>
                </a:solidFill>
                <a:latin typeface="Trebuchet MS"/>
                <a:cs typeface="Trebuchet MS"/>
              </a:rPr>
              <a:t>You</a:t>
            </a:r>
            <a:r>
              <a:rPr sz="2100" dirty="0">
                <a:solidFill>
                  <a:srgbClr val="333333"/>
                </a:solidFill>
                <a:latin typeface="Trebuchet MS"/>
                <a:cs typeface="Trebuchet MS"/>
              </a:rPr>
              <a:t> </a:t>
            </a:r>
            <a:r>
              <a:rPr sz="2100" spc="50" dirty="0">
                <a:solidFill>
                  <a:srgbClr val="333333"/>
                </a:solidFill>
                <a:latin typeface="Trebuchet MS"/>
                <a:cs typeface="Trebuchet MS"/>
              </a:rPr>
              <a:t>can</a:t>
            </a:r>
            <a:r>
              <a:rPr sz="2100" spc="5" dirty="0">
                <a:solidFill>
                  <a:srgbClr val="333333"/>
                </a:solidFill>
                <a:latin typeface="Trebuchet MS"/>
                <a:cs typeface="Trebuchet MS"/>
              </a:rPr>
              <a:t> </a:t>
            </a:r>
            <a:r>
              <a:rPr sz="2100" spc="90" dirty="0">
                <a:solidFill>
                  <a:srgbClr val="333333"/>
                </a:solidFill>
                <a:latin typeface="Trebuchet MS"/>
                <a:cs typeface="Trebuchet MS"/>
              </a:rPr>
              <a:t>add</a:t>
            </a:r>
            <a:r>
              <a:rPr sz="2100" dirty="0">
                <a:solidFill>
                  <a:srgbClr val="333333"/>
                </a:solidFill>
                <a:latin typeface="Trebuchet MS"/>
                <a:cs typeface="Trebuchet MS"/>
              </a:rPr>
              <a:t> </a:t>
            </a:r>
            <a:r>
              <a:rPr sz="2100" spc="225" dirty="0">
                <a:solidFill>
                  <a:srgbClr val="ED2137"/>
                </a:solidFill>
                <a:latin typeface="Tahoma"/>
                <a:cs typeface="Tahoma"/>
              </a:rPr>
              <a:t>LimitRange</a:t>
            </a:r>
            <a:r>
              <a:rPr sz="2100" spc="-20" dirty="0">
                <a:solidFill>
                  <a:srgbClr val="ED2137"/>
                </a:solidFill>
                <a:latin typeface="Tahoma"/>
                <a:cs typeface="Tahoma"/>
              </a:rPr>
              <a:t> </a:t>
            </a:r>
            <a:r>
              <a:rPr sz="2100" dirty="0">
                <a:solidFill>
                  <a:srgbClr val="333333"/>
                </a:solidFill>
                <a:latin typeface="Trebuchet MS"/>
                <a:cs typeface="Trebuchet MS"/>
              </a:rPr>
              <a:t>which</a:t>
            </a:r>
            <a:r>
              <a:rPr sz="2100" spc="5" dirty="0">
                <a:solidFill>
                  <a:srgbClr val="333333"/>
                </a:solidFill>
                <a:latin typeface="Trebuchet MS"/>
                <a:cs typeface="Trebuchet MS"/>
              </a:rPr>
              <a:t> </a:t>
            </a:r>
            <a:r>
              <a:rPr sz="2100" spc="-50" dirty="0">
                <a:solidFill>
                  <a:srgbClr val="333333"/>
                </a:solidFill>
                <a:latin typeface="Trebuchet MS"/>
                <a:cs typeface="Trebuchet MS"/>
              </a:rPr>
              <a:t>will</a:t>
            </a:r>
            <a:r>
              <a:rPr sz="2100" dirty="0">
                <a:solidFill>
                  <a:srgbClr val="333333"/>
                </a:solidFill>
                <a:latin typeface="Trebuchet MS"/>
                <a:cs typeface="Trebuchet MS"/>
              </a:rPr>
              <a:t> apply</a:t>
            </a:r>
            <a:r>
              <a:rPr sz="2100" spc="5" dirty="0">
                <a:solidFill>
                  <a:srgbClr val="333333"/>
                </a:solidFill>
                <a:latin typeface="Trebuchet MS"/>
                <a:cs typeface="Trebuchet MS"/>
              </a:rPr>
              <a:t> </a:t>
            </a:r>
            <a:r>
              <a:rPr sz="2100" dirty="0">
                <a:solidFill>
                  <a:srgbClr val="333333"/>
                </a:solidFill>
                <a:latin typeface="Trebuchet MS"/>
                <a:cs typeface="Trebuchet MS"/>
              </a:rPr>
              <a:t>default values</a:t>
            </a:r>
            <a:r>
              <a:rPr sz="2100" spc="5" dirty="0">
                <a:solidFill>
                  <a:srgbClr val="333333"/>
                </a:solidFill>
                <a:latin typeface="Trebuchet MS"/>
                <a:cs typeface="Trebuchet MS"/>
              </a:rPr>
              <a:t> </a:t>
            </a:r>
            <a:r>
              <a:rPr sz="2100" dirty="0">
                <a:solidFill>
                  <a:srgbClr val="333333"/>
                </a:solidFill>
                <a:latin typeface="Trebuchet MS"/>
                <a:cs typeface="Trebuchet MS"/>
              </a:rPr>
              <a:t>for</a:t>
            </a:r>
            <a:r>
              <a:rPr sz="2100" spc="5" dirty="0">
                <a:solidFill>
                  <a:srgbClr val="333333"/>
                </a:solidFill>
                <a:latin typeface="Trebuchet MS"/>
                <a:cs typeface="Trebuchet MS"/>
              </a:rPr>
              <a:t> </a:t>
            </a:r>
            <a:r>
              <a:rPr sz="2100" spc="-10" dirty="0">
                <a:solidFill>
                  <a:srgbClr val="333333"/>
                </a:solidFill>
                <a:latin typeface="Trebuchet MS"/>
                <a:cs typeface="Trebuchet MS"/>
              </a:rPr>
              <a:t>containers</a:t>
            </a:r>
            <a:endParaRPr sz="2100">
              <a:latin typeface="Trebuchet MS"/>
              <a:cs typeface="Trebuchet M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MEMORY</a:t>
            </a:r>
            <a:r>
              <a:rPr spc="-125" dirty="0"/>
              <a:t> </a:t>
            </a:r>
            <a:r>
              <a:rPr spc="-10" dirty="0"/>
              <a:t>LIMITS</a:t>
            </a:r>
            <a:r>
              <a:rPr spc="-125" dirty="0"/>
              <a:t> </a:t>
            </a:r>
            <a:r>
              <a:rPr dirty="0"/>
              <a:t>IN</a:t>
            </a:r>
            <a:r>
              <a:rPr spc="-125" dirty="0"/>
              <a:t> </a:t>
            </a:r>
            <a:r>
              <a:rPr spc="-70" dirty="0"/>
              <a:t>PRACTICE</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19349"/>
            <a:ext cx="95250" cy="95249"/>
          </a:xfrm>
          <a:prstGeom prst="rect">
            <a:avLst/>
          </a:prstGeom>
        </p:spPr>
      </p:pic>
      <p:pic>
        <p:nvPicPr>
          <p:cNvPr id="5" name="object 5"/>
          <p:cNvPicPr/>
          <p:nvPr/>
        </p:nvPicPr>
        <p:blipFill>
          <a:blip r:embed="rId2" cstate="print"/>
          <a:stretch>
            <a:fillRect/>
          </a:stretch>
        </p:blipFill>
        <p:spPr>
          <a:xfrm>
            <a:off x="933449" y="2914649"/>
            <a:ext cx="95250" cy="95249"/>
          </a:xfrm>
          <a:prstGeom prst="rect">
            <a:avLst/>
          </a:prstGeom>
        </p:spPr>
      </p:pic>
      <p:pic>
        <p:nvPicPr>
          <p:cNvPr id="6" name="object 6"/>
          <p:cNvPicPr/>
          <p:nvPr/>
        </p:nvPicPr>
        <p:blipFill>
          <a:blip r:embed="rId3" cstate="print"/>
          <a:stretch>
            <a:fillRect/>
          </a:stretch>
        </p:blipFill>
        <p:spPr>
          <a:xfrm>
            <a:off x="1309687" y="3967162"/>
            <a:ext cx="104775" cy="104774"/>
          </a:xfrm>
          <a:prstGeom prst="rect">
            <a:avLst/>
          </a:prstGeom>
        </p:spPr>
      </p:pic>
      <p:sp>
        <p:nvSpPr>
          <p:cNvPr id="7" name="object 7"/>
          <p:cNvSpPr txBox="1"/>
          <p:nvPr/>
        </p:nvSpPr>
        <p:spPr>
          <a:xfrm>
            <a:off x="796924" y="1511300"/>
            <a:ext cx="11910060" cy="2698496"/>
          </a:xfrm>
          <a:prstGeom prst="rect">
            <a:avLst/>
          </a:prstGeom>
        </p:spPr>
        <p:txBody>
          <a:bodyPr vert="horz" wrap="square" lIns="0" tIns="50800" rIns="0" bIns="0" rtlCol="0">
            <a:spAutoFit/>
          </a:bodyPr>
          <a:lstStyle/>
          <a:p>
            <a:pPr marL="393065" marR="198755">
              <a:lnSpc>
                <a:spcPts val="2250"/>
              </a:lnSpc>
              <a:spcBef>
                <a:spcPts val="400"/>
              </a:spcBef>
            </a:pPr>
            <a:r>
              <a:rPr sz="2100" spc="8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container</a:t>
            </a:r>
            <a:r>
              <a:rPr sz="2100" spc="-50" dirty="0">
                <a:solidFill>
                  <a:srgbClr val="333333"/>
                </a:solidFill>
                <a:latin typeface="Trebuchet MS"/>
                <a:cs typeface="Trebuchet MS"/>
              </a:rPr>
              <a:t> </a:t>
            </a:r>
            <a:r>
              <a:rPr sz="2100" spc="90" dirty="0">
                <a:solidFill>
                  <a:srgbClr val="333333"/>
                </a:solidFill>
                <a:latin typeface="Trebuchet MS"/>
                <a:cs typeface="Trebuchet MS"/>
              </a:rPr>
              <a:t>may</a:t>
            </a:r>
            <a:r>
              <a:rPr sz="2100" spc="-50" dirty="0">
                <a:solidFill>
                  <a:srgbClr val="333333"/>
                </a:solidFill>
                <a:latin typeface="Trebuchet MS"/>
                <a:cs typeface="Trebuchet MS"/>
              </a:rPr>
              <a:t> </a:t>
            </a:r>
            <a:r>
              <a:rPr sz="2100" spc="105" dirty="0">
                <a:solidFill>
                  <a:srgbClr val="333333"/>
                </a:solidFill>
                <a:latin typeface="Trebuchet MS"/>
                <a:cs typeface="Trebuchet MS"/>
              </a:rPr>
              <a:t>consume</a:t>
            </a:r>
            <a:r>
              <a:rPr sz="2100" spc="-50" dirty="0">
                <a:solidFill>
                  <a:srgbClr val="333333"/>
                </a:solidFill>
                <a:latin typeface="Trebuchet MS"/>
                <a:cs typeface="Trebuchet MS"/>
              </a:rPr>
              <a:t> </a:t>
            </a:r>
            <a:r>
              <a:rPr sz="2100" spc="95" dirty="0">
                <a:solidFill>
                  <a:srgbClr val="333333"/>
                </a:solidFill>
                <a:latin typeface="Trebuchet MS"/>
                <a:cs typeface="Trebuchet MS"/>
              </a:rPr>
              <a:t>more</a:t>
            </a:r>
            <a:r>
              <a:rPr sz="2100" spc="-50" dirty="0">
                <a:solidFill>
                  <a:srgbClr val="333333"/>
                </a:solidFill>
                <a:latin typeface="Trebuchet MS"/>
                <a:cs typeface="Trebuchet MS"/>
              </a:rPr>
              <a:t> </a:t>
            </a:r>
            <a:r>
              <a:rPr sz="2100" spc="100" dirty="0">
                <a:solidFill>
                  <a:srgbClr val="333333"/>
                </a:solidFill>
                <a:latin typeface="Trebuchet MS"/>
                <a:cs typeface="Trebuchet MS"/>
              </a:rPr>
              <a:t>memory</a:t>
            </a:r>
            <a:r>
              <a:rPr sz="2100" spc="-50" dirty="0">
                <a:solidFill>
                  <a:srgbClr val="333333"/>
                </a:solidFill>
                <a:latin typeface="Trebuchet MS"/>
                <a:cs typeface="Trebuchet MS"/>
              </a:rPr>
              <a:t> </a:t>
            </a:r>
            <a:r>
              <a:rPr sz="2100" spc="50" dirty="0">
                <a:solidFill>
                  <a:srgbClr val="333333"/>
                </a:solidFill>
                <a:latin typeface="Trebuchet MS"/>
                <a:cs typeface="Trebuchet MS"/>
              </a:rPr>
              <a:t>than</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265" dirty="0">
                <a:solidFill>
                  <a:srgbClr val="ED2137"/>
                </a:solidFill>
                <a:latin typeface="Tahoma"/>
                <a:cs typeface="Tahoma"/>
              </a:rPr>
              <a:t>request</a:t>
            </a:r>
            <a:r>
              <a:rPr sz="2100" spc="-70" dirty="0">
                <a:solidFill>
                  <a:srgbClr val="ED2137"/>
                </a:solidFill>
                <a:latin typeface="Tahoma"/>
                <a:cs typeface="Tahoma"/>
              </a:rPr>
              <a:t> </a:t>
            </a:r>
            <a:r>
              <a:rPr sz="2100" spc="90" dirty="0">
                <a:solidFill>
                  <a:srgbClr val="333333"/>
                </a:solidFill>
                <a:latin typeface="Trebuchet MS"/>
                <a:cs typeface="Trebuchet MS"/>
              </a:rPr>
              <a:t>made</a:t>
            </a:r>
            <a:r>
              <a:rPr sz="2100" spc="-50" dirty="0">
                <a:solidFill>
                  <a:srgbClr val="333333"/>
                </a:solidFill>
                <a:latin typeface="Trebuchet MS"/>
                <a:cs typeface="Trebuchet MS"/>
              </a:rPr>
              <a:t> </a:t>
            </a:r>
            <a:r>
              <a:rPr sz="2100" spc="-80" dirty="0">
                <a:solidFill>
                  <a:srgbClr val="333333"/>
                </a:solidFill>
                <a:latin typeface="Trebuchet MS"/>
                <a:cs typeface="Trebuchet MS"/>
              </a:rPr>
              <a:t>if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0" dirty="0">
                <a:solidFill>
                  <a:srgbClr val="333333"/>
                </a:solidFill>
                <a:latin typeface="Trebuchet MS"/>
                <a:cs typeface="Trebuchet MS"/>
              </a:rPr>
              <a:t>node</a:t>
            </a:r>
            <a:r>
              <a:rPr sz="2100" spc="-55" dirty="0">
                <a:solidFill>
                  <a:srgbClr val="333333"/>
                </a:solidFill>
                <a:latin typeface="Trebuchet MS"/>
                <a:cs typeface="Trebuchet MS"/>
              </a:rPr>
              <a:t> </a:t>
            </a:r>
            <a:r>
              <a:rPr sz="2100" spc="65" dirty="0">
                <a:solidFill>
                  <a:srgbClr val="333333"/>
                </a:solidFill>
                <a:latin typeface="Trebuchet MS"/>
                <a:cs typeface="Trebuchet MS"/>
              </a:rPr>
              <a:t>hosting</a:t>
            </a:r>
            <a:r>
              <a:rPr sz="2100" spc="-50"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60" dirty="0">
                <a:solidFill>
                  <a:srgbClr val="333333"/>
                </a:solidFill>
                <a:latin typeface="Trebuchet MS"/>
                <a:cs typeface="Trebuchet MS"/>
              </a:rPr>
              <a:t>has </a:t>
            </a:r>
            <a:r>
              <a:rPr sz="2100" spc="100" dirty="0">
                <a:solidFill>
                  <a:srgbClr val="333333"/>
                </a:solidFill>
                <a:latin typeface="Trebuchet MS"/>
                <a:cs typeface="Trebuchet MS"/>
              </a:rPr>
              <a:t>enough</a:t>
            </a:r>
            <a:r>
              <a:rPr sz="2100" spc="-45" dirty="0">
                <a:solidFill>
                  <a:srgbClr val="333333"/>
                </a:solidFill>
                <a:latin typeface="Trebuchet MS"/>
                <a:cs typeface="Trebuchet MS"/>
              </a:rPr>
              <a:t> </a:t>
            </a:r>
            <a:r>
              <a:rPr sz="2100" dirty="0">
                <a:solidFill>
                  <a:srgbClr val="333333"/>
                </a:solidFill>
                <a:latin typeface="Trebuchet MS"/>
                <a:cs typeface="Trebuchet MS"/>
              </a:rPr>
              <a:t>available</a:t>
            </a:r>
            <a:r>
              <a:rPr sz="2100" spc="-45" dirty="0">
                <a:solidFill>
                  <a:srgbClr val="333333"/>
                </a:solidFill>
                <a:latin typeface="Trebuchet MS"/>
                <a:cs typeface="Trebuchet MS"/>
              </a:rPr>
              <a:t> </a:t>
            </a:r>
            <a:r>
              <a:rPr sz="2100" spc="90" dirty="0">
                <a:solidFill>
                  <a:srgbClr val="333333"/>
                </a:solidFill>
                <a:latin typeface="Trebuchet MS"/>
                <a:cs typeface="Trebuchet MS"/>
              </a:rPr>
              <a:t>memory</a:t>
            </a:r>
            <a:endParaRPr sz="2100" dirty="0">
              <a:latin typeface="Trebuchet MS"/>
              <a:cs typeface="Trebuchet MS"/>
            </a:endParaRPr>
          </a:p>
          <a:p>
            <a:pPr marL="393065">
              <a:lnSpc>
                <a:spcPct val="100000"/>
              </a:lnSpc>
              <a:spcBef>
                <a:spcPts val="1275"/>
              </a:spcBef>
            </a:pPr>
            <a:r>
              <a:rPr sz="2100" spc="8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5" dirty="0">
                <a:solidFill>
                  <a:srgbClr val="333333"/>
                </a:solidFill>
                <a:latin typeface="Trebuchet MS"/>
                <a:cs typeface="Trebuchet MS"/>
              </a:rPr>
              <a:t> </a:t>
            </a:r>
            <a:r>
              <a:rPr sz="2100" spc="50" dirty="0">
                <a:solidFill>
                  <a:srgbClr val="333333"/>
                </a:solidFill>
                <a:latin typeface="Trebuchet MS"/>
                <a:cs typeface="Trebuchet MS"/>
              </a:rPr>
              <a:t>cannot</a:t>
            </a:r>
            <a:r>
              <a:rPr sz="2100" spc="-5" dirty="0">
                <a:solidFill>
                  <a:srgbClr val="333333"/>
                </a:solidFill>
                <a:latin typeface="Trebuchet MS"/>
                <a:cs typeface="Trebuchet MS"/>
              </a:rPr>
              <a:t> </a:t>
            </a:r>
            <a:r>
              <a:rPr sz="2100" spc="105" dirty="0">
                <a:solidFill>
                  <a:srgbClr val="333333"/>
                </a:solidFill>
                <a:latin typeface="Trebuchet MS"/>
                <a:cs typeface="Trebuchet MS"/>
              </a:rPr>
              <a:t>consume</a:t>
            </a:r>
            <a:r>
              <a:rPr sz="2100" spc="-5" dirty="0">
                <a:solidFill>
                  <a:srgbClr val="333333"/>
                </a:solidFill>
                <a:latin typeface="Trebuchet MS"/>
                <a:cs typeface="Trebuchet MS"/>
              </a:rPr>
              <a:t> </a:t>
            </a:r>
            <a:r>
              <a:rPr sz="2100" spc="95" dirty="0">
                <a:solidFill>
                  <a:srgbClr val="333333"/>
                </a:solidFill>
                <a:latin typeface="Trebuchet MS"/>
                <a:cs typeface="Trebuchet MS"/>
              </a:rPr>
              <a:t>more</a:t>
            </a:r>
            <a:r>
              <a:rPr sz="2100" spc="-5" dirty="0">
                <a:solidFill>
                  <a:srgbClr val="333333"/>
                </a:solidFill>
                <a:latin typeface="Trebuchet MS"/>
                <a:cs typeface="Trebuchet MS"/>
              </a:rPr>
              <a:t> </a:t>
            </a:r>
            <a:r>
              <a:rPr sz="2100" spc="50" dirty="0">
                <a:solidFill>
                  <a:srgbClr val="333333"/>
                </a:solidFill>
                <a:latin typeface="Trebuchet MS"/>
                <a:cs typeface="Trebuchet MS"/>
              </a:rPr>
              <a:t>than</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dirty="0">
                <a:solidFill>
                  <a:srgbClr val="333333"/>
                </a:solidFill>
                <a:latin typeface="Trebuchet MS"/>
                <a:cs typeface="Trebuchet MS"/>
              </a:rPr>
              <a:t>defined</a:t>
            </a:r>
            <a:r>
              <a:rPr sz="2100" spc="-5" dirty="0">
                <a:solidFill>
                  <a:srgbClr val="333333"/>
                </a:solidFill>
                <a:latin typeface="Trebuchet MS"/>
                <a:cs typeface="Trebuchet MS"/>
              </a:rPr>
              <a:t> </a:t>
            </a:r>
            <a:r>
              <a:rPr sz="2100" spc="470" dirty="0">
                <a:solidFill>
                  <a:srgbClr val="ED2137"/>
                </a:solidFill>
                <a:latin typeface="Tahoma"/>
                <a:cs typeface="Tahoma"/>
              </a:rPr>
              <a:t>limit</a:t>
            </a:r>
            <a:endParaRPr sz="2100" dirty="0">
              <a:latin typeface="Tahoma"/>
              <a:cs typeface="Tahoma"/>
            </a:endParaRPr>
          </a:p>
          <a:p>
            <a:pPr marL="393065" marR="5080">
              <a:lnSpc>
                <a:spcPts val="2250"/>
              </a:lnSpc>
              <a:spcBef>
                <a:spcPts val="1680"/>
              </a:spcBef>
            </a:pPr>
            <a:r>
              <a:rPr sz="2100" spc="-20" dirty="0">
                <a:solidFill>
                  <a:srgbClr val="333333"/>
                </a:solidFill>
                <a:latin typeface="Trebuchet MS"/>
                <a:cs typeface="Trebuchet MS"/>
              </a:rPr>
              <a:t>If</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a:t>
            </a:r>
            <a:r>
              <a:rPr sz="2100" dirty="0">
                <a:solidFill>
                  <a:srgbClr val="333333"/>
                </a:solidFill>
                <a:latin typeface="Trebuchet MS"/>
                <a:cs typeface="Trebuchet MS"/>
              </a:rPr>
              <a:t>allocates</a:t>
            </a:r>
            <a:r>
              <a:rPr sz="2100" spc="-30" dirty="0">
                <a:solidFill>
                  <a:srgbClr val="333333"/>
                </a:solidFill>
                <a:latin typeface="Trebuchet MS"/>
                <a:cs typeface="Trebuchet MS"/>
              </a:rPr>
              <a:t> </a:t>
            </a:r>
            <a:r>
              <a:rPr sz="2100" spc="95" dirty="0">
                <a:solidFill>
                  <a:srgbClr val="333333"/>
                </a:solidFill>
                <a:latin typeface="Trebuchet MS"/>
                <a:cs typeface="Trebuchet MS"/>
              </a:rPr>
              <a:t>more</a:t>
            </a:r>
            <a:r>
              <a:rPr sz="2100" spc="-25" dirty="0">
                <a:solidFill>
                  <a:srgbClr val="333333"/>
                </a:solidFill>
                <a:latin typeface="Trebuchet MS"/>
                <a:cs typeface="Trebuchet MS"/>
              </a:rPr>
              <a:t> </a:t>
            </a:r>
            <a:r>
              <a:rPr sz="2100" spc="100" dirty="0">
                <a:solidFill>
                  <a:srgbClr val="333333"/>
                </a:solidFill>
                <a:latin typeface="Trebuchet MS"/>
                <a:cs typeface="Trebuchet MS"/>
              </a:rPr>
              <a:t>memory</a:t>
            </a:r>
            <a:r>
              <a:rPr sz="2100" spc="-30" dirty="0">
                <a:solidFill>
                  <a:srgbClr val="333333"/>
                </a:solidFill>
                <a:latin typeface="Trebuchet MS"/>
                <a:cs typeface="Trebuchet MS"/>
              </a:rPr>
              <a:t> </a:t>
            </a:r>
            <a:r>
              <a:rPr sz="2100" spc="50" dirty="0">
                <a:solidFill>
                  <a:srgbClr val="333333"/>
                </a:solidFill>
                <a:latin typeface="Trebuchet MS"/>
                <a:cs typeface="Trebuchet MS"/>
              </a:rPr>
              <a:t>than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480" dirty="0">
                <a:solidFill>
                  <a:srgbClr val="ED2137"/>
                </a:solidFill>
                <a:latin typeface="Tahoma"/>
                <a:cs typeface="Tahoma"/>
              </a:rPr>
              <a:t>limit</a:t>
            </a:r>
            <a:r>
              <a:rPr sz="2100" spc="-45" dirty="0">
                <a:solidFill>
                  <a:srgbClr val="ED2137"/>
                </a:solidFill>
                <a:latin typeface="Tahoma"/>
                <a:cs typeface="Tahoma"/>
              </a:rPr>
              <a:t> </a:t>
            </a:r>
            <a:r>
              <a:rPr sz="2100" spc="50" dirty="0">
                <a:solidFill>
                  <a:srgbClr val="333333"/>
                </a:solidFill>
                <a:latin typeface="Trebuchet MS"/>
                <a:cs typeface="Trebuchet MS"/>
              </a:rPr>
              <a:t>then</a:t>
            </a:r>
            <a:r>
              <a:rPr sz="2100" spc="-30" dirty="0">
                <a:solidFill>
                  <a:srgbClr val="333333"/>
                </a:solidFill>
                <a:latin typeface="Trebuchet MS"/>
                <a:cs typeface="Trebuchet MS"/>
              </a:rPr>
              <a:t> </a:t>
            </a:r>
            <a:r>
              <a:rPr sz="2100" dirty="0">
                <a:solidFill>
                  <a:srgbClr val="333333"/>
                </a:solidFill>
                <a:latin typeface="Trebuchet MS"/>
                <a:cs typeface="Trebuchet MS"/>
              </a:rPr>
              <a:t>this</a:t>
            </a:r>
            <a:r>
              <a:rPr sz="2100" spc="-30"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a:t>
            </a:r>
            <a:r>
              <a:rPr sz="2100" spc="-50" dirty="0">
                <a:solidFill>
                  <a:srgbClr val="333333"/>
                </a:solidFill>
                <a:latin typeface="Trebuchet MS"/>
                <a:cs typeface="Trebuchet MS"/>
              </a:rPr>
              <a:t>will</a:t>
            </a:r>
            <a:r>
              <a:rPr sz="2100" spc="-30" dirty="0">
                <a:solidFill>
                  <a:srgbClr val="333333"/>
                </a:solidFill>
                <a:latin typeface="Trebuchet MS"/>
                <a:cs typeface="Trebuchet MS"/>
              </a:rPr>
              <a:t> </a:t>
            </a:r>
            <a:r>
              <a:rPr sz="2100" spc="55" dirty="0">
                <a:solidFill>
                  <a:srgbClr val="333333"/>
                </a:solidFill>
                <a:latin typeface="Trebuchet MS"/>
                <a:cs typeface="Trebuchet MS"/>
              </a:rPr>
              <a:t>be</a:t>
            </a:r>
            <a:r>
              <a:rPr sz="2100" spc="-25" dirty="0">
                <a:solidFill>
                  <a:srgbClr val="333333"/>
                </a:solidFill>
                <a:latin typeface="Trebuchet MS"/>
                <a:cs typeface="Trebuchet MS"/>
              </a:rPr>
              <a:t> </a:t>
            </a:r>
            <a:r>
              <a:rPr sz="2100" spc="80" dirty="0">
                <a:solidFill>
                  <a:srgbClr val="333333"/>
                </a:solidFill>
                <a:latin typeface="Trebuchet MS"/>
                <a:cs typeface="Trebuchet MS"/>
              </a:rPr>
              <a:t>marked</a:t>
            </a:r>
            <a:r>
              <a:rPr sz="2100" spc="-30" dirty="0">
                <a:solidFill>
                  <a:srgbClr val="333333"/>
                </a:solidFill>
                <a:latin typeface="Trebuchet MS"/>
                <a:cs typeface="Trebuchet MS"/>
              </a:rPr>
              <a:t> </a:t>
            </a:r>
            <a:r>
              <a:rPr sz="2100" spc="105" dirty="0">
                <a:solidFill>
                  <a:srgbClr val="333333"/>
                </a:solidFill>
                <a:latin typeface="Trebuchet MS"/>
                <a:cs typeface="Trebuchet MS"/>
              </a:rPr>
              <a:t>as</a:t>
            </a:r>
            <a:r>
              <a:rPr sz="2100" spc="-25" dirty="0">
                <a:solidFill>
                  <a:srgbClr val="333333"/>
                </a:solidFill>
                <a:latin typeface="Trebuchet MS"/>
                <a:cs typeface="Trebuchet MS"/>
              </a:rPr>
              <a:t> </a:t>
            </a:r>
            <a:r>
              <a:rPr sz="2100" spc="-50" dirty="0">
                <a:solidFill>
                  <a:srgbClr val="333333"/>
                </a:solidFill>
                <a:latin typeface="Trebuchet MS"/>
                <a:cs typeface="Trebuchet MS"/>
              </a:rPr>
              <a:t>a </a:t>
            </a:r>
            <a:r>
              <a:rPr sz="2100" dirty="0">
                <a:solidFill>
                  <a:srgbClr val="333333"/>
                </a:solidFill>
                <a:latin typeface="Trebuchet MS"/>
                <a:cs typeface="Trebuchet MS"/>
              </a:rPr>
              <a:t>candidate</a:t>
            </a:r>
            <a:r>
              <a:rPr sz="2100" spc="-45" dirty="0">
                <a:solidFill>
                  <a:srgbClr val="333333"/>
                </a:solidFill>
                <a:latin typeface="Trebuchet MS"/>
                <a:cs typeface="Trebuchet MS"/>
              </a:rPr>
              <a:t> </a:t>
            </a:r>
            <a:r>
              <a:rPr sz="2100" dirty="0">
                <a:solidFill>
                  <a:srgbClr val="333333"/>
                </a:solidFill>
                <a:latin typeface="Trebuchet MS"/>
                <a:cs typeface="Trebuchet MS"/>
              </a:rPr>
              <a:t>for</a:t>
            </a:r>
            <a:r>
              <a:rPr sz="2100" spc="-40" dirty="0">
                <a:solidFill>
                  <a:srgbClr val="333333"/>
                </a:solidFill>
                <a:latin typeface="Trebuchet MS"/>
                <a:cs typeface="Trebuchet MS"/>
              </a:rPr>
              <a:t> </a:t>
            </a:r>
            <a:r>
              <a:rPr sz="2100" dirty="0">
                <a:solidFill>
                  <a:srgbClr val="333333"/>
                </a:solidFill>
                <a:latin typeface="Trebuchet MS"/>
                <a:cs typeface="Trebuchet MS"/>
              </a:rPr>
              <a:t>termination.</a:t>
            </a:r>
            <a:r>
              <a:rPr sz="2100" spc="-45" dirty="0">
                <a:solidFill>
                  <a:srgbClr val="333333"/>
                </a:solidFill>
                <a:latin typeface="Trebuchet MS"/>
                <a:cs typeface="Trebuchet MS"/>
              </a:rPr>
              <a:t> </a:t>
            </a:r>
            <a:r>
              <a:rPr sz="2100" spc="-20" dirty="0">
                <a:solidFill>
                  <a:srgbClr val="333333"/>
                </a:solidFill>
                <a:latin typeface="Trebuchet MS"/>
                <a:cs typeface="Trebuchet MS"/>
              </a:rPr>
              <a:t>If</a:t>
            </a:r>
            <a:r>
              <a:rPr sz="2100" spc="-40" dirty="0">
                <a:solidFill>
                  <a:srgbClr val="333333"/>
                </a:solidFill>
                <a:latin typeface="Trebuchet MS"/>
                <a:cs typeface="Trebuchet MS"/>
              </a:rPr>
              <a:t> </a:t>
            </a:r>
            <a:r>
              <a:rPr sz="2100" spc="-95" dirty="0">
                <a:solidFill>
                  <a:srgbClr val="333333"/>
                </a:solidFill>
                <a:latin typeface="Trebuchet MS"/>
                <a:cs typeface="Trebuchet MS"/>
              </a:rPr>
              <a:t>it</a:t>
            </a:r>
            <a:r>
              <a:rPr sz="2100" spc="-40" dirty="0">
                <a:solidFill>
                  <a:srgbClr val="333333"/>
                </a:solidFill>
                <a:latin typeface="Trebuchet MS"/>
                <a:cs typeface="Trebuchet MS"/>
              </a:rPr>
              <a:t> </a:t>
            </a:r>
            <a:r>
              <a:rPr sz="2100" spc="50" dirty="0">
                <a:solidFill>
                  <a:srgbClr val="333333"/>
                </a:solidFill>
                <a:latin typeface="Trebuchet MS"/>
                <a:cs typeface="Trebuchet MS"/>
              </a:rPr>
              <a:t>continues</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105" dirty="0">
                <a:solidFill>
                  <a:srgbClr val="333333"/>
                </a:solidFill>
                <a:latin typeface="Trebuchet MS"/>
                <a:cs typeface="Trebuchet MS"/>
              </a:rPr>
              <a:t>consume</a:t>
            </a:r>
            <a:r>
              <a:rPr sz="2100" spc="-40" dirty="0">
                <a:solidFill>
                  <a:srgbClr val="333333"/>
                </a:solidFill>
                <a:latin typeface="Trebuchet MS"/>
                <a:cs typeface="Trebuchet MS"/>
              </a:rPr>
              <a:t> </a:t>
            </a:r>
            <a:r>
              <a:rPr sz="2100" spc="95" dirty="0">
                <a:solidFill>
                  <a:srgbClr val="333333"/>
                </a:solidFill>
                <a:latin typeface="Trebuchet MS"/>
                <a:cs typeface="Trebuchet MS"/>
              </a:rPr>
              <a:t>more</a:t>
            </a:r>
            <a:r>
              <a:rPr sz="2100" spc="-45" dirty="0">
                <a:solidFill>
                  <a:srgbClr val="333333"/>
                </a:solidFill>
                <a:latin typeface="Trebuchet MS"/>
                <a:cs typeface="Trebuchet MS"/>
              </a:rPr>
              <a:t> </a:t>
            </a:r>
            <a:r>
              <a:rPr sz="2100" spc="100" dirty="0">
                <a:solidFill>
                  <a:srgbClr val="333333"/>
                </a:solidFill>
                <a:latin typeface="Trebuchet MS"/>
                <a:cs typeface="Trebuchet MS"/>
              </a:rPr>
              <a:t>memory</a:t>
            </a:r>
            <a:r>
              <a:rPr sz="2100" spc="-40" dirty="0">
                <a:solidFill>
                  <a:srgbClr val="333333"/>
                </a:solidFill>
                <a:latin typeface="Trebuchet MS"/>
                <a:cs typeface="Trebuchet MS"/>
              </a:rPr>
              <a:t> </a:t>
            </a:r>
            <a:r>
              <a:rPr sz="2100" spc="50" dirty="0">
                <a:solidFill>
                  <a:srgbClr val="333333"/>
                </a:solidFill>
                <a:latin typeface="Trebuchet MS"/>
                <a:cs typeface="Trebuchet MS"/>
              </a:rPr>
              <a:t>than</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480" dirty="0">
                <a:solidFill>
                  <a:srgbClr val="ED2137"/>
                </a:solidFill>
                <a:latin typeface="Tahoma"/>
                <a:cs typeface="Tahoma"/>
              </a:rPr>
              <a:t>limit</a:t>
            </a:r>
            <a:r>
              <a:rPr sz="2100" spc="-60" dirty="0">
                <a:solidFill>
                  <a:srgbClr val="ED2137"/>
                </a:solidFill>
                <a:latin typeface="Tahoma"/>
                <a:cs typeface="Tahoma"/>
              </a:rPr>
              <a:t> </a:t>
            </a:r>
            <a:r>
              <a:rPr sz="2100" spc="-10" dirty="0">
                <a:solidFill>
                  <a:srgbClr val="333333"/>
                </a:solidFill>
                <a:latin typeface="Trebuchet MS"/>
                <a:cs typeface="Trebuchet MS"/>
              </a:rPr>
              <a:t>value </a:t>
            </a:r>
            <a:r>
              <a:rPr sz="2100" spc="50" dirty="0">
                <a:solidFill>
                  <a:srgbClr val="333333"/>
                </a:solidFill>
                <a:latin typeface="Trebuchet MS"/>
                <a:cs typeface="Trebuchet MS"/>
              </a:rPr>
              <a:t>then</a:t>
            </a:r>
            <a:r>
              <a:rPr sz="2100" spc="-85" dirty="0">
                <a:solidFill>
                  <a:srgbClr val="333333"/>
                </a:solidFill>
                <a:latin typeface="Trebuchet MS"/>
                <a:cs typeface="Trebuchet MS"/>
              </a:rPr>
              <a:t> </a:t>
            </a:r>
            <a:r>
              <a:rPr sz="2100" spc="-95" dirty="0">
                <a:solidFill>
                  <a:srgbClr val="333333"/>
                </a:solidFill>
                <a:latin typeface="Trebuchet MS"/>
                <a:cs typeface="Trebuchet MS"/>
              </a:rPr>
              <a:t>it</a:t>
            </a:r>
            <a:r>
              <a:rPr sz="2100" spc="-80" dirty="0">
                <a:solidFill>
                  <a:srgbClr val="333333"/>
                </a:solidFill>
                <a:latin typeface="Trebuchet MS"/>
                <a:cs typeface="Trebuchet MS"/>
              </a:rPr>
              <a:t> </a:t>
            </a:r>
            <a:r>
              <a:rPr sz="2100" spc="-50" dirty="0">
                <a:solidFill>
                  <a:srgbClr val="333333"/>
                </a:solidFill>
                <a:latin typeface="Trebuchet MS"/>
                <a:cs typeface="Trebuchet MS"/>
              </a:rPr>
              <a:t>will</a:t>
            </a:r>
            <a:r>
              <a:rPr sz="2100" spc="-80" dirty="0">
                <a:solidFill>
                  <a:srgbClr val="333333"/>
                </a:solidFill>
                <a:latin typeface="Trebuchet MS"/>
                <a:cs typeface="Trebuchet MS"/>
              </a:rPr>
              <a:t> </a:t>
            </a:r>
            <a:r>
              <a:rPr sz="2100" spc="55" dirty="0">
                <a:solidFill>
                  <a:srgbClr val="333333"/>
                </a:solidFill>
                <a:latin typeface="Trebuchet MS"/>
                <a:cs typeface="Trebuchet MS"/>
              </a:rPr>
              <a:t>be</a:t>
            </a:r>
            <a:r>
              <a:rPr sz="2100" spc="-85" dirty="0">
                <a:solidFill>
                  <a:srgbClr val="333333"/>
                </a:solidFill>
                <a:latin typeface="Trebuchet MS"/>
                <a:cs typeface="Trebuchet MS"/>
              </a:rPr>
              <a:t> </a:t>
            </a:r>
            <a:r>
              <a:rPr sz="2100" spc="-10" dirty="0">
                <a:solidFill>
                  <a:srgbClr val="ED2137"/>
                </a:solidFill>
                <a:latin typeface="Trebuchet MS"/>
                <a:cs typeface="Trebuchet MS"/>
              </a:rPr>
              <a:t>terminated</a:t>
            </a:r>
            <a:r>
              <a:rPr sz="2100" spc="-10" dirty="0">
                <a:solidFill>
                  <a:srgbClr val="333333"/>
                </a:solidFill>
                <a:latin typeface="Trebuchet MS"/>
                <a:cs typeface="Trebuchet MS"/>
              </a:rPr>
              <a:t>.</a:t>
            </a:r>
            <a:endParaRPr sz="2100" dirty="0">
              <a:latin typeface="Trebuchet MS"/>
              <a:cs typeface="Trebuchet MS"/>
            </a:endParaRPr>
          </a:p>
          <a:p>
            <a:pPr marL="12700" marR="605790" indent="762000">
              <a:lnSpc>
                <a:spcPts val="4200"/>
              </a:lnSpc>
            </a:pPr>
            <a:r>
              <a:rPr sz="2100" spc="-20" dirty="0">
                <a:solidFill>
                  <a:srgbClr val="333333"/>
                </a:solidFill>
                <a:latin typeface="Trebuchet MS"/>
                <a:cs typeface="Trebuchet MS"/>
              </a:rPr>
              <a:t>If</a:t>
            </a:r>
            <a:r>
              <a:rPr sz="2100" spc="-70" dirty="0">
                <a:solidFill>
                  <a:srgbClr val="333333"/>
                </a:solidFill>
                <a:latin typeface="Trebuchet MS"/>
                <a:cs typeface="Trebuchet MS"/>
              </a:rPr>
              <a:t> </a:t>
            </a:r>
            <a:r>
              <a:rPr sz="2100" spc="-95" dirty="0">
                <a:solidFill>
                  <a:srgbClr val="333333"/>
                </a:solidFill>
                <a:latin typeface="Trebuchet MS"/>
                <a:cs typeface="Trebuchet MS"/>
              </a:rPr>
              <a:t>it</a:t>
            </a:r>
            <a:r>
              <a:rPr sz="2100" spc="-65" dirty="0">
                <a:solidFill>
                  <a:srgbClr val="333333"/>
                </a:solidFill>
                <a:latin typeface="Trebuchet MS"/>
                <a:cs typeface="Trebuchet MS"/>
              </a:rPr>
              <a:t> </a:t>
            </a:r>
            <a:r>
              <a:rPr sz="2100" dirty="0">
                <a:solidFill>
                  <a:srgbClr val="333333"/>
                </a:solidFill>
                <a:latin typeface="Trebuchet MS"/>
                <a:cs typeface="Trebuchet MS"/>
              </a:rPr>
              <a:t>is</a:t>
            </a:r>
            <a:r>
              <a:rPr sz="2100" spc="-65" dirty="0">
                <a:solidFill>
                  <a:srgbClr val="333333"/>
                </a:solidFill>
                <a:latin typeface="Trebuchet MS"/>
                <a:cs typeface="Trebuchet MS"/>
              </a:rPr>
              <a:t> </a:t>
            </a:r>
            <a:r>
              <a:rPr sz="2100" dirty="0">
                <a:solidFill>
                  <a:srgbClr val="ED2137"/>
                </a:solidFill>
                <a:latin typeface="Trebuchet MS"/>
                <a:cs typeface="Trebuchet MS"/>
              </a:rPr>
              <a:t>restartable</a:t>
            </a:r>
            <a:r>
              <a:rPr sz="2100" dirty="0">
                <a:solidFill>
                  <a:srgbClr val="333333"/>
                </a:solidFill>
                <a:latin typeface="Trebuchet MS"/>
                <a:cs typeface="Trebuchet MS"/>
              </a:rPr>
              <a:t>,</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dirty="0">
                <a:solidFill>
                  <a:srgbClr val="ED2137"/>
                </a:solidFill>
                <a:latin typeface="Trebuchet MS"/>
                <a:cs typeface="Trebuchet MS"/>
              </a:rPr>
              <a:t>kubelet</a:t>
            </a:r>
            <a:r>
              <a:rPr sz="2100" spc="-65" dirty="0">
                <a:solidFill>
                  <a:srgbClr val="ED2137"/>
                </a:solidFill>
                <a:latin typeface="Trebuchet MS"/>
                <a:cs typeface="Trebuchet MS"/>
              </a:rPr>
              <a:t> </a:t>
            </a:r>
            <a:r>
              <a:rPr sz="2100" spc="-50" dirty="0">
                <a:solidFill>
                  <a:srgbClr val="333333"/>
                </a:solidFill>
                <a:latin typeface="Trebuchet MS"/>
                <a:cs typeface="Trebuchet MS"/>
              </a:rPr>
              <a:t>will</a:t>
            </a:r>
            <a:r>
              <a:rPr sz="2100" spc="-65" dirty="0">
                <a:solidFill>
                  <a:srgbClr val="333333"/>
                </a:solidFill>
                <a:latin typeface="Trebuchet MS"/>
                <a:cs typeface="Trebuchet MS"/>
              </a:rPr>
              <a:t> </a:t>
            </a:r>
            <a:r>
              <a:rPr sz="2100" dirty="0">
                <a:solidFill>
                  <a:srgbClr val="333333"/>
                </a:solidFill>
                <a:latin typeface="Trebuchet MS"/>
                <a:cs typeface="Trebuchet MS"/>
              </a:rPr>
              <a:t>try</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dirty="0">
                <a:solidFill>
                  <a:srgbClr val="333333"/>
                </a:solidFill>
                <a:latin typeface="Trebuchet MS"/>
                <a:cs typeface="Trebuchet MS"/>
              </a:rPr>
              <a:t>restart</a:t>
            </a:r>
            <a:r>
              <a:rPr sz="2100" spc="-65" dirty="0">
                <a:solidFill>
                  <a:srgbClr val="333333"/>
                </a:solidFill>
                <a:latin typeface="Trebuchet MS"/>
                <a:cs typeface="Trebuchet MS"/>
              </a:rPr>
              <a:t> </a:t>
            </a:r>
            <a:r>
              <a:rPr sz="2100" spc="-95" dirty="0">
                <a:solidFill>
                  <a:srgbClr val="333333"/>
                </a:solidFill>
                <a:latin typeface="Trebuchet MS"/>
                <a:cs typeface="Trebuchet MS"/>
              </a:rPr>
              <a:t>it</a:t>
            </a:r>
            <a:r>
              <a:rPr sz="2100" spc="-65" dirty="0">
                <a:solidFill>
                  <a:srgbClr val="333333"/>
                </a:solidFill>
                <a:latin typeface="Trebuchet MS"/>
                <a:cs typeface="Trebuchet MS"/>
              </a:rPr>
              <a:t> </a:t>
            </a:r>
            <a:r>
              <a:rPr sz="2100" dirty="0">
                <a:solidFill>
                  <a:srgbClr val="333333"/>
                </a:solidFill>
                <a:latin typeface="Trebuchet MS"/>
                <a:cs typeface="Trebuchet MS"/>
              </a:rPr>
              <a:t>(this</a:t>
            </a:r>
            <a:r>
              <a:rPr sz="2100" spc="-65" dirty="0">
                <a:solidFill>
                  <a:srgbClr val="333333"/>
                </a:solidFill>
                <a:latin typeface="Trebuchet MS"/>
                <a:cs typeface="Trebuchet MS"/>
              </a:rPr>
              <a:t> </a:t>
            </a:r>
            <a:r>
              <a:rPr sz="2100" dirty="0">
                <a:solidFill>
                  <a:srgbClr val="333333"/>
                </a:solidFill>
                <a:latin typeface="Trebuchet MS"/>
                <a:cs typeface="Trebuchet MS"/>
              </a:rPr>
              <a:t>is</a:t>
            </a:r>
            <a:r>
              <a:rPr sz="2100" spc="-65" dirty="0">
                <a:solidFill>
                  <a:srgbClr val="333333"/>
                </a:solidFill>
                <a:latin typeface="Trebuchet MS"/>
                <a:cs typeface="Trebuchet MS"/>
              </a:rPr>
              <a:t> </a:t>
            </a:r>
            <a:r>
              <a:rPr sz="2100" spc="100" dirty="0">
                <a:solidFill>
                  <a:srgbClr val="333333"/>
                </a:solidFill>
                <a:latin typeface="Trebuchet MS"/>
                <a:cs typeface="Trebuchet MS"/>
              </a:rPr>
              <a:t>an</a:t>
            </a:r>
            <a:r>
              <a:rPr sz="2100" spc="-65" dirty="0">
                <a:solidFill>
                  <a:srgbClr val="333333"/>
                </a:solidFill>
                <a:latin typeface="Trebuchet MS"/>
                <a:cs typeface="Trebuchet MS"/>
              </a:rPr>
              <a:t> </a:t>
            </a:r>
            <a:r>
              <a:rPr sz="2100" spc="55" dirty="0">
                <a:solidFill>
                  <a:srgbClr val="333333"/>
                </a:solidFill>
                <a:latin typeface="Trebuchet MS"/>
                <a:cs typeface="Trebuchet MS"/>
              </a:rPr>
              <a:t>error</a:t>
            </a:r>
            <a:r>
              <a:rPr sz="2100" spc="-70" dirty="0">
                <a:solidFill>
                  <a:srgbClr val="333333"/>
                </a:solidFill>
                <a:latin typeface="Trebuchet MS"/>
                <a:cs typeface="Trebuchet MS"/>
              </a:rPr>
              <a:t> </a:t>
            </a:r>
            <a:r>
              <a:rPr sz="2100" spc="50" dirty="0">
                <a:solidFill>
                  <a:srgbClr val="333333"/>
                </a:solidFill>
                <a:latin typeface="Trebuchet MS"/>
                <a:cs typeface="Trebuchet MS"/>
              </a:rPr>
              <a:t>case</a:t>
            </a:r>
            <a:r>
              <a:rPr sz="2100" spc="-65" dirty="0">
                <a:solidFill>
                  <a:srgbClr val="333333"/>
                </a:solidFill>
                <a:latin typeface="Trebuchet MS"/>
                <a:cs typeface="Trebuchet MS"/>
              </a:rPr>
              <a:t> </a:t>
            </a:r>
            <a:r>
              <a:rPr sz="2100" spc="-20" dirty="0">
                <a:solidFill>
                  <a:srgbClr val="333333"/>
                </a:solidFill>
                <a:latin typeface="Trebuchet MS"/>
                <a:cs typeface="Trebuchet MS"/>
              </a:rPr>
              <a:t>like</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0" dirty="0">
                <a:solidFill>
                  <a:srgbClr val="333333"/>
                </a:solidFill>
                <a:latin typeface="Trebuchet MS"/>
                <a:cs typeface="Trebuchet MS"/>
              </a:rPr>
              <a:t>others) </a:t>
            </a:r>
            <a:endParaRPr sz="2100" dirty="0">
              <a:latin typeface="Tahoma"/>
              <a:cs typeface="Tahom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376545" cy="558800"/>
          </a:xfrm>
          <a:prstGeom prst="rect">
            <a:avLst/>
          </a:prstGeom>
        </p:spPr>
        <p:txBody>
          <a:bodyPr vert="horz" wrap="square" lIns="0" tIns="12700" rIns="0" bIns="0" rtlCol="0">
            <a:spAutoFit/>
          </a:bodyPr>
          <a:lstStyle/>
          <a:p>
            <a:pPr marL="12700">
              <a:lnSpc>
                <a:spcPct val="100000"/>
              </a:lnSpc>
              <a:spcBef>
                <a:spcPts val="100"/>
              </a:spcBef>
            </a:pPr>
            <a:r>
              <a:rPr dirty="0"/>
              <a:t>CPU</a:t>
            </a:r>
            <a:r>
              <a:rPr spc="-125" dirty="0"/>
              <a:t> </a:t>
            </a:r>
            <a:r>
              <a:rPr spc="-10" dirty="0"/>
              <a:t>LIMITS</a:t>
            </a:r>
            <a:r>
              <a:rPr spc="-125" dirty="0"/>
              <a:t> </a:t>
            </a:r>
            <a:r>
              <a:rPr dirty="0"/>
              <a:t>IN</a:t>
            </a:r>
            <a:r>
              <a:rPr spc="-125" dirty="0"/>
              <a:t> </a:t>
            </a:r>
            <a:r>
              <a:rPr spc="-75" dirty="0"/>
              <a:t>PRACTICE</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10742930" cy="1116965"/>
          </a:xfrm>
          <a:prstGeom prst="rect">
            <a:avLst/>
          </a:prstGeom>
        </p:spPr>
        <p:txBody>
          <a:bodyPr vert="horz" wrap="square" lIns="0" tIns="50800" rIns="0" bIns="0" rtlCol="0">
            <a:spAutoFit/>
          </a:bodyPr>
          <a:lstStyle/>
          <a:p>
            <a:pPr marL="12700" marR="5080">
              <a:lnSpc>
                <a:spcPts val="2250"/>
              </a:lnSpc>
              <a:spcBef>
                <a:spcPts val="400"/>
              </a:spcBef>
            </a:pPr>
            <a:r>
              <a:rPr sz="2100" spc="8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container</a:t>
            </a:r>
            <a:r>
              <a:rPr sz="2100" spc="-50" dirty="0">
                <a:solidFill>
                  <a:srgbClr val="333333"/>
                </a:solidFill>
                <a:latin typeface="Trebuchet MS"/>
                <a:cs typeface="Trebuchet MS"/>
              </a:rPr>
              <a:t> </a:t>
            </a:r>
            <a:r>
              <a:rPr sz="2100" spc="90" dirty="0">
                <a:solidFill>
                  <a:srgbClr val="333333"/>
                </a:solidFill>
                <a:latin typeface="Trebuchet MS"/>
                <a:cs typeface="Trebuchet MS"/>
              </a:rPr>
              <a:t>may</a:t>
            </a:r>
            <a:r>
              <a:rPr sz="2100" spc="-50" dirty="0">
                <a:solidFill>
                  <a:srgbClr val="333333"/>
                </a:solidFill>
                <a:latin typeface="Trebuchet MS"/>
                <a:cs typeface="Trebuchet MS"/>
              </a:rPr>
              <a:t> </a:t>
            </a:r>
            <a:r>
              <a:rPr sz="2100" spc="105" dirty="0">
                <a:solidFill>
                  <a:srgbClr val="333333"/>
                </a:solidFill>
                <a:latin typeface="Trebuchet MS"/>
                <a:cs typeface="Trebuchet MS"/>
              </a:rPr>
              <a:t>consume</a:t>
            </a:r>
            <a:r>
              <a:rPr sz="2100" spc="-50" dirty="0">
                <a:solidFill>
                  <a:srgbClr val="333333"/>
                </a:solidFill>
                <a:latin typeface="Trebuchet MS"/>
                <a:cs typeface="Trebuchet MS"/>
              </a:rPr>
              <a:t> </a:t>
            </a:r>
            <a:r>
              <a:rPr sz="2100" spc="95" dirty="0">
                <a:solidFill>
                  <a:srgbClr val="333333"/>
                </a:solidFill>
                <a:latin typeface="Trebuchet MS"/>
                <a:cs typeface="Trebuchet MS"/>
              </a:rPr>
              <a:t>more</a:t>
            </a:r>
            <a:r>
              <a:rPr sz="2100" spc="-50" dirty="0">
                <a:solidFill>
                  <a:srgbClr val="333333"/>
                </a:solidFill>
                <a:latin typeface="Trebuchet MS"/>
                <a:cs typeface="Trebuchet MS"/>
              </a:rPr>
              <a:t> </a:t>
            </a:r>
            <a:r>
              <a:rPr sz="2100" spc="65" dirty="0">
                <a:solidFill>
                  <a:srgbClr val="333333"/>
                </a:solidFill>
                <a:latin typeface="Trebuchet MS"/>
                <a:cs typeface="Trebuchet MS"/>
              </a:rPr>
              <a:t>cpu</a:t>
            </a:r>
            <a:r>
              <a:rPr sz="2100" spc="-50" dirty="0">
                <a:solidFill>
                  <a:srgbClr val="333333"/>
                </a:solidFill>
                <a:latin typeface="Trebuchet MS"/>
                <a:cs typeface="Trebuchet MS"/>
              </a:rPr>
              <a:t> </a:t>
            </a:r>
            <a:r>
              <a:rPr sz="2100" spc="50" dirty="0">
                <a:solidFill>
                  <a:srgbClr val="333333"/>
                </a:solidFill>
                <a:latin typeface="Trebuchet MS"/>
                <a:cs typeface="Trebuchet MS"/>
              </a:rPr>
              <a:t>than</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265" dirty="0">
                <a:solidFill>
                  <a:srgbClr val="ED2137"/>
                </a:solidFill>
                <a:latin typeface="Tahoma"/>
                <a:cs typeface="Tahoma"/>
              </a:rPr>
              <a:t>request</a:t>
            </a:r>
            <a:r>
              <a:rPr sz="2100" spc="-70" dirty="0">
                <a:solidFill>
                  <a:srgbClr val="ED2137"/>
                </a:solidFill>
                <a:latin typeface="Tahoma"/>
                <a:cs typeface="Tahoma"/>
              </a:rPr>
              <a:t> </a:t>
            </a:r>
            <a:r>
              <a:rPr sz="2100" spc="90" dirty="0">
                <a:solidFill>
                  <a:srgbClr val="333333"/>
                </a:solidFill>
                <a:latin typeface="Trebuchet MS"/>
                <a:cs typeface="Trebuchet MS"/>
              </a:rPr>
              <a:t>made</a:t>
            </a:r>
            <a:r>
              <a:rPr sz="2100" spc="-50" dirty="0">
                <a:solidFill>
                  <a:srgbClr val="333333"/>
                </a:solidFill>
                <a:latin typeface="Trebuchet MS"/>
                <a:cs typeface="Trebuchet MS"/>
              </a:rPr>
              <a:t> </a:t>
            </a:r>
            <a:r>
              <a:rPr sz="2100" spc="-80" dirty="0">
                <a:solidFill>
                  <a:srgbClr val="333333"/>
                </a:solidFill>
                <a:latin typeface="Trebuchet MS"/>
                <a:cs typeface="Trebuchet MS"/>
              </a:rPr>
              <a:t>if</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0" dirty="0">
                <a:solidFill>
                  <a:srgbClr val="333333"/>
                </a:solidFill>
                <a:latin typeface="Trebuchet MS"/>
                <a:cs typeface="Trebuchet MS"/>
              </a:rPr>
              <a:t>node</a:t>
            </a:r>
            <a:r>
              <a:rPr sz="2100" spc="-50" dirty="0">
                <a:solidFill>
                  <a:srgbClr val="333333"/>
                </a:solidFill>
                <a:latin typeface="Trebuchet MS"/>
                <a:cs typeface="Trebuchet MS"/>
              </a:rPr>
              <a:t> </a:t>
            </a:r>
            <a:r>
              <a:rPr sz="2100" spc="65" dirty="0">
                <a:solidFill>
                  <a:srgbClr val="333333"/>
                </a:solidFill>
                <a:latin typeface="Trebuchet MS"/>
                <a:cs typeface="Trebuchet MS"/>
              </a:rPr>
              <a:t>hosting</a:t>
            </a:r>
            <a:r>
              <a:rPr sz="2100" spc="-50"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60" dirty="0">
                <a:solidFill>
                  <a:srgbClr val="333333"/>
                </a:solidFill>
                <a:latin typeface="Trebuchet MS"/>
                <a:cs typeface="Trebuchet MS"/>
              </a:rPr>
              <a:t>has </a:t>
            </a:r>
            <a:r>
              <a:rPr sz="2100" spc="100" dirty="0">
                <a:solidFill>
                  <a:srgbClr val="333333"/>
                </a:solidFill>
                <a:latin typeface="Trebuchet MS"/>
                <a:cs typeface="Trebuchet MS"/>
              </a:rPr>
              <a:t>enough</a:t>
            </a:r>
            <a:r>
              <a:rPr sz="2100" spc="-75" dirty="0">
                <a:solidFill>
                  <a:srgbClr val="333333"/>
                </a:solidFill>
                <a:latin typeface="Trebuchet MS"/>
                <a:cs typeface="Trebuchet MS"/>
              </a:rPr>
              <a:t> </a:t>
            </a:r>
            <a:r>
              <a:rPr sz="2100" spc="100" dirty="0">
                <a:solidFill>
                  <a:srgbClr val="333333"/>
                </a:solidFill>
                <a:latin typeface="Trebuchet MS"/>
                <a:cs typeface="Trebuchet MS"/>
              </a:rPr>
              <a:t>CPU</a:t>
            </a:r>
            <a:r>
              <a:rPr sz="2100" spc="-70" dirty="0">
                <a:solidFill>
                  <a:srgbClr val="333333"/>
                </a:solidFill>
                <a:latin typeface="Trebuchet MS"/>
                <a:cs typeface="Trebuchet MS"/>
              </a:rPr>
              <a:t> </a:t>
            </a:r>
            <a:r>
              <a:rPr sz="2100" spc="65" dirty="0">
                <a:solidFill>
                  <a:srgbClr val="333333"/>
                </a:solidFill>
                <a:latin typeface="Trebuchet MS"/>
                <a:cs typeface="Trebuchet MS"/>
              </a:rPr>
              <a:t>resources</a:t>
            </a:r>
            <a:r>
              <a:rPr sz="2100" spc="-75" dirty="0">
                <a:solidFill>
                  <a:srgbClr val="333333"/>
                </a:solidFill>
                <a:latin typeface="Trebuchet MS"/>
                <a:cs typeface="Trebuchet MS"/>
              </a:rPr>
              <a:t> </a:t>
            </a:r>
            <a:r>
              <a:rPr sz="2100" spc="-10" dirty="0">
                <a:solidFill>
                  <a:srgbClr val="333333"/>
                </a:solidFill>
                <a:latin typeface="Trebuchet MS"/>
                <a:cs typeface="Trebuchet MS"/>
              </a:rPr>
              <a:t>available</a:t>
            </a:r>
            <a:endParaRPr sz="2100">
              <a:latin typeface="Trebuchet MS"/>
              <a:cs typeface="Trebuchet MS"/>
            </a:endParaRPr>
          </a:p>
          <a:p>
            <a:pPr marL="12700">
              <a:lnSpc>
                <a:spcPct val="100000"/>
              </a:lnSpc>
              <a:spcBef>
                <a:spcPts val="1275"/>
              </a:spcBef>
            </a:pPr>
            <a:r>
              <a:rPr sz="2100" spc="8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333333"/>
                </a:solidFill>
                <a:latin typeface="Trebuchet MS"/>
                <a:cs typeface="Trebuchet MS"/>
              </a:rPr>
              <a:t>container</a:t>
            </a:r>
            <a:r>
              <a:rPr sz="2100" spc="-20" dirty="0">
                <a:solidFill>
                  <a:srgbClr val="333333"/>
                </a:solidFill>
                <a:latin typeface="Trebuchet MS"/>
                <a:cs typeface="Trebuchet MS"/>
              </a:rPr>
              <a:t> </a:t>
            </a:r>
            <a:r>
              <a:rPr sz="2100" spc="50" dirty="0">
                <a:solidFill>
                  <a:srgbClr val="333333"/>
                </a:solidFill>
                <a:latin typeface="Trebuchet MS"/>
                <a:cs typeface="Trebuchet MS"/>
              </a:rPr>
              <a:t>cannot</a:t>
            </a:r>
            <a:r>
              <a:rPr sz="2100" spc="-20" dirty="0">
                <a:solidFill>
                  <a:srgbClr val="333333"/>
                </a:solidFill>
                <a:latin typeface="Trebuchet MS"/>
                <a:cs typeface="Trebuchet MS"/>
              </a:rPr>
              <a:t> </a:t>
            </a:r>
            <a:r>
              <a:rPr sz="2100" spc="105" dirty="0">
                <a:solidFill>
                  <a:srgbClr val="333333"/>
                </a:solidFill>
                <a:latin typeface="Trebuchet MS"/>
                <a:cs typeface="Trebuchet MS"/>
              </a:rPr>
              <a:t>consume</a:t>
            </a:r>
            <a:r>
              <a:rPr sz="2100" spc="-15" dirty="0">
                <a:solidFill>
                  <a:srgbClr val="333333"/>
                </a:solidFill>
                <a:latin typeface="Trebuchet MS"/>
                <a:cs typeface="Trebuchet MS"/>
              </a:rPr>
              <a:t> </a:t>
            </a:r>
            <a:r>
              <a:rPr sz="2100" spc="95" dirty="0">
                <a:solidFill>
                  <a:srgbClr val="333333"/>
                </a:solidFill>
                <a:latin typeface="Trebuchet MS"/>
                <a:cs typeface="Trebuchet MS"/>
              </a:rPr>
              <a:t>more</a:t>
            </a:r>
            <a:r>
              <a:rPr sz="2100" spc="-20" dirty="0">
                <a:solidFill>
                  <a:srgbClr val="333333"/>
                </a:solidFill>
                <a:latin typeface="Trebuchet MS"/>
                <a:cs typeface="Trebuchet MS"/>
              </a:rPr>
              <a:t> </a:t>
            </a:r>
            <a:r>
              <a:rPr sz="2100" spc="50" dirty="0">
                <a:solidFill>
                  <a:srgbClr val="333333"/>
                </a:solidFill>
                <a:latin typeface="Trebuchet MS"/>
                <a:cs typeface="Trebuchet MS"/>
              </a:rPr>
              <a:t>than</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defined</a:t>
            </a:r>
            <a:r>
              <a:rPr sz="2100" spc="-20" dirty="0">
                <a:solidFill>
                  <a:srgbClr val="333333"/>
                </a:solidFill>
                <a:latin typeface="Trebuchet MS"/>
                <a:cs typeface="Trebuchet MS"/>
              </a:rPr>
              <a:t> </a:t>
            </a:r>
            <a:r>
              <a:rPr sz="2100" spc="360" dirty="0">
                <a:solidFill>
                  <a:srgbClr val="ED2137"/>
                </a:solidFill>
                <a:latin typeface="Tahoma"/>
                <a:cs typeface="Tahoma"/>
              </a:rPr>
              <a:t>limit</a:t>
            </a:r>
            <a:r>
              <a:rPr sz="2100" spc="360" dirty="0">
                <a:solidFill>
                  <a:srgbClr val="333333"/>
                </a:solidFill>
                <a:latin typeface="Trebuchet MS"/>
                <a:cs typeface="Trebuchet MS"/>
              </a:rPr>
              <a:t>:</a:t>
            </a:r>
            <a:r>
              <a:rPr sz="2100" spc="-20"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10" dirty="0">
                <a:solidFill>
                  <a:srgbClr val="333333"/>
                </a:solidFill>
                <a:latin typeface="Trebuchet MS"/>
                <a:cs typeface="Trebuchet MS"/>
              </a:rPr>
              <a:t>throttle</a:t>
            </a:r>
            <a:endParaRPr sz="2100">
              <a:latin typeface="Trebuchet MS"/>
              <a:cs typeface="Trebuchet MS"/>
            </a:endParaRPr>
          </a:p>
        </p:txBody>
      </p:sp>
      <p:pic>
        <p:nvPicPr>
          <p:cNvPr id="5" name="object 5"/>
          <p:cNvPicPr/>
          <p:nvPr/>
        </p:nvPicPr>
        <p:blipFill>
          <a:blip r:embed="rId2" cstate="print"/>
          <a:stretch>
            <a:fillRect/>
          </a:stretch>
        </p:blipFill>
        <p:spPr>
          <a:xfrm>
            <a:off x="933449" y="2419349"/>
            <a:ext cx="95250" cy="95249"/>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796924" y="571563"/>
            <a:ext cx="4805045" cy="558800"/>
          </a:xfrm>
          <a:prstGeom prst="rect">
            <a:avLst/>
          </a:prstGeom>
        </p:spPr>
        <p:txBody>
          <a:bodyPr vert="horz" wrap="square" lIns="0" tIns="12700" rIns="0" bIns="0" rtlCol="0">
            <a:spAutoFit/>
          </a:bodyPr>
          <a:lstStyle/>
          <a:p>
            <a:pPr marL="12700">
              <a:lnSpc>
                <a:spcPct val="100000"/>
              </a:lnSpc>
              <a:spcBef>
                <a:spcPts val="100"/>
              </a:spcBef>
            </a:pPr>
            <a:r>
              <a:rPr dirty="0"/>
              <a:t>CPU</a:t>
            </a:r>
            <a:r>
              <a:rPr spc="-175" dirty="0"/>
              <a:t> </a:t>
            </a:r>
            <a:r>
              <a:rPr spc="-65" dirty="0"/>
              <a:t>LIMITS:</a:t>
            </a:r>
            <a:r>
              <a:rPr spc="-170" dirty="0"/>
              <a:t> </a:t>
            </a:r>
            <a:r>
              <a:rPr spc="-65" dirty="0"/>
              <a:t>EXAMPLE</a:t>
            </a:r>
          </a:p>
        </p:txBody>
      </p:sp>
      <p:sp>
        <p:nvSpPr>
          <p:cNvPr id="9" name="ZoneTexte 8">
            <a:extLst>
              <a:ext uri="{FF2B5EF4-FFF2-40B4-BE49-F238E27FC236}">
                <a16:creationId xmlns:a16="http://schemas.microsoft.com/office/drawing/2014/main" id="{C04DB34F-44AD-032E-1217-9F9A927F4788}"/>
              </a:ext>
            </a:extLst>
          </p:cNvPr>
          <p:cNvSpPr txBox="1"/>
          <p:nvPr/>
        </p:nvSpPr>
        <p:spPr>
          <a:xfrm>
            <a:off x="3333750" y="1524000"/>
            <a:ext cx="7876116" cy="5324535"/>
          </a:xfrm>
          <a:prstGeom prst="rect">
            <a:avLst/>
          </a:prstGeom>
          <a:noFill/>
        </p:spPr>
        <p:txBody>
          <a:bodyPr wrap="square">
            <a:spAutoFit/>
          </a:bodyPr>
          <a:lstStyle/>
          <a:p>
            <a:r>
              <a:rPr lang="en-ZA" sz="2000" dirty="0"/>
              <a:t>---</a:t>
            </a:r>
          </a:p>
          <a:p>
            <a:r>
              <a:rPr lang="en-ZA" sz="2000" dirty="0" err="1"/>
              <a:t>apiVersion</a:t>
            </a:r>
            <a:r>
              <a:rPr lang="en-ZA" sz="2000" dirty="0"/>
              <a:t>: v1</a:t>
            </a:r>
          </a:p>
          <a:p>
            <a:r>
              <a:rPr lang="en-ZA" sz="2000" dirty="0"/>
              <a:t>kind: Pod</a:t>
            </a:r>
          </a:p>
          <a:p>
            <a:r>
              <a:rPr lang="en-ZA" sz="2000" dirty="0"/>
              <a:t>metadata:</a:t>
            </a:r>
          </a:p>
          <a:p>
            <a:r>
              <a:rPr lang="en-ZA" sz="2000" dirty="0"/>
              <a:t>  name: </a:t>
            </a:r>
            <a:r>
              <a:rPr lang="en-ZA" sz="2000" dirty="0" err="1"/>
              <a:t>cpu</a:t>
            </a:r>
            <a:r>
              <a:rPr lang="en-ZA" sz="2000" dirty="0"/>
              <a:t>-demo</a:t>
            </a:r>
          </a:p>
          <a:p>
            <a:r>
              <a:rPr lang="en-ZA" sz="2000" dirty="0"/>
              <a:t>spec:</a:t>
            </a:r>
          </a:p>
          <a:p>
            <a:r>
              <a:rPr lang="en-ZA" sz="2000" dirty="0"/>
              <a:t>  containers:</a:t>
            </a:r>
          </a:p>
          <a:p>
            <a:r>
              <a:rPr lang="en-ZA" sz="2000" dirty="0"/>
              <a:t>    - name: </a:t>
            </a:r>
            <a:r>
              <a:rPr lang="en-ZA" sz="2000" dirty="0" err="1"/>
              <a:t>cpu</a:t>
            </a:r>
            <a:r>
              <a:rPr lang="en-ZA" sz="2000" dirty="0"/>
              <a:t>-demo-</a:t>
            </a:r>
            <a:r>
              <a:rPr lang="en-ZA" sz="2000" dirty="0" err="1"/>
              <a:t>ctr</a:t>
            </a:r>
            <a:endParaRPr lang="en-ZA" sz="2000" dirty="0"/>
          </a:p>
          <a:p>
            <a:r>
              <a:rPr lang="en-ZA" sz="2000" dirty="0"/>
              <a:t>      image: </a:t>
            </a:r>
            <a:r>
              <a:rPr lang="en-ZA" sz="2000" dirty="0" err="1"/>
              <a:t>bitboxtraining</a:t>
            </a:r>
            <a:r>
              <a:rPr lang="en-ZA" sz="2000" dirty="0"/>
              <a:t>/k8s-training-stress:v3</a:t>
            </a:r>
          </a:p>
          <a:p>
            <a:r>
              <a:rPr lang="en-ZA" sz="2000" dirty="0"/>
              <a:t>      resources:</a:t>
            </a:r>
          </a:p>
          <a:p>
            <a:r>
              <a:rPr lang="en-ZA" sz="2000" dirty="0"/>
              <a:t>        limits:</a:t>
            </a:r>
          </a:p>
          <a:p>
            <a:r>
              <a:rPr lang="en-ZA" sz="2000" dirty="0"/>
              <a:t>          </a:t>
            </a:r>
            <a:r>
              <a:rPr lang="en-ZA" sz="2000" dirty="0" err="1"/>
              <a:t>cpu</a:t>
            </a:r>
            <a:r>
              <a:rPr lang="en-ZA" sz="2000" dirty="0"/>
              <a:t>: "1"</a:t>
            </a:r>
          </a:p>
          <a:p>
            <a:r>
              <a:rPr lang="en-ZA" sz="2000" dirty="0"/>
              <a:t>        requests:</a:t>
            </a:r>
          </a:p>
          <a:p>
            <a:r>
              <a:rPr lang="en-ZA" sz="2000" dirty="0"/>
              <a:t>          </a:t>
            </a:r>
            <a:r>
              <a:rPr lang="en-ZA" sz="2000" dirty="0" err="1"/>
              <a:t>cpu</a:t>
            </a:r>
            <a:r>
              <a:rPr lang="en-ZA" sz="2000" dirty="0"/>
              <a:t>: "0.5"</a:t>
            </a:r>
          </a:p>
          <a:p>
            <a:r>
              <a:rPr lang="en-ZA" sz="2000" dirty="0"/>
              <a:t>      </a:t>
            </a:r>
            <a:r>
              <a:rPr lang="en-ZA" sz="2000" dirty="0" err="1"/>
              <a:t>args</a:t>
            </a:r>
            <a:r>
              <a:rPr lang="en-ZA" sz="2000" dirty="0"/>
              <a:t>:</a:t>
            </a:r>
          </a:p>
          <a:p>
            <a:r>
              <a:rPr lang="en-ZA" sz="2000" dirty="0"/>
              <a:t>        - --</a:t>
            </a:r>
            <a:r>
              <a:rPr lang="en-ZA" sz="2000" dirty="0" err="1"/>
              <a:t>vm</a:t>
            </a:r>
            <a:endParaRPr lang="en-ZA" sz="2000" dirty="0"/>
          </a:p>
          <a:p>
            <a:r>
              <a:rPr lang="en-ZA" sz="2000" dirty="0"/>
              <a:t>        - "2"</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CPU</a:t>
            </a:r>
            <a:r>
              <a:rPr spc="-45" dirty="0"/>
              <a:t> </a:t>
            </a:r>
            <a:r>
              <a:rPr dirty="0"/>
              <a:t>UNIT</a:t>
            </a:r>
            <a:r>
              <a:rPr spc="-45"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3" cstate="print"/>
          <a:stretch>
            <a:fillRect/>
          </a:stretch>
        </p:blipFill>
        <p:spPr>
          <a:xfrm>
            <a:off x="1309687" y="2624137"/>
            <a:ext cx="104775" cy="104774"/>
          </a:xfrm>
          <a:prstGeom prst="rect">
            <a:avLst/>
          </a:prstGeom>
        </p:spPr>
      </p:pic>
      <p:pic>
        <p:nvPicPr>
          <p:cNvPr id="6" name="object 6"/>
          <p:cNvPicPr/>
          <p:nvPr/>
        </p:nvPicPr>
        <p:blipFill>
          <a:blip r:embed="rId3" cstate="print"/>
          <a:stretch>
            <a:fillRect/>
          </a:stretch>
        </p:blipFill>
        <p:spPr>
          <a:xfrm>
            <a:off x="1309687" y="3109912"/>
            <a:ext cx="104775" cy="104774"/>
          </a:xfrm>
          <a:prstGeom prst="rect">
            <a:avLst/>
          </a:prstGeom>
        </p:spPr>
      </p:pic>
      <p:pic>
        <p:nvPicPr>
          <p:cNvPr id="7" name="object 7"/>
          <p:cNvPicPr/>
          <p:nvPr/>
        </p:nvPicPr>
        <p:blipFill>
          <a:blip r:embed="rId3" cstate="print"/>
          <a:stretch>
            <a:fillRect/>
          </a:stretch>
        </p:blipFill>
        <p:spPr>
          <a:xfrm>
            <a:off x="1309687" y="3586162"/>
            <a:ext cx="104775" cy="104774"/>
          </a:xfrm>
          <a:prstGeom prst="rect">
            <a:avLst/>
          </a:prstGeom>
        </p:spPr>
      </p:pic>
      <p:pic>
        <p:nvPicPr>
          <p:cNvPr id="8" name="object 8"/>
          <p:cNvPicPr/>
          <p:nvPr/>
        </p:nvPicPr>
        <p:blipFill>
          <a:blip r:embed="rId3" cstate="print"/>
          <a:stretch>
            <a:fillRect/>
          </a:stretch>
        </p:blipFill>
        <p:spPr>
          <a:xfrm>
            <a:off x="1309687" y="4062412"/>
            <a:ext cx="104775" cy="104774"/>
          </a:xfrm>
          <a:prstGeom prst="rect">
            <a:avLst/>
          </a:prstGeom>
        </p:spPr>
      </p:pic>
      <p:sp>
        <p:nvSpPr>
          <p:cNvPr id="9" name="object 9"/>
          <p:cNvSpPr txBox="1"/>
          <p:nvPr/>
        </p:nvSpPr>
        <p:spPr>
          <a:xfrm>
            <a:off x="1177924" y="1326514"/>
            <a:ext cx="10260330" cy="2949575"/>
          </a:xfrm>
          <a:prstGeom prst="rect">
            <a:avLst/>
          </a:prstGeom>
        </p:spPr>
        <p:txBody>
          <a:bodyPr vert="horz" wrap="square" lIns="0" tIns="197485" rIns="0" bIns="0" rtlCol="0">
            <a:spAutoFit/>
          </a:bodyPr>
          <a:lstStyle/>
          <a:p>
            <a:pPr marL="12700">
              <a:lnSpc>
                <a:spcPct val="100000"/>
              </a:lnSpc>
              <a:spcBef>
                <a:spcPts val="1555"/>
              </a:spcBef>
              <a:tabLst>
                <a:tab pos="4832350" algn="l"/>
              </a:tabLst>
            </a:pP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0" dirty="0">
                <a:solidFill>
                  <a:srgbClr val="333333"/>
                </a:solidFill>
                <a:latin typeface="Trebuchet MS"/>
                <a:cs typeface="Trebuchet MS"/>
              </a:rPr>
              <a:t>CPU</a:t>
            </a:r>
            <a:r>
              <a:rPr sz="2100" spc="-55" dirty="0">
                <a:solidFill>
                  <a:srgbClr val="333333"/>
                </a:solidFill>
                <a:latin typeface="Trebuchet MS"/>
                <a:cs typeface="Trebuchet MS"/>
              </a:rPr>
              <a:t> </a:t>
            </a:r>
            <a:r>
              <a:rPr sz="2100" spc="60" dirty="0">
                <a:solidFill>
                  <a:srgbClr val="333333"/>
                </a:solidFill>
                <a:latin typeface="Trebuchet MS"/>
                <a:cs typeface="Trebuchet MS"/>
              </a:rPr>
              <a:t>resource</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90" dirty="0">
                <a:solidFill>
                  <a:srgbClr val="333333"/>
                </a:solidFill>
                <a:latin typeface="Trebuchet MS"/>
                <a:cs typeface="Trebuchet MS"/>
              </a:rPr>
              <a:t>measured</a:t>
            </a:r>
            <a:r>
              <a:rPr sz="2100" spc="-55" dirty="0">
                <a:solidFill>
                  <a:srgbClr val="333333"/>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spc="125" dirty="0">
                <a:solidFill>
                  <a:srgbClr val="ED2137"/>
                </a:solidFill>
                <a:latin typeface="Tahoma"/>
                <a:cs typeface="Tahoma"/>
              </a:rPr>
              <a:t>cpu</a:t>
            </a:r>
            <a:r>
              <a:rPr sz="2100" dirty="0">
                <a:solidFill>
                  <a:srgbClr val="ED2137"/>
                </a:solidFill>
                <a:latin typeface="Tahoma"/>
                <a:cs typeface="Tahoma"/>
              </a:rPr>
              <a:t>	</a:t>
            </a:r>
            <a:r>
              <a:rPr sz="2100" spc="355" dirty="0">
                <a:solidFill>
                  <a:srgbClr val="ED2137"/>
                </a:solidFill>
                <a:latin typeface="Tahoma"/>
                <a:cs typeface="Tahoma"/>
              </a:rPr>
              <a:t>units</a:t>
            </a:r>
            <a:endParaRPr sz="2100" dirty="0">
              <a:latin typeface="Tahoma"/>
              <a:cs typeface="Tahoma"/>
            </a:endParaRPr>
          </a:p>
          <a:p>
            <a:pPr marL="393065" marR="7929880" indent="-381000">
              <a:lnSpc>
                <a:spcPct val="148800"/>
              </a:lnSpc>
              <a:spcBef>
                <a:spcPts val="225"/>
              </a:spcBef>
            </a:pPr>
            <a:r>
              <a:rPr sz="2100" spc="95" dirty="0">
                <a:solidFill>
                  <a:srgbClr val="333333"/>
                </a:solidFill>
                <a:latin typeface="Trebuchet MS"/>
                <a:cs typeface="Trebuchet MS"/>
              </a:rPr>
              <a:t>1</a:t>
            </a:r>
            <a:r>
              <a:rPr sz="2100" spc="-50" dirty="0">
                <a:solidFill>
                  <a:srgbClr val="333333"/>
                </a:solidFill>
                <a:latin typeface="Trebuchet MS"/>
                <a:cs typeface="Trebuchet MS"/>
              </a:rPr>
              <a:t> </a:t>
            </a:r>
            <a:r>
              <a:rPr sz="2100" spc="100" dirty="0">
                <a:solidFill>
                  <a:srgbClr val="333333"/>
                </a:solidFill>
                <a:latin typeface="Trebuchet MS"/>
                <a:cs typeface="Trebuchet MS"/>
              </a:rPr>
              <a:t>CPU</a:t>
            </a:r>
            <a:r>
              <a:rPr sz="2100" spc="-50" dirty="0">
                <a:solidFill>
                  <a:srgbClr val="333333"/>
                </a:solidFill>
                <a:latin typeface="Trebuchet MS"/>
                <a:cs typeface="Trebuchet MS"/>
              </a:rPr>
              <a:t> </a:t>
            </a:r>
            <a:r>
              <a:rPr sz="2100" dirty="0">
                <a:solidFill>
                  <a:srgbClr val="333333"/>
                </a:solidFill>
                <a:latin typeface="Trebuchet MS"/>
                <a:cs typeface="Trebuchet MS"/>
              </a:rPr>
              <a:t>Unit</a:t>
            </a:r>
            <a:r>
              <a:rPr sz="2100" spc="-45" dirty="0">
                <a:solidFill>
                  <a:srgbClr val="333333"/>
                </a:solidFill>
                <a:latin typeface="Trebuchet MS"/>
                <a:cs typeface="Trebuchet MS"/>
              </a:rPr>
              <a:t> </a:t>
            </a:r>
            <a:r>
              <a:rPr sz="2100" spc="45" dirty="0">
                <a:solidFill>
                  <a:srgbClr val="333333"/>
                </a:solidFill>
                <a:latin typeface="Trebuchet MS"/>
                <a:cs typeface="Trebuchet MS"/>
              </a:rPr>
              <a:t>means: </a:t>
            </a:r>
            <a:r>
              <a:rPr sz="2100" spc="95" dirty="0">
                <a:solidFill>
                  <a:srgbClr val="333333"/>
                </a:solidFill>
                <a:latin typeface="Trebuchet MS"/>
                <a:cs typeface="Trebuchet MS"/>
              </a:rPr>
              <a:t>1</a:t>
            </a:r>
            <a:r>
              <a:rPr sz="2100" spc="-90" dirty="0">
                <a:solidFill>
                  <a:srgbClr val="333333"/>
                </a:solidFill>
                <a:latin typeface="Trebuchet MS"/>
                <a:cs typeface="Trebuchet MS"/>
              </a:rPr>
              <a:t> </a:t>
            </a:r>
            <a:r>
              <a:rPr sz="2100" spc="120" dirty="0">
                <a:solidFill>
                  <a:srgbClr val="333333"/>
                </a:solidFill>
                <a:latin typeface="Trebuchet MS"/>
                <a:cs typeface="Trebuchet MS"/>
              </a:rPr>
              <a:t>AWS</a:t>
            </a:r>
            <a:r>
              <a:rPr sz="2100" spc="-85" dirty="0">
                <a:solidFill>
                  <a:srgbClr val="333333"/>
                </a:solidFill>
                <a:latin typeface="Trebuchet MS"/>
                <a:cs typeface="Trebuchet MS"/>
              </a:rPr>
              <a:t> </a:t>
            </a:r>
            <a:r>
              <a:rPr sz="2100" spc="60" dirty="0">
                <a:solidFill>
                  <a:srgbClr val="333333"/>
                </a:solidFill>
                <a:latin typeface="Trebuchet MS"/>
                <a:cs typeface="Trebuchet MS"/>
              </a:rPr>
              <a:t>vCPU</a:t>
            </a:r>
            <a:endParaRPr sz="2100" dirty="0">
              <a:latin typeface="Trebuchet MS"/>
              <a:cs typeface="Trebuchet MS"/>
            </a:endParaRPr>
          </a:p>
          <a:p>
            <a:pPr marL="393065">
              <a:lnSpc>
                <a:spcPct val="100000"/>
              </a:lnSpc>
              <a:spcBef>
                <a:spcPts val="1305"/>
              </a:spcBef>
            </a:pPr>
            <a:r>
              <a:rPr sz="2100" spc="95" dirty="0">
                <a:solidFill>
                  <a:srgbClr val="333333"/>
                </a:solidFill>
                <a:latin typeface="Trebuchet MS"/>
                <a:cs typeface="Trebuchet MS"/>
              </a:rPr>
              <a:t>1</a:t>
            </a:r>
            <a:r>
              <a:rPr sz="2100" spc="-85" dirty="0">
                <a:solidFill>
                  <a:srgbClr val="333333"/>
                </a:solidFill>
                <a:latin typeface="Trebuchet MS"/>
                <a:cs typeface="Trebuchet MS"/>
              </a:rPr>
              <a:t> </a:t>
            </a:r>
            <a:r>
              <a:rPr sz="2100" spc="75" dirty="0">
                <a:solidFill>
                  <a:srgbClr val="333333"/>
                </a:solidFill>
                <a:latin typeface="Trebuchet MS"/>
                <a:cs typeface="Trebuchet MS"/>
              </a:rPr>
              <a:t>GCP</a:t>
            </a:r>
            <a:r>
              <a:rPr sz="2100" spc="-85" dirty="0">
                <a:solidFill>
                  <a:srgbClr val="333333"/>
                </a:solidFill>
                <a:latin typeface="Trebuchet MS"/>
                <a:cs typeface="Trebuchet MS"/>
              </a:rPr>
              <a:t> </a:t>
            </a:r>
            <a:r>
              <a:rPr sz="2100" spc="45" dirty="0">
                <a:solidFill>
                  <a:srgbClr val="333333"/>
                </a:solidFill>
                <a:latin typeface="Trebuchet MS"/>
                <a:cs typeface="Trebuchet MS"/>
              </a:rPr>
              <a:t>Core</a:t>
            </a:r>
            <a:endParaRPr sz="2100" dirty="0">
              <a:latin typeface="Trebuchet MS"/>
              <a:cs typeface="Trebuchet MS"/>
            </a:endParaRPr>
          </a:p>
          <a:p>
            <a:pPr marL="393065">
              <a:lnSpc>
                <a:spcPct val="100000"/>
              </a:lnSpc>
              <a:spcBef>
                <a:spcPts val="1230"/>
              </a:spcBef>
            </a:pPr>
            <a:r>
              <a:rPr sz="2100" spc="95" dirty="0">
                <a:solidFill>
                  <a:srgbClr val="333333"/>
                </a:solidFill>
                <a:latin typeface="Trebuchet MS"/>
                <a:cs typeface="Trebuchet MS"/>
              </a:rPr>
              <a:t>1</a:t>
            </a:r>
            <a:r>
              <a:rPr sz="2100" spc="-80" dirty="0">
                <a:solidFill>
                  <a:srgbClr val="333333"/>
                </a:solidFill>
                <a:latin typeface="Trebuchet MS"/>
                <a:cs typeface="Trebuchet MS"/>
              </a:rPr>
              <a:t> </a:t>
            </a:r>
            <a:r>
              <a:rPr sz="2100" spc="50" dirty="0">
                <a:solidFill>
                  <a:srgbClr val="333333"/>
                </a:solidFill>
                <a:latin typeface="Trebuchet MS"/>
                <a:cs typeface="Trebuchet MS"/>
              </a:rPr>
              <a:t>Azure</a:t>
            </a:r>
            <a:r>
              <a:rPr sz="2100" spc="-80" dirty="0">
                <a:solidFill>
                  <a:srgbClr val="333333"/>
                </a:solidFill>
                <a:latin typeface="Trebuchet MS"/>
                <a:cs typeface="Trebuchet MS"/>
              </a:rPr>
              <a:t> </a:t>
            </a:r>
            <a:r>
              <a:rPr sz="2100" spc="40" dirty="0">
                <a:solidFill>
                  <a:srgbClr val="333333"/>
                </a:solidFill>
                <a:latin typeface="Trebuchet MS"/>
                <a:cs typeface="Trebuchet MS"/>
              </a:rPr>
              <a:t>vCore</a:t>
            </a:r>
            <a:endParaRPr sz="2100" dirty="0">
              <a:latin typeface="Trebuchet MS"/>
              <a:cs typeface="Trebuchet MS"/>
            </a:endParaRPr>
          </a:p>
          <a:p>
            <a:pPr marL="393065">
              <a:lnSpc>
                <a:spcPct val="100000"/>
              </a:lnSpc>
              <a:spcBef>
                <a:spcPts val="1230"/>
              </a:spcBef>
            </a:pPr>
            <a:r>
              <a:rPr sz="2100" spc="95" dirty="0">
                <a:solidFill>
                  <a:srgbClr val="333333"/>
                </a:solidFill>
                <a:latin typeface="Trebuchet MS"/>
                <a:cs typeface="Trebuchet MS"/>
              </a:rPr>
              <a:t>1</a:t>
            </a:r>
            <a:r>
              <a:rPr sz="2100" spc="-40" dirty="0">
                <a:solidFill>
                  <a:srgbClr val="333333"/>
                </a:solidFill>
                <a:latin typeface="Trebuchet MS"/>
                <a:cs typeface="Trebuchet MS"/>
              </a:rPr>
              <a:t> </a:t>
            </a:r>
            <a:r>
              <a:rPr sz="2100" spc="50" dirty="0">
                <a:solidFill>
                  <a:srgbClr val="333333"/>
                </a:solidFill>
                <a:latin typeface="Trebuchet MS"/>
                <a:cs typeface="Trebuchet MS"/>
              </a:rPr>
              <a:t>Hyperthread</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spc="100" dirty="0">
                <a:solidFill>
                  <a:srgbClr val="333333"/>
                </a:solidFill>
                <a:latin typeface="Trebuchet MS"/>
                <a:cs typeface="Trebuchet MS"/>
              </a:rPr>
              <a:t>an</a:t>
            </a:r>
            <a:r>
              <a:rPr sz="2100" spc="-40" dirty="0">
                <a:solidFill>
                  <a:srgbClr val="333333"/>
                </a:solidFill>
                <a:latin typeface="Trebuchet MS"/>
                <a:cs typeface="Trebuchet MS"/>
              </a:rPr>
              <a:t> </a:t>
            </a:r>
            <a:r>
              <a:rPr sz="2100" dirty="0">
                <a:solidFill>
                  <a:srgbClr val="333333"/>
                </a:solidFill>
                <a:latin typeface="Trebuchet MS"/>
                <a:cs typeface="Trebuchet MS"/>
              </a:rPr>
              <a:t>Intel</a:t>
            </a:r>
            <a:r>
              <a:rPr sz="2100" spc="-40" dirty="0">
                <a:solidFill>
                  <a:srgbClr val="333333"/>
                </a:solidFill>
                <a:latin typeface="Trebuchet MS"/>
                <a:cs typeface="Trebuchet MS"/>
              </a:rPr>
              <a:t> </a:t>
            </a:r>
            <a:r>
              <a:rPr sz="2100" spc="75" dirty="0">
                <a:solidFill>
                  <a:srgbClr val="333333"/>
                </a:solidFill>
                <a:latin typeface="Trebuchet MS"/>
                <a:cs typeface="Trebuchet MS"/>
              </a:rPr>
              <a:t>processor</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50" dirty="0">
                <a:solidFill>
                  <a:srgbClr val="ED2137"/>
                </a:solidFill>
                <a:latin typeface="Trebuchet MS"/>
                <a:cs typeface="Trebuchet MS"/>
              </a:rPr>
              <a:t>bare</a:t>
            </a:r>
            <a:r>
              <a:rPr sz="2100" spc="-40" dirty="0">
                <a:solidFill>
                  <a:srgbClr val="ED2137"/>
                </a:solidFill>
                <a:latin typeface="Trebuchet MS"/>
                <a:cs typeface="Trebuchet MS"/>
              </a:rPr>
              <a:t> </a:t>
            </a:r>
            <a:r>
              <a:rPr sz="2100" dirty="0">
                <a:solidFill>
                  <a:srgbClr val="ED2137"/>
                </a:solidFill>
                <a:latin typeface="Trebuchet MS"/>
                <a:cs typeface="Trebuchet MS"/>
              </a:rPr>
              <a:t>metal</a:t>
            </a:r>
            <a:r>
              <a:rPr sz="2100" spc="-40" dirty="0">
                <a:solidFill>
                  <a:srgbClr val="ED2137"/>
                </a:solidFill>
                <a:latin typeface="Trebuchet MS"/>
                <a:cs typeface="Trebuchet MS"/>
              </a:rPr>
              <a:t> </a:t>
            </a:r>
            <a:r>
              <a:rPr sz="2100" dirty="0">
                <a:solidFill>
                  <a:srgbClr val="333333"/>
                </a:solidFill>
                <a:latin typeface="Trebuchet MS"/>
                <a:cs typeface="Trebuchet MS"/>
              </a:rPr>
              <a:t>server</a:t>
            </a:r>
            <a:r>
              <a:rPr sz="2100" spc="-40" dirty="0">
                <a:solidFill>
                  <a:srgbClr val="333333"/>
                </a:solidFill>
                <a:latin typeface="Trebuchet MS"/>
                <a:cs typeface="Trebuchet MS"/>
              </a:rPr>
              <a:t> </a:t>
            </a:r>
            <a:r>
              <a:rPr sz="2100" dirty="0">
                <a:solidFill>
                  <a:srgbClr val="333333"/>
                </a:solidFill>
                <a:latin typeface="Trebuchet MS"/>
                <a:cs typeface="Trebuchet MS"/>
              </a:rPr>
              <a:t>with</a:t>
            </a:r>
            <a:r>
              <a:rPr sz="2100" spc="-40" dirty="0">
                <a:solidFill>
                  <a:srgbClr val="333333"/>
                </a:solidFill>
                <a:latin typeface="Trebuchet MS"/>
                <a:cs typeface="Trebuchet MS"/>
              </a:rPr>
              <a:t> </a:t>
            </a:r>
            <a:r>
              <a:rPr sz="2100" spc="40" dirty="0">
                <a:solidFill>
                  <a:srgbClr val="333333"/>
                </a:solidFill>
                <a:latin typeface="Trebuchet MS"/>
                <a:cs typeface="Trebuchet MS"/>
              </a:rPr>
              <a:t>Hyperthreading</a:t>
            </a:r>
            <a:endParaRPr sz="2100" dirty="0">
              <a:latin typeface="Trebuchet MS"/>
              <a:cs typeface="Trebuchet M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CPU</a:t>
            </a:r>
            <a:r>
              <a:rPr spc="-45" dirty="0"/>
              <a:t> </a:t>
            </a:r>
            <a:r>
              <a:rPr dirty="0"/>
              <a:t>UNIT</a:t>
            </a:r>
            <a:r>
              <a:rPr spc="-45" dirty="0"/>
              <a:t> </a:t>
            </a:r>
            <a:r>
              <a:rPr spc="95" dirty="0"/>
              <a:t>(2/2)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00299"/>
            <a:ext cx="95250" cy="95249"/>
          </a:xfrm>
          <a:prstGeom prst="rect">
            <a:avLst/>
          </a:prstGeom>
        </p:spPr>
      </p:pic>
      <p:pic>
        <p:nvPicPr>
          <p:cNvPr id="5" name="object 5"/>
          <p:cNvPicPr/>
          <p:nvPr/>
        </p:nvPicPr>
        <p:blipFill>
          <a:blip r:embed="rId3" cstate="print"/>
          <a:stretch>
            <a:fillRect/>
          </a:stretch>
        </p:blipFill>
        <p:spPr>
          <a:xfrm>
            <a:off x="1309687" y="2890837"/>
            <a:ext cx="104775" cy="104774"/>
          </a:xfrm>
          <a:prstGeom prst="rect">
            <a:avLst/>
          </a:prstGeom>
        </p:spPr>
      </p:pic>
      <p:sp>
        <p:nvSpPr>
          <p:cNvPr id="6" name="object 6"/>
          <p:cNvSpPr txBox="1"/>
          <p:nvPr/>
        </p:nvSpPr>
        <p:spPr>
          <a:xfrm>
            <a:off x="1177924" y="1511300"/>
            <a:ext cx="11464925" cy="2345690"/>
          </a:xfrm>
          <a:prstGeom prst="rect">
            <a:avLst/>
          </a:prstGeom>
        </p:spPr>
        <p:txBody>
          <a:bodyPr vert="horz" wrap="square" lIns="0" tIns="66040" rIns="0" bIns="0" rtlCol="0">
            <a:spAutoFit/>
          </a:bodyPr>
          <a:lstStyle/>
          <a:p>
            <a:pPr marL="12700" marR="715645">
              <a:lnSpc>
                <a:spcPts val="2100"/>
              </a:lnSpc>
              <a:spcBef>
                <a:spcPts val="520"/>
              </a:spcBef>
            </a:pPr>
            <a:r>
              <a:rPr sz="2100" spc="8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25" dirty="0">
                <a:solidFill>
                  <a:srgbClr val="333333"/>
                </a:solidFill>
                <a:latin typeface="Trebuchet MS"/>
                <a:cs typeface="Trebuchet MS"/>
              </a:rPr>
              <a:t> </a:t>
            </a:r>
            <a:r>
              <a:rPr sz="2100" spc="55" dirty="0">
                <a:solidFill>
                  <a:srgbClr val="333333"/>
                </a:solidFill>
                <a:latin typeface="Trebuchet MS"/>
                <a:cs typeface="Trebuchet MS"/>
              </a:rPr>
              <a:t>requires</a:t>
            </a:r>
            <a:r>
              <a:rPr sz="2100" spc="-25" dirty="0">
                <a:solidFill>
                  <a:srgbClr val="333333"/>
                </a:solidFill>
                <a:latin typeface="Trebuchet MS"/>
                <a:cs typeface="Trebuchet MS"/>
              </a:rPr>
              <a:t> </a:t>
            </a:r>
            <a:r>
              <a:rPr sz="2100" dirty="0">
                <a:solidFill>
                  <a:srgbClr val="333333"/>
                </a:solidFill>
                <a:latin typeface="Trebuchet MS"/>
                <a:cs typeface="Trebuchet MS"/>
              </a:rPr>
              <a:t>0.5</a:t>
            </a:r>
            <a:r>
              <a:rPr sz="2100" spc="-25" dirty="0">
                <a:solidFill>
                  <a:srgbClr val="333333"/>
                </a:solidFill>
                <a:latin typeface="Trebuchet MS"/>
                <a:cs typeface="Trebuchet MS"/>
              </a:rPr>
              <a:t> </a:t>
            </a:r>
            <a:r>
              <a:rPr sz="2100" spc="65" dirty="0">
                <a:solidFill>
                  <a:srgbClr val="333333"/>
                </a:solidFill>
                <a:latin typeface="Trebuchet MS"/>
                <a:cs typeface="Trebuchet MS"/>
              </a:rPr>
              <a:t>cpu</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spc="50" dirty="0">
                <a:solidFill>
                  <a:srgbClr val="333333"/>
                </a:solidFill>
                <a:latin typeface="Trebuchet MS"/>
                <a:cs typeface="Trebuchet MS"/>
              </a:rPr>
              <a:t>guaranteed</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55" dirty="0">
                <a:solidFill>
                  <a:srgbClr val="333333"/>
                </a:solidFill>
                <a:latin typeface="Trebuchet MS"/>
                <a:cs typeface="Trebuchet MS"/>
              </a:rPr>
              <a:t>have</a:t>
            </a:r>
            <a:r>
              <a:rPr sz="2100" spc="-25" dirty="0">
                <a:solidFill>
                  <a:srgbClr val="333333"/>
                </a:solidFill>
                <a:latin typeface="Trebuchet MS"/>
                <a:cs typeface="Trebuchet MS"/>
              </a:rPr>
              <a:t> </a:t>
            </a:r>
            <a:r>
              <a:rPr sz="2100" dirty="0">
                <a:solidFill>
                  <a:srgbClr val="333333"/>
                </a:solidFill>
                <a:latin typeface="Trebuchet MS"/>
                <a:cs typeface="Trebuchet MS"/>
              </a:rPr>
              <a:t>half</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65" dirty="0">
                <a:solidFill>
                  <a:srgbClr val="333333"/>
                </a:solidFill>
                <a:latin typeface="Trebuchet MS"/>
                <a:cs typeface="Trebuchet MS"/>
              </a:rPr>
              <a:t>cpu</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container</a:t>
            </a:r>
            <a:r>
              <a:rPr sz="2100" spc="-25" dirty="0">
                <a:solidFill>
                  <a:srgbClr val="333333"/>
                </a:solidFill>
                <a:latin typeface="Trebuchet MS"/>
                <a:cs typeface="Trebuchet MS"/>
              </a:rPr>
              <a:t> </a:t>
            </a:r>
            <a:r>
              <a:rPr sz="2100" spc="-20" dirty="0">
                <a:solidFill>
                  <a:srgbClr val="333333"/>
                </a:solidFill>
                <a:latin typeface="Trebuchet MS"/>
                <a:cs typeface="Trebuchet MS"/>
              </a:rPr>
              <a:t>that </a:t>
            </a:r>
            <a:r>
              <a:rPr sz="2100" spc="55" dirty="0">
                <a:solidFill>
                  <a:srgbClr val="333333"/>
                </a:solidFill>
                <a:latin typeface="Trebuchet MS"/>
                <a:cs typeface="Trebuchet MS"/>
              </a:rPr>
              <a:t>requires</a:t>
            </a:r>
            <a:r>
              <a:rPr sz="2100" spc="-80" dirty="0">
                <a:solidFill>
                  <a:srgbClr val="333333"/>
                </a:solidFill>
                <a:latin typeface="Trebuchet MS"/>
                <a:cs typeface="Trebuchet MS"/>
              </a:rPr>
              <a:t> </a:t>
            </a:r>
            <a:r>
              <a:rPr sz="2100" spc="95" dirty="0">
                <a:solidFill>
                  <a:srgbClr val="333333"/>
                </a:solidFill>
                <a:latin typeface="Trebuchet MS"/>
                <a:cs typeface="Trebuchet MS"/>
              </a:rPr>
              <a:t>1</a:t>
            </a:r>
            <a:r>
              <a:rPr sz="2100" spc="-75" dirty="0">
                <a:solidFill>
                  <a:srgbClr val="333333"/>
                </a:solidFill>
                <a:latin typeface="Trebuchet MS"/>
                <a:cs typeface="Trebuchet MS"/>
              </a:rPr>
              <a:t> </a:t>
            </a:r>
            <a:r>
              <a:rPr sz="2100" spc="40" dirty="0">
                <a:solidFill>
                  <a:srgbClr val="333333"/>
                </a:solidFill>
                <a:latin typeface="Trebuchet MS"/>
                <a:cs typeface="Trebuchet MS"/>
              </a:rPr>
              <a:t>cpu</a:t>
            </a:r>
            <a:endParaRPr sz="2100">
              <a:latin typeface="Trebuchet MS"/>
              <a:cs typeface="Trebuchet MS"/>
            </a:endParaRPr>
          </a:p>
          <a:p>
            <a:pPr marL="12700">
              <a:lnSpc>
                <a:spcPct val="100000"/>
              </a:lnSpc>
              <a:spcBef>
                <a:spcPts val="1305"/>
              </a:spcBef>
            </a:pPr>
            <a:r>
              <a:rPr sz="2100" spc="-35" dirty="0">
                <a:solidFill>
                  <a:srgbClr val="333333"/>
                </a:solidFill>
                <a:latin typeface="Trebuchet MS"/>
                <a:cs typeface="Trebuchet MS"/>
              </a:rPr>
              <a:t>It</a:t>
            </a:r>
            <a:r>
              <a:rPr sz="2100" spc="-40" dirty="0">
                <a:solidFill>
                  <a:srgbClr val="333333"/>
                </a:solidFill>
                <a:latin typeface="Trebuchet MS"/>
                <a:cs typeface="Trebuchet MS"/>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spc="55" dirty="0">
                <a:solidFill>
                  <a:srgbClr val="333333"/>
                </a:solidFill>
                <a:latin typeface="Trebuchet MS"/>
                <a:cs typeface="Trebuchet MS"/>
              </a:rPr>
              <a:t>possible</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105" dirty="0">
                <a:solidFill>
                  <a:srgbClr val="333333"/>
                </a:solidFill>
                <a:latin typeface="Trebuchet MS"/>
                <a:cs typeface="Trebuchet MS"/>
              </a:rPr>
              <a:t>use</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suffix</a:t>
            </a:r>
            <a:r>
              <a:rPr sz="2100" spc="-40" dirty="0">
                <a:solidFill>
                  <a:srgbClr val="333333"/>
                </a:solidFill>
                <a:latin typeface="Trebuchet MS"/>
                <a:cs typeface="Trebuchet MS"/>
              </a:rPr>
              <a:t> </a:t>
            </a:r>
            <a:r>
              <a:rPr sz="2100" spc="-515" dirty="0">
                <a:solidFill>
                  <a:srgbClr val="ED2137"/>
                </a:solidFill>
                <a:latin typeface="Tahoma"/>
                <a:cs typeface="Tahoma"/>
              </a:rPr>
              <a:t>m</a:t>
            </a:r>
            <a:r>
              <a:rPr sz="2100" spc="-65" dirty="0">
                <a:solidFill>
                  <a:srgbClr val="ED2137"/>
                </a:solidFill>
                <a:latin typeface="Tahoma"/>
                <a:cs typeface="Tahoma"/>
              </a:rPr>
              <a:t> </a:t>
            </a:r>
            <a:r>
              <a:rPr sz="2100" dirty="0">
                <a:solidFill>
                  <a:srgbClr val="333333"/>
                </a:solidFill>
                <a:latin typeface="Trebuchet MS"/>
                <a:cs typeface="Trebuchet MS"/>
              </a:rPr>
              <a:t>which</a:t>
            </a:r>
            <a:r>
              <a:rPr sz="2100" spc="-40" dirty="0">
                <a:solidFill>
                  <a:srgbClr val="333333"/>
                </a:solidFill>
                <a:latin typeface="Trebuchet MS"/>
                <a:cs typeface="Trebuchet MS"/>
              </a:rPr>
              <a:t> </a:t>
            </a:r>
            <a:r>
              <a:rPr sz="2100" spc="105" dirty="0">
                <a:solidFill>
                  <a:srgbClr val="333333"/>
                </a:solidFill>
                <a:latin typeface="Trebuchet MS"/>
                <a:cs typeface="Trebuchet MS"/>
              </a:rPr>
              <a:t>means</a:t>
            </a:r>
            <a:r>
              <a:rPr sz="2100" spc="-40" dirty="0">
                <a:solidFill>
                  <a:srgbClr val="333333"/>
                </a:solidFill>
                <a:latin typeface="Trebuchet MS"/>
                <a:cs typeface="Trebuchet MS"/>
              </a:rPr>
              <a:t> </a:t>
            </a:r>
            <a:r>
              <a:rPr sz="2100" spc="515" dirty="0">
                <a:solidFill>
                  <a:srgbClr val="ED2137"/>
                </a:solidFill>
                <a:latin typeface="Tahoma"/>
                <a:cs typeface="Tahoma"/>
              </a:rPr>
              <a:t>milli</a:t>
            </a:r>
            <a:endParaRPr sz="2100">
              <a:latin typeface="Tahoma"/>
              <a:cs typeface="Tahoma"/>
            </a:endParaRPr>
          </a:p>
          <a:p>
            <a:pPr marL="393065">
              <a:lnSpc>
                <a:spcPct val="100000"/>
              </a:lnSpc>
              <a:spcBef>
                <a:spcPts val="1380"/>
              </a:spcBef>
            </a:pPr>
            <a:r>
              <a:rPr sz="2100" spc="125" dirty="0">
                <a:solidFill>
                  <a:srgbClr val="333333"/>
                </a:solidFill>
                <a:latin typeface="Trebuchet MS"/>
                <a:cs typeface="Trebuchet MS"/>
              </a:rPr>
              <a:t>100m</a:t>
            </a:r>
            <a:r>
              <a:rPr sz="2100" spc="-85" dirty="0">
                <a:solidFill>
                  <a:srgbClr val="333333"/>
                </a:solidFill>
                <a:latin typeface="Trebuchet MS"/>
                <a:cs typeface="Trebuchet MS"/>
              </a:rPr>
              <a:t> </a:t>
            </a:r>
            <a:r>
              <a:rPr sz="2100" dirty="0">
                <a:solidFill>
                  <a:srgbClr val="333333"/>
                </a:solidFill>
                <a:latin typeface="Trebuchet MS"/>
                <a:cs typeface="Trebuchet MS"/>
              </a:rPr>
              <a:t>cpu,</a:t>
            </a:r>
            <a:r>
              <a:rPr sz="2100" spc="-85" dirty="0">
                <a:solidFill>
                  <a:srgbClr val="333333"/>
                </a:solidFill>
                <a:latin typeface="Trebuchet MS"/>
                <a:cs typeface="Trebuchet MS"/>
              </a:rPr>
              <a:t> </a:t>
            </a:r>
            <a:r>
              <a:rPr sz="2100" spc="95" dirty="0">
                <a:solidFill>
                  <a:srgbClr val="333333"/>
                </a:solidFill>
                <a:latin typeface="Trebuchet MS"/>
                <a:cs typeface="Trebuchet MS"/>
              </a:rPr>
              <a:t>100</a:t>
            </a:r>
            <a:r>
              <a:rPr sz="2100" spc="-85" dirty="0">
                <a:solidFill>
                  <a:srgbClr val="333333"/>
                </a:solidFill>
                <a:latin typeface="Trebuchet MS"/>
                <a:cs typeface="Trebuchet MS"/>
              </a:rPr>
              <a:t> </a:t>
            </a:r>
            <a:r>
              <a:rPr sz="2100" spc="-20" dirty="0">
                <a:solidFill>
                  <a:srgbClr val="333333"/>
                </a:solidFill>
                <a:latin typeface="Trebuchet MS"/>
                <a:cs typeface="Trebuchet MS"/>
              </a:rPr>
              <a:t>millicpu,</a:t>
            </a:r>
            <a:r>
              <a:rPr sz="2100" spc="-85" dirty="0">
                <a:solidFill>
                  <a:srgbClr val="333333"/>
                </a:solidFill>
                <a:latin typeface="Trebuchet MS"/>
                <a:cs typeface="Trebuchet MS"/>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dirty="0">
                <a:solidFill>
                  <a:srgbClr val="333333"/>
                </a:solidFill>
                <a:latin typeface="Trebuchet MS"/>
                <a:cs typeface="Trebuchet MS"/>
              </a:rPr>
              <a:t>0.1</a:t>
            </a:r>
            <a:r>
              <a:rPr sz="2100" spc="-85" dirty="0">
                <a:solidFill>
                  <a:srgbClr val="333333"/>
                </a:solidFill>
                <a:latin typeface="Trebuchet MS"/>
                <a:cs typeface="Trebuchet MS"/>
              </a:rPr>
              <a:t> </a:t>
            </a:r>
            <a:r>
              <a:rPr sz="2100" spc="65" dirty="0">
                <a:solidFill>
                  <a:srgbClr val="333333"/>
                </a:solidFill>
                <a:latin typeface="Trebuchet MS"/>
                <a:cs typeface="Trebuchet MS"/>
              </a:rPr>
              <a:t>cpu</a:t>
            </a:r>
            <a:r>
              <a:rPr sz="2100" spc="-85" dirty="0">
                <a:solidFill>
                  <a:srgbClr val="333333"/>
                </a:solidFill>
                <a:latin typeface="Trebuchet MS"/>
                <a:cs typeface="Trebuchet MS"/>
              </a:rPr>
              <a:t> </a:t>
            </a:r>
            <a:r>
              <a:rPr sz="2100" spc="50" dirty="0">
                <a:solidFill>
                  <a:srgbClr val="333333"/>
                </a:solidFill>
                <a:latin typeface="Trebuchet MS"/>
                <a:cs typeface="Trebuchet MS"/>
              </a:rPr>
              <a:t>represent</a:t>
            </a:r>
            <a:r>
              <a:rPr sz="2100" spc="-85" dirty="0">
                <a:solidFill>
                  <a:srgbClr val="333333"/>
                </a:solidFill>
                <a:latin typeface="Trebuchet MS"/>
                <a:cs typeface="Trebuchet MS"/>
              </a:rPr>
              <a:t> </a:t>
            </a:r>
            <a:r>
              <a:rPr sz="2100" dirty="0">
                <a:solidFill>
                  <a:srgbClr val="333333"/>
                </a:solidFill>
                <a:latin typeface="Trebuchet MS"/>
                <a:cs typeface="Trebuchet MS"/>
              </a:rPr>
              <a:t>the</a:t>
            </a:r>
            <a:r>
              <a:rPr sz="2100" spc="-80" dirty="0">
                <a:solidFill>
                  <a:srgbClr val="333333"/>
                </a:solidFill>
                <a:latin typeface="Trebuchet MS"/>
                <a:cs typeface="Trebuchet MS"/>
              </a:rPr>
              <a:t> </a:t>
            </a:r>
            <a:r>
              <a:rPr sz="2100" spc="105" dirty="0">
                <a:solidFill>
                  <a:srgbClr val="333333"/>
                </a:solidFill>
                <a:latin typeface="Trebuchet MS"/>
                <a:cs typeface="Trebuchet MS"/>
              </a:rPr>
              <a:t>same</a:t>
            </a:r>
            <a:r>
              <a:rPr sz="2100" spc="-85" dirty="0">
                <a:solidFill>
                  <a:srgbClr val="333333"/>
                </a:solidFill>
                <a:latin typeface="Trebuchet MS"/>
                <a:cs typeface="Trebuchet MS"/>
              </a:rPr>
              <a:t> </a:t>
            </a:r>
            <a:r>
              <a:rPr sz="2100" spc="-10" dirty="0">
                <a:solidFill>
                  <a:srgbClr val="333333"/>
                </a:solidFill>
                <a:latin typeface="Trebuchet MS"/>
                <a:cs typeface="Trebuchet MS"/>
              </a:rPr>
              <a:t>value</a:t>
            </a:r>
            <a:endParaRPr sz="2100">
              <a:latin typeface="Trebuchet MS"/>
              <a:cs typeface="Trebuchet MS"/>
            </a:endParaRPr>
          </a:p>
          <a:p>
            <a:pPr marL="12700" marR="5080">
              <a:lnSpc>
                <a:spcPts val="2100"/>
              </a:lnSpc>
              <a:spcBef>
                <a:spcPts val="1725"/>
              </a:spcBef>
            </a:pP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value</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00" dirty="0">
                <a:solidFill>
                  <a:srgbClr val="333333"/>
                </a:solidFill>
                <a:latin typeface="Trebuchet MS"/>
                <a:cs typeface="Trebuchet MS"/>
              </a:rPr>
              <a:t>CPU</a:t>
            </a:r>
            <a:r>
              <a:rPr sz="2100" spc="-55" dirty="0">
                <a:solidFill>
                  <a:srgbClr val="333333"/>
                </a:solidFill>
                <a:latin typeface="Trebuchet MS"/>
                <a:cs typeface="Trebuchet MS"/>
              </a:rPr>
              <a:t> </a:t>
            </a:r>
            <a:r>
              <a:rPr sz="2100" dirty="0">
                <a:solidFill>
                  <a:srgbClr val="333333"/>
                </a:solidFill>
                <a:latin typeface="Trebuchet MS"/>
                <a:cs typeface="Trebuchet MS"/>
              </a:rPr>
              <a:t>unit</a:t>
            </a:r>
            <a:r>
              <a:rPr sz="2100" spc="-60"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100" dirty="0">
                <a:solidFill>
                  <a:srgbClr val="333333"/>
                </a:solidFill>
                <a:latin typeface="Trebuchet MS"/>
                <a:cs typeface="Trebuchet MS"/>
              </a:rPr>
              <a:t>an</a:t>
            </a:r>
            <a:r>
              <a:rPr sz="2100" spc="-55" dirty="0">
                <a:solidFill>
                  <a:srgbClr val="333333"/>
                </a:solidFill>
                <a:latin typeface="Trebuchet MS"/>
                <a:cs typeface="Trebuchet MS"/>
              </a:rPr>
              <a:t> </a:t>
            </a:r>
            <a:r>
              <a:rPr sz="2100" spc="50" dirty="0">
                <a:solidFill>
                  <a:srgbClr val="333333"/>
                </a:solidFill>
                <a:latin typeface="Trebuchet MS"/>
                <a:cs typeface="Trebuchet MS"/>
              </a:rPr>
              <a:t>absolute</a:t>
            </a:r>
            <a:r>
              <a:rPr sz="2100" spc="-55" dirty="0">
                <a:solidFill>
                  <a:srgbClr val="333333"/>
                </a:solidFill>
                <a:latin typeface="Trebuchet MS"/>
                <a:cs typeface="Trebuchet MS"/>
              </a:rPr>
              <a:t> </a:t>
            </a:r>
            <a:r>
              <a:rPr sz="2100" spc="-10" dirty="0">
                <a:solidFill>
                  <a:srgbClr val="333333"/>
                </a:solidFill>
                <a:latin typeface="Trebuchet MS"/>
                <a:cs typeface="Trebuchet MS"/>
              </a:rPr>
              <a:t>value:</a:t>
            </a:r>
            <a:r>
              <a:rPr sz="2100" spc="-55" dirty="0">
                <a:solidFill>
                  <a:srgbClr val="333333"/>
                </a:solidFill>
                <a:latin typeface="Trebuchet MS"/>
                <a:cs typeface="Trebuchet MS"/>
              </a:rPr>
              <a:t> </a:t>
            </a:r>
            <a:r>
              <a:rPr sz="2100" dirty="0">
                <a:solidFill>
                  <a:srgbClr val="333333"/>
                </a:solidFill>
                <a:latin typeface="Trebuchet MS"/>
                <a:cs typeface="Trebuchet MS"/>
              </a:rPr>
              <a:t>0.1</a:t>
            </a:r>
            <a:r>
              <a:rPr sz="2100" spc="-60" dirty="0">
                <a:solidFill>
                  <a:srgbClr val="333333"/>
                </a:solidFill>
                <a:latin typeface="Trebuchet MS"/>
                <a:cs typeface="Trebuchet MS"/>
              </a:rPr>
              <a:t> </a:t>
            </a:r>
            <a:r>
              <a:rPr sz="2100" spc="90" dirty="0">
                <a:solidFill>
                  <a:srgbClr val="333333"/>
                </a:solidFill>
                <a:latin typeface="Trebuchet MS"/>
                <a:cs typeface="Trebuchet MS"/>
              </a:rPr>
              <a:t>corresponds</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5" dirty="0">
                <a:solidFill>
                  <a:srgbClr val="333333"/>
                </a:solidFill>
                <a:latin typeface="Trebuchet MS"/>
                <a:cs typeface="Trebuchet MS"/>
              </a:rPr>
              <a:t>same</a:t>
            </a:r>
            <a:r>
              <a:rPr sz="2100" spc="-55" dirty="0">
                <a:solidFill>
                  <a:srgbClr val="333333"/>
                </a:solidFill>
                <a:latin typeface="Trebuchet MS"/>
                <a:cs typeface="Trebuchet MS"/>
              </a:rPr>
              <a:t> </a:t>
            </a:r>
            <a:r>
              <a:rPr sz="2100" spc="90" dirty="0">
                <a:solidFill>
                  <a:srgbClr val="333333"/>
                </a:solidFill>
                <a:latin typeface="Trebuchet MS"/>
                <a:cs typeface="Trebuchet MS"/>
              </a:rPr>
              <a:t>amount</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spc="100" dirty="0">
                <a:solidFill>
                  <a:srgbClr val="333333"/>
                </a:solidFill>
                <a:latin typeface="Trebuchet MS"/>
                <a:cs typeface="Trebuchet MS"/>
              </a:rPr>
              <a:t>CPU</a:t>
            </a:r>
            <a:r>
              <a:rPr sz="2100" spc="-55" dirty="0">
                <a:solidFill>
                  <a:srgbClr val="333333"/>
                </a:solidFill>
                <a:latin typeface="Trebuchet MS"/>
                <a:cs typeface="Trebuchet MS"/>
              </a:rPr>
              <a:t> </a:t>
            </a:r>
            <a:r>
              <a:rPr sz="2100" spc="70" dirty="0">
                <a:solidFill>
                  <a:srgbClr val="333333"/>
                </a:solidFill>
                <a:latin typeface="Trebuchet MS"/>
                <a:cs typeface="Trebuchet MS"/>
              </a:rPr>
              <a:t>on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spc="330" dirty="0">
                <a:solidFill>
                  <a:srgbClr val="ED2137"/>
                </a:solidFill>
                <a:latin typeface="Tahoma"/>
                <a:cs typeface="Tahoma"/>
              </a:rPr>
              <a:t>single-</a:t>
            </a:r>
            <a:r>
              <a:rPr sz="2100" spc="254" dirty="0">
                <a:solidFill>
                  <a:srgbClr val="ED2137"/>
                </a:solidFill>
                <a:latin typeface="Tahoma"/>
                <a:cs typeface="Tahoma"/>
              </a:rPr>
              <a:t>core</a:t>
            </a:r>
            <a:r>
              <a:rPr sz="2100" spc="254" dirty="0">
                <a:solidFill>
                  <a:srgbClr val="333333"/>
                </a:solidFill>
                <a:latin typeface="Trebuchet MS"/>
                <a:cs typeface="Trebuchet MS"/>
              </a:rPr>
              <a:t>,</a:t>
            </a:r>
            <a:r>
              <a:rPr sz="2100" spc="-80" dirty="0">
                <a:solidFill>
                  <a:srgbClr val="333333"/>
                </a:solidFill>
                <a:latin typeface="Trebuchet MS"/>
                <a:cs typeface="Trebuchet MS"/>
              </a:rPr>
              <a:t> </a:t>
            </a:r>
            <a:r>
              <a:rPr sz="2100" spc="285" dirty="0">
                <a:solidFill>
                  <a:srgbClr val="ED2137"/>
                </a:solidFill>
                <a:latin typeface="Tahoma"/>
                <a:cs typeface="Tahoma"/>
              </a:rPr>
              <a:t>dual-</a:t>
            </a:r>
            <a:r>
              <a:rPr sz="2100" spc="200" dirty="0">
                <a:solidFill>
                  <a:srgbClr val="ED2137"/>
                </a:solidFill>
                <a:latin typeface="Tahoma"/>
                <a:cs typeface="Tahoma"/>
              </a:rPr>
              <a:t>core</a:t>
            </a:r>
            <a:r>
              <a:rPr sz="2100" spc="200" dirty="0">
                <a:solidFill>
                  <a:srgbClr val="333333"/>
                </a:solidFill>
                <a:latin typeface="Trebuchet MS"/>
                <a:cs typeface="Trebuchet MS"/>
              </a:rPr>
              <a:t>,</a:t>
            </a:r>
            <a:r>
              <a:rPr sz="2100" spc="-80" dirty="0">
                <a:solidFill>
                  <a:srgbClr val="333333"/>
                </a:solidFill>
                <a:latin typeface="Trebuchet MS"/>
                <a:cs typeface="Trebuchet MS"/>
              </a:rPr>
              <a:t> </a:t>
            </a:r>
            <a:r>
              <a:rPr sz="2100" spc="85" dirty="0">
                <a:solidFill>
                  <a:srgbClr val="333333"/>
                </a:solidFill>
                <a:latin typeface="Trebuchet MS"/>
                <a:cs typeface="Trebuchet MS"/>
              </a:rPr>
              <a:t>or</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0" dirty="0">
                <a:solidFill>
                  <a:srgbClr val="333333"/>
                </a:solidFill>
                <a:latin typeface="Trebuchet MS"/>
                <a:cs typeface="Trebuchet MS"/>
              </a:rPr>
              <a:t> </a:t>
            </a:r>
            <a:r>
              <a:rPr sz="2100" spc="254" dirty="0">
                <a:solidFill>
                  <a:srgbClr val="ED2137"/>
                </a:solidFill>
                <a:latin typeface="Tahoma"/>
                <a:cs typeface="Tahoma"/>
              </a:rPr>
              <a:t>48-</a:t>
            </a:r>
            <a:r>
              <a:rPr sz="2100" spc="245" dirty="0">
                <a:solidFill>
                  <a:srgbClr val="ED2137"/>
                </a:solidFill>
                <a:latin typeface="Tahoma"/>
                <a:cs typeface="Tahoma"/>
              </a:rPr>
              <a:t>core</a:t>
            </a:r>
            <a:r>
              <a:rPr sz="2100" spc="-100" dirty="0">
                <a:solidFill>
                  <a:srgbClr val="ED2137"/>
                </a:solidFill>
                <a:latin typeface="Tahoma"/>
                <a:cs typeface="Tahoma"/>
              </a:rPr>
              <a:t> </a:t>
            </a:r>
            <a:r>
              <a:rPr sz="2100" spc="55" dirty="0">
                <a:solidFill>
                  <a:srgbClr val="333333"/>
                </a:solidFill>
                <a:latin typeface="Trebuchet MS"/>
                <a:cs typeface="Trebuchet MS"/>
              </a:rPr>
              <a:t>machine</a:t>
            </a:r>
            <a:endParaRPr sz="2100">
              <a:latin typeface="Trebuchet MS"/>
              <a:cs typeface="Trebuchet MS"/>
            </a:endParaRPr>
          </a:p>
        </p:txBody>
      </p:sp>
      <p:pic>
        <p:nvPicPr>
          <p:cNvPr id="7" name="object 7"/>
          <p:cNvPicPr/>
          <p:nvPr/>
        </p:nvPicPr>
        <p:blipFill>
          <a:blip r:embed="rId2" cstate="print"/>
          <a:stretch>
            <a:fillRect/>
          </a:stretch>
        </p:blipFill>
        <p:spPr>
          <a:xfrm>
            <a:off x="933449" y="3381374"/>
            <a:ext cx="95250" cy="95249"/>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067050"/>
            <a:chOff x="809624" y="1552574"/>
            <a:chExt cx="12211050" cy="3067050"/>
          </a:xfrm>
        </p:grpSpPr>
        <p:sp>
          <p:nvSpPr>
            <p:cNvPr id="4" name="object 4"/>
            <p:cNvSpPr/>
            <p:nvPr/>
          </p:nvSpPr>
          <p:spPr>
            <a:xfrm>
              <a:off x="809612" y="1552574"/>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a:t>
            </a:r>
            <a:r>
              <a:rPr spc="-90" dirty="0"/>
              <a:t> </a:t>
            </a:r>
            <a:r>
              <a:rPr spc="-135" dirty="0"/>
              <a:t>RESOURCES</a:t>
            </a:r>
            <a:r>
              <a:rPr spc="-90" dirty="0"/>
              <a:t> </a:t>
            </a:r>
            <a:r>
              <a:rPr spc="95" dirty="0"/>
              <a:t>(1/3)</a:t>
            </a:r>
          </a:p>
        </p:txBody>
      </p:sp>
      <p:sp>
        <p:nvSpPr>
          <p:cNvPr id="8" name="object 8"/>
          <p:cNvSpPr txBox="1"/>
          <p:nvPr/>
        </p:nvSpPr>
        <p:spPr>
          <a:xfrm>
            <a:off x="962025" y="1625600"/>
            <a:ext cx="6447155" cy="514984"/>
          </a:xfrm>
          <a:prstGeom prst="rect">
            <a:avLst/>
          </a:prstGeom>
        </p:spPr>
        <p:txBody>
          <a:bodyPr vert="horz" wrap="square" lIns="0" tIns="31115" rIns="0" bIns="0" rtlCol="0">
            <a:spAutoFit/>
          </a:bodyPr>
          <a:lstStyle/>
          <a:p>
            <a:pPr marR="5080" indent="252095">
              <a:lnSpc>
                <a:spcPts val="1880"/>
              </a:lnSpc>
              <a:spcBef>
                <a:spcPts val="245"/>
              </a:spcBef>
              <a:tabLst>
                <a:tab pos="2144395" algn="l"/>
              </a:tabLst>
            </a:pPr>
            <a:r>
              <a:rPr sz="1650" spc="245" dirty="0">
                <a:latin typeface="Tahoma"/>
                <a:cs typeface="Tahoma"/>
              </a:rPr>
              <a:t>kubectl</a:t>
            </a:r>
            <a:r>
              <a:rPr sz="1650" spc="-5" dirty="0">
                <a:latin typeface="Tahoma"/>
                <a:cs typeface="Tahoma"/>
              </a:rPr>
              <a:t>  </a:t>
            </a:r>
            <a:r>
              <a:rPr sz="1650" spc="229" dirty="0">
                <a:latin typeface="Tahoma"/>
                <a:cs typeface="Tahoma"/>
              </a:rPr>
              <a:t>describe</a:t>
            </a:r>
            <a:r>
              <a:rPr sz="1650" spc="-5" dirty="0">
                <a:latin typeface="Tahoma"/>
                <a:cs typeface="Tahoma"/>
              </a:rPr>
              <a:t>  </a:t>
            </a:r>
            <a:r>
              <a:rPr sz="1650" spc="120" dirty="0">
                <a:latin typeface="Tahoma"/>
                <a:cs typeface="Tahoma"/>
              </a:rPr>
              <a:t>nodes</a:t>
            </a:r>
            <a:r>
              <a:rPr sz="1650" spc="-5" dirty="0">
                <a:latin typeface="Tahoma"/>
                <a:cs typeface="Tahoma"/>
              </a:rPr>
              <a:t>  </a:t>
            </a:r>
            <a:r>
              <a:rPr sz="1650" spc="215" dirty="0">
                <a:latin typeface="Tahoma"/>
                <a:cs typeface="Tahoma"/>
              </a:rPr>
              <a:t>e2e-</a:t>
            </a:r>
            <a:r>
              <a:rPr sz="1650" spc="175" dirty="0">
                <a:latin typeface="Tahoma"/>
                <a:cs typeface="Tahoma"/>
              </a:rPr>
              <a:t>test-</a:t>
            </a:r>
            <a:r>
              <a:rPr sz="1650" spc="210" dirty="0">
                <a:latin typeface="Tahoma"/>
                <a:cs typeface="Tahoma"/>
              </a:rPr>
              <a:t>minion-</a:t>
            </a:r>
            <a:r>
              <a:rPr sz="1650" spc="215" dirty="0">
                <a:latin typeface="Tahoma"/>
                <a:cs typeface="Tahoma"/>
              </a:rPr>
              <a:t>group-</a:t>
            </a:r>
            <a:r>
              <a:rPr sz="1650" spc="204" dirty="0">
                <a:latin typeface="Tahoma"/>
                <a:cs typeface="Tahoma"/>
              </a:rPr>
              <a:t>4lw4 </a:t>
            </a:r>
            <a:r>
              <a:rPr sz="1650" spc="-10" dirty="0">
                <a:latin typeface="Tahoma"/>
                <a:cs typeface="Tahoma"/>
              </a:rPr>
              <a:t>Name:</a:t>
            </a:r>
            <a:r>
              <a:rPr sz="1650" dirty="0">
                <a:latin typeface="Tahoma"/>
                <a:cs typeface="Tahoma"/>
              </a:rPr>
              <a:t>	</a:t>
            </a:r>
            <a:r>
              <a:rPr sz="1650" spc="215" dirty="0">
                <a:latin typeface="Tahoma"/>
                <a:cs typeface="Tahoma"/>
              </a:rPr>
              <a:t>e2e-</a:t>
            </a:r>
            <a:r>
              <a:rPr sz="1650" spc="175" dirty="0">
                <a:latin typeface="Tahoma"/>
                <a:cs typeface="Tahoma"/>
              </a:rPr>
              <a:t>test-</a:t>
            </a:r>
            <a:r>
              <a:rPr sz="1650" spc="210" dirty="0">
                <a:latin typeface="Tahoma"/>
                <a:cs typeface="Tahoma"/>
              </a:rPr>
              <a:t>minion-</a:t>
            </a:r>
            <a:r>
              <a:rPr sz="1650" spc="215" dirty="0">
                <a:latin typeface="Tahoma"/>
                <a:cs typeface="Tahoma"/>
              </a:rPr>
              <a:t>group-</a:t>
            </a:r>
            <a:r>
              <a:rPr sz="1650" spc="204" dirty="0">
                <a:latin typeface="Tahoma"/>
                <a:cs typeface="Tahoma"/>
              </a:rPr>
              <a:t>4lw4</a:t>
            </a:r>
            <a:endParaRPr sz="1650">
              <a:latin typeface="Tahoma"/>
              <a:cs typeface="Tahoma"/>
            </a:endParaRPr>
          </a:p>
        </p:txBody>
      </p:sp>
      <p:sp>
        <p:nvSpPr>
          <p:cNvPr id="9" name="object 9"/>
          <p:cNvSpPr txBox="1"/>
          <p:nvPr/>
        </p:nvSpPr>
        <p:spPr>
          <a:xfrm>
            <a:off x="5503822" y="2339975"/>
            <a:ext cx="1148715" cy="753110"/>
          </a:xfrm>
          <a:prstGeom prst="rect">
            <a:avLst/>
          </a:prstGeom>
        </p:spPr>
        <p:txBody>
          <a:bodyPr vert="horz" wrap="square" lIns="0" tIns="12700" rIns="0" bIns="0" rtlCol="0">
            <a:spAutoFit/>
          </a:bodyPr>
          <a:lstStyle/>
          <a:p>
            <a:pPr>
              <a:lnSpc>
                <a:spcPts val="1925"/>
              </a:lnSpc>
              <a:spcBef>
                <a:spcPts val="100"/>
              </a:spcBef>
            </a:pPr>
            <a:r>
              <a:rPr sz="1650" spc="40" dirty="0">
                <a:latin typeface="Tahoma"/>
                <a:cs typeface="Tahoma"/>
              </a:rPr>
              <a:t>2</a:t>
            </a:r>
            <a:endParaRPr sz="1650">
              <a:latin typeface="Tahoma"/>
              <a:cs typeface="Tahoma"/>
            </a:endParaRPr>
          </a:p>
          <a:p>
            <a:pPr>
              <a:lnSpc>
                <a:spcPts val="1875"/>
              </a:lnSpc>
            </a:pPr>
            <a:r>
              <a:rPr sz="1650" spc="125" dirty="0">
                <a:latin typeface="Tahoma"/>
                <a:cs typeface="Tahoma"/>
              </a:rPr>
              <a:t>7679792Ki</a:t>
            </a:r>
            <a:endParaRPr sz="1650">
              <a:latin typeface="Tahoma"/>
              <a:cs typeface="Tahoma"/>
            </a:endParaRPr>
          </a:p>
          <a:p>
            <a:pPr>
              <a:lnSpc>
                <a:spcPts val="1930"/>
              </a:lnSpc>
            </a:pPr>
            <a:r>
              <a:rPr sz="1650" spc="65" dirty="0">
                <a:latin typeface="Tahoma"/>
                <a:cs typeface="Tahoma"/>
              </a:rPr>
              <a:t>110</a:t>
            </a:r>
            <a:endParaRPr sz="1650">
              <a:latin typeface="Tahoma"/>
              <a:cs typeface="Tahoma"/>
            </a:endParaRPr>
          </a:p>
        </p:txBody>
      </p:sp>
      <p:sp>
        <p:nvSpPr>
          <p:cNvPr id="10" name="object 10"/>
          <p:cNvSpPr txBox="1"/>
          <p:nvPr/>
        </p:nvSpPr>
        <p:spPr>
          <a:xfrm>
            <a:off x="962025" y="2101850"/>
            <a:ext cx="1527175" cy="1943735"/>
          </a:xfrm>
          <a:prstGeom prst="rect">
            <a:avLst/>
          </a:prstGeom>
        </p:spPr>
        <p:txBody>
          <a:bodyPr vert="horz" wrap="square" lIns="0" tIns="31115" rIns="0" bIns="0" rtlCol="0">
            <a:spAutoFit/>
          </a:bodyPr>
          <a:lstStyle/>
          <a:p>
            <a:pPr marL="125730" marR="383540" indent="-126364">
              <a:lnSpc>
                <a:spcPts val="1880"/>
              </a:lnSpc>
              <a:spcBef>
                <a:spcPts val="245"/>
              </a:spcBef>
            </a:pPr>
            <a:r>
              <a:rPr sz="1650" spc="225" dirty="0">
                <a:latin typeface="Tahoma"/>
                <a:cs typeface="Tahoma"/>
              </a:rPr>
              <a:t>Capacity: </a:t>
            </a:r>
            <a:r>
              <a:rPr sz="1650" spc="170" dirty="0">
                <a:latin typeface="Tahoma"/>
                <a:cs typeface="Tahoma"/>
              </a:rPr>
              <a:t>cpu: </a:t>
            </a:r>
            <a:r>
              <a:rPr sz="1650" spc="45" dirty="0">
                <a:latin typeface="Tahoma"/>
                <a:cs typeface="Tahoma"/>
              </a:rPr>
              <a:t>memory: </a:t>
            </a:r>
            <a:r>
              <a:rPr sz="1650" spc="165" dirty="0">
                <a:latin typeface="Tahoma"/>
                <a:cs typeface="Tahoma"/>
              </a:rPr>
              <a:t>pods:</a:t>
            </a:r>
            <a:endParaRPr sz="1650">
              <a:latin typeface="Tahoma"/>
              <a:cs typeface="Tahoma"/>
            </a:endParaRPr>
          </a:p>
          <a:p>
            <a:pPr>
              <a:lnSpc>
                <a:spcPts val="1760"/>
              </a:lnSpc>
            </a:pPr>
            <a:r>
              <a:rPr sz="1650" spc="275" dirty="0">
                <a:latin typeface="Tahoma"/>
                <a:cs typeface="Tahoma"/>
              </a:rPr>
              <a:t>Allocatable:</a:t>
            </a:r>
            <a:endParaRPr sz="1650">
              <a:latin typeface="Tahoma"/>
              <a:cs typeface="Tahoma"/>
            </a:endParaRPr>
          </a:p>
          <a:p>
            <a:pPr marL="125730" marR="509270">
              <a:lnSpc>
                <a:spcPts val="1880"/>
              </a:lnSpc>
              <a:spcBef>
                <a:spcPts val="95"/>
              </a:spcBef>
            </a:pPr>
            <a:r>
              <a:rPr sz="1650" spc="170" dirty="0">
                <a:latin typeface="Tahoma"/>
                <a:cs typeface="Tahoma"/>
              </a:rPr>
              <a:t>cpu: </a:t>
            </a:r>
            <a:r>
              <a:rPr sz="1650" spc="45" dirty="0">
                <a:latin typeface="Tahoma"/>
                <a:cs typeface="Tahoma"/>
              </a:rPr>
              <a:t>memory: </a:t>
            </a:r>
            <a:r>
              <a:rPr sz="1650" spc="165" dirty="0">
                <a:latin typeface="Tahoma"/>
                <a:cs typeface="Tahoma"/>
              </a:rPr>
              <a:t>pods:</a:t>
            </a:r>
            <a:endParaRPr sz="1650">
              <a:latin typeface="Tahoma"/>
              <a:cs typeface="Tahoma"/>
            </a:endParaRPr>
          </a:p>
        </p:txBody>
      </p:sp>
      <p:sp>
        <p:nvSpPr>
          <p:cNvPr id="11" name="object 11"/>
          <p:cNvSpPr txBox="1"/>
          <p:nvPr/>
        </p:nvSpPr>
        <p:spPr>
          <a:xfrm>
            <a:off x="5503822" y="3292475"/>
            <a:ext cx="1148715" cy="753110"/>
          </a:xfrm>
          <a:prstGeom prst="rect">
            <a:avLst/>
          </a:prstGeom>
        </p:spPr>
        <p:txBody>
          <a:bodyPr vert="horz" wrap="square" lIns="0" tIns="12700" rIns="0" bIns="0" rtlCol="0">
            <a:spAutoFit/>
          </a:bodyPr>
          <a:lstStyle/>
          <a:p>
            <a:pPr>
              <a:lnSpc>
                <a:spcPts val="1925"/>
              </a:lnSpc>
              <a:spcBef>
                <a:spcPts val="100"/>
              </a:spcBef>
            </a:pPr>
            <a:r>
              <a:rPr sz="1650" spc="-10" dirty="0">
                <a:latin typeface="Tahoma"/>
                <a:cs typeface="Tahoma"/>
              </a:rPr>
              <a:t>1800m</a:t>
            </a:r>
            <a:endParaRPr sz="1650">
              <a:latin typeface="Tahoma"/>
              <a:cs typeface="Tahoma"/>
            </a:endParaRPr>
          </a:p>
          <a:p>
            <a:pPr>
              <a:lnSpc>
                <a:spcPts val="1875"/>
              </a:lnSpc>
            </a:pPr>
            <a:r>
              <a:rPr sz="1650" spc="125" dirty="0">
                <a:latin typeface="Tahoma"/>
                <a:cs typeface="Tahoma"/>
              </a:rPr>
              <a:t>7474992Ki</a:t>
            </a:r>
            <a:endParaRPr sz="1650">
              <a:latin typeface="Tahoma"/>
              <a:cs typeface="Tahoma"/>
            </a:endParaRPr>
          </a:p>
          <a:p>
            <a:pPr>
              <a:lnSpc>
                <a:spcPts val="1930"/>
              </a:lnSpc>
            </a:pPr>
            <a:r>
              <a:rPr sz="1650" spc="65" dirty="0">
                <a:latin typeface="Tahoma"/>
                <a:cs typeface="Tahoma"/>
              </a:rPr>
              <a:t>110</a:t>
            </a:r>
            <a:endParaRPr sz="1650">
              <a:latin typeface="Tahoma"/>
              <a:cs typeface="Tahoma"/>
            </a:endParaRPr>
          </a:p>
        </p:txBody>
      </p:sp>
      <p:sp>
        <p:nvSpPr>
          <p:cNvPr id="12" name="object 12"/>
          <p:cNvSpPr txBox="1"/>
          <p:nvPr/>
        </p:nvSpPr>
        <p:spPr>
          <a:xfrm>
            <a:off x="962025" y="4244975"/>
            <a:ext cx="391795" cy="276860"/>
          </a:xfrm>
          <a:prstGeom prst="rect">
            <a:avLst/>
          </a:prstGeom>
        </p:spPr>
        <p:txBody>
          <a:bodyPr vert="horz" wrap="square" lIns="0" tIns="12700" rIns="0" bIns="0" rtlCol="0">
            <a:spAutoFit/>
          </a:bodyPr>
          <a:lstStyle/>
          <a:p>
            <a:pPr>
              <a:lnSpc>
                <a:spcPct val="100000"/>
              </a:lnSpc>
              <a:spcBef>
                <a:spcPts val="100"/>
              </a:spcBef>
            </a:pPr>
            <a:r>
              <a:rPr sz="1650" spc="465" dirty="0">
                <a:latin typeface="Tahoma"/>
                <a:cs typeface="Tahoma"/>
              </a:rPr>
              <a:t>...</a:t>
            </a:r>
            <a:endParaRPr sz="1650">
              <a:latin typeface="Tahoma"/>
              <a:cs typeface="Tahom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828925"/>
            <a:chOff x="809624" y="1552574"/>
            <a:chExt cx="12211050" cy="2828925"/>
          </a:xfrm>
        </p:grpSpPr>
        <p:sp>
          <p:nvSpPr>
            <p:cNvPr id="4" name="object 4"/>
            <p:cNvSpPr/>
            <p:nvPr/>
          </p:nvSpPr>
          <p:spPr>
            <a:xfrm>
              <a:off x="809612" y="1552574"/>
              <a:ext cx="12211050" cy="2828925"/>
            </a:xfrm>
            <a:custGeom>
              <a:avLst/>
              <a:gdLst/>
              <a:ahLst/>
              <a:cxnLst/>
              <a:rect l="l" t="t" r="r" b="b"/>
              <a:pathLst>
                <a:path w="12211050" h="2828925">
                  <a:moveTo>
                    <a:pt x="12211050" y="0"/>
                  </a:moveTo>
                  <a:lnTo>
                    <a:pt x="12201525" y="0"/>
                  </a:lnTo>
                  <a:lnTo>
                    <a:pt x="12201525" y="2819400"/>
                  </a:lnTo>
                  <a:lnTo>
                    <a:pt x="0" y="2819400"/>
                  </a:lnTo>
                  <a:lnTo>
                    <a:pt x="0" y="2828925"/>
                  </a:lnTo>
                  <a:lnTo>
                    <a:pt x="12201525" y="2828925"/>
                  </a:lnTo>
                  <a:lnTo>
                    <a:pt x="12211050" y="2828925"/>
                  </a:lnTo>
                  <a:lnTo>
                    <a:pt x="12211050" y="2819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828925"/>
            </a:xfrm>
            <a:custGeom>
              <a:avLst/>
              <a:gdLst/>
              <a:ahLst/>
              <a:cxnLst/>
              <a:rect l="l" t="t" r="r" b="b"/>
              <a:pathLst>
                <a:path w="9525" h="2828925">
                  <a:moveTo>
                    <a:pt x="0" y="2828924"/>
                  </a:moveTo>
                  <a:lnTo>
                    <a:pt x="0" y="0"/>
                  </a:lnTo>
                  <a:lnTo>
                    <a:pt x="9524" y="9524"/>
                  </a:lnTo>
                  <a:lnTo>
                    <a:pt x="9524" y="2819399"/>
                  </a:lnTo>
                  <a:lnTo>
                    <a:pt x="0" y="2828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a:t>
            </a:r>
            <a:r>
              <a:rPr spc="-90" dirty="0"/>
              <a:t> </a:t>
            </a:r>
            <a:r>
              <a:rPr spc="-135" dirty="0"/>
              <a:t>RESOURCES</a:t>
            </a:r>
            <a:r>
              <a:rPr spc="-90" dirty="0"/>
              <a:t> </a:t>
            </a:r>
            <a:r>
              <a:rPr spc="95" dirty="0"/>
              <a:t>(2/3)</a:t>
            </a:r>
          </a:p>
        </p:txBody>
      </p:sp>
      <p:sp>
        <p:nvSpPr>
          <p:cNvPr id="7" name="object 7"/>
          <p:cNvSpPr txBox="1"/>
          <p:nvPr/>
        </p:nvSpPr>
        <p:spPr>
          <a:xfrm>
            <a:off x="949325" y="1625600"/>
            <a:ext cx="404495" cy="276860"/>
          </a:xfrm>
          <a:prstGeom prst="rect">
            <a:avLst/>
          </a:prstGeom>
        </p:spPr>
        <p:txBody>
          <a:bodyPr vert="horz" wrap="square" lIns="0" tIns="12700" rIns="0" bIns="0" rtlCol="0">
            <a:spAutoFit/>
          </a:bodyPr>
          <a:lstStyle/>
          <a:p>
            <a:pPr marL="12700">
              <a:lnSpc>
                <a:spcPct val="100000"/>
              </a:lnSpc>
              <a:spcBef>
                <a:spcPts val="100"/>
              </a:spcBef>
            </a:pPr>
            <a:r>
              <a:rPr sz="1650" spc="465" dirty="0">
                <a:solidFill>
                  <a:srgbClr val="999999"/>
                </a:solidFill>
                <a:latin typeface="Tahoma"/>
                <a:cs typeface="Tahoma"/>
              </a:rPr>
              <a:t>...</a:t>
            </a:r>
            <a:endParaRPr sz="1650">
              <a:latin typeface="Tahoma"/>
              <a:cs typeface="Tahoma"/>
            </a:endParaRPr>
          </a:p>
        </p:txBody>
      </p:sp>
      <p:sp>
        <p:nvSpPr>
          <p:cNvPr id="8" name="object 8"/>
          <p:cNvSpPr txBox="1"/>
          <p:nvPr/>
        </p:nvSpPr>
        <p:spPr>
          <a:xfrm>
            <a:off x="949325" y="2101850"/>
            <a:ext cx="2548890" cy="514984"/>
          </a:xfrm>
          <a:prstGeom prst="rect">
            <a:avLst/>
          </a:prstGeom>
        </p:spPr>
        <p:txBody>
          <a:bodyPr vert="horz" wrap="square" lIns="0" tIns="31115" rIns="0" bIns="0" rtlCol="0">
            <a:spAutoFit/>
          </a:bodyPr>
          <a:lstStyle/>
          <a:p>
            <a:pPr marL="264795" marR="5080" indent="-252729">
              <a:lnSpc>
                <a:spcPts val="1880"/>
              </a:lnSpc>
              <a:spcBef>
                <a:spcPts val="245"/>
              </a:spcBef>
              <a:tabLst>
                <a:tab pos="1905000" algn="l"/>
              </a:tabLst>
            </a:pPr>
            <a:r>
              <a:rPr sz="1650" spc="100" dirty="0">
                <a:latin typeface="Tahoma"/>
                <a:cs typeface="Tahoma"/>
              </a:rPr>
              <a:t>Non</a:t>
            </a:r>
            <a:r>
              <a:rPr sz="1650" spc="100" dirty="0">
                <a:solidFill>
                  <a:srgbClr val="996E3A"/>
                </a:solidFill>
                <a:latin typeface="Tahoma"/>
                <a:cs typeface="Tahoma"/>
              </a:rPr>
              <a:t>-</a:t>
            </a:r>
            <a:r>
              <a:rPr sz="1650" spc="195" dirty="0">
                <a:latin typeface="Tahoma"/>
                <a:cs typeface="Tahoma"/>
              </a:rPr>
              <a:t>terminated</a:t>
            </a:r>
            <a:r>
              <a:rPr sz="1650" spc="-5" dirty="0">
                <a:latin typeface="Tahoma"/>
                <a:cs typeface="Tahoma"/>
              </a:rPr>
              <a:t>  </a:t>
            </a:r>
            <a:r>
              <a:rPr sz="1650" spc="165" dirty="0">
                <a:latin typeface="Tahoma"/>
                <a:cs typeface="Tahoma"/>
              </a:rPr>
              <a:t>Pods</a:t>
            </a:r>
            <a:r>
              <a:rPr sz="1650" spc="165" dirty="0">
                <a:solidFill>
                  <a:srgbClr val="999999"/>
                </a:solidFill>
                <a:latin typeface="Tahoma"/>
                <a:cs typeface="Tahoma"/>
              </a:rPr>
              <a:t>: </a:t>
            </a:r>
            <a:r>
              <a:rPr sz="1650" spc="50" dirty="0">
                <a:latin typeface="Tahoma"/>
                <a:cs typeface="Tahoma"/>
              </a:rPr>
              <a:t>Namespace</a:t>
            </a:r>
            <a:r>
              <a:rPr sz="1650" dirty="0">
                <a:latin typeface="Tahoma"/>
                <a:cs typeface="Tahoma"/>
              </a:rPr>
              <a:t>	</a:t>
            </a:r>
            <a:r>
              <a:rPr sz="1650" spc="-20" dirty="0">
                <a:latin typeface="Tahoma"/>
                <a:cs typeface="Tahoma"/>
              </a:rPr>
              <a:t>Name</a:t>
            </a:r>
            <a:endParaRPr sz="1650">
              <a:latin typeface="Tahoma"/>
              <a:cs typeface="Tahoma"/>
            </a:endParaRPr>
          </a:p>
        </p:txBody>
      </p:sp>
      <p:sp>
        <p:nvSpPr>
          <p:cNvPr id="9" name="object 9"/>
          <p:cNvSpPr txBox="1"/>
          <p:nvPr/>
        </p:nvSpPr>
        <p:spPr>
          <a:xfrm>
            <a:off x="4482207" y="2101850"/>
            <a:ext cx="1665605" cy="514984"/>
          </a:xfrm>
          <a:prstGeom prst="rect">
            <a:avLst/>
          </a:prstGeom>
        </p:spPr>
        <p:txBody>
          <a:bodyPr vert="horz" wrap="square" lIns="0" tIns="31115" rIns="0" bIns="0" rtlCol="0">
            <a:spAutoFit/>
          </a:bodyPr>
          <a:lstStyle/>
          <a:p>
            <a:pPr marL="138430" marR="5080" indent="-126364">
              <a:lnSpc>
                <a:spcPts val="1880"/>
              </a:lnSpc>
              <a:spcBef>
                <a:spcPts val="245"/>
              </a:spcBef>
            </a:pPr>
            <a:r>
              <a:rPr sz="1650" spc="220" dirty="0">
                <a:solidFill>
                  <a:srgbClr val="999999"/>
                </a:solidFill>
                <a:latin typeface="Tahoma"/>
                <a:cs typeface="Tahoma"/>
              </a:rPr>
              <a:t>(</a:t>
            </a:r>
            <a:r>
              <a:rPr sz="1650" spc="220" dirty="0">
                <a:solidFill>
                  <a:srgbClr val="990054"/>
                </a:solidFill>
                <a:latin typeface="Tahoma"/>
                <a:cs typeface="Tahoma"/>
              </a:rPr>
              <a:t>5</a:t>
            </a:r>
            <a:r>
              <a:rPr sz="1650" spc="470" dirty="0">
                <a:solidFill>
                  <a:srgbClr val="990054"/>
                </a:solidFill>
                <a:latin typeface="Tahoma"/>
                <a:cs typeface="Tahoma"/>
              </a:rPr>
              <a:t> </a:t>
            </a:r>
            <a:r>
              <a:rPr sz="1650" spc="335" dirty="0">
                <a:solidFill>
                  <a:srgbClr val="0077AA"/>
                </a:solidFill>
                <a:latin typeface="Tahoma"/>
                <a:cs typeface="Tahoma"/>
              </a:rPr>
              <a:t>in</a:t>
            </a:r>
            <a:r>
              <a:rPr sz="1650" spc="475" dirty="0">
                <a:solidFill>
                  <a:srgbClr val="0077AA"/>
                </a:solidFill>
                <a:latin typeface="Tahoma"/>
                <a:cs typeface="Tahoma"/>
              </a:rPr>
              <a:t> </a:t>
            </a:r>
            <a:r>
              <a:rPr sz="1650" spc="330" dirty="0">
                <a:latin typeface="Tahoma"/>
                <a:cs typeface="Tahoma"/>
              </a:rPr>
              <a:t>total</a:t>
            </a:r>
            <a:r>
              <a:rPr sz="1650" spc="330" dirty="0">
                <a:solidFill>
                  <a:srgbClr val="999999"/>
                </a:solidFill>
                <a:latin typeface="Tahoma"/>
                <a:cs typeface="Tahoma"/>
              </a:rPr>
              <a:t>) </a:t>
            </a:r>
            <a:r>
              <a:rPr sz="1650" dirty="0">
                <a:latin typeface="Tahoma"/>
                <a:cs typeface="Tahoma"/>
              </a:rPr>
              <a:t>CPU</a:t>
            </a:r>
            <a:r>
              <a:rPr sz="1650" spc="440" dirty="0">
                <a:latin typeface="Tahoma"/>
                <a:cs typeface="Tahoma"/>
              </a:rPr>
              <a:t> </a:t>
            </a:r>
            <a:r>
              <a:rPr sz="1650" spc="155" dirty="0">
                <a:latin typeface="Tahoma"/>
                <a:cs typeface="Tahoma"/>
              </a:rPr>
              <a:t>Requests</a:t>
            </a:r>
            <a:endParaRPr sz="1650">
              <a:latin typeface="Tahoma"/>
              <a:cs typeface="Tahoma"/>
            </a:endParaRPr>
          </a:p>
        </p:txBody>
      </p:sp>
      <p:sp>
        <p:nvSpPr>
          <p:cNvPr id="10" name="object 10"/>
          <p:cNvSpPr txBox="1"/>
          <p:nvPr/>
        </p:nvSpPr>
        <p:spPr>
          <a:xfrm>
            <a:off x="6374286" y="2339975"/>
            <a:ext cx="1287145" cy="276860"/>
          </a:xfrm>
          <a:prstGeom prst="rect">
            <a:avLst/>
          </a:prstGeom>
        </p:spPr>
        <p:txBody>
          <a:bodyPr vert="horz" wrap="square" lIns="0" tIns="12700" rIns="0" bIns="0" rtlCol="0">
            <a:spAutoFit/>
          </a:bodyPr>
          <a:lstStyle/>
          <a:p>
            <a:pPr marL="12700">
              <a:lnSpc>
                <a:spcPct val="100000"/>
              </a:lnSpc>
              <a:spcBef>
                <a:spcPts val="100"/>
              </a:spcBef>
            </a:pPr>
            <a:r>
              <a:rPr sz="1650" dirty="0">
                <a:latin typeface="Tahoma"/>
                <a:cs typeface="Tahoma"/>
              </a:rPr>
              <a:t>CPU</a:t>
            </a:r>
            <a:r>
              <a:rPr sz="1650" spc="440" dirty="0">
                <a:latin typeface="Tahoma"/>
                <a:cs typeface="Tahoma"/>
              </a:rPr>
              <a:t> </a:t>
            </a:r>
            <a:r>
              <a:rPr sz="1650" spc="270" dirty="0">
                <a:latin typeface="Tahoma"/>
                <a:cs typeface="Tahoma"/>
              </a:rPr>
              <a:t>Limits</a:t>
            </a:r>
            <a:endParaRPr sz="1650">
              <a:latin typeface="Tahoma"/>
              <a:cs typeface="Tahoma"/>
            </a:endParaRPr>
          </a:p>
        </p:txBody>
      </p:sp>
      <p:sp>
        <p:nvSpPr>
          <p:cNvPr id="11" name="object 11"/>
          <p:cNvSpPr txBox="1"/>
          <p:nvPr/>
        </p:nvSpPr>
        <p:spPr>
          <a:xfrm>
            <a:off x="7888203" y="2339975"/>
            <a:ext cx="1918335" cy="276860"/>
          </a:xfrm>
          <a:prstGeom prst="rect">
            <a:avLst/>
          </a:prstGeom>
        </p:spPr>
        <p:txBody>
          <a:bodyPr vert="horz" wrap="square" lIns="0" tIns="12700" rIns="0" bIns="0" rtlCol="0">
            <a:spAutoFit/>
          </a:bodyPr>
          <a:lstStyle/>
          <a:p>
            <a:pPr marL="12700">
              <a:lnSpc>
                <a:spcPct val="100000"/>
              </a:lnSpc>
              <a:spcBef>
                <a:spcPts val="100"/>
              </a:spcBef>
            </a:pPr>
            <a:r>
              <a:rPr sz="1650" dirty="0">
                <a:latin typeface="Tahoma"/>
                <a:cs typeface="Tahoma"/>
              </a:rPr>
              <a:t>Memory</a:t>
            </a:r>
            <a:r>
              <a:rPr sz="1650" spc="5" dirty="0">
                <a:latin typeface="Tahoma"/>
                <a:cs typeface="Tahoma"/>
              </a:rPr>
              <a:t>  </a:t>
            </a:r>
            <a:r>
              <a:rPr sz="1650" spc="155" dirty="0">
                <a:latin typeface="Tahoma"/>
                <a:cs typeface="Tahoma"/>
              </a:rPr>
              <a:t>Requests</a:t>
            </a:r>
            <a:endParaRPr sz="1650">
              <a:latin typeface="Tahoma"/>
              <a:cs typeface="Tahoma"/>
            </a:endParaRPr>
          </a:p>
        </p:txBody>
      </p:sp>
      <p:sp>
        <p:nvSpPr>
          <p:cNvPr id="12" name="object 12"/>
          <p:cNvSpPr txBox="1"/>
          <p:nvPr/>
        </p:nvSpPr>
        <p:spPr>
          <a:xfrm>
            <a:off x="10032919" y="2339975"/>
            <a:ext cx="1665605" cy="276860"/>
          </a:xfrm>
          <a:prstGeom prst="rect">
            <a:avLst/>
          </a:prstGeom>
        </p:spPr>
        <p:txBody>
          <a:bodyPr vert="horz" wrap="square" lIns="0" tIns="12700" rIns="0" bIns="0" rtlCol="0">
            <a:spAutoFit/>
          </a:bodyPr>
          <a:lstStyle/>
          <a:p>
            <a:pPr marL="12700">
              <a:lnSpc>
                <a:spcPct val="100000"/>
              </a:lnSpc>
              <a:spcBef>
                <a:spcPts val="100"/>
              </a:spcBef>
            </a:pPr>
            <a:r>
              <a:rPr sz="1650" dirty="0">
                <a:latin typeface="Tahoma"/>
                <a:cs typeface="Tahoma"/>
              </a:rPr>
              <a:t>Memory</a:t>
            </a:r>
            <a:r>
              <a:rPr sz="1650" spc="5" dirty="0">
                <a:latin typeface="Tahoma"/>
                <a:cs typeface="Tahoma"/>
              </a:rPr>
              <a:t>  </a:t>
            </a:r>
            <a:r>
              <a:rPr sz="1650" spc="270" dirty="0">
                <a:latin typeface="Tahoma"/>
                <a:cs typeface="Tahoma"/>
              </a:rPr>
              <a:t>Limits</a:t>
            </a:r>
            <a:endParaRPr sz="1650">
              <a:latin typeface="Tahoma"/>
              <a:cs typeface="Tahoma"/>
            </a:endParaRPr>
          </a:p>
        </p:txBody>
      </p:sp>
      <p:sp>
        <p:nvSpPr>
          <p:cNvPr id="13" name="object 13"/>
          <p:cNvSpPr/>
          <p:nvPr/>
        </p:nvSpPr>
        <p:spPr>
          <a:xfrm>
            <a:off x="1214437" y="2734865"/>
            <a:ext cx="1136015" cy="0"/>
          </a:xfrm>
          <a:custGeom>
            <a:avLst/>
            <a:gdLst/>
            <a:ahLst/>
            <a:cxnLst/>
            <a:rect l="l" t="t" r="r" b="b"/>
            <a:pathLst>
              <a:path w="1136014">
                <a:moveTo>
                  <a:pt x="0" y="0"/>
                </a:moveTo>
                <a:lnTo>
                  <a:pt x="1135809" y="0"/>
                </a:lnTo>
              </a:path>
            </a:pathLst>
          </a:custGeom>
          <a:ln w="17392">
            <a:solidFill>
              <a:srgbClr val="986D39"/>
            </a:solidFill>
            <a:prstDash val="dash"/>
          </a:ln>
        </p:spPr>
        <p:txBody>
          <a:bodyPr wrap="square" lIns="0" tIns="0" rIns="0" bIns="0" rtlCol="0"/>
          <a:lstStyle/>
          <a:p>
            <a:endParaRPr/>
          </a:p>
        </p:txBody>
      </p:sp>
      <p:sp>
        <p:nvSpPr>
          <p:cNvPr id="14" name="object 14"/>
          <p:cNvSpPr/>
          <p:nvPr/>
        </p:nvSpPr>
        <p:spPr>
          <a:xfrm>
            <a:off x="2854969" y="2734865"/>
            <a:ext cx="504825" cy="0"/>
          </a:xfrm>
          <a:custGeom>
            <a:avLst/>
            <a:gdLst/>
            <a:ahLst/>
            <a:cxnLst/>
            <a:rect l="l" t="t" r="r" b="b"/>
            <a:pathLst>
              <a:path w="504825">
                <a:moveTo>
                  <a:pt x="0" y="0"/>
                </a:moveTo>
                <a:lnTo>
                  <a:pt x="504731" y="0"/>
                </a:lnTo>
              </a:path>
            </a:pathLst>
          </a:custGeom>
          <a:ln w="17392">
            <a:solidFill>
              <a:srgbClr val="986D39"/>
            </a:solidFill>
            <a:prstDash val="dash"/>
          </a:ln>
        </p:spPr>
        <p:txBody>
          <a:bodyPr wrap="square" lIns="0" tIns="0" rIns="0" bIns="0" rtlCol="0"/>
          <a:lstStyle/>
          <a:p>
            <a:endParaRPr/>
          </a:p>
        </p:txBody>
      </p:sp>
      <p:graphicFrame>
        <p:nvGraphicFramePr>
          <p:cNvPr id="15" name="object 15"/>
          <p:cNvGraphicFramePr>
            <a:graphicFrameLocks noGrp="1"/>
          </p:cNvGraphicFramePr>
          <p:nvPr/>
        </p:nvGraphicFramePr>
        <p:xfrm>
          <a:off x="1214437" y="2734865"/>
          <a:ext cx="10474955" cy="1065530"/>
        </p:xfrm>
        <a:graphic>
          <a:graphicData uri="http://schemas.openxmlformats.org/drawingml/2006/table">
            <a:tbl>
              <a:tblPr firstRow="1" bandRow="1">
                <a:tableStyleId>{2D5ABB26-0587-4C30-8999-92F81FD0307C}</a:tableStyleId>
              </a:tblPr>
              <a:tblGrid>
                <a:gridCol w="1640839">
                  <a:extLst>
                    <a:ext uri="{9D8B030D-6E8A-4147-A177-3AD203B41FA5}">
                      <a16:colId xmlns:a16="http://schemas.microsoft.com/office/drawing/2014/main" val="20000"/>
                    </a:ext>
                  </a:extLst>
                </a:gridCol>
                <a:gridCol w="1766569">
                  <a:extLst>
                    <a:ext uri="{9D8B030D-6E8A-4147-A177-3AD203B41FA5}">
                      <a16:colId xmlns:a16="http://schemas.microsoft.com/office/drawing/2014/main" val="20001"/>
                    </a:ext>
                  </a:extLst>
                </a:gridCol>
                <a:gridCol w="567689">
                  <a:extLst>
                    <a:ext uri="{9D8B030D-6E8A-4147-A177-3AD203B41FA5}">
                      <a16:colId xmlns:a16="http://schemas.microsoft.com/office/drawing/2014/main" val="20002"/>
                    </a:ext>
                  </a:extLst>
                </a:gridCol>
                <a:gridCol w="946785">
                  <a:extLst>
                    <a:ext uri="{9D8B030D-6E8A-4147-A177-3AD203B41FA5}">
                      <a16:colId xmlns:a16="http://schemas.microsoft.com/office/drawing/2014/main" val="20003"/>
                    </a:ext>
                  </a:extLst>
                </a:gridCol>
                <a:gridCol w="252095">
                  <a:extLst>
                    <a:ext uri="{9D8B030D-6E8A-4147-A177-3AD203B41FA5}">
                      <a16:colId xmlns:a16="http://schemas.microsoft.com/office/drawing/2014/main" val="20004"/>
                    </a:ext>
                  </a:extLst>
                </a:gridCol>
                <a:gridCol w="1262379">
                  <a:extLst>
                    <a:ext uri="{9D8B030D-6E8A-4147-A177-3AD203B41FA5}">
                      <a16:colId xmlns:a16="http://schemas.microsoft.com/office/drawing/2014/main" val="20005"/>
                    </a:ext>
                  </a:extLst>
                </a:gridCol>
                <a:gridCol w="252095">
                  <a:extLst>
                    <a:ext uri="{9D8B030D-6E8A-4147-A177-3AD203B41FA5}">
                      <a16:colId xmlns:a16="http://schemas.microsoft.com/office/drawing/2014/main" val="20006"/>
                    </a:ext>
                  </a:extLst>
                </a:gridCol>
                <a:gridCol w="1893570">
                  <a:extLst>
                    <a:ext uri="{9D8B030D-6E8A-4147-A177-3AD203B41FA5}">
                      <a16:colId xmlns:a16="http://schemas.microsoft.com/office/drawing/2014/main" val="20007"/>
                    </a:ext>
                  </a:extLst>
                </a:gridCol>
                <a:gridCol w="251459">
                  <a:extLst>
                    <a:ext uri="{9D8B030D-6E8A-4147-A177-3AD203B41FA5}">
                      <a16:colId xmlns:a16="http://schemas.microsoft.com/office/drawing/2014/main" val="20008"/>
                    </a:ext>
                  </a:extLst>
                </a:gridCol>
                <a:gridCol w="1641475">
                  <a:extLst>
                    <a:ext uri="{9D8B030D-6E8A-4147-A177-3AD203B41FA5}">
                      <a16:colId xmlns:a16="http://schemas.microsoft.com/office/drawing/2014/main" val="20009"/>
                    </a:ext>
                  </a:extLst>
                </a:gridCol>
              </a:tblGrid>
              <a:tr h="349885">
                <a:tc>
                  <a:txBody>
                    <a:bodyPr/>
                    <a:lstStyle/>
                    <a:p>
                      <a:pPr>
                        <a:lnSpc>
                          <a:spcPts val="1914"/>
                        </a:lnSpc>
                        <a:spcBef>
                          <a:spcPts val="740"/>
                        </a:spcBef>
                      </a:pPr>
                      <a:r>
                        <a:rPr sz="1650" spc="160" dirty="0">
                          <a:latin typeface="Tahoma"/>
                          <a:cs typeface="Tahoma"/>
                        </a:rPr>
                        <a:t>kube</a:t>
                      </a:r>
                      <a:r>
                        <a:rPr sz="1650" spc="160" dirty="0">
                          <a:solidFill>
                            <a:srgbClr val="996E3A"/>
                          </a:solidFill>
                          <a:latin typeface="Tahoma"/>
                          <a:cs typeface="Tahoma"/>
                        </a:rPr>
                        <a:t>-</a:t>
                      </a:r>
                      <a:r>
                        <a:rPr sz="1650" spc="125" dirty="0">
                          <a:latin typeface="Tahoma"/>
                          <a:cs typeface="Tahoma"/>
                        </a:rPr>
                        <a:t>system</a:t>
                      </a:r>
                      <a:endParaRPr sz="1650">
                        <a:latin typeface="Tahoma"/>
                        <a:cs typeface="Tahoma"/>
                      </a:endParaRPr>
                    </a:p>
                  </a:txBody>
                  <a:tcPr marL="0" marR="0" marT="93980" marB="0"/>
                </a:tc>
                <a:tc>
                  <a:txBody>
                    <a:bodyPr/>
                    <a:lstStyle/>
                    <a:p>
                      <a:pPr>
                        <a:lnSpc>
                          <a:spcPts val="1914"/>
                        </a:lnSpc>
                        <a:spcBef>
                          <a:spcPts val="740"/>
                        </a:spcBef>
                      </a:pPr>
                      <a:r>
                        <a:rPr sz="1650" spc="280" dirty="0">
                          <a:latin typeface="Tahoma"/>
                          <a:cs typeface="Tahoma"/>
                        </a:rPr>
                        <a:t>fluentd</a:t>
                      </a:r>
                      <a:r>
                        <a:rPr sz="1650" spc="280" dirty="0">
                          <a:solidFill>
                            <a:srgbClr val="996E3A"/>
                          </a:solidFill>
                          <a:latin typeface="Tahoma"/>
                          <a:cs typeface="Tahoma"/>
                        </a:rPr>
                        <a:t>-</a:t>
                      </a:r>
                      <a:r>
                        <a:rPr sz="1650" spc="365" dirty="0">
                          <a:latin typeface="Tahoma"/>
                          <a:cs typeface="Tahoma"/>
                        </a:rPr>
                        <a:t>g</a:t>
                      </a:r>
                      <a:r>
                        <a:rPr sz="1650" spc="365" dirty="0">
                          <a:solidFill>
                            <a:srgbClr val="999999"/>
                          </a:solidFill>
                          <a:latin typeface="Tahoma"/>
                          <a:cs typeface="Tahoma"/>
                        </a:rPr>
                        <a:t>...</a:t>
                      </a:r>
                      <a:endParaRPr sz="1650">
                        <a:latin typeface="Tahoma"/>
                        <a:cs typeface="Tahoma"/>
                      </a:endParaRPr>
                    </a:p>
                  </a:txBody>
                  <a:tcPr marL="0" marR="0" marT="93980" marB="0"/>
                </a:tc>
                <a:tc>
                  <a:txBody>
                    <a:bodyPr/>
                    <a:lstStyle/>
                    <a:p>
                      <a:pPr marR="55244" algn="ctr">
                        <a:lnSpc>
                          <a:spcPts val="1914"/>
                        </a:lnSpc>
                        <a:spcBef>
                          <a:spcPts val="740"/>
                        </a:spcBef>
                      </a:pPr>
                      <a:r>
                        <a:rPr sz="1650" spc="-45" dirty="0">
                          <a:solidFill>
                            <a:srgbClr val="990054"/>
                          </a:solidFill>
                          <a:latin typeface="Tahoma"/>
                          <a:cs typeface="Tahoma"/>
                        </a:rPr>
                        <a:t>100</a:t>
                      </a:r>
                      <a:r>
                        <a:rPr sz="1650" spc="-45" dirty="0">
                          <a:latin typeface="Tahoma"/>
                          <a:cs typeface="Tahoma"/>
                        </a:rPr>
                        <a:t>m</a:t>
                      </a:r>
                      <a:endParaRPr sz="1650">
                        <a:latin typeface="Tahoma"/>
                        <a:cs typeface="Tahoma"/>
                      </a:endParaRPr>
                    </a:p>
                  </a:txBody>
                  <a:tcPr marL="0" marR="0" marT="93980" marB="0">
                    <a:lnT w="19050">
                      <a:solidFill>
                        <a:srgbClr val="986D39"/>
                      </a:solidFill>
                      <a:prstDash val="dash"/>
                    </a:lnT>
                  </a:tcPr>
                </a:tc>
                <a:tc>
                  <a:txBody>
                    <a:bodyPr/>
                    <a:lstStyle/>
                    <a:p>
                      <a:pPr marL="62865">
                        <a:lnSpc>
                          <a:spcPts val="1914"/>
                        </a:lnSpc>
                        <a:spcBef>
                          <a:spcPts val="740"/>
                        </a:spcBef>
                      </a:pPr>
                      <a:r>
                        <a:rPr sz="1650" spc="-20" dirty="0">
                          <a:solidFill>
                            <a:srgbClr val="999999"/>
                          </a:solidFill>
                          <a:latin typeface="Tahoma"/>
                          <a:cs typeface="Tahoma"/>
                        </a:rPr>
                        <a:t>(</a:t>
                      </a:r>
                      <a:r>
                        <a:rPr sz="1650" spc="-20" dirty="0">
                          <a:solidFill>
                            <a:srgbClr val="990054"/>
                          </a:solidFill>
                          <a:latin typeface="Tahoma"/>
                          <a:cs typeface="Tahoma"/>
                        </a:rPr>
                        <a:t>5</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93980" marB="0">
                    <a:lnT w="19050">
                      <a:solidFill>
                        <a:srgbClr val="986D39"/>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90" dirty="0">
                          <a:solidFill>
                            <a:srgbClr val="990054"/>
                          </a:solidFill>
                          <a:latin typeface="Tahoma"/>
                          <a:cs typeface="Tahoma"/>
                        </a:rPr>
                        <a:t>0</a:t>
                      </a:r>
                      <a:r>
                        <a:rPr sz="1650" spc="459" dirty="0">
                          <a:solidFill>
                            <a:srgbClr val="990054"/>
                          </a:solidFill>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93980" marB="0">
                    <a:lnT w="19050">
                      <a:solidFill>
                        <a:srgbClr val="986D39"/>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120" dirty="0">
                          <a:solidFill>
                            <a:srgbClr val="990054"/>
                          </a:solidFill>
                          <a:latin typeface="Tahoma"/>
                          <a:cs typeface="Tahoma"/>
                        </a:rPr>
                        <a:t>200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2</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93980" marB="0">
                    <a:lnT w="19050">
                      <a:solidFill>
                        <a:srgbClr val="986D39"/>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120" dirty="0">
                          <a:solidFill>
                            <a:srgbClr val="990054"/>
                          </a:solidFill>
                          <a:latin typeface="Tahoma"/>
                          <a:cs typeface="Tahoma"/>
                        </a:rPr>
                        <a:t>200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2</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93980" marB="0">
                    <a:lnT w="19050">
                      <a:solidFill>
                        <a:srgbClr val="986D39"/>
                      </a:solidFill>
                      <a:prstDash val="dash"/>
                    </a:lnT>
                  </a:tcPr>
                </a:tc>
                <a:extLst>
                  <a:ext uri="{0D108BD9-81ED-4DB2-BD59-A6C34878D82A}">
                    <a16:rowId xmlns:a16="http://schemas.microsoft.com/office/drawing/2014/main" val="10000"/>
                  </a:ext>
                </a:extLst>
              </a:tr>
              <a:tr h="237490">
                <a:tc>
                  <a:txBody>
                    <a:bodyPr/>
                    <a:lstStyle/>
                    <a:p>
                      <a:pPr>
                        <a:lnSpc>
                          <a:spcPts val="1775"/>
                        </a:lnSpc>
                      </a:pPr>
                      <a:r>
                        <a:rPr sz="1650" spc="160" dirty="0">
                          <a:latin typeface="Tahoma"/>
                          <a:cs typeface="Tahoma"/>
                        </a:rPr>
                        <a:t>kube</a:t>
                      </a:r>
                      <a:r>
                        <a:rPr sz="1650" spc="160" dirty="0">
                          <a:solidFill>
                            <a:srgbClr val="996E3A"/>
                          </a:solidFill>
                          <a:latin typeface="Tahoma"/>
                          <a:cs typeface="Tahoma"/>
                        </a:rPr>
                        <a:t>-</a:t>
                      </a:r>
                      <a:r>
                        <a:rPr sz="1650" spc="125" dirty="0">
                          <a:latin typeface="Tahoma"/>
                          <a:cs typeface="Tahoma"/>
                        </a:rPr>
                        <a:t>system</a:t>
                      </a:r>
                      <a:endParaRPr sz="1650">
                        <a:latin typeface="Tahoma"/>
                        <a:cs typeface="Tahoma"/>
                      </a:endParaRPr>
                    </a:p>
                  </a:txBody>
                  <a:tcPr marL="0" marR="0" marT="0" marB="0"/>
                </a:tc>
                <a:tc>
                  <a:txBody>
                    <a:bodyPr/>
                    <a:lstStyle/>
                    <a:p>
                      <a:pPr>
                        <a:lnSpc>
                          <a:spcPts val="1775"/>
                        </a:lnSpc>
                      </a:pPr>
                      <a:r>
                        <a:rPr sz="1650" spc="160" dirty="0">
                          <a:latin typeface="Tahoma"/>
                          <a:cs typeface="Tahoma"/>
                        </a:rPr>
                        <a:t>kube</a:t>
                      </a:r>
                      <a:r>
                        <a:rPr sz="1650" spc="160" dirty="0">
                          <a:solidFill>
                            <a:srgbClr val="996E3A"/>
                          </a:solidFill>
                          <a:latin typeface="Tahoma"/>
                          <a:cs typeface="Tahoma"/>
                        </a:rPr>
                        <a:t>-</a:t>
                      </a:r>
                      <a:r>
                        <a:rPr sz="1650" spc="190" dirty="0">
                          <a:latin typeface="Tahoma"/>
                          <a:cs typeface="Tahoma"/>
                        </a:rPr>
                        <a:t>dns</a:t>
                      </a:r>
                      <a:r>
                        <a:rPr sz="1650" spc="190" dirty="0">
                          <a:solidFill>
                            <a:srgbClr val="996E3A"/>
                          </a:solidFill>
                          <a:latin typeface="Tahoma"/>
                          <a:cs typeface="Tahoma"/>
                        </a:rPr>
                        <a:t>-</a:t>
                      </a:r>
                      <a:r>
                        <a:rPr sz="1650" spc="465" dirty="0">
                          <a:solidFill>
                            <a:srgbClr val="999999"/>
                          </a:solidFill>
                          <a:latin typeface="Tahoma"/>
                          <a:cs typeface="Tahoma"/>
                        </a:rPr>
                        <a:t>...</a:t>
                      </a:r>
                      <a:endParaRPr sz="1650">
                        <a:latin typeface="Tahoma"/>
                        <a:cs typeface="Tahoma"/>
                      </a:endParaRPr>
                    </a:p>
                  </a:txBody>
                  <a:tcPr marL="0" marR="0" marT="0" marB="0"/>
                </a:tc>
                <a:tc>
                  <a:txBody>
                    <a:bodyPr/>
                    <a:lstStyle/>
                    <a:p>
                      <a:pPr marR="55244" algn="ctr">
                        <a:lnSpc>
                          <a:spcPts val="1775"/>
                        </a:lnSpc>
                      </a:pPr>
                      <a:r>
                        <a:rPr sz="1650" spc="-45" dirty="0">
                          <a:solidFill>
                            <a:srgbClr val="990054"/>
                          </a:solidFill>
                          <a:latin typeface="Tahoma"/>
                          <a:cs typeface="Tahoma"/>
                        </a:rPr>
                        <a:t>260</a:t>
                      </a:r>
                      <a:r>
                        <a:rPr sz="1650" spc="-45" dirty="0">
                          <a:latin typeface="Tahoma"/>
                          <a:cs typeface="Tahoma"/>
                        </a:rPr>
                        <a:t>m</a:t>
                      </a:r>
                      <a:endParaRPr sz="1650">
                        <a:latin typeface="Tahoma"/>
                        <a:cs typeface="Tahoma"/>
                      </a:endParaRPr>
                    </a:p>
                  </a:txBody>
                  <a:tcPr marL="0" marR="0" marT="0" marB="0"/>
                </a:tc>
                <a:tc>
                  <a:txBody>
                    <a:bodyPr/>
                    <a:lstStyle/>
                    <a:p>
                      <a:pPr marL="62865">
                        <a:lnSpc>
                          <a:spcPts val="1775"/>
                        </a:lnSpc>
                      </a:pPr>
                      <a:r>
                        <a:rPr sz="1650" spc="40" dirty="0">
                          <a:solidFill>
                            <a:srgbClr val="999999"/>
                          </a:solidFill>
                          <a:latin typeface="Tahoma"/>
                          <a:cs typeface="Tahoma"/>
                        </a:rPr>
                        <a:t>(</a:t>
                      </a:r>
                      <a:r>
                        <a:rPr sz="1650" spc="40" dirty="0">
                          <a:solidFill>
                            <a:srgbClr val="990054"/>
                          </a:solidFill>
                          <a:latin typeface="Tahoma"/>
                          <a:cs typeface="Tahoma"/>
                        </a:rPr>
                        <a:t>13</a:t>
                      </a:r>
                      <a:r>
                        <a:rPr sz="1650" spc="40" dirty="0">
                          <a:solidFill>
                            <a:srgbClr val="996E3A"/>
                          </a:solidFill>
                          <a:latin typeface="Tahoma"/>
                          <a:cs typeface="Tahoma"/>
                        </a:rPr>
                        <a:t>%</a:t>
                      </a:r>
                      <a:r>
                        <a:rPr sz="1650" spc="4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90" dirty="0">
                          <a:solidFill>
                            <a:srgbClr val="990054"/>
                          </a:solidFill>
                          <a:latin typeface="Tahoma"/>
                          <a:cs typeface="Tahoma"/>
                        </a:rPr>
                        <a:t>0</a:t>
                      </a:r>
                      <a:r>
                        <a:rPr sz="1650" spc="459" dirty="0">
                          <a:solidFill>
                            <a:srgbClr val="990054"/>
                          </a:solidFill>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120" dirty="0">
                          <a:solidFill>
                            <a:srgbClr val="990054"/>
                          </a:solidFill>
                          <a:latin typeface="Tahoma"/>
                          <a:cs typeface="Tahoma"/>
                        </a:rPr>
                        <a:t>100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1</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120" dirty="0">
                          <a:solidFill>
                            <a:srgbClr val="990054"/>
                          </a:solidFill>
                          <a:latin typeface="Tahoma"/>
                          <a:cs typeface="Tahoma"/>
                        </a:rPr>
                        <a:t>170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2</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a:lnSpc>
                          <a:spcPts val="1775"/>
                        </a:lnSpc>
                      </a:pPr>
                      <a:r>
                        <a:rPr sz="1650" spc="160" dirty="0">
                          <a:latin typeface="Tahoma"/>
                          <a:cs typeface="Tahoma"/>
                        </a:rPr>
                        <a:t>kube</a:t>
                      </a:r>
                      <a:r>
                        <a:rPr sz="1650" spc="160" dirty="0">
                          <a:solidFill>
                            <a:srgbClr val="996E3A"/>
                          </a:solidFill>
                          <a:latin typeface="Tahoma"/>
                          <a:cs typeface="Tahoma"/>
                        </a:rPr>
                        <a:t>-</a:t>
                      </a:r>
                      <a:r>
                        <a:rPr sz="1650" spc="125" dirty="0">
                          <a:latin typeface="Tahoma"/>
                          <a:cs typeface="Tahoma"/>
                        </a:rPr>
                        <a:t>system</a:t>
                      </a:r>
                      <a:endParaRPr sz="1650">
                        <a:latin typeface="Tahoma"/>
                        <a:cs typeface="Tahoma"/>
                      </a:endParaRPr>
                    </a:p>
                  </a:txBody>
                  <a:tcPr marL="0" marR="0" marT="0" marB="0"/>
                </a:tc>
                <a:tc>
                  <a:txBody>
                    <a:bodyPr/>
                    <a:lstStyle/>
                    <a:p>
                      <a:pPr>
                        <a:lnSpc>
                          <a:spcPts val="1775"/>
                        </a:lnSpc>
                      </a:pPr>
                      <a:r>
                        <a:rPr sz="1650" spc="160" dirty="0">
                          <a:latin typeface="Tahoma"/>
                          <a:cs typeface="Tahoma"/>
                        </a:rPr>
                        <a:t>kube</a:t>
                      </a:r>
                      <a:r>
                        <a:rPr sz="1650" spc="160" dirty="0">
                          <a:solidFill>
                            <a:srgbClr val="996E3A"/>
                          </a:solidFill>
                          <a:latin typeface="Tahoma"/>
                          <a:cs typeface="Tahoma"/>
                        </a:rPr>
                        <a:t>-</a:t>
                      </a:r>
                      <a:r>
                        <a:rPr sz="1650" spc="305" dirty="0">
                          <a:latin typeface="Tahoma"/>
                          <a:cs typeface="Tahoma"/>
                        </a:rPr>
                        <a:t>prox</a:t>
                      </a:r>
                      <a:r>
                        <a:rPr sz="1650" spc="305" dirty="0">
                          <a:solidFill>
                            <a:srgbClr val="999999"/>
                          </a:solidFill>
                          <a:latin typeface="Tahoma"/>
                          <a:cs typeface="Tahoma"/>
                        </a:rPr>
                        <a:t>...</a:t>
                      </a:r>
                      <a:endParaRPr sz="1650">
                        <a:latin typeface="Tahoma"/>
                        <a:cs typeface="Tahoma"/>
                      </a:endParaRPr>
                    </a:p>
                  </a:txBody>
                  <a:tcPr marL="0" marR="0" marT="0" marB="0"/>
                </a:tc>
                <a:tc>
                  <a:txBody>
                    <a:bodyPr/>
                    <a:lstStyle/>
                    <a:p>
                      <a:pPr marR="55244" algn="ctr">
                        <a:lnSpc>
                          <a:spcPts val="1775"/>
                        </a:lnSpc>
                      </a:pPr>
                      <a:r>
                        <a:rPr sz="1650" spc="-45" dirty="0">
                          <a:solidFill>
                            <a:srgbClr val="990054"/>
                          </a:solidFill>
                          <a:latin typeface="Tahoma"/>
                          <a:cs typeface="Tahoma"/>
                        </a:rPr>
                        <a:t>100</a:t>
                      </a:r>
                      <a:r>
                        <a:rPr sz="1650" spc="-45" dirty="0">
                          <a:latin typeface="Tahoma"/>
                          <a:cs typeface="Tahoma"/>
                        </a:rPr>
                        <a:t>m</a:t>
                      </a:r>
                      <a:endParaRPr sz="1650">
                        <a:latin typeface="Tahoma"/>
                        <a:cs typeface="Tahoma"/>
                      </a:endParaRPr>
                    </a:p>
                  </a:txBody>
                  <a:tcPr marL="0" marR="0" marT="0" marB="0"/>
                </a:tc>
                <a:tc>
                  <a:txBody>
                    <a:bodyPr/>
                    <a:lstStyle/>
                    <a:p>
                      <a:pPr marL="62865">
                        <a:lnSpc>
                          <a:spcPts val="1775"/>
                        </a:lnSpc>
                      </a:pPr>
                      <a:r>
                        <a:rPr sz="1650" spc="-20" dirty="0">
                          <a:solidFill>
                            <a:srgbClr val="999999"/>
                          </a:solidFill>
                          <a:latin typeface="Tahoma"/>
                          <a:cs typeface="Tahoma"/>
                        </a:rPr>
                        <a:t>(</a:t>
                      </a:r>
                      <a:r>
                        <a:rPr sz="1650" spc="-20" dirty="0">
                          <a:solidFill>
                            <a:srgbClr val="990054"/>
                          </a:solidFill>
                          <a:latin typeface="Tahoma"/>
                          <a:cs typeface="Tahoma"/>
                        </a:rPr>
                        <a:t>5</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90" dirty="0">
                          <a:solidFill>
                            <a:srgbClr val="990054"/>
                          </a:solidFill>
                          <a:latin typeface="Tahoma"/>
                          <a:cs typeface="Tahoma"/>
                        </a:rPr>
                        <a:t>0</a:t>
                      </a:r>
                      <a:r>
                        <a:rPr sz="1650" spc="459" dirty="0">
                          <a:solidFill>
                            <a:srgbClr val="990054"/>
                          </a:solidFill>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90" dirty="0">
                          <a:solidFill>
                            <a:srgbClr val="990054"/>
                          </a:solidFill>
                          <a:latin typeface="Tahoma"/>
                          <a:cs typeface="Tahoma"/>
                        </a:rPr>
                        <a:t>0</a:t>
                      </a:r>
                      <a:r>
                        <a:rPr sz="1650" spc="459" dirty="0">
                          <a:solidFill>
                            <a:srgbClr val="990054"/>
                          </a:solidFill>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90" dirty="0">
                          <a:solidFill>
                            <a:srgbClr val="990054"/>
                          </a:solidFill>
                          <a:latin typeface="Tahoma"/>
                          <a:cs typeface="Tahoma"/>
                        </a:rPr>
                        <a:t>0</a:t>
                      </a:r>
                      <a:r>
                        <a:rPr sz="1650" spc="459" dirty="0">
                          <a:solidFill>
                            <a:srgbClr val="990054"/>
                          </a:solidFill>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2"/>
                  </a:ext>
                </a:extLst>
              </a:tr>
              <a:tr h="240665">
                <a:tc>
                  <a:txBody>
                    <a:bodyPr/>
                    <a:lstStyle/>
                    <a:p>
                      <a:pPr>
                        <a:lnSpc>
                          <a:spcPts val="1800"/>
                        </a:lnSpc>
                      </a:pPr>
                      <a:r>
                        <a:rPr sz="1650" spc="160" dirty="0">
                          <a:latin typeface="Tahoma"/>
                          <a:cs typeface="Tahoma"/>
                        </a:rPr>
                        <a:t>kube</a:t>
                      </a:r>
                      <a:r>
                        <a:rPr sz="1650" spc="160" dirty="0">
                          <a:solidFill>
                            <a:srgbClr val="996E3A"/>
                          </a:solidFill>
                          <a:latin typeface="Tahoma"/>
                          <a:cs typeface="Tahoma"/>
                        </a:rPr>
                        <a:t>-</a:t>
                      </a:r>
                      <a:r>
                        <a:rPr sz="1650" spc="125" dirty="0">
                          <a:latin typeface="Tahoma"/>
                          <a:cs typeface="Tahoma"/>
                        </a:rPr>
                        <a:t>system</a:t>
                      </a:r>
                      <a:endParaRPr sz="1650">
                        <a:latin typeface="Tahoma"/>
                        <a:cs typeface="Tahoma"/>
                      </a:endParaRPr>
                    </a:p>
                  </a:txBody>
                  <a:tcPr marL="0" marR="0" marT="0" marB="0"/>
                </a:tc>
                <a:tc>
                  <a:txBody>
                    <a:bodyPr/>
                    <a:lstStyle/>
                    <a:p>
                      <a:pPr>
                        <a:lnSpc>
                          <a:spcPts val="1800"/>
                        </a:lnSpc>
                      </a:pPr>
                      <a:r>
                        <a:rPr sz="1650" spc="270" dirty="0">
                          <a:latin typeface="Tahoma"/>
                          <a:cs typeface="Tahoma"/>
                        </a:rPr>
                        <a:t>monitorin</a:t>
                      </a:r>
                      <a:r>
                        <a:rPr sz="1650" spc="270" dirty="0">
                          <a:solidFill>
                            <a:srgbClr val="999999"/>
                          </a:solidFill>
                          <a:latin typeface="Tahoma"/>
                          <a:cs typeface="Tahoma"/>
                        </a:rPr>
                        <a:t>...</a:t>
                      </a:r>
                      <a:endParaRPr sz="1650">
                        <a:latin typeface="Tahoma"/>
                        <a:cs typeface="Tahoma"/>
                      </a:endParaRPr>
                    </a:p>
                  </a:txBody>
                  <a:tcPr marL="0" marR="0" marT="0" marB="0"/>
                </a:tc>
                <a:tc>
                  <a:txBody>
                    <a:bodyPr/>
                    <a:lstStyle/>
                    <a:p>
                      <a:pPr marR="55244" algn="ctr">
                        <a:lnSpc>
                          <a:spcPts val="1800"/>
                        </a:lnSpc>
                      </a:pPr>
                      <a:r>
                        <a:rPr sz="1650" spc="-45" dirty="0">
                          <a:solidFill>
                            <a:srgbClr val="990054"/>
                          </a:solidFill>
                          <a:latin typeface="Tahoma"/>
                          <a:cs typeface="Tahoma"/>
                        </a:rPr>
                        <a:t>200</a:t>
                      </a:r>
                      <a:r>
                        <a:rPr sz="1650" spc="-45" dirty="0">
                          <a:latin typeface="Tahoma"/>
                          <a:cs typeface="Tahoma"/>
                        </a:rPr>
                        <a:t>m</a:t>
                      </a:r>
                      <a:endParaRPr sz="1650">
                        <a:latin typeface="Tahoma"/>
                        <a:cs typeface="Tahoma"/>
                      </a:endParaRPr>
                    </a:p>
                  </a:txBody>
                  <a:tcPr marL="0" marR="0" marT="0" marB="0"/>
                </a:tc>
                <a:tc>
                  <a:txBody>
                    <a:bodyPr/>
                    <a:lstStyle/>
                    <a:p>
                      <a:pPr marL="62865">
                        <a:lnSpc>
                          <a:spcPts val="1800"/>
                        </a:lnSpc>
                      </a:pPr>
                      <a:r>
                        <a:rPr sz="1650" spc="40" dirty="0">
                          <a:solidFill>
                            <a:srgbClr val="999999"/>
                          </a:solidFill>
                          <a:latin typeface="Tahoma"/>
                          <a:cs typeface="Tahoma"/>
                        </a:rPr>
                        <a:t>(</a:t>
                      </a:r>
                      <a:r>
                        <a:rPr sz="1650" spc="40" dirty="0">
                          <a:solidFill>
                            <a:srgbClr val="990054"/>
                          </a:solidFill>
                          <a:latin typeface="Tahoma"/>
                          <a:cs typeface="Tahoma"/>
                        </a:rPr>
                        <a:t>10</a:t>
                      </a:r>
                      <a:r>
                        <a:rPr sz="1650" spc="40" dirty="0">
                          <a:solidFill>
                            <a:srgbClr val="996E3A"/>
                          </a:solidFill>
                          <a:latin typeface="Tahoma"/>
                          <a:cs typeface="Tahoma"/>
                        </a:rPr>
                        <a:t>%</a:t>
                      </a:r>
                      <a:r>
                        <a:rPr sz="1650" spc="4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dirty="0">
                          <a:solidFill>
                            <a:srgbClr val="990054"/>
                          </a:solidFill>
                          <a:latin typeface="Tahoma"/>
                          <a:cs typeface="Tahoma"/>
                        </a:rPr>
                        <a:t>200</a:t>
                      </a:r>
                      <a:r>
                        <a:rPr sz="1650" dirty="0">
                          <a:latin typeface="Tahoma"/>
                          <a:cs typeface="Tahoma"/>
                        </a:rPr>
                        <a:t>m</a:t>
                      </a:r>
                      <a:r>
                        <a:rPr sz="1650" spc="335" dirty="0">
                          <a:latin typeface="Tahoma"/>
                          <a:cs typeface="Tahoma"/>
                        </a:rPr>
                        <a:t> </a:t>
                      </a:r>
                      <a:r>
                        <a:rPr sz="1650" spc="40" dirty="0">
                          <a:solidFill>
                            <a:srgbClr val="999999"/>
                          </a:solidFill>
                          <a:latin typeface="Tahoma"/>
                          <a:cs typeface="Tahoma"/>
                        </a:rPr>
                        <a:t>(</a:t>
                      </a:r>
                      <a:r>
                        <a:rPr sz="1650" spc="40" dirty="0">
                          <a:solidFill>
                            <a:srgbClr val="990054"/>
                          </a:solidFill>
                          <a:latin typeface="Tahoma"/>
                          <a:cs typeface="Tahoma"/>
                        </a:rPr>
                        <a:t>10</a:t>
                      </a:r>
                      <a:r>
                        <a:rPr sz="1650" spc="40" dirty="0">
                          <a:solidFill>
                            <a:srgbClr val="996E3A"/>
                          </a:solidFill>
                          <a:latin typeface="Tahoma"/>
                          <a:cs typeface="Tahoma"/>
                        </a:rPr>
                        <a:t>%</a:t>
                      </a:r>
                      <a:r>
                        <a:rPr sz="1650" spc="4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20" dirty="0">
                          <a:solidFill>
                            <a:srgbClr val="990054"/>
                          </a:solidFill>
                          <a:latin typeface="Tahoma"/>
                          <a:cs typeface="Tahoma"/>
                        </a:rPr>
                        <a:t>600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8</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20" dirty="0">
                          <a:solidFill>
                            <a:srgbClr val="990054"/>
                          </a:solidFill>
                          <a:latin typeface="Tahoma"/>
                          <a:cs typeface="Tahoma"/>
                        </a:rPr>
                        <a:t>600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8</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3"/>
                  </a:ext>
                </a:extLst>
              </a:tr>
            </a:tbl>
          </a:graphicData>
        </a:graphic>
      </p:graphicFrame>
      <p:sp>
        <p:nvSpPr>
          <p:cNvPr id="16" name="object 16"/>
          <p:cNvSpPr txBox="1"/>
          <p:nvPr/>
        </p:nvSpPr>
        <p:spPr>
          <a:xfrm>
            <a:off x="2841897" y="3768725"/>
            <a:ext cx="1539875" cy="276860"/>
          </a:xfrm>
          <a:prstGeom prst="rect">
            <a:avLst/>
          </a:prstGeom>
        </p:spPr>
        <p:txBody>
          <a:bodyPr vert="horz" wrap="square" lIns="0" tIns="12700" rIns="0" bIns="0" rtlCol="0">
            <a:spAutoFit/>
          </a:bodyPr>
          <a:lstStyle/>
          <a:p>
            <a:pPr marL="12700">
              <a:lnSpc>
                <a:spcPct val="100000"/>
              </a:lnSpc>
              <a:spcBef>
                <a:spcPts val="100"/>
              </a:spcBef>
            </a:pPr>
            <a:r>
              <a:rPr sz="1650" spc="150" dirty="0">
                <a:latin typeface="Tahoma"/>
                <a:cs typeface="Tahoma"/>
              </a:rPr>
              <a:t>node</a:t>
            </a:r>
            <a:r>
              <a:rPr sz="1650" spc="150" dirty="0">
                <a:solidFill>
                  <a:srgbClr val="996E3A"/>
                </a:solidFill>
                <a:latin typeface="Tahoma"/>
                <a:cs typeface="Tahoma"/>
              </a:rPr>
              <a:t>-</a:t>
            </a:r>
            <a:r>
              <a:rPr sz="1650" spc="290" dirty="0">
                <a:latin typeface="Tahoma"/>
                <a:cs typeface="Tahoma"/>
              </a:rPr>
              <a:t>prob</a:t>
            </a:r>
            <a:r>
              <a:rPr sz="1650" spc="290" dirty="0">
                <a:solidFill>
                  <a:srgbClr val="999999"/>
                </a:solidFill>
                <a:latin typeface="Tahoma"/>
                <a:cs typeface="Tahoma"/>
              </a:rPr>
              <a:t>...</a:t>
            </a:r>
            <a:endParaRPr sz="1650">
              <a:latin typeface="Tahoma"/>
              <a:cs typeface="Tahoma"/>
            </a:endParaRPr>
          </a:p>
        </p:txBody>
      </p:sp>
      <p:sp>
        <p:nvSpPr>
          <p:cNvPr id="17" name="object 17"/>
          <p:cNvSpPr txBox="1"/>
          <p:nvPr/>
        </p:nvSpPr>
        <p:spPr>
          <a:xfrm>
            <a:off x="4608562" y="3768725"/>
            <a:ext cx="1035050" cy="276860"/>
          </a:xfrm>
          <a:prstGeom prst="rect">
            <a:avLst/>
          </a:prstGeom>
        </p:spPr>
        <p:txBody>
          <a:bodyPr vert="horz" wrap="square" lIns="0" tIns="12700" rIns="0" bIns="0" rtlCol="0">
            <a:spAutoFit/>
          </a:bodyPr>
          <a:lstStyle/>
          <a:p>
            <a:pPr marL="12700">
              <a:lnSpc>
                <a:spcPct val="100000"/>
              </a:lnSpc>
              <a:spcBef>
                <a:spcPts val="100"/>
              </a:spcBef>
            </a:pPr>
            <a:r>
              <a:rPr sz="1650" dirty="0">
                <a:solidFill>
                  <a:srgbClr val="990054"/>
                </a:solidFill>
                <a:latin typeface="Tahoma"/>
                <a:cs typeface="Tahoma"/>
              </a:rPr>
              <a:t>20</a:t>
            </a:r>
            <a:r>
              <a:rPr sz="1650" dirty="0">
                <a:latin typeface="Tahoma"/>
                <a:cs typeface="Tahoma"/>
              </a:rPr>
              <a:t>m</a:t>
            </a:r>
            <a:r>
              <a:rPr sz="1650" spc="245"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1</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p:txBody>
      </p:sp>
      <p:sp>
        <p:nvSpPr>
          <p:cNvPr id="18" name="object 18"/>
          <p:cNvSpPr txBox="1"/>
          <p:nvPr/>
        </p:nvSpPr>
        <p:spPr>
          <a:xfrm>
            <a:off x="6375300" y="3768725"/>
            <a:ext cx="1287780" cy="276860"/>
          </a:xfrm>
          <a:prstGeom prst="rect">
            <a:avLst/>
          </a:prstGeom>
        </p:spPr>
        <p:txBody>
          <a:bodyPr vert="horz" wrap="square" lIns="0" tIns="12700" rIns="0" bIns="0" rtlCol="0">
            <a:spAutoFit/>
          </a:bodyPr>
          <a:lstStyle/>
          <a:p>
            <a:pPr marL="12700">
              <a:lnSpc>
                <a:spcPct val="100000"/>
              </a:lnSpc>
              <a:spcBef>
                <a:spcPts val="100"/>
              </a:spcBef>
            </a:pPr>
            <a:r>
              <a:rPr sz="1650" dirty="0">
                <a:solidFill>
                  <a:srgbClr val="990054"/>
                </a:solidFill>
                <a:latin typeface="Tahoma"/>
                <a:cs typeface="Tahoma"/>
              </a:rPr>
              <a:t>200</a:t>
            </a:r>
            <a:r>
              <a:rPr sz="1650" dirty="0">
                <a:latin typeface="Tahoma"/>
                <a:cs typeface="Tahoma"/>
              </a:rPr>
              <a:t>m</a:t>
            </a:r>
            <a:r>
              <a:rPr sz="1650" spc="335" dirty="0">
                <a:latin typeface="Tahoma"/>
                <a:cs typeface="Tahoma"/>
              </a:rPr>
              <a:t> </a:t>
            </a:r>
            <a:r>
              <a:rPr sz="1650" spc="40" dirty="0">
                <a:solidFill>
                  <a:srgbClr val="999999"/>
                </a:solidFill>
                <a:latin typeface="Tahoma"/>
                <a:cs typeface="Tahoma"/>
              </a:rPr>
              <a:t>(</a:t>
            </a:r>
            <a:r>
              <a:rPr sz="1650" spc="40" dirty="0">
                <a:solidFill>
                  <a:srgbClr val="990054"/>
                </a:solidFill>
                <a:latin typeface="Tahoma"/>
                <a:cs typeface="Tahoma"/>
              </a:rPr>
              <a:t>10</a:t>
            </a:r>
            <a:r>
              <a:rPr sz="1650" spc="40" dirty="0">
                <a:solidFill>
                  <a:srgbClr val="996E3A"/>
                </a:solidFill>
                <a:latin typeface="Tahoma"/>
                <a:cs typeface="Tahoma"/>
              </a:rPr>
              <a:t>%</a:t>
            </a:r>
            <a:r>
              <a:rPr sz="1650" spc="40" dirty="0">
                <a:solidFill>
                  <a:srgbClr val="999999"/>
                </a:solidFill>
                <a:latin typeface="Tahoma"/>
                <a:cs typeface="Tahoma"/>
              </a:rPr>
              <a:t>)</a:t>
            </a:r>
            <a:endParaRPr sz="1650">
              <a:latin typeface="Tahoma"/>
              <a:cs typeface="Tahoma"/>
            </a:endParaRPr>
          </a:p>
        </p:txBody>
      </p:sp>
      <p:sp>
        <p:nvSpPr>
          <p:cNvPr id="19" name="object 19"/>
          <p:cNvSpPr txBox="1"/>
          <p:nvPr/>
        </p:nvSpPr>
        <p:spPr>
          <a:xfrm>
            <a:off x="7889775" y="3768725"/>
            <a:ext cx="1161415" cy="276860"/>
          </a:xfrm>
          <a:prstGeom prst="rect">
            <a:avLst/>
          </a:prstGeom>
        </p:spPr>
        <p:txBody>
          <a:bodyPr vert="horz" wrap="square" lIns="0" tIns="12700" rIns="0" bIns="0" rtlCol="0">
            <a:spAutoFit/>
          </a:bodyPr>
          <a:lstStyle/>
          <a:p>
            <a:pPr marL="12700">
              <a:lnSpc>
                <a:spcPct val="100000"/>
              </a:lnSpc>
              <a:spcBef>
                <a:spcPts val="100"/>
              </a:spcBef>
            </a:pPr>
            <a:r>
              <a:rPr sz="1650" spc="125" dirty="0">
                <a:solidFill>
                  <a:srgbClr val="990054"/>
                </a:solidFill>
                <a:latin typeface="Tahoma"/>
                <a:cs typeface="Tahoma"/>
              </a:rPr>
              <a:t>20</a:t>
            </a:r>
            <a:r>
              <a:rPr sz="1650" spc="125" dirty="0">
                <a:latin typeface="Tahoma"/>
                <a:cs typeface="Tahoma"/>
              </a:rPr>
              <a:t>Mi</a:t>
            </a:r>
            <a:r>
              <a:rPr sz="1650" spc="48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0</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p:txBody>
      </p:sp>
      <p:sp>
        <p:nvSpPr>
          <p:cNvPr id="20" name="object 20"/>
          <p:cNvSpPr txBox="1"/>
          <p:nvPr/>
        </p:nvSpPr>
        <p:spPr>
          <a:xfrm>
            <a:off x="10034983" y="3768725"/>
            <a:ext cx="1287780" cy="276860"/>
          </a:xfrm>
          <a:prstGeom prst="rect">
            <a:avLst/>
          </a:prstGeom>
        </p:spPr>
        <p:txBody>
          <a:bodyPr vert="horz" wrap="square" lIns="0" tIns="12700" rIns="0" bIns="0" rtlCol="0">
            <a:spAutoFit/>
          </a:bodyPr>
          <a:lstStyle/>
          <a:p>
            <a:pPr marL="12700">
              <a:lnSpc>
                <a:spcPct val="100000"/>
              </a:lnSpc>
              <a:spcBef>
                <a:spcPts val="100"/>
              </a:spcBef>
            </a:pPr>
            <a:r>
              <a:rPr sz="1650" spc="120" dirty="0">
                <a:solidFill>
                  <a:srgbClr val="990054"/>
                </a:solidFill>
                <a:latin typeface="Tahoma"/>
                <a:cs typeface="Tahoma"/>
              </a:rPr>
              <a:t>100</a:t>
            </a:r>
            <a:r>
              <a:rPr sz="1650" spc="120" dirty="0">
                <a:latin typeface="Tahoma"/>
                <a:cs typeface="Tahoma"/>
              </a:rPr>
              <a:t>Mi</a:t>
            </a:r>
            <a:r>
              <a:rPr sz="1650" spc="470" dirty="0">
                <a:latin typeface="Tahoma"/>
                <a:cs typeface="Tahoma"/>
              </a:rPr>
              <a:t> </a:t>
            </a:r>
            <a:r>
              <a:rPr sz="1650" spc="-20" dirty="0">
                <a:solidFill>
                  <a:srgbClr val="999999"/>
                </a:solidFill>
                <a:latin typeface="Tahoma"/>
                <a:cs typeface="Tahoma"/>
              </a:rPr>
              <a:t>(</a:t>
            </a:r>
            <a:r>
              <a:rPr sz="1650" spc="-20" dirty="0">
                <a:solidFill>
                  <a:srgbClr val="990054"/>
                </a:solidFill>
                <a:latin typeface="Tahoma"/>
                <a:cs typeface="Tahoma"/>
              </a:rPr>
              <a:t>1</a:t>
            </a:r>
            <a:r>
              <a:rPr sz="1650" spc="-20" dirty="0">
                <a:solidFill>
                  <a:srgbClr val="996E3A"/>
                </a:solidFill>
                <a:latin typeface="Tahoma"/>
                <a:cs typeface="Tahoma"/>
              </a:rPr>
              <a:t>%</a:t>
            </a:r>
            <a:r>
              <a:rPr sz="1650" spc="-20" dirty="0">
                <a:solidFill>
                  <a:srgbClr val="999999"/>
                </a:solidFill>
                <a:latin typeface="Tahoma"/>
                <a:cs typeface="Tahoma"/>
              </a:rPr>
              <a:t>)</a:t>
            </a:r>
            <a:endParaRPr sz="1650">
              <a:latin typeface="Tahoma"/>
              <a:cs typeface="Tahoma"/>
            </a:endParaRPr>
          </a:p>
        </p:txBody>
      </p:sp>
      <p:sp>
        <p:nvSpPr>
          <p:cNvPr id="21" name="object 21"/>
          <p:cNvSpPr txBox="1"/>
          <p:nvPr/>
        </p:nvSpPr>
        <p:spPr>
          <a:xfrm>
            <a:off x="949325" y="3768725"/>
            <a:ext cx="1666239" cy="514984"/>
          </a:xfrm>
          <a:prstGeom prst="rect">
            <a:avLst/>
          </a:prstGeom>
        </p:spPr>
        <p:txBody>
          <a:bodyPr vert="horz" wrap="square" lIns="0" tIns="12700" rIns="0" bIns="0" rtlCol="0">
            <a:spAutoFit/>
          </a:bodyPr>
          <a:lstStyle/>
          <a:p>
            <a:pPr marL="264795">
              <a:lnSpc>
                <a:spcPts val="1925"/>
              </a:lnSpc>
              <a:spcBef>
                <a:spcPts val="100"/>
              </a:spcBef>
            </a:pPr>
            <a:r>
              <a:rPr sz="1650" spc="160" dirty="0">
                <a:latin typeface="Tahoma"/>
                <a:cs typeface="Tahoma"/>
              </a:rPr>
              <a:t>kube</a:t>
            </a:r>
            <a:r>
              <a:rPr sz="1650" spc="160" dirty="0">
                <a:solidFill>
                  <a:srgbClr val="996E3A"/>
                </a:solidFill>
                <a:latin typeface="Tahoma"/>
                <a:cs typeface="Tahoma"/>
              </a:rPr>
              <a:t>-</a:t>
            </a:r>
            <a:r>
              <a:rPr sz="1650" spc="125" dirty="0">
                <a:latin typeface="Tahoma"/>
                <a:cs typeface="Tahoma"/>
              </a:rPr>
              <a:t>system</a:t>
            </a:r>
            <a:endParaRPr sz="1650">
              <a:latin typeface="Tahoma"/>
              <a:cs typeface="Tahoma"/>
            </a:endParaRPr>
          </a:p>
          <a:p>
            <a:pPr marL="12700">
              <a:lnSpc>
                <a:spcPts val="1930"/>
              </a:lnSpc>
            </a:pPr>
            <a:r>
              <a:rPr sz="1650"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DEV</a:t>
            </a:r>
            <a:r>
              <a:rPr spc="-40" dirty="0"/>
              <a:t> </a:t>
            </a:r>
            <a:r>
              <a:rPr spc="-35" dirty="0"/>
              <a:t>CONSTRAINTS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9806305" cy="1958975"/>
          </a:xfrm>
          <a:prstGeom prst="rect">
            <a:avLst/>
          </a:prstGeom>
        </p:spPr>
        <p:txBody>
          <a:bodyPr vert="horz" wrap="square" lIns="0" tIns="178435" rIns="0" bIns="0" rtlCol="0">
            <a:spAutoFit/>
          </a:bodyPr>
          <a:lstStyle/>
          <a:p>
            <a:pPr marL="12700">
              <a:lnSpc>
                <a:spcPct val="100000"/>
              </a:lnSpc>
              <a:spcBef>
                <a:spcPts val="1405"/>
              </a:spcBef>
            </a:pPr>
            <a:r>
              <a:rPr sz="2100" spc="90"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able</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quickly</a:t>
            </a:r>
            <a:r>
              <a:rPr sz="2100" spc="-10" dirty="0">
                <a:solidFill>
                  <a:srgbClr val="333333"/>
                </a:solidFill>
                <a:latin typeface="Trebuchet MS"/>
                <a:cs typeface="Trebuchet MS"/>
              </a:rPr>
              <a:t> use/test</a:t>
            </a:r>
            <a:r>
              <a:rPr sz="2100" spc="-15" dirty="0">
                <a:solidFill>
                  <a:srgbClr val="333333"/>
                </a:solidFill>
                <a:latin typeface="Trebuchet MS"/>
                <a:cs typeface="Trebuchet MS"/>
              </a:rPr>
              <a:t> </a:t>
            </a:r>
            <a:r>
              <a:rPr sz="2100" spc="100" dirty="0">
                <a:solidFill>
                  <a:srgbClr val="333333"/>
                </a:solidFill>
                <a:latin typeface="Trebuchet MS"/>
                <a:cs typeface="Trebuchet MS"/>
              </a:rPr>
              <a:t>an</a:t>
            </a:r>
            <a:r>
              <a:rPr sz="2100" spc="-10" dirty="0">
                <a:solidFill>
                  <a:srgbClr val="333333"/>
                </a:solidFill>
                <a:latin typeface="Trebuchet MS"/>
                <a:cs typeface="Trebuchet MS"/>
              </a:rPr>
              <a:t> </a:t>
            </a:r>
            <a:r>
              <a:rPr sz="2100" dirty="0">
                <a:solidFill>
                  <a:srgbClr val="333333"/>
                </a:solidFill>
                <a:latin typeface="Trebuchet MS"/>
                <a:cs typeface="Trebuchet MS"/>
              </a:rPr>
              <a:t>application</a:t>
            </a:r>
            <a:r>
              <a:rPr sz="2100" spc="-15" dirty="0">
                <a:solidFill>
                  <a:srgbClr val="333333"/>
                </a:solidFill>
                <a:latin typeface="Trebuchet MS"/>
                <a:cs typeface="Trebuchet MS"/>
              </a:rPr>
              <a:t> </a:t>
            </a:r>
            <a:r>
              <a:rPr sz="2100" spc="-330" dirty="0">
                <a:solidFill>
                  <a:srgbClr val="333333"/>
                </a:solidFill>
                <a:latin typeface="Trebuchet MS"/>
                <a:cs typeface="Trebuchet MS"/>
              </a:rPr>
              <a:t>/</a:t>
            </a:r>
            <a:r>
              <a:rPr sz="2100" spc="-10" dirty="0">
                <a:solidFill>
                  <a:srgbClr val="333333"/>
                </a:solidFill>
                <a:latin typeface="Trebuchet MS"/>
                <a:cs typeface="Trebuchet MS"/>
              </a:rPr>
              <a:t> </a:t>
            </a:r>
            <a:r>
              <a:rPr sz="2100" dirty="0">
                <a:solidFill>
                  <a:srgbClr val="333333"/>
                </a:solidFill>
                <a:latin typeface="Trebuchet MS"/>
                <a:cs typeface="Trebuchet MS"/>
              </a:rPr>
              <a:t>server</a:t>
            </a:r>
            <a:r>
              <a:rPr sz="2100" spc="-15" dirty="0">
                <a:solidFill>
                  <a:srgbClr val="333333"/>
                </a:solidFill>
                <a:latin typeface="Trebuchet MS"/>
                <a:cs typeface="Trebuchet MS"/>
              </a:rPr>
              <a:t> </a:t>
            </a:r>
            <a:r>
              <a:rPr sz="2100" spc="40" dirty="0">
                <a:solidFill>
                  <a:srgbClr val="333333"/>
                </a:solidFill>
                <a:latin typeface="Trebuchet MS"/>
                <a:cs typeface="Trebuchet MS"/>
              </a:rPr>
              <a:t>runtime</a:t>
            </a:r>
            <a:endParaRPr sz="2100">
              <a:latin typeface="Trebuchet MS"/>
              <a:cs typeface="Trebuchet MS"/>
            </a:endParaRPr>
          </a:p>
          <a:p>
            <a:pPr marL="12700" marR="1458595">
              <a:lnSpc>
                <a:spcPct val="148800"/>
              </a:lnSpc>
              <a:spcBef>
                <a:spcPts val="75"/>
              </a:spcBef>
            </a:pPr>
            <a:r>
              <a:rPr sz="2100" spc="90"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able</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105" dirty="0">
                <a:solidFill>
                  <a:srgbClr val="333333"/>
                </a:solidFill>
                <a:latin typeface="Trebuchet MS"/>
                <a:cs typeface="Trebuchet MS"/>
              </a:rPr>
              <a:t>use</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50" dirty="0">
                <a:solidFill>
                  <a:srgbClr val="333333"/>
                </a:solidFill>
                <a:latin typeface="Trebuchet MS"/>
                <a:cs typeface="Trebuchet MS"/>
              </a:rPr>
              <a:t>dependencies</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90" dirty="0">
                <a:solidFill>
                  <a:srgbClr val="333333"/>
                </a:solidFill>
                <a:latin typeface="Trebuchet MS"/>
                <a:cs typeface="Trebuchet MS"/>
              </a:rPr>
              <a:t>components</a:t>
            </a:r>
            <a:r>
              <a:rPr sz="2100" spc="-15" dirty="0">
                <a:solidFill>
                  <a:srgbClr val="333333"/>
                </a:solidFill>
                <a:latin typeface="Trebuchet MS"/>
                <a:cs typeface="Trebuchet MS"/>
              </a:rPr>
              <a:t> </a:t>
            </a:r>
            <a:r>
              <a:rPr sz="2100" dirty="0">
                <a:solidFill>
                  <a:srgbClr val="333333"/>
                </a:solidFill>
                <a:latin typeface="Trebuchet MS"/>
                <a:cs typeface="Trebuchet MS"/>
              </a:rPr>
              <a:t>developed</a:t>
            </a:r>
            <a:r>
              <a:rPr sz="2100" spc="-15" dirty="0">
                <a:solidFill>
                  <a:srgbClr val="333333"/>
                </a:solidFill>
                <a:latin typeface="Trebuchet MS"/>
                <a:cs typeface="Trebuchet MS"/>
              </a:rPr>
              <a:t> </a:t>
            </a:r>
            <a:r>
              <a:rPr sz="2100" spc="-10" dirty="0">
                <a:solidFill>
                  <a:srgbClr val="333333"/>
                </a:solidFill>
                <a:latin typeface="Trebuchet MS"/>
                <a:cs typeface="Trebuchet MS"/>
              </a:rPr>
              <a:t>locally </a:t>
            </a:r>
            <a:r>
              <a:rPr sz="2100" spc="90" dirty="0">
                <a:solidFill>
                  <a:srgbClr val="333333"/>
                </a:solidFill>
                <a:latin typeface="Trebuchet MS"/>
                <a:cs typeface="Trebuchet MS"/>
              </a:rPr>
              <a:t>Be</a:t>
            </a:r>
            <a:r>
              <a:rPr sz="2100" spc="-50" dirty="0">
                <a:solidFill>
                  <a:srgbClr val="333333"/>
                </a:solidFill>
                <a:latin typeface="Trebuchet MS"/>
                <a:cs typeface="Trebuchet MS"/>
              </a:rPr>
              <a:t> </a:t>
            </a:r>
            <a:r>
              <a:rPr sz="2100" dirty="0">
                <a:solidFill>
                  <a:srgbClr val="333333"/>
                </a:solidFill>
                <a:latin typeface="Trebuchet MS"/>
                <a:cs typeface="Trebuchet MS"/>
              </a:rPr>
              <a:t>able</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60" dirty="0">
                <a:solidFill>
                  <a:srgbClr val="333333"/>
                </a:solidFill>
                <a:latin typeface="Trebuchet MS"/>
                <a:cs typeface="Trebuchet MS"/>
              </a:rPr>
              <a:t>reproduce</a:t>
            </a:r>
            <a:r>
              <a:rPr sz="2100" spc="-45" dirty="0">
                <a:solidFill>
                  <a:srgbClr val="333333"/>
                </a:solidFill>
                <a:latin typeface="Trebuchet MS"/>
                <a:cs typeface="Trebuchet MS"/>
              </a:rPr>
              <a:t> </a:t>
            </a:r>
            <a:r>
              <a:rPr sz="2100" spc="60" dirty="0">
                <a:solidFill>
                  <a:srgbClr val="333333"/>
                </a:solidFill>
                <a:latin typeface="Trebuchet MS"/>
                <a:cs typeface="Trebuchet MS"/>
              </a:rPr>
              <a:t>production</a:t>
            </a:r>
            <a:r>
              <a:rPr sz="2100" spc="-50" dirty="0">
                <a:solidFill>
                  <a:srgbClr val="333333"/>
                </a:solidFill>
                <a:latin typeface="Trebuchet MS"/>
                <a:cs typeface="Trebuchet MS"/>
              </a:rPr>
              <a:t> </a:t>
            </a:r>
            <a:r>
              <a:rPr sz="2100" spc="60" dirty="0">
                <a:solidFill>
                  <a:srgbClr val="333333"/>
                </a:solidFill>
                <a:latin typeface="Trebuchet MS"/>
                <a:cs typeface="Trebuchet MS"/>
              </a:rPr>
              <a:t>environments</a:t>
            </a:r>
            <a:r>
              <a:rPr sz="2100" spc="-45" dirty="0">
                <a:solidFill>
                  <a:srgbClr val="333333"/>
                </a:solidFill>
                <a:latin typeface="Trebuchet MS"/>
                <a:cs typeface="Trebuchet MS"/>
              </a:rPr>
              <a:t> </a:t>
            </a:r>
            <a:r>
              <a:rPr sz="2100" dirty="0">
                <a:solidFill>
                  <a:srgbClr val="333333"/>
                </a:solidFill>
                <a:latin typeface="Trebuchet MS"/>
                <a:cs typeface="Trebuchet MS"/>
              </a:rPr>
              <a:t>(and</a:t>
            </a:r>
            <a:r>
              <a:rPr sz="2100" spc="-45" dirty="0">
                <a:solidFill>
                  <a:srgbClr val="333333"/>
                </a:solidFill>
                <a:latin typeface="Trebuchet MS"/>
                <a:cs typeface="Trebuchet MS"/>
              </a:rPr>
              <a:t> </a:t>
            </a:r>
            <a:r>
              <a:rPr sz="2100" spc="-40" dirty="0">
                <a:solidFill>
                  <a:srgbClr val="333333"/>
                </a:solidFill>
                <a:latin typeface="Trebuchet MS"/>
                <a:cs typeface="Trebuchet MS"/>
              </a:rPr>
              <a:t>all</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 dirty="0">
                <a:solidFill>
                  <a:srgbClr val="333333"/>
                </a:solidFill>
                <a:latin typeface="Trebuchet MS"/>
                <a:cs typeface="Trebuchet MS"/>
              </a:rPr>
              <a:t>others!)</a:t>
            </a:r>
            <a:endParaRPr sz="2100">
              <a:latin typeface="Trebuchet MS"/>
              <a:cs typeface="Trebuchet MS"/>
            </a:endParaRPr>
          </a:p>
          <a:p>
            <a:pPr marL="12700">
              <a:lnSpc>
                <a:spcPct val="100000"/>
              </a:lnSpc>
              <a:spcBef>
                <a:spcPts val="1305"/>
              </a:spcBef>
            </a:pPr>
            <a:r>
              <a:rPr sz="2100" dirty="0">
                <a:solidFill>
                  <a:srgbClr val="333333"/>
                </a:solidFill>
                <a:latin typeface="Trebuchet MS"/>
                <a:cs typeface="Trebuchet MS"/>
              </a:rPr>
              <a:t>The current trend is</a:t>
            </a:r>
            <a:r>
              <a:rPr sz="2100" spc="5" dirty="0">
                <a:solidFill>
                  <a:srgbClr val="333333"/>
                </a:solidFill>
                <a:latin typeface="Trebuchet MS"/>
                <a:cs typeface="Trebuchet MS"/>
              </a:rPr>
              <a:t> </a:t>
            </a:r>
            <a:r>
              <a:rPr sz="2100" dirty="0">
                <a:solidFill>
                  <a:srgbClr val="333333"/>
                </a:solidFill>
                <a:latin typeface="Trebuchet MS"/>
                <a:cs typeface="Trebuchet MS"/>
              </a:rPr>
              <a:t>to multiply the </a:t>
            </a:r>
            <a:r>
              <a:rPr sz="2100" spc="105" dirty="0">
                <a:solidFill>
                  <a:srgbClr val="333333"/>
                </a:solidFill>
                <a:latin typeface="Trebuchet MS"/>
                <a:cs typeface="Trebuchet MS"/>
              </a:rPr>
              <a:t>number</a:t>
            </a:r>
            <a:r>
              <a:rPr sz="2100" spc="5" dirty="0">
                <a:solidFill>
                  <a:srgbClr val="333333"/>
                </a:solidFill>
                <a:latin typeface="Trebuchet MS"/>
                <a:cs typeface="Trebuchet MS"/>
              </a:rPr>
              <a:t> </a:t>
            </a:r>
            <a:r>
              <a:rPr sz="2100" dirty="0">
                <a:solidFill>
                  <a:srgbClr val="333333"/>
                </a:solidFill>
                <a:latin typeface="Trebuchet MS"/>
                <a:cs typeface="Trebuchet MS"/>
              </a:rPr>
              <a:t>of </a:t>
            </a:r>
            <a:r>
              <a:rPr sz="2100" spc="55" dirty="0">
                <a:solidFill>
                  <a:srgbClr val="333333"/>
                </a:solidFill>
                <a:latin typeface="Trebuchet MS"/>
                <a:cs typeface="Trebuchet MS"/>
              </a:rPr>
              <a:t>components,</a:t>
            </a:r>
            <a:r>
              <a:rPr sz="2100" dirty="0">
                <a:solidFill>
                  <a:srgbClr val="333333"/>
                </a:solidFill>
                <a:latin typeface="Trebuchet MS"/>
                <a:cs typeface="Trebuchet MS"/>
              </a:rPr>
              <a:t> </a:t>
            </a:r>
            <a:r>
              <a:rPr sz="2100" spc="50" dirty="0">
                <a:solidFill>
                  <a:srgbClr val="333333"/>
                </a:solidFill>
                <a:latin typeface="Trebuchet MS"/>
                <a:cs typeface="Trebuchet MS"/>
              </a:rPr>
              <a:t>aka</a:t>
            </a:r>
            <a:r>
              <a:rPr sz="2100" spc="5" dirty="0">
                <a:solidFill>
                  <a:srgbClr val="333333"/>
                </a:solidFill>
                <a:latin typeface="Trebuchet MS"/>
                <a:cs typeface="Trebuchet MS"/>
              </a:rPr>
              <a:t> </a:t>
            </a:r>
            <a:r>
              <a:rPr sz="2100" dirty="0">
                <a:solidFill>
                  <a:srgbClr val="333333"/>
                </a:solidFill>
                <a:latin typeface="Trebuchet MS"/>
                <a:cs typeface="Trebuchet MS"/>
              </a:rPr>
              <a:t>micro-</a:t>
            </a:r>
            <a:r>
              <a:rPr sz="2100" spc="-10" dirty="0">
                <a:solidFill>
                  <a:srgbClr val="333333"/>
                </a:solidFill>
                <a:latin typeface="Trebuchet MS"/>
                <a:cs typeface="Trebuchet MS"/>
              </a:rPr>
              <a:t>services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1638300"/>
            <a:chOff x="809624" y="1552574"/>
            <a:chExt cx="12211050" cy="1638300"/>
          </a:xfrm>
        </p:grpSpPr>
        <p:sp>
          <p:nvSpPr>
            <p:cNvPr id="4" name="object 4"/>
            <p:cNvSpPr/>
            <p:nvPr/>
          </p:nvSpPr>
          <p:spPr>
            <a:xfrm>
              <a:off x="809612" y="155257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sp>
          <p:nvSpPr>
            <p:cNvPr id="6" name="object 6"/>
            <p:cNvSpPr/>
            <p:nvPr/>
          </p:nvSpPr>
          <p:spPr>
            <a:xfrm>
              <a:off x="1214437" y="2734865"/>
              <a:ext cx="1514475" cy="0"/>
            </a:xfrm>
            <a:custGeom>
              <a:avLst/>
              <a:gdLst/>
              <a:ahLst/>
              <a:cxnLst/>
              <a:rect l="l" t="t" r="r" b="b"/>
              <a:pathLst>
                <a:path w="1514475">
                  <a:moveTo>
                    <a:pt x="0" y="0"/>
                  </a:moveTo>
                  <a:lnTo>
                    <a:pt x="1514381" y="0"/>
                  </a:lnTo>
                </a:path>
              </a:pathLst>
            </a:custGeom>
            <a:ln w="17392">
              <a:solidFill>
                <a:srgbClr val="986D39"/>
              </a:solidFill>
              <a:prstDash val="dash"/>
            </a:ln>
          </p:spPr>
          <p:txBody>
            <a:bodyPr wrap="square" lIns="0" tIns="0" rIns="0" bIns="0" rtlCol="0"/>
            <a:lstStyle/>
            <a:p>
              <a:endParaRPr/>
            </a:p>
          </p:txBody>
        </p:sp>
        <p:sp>
          <p:nvSpPr>
            <p:cNvPr id="7" name="object 7"/>
            <p:cNvSpPr/>
            <p:nvPr/>
          </p:nvSpPr>
          <p:spPr>
            <a:xfrm>
              <a:off x="3233588" y="2734865"/>
              <a:ext cx="1262380" cy="0"/>
            </a:xfrm>
            <a:custGeom>
              <a:avLst/>
              <a:gdLst/>
              <a:ahLst/>
              <a:cxnLst/>
              <a:rect l="l" t="t" r="r" b="b"/>
              <a:pathLst>
                <a:path w="1262379">
                  <a:moveTo>
                    <a:pt x="0" y="0"/>
                  </a:moveTo>
                  <a:lnTo>
                    <a:pt x="1261969" y="0"/>
                  </a:lnTo>
                </a:path>
              </a:pathLst>
            </a:custGeom>
            <a:ln w="17392">
              <a:solidFill>
                <a:srgbClr val="986D39"/>
              </a:solidFill>
              <a:prstDash val="dash"/>
            </a:ln>
          </p:spPr>
          <p:txBody>
            <a:bodyPr wrap="square" lIns="0" tIns="0" rIns="0" bIns="0" rtlCol="0"/>
            <a:lstStyle/>
            <a:p>
              <a:endParaRPr/>
            </a:p>
          </p:txBody>
        </p:sp>
        <p:sp>
          <p:nvSpPr>
            <p:cNvPr id="8" name="object 8"/>
            <p:cNvSpPr/>
            <p:nvPr/>
          </p:nvSpPr>
          <p:spPr>
            <a:xfrm>
              <a:off x="5000327" y="2734865"/>
              <a:ext cx="1893570" cy="0"/>
            </a:xfrm>
            <a:custGeom>
              <a:avLst/>
              <a:gdLst/>
              <a:ahLst/>
              <a:cxnLst/>
              <a:rect l="l" t="t" r="r" b="b"/>
              <a:pathLst>
                <a:path w="1893570">
                  <a:moveTo>
                    <a:pt x="0" y="0"/>
                  </a:moveTo>
                  <a:lnTo>
                    <a:pt x="1893047" y="0"/>
                  </a:lnTo>
                </a:path>
              </a:pathLst>
            </a:custGeom>
            <a:ln w="17392">
              <a:solidFill>
                <a:srgbClr val="986D39"/>
              </a:solidFill>
              <a:prstDash val="dash"/>
            </a:ln>
          </p:spPr>
          <p:txBody>
            <a:bodyPr wrap="square" lIns="0" tIns="0" rIns="0" bIns="0" rtlCol="0"/>
            <a:lstStyle/>
            <a:p>
              <a:endParaRPr/>
            </a:p>
          </p:txBody>
        </p:sp>
        <p:sp>
          <p:nvSpPr>
            <p:cNvPr id="9" name="object 9"/>
            <p:cNvSpPr/>
            <p:nvPr/>
          </p:nvSpPr>
          <p:spPr>
            <a:xfrm>
              <a:off x="7398097" y="2734865"/>
              <a:ext cx="1640839" cy="0"/>
            </a:xfrm>
            <a:custGeom>
              <a:avLst/>
              <a:gdLst/>
              <a:ahLst/>
              <a:cxnLst/>
              <a:rect l="l" t="t" r="r" b="b"/>
              <a:pathLst>
                <a:path w="1640840">
                  <a:moveTo>
                    <a:pt x="0" y="0"/>
                  </a:moveTo>
                  <a:lnTo>
                    <a:pt x="1640634" y="0"/>
                  </a:lnTo>
                </a:path>
              </a:pathLst>
            </a:custGeom>
            <a:ln w="17392">
              <a:solidFill>
                <a:srgbClr val="986D39"/>
              </a:solidFill>
              <a:prstDash val="dash"/>
            </a:ln>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NODE</a:t>
            </a:r>
            <a:r>
              <a:rPr spc="-90" dirty="0"/>
              <a:t> </a:t>
            </a:r>
            <a:r>
              <a:rPr spc="-135" dirty="0"/>
              <a:t>RESOURCES</a:t>
            </a:r>
            <a:r>
              <a:rPr spc="-90" dirty="0"/>
              <a:t> </a:t>
            </a:r>
            <a:r>
              <a:rPr spc="95" dirty="0"/>
              <a:t>(3/3)</a:t>
            </a:r>
          </a:p>
        </p:txBody>
      </p:sp>
      <p:sp>
        <p:nvSpPr>
          <p:cNvPr id="11" name="object 11"/>
          <p:cNvSpPr/>
          <p:nvPr/>
        </p:nvSpPr>
        <p:spPr>
          <a:xfrm>
            <a:off x="7515224" y="3715702"/>
            <a:ext cx="6985" cy="26670"/>
          </a:xfrm>
          <a:custGeom>
            <a:avLst/>
            <a:gdLst/>
            <a:ahLst/>
            <a:cxnLst/>
            <a:rect l="l" t="t" r="r" b="b"/>
            <a:pathLst>
              <a:path w="6984" h="26670">
                <a:moveTo>
                  <a:pt x="6370" y="26669"/>
                </a:moveTo>
                <a:lnTo>
                  <a:pt x="0" y="26669"/>
                </a:lnTo>
                <a:lnTo>
                  <a:pt x="0" y="0"/>
                </a:lnTo>
                <a:lnTo>
                  <a:pt x="6370" y="0"/>
                </a:lnTo>
                <a:lnTo>
                  <a:pt x="6370" y="26669"/>
                </a:lnTo>
                <a:close/>
              </a:path>
            </a:pathLst>
          </a:custGeom>
          <a:solidFill>
            <a:srgbClr val="ED2137"/>
          </a:solidFill>
        </p:spPr>
        <p:txBody>
          <a:bodyPr wrap="square" lIns="0" tIns="0" rIns="0" bIns="0" rtlCol="0"/>
          <a:lstStyle/>
          <a:p>
            <a:endParaRPr/>
          </a:p>
        </p:txBody>
      </p:sp>
      <p:sp>
        <p:nvSpPr>
          <p:cNvPr id="12" name="object 12"/>
          <p:cNvSpPr/>
          <p:nvPr/>
        </p:nvSpPr>
        <p:spPr>
          <a:xfrm>
            <a:off x="8225872" y="3715702"/>
            <a:ext cx="3810" cy="26670"/>
          </a:xfrm>
          <a:custGeom>
            <a:avLst/>
            <a:gdLst/>
            <a:ahLst/>
            <a:cxnLst/>
            <a:rect l="l" t="t" r="r" b="b"/>
            <a:pathLst>
              <a:path w="3809" h="26670">
                <a:moveTo>
                  <a:pt x="3726" y="26669"/>
                </a:moveTo>
                <a:lnTo>
                  <a:pt x="0" y="26669"/>
                </a:lnTo>
                <a:lnTo>
                  <a:pt x="0" y="0"/>
                </a:lnTo>
                <a:lnTo>
                  <a:pt x="3726" y="0"/>
                </a:lnTo>
                <a:lnTo>
                  <a:pt x="3726" y="26669"/>
                </a:lnTo>
                <a:close/>
              </a:path>
            </a:pathLst>
          </a:custGeom>
          <a:solidFill>
            <a:srgbClr val="ED2137"/>
          </a:solidFill>
        </p:spPr>
        <p:txBody>
          <a:bodyPr wrap="square" lIns="0" tIns="0" rIns="0" bIns="0" rtlCol="0"/>
          <a:lstStyle/>
          <a:p>
            <a:endParaRPr/>
          </a:p>
        </p:txBody>
      </p:sp>
      <p:sp>
        <p:nvSpPr>
          <p:cNvPr id="13" name="object 13"/>
          <p:cNvSpPr/>
          <p:nvPr/>
        </p:nvSpPr>
        <p:spPr>
          <a:xfrm>
            <a:off x="12163424" y="3715702"/>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4" name="object 14"/>
          <p:cNvSpPr/>
          <p:nvPr/>
        </p:nvSpPr>
        <p:spPr>
          <a:xfrm>
            <a:off x="4010024" y="3982402"/>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5" name="object 15"/>
          <p:cNvSpPr txBox="1"/>
          <p:nvPr/>
        </p:nvSpPr>
        <p:spPr>
          <a:xfrm>
            <a:off x="796924" y="1625600"/>
            <a:ext cx="11396980" cy="2402840"/>
          </a:xfrm>
          <a:prstGeom prst="rect">
            <a:avLst/>
          </a:prstGeom>
        </p:spPr>
        <p:txBody>
          <a:bodyPr vert="horz" wrap="square" lIns="0" tIns="12700" rIns="0" bIns="0" rtlCol="0">
            <a:spAutoFit/>
          </a:bodyPr>
          <a:lstStyle/>
          <a:p>
            <a:pPr marL="164465">
              <a:lnSpc>
                <a:spcPts val="1925"/>
              </a:lnSpc>
              <a:spcBef>
                <a:spcPts val="100"/>
              </a:spcBef>
            </a:pPr>
            <a:r>
              <a:rPr sz="1650" spc="465" dirty="0">
                <a:solidFill>
                  <a:srgbClr val="999999"/>
                </a:solidFill>
                <a:latin typeface="Tahoma"/>
                <a:cs typeface="Tahoma"/>
              </a:rPr>
              <a:t>...</a:t>
            </a:r>
            <a:endParaRPr sz="1650" dirty="0">
              <a:latin typeface="Tahoma"/>
              <a:cs typeface="Tahoma"/>
            </a:endParaRPr>
          </a:p>
          <a:p>
            <a:pPr marL="164465">
              <a:lnSpc>
                <a:spcPts val="1875"/>
              </a:lnSpc>
            </a:pPr>
            <a:r>
              <a:rPr sz="1650" spc="254" dirty="0">
                <a:latin typeface="Tahoma"/>
                <a:cs typeface="Tahoma"/>
              </a:rPr>
              <a:t>Allocated</a:t>
            </a:r>
            <a:r>
              <a:rPr sz="1650" spc="480" dirty="0">
                <a:latin typeface="Tahoma"/>
                <a:cs typeface="Tahoma"/>
              </a:rPr>
              <a:t> </a:t>
            </a:r>
            <a:r>
              <a:rPr sz="1650" spc="215" dirty="0">
                <a:latin typeface="Tahoma"/>
                <a:cs typeface="Tahoma"/>
              </a:rPr>
              <a:t>resources</a:t>
            </a:r>
            <a:r>
              <a:rPr sz="1650" spc="215" dirty="0">
                <a:solidFill>
                  <a:srgbClr val="999999"/>
                </a:solidFill>
                <a:latin typeface="Tahoma"/>
                <a:cs typeface="Tahoma"/>
              </a:rPr>
              <a:t>:</a:t>
            </a:r>
            <a:endParaRPr sz="1650" dirty="0">
              <a:latin typeface="Tahoma"/>
              <a:cs typeface="Tahoma"/>
            </a:endParaRPr>
          </a:p>
          <a:p>
            <a:pPr marL="417195" marR="3148965">
              <a:lnSpc>
                <a:spcPts val="1880"/>
              </a:lnSpc>
              <a:spcBef>
                <a:spcPts val="90"/>
              </a:spcBef>
              <a:tabLst>
                <a:tab pos="2435860" algn="l"/>
                <a:tab pos="4201795" algn="l"/>
                <a:tab pos="6598920" algn="l"/>
              </a:tabLst>
            </a:pPr>
            <a:r>
              <a:rPr sz="1650" spc="275" dirty="0">
                <a:solidFill>
                  <a:srgbClr val="999999"/>
                </a:solidFill>
                <a:latin typeface="Tahoma"/>
                <a:cs typeface="Tahoma"/>
              </a:rPr>
              <a:t>(</a:t>
            </a:r>
            <a:r>
              <a:rPr sz="1650" spc="275" dirty="0">
                <a:latin typeface="Tahoma"/>
                <a:cs typeface="Tahoma"/>
              </a:rPr>
              <a:t>Total</a:t>
            </a:r>
            <a:r>
              <a:rPr sz="1650" spc="459" dirty="0">
                <a:latin typeface="Tahoma"/>
                <a:cs typeface="Tahoma"/>
              </a:rPr>
              <a:t> </a:t>
            </a:r>
            <a:r>
              <a:rPr sz="1650" spc="350" dirty="0">
                <a:latin typeface="Tahoma"/>
                <a:cs typeface="Tahoma"/>
              </a:rPr>
              <a:t>limits</a:t>
            </a:r>
            <a:r>
              <a:rPr sz="1650" spc="465" dirty="0">
                <a:latin typeface="Tahoma"/>
                <a:cs typeface="Tahoma"/>
              </a:rPr>
              <a:t> </a:t>
            </a:r>
            <a:r>
              <a:rPr sz="1650" dirty="0">
                <a:latin typeface="Tahoma"/>
                <a:cs typeface="Tahoma"/>
              </a:rPr>
              <a:t>may</a:t>
            </a:r>
            <a:r>
              <a:rPr sz="1650" spc="465" dirty="0">
                <a:latin typeface="Tahoma"/>
                <a:cs typeface="Tahoma"/>
              </a:rPr>
              <a:t> </a:t>
            </a:r>
            <a:r>
              <a:rPr sz="1650" spc="95" dirty="0">
                <a:latin typeface="Tahoma"/>
                <a:cs typeface="Tahoma"/>
              </a:rPr>
              <a:t>be</a:t>
            </a:r>
            <a:r>
              <a:rPr sz="1650" spc="465" dirty="0">
                <a:latin typeface="Tahoma"/>
                <a:cs typeface="Tahoma"/>
              </a:rPr>
              <a:t> </a:t>
            </a:r>
            <a:r>
              <a:rPr sz="1650" spc="190" dirty="0">
                <a:latin typeface="Tahoma"/>
                <a:cs typeface="Tahoma"/>
              </a:rPr>
              <a:t>over</a:t>
            </a:r>
            <a:r>
              <a:rPr sz="1650" spc="465" dirty="0">
                <a:latin typeface="Tahoma"/>
                <a:cs typeface="Tahoma"/>
              </a:rPr>
              <a:t> </a:t>
            </a:r>
            <a:r>
              <a:rPr sz="1650" spc="90" dirty="0">
                <a:solidFill>
                  <a:srgbClr val="990054"/>
                </a:solidFill>
                <a:latin typeface="Tahoma"/>
                <a:cs typeface="Tahoma"/>
              </a:rPr>
              <a:t>100</a:t>
            </a:r>
            <a:r>
              <a:rPr sz="1650" spc="459" dirty="0">
                <a:solidFill>
                  <a:srgbClr val="990054"/>
                </a:solidFill>
                <a:latin typeface="Tahoma"/>
                <a:cs typeface="Tahoma"/>
              </a:rPr>
              <a:t> </a:t>
            </a:r>
            <a:r>
              <a:rPr sz="1650" spc="245" dirty="0">
                <a:latin typeface="Tahoma"/>
                <a:cs typeface="Tahoma"/>
              </a:rPr>
              <a:t>percent</a:t>
            </a:r>
            <a:r>
              <a:rPr sz="1650" spc="245" dirty="0">
                <a:solidFill>
                  <a:srgbClr val="999999"/>
                </a:solidFill>
                <a:latin typeface="Tahoma"/>
                <a:cs typeface="Tahoma"/>
              </a:rPr>
              <a:t>,</a:t>
            </a:r>
            <a:r>
              <a:rPr sz="1650" spc="465" dirty="0">
                <a:solidFill>
                  <a:srgbClr val="999999"/>
                </a:solidFill>
                <a:latin typeface="Tahoma"/>
                <a:cs typeface="Tahoma"/>
              </a:rPr>
              <a:t> </a:t>
            </a:r>
            <a:r>
              <a:rPr sz="1650" spc="440" dirty="0">
                <a:latin typeface="Tahoma"/>
                <a:cs typeface="Tahoma"/>
              </a:rPr>
              <a:t>i</a:t>
            </a:r>
            <a:r>
              <a:rPr sz="1650" spc="440" dirty="0">
                <a:solidFill>
                  <a:srgbClr val="999999"/>
                </a:solidFill>
                <a:latin typeface="Tahoma"/>
                <a:cs typeface="Tahoma"/>
              </a:rPr>
              <a:t>.</a:t>
            </a:r>
            <a:r>
              <a:rPr sz="1650" spc="440" dirty="0">
                <a:latin typeface="Tahoma"/>
                <a:cs typeface="Tahoma"/>
              </a:rPr>
              <a:t>e</a:t>
            </a:r>
            <a:r>
              <a:rPr sz="1650" spc="440" dirty="0">
                <a:solidFill>
                  <a:srgbClr val="999999"/>
                </a:solidFill>
                <a:latin typeface="Tahoma"/>
                <a:cs typeface="Tahoma"/>
              </a:rPr>
              <a:t>.,</a:t>
            </a:r>
            <a:r>
              <a:rPr sz="1650" spc="465" dirty="0">
                <a:solidFill>
                  <a:srgbClr val="999999"/>
                </a:solidFill>
                <a:latin typeface="Tahoma"/>
                <a:cs typeface="Tahoma"/>
              </a:rPr>
              <a:t> </a:t>
            </a:r>
            <a:r>
              <a:rPr sz="1650" spc="175" dirty="0">
                <a:latin typeface="Tahoma"/>
                <a:cs typeface="Tahoma"/>
              </a:rPr>
              <a:t>overcommitted</a:t>
            </a:r>
            <a:r>
              <a:rPr sz="1650" spc="175" dirty="0">
                <a:solidFill>
                  <a:srgbClr val="999999"/>
                </a:solidFill>
                <a:latin typeface="Tahoma"/>
                <a:cs typeface="Tahoma"/>
              </a:rPr>
              <a:t>.) </a:t>
            </a:r>
            <a:r>
              <a:rPr sz="1650" dirty="0">
                <a:latin typeface="Tahoma"/>
                <a:cs typeface="Tahoma"/>
              </a:rPr>
              <a:t>CPU</a:t>
            </a:r>
            <a:r>
              <a:rPr sz="1650" spc="440" dirty="0">
                <a:latin typeface="Tahoma"/>
                <a:cs typeface="Tahoma"/>
              </a:rPr>
              <a:t> </a:t>
            </a:r>
            <a:r>
              <a:rPr sz="1650" spc="155" dirty="0">
                <a:latin typeface="Tahoma"/>
                <a:cs typeface="Tahoma"/>
              </a:rPr>
              <a:t>Requests</a:t>
            </a:r>
            <a:r>
              <a:rPr sz="1650" dirty="0">
                <a:latin typeface="Tahoma"/>
                <a:cs typeface="Tahoma"/>
              </a:rPr>
              <a:t>	CPU</a:t>
            </a:r>
            <a:r>
              <a:rPr sz="1650" spc="440" dirty="0">
                <a:latin typeface="Tahoma"/>
                <a:cs typeface="Tahoma"/>
              </a:rPr>
              <a:t> </a:t>
            </a:r>
            <a:r>
              <a:rPr sz="1650" spc="270" dirty="0">
                <a:latin typeface="Tahoma"/>
                <a:cs typeface="Tahoma"/>
              </a:rPr>
              <a:t>Limits</a:t>
            </a:r>
            <a:r>
              <a:rPr sz="1650" dirty="0">
                <a:latin typeface="Tahoma"/>
                <a:cs typeface="Tahoma"/>
              </a:rPr>
              <a:t>	Memory</a:t>
            </a:r>
            <a:r>
              <a:rPr sz="1650" spc="5" dirty="0">
                <a:latin typeface="Tahoma"/>
                <a:cs typeface="Tahoma"/>
              </a:rPr>
              <a:t>  </a:t>
            </a:r>
            <a:r>
              <a:rPr sz="1650" spc="155" dirty="0">
                <a:latin typeface="Tahoma"/>
                <a:cs typeface="Tahoma"/>
              </a:rPr>
              <a:t>Requests</a:t>
            </a:r>
            <a:r>
              <a:rPr sz="1650" dirty="0">
                <a:latin typeface="Tahoma"/>
                <a:cs typeface="Tahoma"/>
              </a:rPr>
              <a:t>	Memory</a:t>
            </a:r>
            <a:r>
              <a:rPr sz="1650" spc="5" dirty="0">
                <a:latin typeface="Tahoma"/>
                <a:cs typeface="Tahoma"/>
              </a:rPr>
              <a:t>  </a:t>
            </a:r>
            <a:r>
              <a:rPr sz="1650" spc="270" dirty="0">
                <a:latin typeface="Tahoma"/>
                <a:cs typeface="Tahoma"/>
              </a:rPr>
              <a:t>Limits</a:t>
            </a:r>
            <a:endParaRPr sz="1650" dirty="0">
              <a:latin typeface="Tahoma"/>
              <a:cs typeface="Tahoma"/>
            </a:endParaRPr>
          </a:p>
          <a:p>
            <a:pPr marL="417195">
              <a:lnSpc>
                <a:spcPct val="100000"/>
              </a:lnSpc>
              <a:spcBef>
                <a:spcPts val="1720"/>
              </a:spcBef>
              <a:tabLst>
                <a:tab pos="2436495" algn="l"/>
                <a:tab pos="4329430" algn="l"/>
                <a:tab pos="6726555" algn="l"/>
              </a:tabLst>
            </a:pPr>
            <a:r>
              <a:rPr sz="1650" dirty="0">
                <a:solidFill>
                  <a:srgbClr val="990054"/>
                </a:solidFill>
                <a:latin typeface="Tahoma"/>
                <a:cs typeface="Tahoma"/>
              </a:rPr>
              <a:t>680</a:t>
            </a:r>
            <a:r>
              <a:rPr sz="1650" dirty="0">
                <a:latin typeface="Tahoma"/>
                <a:cs typeface="Tahoma"/>
              </a:rPr>
              <a:t>m</a:t>
            </a:r>
            <a:r>
              <a:rPr sz="1650" spc="335" dirty="0">
                <a:latin typeface="Tahoma"/>
                <a:cs typeface="Tahoma"/>
              </a:rPr>
              <a:t> </a:t>
            </a:r>
            <a:r>
              <a:rPr sz="1650" spc="40" dirty="0">
                <a:solidFill>
                  <a:srgbClr val="999999"/>
                </a:solidFill>
                <a:latin typeface="Tahoma"/>
                <a:cs typeface="Tahoma"/>
              </a:rPr>
              <a:t>(</a:t>
            </a:r>
            <a:r>
              <a:rPr sz="1650" spc="40" dirty="0">
                <a:solidFill>
                  <a:srgbClr val="990054"/>
                </a:solidFill>
                <a:latin typeface="Tahoma"/>
                <a:cs typeface="Tahoma"/>
              </a:rPr>
              <a:t>34</a:t>
            </a:r>
            <a:r>
              <a:rPr sz="1650" spc="40" dirty="0">
                <a:solidFill>
                  <a:srgbClr val="996E3A"/>
                </a:solidFill>
                <a:latin typeface="Tahoma"/>
                <a:cs typeface="Tahoma"/>
              </a:rPr>
              <a:t>%</a:t>
            </a:r>
            <a:r>
              <a:rPr sz="1650" spc="40" dirty="0">
                <a:solidFill>
                  <a:srgbClr val="999999"/>
                </a:solidFill>
                <a:latin typeface="Tahoma"/>
                <a:cs typeface="Tahoma"/>
              </a:rPr>
              <a:t>)</a:t>
            </a:r>
            <a:r>
              <a:rPr sz="1650" dirty="0">
                <a:solidFill>
                  <a:srgbClr val="999999"/>
                </a:solidFill>
                <a:latin typeface="Tahoma"/>
                <a:cs typeface="Tahoma"/>
              </a:rPr>
              <a:t>	</a:t>
            </a:r>
            <a:r>
              <a:rPr sz="1650" dirty="0">
                <a:solidFill>
                  <a:srgbClr val="990054"/>
                </a:solidFill>
                <a:latin typeface="Tahoma"/>
                <a:cs typeface="Tahoma"/>
              </a:rPr>
              <a:t>14000</a:t>
            </a:r>
            <a:r>
              <a:rPr sz="1650" dirty="0">
                <a:latin typeface="Tahoma"/>
                <a:cs typeface="Tahoma"/>
              </a:rPr>
              <a:t>m  </a:t>
            </a:r>
            <a:r>
              <a:rPr sz="1650" spc="45" dirty="0">
                <a:solidFill>
                  <a:srgbClr val="999999"/>
                </a:solidFill>
                <a:latin typeface="Tahoma"/>
                <a:cs typeface="Tahoma"/>
              </a:rPr>
              <a:t>(</a:t>
            </a:r>
            <a:r>
              <a:rPr sz="1650" spc="45" dirty="0">
                <a:solidFill>
                  <a:srgbClr val="990054"/>
                </a:solidFill>
                <a:latin typeface="Tahoma"/>
                <a:cs typeface="Tahoma"/>
              </a:rPr>
              <a:t>200</a:t>
            </a:r>
            <a:r>
              <a:rPr sz="1650" spc="45" dirty="0">
                <a:solidFill>
                  <a:srgbClr val="996E3A"/>
                </a:solidFill>
                <a:latin typeface="Tahoma"/>
                <a:cs typeface="Tahoma"/>
              </a:rPr>
              <a:t>%</a:t>
            </a:r>
            <a:r>
              <a:rPr sz="1650" spc="45" dirty="0">
                <a:solidFill>
                  <a:srgbClr val="999999"/>
                </a:solidFill>
                <a:latin typeface="Tahoma"/>
                <a:cs typeface="Tahoma"/>
              </a:rPr>
              <a:t>)</a:t>
            </a:r>
            <a:r>
              <a:rPr sz="1650" dirty="0">
                <a:solidFill>
                  <a:srgbClr val="999999"/>
                </a:solidFill>
                <a:latin typeface="Tahoma"/>
                <a:cs typeface="Tahoma"/>
              </a:rPr>
              <a:t>	</a:t>
            </a:r>
            <a:r>
              <a:rPr sz="1650" spc="120" dirty="0">
                <a:solidFill>
                  <a:srgbClr val="990054"/>
                </a:solidFill>
                <a:latin typeface="Tahoma"/>
                <a:cs typeface="Tahoma"/>
              </a:rPr>
              <a:t>920</a:t>
            </a:r>
            <a:r>
              <a:rPr sz="1650" spc="120" dirty="0">
                <a:latin typeface="Tahoma"/>
                <a:cs typeface="Tahoma"/>
              </a:rPr>
              <a:t>Mi</a:t>
            </a:r>
            <a:r>
              <a:rPr sz="1650" spc="459" dirty="0">
                <a:latin typeface="Tahoma"/>
                <a:cs typeface="Tahoma"/>
              </a:rPr>
              <a:t> </a:t>
            </a:r>
            <a:r>
              <a:rPr sz="1650" spc="40" dirty="0">
                <a:solidFill>
                  <a:srgbClr val="999999"/>
                </a:solidFill>
                <a:latin typeface="Tahoma"/>
                <a:cs typeface="Tahoma"/>
              </a:rPr>
              <a:t>(</a:t>
            </a:r>
            <a:r>
              <a:rPr sz="1650" spc="40" dirty="0">
                <a:solidFill>
                  <a:srgbClr val="990054"/>
                </a:solidFill>
                <a:latin typeface="Tahoma"/>
                <a:cs typeface="Tahoma"/>
              </a:rPr>
              <a:t>12</a:t>
            </a:r>
            <a:r>
              <a:rPr sz="1650" spc="40" dirty="0">
                <a:solidFill>
                  <a:srgbClr val="996E3A"/>
                </a:solidFill>
                <a:latin typeface="Tahoma"/>
                <a:cs typeface="Tahoma"/>
              </a:rPr>
              <a:t>%</a:t>
            </a:r>
            <a:r>
              <a:rPr sz="1650" spc="40" dirty="0">
                <a:solidFill>
                  <a:srgbClr val="999999"/>
                </a:solidFill>
                <a:latin typeface="Tahoma"/>
                <a:cs typeface="Tahoma"/>
              </a:rPr>
              <a:t>)</a:t>
            </a:r>
            <a:r>
              <a:rPr sz="1650" dirty="0">
                <a:solidFill>
                  <a:srgbClr val="999999"/>
                </a:solidFill>
                <a:latin typeface="Tahoma"/>
                <a:cs typeface="Tahoma"/>
              </a:rPr>
              <a:t>	</a:t>
            </a:r>
            <a:r>
              <a:rPr sz="1650" spc="114" dirty="0">
                <a:solidFill>
                  <a:srgbClr val="990054"/>
                </a:solidFill>
                <a:latin typeface="Tahoma"/>
                <a:cs typeface="Tahoma"/>
              </a:rPr>
              <a:t>1070</a:t>
            </a:r>
            <a:r>
              <a:rPr sz="1650" spc="114" dirty="0">
                <a:latin typeface="Tahoma"/>
                <a:cs typeface="Tahoma"/>
              </a:rPr>
              <a:t>Mi</a:t>
            </a:r>
            <a:r>
              <a:rPr sz="1650" spc="459" dirty="0">
                <a:latin typeface="Tahoma"/>
                <a:cs typeface="Tahoma"/>
              </a:rPr>
              <a:t> </a:t>
            </a:r>
            <a:r>
              <a:rPr sz="1650" spc="40" dirty="0">
                <a:solidFill>
                  <a:srgbClr val="999999"/>
                </a:solidFill>
                <a:latin typeface="Tahoma"/>
                <a:cs typeface="Tahoma"/>
              </a:rPr>
              <a:t>(</a:t>
            </a:r>
            <a:r>
              <a:rPr sz="1650" spc="40" dirty="0">
                <a:solidFill>
                  <a:srgbClr val="990054"/>
                </a:solidFill>
                <a:latin typeface="Tahoma"/>
                <a:cs typeface="Tahoma"/>
              </a:rPr>
              <a:t>14</a:t>
            </a:r>
            <a:r>
              <a:rPr sz="1650" spc="40" dirty="0">
                <a:solidFill>
                  <a:srgbClr val="996E3A"/>
                </a:solidFill>
                <a:latin typeface="Tahoma"/>
                <a:cs typeface="Tahoma"/>
              </a:rPr>
              <a:t>%</a:t>
            </a:r>
            <a:r>
              <a:rPr sz="1650" spc="40" dirty="0">
                <a:solidFill>
                  <a:srgbClr val="999999"/>
                </a:solidFill>
                <a:latin typeface="Tahoma"/>
                <a:cs typeface="Tahoma"/>
              </a:rPr>
              <a:t>)</a:t>
            </a:r>
            <a:endParaRPr sz="1650" dirty="0">
              <a:latin typeface="Tahoma"/>
              <a:cs typeface="Tahoma"/>
            </a:endParaRPr>
          </a:p>
          <a:p>
            <a:pPr>
              <a:lnSpc>
                <a:spcPct val="100000"/>
              </a:lnSpc>
              <a:spcBef>
                <a:spcPts val="1175"/>
              </a:spcBef>
            </a:pPr>
            <a:endParaRPr sz="1650" dirty="0">
              <a:latin typeface="Tahoma"/>
              <a:cs typeface="Tahoma"/>
            </a:endParaRPr>
          </a:p>
          <a:p>
            <a:pPr marL="12700" marR="5080">
              <a:lnSpc>
                <a:spcPts val="2100"/>
              </a:lnSpc>
            </a:pPr>
            <a:r>
              <a:rPr sz="2100" spc="85" dirty="0">
                <a:solidFill>
                  <a:srgbClr val="333333"/>
                </a:solidFill>
                <a:latin typeface="Trebuchet MS"/>
                <a:cs typeface="Trebuchet MS"/>
              </a:rPr>
              <a:t>We</a:t>
            </a:r>
            <a:r>
              <a:rPr sz="2100" spc="-10" dirty="0">
                <a:solidFill>
                  <a:srgbClr val="333333"/>
                </a:solidFill>
                <a:latin typeface="Trebuchet MS"/>
                <a:cs typeface="Trebuchet MS"/>
              </a:rPr>
              <a:t> </a:t>
            </a:r>
            <a:r>
              <a:rPr sz="2100" spc="60" dirty="0">
                <a:solidFill>
                  <a:srgbClr val="333333"/>
                </a:solidFill>
                <a:latin typeface="Trebuchet MS"/>
                <a:cs typeface="Trebuchet MS"/>
              </a:rPr>
              <a:t>also</a:t>
            </a:r>
            <a:r>
              <a:rPr sz="2100" spc="-5" dirty="0">
                <a:solidFill>
                  <a:srgbClr val="333333"/>
                </a:solidFill>
                <a:latin typeface="Trebuchet MS"/>
                <a:cs typeface="Trebuchet MS"/>
              </a:rPr>
              <a:t> </a:t>
            </a:r>
            <a:r>
              <a:rPr sz="2100" spc="85" dirty="0">
                <a:solidFill>
                  <a:srgbClr val="333333"/>
                </a:solidFill>
                <a:latin typeface="Trebuchet MS"/>
                <a:cs typeface="Trebuchet MS"/>
              </a:rPr>
              <a:t>recommend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spc="105" dirty="0">
                <a:solidFill>
                  <a:srgbClr val="333333"/>
                </a:solidFill>
                <a:latin typeface="Trebuchet MS"/>
                <a:cs typeface="Trebuchet MS"/>
              </a:rPr>
              <a:t>use</a:t>
            </a:r>
            <a:r>
              <a:rPr sz="2100" spc="-5" dirty="0">
                <a:solidFill>
                  <a:srgbClr val="333333"/>
                </a:solidFill>
                <a:latin typeface="Trebuchet MS"/>
                <a:cs typeface="Trebuchet MS"/>
              </a:rPr>
              <a:t> </a:t>
            </a:r>
            <a:r>
              <a:rPr sz="2100" dirty="0">
                <a:solidFill>
                  <a:srgbClr val="333333"/>
                </a:solidFill>
                <a:latin typeface="Trebuchet MS"/>
                <a:cs typeface="Trebuchet MS"/>
              </a:rPr>
              <a:t>great</a:t>
            </a:r>
            <a:r>
              <a:rPr sz="2100" spc="-10" dirty="0">
                <a:solidFill>
                  <a:srgbClr val="333333"/>
                </a:solidFill>
                <a:latin typeface="Trebuchet MS"/>
                <a:cs typeface="Trebuchet MS"/>
              </a:rPr>
              <a:t> </a:t>
            </a:r>
            <a:r>
              <a:rPr sz="2100" dirty="0">
                <a:solidFill>
                  <a:srgbClr val="333333"/>
                </a:solidFill>
                <a:latin typeface="Trebuchet MS"/>
                <a:cs typeface="Trebuchet MS"/>
              </a:rPr>
              <a:t>projects</a:t>
            </a:r>
            <a:r>
              <a:rPr sz="2100" spc="-5" dirty="0">
                <a:solidFill>
                  <a:srgbClr val="333333"/>
                </a:solidFill>
                <a:latin typeface="Trebuchet MS"/>
                <a:cs typeface="Trebuchet MS"/>
              </a:rPr>
              <a:t> </a:t>
            </a:r>
            <a:r>
              <a:rPr sz="2100" spc="-20" dirty="0">
                <a:solidFill>
                  <a:srgbClr val="333333"/>
                </a:solidFill>
                <a:latin typeface="Trebuchet MS"/>
                <a:cs typeface="Trebuchet MS"/>
              </a:rPr>
              <a:t>like</a:t>
            </a:r>
            <a:r>
              <a:rPr sz="2100" spc="-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2"/>
              </a:rPr>
              <a:t>kube-</a:t>
            </a:r>
            <a:r>
              <a:rPr sz="2100" u="heavy" spc="105" dirty="0">
                <a:solidFill>
                  <a:srgbClr val="ED2137"/>
                </a:solidFill>
                <a:uFill>
                  <a:solidFill>
                    <a:srgbClr val="ED2137"/>
                  </a:solidFill>
                </a:uFill>
                <a:latin typeface="Trebuchet MS"/>
                <a:cs typeface="Trebuchet MS"/>
                <a:hlinkClick r:id="rId2"/>
              </a:rPr>
              <a:t>ca</a:t>
            </a:r>
            <a:r>
              <a:rPr sz="2100" spc="-565" dirty="0">
                <a:solidFill>
                  <a:srgbClr val="ED2137"/>
                </a:solidFill>
                <a:latin typeface="Trebuchet MS"/>
                <a:cs typeface="Trebuchet MS"/>
                <a:hlinkClick r:id="rId2"/>
              </a:rPr>
              <a:t>p</a:t>
            </a:r>
            <a:r>
              <a:rPr sz="2100" u="heavy" spc="300" dirty="0">
                <a:solidFill>
                  <a:srgbClr val="333333"/>
                </a:solidFill>
                <a:uFill>
                  <a:solidFill>
                    <a:srgbClr val="ED2137"/>
                  </a:solidFill>
                </a:uFill>
                <a:latin typeface="Times New Roman"/>
                <a:cs typeface="Times New Roman"/>
                <a:hlinkClick r:id="rId2"/>
              </a:rPr>
              <a:t> </a:t>
            </a:r>
            <a:r>
              <a:rPr sz="2100" spc="-65" dirty="0">
                <a:solidFill>
                  <a:srgbClr val="ED2137"/>
                </a:solidFill>
                <a:latin typeface="Trebuchet MS"/>
                <a:cs typeface="Trebuchet MS"/>
                <a:hlinkClick r:id="rId2"/>
              </a:rPr>
              <a:t>acity</a:t>
            </a:r>
            <a:r>
              <a:rPr sz="2100" spc="-65" dirty="0">
                <a:solidFill>
                  <a:srgbClr val="333333"/>
                </a:solidFill>
                <a:latin typeface="Trebuchet MS"/>
                <a:cs typeface="Trebuchet MS"/>
              </a:rPr>
              <a:t>,</a:t>
            </a:r>
            <a:r>
              <a:rPr sz="2100" spc="-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3"/>
              </a:rPr>
              <a:t>kube-resource-report</a:t>
            </a:r>
            <a:r>
              <a:rPr sz="2100" spc="-5" dirty="0">
                <a:solidFill>
                  <a:srgbClr val="ED2137"/>
                </a:solidFill>
                <a:latin typeface="Trebuchet MS"/>
                <a:cs typeface="Trebuchet MS"/>
              </a:rPr>
              <a:t> </a:t>
            </a:r>
            <a:r>
              <a:rPr sz="2100" spc="85" dirty="0">
                <a:solidFill>
                  <a:srgbClr val="333333"/>
                </a:solidFill>
                <a:latin typeface="Trebuchet MS"/>
                <a:cs typeface="Trebuchet MS"/>
              </a:rPr>
              <a:t>or</a:t>
            </a:r>
            <a:r>
              <a:rPr sz="2100" spc="-10" dirty="0">
                <a:solidFill>
                  <a:srgbClr val="333333"/>
                </a:solidFill>
                <a:latin typeface="Trebuchet MS"/>
                <a:cs typeface="Trebuchet MS"/>
              </a:rPr>
              <a:t> </a:t>
            </a:r>
            <a:r>
              <a:rPr sz="2100" u="heavy" spc="-10" dirty="0" err="1">
                <a:solidFill>
                  <a:srgbClr val="ED2137"/>
                </a:solidFill>
                <a:uFill>
                  <a:solidFill>
                    <a:srgbClr val="ED2137"/>
                  </a:solidFill>
                </a:uFill>
                <a:latin typeface="Trebuchet MS"/>
                <a:cs typeface="Trebuchet MS"/>
                <a:hlinkClick r:id="rId4"/>
              </a:rPr>
              <a:t>kube</a:t>
            </a:r>
            <a:r>
              <a:rPr sz="2100" spc="-10" dirty="0">
                <a:solidFill>
                  <a:srgbClr val="ED2137"/>
                </a:solidFill>
                <a:latin typeface="Trebuchet MS"/>
                <a:cs typeface="Trebuchet MS"/>
                <a:hlinkClick r:id="rId4"/>
              </a:rPr>
              <a:t>-</a:t>
            </a:r>
            <a:r>
              <a:rPr sz="2100" spc="-10" dirty="0">
                <a:solidFill>
                  <a:srgbClr val="ED2137"/>
                </a:solidFill>
                <a:latin typeface="Trebuchet MS"/>
                <a:cs typeface="Trebuchet MS"/>
              </a:rPr>
              <a:t> </a:t>
            </a:r>
            <a:r>
              <a:rPr sz="2100" u="heavy" spc="55" dirty="0">
                <a:solidFill>
                  <a:srgbClr val="ED2137"/>
                </a:solidFill>
                <a:uFill>
                  <a:solidFill>
                    <a:srgbClr val="ED2137"/>
                  </a:solidFill>
                </a:uFill>
                <a:latin typeface="Trebuchet MS"/>
                <a:cs typeface="Trebuchet MS"/>
                <a:hlinkClick r:id="rId4"/>
              </a:rPr>
              <a:t>resource-</a:t>
            </a:r>
            <a:r>
              <a:rPr sz="2100" u="heavy" spc="-10" dirty="0" err="1">
                <a:solidFill>
                  <a:srgbClr val="ED2137"/>
                </a:solidFill>
                <a:uFill>
                  <a:solidFill>
                    <a:srgbClr val="ED2137"/>
                  </a:solidFill>
                </a:uFill>
                <a:latin typeface="Trebuchet MS"/>
                <a:cs typeface="Trebuchet MS"/>
                <a:hlinkClick r:id="rId4"/>
              </a:rPr>
              <a:t>recomandations</a:t>
            </a:r>
            <a:r>
              <a:rPr sz="2100" spc="-10" dirty="0">
                <a:solidFill>
                  <a:srgbClr val="333333"/>
                </a:solidFill>
                <a:latin typeface="Trebuchet MS"/>
                <a:cs typeface="Trebuchet MS"/>
              </a:rPr>
              <a:t>.</a:t>
            </a:r>
            <a:endParaRPr sz="2100" dirty="0">
              <a:latin typeface="Trebuchet MS"/>
              <a:cs typeface="Trebuchet M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335060" y="2559246"/>
            <a:ext cx="1885950" cy="715645"/>
            <a:chOff x="9335060" y="2559246"/>
            <a:chExt cx="1885950" cy="715645"/>
          </a:xfrm>
        </p:grpSpPr>
        <p:sp>
          <p:nvSpPr>
            <p:cNvPr id="3" name="object 3"/>
            <p:cNvSpPr/>
            <p:nvPr/>
          </p:nvSpPr>
          <p:spPr>
            <a:xfrm>
              <a:off x="9335060" y="2559246"/>
              <a:ext cx="1885950" cy="715645"/>
            </a:xfrm>
            <a:custGeom>
              <a:avLst/>
              <a:gdLst/>
              <a:ahLst/>
              <a:cxnLst/>
              <a:rect l="l" t="t" r="r" b="b"/>
              <a:pathLst>
                <a:path w="1885950" h="715645">
                  <a:moveTo>
                    <a:pt x="1511446" y="715245"/>
                  </a:moveTo>
                  <a:lnTo>
                    <a:pt x="81148" y="715245"/>
                  </a:lnTo>
                  <a:lnTo>
                    <a:pt x="43339" y="703770"/>
                  </a:lnTo>
                  <a:lnTo>
                    <a:pt x="11467" y="671881"/>
                  </a:lnTo>
                  <a:lnTo>
                    <a:pt x="0" y="634055"/>
                  </a:lnTo>
                  <a:lnTo>
                    <a:pt x="0" y="81189"/>
                  </a:lnTo>
                  <a:lnTo>
                    <a:pt x="11470" y="43362"/>
                  </a:lnTo>
                  <a:lnTo>
                    <a:pt x="43340" y="11474"/>
                  </a:lnTo>
                  <a:lnTo>
                    <a:pt x="81148" y="0"/>
                  </a:lnTo>
                  <a:lnTo>
                    <a:pt x="86851" y="0"/>
                  </a:lnTo>
                  <a:lnTo>
                    <a:pt x="1885587" y="0"/>
                  </a:lnTo>
                  <a:lnTo>
                    <a:pt x="1592593" y="211554"/>
                  </a:lnTo>
                  <a:lnTo>
                    <a:pt x="1592594" y="634055"/>
                  </a:lnTo>
                  <a:lnTo>
                    <a:pt x="1592038" y="639706"/>
                  </a:lnTo>
                  <a:lnTo>
                    <a:pt x="1574788" y="681370"/>
                  </a:lnTo>
                  <a:lnTo>
                    <a:pt x="1544249" y="706447"/>
                  </a:lnTo>
                  <a:lnTo>
                    <a:pt x="1517094" y="714688"/>
                  </a:lnTo>
                  <a:lnTo>
                    <a:pt x="1511446" y="715245"/>
                  </a:lnTo>
                  <a:close/>
                </a:path>
              </a:pathLst>
            </a:custGeom>
            <a:solidFill>
              <a:srgbClr val="F5F5F5"/>
            </a:solidFill>
          </p:spPr>
          <p:txBody>
            <a:bodyPr wrap="square" lIns="0" tIns="0" rIns="0" bIns="0" rtlCol="0"/>
            <a:lstStyle/>
            <a:p>
              <a:endParaRPr/>
            </a:p>
          </p:txBody>
        </p:sp>
        <p:sp>
          <p:nvSpPr>
            <p:cNvPr id="4" name="object 4"/>
            <p:cNvSpPr/>
            <p:nvPr/>
          </p:nvSpPr>
          <p:spPr>
            <a:xfrm>
              <a:off x="9501886" y="2850629"/>
              <a:ext cx="1202055" cy="165735"/>
            </a:xfrm>
            <a:custGeom>
              <a:avLst/>
              <a:gdLst/>
              <a:ahLst/>
              <a:cxnLst/>
              <a:rect l="l" t="t" r="r" b="b"/>
              <a:pathLst>
                <a:path w="1202054" h="165735">
                  <a:moveTo>
                    <a:pt x="1193228" y="161328"/>
                  </a:moveTo>
                  <a:lnTo>
                    <a:pt x="1078979" y="161328"/>
                  </a:lnTo>
                  <a:lnTo>
                    <a:pt x="1078979" y="160058"/>
                  </a:lnTo>
                  <a:lnTo>
                    <a:pt x="136182" y="160058"/>
                  </a:lnTo>
                  <a:lnTo>
                    <a:pt x="136182" y="161328"/>
                  </a:lnTo>
                  <a:lnTo>
                    <a:pt x="7912" y="161328"/>
                  </a:lnTo>
                  <a:lnTo>
                    <a:pt x="7912" y="162598"/>
                  </a:lnTo>
                  <a:lnTo>
                    <a:pt x="13487" y="162598"/>
                  </a:lnTo>
                  <a:lnTo>
                    <a:pt x="13487" y="163868"/>
                  </a:lnTo>
                  <a:lnTo>
                    <a:pt x="134912" y="163868"/>
                  </a:lnTo>
                  <a:lnTo>
                    <a:pt x="134912" y="165138"/>
                  </a:lnTo>
                  <a:lnTo>
                    <a:pt x="1057160" y="165138"/>
                  </a:lnTo>
                  <a:lnTo>
                    <a:pt x="1057160" y="163868"/>
                  </a:lnTo>
                  <a:lnTo>
                    <a:pt x="1191691" y="163868"/>
                  </a:lnTo>
                  <a:lnTo>
                    <a:pt x="1191691" y="162598"/>
                  </a:lnTo>
                  <a:lnTo>
                    <a:pt x="1193228" y="162598"/>
                  </a:lnTo>
                  <a:lnTo>
                    <a:pt x="1193228" y="161328"/>
                  </a:lnTo>
                  <a:close/>
                </a:path>
                <a:path w="1202054" h="165735">
                  <a:moveTo>
                    <a:pt x="1201877" y="2540"/>
                  </a:moveTo>
                  <a:lnTo>
                    <a:pt x="1178090" y="2540"/>
                  </a:lnTo>
                  <a:lnTo>
                    <a:pt x="1178090" y="1270"/>
                  </a:lnTo>
                  <a:lnTo>
                    <a:pt x="1041412" y="1270"/>
                  </a:lnTo>
                  <a:lnTo>
                    <a:pt x="1041412" y="0"/>
                  </a:lnTo>
                  <a:lnTo>
                    <a:pt x="182740" y="0"/>
                  </a:lnTo>
                  <a:lnTo>
                    <a:pt x="182740" y="1270"/>
                  </a:lnTo>
                  <a:lnTo>
                    <a:pt x="19138" y="1270"/>
                  </a:lnTo>
                  <a:lnTo>
                    <a:pt x="19138" y="2540"/>
                  </a:lnTo>
                  <a:lnTo>
                    <a:pt x="0" y="2540"/>
                  </a:lnTo>
                  <a:lnTo>
                    <a:pt x="0" y="3810"/>
                  </a:lnTo>
                  <a:lnTo>
                    <a:pt x="97358" y="3810"/>
                  </a:lnTo>
                  <a:lnTo>
                    <a:pt x="97358" y="5080"/>
                  </a:lnTo>
                  <a:lnTo>
                    <a:pt x="441858" y="5080"/>
                  </a:lnTo>
                  <a:lnTo>
                    <a:pt x="441858" y="6350"/>
                  </a:lnTo>
                  <a:lnTo>
                    <a:pt x="711060" y="6350"/>
                  </a:lnTo>
                  <a:lnTo>
                    <a:pt x="711060" y="5080"/>
                  </a:lnTo>
                  <a:lnTo>
                    <a:pt x="1113078" y="5080"/>
                  </a:lnTo>
                  <a:lnTo>
                    <a:pt x="1113078" y="3810"/>
                  </a:lnTo>
                  <a:lnTo>
                    <a:pt x="1201877" y="3810"/>
                  </a:lnTo>
                  <a:lnTo>
                    <a:pt x="1201877" y="2540"/>
                  </a:lnTo>
                  <a:close/>
                </a:path>
              </a:pathLst>
            </a:custGeom>
            <a:solidFill>
              <a:srgbClr val="DFDFDF"/>
            </a:solidFill>
          </p:spPr>
          <p:txBody>
            <a:bodyPr wrap="square" lIns="0" tIns="0" rIns="0" bIns="0" rtlCol="0"/>
            <a:lstStyle/>
            <a:p>
              <a:endParaRPr/>
            </a:p>
          </p:txBody>
        </p:sp>
      </p:grpSp>
      <p:sp>
        <p:nvSpPr>
          <p:cNvPr id="5" name="object 5"/>
          <p:cNvSpPr/>
          <p:nvPr/>
        </p:nvSpPr>
        <p:spPr>
          <a:xfrm>
            <a:off x="6605838" y="1023420"/>
            <a:ext cx="84455" cy="282575"/>
          </a:xfrm>
          <a:custGeom>
            <a:avLst/>
            <a:gdLst/>
            <a:ahLst/>
            <a:cxnLst/>
            <a:rect l="l" t="t" r="r" b="b"/>
            <a:pathLst>
              <a:path w="84454" h="282575">
                <a:moveTo>
                  <a:pt x="84199" y="282157"/>
                </a:moveTo>
                <a:lnTo>
                  <a:pt x="0" y="282157"/>
                </a:lnTo>
                <a:lnTo>
                  <a:pt x="0" y="0"/>
                </a:lnTo>
                <a:lnTo>
                  <a:pt x="84199" y="0"/>
                </a:lnTo>
                <a:lnTo>
                  <a:pt x="84199" y="282157"/>
                </a:lnTo>
                <a:close/>
              </a:path>
            </a:pathLst>
          </a:custGeom>
          <a:solidFill>
            <a:srgbClr val="DFDFDF"/>
          </a:solidFill>
        </p:spPr>
        <p:txBody>
          <a:bodyPr wrap="square" lIns="0" tIns="0" rIns="0" bIns="0" rtlCol="0"/>
          <a:lstStyle/>
          <a:p>
            <a:endParaRPr/>
          </a:p>
        </p:txBody>
      </p:sp>
      <p:sp>
        <p:nvSpPr>
          <p:cNvPr id="6" name="object 6"/>
          <p:cNvSpPr/>
          <p:nvPr/>
        </p:nvSpPr>
        <p:spPr>
          <a:xfrm>
            <a:off x="5902703" y="982625"/>
            <a:ext cx="84455" cy="323215"/>
          </a:xfrm>
          <a:custGeom>
            <a:avLst/>
            <a:gdLst/>
            <a:ahLst/>
            <a:cxnLst/>
            <a:rect l="l" t="t" r="r" b="b"/>
            <a:pathLst>
              <a:path w="84454" h="323215">
                <a:moveTo>
                  <a:pt x="84199" y="322952"/>
                </a:moveTo>
                <a:lnTo>
                  <a:pt x="0" y="322952"/>
                </a:lnTo>
                <a:lnTo>
                  <a:pt x="0" y="0"/>
                </a:lnTo>
                <a:lnTo>
                  <a:pt x="84199" y="0"/>
                </a:lnTo>
                <a:lnTo>
                  <a:pt x="84199" y="322952"/>
                </a:lnTo>
                <a:close/>
              </a:path>
            </a:pathLst>
          </a:custGeom>
          <a:solidFill>
            <a:srgbClr val="DFDFDF"/>
          </a:solidFill>
        </p:spPr>
        <p:txBody>
          <a:bodyPr wrap="square" lIns="0" tIns="0" rIns="0" bIns="0" rtlCol="0"/>
          <a:lstStyle/>
          <a:p>
            <a:endParaRPr/>
          </a:p>
        </p:txBody>
      </p:sp>
      <p:sp>
        <p:nvSpPr>
          <p:cNvPr id="7" name="object 7"/>
          <p:cNvSpPr/>
          <p:nvPr/>
        </p:nvSpPr>
        <p:spPr>
          <a:xfrm>
            <a:off x="6078550" y="915306"/>
            <a:ext cx="84455" cy="390525"/>
          </a:xfrm>
          <a:custGeom>
            <a:avLst/>
            <a:gdLst/>
            <a:ahLst/>
            <a:cxnLst/>
            <a:rect l="l" t="t" r="r" b="b"/>
            <a:pathLst>
              <a:path w="84454" h="390525">
                <a:moveTo>
                  <a:pt x="84199" y="390271"/>
                </a:moveTo>
                <a:lnTo>
                  <a:pt x="0" y="390271"/>
                </a:lnTo>
                <a:lnTo>
                  <a:pt x="0" y="0"/>
                </a:lnTo>
                <a:lnTo>
                  <a:pt x="84199" y="0"/>
                </a:lnTo>
                <a:lnTo>
                  <a:pt x="84199" y="390271"/>
                </a:lnTo>
                <a:close/>
              </a:path>
            </a:pathLst>
          </a:custGeom>
          <a:solidFill>
            <a:srgbClr val="DFDFDF"/>
          </a:solidFill>
        </p:spPr>
        <p:txBody>
          <a:bodyPr wrap="square" lIns="0" tIns="0" rIns="0" bIns="0" rtlCol="0"/>
          <a:lstStyle/>
          <a:p>
            <a:endParaRPr/>
          </a:p>
        </p:txBody>
      </p:sp>
      <p:sp>
        <p:nvSpPr>
          <p:cNvPr id="8" name="object 8"/>
          <p:cNvSpPr/>
          <p:nvPr/>
        </p:nvSpPr>
        <p:spPr>
          <a:xfrm>
            <a:off x="6254270" y="936651"/>
            <a:ext cx="84455" cy="368935"/>
          </a:xfrm>
          <a:custGeom>
            <a:avLst/>
            <a:gdLst/>
            <a:ahLst/>
            <a:cxnLst/>
            <a:rect l="l" t="t" r="r" b="b"/>
            <a:pathLst>
              <a:path w="84454" h="368934">
                <a:moveTo>
                  <a:pt x="84199" y="368926"/>
                </a:moveTo>
                <a:lnTo>
                  <a:pt x="0" y="368926"/>
                </a:lnTo>
                <a:lnTo>
                  <a:pt x="0" y="0"/>
                </a:lnTo>
                <a:lnTo>
                  <a:pt x="84199" y="0"/>
                </a:lnTo>
                <a:lnTo>
                  <a:pt x="84199" y="368926"/>
                </a:lnTo>
                <a:close/>
              </a:path>
            </a:pathLst>
          </a:custGeom>
          <a:solidFill>
            <a:srgbClr val="DFDFDF"/>
          </a:solidFill>
        </p:spPr>
        <p:txBody>
          <a:bodyPr wrap="square" lIns="0" tIns="0" rIns="0" bIns="0" rtlCol="0"/>
          <a:lstStyle/>
          <a:p>
            <a:endParaRPr/>
          </a:p>
        </p:txBody>
      </p:sp>
      <p:sp>
        <p:nvSpPr>
          <p:cNvPr id="9" name="object 9"/>
          <p:cNvSpPr/>
          <p:nvPr/>
        </p:nvSpPr>
        <p:spPr>
          <a:xfrm>
            <a:off x="6429991" y="811865"/>
            <a:ext cx="84455" cy="494030"/>
          </a:xfrm>
          <a:custGeom>
            <a:avLst/>
            <a:gdLst/>
            <a:ahLst/>
            <a:cxnLst/>
            <a:rect l="l" t="t" r="r" b="b"/>
            <a:pathLst>
              <a:path w="84454" h="494030">
                <a:moveTo>
                  <a:pt x="84199" y="493712"/>
                </a:moveTo>
                <a:lnTo>
                  <a:pt x="0" y="493712"/>
                </a:lnTo>
                <a:lnTo>
                  <a:pt x="0" y="0"/>
                </a:lnTo>
                <a:lnTo>
                  <a:pt x="84199" y="0"/>
                </a:lnTo>
                <a:lnTo>
                  <a:pt x="84199" y="493712"/>
                </a:lnTo>
                <a:close/>
              </a:path>
            </a:pathLst>
          </a:custGeom>
          <a:solidFill>
            <a:srgbClr val="DFDFDF"/>
          </a:solidFill>
        </p:spPr>
        <p:txBody>
          <a:bodyPr wrap="square" lIns="0" tIns="0" rIns="0" bIns="0" rtlCol="0"/>
          <a:lstStyle/>
          <a:p>
            <a:endParaRPr/>
          </a:p>
        </p:txBody>
      </p:sp>
      <p:sp>
        <p:nvSpPr>
          <p:cNvPr id="10" name="object 10"/>
          <p:cNvSpPr/>
          <p:nvPr/>
        </p:nvSpPr>
        <p:spPr>
          <a:xfrm>
            <a:off x="6781558" y="814265"/>
            <a:ext cx="84455" cy="491490"/>
          </a:xfrm>
          <a:custGeom>
            <a:avLst/>
            <a:gdLst/>
            <a:ahLst/>
            <a:cxnLst/>
            <a:rect l="l" t="t" r="r" b="b"/>
            <a:pathLst>
              <a:path w="84454" h="491490">
                <a:moveTo>
                  <a:pt x="84199" y="491312"/>
                </a:moveTo>
                <a:lnTo>
                  <a:pt x="0" y="491312"/>
                </a:lnTo>
                <a:lnTo>
                  <a:pt x="0" y="0"/>
                </a:lnTo>
                <a:lnTo>
                  <a:pt x="84199" y="0"/>
                </a:lnTo>
                <a:lnTo>
                  <a:pt x="84199" y="491312"/>
                </a:lnTo>
                <a:close/>
              </a:path>
            </a:pathLst>
          </a:custGeom>
          <a:solidFill>
            <a:srgbClr val="DFDFDF"/>
          </a:solidFill>
        </p:spPr>
        <p:txBody>
          <a:bodyPr wrap="square" lIns="0" tIns="0" rIns="0" bIns="0" rtlCol="0"/>
          <a:lstStyle/>
          <a:p>
            <a:endParaRPr/>
          </a:p>
        </p:txBody>
      </p:sp>
      <p:sp>
        <p:nvSpPr>
          <p:cNvPr id="11" name="object 11"/>
          <p:cNvSpPr/>
          <p:nvPr/>
        </p:nvSpPr>
        <p:spPr>
          <a:xfrm>
            <a:off x="6957405" y="975678"/>
            <a:ext cx="84455" cy="330200"/>
          </a:xfrm>
          <a:custGeom>
            <a:avLst/>
            <a:gdLst/>
            <a:ahLst/>
            <a:cxnLst/>
            <a:rect l="l" t="t" r="r" b="b"/>
            <a:pathLst>
              <a:path w="84454" h="330200">
                <a:moveTo>
                  <a:pt x="84199" y="329899"/>
                </a:moveTo>
                <a:lnTo>
                  <a:pt x="0" y="329899"/>
                </a:lnTo>
                <a:lnTo>
                  <a:pt x="0" y="0"/>
                </a:lnTo>
                <a:lnTo>
                  <a:pt x="84199" y="0"/>
                </a:lnTo>
                <a:lnTo>
                  <a:pt x="84199" y="329899"/>
                </a:lnTo>
                <a:close/>
              </a:path>
            </a:pathLst>
          </a:custGeom>
          <a:solidFill>
            <a:srgbClr val="DFDFDF"/>
          </a:solidFill>
        </p:spPr>
        <p:txBody>
          <a:bodyPr wrap="square" lIns="0" tIns="0" rIns="0" bIns="0" rtlCol="0"/>
          <a:lstStyle/>
          <a:p>
            <a:endParaRPr/>
          </a:p>
        </p:txBody>
      </p:sp>
      <p:sp>
        <p:nvSpPr>
          <p:cNvPr id="12" name="object 12"/>
          <p:cNvSpPr/>
          <p:nvPr/>
        </p:nvSpPr>
        <p:spPr>
          <a:xfrm>
            <a:off x="7133125" y="835863"/>
            <a:ext cx="84455" cy="469900"/>
          </a:xfrm>
          <a:custGeom>
            <a:avLst/>
            <a:gdLst/>
            <a:ahLst/>
            <a:cxnLst/>
            <a:rect l="l" t="t" r="r" b="b"/>
            <a:pathLst>
              <a:path w="84454" h="469900">
                <a:moveTo>
                  <a:pt x="84199" y="469715"/>
                </a:moveTo>
                <a:lnTo>
                  <a:pt x="0" y="469715"/>
                </a:lnTo>
                <a:lnTo>
                  <a:pt x="0" y="0"/>
                </a:lnTo>
                <a:lnTo>
                  <a:pt x="84199" y="0"/>
                </a:lnTo>
                <a:lnTo>
                  <a:pt x="84199" y="469715"/>
                </a:lnTo>
                <a:close/>
              </a:path>
            </a:pathLst>
          </a:custGeom>
          <a:solidFill>
            <a:srgbClr val="DFDFDF"/>
          </a:solidFill>
        </p:spPr>
        <p:txBody>
          <a:bodyPr wrap="square" lIns="0" tIns="0" rIns="0" bIns="0" rtlCol="0"/>
          <a:lstStyle/>
          <a:p>
            <a:endParaRPr/>
          </a:p>
        </p:txBody>
      </p:sp>
      <p:sp>
        <p:nvSpPr>
          <p:cNvPr id="13" name="object 13"/>
          <p:cNvSpPr/>
          <p:nvPr/>
        </p:nvSpPr>
        <p:spPr>
          <a:xfrm>
            <a:off x="7308972" y="730148"/>
            <a:ext cx="84455" cy="575945"/>
          </a:xfrm>
          <a:custGeom>
            <a:avLst/>
            <a:gdLst/>
            <a:ahLst/>
            <a:cxnLst/>
            <a:rect l="l" t="t" r="r" b="b"/>
            <a:pathLst>
              <a:path w="84454" h="575944">
                <a:moveTo>
                  <a:pt x="84199" y="575429"/>
                </a:moveTo>
                <a:lnTo>
                  <a:pt x="0" y="575429"/>
                </a:lnTo>
                <a:lnTo>
                  <a:pt x="0" y="0"/>
                </a:lnTo>
                <a:lnTo>
                  <a:pt x="84199" y="0"/>
                </a:lnTo>
                <a:lnTo>
                  <a:pt x="84199" y="575429"/>
                </a:lnTo>
                <a:close/>
              </a:path>
            </a:pathLst>
          </a:custGeom>
          <a:solidFill>
            <a:srgbClr val="DFDFDF"/>
          </a:solidFill>
        </p:spPr>
        <p:txBody>
          <a:bodyPr wrap="square" lIns="0" tIns="0" rIns="0" bIns="0" rtlCol="0"/>
          <a:lstStyle/>
          <a:p>
            <a:endParaRPr/>
          </a:p>
        </p:txBody>
      </p:sp>
      <p:sp>
        <p:nvSpPr>
          <p:cNvPr id="14" name="object 14"/>
          <p:cNvSpPr/>
          <p:nvPr/>
        </p:nvSpPr>
        <p:spPr>
          <a:xfrm>
            <a:off x="7484693" y="833463"/>
            <a:ext cx="84455" cy="472440"/>
          </a:xfrm>
          <a:custGeom>
            <a:avLst/>
            <a:gdLst/>
            <a:ahLst/>
            <a:cxnLst/>
            <a:rect l="l" t="t" r="r" b="b"/>
            <a:pathLst>
              <a:path w="84454" h="472440">
                <a:moveTo>
                  <a:pt x="84199" y="472114"/>
                </a:moveTo>
                <a:lnTo>
                  <a:pt x="0" y="472114"/>
                </a:lnTo>
                <a:lnTo>
                  <a:pt x="0" y="0"/>
                </a:lnTo>
                <a:lnTo>
                  <a:pt x="84199" y="0"/>
                </a:lnTo>
                <a:lnTo>
                  <a:pt x="84199" y="472114"/>
                </a:lnTo>
                <a:close/>
              </a:path>
            </a:pathLst>
          </a:custGeom>
          <a:solidFill>
            <a:srgbClr val="DFDFDF"/>
          </a:solidFill>
        </p:spPr>
        <p:txBody>
          <a:bodyPr wrap="square" lIns="0" tIns="0" rIns="0" bIns="0" rtlCol="0"/>
          <a:lstStyle/>
          <a:p>
            <a:endParaRPr/>
          </a:p>
        </p:txBody>
      </p:sp>
      <p:grpSp>
        <p:nvGrpSpPr>
          <p:cNvPr id="15" name="object 15"/>
          <p:cNvGrpSpPr/>
          <p:nvPr/>
        </p:nvGrpSpPr>
        <p:grpSpPr>
          <a:xfrm>
            <a:off x="9082309" y="575057"/>
            <a:ext cx="1409065" cy="1409700"/>
            <a:chOff x="9082309" y="575057"/>
            <a:chExt cx="1409065" cy="1409700"/>
          </a:xfrm>
        </p:grpSpPr>
        <p:sp>
          <p:nvSpPr>
            <p:cNvPr id="16" name="object 16"/>
            <p:cNvSpPr/>
            <p:nvPr/>
          </p:nvSpPr>
          <p:spPr>
            <a:xfrm>
              <a:off x="9082309" y="575057"/>
              <a:ext cx="1409065" cy="1409700"/>
            </a:xfrm>
            <a:custGeom>
              <a:avLst/>
              <a:gdLst/>
              <a:ahLst/>
              <a:cxnLst/>
              <a:rect l="l" t="t" r="r" b="b"/>
              <a:pathLst>
                <a:path w="1409065" h="1409700">
                  <a:moveTo>
                    <a:pt x="713373" y="1409453"/>
                  </a:moveTo>
                  <a:lnTo>
                    <a:pt x="658649" y="1408026"/>
                  </a:lnTo>
                  <a:lnTo>
                    <a:pt x="604201" y="1402350"/>
                  </a:lnTo>
                  <a:lnTo>
                    <a:pt x="550357" y="1392461"/>
                  </a:lnTo>
                  <a:lnTo>
                    <a:pt x="497442" y="1378418"/>
                  </a:lnTo>
                  <a:lnTo>
                    <a:pt x="445779" y="1360306"/>
                  </a:lnTo>
                  <a:lnTo>
                    <a:pt x="395677" y="1338235"/>
                  </a:lnTo>
                  <a:lnTo>
                    <a:pt x="347441" y="1312338"/>
                  </a:lnTo>
                  <a:lnTo>
                    <a:pt x="301358" y="1282771"/>
                  </a:lnTo>
                  <a:lnTo>
                    <a:pt x="257711" y="1249712"/>
                  </a:lnTo>
                  <a:lnTo>
                    <a:pt x="216761" y="1213363"/>
                  </a:lnTo>
                  <a:lnTo>
                    <a:pt x="178756" y="1173941"/>
                  </a:lnTo>
                  <a:lnTo>
                    <a:pt x="143925" y="1131686"/>
                  </a:lnTo>
                  <a:lnTo>
                    <a:pt x="112480" y="1086852"/>
                  </a:lnTo>
                  <a:lnTo>
                    <a:pt x="84609" y="1039710"/>
                  </a:lnTo>
                  <a:lnTo>
                    <a:pt x="60482" y="990545"/>
                  </a:lnTo>
                  <a:lnTo>
                    <a:pt x="40243" y="939653"/>
                  </a:lnTo>
                  <a:lnTo>
                    <a:pt x="24017" y="887343"/>
                  </a:lnTo>
                  <a:lnTo>
                    <a:pt x="11898" y="833930"/>
                  </a:lnTo>
                  <a:lnTo>
                    <a:pt x="3964" y="779737"/>
                  </a:lnTo>
                  <a:lnTo>
                    <a:pt x="259" y="725091"/>
                  </a:lnTo>
                  <a:lnTo>
                    <a:pt x="0" y="697702"/>
                  </a:lnTo>
                  <a:lnTo>
                    <a:pt x="805" y="670322"/>
                  </a:lnTo>
                  <a:lnTo>
                    <a:pt x="5603" y="615761"/>
                  </a:lnTo>
                  <a:lnTo>
                    <a:pt x="14619" y="561738"/>
                  </a:lnTo>
                  <a:lnTo>
                    <a:pt x="27803" y="508578"/>
                  </a:lnTo>
                  <a:lnTo>
                    <a:pt x="45073" y="456603"/>
                  </a:lnTo>
                  <a:lnTo>
                    <a:pt x="66324" y="406127"/>
                  </a:lnTo>
                  <a:lnTo>
                    <a:pt x="91429" y="357454"/>
                  </a:lnTo>
                  <a:lnTo>
                    <a:pt x="120237" y="310879"/>
                  </a:lnTo>
                  <a:lnTo>
                    <a:pt x="152572" y="266683"/>
                  </a:lnTo>
                  <a:lnTo>
                    <a:pt x="188240" y="225133"/>
                  </a:lnTo>
                  <a:lnTo>
                    <a:pt x="227025" y="186480"/>
                  </a:lnTo>
                  <a:lnTo>
                    <a:pt x="268692" y="150957"/>
                  </a:lnTo>
                  <a:lnTo>
                    <a:pt x="312992" y="118779"/>
                  </a:lnTo>
                  <a:lnTo>
                    <a:pt x="359656" y="90140"/>
                  </a:lnTo>
                  <a:lnTo>
                    <a:pt x="408401" y="65213"/>
                  </a:lnTo>
                  <a:lnTo>
                    <a:pt x="458934" y="44149"/>
                  </a:lnTo>
                  <a:lnTo>
                    <a:pt x="510949" y="27074"/>
                  </a:lnTo>
                  <a:lnTo>
                    <a:pt x="564132" y="14093"/>
                  </a:lnTo>
                  <a:lnTo>
                    <a:pt x="618163" y="5283"/>
                  </a:lnTo>
                  <a:lnTo>
                    <a:pt x="672713" y="698"/>
                  </a:lnTo>
                  <a:lnTo>
                    <a:pt x="700081" y="0"/>
                  </a:lnTo>
                  <a:lnTo>
                    <a:pt x="727456" y="365"/>
                  </a:lnTo>
                  <a:lnTo>
                    <a:pt x="754796" y="1795"/>
                  </a:lnTo>
                  <a:lnTo>
                    <a:pt x="782059" y="4287"/>
                  </a:lnTo>
                  <a:lnTo>
                    <a:pt x="704550" y="704376"/>
                  </a:lnTo>
                  <a:lnTo>
                    <a:pt x="1400615" y="597904"/>
                  </a:lnTo>
                  <a:lnTo>
                    <a:pt x="1404239" y="625053"/>
                  </a:lnTo>
                  <a:lnTo>
                    <a:pt x="1406806" y="652324"/>
                  </a:lnTo>
                  <a:lnTo>
                    <a:pt x="1408311" y="679675"/>
                  </a:lnTo>
                  <a:lnTo>
                    <a:pt x="1408753" y="707061"/>
                  </a:lnTo>
                  <a:lnTo>
                    <a:pt x="1408132" y="734444"/>
                  </a:lnTo>
                  <a:lnTo>
                    <a:pt x="1403702" y="789038"/>
                  </a:lnTo>
                  <a:lnTo>
                    <a:pt x="1395048" y="843120"/>
                  </a:lnTo>
                  <a:lnTo>
                    <a:pt x="1382221" y="896368"/>
                  </a:lnTo>
                  <a:lnTo>
                    <a:pt x="1365302" y="948457"/>
                  </a:lnTo>
                  <a:lnTo>
                    <a:pt x="1344390" y="999076"/>
                  </a:lnTo>
                  <a:lnTo>
                    <a:pt x="1319613" y="1047915"/>
                  </a:lnTo>
                  <a:lnTo>
                    <a:pt x="1291119" y="1094683"/>
                  </a:lnTo>
                  <a:lnTo>
                    <a:pt x="1259082" y="1139094"/>
                  </a:lnTo>
                  <a:lnTo>
                    <a:pt x="1223693" y="1180885"/>
                  </a:lnTo>
                  <a:lnTo>
                    <a:pt x="1185170" y="1219797"/>
                  </a:lnTo>
                  <a:lnTo>
                    <a:pt x="1143740" y="1255600"/>
                  </a:lnTo>
                  <a:lnTo>
                    <a:pt x="1099659" y="1288074"/>
                  </a:lnTo>
                  <a:lnTo>
                    <a:pt x="1053187" y="1317027"/>
                  </a:lnTo>
                  <a:lnTo>
                    <a:pt x="1004611" y="1342280"/>
                  </a:lnTo>
                  <a:lnTo>
                    <a:pt x="954219" y="1363685"/>
                  </a:lnTo>
                  <a:lnTo>
                    <a:pt x="902321" y="1381108"/>
                  </a:lnTo>
                  <a:lnTo>
                    <a:pt x="849224" y="1394446"/>
                  </a:lnTo>
                  <a:lnTo>
                    <a:pt x="795255" y="1403619"/>
                  </a:lnTo>
                  <a:lnTo>
                    <a:pt x="740735" y="1408571"/>
                  </a:lnTo>
                  <a:lnTo>
                    <a:pt x="713373" y="1409453"/>
                  </a:lnTo>
                  <a:close/>
                </a:path>
              </a:pathLst>
            </a:custGeom>
            <a:solidFill>
              <a:srgbClr val="EBEBEB"/>
            </a:solidFill>
          </p:spPr>
          <p:txBody>
            <a:bodyPr wrap="square" lIns="0" tIns="0" rIns="0" bIns="0" rtlCol="0"/>
            <a:lstStyle/>
            <a:p>
              <a:endParaRPr/>
            </a:p>
          </p:txBody>
        </p:sp>
        <p:sp>
          <p:nvSpPr>
            <p:cNvPr id="17" name="object 17"/>
            <p:cNvSpPr/>
            <p:nvPr/>
          </p:nvSpPr>
          <p:spPr>
            <a:xfrm>
              <a:off x="9928244" y="580986"/>
              <a:ext cx="530225" cy="540385"/>
            </a:xfrm>
            <a:custGeom>
              <a:avLst/>
              <a:gdLst/>
              <a:ahLst/>
              <a:cxnLst/>
              <a:rect l="l" t="t" r="r" b="b"/>
              <a:pathLst>
                <a:path w="530225" h="540385">
                  <a:moveTo>
                    <a:pt x="0" y="539812"/>
                  </a:moveTo>
                  <a:lnTo>
                    <a:pt x="84451" y="0"/>
                  </a:lnTo>
                  <a:lnTo>
                    <a:pt x="309072" y="127086"/>
                  </a:lnTo>
                  <a:lnTo>
                    <a:pt x="445076" y="271958"/>
                  </a:lnTo>
                  <a:lnTo>
                    <a:pt x="512202" y="390922"/>
                  </a:lnTo>
                  <a:lnTo>
                    <a:pt x="530191" y="440287"/>
                  </a:lnTo>
                  <a:lnTo>
                    <a:pt x="0" y="539812"/>
                  </a:lnTo>
                  <a:close/>
                </a:path>
              </a:pathLst>
            </a:custGeom>
            <a:solidFill>
              <a:srgbClr val="DFDFDF"/>
            </a:solidFill>
          </p:spPr>
          <p:txBody>
            <a:bodyPr wrap="square" lIns="0" tIns="0" rIns="0" bIns="0" rtlCol="0"/>
            <a:lstStyle/>
            <a:p>
              <a:endParaRPr/>
            </a:p>
          </p:txBody>
        </p:sp>
      </p:grpSp>
      <p:grpSp>
        <p:nvGrpSpPr>
          <p:cNvPr id="18" name="object 18"/>
          <p:cNvGrpSpPr/>
          <p:nvPr/>
        </p:nvGrpSpPr>
        <p:grpSpPr>
          <a:xfrm>
            <a:off x="2678762" y="2208760"/>
            <a:ext cx="713105" cy="721995"/>
            <a:chOff x="2678762" y="2208760"/>
            <a:chExt cx="713105" cy="721995"/>
          </a:xfrm>
        </p:grpSpPr>
        <p:sp>
          <p:nvSpPr>
            <p:cNvPr id="19" name="object 19"/>
            <p:cNvSpPr/>
            <p:nvPr/>
          </p:nvSpPr>
          <p:spPr>
            <a:xfrm>
              <a:off x="2678820" y="2239644"/>
              <a:ext cx="690245" cy="689610"/>
            </a:xfrm>
            <a:custGeom>
              <a:avLst/>
              <a:gdLst/>
              <a:ahLst/>
              <a:cxnLst/>
              <a:rect l="l" t="t" r="r" b="b"/>
              <a:pathLst>
                <a:path w="690245" h="689610">
                  <a:moveTo>
                    <a:pt x="384394" y="688343"/>
                  </a:moveTo>
                  <a:lnTo>
                    <a:pt x="308283" y="688343"/>
                  </a:lnTo>
                  <a:lnTo>
                    <a:pt x="283115" y="684554"/>
                  </a:lnTo>
                  <a:lnTo>
                    <a:pt x="274792" y="682028"/>
                  </a:lnTo>
                  <a:lnTo>
                    <a:pt x="266516" y="680764"/>
                  </a:lnTo>
                  <a:lnTo>
                    <a:pt x="250108" y="675712"/>
                  </a:lnTo>
                  <a:lnTo>
                    <a:pt x="241986" y="674449"/>
                  </a:lnTo>
                  <a:lnTo>
                    <a:pt x="233931" y="670660"/>
                  </a:lnTo>
                  <a:lnTo>
                    <a:pt x="218023" y="665608"/>
                  </a:lnTo>
                  <a:lnTo>
                    <a:pt x="202423" y="658030"/>
                  </a:lnTo>
                  <a:lnTo>
                    <a:pt x="194752" y="655504"/>
                  </a:lnTo>
                  <a:lnTo>
                    <a:pt x="187168" y="651715"/>
                  </a:lnTo>
                  <a:lnTo>
                    <a:pt x="179679" y="646663"/>
                  </a:lnTo>
                  <a:lnTo>
                    <a:pt x="165014" y="639085"/>
                  </a:lnTo>
                  <a:lnTo>
                    <a:pt x="157839" y="634033"/>
                  </a:lnTo>
                  <a:lnTo>
                    <a:pt x="150776" y="628981"/>
                  </a:lnTo>
                  <a:lnTo>
                    <a:pt x="143834" y="625192"/>
                  </a:lnTo>
                  <a:lnTo>
                    <a:pt x="137015" y="620140"/>
                  </a:lnTo>
                  <a:lnTo>
                    <a:pt x="130316" y="613825"/>
                  </a:lnTo>
                  <a:lnTo>
                    <a:pt x="123747" y="608773"/>
                  </a:lnTo>
                  <a:lnTo>
                    <a:pt x="117316" y="603721"/>
                  </a:lnTo>
                  <a:lnTo>
                    <a:pt x="111021" y="597406"/>
                  </a:lnTo>
                  <a:lnTo>
                    <a:pt x="104865" y="592353"/>
                  </a:lnTo>
                  <a:lnTo>
                    <a:pt x="76330" y="560778"/>
                  </a:lnTo>
                  <a:lnTo>
                    <a:pt x="66030" y="546885"/>
                  </a:lnTo>
                  <a:lnTo>
                    <a:pt x="61128" y="540570"/>
                  </a:lnTo>
                  <a:lnTo>
                    <a:pt x="56396" y="532992"/>
                  </a:lnTo>
                  <a:lnTo>
                    <a:pt x="51842" y="525414"/>
                  </a:lnTo>
                  <a:lnTo>
                    <a:pt x="47463" y="519099"/>
                  </a:lnTo>
                  <a:lnTo>
                    <a:pt x="28302" y="481208"/>
                  </a:lnTo>
                  <a:lnTo>
                    <a:pt x="25032" y="472367"/>
                  </a:lnTo>
                  <a:lnTo>
                    <a:pt x="21957" y="464789"/>
                  </a:lnTo>
                  <a:lnTo>
                    <a:pt x="19077" y="457211"/>
                  </a:lnTo>
                  <a:lnTo>
                    <a:pt x="16391" y="449633"/>
                  </a:lnTo>
                  <a:lnTo>
                    <a:pt x="13903" y="440792"/>
                  </a:lnTo>
                  <a:lnTo>
                    <a:pt x="11615" y="433214"/>
                  </a:lnTo>
                  <a:lnTo>
                    <a:pt x="9529" y="424372"/>
                  </a:lnTo>
                  <a:lnTo>
                    <a:pt x="7643" y="416794"/>
                  </a:lnTo>
                  <a:lnTo>
                    <a:pt x="5960" y="407953"/>
                  </a:lnTo>
                  <a:lnTo>
                    <a:pt x="627" y="366274"/>
                  </a:lnTo>
                  <a:lnTo>
                    <a:pt x="0" y="338487"/>
                  </a:lnTo>
                  <a:lnTo>
                    <a:pt x="147" y="332172"/>
                  </a:lnTo>
                  <a:lnTo>
                    <a:pt x="5733" y="281652"/>
                  </a:lnTo>
                  <a:lnTo>
                    <a:pt x="9235" y="265233"/>
                  </a:lnTo>
                  <a:lnTo>
                    <a:pt x="11289" y="256392"/>
                  </a:lnTo>
                  <a:lnTo>
                    <a:pt x="13545" y="248813"/>
                  </a:lnTo>
                  <a:lnTo>
                    <a:pt x="16000" y="239972"/>
                  </a:lnTo>
                  <a:lnTo>
                    <a:pt x="18652" y="232394"/>
                  </a:lnTo>
                  <a:lnTo>
                    <a:pt x="21500" y="224816"/>
                  </a:lnTo>
                  <a:lnTo>
                    <a:pt x="24544" y="215975"/>
                  </a:lnTo>
                  <a:lnTo>
                    <a:pt x="27781" y="208397"/>
                  </a:lnTo>
                  <a:lnTo>
                    <a:pt x="46779" y="170507"/>
                  </a:lnTo>
                  <a:lnTo>
                    <a:pt x="51125" y="164191"/>
                  </a:lnTo>
                  <a:lnTo>
                    <a:pt x="55651" y="156613"/>
                  </a:lnTo>
                  <a:lnTo>
                    <a:pt x="60351" y="149035"/>
                  </a:lnTo>
                  <a:lnTo>
                    <a:pt x="65219" y="142720"/>
                  </a:lnTo>
                  <a:lnTo>
                    <a:pt x="70255" y="135142"/>
                  </a:lnTo>
                  <a:lnTo>
                    <a:pt x="97861" y="103567"/>
                  </a:lnTo>
                  <a:lnTo>
                    <a:pt x="109967" y="92200"/>
                  </a:lnTo>
                  <a:lnTo>
                    <a:pt x="116232" y="85885"/>
                  </a:lnTo>
                  <a:lnTo>
                    <a:pt x="122639" y="80832"/>
                  </a:lnTo>
                  <a:lnTo>
                    <a:pt x="129179" y="75780"/>
                  </a:lnTo>
                  <a:lnTo>
                    <a:pt x="135845" y="69465"/>
                  </a:lnTo>
                  <a:lnTo>
                    <a:pt x="142637" y="64413"/>
                  </a:lnTo>
                  <a:lnTo>
                    <a:pt x="149555" y="60624"/>
                  </a:lnTo>
                  <a:lnTo>
                    <a:pt x="156590" y="55572"/>
                  </a:lnTo>
                  <a:lnTo>
                    <a:pt x="163734" y="50520"/>
                  </a:lnTo>
                  <a:lnTo>
                    <a:pt x="170988" y="46731"/>
                  </a:lnTo>
                  <a:lnTo>
                    <a:pt x="178350" y="41679"/>
                  </a:lnTo>
                  <a:lnTo>
                    <a:pt x="201012" y="30312"/>
                  </a:lnTo>
                  <a:lnTo>
                    <a:pt x="208749" y="27786"/>
                  </a:lnTo>
                  <a:lnTo>
                    <a:pt x="216567" y="23997"/>
                  </a:lnTo>
                  <a:lnTo>
                    <a:pt x="224458" y="21471"/>
                  </a:lnTo>
                  <a:lnTo>
                    <a:pt x="232422" y="17682"/>
                  </a:lnTo>
                  <a:lnTo>
                    <a:pt x="248557" y="12630"/>
                  </a:lnTo>
                  <a:lnTo>
                    <a:pt x="256709" y="11367"/>
                  </a:lnTo>
                  <a:lnTo>
                    <a:pt x="273172" y="6315"/>
                  </a:lnTo>
                  <a:lnTo>
                    <a:pt x="306577" y="1263"/>
                  </a:lnTo>
                  <a:lnTo>
                    <a:pt x="315002" y="1263"/>
                  </a:lnTo>
                  <a:lnTo>
                    <a:pt x="323439" y="0"/>
                  </a:lnTo>
                  <a:lnTo>
                    <a:pt x="374173" y="0"/>
                  </a:lnTo>
                  <a:lnTo>
                    <a:pt x="416019" y="6315"/>
                  </a:lnTo>
                  <a:lnTo>
                    <a:pt x="424277" y="8841"/>
                  </a:lnTo>
                  <a:lnTo>
                    <a:pt x="432488" y="10104"/>
                  </a:lnTo>
                  <a:lnTo>
                    <a:pt x="464766" y="20208"/>
                  </a:lnTo>
                  <a:lnTo>
                    <a:pt x="472669" y="23997"/>
                  </a:lnTo>
                  <a:lnTo>
                    <a:pt x="480497" y="26523"/>
                  </a:lnTo>
                  <a:lnTo>
                    <a:pt x="503461" y="37890"/>
                  </a:lnTo>
                  <a:lnTo>
                    <a:pt x="518304" y="45468"/>
                  </a:lnTo>
                  <a:lnTo>
                    <a:pt x="525568" y="50520"/>
                  </a:lnTo>
                  <a:lnTo>
                    <a:pt x="532729" y="54309"/>
                  </a:lnTo>
                  <a:lnTo>
                    <a:pt x="566748" y="79569"/>
                  </a:lnTo>
                  <a:lnTo>
                    <a:pt x="573165" y="85885"/>
                  </a:lnTo>
                  <a:lnTo>
                    <a:pt x="579445" y="90937"/>
                  </a:lnTo>
                  <a:lnTo>
                    <a:pt x="585588" y="97252"/>
                  </a:lnTo>
                  <a:lnTo>
                    <a:pt x="591586" y="103567"/>
                  </a:lnTo>
                  <a:lnTo>
                    <a:pt x="597433" y="108619"/>
                  </a:lnTo>
                  <a:lnTo>
                    <a:pt x="603128" y="114934"/>
                  </a:lnTo>
                  <a:lnTo>
                    <a:pt x="608670" y="121249"/>
                  </a:lnTo>
                  <a:lnTo>
                    <a:pt x="614055" y="128827"/>
                  </a:lnTo>
                  <a:lnTo>
                    <a:pt x="619274" y="135142"/>
                  </a:lnTo>
                  <a:lnTo>
                    <a:pt x="624329" y="141457"/>
                  </a:lnTo>
                  <a:lnTo>
                    <a:pt x="629218" y="149035"/>
                  </a:lnTo>
                  <a:lnTo>
                    <a:pt x="633937" y="155350"/>
                  </a:lnTo>
                  <a:lnTo>
                    <a:pt x="638479" y="162928"/>
                  </a:lnTo>
                  <a:lnTo>
                    <a:pt x="642844" y="170507"/>
                  </a:lnTo>
                  <a:lnTo>
                    <a:pt x="647033" y="178085"/>
                  </a:lnTo>
                  <a:lnTo>
                    <a:pt x="647835" y="179348"/>
                  </a:lnTo>
                  <a:lnTo>
                    <a:pt x="333910" y="179348"/>
                  </a:lnTo>
                  <a:lnTo>
                    <a:pt x="302064" y="184400"/>
                  </a:lnTo>
                  <a:lnTo>
                    <a:pt x="286703" y="189452"/>
                  </a:lnTo>
                  <a:lnTo>
                    <a:pt x="279206" y="193241"/>
                  </a:lnTo>
                  <a:lnTo>
                    <a:pt x="271867" y="195767"/>
                  </a:lnTo>
                  <a:lnTo>
                    <a:pt x="264721" y="199556"/>
                  </a:lnTo>
                  <a:lnTo>
                    <a:pt x="257768" y="204608"/>
                  </a:lnTo>
                  <a:lnTo>
                    <a:pt x="251009" y="208397"/>
                  </a:lnTo>
                  <a:lnTo>
                    <a:pt x="244475" y="213449"/>
                  </a:lnTo>
                  <a:lnTo>
                    <a:pt x="238198" y="218501"/>
                  </a:lnTo>
                  <a:lnTo>
                    <a:pt x="232178" y="223553"/>
                  </a:lnTo>
                  <a:lnTo>
                    <a:pt x="226415" y="229868"/>
                  </a:lnTo>
                  <a:lnTo>
                    <a:pt x="220937" y="234920"/>
                  </a:lnTo>
                  <a:lnTo>
                    <a:pt x="215769" y="241235"/>
                  </a:lnTo>
                  <a:lnTo>
                    <a:pt x="210913" y="247550"/>
                  </a:lnTo>
                  <a:lnTo>
                    <a:pt x="206367" y="255128"/>
                  </a:lnTo>
                  <a:lnTo>
                    <a:pt x="202154" y="261444"/>
                  </a:lnTo>
                  <a:lnTo>
                    <a:pt x="198294" y="269022"/>
                  </a:lnTo>
                  <a:lnTo>
                    <a:pt x="194787" y="276600"/>
                  </a:lnTo>
                  <a:lnTo>
                    <a:pt x="191634" y="282915"/>
                  </a:lnTo>
                  <a:lnTo>
                    <a:pt x="181525" y="322068"/>
                  </a:lnTo>
                  <a:lnTo>
                    <a:pt x="180194" y="348592"/>
                  </a:lnTo>
                  <a:lnTo>
                    <a:pt x="180468" y="354907"/>
                  </a:lnTo>
                  <a:lnTo>
                    <a:pt x="187992" y="394060"/>
                  </a:lnTo>
                  <a:lnTo>
                    <a:pt x="204898" y="430688"/>
                  </a:lnTo>
                  <a:lnTo>
                    <a:pt x="209333" y="438266"/>
                  </a:lnTo>
                  <a:lnTo>
                    <a:pt x="214093" y="444581"/>
                  </a:lnTo>
                  <a:lnTo>
                    <a:pt x="219156" y="450896"/>
                  </a:lnTo>
                  <a:lnTo>
                    <a:pt x="224521" y="457211"/>
                  </a:lnTo>
                  <a:lnTo>
                    <a:pt x="230190" y="462263"/>
                  </a:lnTo>
                  <a:lnTo>
                    <a:pt x="236134" y="468578"/>
                  </a:lnTo>
                  <a:lnTo>
                    <a:pt x="242325" y="473630"/>
                  </a:lnTo>
                  <a:lnTo>
                    <a:pt x="248763" y="478682"/>
                  </a:lnTo>
                  <a:lnTo>
                    <a:pt x="255448" y="482471"/>
                  </a:lnTo>
                  <a:lnTo>
                    <a:pt x="262348" y="487523"/>
                  </a:lnTo>
                  <a:lnTo>
                    <a:pt x="269430" y="491312"/>
                  </a:lnTo>
                  <a:lnTo>
                    <a:pt x="276695" y="493838"/>
                  </a:lnTo>
                  <a:lnTo>
                    <a:pt x="284141" y="497627"/>
                  </a:lnTo>
                  <a:lnTo>
                    <a:pt x="307246" y="505205"/>
                  </a:lnTo>
                  <a:lnTo>
                    <a:pt x="331188" y="508994"/>
                  </a:lnTo>
                  <a:lnTo>
                    <a:pt x="648565" y="508994"/>
                  </a:lnTo>
                  <a:lnTo>
                    <a:pt x="647903" y="510257"/>
                  </a:lnTo>
                  <a:lnTo>
                    <a:pt x="643755" y="517836"/>
                  </a:lnTo>
                  <a:lnTo>
                    <a:pt x="639428" y="525414"/>
                  </a:lnTo>
                  <a:lnTo>
                    <a:pt x="634920" y="531729"/>
                  </a:lnTo>
                  <a:lnTo>
                    <a:pt x="630239" y="539307"/>
                  </a:lnTo>
                  <a:lnTo>
                    <a:pt x="625389" y="545622"/>
                  </a:lnTo>
                  <a:lnTo>
                    <a:pt x="620370" y="553200"/>
                  </a:lnTo>
                  <a:lnTo>
                    <a:pt x="615182" y="559515"/>
                  </a:lnTo>
                  <a:lnTo>
                    <a:pt x="586880" y="591090"/>
                  </a:lnTo>
                  <a:lnTo>
                    <a:pt x="568128" y="607510"/>
                  </a:lnTo>
                  <a:lnTo>
                    <a:pt x="561602" y="613825"/>
                  </a:lnTo>
                  <a:lnTo>
                    <a:pt x="527109" y="637822"/>
                  </a:lnTo>
                  <a:lnTo>
                    <a:pt x="519867" y="642874"/>
                  </a:lnTo>
                  <a:lnTo>
                    <a:pt x="497519" y="654241"/>
                  </a:lnTo>
                  <a:lnTo>
                    <a:pt x="482156" y="661819"/>
                  </a:lnTo>
                  <a:lnTo>
                    <a:pt x="474346" y="664345"/>
                  </a:lnTo>
                  <a:lnTo>
                    <a:pt x="466463" y="668134"/>
                  </a:lnTo>
                  <a:lnTo>
                    <a:pt x="426039" y="680764"/>
                  </a:lnTo>
                  <a:lnTo>
                    <a:pt x="409488" y="683291"/>
                  </a:lnTo>
                  <a:lnTo>
                    <a:pt x="401157" y="685817"/>
                  </a:lnTo>
                  <a:lnTo>
                    <a:pt x="384394" y="688343"/>
                  </a:lnTo>
                  <a:close/>
                </a:path>
                <a:path w="690245" h="689610">
                  <a:moveTo>
                    <a:pt x="648565" y="508994"/>
                  </a:moveTo>
                  <a:lnTo>
                    <a:pt x="355478" y="508994"/>
                  </a:lnTo>
                  <a:lnTo>
                    <a:pt x="387522" y="503942"/>
                  </a:lnTo>
                  <a:lnTo>
                    <a:pt x="402981" y="498890"/>
                  </a:lnTo>
                  <a:lnTo>
                    <a:pt x="410526" y="495101"/>
                  </a:lnTo>
                  <a:lnTo>
                    <a:pt x="417913" y="492575"/>
                  </a:lnTo>
                  <a:lnTo>
                    <a:pt x="425105" y="488786"/>
                  </a:lnTo>
                  <a:lnTo>
                    <a:pt x="432102" y="483734"/>
                  </a:lnTo>
                  <a:lnTo>
                    <a:pt x="438904" y="479945"/>
                  </a:lnTo>
                  <a:lnTo>
                    <a:pt x="445479" y="474893"/>
                  </a:lnTo>
                  <a:lnTo>
                    <a:pt x="474357" y="445844"/>
                  </a:lnTo>
                  <a:lnTo>
                    <a:pt x="488042" y="425635"/>
                  </a:lnTo>
                  <a:lnTo>
                    <a:pt x="491920" y="419320"/>
                  </a:lnTo>
                  <a:lnTo>
                    <a:pt x="505831" y="381430"/>
                  </a:lnTo>
                  <a:lnTo>
                    <a:pt x="510011" y="348592"/>
                  </a:lnTo>
                  <a:lnTo>
                    <a:pt x="509954" y="338487"/>
                  </a:lnTo>
                  <a:lnTo>
                    <a:pt x="504271" y="300597"/>
                  </a:lnTo>
                  <a:lnTo>
                    <a:pt x="488978" y="262707"/>
                  </a:lnTo>
                  <a:lnTo>
                    <a:pt x="480383" y="250076"/>
                  </a:lnTo>
                  <a:lnTo>
                    <a:pt x="475588" y="242498"/>
                  </a:lnTo>
                  <a:lnTo>
                    <a:pt x="470492" y="237446"/>
                  </a:lnTo>
                  <a:lnTo>
                    <a:pt x="465094" y="231131"/>
                  </a:lnTo>
                  <a:lnTo>
                    <a:pt x="459395" y="224816"/>
                  </a:lnTo>
                  <a:lnTo>
                    <a:pt x="427107" y="200819"/>
                  </a:lnTo>
                  <a:lnTo>
                    <a:pt x="382115" y="183137"/>
                  </a:lnTo>
                  <a:lnTo>
                    <a:pt x="358154" y="179348"/>
                  </a:lnTo>
                  <a:lnTo>
                    <a:pt x="647835" y="179348"/>
                  </a:lnTo>
                  <a:lnTo>
                    <a:pt x="651041" y="184400"/>
                  </a:lnTo>
                  <a:lnTo>
                    <a:pt x="654862" y="191978"/>
                  </a:lnTo>
                  <a:lnTo>
                    <a:pt x="658497" y="199556"/>
                  </a:lnTo>
                  <a:lnTo>
                    <a:pt x="661945" y="208397"/>
                  </a:lnTo>
                  <a:lnTo>
                    <a:pt x="665203" y="215975"/>
                  </a:lnTo>
                  <a:lnTo>
                    <a:pt x="668267" y="223553"/>
                  </a:lnTo>
                  <a:lnTo>
                    <a:pt x="671136" y="231131"/>
                  </a:lnTo>
                  <a:lnTo>
                    <a:pt x="673810" y="239972"/>
                  </a:lnTo>
                  <a:lnTo>
                    <a:pt x="676287" y="247550"/>
                  </a:lnTo>
                  <a:lnTo>
                    <a:pt x="678563" y="256392"/>
                  </a:lnTo>
                  <a:lnTo>
                    <a:pt x="680639" y="263970"/>
                  </a:lnTo>
                  <a:lnTo>
                    <a:pt x="682514" y="272811"/>
                  </a:lnTo>
                  <a:lnTo>
                    <a:pt x="688824" y="314490"/>
                  </a:lnTo>
                  <a:lnTo>
                    <a:pt x="690157" y="348592"/>
                  </a:lnTo>
                  <a:lnTo>
                    <a:pt x="690003" y="354907"/>
                  </a:lnTo>
                  <a:lnTo>
                    <a:pt x="689916" y="357433"/>
                  </a:lnTo>
                  <a:lnTo>
                    <a:pt x="689692" y="362485"/>
                  </a:lnTo>
                  <a:lnTo>
                    <a:pt x="689579" y="365011"/>
                  </a:lnTo>
                  <a:lnTo>
                    <a:pt x="689151" y="371326"/>
                  </a:lnTo>
                  <a:lnTo>
                    <a:pt x="689065" y="372589"/>
                  </a:lnTo>
                  <a:lnTo>
                    <a:pt x="688979" y="373852"/>
                  </a:lnTo>
                  <a:lnTo>
                    <a:pt x="688172" y="381430"/>
                  </a:lnTo>
                  <a:lnTo>
                    <a:pt x="687159" y="390271"/>
                  </a:lnTo>
                  <a:lnTo>
                    <a:pt x="685941" y="399112"/>
                  </a:lnTo>
                  <a:lnTo>
                    <a:pt x="684516" y="406690"/>
                  </a:lnTo>
                  <a:lnTo>
                    <a:pt x="682888" y="415531"/>
                  </a:lnTo>
                  <a:lnTo>
                    <a:pt x="681057" y="423109"/>
                  </a:lnTo>
                  <a:lnTo>
                    <a:pt x="679024" y="431951"/>
                  </a:lnTo>
                  <a:lnTo>
                    <a:pt x="676789" y="439529"/>
                  </a:lnTo>
                  <a:lnTo>
                    <a:pt x="674355" y="448370"/>
                  </a:lnTo>
                  <a:lnTo>
                    <a:pt x="671724" y="455948"/>
                  </a:lnTo>
                  <a:lnTo>
                    <a:pt x="668897" y="463526"/>
                  </a:lnTo>
                  <a:lnTo>
                    <a:pt x="665873" y="472367"/>
                  </a:lnTo>
                  <a:lnTo>
                    <a:pt x="662656" y="479945"/>
                  </a:lnTo>
                  <a:lnTo>
                    <a:pt x="659250" y="487523"/>
                  </a:lnTo>
                  <a:lnTo>
                    <a:pt x="655656" y="495101"/>
                  </a:lnTo>
                  <a:lnTo>
                    <a:pt x="651872" y="502679"/>
                  </a:lnTo>
                  <a:lnTo>
                    <a:pt x="648565" y="508994"/>
                  </a:lnTo>
                  <a:close/>
                </a:path>
                <a:path w="690245" h="689610">
                  <a:moveTo>
                    <a:pt x="367536" y="689606"/>
                  </a:moveTo>
                  <a:lnTo>
                    <a:pt x="325191" y="689606"/>
                  </a:lnTo>
                  <a:lnTo>
                    <a:pt x="316728" y="688343"/>
                  </a:lnTo>
                  <a:lnTo>
                    <a:pt x="375972" y="688343"/>
                  </a:lnTo>
                  <a:lnTo>
                    <a:pt x="367536" y="689606"/>
                  </a:lnTo>
                  <a:close/>
                </a:path>
              </a:pathLst>
            </a:custGeom>
            <a:solidFill>
              <a:srgbClr val="F5F5F5"/>
            </a:solidFill>
          </p:spPr>
          <p:txBody>
            <a:bodyPr wrap="square" lIns="0" tIns="0" rIns="0" bIns="0" rtlCol="0"/>
            <a:lstStyle/>
            <a:p>
              <a:endParaRPr/>
            </a:p>
          </p:txBody>
        </p:sp>
        <p:sp>
          <p:nvSpPr>
            <p:cNvPr id="20" name="object 20"/>
            <p:cNvSpPr/>
            <p:nvPr/>
          </p:nvSpPr>
          <p:spPr>
            <a:xfrm>
              <a:off x="2678762" y="2236672"/>
              <a:ext cx="351155" cy="694055"/>
            </a:xfrm>
            <a:custGeom>
              <a:avLst/>
              <a:gdLst/>
              <a:ahLst/>
              <a:cxnLst/>
              <a:rect l="l" t="t" r="r" b="b"/>
              <a:pathLst>
                <a:path w="351155" h="694055">
                  <a:moveTo>
                    <a:pt x="350683" y="693521"/>
                  </a:moveTo>
                  <a:lnTo>
                    <a:pt x="299919" y="690438"/>
                  </a:lnTo>
                  <a:lnTo>
                    <a:pt x="250153" y="679948"/>
                  </a:lnTo>
                  <a:lnTo>
                    <a:pt x="202460" y="662279"/>
                  </a:lnTo>
                  <a:lnTo>
                    <a:pt x="157868" y="637811"/>
                  </a:lnTo>
                  <a:lnTo>
                    <a:pt x="117339" y="607070"/>
                  </a:lnTo>
                  <a:lnTo>
                    <a:pt x="81748" y="570722"/>
                  </a:lnTo>
                  <a:lnTo>
                    <a:pt x="51863" y="529550"/>
                  </a:lnTo>
                  <a:lnTo>
                    <a:pt x="28327" y="484443"/>
                  </a:lnTo>
                  <a:lnTo>
                    <a:pt x="11649" y="436372"/>
                  </a:lnTo>
                  <a:lnTo>
                    <a:pt x="2189" y="386376"/>
                  </a:lnTo>
                  <a:lnTo>
                    <a:pt x="0" y="352507"/>
                  </a:lnTo>
                  <a:lnTo>
                    <a:pt x="121" y="335521"/>
                  </a:lnTo>
                  <a:lnTo>
                    <a:pt x="5467" y="284883"/>
                  </a:lnTo>
                  <a:lnTo>
                    <a:pt x="18170" y="235576"/>
                  </a:lnTo>
                  <a:lnTo>
                    <a:pt x="37958" y="188663"/>
                  </a:lnTo>
                  <a:lnTo>
                    <a:pt x="64402" y="145158"/>
                  </a:lnTo>
                  <a:lnTo>
                    <a:pt x="96932" y="105998"/>
                  </a:lnTo>
                  <a:lnTo>
                    <a:pt x="134846" y="72031"/>
                  </a:lnTo>
                  <a:lnTo>
                    <a:pt x="177325" y="43988"/>
                  </a:lnTo>
                  <a:lnTo>
                    <a:pt x="223453" y="22475"/>
                  </a:lnTo>
                  <a:lnTo>
                    <a:pt x="272233" y="7957"/>
                  </a:lnTo>
                  <a:lnTo>
                    <a:pt x="322613" y="747"/>
                  </a:lnTo>
                  <a:lnTo>
                    <a:pt x="339574" y="0"/>
                  </a:lnTo>
                  <a:lnTo>
                    <a:pt x="342478" y="180990"/>
                  </a:lnTo>
                  <a:lnTo>
                    <a:pt x="334463" y="181489"/>
                  </a:lnTo>
                  <a:lnTo>
                    <a:pt x="326500" y="182373"/>
                  </a:lnTo>
                  <a:lnTo>
                    <a:pt x="287799" y="192497"/>
                  </a:lnTo>
                  <a:lnTo>
                    <a:pt x="252630" y="211607"/>
                  </a:lnTo>
                  <a:lnTo>
                    <a:pt x="223058" y="238586"/>
                  </a:lnTo>
                  <a:lnTo>
                    <a:pt x="200813" y="271851"/>
                  </a:lnTo>
                  <a:lnTo>
                    <a:pt x="187177" y="309476"/>
                  </a:lnTo>
                  <a:lnTo>
                    <a:pt x="182940" y="349293"/>
                  </a:lnTo>
                  <a:lnTo>
                    <a:pt x="183253" y="357321"/>
                  </a:lnTo>
                  <a:lnTo>
                    <a:pt x="190576" y="396668"/>
                  </a:lnTo>
                  <a:lnTo>
                    <a:pt x="207103" y="433116"/>
                  </a:lnTo>
                  <a:lnTo>
                    <a:pt x="231883" y="464558"/>
                  </a:lnTo>
                  <a:lnTo>
                    <a:pt x="263468" y="489148"/>
                  </a:lnTo>
                  <a:lnTo>
                    <a:pt x="300002" y="505448"/>
                  </a:lnTo>
                  <a:lnTo>
                    <a:pt x="339375" y="512522"/>
                  </a:lnTo>
                  <a:lnTo>
                    <a:pt x="347401" y="512784"/>
                  </a:lnTo>
                  <a:lnTo>
                    <a:pt x="350683" y="693521"/>
                  </a:lnTo>
                  <a:close/>
                </a:path>
              </a:pathLst>
            </a:custGeom>
            <a:solidFill>
              <a:srgbClr val="DFDFDF"/>
            </a:solidFill>
          </p:spPr>
          <p:txBody>
            <a:bodyPr wrap="square" lIns="0" tIns="0" rIns="0" bIns="0" rtlCol="0"/>
            <a:lstStyle/>
            <a:p>
              <a:endParaRPr/>
            </a:p>
          </p:txBody>
        </p:sp>
        <p:sp>
          <p:nvSpPr>
            <p:cNvPr id="21" name="object 21"/>
            <p:cNvSpPr/>
            <p:nvPr/>
          </p:nvSpPr>
          <p:spPr>
            <a:xfrm>
              <a:off x="2987409" y="2208760"/>
              <a:ext cx="404495" cy="396875"/>
            </a:xfrm>
            <a:custGeom>
              <a:avLst/>
              <a:gdLst/>
              <a:ahLst/>
              <a:cxnLst/>
              <a:rect l="l" t="t" r="r" b="b"/>
              <a:pathLst>
                <a:path w="404495" h="396875">
                  <a:moveTo>
                    <a:pt x="193141" y="396460"/>
                  </a:moveTo>
                  <a:lnTo>
                    <a:pt x="185926" y="346412"/>
                  </a:lnTo>
                  <a:lnTo>
                    <a:pt x="166940" y="303792"/>
                  </a:lnTo>
                  <a:lnTo>
                    <a:pt x="137707" y="269416"/>
                  </a:lnTo>
                  <a:lnTo>
                    <a:pt x="99754" y="244103"/>
                  </a:lnTo>
                  <a:lnTo>
                    <a:pt x="54605" y="228669"/>
                  </a:lnTo>
                  <a:lnTo>
                    <a:pt x="3787" y="223932"/>
                  </a:lnTo>
                  <a:lnTo>
                    <a:pt x="0" y="0"/>
                  </a:lnTo>
                  <a:lnTo>
                    <a:pt x="39200" y="1020"/>
                  </a:lnTo>
                  <a:lnTo>
                    <a:pt x="78105" y="5929"/>
                  </a:lnTo>
                  <a:lnTo>
                    <a:pt x="116331" y="14676"/>
                  </a:lnTo>
                  <a:lnTo>
                    <a:pt x="153501" y="27177"/>
                  </a:lnTo>
                  <a:lnTo>
                    <a:pt x="189247" y="43306"/>
                  </a:lnTo>
                  <a:lnTo>
                    <a:pt x="223217" y="62906"/>
                  </a:lnTo>
                  <a:lnTo>
                    <a:pt x="255075" y="85781"/>
                  </a:lnTo>
                  <a:lnTo>
                    <a:pt x="284507" y="111708"/>
                  </a:lnTo>
                  <a:lnTo>
                    <a:pt x="311221" y="140429"/>
                  </a:lnTo>
                  <a:lnTo>
                    <a:pt x="334954" y="171661"/>
                  </a:lnTo>
                  <a:lnTo>
                    <a:pt x="355472" y="205096"/>
                  </a:lnTo>
                  <a:lnTo>
                    <a:pt x="372572" y="240402"/>
                  </a:lnTo>
                  <a:lnTo>
                    <a:pt x="386085" y="277233"/>
                  </a:lnTo>
                  <a:lnTo>
                    <a:pt x="395878" y="315223"/>
                  </a:lnTo>
                  <a:lnTo>
                    <a:pt x="401855" y="353999"/>
                  </a:lnTo>
                  <a:lnTo>
                    <a:pt x="403955" y="393176"/>
                  </a:lnTo>
                  <a:lnTo>
                    <a:pt x="193141" y="396460"/>
                  </a:lnTo>
                  <a:close/>
                </a:path>
              </a:pathLst>
            </a:custGeom>
            <a:solidFill>
              <a:srgbClr val="EBEBEB"/>
            </a:solidFill>
          </p:spPr>
          <p:txBody>
            <a:bodyPr wrap="square" lIns="0" tIns="0" rIns="0" bIns="0" rtlCol="0"/>
            <a:lstStyle/>
            <a:p>
              <a:endParaRPr/>
            </a:p>
          </p:txBody>
        </p:sp>
      </p:grpSp>
      <p:sp>
        <p:nvSpPr>
          <p:cNvPr id="22" name="object 22"/>
          <p:cNvSpPr/>
          <p:nvPr/>
        </p:nvSpPr>
        <p:spPr>
          <a:xfrm>
            <a:off x="4497697" y="3807231"/>
            <a:ext cx="423545" cy="521970"/>
          </a:xfrm>
          <a:custGeom>
            <a:avLst/>
            <a:gdLst/>
            <a:ahLst/>
            <a:cxnLst/>
            <a:rect l="l" t="t" r="r" b="b"/>
            <a:pathLst>
              <a:path w="423545" h="521970">
                <a:moveTo>
                  <a:pt x="0" y="521877"/>
                </a:moveTo>
                <a:lnTo>
                  <a:pt x="423521" y="521877"/>
                </a:lnTo>
                <a:lnTo>
                  <a:pt x="423521" y="0"/>
                </a:lnTo>
                <a:lnTo>
                  <a:pt x="0" y="0"/>
                </a:lnTo>
                <a:lnTo>
                  <a:pt x="0" y="521877"/>
                </a:lnTo>
                <a:close/>
              </a:path>
            </a:pathLst>
          </a:custGeom>
          <a:solidFill>
            <a:srgbClr val="F5F5F5"/>
          </a:solidFill>
        </p:spPr>
        <p:txBody>
          <a:bodyPr wrap="square" lIns="0" tIns="0" rIns="0" bIns="0" rtlCol="0"/>
          <a:lstStyle/>
          <a:p>
            <a:endParaRPr/>
          </a:p>
        </p:txBody>
      </p:sp>
      <p:sp>
        <p:nvSpPr>
          <p:cNvPr id="23" name="object 23"/>
          <p:cNvSpPr/>
          <p:nvPr/>
        </p:nvSpPr>
        <p:spPr>
          <a:xfrm>
            <a:off x="2514907" y="3773130"/>
            <a:ext cx="1593215" cy="589280"/>
          </a:xfrm>
          <a:custGeom>
            <a:avLst/>
            <a:gdLst/>
            <a:ahLst/>
            <a:cxnLst/>
            <a:rect l="l" t="t" r="r" b="b"/>
            <a:pathLst>
              <a:path w="1593214" h="589279">
                <a:moveTo>
                  <a:pt x="0" y="588691"/>
                </a:moveTo>
                <a:lnTo>
                  <a:pt x="1592593" y="588691"/>
                </a:lnTo>
                <a:lnTo>
                  <a:pt x="1592593" y="0"/>
                </a:lnTo>
                <a:lnTo>
                  <a:pt x="0" y="0"/>
                </a:lnTo>
                <a:lnTo>
                  <a:pt x="0" y="588691"/>
                </a:lnTo>
                <a:close/>
              </a:path>
            </a:pathLst>
          </a:custGeom>
          <a:solidFill>
            <a:srgbClr val="DFDFDF"/>
          </a:solidFill>
        </p:spPr>
        <p:txBody>
          <a:bodyPr wrap="square" lIns="0" tIns="0" rIns="0" bIns="0" rtlCol="0"/>
          <a:lstStyle/>
          <a:p>
            <a:endParaRPr/>
          </a:p>
        </p:txBody>
      </p:sp>
      <p:grpSp>
        <p:nvGrpSpPr>
          <p:cNvPr id="24" name="object 24"/>
          <p:cNvGrpSpPr/>
          <p:nvPr/>
        </p:nvGrpSpPr>
        <p:grpSpPr>
          <a:xfrm>
            <a:off x="4107501" y="3773130"/>
            <a:ext cx="852805" cy="589280"/>
            <a:chOff x="4107501" y="3773130"/>
            <a:chExt cx="852805" cy="589280"/>
          </a:xfrm>
        </p:grpSpPr>
        <p:sp>
          <p:nvSpPr>
            <p:cNvPr id="25" name="object 25"/>
            <p:cNvSpPr/>
            <p:nvPr/>
          </p:nvSpPr>
          <p:spPr>
            <a:xfrm>
              <a:off x="4341787" y="3773131"/>
              <a:ext cx="618490" cy="589280"/>
            </a:xfrm>
            <a:custGeom>
              <a:avLst/>
              <a:gdLst/>
              <a:ahLst/>
              <a:cxnLst/>
              <a:rect l="l" t="t" r="r" b="b"/>
              <a:pathLst>
                <a:path w="618489" h="589279">
                  <a:moveTo>
                    <a:pt x="617931" y="21920"/>
                  </a:moveTo>
                  <a:lnTo>
                    <a:pt x="596023" y="0"/>
                  </a:lnTo>
                  <a:lnTo>
                    <a:pt x="155905" y="0"/>
                  </a:lnTo>
                  <a:lnTo>
                    <a:pt x="102628" y="0"/>
                  </a:lnTo>
                  <a:lnTo>
                    <a:pt x="0" y="0"/>
                  </a:lnTo>
                  <a:lnTo>
                    <a:pt x="0" y="588695"/>
                  </a:lnTo>
                  <a:lnTo>
                    <a:pt x="102628" y="588695"/>
                  </a:lnTo>
                  <a:lnTo>
                    <a:pt x="155905" y="588695"/>
                  </a:lnTo>
                  <a:lnTo>
                    <a:pt x="592683" y="588695"/>
                  </a:lnTo>
                  <a:lnTo>
                    <a:pt x="595947" y="588695"/>
                  </a:lnTo>
                  <a:lnTo>
                    <a:pt x="599084" y="588086"/>
                  </a:lnTo>
                  <a:lnTo>
                    <a:pt x="617931" y="561098"/>
                  </a:lnTo>
                  <a:lnTo>
                    <a:pt x="617283" y="557872"/>
                  </a:lnTo>
                  <a:lnTo>
                    <a:pt x="596023" y="539191"/>
                  </a:lnTo>
                  <a:lnTo>
                    <a:pt x="155905" y="539191"/>
                  </a:lnTo>
                  <a:lnTo>
                    <a:pt x="155905" y="49517"/>
                  </a:lnTo>
                  <a:lnTo>
                    <a:pt x="592683" y="49517"/>
                  </a:lnTo>
                  <a:lnTo>
                    <a:pt x="595947" y="49517"/>
                  </a:lnTo>
                  <a:lnTo>
                    <a:pt x="599084" y="48907"/>
                  </a:lnTo>
                  <a:lnTo>
                    <a:pt x="617791" y="28524"/>
                  </a:lnTo>
                  <a:lnTo>
                    <a:pt x="617931" y="21920"/>
                  </a:lnTo>
                  <a:close/>
                </a:path>
              </a:pathLst>
            </a:custGeom>
            <a:solidFill>
              <a:srgbClr val="DFDFDF"/>
            </a:solidFill>
          </p:spPr>
          <p:txBody>
            <a:bodyPr wrap="square" lIns="0" tIns="0" rIns="0" bIns="0" rtlCol="0"/>
            <a:lstStyle/>
            <a:p>
              <a:endParaRPr/>
            </a:p>
          </p:txBody>
        </p:sp>
        <p:sp>
          <p:nvSpPr>
            <p:cNvPr id="26" name="object 26"/>
            <p:cNvSpPr/>
            <p:nvPr/>
          </p:nvSpPr>
          <p:spPr>
            <a:xfrm>
              <a:off x="4107501" y="3773130"/>
              <a:ext cx="234315" cy="589280"/>
            </a:xfrm>
            <a:custGeom>
              <a:avLst/>
              <a:gdLst/>
              <a:ahLst/>
              <a:cxnLst/>
              <a:rect l="l" t="t" r="r" b="b"/>
              <a:pathLst>
                <a:path w="234314" h="589279">
                  <a:moveTo>
                    <a:pt x="234294" y="588691"/>
                  </a:moveTo>
                  <a:lnTo>
                    <a:pt x="0" y="588691"/>
                  </a:lnTo>
                  <a:lnTo>
                    <a:pt x="0" y="0"/>
                  </a:lnTo>
                  <a:lnTo>
                    <a:pt x="234294" y="0"/>
                  </a:lnTo>
                  <a:lnTo>
                    <a:pt x="234294" y="588691"/>
                  </a:lnTo>
                  <a:close/>
                </a:path>
              </a:pathLst>
            </a:custGeom>
            <a:solidFill>
              <a:srgbClr val="EBEBEB"/>
            </a:solidFill>
          </p:spPr>
          <p:txBody>
            <a:bodyPr wrap="square" lIns="0" tIns="0" rIns="0" bIns="0" rtlCol="0"/>
            <a:lstStyle/>
            <a:p>
              <a:endParaRPr/>
            </a:p>
          </p:txBody>
        </p:sp>
      </p:grpSp>
      <p:sp>
        <p:nvSpPr>
          <p:cNvPr id="27" name="object 27"/>
          <p:cNvSpPr/>
          <p:nvPr/>
        </p:nvSpPr>
        <p:spPr>
          <a:xfrm>
            <a:off x="2703378" y="3779698"/>
            <a:ext cx="234315" cy="582295"/>
          </a:xfrm>
          <a:custGeom>
            <a:avLst/>
            <a:gdLst/>
            <a:ahLst/>
            <a:cxnLst/>
            <a:rect l="l" t="t" r="r" b="b"/>
            <a:pathLst>
              <a:path w="234314" h="582295">
                <a:moveTo>
                  <a:pt x="0" y="582123"/>
                </a:moveTo>
                <a:lnTo>
                  <a:pt x="234294" y="582123"/>
                </a:lnTo>
                <a:lnTo>
                  <a:pt x="234294" y="0"/>
                </a:lnTo>
                <a:lnTo>
                  <a:pt x="0" y="0"/>
                </a:lnTo>
                <a:lnTo>
                  <a:pt x="0" y="582123"/>
                </a:lnTo>
                <a:close/>
              </a:path>
            </a:pathLst>
          </a:custGeom>
          <a:solidFill>
            <a:srgbClr val="EBEBEB"/>
          </a:solidFill>
        </p:spPr>
        <p:txBody>
          <a:bodyPr wrap="square" lIns="0" tIns="0" rIns="0" bIns="0" rtlCol="0"/>
          <a:lstStyle/>
          <a:p>
            <a:endParaRPr/>
          </a:p>
        </p:txBody>
      </p:sp>
      <p:sp>
        <p:nvSpPr>
          <p:cNvPr id="28" name="object 28"/>
          <p:cNvSpPr/>
          <p:nvPr/>
        </p:nvSpPr>
        <p:spPr>
          <a:xfrm>
            <a:off x="4506099" y="3891025"/>
            <a:ext cx="405765" cy="5080"/>
          </a:xfrm>
          <a:custGeom>
            <a:avLst/>
            <a:gdLst/>
            <a:ahLst/>
            <a:cxnLst/>
            <a:rect l="l" t="t" r="r" b="b"/>
            <a:pathLst>
              <a:path w="405764" h="5079">
                <a:moveTo>
                  <a:pt x="405587" y="1270"/>
                </a:moveTo>
                <a:lnTo>
                  <a:pt x="353009" y="1270"/>
                </a:lnTo>
                <a:lnTo>
                  <a:pt x="353009" y="0"/>
                </a:lnTo>
                <a:lnTo>
                  <a:pt x="50228" y="0"/>
                </a:lnTo>
                <a:lnTo>
                  <a:pt x="50228" y="1270"/>
                </a:lnTo>
                <a:lnTo>
                  <a:pt x="0" y="1270"/>
                </a:lnTo>
                <a:lnTo>
                  <a:pt x="0" y="2540"/>
                </a:lnTo>
                <a:lnTo>
                  <a:pt x="2006" y="2540"/>
                </a:lnTo>
                <a:lnTo>
                  <a:pt x="2006" y="3810"/>
                </a:lnTo>
                <a:lnTo>
                  <a:pt x="62103" y="3810"/>
                </a:lnTo>
                <a:lnTo>
                  <a:pt x="62103" y="5080"/>
                </a:lnTo>
                <a:lnTo>
                  <a:pt x="343966" y="5080"/>
                </a:lnTo>
                <a:lnTo>
                  <a:pt x="343966" y="3810"/>
                </a:lnTo>
                <a:lnTo>
                  <a:pt x="404063" y="3810"/>
                </a:lnTo>
                <a:lnTo>
                  <a:pt x="404063" y="2540"/>
                </a:lnTo>
                <a:lnTo>
                  <a:pt x="405587" y="2540"/>
                </a:lnTo>
                <a:lnTo>
                  <a:pt x="405587" y="1270"/>
                </a:lnTo>
                <a:close/>
              </a:path>
            </a:pathLst>
          </a:custGeom>
          <a:solidFill>
            <a:srgbClr val="DFDFDF"/>
          </a:solidFill>
        </p:spPr>
        <p:txBody>
          <a:bodyPr wrap="square" lIns="0" tIns="0" rIns="0" bIns="0" rtlCol="0"/>
          <a:lstStyle/>
          <a:p>
            <a:endParaRPr/>
          </a:p>
        </p:txBody>
      </p:sp>
      <p:sp>
        <p:nvSpPr>
          <p:cNvPr id="29" name="object 29"/>
          <p:cNvSpPr/>
          <p:nvPr/>
        </p:nvSpPr>
        <p:spPr>
          <a:xfrm>
            <a:off x="4499026" y="3969791"/>
            <a:ext cx="420370" cy="5080"/>
          </a:xfrm>
          <a:custGeom>
            <a:avLst/>
            <a:gdLst/>
            <a:ahLst/>
            <a:cxnLst/>
            <a:rect l="l" t="t" r="r" b="b"/>
            <a:pathLst>
              <a:path w="420370" h="5079">
                <a:moveTo>
                  <a:pt x="420319" y="1270"/>
                </a:moveTo>
                <a:lnTo>
                  <a:pt x="387413" y="1270"/>
                </a:lnTo>
                <a:lnTo>
                  <a:pt x="387413" y="0"/>
                </a:lnTo>
                <a:lnTo>
                  <a:pt x="35534" y="0"/>
                </a:lnTo>
                <a:lnTo>
                  <a:pt x="35534" y="1270"/>
                </a:lnTo>
                <a:lnTo>
                  <a:pt x="0" y="1270"/>
                </a:lnTo>
                <a:lnTo>
                  <a:pt x="0" y="2540"/>
                </a:lnTo>
                <a:lnTo>
                  <a:pt x="24371" y="2540"/>
                </a:lnTo>
                <a:lnTo>
                  <a:pt x="24371" y="3810"/>
                </a:lnTo>
                <a:lnTo>
                  <a:pt x="167106" y="3810"/>
                </a:lnTo>
                <a:lnTo>
                  <a:pt x="167106" y="5080"/>
                </a:lnTo>
                <a:lnTo>
                  <a:pt x="253098" y="5080"/>
                </a:lnTo>
                <a:lnTo>
                  <a:pt x="253098" y="3810"/>
                </a:lnTo>
                <a:lnTo>
                  <a:pt x="395833" y="3810"/>
                </a:lnTo>
                <a:lnTo>
                  <a:pt x="395833" y="2540"/>
                </a:lnTo>
                <a:lnTo>
                  <a:pt x="420319" y="2540"/>
                </a:lnTo>
                <a:lnTo>
                  <a:pt x="420319" y="1270"/>
                </a:lnTo>
                <a:close/>
              </a:path>
            </a:pathLst>
          </a:custGeom>
          <a:solidFill>
            <a:srgbClr val="DFDFDF"/>
          </a:solidFill>
        </p:spPr>
        <p:txBody>
          <a:bodyPr wrap="square" lIns="0" tIns="0" rIns="0" bIns="0" rtlCol="0"/>
          <a:lstStyle/>
          <a:p>
            <a:endParaRPr/>
          </a:p>
        </p:txBody>
      </p:sp>
      <p:sp>
        <p:nvSpPr>
          <p:cNvPr id="30" name="object 30"/>
          <p:cNvSpPr/>
          <p:nvPr/>
        </p:nvSpPr>
        <p:spPr>
          <a:xfrm>
            <a:off x="4498047" y="4065053"/>
            <a:ext cx="422275" cy="5715"/>
          </a:xfrm>
          <a:custGeom>
            <a:avLst/>
            <a:gdLst/>
            <a:ahLst/>
            <a:cxnLst/>
            <a:rect l="l" t="t" r="r" b="b"/>
            <a:pathLst>
              <a:path w="422275" h="5714">
                <a:moveTo>
                  <a:pt x="422173" y="2552"/>
                </a:moveTo>
                <a:lnTo>
                  <a:pt x="392404" y="2552"/>
                </a:lnTo>
                <a:lnTo>
                  <a:pt x="392404" y="1270"/>
                </a:lnTo>
                <a:lnTo>
                  <a:pt x="270433" y="1270"/>
                </a:lnTo>
                <a:lnTo>
                  <a:pt x="270433" y="0"/>
                </a:lnTo>
                <a:lnTo>
                  <a:pt x="146926" y="0"/>
                </a:lnTo>
                <a:lnTo>
                  <a:pt x="146926" y="1270"/>
                </a:lnTo>
                <a:lnTo>
                  <a:pt x="27012" y="1270"/>
                </a:lnTo>
                <a:lnTo>
                  <a:pt x="27012" y="2552"/>
                </a:lnTo>
                <a:lnTo>
                  <a:pt x="0" y="2552"/>
                </a:lnTo>
                <a:lnTo>
                  <a:pt x="0" y="3822"/>
                </a:lnTo>
                <a:lnTo>
                  <a:pt x="35369" y="3822"/>
                </a:lnTo>
                <a:lnTo>
                  <a:pt x="35369" y="5092"/>
                </a:lnTo>
                <a:lnTo>
                  <a:pt x="386803" y="5092"/>
                </a:lnTo>
                <a:lnTo>
                  <a:pt x="386803" y="3822"/>
                </a:lnTo>
                <a:lnTo>
                  <a:pt x="422173" y="3822"/>
                </a:lnTo>
                <a:lnTo>
                  <a:pt x="422173" y="2552"/>
                </a:lnTo>
                <a:close/>
              </a:path>
            </a:pathLst>
          </a:custGeom>
          <a:solidFill>
            <a:srgbClr val="DFDFDF"/>
          </a:solidFill>
        </p:spPr>
        <p:txBody>
          <a:bodyPr wrap="square" lIns="0" tIns="0" rIns="0" bIns="0" rtlCol="0"/>
          <a:lstStyle/>
          <a:p>
            <a:endParaRPr/>
          </a:p>
        </p:txBody>
      </p:sp>
      <p:sp>
        <p:nvSpPr>
          <p:cNvPr id="31" name="object 31"/>
          <p:cNvSpPr/>
          <p:nvPr/>
        </p:nvSpPr>
        <p:spPr>
          <a:xfrm>
            <a:off x="4502785" y="4161599"/>
            <a:ext cx="412750" cy="5715"/>
          </a:xfrm>
          <a:custGeom>
            <a:avLst/>
            <a:gdLst/>
            <a:ahLst/>
            <a:cxnLst/>
            <a:rect l="l" t="t" r="r" b="b"/>
            <a:pathLst>
              <a:path w="412750" h="5714">
                <a:moveTo>
                  <a:pt x="412699" y="2540"/>
                </a:moveTo>
                <a:lnTo>
                  <a:pt x="402996" y="2540"/>
                </a:lnTo>
                <a:lnTo>
                  <a:pt x="402996" y="1270"/>
                </a:lnTo>
                <a:lnTo>
                  <a:pt x="307314" y="1270"/>
                </a:lnTo>
                <a:lnTo>
                  <a:pt x="307314" y="0"/>
                </a:lnTo>
                <a:lnTo>
                  <a:pt x="102006" y="0"/>
                </a:lnTo>
                <a:lnTo>
                  <a:pt x="102006" y="1270"/>
                </a:lnTo>
                <a:lnTo>
                  <a:pt x="8915" y="1270"/>
                </a:lnTo>
                <a:lnTo>
                  <a:pt x="8915" y="2540"/>
                </a:lnTo>
                <a:lnTo>
                  <a:pt x="0" y="2540"/>
                </a:lnTo>
                <a:lnTo>
                  <a:pt x="0" y="3822"/>
                </a:lnTo>
                <a:lnTo>
                  <a:pt x="42214" y="3822"/>
                </a:lnTo>
                <a:lnTo>
                  <a:pt x="42214" y="5092"/>
                </a:lnTo>
                <a:lnTo>
                  <a:pt x="370497" y="5092"/>
                </a:lnTo>
                <a:lnTo>
                  <a:pt x="370497" y="3822"/>
                </a:lnTo>
                <a:lnTo>
                  <a:pt x="412699" y="3822"/>
                </a:lnTo>
                <a:lnTo>
                  <a:pt x="412699" y="2540"/>
                </a:lnTo>
                <a:close/>
              </a:path>
            </a:pathLst>
          </a:custGeom>
          <a:solidFill>
            <a:srgbClr val="DFDFDF"/>
          </a:solidFill>
        </p:spPr>
        <p:txBody>
          <a:bodyPr wrap="square" lIns="0" tIns="0" rIns="0" bIns="0" rtlCol="0"/>
          <a:lstStyle/>
          <a:p>
            <a:endParaRPr/>
          </a:p>
        </p:txBody>
      </p:sp>
      <p:sp>
        <p:nvSpPr>
          <p:cNvPr id="32" name="object 32"/>
          <p:cNvSpPr/>
          <p:nvPr/>
        </p:nvSpPr>
        <p:spPr>
          <a:xfrm>
            <a:off x="4505579" y="4258144"/>
            <a:ext cx="407670" cy="5715"/>
          </a:xfrm>
          <a:custGeom>
            <a:avLst/>
            <a:gdLst/>
            <a:ahLst/>
            <a:cxnLst/>
            <a:rect l="l" t="t" r="r" b="b"/>
            <a:pathLst>
              <a:path w="407670" h="5714">
                <a:moveTo>
                  <a:pt x="407111" y="2540"/>
                </a:moveTo>
                <a:lnTo>
                  <a:pt x="403212" y="2540"/>
                </a:lnTo>
                <a:lnTo>
                  <a:pt x="403212" y="1270"/>
                </a:lnTo>
                <a:lnTo>
                  <a:pt x="326504" y="1270"/>
                </a:lnTo>
                <a:lnTo>
                  <a:pt x="326504" y="0"/>
                </a:lnTo>
                <a:lnTo>
                  <a:pt x="75958" y="0"/>
                </a:lnTo>
                <a:lnTo>
                  <a:pt x="75958" y="1270"/>
                </a:lnTo>
                <a:lnTo>
                  <a:pt x="3263" y="1270"/>
                </a:lnTo>
                <a:lnTo>
                  <a:pt x="3263" y="2540"/>
                </a:lnTo>
                <a:lnTo>
                  <a:pt x="0" y="2540"/>
                </a:lnTo>
                <a:lnTo>
                  <a:pt x="0" y="3810"/>
                </a:lnTo>
                <a:lnTo>
                  <a:pt x="48983" y="3810"/>
                </a:lnTo>
                <a:lnTo>
                  <a:pt x="48983" y="5092"/>
                </a:lnTo>
                <a:lnTo>
                  <a:pt x="358127" y="5092"/>
                </a:lnTo>
                <a:lnTo>
                  <a:pt x="358127" y="3810"/>
                </a:lnTo>
                <a:lnTo>
                  <a:pt x="407111" y="3810"/>
                </a:lnTo>
                <a:lnTo>
                  <a:pt x="407111" y="2540"/>
                </a:lnTo>
                <a:close/>
              </a:path>
            </a:pathLst>
          </a:custGeom>
          <a:solidFill>
            <a:srgbClr val="DFDFDF"/>
          </a:solidFill>
        </p:spPr>
        <p:txBody>
          <a:bodyPr wrap="square" lIns="0" tIns="0" rIns="0" bIns="0" rtlCol="0"/>
          <a:lstStyle/>
          <a:p>
            <a:endParaRPr/>
          </a:p>
        </p:txBody>
      </p:sp>
      <p:sp>
        <p:nvSpPr>
          <p:cNvPr id="33" name="object 33"/>
          <p:cNvSpPr/>
          <p:nvPr/>
        </p:nvSpPr>
        <p:spPr>
          <a:xfrm>
            <a:off x="3089534" y="4015123"/>
            <a:ext cx="892175" cy="106045"/>
          </a:xfrm>
          <a:custGeom>
            <a:avLst/>
            <a:gdLst/>
            <a:ahLst/>
            <a:cxnLst/>
            <a:rect l="l" t="t" r="r" b="b"/>
            <a:pathLst>
              <a:path w="892175" h="106045">
                <a:moveTo>
                  <a:pt x="891983" y="105967"/>
                </a:moveTo>
                <a:lnTo>
                  <a:pt x="0" y="105967"/>
                </a:lnTo>
                <a:lnTo>
                  <a:pt x="0" y="0"/>
                </a:lnTo>
                <a:lnTo>
                  <a:pt x="891983" y="0"/>
                </a:lnTo>
                <a:lnTo>
                  <a:pt x="891983" y="105967"/>
                </a:lnTo>
                <a:close/>
              </a:path>
            </a:pathLst>
          </a:custGeom>
          <a:solidFill>
            <a:srgbClr val="EBEBEB"/>
          </a:solidFill>
        </p:spPr>
        <p:txBody>
          <a:bodyPr wrap="square" lIns="0" tIns="0" rIns="0" bIns="0" rtlCol="0"/>
          <a:lstStyle/>
          <a:p>
            <a:endParaRPr/>
          </a:p>
        </p:txBody>
      </p:sp>
      <p:grpSp>
        <p:nvGrpSpPr>
          <p:cNvPr id="34" name="object 34"/>
          <p:cNvGrpSpPr/>
          <p:nvPr/>
        </p:nvGrpSpPr>
        <p:grpSpPr>
          <a:xfrm>
            <a:off x="2395362" y="4361821"/>
            <a:ext cx="2654935" cy="1276350"/>
            <a:chOff x="2395362" y="4361821"/>
            <a:chExt cx="2654935" cy="1276350"/>
          </a:xfrm>
        </p:grpSpPr>
        <p:sp>
          <p:nvSpPr>
            <p:cNvPr id="35" name="object 35"/>
            <p:cNvSpPr/>
            <p:nvPr/>
          </p:nvSpPr>
          <p:spPr>
            <a:xfrm>
              <a:off x="4471313" y="4373441"/>
              <a:ext cx="445770" cy="318135"/>
            </a:xfrm>
            <a:custGeom>
              <a:avLst/>
              <a:gdLst/>
              <a:ahLst/>
              <a:cxnLst/>
              <a:rect l="l" t="t" r="r" b="b"/>
              <a:pathLst>
                <a:path w="445770" h="318135">
                  <a:moveTo>
                    <a:pt x="445486" y="318027"/>
                  </a:moveTo>
                  <a:lnTo>
                    <a:pt x="0" y="318027"/>
                  </a:lnTo>
                  <a:lnTo>
                    <a:pt x="0" y="0"/>
                  </a:lnTo>
                  <a:lnTo>
                    <a:pt x="445486" y="0"/>
                  </a:lnTo>
                  <a:lnTo>
                    <a:pt x="445486" y="318027"/>
                  </a:lnTo>
                  <a:close/>
                </a:path>
              </a:pathLst>
            </a:custGeom>
            <a:solidFill>
              <a:srgbClr val="FAFAFA"/>
            </a:solidFill>
          </p:spPr>
          <p:txBody>
            <a:bodyPr wrap="square" lIns="0" tIns="0" rIns="0" bIns="0" rtlCol="0"/>
            <a:lstStyle/>
            <a:p>
              <a:endParaRPr/>
            </a:p>
          </p:txBody>
        </p:sp>
        <p:sp>
          <p:nvSpPr>
            <p:cNvPr id="36" name="object 36"/>
            <p:cNvSpPr/>
            <p:nvPr/>
          </p:nvSpPr>
          <p:spPr>
            <a:xfrm>
              <a:off x="2580538" y="4361827"/>
              <a:ext cx="2372360" cy="341630"/>
            </a:xfrm>
            <a:custGeom>
              <a:avLst/>
              <a:gdLst/>
              <a:ahLst/>
              <a:cxnLst/>
              <a:rect l="l" t="t" r="r" b="b"/>
              <a:pathLst>
                <a:path w="2372360" h="341629">
                  <a:moveTo>
                    <a:pt x="2372233" y="8432"/>
                  </a:moveTo>
                  <a:lnTo>
                    <a:pt x="2371115" y="5715"/>
                  </a:lnTo>
                  <a:lnTo>
                    <a:pt x="2366632" y="1181"/>
                  </a:lnTo>
                  <a:lnTo>
                    <a:pt x="2363927" y="38"/>
                  </a:lnTo>
                  <a:lnTo>
                    <a:pt x="1895817" y="12"/>
                  </a:lnTo>
                  <a:lnTo>
                    <a:pt x="1881936" y="0"/>
                  </a:lnTo>
                  <a:lnTo>
                    <a:pt x="0" y="0"/>
                  </a:lnTo>
                  <a:lnTo>
                    <a:pt x="0" y="341020"/>
                  </a:lnTo>
                  <a:lnTo>
                    <a:pt x="1881936" y="341020"/>
                  </a:lnTo>
                  <a:lnTo>
                    <a:pt x="1881936" y="341261"/>
                  </a:lnTo>
                  <a:lnTo>
                    <a:pt x="2368397" y="341261"/>
                  </a:lnTo>
                  <a:lnTo>
                    <a:pt x="2369642" y="340753"/>
                  </a:lnTo>
                  <a:lnTo>
                    <a:pt x="2371712" y="338683"/>
                  </a:lnTo>
                  <a:lnTo>
                    <a:pt x="2372233" y="337426"/>
                  </a:lnTo>
                  <a:lnTo>
                    <a:pt x="2372233" y="321868"/>
                  </a:lnTo>
                  <a:lnTo>
                    <a:pt x="2371712" y="320611"/>
                  </a:lnTo>
                  <a:lnTo>
                    <a:pt x="2369642" y="318541"/>
                  </a:lnTo>
                  <a:lnTo>
                    <a:pt x="2368397" y="318033"/>
                  </a:lnTo>
                  <a:lnTo>
                    <a:pt x="1895817" y="318033"/>
                  </a:lnTo>
                  <a:lnTo>
                    <a:pt x="1895817" y="23114"/>
                  </a:lnTo>
                  <a:lnTo>
                    <a:pt x="2363914" y="23114"/>
                  </a:lnTo>
                  <a:lnTo>
                    <a:pt x="2366619" y="21996"/>
                  </a:lnTo>
                  <a:lnTo>
                    <a:pt x="2371115" y="17500"/>
                  </a:lnTo>
                  <a:lnTo>
                    <a:pt x="2372233" y="14795"/>
                  </a:lnTo>
                  <a:lnTo>
                    <a:pt x="2372233" y="8432"/>
                  </a:lnTo>
                  <a:close/>
                </a:path>
              </a:pathLst>
            </a:custGeom>
            <a:solidFill>
              <a:srgbClr val="F5F5F5"/>
            </a:solidFill>
          </p:spPr>
          <p:txBody>
            <a:bodyPr wrap="square" lIns="0" tIns="0" rIns="0" bIns="0" rtlCol="0"/>
            <a:lstStyle/>
            <a:p>
              <a:endParaRPr/>
            </a:p>
          </p:txBody>
        </p:sp>
        <p:sp>
          <p:nvSpPr>
            <p:cNvPr id="37" name="object 37"/>
            <p:cNvSpPr/>
            <p:nvPr/>
          </p:nvSpPr>
          <p:spPr>
            <a:xfrm>
              <a:off x="4478629" y="4430915"/>
              <a:ext cx="436245" cy="186055"/>
            </a:xfrm>
            <a:custGeom>
              <a:avLst/>
              <a:gdLst/>
              <a:ahLst/>
              <a:cxnLst/>
              <a:rect l="l" t="t" r="r" b="b"/>
              <a:pathLst>
                <a:path w="436245" h="186054">
                  <a:moveTo>
                    <a:pt x="427799" y="123215"/>
                  </a:moveTo>
                  <a:lnTo>
                    <a:pt x="426935" y="123215"/>
                  </a:lnTo>
                  <a:lnTo>
                    <a:pt x="426935" y="121945"/>
                  </a:lnTo>
                  <a:lnTo>
                    <a:pt x="366179" y="121945"/>
                  </a:lnTo>
                  <a:lnTo>
                    <a:pt x="366179" y="120675"/>
                  </a:lnTo>
                  <a:lnTo>
                    <a:pt x="74853" y="120675"/>
                  </a:lnTo>
                  <a:lnTo>
                    <a:pt x="74853" y="121945"/>
                  </a:lnTo>
                  <a:lnTo>
                    <a:pt x="9423" y="121945"/>
                  </a:lnTo>
                  <a:lnTo>
                    <a:pt x="9423" y="123215"/>
                  </a:lnTo>
                  <a:lnTo>
                    <a:pt x="7962" y="123215"/>
                  </a:lnTo>
                  <a:lnTo>
                    <a:pt x="7962" y="124485"/>
                  </a:lnTo>
                  <a:lnTo>
                    <a:pt x="71577" y="124485"/>
                  </a:lnTo>
                  <a:lnTo>
                    <a:pt x="71577" y="125755"/>
                  </a:lnTo>
                  <a:lnTo>
                    <a:pt x="364172" y="125755"/>
                  </a:lnTo>
                  <a:lnTo>
                    <a:pt x="364172" y="124485"/>
                  </a:lnTo>
                  <a:lnTo>
                    <a:pt x="427799" y="124485"/>
                  </a:lnTo>
                  <a:lnTo>
                    <a:pt x="427799" y="123215"/>
                  </a:lnTo>
                  <a:close/>
                </a:path>
                <a:path w="436245" h="186054">
                  <a:moveTo>
                    <a:pt x="433476" y="2540"/>
                  </a:moveTo>
                  <a:lnTo>
                    <a:pt x="420852" y="2540"/>
                  </a:lnTo>
                  <a:lnTo>
                    <a:pt x="420852" y="1270"/>
                  </a:lnTo>
                  <a:lnTo>
                    <a:pt x="323151" y="1270"/>
                  </a:lnTo>
                  <a:lnTo>
                    <a:pt x="323151" y="0"/>
                  </a:lnTo>
                  <a:lnTo>
                    <a:pt x="112610" y="0"/>
                  </a:lnTo>
                  <a:lnTo>
                    <a:pt x="112610" y="1270"/>
                  </a:lnTo>
                  <a:lnTo>
                    <a:pt x="14909" y="1270"/>
                  </a:lnTo>
                  <a:lnTo>
                    <a:pt x="14909" y="2540"/>
                  </a:lnTo>
                  <a:lnTo>
                    <a:pt x="2286" y="2540"/>
                  </a:lnTo>
                  <a:lnTo>
                    <a:pt x="2286" y="3810"/>
                  </a:lnTo>
                  <a:lnTo>
                    <a:pt x="45097" y="3810"/>
                  </a:lnTo>
                  <a:lnTo>
                    <a:pt x="45097" y="5080"/>
                  </a:lnTo>
                  <a:lnTo>
                    <a:pt x="390677" y="5080"/>
                  </a:lnTo>
                  <a:lnTo>
                    <a:pt x="390677" y="3810"/>
                  </a:lnTo>
                  <a:lnTo>
                    <a:pt x="433476" y="3810"/>
                  </a:lnTo>
                  <a:lnTo>
                    <a:pt x="433476" y="2540"/>
                  </a:lnTo>
                  <a:close/>
                </a:path>
                <a:path w="436245" h="186054">
                  <a:moveTo>
                    <a:pt x="435114" y="182930"/>
                  </a:moveTo>
                  <a:lnTo>
                    <a:pt x="418401" y="182930"/>
                  </a:lnTo>
                  <a:lnTo>
                    <a:pt x="418401" y="181660"/>
                  </a:lnTo>
                  <a:lnTo>
                    <a:pt x="314083" y="181660"/>
                  </a:lnTo>
                  <a:lnTo>
                    <a:pt x="314083" y="180390"/>
                  </a:lnTo>
                  <a:lnTo>
                    <a:pt x="124320" y="180390"/>
                  </a:lnTo>
                  <a:lnTo>
                    <a:pt x="124320" y="181660"/>
                  </a:lnTo>
                  <a:lnTo>
                    <a:pt x="20320" y="181660"/>
                  </a:lnTo>
                  <a:lnTo>
                    <a:pt x="20320" y="182930"/>
                  </a:lnTo>
                  <a:lnTo>
                    <a:pt x="647" y="182930"/>
                  </a:lnTo>
                  <a:lnTo>
                    <a:pt x="647" y="184200"/>
                  </a:lnTo>
                  <a:lnTo>
                    <a:pt x="42100" y="184200"/>
                  </a:lnTo>
                  <a:lnTo>
                    <a:pt x="42100" y="185470"/>
                  </a:lnTo>
                  <a:lnTo>
                    <a:pt x="393661" y="185470"/>
                  </a:lnTo>
                  <a:lnTo>
                    <a:pt x="393661" y="184200"/>
                  </a:lnTo>
                  <a:lnTo>
                    <a:pt x="435114" y="184200"/>
                  </a:lnTo>
                  <a:lnTo>
                    <a:pt x="435114" y="182930"/>
                  </a:lnTo>
                  <a:close/>
                </a:path>
                <a:path w="436245" h="186054">
                  <a:moveTo>
                    <a:pt x="435635" y="62242"/>
                  </a:moveTo>
                  <a:lnTo>
                    <a:pt x="395427" y="62242"/>
                  </a:lnTo>
                  <a:lnTo>
                    <a:pt x="395427" y="60972"/>
                  </a:lnTo>
                  <a:lnTo>
                    <a:pt x="37376" y="60972"/>
                  </a:lnTo>
                  <a:lnTo>
                    <a:pt x="37376" y="62242"/>
                  </a:lnTo>
                  <a:lnTo>
                    <a:pt x="0" y="62242"/>
                  </a:lnTo>
                  <a:lnTo>
                    <a:pt x="0" y="63512"/>
                  </a:lnTo>
                  <a:lnTo>
                    <a:pt x="19037" y="63512"/>
                  </a:lnTo>
                  <a:lnTo>
                    <a:pt x="19037" y="64782"/>
                  </a:lnTo>
                  <a:lnTo>
                    <a:pt x="125437" y="64782"/>
                  </a:lnTo>
                  <a:lnTo>
                    <a:pt x="125437" y="66052"/>
                  </a:lnTo>
                  <a:lnTo>
                    <a:pt x="310324" y="66052"/>
                  </a:lnTo>
                  <a:lnTo>
                    <a:pt x="310324" y="64782"/>
                  </a:lnTo>
                  <a:lnTo>
                    <a:pt x="416725" y="64782"/>
                  </a:lnTo>
                  <a:lnTo>
                    <a:pt x="416725" y="63512"/>
                  </a:lnTo>
                  <a:lnTo>
                    <a:pt x="435635" y="63512"/>
                  </a:lnTo>
                  <a:lnTo>
                    <a:pt x="435635" y="62242"/>
                  </a:lnTo>
                  <a:close/>
                </a:path>
              </a:pathLst>
            </a:custGeom>
            <a:solidFill>
              <a:srgbClr val="DFDFDF"/>
            </a:solidFill>
          </p:spPr>
          <p:txBody>
            <a:bodyPr wrap="square" lIns="0" tIns="0" rIns="0" bIns="0" rtlCol="0"/>
            <a:lstStyle/>
            <a:p>
              <a:endParaRPr/>
            </a:p>
          </p:txBody>
        </p:sp>
        <p:sp>
          <p:nvSpPr>
            <p:cNvPr id="38" name="object 38"/>
            <p:cNvSpPr/>
            <p:nvPr/>
          </p:nvSpPr>
          <p:spPr>
            <a:xfrm>
              <a:off x="4529634" y="4733274"/>
              <a:ext cx="455295" cy="862330"/>
            </a:xfrm>
            <a:custGeom>
              <a:avLst/>
              <a:gdLst/>
              <a:ahLst/>
              <a:cxnLst/>
              <a:rect l="l" t="t" r="r" b="b"/>
              <a:pathLst>
                <a:path w="455295" h="862329">
                  <a:moveTo>
                    <a:pt x="454702" y="862007"/>
                  </a:moveTo>
                  <a:lnTo>
                    <a:pt x="0" y="862007"/>
                  </a:lnTo>
                  <a:lnTo>
                    <a:pt x="0" y="0"/>
                  </a:lnTo>
                  <a:lnTo>
                    <a:pt x="454702" y="0"/>
                  </a:lnTo>
                  <a:lnTo>
                    <a:pt x="454702" y="862007"/>
                  </a:lnTo>
                  <a:close/>
                </a:path>
              </a:pathLst>
            </a:custGeom>
            <a:solidFill>
              <a:srgbClr val="EBEBEB"/>
            </a:solidFill>
          </p:spPr>
          <p:txBody>
            <a:bodyPr wrap="square" lIns="0" tIns="0" rIns="0" bIns="0" rtlCol="0"/>
            <a:lstStyle/>
            <a:p>
              <a:endParaRPr/>
            </a:p>
          </p:txBody>
        </p:sp>
        <p:sp>
          <p:nvSpPr>
            <p:cNvPr id="39" name="object 39"/>
            <p:cNvSpPr/>
            <p:nvPr/>
          </p:nvSpPr>
          <p:spPr>
            <a:xfrm>
              <a:off x="2395359" y="4702962"/>
              <a:ext cx="2654935" cy="934719"/>
            </a:xfrm>
            <a:custGeom>
              <a:avLst/>
              <a:gdLst/>
              <a:ahLst/>
              <a:cxnLst/>
              <a:rect l="l" t="t" r="r" b="b"/>
              <a:pathLst>
                <a:path w="2654935" h="934720">
                  <a:moveTo>
                    <a:pt x="2580106" y="477443"/>
                  </a:moveTo>
                  <a:lnTo>
                    <a:pt x="2580030" y="476173"/>
                  </a:lnTo>
                  <a:lnTo>
                    <a:pt x="2509647" y="476173"/>
                  </a:lnTo>
                  <a:lnTo>
                    <a:pt x="2509647" y="474903"/>
                  </a:lnTo>
                  <a:lnTo>
                    <a:pt x="2210003" y="474903"/>
                  </a:lnTo>
                  <a:lnTo>
                    <a:pt x="2210003" y="476173"/>
                  </a:lnTo>
                  <a:lnTo>
                    <a:pt x="2142947" y="476173"/>
                  </a:lnTo>
                  <a:lnTo>
                    <a:pt x="2142947" y="477443"/>
                  </a:lnTo>
                  <a:lnTo>
                    <a:pt x="2143379" y="477443"/>
                  </a:lnTo>
                  <a:lnTo>
                    <a:pt x="2143379" y="478713"/>
                  </a:lnTo>
                  <a:lnTo>
                    <a:pt x="2207717" y="478713"/>
                  </a:lnTo>
                  <a:lnTo>
                    <a:pt x="2207717" y="479983"/>
                  </a:lnTo>
                  <a:lnTo>
                    <a:pt x="2515781" y="479983"/>
                  </a:lnTo>
                  <a:lnTo>
                    <a:pt x="2515781" y="478713"/>
                  </a:lnTo>
                  <a:lnTo>
                    <a:pt x="2580106" y="478713"/>
                  </a:lnTo>
                  <a:lnTo>
                    <a:pt x="2580106" y="477443"/>
                  </a:lnTo>
                  <a:close/>
                </a:path>
                <a:path w="2654935" h="934720">
                  <a:moveTo>
                    <a:pt x="2580106" y="365658"/>
                  </a:moveTo>
                  <a:lnTo>
                    <a:pt x="2515235" y="365658"/>
                  </a:lnTo>
                  <a:lnTo>
                    <a:pt x="2515235" y="364388"/>
                  </a:lnTo>
                  <a:lnTo>
                    <a:pt x="2208263" y="364388"/>
                  </a:lnTo>
                  <a:lnTo>
                    <a:pt x="2208263" y="365658"/>
                  </a:lnTo>
                  <a:lnTo>
                    <a:pt x="2143379" y="365658"/>
                  </a:lnTo>
                  <a:lnTo>
                    <a:pt x="2143379" y="366928"/>
                  </a:lnTo>
                  <a:lnTo>
                    <a:pt x="2143849" y="366928"/>
                  </a:lnTo>
                  <a:lnTo>
                    <a:pt x="2143849" y="368198"/>
                  </a:lnTo>
                  <a:lnTo>
                    <a:pt x="2210981" y="368198"/>
                  </a:lnTo>
                  <a:lnTo>
                    <a:pt x="2210981" y="369468"/>
                  </a:lnTo>
                  <a:lnTo>
                    <a:pt x="2512504" y="369468"/>
                  </a:lnTo>
                  <a:lnTo>
                    <a:pt x="2512504" y="368198"/>
                  </a:lnTo>
                  <a:lnTo>
                    <a:pt x="2579649" y="368198"/>
                  </a:lnTo>
                  <a:lnTo>
                    <a:pt x="2579649" y="366928"/>
                  </a:lnTo>
                  <a:lnTo>
                    <a:pt x="2580106" y="366928"/>
                  </a:lnTo>
                  <a:lnTo>
                    <a:pt x="2580106" y="365658"/>
                  </a:lnTo>
                  <a:close/>
                </a:path>
                <a:path w="2654935" h="934720">
                  <a:moveTo>
                    <a:pt x="2580551" y="255143"/>
                  </a:moveTo>
                  <a:lnTo>
                    <a:pt x="2518587" y="255143"/>
                  </a:lnTo>
                  <a:lnTo>
                    <a:pt x="2518587" y="253873"/>
                  </a:lnTo>
                  <a:lnTo>
                    <a:pt x="2208657" y="253873"/>
                  </a:lnTo>
                  <a:lnTo>
                    <a:pt x="2208657" y="255143"/>
                  </a:lnTo>
                  <a:lnTo>
                    <a:pt x="2143455" y="255143"/>
                  </a:lnTo>
                  <a:lnTo>
                    <a:pt x="2143455" y="256413"/>
                  </a:lnTo>
                  <a:lnTo>
                    <a:pt x="2143925" y="256413"/>
                  </a:lnTo>
                  <a:lnTo>
                    <a:pt x="2143925" y="257683"/>
                  </a:lnTo>
                  <a:lnTo>
                    <a:pt x="2216747" y="257683"/>
                  </a:lnTo>
                  <a:lnTo>
                    <a:pt x="2216747" y="258953"/>
                  </a:lnTo>
                  <a:lnTo>
                    <a:pt x="2506738" y="258953"/>
                  </a:lnTo>
                  <a:lnTo>
                    <a:pt x="2506738" y="257683"/>
                  </a:lnTo>
                  <a:lnTo>
                    <a:pt x="2579560" y="257683"/>
                  </a:lnTo>
                  <a:lnTo>
                    <a:pt x="2579560" y="256413"/>
                  </a:lnTo>
                  <a:lnTo>
                    <a:pt x="2580551" y="256413"/>
                  </a:lnTo>
                  <a:lnTo>
                    <a:pt x="2580551" y="255143"/>
                  </a:lnTo>
                  <a:close/>
                </a:path>
                <a:path w="2654935" h="934720">
                  <a:moveTo>
                    <a:pt x="2581186" y="587959"/>
                  </a:moveTo>
                  <a:lnTo>
                    <a:pt x="2579039" y="587959"/>
                  </a:lnTo>
                  <a:lnTo>
                    <a:pt x="2579039" y="586689"/>
                  </a:lnTo>
                  <a:lnTo>
                    <a:pt x="2508885" y="586689"/>
                  </a:lnTo>
                  <a:lnTo>
                    <a:pt x="2508885" y="585419"/>
                  </a:lnTo>
                  <a:lnTo>
                    <a:pt x="2218067" y="585419"/>
                  </a:lnTo>
                  <a:lnTo>
                    <a:pt x="2218067" y="586689"/>
                  </a:lnTo>
                  <a:lnTo>
                    <a:pt x="2145055" y="586689"/>
                  </a:lnTo>
                  <a:lnTo>
                    <a:pt x="2145055" y="587959"/>
                  </a:lnTo>
                  <a:lnTo>
                    <a:pt x="2142299" y="587959"/>
                  </a:lnTo>
                  <a:lnTo>
                    <a:pt x="2142299" y="589241"/>
                  </a:lnTo>
                  <a:lnTo>
                    <a:pt x="2206701" y="589241"/>
                  </a:lnTo>
                  <a:lnTo>
                    <a:pt x="2206701" y="590511"/>
                  </a:lnTo>
                  <a:lnTo>
                    <a:pt x="2516784" y="590511"/>
                  </a:lnTo>
                  <a:lnTo>
                    <a:pt x="2516784" y="589241"/>
                  </a:lnTo>
                  <a:lnTo>
                    <a:pt x="2581186" y="589241"/>
                  </a:lnTo>
                  <a:lnTo>
                    <a:pt x="2581186" y="587959"/>
                  </a:lnTo>
                  <a:close/>
                </a:path>
                <a:path w="2654935" h="934720">
                  <a:moveTo>
                    <a:pt x="2581249" y="698487"/>
                  </a:moveTo>
                  <a:lnTo>
                    <a:pt x="2578506" y="698487"/>
                  </a:lnTo>
                  <a:lnTo>
                    <a:pt x="2578506" y="697217"/>
                  </a:lnTo>
                  <a:lnTo>
                    <a:pt x="2505824" y="697217"/>
                  </a:lnTo>
                  <a:lnTo>
                    <a:pt x="2505824" y="695947"/>
                  </a:lnTo>
                  <a:lnTo>
                    <a:pt x="2217674" y="695947"/>
                  </a:lnTo>
                  <a:lnTo>
                    <a:pt x="2217674" y="697217"/>
                  </a:lnTo>
                  <a:lnTo>
                    <a:pt x="2144979" y="697217"/>
                  </a:lnTo>
                  <a:lnTo>
                    <a:pt x="2144979" y="698487"/>
                  </a:lnTo>
                  <a:lnTo>
                    <a:pt x="2142248" y="698487"/>
                  </a:lnTo>
                  <a:lnTo>
                    <a:pt x="2142248" y="699757"/>
                  </a:lnTo>
                  <a:lnTo>
                    <a:pt x="2201583" y="699757"/>
                  </a:lnTo>
                  <a:lnTo>
                    <a:pt x="2201583" y="701027"/>
                  </a:lnTo>
                  <a:lnTo>
                    <a:pt x="2521902" y="701027"/>
                  </a:lnTo>
                  <a:lnTo>
                    <a:pt x="2521902" y="699757"/>
                  </a:lnTo>
                  <a:lnTo>
                    <a:pt x="2581249" y="699757"/>
                  </a:lnTo>
                  <a:lnTo>
                    <a:pt x="2581249" y="698487"/>
                  </a:lnTo>
                  <a:close/>
                </a:path>
                <a:path w="2654935" h="934720">
                  <a:moveTo>
                    <a:pt x="2581618" y="809002"/>
                  </a:moveTo>
                  <a:lnTo>
                    <a:pt x="2578404" y="809002"/>
                  </a:lnTo>
                  <a:lnTo>
                    <a:pt x="2578404" y="807732"/>
                  </a:lnTo>
                  <a:lnTo>
                    <a:pt x="2499601" y="807732"/>
                  </a:lnTo>
                  <a:lnTo>
                    <a:pt x="2499601" y="806462"/>
                  </a:lnTo>
                  <a:lnTo>
                    <a:pt x="2220391" y="806462"/>
                  </a:lnTo>
                  <a:lnTo>
                    <a:pt x="2220391" y="807732"/>
                  </a:lnTo>
                  <a:lnTo>
                    <a:pt x="2144484" y="807732"/>
                  </a:lnTo>
                  <a:lnTo>
                    <a:pt x="2144484" y="809002"/>
                  </a:lnTo>
                  <a:lnTo>
                    <a:pt x="2141867" y="809002"/>
                  </a:lnTo>
                  <a:lnTo>
                    <a:pt x="2141867" y="810272"/>
                  </a:lnTo>
                  <a:lnTo>
                    <a:pt x="2198014" y="810272"/>
                  </a:lnTo>
                  <a:lnTo>
                    <a:pt x="2198014" y="811542"/>
                  </a:lnTo>
                  <a:lnTo>
                    <a:pt x="2525484" y="811542"/>
                  </a:lnTo>
                  <a:lnTo>
                    <a:pt x="2525484" y="810272"/>
                  </a:lnTo>
                  <a:lnTo>
                    <a:pt x="2581618" y="810272"/>
                  </a:lnTo>
                  <a:lnTo>
                    <a:pt x="2581618" y="809002"/>
                  </a:lnTo>
                  <a:close/>
                </a:path>
                <a:path w="2654935" h="934720">
                  <a:moveTo>
                    <a:pt x="2581668" y="144614"/>
                  </a:moveTo>
                  <a:lnTo>
                    <a:pt x="2519692" y="144614"/>
                  </a:lnTo>
                  <a:lnTo>
                    <a:pt x="2519692" y="143344"/>
                  </a:lnTo>
                  <a:lnTo>
                    <a:pt x="2199602" y="143344"/>
                  </a:lnTo>
                  <a:lnTo>
                    <a:pt x="2199602" y="144614"/>
                  </a:lnTo>
                  <a:lnTo>
                    <a:pt x="2141410" y="144614"/>
                  </a:lnTo>
                  <a:lnTo>
                    <a:pt x="2141410" y="145884"/>
                  </a:lnTo>
                  <a:lnTo>
                    <a:pt x="2144890" y="145884"/>
                  </a:lnTo>
                  <a:lnTo>
                    <a:pt x="2144890" y="147154"/>
                  </a:lnTo>
                  <a:lnTo>
                    <a:pt x="2217420" y="147154"/>
                  </a:lnTo>
                  <a:lnTo>
                    <a:pt x="2217420" y="148437"/>
                  </a:lnTo>
                  <a:lnTo>
                    <a:pt x="2506065" y="148437"/>
                  </a:lnTo>
                  <a:lnTo>
                    <a:pt x="2506065" y="147154"/>
                  </a:lnTo>
                  <a:lnTo>
                    <a:pt x="2578595" y="147154"/>
                  </a:lnTo>
                  <a:lnTo>
                    <a:pt x="2578595" y="145884"/>
                  </a:lnTo>
                  <a:lnTo>
                    <a:pt x="2581668" y="145884"/>
                  </a:lnTo>
                  <a:lnTo>
                    <a:pt x="2581668" y="144614"/>
                  </a:lnTo>
                  <a:close/>
                </a:path>
                <a:path w="2654935" h="934720">
                  <a:moveTo>
                    <a:pt x="2654871" y="12052"/>
                  </a:moveTo>
                  <a:lnTo>
                    <a:pt x="2642819" y="0"/>
                  </a:lnTo>
                  <a:lnTo>
                    <a:pt x="2134273" y="0"/>
                  </a:lnTo>
                  <a:lnTo>
                    <a:pt x="2075942" y="0"/>
                  </a:lnTo>
                  <a:lnTo>
                    <a:pt x="0" y="0"/>
                  </a:lnTo>
                  <a:lnTo>
                    <a:pt x="0" y="934631"/>
                  </a:lnTo>
                  <a:lnTo>
                    <a:pt x="2134273" y="934631"/>
                  </a:lnTo>
                  <a:lnTo>
                    <a:pt x="2624569" y="934516"/>
                  </a:lnTo>
                  <a:lnTo>
                    <a:pt x="2628582" y="934516"/>
                  </a:lnTo>
                  <a:lnTo>
                    <a:pt x="2632456" y="933742"/>
                  </a:lnTo>
                  <a:lnTo>
                    <a:pt x="2654871" y="908215"/>
                  </a:lnTo>
                  <a:lnTo>
                    <a:pt x="2654846" y="900188"/>
                  </a:lnTo>
                  <a:lnTo>
                    <a:pt x="2628582" y="873899"/>
                  </a:lnTo>
                  <a:lnTo>
                    <a:pt x="2134273" y="873899"/>
                  </a:lnTo>
                  <a:lnTo>
                    <a:pt x="2134273" y="60629"/>
                  </a:lnTo>
                  <a:lnTo>
                    <a:pt x="2642819" y="60629"/>
                  </a:lnTo>
                  <a:lnTo>
                    <a:pt x="2644597" y="60274"/>
                  </a:lnTo>
                  <a:lnTo>
                    <a:pt x="2654871" y="48577"/>
                  </a:lnTo>
                  <a:lnTo>
                    <a:pt x="2654871" y="12052"/>
                  </a:lnTo>
                  <a:close/>
                </a:path>
              </a:pathLst>
            </a:custGeom>
            <a:solidFill>
              <a:srgbClr val="DFDFDF"/>
            </a:solidFill>
          </p:spPr>
          <p:txBody>
            <a:bodyPr wrap="square" lIns="0" tIns="0" rIns="0" bIns="0" rtlCol="0"/>
            <a:lstStyle/>
            <a:p>
              <a:endParaRPr/>
            </a:p>
          </p:txBody>
        </p:sp>
        <p:sp>
          <p:nvSpPr>
            <p:cNvPr id="40" name="object 40"/>
            <p:cNvSpPr/>
            <p:nvPr/>
          </p:nvSpPr>
          <p:spPr>
            <a:xfrm>
              <a:off x="2942336" y="4971363"/>
              <a:ext cx="1266825" cy="401955"/>
            </a:xfrm>
            <a:custGeom>
              <a:avLst/>
              <a:gdLst/>
              <a:ahLst/>
              <a:cxnLst/>
              <a:rect l="l" t="t" r="r" b="b"/>
              <a:pathLst>
                <a:path w="1266825" h="401954">
                  <a:moveTo>
                    <a:pt x="183299" y="98513"/>
                  </a:moveTo>
                  <a:lnTo>
                    <a:pt x="177457" y="56692"/>
                  </a:lnTo>
                  <a:lnTo>
                    <a:pt x="160096" y="25755"/>
                  </a:lnTo>
                  <a:lnTo>
                    <a:pt x="131419" y="6578"/>
                  </a:lnTo>
                  <a:lnTo>
                    <a:pt x="91643" y="0"/>
                  </a:lnTo>
                  <a:lnTo>
                    <a:pt x="51866" y="6502"/>
                  </a:lnTo>
                  <a:lnTo>
                    <a:pt x="23190" y="25565"/>
                  </a:lnTo>
                  <a:lnTo>
                    <a:pt x="5829" y="56476"/>
                  </a:lnTo>
                  <a:lnTo>
                    <a:pt x="0" y="98513"/>
                  </a:lnTo>
                  <a:lnTo>
                    <a:pt x="0" y="301980"/>
                  </a:lnTo>
                  <a:lnTo>
                    <a:pt x="5829" y="343789"/>
                  </a:lnTo>
                  <a:lnTo>
                    <a:pt x="23190" y="374662"/>
                  </a:lnTo>
                  <a:lnTo>
                    <a:pt x="51866" y="393801"/>
                  </a:lnTo>
                  <a:lnTo>
                    <a:pt x="91643" y="400367"/>
                  </a:lnTo>
                  <a:lnTo>
                    <a:pt x="131419" y="393877"/>
                  </a:lnTo>
                  <a:lnTo>
                    <a:pt x="160096" y="374853"/>
                  </a:lnTo>
                  <a:lnTo>
                    <a:pt x="177457" y="343992"/>
                  </a:lnTo>
                  <a:lnTo>
                    <a:pt x="183299" y="301980"/>
                  </a:lnTo>
                  <a:lnTo>
                    <a:pt x="183299" y="249948"/>
                  </a:lnTo>
                  <a:lnTo>
                    <a:pt x="125222" y="249948"/>
                  </a:lnTo>
                  <a:lnTo>
                    <a:pt x="125222" y="305892"/>
                  </a:lnTo>
                  <a:lnTo>
                    <a:pt x="122974" y="323596"/>
                  </a:lnTo>
                  <a:lnTo>
                    <a:pt x="116560" y="335305"/>
                  </a:lnTo>
                  <a:lnTo>
                    <a:pt x="106540" y="341795"/>
                  </a:lnTo>
                  <a:lnTo>
                    <a:pt x="93421" y="343789"/>
                  </a:lnTo>
                  <a:lnTo>
                    <a:pt x="80276" y="341807"/>
                  </a:lnTo>
                  <a:lnTo>
                    <a:pt x="70205" y="335356"/>
                  </a:lnTo>
                  <a:lnTo>
                    <a:pt x="63754" y="323646"/>
                  </a:lnTo>
                  <a:lnTo>
                    <a:pt x="61480" y="305892"/>
                  </a:lnTo>
                  <a:lnTo>
                    <a:pt x="61480" y="94589"/>
                  </a:lnTo>
                  <a:lnTo>
                    <a:pt x="63766" y="76733"/>
                  </a:lnTo>
                  <a:lnTo>
                    <a:pt x="70256" y="64757"/>
                  </a:lnTo>
                  <a:lnTo>
                    <a:pt x="80327" y="58039"/>
                  </a:lnTo>
                  <a:lnTo>
                    <a:pt x="93421" y="55943"/>
                  </a:lnTo>
                  <a:lnTo>
                    <a:pt x="106476" y="58039"/>
                  </a:lnTo>
                  <a:lnTo>
                    <a:pt x="116522" y="64757"/>
                  </a:lnTo>
                  <a:lnTo>
                    <a:pt x="122948" y="76733"/>
                  </a:lnTo>
                  <a:lnTo>
                    <a:pt x="125222" y="94589"/>
                  </a:lnTo>
                  <a:lnTo>
                    <a:pt x="125222" y="136398"/>
                  </a:lnTo>
                  <a:lnTo>
                    <a:pt x="183299" y="136398"/>
                  </a:lnTo>
                  <a:lnTo>
                    <a:pt x="183299" y="98513"/>
                  </a:lnTo>
                  <a:close/>
                </a:path>
                <a:path w="1266825" h="401954">
                  <a:moveTo>
                    <a:pt x="402310" y="98513"/>
                  </a:moveTo>
                  <a:lnTo>
                    <a:pt x="396227" y="56692"/>
                  </a:lnTo>
                  <a:lnTo>
                    <a:pt x="396100" y="56476"/>
                  </a:lnTo>
                  <a:lnTo>
                    <a:pt x="395795" y="55943"/>
                  </a:lnTo>
                  <a:lnTo>
                    <a:pt x="378294" y="25755"/>
                  </a:lnTo>
                  <a:lnTo>
                    <a:pt x="348945" y="6502"/>
                  </a:lnTo>
                  <a:lnTo>
                    <a:pt x="348627" y="6502"/>
                  </a:lnTo>
                  <a:lnTo>
                    <a:pt x="340842" y="5232"/>
                  </a:lnTo>
                  <a:lnTo>
                    <a:pt x="340842" y="94589"/>
                  </a:lnTo>
                  <a:lnTo>
                    <a:pt x="340842" y="305892"/>
                  </a:lnTo>
                  <a:lnTo>
                    <a:pt x="338569" y="323761"/>
                  </a:lnTo>
                  <a:lnTo>
                    <a:pt x="332130" y="335737"/>
                  </a:lnTo>
                  <a:lnTo>
                    <a:pt x="322097" y="342455"/>
                  </a:lnTo>
                  <a:lnTo>
                    <a:pt x="309029" y="344551"/>
                  </a:lnTo>
                  <a:lnTo>
                    <a:pt x="295960" y="342455"/>
                  </a:lnTo>
                  <a:lnTo>
                    <a:pt x="285927" y="335737"/>
                  </a:lnTo>
                  <a:lnTo>
                    <a:pt x="279488" y="323761"/>
                  </a:lnTo>
                  <a:lnTo>
                    <a:pt x="277215" y="305892"/>
                  </a:lnTo>
                  <a:lnTo>
                    <a:pt x="277215" y="94589"/>
                  </a:lnTo>
                  <a:lnTo>
                    <a:pt x="279488" y="76733"/>
                  </a:lnTo>
                  <a:lnTo>
                    <a:pt x="285927" y="64757"/>
                  </a:lnTo>
                  <a:lnTo>
                    <a:pt x="295960" y="58039"/>
                  </a:lnTo>
                  <a:lnTo>
                    <a:pt x="309029" y="55943"/>
                  </a:lnTo>
                  <a:lnTo>
                    <a:pt x="322097" y="58039"/>
                  </a:lnTo>
                  <a:lnTo>
                    <a:pt x="332130" y="64757"/>
                  </a:lnTo>
                  <a:lnTo>
                    <a:pt x="338569" y="76733"/>
                  </a:lnTo>
                  <a:lnTo>
                    <a:pt x="340842" y="94589"/>
                  </a:lnTo>
                  <a:lnTo>
                    <a:pt x="340842" y="5232"/>
                  </a:lnTo>
                  <a:lnTo>
                    <a:pt x="309029" y="0"/>
                  </a:lnTo>
                  <a:lnTo>
                    <a:pt x="268998" y="6502"/>
                  </a:lnTo>
                  <a:lnTo>
                    <a:pt x="239750" y="25565"/>
                  </a:lnTo>
                  <a:lnTo>
                    <a:pt x="239649" y="25755"/>
                  </a:lnTo>
                  <a:lnTo>
                    <a:pt x="221830" y="56476"/>
                  </a:lnTo>
                  <a:lnTo>
                    <a:pt x="221792" y="56692"/>
                  </a:lnTo>
                  <a:lnTo>
                    <a:pt x="215734" y="98513"/>
                  </a:lnTo>
                  <a:lnTo>
                    <a:pt x="215734" y="301980"/>
                  </a:lnTo>
                  <a:lnTo>
                    <a:pt x="221830" y="343789"/>
                  </a:lnTo>
                  <a:lnTo>
                    <a:pt x="221957" y="343992"/>
                  </a:lnTo>
                  <a:lnTo>
                    <a:pt x="239750" y="374662"/>
                  </a:lnTo>
                  <a:lnTo>
                    <a:pt x="268998" y="393801"/>
                  </a:lnTo>
                  <a:lnTo>
                    <a:pt x="309029" y="400367"/>
                  </a:lnTo>
                  <a:lnTo>
                    <a:pt x="349491" y="393801"/>
                  </a:lnTo>
                  <a:lnTo>
                    <a:pt x="349173" y="393801"/>
                  </a:lnTo>
                  <a:lnTo>
                    <a:pt x="378294" y="374853"/>
                  </a:lnTo>
                  <a:lnTo>
                    <a:pt x="378409" y="374662"/>
                  </a:lnTo>
                  <a:lnTo>
                    <a:pt x="395909" y="344551"/>
                  </a:lnTo>
                  <a:lnTo>
                    <a:pt x="396227" y="343992"/>
                  </a:lnTo>
                  <a:lnTo>
                    <a:pt x="396252" y="343789"/>
                  </a:lnTo>
                  <a:lnTo>
                    <a:pt x="402310" y="301980"/>
                  </a:lnTo>
                  <a:lnTo>
                    <a:pt x="402310" y="98513"/>
                  </a:lnTo>
                  <a:close/>
                </a:path>
                <a:path w="1266825" h="401954">
                  <a:moveTo>
                    <a:pt x="604418" y="339890"/>
                  </a:moveTo>
                  <a:lnTo>
                    <a:pt x="503428" y="339890"/>
                  </a:lnTo>
                  <a:lnTo>
                    <a:pt x="503428" y="4521"/>
                  </a:lnTo>
                  <a:lnTo>
                    <a:pt x="441947" y="4521"/>
                  </a:lnTo>
                  <a:lnTo>
                    <a:pt x="441947" y="339890"/>
                  </a:lnTo>
                  <a:lnTo>
                    <a:pt x="441947" y="397052"/>
                  </a:lnTo>
                  <a:lnTo>
                    <a:pt x="604418" y="397052"/>
                  </a:lnTo>
                  <a:lnTo>
                    <a:pt x="604418" y="339890"/>
                  </a:lnTo>
                  <a:close/>
                </a:path>
                <a:path w="1266825" h="401954">
                  <a:moveTo>
                    <a:pt x="813333" y="98513"/>
                  </a:moveTo>
                  <a:lnTo>
                    <a:pt x="807224" y="56692"/>
                  </a:lnTo>
                  <a:lnTo>
                    <a:pt x="807110" y="56476"/>
                  </a:lnTo>
                  <a:lnTo>
                    <a:pt x="806792" y="55943"/>
                  </a:lnTo>
                  <a:lnTo>
                    <a:pt x="789254" y="25755"/>
                  </a:lnTo>
                  <a:lnTo>
                    <a:pt x="759866" y="6502"/>
                  </a:lnTo>
                  <a:lnTo>
                    <a:pt x="759548" y="6502"/>
                  </a:lnTo>
                  <a:lnTo>
                    <a:pt x="751865" y="5245"/>
                  </a:lnTo>
                  <a:lnTo>
                    <a:pt x="751865" y="94589"/>
                  </a:lnTo>
                  <a:lnTo>
                    <a:pt x="751865" y="305892"/>
                  </a:lnTo>
                  <a:lnTo>
                    <a:pt x="749566" y="323761"/>
                  </a:lnTo>
                  <a:lnTo>
                    <a:pt x="743089" y="335737"/>
                  </a:lnTo>
                  <a:lnTo>
                    <a:pt x="733005" y="342455"/>
                  </a:lnTo>
                  <a:lnTo>
                    <a:pt x="719924" y="344551"/>
                  </a:lnTo>
                  <a:lnTo>
                    <a:pt x="706856" y="342455"/>
                  </a:lnTo>
                  <a:lnTo>
                    <a:pt x="696823" y="335737"/>
                  </a:lnTo>
                  <a:lnTo>
                    <a:pt x="690384" y="323761"/>
                  </a:lnTo>
                  <a:lnTo>
                    <a:pt x="688111" y="305892"/>
                  </a:lnTo>
                  <a:lnTo>
                    <a:pt x="688111" y="94589"/>
                  </a:lnTo>
                  <a:lnTo>
                    <a:pt x="690372" y="76733"/>
                  </a:lnTo>
                  <a:lnTo>
                    <a:pt x="696772" y="64757"/>
                  </a:lnTo>
                  <a:lnTo>
                    <a:pt x="706805" y="58039"/>
                  </a:lnTo>
                  <a:lnTo>
                    <a:pt x="719924" y="55943"/>
                  </a:lnTo>
                  <a:lnTo>
                    <a:pt x="733069" y="58039"/>
                  </a:lnTo>
                  <a:lnTo>
                    <a:pt x="743140" y="64757"/>
                  </a:lnTo>
                  <a:lnTo>
                    <a:pt x="749592" y="76733"/>
                  </a:lnTo>
                  <a:lnTo>
                    <a:pt x="751865" y="94589"/>
                  </a:lnTo>
                  <a:lnTo>
                    <a:pt x="751865" y="5245"/>
                  </a:lnTo>
                  <a:lnTo>
                    <a:pt x="719924" y="0"/>
                  </a:lnTo>
                  <a:lnTo>
                    <a:pt x="679894" y="6502"/>
                  </a:lnTo>
                  <a:lnTo>
                    <a:pt x="650646" y="25565"/>
                  </a:lnTo>
                  <a:lnTo>
                    <a:pt x="650544" y="25755"/>
                  </a:lnTo>
                  <a:lnTo>
                    <a:pt x="632726" y="56476"/>
                  </a:lnTo>
                  <a:lnTo>
                    <a:pt x="632701" y="56692"/>
                  </a:lnTo>
                  <a:lnTo>
                    <a:pt x="626630" y="98513"/>
                  </a:lnTo>
                  <a:lnTo>
                    <a:pt x="626630" y="301980"/>
                  </a:lnTo>
                  <a:lnTo>
                    <a:pt x="632714" y="343789"/>
                  </a:lnTo>
                  <a:lnTo>
                    <a:pt x="679843" y="393801"/>
                  </a:lnTo>
                  <a:lnTo>
                    <a:pt x="719924" y="400367"/>
                  </a:lnTo>
                  <a:lnTo>
                    <a:pt x="760463" y="393801"/>
                  </a:lnTo>
                  <a:lnTo>
                    <a:pt x="760145" y="393801"/>
                  </a:lnTo>
                  <a:lnTo>
                    <a:pt x="789305" y="374853"/>
                  </a:lnTo>
                  <a:lnTo>
                    <a:pt x="789419" y="374662"/>
                  </a:lnTo>
                  <a:lnTo>
                    <a:pt x="806932" y="344551"/>
                  </a:lnTo>
                  <a:lnTo>
                    <a:pt x="807250" y="343992"/>
                  </a:lnTo>
                  <a:lnTo>
                    <a:pt x="807275" y="343789"/>
                  </a:lnTo>
                  <a:lnTo>
                    <a:pt x="813333" y="301980"/>
                  </a:lnTo>
                  <a:lnTo>
                    <a:pt x="813333" y="98513"/>
                  </a:lnTo>
                  <a:close/>
                </a:path>
                <a:path w="1266825" h="401954">
                  <a:moveTo>
                    <a:pt x="1033246" y="4914"/>
                  </a:moveTo>
                  <a:lnTo>
                    <a:pt x="975042" y="4914"/>
                  </a:lnTo>
                  <a:lnTo>
                    <a:pt x="975042" y="306908"/>
                  </a:lnTo>
                  <a:lnTo>
                    <a:pt x="972769" y="324548"/>
                  </a:lnTo>
                  <a:lnTo>
                    <a:pt x="966343" y="336270"/>
                  </a:lnTo>
                  <a:lnTo>
                    <a:pt x="956297" y="342785"/>
                  </a:lnTo>
                  <a:lnTo>
                    <a:pt x="943241" y="344792"/>
                  </a:lnTo>
                  <a:lnTo>
                    <a:pt x="930173" y="342798"/>
                  </a:lnTo>
                  <a:lnTo>
                    <a:pt x="920140" y="336321"/>
                  </a:lnTo>
                  <a:lnTo>
                    <a:pt x="913701" y="324599"/>
                  </a:lnTo>
                  <a:lnTo>
                    <a:pt x="911428" y="306908"/>
                  </a:lnTo>
                  <a:lnTo>
                    <a:pt x="911428" y="4914"/>
                  </a:lnTo>
                  <a:lnTo>
                    <a:pt x="849947" y="4914"/>
                  </a:lnTo>
                  <a:lnTo>
                    <a:pt x="849947" y="302996"/>
                  </a:lnTo>
                  <a:lnTo>
                    <a:pt x="855776" y="344741"/>
                  </a:lnTo>
                  <a:lnTo>
                    <a:pt x="873137" y="375627"/>
                  </a:lnTo>
                  <a:lnTo>
                    <a:pt x="901814" y="394804"/>
                  </a:lnTo>
                  <a:lnTo>
                    <a:pt x="941590" y="401383"/>
                  </a:lnTo>
                  <a:lnTo>
                    <a:pt x="981367" y="394804"/>
                  </a:lnTo>
                  <a:lnTo>
                    <a:pt x="1010043" y="375627"/>
                  </a:lnTo>
                  <a:lnTo>
                    <a:pt x="1027404" y="344741"/>
                  </a:lnTo>
                  <a:lnTo>
                    <a:pt x="1033246" y="302996"/>
                  </a:lnTo>
                  <a:lnTo>
                    <a:pt x="1033246" y="4914"/>
                  </a:lnTo>
                  <a:close/>
                </a:path>
                <a:path w="1266825" h="401954">
                  <a:moveTo>
                    <a:pt x="1266278" y="396328"/>
                  </a:moveTo>
                  <a:lnTo>
                    <a:pt x="1262646" y="384644"/>
                  </a:lnTo>
                  <a:lnTo>
                    <a:pt x="1260322" y="372948"/>
                  </a:lnTo>
                  <a:lnTo>
                    <a:pt x="1260297" y="372694"/>
                  </a:lnTo>
                  <a:lnTo>
                    <a:pt x="1259255" y="360984"/>
                  </a:lnTo>
                  <a:lnTo>
                    <a:pt x="1259268" y="360591"/>
                  </a:lnTo>
                  <a:lnTo>
                    <a:pt x="1259459" y="348843"/>
                  </a:lnTo>
                  <a:lnTo>
                    <a:pt x="1259344" y="286829"/>
                  </a:lnTo>
                  <a:lnTo>
                    <a:pt x="1257414" y="259905"/>
                  </a:lnTo>
                  <a:lnTo>
                    <a:pt x="1250873" y="237058"/>
                  </a:lnTo>
                  <a:lnTo>
                    <a:pt x="1250619" y="236169"/>
                  </a:lnTo>
                  <a:lnTo>
                    <a:pt x="1238046" y="217703"/>
                  </a:lnTo>
                  <a:lnTo>
                    <a:pt x="1218679" y="205105"/>
                  </a:lnTo>
                  <a:lnTo>
                    <a:pt x="1236637" y="192925"/>
                  </a:lnTo>
                  <a:lnTo>
                    <a:pt x="1245222" y="181114"/>
                  </a:lnTo>
                  <a:lnTo>
                    <a:pt x="1249184" y="175666"/>
                  </a:lnTo>
                  <a:lnTo>
                    <a:pt x="1256550" y="153263"/>
                  </a:lnTo>
                  <a:lnTo>
                    <a:pt x="1258951" y="125666"/>
                  </a:lnTo>
                  <a:lnTo>
                    <a:pt x="1258951" y="94970"/>
                  </a:lnTo>
                  <a:lnTo>
                    <a:pt x="1254340" y="60998"/>
                  </a:lnTo>
                  <a:lnTo>
                    <a:pt x="1253591" y="55435"/>
                  </a:lnTo>
                  <a:lnTo>
                    <a:pt x="1237056" y="27305"/>
                  </a:lnTo>
                  <a:lnTo>
                    <a:pt x="1208684" y="10502"/>
                  </a:lnTo>
                  <a:lnTo>
                    <a:pt x="1197470" y="8978"/>
                  </a:lnTo>
                  <a:lnTo>
                    <a:pt x="1197470" y="101168"/>
                  </a:lnTo>
                  <a:lnTo>
                    <a:pt x="1197470" y="139814"/>
                  </a:lnTo>
                  <a:lnTo>
                    <a:pt x="1194930" y="159473"/>
                  </a:lnTo>
                  <a:lnTo>
                    <a:pt x="1187615" y="172212"/>
                  </a:lnTo>
                  <a:lnTo>
                    <a:pt x="1176007" y="179057"/>
                  </a:lnTo>
                  <a:lnTo>
                    <a:pt x="1160614" y="181114"/>
                  </a:lnTo>
                  <a:lnTo>
                    <a:pt x="1136497" y="181114"/>
                  </a:lnTo>
                  <a:lnTo>
                    <a:pt x="1136497" y="60998"/>
                  </a:lnTo>
                  <a:lnTo>
                    <a:pt x="1166164" y="60998"/>
                  </a:lnTo>
                  <a:lnTo>
                    <a:pt x="1180274" y="63347"/>
                  </a:lnTo>
                  <a:lnTo>
                    <a:pt x="1190015" y="70612"/>
                  </a:lnTo>
                  <a:lnTo>
                    <a:pt x="1195654" y="83108"/>
                  </a:lnTo>
                  <a:lnTo>
                    <a:pt x="1197470" y="101168"/>
                  </a:lnTo>
                  <a:lnTo>
                    <a:pt x="1197470" y="8978"/>
                  </a:lnTo>
                  <a:lnTo>
                    <a:pt x="1167815" y="4914"/>
                  </a:lnTo>
                  <a:lnTo>
                    <a:pt x="1075029" y="4914"/>
                  </a:lnTo>
                  <a:lnTo>
                    <a:pt x="1075029" y="396328"/>
                  </a:lnTo>
                  <a:lnTo>
                    <a:pt x="1136497" y="396328"/>
                  </a:lnTo>
                  <a:lnTo>
                    <a:pt x="1136497" y="237058"/>
                  </a:lnTo>
                  <a:lnTo>
                    <a:pt x="1157833" y="237058"/>
                  </a:lnTo>
                  <a:lnTo>
                    <a:pt x="1175715" y="239725"/>
                  </a:lnTo>
                  <a:lnTo>
                    <a:pt x="1188224" y="248297"/>
                  </a:lnTo>
                  <a:lnTo>
                    <a:pt x="1195578" y="263702"/>
                  </a:lnTo>
                  <a:lnTo>
                    <a:pt x="1197978" y="286829"/>
                  </a:lnTo>
                  <a:lnTo>
                    <a:pt x="1197965" y="348843"/>
                  </a:lnTo>
                  <a:lnTo>
                    <a:pt x="1197521" y="360591"/>
                  </a:lnTo>
                  <a:lnTo>
                    <a:pt x="1197546" y="360984"/>
                  </a:lnTo>
                  <a:lnTo>
                    <a:pt x="1198308" y="372694"/>
                  </a:lnTo>
                  <a:lnTo>
                    <a:pt x="1198359" y="372948"/>
                  </a:lnTo>
                  <a:lnTo>
                    <a:pt x="1200353" y="384644"/>
                  </a:lnTo>
                  <a:lnTo>
                    <a:pt x="1203629" y="396328"/>
                  </a:lnTo>
                  <a:lnTo>
                    <a:pt x="1266278" y="396328"/>
                  </a:lnTo>
                  <a:close/>
                </a:path>
              </a:pathLst>
            </a:custGeom>
            <a:solidFill>
              <a:srgbClr val="EBEBEB"/>
            </a:solidFill>
          </p:spPr>
          <p:txBody>
            <a:bodyPr wrap="square" lIns="0" tIns="0" rIns="0" bIns="0" rtlCol="0"/>
            <a:lstStyle/>
            <a:p>
              <a:endParaRPr/>
            </a:p>
          </p:txBody>
        </p:sp>
        <p:pic>
          <p:nvPicPr>
            <p:cNvPr id="41" name="object 41"/>
            <p:cNvPicPr/>
            <p:nvPr/>
          </p:nvPicPr>
          <p:blipFill>
            <a:blip r:embed="rId2" cstate="print"/>
            <a:stretch>
              <a:fillRect/>
            </a:stretch>
          </p:blipFill>
          <p:spPr>
            <a:xfrm>
              <a:off x="3067569" y="4477260"/>
              <a:ext cx="1088406" cy="171042"/>
            </a:xfrm>
            <a:prstGeom prst="rect">
              <a:avLst/>
            </a:prstGeom>
          </p:spPr>
        </p:pic>
      </p:grpSp>
      <p:grpSp>
        <p:nvGrpSpPr>
          <p:cNvPr id="42" name="object 42"/>
          <p:cNvGrpSpPr/>
          <p:nvPr/>
        </p:nvGrpSpPr>
        <p:grpSpPr>
          <a:xfrm>
            <a:off x="2507207" y="590948"/>
            <a:ext cx="2030730" cy="768985"/>
            <a:chOff x="2507207" y="590948"/>
            <a:chExt cx="2030730" cy="768985"/>
          </a:xfrm>
        </p:grpSpPr>
        <p:sp>
          <p:nvSpPr>
            <p:cNvPr id="43" name="object 43"/>
            <p:cNvSpPr/>
            <p:nvPr/>
          </p:nvSpPr>
          <p:spPr>
            <a:xfrm>
              <a:off x="2507207" y="590948"/>
              <a:ext cx="2030730" cy="768985"/>
            </a:xfrm>
            <a:custGeom>
              <a:avLst/>
              <a:gdLst/>
              <a:ahLst/>
              <a:cxnLst/>
              <a:rect l="l" t="t" r="r" b="b"/>
              <a:pathLst>
                <a:path w="2030729" h="768985">
                  <a:moveTo>
                    <a:pt x="1942728" y="768940"/>
                  </a:moveTo>
                  <a:lnTo>
                    <a:pt x="402986" y="768948"/>
                  </a:lnTo>
                  <a:lnTo>
                    <a:pt x="362242" y="756619"/>
                  </a:lnTo>
                  <a:lnTo>
                    <a:pt x="327903" y="722263"/>
                  </a:lnTo>
                  <a:lnTo>
                    <a:pt x="315581" y="681498"/>
                  </a:lnTo>
                  <a:lnTo>
                    <a:pt x="315590" y="227359"/>
                  </a:lnTo>
                  <a:lnTo>
                    <a:pt x="0" y="16"/>
                  </a:lnTo>
                  <a:lnTo>
                    <a:pt x="1936334" y="16"/>
                  </a:lnTo>
                  <a:lnTo>
                    <a:pt x="1942486" y="0"/>
                  </a:lnTo>
                  <a:lnTo>
                    <a:pt x="1948581" y="585"/>
                  </a:lnTo>
                  <a:lnTo>
                    <a:pt x="1993545" y="19112"/>
                  </a:lnTo>
                  <a:lnTo>
                    <a:pt x="2020624" y="52046"/>
                  </a:lnTo>
                  <a:lnTo>
                    <a:pt x="2030127" y="87450"/>
                  </a:lnTo>
                  <a:lnTo>
                    <a:pt x="2030127" y="681495"/>
                  </a:lnTo>
                  <a:lnTo>
                    <a:pt x="2017775" y="722236"/>
                  </a:lnTo>
                  <a:lnTo>
                    <a:pt x="1983448" y="756581"/>
                  </a:lnTo>
                  <a:lnTo>
                    <a:pt x="1948811" y="768340"/>
                  </a:lnTo>
                  <a:lnTo>
                    <a:pt x="1942728" y="768940"/>
                  </a:lnTo>
                  <a:close/>
                </a:path>
              </a:pathLst>
            </a:custGeom>
            <a:solidFill>
              <a:srgbClr val="F5F5F5"/>
            </a:solidFill>
          </p:spPr>
          <p:txBody>
            <a:bodyPr wrap="square" lIns="0" tIns="0" rIns="0" bIns="0" rtlCol="0"/>
            <a:lstStyle/>
            <a:p>
              <a:endParaRPr/>
            </a:p>
          </p:txBody>
        </p:sp>
        <p:sp>
          <p:nvSpPr>
            <p:cNvPr id="44" name="object 44"/>
            <p:cNvSpPr/>
            <p:nvPr/>
          </p:nvSpPr>
          <p:spPr>
            <a:xfrm>
              <a:off x="3058350" y="904227"/>
              <a:ext cx="1304925" cy="179070"/>
            </a:xfrm>
            <a:custGeom>
              <a:avLst/>
              <a:gdLst/>
              <a:ahLst/>
              <a:cxnLst/>
              <a:rect l="l" t="t" r="r" b="b"/>
              <a:pathLst>
                <a:path w="1304925" h="179069">
                  <a:moveTo>
                    <a:pt x="1304391" y="175399"/>
                  </a:moveTo>
                  <a:lnTo>
                    <a:pt x="1228013" y="173799"/>
                  </a:lnTo>
                  <a:lnTo>
                    <a:pt x="1024890" y="172605"/>
                  </a:lnTo>
                  <a:lnTo>
                    <a:pt x="570433" y="172021"/>
                  </a:lnTo>
                  <a:lnTo>
                    <a:pt x="219049" y="172847"/>
                  </a:lnTo>
                  <a:lnTo>
                    <a:pt x="43891" y="174167"/>
                  </a:lnTo>
                  <a:lnTo>
                    <a:pt x="5080" y="174967"/>
                  </a:lnTo>
                  <a:lnTo>
                    <a:pt x="0" y="175399"/>
                  </a:lnTo>
                  <a:lnTo>
                    <a:pt x="5080" y="175831"/>
                  </a:lnTo>
                  <a:lnTo>
                    <a:pt x="19926" y="176250"/>
                  </a:lnTo>
                  <a:lnTo>
                    <a:pt x="76441" y="177012"/>
                  </a:lnTo>
                  <a:lnTo>
                    <a:pt x="279641" y="178206"/>
                  </a:lnTo>
                  <a:lnTo>
                    <a:pt x="734060" y="178790"/>
                  </a:lnTo>
                  <a:lnTo>
                    <a:pt x="1085367" y="177952"/>
                  </a:lnTo>
                  <a:lnTo>
                    <a:pt x="1260500" y="176644"/>
                  </a:lnTo>
                  <a:lnTo>
                    <a:pt x="1299311" y="175831"/>
                  </a:lnTo>
                  <a:lnTo>
                    <a:pt x="1304391" y="175399"/>
                  </a:lnTo>
                  <a:close/>
                </a:path>
                <a:path w="1304925" h="179069">
                  <a:moveTo>
                    <a:pt x="1304391" y="3378"/>
                  </a:moveTo>
                  <a:lnTo>
                    <a:pt x="1187589" y="1422"/>
                  </a:lnTo>
                  <a:lnTo>
                    <a:pt x="958875" y="368"/>
                  </a:lnTo>
                  <a:lnTo>
                    <a:pt x="570433" y="0"/>
                  </a:lnTo>
                  <a:lnTo>
                    <a:pt x="219049" y="876"/>
                  </a:lnTo>
                  <a:lnTo>
                    <a:pt x="43891" y="2197"/>
                  </a:lnTo>
                  <a:lnTo>
                    <a:pt x="5080" y="2971"/>
                  </a:lnTo>
                  <a:lnTo>
                    <a:pt x="0" y="3378"/>
                  </a:lnTo>
                  <a:lnTo>
                    <a:pt x="5080" y="3784"/>
                  </a:lnTo>
                  <a:lnTo>
                    <a:pt x="19926" y="4178"/>
                  </a:lnTo>
                  <a:lnTo>
                    <a:pt x="116878" y="5283"/>
                  </a:lnTo>
                  <a:lnTo>
                    <a:pt x="345668" y="6375"/>
                  </a:lnTo>
                  <a:lnTo>
                    <a:pt x="734060" y="6769"/>
                  </a:lnTo>
                  <a:lnTo>
                    <a:pt x="1085367" y="5930"/>
                  </a:lnTo>
                  <a:lnTo>
                    <a:pt x="1260500" y="4622"/>
                  </a:lnTo>
                  <a:lnTo>
                    <a:pt x="1299311" y="3810"/>
                  </a:lnTo>
                  <a:lnTo>
                    <a:pt x="1304391" y="3378"/>
                  </a:lnTo>
                  <a:close/>
                </a:path>
              </a:pathLst>
            </a:custGeom>
            <a:solidFill>
              <a:srgbClr val="DFDFDF"/>
            </a:solidFill>
          </p:spPr>
          <p:txBody>
            <a:bodyPr wrap="square" lIns="0" tIns="0" rIns="0" bIns="0" rtlCol="0"/>
            <a:lstStyle/>
            <a:p>
              <a:endParaRPr/>
            </a:p>
          </p:txBody>
        </p:sp>
      </p:grpSp>
      <p:sp>
        <p:nvSpPr>
          <p:cNvPr id="45" name="object 45"/>
          <p:cNvSpPr/>
          <p:nvPr/>
        </p:nvSpPr>
        <p:spPr>
          <a:xfrm>
            <a:off x="2315833" y="5637466"/>
            <a:ext cx="8843645" cy="0"/>
          </a:xfrm>
          <a:custGeom>
            <a:avLst/>
            <a:gdLst/>
            <a:ahLst/>
            <a:cxnLst/>
            <a:rect l="l" t="t" r="r" b="b"/>
            <a:pathLst>
              <a:path w="8843645">
                <a:moveTo>
                  <a:pt x="8843337" y="0"/>
                </a:moveTo>
                <a:lnTo>
                  <a:pt x="0" y="0"/>
                </a:lnTo>
                <a:lnTo>
                  <a:pt x="8843337" y="0"/>
                </a:lnTo>
                <a:close/>
              </a:path>
            </a:pathLst>
          </a:custGeom>
          <a:solidFill>
            <a:srgbClr val="253237"/>
          </a:solidFill>
        </p:spPr>
        <p:txBody>
          <a:bodyPr wrap="square" lIns="0" tIns="0" rIns="0" bIns="0" rtlCol="0"/>
          <a:lstStyle/>
          <a:p>
            <a:endParaRPr/>
          </a:p>
        </p:txBody>
      </p:sp>
      <p:grpSp>
        <p:nvGrpSpPr>
          <p:cNvPr id="46" name="object 46"/>
          <p:cNvGrpSpPr/>
          <p:nvPr/>
        </p:nvGrpSpPr>
        <p:grpSpPr>
          <a:xfrm>
            <a:off x="9786922" y="3503105"/>
            <a:ext cx="1334135" cy="2131695"/>
            <a:chOff x="9786922" y="3503105"/>
            <a:chExt cx="1334135" cy="2131695"/>
          </a:xfrm>
        </p:grpSpPr>
        <p:sp>
          <p:nvSpPr>
            <p:cNvPr id="47" name="object 47"/>
            <p:cNvSpPr/>
            <p:nvPr/>
          </p:nvSpPr>
          <p:spPr>
            <a:xfrm>
              <a:off x="9786912" y="3670706"/>
              <a:ext cx="1334135" cy="1322705"/>
            </a:xfrm>
            <a:custGeom>
              <a:avLst/>
              <a:gdLst/>
              <a:ahLst/>
              <a:cxnLst/>
              <a:rect l="l" t="t" r="r" b="b"/>
              <a:pathLst>
                <a:path w="1334134" h="1322704">
                  <a:moveTo>
                    <a:pt x="934758" y="754938"/>
                  </a:moveTo>
                  <a:lnTo>
                    <a:pt x="933881" y="709726"/>
                  </a:lnTo>
                  <a:lnTo>
                    <a:pt x="929792" y="666229"/>
                  </a:lnTo>
                  <a:lnTo>
                    <a:pt x="923086" y="623074"/>
                  </a:lnTo>
                  <a:lnTo>
                    <a:pt x="914349" y="578891"/>
                  </a:lnTo>
                  <a:lnTo>
                    <a:pt x="893127" y="481977"/>
                  </a:lnTo>
                  <a:lnTo>
                    <a:pt x="881824" y="426516"/>
                  </a:lnTo>
                  <a:lnTo>
                    <a:pt x="866800" y="372935"/>
                  </a:lnTo>
                  <a:lnTo>
                    <a:pt x="844537" y="315341"/>
                  </a:lnTo>
                  <a:lnTo>
                    <a:pt x="821448" y="264147"/>
                  </a:lnTo>
                  <a:lnTo>
                    <a:pt x="802182" y="226504"/>
                  </a:lnTo>
                  <a:lnTo>
                    <a:pt x="773887" y="212217"/>
                  </a:lnTo>
                  <a:lnTo>
                    <a:pt x="770267" y="212509"/>
                  </a:lnTo>
                  <a:lnTo>
                    <a:pt x="741603" y="241719"/>
                  </a:lnTo>
                  <a:lnTo>
                    <a:pt x="742657" y="294919"/>
                  </a:lnTo>
                  <a:lnTo>
                    <a:pt x="745947" y="344246"/>
                  </a:lnTo>
                  <a:lnTo>
                    <a:pt x="751433" y="393382"/>
                  </a:lnTo>
                  <a:lnTo>
                    <a:pt x="759129" y="442302"/>
                  </a:lnTo>
                  <a:lnTo>
                    <a:pt x="770026" y="506882"/>
                  </a:lnTo>
                  <a:lnTo>
                    <a:pt x="779754" y="567385"/>
                  </a:lnTo>
                  <a:lnTo>
                    <a:pt x="788022" y="623938"/>
                  </a:lnTo>
                  <a:lnTo>
                    <a:pt x="794600" y="676681"/>
                  </a:lnTo>
                  <a:lnTo>
                    <a:pt x="799198" y="725690"/>
                  </a:lnTo>
                  <a:lnTo>
                    <a:pt x="801585" y="771118"/>
                  </a:lnTo>
                  <a:lnTo>
                    <a:pt x="801484" y="813066"/>
                  </a:lnTo>
                  <a:lnTo>
                    <a:pt x="798639" y="851649"/>
                  </a:lnTo>
                  <a:lnTo>
                    <a:pt x="791959" y="899553"/>
                  </a:lnTo>
                  <a:lnTo>
                    <a:pt x="783767" y="947026"/>
                  </a:lnTo>
                  <a:lnTo>
                    <a:pt x="774065" y="994092"/>
                  </a:lnTo>
                  <a:lnTo>
                    <a:pt x="762850" y="1040739"/>
                  </a:lnTo>
                  <a:lnTo>
                    <a:pt x="759472" y="1052995"/>
                  </a:lnTo>
                  <a:lnTo>
                    <a:pt x="757275" y="1014958"/>
                  </a:lnTo>
                  <a:lnTo>
                    <a:pt x="739419" y="774700"/>
                  </a:lnTo>
                  <a:lnTo>
                    <a:pt x="717588" y="590715"/>
                  </a:lnTo>
                  <a:lnTo>
                    <a:pt x="706767" y="539546"/>
                  </a:lnTo>
                  <a:lnTo>
                    <a:pt x="693483" y="488022"/>
                  </a:lnTo>
                  <a:lnTo>
                    <a:pt x="678243" y="437426"/>
                  </a:lnTo>
                  <a:lnTo>
                    <a:pt x="661555" y="389039"/>
                  </a:lnTo>
                  <a:lnTo>
                    <a:pt x="643953" y="344131"/>
                  </a:lnTo>
                  <a:lnTo>
                    <a:pt x="625932" y="303999"/>
                  </a:lnTo>
                  <a:lnTo>
                    <a:pt x="608025" y="269900"/>
                  </a:lnTo>
                  <a:lnTo>
                    <a:pt x="589038" y="259270"/>
                  </a:lnTo>
                  <a:lnTo>
                    <a:pt x="580047" y="262394"/>
                  </a:lnTo>
                  <a:lnTo>
                    <a:pt x="576592" y="265239"/>
                  </a:lnTo>
                  <a:lnTo>
                    <a:pt x="571766" y="273443"/>
                  </a:lnTo>
                  <a:lnTo>
                    <a:pt x="570979" y="277850"/>
                  </a:lnTo>
                  <a:lnTo>
                    <a:pt x="576872" y="316877"/>
                  </a:lnTo>
                  <a:lnTo>
                    <a:pt x="588822" y="401777"/>
                  </a:lnTo>
                  <a:lnTo>
                    <a:pt x="595299" y="450723"/>
                  </a:lnTo>
                  <a:lnTo>
                    <a:pt x="601878" y="502920"/>
                  </a:lnTo>
                  <a:lnTo>
                    <a:pt x="608355" y="557580"/>
                  </a:lnTo>
                  <a:lnTo>
                    <a:pt x="614540" y="613892"/>
                  </a:lnTo>
                  <a:lnTo>
                    <a:pt x="620242" y="671055"/>
                  </a:lnTo>
                  <a:lnTo>
                    <a:pt x="625271" y="728281"/>
                  </a:lnTo>
                  <a:lnTo>
                    <a:pt x="629437" y="784733"/>
                  </a:lnTo>
                  <a:lnTo>
                    <a:pt x="632561" y="839647"/>
                  </a:lnTo>
                  <a:lnTo>
                    <a:pt x="634453" y="892187"/>
                  </a:lnTo>
                  <a:lnTo>
                    <a:pt x="634911" y="941578"/>
                  </a:lnTo>
                  <a:lnTo>
                    <a:pt x="633945" y="1112469"/>
                  </a:lnTo>
                  <a:lnTo>
                    <a:pt x="633996" y="1164513"/>
                  </a:lnTo>
                  <a:lnTo>
                    <a:pt x="542798" y="1056462"/>
                  </a:lnTo>
                  <a:lnTo>
                    <a:pt x="424942" y="911682"/>
                  </a:lnTo>
                  <a:lnTo>
                    <a:pt x="314020" y="765771"/>
                  </a:lnTo>
                  <a:lnTo>
                    <a:pt x="212585" y="602780"/>
                  </a:lnTo>
                  <a:lnTo>
                    <a:pt x="115582" y="420446"/>
                  </a:lnTo>
                  <a:lnTo>
                    <a:pt x="42849" y="271983"/>
                  </a:lnTo>
                  <a:lnTo>
                    <a:pt x="14211" y="210667"/>
                  </a:lnTo>
                  <a:lnTo>
                    <a:pt x="6807" y="209778"/>
                  </a:lnTo>
                  <a:lnTo>
                    <a:pt x="16865" y="335889"/>
                  </a:lnTo>
                  <a:lnTo>
                    <a:pt x="80479" y="551688"/>
                  </a:lnTo>
                  <a:lnTo>
                    <a:pt x="205752" y="834580"/>
                  </a:lnTo>
                  <a:lnTo>
                    <a:pt x="358267" y="1081366"/>
                  </a:lnTo>
                  <a:lnTo>
                    <a:pt x="487108" y="1255915"/>
                  </a:lnTo>
                  <a:lnTo>
                    <a:pt x="541362" y="1322120"/>
                  </a:lnTo>
                  <a:lnTo>
                    <a:pt x="634225" y="1245057"/>
                  </a:lnTo>
                  <a:lnTo>
                    <a:pt x="634911" y="1312646"/>
                  </a:lnTo>
                  <a:lnTo>
                    <a:pt x="773772" y="1312646"/>
                  </a:lnTo>
                  <a:lnTo>
                    <a:pt x="771994" y="1277150"/>
                  </a:lnTo>
                  <a:lnTo>
                    <a:pt x="787400" y="1278801"/>
                  </a:lnTo>
                  <a:lnTo>
                    <a:pt x="804722" y="1236103"/>
                  </a:lnTo>
                  <a:lnTo>
                    <a:pt x="845007" y="1129703"/>
                  </a:lnTo>
                  <a:lnTo>
                    <a:pt x="890765" y="992136"/>
                  </a:lnTo>
                  <a:lnTo>
                    <a:pt x="924496" y="855941"/>
                  </a:lnTo>
                  <a:lnTo>
                    <a:pt x="931824" y="803224"/>
                  </a:lnTo>
                  <a:lnTo>
                    <a:pt x="934758" y="754938"/>
                  </a:lnTo>
                  <a:close/>
                </a:path>
                <a:path w="1334134" h="1322704">
                  <a:moveTo>
                    <a:pt x="1333563" y="81445"/>
                  </a:moveTo>
                  <a:lnTo>
                    <a:pt x="1332471" y="41808"/>
                  </a:lnTo>
                  <a:lnTo>
                    <a:pt x="1328966" y="14033"/>
                  </a:lnTo>
                  <a:lnTo>
                    <a:pt x="1324533" y="0"/>
                  </a:lnTo>
                  <a:lnTo>
                    <a:pt x="1317396" y="6781"/>
                  </a:lnTo>
                  <a:lnTo>
                    <a:pt x="1288097" y="80073"/>
                  </a:lnTo>
                  <a:lnTo>
                    <a:pt x="1269161" y="136296"/>
                  </a:lnTo>
                  <a:lnTo>
                    <a:pt x="1249514" y="198729"/>
                  </a:lnTo>
                  <a:lnTo>
                    <a:pt x="1230757" y="262242"/>
                  </a:lnTo>
                  <a:lnTo>
                    <a:pt x="1214488" y="321691"/>
                  </a:lnTo>
                  <a:lnTo>
                    <a:pt x="1202334" y="371957"/>
                  </a:lnTo>
                  <a:lnTo>
                    <a:pt x="1130173" y="563156"/>
                  </a:lnTo>
                  <a:lnTo>
                    <a:pt x="996289" y="869518"/>
                  </a:lnTo>
                  <a:lnTo>
                    <a:pt x="867181" y="1153909"/>
                  </a:lnTo>
                  <a:lnTo>
                    <a:pt x="809371" y="1279182"/>
                  </a:lnTo>
                  <a:lnTo>
                    <a:pt x="809371" y="1303185"/>
                  </a:lnTo>
                  <a:lnTo>
                    <a:pt x="934847" y="1303185"/>
                  </a:lnTo>
                  <a:lnTo>
                    <a:pt x="980084" y="1172654"/>
                  </a:lnTo>
                  <a:lnTo>
                    <a:pt x="1084541" y="873264"/>
                  </a:lnTo>
                  <a:lnTo>
                    <a:pt x="1201394" y="543306"/>
                  </a:lnTo>
                  <a:lnTo>
                    <a:pt x="1283766" y="321056"/>
                  </a:lnTo>
                  <a:lnTo>
                    <a:pt x="1307350" y="252730"/>
                  </a:lnTo>
                  <a:lnTo>
                    <a:pt x="1322501" y="188772"/>
                  </a:lnTo>
                  <a:lnTo>
                    <a:pt x="1330744" y="131051"/>
                  </a:lnTo>
                  <a:lnTo>
                    <a:pt x="1333563" y="81445"/>
                  </a:lnTo>
                  <a:close/>
                </a:path>
              </a:pathLst>
            </a:custGeom>
            <a:solidFill>
              <a:srgbClr val="455964"/>
            </a:solidFill>
          </p:spPr>
          <p:txBody>
            <a:bodyPr wrap="square" lIns="0" tIns="0" rIns="0" bIns="0" rtlCol="0"/>
            <a:lstStyle/>
            <a:p>
              <a:endParaRPr/>
            </a:p>
          </p:txBody>
        </p:sp>
        <p:sp>
          <p:nvSpPr>
            <p:cNvPr id="48" name="object 48"/>
            <p:cNvSpPr/>
            <p:nvPr/>
          </p:nvSpPr>
          <p:spPr>
            <a:xfrm>
              <a:off x="9791395" y="3686619"/>
              <a:ext cx="1316355" cy="1292225"/>
            </a:xfrm>
            <a:custGeom>
              <a:avLst/>
              <a:gdLst/>
              <a:ahLst/>
              <a:cxnLst/>
              <a:rect l="l" t="t" r="r" b="b"/>
              <a:pathLst>
                <a:path w="1316354" h="1292225">
                  <a:moveTo>
                    <a:pt x="639267" y="1227899"/>
                  </a:moveTo>
                  <a:lnTo>
                    <a:pt x="636473" y="1224749"/>
                  </a:lnTo>
                  <a:lnTo>
                    <a:pt x="633437" y="1221841"/>
                  </a:lnTo>
                  <a:lnTo>
                    <a:pt x="583057" y="1179766"/>
                  </a:lnTo>
                  <a:lnTo>
                    <a:pt x="560133" y="1159459"/>
                  </a:lnTo>
                  <a:lnTo>
                    <a:pt x="505955" y="1107922"/>
                  </a:lnTo>
                  <a:lnTo>
                    <a:pt x="472351" y="1073137"/>
                  </a:lnTo>
                  <a:lnTo>
                    <a:pt x="439813" y="1037539"/>
                  </a:lnTo>
                  <a:lnTo>
                    <a:pt x="408343" y="1001115"/>
                  </a:lnTo>
                  <a:lnTo>
                    <a:pt x="377952" y="963866"/>
                  </a:lnTo>
                  <a:lnTo>
                    <a:pt x="348615" y="925804"/>
                  </a:lnTo>
                  <a:lnTo>
                    <a:pt x="320357" y="886904"/>
                  </a:lnTo>
                  <a:lnTo>
                    <a:pt x="293166" y="847178"/>
                  </a:lnTo>
                  <a:lnTo>
                    <a:pt x="267042" y="806627"/>
                  </a:lnTo>
                  <a:lnTo>
                    <a:pt x="241998" y="765263"/>
                  </a:lnTo>
                  <a:lnTo>
                    <a:pt x="218084" y="723315"/>
                  </a:lnTo>
                  <a:lnTo>
                    <a:pt x="195059" y="680974"/>
                  </a:lnTo>
                  <a:lnTo>
                    <a:pt x="172897" y="638200"/>
                  </a:lnTo>
                  <a:lnTo>
                    <a:pt x="151625" y="595033"/>
                  </a:lnTo>
                  <a:lnTo>
                    <a:pt x="131229" y="551434"/>
                  </a:lnTo>
                  <a:lnTo>
                    <a:pt x="111721" y="507441"/>
                  </a:lnTo>
                  <a:lnTo>
                    <a:pt x="93078" y="463029"/>
                  </a:lnTo>
                  <a:lnTo>
                    <a:pt x="75323" y="418198"/>
                  </a:lnTo>
                  <a:lnTo>
                    <a:pt x="58445" y="372973"/>
                  </a:lnTo>
                  <a:lnTo>
                    <a:pt x="45046" y="335749"/>
                  </a:lnTo>
                  <a:lnTo>
                    <a:pt x="23609" y="273253"/>
                  </a:lnTo>
                  <a:lnTo>
                    <a:pt x="4292" y="214718"/>
                  </a:lnTo>
                  <a:lnTo>
                    <a:pt x="3175" y="210680"/>
                  </a:lnTo>
                  <a:lnTo>
                    <a:pt x="1739" y="206768"/>
                  </a:lnTo>
                  <a:lnTo>
                    <a:pt x="0" y="202971"/>
                  </a:lnTo>
                  <a:lnTo>
                    <a:pt x="520" y="207264"/>
                  </a:lnTo>
                  <a:lnTo>
                    <a:pt x="1435" y="211480"/>
                  </a:lnTo>
                  <a:lnTo>
                    <a:pt x="20066" y="274789"/>
                  </a:lnTo>
                  <a:lnTo>
                    <a:pt x="40373" y="337756"/>
                  </a:lnTo>
                  <a:lnTo>
                    <a:pt x="53276" y="375246"/>
                  </a:lnTo>
                  <a:lnTo>
                    <a:pt x="69684" y="420801"/>
                  </a:lnTo>
                  <a:lnTo>
                    <a:pt x="87058" y="465937"/>
                  </a:lnTo>
                  <a:lnTo>
                    <a:pt x="105371" y="510628"/>
                  </a:lnTo>
                  <a:lnTo>
                    <a:pt x="124625" y="554875"/>
                  </a:lnTo>
                  <a:lnTo>
                    <a:pt x="144843" y="598690"/>
                  </a:lnTo>
                  <a:lnTo>
                    <a:pt x="166001" y="642061"/>
                  </a:lnTo>
                  <a:lnTo>
                    <a:pt x="188112" y="684999"/>
                  </a:lnTo>
                  <a:lnTo>
                    <a:pt x="211175" y="727494"/>
                  </a:lnTo>
                  <a:lnTo>
                    <a:pt x="235178" y="769556"/>
                  </a:lnTo>
                  <a:lnTo>
                    <a:pt x="260337" y="811072"/>
                  </a:lnTo>
                  <a:lnTo>
                    <a:pt x="286600" y="851712"/>
                  </a:lnTo>
                  <a:lnTo>
                    <a:pt x="313994" y="891489"/>
                  </a:lnTo>
                  <a:lnTo>
                    <a:pt x="342493" y="930389"/>
                  </a:lnTo>
                  <a:lnTo>
                    <a:pt x="372122" y="968425"/>
                  </a:lnTo>
                  <a:lnTo>
                    <a:pt x="402869" y="1005586"/>
                  </a:lnTo>
                  <a:lnTo>
                    <a:pt x="434721" y="1041869"/>
                  </a:lnTo>
                  <a:lnTo>
                    <a:pt x="467702" y="1077290"/>
                  </a:lnTo>
                  <a:lnTo>
                    <a:pt x="501789" y="1111834"/>
                  </a:lnTo>
                  <a:lnTo>
                    <a:pt x="550011" y="1156754"/>
                  </a:lnTo>
                  <a:lnTo>
                    <a:pt x="609104" y="1205966"/>
                  </a:lnTo>
                  <a:lnTo>
                    <a:pt x="635635" y="1225804"/>
                  </a:lnTo>
                  <a:lnTo>
                    <a:pt x="639267" y="1227899"/>
                  </a:lnTo>
                  <a:close/>
                </a:path>
                <a:path w="1316354" h="1292225">
                  <a:moveTo>
                    <a:pt x="680021" y="840930"/>
                  </a:moveTo>
                  <a:lnTo>
                    <a:pt x="679818" y="833018"/>
                  </a:lnTo>
                  <a:lnTo>
                    <a:pt x="678776" y="825131"/>
                  </a:lnTo>
                  <a:lnTo>
                    <a:pt x="678154" y="812914"/>
                  </a:lnTo>
                  <a:lnTo>
                    <a:pt x="670661" y="718134"/>
                  </a:lnTo>
                  <a:lnTo>
                    <a:pt x="665213" y="667918"/>
                  </a:lnTo>
                  <a:lnTo>
                    <a:pt x="658101" y="612533"/>
                  </a:lnTo>
                  <a:lnTo>
                    <a:pt x="649236" y="553199"/>
                  </a:lnTo>
                  <a:lnTo>
                    <a:pt x="639114" y="494042"/>
                  </a:lnTo>
                  <a:lnTo>
                    <a:pt x="628573" y="439166"/>
                  </a:lnTo>
                  <a:lnTo>
                    <a:pt x="618109" y="389712"/>
                  </a:lnTo>
                  <a:lnTo>
                    <a:pt x="608203" y="346824"/>
                  </a:lnTo>
                  <a:lnTo>
                    <a:pt x="592302" y="285064"/>
                  </a:lnTo>
                  <a:lnTo>
                    <a:pt x="590600" y="277406"/>
                  </a:lnTo>
                  <a:lnTo>
                    <a:pt x="588238" y="269951"/>
                  </a:lnTo>
                  <a:lnTo>
                    <a:pt x="585228" y="262712"/>
                  </a:lnTo>
                  <a:lnTo>
                    <a:pt x="585978" y="270522"/>
                  </a:lnTo>
                  <a:lnTo>
                    <a:pt x="587362" y="278231"/>
                  </a:lnTo>
                  <a:lnTo>
                    <a:pt x="589394" y="285826"/>
                  </a:lnTo>
                  <a:lnTo>
                    <a:pt x="611746" y="391109"/>
                  </a:lnTo>
                  <a:lnTo>
                    <a:pt x="621487" y="440613"/>
                  </a:lnTo>
                  <a:lnTo>
                    <a:pt x="631571" y="495452"/>
                  </a:lnTo>
                  <a:lnTo>
                    <a:pt x="641527" y="554469"/>
                  </a:lnTo>
                  <a:lnTo>
                    <a:pt x="650557" y="613613"/>
                  </a:lnTo>
                  <a:lnTo>
                    <a:pt x="658177" y="668820"/>
                  </a:lnTo>
                  <a:lnTo>
                    <a:pt x="664451" y="718883"/>
                  </a:lnTo>
                  <a:lnTo>
                    <a:pt x="669429" y="762609"/>
                  </a:lnTo>
                  <a:lnTo>
                    <a:pt x="676122" y="825754"/>
                  </a:lnTo>
                  <a:lnTo>
                    <a:pt x="676579" y="833551"/>
                  </a:lnTo>
                  <a:lnTo>
                    <a:pt x="677672" y="841260"/>
                  </a:lnTo>
                  <a:lnTo>
                    <a:pt x="679399" y="848868"/>
                  </a:lnTo>
                  <a:lnTo>
                    <a:pt x="680021" y="840930"/>
                  </a:lnTo>
                  <a:close/>
                </a:path>
                <a:path w="1316354" h="1292225">
                  <a:moveTo>
                    <a:pt x="855560" y="682929"/>
                  </a:moveTo>
                  <a:lnTo>
                    <a:pt x="854341" y="630618"/>
                  </a:lnTo>
                  <a:lnTo>
                    <a:pt x="851090" y="578243"/>
                  </a:lnTo>
                  <a:lnTo>
                    <a:pt x="845781" y="525792"/>
                  </a:lnTo>
                  <a:lnTo>
                    <a:pt x="839330" y="479107"/>
                  </a:lnTo>
                  <a:lnTo>
                    <a:pt x="825766" y="404406"/>
                  </a:lnTo>
                  <a:lnTo>
                    <a:pt x="810272" y="340309"/>
                  </a:lnTo>
                  <a:lnTo>
                    <a:pt x="792556" y="280873"/>
                  </a:lnTo>
                  <a:lnTo>
                    <a:pt x="769785" y="217995"/>
                  </a:lnTo>
                  <a:lnTo>
                    <a:pt x="768680" y="214490"/>
                  </a:lnTo>
                  <a:lnTo>
                    <a:pt x="767245" y="211124"/>
                  </a:lnTo>
                  <a:lnTo>
                    <a:pt x="765492" y="207899"/>
                  </a:lnTo>
                  <a:lnTo>
                    <a:pt x="766241" y="211759"/>
                  </a:lnTo>
                  <a:lnTo>
                    <a:pt x="767384" y="215506"/>
                  </a:lnTo>
                  <a:lnTo>
                    <a:pt x="768908" y="219138"/>
                  </a:lnTo>
                  <a:lnTo>
                    <a:pt x="781900" y="259168"/>
                  </a:lnTo>
                  <a:lnTo>
                    <a:pt x="801268" y="325767"/>
                  </a:lnTo>
                  <a:lnTo>
                    <a:pt x="820178" y="406260"/>
                  </a:lnTo>
                  <a:lnTo>
                    <a:pt x="829716" y="458381"/>
                  </a:lnTo>
                  <a:lnTo>
                    <a:pt x="839216" y="527062"/>
                  </a:lnTo>
                  <a:lnTo>
                    <a:pt x="844181" y="579234"/>
                  </a:lnTo>
                  <a:lnTo>
                    <a:pt x="847204" y="631329"/>
                  </a:lnTo>
                  <a:lnTo>
                    <a:pt x="848271" y="683361"/>
                  </a:lnTo>
                  <a:lnTo>
                    <a:pt x="847382" y="735317"/>
                  </a:lnTo>
                  <a:lnTo>
                    <a:pt x="844537" y="787209"/>
                  </a:lnTo>
                  <a:lnTo>
                    <a:pt x="839749" y="839038"/>
                  </a:lnTo>
                  <a:lnTo>
                    <a:pt x="833018" y="890778"/>
                  </a:lnTo>
                  <a:lnTo>
                    <a:pt x="824318" y="942467"/>
                  </a:lnTo>
                  <a:lnTo>
                    <a:pt x="809840" y="1009789"/>
                  </a:lnTo>
                  <a:lnTo>
                    <a:pt x="796798" y="1061161"/>
                  </a:lnTo>
                  <a:lnTo>
                    <a:pt x="777519" y="1124153"/>
                  </a:lnTo>
                  <a:lnTo>
                    <a:pt x="756932" y="1182268"/>
                  </a:lnTo>
                  <a:lnTo>
                    <a:pt x="732167" y="1244320"/>
                  </a:lnTo>
                  <a:lnTo>
                    <a:pt x="730605" y="1247660"/>
                  </a:lnTo>
                  <a:lnTo>
                    <a:pt x="729386" y="1251102"/>
                  </a:lnTo>
                  <a:lnTo>
                    <a:pt x="728510" y="1254683"/>
                  </a:lnTo>
                  <a:lnTo>
                    <a:pt x="730516" y="1251610"/>
                  </a:lnTo>
                  <a:lnTo>
                    <a:pt x="732205" y="1248371"/>
                  </a:lnTo>
                  <a:lnTo>
                    <a:pt x="733564" y="1244955"/>
                  </a:lnTo>
                  <a:lnTo>
                    <a:pt x="750595" y="1206690"/>
                  </a:lnTo>
                  <a:lnTo>
                    <a:pt x="776325" y="1141793"/>
                  </a:lnTo>
                  <a:lnTo>
                    <a:pt x="802220" y="1062799"/>
                  </a:lnTo>
                  <a:lnTo>
                    <a:pt x="815936" y="1011402"/>
                  </a:lnTo>
                  <a:lnTo>
                    <a:pt x="830884" y="943343"/>
                  </a:lnTo>
                  <a:lnTo>
                    <a:pt x="839914" y="891413"/>
                  </a:lnTo>
                  <a:lnTo>
                    <a:pt x="846899" y="839393"/>
                  </a:lnTo>
                  <a:lnTo>
                    <a:pt x="851827" y="787311"/>
                  </a:lnTo>
                  <a:lnTo>
                    <a:pt x="854722" y="735152"/>
                  </a:lnTo>
                  <a:lnTo>
                    <a:pt x="855560" y="682929"/>
                  </a:lnTo>
                  <a:close/>
                </a:path>
                <a:path w="1316354" h="1292225">
                  <a:moveTo>
                    <a:pt x="1315986" y="2362"/>
                  </a:moveTo>
                  <a:lnTo>
                    <a:pt x="1315758" y="0"/>
                  </a:lnTo>
                  <a:lnTo>
                    <a:pt x="1314742" y="2209"/>
                  </a:lnTo>
                  <a:lnTo>
                    <a:pt x="1306156" y="40500"/>
                  </a:lnTo>
                  <a:lnTo>
                    <a:pt x="1296492" y="80416"/>
                  </a:lnTo>
                  <a:lnTo>
                    <a:pt x="1276756" y="151422"/>
                  </a:lnTo>
                  <a:lnTo>
                    <a:pt x="1263751" y="193624"/>
                  </a:lnTo>
                  <a:lnTo>
                    <a:pt x="1248410" y="239725"/>
                  </a:lnTo>
                  <a:lnTo>
                    <a:pt x="1230718" y="289369"/>
                  </a:lnTo>
                  <a:lnTo>
                    <a:pt x="1210945" y="342265"/>
                  </a:lnTo>
                  <a:lnTo>
                    <a:pt x="1189278" y="398106"/>
                  </a:lnTo>
                  <a:lnTo>
                    <a:pt x="1131811" y="542696"/>
                  </a:lnTo>
                  <a:lnTo>
                    <a:pt x="1111821" y="593928"/>
                  </a:lnTo>
                  <a:lnTo>
                    <a:pt x="1091819" y="646544"/>
                  </a:lnTo>
                  <a:lnTo>
                    <a:pt x="1072794" y="699503"/>
                  </a:lnTo>
                  <a:lnTo>
                    <a:pt x="1055357" y="751674"/>
                  </a:lnTo>
                  <a:lnTo>
                    <a:pt x="1039228" y="802754"/>
                  </a:lnTo>
                  <a:lnTo>
                    <a:pt x="992416" y="957846"/>
                  </a:lnTo>
                  <a:lnTo>
                    <a:pt x="975575" y="1011745"/>
                  </a:lnTo>
                  <a:lnTo>
                    <a:pt x="959231" y="1061834"/>
                  </a:lnTo>
                  <a:lnTo>
                    <a:pt x="943368" y="1107795"/>
                  </a:lnTo>
                  <a:lnTo>
                    <a:pt x="927976" y="1149197"/>
                  </a:lnTo>
                  <a:lnTo>
                    <a:pt x="913320" y="1185748"/>
                  </a:lnTo>
                  <a:lnTo>
                    <a:pt x="882688" y="1254556"/>
                  </a:lnTo>
                  <a:lnTo>
                    <a:pt x="865416" y="1289862"/>
                  </a:lnTo>
                  <a:lnTo>
                    <a:pt x="864717" y="1292186"/>
                  </a:lnTo>
                  <a:lnTo>
                    <a:pt x="885088" y="1255826"/>
                  </a:lnTo>
                  <a:lnTo>
                    <a:pt x="906475" y="1211643"/>
                  </a:lnTo>
                  <a:lnTo>
                    <a:pt x="935456" y="1144066"/>
                  </a:lnTo>
                  <a:lnTo>
                    <a:pt x="965009" y="1063828"/>
                  </a:lnTo>
                  <a:lnTo>
                    <a:pt x="981760" y="1013701"/>
                  </a:lnTo>
                  <a:lnTo>
                    <a:pt x="998905" y="959777"/>
                  </a:lnTo>
                  <a:lnTo>
                    <a:pt x="1046670" y="805078"/>
                  </a:lnTo>
                  <a:lnTo>
                    <a:pt x="1063002" y="754126"/>
                  </a:lnTo>
                  <a:lnTo>
                    <a:pt x="1080465" y="702068"/>
                  </a:lnTo>
                  <a:lnTo>
                    <a:pt x="1099261" y="649185"/>
                  </a:lnTo>
                  <a:lnTo>
                    <a:pt x="1118971" y="596658"/>
                  </a:lnTo>
                  <a:lnTo>
                    <a:pt x="1138796" y="545477"/>
                  </a:lnTo>
                  <a:lnTo>
                    <a:pt x="1195959" y="400761"/>
                  </a:lnTo>
                  <a:lnTo>
                    <a:pt x="1217282" y="344728"/>
                  </a:lnTo>
                  <a:lnTo>
                    <a:pt x="1236573" y="291630"/>
                  </a:lnTo>
                  <a:lnTo>
                    <a:pt x="1253832" y="241757"/>
                  </a:lnTo>
                  <a:lnTo>
                    <a:pt x="1269047" y="195389"/>
                  </a:lnTo>
                  <a:lnTo>
                    <a:pt x="1281963" y="152908"/>
                  </a:lnTo>
                  <a:lnTo>
                    <a:pt x="1292440" y="114757"/>
                  </a:lnTo>
                  <a:lnTo>
                    <a:pt x="1306918" y="53174"/>
                  </a:lnTo>
                  <a:lnTo>
                    <a:pt x="1314754" y="9728"/>
                  </a:lnTo>
                  <a:lnTo>
                    <a:pt x="1315758" y="6311"/>
                  </a:lnTo>
                  <a:lnTo>
                    <a:pt x="1315758" y="3543"/>
                  </a:lnTo>
                  <a:lnTo>
                    <a:pt x="1315986" y="2362"/>
                  </a:lnTo>
                  <a:close/>
                </a:path>
              </a:pathLst>
            </a:custGeom>
            <a:solidFill>
              <a:srgbClr val="253237"/>
            </a:solidFill>
          </p:spPr>
          <p:txBody>
            <a:bodyPr wrap="square" lIns="0" tIns="0" rIns="0" bIns="0" rtlCol="0"/>
            <a:lstStyle/>
            <a:p>
              <a:endParaRPr/>
            </a:p>
          </p:txBody>
        </p:sp>
        <p:sp>
          <p:nvSpPr>
            <p:cNvPr id="49" name="object 49"/>
            <p:cNvSpPr/>
            <p:nvPr/>
          </p:nvSpPr>
          <p:spPr>
            <a:xfrm>
              <a:off x="9920673" y="3503105"/>
              <a:ext cx="631825" cy="1470660"/>
            </a:xfrm>
            <a:custGeom>
              <a:avLst/>
              <a:gdLst/>
              <a:ahLst/>
              <a:cxnLst/>
              <a:rect l="l" t="t" r="r" b="b"/>
              <a:pathLst>
                <a:path w="631825" h="1470660">
                  <a:moveTo>
                    <a:pt x="483353" y="1470647"/>
                  </a:moveTo>
                  <a:lnTo>
                    <a:pt x="466982" y="1405706"/>
                  </a:lnTo>
                  <a:lnTo>
                    <a:pt x="425758" y="1246951"/>
                  </a:lnTo>
                  <a:lnTo>
                    <a:pt x="371516" y="1048482"/>
                  </a:lnTo>
                  <a:lnTo>
                    <a:pt x="316090" y="864400"/>
                  </a:lnTo>
                  <a:lnTo>
                    <a:pt x="301203" y="819861"/>
                  </a:lnTo>
                  <a:lnTo>
                    <a:pt x="284523" y="771503"/>
                  </a:lnTo>
                  <a:lnTo>
                    <a:pt x="266365" y="720128"/>
                  </a:lnTo>
                  <a:lnTo>
                    <a:pt x="247044" y="666536"/>
                  </a:lnTo>
                  <a:lnTo>
                    <a:pt x="226874" y="611530"/>
                  </a:lnTo>
                  <a:lnTo>
                    <a:pt x="206170" y="555911"/>
                  </a:lnTo>
                  <a:lnTo>
                    <a:pt x="185246" y="500480"/>
                  </a:lnTo>
                  <a:lnTo>
                    <a:pt x="164418" y="446040"/>
                  </a:lnTo>
                  <a:lnTo>
                    <a:pt x="143999" y="393391"/>
                  </a:lnTo>
                  <a:lnTo>
                    <a:pt x="124305" y="343336"/>
                  </a:lnTo>
                  <a:lnTo>
                    <a:pt x="105650" y="296676"/>
                  </a:lnTo>
                  <a:lnTo>
                    <a:pt x="88348" y="254212"/>
                  </a:lnTo>
                  <a:lnTo>
                    <a:pt x="72715" y="216746"/>
                  </a:lnTo>
                  <a:lnTo>
                    <a:pt x="34582" y="130951"/>
                  </a:lnTo>
                  <a:lnTo>
                    <a:pt x="22505" y="101475"/>
                  </a:lnTo>
                  <a:lnTo>
                    <a:pt x="11481" y="71589"/>
                  </a:lnTo>
                  <a:lnTo>
                    <a:pt x="469" y="37940"/>
                  </a:lnTo>
                  <a:lnTo>
                    <a:pt x="0" y="34509"/>
                  </a:lnTo>
                  <a:lnTo>
                    <a:pt x="198" y="27490"/>
                  </a:lnTo>
                  <a:lnTo>
                    <a:pt x="28101" y="211"/>
                  </a:lnTo>
                  <a:lnTo>
                    <a:pt x="31556" y="0"/>
                  </a:lnTo>
                  <a:lnTo>
                    <a:pt x="38536" y="725"/>
                  </a:lnTo>
                  <a:lnTo>
                    <a:pt x="76131" y="34159"/>
                  </a:lnTo>
                  <a:lnTo>
                    <a:pt x="98941" y="64866"/>
                  </a:lnTo>
                  <a:lnTo>
                    <a:pt x="122050" y="100372"/>
                  </a:lnTo>
                  <a:lnTo>
                    <a:pt x="145433" y="139972"/>
                  </a:lnTo>
                  <a:lnTo>
                    <a:pt x="169065" y="182956"/>
                  </a:lnTo>
                  <a:lnTo>
                    <a:pt x="192921" y="228618"/>
                  </a:lnTo>
                  <a:lnTo>
                    <a:pt x="216975" y="276250"/>
                  </a:lnTo>
                  <a:lnTo>
                    <a:pt x="290077" y="423894"/>
                  </a:lnTo>
                  <a:lnTo>
                    <a:pt x="314674" y="472333"/>
                  </a:lnTo>
                  <a:lnTo>
                    <a:pt x="339344" y="519205"/>
                  </a:lnTo>
                  <a:lnTo>
                    <a:pt x="364061" y="563802"/>
                  </a:lnTo>
                  <a:lnTo>
                    <a:pt x="461529" y="800588"/>
                  </a:lnTo>
                  <a:lnTo>
                    <a:pt x="547339" y="1093084"/>
                  </a:lnTo>
                  <a:lnTo>
                    <a:pt x="608416" y="1341651"/>
                  </a:lnTo>
                  <a:lnTo>
                    <a:pt x="631680" y="1446649"/>
                  </a:lnTo>
                  <a:lnTo>
                    <a:pt x="483353" y="1470647"/>
                  </a:lnTo>
                  <a:close/>
                </a:path>
              </a:pathLst>
            </a:custGeom>
            <a:solidFill>
              <a:srgbClr val="455964"/>
            </a:solidFill>
          </p:spPr>
          <p:txBody>
            <a:bodyPr wrap="square" lIns="0" tIns="0" rIns="0" bIns="0" rtlCol="0"/>
            <a:lstStyle/>
            <a:p>
              <a:endParaRPr/>
            </a:p>
          </p:txBody>
        </p:sp>
        <p:sp>
          <p:nvSpPr>
            <p:cNvPr id="50" name="object 50"/>
            <p:cNvSpPr/>
            <p:nvPr/>
          </p:nvSpPr>
          <p:spPr>
            <a:xfrm>
              <a:off x="9937826" y="3509670"/>
              <a:ext cx="614680" cy="1464310"/>
            </a:xfrm>
            <a:custGeom>
              <a:avLst/>
              <a:gdLst/>
              <a:ahLst/>
              <a:cxnLst/>
              <a:rect l="l" t="t" r="r" b="b"/>
              <a:pathLst>
                <a:path w="614679" h="1464310">
                  <a:moveTo>
                    <a:pt x="466191" y="1464221"/>
                  </a:moveTo>
                  <a:lnTo>
                    <a:pt x="465810" y="1457756"/>
                  </a:lnTo>
                  <a:lnTo>
                    <a:pt x="464794" y="1451406"/>
                  </a:lnTo>
                  <a:lnTo>
                    <a:pt x="463169" y="1445145"/>
                  </a:lnTo>
                  <a:lnTo>
                    <a:pt x="443852" y="1358366"/>
                  </a:lnTo>
                  <a:lnTo>
                    <a:pt x="434314" y="1317828"/>
                  </a:lnTo>
                  <a:lnTo>
                    <a:pt x="423456" y="1273035"/>
                  </a:lnTo>
                  <a:lnTo>
                    <a:pt x="411403" y="1224876"/>
                  </a:lnTo>
                  <a:lnTo>
                    <a:pt x="398868" y="1176845"/>
                  </a:lnTo>
                  <a:lnTo>
                    <a:pt x="386613" y="1132420"/>
                  </a:lnTo>
                  <a:lnTo>
                    <a:pt x="374967" y="1092441"/>
                  </a:lnTo>
                  <a:lnTo>
                    <a:pt x="354825" y="1029296"/>
                  </a:lnTo>
                  <a:lnTo>
                    <a:pt x="347154" y="1008011"/>
                  </a:lnTo>
                  <a:lnTo>
                    <a:pt x="345262" y="1001788"/>
                  </a:lnTo>
                  <a:lnTo>
                    <a:pt x="342684" y="995845"/>
                  </a:lnTo>
                  <a:lnTo>
                    <a:pt x="339458" y="990206"/>
                  </a:lnTo>
                  <a:lnTo>
                    <a:pt x="340448" y="996505"/>
                  </a:lnTo>
                  <a:lnTo>
                    <a:pt x="342036" y="1002652"/>
                  </a:lnTo>
                  <a:lnTo>
                    <a:pt x="344246" y="1008646"/>
                  </a:lnTo>
                  <a:lnTo>
                    <a:pt x="358889" y="1059167"/>
                  </a:lnTo>
                  <a:lnTo>
                    <a:pt x="379653" y="1134237"/>
                  </a:lnTo>
                  <a:lnTo>
                    <a:pt x="391452" y="1178750"/>
                  </a:lnTo>
                  <a:lnTo>
                    <a:pt x="403834" y="1226642"/>
                  </a:lnTo>
                  <a:lnTo>
                    <a:pt x="446633" y="1395374"/>
                  </a:lnTo>
                  <a:lnTo>
                    <a:pt x="460133" y="1445895"/>
                  </a:lnTo>
                  <a:lnTo>
                    <a:pt x="461505" y="1452219"/>
                  </a:lnTo>
                  <a:lnTo>
                    <a:pt x="463524" y="1458328"/>
                  </a:lnTo>
                  <a:lnTo>
                    <a:pt x="466191" y="1464221"/>
                  </a:lnTo>
                  <a:close/>
                </a:path>
                <a:path w="614679" h="1464310">
                  <a:moveTo>
                    <a:pt x="540867" y="1449273"/>
                  </a:moveTo>
                  <a:lnTo>
                    <a:pt x="540677" y="1447800"/>
                  </a:lnTo>
                  <a:lnTo>
                    <a:pt x="540423" y="1444637"/>
                  </a:lnTo>
                  <a:lnTo>
                    <a:pt x="539877" y="1441348"/>
                  </a:lnTo>
                  <a:lnTo>
                    <a:pt x="539788" y="1436052"/>
                  </a:lnTo>
                  <a:lnTo>
                    <a:pt x="538949" y="1427365"/>
                  </a:lnTo>
                  <a:lnTo>
                    <a:pt x="538022" y="1416900"/>
                  </a:lnTo>
                  <a:lnTo>
                    <a:pt x="529501" y="1349514"/>
                  </a:lnTo>
                  <a:lnTo>
                    <a:pt x="522846" y="1308379"/>
                  </a:lnTo>
                  <a:lnTo>
                    <a:pt x="515175" y="1267421"/>
                  </a:lnTo>
                  <a:lnTo>
                    <a:pt x="506463" y="1226642"/>
                  </a:lnTo>
                  <a:lnTo>
                    <a:pt x="494957" y="1178331"/>
                  </a:lnTo>
                  <a:lnTo>
                    <a:pt x="482396" y="1130312"/>
                  </a:lnTo>
                  <a:lnTo>
                    <a:pt x="468782" y="1082598"/>
                  </a:lnTo>
                  <a:lnTo>
                    <a:pt x="454126" y="1035177"/>
                  </a:lnTo>
                  <a:lnTo>
                    <a:pt x="438416" y="988060"/>
                  </a:lnTo>
                  <a:lnTo>
                    <a:pt x="422694" y="943356"/>
                  </a:lnTo>
                  <a:lnTo>
                    <a:pt x="405739" y="897597"/>
                  </a:lnTo>
                  <a:lnTo>
                    <a:pt x="387616" y="850874"/>
                  </a:lnTo>
                  <a:lnTo>
                    <a:pt x="368388" y="803313"/>
                  </a:lnTo>
                  <a:lnTo>
                    <a:pt x="348157" y="754989"/>
                  </a:lnTo>
                  <a:lnTo>
                    <a:pt x="326961" y="706031"/>
                  </a:lnTo>
                  <a:lnTo>
                    <a:pt x="303136" y="652983"/>
                  </a:lnTo>
                  <a:lnTo>
                    <a:pt x="279425" y="601179"/>
                  </a:lnTo>
                  <a:lnTo>
                    <a:pt x="255955" y="550710"/>
                  </a:lnTo>
                  <a:lnTo>
                    <a:pt x="232854" y="501700"/>
                  </a:lnTo>
                  <a:lnTo>
                    <a:pt x="210273" y="454228"/>
                  </a:lnTo>
                  <a:lnTo>
                    <a:pt x="146964" y="322097"/>
                  </a:lnTo>
                  <a:lnTo>
                    <a:pt x="127800" y="281813"/>
                  </a:lnTo>
                  <a:lnTo>
                    <a:pt x="109816" y="243586"/>
                  </a:lnTo>
                  <a:lnTo>
                    <a:pt x="72212" y="162267"/>
                  </a:lnTo>
                  <a:lnTo>
                    <a:pt x="53746" y="121602"/>
                  </a:lnTo>
                  <a:lnTo>
                    <a:pt x="37884" y="85991"/>
                  </a:lnTo>
                  <a:lnTo>
                    <a:pt x="6819" y="14274"/>
                  </a:lnTo>
                  <a:lnTo>
                    <a:pt x="4800" y="9982"/>
                  </a:lnTo>
                  <a:lnTo>
                    <a:pt x="3035" y="5943"/>
                  </a:lnTo>
                  <a:lnTo>
                    <a:pt x="762" y="1143"/>
                  </a:lnTo>
                  <a:lnTo>
                    <a:pt x="0" y="0"/>
                  </a:lnTo>
                  <a:lnTo>
                    <a:pt x="203" y="1320"/>
                  </a:lnTo>
                  <a:lnTo>
                    <a:pt x="584" y="2578"/>
                  </a:lnTo>
                  <a:lnTo>
                    <a:pt x="1143" y="3784"/>
                  </a:lnTo>
                  <a:lnTo>
                    <a:pt x="2273" y="6819"/>
                  </a:lnTo>
                  <a:lnTo>
                    <a:pt x="3670" y="10363"/>
                  </a:lnTo>
                  <a:lnTo>
                    <a:pt x="5308" y="14909"/>
                  </a:lnTo>
                  <a:lnTo>
                    <a:pt x="8547" y="23037"/>
                  </a:lnTo>
                  <a:lnTo>
                    <a:pt x="34467" y="87464"/>
                  </a:lnTo>
                  <a:lnTo>
                    <a:pt x="49745" y="123380"/>
                  </a:lnTo>
                  <a:lnTo>
                    <a:pt x="67665" y="164490"/>
                  </a:lnTo>
                  <a:lnTo>
                    <a:pt x="88112" y="210426"/>
                  </a:lnTo>
                  <a:lnTo>
                    <a:pt x="104470" y="246634"/>
                  </a:lnTo>
                  <a:lnTo>
                    <a:pt x="122148" y="284988"/>
                  </a:lnTo>
                  <a:lnTo>
                    <a:pt x="141058" y="325399"/>
                  </a:lnTo>
                  <a:lnTo>
                    <a:pt x="226072" y="505371"/>
                  </a:lnTo>
                  <a:lnTo>
                    <a:pt x="249021" y="554431"/>
                  </a:lnTo>
                  <a:lnTo>
                    <a:pt x="272376" y="604913"/>
                  </a:lnTo>
                  <a:lnTo>
                    <a:pt x="295998" y="656691"/>
                  </a:lnTo>
                  <a:lnTo>
                    <a:pt x="319760" y="709688"/>
                  </a:lnTo>
                  <a:lnTo>
                    <a:pt x="340969" y="758545"/>
                  </a:lnTo>
                  <a:lnTo>
                    <a:pt x="361238" y="806691"/>
                  </a:lnTo>
                  <a:lnTo>
                    <a:pt x="380517" y="854062"/>
                  </a:lnTo>
                  <a:lnTo>
                    <a:pt x="398703" y="900607"/>
                  </a:lnTo>
                  <a:lnTo>
                    <a:pt x="415759" y="946264"/>
                  </a:lnTo>
                  <a:lnTo>
                    <a:pt x="431609" y="990968"/>
                  </a:lnTo>
                  <a:lnTo>
                    <a:pt x="447471" y="1037793"/>
                  </a:lnTo>
                  <a:lnTo>
                    <a:pt x="462343" y="1084922"/>
                  </a:lnTo>
                  <a:lnTo>
                    <a:pt x="476224" y="1132332"/>
                  </a:lnTo>
                  <a:lnTo>
                    <a:pt x="489127" y="1180033"/>
                  </a:lnTo>
                  <a:lnTo>
                    <a:pt x="501040" y="1228026"/>
                  </a:lnTo>
                  <a:lnTo>
                    <a:pt x="511835" y="1276997"/>
                  </a:lnTo>
                  <a:lnTo>
                    <a:pt x="520496" y="1320888"/>
                  </a:lnTo>
                  <a:lnTo>
                    <a:pt x="527189" y="1359255"/>
                  </a:lnTo>
                  <a:lnTo>
                    <a:pt x="534149" y="1405496"/>
                  </a:lnTo>
                  <a:lnTo>
                    <a:pt x="537006" y="1427988"/>
                  </a:lnTo>
                  <a:lnTo>
                    <a:pt x="538149" y="1436560"/>
                  </a:lnTo>
                  <a:lnTo>
                    <a:pt x="538911" y="1441348"/>
                  </a:lnTo>
                  <a:lnTo>
                    <a:pt x="539915" y="1445145"/>
                  </a:lnTo>
                  <a:lnTo>
                    <a:pt x="540016" y="1449628"/>
                  </a:lnTo>
                  <a:lnTo>
                    <a:pt x="540270" y="1450936"/>
                  </a:lnTo>
                  <a:lnTo>
                    <a:pt x="540677" y="1452219"/>
                  </a:lnTo>
                  <a:lnTo>
                    <a:pt x="540842" y="1450936"/>
                  </a:lnTo>
                  <a:lnTo>
                    <a:pt x="540867" y="1449273"/>
                  </a:lnTo>
                  <a:close/>
                </a:path>
                <a:path w="614679" h="1464310">
                  <a:moveTo>
                    <a:pt x="614527" y="1440218"/>
                  </a:moveTo>
                  <a:lnTo>
                    <a:pt x="609206" y="1385214"/>
                  </a:lnTo>
                  <a:lnTo>
                    <a:pt x="603669" y="1346123"/>
                  </a:lnTo>
                  <a:lnTo>
                    <a:pt x="596252" y="1300962"/>
                  </a:lnTo>
                  <a:lnTo>
                    <a:pt x="587933" y="1255991"/>
                  </a:lnTo>
                  <a:lnTo>
                    <a:pt x="578726" y="1211211"/>
                  </a:lnTo>
                  <a:lnTo>
                    <a:pt x="568604" y="1166609"/>
                  </a:lnTo>
                  <a:lnTo>
                    <a:pt x="557593" y="1122184"/>
                  </a:lnTo>
                  <a:lnTo>
                    <a:pt x="545668" y="1078001"/>
                  </a:lnTo>
                  <a:lnTo>
                    <a:pt x="532803" y="1034110"/>
                  </a:lnTo>
                  <a:lnTo>
                    <a:pt x="519023" y="990511"/>
                  </a:lnTo>
                  <a:lnTo>
                    <a:pt x="504304" y="947204"/>
                  </a:lnTo>
                  <a:lnTo>
                    <a:pt x="481406" y="884682"/>
                  </a:lnTo>
                  <a:lnTo>
                    <a:pt x="458495" y="828014"/>
                  </a:lnTo>
                  <a:lnTo>
                    <a:pt x="452691" y="816660"/>
                  </a:lnTo>
                  <a:lnTo>
                    <a:pt x="454253" y="822858"/>
                  </a:lnTo>
                  <a:lnTo>
                    <a:pt x="456082" y="828954"/>
                  </a:lnTo>
                  <a:lnTo>
                    <a:pt x="458165" y="834974"/>
                  </a:lnTo>
                  <a:lnTo>
                    <a:pt x="460514" y="840917"/>
                  </a:lnTo>
                  <a:lnTo>
                    <a:pt x="483235" y="905840"/>
                  </a:lnTo>
                  <a:lnTo>
                    <a:pt x="498500" y="951039"/>
                  </a:lnTo>
                  <a:lnTo>
                    <a:pt x="515073" y="1003249"/>
                  </a:lnTo>
                  <a:lnTo>
                    <a:pt x="532371" y="1061275"/>
                  </a:lnTo>
                  <a:lnTo>
                    <a:pt x="549757" y="1123962"/>
                  </a:lnTo>
                  <a:lnTo>
                    <a:pt x="565556" y="1187030"/>
                  </a:lnTo>
                  <a:lnTo>
                    <a:pt x="578650" y="1246111"/>
                  </a:lnTo>
                  <a:lnTo>
                    <a:pt x="589368" y="1299806"/>
                  </a:lnTo>
                  <a:lnTo>
                    <a:pt x="597979" y="1346758"/>
                  </a:lnTo>
                  <a:lnTo>
                    <a:pt x="611517" y="1427683"/>
                  </a:lnTo>
                  <a:lnTo>
                    <a:pt x="614527" y="1440218"/>
                  </a:lnTo>
                  <a:close/>
                </a:path>
              </a:pathLst>
            </a:custGeom>
            <a:solidFill>
              <a:srgbClr val="253237"/>
            </a:solidFill>
          </p:spPr>
          <p:txBody>
            <a:bodyPr wrap="square" lIns="0" tIns="0" rIns="0" bIns="0" rtlCol="0"/>
            <a:lstStyle/>
            <a:p>
              <a:endParaRPr/>
            </a:p>
          </p:txBody>
        </p:sp>
        <p:sp>
          <p:nvSpPr>
            <p:cNvPr id="51" name="object 51"/>
            <p:cNvSpPr/>
            <p:nvPr/>
          </p:nvSpPr>
          <p:spPr>
            <a:xfrm>
              <a:off x="10277791" y="4928536"/>
              <a:ext cx="579120" cy="706120"/>
            </a:xfrm>
            <a:custGeom>
              <a:avLst/>
              <a:gdLst/>
              <a:ahLst/>
              <a:cxnLst/>
              <a:rect l="l" t="t" r="r" b="b"/>
              <a:pathLst>
                <a:path w="579120" h="706120">
                  <a:moveTo>
                    <a:pt x="578918" y="705646"/>
                  </a:moveTo>
                  <a:lnTo>
                    <a:pt x="0" y="705646"/>
                  </a:lnTo>
                  <a:lnTo>
                    <a:pt x="0" y="0"/>
                  </a:lnTo>
                  <a:lnTo>
                    <a:pt x="578918" y="0"/>
                  </a:lnTo>
                  <a:lnTo>
                    <a:pt x="578918" y="705646"/>
                  </a:lnTo>
                  <a:close/>
                </a:path>
              </a:pathLst>
            </a:custGeom>
            <a:solidFill>
              <a:srgbClr val="ED2133"/>
            </a:solidFill>
          </p:spPr>
          <p:txBody>
            <a:bodyPr wrap="square" lIns="0" tIns="0" rIns="0" bIns="0" rtlCol="0"/>
            <a:lstStyle/>
            <a:p>
              <a:endParaRPr/>
            </a:p>
          </p:txBody>
        </p:sp>
        <p:sp>
          <p:nvSpPr>
            <p:cNvPr id="52" name="object 52"/>
            <p:cNvSpPr/>
            <p:nvPr/>
          </p:nvSpPr>
          <p:spPr>
            <a:xfrm>
              <a:off x="10672026" y="4928536"/>
              <a:ext cx="184785" cy="706120"/>
            </a:xfrm>
            <a:custGeom>
              <a:avLst/>
              <a:gdLst/>
              <a:ahLst/>
              <a:cxnLst/>
              <a:rect l="l" t="t" r="r" b="b"/>
              <a:pathLst>
                <a:path w="184784" h="706120">
                  <a:moveTo>
                    <a:pt x="0" y="705646"/>
                  </a:moveTo>
                  <a:lnTo>
                    <a:pt x="184683" y="705646"/>
                  </a:lnTo>
                  <a:lnTo>
                    <a:pt x="184683" y="0"/>
                  </a:lnTo>
                  <a:lnTo>
                    <a:pt x="0" y="0"/>
                  </a:lnTo>
                  <a:lnTo>
                    <a:pt x="0" y="705646"/>
                  </a:lnTo>
                  <a:close/>
                </a:path>
              </a:pathLst>
            </a:custGeom>
            <a:solidFill>
              <a:srgbClr val="000000">
                <a:alpha val="29998"/>
              </a:srgbClr>
            </a:solidFill>
          </p:spPr>
          <p:txBody>
            <a:bodyPr wrap="square" lIns="0" tIns="0" rIns="0" bIns="0" rtlCol="0"/>
            <a:lstStyle/>
            <a:p>
              <a:endParaRPr/>
            </a:p>
          </p:txBody>
        </p:sp>
        <p:sp>
          <p:nvSpPr>
            <p:cNvPr id="53" name="object 53"/>
            <p:cNvSpPr/>
            <p:nvPr/>
          </p:nvSpPr>
          <p:spPr>
            <a:xfrm>
              <a:off x="10158498" y="4928536"/>
              <a:ext cx="513715" cy="706120"/>
            </a:xfrm>
            <a:custGeom>
              <a:avLst/>
              <a:gdLst/>
              <a:ahLst/>
              <a:cxnLst/>
              <a:rect l="l" t="t" r="r" b="b"/>
              <a:pathLst>
                <a:path w="513715" h="706120">
                  <a:moveTo>
                    <a:pt x="513528" y="705646"/>
                  </a:moveTo>
                  <a:lnTo>
                    <a:pt x="0" y="705646"/>
                  </a:lnTo>
                  <a:lnTo>
                    <a:pt x="0" y="0"/>
                  </a:lnTo>
                  <a:lnTo>
                    <a:pt x="513528" y="0"/>
                  </a:lnTo>
                  <a:lnTo>
                    <a:pt x="513528" y="705646"/>
                  </a:lnTo>
                  <a:close/>
                </a:path>
              </a:pathLst>
            </a:custGeom>
            <a:solidFill>
              <a:srgbClr val="ED2133"/>
            </a:solidFill>
          </p:spPr>
          <p:txBody>
            <a:bodyPr wrap="square" lIns="0" tIns="0" rIns="0" bIns="0" rtlCol="0"/>
            <a:lstStyle/>
            <a:p>
              <a:endParaRPr/>
            </a:p>
          </p:txBody>
        </p:sp>
      </p:grpSp>
      <p:pic>
        <p:nvPicPr>
          <p:cNvPr id="54" name="object 54"/>
          <p:cNvPicPr/>
          <p:nvPr/>
        </p:nvPicPr>
        <p:blipFill>
          <a:blip r:embed="rId3" cstate="print"/>
          <a:stretch>
            <a:fillRect/>
          </a:stretch>
        </p:blipFill>
        <p:spPr>
          <a:xfrm>
            <a:off x="2638240" y="4597499"/>
            <a:ext cx="686092" cy="1038198"/>
          </a:xfrm>
          <a:prstGeom prst="rect">
            <a:avLst/>
          </a:prstGeom>
        </p:spPr>
      </p:pic>
      <p:grpSp>
        <p:nvGrpSpPr>
          <p:cNvPr id="55" name="object 55"/>
          <p:cNvGrpSpPr/>
          <p:nvPr/>
        </p:nvGrpSpPr>
        <p:grpSpPr>
          <a:xfrm>
            <a:off x="3571503" y="1347206"/>
            <a:ext cx="6361430" cy="4290695"/>
            <a:chOff x="3571503" y="1347206"/>
            <a:chExt cx="6361430" cy="4290695"/>
          </a:xfrm>
        </p:grpSpPr>
        <p:sp>
          <p:nvSpPr>
            <p:cNvPr id="56" name="object 56"/>
            <p:cNvSpPr/>
            <p:nvPr/>
          </p:nvSpPr>
          <p:spPr>
            <a:xfrm>
              <a:off x="3571494" y="1664283"/>
              <a:ext cx="6361430" cy="3973195"/>
            </a:xfrm>
            <a:custGeom>
              <a:avLst/>
              <a:gdLst/>
              <a:ahLst/>
              <a:cxnLst/>
              <a:rect l="l" t="t" r="r" b="b"/>
              <a:pathLst>
                <a:path w="6361430" h="3973195">
                  <a:moveTo>
                    <a:pt x="6360909" y="3633317"/>
                  </a:moveTo>
                  <a:lnTo>
                    <a:pt x="6063373" y="3633317"/>
                  </a:lnTo>
                  <a:lnTo>
                    <a:pt x="6063373" y="184023"/>
                  </a:lnTo>
                  <a:lnTo>
                    <a:pt x="6063145" y="174980"/>
                  </a:lnTo>
                  <a:lnTo>
                    <a:pt x="6055449" y="130594"/>
                  </a:lnTo>
                  <a:lnTo>
                    <a:pt x="6037211" y="89420"/>
                  </a:lnTo>
                  <a:lnTo>
                    <a:pt x="6009500" y="53898"/>
                  </a:lnTo>
                  <a:lnTo>
                    <a:pt x="5973991" y="26174"/>
                  </a:lnTo>
                  <a:lnTo>
                    <a:pt x="5932830" y="7924"/>
                  </a:lnTo>
                  <a:lnTo>
                    <a:pt x="5888482" y="215"/>
                  </a:lnTo>
                  <a:lnTo>
                    <a:pt x="5879439" y="0"/>
                  </a:lnTo>
                  <a:lnTo>
                    <a:pt x="376567" y="0"/>
                  </a:lnTo>
                  <a:lnTo>
                    <a:pt x="331863" y="5511"/>
                  </a:lnTo>
                  <a:lnTo>
                    <a:pt x="289864" y="21729"/>
                  </a:lnTo>
                  <a:lnTo>
                    <a:pt x="253060" y="47663"/>
                  </a:lnTo>
                  <a:lnTo>
                    <a:pt x="223634" y="81775"/>
                  </a:lnTo>
                  <a:lnTo>
                    <a:pt x="203390" y="122034"/>
                  </a:lnTo>
                  <a:lnTo>
                    <a:pt x="193522" y="165976"/>
                  </a:lnTo>
                  <a:lnTo>
                    <a:pt x="192633" y="184023"/>
                  </a:lnTo>
                  <a:lnTo>
                    <a:pt x="192633" y="3633317"/>
                  </a:lnTo>
                  <a:lnTo>
                    <a:pt x="508" y="3633317"/>
                  </a:lnTo>
                  <a:lnTo>
                    <a:pt x="0" y="3633317"/>
                  </a:lnTo>
                  <a:lnTo>
                    <a:pt x="0" y="3755733"/>
                  </a:lnTo>
                  <a:lnTo>
                    <a:pt x="5753" y="3799459"/>
                  </a:lnTo>
                  <a:lnTo>
                    <a:pt x="19926" y="3841204"/>
                  </a:lnTo>
                  <a:lnTo>
                    <a:pt x="41960" y="3879392"/>
                  </a:lnTo>
                  <a:lnTo>
                    <a:pt x="71018" y="3912552"/>
                  </a:lnTo>
                  <a:lnTo>
                    <a:pt x="105981" y="3939387"/>
                  </a:lnTo>
                  <a:lnTo>
                    <a:pt x="145516" y="3958894"/>
                  </a:lnTo>
                  <a:lnTo>
                    <a:pt x="188087" y="3970299"/>
                  </a:lnTo>
                  <a:lnTo>
                    <a:pt x="217347" y="3973195"/>
                  </a:lnTo>
                  <a:lnTo>
                    <a:pt x="6143574" y="3973195"/>
                  </a:lnTo>
                  <a:lnTo>
                    <a:pt x="6187262" y="3967429"/>
                  </a:lnTo>
                  <a:lnTo>
                    <a:pt x="6228994" y="3953256"/>
                  </a:lnTo>
                  <a:lnTo>
                    <a:pt x="6267170" y="3931208"/>
                  </a:lnTo>
                  <a:lnTo>
                    <a:pt x="6300305" y="3902138"/>
                  </a:lnTo>
                  <a:lnTo>
                    <a:pt x="6327127" y="3867150"/>
                  </a:lnTo>
                  <a:lnTo>
                    <a:pt x="6346622" y="3827602"/>
                  </a:lnTo>
                  <a:lnTo>
                    <a:pt x="6358026" y="3785006"/>
                  </a:lnTo>
                  <a:lnTo>
                    <a:pt x="6360909" y="3755733"/>
                  </a:lnTo>
                  <a:lnTo>
                    <a:pt x="6360909" y="3633317"/>
                  </a:lnTo>
                  <a:close/>
                </a:path>
              </a:pathLst>
            </a:custGeom>
            <a:solidFill>
              <a:srgbClr val="455964"/>
            </a:solidFill>
          </p:spPr>
          <p:txBody>
            <a:bodyPr wrap="square" lIns="0" tIns="0" rIns="0" bIns="0" rtlCol="0"/>
            <a:lstStyle/>
            <a:p>
              <a:endParaRPr/>
            </a:p>
          </p:txBody>
        </p:sp>
        <p:sp>
          <p:nvSpPr>
            <p:cNvPr id="57" name="object 57"/>
            <p:cNvSpPr/>
            <p:nvPr/>
          </p:nvSpPr>
          <p:spPr>
            <a:xfrm>
              <a:off x="6120828" y="5261216"/>
              <a:ext cx="1263015" cy="125730"/>
            </a:xfrm>
            <a:custGeom>
              <a:avLst/>
              <a:gdLst/>
              <a:ahLst/>
              <a:cxnLst/>
              <a:rect l="l" t="t" r="r" b="b"/>
              <a:pathLst>
                <a:path w="1263015" h="125729">
                  <a:moveTo>
                    <a:pt x="1262748" y="0"/>
                  </a:moveTo>
                  <a:lnTo>
                    <a:pt x="0" y="0"/>
                  </a:lnTo>
                  <a:lnTo>
                    <a:pt x="78905" y="125679"/>
                  </a:lnTo>
                  <a:lnTo>
                    <a:pt x="1189532" y="125679"/>
                  </a:lnTo>
                  <a:lnTo>
                    <a:pt x="1262748" y="0"/>
                  </a:lnTo>
                  <a:close/>
                </a:path>
              </a:pathLst>
            </a:custGeom>
            <a:solidFill>
              <a:srgbClr val="253237"/>
            </a:solidFill>
          </p:spPr>
          <p:txBody>
            <a:bodyPr wrap="square" lIns="0" tIns="0" rIns="0" bIns="0" rtlCol="0"/>
            <a:lstStyle/>
            <a:p>
              <a:endParaRPr/>
            </a:p>
          </p:txBody>
        </p:sp>
        <p:sp>
          <p:nvSpPr>
            <p:cNvPr id="58" name="object 58"/>
            <p:cNvSpPr/>
            <p:nvPr/>
          </p:nvSpPr>
          <p:spPr>
            <a:xfrm>
              <a:off x="3932285" y="1887575"/>
              <a:ext cx="5511800" cy="3271520"/>
            </a:xfrm>
            <a:custGeom>
              <a:avLst/>
              <a:gdLst/>
              <a:ahLst/>
              <a:cxnLst/>
              <a:rect l="l" t="t" r="r" b="b"/>
              <a:pathLst>
                <a:path w="5511800" h="3271520">
                  <a:moveTo>
                    <a:pt x="5475657" y="3270955"/>
                  </a:moveTo>
                  <a:lnTo>
                    <a:pt x="35805" y="3270955"/>
                  </a:lnTo>
                  <a:lnTo>
                    <a:pt x="30539" y="3269907"/>
                  </a:lnTo>
                  <a:lnTo>
                    <a:pt x="1047" y="3240399"/>
                  </a:lnTo>
                  <a:lnTo>
                    <a:pt x="0" y="3235131"/>
                  </a:lnTo>
                  <a:lnTo>
                    <a:pt x="0" y="35823"/>
                  </a:lnTo>
                  <a:lnTo>
                    <a:pt x="30539" y="1047"/>
                  </a:lnTo>
                  <a:lnTo>
                    <a:pt x="35805" y="0"/>
                  </a:lnTo>
                  <a:lnTo>
                    <a:pt x="41279" y="0"/>
                  </a:lnTo>
                  <a:lnTo>
                    <a:pt x="5475657" y="0"/>
                  </a:lnTo>
                  <a:lnTo>
                    <a:pt x="5510415" y="30555"/>
                  </a:lnTo>
                  <a:lnTo>
                    <a:pt x="5511463" y="35823"/>
                  </a:lnTo>
                  <a:lnTo>
                    <a:pt x="5511463" y="3235131"/>
                  </a:lnTo>
                  <a:lnTo>
                    <a:pt x="5480923" y="3269907"/>
                  </a:lnTo>
                  <a:lnTo>
                    <a:pt x="5475657" y="3270955"/>
                  </a:lnTo>
                  <a:close/>
                </a:path>
              </a:pathLst>
            </a:custGeom>
            <a:solidFill>
              <a:srgbClr val="EBEBEB"/>
            </a:solidFill>
          </p:spPr>
          <p:txBody>
            <a:bodyPr wrap="square" lIns="0" tIns="0" rIns="0" bIns="0" rtlCol="0"/>
            <a:lstStyle/>
            <a:p>
              <a:endParaRPr/>
            </a:p>
          </p:txBody>
        </p:sp>
        <p:sp>
          <p:nvSpPr>
            <p:cNvPr id="59" name="object 59"/>
            <p:cNvSpPr/>
            <p:nvPr/>
          </p:nvSpPr>
          <p:spPr>
            <a:xfrm>
              <a:off x="3926352" y="2132095"/>
              <a:ext cx="5511800" cy="2738755"/>
            </a:xfrm>
            <a:custGeom>
              <a:avLst/>
              <a:gdLst/>
              <a:ahLst/>
              <a:cxnLst/>
              <a:rect l="l" t="t" r="r" b="b"/>
              <a:pathLst>
                <a:path w="5511800" h="2738754">
                  <a:moveTo>
                    <a:pt x="0" y="2738468"/>
                  </a:moveTo>
                  <a:lnTo>
                    <a:pt x="5511463" y="2738468"/>
                  </a:lnTo>
                  <a:lnTo>
                    <a:pt x="5511463" y="0"/>
                  </a:lnTo>
                  <a:lnTo>
                    <a:pt x="0" y="0"/>
                  </a:lnTo>
                  <a:lnTo>
                    <a:pt x="0" y="2738468"/>
                  </a:lnTo>
                  <a:close/>
                </a:path>
              </a:pathLst>
            </a:custGeom>
            <a:solidFill>
              <a:srgbClr val="FFFFFF"/>
            </a:solidFill>
          </p:spPr>
          <p:txBody>
            <a:bodyPr wrap="square" lIns="0" tIns="0" rIns="0" bIns="0" rtlCol="0"/>
            <a:lstStyle/>
            <a:p>
              <a:endParaRPr/>
            </a:p>
          </p:txBody>
        </p:sp>
        <p:pic>
          <p:nvPicPr>
            <p:cNvPr id="60" name="object 60"/>
            <p:cNvPicPr/>
            <p:nvPr/>
          </p:nvPicPr>
          <p:blipFill>
            <a:blip r:embed="rId4" cstate="print"/>
            <a:stretch>
              <a:fillRect/>
            </a:stretch>
          </p:blipFill>
          <p:spPr>
            <a:xfrm>
              <a:off x="4296209" y="1970286"/>
              <a:ext cx="88178" cy="88208"/>
            </a:xfrm>
            <a:prstGeom prst="rect">
              <a:avLst/>
            </a:prstGeom>
          </p:spPr>
        </p:pic>
        <p:pic>
          <p:nvPicPr>
            <p:cNvPr id="61" name="object 61"/>
            <p:cNvPicPr/>
            <p:nvPr/>
          </p:nvPicPr>
          <p:blipFill>
            <a:blip r:embed="rId5" cstate="print"/>
            <a:stretch>
              <a:fillRect/>
            </a:stretch>
          </p:blipFill>
          <p:spPr>
            <a:xfrm>
              <a:off x="4029472" y="1970252"/>
              <a:ext cx="88177" cy="88223"/>
            </a:xfrm>
            <a:prstGeom prst="rect">
              <a:avLst/>
            </a:prstGeom>
          </p:spPr>
        </p:pic>
        <p:pic>
          <p:nvPicPr>
            <p:cNvPr id="62" name="object 62"/>
            <p:cNvPicPr/>
            <p:nvPr/>
          </p:nvPicPr>
          <p:blipFill>
            <a:blip r:embed="rId6" cstate="print"/>
            <a:stretch>
              <a:fillRect/>
            </a:stretch>
          </p:blipFill>
          <p:spPr>
            <a:xfrm>
              <a:off x="4157490" y="1969907"/>
              <a:ext cx="88129" cy="88174"/>
            </a:xfrm>
            <a:prstGeom prst="rect">
              <a:avLst/>
            </a:prstGeom>
          </p:spPr>
        </p:pic>
        <p:sp>
          <p:nvSpPr>
            <p:cNvPr id="63" name="object 63"/>
            <p:cNvSpPr/>
            <p:nvPr/>
          </p:nvSpPr>
          <p:spPr>
            <a:xfrm>
              <a:off x="3926352" y="4870564"/>
              <a:ext cx="5517515" cy="293370"/>
            </a:xfrm>
            <a:custGeom>
              <a:avLst/>
              <a:gdLst/>
              <a:ahLst/>
              <a:cxnLst/>
              <a:rect l="l" t="t" r="r" b="b"/>
              <a:pathLst>
                <a:path w="5517515" h="293370">
                  <a:moveTo>
                    <a:pt x="5517397" y="292766"/>
                  </a:moveTo>
                  <a:lnTo>
                    <a:pt x="0" y="292766"/>
                  </a:lnTo>
                  <a:lnTo>
                    <a:pt x="0" y="0"/>
                  </a:lnTo>
                  <a:lnTo>
                    <a:pt x="5517397" y="0"/>
                  </a:lnTo>
                  <a:lnTo>
                    <a:pt x="5517397" y="292766"/>
                  </a:lnTo>
                  <a:close/>
                </a:path>
              </a:pathLst>
            </a:custGeom>
            <a:solidFill>
              <a:srgbClr val="253237"/>
            </a:solidFill>
          </p:spPr>
          <p:txBody>
            <a:bodyPr wrap="square" lIns="0" tIns="0" rIns="0" bIns="0" rtlCol="0"/>
            <a:lstStyle/>
            <a:p>
              <a:endParaRPr/>
            </a:p>
          </p:txBody>
        </p:sp>
        <p:sp>
          <p:nvSpPr>
            <p:cNvPr id="64" name="object 64"/>
            <p:cNvSpPr/>
            <p:nvPr/>
          </p:nvSpPr>
          <p:spPr>
            <a:xfrm>
              <a:off x="4088561" y="4999037"/>
              <a:ext cx="4779010" cy="62865"/>
            </a:xfrm>
            <a:custGeom>
              <a:avLst/>
              <a:gdLst/>
              <a:ahLst/>
              <a:cxnLst/>
              <a:rect l="l" t="t" r="r" b="b"/>
              <a:pathLst>
                <a:path w="4779009" h="62864">
                  <a:moveTo>
                    <a:pt x="46329" y="51765"/>
                  </a:moveTo>
                  <a:lnTo>
                    <a:pt x="18173" y="51511"/>
                  </a:lnTo>
                  <a:lnTo>
                    <a:pt x="34086" y="36360"/>
                  </a:lnTo>
                  <a:lnTo>
                    <a:pt x="40551" y="31750"/>
                  </a:lnTo>
                  <a:lnTo>
                    <a:pt x="43878" y="25476"/>
                  </a:lnTo>
                  <a:lnTo>
                    <a:pt x="13512" y="0"/>
                  </a:lnTo>
                  <a:lnTo>
                    <a:pt x="5930" y="3276"/>
                  </a:lnTo>
                  <a:lnTo>
                    <a:pt x="0" y="10337"/>
                  </a:lnTo>
                  <a:lnTo>
                    <a:pt x="7823" y="16268"/>
                  </a:lnTo>
                  <a:lnTo>
                    <a:pt x="11391" y="11836"/>
                  </a:lnTo>
                  <a:lnTo>
                    <a:pt x="16027" y="9779"/>
                  </a:lnTo>
                  <a:lnTo>
                    <a:pt x="21704" y="10083"/>
                  </a:lnTo>
                  <a:lnTo>
                    <a:pt x="29032" y="10083"/>
                  </a:lnTo>
                  <a:lnTo>
                    <a:pt x="32816" y="13246"/>
                  </a:lnTo>
                  <a:lnTo>
                    <a:pt x="32816" y="22212"/>
                  </a:lnTo>
                  <a:lnTo>
                    <a:pt x="31813" y="25742"/>
                  </a:lnTo>
                  <a:lnTo>
                    <a:pt x="2400" y="53784"/>
                  </a:lnTo>
                  <a:lnTo>
                    <a:pt x="2400" y="61112"/>
                  </a:lnTo>
                  <a:lnTo>
                    <a:pt x="46329" y="61112"/>
                  </a:lnTo>
                  <a:lnTo>
                    <a:pt x="46329" y="51765"/>
                  </a:lnTo>
                  <a:close/>
                </a:path>
                <a:path w="4779009" h="62864">
                  <a:moveTo>
                    <a:pt x="66382" y="20243"/>
                  </a:moveTo>
                  <a:lnTo>
                    <a:pt x="65671" y="18580"/>
                  </a:lnTo>
                  <a:lnTo>
                    <a:pt x="62890" y="15811"/>
                  </a:lnTo>
                  <a:lnTo>
                    <a:pt x="61277" y="15125"/>
                  </a:lnTo>
                  <a:lnTo>
                    <a:pt x="57416" y="15125"/>
                  </a:lnTo>
                  <a:lnTo>
                    <a:pt x="55740" y="15811"/>
                  </a:lnTo>
                  <a:lnTo>
                    <a:pt x="52959" y="18580"/>
                  </a:lnTo>
                  <a:lnTo>
                    <a:pt x="52260" y="20243"/>
                  </a:lnTo>
                  <a:lnTo>
                    <a:pt x="52184" y="24168"/>
                  </a:lnTo>
                  <a:lnTo>
                    <a:pt x="52832" y="25844"/>
                  </a:lnTo>
                  <a:lnTo>
                    <a:pt x="55575" y="28638"/>
                  </a:lnTo>
                  <a:lnTo>
                    <a:pt x="57238" y="29324"/>
                  </a:lnTo>
                  <a:lnTo>
                    <a:pt x="61163" y="29324"/>
                  </a:lnTo>
                  <a:lnTo>
                    <a:pt x="62852" y="28638"/>
                  </a:lnTo>
                  <a:lnTo>
                    <a:pt x="65697" y="25844"/>
                  </a:lnTo>
                  <a:lnTo>
                    <a:pt x="66370" y="24168"/>
                  </a:lnTo>
                  <a:lnTo>
                    <a:pt x="66382" y="20243"/>
                  </a:lnTo>
                  <a:close/>
                </a:path>
                <a:path w="4779009" h="62864">
                  <a:moveTo>
                    <a:pt x="66560" y="52552"/>
                  </a:moveTo>
                  <a:lnTo>
                    <a:pt x="66001" y="50685"/>
                  </a:lnTo>
                  <a:lnTo>
                    <a:pt x="63182" y="47459"/>
                  </a:lnTo>
                  <a:lnTo>
                    <a:pt x="61404" y="46659"/>
                  </a:lnTo>
                  <a:lnTo>
                    <a:pt x="57124" y="46659"/>
                  </a:lnTo>
                  <a:lnTo>
                    <a:pt x="55346" y="47459"/>
                  </a:lnTo>
                  <a:lnTo>
                    <a:pt x="52539" y="50685"/>
                  </a:lnTo>
                  <a:lnTo>
                    <a:pt x="51968" y="52552"/>
                  </a:lnTo>
                  <a:lnTo>
                    <a:pt x="52260" y="54673"/>
                  </a:lnTo>
                  <a:lnTo>
                    <a:pt x="51968" y="56794"/>
                  </a:lnTo>
                  <a:lnTo>
                    <a:pt x="52539" y="58661"/>
                  </a:lnTo>
                  <a:lnTo>
                    <a:pt x="55346" y="61874"/>
                  </a:lnTo>
                  <a:lnTo>
                    <a:pt x="57124" y="62687"/>
                  </a:lnTo>
                  <a:lnTo>
                    <a:pt x="61404" y="62687"/>
                  </a:lnTo>
                  <a:lnTo>
                    <a:pt x="63182" y="61874"/>
                  </a:lnTo>
                  <a:lnTo>
                    <a:pt x="66001" y="58661"/>
                  </a:lnTo>
                  <a:lnTo>
                    <a:pt x="66560" y="56794"/>
                  </a:lnTo>
                  <a:lnTo>
                    <a:pt x="66268" y="54673"/>
                  </a:lnTo>
                  <a:lnTo>
                    <a:pt x="66560" y="52552"/>
                  </a:lnTo>
                  <a:close/>
                </a:path>
                <a:path w="4779009" h="62864">
                  <a:moveTo>
                    <a:pt x="93916" y="1498"/>
                  </a:moveTo>
                  <a:lnTo>
                    <a:pt x="70307" y="1244"/>
                  </a:lnTo>
                  <a:lnTo>
                    <a:pt x="70307" y="10591"/>
                  </a:lnTo>
                  <a:lnTo>
                    <a:pt x="82931" y="10591"/>
                  </a:lnTo>
                  <a:lnTo>
                    <a:pt x="82931" y="61112"/>
                  </a:lnTo>
                  <a:lnTo>
                    <a:pt x="93916" y="61112"/>
                  </a:lnTo>
                  <a:lnTo>
                    <a:pt x="93916" y="1498"/>
                  </a:lnTo>
                  <a:close/>
                </a:path>
                <a:path w="4779009" h="62864">
                  <a:moveTo>
                    <a:pt x="158927" y="39255"/>
                  </a:moveTo>
                  <a:lnTo>
                    <a:pt x="148323" y="39255"/>
                  </a:lnTo>
                  <a:lnTo>
                    <a:pt x="148323" y="27266"/>
                  </a:lnTo>
                  <a:lnTo>
                    <a:pt x="137972" y="27266"/>
                  </a:lnTo>
                  <a:lnTo>
                    <a:pt x="137972" y="39255"/>
                  </a:lnTo>
                  <a:lnTo>
                    <a:pt x="118402" y="39255"/>
                  </a:lnTo>
                  <a:lnTo>
                    <a:pt x="146177" y="2501"/>
                  </a:lnTo>
                  <a:lnTo>
                    <a:pt x="134315" y="2501"/>
                  </a:lnTo>
                  <a:lnTo>
                    <a:pt x="104902" y="40398"/>
                  </a:lnTo>
                  <a:lnTo>
                    <a:pt x="104902" y="47599"/>
                  </a:lnTo>
                  <a:lnTo>
                    <a:pt x="137591" y="47599"/>
                  </a:lnTo>
                  <a:lnTo>
                    <a:pt x="137591" y="61112"/>
                  </a:lnTo>
                  <a:lnTo>
                    <a:pt x="148323" y="61112"/>
                  </a:lnTo>
                  <a:lnTo>
                    <a:pt x="148323" y="47599"/>
                  </a:lnTo>
                  <a:lnTo>
                    <a:pt x="158927" y="47599"/>
                  </a:lnTo>
                  <a:lnTo>
                    <a:pt x="158927" y="39255"/>
                  </a:lnTo>
                  <a:close/>
                </a:path>
                <a:path w="4779009" h="62864">
                  <a:moveTo>
                    <a:pt x="4778540" y="23723"/>
                  </a:moveTo>
                  <a:lnTo>
                    <a:pt x="1666062" y="23723"/>
                  </a:lnTo>
                  <a:lnTo>
                    <a:pt x="1666062" y="44310"/>
                  </a:lnTo>
                  <a:lnTo>
                    <a:pt x="4778540" y="44310"/>
                  </a:lnTo>
                  <a:lnTo>
                    <a:pt x="4778540" y="23723"/>
                  </a:lnTo>
                  <a:close/>
                </a:path>
              </a:pathLst>
            </a:custGeom>
            <a:solidFill>
              <a:srgbClr val="FFFFFF"/>
            </a:solidFill>
          </p:spPr>
          <p:txBody>
            <a:bodyPr wrap="square" lIns="0" tIns="0" rIns="0" bIns="0" rtlCol="0"/>
            <a:lstStyle/>
            <a:p>
              <a:endParaRPr/>
            </a:p>
          </p:txBody>
        </p:sp>
        <p:sp>
          <p:nvSpPr>
            <p:cNvPr id="65" name="object 65"/>
            <p:cNvSpPr/>
            <p:nvPr/>
          </p:nvSpPr>
          <p:spPr>
            <a:xfrm>
              <a:off x="4341416" y="5000654"/>
              <a:ext cx="1413510" cy="55244"/>
            </a:xfrm>
            <a:custGeom>
              <a:avLst/>
              <a:gdLst/>
              <a:ahLst/>
              <a:cxnLst/>
              <a:rect l="l" t="t" r="r" b="b"/>
              <a:pathLst>
                <a:path w="1413510" h="55245">
                  <a:moveTo>
                    <a:pt x="1413212" y="55067"/>
                  </a:moveTo>
                  <a:lnTo>
                    <a:pt x="0" y="55067"/>
                  </a:lnTo>
                  <a:lnTo>
                    <a:pt x="0" y="0"/>
                  </a:lnTo>
                  <a:lnTo>
                    <a:pt x="1413212" y="0"/>
                  </a:lnTo>
                  <a:lnTo>
                    <a:pt x="1413212" y="55067"/>
                  </a:lnTo>
                  <a:close/>
                </a:path>
              </a:pathLst>
            </a:custGeom>
            <a:solidFill>
              <a:srgbClr val="ED2133"/>
            </a:solidFill>
          </p:spPr>
          <p:txBody>
            <a:bodyPr wrap="square" lIns="0" tIns="0" rIns="0" bIns="0" rtlCol="0"/>
            <a:lstStyle/>
            <a:p>
              <a:endParaRPr/>
            </a:p>
          </p:txBody>
        </p:sp>
        <p:pic>
          <p:nvPicPr>
            <p:cNvPr id="66" name="object 66"/>
            <p:cNvPicPr/>
            <p:nvPr/>
          </p:nvPicPr>
          <p:blipFill>
            <a:blip r:embed="rId7" cstate="print"/>
            <a:stretch>
              <a:fillRect/>
            </a:stretch>
          </p:blipFill>
          <p:spPr>
            <a:xfrm>
              <a:off x="5662729" y="4964279"/>
              <a:ext cx="137597" cy="137668"/>
            </a:xfrm>
            <a:prstGeom prst="rect">
              <a:avLst/>
            </a:prstGeom>
          </p:spPr>
        </p:pic>
        <p:sp>
          <p:nvSpPr>
            <p:cNvPr id="67" name="object 67"/>
            <p:cNvSpPr/>
            <p:nvPr/>
          </p:nvSpPr>
          <p:spPr>
            <a:xfrm>
              <a:off x="8933497" y="4957965"/>
              <a:ext cx="410845" cy="137160"/>
            </a:xfrm>
            <a:custGeom>
              <a:avLst/>
              <a:gdLst/>
              <a:ahLst/>
              <a:cxnLst/>
              <a:rect l="l" t="t" r="r" b="b"/>
              <a:pathLst>
                <a:path w="410845" h="137160">
                  <a:moveTo>
                    <a:pt x="47345" y="71628"/>
                  </a:moveTo>
                  <a:lnTo>
                    <a:pt x="42926" y="62522"/>
                  </a:lnTo>
                  <a:lnTo>
                    <a:pt x="39585" y="59461"/>
                  </a:lnTo>
                  <a:lnTo>
                    <a:pt x="37439" y="58178"/>
                  </a:lnTo>
                  <a:lnTo>
                    <a:pt x="36741" y="57937"/>
                  </a:lnTo>
                  <a:lnTo>
                    <a:pt x="36741" y="68338"/>
                  </a:lnTo>
                  <a:lnTo>
                    <a:pt x="36664" y="76479"/>
                  </a:lnTo>
                  <a:lnTo>
                    <a:pt x="27724" y="84797"/>
                  </a:lnTo>
                  <a:lnTo>
                    <a:pt x="25882" y="84797"/>
                  </a:lnTo>
                  <a:lnTo>
                    <a:pt x="24866" y="84632"/>
                  </a:lnTo>
                  <a:lnTo>
                    <a:pt x="16662" y="84632"/>
                  </a:lnTo>
                  <a:lnTo>
                    <a:pt x="12242" y="80213"/>
                  </a:lnTo>
                  <a:lnTo>
                    <a:pt x="12319" y="73101"/>
                  </a:lnTo>
                  <a:lnTo>
                    <a:pt x="12700" y="71628"/>
                  </a:lnTo>
                  <a:lnTo>
                    <a:pt x="14097" y="68859"/>
                  </a:lnTo>
                  <a:lnTo>
                    <a:pt x="15049" y="67678"/>
                  </a:lnTo>
                  <a:lnTo>
                    <a:pt x="17462" y="65722"/>
                  </a:lnTo>
                  <a:lnTo>
                    <a:pt x="19050" y="64909"/>
                  </a:lnTo>
                  <a:lnTo>
                    <a:pt x="19253" y="64909"/>
                  </a:lnTo>
                  <a:lnTo>
                    <a:pt x="22085" y="64160"/>
                  </a:lnTo>
                  <a:lnTo>
                    <a:pt x="23342" y="64160"/>
                  </a:lnTo>
                  <a:lnTo>
                    <a:pt x="24866" y="64414"/>
                  </a:lnTo>
                  <a:lnTo>
                    <a:pt x="32067" y="64414"/>
                  </a:lnTo>
                  <a:lnTo>
                    <a:pt x="36741" y="68338"/>
                  </a:lnTo>
                  <a:lnTo>
                    <a:pt x="36741" y="57937"/>
                  </a:lnTo>
                  <a:lnTo>
                    <a:pt x="32651" y="56489"/>
                  </a:lnTo>
                  <a:lnTo>
                    <a:pt x="30175" y="56159"/>
                  </a:lnTo>
                  <a:lnTo>
                    <a:pt x="30099" y="56489"/>
                  </a:lnTo>
                  <a:lnTo>
                    <a:pt x="25298" y="56489"/>
                  </a:lnTo>
                  <a:lnTo>
                    <a:pt x="27635" y="56337"/>
                  </a:lnTo>
                  <a:lnTo>
                    <a:pt x="30099" y="56489"/>
                  </a:lnTo>
                  <a:lnTo>
                    <a:pt x="30099" y="56159"/>
                  </a:lnTo>
                  <a:lnTo>
                    <a:pt x="24993" y="56159"/>
                  </a:lnTo>
                  <a:lnTo>
                    <a:pt x="21386" y="55930"/>
                  </a:lnTo>
                  <a:lnTo>
                    <a:pt x="16078" y="57988"/>
                  </a:lnTo>
                  <a:lnTo>
                    <a:pt x="11734" y="62522"/>
                  </a:lnTo>
                  <a:lnTo>
                    <a:pt x="13017" y="53632"/>
                  </a:lnTo>
                  <a:lnTo>
                    <a:pt x="16675" y="47231"/>
                  </a:lnTo>
                  <a:lnTo>
                    <a:pt x="22440" y="43357"/>
                  </a:lnTo>
                  <a:lnTo>
                    <a:pt x="30048" y="42062"/>
                  </a:lnTo>
                  <a:lnTo>
                    <a:pt x="34086" y="41871"/>
                  </a:lnTo>
                  <a:lnTo>
                    <a:pt x="37833" y="42849"/>
                  </a:lnTo>
                  <a:lnTo>
                    <a:pt x="41275" y="44970"/>
                  </a:lnTo>
                  <a:lnTo>
                    <a:pt x="41351" y="44831"/>
                  </a:lnTo>
                  <a:lnTo>
                    <a:pt x="42824" y="41871"/>
                  </a:lnTo>
                  <a:lnTo>
                    <a:pt x="45440" y="36626"/>
                  </a:lnTo>
                  <a:lnTo>
                    <a:pt x="40589" y="33883"/>
                  </a:lnTo>
                  <a:lnTo>
                    <a:pt x="35915" y="32715"/>
                  </a:lnTo>
                  <a:lnTo>
                    <a:pt x="35369" y="32588"/>
                  </a:lnTo>
                  <a:lnTo>
                    <a:pt x="29794" y="32715"/>
                  </a:lnTo>
                  <a:lnTo>
                    <a:pt x="25641" y="32537"/>
                  </a:lnTo>
                  <a:lnTo>
                    <a:pt x="0" y="60286"/>
                  </a:lnTo>
                  <a:lnTo>
                    <a:pt x="317" y="62890"/>
                  </a:lnTo>
                  <a:lnTo>
                    <a:pt x="25539" y="94068"/>
                  </a:lnTo>
                  <a:lnTo>
                    <a:pt x="25361" y="94068"/>
                  </a:lnTo>
                  <a:lnTo>
                    <a:pt x="28511" y="94361"/>
                  </a:lnTo>
                  <a:lnTo>
                    <a:pt x="31216" y="94068"/>
                  </a:lnTo>
                  <a:lnTo>
                    <a:pt x="36499" y="92316"/>
                  </a:lnTo>
                  <a:lnTo>
                    <a:pt x="47320" y="77863"/>
                  </a:lnTo>
                  <a:lnTo>
                    <a:pt x="47345" y="71628"/>
                  </a:lnTo>
                  <a:close/>
                </a:path>
                <a:path w="410845" h="137160">
                  <a:moveTo>
                    <a:pt x="67195" y="84404"/>
                  </a:moveTo>
                  <a:lnTo>
                    <a:pt x="66624" y="82537"/>
                  </a:lnTo>
                  <a:lnTo>
                    <a:pt x="63817" y="79311"/>
                  </a:lnTo>
                  <a:lnTo>
                    <a:pt x="62039" y="78511"/>
                  </a:lnTo>
                  <a:lnTo>
                    <a:pt x="57759" y="78511"/>
                  </a:lnTo>
                  <a:lnTo>
                    <a:pt x="55981" y="79311"/>
                  </a:lnTo>
                  <a:lnTo>
                    <a:pt x="53174" y="82537"/>
                  </a:lnTo>
                  <a:lnTo>
                    <a:pt x="52603" y="84404"/>
                  </a:lnTo>
                  <a:lnTo>
                    <a:pt x="52895" y="86525"/>
                  </a:lnTo>
                  <a:lnTo>
                    <a:pt x="52603" y="88646"/>
                  </a:lnTo>
                  <a:lnTo>
                    <a:pt x="53174" y="90512"/>
                  </a:lnTo>
                  <a:lnTo>
                    <a:pt x="55981" y="93738"/>
                  </a:lnTo>
                  <a:lnTo>
                    <a:pt x="57759" y="94538"/>
                  </a:lnTo>
                  <a:lnTo>
                    <a:pt x="62039" y="94538"/>
                  </a:lnTo>
                  <a:lnTo>
                    <a:pt x="63817" y="93738"/>
                  </a:lnTo>
                  <a:lnTo>
                    <a:pt x="66624" y="90512"/>
                  </a:lnTo>
                  <a:lnTo>
                    <a:pt x="67195" y="88646"/>
                  </a:lnTo>
                  <a:lnTo>
                    <a:pt x="66903" y="86525"/>
                  </a:lnTo>
                  <a:lnTo>
                    <a:pt x="67195" y="84404"/>
                  </a:lnTo>
                  <a:close/>
                </a:path>
                <a:path w="410845" h="137160">
                  <a:moveTo>
                    <a:pt x="67195" y="51943"/>
                  </a:moveTo>
                  <a:lnTo>
                    <a:pt x="66624" y="50076"/>
                  </a:lnTo>
                  <a:lnTo>
                    <a:pt x="63817" y="46850"/>
                  </a:lnTo>
                  <a:lnTo>
                    <a:pt x="62039" y="46050"/>
                  </a:lnTo>
                  <a:lnTo>
                    <a:pt x="57759" y="46050"/>
                  </a:lnTo>
                  <a:lnTo>
                    <a:pt x="55981" y="46850"/>
                  </a:lnTo>
                  <a:lnTo>
                    <a:pt x="53174" y="50076"/>
                  </a:lnTo>
                  <a:lnTo>
                    <a:pt x="52603" y="51943"/>
                  </a:lnTo>
                  <a:lnTo>
                    <a:pt x="52895" y="54063"/>
                  </a:lnTo>
                  <a:lnTo>
                    <a:pt x="52603" y="56184"/>
                  </a:lnTo>
                  <a:lnTo>
                    <a:pt x="53174" y="58051"/>
                  </a:lnTo>
                  <a:lnTo>
                    <a:pt x="55981" y="61277"/>
                  </a:lnTo>
                  <a:lnTo>
                    <a:pt x="57759" y="62077"/>
                  </a:lnTo>
                  <a:lnTo>
                    <a:pt x="62039" y="62077"/>
                  </a:lnTo>
                  <a:lnTo>
                    <a:pt x="63817" y="61277"/>
                  </a:lnTo>
                  <a:lnTo>
                    <a:pt x="66624" y="58051"/>
                  </a:lnTo>
                  <a:lnTo>
                    <a:pt x="67195" y="56184"/>
                  </a:lnTo>
                  <a:lnTo>
                    <a:pt x="66903" y="54063"/>
                  </a:lnTo>
                  <a:lnTo>
                    <a:pt x="67195" y="51943"/>
                  </a:lnTo>
                  <a:close/>
                </a:path>
                <a:path w="410845" h="137160">
                  <a:moveTo>
                    <a:pt x="124472" y="63157"/>
                  </a:moveTo>
                  <a:lnTo>
                    <a:pt x="122567" y="50101"/>
                  </a:lnTo>
                  <a:lnTo>
                    <a:pt x="118237" y="42189"/>
                  </a:lnTo>
                  <a:lnTo>
                    <a:pt x="117284" y="40474"/>
                  </a:lnTo>
                  <a:lnTo>
                    <a:pt x="112598" y="36982"/>
                  </a:lnTo>
                  <a:lnTo>
                    <a:pt x="112598" y="48755"/>
                  </a:lnTo>
                  <a:lnTo>
                    <a:pt x="112598" y="77558"/>
                  </a:lnTo>
                  <a:lnTo>
                    <a:pt x="106921" y="84251"/>
                  </a:lnTo>
                  <a:lnTo>
                    <a:pt x="90766" y="84251"/>
                  </a:lnTo>
                  <a:lnTo>
                    <a:pt x="85077" y="77558"/>
                  </a:lnTo>
                  <a:lnTo>
                    <a:pt x="85077" y="48755"/>
                  </a:lnTo>
                  <a:lnTo>
                    <a:pt x="90639" y="42189"/>
                  </a:lnTo>
                  <a:lnTo>
                    <a:pt x="107048" y="42189"/>
                  </a:lnTo>
                  <a:lnTo>
                    <a:pt x="112598" y="48755"/>
                  </a:lnTo>
                  <a:lnTo>
                    <a:pt x="112598" y="36982"/>
                  </a:lnTo>
                  <a:lnTo>
                    <a:pt x="109296" y="34505"/>
                  </a:lnTo>
                  <a:lnTo>
                    <a:pt x="99225" y="32461"/>
                  </a:lnTo>
                  <a:lnTo>
                    <a:pt x="89154" y="34505"/>
                  </a:lnTo>
                  <a:lnTo>
                    <a:pt x="81153" y="40474"/>
                  </a:lnTo>
                  <a:lnTo>
                    <a:pt x="75882" y="50101"/>
                  </a:lnTo>
                  <a:lnTo>
                    <a:pt x="73977" y="63157"/>
                  </a:lnTo>
                  <a:lnTo>
                    <a:pt x="75882" y="76212"/>
                  </a:lnTo>
                  <a:lnTo>
                    <a:pt x="81153" y="85839"/>
                  </a:lnTo>
                  <a:lnTo>
                    <a:pt x="89154" y="91808"/>
                  </a:lnTo>
                  <a:lnTo>
                    <a:pt x="99225" y="93853"/>
                  </a:lnTo>
                  <a:lnTo>
                    <a:pt x="109296" y="91808"/>
                  </a:lnTo>
                  <a:lnTo>
                    <a:pt x="117284" y="85839"/>
                  </a:lnTo>
                  <a:lnTo>
                    <a:pt x="118160" y="84251"/>
                  </a:lnTo>
                  <a:lnTo>
                    <a:pt x="122567" y="76212"/>
                  </a:lnTo>
                  <a:lnTo>
                    <a:pt x="124472" y="63157"/>
                  </a:lnTo>
                  <a:close/>
                </a:path>
                <a:path w="410845" h="137160">
                  <a:moveTo>
                    <a:pt x="181648" y="63157"/>
                  </a:moveTo>
                  <a:lnTo>
                    <a:pt x="179755" y="50101"/>
                  </a:lnTo>
                  <a:lnTo>
                    <a:pt x="175412" y="42189"/>
                  </a:lnTo>
                  <a:lnTo>
                    <a:pt x="174472" y="40474"/>
                  </a:lnTo>
                  <a:lnTo>
                    <a:pt x="169913" y="37084"/>
                  </a:lnTo>
                  <a:lnTo>
                    <a:pt x="169913" y="48755"/>
                  </a:lnTo>
                  <a:lnTo>
                    <a:pt x="169913" y="77558"/>
                  </a:lnTo>
                  <a:lnTo>
                    <a:pt x="164109" y="84251"/>
                  </a:lnTo>
                  <a:lnTo>
                    <a:pt x="147942" y="84251"/>
                  </a:lnTo>
                  <a:lnTo>
                    <a:pt x="142392" y="77558"/>
                  </a:lnTo>
                  <a:lnTo>
                    <a:pt x="142392" y="48755"/>
                  </a:lnTo>
                  <a:lnTo>
                    <a:pt x="147828" y="42189"/>
                  </a:lnTo>
                  <a:lnTo>
                    <a:pt x="164236" y="42189"/>
                  </a:lnTo>
                  <a:lnTo>
                    <a:pt x="169913" y="48755"/>
                  </a:lnTo>
                  <a:lnTo>
                    <a:pt x="169913" y="37084"/>
                  </a:lnTo>
                  <a:lnTo>
                    <a:pt x="166471" y="34505"/>
                  </a:lnTo>
                  <a:lnTo>
                    <a:pt x="156400" y="32461"/>
                  </a:lnTo>
                  <a:lnTo>
                    <a:pt x="146342" y="34505"/>
                  </a:lnTo>
                  <a:lnTo>
                    <a:pt x="138341" y="40474"/>
                  </a:lnTo>
                  <a:lnTo>
                    <a:pt x="133057" y="50101"/>
                  </a:lnTo>
                  <a:lnTo>
                    <a:pt x="131152" y="63157"/>
                  </a:lnTo>
                  <a:lnTo>
                    <a:pt x="133057" y="76212"/>
                  </a:lnTo>
                  <a:lnTo>
                    <a:pt x="138341" y="85839"/>
                  </a:lnTo>
                  <a:lnTo>
                    <a:pt x="146342" y="91808"/>
                  </a:lnTo>
                  <a:lnTo>
                    <a:pt x="156400" y="93853"/>
                  </a:lnTo>
                  <a:lnTo>
                    <a:pt x="166471" y="91808"/>
                  </a:lnTo>
                  <a:lnTo>
                    <a:pt x="174472" y="85839"/>
                  </a:lnTo>
                  <a:lnTo>
                    <a:pt x="175348" y="84251"/>
                  </a:lnTo>
                  <a:lnTo>
                    <a:pt x="179755" y="76212"/>
                  </a:lnTo>
                  <a:lnTo>
                    <a:pt x="181648" y="63157"/>
                  </a:lnTo>
                  <a:close/>
                </a:path>
                <a:path w="410845" h="137160">
                  <a:moveTo>
                    <a:pt x="316090" y="116459"/>
                  </a:moveTo>
                  <a:lnTo>
                    <a:pt x="277215" y="116459"/>
                  </a:lnTo>
                  <a:lnTo>
                    <a:pt x="277215" y="77685"/>
                  </a:lnTo>
                  <a:lnTo>
                    <a:pt x="256641" y="77685"/>
                  </a:lnTo>
                  <a:lnTo>
                    <a:pt x="256641" y="137045"/>
                  </a:lnTo>
                  <a:lnTo>
                    <a:pt x="316090" y="137045"/>
                  </a:lnTo>
                  <a:lnTo>
                    <a:pt x="316090" y="116459"/>
                  </a:lnTo>
                  <a:close/>
                </a:path>
                <a:path w="410845" h="137160">
                  <a:moveTo>
                    <a:pt x="316090" y="0"/>
                  </a:moveTo>
                  <a:lnTo>
                    <a:pt x="256641" y="0"/>
                  </a:lnTo>
                  <a:lnTo>
                    <a:pt x="256641" y="59499"/>
                  </a:lnTo>
                  <a:lnTo>
                    <a:pt x="277342" y="59499"/>
                  </a:lnTo>
                  <a:lnTo>
                    <a:pt x="277342" y="20586"/>
                  </a:lnTo>
                  <a:lnTo>
                    <a:pt x="316090" y="20586"/>
                  </a:lnTo>
                  <a:lnTo>
                    <a:pt x="316090" y="0"/>
                  </a:lnTo>
                  <a:close/>
                </a:path>
                <a:path w="410845" h="137160">
                  <a:moveTo>
                    <a:pt x="410768" y="77558"/>
                  </a:moveTo>
                  <a:lnTo>
                    <a:pt x="390067" y="77558"/>
                  </a:lnTo>
                  <a:lnTo>
                    <a:pt x="390067" y="116459"/>
                  </a:lnTo>
                  <a:lnTo>
                    <a:pt x="351447" y="116459"/>
                  </a:lnTo>
                  <a:lnTo>
                    <a:pt x="351447" y="137045"/>
                  </a:lnTo>
                  <a:lnTo>
                    <a:pt x="410768" y="137045"/>
                  </a:lnTo>
                  <a:lnTo>
                    <a:pt x="410768" y="77558"/>
                  </a:lnTo>
                  <a:close/>
                </a:path>
                <a:path w="410845" h="137160">
                  <a:moveTo>
                    <a:pt x="410768" y="0"/>
                  </a:moveTo>
                  <a:lnTo>
                    <a:pt x="351320" y="0"/>
                  </a:lnTo>
                  <a:lnTo>
                    <a:pt x="351320" y="20586"/>
                  </a:lnTo>
                  <a:lnTo>
                    <a:pt x="390194" y="20586"/>
                  </a:lnTo>
                  <a:lnTo>
                    <a:pt x="390194" y="59372"/>
                  </a:lnTo>
                  <a:lnTo>
                    <a:pt x="410768" y="59372"/>
                  </a:lnTo>
                  <a:lnTo>
                    <a:pt x="410768" y="0"/>
                  </a:lnTo>
                  <a:close/>
                </a:path>
              </a:pathLst>
            </a:custGeom>
            <a:solidFill>
              <a:srgbClr val="FFFFFF"/>
            </a:solidFill>
          </p:spPr>
          <p:txBody>
            <a:bodyPr wrap="square" lIns="0" tIns="0" rIns="0" bIns="0" rtlCol="0"/>
            <a:lstStyle/>
            <a:p>
              <a:endParaRPr/>
            </a:p>
          </p:txBody>
        </p:sp>
        <p:pic>
          <p:nvPicPr>
            <p:cNvPr id="68" name="object 68"/>
            <p:cNvPicPr/>
            <p:nvPr/>
          </p:nvPicPr>
          <p:blipFill>
            <a:blip r:embed="rId8" cstate="print"/>
            <a:stretch>
              <a:fillRect/>
            </a:stretch>
          </p:blipFill>
          <p:spPr>
            <a:xfrm>
              <a:off x="4194982" y="2312327"/>
              <a:ext cx="649610" cy="562925"/>
            </a:xfrm>
            <a:prstGeom prst="rect">
              <a:avLst/>
            </a:prstGeom>
          </p:spPr>
        </p:pic>
        <p:sp>
          <p:nvSpPr>
            <p:cNvPr id="69" name="object 69"/>
            <p:cNvSpPr/>
            <p:nvPr/>
          </p:nvSpPr>
          <p:spPr>
            <a:xfrm>
              <a:off x="4963134" y="2587662"/>
              <a:ext cx="649605" cy="74930"/>
            </a:xfrm>
            <a:custGeom>
              <a:avLst/>
              <a:gdLst/>
              <a:ahLst/>
              <a:cxnLst/>
              <a:rect l="l" t="t" r="r" b="b"/>
              <a:pathLst>
                <a:path w="649604" h="74930">
                  <a:moveTo>
                    <a:pt x="349034" y="71615"/>
                  </a:moveTo>
                  <a:lnTo>
                    <a:pt x="335419" y="70294"/>
                  </a:lnTo>
                  <a:lnTo>
                    <a:pt x="298310" y="69202"/>
                  </a:lnTo>
                  <a:lnTo>
                    <a:pt x="243268" y="68478"/>
                  </a:lnTo>
                  <a:lnTo>
                    <a:pt x="175831" y="68211"/>
                  </a:lnTo>
                  <a:lnTo>
                    <a:pt x="108407" y="68491"/>
                  </a:lnTo>
                  <a:lnTo>
                    <a:pt x="53352" y="69253"/>
                  </a:lnTo>
                  <a:lnTo>
                    <a:pt x="16243" y="70345"/>
                  </a:lnTo>
                  <a:lnTo>
                    <a:pt x="2641" y="71615"/>
                  </a:lnTo>
                  <a:lnTo>
                    <a:pt x="16243" y="72885"/>
                  </a:lnTo>
                  <a:lnTo>
                    <a:pt x="53352" y="73926"/>
                  </a:lnTo>
                  <a:lnTo>
                    <a:pt x="108407" y="74637"/>
                  </a:lnTo>
                  <a:lnTo>
                    <a:pt x="175831" y="74904"/>
                  </a:lnTo>
                  <a:lnTo>
                    <a:pt x="243268" y="74637"/>
                  </a:lnTo>
                  <a:lnTo>
                    <a:pt x="298310" y="73926"/>
                  </a:lnTo>
                  <a:lnTo>
                    <a:pt x="335419" y="72885"/>
                  </a:lnTo>
                  <a:lnTo>
                    <a:pt x="349034" y="71615"/>
                  </a:lnTo>
                  <a:close/>
                </a:path>
                <a:path w="649604" h="74930">
                  <a:moveTo>
                    <a:pt x="649338" y="2540"/>
                  </a:moveTo>
                  <a:lnTo>
                    <a:pt x="617067" y="2540"/>
                  </a:lnTo>
                  <a:lnTo>
                    <a:pt x="617067" y="1270"/>
                  </a:lnTo>
                  <a:lnTo>
                    <a:pt x="511200" y="1270"/>
                  </a:lnTo>
                  <a:lnTo>
                    <a:pt x="511200" y="0"/>
                  </a:lnTo>
                  <a:lnTo>
                    <a:pt x="138137" y="0"/>
                  </a:lnTo>
                  <a:lnTo>
                    <a:pt x="138137" y="1270"/>
                  </a:lnTo>
                  <a:lnTo>
                    <a:pt x="32270" y="1270"/>
                  </a:lnTo>
                  <a:lnTo>
                    <a:pt x="32270" y="2540"/>
                  </a:lnTo>
                  <a:lnTo>
                    <a:pt x="0" y="2540"/>
                  </a:lnTo>
                  <a:lnTo>
                    <a:pt x="0" y="3810"/>
                  </a:lnTo>
                  <a:lnTo>
                    <a:pt x="22821" y="3810"/>
                  </a:lnTo>
                  <a:lnTo>
                    <a:pt x="22821" y="5080"/>
                  </a:lnTo>
                  <a:lnTo>
                    <a:pt x="109702" y="5080"/>
                  </a:lnTo>
                  <a:lnTo>
                    <a:pt x="109702" y="6350"/>
                  </a:lnTo>
                  <a:lnTo>
                    <a:pt x="539635" y="6350"/>
                  </a:lnTo>
                  <a:lnTo>
                    <a:pt x="539635" y="5080"/>
                  </a:lnTo>
                  <a:lnTo>
                    <a:pt x="626516" y="5080"/>
                  </a:lnTo>
                  <a:lnTo>
                    <a:pt x="626516" y="3810"/>
                  </a:lnTo>
                  <a:lnTo>
                    <a:pt x="649338" y="3810"/>
                  </a:lnTo>
                  <a:lnTo>
                    <a:pt x="649338" y="2540"/>
                  </a:lnTo>
                  <a:close/>
                </a:path>
              </a:pathLst>
            </a:custGeom>
            <a:solidFill>
              <a:srgbClr val="253237"/>
            </a:solidFill>
          </p:spPr>
          <p:txBody>
            <a:bodyPr wrap="square" lIns="0" tIns="0" rIns="0" bIns="0" rtlCol="0"/>
            <a:lstStyle/>
            <a:p>
              <a:endParaRPr/>
            </a:p>
          </p:txBody>
        </p:sp>
        <p:sp>
          <p:nvSpPr>
            <p:cNvPr id="70" name="object 70"/>
            <p:cNvSpPr/>
            <p:nvPr/>
          </p:nvSpPr>
          <p:spPr>
            <a:xfrm>
              <a:off x="5684304" y="2916554"/>
              <a:ext cx="2486660" cy="1954530"/>
            </a:xfrm>
            <a:custGeom>
              <a:avLst/>
              <a:gdLst/>
              <a:ahLst/>
              <a:cxnLst/>
              <a:rect l="l" t="t" r="r" b="b"/>
              <a:pathLst>
                <a:path w="2486659" h="1954529">
                  <a:moveTo>
                    <a:pt x="2486164" y="1533893"/>
                  </a:moveTo>
                  <a:lnTo>
                    <a:pt x="2483320" y="1486954"/>
                  </a:lnTo>
                  <a:lnTo>
                    <a:pt x="2460104" y="1413687"/>
                  </a:lnTo>
                  <a:lnTo>
                    <a:pt x="2420112" y="1343012"/>
                  </a:lnTo>
                  <a:lnTo>
                    <a:pt x="2382240" y="1289748"/>
                  </a:lnTo>
                  <a:lnTo>
                    <a:pt x="2365413" y="1268704"/>
                  </a:lnTo>
                  <a:lnTo>
                    <a:pt x="2335326" y="1176489"/>
                  </a:lnTo>
                  <a:lnTo>
                    <a:pt x="2264562" y="957249"/>
                  </a:lnTo>
                  <a:lnTo>
                    <a:pt x="2182380" y="697077"/>
                  </a:lnTo>
                  <a:lnTo>
                    <a:pt x="2111019" y="458495"/>
                  </a:lnTo>
                  <a:lnTo>
                    <a:pt x="2102904" y="435317"/>
                  </a:lnTo>
                  <a:lnTo>
                    <a:pt x="2083269" y="390271"/>
                  </a:lnTo>
                  <a:lnTo>
                    <a:pt x="2059292" y="347370"/>
                  </a:lnTo>
                  <a:lnTo>
                    <a:pt x="2031199" y="307060"/>
                  </a:lnTo>
                  <a:lnTo>
                    <a:pt x="1999259" y="269709"/>
                  </a:lnTo>
                  <a:lnTo>
                    <a:pt x="1963801" y="235699"/>
                  </a:lnTo>
                  <a:lnTo>
                    <a:pt x="1925154" y="205346"/>
                  </a:lnTo>
                  <a:lnTo>
                    <a:pt x="1883702" y="178968"/>
                  </a:lnTo>
                  <a:lnTo>
                    <a:pt x="1343533" y="83870"/>
                  </a:lnTo>
                  <a:lnTo>
                    <a:pt x="1236992" y="0"/>
                  </a:lnTo>
                  <a:lnTo>
                    <a:pt x="635723" y="30568"/>
                  </a:lnTo>
                  <a:lnTo>
                    <a:pt x="544334" y="121881"/>
                  </a:lnTo>
                  <a:lnTo>
                    <a:pt x="400672" y="158381"/>
                  </a:lnTo>
                  <a:lnTo>
                    <a:pt x="349313" y="175539"/>
                  </a:lnTo>
                  <a:lnTo>
                    <a:pt x="230301" y="219798"/>
                  </a:lnTo>
                  <a:lnTo>
                    <a:pt x="96316" y="280403"/>
                  </a:lnTo>
                  <a:lnTo>
                    <a:pt x="0" y="346583"/>
                  </a:lnTo>
                  <a:lnTo>
                    <a:pt x="262572" y="1568665"/>
                  </a:lnTo>
                  <a:lnTo>
                    <a:pt x="257898" y="1954390"/>
                  </a:lnTo>
                  <a:lnTo>
                    <a:pt x="1778800" y="1954390"/>
                  </a:lnTo>
                  <a:lnTo>
                    <a:pt x="1788401" y="1051331"/>
                  </a:lnTo>
                  <a:lnTo>
                    <a:pt x="1906041" y="1838833"/>
                  </a:lnTo>
                  <a:lnTo>
                    <a:pt x="2354554" y="1881390"/>
                  </a:lnTo>
                  <a:lnTo>
                    <a:pt x="2366365" y="1881733"/>
                  </a:lnTo>
                  <a:lnTo>
                    <a:pt x="2377935" y="1880654"/>
                  </a:lnTo>
                  <a:lnTo>
                    <a:pt x="2420759" y="1862620"/>
                  </a:lnTo>
                  <a:lnTo>
                    <a:pt x="2451557" y="1818157"/>
                  </a:lnTo>
                  <a:lnTo>
                    <a:pt x="2463685" y="1773047"/>
                  </a:lnTo>
                  <a:lnTo>
                    <a:pt x="2473604" y="1716557"/>
                  </a:lnTo>
                  <a:lnTo>
                    <a:pt x="2480919" y="1654200"/>
                  </a:lnTo>
                  <a:lnTo>
                    <a:pt x="2485237" y="1591475"/>
                  </a:lnTo>
                  <a:lnTo>
                    <a:pt x="2486164" y="1533893"/>
                  </a:lnTo>
                  <a:close/>
                </a:path>
              </a:pathLst>
            </a:custGeom>
            <a:solidFill>
              <a:srgbClr val="ED2133"/>
            </a:solidFill>
          </p:spPr>
          <p:txBody>
            <a:bodyPr wrap="square" lIns="0" tIns="0" rIns="0" bIns="0" rtlCol="0"/>
            <a:lstStyle/>
            <a:p>
              <a:endParaRPr/>
            </a:p>
          </p:txBody>
        </p:sp>
        <p:pic>
          <p:nvPicPr>
            <p:cNvPr id="71" name="object 71"/>
            <p:cNvPicPr/>
            <p:nvPr/>
          </p:nvPicPr>
          <p:blipFill>
            <a:blip r:embed="rId9" cstate="print"/>
            <a:stretch>
              <a:fillRect/>
            </a:stretch>
          </p:blipFill>
          <p:spPr>
            <a:xfrm>
              <a:off x="5079124" y="1347206"/>
              <a:ext cx="3487143" cy="3525377"/>
            </a:xfrm>
            <a:prstGeom prst="rect">
              <a:avLst/>
            </a:prstGeom>
          </p:spPr>
        </p:pic>
      </p:grpSp>
      <p:pic>
        <p:nvPicPr>
          <p:cNvPr id="72" name="object 72"/>
          <p:cNvPicPr/>
          <p:nvPr/>
        </p:nvPicPr>
        <p:blipFill>
          <a:blip r:embed="rId10" cstate="print"/>
          <a:stretch>
            <a:fillRect/>
          </a:stretch>
        </p:blipFill>
        <p:spPr>
          <a:xfrm>
            <a:off x="4122315" y="6145122"/>
            <a:ext cx="5325721" cy="483923"/>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50" dirty="0"/>
              <a:t>LIMITRANGES</a:t>
            </a:r>
            <a:r>
              <a:rPr spc="-155"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624137"/>
            <a:ext cx="104775" cy="104774"/>
          </a:xfrm>
          <a:prstGeom prst="rect">
            <a:avLst/>
          </a:prstGeom>
        </p:spPr>
      </p:pic>
      <p:sp>
        <p:nvSpPr>
          <p:cNvPr id="6" name="object 6"/>
          <p:cNvSpPr txBox="1"/>
          <p:nvPr/>
        </p:nvSpPr>
        <p:spPr>
          <a:xfrm>
            <a:off x="1177924" y="1345564"/>
            <a:ext cx="5501005" cy="1492250"/>
          </a:xfrm>
          <a:prstGeom prst="rect">
            <a:avLst/>
          </a:prstGeom>
        </p:spPr>
        <p:txBody>
          <a:bodyPr vert="horz" wrap="square" lIns="0" tIns="7620" rIns="0" bIns="0" rtlCol="0">
            <a:spAutoFit/>
          </a:bodyPr>
          <a:lstStyle/>
          <a:p>
            <a:pPr marL="393065" marR="5080" indent="-381000">
              <a:lnSpc>
                <a:spcPct val="153300"/>
              </a:lnSpc>
              <a:spcBef>
                <a:spcPts val="60"/>
              </a:spcBef>
            </a:pPr>
            <a:r>
              <a:rPr sz="2100" spc="-3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55" dirty="0">
                <a:solidFill>
                  <a:srgbClr val="333333"/>
                </a:solidFill>
                <a:latin typeface="Trebuchet MS"/>
                <a:cs typeface="Trebuchet MS"/>
              </a:rPr>
              <a:t>possible</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configure</a:t>
            </a:r>
            <a:r>
              <a:rPr sz="2100" spc="-15" dirty="0">
                <a:solidFill>
                  <a:srgbClr val="333333"/>
                </a:solidFill>
                <a:latin typeface="Trebuchet MS"/>
                <a:cs typeface="Trebuchet MS"/>
              </a:rPr>
              <a:t> </a:t>
            </a:r>
            <a:r>
              <a:rPr sz="2100" spc="55" dirty="0">
                <a:solidFill>
                  <a:srgbClr val="333333"/>
                </a:solidFill>
                <a:latin typeface="Trebuchet MS"/>
                <a:cs typeface="Trebuchet MS"/>
              </a:rPr>
              <a:t>by</a:t>
            </a:r>
            <a:r>
              <a:rPr sz="2100" spc="-10" dirty="0">
                <a:solidFill>
                  <a:srgbClr val="333333"/>
                </a:solidFill>
                <a:latin typeface="Trebuchet MS"/>
                <a:cs typeface="Trebuchet MS"/>
              </a:rPr>
              <a:t> </a:t>
            </a:r>
            <a:r>
              <a:rPr sz="2100" spc="50" dirty="0">
                <a:solidFill>
                  <a:srgbClr val="ED2137"/>
                </a:solidFill>
                <a:latin typeface="Trebuchet MS"/>
                <a:cs typeface="Trebuchet MS"/>
              </a:rPr>
              <a:t>Namespace</a:t>
            </a:r>
            <a:r>
              <a:rPr sz="2100" spc="50" dirty="0">
                <a:solidFill>
                  <a:srgbClr val="333333"/>
                </a:solidFill>
                <a:latin typeface="Trebuchet MS"/>
                <a:cs typeface="Trebuchet MS"/>
              </a:rPr>
              <a:t>: </a:t>
            </a:r>
            <a:r>
              <a:rPr sz="2100" dirty="0">
                <a:solidFill>
                  <a:srgbClr val="333333"/>
                </a:solidFill>
                <a:latin typeface="Trebuchet MS"/>
                <a:cs typeface="Trebuchet MS"/>
              </a:rPr>
              <a:t>default</a:t>
            </a:r>
            <a:r>
              <a:rPr sz="2100" spc="5" dirty="0">
                <a:solidFill>
                  <a:srgbClr val="333333"/>
                </a:solidFill>
                <a:latin typeface="Trebuchet MS"/>
                <a:cs typeface="Trebuchet MS"/>
              </a:rPr>
              <a:t> </a:t>
            </a:r>
            <a:r>
              <a:rPr sz="2100" dirty="0">
                <a:solidFill>
                  <a:srgbClr val="333333"/>
                </a:solidFill>
                <a:latin typeface="Trebuchet MS"/>
                <a:cs typeface="Trebuchet MS"/>
              </a:rPr>
              <a:t>values</a:t>
            </a:r>
            <a:r>
              <a:rPr sz="2100" spc="5" dirty="0">
                <a:solidFill>
                  <a:srgbClr val="333333"/>
                </a:solidFill>
                <a:latin typeface="Trebuchet MS"/>
                <a:cs typeface="Trebuchet MS"/>
              </a:rPr>
              <a:t> </a:t>
            </a:r>
            <a:r>
              <a:rPr sz="2100" dirty="0">
                <a:solidFill>
                  <a:srgbClr val="333333"/>
                </a:solidFill>
                <a:latin typeface="Trebuchet MS"/>
                <a:cs typeface="Trebuchet MS"/>
              </a:rPr>
              <a:t>for</a:t>
            </a:r>
            <a:r>
              <a:rPr sz="2100" spc="10" dirty="0">
                <a:solidFill>
                  <a:srgbClr val="333333"/>
                </a:solidFill>
                <a:latin typeface="Trebuchet MS"/>
                <a:cs typeface="Trebuchet MS"/>
              </a:rPr>
              <a:t> </a:t>
            </a:r>
            <a:r>
              <a:rPr sz="2100" spc="275" dirty="0">
                <a:solidFill>
                  <a:srgbClr val="ED2137"/>
                </a:solidFill>
                <a:latin typeface="Tahoma"/>
                <a:cs typeface="Tahoma"/>
              </a:rPr>
              <a:t>requests</a:t>
            </a:r>
            <a:r>
              <a:rPr sz="2100" spc="-20" dirty="0">
                <a:solidFill>
                  <a:srgbClr val="ED2137"/>
                </a:solidFill>
                <a:latin typeface="Tahoma"/>
                <a:cs typeface="Tahoma"/>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spc="445" dirty="0">
                <a:solidFill>
                  <a:srgbClr val="ED2137"/>
                </a:solidFill>
                <a:latin typeface="Tahoma"/>
                <a:cs typeface="Tahoma"/>
              </a:rPr>
              <a:t>limits </a:t>
            </a:r>
            <a:r>
              <a:rPr sz="2100" spc="100" dirty="0">
                <a:solidFill>
                  <a:srgbClr val="333333"/>
                </a:solidFill>
                <a:latin typeface="Trebuchet MS"/>
                <a:cs typeface="Trebuchet MS"/>
              </a:rPr>
              <a:t>max</a:t>
            </a:r>
            <a:r>
              <a:rPr sz="2100" spc="-5" dirty="0">
                <a:solidFill>
                  <a:srgbClr val="333333"/>
                </a:solidFill>
                <a:latin typeface="Trebuchet MS"/>
                <a:cs typeface="Trebuchet MS"/>
              </a:rPr>
              <a:t> </a:t>
            </a:r>
            <a:r>
              <a:rPr sz="2100" dirty="0">
                <a:solidFill>
                  <a:srgbClr val="333333"/>
                </a:solidFill>
                <a:latin typeface="Trebuchet MS"/>
                <a:cs typeface="Trebuchet MS"/>
              </a:rPr>
              <a:t>values</a:t>
            </a:r>
            <a:r>
              <a:rPr sz="2100" spc="-5" dirty="0">
                <a:solidFill>
                  <a:srgbClr val="333333"/>
                </a:solidFill>
                <a:latin typeface="Trebuchet MS"/>
                <a:cs typeface="Trebuchet MS"/>
              </a:rPr>
              <a:t> </a:t>
            </a:r>
            <a:r>
              <a:rPr sz="2100" dirty="0">
                <a:solidFill>
                  <a:srgbClr val="333333"/>
                </a:solidFill>
                <a:latin typeface="Trebuchet MS"/>
                <a:cs typeface="Trebuchet MS"/>
              </a:rPr>
              <a:t>for</a:t>
            </a:r>
            <a:r>
              <a:rPr sz="2100" spc="-5" dirty="0">
                <a:solidFill>
                  <a:srgbClr val="333333"/>
                </a:solidFill>
                <a:latin typeface="Trebuchet MS"/>
                <a:cs typeface="Trebuchet MS"/>
              </a:rPr>
              <a:t> </a:t>
            </a:r>
            <a:r>
              <a:rPr sz="2100" spc="275" dirty="0">
                <a:solidFill>
                  <a:srgbClr val="ED2137"/>
                </a:solidFill>
                <a:latin typeface="Tahoma"/>
                <a:cs typeface="Tahoma"/>
              </a:rPr>
              <a:t>requests</a:t>
            </a:r>
            <a:r>
              <a:rPr sz="2100" spc="-30" dirty="0">
                <a:solidFill>
                  <a:srgbClr val="ED2137"/>
                </a:solidFill>
                <a:latin typeface="Tahoma"/>
                <a:cs typeface="Tahoma"/>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spc="445" dirty="0">
                <a:solidFill>
                  <a:srgbClr val="ED2137"/>
                </a:solidFill>
                <a:latin typeface="Tahoma"/>
                <a:cs typeface="Tahoma"/>
              </a:rPr>
              <a:t>limits</a:t>
            </a:r>
            <a:endParaRPr sz="2100">
              <a:latin typeface="Tahoma"/>
              <a:cs typeface="Tahoma"/>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210175"/>
            <a:chOff x="809624" y="1552574"/>
            <a:chExt cx="12211050" cy="5210175"/>
          </a:xfrm>
        </p:grpSpPr>
        <p:sp>
          <p:nvSpPr>
            <p:cNvPr id="4" name="object 4"/>
            <p:cNvSpPr/>
            <p:nvPr/>
          </p:nvSpPr>
          <p:spPr>
            <a:xfrm>
              <a:off x="809612" y="1552574"/>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LIMITRANGES</a:t>
            </a:r>
            <a:r>
              <a:rPr spc="-155" dirty="0"/>
              <a:t> </a:t>
            </a:r>
            <a:r>
              <a:rPr spc="95" dirty="0"/>
              <a:t>(2/2)</a:t>
            </a:r>
          </a:p>
        </p:txBody>
      </p:sp>
      <p:sp>
        <p:nvSpPr>
          <p:cNvPr id="7" name="object 7"/>
          <p:cNvSpPr txBox="1"/>
          <p:nvPr/>
        </p:nvSpPr>
        <p:spPr>
          <a:xfrm>
            <a:off x="949325" y="1625600"/>
            <a:ext cx="6459855" cy="3372485"/>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442150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165" dirty="0">
                <a:latin typeface="Tahoma"/>
                <a:cs typeface="Tahoma"/>
              </a:rPr>
              <a:t>LimitRange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110" dirty="0">
                <a:solidFill>
                  <a:srgbClr val="0077AA"/>
                </a:solidFill>
                <a:latin typeface="Tahoma"/>
                <a:cs typeface="Tahoma"/>
              </a:rPr>
              <a:t>namespace</a:t>
            </a:r>
            <a:r>
              <a:rPr sz="1650" spc="110" dirty="0">
                <a:solidFill>
                  <a:srgbClr val="999999"/>
                </a:solidFill>
                <a:latin typeface="Tahoma"/>
                <a:cs typeface="Tahoma"/>
              </a:rPr>
              <a:t>:</a:t>
            </a:r>
            <a:r>
              <a:rPr sz="1650" spc="-5" dirty="0">
                <a:solidFill>
                  <a:srgbClr val="999999"/>
                </a:solidFill>
                <a:latin typeface="Tahoma"/>
                <a:cs typeface="Tahoma"/>
              </a:rPr>
              <a:t>  </a:t>
            </a:r>
            <a:r>
              <a:rPr sz="1650" spc="155" dirty="0">
                <a:latin typeface="Tahoma"/>
                <a:cs typeface="Tahoma"/>
              </a:rPr>
              <a:t>shopping</a:t>
            </a:r>
            <a:endParaRPr sz="1650">
              <a:latin typeface="Tahoma"/>
              <a:cs typeface="Tahoma"/>
            </a:endParaRPr>
          </a:p>
          <a:p>
            <a:pPr marL="12700" marR="3536950" indent="25209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10" dirty="0">
                <a:solidFill>
                  <a:srgbClr val="999999"/>
                </a:solidFill>
                <a:latin typeface="Tahoma"/>
                <a:cs typeface="Tahoma"/>
              </a:rPr>
              <a:t>  </a:t>
            </a:r>
            <a:r>
              <a:rPr sz="1650" spc="-85" dirty="0">
                <a:latin typeface="Tahoma"/>
                <a:cs typeface="Tahoma"/>
              </a:rPr>
              <a:t>mem</a:t>
            </a:r>
            <a:r>
              <a:rPr sz="1650" spc="-85" dirty="0">
                <a:solidFill>
                  <a:srgbClr val="999999"/>
                </a:solidFill>
                <a:latin typeface="Tahoma"/>
                <a:cs typeface="Tahoma"/>
              </a:rPr>
              <a:t>-</a:t>
            </a:r>
            <a:r>
              <a:rPr sz="1650" spc="380" dirty="0">
                <a:latin typeface="Tahoma"/>
                <a:cs typeface="Tahoma"/>
              </a:rPr>
              <a:t>limit</a:t>
            </a:r>
            <a:r>
              <a:rPr sz="1650" spc="380" dirty="0">
                <a:solidFill>
                  <a:srgbClr val="999999"/>
                </a:solidFill>
                <a:latin typeface="Tahoma"/>
                <a:cs typeface="Tahoma"/>
              </a:rPr>
              <a:t>-</a:t>
            </a:r>
            <a:r>
              <a:rPr sz="1650" spc="145" dirty="0">
                <a:latin typeface="Tahoma"/>
                <a:cs typeface="Tahoma"/>
              </a:rPr>
              <a:t>range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a:lnSpc>
                <a:spcPts val="1770"/>
              </a:lnSpc>
            </a:pPr>
            <a:r>
              <a:rPr sz="1650" spc="350" dirty="0">
                <a:solidFill>
                  <a:srgbClr val="0077AA"/>
                </a:solidFill>
                <a:latin typeface="Tahoma"/>
                <a:cs typeface="Tahoma"/>
              </a:rPr>
              <a:t>limits</a:t>
            </a:r>
            <a:r>
              <a:rPr sz="1650" spc="350" dirty="0">
                <a:solidFill>
                  <a:srgbClr val="999999"/>
                </a:solidFill>
                <a:latin typeface="Tahoma"/>
                <a:cs typeface="Tahoma"/>
              </a:rPr>
              <a:t>:</a:t>
            </a:r>
            <a:endParaRPr sz="1650">
              <a:latin typeface="Tahoma"/>
              <a:cs typeface="Tahoma"/>
            </a:endParaRPr>
          </a:p>
          <a:p>
            <a:pPr marL="1021715" marR="130810" indent="-504825">
              <a:lnSpc>
                <a:spcPts val="1880"/>
              </a:lnSpc>
              <a:spcBef>
                <a:spcPts val="95"/>
              </a:spcBef>
              <a:tabLst>
                <a:tab pos="2788285" algn="l"/>
              </a:tabLst>
            </a:pPr>
            <a:r>
              <a:rPr sz="1650" spc="390" dirty="0">
                <a:solidFill>
                  <a:srgbClr val="999999"/>
                </a:solidFill>
                <a:latin typeface="Tahoma"/>
                <a:cs typeface="Tahoma"/>
              </a:rPr>
              <a:t>-</a:t>
            </a:r>
            <a:r>
              <a:rPr sz="1650" spc="470" dirty="0">
                <a:solidFill>
                  <a:srgbClr val="999999"/>
                </a:solidFill>
                <a:latin typeface="Tahoma"/>
                <a:cs typeface="Tahoma"/>
              </a:rPr>
              <a:t> </a:t>
            </a:r>
            <a:r>
              <a:rPr sz="1650" spc="275" dirty="0">
                <a:solidFill>
                  <a:srgbClr val="0077AA"/>
                </a:solidFill>
                <a:latin typeface="Tahoma"/>
                <a:cs typeface="Tahoma"/>
              </a:rPr>
              <a:t>default</a:t>
            </a:r>
            <a:r>
              <a:rPr sz="1650" spc="275" dirty="0">
                <a:solidFill>
                  <a:srgbClr val="999999"/>
                </a:solidFill>
                <a:latin typeface="Tahoma"/>
                <a:cs typeface="Tahoma"/>
              </a:rPr>
              <a:t>:</a:t>
            </a:r>
            <a:r>
              <a:rPr sz="1650" dirty="0">
                <a:solidFill>
                  <a:srgbClr val="999999"/>
                </a:solidFill>
                <a:latin typeface="Tahoma"/>
                <a:cs typeface="Tahoma"/>
              </a:rPr>
              <a:t>	</a:t>
            </a:r>
            <a:r>
              <a:rPr sz="1650" dirty="0">
                <a:solidFill>
                  <a:srgbClr val="6F808F"/>
                </a:solidFill>
                <a:latin typeface="Tahoma"/>
                <a:cs typeface="Tahoma"/>
              </a:rPr>
              <a:t>#</a:t>
            </a:r>
            <a:r>
              <a:rPr sz="1650" spc="425" dirty="0">
                <a:solidFill>
                  <a:srgbClr val="6F808F"/>
                </a:solidFill>
                <a:latin typeface="Tahoma"/>
                <a:cs typeface="Tahoma"/>
              </a:rPr>
              <a:t> </a:t>
            </a:r>
            <a:r>
              <a:rPr sz="1650" spc="270" dirty="0">
                <a:solidFill>
                  <a:srgbClr val="6F808F"/>
                </a:solidFill>
                <a:latin typeface="Tahoma"/>
                <a:cs typeface="Tahoma"/>
              </a:rPr>
              <a:t>default</a:t>
            </a:r>
            <a:r>
              <a:rPr sz="1650" spc="425" dirty="0">
                <a:solidFill>
                  <a:srgbClr val="6F808F"/>
                </a:solidFill>
                <a:latin typeface="Tahoma"/>
                <a:cs typeface="Tahoma"/>
              </a:rPr>
              <a:t> </a:t>
            </a:r>
            <a:r>
              <a:rPr sz="1650" spc="220" dirty="0">
                <a:solidFill>
                  <a:srgbClr val="6F808F"/>
                </a:solidFill>
                <a:latin typeface="Tahoma"/>
                <a:cs typeface="Tahoma"/>
              </a:rPr>
              <a:t>value</a:t>
            </a:r>
            <a:r>
              <a:rPr sz="1650" spc="425" dirty="0">
                <a:solidFill>
                  <a:srgbClr val="6F808F"/>
                </a:solidFill>
                <a:latin typeface="Tahoma"/>
                <a:cs typeface="Tahoma"/>
              </a:rPr>
              <a:t> </a:t>
            </a:r>
            <a:r>
              <a:rPr sz="1650" spc="315" dirty="0">
                <a:solidFill>
                  <a:srgbClr val="6F808F"/>
                </a:solidFill>
                <a:latin typeface="Tahoma"/>
                <a:cs typeface="Tahoma"/>
              </a:rPr>
              <a:t>for</a:t>
            </a:r>
            <a:r>
              <a:rPr sz="1650" spc="425" dirty="0">
                <a:solidFill>
                  <a:srgbClr val="6F808F"/>
                </a:solidFill>
                <a:latin typeface="Tahoma"/>
                <a:cs typeface="Tahoma"/>
              </a:rPr>
              <a:t> </a:t>
            </a:r>
            <a:r>
              <a:rPr sz="1650" spc="275" dirty="0">
                <a:solidFill>
                  <a:srgbClr val="6F808F"/>
                </a:solidFill>
                <a:latin typeface="Tahoma"/>
                <a:cs typeface="Tahoma"/>
              </a:rPr>
              <a:t>`limits` </a:t>
            </a:r>
            <a:r>
              <a:rPr sz="1650" spc="45" dirty="0">
                <a:solidFill>
                  <a:srgbClr val="0077AA"/>
                </a:solidFill>
                <a:latin typeface="Tahoma"/>
                <a:cs typeface="Tahoma"/>
              </a:rPr>
              <a:t>memory</a:t>
            </a:r>
            <a:r>
              <a:rPr sz="1650" spc="45" dirty="0">
                <a:solidFill>
                  <a:srgbClr val="999999"/>
                </a:solidFill>
                <a:latin typeface="Tahoma"/>
                <a:cs typeface="Tahoma"/>
              </a:rPr>
              <a:t>:</a:t>
            </a:r>
            <a:r>
              <a:rPr sz="1650" spc="-10" dirty="0">
                <a:solidFill>
                  <a:srgbClr val="999999"/>
                </a:solidFill>
                <a:latin typeface="Tahoma"/>
                <a:cs typeface="Tahoma"/>
              </a:rPr>
              <a:t>  </a:t>
            </a:r>
            <a:r>
              <a:rPr sz="1650" spc="110" dirty="0">
                <a:latin typeface="Tahoma"/>
                <a:cs typeface="Tahoma"/>
              </a:rPr>
              <a:t>512Mi</a:t>
            </a:r>
            <a:endParaRPr sz="1650">
              <a:latin typeface="Tahoma"/>
              <a:cs typeface="Tahoma"/>
            </a:endParaRPr>
          </a:p>
          <a:p>
            <a:pPr marL="1021715">
              <a:lnSpc>
                <a:spcPts val="1770"/>
              </a:lnSpc>
            </a:pPr>
            <a:r>
              <a:rPr sz="1650" spc="190" dirty="0">
                <a:solidFill>
                  <a:srgbClr val="0077AA"/>
                </a:solidFill>
                <a:latin typeface="Tahoma"/>
                <a:cs typeface="Tahoma"/>
              </a:rPr>
              <a:t>cpu</a:t>
            </a:r>
            <a:r>
              <a:rPr sz="1650" spc="190" dirty="0">
                <a:solidFill>
                  <a:srgbClr val="999999"/>
                </a:solidFill>
                <a:latin typeface="Tahoma"/>
                <a:cs typeface="Tahoma"/>
              </a:rPr>
              <a:t>:</a:t>
            </a:r>
            <a:r>
              <a:rPr sz="1650" spc="475" dirty="0">
                <a:solidFill>
                  <a:srgbClr val="999999"/>
                </a:solidFill>
                <a:latin typeface="Tahoma"/>
                <a:cs typeface="Tahoma"/>
              </a:rPr>
              <a:t> </a:t>
            </a:r>
            <a:r>
              <a:rPr sz="1650" spc="-20" dirty="0">
                <a:latin typeface="Tahoma"/>
                <a:cs typeface="Tahoma"/>
              </a:rPr>
              <a:t>200m</a:t>
            </a:r>
            <a:endParaRPr sz="1650">
              <a:latin typeface="Tahoma"/>
              <a:cs typeface="Tahoma"/>
            </a:endParaRPr>
          </a:p>
          <a:p>
            <a:pPr marL="1021715" marR="5080" indent="-252729">
              <a:lnSpc>
                <a:spcPts val="1880"/>
              </a:lnSpc>
              <a:spcBef>
                <a:spcPts val="90"/>
              </a:spcBef>
            </a:pPr>
            <a:r>
              <a:rPr sz="1650" spc="220" dirty="0">
                <a:solidFill>
                  <a:srgbClr val="0077AA"/>
                </a:solidFill>
                <a:latin typeface="Tahoma"/>
                <a:cs typeface="Tahoma"/>
              </a:rPr>
              <a:t>defaultRequest</a:t>
            </a:r>
            <a:r>
              <a:rPr sz="1650" spc="220" dirty="0">
                <a:solidFill>
                  <a:srgbClr val="999999"/>
                </a:solidFill>
                <a:latin typeface="Tahoma"/>
                <a:cs typeface="Tahoma"/>
              </a:rPr>
              <a:t>:</a:t>
            </a:r>
            <a:r>
              <a:rPr sz="1650" spc="440" dirty="0">
                <a:solidFill>
                  <a:srgbClr val="999999"/>
                </a:solidFill>
                <a:latin typeface="Tahoma"/>
                <a:cs typeface="Tahoma"/>
              </a:rPr>
              <a:t> </a:t>
            </a:r>
            <a:r>
              <a:rPr sz="1650" dirty="0">
                <a:solidFill>
                  <a:srgbClr val="6F808F"/>
                </a:solidFill>
                <a:latin typeface="Tahoma"/>
                <a:cs typeface="Tahoma"/>
              </a:rPr>
              <a:t>#</a:t>
            </a:r>
            <a:r>
              <a:rPr sz="1650" spc="445" dirty="0">
                <a:solidFill>
                  <a:srgbClr val="6F808F"/>
                </a:solidFill>
                <a:latin typeface="Tahoma"/>
                <a:cs typeface="Tahoma"/>
              </a:rPr>
              <a:t> </a:t>
            </a:r>
            <a:r>
              <a:rPr sz="1650" spc="270" dirty="0">
                <a:solidFill>
                  <a:srgbClr val="6F808F"/>
                </a:solidFill>
                <a:latin typeface="Tahoma"/>
                <a:cs typeface="Tahoma"/>
              </a:rPr>
              <a:t>default</a:t>
            </a:r>
            <a:r>
              <a:rPr sz="1650" spc="445" dirty="0">
                <a:solidFill>
                  <a:srgbClr val="6F808F"/>
                </a:solidFill>
                <a:latin typeface="Tahoma"/>
                <a:cs typeface="Tahoma"/>
              </a:rPr>
              <a:t> </a:t>
            </a:r>
            <a:r>
              <a:rPr sz="1650" spc="220" dirty="0">
                <a:solidFill>
                  <a:srgbClr val="6F808F"/>
                </a:solidFill>
                <a:latin typeface="Tahoma"/>
                <a:cs typeface="Tahoma"/>
              </a:rPr>
              <a:t>value</a:t>
            </a:r>
            <a:r>
              <a:rPr sz="1650" spc="440" dirty="0">
                <a:solidFill>
                  <a:srgbClr val="6F808F"/>
                </a:solidFill>
                <a:latin typeface="Tahoma"/>
                <a:cs typeface="Tahoma"/>
              </a:rPr>
              <a:t> </a:t>
            </a:r>
            <a:r>
              <a:rPr sz="1650" spc="315" dirty="0">
                <a:solidFill>
                  <a:srgbClr val="6F808F"/>
                </a:solidFill>
                <a:latin typeface="Tahoma"/>
                <a:cs typeface="Tahoma"/>
              </a:rPr>
              <a:t>for</a:t>
            </a:r>
            <a:r>
              <a:rPr sz="1650" spc="445" dirty="0">
                <a:solidFill>
                  <a:srgbClr val="6F808F"/>
                </a:solidFill>
                <a:latin typeface="Tahoma"/>
                <a:cs typeface="Tahoma"/>
              </a:rPr>
              <a:t> </a:t>
            </a:r>
            <a:r>
              <a:rPr sz="1650" spc="175" dirty="0">
                <a:solidFill>
                  <a:srgbClr val="6F808F"/>
                </a:solidFill>
                <a:latin typeface="Tahoma"/>
                <a:cs typeface="Tahoma"/>
              </a:rPr>
              <a:t>`request` </a:t>
            </a:r>
            <a:r>
              <a:rPr sz="1650" spc="45" dirty="0">
                <a:solidFill>
                  <a:srgbClr val="0077AA"/>
                </a:solidFill>
                <a:latin typeface="Tahoma"/>
                <a:cs typeface="Tahoma"/>
              </a:rPr>
              <a:t>memory</a:t>
            </a:r>
            <a:r>
              <a:rPr sz="1650" spc="45" dirty="0">
                <a:solidFill>
                  <a:srgbClr val="999999"/>
                </a:solidFill>
                <a:latin typeface="Tahoma"/>
                <a:cs typeface="Tahoma"/>
              </a:rPr>
              <a:t>:</a:t>
            </a:r>
            <a:r>
              <a:rPr sz="1650" spc="-10" dirty="0">
                <a:solidFill>
                  <a:srgbClr val="999999"/>
                </a:solidFill>
                <a:latin typeface="Tahoma"/>
                <a:cs typeface="Tahoma"/>
              </a:rPr>
              <a:t>  </a:t>
            </a:r>
            <a:r>
              <a:rPr sz="1650" spc="110" dirty="0">
                <a:latin typeface="Tahoma"/>
                <a:cs typeface="Tahoma"/>
              </a:rPr>
              <a:t>256Mi</a:t>
            </a:r>
            <a:endParaRPr sz="1650">
              <a:latin typeface="Tahoma"/>
              <a:cs typeface="Tahoma"/>
            </a:endParaRPr>
          </a:p>
          <a:p>
            <a:pPr marL="1021715">
              <a:lnSpc>
                <a:spcPts val="1825"/>
              </a:lnSpc>
            </a:pPr>
            <a:r>
              <a:rPr sz="1650" spc="190" dirty="0">
                <a:solidFill>
                  <a:srgbClr val="0077AA"/>
                </a:solidFill>
                <a:latin typeface="Tahoma"/>
                <a:cs typeface="Tahoma"/>
              </a:rPr>
              <a:t>cpu</a:t>
            </a:r>
            <a:r>
              <a:rPr sz="1650" spc="190" dirty="0">
                <a:solidFill>
                  <a:srgbClr val="999999"/>
                </a:solidFill>
                <a:latin typeface="Tahoma"/>
                <a:cs typeface="Tahoma"/>
              </a:rPr>
              <a:t>:</a:t>
            </a:r>
            <a:r>
              <a:rPr sz="1650" spc="475" dirty="0">
                <a:solidFill>
                  <a:srgbClr val="999999"/>
                </a:solidFill>
                <a:latin typeface="Tahoma"/>
                <a:cs typeface="Tahoma"/>
              </a:rPr>
              <a:t> </a:t>
            </a:r>
            <a:r>
              <a:rPr sz="1650" spc="-20" dirty="0">
                <a:latin typeface="Tahoma"/>
                <a:cs typeface="Tahoma"/>
              </a:rPr>
              <a:t>100m</a:t>
            </a:r>
            <a:endParaRPr sz="1650">
              <a:latin typeface="Tahoma"/>
              <a:cs typeface="Tahoma"/>
            </a:endParaRPr>
          </a:p>
        </p:txBody>
      </p:sp>
      <p:sp>
        <p:nvSpPr>
          <p:cNvPr id="8" name="object 8"/>
          <p:cNvSpPr txBox="1"/>
          <p:nvPr/>
        </p:nvSpPr>
        <p:spPr>
          <a:xfrm>
            <a:off x="3725267" y="4959350"/>
            <a:ext cx="3810635" cy="276860"/>
          </a:xfrm>
          <a:prstGeom prst="rect">
            <a:avLst/>
          </a:prstGeom>
        </p:spPr>
        <p:txBody>
          <a:bodyPr vert="horz" wrap="square" lIns="0" tIns="12700" rIns="0" bIns="0" rtlCol="0">
            <a:spAutoFit/>
          </a:bodyPr>
          <a:lstStyle/>
          <a:p>
            <a:pPr marL="12700">
              <a:lnSpc>
                <a:spcPct val="100000"/>
              </a:lnSpc>
              <a:spcBef>
                <a:spcPts val="100"/>
              </a:spcBef>
            </a:pPr>
            <a:r>
              <a:rPr sz="1650" dirty="0">
                <a:solidFill>
                  <a:srgbClr val="6F808F"/>
                </a:solidFill>
                <a:latin typeface="Tahoma"/>
                <a:cs typeface="Tahoma"/>
              </a:rPr>
              <a:t>#</a:t>
            </a:r>
            <a:r>
              <a:rPr sz="1650" spc="455" dirty="0">
                <a:solidFill>
                  <a:srgbClr val="6F808F"/>
                </a:solidFill>
                <a:latin typeface="Tahoma"/>
                <a:cs typeface="Tahoma"/>
              </a:rPr>
              <a:t> </a:t>
            </a:r>
            <a:r>
              <a:rPr sz="1650" dirty="0">
                <a:solidFill>
                  <a:srgbClr val="6F808F"/>
                </a:solidFill>
                <a:latin typeface="Tahoma"/>
                <a:cs typeface="Tahoma"/>
              </a:rPr>
              <a:t>minimum</a:t>
            </a:r>
            <a:r>
              <a:rPr sz="1650" spc="459" dirty="0">
                <a:solidFill>
                  <a:srgbClr val="6F808F"/>
                </a:solidFill>
                <a:latin typeface="Tahoma"/>
                <a:cs typeface="Tahoma"/>
              </a:rPr>
              <a:t> </a:t>
            </a:r>
            <a:r>
              <a:rPr sz="1650" spc="200" dirty="0">
                <a:solidFill>
                  <a:srgbClr val="6F808F"/>
                </a:solidFill>
                <a:latin typeface="Tahoma"/>
                <a:cs typeface="Tahoma"/>
              </a:rPr>
              <a:t>allowed</a:t>
            </a:r>
            <a:r>
              <a:rPr sz="1650" spc="459" dirty="0">
                <a:solidFill>
                  <a:srgbClr val="6F808F"/>
                </a:solidFill>
                <a:latin typeface="Tahoma"/>
                <a:cs typeface="Tahoma"/>
              </a:rPr>
              <a:t> </a:t>
            </a:r>
            <a:r>
              <a:rPr sz="1650" spc="315" dirty="0">
                <a:solidFill>
                  <a:srgbClr val="6F808F"/>
                </a:solidFill>
                <a:latin typeface="Tahoma"/>
                <a:cs typeface="Tahoma"/>
              </a:rPr>
              <a:t>for</a:t>
            </a:r>
            <a:r>
              <a:rPr sz="1650" spc="459" dirty="0">
                <a:solidFill>
                  <a:srgbClr val="6F808F"/>
                </a:solidFill>
                <a:latin typeface="Tahoma"/>
                <a:cs typeface="Tahoma"/>
              </a:rPr>
              <a:t> </a:t>
            </a:r>
            <a:r>
              <a:rPr sz="1650" spc="275" dirty="0">
                <a:solidFill>
                  <a:srgbClr val="6F808F"/>
                </a:solidFill>
                <a:latin typeface="Tahoma"/>
                <a:cs typeface="Tahoma"/>
              </a:rPr>
              <a:t>`limits`</a:t>
            </a:r>
            <a:endParaRPr sz="1650">
              <a:latin typeface="Tahoma"/>
              <a:cs typeface="Tahoma"/>
            </a:endParaRPr>
          </a:p>
        </p:txBody>
      </p:sp>
      <p:sp>
        <p:nvSpPr>
          <p:cNvPr id="9" name="object 9"/>
          <p:cNvSpPr txBox="1"/>
          <p:nvPr/>
        </p:nvSpPr>
        <p:spPr>
          <a:xfrm>
            <a:off x="3725267" y="5673725"/>
            <a:ext cx="3810635" cy="276860"/>
          </a:xfrm>
          <a:prstGeom prst="rect">
            <a:avLst/>
          </a:prstGeom>
        </p:spPr>
        <p:txBody>
          <a:bodyPr vert="horz" wrap="square" lIns="0" tIns="12700" rIns="0" bIns="0" rtlCol="0">
            <a:spAutoFit/>
          </a:bodyPr>
          <a:lstStyle/>
          <a:p>
            <a:pPr marL="12700">
              <a:lnSpc>
                <a:spcPct val="100000"/>
              </a:lnSpc>
              <a:spcBef>
                <a:spcPts val="100"/>
              </a:spcBef>
            </a:pPr>
            <a:r>
              <a:rPr sz="1650" dirty="0">
                <a:solidFill>
                  <a:srgbClr val="6F808F"/>
                </a:solidFill>
                <a:latin typeface="Tahoma"/>
                <a:cs typeface="Tahoma"/>
              </a:rPr>
              <a:t>#</a:t>
            </a:r>
            <a:r>
              <a:rPr sz="1650" spc="370" dirty="0">
                <a:solidFill>
                  <a:srgbClr val="6F808F"/>
                </a:solidFill>
                <a:latin typeface="Tahoma"/>
                <a:cs typeface="Tahoma"/>
              </a:rPr>
              <a:t> </a:t>
            </a:r>
            <a:r>
              <a:rPr sz="1650" dirty="0">
                <a:solidFill>
                  <a:srgbClr val="6F808F"/>
                </a:solidFill>
                <a:latin typeface="Tahoma"/>
                <a:cs typeface="Tahoma"/>
              </a:rPr>
              <a:t>maximum</a:t>
            </a:r>
            <a:r>
              <a:rPr sz="1650" spc="370" dirty="0">
                <a:solidFill>
                  <a:srgbClr val="6F808F"/>
                </a:solidFill>
                <a:latin typeface="Tahoma"/>
                <a:cs typeface="Tahoma"/>
              </a:rPr>
              <a:t> </a:t>
            </a:r>
            <a:r>
              <a:rPr sz="1650" spc="200" dirty="0">
                <a:solidFill>
                  <a:srgbClr val="6F808F"/>
                </a:solidFill>
                <a:latin typeface="Tahoma"/>
                <a:cs typeface="Tahoma"/>
              </a:rPr>
              <a:t>allowed</a:t>
            </a:r>
            <a:r>
              <a:rPr sz="1650" spc="375" dirty="0">
                <a:solidFill>
                  <a:srgbClr val="6F808F"/>
                </a:solidFill>
                <a:latin typeface="Tahoma"/>
                <a:cs typeface="Tahoma"/>
              </a:rPr>
              <a:t> </a:t>
            </a:r>
            <a:r>
              <a:rPr sz="1650" spc="315" dirty="0">
                <a:solidFill>
                  <a:srgbClr val="6F808F"/>
                </a:solidFill>
                <a:latin typeface="Tahoma"/>
                <a:cs typeface="Tahoma"/>
              </a:rPr>
              <a:t>for</a:t>
            </a:r>
            <a:r>
              <a:rPr sz="1650" spc="370" dirty="0">
                <a:solidFill>
                  <a:srgbClr val="6F808F"/>
                </a:solidFill>
                <a:latin typeface="Tahoma"/>
                <a:cs typeface="Tahoma"/>
              </a:rPr>
              <a:t> </a:t>
            </a:r>
            <a:r>
              <a:rPr sz="1650" spc="275" dirty="0">
                <a:solidFill>
                  <a:srgbClr val="6F808F"/>
                </a:solidFill>
                <a:latin typeface="Tahoma"/>
                <a:cs typeface="Tahoma"/>
              </a:rPr>
              <a:t>`limits`</a:t>
            </a:r>
            <a:endParaRPr sz="1650">
              <a:latin typeface="Tahoma"/>
              <a:cs typeface="Tahoma"/>
            </a:endParaRPr>
          </a:p>
        </p:txBody>
      </p:sp>
      <p:sp>
        <p:nvSpPr>
          <p:cNvPr id="10" name="object 10"/>
          <p:cNvSpPr txBox="1"/>
          <p:nvPr/>
        </p:nvSpPr>
        <p:spPr>
          <a:xfrm>
            <a:off x="1706413" y="4959350"/>
            <a:ext cx="1918335" cy="1705610"/>
          </a:xfrm>
          <a:prstGeom prst="rect">
            <a:avLst/>
          </a:prstGeom>
        </p:spPr>
        <p:txBody>
          <a:bodyPr vert="horz" wrap="square" lIns="0" tIns="12700" rIns="0" bIns="0" rtlCol="0">
            <a:spAutoFit/>
          </a:bodyPr>
          <a:lstStyle/>
          <a:p>
            <a:pPr marL="12700">
              <a:lnSpc>
                <a:spcPts val="1930"/>
              </a:lnSpc>
              <a:spcBef>
                <a:spcPts val="100"/>
              </a:spcBef>
            </a:pPr>
            <a:r>
              <a:rPr sz="1650" spc="145" dirty="0">
                <a:solidFill>
                  <a:srgbClr val="0077AA"/>
                </a:solidFill>
                <a:latin typeface="Tahoma"/>
                <a:cs typeface="Tahoma"/>
              </a:rPr>
              <a:t>min</a:t>
            </a:r>
            <a:r>
              <a:rPr sz="1650" spc="145" dirty="0">
                <a:solidFill>
                  <a:srgbClr val="999999"/>
                </a:solidFill>
                <a:latin typeface="Tahoma"/>
                <a:cs typeface="Tahoma"/>
              </a:rPr>
              <a:t>:</a:t>
            </a:r>
            <a:endParaRPr sz="1650">
              <a:latin typeface="Tahoma"/>
              <a:cs typeface="Tahoma"/>
            </a:endParaRPr>
          </a:p>
          <a:p>
            <a:pPr marL="264795" marR="5080">
              <a:lnSpc>
                <a:spcPts val="1880"/>
              </a:lnSpc>
              <a:spcBef>
                <a:spcPts val="90"/>
              </a:spcBef>
            </a:pPr>
            <a:r>
              <a:rPr sz="1650" spc="45" dirty="0">
                <a:solidFill>
                  <a:srgbClr val="0077AA"/>
                </a:solidFill>
                <a:latin typeface="Tahoma"/>
                <a:cs typeface="Tahoma"/>
              </a:rPr>
              <a:t>memory</a:t>
            </a:r>
            <a:r>
              <a:rPr sz="1650" spc="45" dirty="0">
                <a:solidFill>
                  <a:srgbClr val="999999"/>
                </a:solidFill>
                <a:latin typeface="Tahoma"/>
                <a:cs typeface="Tahoma"/>
              </a:rPr>
              <a:t>:</a:t>
            </a:r>
            <a:r>
              <a:rPr sz="1650" spc="-10" dirty="0">
                <a:solidFill>
                  <a:srgbClr val="999999"/>
                </a:solidFill>
                <a:latin typeface="Tahoma"/>
                <a:cs typeface="Tahoma"/>
              </a:rPr>
              <a:t>  </a:t>
            </a:r>
            <a:r>
              <a:rPr sz="1650" spc="110" dirty="0">
                <a:latin typeface="Tahoma"/>
                <a:cs typeface="Tahoma"/>
              </a:rPr>
              <a:t>200Mi </a:t>
            </a:r>
            <a:r>
              <a:rPr sz="1650" spc="190" dirty="0">
                <a:solidFill>
                  <a:srgbClr val="0077AA"/>
                </a:solidFill>
                <a:latin typeface="Tahoma"/>
                <a:cs typeface="Tahoma"/>
              </a:rPr>
              <a:t>cpu</a:t>
            </a:r>
            <a:r>
              <a:rPr sz="1650" spc="190" dirty="0">
                <a:solidFill>
                  <a:srgbClr val="999999"/>
                </a:solidFill>
                <a:latin typeface="Tahoma"/>
                <a:cs typeface="Tahoma"/>
              </a:rPr>
              <a:t>:</a:t>
            </a:r>
            <a:r>
              <a:rPr sz="1650" spc="475" dirty="0">
                <a:solidFill>
                  <a:srgbClr val="999999"/>
                </a:solidFill>
                <a:latin typeface="Tahoma"/>
                <a:cs typeface="Tahoma"/>
              </a:rPr>
              <a:t> </a:t>
            </a:r>
            <a:r>
              <a:rPr sz="1650" spc="-25" dirty="0">
                <a:latin typeface="Tahoma"/>
                <a:cs typeface="Tahoma"/>
              </a:rPr>
              <a:t>50m</a:t>
            </a:r>
            <a:endParaRPr sz="1650">
              <a:latin typeface="Tahoma"/>
              <a:cs typeface="Tahoma"/>
            </a:endParaRPr>
          </a:p>
          <a:p>
            <a:pPr marL="12700">
              <a:lnSpc>
                <a:spcPts val="1770"/>
              </a:lnSpc>
            </a:pPr>
            <a:r>
              <a:rPr sz="1650" spc="55" dirty="0">
                <a:solidFill>
                  <a:srgbClr val="0077AA"/>
                </a:solidFill>
                <a:latin typeface="Tahoma"/>
                <a:cs typeface="Tahoma"/>
              </a:rPr>
              <a:t>max</a:t>
            </a:r>
            <a:r>
              <a:rPr sz="1650" spc="55" dirty="0">
                <a:solidFill>
                  <a:srgbClr val="999999"/>
                </a:solidFill>
                <a:latin typeface="Tahoma"/>
                <a:cs typeface="Tahoma"/>
              </a:rPr>
              <a:t>:</a:t>
            </a:r>
            <a:endParaRPr sz="1650">
              <a:latin typeface="Tahoma"/>
              <a:cs typeface="Tahoma"/>
            </a:endParaRPr>
          </a:p>
          <a:p>
            <a:pPr marL="264795" marR="257175">
              <a:lnSpc>
                <a:spcPts val="1880"/>
              </a:lnSpc>
              <a:spcBef>
                <a:spcPts val="95"/>
              </a:spcBef>
            </a:pPr>
            <a:r>
              <a:rPr sz="1650" spc="45" dirty="0">
                <a:solidFill>
                  <a:srgbClr val="0077AA"/>
                </a:solidFill>
                <a:latin typeface="Tahoma"/>
                <a:cs typeface="Tahoma"/>
              </a:rPr>
              <a:t>memory</a:t>
            </a:r>
            <a:r>
              <a:rPr sz="1650" spc="45" dirty="0">
                <a:solidFill>
                  <a:srgbClr val="999999"/>
                </a:solidFill>
                <a:latin typeface="Tahoma"/>
                <a:cs typeface="Tahoma"/>
              </a:rPr>
              <a:t>:</a:t>
            </a:r>
            <a:r>
              <a:rPr sz="1650" spc="-10" dirty="0">
                <a:solidFill>
                  <a:srgbClr val="999999"/>
                </a:solidFill>
                <a:latin typeface="Tahoma"/>
                <a:cs typeface="Tahoma"/>
              </a:rPr>
              <a:t>  </a:t>
            </a:r>
            <a:r>
              <a:rPr sz="1650" spc="170" dirty="0">
                <a:latin typeface="Tahoma"/>
                <a:cs typeface="Tahoma"/>
              </a:rPr>
              <a:t>1Gi </a:t>
            </a:r>
            <a:r>
              <a:rPr sz="1650" spc="190" dirty="0">
                <a:solidFill>
                  <a:srgbClr val="0077AA"/>
                </a:solidFill>
                <a:latin typeface="Tahoma"/>
                <a:cs typeface="Tahoma"/>
              </a:rPr>
              <a:t>cpu</a:t>
            </a:r>
            <a:r>
              <a:rPr sz="1650" spc="190" dirty="0">
                <a:solidFill>
                  <a:srgbClr val="999999"/>
                </a:solidFill>
                <a:latin typeface="Tahoma"/>
                <a:cs typeface="Tahoma"/>
              </a:rPr>
              <a:t>:</a:t>
            </a:r>
            <a:r>
              <a:rPr sz="1650" spc="475" dirty="0">
                <a:solidFill>
                  <a:srgbClr val="999999"/>
                </a:solidFill>
                <a:latin typeface="Tahoma"/>
                <a:cs typeface="Tahoma"/>
              </a:rPr>
              <a:t> </a:t>
            </a:r>
            <a:r>
              <a:rPr sz="1650" spc="40" dirty="0">
                <a:solidFill>
                  <a:srgbClr val="990054"/>
                </a:solidFill>
                <a:latin typeface="Tahoma"/>
                <a:cs typeface="Tahoma"/>
              </a:rPr>
              <a:t>1</a:t>
            </a:r>
            <a:endParaRPr sz="1650">
              <a:latin typeface="Tahoma"/>
              <a:cs typeface="Tahoma"/>
            </a:endParaRPr>
          </a:p>
          <a:p>
            <a:pPr marL="12700">
              <a:lnSpc>
                <a:spcPts val="1825"/>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95" dirty="0">
                <a:latin typeface="Tahoma"/>
                <a:cs typeface="Tahoma"/>
              </a:rPr>
              <a:t>Container</a:t>
            </a:r>
            <a:endParaRPr sz="1650">
              <a:latin typeface="Tahoma"/>
              <a:cs typeface="Tahom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3067050"/>
            <a:chOff x="809624" y="2085974"/>
            <a:chExt cx="12211050" cy="3067050"/>
          </a:xfrm>
        </p:grpSpPr>
        <p:sp>
          <p:nvSpPr>
            <p:cNvPr id="4" name="object 4"/>
            <p:cNvSpPr/>
            <p:nvPr/>
          </p:nvSpPr>
          <p:spPr>
            <a:xfrm>
              <a:off x="809612" y="2085974"/>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RESOURCEQUOTA</a:t>
            </a:r>
          </a:p>
        </p:txBody>
      </p:sp>
      <p:sp>
        <p:nvSpPr>
          <p:cNvPr id="7" name="object 7"/>
          <p:cNvSpPr txBox="1"/>
          <p:nvPr/>
        </p:nvSpPr>
        <p:spPr>
          <a:xfrm>
            <a:off x="796924" y="1511300"/>
            <a:ext cx="12214225" cy="3543935"/>
          </a:xfrm>
          <a:prstGeom prst="rect">
            <a:avLst/>
          </a:prstGeom>
        </p:spPr>
        <p:txBody>
          <a:bodyPr vert="horz" wrap="square" lIns="0" tIns="12700" rIns="0" bIns="0" rtlCol="0">
            <a:spAutoFit/>
          </a:bodyPr>
          <a:lstStyle/>
          <a:p>
            <a:pPr marL="12700">
              <a:lnSpc>
                <a:spcPct val="100000"/>
              </a:lnSpc>
              <a:spcBef>
                <a:spcPts val="100"/>
              </a:spcBef>
            </a:pPr>
            <a:r>
              <a:rPr sz="2100" spc="-35" dirty="0">
                <a:solidFill>
                  <a:srgbClr val="333333"/>
                </a:solidFill>
                <a:latin typeface="Trebuchet MS"/>
                <a:cs typeface="Trebuchet MS"/>
              </a:rPr>
              <a:t>It</a:t>
            </a:r>
            <a:r>
              <a:rPr sz="2100" spc="-75" dirty="0">
                <a:solidFill>
                  <a:srgbClr val="333333"/>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60" dirty="0">
                <a:solidFill>
                  <a:srgbClr val="333333"/>
                </a:solidFill>
                <a:latin typeface="Trebuchet MS"/>
                <a:cs typeface="Trebuchet MS"/>
              </a:rPr>
              <a:t>also</a:t>
            </a:r>
            <a:r>
              <a:rPr sz="2100" spc="-75" dirty="0">
                <a:solidFill>
                  <a:srgbClr val="333333"/>
                </a:solidFill>
                <a:latin typeface="Trebuchet MS"/>
                <a:cs typeface="Trebuchet MS"/>
              </a:rPr>
              <a:t> </a:t>
            </a:r>
            <a:r>
              <a:rPr sz="2100" spc="55" dirty="0">
                <a:solidFill>
                  <a:srgbClr val="333333"/>
                </a:solidFill>
                <a:latin typeface="Trebuchet MS"/>
                <a:cs typeface="Trebuchet MS"/>
              </a:rPr>
              <a:t>possible</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spc="-20" dirty="0">
                <a:solidFill>
                  <a:srgbClr val="333333"/>
                </a:solidFill>
                <a:latin typeface="Trebuchet MS"/>
                <a:cs typeface="Trebuchet MS"/>
              </a:rPr>
              <a:t>limit</a:t>
            </a:r>
            <a:r>
              <a:rPr sz="2100" spc="-7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0" dirty="0">
                <a:solidFill>
                  <a:srgbClr val="333333"/>
                </a:solidFill>
                <a:latin typeface="Trebuchet MS"/>
                <a:cs typeface="Trebuchet MS"/>
              </a:rPr>
              <a:t>total</a:t>
            </a:r>
            <a:r>
              <a:rPr sz="2100" spc="-75" dirty="0">
                <a:solidFill>
                  <a:srgbClr val="333333"/>
                </a:solidFill>
                <a:latin typeface="Trebuchet MS"/>
                <a:cs typeface="Trebuchet MS"/>
              </a:rPr>
              <a:t> </a:t>
            </a:r>
            <a:r>
              <a:rPr sz="2100" spc="60" dirty="0">
                <a:solidFill>
                  <a:srgbClr val="333333"/>
                </a:solidFill>
                <a:latin typeface="Trebuchet MS"/>
                <a:cs typeface="Trebuchet MS"/>
              </a:rPr>
              <a:t>resource</a:t>
            </a:r>
            <a:r>
              <a:rPr sz="2100" spc="-70" dirty="0">
                <a:solidFill>
                  <a:srgbClr val="333333"/>
                </a:solidFill>
                <a:latin typeface="Trebuchet MS"/>
                <a:cs typeface="Trebuchet MS"/>
              </a:rPr>
              <a:t> </a:t>
            </a:r>
            <a:r>
              <a:rPr sz="2100" spc="80" dirty="0">
                <a:solidFill>
                  <a:srgbClr val="333333"/>
                </a:solidFill>
                <a:latin typeface="Trebuchet MS"/>
                <a:cs typeface="Trebuchet MS"/>
              </a:rPr>
              <a:t>usage</a:t>
            </a:r>
            <a:r>
              <a:rPr sz="2100" spc="-70" dirty="0">
                <a:solidFill>
                  <a:srgbClr val="333333"/>
                </a:solidFill>
                <a:latin typeface="Trebuchet MS"/>
                <a:cs typeface="Trebuchet MS"/>
              </a:rPr>
              <a:t> </a:t>
            </a:r>
            <a:r>
              <a:rPr sz="2100" dirty="0">
                <a:solidFill>
                  <a:srgbClr val="333333"/>
                </a:solidFill>
                <a:latin typeface="Trebuchet MS"/>
                <a:cs typeface="Trebuchet MS"/>
              </a:rPr>
              <a:t>in</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90" dirty="0">
                <a:solidFill>
                  <a:srgbClr val="ED2137"/>
                </a:solidFill>
                <a:latin typeface="Trebuchet MS"/>
                <a:cs typeface="Trebuchet MS"/>
              </a:rPr>
              <a:t>Namespace</a:t>
            </a:r>
            <a:r>
              <a:rPr sz="2100" spc="-75" dirty="0">
                <a:solidFill>
                  <a:srgbClr val="ED2137"/>
                </a:solidFill>
                <a:latin typeface="Trebuchet MS"/>
                <a:cs typeface="Trebuchet MS"/>
              </a:rPr>
              <a:t> </a:t>
            </a:r>
            <a:r>
              <a:rPr sz="2100" dirty="0">
                <a:solidFill>
                  <a:srgbClr val="333333"/>
                </a:solidFill>
                <a:latin typeface="Trebuchet MS"/>
                <a:cs typeface="Trebuchet MS"/>
              </a:rPr>
              <a:t>with</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65" dirty="0">
                <a:solidFill>
                  <a:srgbClr val="ED2137"/>
                </a:solidFill>
                <a:latin typeface="Trebuchet MS"/>
                <a:cs typeface="Trebuchet MS"/>
              </a:rPr>
              <a:t>ResourceQuota</a:t>
            </a:r>
            <a:endParaRPr sz="2100">
              <a:latin typeface="Trebuchet MS"/>
              <a:cs typeface="Trebuchet MS"/>
            </a:endParaRPr>
          </a:p>
          <a:p>
            <a:pPr>
              <a:lnSpc>
                <a:spcPct val="100000"/>
              </a:lnSpc>
              <a:spcBef>
                <a:spcPts val="140"/>
              </a:spcBef>
            </a:pPr>
            <a:endParaRPr sz="2100">
              <a:latin typeface="Trebuchet MS"/>
              <a:cs typeface="Trebuchet MS"/>
            </a:endParaRPr>
          </a:p>
          <a:p>
            <a:pPr marL="164465">
              <a:lnSpc>
                <a:spcPts val="1925"/>
              </a:lnSpc>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64465" marR="9644380">
              <a:lnSpc>
                <a:spcPts val="1880"/>
              </a:lnSpc>
              <a:spcBef>
                <a:spcPts val="9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125" dirty="0">
                <a:latin typeface="Tahoma"/>
                <a:cs typeface="Tahoma"/>
              </a:rPr>
              <a:t>ResourceQuota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417195">
              <a:lnSpc>
                <a:spcPts val="1764"/>
              </a:lnSpc>
            </a:pPr>
            <a:r>
              <a:rPr sz="1650" spc="110" dirty="0">
                <a:solidFill>
                  <a:srgbClr val="0077AA"/>
                </a:solidFill>
                <a:latin typeface="Tahoma"/>
                <a:cs typeface="Tahoma"/>
              </a:rPr>
              <a:t>namespace</a:t>
            </a:r>
            <a:r>
              <a:rPr sz="1650" spc="110" dirty="0">
                <a:solidFill>
                  <a:srgbClr val="999999"/>
                </a:solidFill>
                <a:latin typeface="Tahoma"/>
                <a:cs typeface="Tahoma"/>
              </a:rPr>
              <a:t>:</a:t>
            </a:r>
            <a:r>
              <a:rPr sz="1650" spc="-5" dirty="0">
                <a:solidFill>
                  <a:srgbClr val="999999"/>
                </a:solidFill>
                <a:latin typeface="Tahoma"/>
                <a:cs typeface="Tahoma"/>
              </a:rPr>
              <a:t>  </a:t>
            </a:r>
            <a:r>
              <a:rPr sz="1650" spc="155" dirty="0">
                <a:latin typeface="Tahoma"/>
                <a:cs typeface="Tahoma"/>
              </a:rPr>
              <a:t>shopping</a:t>
            </a:r>
            <a:endParaRPr sz="1650">
              <a:latin typeface="Tahoma"/>
              <a:cs typeface="Tahoma"/>
            </a:endParaRPr>
          </a:p>
          <a:p>
            <a:pPr marL="164465" marR="8886825" indent="252095">
              <a:lnSpc>
                <a:spcPts val="1880"/>
              </a:lnSpc>
              <a:spcBef>
                <a:spcPts val="90"/>
              </a:spcBef>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125" dirty="0">
                <a:latin typeface="Tahoma"/>
                <a:cs typeface="Tahoma"/>
              </a:rPr>
              <a:t>compute</a:t>
            </a:r>
            <a:r>
              <a:rPr sz="1650" spc="125" dirty="0">
                <a:solidFill>
                  <a:srgbClr val="999999"/>
                </a:solidFill>
                <a:latin typeface="Tahoma"/>
                <a:cs typeface="Tahoma"/>
              </a:rPr>
              <a:t>-</a:t>
            </a:r>
            <a:r>
              <a:rPr sz="1650" spc="195" dirty="0">
                <a:latin typeface="Tahoma"/>
                <a:cs typeface="Tahoma"/>
              </a:rPr>
              <a:t>resources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417195">
              <a:lnSpc>
                <a:spcPts val="1770"/>
              </a:lnSpc>
            </a:pPr>
            <a:r>
              <a:rPr sz="1650" spc="200" dirty="0">
                <a:solidFill>
                  <a:srgbClr val="0077AA"/>
                </a:solidFill>
                <a:latin typeface="Tahoma"/>
                <a:cs typeface="Tahoma"/>
              </a:rPr>
              <a:t>hard</a:t>
            </a:r>
            <a:r>
              <a:rPr sz="1650" spc="200" dirty="0">
                <a:solidFill>
                  <a:srgbClr val="999999"/>
                </a:solidFill>
                <a:latin typeface="Tahoma"/>
                <a:cs typeface="Tahoma"/>
              </a:rPr>
              <a:t>:</a:t>
            </a:r>
            <a:endParaRPr sz="1650">
              <a:latin typeface="Tahoma"/>
              <a:cs typeface="Tahoma"/>
            </a:endParaRPr>
          </a:p>
          <a:p>
            <a:pPr marL="669290" marR="9013190">
              <a:lnSpc>
                <a:spcPts val="1870"/>
              </a:lnSpc>
              <a:spcBef>
                <a:spcPts val="105"/>
              </a:spcBef>
            </a:pPr>
            <a:r>
              <a:rPr sz="1650" spc="229" dirty="0">
                <a:solidFill>
                  <a:srgbClr val="0077AA"/>
                </a:solidFill>
                <a:latin typeface="Tahoma"/>
                <a:cs typeface="Tahoma"/>
              </a:rPr>
              <a:t>requests.cpu</a:t>
            </a:r>
            <a:r>
              <a:rPr sz="1650" spc="229" dirty="0">
                <a:solidFill>
                  <a:srgbClr val="999999"/>
                </a:solidFill>
                <a:latin typeface="Tahoma"/>
                <a:cs typeface="Tahoma"/>
              </a:rPr>
              <a:t>:</a:t>
            </a:r>
            <a:r>
              <a:rPr sz="1650" spc="484" dirty="0">
                <a:solidFill>
                  <a:srgbClr val="999999"/>
                </a:solidFill>
                <a:latin typeface="Tahoma"/>
                <a:cs typeface="Tahoma"/>
              </a:rPr>
              <a:t> </a:t>
            </a:r>
            <a:r>
              <a:rPr sz="1650" spc="215" dirty="0">
                <a:solidFill>
                  <a:srgbClr val="669900"/>
                </a:solidFill>
                <a:latin typeface="Tahoma"/>
                <a:cs typeface="Tahoma"/>
              </a:rPr>
              <a:t>"1" </a:t>
            </a:r>
            <a:r>
              <a:rPr sz="1650" spc="155" dirty="0">
                <a:solidFill>
                  <a:srgbClr val="0077AA"/>
                </a:solidFill>
                <a:latin typeface="Tahoma"/>
                <a:cs typeface="Tahoma"/>
              </a:rPr>
              <a:t>requests.memory</a:t>
            </a:r>
            <a:r>
              <a:rPr sz="1650" spc="155" dirty="0">
                <a:solidFill>
                  <a:srgbClr val="999999"/>
                </a:solidFill>
                <a:latin typeface="Tahoma"/>
                <a:cs typeface="Tahoma"/>
              </a:rPr>
              <a:t>:</a:t>
            </a:r>
            <a:r>
              <a:rPr sz="1650" spc="15" dirty="0">
                <a:solidFill>
                  <a:srgbClr val="999999"/>
                </a:solidFill>
                <a:latin typeface="Tahoma"/>
                <a:cs typeface="Tahoma"/>
              </a:rPr>
              <a:t>  </a:t>
            </a:r>
            <a:r>
              <a:rPr sz="1650" spc="170" dirty="0">
                <a:latin typeface="Tahoma"/>
                <a:cs typeface="Tahoma"/>
              </a:rPr>
              <a:t>1Gi </a:t>
            </a:r>
            <a:r>
              <a:rPr sz="1650" spc="305" dirty="0">
                <a:solidFill>
                  <a:srgbClr val="0077AA"/>
                </a:solidFill>
                <a:latin typeface="Tahoma"/>
                <a:cs typeface="Tahoma"/>
              </a:rPr>
              <a:t>limits.cpu</a:t>
            </a:r>
            <a:r>
              <a:rPr sz="1650" spc="305" dirty="0">
                <a:solidFill>
                  <a:srgbClr val="999999"/>
                </a:solidFill>
                <a:latin typeface="Tahoma"/>
                <a:cs typeface="Tahoma"/>
              </a:rPr>
              <a:t>:</a:t>
            </a:r>
            <a:r>
              <a:rPr sz="1650" spc="484" dirty="0">
                <a:solidFill>
                  <a:srgbClr val="999999"/>
                </a:solidFill>
                <a:latin typeface="Tahoma"/>
                <a:cs typeface="Tahoma"/>
              </a:rPr>
              <a:t> </a:t>
            </a:r>
            <a:r>
              <a:rPr sz="1650" spc="215" dirty="0">
                <a:solidFill>
                  <a:srgbClr val="669900"/>
                </a:solidFill>
                <a:latin typeface="Tahoma"/>
                <a:cs typeface="Tahoma"/>
              </a:rPr>
              <a:t>"2" </a:t>
            </a:r>
            <a:r>
              <a:rPr sz="1650" spc="210" dirty="0">
                <a:solidFill>
                  <a:srgbClr val="0077AA"/>
                </a:solidFill>
                <a:latin typeface="Tahoma"/>
                <a:cs typeface="Tahoma"/>
              </a:rPr>
              <a:t>limits.memory</a:t>
            </a:r>
            <a:r>
              <a:rPr sz="1650" spc="210" dirty="0">
                <a:solidFill>
                  <a:srgbClr val="999999"/>
                </a:solidFill>
                <a:latin typeface="Tahoma"/>
                <a:cs typeface="Tahoma"/>
              </a:rPr>
              <a:t>:</a:t>
            </a:r>
            <a:r>
              <a:rPr sz="1650" spc="-10" dirty="0">
                <a:solidFill>
                  <a:srgbClr val="999999"/>
                </a:solidFill>
                <a:latin typeface="Tahoma"/>
                <a:cs typeface="Tahoma"/>
              </a:rPr>
              <a:t>  </a:t>
            </a:r>
            <a:r>
              <a:rPr sz="1650" spc="170" dirty="0">
                <a:latin typeface="Tahoma"/>
                <a:cs typeface="Tahoma"/>
              </a:rPr>
              <a:t>2Gi</a:t>
            </a:r>
            <a:endParaRPr sz="1650">
              <a:latin typeface="Tahoma"/>
              <a:cs typeface="Tahom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5210175"/>
            <a:chOff x="809624" y="2085974"/>
            <a:chExt cx="12211050" cy="5210175"/>
          </a:xfrm>
        </p:grpSpPr>
        <p:sp>
          <p:nvSpPr>
            <p:cNvPr id="4" name="object 4"/>
            <p:cNvSpPr/>
            <p:nvPr/>
          </p:nvSpPr>
          <p:spPr>
            <a:xfrm>
              <a:off x="809612" y="2085974"/>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133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DISPLAY</a:t>
            </a:r>
            <a:r>
              <a:rPr spc="-105" dirty="0"/>
              <a:t> </a:t>
            </a:r>
            <a:r>
              <a:rPr spc="-35" dirty="0"/>
              <a:t>LIMITRANGE</a:t>
            </a:r>
            <a:r>
              <a:rPr spc="-105" dirty="0"/>
              <a:t> </a:t>
            </a:r>
            <a:r>
              <a:rPr spc="85" dirty="0"/>
              <a:t>AND</a:t>
            </a:r>
            <a:r>
              <a:rPr spc="-105" dirty="0"/>
              <a:t> </a:t>
            </a:r>
            <a:r>
              <a:rPr spc="-80" dirty="0"/>
              <a:t>RESOURCEQUOTA</a:t>
            </a:r>
          </a:p>
        </p:txBody>
      </p:sp>
      <p:sp>
        <p:nvSpPr>
          <p:cNvPr id="8" name="object 8"/>
          <p:cNvSpPr txBox="1"/>
          <p:nvPr/>
        </p:nvSpPr>
        <p:spPr>
          <a:xfrm>
            <a:off x="796924" y="1511300"/>
            <a:ext cx="8321040" cy="92456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ED2137"/>
                </a:solidFill>
                <a:latin typeface="Trebuchet MS"/>
                <a:cs typeface="Trebuchet MS"/>
              </a:rPr>
              <a:t>LimitRange</a:t>
            </a:r>
            <a:r>
              <a:rPr sz="2100" spc="-15" dirty="0">
                <a:solidFill>
                  <a:srgbClr val="ED2137"/>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spc="75" dirty="0">
                <a:solidFill>
                  <a:srgbClr val="ED2137"/>
                </a:solidFill>
                <a:latin typeface="Trebuchet MS"/>
                <a:cs typeface="Trebuchet MS"/>
              </a:rPr>
              <a:t>ResourceQuota</a:t>
            </a:r>
            <a:r>
              <a:rPr sz="2100" spc="-15" dirty="0">
                <a:solidFill>
                  <a:srgbClr val="ED2137"/>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spc="114" dirty="0">
                <a:solidFill>
                  <a:srgbClr val="333333"/>
                </a:solidFill>
                <a:latin typeface="Trebuchet MS"/>
                <a:cs typeface="Trebuchet MS"/>
              </a:rPr>
              <a:t>shown</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50" dirty="0">
                <a:solidFill>
                  <a:srgbClr val="ED2137"/>
                </a:solidFill>
                <a:latin typeface="Trebuchet MS"/>
                <a:cs typeface="Trebuchet MS"/>
              </a:rPr>
              <a:t>Namespace</a:t>
            </a:r>
            <a:r>
              <a:rPr sz="2100" spc="50" dirty="0">
                <a:solidFill>
                  <a:srgbClr val="333333"/>
                </a:solidFill>
                <a:latin typeface="Trebuchet MS"/>
                <a:cs typeface="Trebuchet MS"/>
              </a:rPr>
              <a:t>:</a:t>
            </a:r>
            <a:endParaRPr sz="2100">
              <a:latin typeface="Trebuchet MS"/>
              <a:cs typeface="Trebuchet MS"/>
            </a:endParaRPr>
          </a:p>
          <a:p>
            <a:pPr>
              <a:lnSpc>
                <a:spcPct val="100000"/>
              </a:lnSpc>
              <a:spcBef>
                <a:spcPts val="140"/>
              </a:spcBef>
            </a:pPr>
            <a:endParaRPr sz="2100">
              <a:latin typeface="Trebuchet MS"/>
              <a:cs typeface="Trebuchet MS"/>
            </a:endParaRPr>
          </a:p>
          <a:p>
            <a:pPr marL="417195">
              <a:lnSpc>
                <a:spcPct val="100000"/>
              </a:lnSpc>
            </a:pPr>
            <a:r>
              <a:rPr sz="1650" spc="245" dirty="0">
                <a:latin typeface="Tahoma"/>
                <a:cs typeface="Tahoma"/>
              </a:rPr>
              <a:t>kubectl</a:t>
            </a:r>
            <a:r>
              <a:rPr sz="1650" spc="484" dirty="0">
                <a:latin typeface="Tahoma"/>
                <a:cs typeface="Tahoma"/>
              </a:rPr>
              <a:t> </a:t>
            </a:r>
            <a:r>
              <a:rPr sz="1650" spc="229" dirty="0">
                <a:latin typeface="Tahoma"/>
                <a:cs typeface="Tahoma"/>
              </a:rPr>
              <a:t>describe</a:t>
            </a:r>
            <a:r>
              <a:rPr sz="1650" spc="484" dirty="0">
                <a:latin typeface="Tahoma"/>
                <a:cs typeface="Tahoma"/>
              </a:rPr>
              <a:t> </a:t>
            </a:r>
            <a:r>
              <a:rPr sz="1650" spc="80" dirty="0">
                <a:latin typeface="Tahoma"/>
                <a:cs typeface="Tahoma"/>
              </a:rPr>
              <a:t>namespace</a:t>
            </a:r>
            <a:r>
              <a:rPr sz="1650" spc="484" dirty="0">
                <a:latin typeface="Tahoma"/>
                <a:cs typeface="Tahoma"/>
              </a:rPr>
              <a:t> </a:t>
            </a:r>
            <a:r>
              <a:rPr sz="1650" spc="155" dirty="0">
                <a:latin typeface="Tahoma"/>
                <a:cs typeface="Tahoma"/>
              </a:rPr>
              <a:t>shopping</a:t>
            </a:r>
            <a:endParaRPr sz="1650">
              <a:latin typeface="Tahoma"/>
              <a:cs typeface="Tahoma"/>
            </a:endParaRPr>
          </a:p>
        </p:txBody>
      </p:sp>
      <p:sp>
        <p:nvSpPr>
          <p:cNvPr id="9" name="object 9"/>
          <p:cNvSpPr txBox="1"/>
          <p:nvPr/>
        </p:nvSpPr>
        <p:spPr>
          <a:xfrm>
            <a:off x="949325" y="2397125"/>
            <a:ext cx="656590" cy="276860"/>
          </a:xfrm>
          <a:prstGeom prst="rect">
            <a:avLst/>
          </a:prstGeom>
        </p:spPr>
        <p:txBody>
          <a:bodyPr vert="horz" wrap="square" lIns="0" tIns="12700" rIns="0" bIns="0" rtlCol="0">
            <a:spAutoFit/>
          </a:bodyPr>
          <a:lstStyle/>
          <a:p>
            <a:pPr marL="12700">
              <a:lnSpc>
                <a:spcPct val="100000"/>
              </a:lnSpc>
              <a:spcBef>
                <a:spcPts val="100"/>
              </a:spcBef>
            </a:pPr>
            <a:r>
              <a:rPr sz="1650" spc="-10" dirty="0">
                <a:latin typeface="Tahoma"/>
                <a:cs typeface="Tahoma"/>
              </a:rPr>
              <a:t>Name:</a:t>
            </a:r>
            <a:endParaRPr sz="1650">
              <a:latin typeface="Tahoma"/>
              <a:cs typeface="Tahoma"/>
            </a:endParaRPr>
          </a:p>
        </p:txBody>
      </p:sp>
      <p:sp>
        <p:nvSpPr>
          <p:cNvPr id="10" name="object 10"/>
          <p:cNvSpPr txBox="1"/>
          <p:nvPr/>
        </p:nvSpPr>
        <p:spPr>
          <a:xfrm>
            <a:off x="949325" y="2635250"/>
            <a:ext cx="1539875" cy="753110"/>
          </a:xfrm>
          <a:prstGeom prst="rect">
            <a:avLst/>
          </a:prstGeom>
        </p:spPr>
        <p:txBody>
          <a:bodyPr vert="horz" wrap="square" lIns="0" tIns="31115" rIns="0" bIns="0" rtlCol="0">
            <a:spAutoFit/>
          </a:bodyPr>
          <a:lstStyle/>
          <a:p>
            <a:pPr marL="12700" marR="5080">
              <a:lnSpc>
                <a:spcPts val="1880"/>
              </a:lnSpc>
              <a:spcBef>
                <a:spcPts val="245"/>
              </a:spcBef>
            </a:pPr>
            <a:r>
              <a:rPr sz="1650" spc="240" dirty="0">
                <a:latin typeface="Tahoma"/>
                <a:cs typeface="Tahoma"/>
              </a:rPr>
              <a:t>Labels: </a:t>
            </a:r>
            <a:r>
              <a:rPr sz="1650" spc="210" dirty="0">
                <a:latin typeface="Tahoma"/>
                <a:cs typeface="Tahoma"/>
              </a:rPr>
              <a:t>Annotations: </a:t>
            </a:r>
            <a:r>
              <a:rPr sz="1650" spc="245" dirty="0">
                <a:latin typeface="Tahoma"/>
                <a:cs typeface="Tahoma"/>
              </a:rPr>
              <a:t>Status:</a:t>
            </a:r>
            <a:endParaRPr sz="1650">
              <a:latin typeface="Tahoma"/>
              <a:cs typeface="Tahoma"/>
            </a:endParaRPr>
          </a:p>
        </p:txBody>
      </p:sp>
      <p:sp>
        <p:nvSpPr>
          <p:cNvPr id="11" name="object 11"/>
          <p:cNvSpPr txBox="1"/>
          <p:nvPr/>
        </p:nvSpPr>
        <p:spPr>
          <a:xfrm>
            <a:off x="2715561" y="2397125"/>
            <a:ext cx="4567555" cy="991235"/>
          </a:xfrm>
          <a:prstGeom prst="rect">
            <a:avLst/>
          </a:prstGeom>
        </p:spPr>
        <p:txBody>
          <a:bodyPr vert="horz" wrap="square" lIns="0" tIns="31115" rIns="0" bIns="0" rtlCol="0">
            <a:spAutoFit/>
          </a:bodyPr>
          <a:lstStyle/>
          <a:p>
            <a:pPr marL="12700" marR="5080">
              <a:lnSpc>
                <a:spcPts val="1880"/>
              </a:lnSpc>
              <a:spcBef>
                <a:spcPts val="245"/>
              </a:spcBef>
            </a:pPr>
            <a:r>
              <a:rPr sz="1650" spc="155" dirty="0">
                <a:latin typeface="Tahoma"/>
                <a:cs typeface="Tahoma"/>
              </a:rPr>
              <a:t>shopping </a:t>
            </a:r>
            <a:r>
              <a:rPr sz="1650" spc="150" dirty="0">
                <a:latin typeface="Tahoma"/>
                <a:cs typeface="Tahoma"/>
              </a:rPr>
              <a:t>kubernetes.io/metadata.name=shopping</a:t>
            </a:r>
            <a:endParaRPr sz="1650">
              <a:latin typeface="Tahoma"/>
              <a:cs typeface="Tahoma"/>
            </a:endParaRPr>
          </a:p>
          <a:p>
            <a:pPr marL="12700">
              <a:lnSpc>
                <a:spcPts val="1770"/>
              </a:lnSpc>
            </a:pPr>
            <a:r>
              <a:rPr sz="1650" spc="-10" dirty="0">
                <a:latin typeface="Tahoma"/>
                <a:cs typeface="Tahoma"/>
              </a:rPr>
              <a:t>&lt;none&gt;</a:t>
            </a:r>
            <a:endParaRPr sz="1650">
              <a:latin typeface="Tahoma"/>
              <a:cs typeface="Tahoma"/>
            </a:endParaRPr>
          </a:p>
          <a:p>
            <a:pPr marL="12700">
              <a:lnSpc>
                <a:spcPts val="1930"/>
              </a:lnSpc>
            </a:pPr>
            <a:r>
              <a:rPr sz="1650" spc="250" dirty="0">
                <a:latin typeface="Tahoma"/>
                <a:cs typeface="Tahoma"/>
              </a:rPr>
              <a:t>Active</a:t>
            </a:r>
            <a:endParaRPr sz="1650">
              <a:latin typeface="Tahoma"/>
              <a:cs typeface="Tahoma"/>
            </a:endParaRPr>
          </a:p>
        </p:txBody>
      </p:sp>
      <p:sp>
        <p:nvSpPr>
          <p:cNvPr id="12" name="object 12"/>
          <p:cNvSpPr txBox="1"/>
          <p:nvPr/>
        </p:nvSpPr>
        <p:spPr>
          <a:xfrm>
            <a:off x="949325" y="3587750"/>
            <a:ext cx="1918335" cy="753110"/>
          </a:xfrm>
          <a:prstGeom prst="rect">
            <a:avLst/>
          </a:prstGeom>
        </p:spPr>
        <p:txBody>
          <a:bodyPr vert="horz" wrap="square" lIns="0" tIns="31115" rIns="0" bIns="0" rtlCol="0">
            <a:spAutoFit/>
          </a:bodyPr>
          <a:lstStyle/>
          <a:p>
            <a:pPr marL="264795" marR="5080" indent="-252729">
              <a:lnSpc>
                <a:spcPts val="1880"/>
              </a:lnSpc>
              <a:spcBef>
                <a:spcPts val="245"/>
              </a:spcBef>
            </a:pPr>
            <a:r>
              <a:rPr sz="1650" spc="155" dirty="0">
                <a:latin typeface="Tahoma"/>
                <a:cs typeface="Tahoma"/>
              </a:rPr>
              <a:t>Resource</a:t>
            </a:r>
            <a:r>
              <a:rPr sz="1650" spc="495" dirty="0">
                <a:latin typeface="Tahoma"/>
                <a:cs typeface="Tahoma"/>
              </a:rPr>
              <a:t> </a:t>
            </a:r>
            <a:r>
              <a:rPr sz="1650" spc="125" dirty="0">
                <a:latin typeface="Tahoma"/>
                <a:cs typeface="Tahoma"/>
              </a:rPr>
              <a:t>Quotas </a:t>
            </a:r>
            <a:r>
              <a:rPr sz="1650" spc="-10" dirty="0">
                <a:latin typeface="Tahoma"/>
                <a:cs typeface="Tahoma"/>
              </a:rPr>
              <a:t>Name:</a:t>
            </a:r>
            <a:r>
              <a:rPr sz="1650" spc="145" dirty="0">
                <a:latin typeface="Tahoma"/>
                <a:cs typeface="Tahoma"/>
              </a:rPr>
              <a:t> Resource</a:t>
            </a:r>
            <a:endParaRPr sz="1650">
              <a:latin typeface="Tahoma"/>
              <a:cs typeface="Tahoma"/>
            </a:endParaRPr>
          </a:p>
        </p:txBody>
      </p:sp>
      <p:sp>
        <p:nvSpPr>
          <p:cNvPr id="13" name="object 13"/>
          <p:cNvSpPr txBox="1"/>
          <p:nvPr/>
        </p:nvSpPr>
        <p:spPr>
          <a:xfrm>
            <a:off x="3346453" y="3825875"/>
            <a:ext cx="2170430" cy="514984"/>
          </a:xfrm>
          <a:prstGeom prst="rect">
            <a:avLst/>
          </a:prstGeom>
        </p:spPr>
        <p:txBody>
          <a:bodyPr vert="horz" wrap="square" lIns="0" tIns="31115" rIns="0" bIns="0" rtlCol="0">
            <a:spAutoFit/>
          </a:bodyPr>
          <a:lstStyle/>
          <a:p>
            <a:pPr marL="12700" marR="5080">
              <a:lnSpc>
                <a:spcPts val="1880"/>
              </a:lnSpc>
              <a:spcBef>
                <a:spcPts val="245"/>
              </a:spcBef>
              <a:tabLst>
                <a:tab pos="768985" algn="l"/>
              </a:tabLst>
            </a:pPr>
            <a:r>
              <a:rPr sz="1650" spc="180" dirty="0">
                <a:latin typeface="Tahoma"/>
                <a:cs typeface="Tahoma"/>
              </a:rPr>
              <a:t>compute-</a:t>
            </a:r>
            <a:r>
              <a:rPr sz="1650" spc="150" dirty="0">
                <a:latin typeface="Tahoma"/>
                <a:cs typeface="Tahoma"/>
              </a:rPr>
              <a:t>resources </a:t>
            </a:r>
            <a:r>
              <a:rPr sz="1650" spc="70" dirty="0">
                <a:latin typeface="Tahoma"/>
                <a:cs typeface="Tahoma"/>
              </a:rPr>
              <a:t>Used</a:t>
            </a:r>
            <a:r>
              <a:rPr sz="1650" dirty="0">
                <a:latin typeface="Tahoma"/>
                <a:cs typeface="Tahoma"/>
              </a:rPr>
              <a:t>	</a:t>
            </a:r>
            <a:r>
              <a:rPr sz="1650" spc="90" dirty="0">
                <a:latin typeface="Tahoma"/>
                <a:cs typeface="Tahoma"/>
              </a:rPr>
              <a:t>Hard</a:t>
            </a:r>
            <a:endParaRPr sz="1650">
              <a:latin typeface="Tahoma"/>
              <a:cs typeface="Tahoma"/>
            </a:endParaRPr>
          </a:p>
        </p:txBody>
      </p:sp>
      <p:sp>
        <p:nvSpPr>
          <p:cNvPr id="14" name="object 14"/>
          <p:cNvSpPr/>
          <p:nvPr/>
        </p:nvSpPr>
        <p:spPr>
          <a:xfrm>
            <a:off x="1214437" y="4458890"/>
            <a:ext cx="1009650" cy="0"/>
          </a:xfrm>
          <a:custGeom>
            <a:avLst/>
            <a:gdLst/>
            <a:ahLst/>
            <a:cxnLst/>
            <a:rect l="l" t="t" r="r" b="b"/>
            <a:pathLst>
              <a:path w="1009650">
                <a:moveTo>
                  <a:pt x="0" y="0"/>
                </a:moveTo>
                <a:lnTo>
                  <a:pt x="1009277" y="0"/>
                </a:lnTo>
              </a:path>
            </a:pathLst>
          </a:custGeom>
          <a:ln w="17392">
            <a:solidFill>
              <a:srgbClr val="000000"/>
            </a:solidFill>
            <a:prstDash val="dash"/>
          </a:ln>
        </p:spPr>
        <p:txBody>
          <a:bodyPr wrap="square" lIns="0" tIns="0" rIns="0" bIns="0" rtlCol="0"/>
          <a:lstStyle/>
          <a:p>
            <a:endParaRPr/>
          </a:p>
        </p:txBody>
      </p:sp>
      <p:graphicFrame>
        <p:nvGraphicFramePr>
          <p:cNvPr id="15" name="object 15"/>
          <p:cNvGraphicFramePr>
            <a:graphicFrameLocks noGrp="1"/>
          </p:cNvGraphicFramePr>
          <p:nvPr/>
        </p:nvGraphicFramePr>
        <p:xfrm>
          <a:off x="1214437" y="4458890"/>
          <a:ext cx="3282312" cy="1065530"/>
        </p:xfrm>
        <a:graphic>
          <a:graphicData uri="http://schemas.openxmlformats.org/drawingml/2006/table">
            <a:tbl>
              <a:tblPr firstRow="1" bandRow="1">
                <a:tableStyleId>{2D5ABB26-0587-4C30-8999-92F81FD0307C}</a:tableStyleId>
              </a:tblPr>
              <a:tblGrid>
                <a:gridCol w="2145030">
                  <a:extLst>
                    <a:ext uri="{9D8B030D-6E8A-4147-A177-3AD203B41FA5}">
                      <a16:colId xmlns:a16="http://schemas.microsoft.com/office/drawing/2014/main" val="20000"/>
                    </a:ext>
                  </a:extLst>
                </a:gridCol>
                <a:gridCol w="379094">
                  <a:extLst>
                    <a:ext uri="{9D8B030D-6E8A-4147-A177-3AD203B41FA5}">
                      <a16:colId xmlns:a16="http://schemas.microsoft.com/office/drawing/2014/main" val="20001"/>
                    </a:ext>
                  </a:extLst>
                </a:gridCol>
                <a:gridCol w="379094">
                  <a:extLst>
                    <a:ext uri="{9D8B030D-6E8A-4147-A177-3AD203B41FA5}">
                      <a16:colId xmlns:a16="http://schemas.microsoft.com/office/drawing/2014/main" val="20002"/>
                    </a:ext>
                  </a:extLst>
                </a:gridCol>
                <a:gridCol w="379094">
                  <a:extLst>
                    <a:ext uri="{9D8B030D-6E8A-4147-A177-3AD203B41FA5}">
                      <a16:colId xmlns:a16="http://schemas.microsoft.com/office/drawing/2014/main" val="20003"/>
                    </a:ext>
                  </a:extLst>
                </a:gridCol>
              </a:tblGrid>
              <a:tr h="349885">
                <a:tc>
                  <a:txBody>
                    <a:bodyPr/>
                    <a:lstStyle/>
                    <a:p>
                      <a:pPr>
                        <a:lnSpc>
                          <a:spcPts val="1914"/>
                        </a:lnSpc>
                        <a:spcBef>
                          <a:spcPts val="740"/>
                        </a:spcBef>
                      </a:pPr>
                      <a:r>
                        <a:rPr sz="1650" spc="285" dirty="0">
                          <a:latin typeface="Tahoma"/>
                          <a:cs typeface="Tahoma"/>
                        </a:rPr>
                        <a:t>limits.cpu</a:t>
                      </a:r>
                      <a:endParaRPr sz="1650">
                        <a:latin typeface="Tahoma"/>
                        <a:cs typeface="Tahoma"/>
                      </a:endParaRPr>
                    </a:p>
                  </a:txBody>
                  <a:tcPr marL="0" marR="0" marT="93980" marB="0"/>
                </a:tc>
                <a:tc>
                  <a:txBody>
                    <a:bodyPr/>
                    <a:lstStyle/>
                    <a:p>
                      <a:pPr>
                        <a:lnSpc>
                          <a:spcPts val="1914"/>
                        </a:lnSpc>
                        <a:spcBef>
                          <a:spcPts val="740"/>
                        </a:spcBef>
                      </a:pPr>
                      <a:r>
                        <a:rPr sz="1650" spc="40" dirty="0">
                          <a:latin typeface="Tahoma"/>
                          <a:cs typeface="Tahoma"/>
                        </a:rPr>
                        <a:t>0</a:t>
                      </a:r>
                      <a:endParaRPr sz="1650">
                        <a:latin typeface="Tahoma"/>
                        <a:cs typeface="Tahoma"/>
                      </a:endParaRPr>
                    </a:p>
                  </a:txBody>
                  <a:tcPr marL="0" marR="0" marT="93980" marB="0">
                    <a:lnT w="19050">
                      <a:solidFill>
                        <a:srgbClr val="000000"/>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40" dirty="0">
                          <a:latin typeface="Tahoma"/>
                          <a:cs typeface="Tahoma"/>
                        </a:rPr>
                        <a:t>2</a:t>
                      </a:r>
                      <a:endParaRPr sz="1650">
                        <a:latin typeface="Tahoma"/>
                        <a:cs typeface="Tahoma"/>
                      </a:endParaRPr>
                    </a:p>
                  </a:txBody>
                  <a:tcPr marL="0" marR="0" marT="93980" marB="0">
                    <a:lnT w="19050">
                      <a:solidFill>
                        <a:srgbClr val="000000"/>
                      </a:solidFill>
                      <a:prstDash val="dash"/>
                    </a:lnT>
                  </a:tcPr>
                </a:tc>
                <a:extLst>
                  <a:ext uri="{0D108BD9-81ED-4DB2-BD59-A6C34878D82A}">
                    <a16:rowId xmlns:a16="http://schemas.microsoft.com/office/drawing/2014/main" val="10000"/>
                  </a:ext>
                </a:extLst>
              </a:tr>
              <a:tr h="237490">
                <a:tc>
                  <a:txBody>
                    <a:bodyPr/>
                    <a:lstStyle/>
                    <a:p>
                      <a:pPr>
                        <a:lnSpc>
                          <a:spcPts val="1775"/>
                        </a:lnSpc>
                      </a:pPr>
                      <a:r>
                        <a:rPr sz="1650" spc="185" dirty="0">
                          <a:latin typeface="Tahoma"/>
                          <a:cs typeface="Tahoma"/>
                        </a:rPr>
                        <a:t>limits.memory</a:t>
                      </a:r>
                      <a:endParaRPr sz="1650">
                        <a:latin typeface="Tahoma"/>
                        <a:cs typeface="Tahoma"/>
                      </a:endParaRPr>
                    </a:p>
                  </a:txBody>
                  <a:tcPr marL="0" marR="0" marT="0" marB="0"/>
                </a:tc>
                <a:tc>
                  <a:txBody>
                    <a:bodyPr/>
                    <a:lstStyle/>
                    <a:p>
                      <a:pPr>
                        <a:lnSpc>
                          <a:spcPts val="1775"/>
                        </a:lnSpc>
                      </a:pPr>
                      <a:r>
                        <a:rPr sz="1650" spc="40" dirty="0">
                          <a:latin typeface="Tahoma"/>
                          <a:cs typeface="Tahoma"/>
                        </a:rPr>
                        <a:t>0</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170" dirty="0">
                          <a:latin typeface="Tahoma"/>
                          <a:cs typeface="Tahoma"/>
                        </a:rPr>
                        <a:t>2Gi</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a:lnSpc>
                          <a:spcPts val="1775"/>
                        </a:lnSpc>
                      </a:pPr>
                      <a:r>
                        <a:rPr sz="1650" spc="204" dirty="0">
                          <a:latin typeface="Tahoma"/>
                          <a:cs typeface="Tahoma"/>
                        </a:rPr>
                        <a:t>requests.cpu</a:t>
                      </a:r>
                      <a:endParaRPr sz="1650">
                        <a:latin typeface="Tahoma"/>
                        <a:cs typeface="Tahoma"/>
                      </a:endParaRPr>
                    </a:p>
                  </a:txBody>
                  <a:tcPr marL="0" marR="0" marT="0" marB="0"/>
                </a:tc>
                <a:tc>
                  <a:txBody>
                    <a:bodyPr/>
                    <a:lstStyle/>
                    <a:p>
                      <a:pPr>
                        <a:lnSpc>
                          <a:spcPts val="1775"/>
                        </a:lnSpc>
                      </a:pPr>
                      <a:r>
                        <a:rPr sz="1650" spc="40" dirty="0">
                          <a:latin typeface="Tahoma"/>
                          <a:cs typeface="Tahoma"/>
                        </a:rPr>
                        <a:t>0</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775"/>
                        </a:lnSpc>
                      </a:pPr>
                      <a:r>
                        <a:rPr sz="1650" spc="40" dirty="0">
                          <a:latin typeface="Tahoma"/>
                          <a:cs typeface="Tahoma"/>
                        </a:rPr>
                        <a:t>1</a:t>
                      </a:r>
                      <a:endParaRPr sz="1650">
                        <a:latin typeface="Tahoma"/>
                        <a:cs typeface="Tahoma"/>
                      </a:endParaRPr>
                    </a:p>
                  </a:txBody>
                  <a:tcPr marL="0" marR="0" marT="0" marB="0"/>
                </a:tc>
                <a:extLst>
                  <a:ext uri="{0D108BD9-81ED-4DB2-BD59-A6C34878D82A}">
                    <a16:rowId xmlns:a16="http://schemas.microsoft.com/office/drawing/2014/main" val="10002"/>
                  </a:ext>
                </a:extLst>
              </a:tr>
              <a:tr h="240665">
                <a:tc>
                  <a:txBody>
                    <a:bodyPr/>
                    <a:lstStyle/>
                    <a:p>
                      <a:pPr>
                        <a:lnSpc>
                          <a:spcPts val="1800"/>
                        </a:lnSpc>
                      </a:pPr>
                      <a:r>
                        <a:rPr sz="1650" spc="130" dirty="0">
                          <a:latin typeface="Tahoma"/>
                          <a:cs typeface="Tahoma"/>
                        </a:rPr>
                        <a:t>requests.memory</a:t>
                      </a:r>
                      <a:endParaRPr sz="1650">
                        <a:latin typeface="Tahoma"/>
                        <a:cs typeface="Tahoma"/>
                      </a:endParaRPr>
                    </a:p>
                  </a:txBody>
                  <a:tcPr marL="0" marR="0" marT="0" marB="0"/>
                </a:tc>
                <a:tc>
                  <a:txBody>
                    <a:bodyPr/>
                    <a:lstStyle/>
                    <a:p>
                      <a:pPr>
                        <a:lnSpc>
                          <a:spcPts val="1800"/>
                        </a:lnSpc>
                      </a:pPr>
                      <a:r>
                        <a:rPr sz="1650" spc="40" dirty="0">
                          <a:latin typeface="Tahoma"/>
                          <a:cs typeface="Tahoma"/>
                        </a:rPr>
                        <a:t>0</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70" dirty="0">
                          <a:latin typeface="Tahoma"/>
                          <a:cs typeface="Tahoma"/>
                        </a:rPr>
                        <a:t>1Gi</a:t>
                      </a:r>
                      <a:endParaRPr sz="1650">
                        <a:latin typeface="Tahoma"/>
                        <a:cs typeface="Tahoma"/>
                      </a:endParaRPr>
                    </a:p>
                  </a:txBody>
                  <a:tcPr marL="0" marR="0" marT="0" marB="0"/>
                </a:tc>
                <a:extLst>
                  <a:ext uri="{0D108BD9-81ED-4DB2-BD59-A6C34878D82A}">
                    <a16:rowId xmlns:a16="http://schemas.microsoft.com/office/drawing/2014/main" val="10003"/>
                  </a:ext>
                </a:extLst>
              </a:tr>
            </a:tbl>
          </a:graphicData>
        </a:graphic>
      </p:graphicFrame>
      <p:sp>
        <p:nvSpPr>
          <p:cNvPr id="16" name="object 16"/>
          <p:cNvSpPr txBox="1"/>
          <p:nvPr/>
        </p:nvSpPr>
        <p:spPr>
          <a:xfrm>
            <a:off x="949325" y="5730875"/>
            <a:ext cx="1918335" cy="276860"/>
          </a:xfrm>
          <a:prstGeom prst="rect">
            <a:avLst/>
          </a:prstGeom>
        </p:spPr>
        <p:txBody>
          <a:bodyPr vert="horz" wrap="square" lIns="0" tIns="12700" rIns="0" bIns="0" rtlCol="0">
            <a:spAutoFit/>
          </a:bodyPr>
          <a:lstStyle/>
          <a:p>
            <a:pPr marL="12700">
              <a:lnSpc>
                <a:spcPct val="100000"/>
              </a:lnSpc>
              <a:spcBef>
                <a:spcPts val="100"/>
              </a:spcBef>
            </a:pPr>
            <a:r>
              <a:rPr sz="1650" spc="155" dirty="0">
                <a:latin typeface="Tahoma"/>
                <a:cs typeface="Tahoma"/>
              </a:rPr>
              <a:t>Resource</a:t>
            </a:r>
            <a:r>
              <a:rPr sz="1650" spc="495" dirty="0">
                <a:latin typeface="Tahoma"/>
                <a:cs typeface="Tahoma"/>
              </a:rPr>
              <a:t> </a:t>
            </a:r>
            <a:r>
              <a:rPr sz="1650" spc="270" dirty="0">
                <a:latin typeface="Tahoma"/>
                <a:cs typeface="Tahoma"/>
              </a:rPr>
              <a:t>Limits</a:t>
            </a:r>
            <a:endParaRPr sz="1650">
              <a:latin typeface="Tahoma"/>
              <a:cs typeface="Tahoma"/>
            </a:endParaRPr>
          </a:p>
        </p:txBody>
      </p:sp>
      <p:graphicFrame>
        <p:nvGraphicFramePr>
          <p:cNvPr id="17" name="object 17"/>
          <p:cNvGraphicFramePr>
            <a:graphicFrameLocks noGrp="1"/>
          </p:cNvGraphicFramePr>
          <p:nvPr/>
        </p:nvGraphicFramePr>
        <p:xfrm>
          <a:off x="1088231" y="5996740"/>
          <a:ext cx="11123289" cy="957580"/>
        </p:xfrm>
        <a:graphic>
          <a:graphicData uri="http://schemas.openxmlformats.org/drawingml/2006/table">
            <a:tbl>
              <a:tblPr firstRow="1" bandRow="1">
                <a:tableStyleId>{2D5ABB26-0587-4C30-8999-92F81FD0307C}</a:tableStyleId>
              </a:tblPr>
              <a:tblGrid>
                <a:gridCol w="1387475">
                  <a:extLst>
                    <a:ext uri="{9D8B030D-6E8A-4147-A177-3AD203B41FA5}">
                      <a16:colId xmlns:a16="http://schemas.microsoft.com/office/drawing/2014/main" val="20000"/>
                    </a:ext>
                  </a:extLst>
                </a:gridCol>
                <a:gridCol w="1009014">
                  <a:extLst>
                    <a:ext uri="{9D8B030D-6E8A-4147-A177-3AD203B41FA5}">
                      <a16:colId xmlns:a16="http://schemas.microsoft.com/office/drawing/2014/main" val="20001"/>
                    </a:ext>
                  </a:extLst>
                </a:gridCol>
                <a:gridCol w="252094">
                  <a:extLst>
                    <a:ext uri="{9D8B030D-6E8A-4147-A177-3AD203B41FA5}">
                      <a16:colId xmlns:a16="http://schemas.microsoft.com/office/drawing/2014/main" val="20002"/>
                    </a:ext>
                  </a:extLst>
                </a:gridCol>
                <a:gridCol w="882649">
                  <a:extLst>
                    <a:ext uri="{9D8B030D-6E8A-4147-A177-3AD203B41FA5}">
                      <a16:colId xmlns:a16="http://schemas.microsoft.com/office/drawing/2014/main" val="20003"/>
                    </a:ext>
                  </a:extLst>
                </a:gridCol>
                <a:gridCol w="377825">
                  <a:extLst>
                    <a:ext uri="{9D8B030D-6E8A-4147-A177-3AD203B41FA5}">
                      <a16:colId xmlns:a16="http://schemas.microsoft.com/office/drawing/2014/main" val="20004"/>
                    </a:ext>
                  </a:extLst>
                </a:gridCol>
                <a:gridCol w="251460">
                  <a:extLst>
                    <a:ext uri="{9D8B030D-6E8A-4147-A177-3AD203B41FA5}">
                      <a16:colId xmlns:a16="http://schemas.microsoft.com/office/drawing/2014/main" val="20005"/>
                    </a:ext>
                  </a:extLst>
                </a:gridCol>
                <a:gridCol w="945514">
                  <a:extLst>
                    <a:ext uri="{9D8B030D-6E8A-4147-A177-3AD203B41FA5}">
                      <a16:colId xmlns:a16="http://schemas.microsoft.com/office/drawing/2014/main" val="20006"/>
                    </a:ext>
                  </a:extLst>
                </a:gridCol>
                <a:gridCol w="955039">
                  <a:extLst>
                    <a:ext uri="{9D8B030D-6E8A-4147-A177-3AD203B41FA5}">
                      <a16:colId xmlns:a16="http://schemas.microsoft.com/office/drawing/2014/main" val="20007"/>
                    </a:ext>
                  </a:extLst>
                </a:gridCol>
                <a:gridCol w="251460">
                  <a:extLst>
                    <a:ext uri="{9D8B030D-6E8A-4147-A177-3AD203B41FA5}">
                      <a16:colId xmlns:a16="http://schemas.microsoft.com/office/drawing/2014/main" val="20008"/>
                    </a:ext>
                  </a:extLst>
                </a:gridCol>
                <a:gridCol w="945515">
                  <a:extLst>
                    <a:ext uri="{9D8B030D-6E8A-4147-A177-3AD203B41FA5}">
                      <a16:colId xmlns:a16="http://schemas.microsoft.com/office/drawing/2014/main" val="20009"/>
                    </a:ext>
                  </a:extLst>
                </a:gridCol>
                <a:gridCol w="702945">
                  <a:extLst>
                    <a:ext uri="{9D8B030D-6E8A-4147-A177-3AD203B41FA5}">
                      <a16:colId xmlns:a16="http://schemas.microsoft.com/office/drawing/2014/main" val="20010"/>
                    </a:ext>
                  </a:extLst>
                </a:gridCol>
                <a:gridCol w="252095">
                  <a:extLst>
                    <a:ext uri="{9D8B030D-6E8A-4147-A177-3AD203B41FA5}">
                      <a16:colId xmlns:a16="http://schemas.microsoft.com/office/drawing/2014/main" val="20011"/>
                    </a:ext>
                  </a:extLst>
                </a:gridCol>
                <a:gridCol w="2207259">
                  <a:extLst>
                    <a:ext uri="{9D8B030D-6E8A-4147-A177-3AD203B41FA5}">
                      <a16:colId xmlns:a16="http://schemas.microsoft.com/office/drawing/2014/main" val="20012"/>
                    </a:ext>
                  </a:extLst>
                </a:gridCol>
                <a:gridCol w="702945">
                  <a:extLst>
                    <a:ext uri="{9D8B030D-6E8A-4147-A177-3AD203B41FA5}">
                      <a16:colId xmlns:a16="http://schemas.microsoft.com/office/drawing/2014/main" val="20013"/>
                    </a:ext>
                  </a:extLst>
                </a:gridCol>
              </a:tblGrid>
              <a:tr h="367030">
                <a:tc>
                  <a:txBody>
                    <a:bodyPr/>
                    <a:lstStyle/>
                    <a:p>
                      <a:pPr>
                        <a:lnSpc>
                          <a:spcPts val="1860"/>
                        </a:lnSpc>
                      </a:pPr>
                      <a:r>
                        <a:rPr sz="1650" spc="75" dirty="0">
                          <a:latin typeface="Tahoma"/>
                          <a:cs typeface="Tahoma"/>
                        </a:rPr>
                        <a:t>Type</a:t>
                      </a:r>
                      <a:endParaRPr sz="1650">
                        <a:latin typeface="Tahoma"/>
                        <a:cs typeface="Tahoma"/>
                      </a:endParaRPr>
                    </a:p>
                  </a:txBody>
                  <a:tcPr marL="0" marR="0" marT="0" marB="0"/>
                </a:tc>
                <a:tc>
                  <a:txBody>
                    <a:bodyPr/>
                    <a:lstStyle/>
                    <a:p>
                      <a:pPr>
                        <a:lnSpc>
                          <a:spcPts val="1860"/>
                        </a:lnSpc>
                      </a:pPr>
                      <a:r>
                        <a:rPr sz="1650" spc="145" dirty="0">
                          <a:latin typeface="Tahoma"/>
                          <a:cs typeface="Tahoma"/>
                        </a:rPr>
                        <a:t>Resource</a:t>
                      </a:r>
                      <a:endParaRPr sz="1650">
                        <a:latin typeface="Tahoma"/>
                        <a:cs typeface="Tahoma"/>
                      </a:endParaRPr>
                    </a:p>
                  </a:txBody>
                  <a:tcPr marL="0" marR="0" marT="0" marB="0">
                    <a:lnB w="19050">
                      <a:solidFill>
                        <a:srgbClr val="000000"/>
                      </a:solidFill>
                      <a:prstDash val="dash"/>
                    </a:lnB>
                  </a:tcPr>
                </a:tc>
                <a:tc>
                  <a:txBody>
                    <a:bodyPr/>
                    <a:lstStyle/>
                    <a:p>
                      <a:pPr>
                        <a:lnSpc>
                          <a:spcPct val="100000"/>
                        </a:lnSpc>
                      </a:pPr>
                      <a:endParaRPr sz="1700">
                        <a:latin typeface="Times New Roman"/>
                        <a:cs typeface="Times New Roman"/>
                      </a:endParaRPr>
                    </a:p>
                  </a:txBody>
                  <a:tcPr marL="0" marR="0" marT="0" marB="0"/>
                </a:tc>
                <a:tc>
                  <a:txBody>
                    <a:bodyPr/>
                    <a:lstStyle/>
                    <a:p>
                      <a:pPr>
                        <a:lnSpc>
                          <a:spcPts val="1860"/>
                        </a:lnSpc>
                      </a:pPr>
                      <a:r>
                        <a:rPr sz="1650" spc="100" dirty="0">
                          <a:latin typeface="Tahoma"/>
                          <a:cs typeface="Tahoma"/>
                        </a:rPr>
                        <a:t>Min</a:t>
                      </a:r>
                      <a:endParaRPr sz="1650">
                        <a:latin typeface="Tahoma"/>
                        <a:cs typeface="Tahoma"/>
                      </a:endParaRPr>
                    </a:p>
                  </a:txBody>
                  <a:tcPr marL="0" marR="0" marT="0" marB="0"/>
                </a:tc>
                <a:tc>
                  <a:txBody>
                    <a:bodyPr/>
                    <a:lstStyle/>
                    <a:p>
                      <a:pPr>
                        <a:lnSpc>
                          <a:spcPts val="1860"/>
                        </a:lnSpc>
                      </a:pPr>
                      <a:r>
                        <a:rPr sz="1650" spc="-25" dirty="0">
                          <a:latin typeface="Tahoma"/>
                          <a:cs typeface="Tahoma"/>
                        </a:rPr>
                        <a:t>Max</a:t>
                      </a:r>
                      <a:endParaRPr sz="1650">
                        <a:latin typeface="Tahoma"/>
                        <a:cs typeface="Tahoma"/>
                      </a:endParaRPr>
                    </a:p>
                  </a:txBody>
                  <a:tcPr marL="0" marR="0" marT="0" marB="0">
                    <a:lnB w="19050">
                      <a:solidFill>
                        <a:srgbClr val="000000"/>
                      </a:solidFill>
                      <a:prstDash val="dash"/>
                    </a:lnB>
                  </a:tcPr>
                </a:tc>
                <a:tc>
                  <a:txBody>
                    <a:bodyPr/>
                    <a:lstStyle/>
                    <a:p>
                      <a:pPr>
                        <a:lnSpc>
                          <a:spcPct val="100000"/>
                        </a:lnSpc>
                      </a:pPr>
                      <a:endParaRPr sz="1700">
                        <a:latin typeface="Times New Roman"/>
                        <a:cs typeface="Times New Roman"/>
                      </a:endParaRPr>
                    </a:p>
                  </a:txBody>
                  <a:tcPr marL="0" marR="0" marT="0" marB="0"/>
                </a:tc>
                <a:tc>
                  <a:txBody>
                    <a:bodyPr/>
                    <a:lstStyle/>
                    <a:p>
                      <a:pPr>
                        <a:lnSpc>
                          <a:spcPts val="1860"/>
                        </a:lnSpc>
                      </a:pPr>
                      <a:r>
                        <a:rPr sz="1650" spc="235" dirty="0">
                          <a:latin typeface="Tahoma"/>
                          <a:cs typeface="Tahoma"/>
                        </a:rPr>
                        <a:t>Default</a:t>
                      </a:r>
                      <a:endParaRPr sz="1650">
                        <a:latin typeface="Tahoma"/>
                        <a:cs typeface="Tahoma"/>
                      </a:endParaRPr>
                    </a:p>
                  </a:txBody>
                  <a:tcPr marL="0" marR="0" marT="0" marB="0">
                    <a:lnB w="19050">
                      <a:solidFill>
                        <a:srgbClr val="000000"/>
                      </a:solidFill>
                      <a:prstDash val="dash"/>
                    </a:lnB>
                  </a:tcPr>
                </a:tc>
                <a:tc>
                  <a:txBody>
                    <a:bodyPr/>
                    <a:lstStyle/>
                    <a:p>
                      <a:pPr marL="62865">
                        <a:lnSpc>
                          <a:spcPts val="1860"/>
                        </a:lnSpc>
                      </a:pPr>
                      <a:r>
                        <a:rPr sz="1650" spc="140" dirty="0">
                          <a:latin typeface="Tahoma"/>
                          <a:cs typeface="Tahoma"/>
                        </a:rPr>
                        <a:t>Request</a:t>
                      </a:r>
                      <a:endParaRPr sz="1650">
                        <a:latin typeface="Tahoma"/>
                        <a:cs typeface="Tahoma"/>
                      </a:endParaRPr>
                    </a:p>
                  </a:txBody>
                  <a:tcPr marL="0" marR="0" marT="0" marB="0">
                    <a:lnB w="19050">
                      <a:solidFill>
                        <a:srgbClr val="000000"/>
                      </a:solidFill>
                      <a:prstDash val="dash"/>
                    </a:lnB>
                  </a:tcPr>
                </a:tc>
                <a:tc>
                  <a:txBody>
                    <a:bodyPr/>
                    <a:lstStyle/>
                    <a:p>
                      <a:pPr>
                        <a:lnSpc>
                          <a:spcPct val="100000"/>
                        </a:lnSpc>
                      </a:pPr>
                      <a:endParaRPr sz="1700">
                        <a:latin typeface="Times New Roman"/>
                        <a:cs typeface="Times New Roman"/>
                      </a:endParaRPr>
                    </a:p>
                  </a:txBody>
                  <a:tcPr marL="0" marR="0" marT="0" marB="0"/>
                </a:tc>
                <a:tc>
                  <a:txBody>
                    <a:bodyPr/>
                    <a:lstStyle/>
                    <a:p>
                      <a:pPr>
                        <a:lnSpc>
                          <a:spcPts val="1860"/>
                        </a:lnSpc>
                      </a:pPr>
                      <a:r>
                        <a:rPr sz="1650" spc="235" dirty="0">
                          <a:latin typeface="Tahoma"/>
                          <a:cs typeface="Tahoma"/>
                        </a:rPr>
                        <a:t>Default</a:t>
                      </a:r>
                      <a:endParaRPr sz="1650">
                        <a:latin typeface="Tahoma"/>
                        <a:cs typeface="Tahoma"/>
                      </a:endParaRPr>
                    </a:p>
                  </a:txBody>
                  <a:tcPr marL="0" marR="0" marT="0" marB="0">
                    <a:lnB w="19050">
                      <a:solidFill>
                        <a:srgbClr val="000000"/>
                      </a:solidFill>
                      <a:prstDash val="dash"/>
                    </a:lnB>
                  </a:tcPr>
                </a:tc>
                <a:tc>
                  <a:txBody>
                    <a:bodyPr/>
                    <a:lstStyle/>
                    <a:p>
                      <a:pPr marL="62865">
                        <a:lnSpc>
                          <a:spcPts val="1860"/>
                        </a:lnSpc>
                      </a:pPr>
                      <a:r>
                        <a:rPr sz="1650" spc="275" dirty="0">
                          <a:latin typeface="Tahoma"/>
                          <a:cs typeface="Tahoma"/>
                        </a:rPr>
                        <a:t>Limit</a:t>
                      </a:r>
                      <a:endParaRPr sz="1650">
                        <a:latin typeface="Tahoma"/>
                        <a:cs typeface="Tahoma"/>
                      </a:endParaRPr>
                    </a:p>
                  </a:txBody>
                  <a:tcPr marL="0" marR="0" marT="0" marB="0">
                    <a:lnB w="19050">
                      <a:solidFill>
                        <a:srgbClr val="000000"/>
                      </a:solidFill>
                      <a:prstDash val="dash"/>
                    </a:lnB>
                  </a:tcPr>
                </a:tc>
                <a:tc>
                  <a:txBody>
                    <a:bodyPr/>
                    <a:lstStyle/>
                    <a:p>
                      <a:pPr>
                        <a:lnSpc>
                          <a:spcPct val="100000"/>
                        </a:lnSpc>
                      </a:pPr>
                      <a:endParaRPr sz="1700">
                        <a:latin typeface="Times New Roman"/>
                        <a:cs typeface="Times New Roman"/>
                      </a:endParaRPr>
                    </a:p>
                  </a:txBody>
                  <a:tcPr marL="0" marR="0" marT="0" marB="0"/>
                </a:tc>
                <a:tc>
                  <a:txBody>
                    <a:bodyPr/>
                    <a:lstStyle/>
                    <a:p>
                      <a:pPr>
                        <a:lnSpc>
                          <a:spcPts val="1860"/>
                        </a:lnSpc>
                      </a:pPr>
                      <a:r>
                        <a:rPr sz="1650" dirty="0">
                          <a:latin typeface="Tahoma"/>
                          <a:cs typeface="Tahoma"/>
                        </a:rPr>
                        <a:t>Max</a:t>
                      </a:r>
                      <a:r>
                        <a:rPr sz="1650" spc="495" dirty="0">
                          <a:latin typeface="Tahoma"/>
                          <a:cs typeface="Tahoma"/>
                        </a:rPr>
                        <a:t> </a:t>
                      </a:r>
                      <a:r>
                        <a:rPr sz="1650" spc="204" dirty="0">
                          <a:latin typeface="Tahoma"/>
                          <a:cs typeface="Tahoma"/>
                        </a:rPr>
                        <a:t>Limit/Request</a:t>
                      </a:r>
                      <a:endParaRPr sz="1650">
                        <a:latin typeface="Tahoma"/>
                        <a:cs typeface="Tahoma"/>
                      </a:endParaRPr>
                    </a:p>
                  </a:txBody>
                  <a:tcPr marL="0" marR="0" marT="0" marB="0">
                    <a:lnB w="19050">
                      <a:solidFill>
                        <a:srgbClr val="000000"/>
                      </a:solidFill>
                      <a:prstDash val="dash"/>
                    </a:lnB>
                  </a:tcPr>
                </a:tc>
                <a:tc>
                  <a:txBody>
                    <a:bodyPr/>
                    <a:lstStyle/>
                    <a:p>
                      <a:pPr marL="62865">
                        <a:lnSpc>
                          <a:spcPts val="1860"/>
                        </a:lnSpc>
                      </a:pPr>
                      <a:r>
                        <a:rPr sz="1650" spc="235" dirty="0">
                          <a:latin typeface="Tahoma"/>
                          <a:cs typeface="Tahoma"/>
                        </a:rPr>
                        <a:t>Ratio</a:t>
                      </a:r>
                      <a:endParaRPr sz="1650">
                        <a:latin typeface="Tahoma"/>
                        <a:cs typeface="Tahoma"/>
                      </a:endParaRPr>
                    </a:p>
                  </a:txBody>
                  <a:tcPr marL="0" marR="0" marT="0" marB="0">
                    <a:lnB w="19050">
                      <a:solidFill>
                        <a:srgbClr val="000000"/>
                      </a:solidFill>
                      <a:prstDash val="dash"/>
                    </a:lnB>
                  </a:tcPr>
                </a:tc>
                <a:extLst>
                  <a:ext uri="{0D108BD9-81ED-4DB2-BD59-A6C34878D82A}">
                    <a16:rowId xmlns:a16="http://schemas.microsoft.com/office/drawing/2014/main" val="10000"/>
                  </a:ext>
                </a:extLst>
              </a:tr>
              <a:tr h="349885">
                <a:tc>
                  <a:txBody>
                    <a:bodyPr/>
                    <a:lstStyle/>
                    <a:p>
                      <a:pPr>
                        <a:lnSpc>
                          <a:spcPts val="1914"/>
                        </a:lnSpc>
                        <a:spcBef>
                          <a:spcPts val="740"/>
                        </a:spcBef>
                      </a:pPr>
                      <a:r>
                        <a:rPr sz="1650" spc="195" dirty="0">
                          <a:latin typeface="Tahoma"/>
                          <a:cs typeface="Tahoma"/>
                        </a:rPr>
                        <a:t>Container</a:t>
                      </a:r>
                      <a:endParaRPr sz="1650">
                        <a:latin typeface="Tahoma"/>
                        <a:cs typeface="Tahoma"/>
                      </a:endParaRPr>
                    </a:p>
                  </a:txBody>
                  <a:tcPr marL="0" marR="0" marT="93980" marB="0"/>
                </a:tc>
                <a:tc>
                  <a:txBody>
                    <a:bodyPr/>
                    <a:lstStyle/>
                    <a:p>
                      <a:pPr>
                        <a:lnSpc>
                          <a:spcPts val="1914"/>
                        </a:lnSpc>
                        <a:spcBef>
                          <a:spcPts val="740"/>
                        </a:spcBef>
                      </a:pPr>
                      <a:r>
                        <a:rPr sz="1650" spc="95" dirty="0">
                          <a:latin typeface="Tahoma"/>
                          <a:cs typeface="Tahoma"/>
                        </a:rPr>
                        <a:t>cpu</a:t>
                      </a:r>
                      <a:endParaRPr sz="1650">
                        <a:latin typeface="Tahoma"/>
                        <a:cs typeface="Tahoma"/>
                      </a:endParaRPr>
                    </a:p>
                  </a:txBody>
                  <a:tcPr marL="0" marR="0" marT="93980" marB="0">
                    <a:lnT w="19050">
                      <a:solidFill>
                        <a:srgbClr val="000000"/>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25" dirty="0">
                          <a:latin typeface="Tahoma"/>
                          <a:cs typeface="Tahoma"/>
                        </a:rPr>
                        <a:t>50m</a:t>
                      </a:r>
                      <a:endParaRPr sz="1650">
                        <a:latin typeface="Tahoma"/>
                        <a:cs typeface="Tahoma"/>
                      </a:endParaRPr>
                    </a:p>
                  </a:txBody>
                  <a:tcPr marL="0" marR="0" marT="93980" marB="0"/>
                </a:tc>
                <a:tc>
                  <a:txBody>
                    <a:bodyPr/>
                    <a:lstStyle/>
                    <a:p>
                      <a:pPr>
                        <a:lnSpc>
                          <a:spcPts val="1914"/>
                        </a:lnSpc>
                        <a:spcBef>
                          <a:spcPts val="740"/>
                        </a:spcBef>
                      </a:pPr>
                      <a:r>
                        <a:rPr sz="1650" spc="40" dirty="0">
                          <a:latin typeface="Tahoma"/>
                          <a:cs typeface="Tahoma"/>
                        </a:rPr>
                        <a:t>1</a:t>
                      </a:r>
                      <a:endParaRPr sz="1650">
                        <a:latin typeface="Tahoma"/>
                        <a:cs typeface="Tahoma"/>
                      </a:endParaRPr>
                    </a:p>
                  </a:txBody>
                  <a:tcPr marL="0" marR="0" marT="93980" marB="0">
                    <a:lnT w="19050">
                      <a:solidFill>
                        <a:srgbClr val="000000"/>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20" dirty="0">
                          <a:latin typeface="Tahoma"/>
                          <a:cs typeface="Tahoma"/>
                        </a:rPr>
                        <a:t>100m</a:t>
                      </a:r>
                      <a:endParaRPr sz="1650">
                        <a:latin typeface="Tahoma"/>
                        <a:cs typeface="Tahoma"/>
                      </a:endParaRPr>
                    </a:p>
                  </a:txBody>
                  <a:tcPr marL="0" marR="0" marT="93980" marB="0">
                    <a:lnT w="19050">
                      <a:solidFill>
                        <a:srgbClr val="000000"/>
                      </a:solidFill>
                      <a:prstDash val="dash"/>
                    </a:lnT>
                  </a:tcPr>
                </a:tc>
                <a:tc>
                  <a:txBody>
                    <a:bodyPr/>
                    <a:lstStyle/>
                    <a:p>
                      <a:pPr marR="3175">
                        <a:lnSpc>
                          <a:spcPct val="100000"/>
                        </a:lnSpc>
                      </a:pPr>
                      <a:endParaRPr sz="1700">
                        <a:latin typeface="Times New Roman"/>
                        <a:cs typeface="Times New Roman"/>
                      </a:endParaRPr>
                    </a:p>
                  </a:txBody>
                  <a:tcPr marL="0" marR="0" marT="0" marB="0">
                    <a:lnT w="19050">
                      <a:solidFill>
                        <a:srgbClr val="000000"/>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20" dirty="0">
                          <a:latin typeface="Tahoma"/>
                          <a:cs typeface="Tahoma"/>
                        </a:rPr>
                        <a:t>200m</a:t>
                      </a:r>
                      <a:endParaRPr sz="1650">
                        <a:latin typeface="Tahoma"/>
                        <a:cs typeface="Tahoma"/>
                      </a:endParaRPr>
                    </a:p>
                  </a:txBody>
                  <a:tcPr marL="0" marR="0" marT="93980" marB="0">
                    <a:lnT w="19050">
                      <a:solidFill>
                        <a:srgbClr val="000000"/>
                      </a:solidFill>
                      <a:prstDash val="dash"/>
                    </a:lnT>
                  </a:tcPr>
                </a:tc>
                <a:tc>
                  <a:txBody>
                    <a:bodyPr/>
                    <a:lstStyle/>
                    <a:p>
                      <a:pPr marR="3175">
                        <a:lnSpc>
                          <a:spcPct val="100000"/>
                        </a:lnSpc>
                      </a:pPr>
                      <a:endParaRPr sz="1700">
                        <a:latin typeface="Times New Roman"/>
                        <a:cs typeface="Times New Roman"/>
                      </a:endParaRPr>
                    </a:p>
                  </a:txBody>
                  <a:tcPr marL="0" marR="0" marT="0" marB="0">
                    <a:lnT w="19050">
                      <a:solidFill>
                        <a:srgbClr val="000000"/>
                      </a:solidFill>
                      <a:prstDash val="dash"/>
                    </a:lnT>
                  </a:tcPr>
                </a:tc>
                <a:tc>
                  <a:txBody>
                    <a:bodyPr/>
                    <a:lstStyle/>
                    <a:p>
                      <a:pPr>
                        <a:lnSpc>
                          <a:spcPct val="100000"/>
                        </a:lnSpc>
                      </a:pPr>
                      <a:endParaRPr sz="1700">
                        <a:latin typeface="Times New Roman"/>
                        <a:cs typeface="Times New Roman"/>
                      </a:endParaRPr>
                    </a:p>
                  </a:txBody>
                  <a:tcPr marL="0" marR="0" marT="0" marB="0"/>
                </a:tc>
                <a:tc>
                  <a:txBody>
                    <a:bodyPr/>
                    <a:lstStyle/>
                    <a:p>
                      <a:pPr>
                        <a:lnSpc>
                          <a:spcPts val="1914"/>
                        </a:lnSpc>
                        <a:spcBef>
                          <a:spcPts val="740"/>
                        </a:spcBef>
                      </a:pPr>
                      <a:r>
                        <a:rPr sz="1650" spc="340" dirty="0">
                          <a:latin typeface="Tahoma"/>
                          <a:cs typeface="Tahoma"/>
                        </a:rPr>
                        <a:t>-</a:t>
                      </a:r>
                      <a:endParaRPr sz="1650">
                        <a:latin typeface="Tahoma"/>
                        <a:cs typeface="Tahoma"/>
                      </a:endParaRPr>
                    </a:p>
                  </a:txBody>
                  <a:tcPr marL="0" marR="0" marT="93980" marB="0">
                    <a:lnT w="19050">
                      <a:solidFill>
                        <a:srgbClr val="000000"/>
                      </a:solidFill>
                      <a:prstDash val="dash"/>
                    </a:lnT>
                  </a:tcPr>
                </a:tc>
                <a:tc>
                  <a:txBody>
                    <a:bodyPr/>
                    <a:lstStyle/>
                    <a:p>
                      <a:pPr marR="3175">
                        <a:lnSpc>
                          <a:spcPct val="100000"/>
                        </a:lnSpc>
                      </a:pPr>
                      <a:endParaRPr sz="1700">
                        <a:latin typeface="Times New Roman"/>
                        <a:cs typeface="Times New Roman"/>
                      </a:endParaRPr>
                    </a:p>
                  </a:txBody>
                  <a:tcPr marL="0" marR="0" marT="0" marB="0">
                    <a:lnT w="19050">
                      <a:solidFill>
                        <a:srgbClr val="000000"/>
                      </a:solidFill>
                      <a:prstDash val="dash"/>
                    </a:lnT>
                  </a:tcPr>
                </a:tc>
                <a:extLst>
                  <a:ext uri="{0D108BD9-81ED-4DB2-BD59-A6C34878D82A}">
                    <a16:rowId xmlns:a16="http://schemas.microsoft.com/office/drawing/2014/main" val="10001"/>
                  </a:ext>
                </a:extLst>
              </a:tr>
              <a:tr h="240665">
                <a:tc>
                  <a:txBody>
                    <a:bodyPr/>
                    <a:lstStyle/>
                    <a:p>
                      <a:pPr>
                        <a:lnSpc>
                          <a:spcPts val="1800"/>
                        </a:lnSpc>
                      </a:pPr>
                      <a:r>
                        <a:rPr sz="1650" spc="195" dirty="0">
                          <a:latin typeface="Tahoma"/>
                          <a:cs typeface="Tahoma"/>
                        </a:rPr>
                        <a:t>Container</a:t>
                      </a:r>
                      <a:endParaRPr sz="1650">
                        <a:latin typeface="Tahoma"/>
                        <a:cs typeface="Tahoma"/>
                      </a:endParaRPr>
                    </a:p>
                  </a:txBody>
                  <a:tcPr marL="0" marR="0" marT="0" marB="0"/>
                </a:tc>
                <a:tc>
                  <a:txBody>
                    <a:bodyPr/>
                    <a:lstStyle/>
                    <a:p>
                      <a:pPr>
                        <a:lnSpc>
                          <a:spcPts val="1800"/>
                        </a:lnSpc>
                      </a:pPr>
                      <a:r>
                        <a:rPr sz="1650" spc="-10" dirty="0">
                          <a:latin typeface="Tahoma"/>
                          <a:cs typeface="Tahoma"/>
                        </a:rPr>
                        <a:t>memory</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10" dirty="0">
                          <a:latin typeface="Tahoma"/>
                          <a:cs typeface="Tahoma"/>
                        </a:rPr>
                        <a:t>200Mi</a:t>
                      </a:r>
                      <a:endParaRPr sz="1650">
                        <a:latin typeface="Tahoma"/>
                        <a:cs typeface="Tahoma"/>
                      </a:endParaRPr>
                    </a:p>
                  </a:txBody>
                  <a:tcPr marL="0" marR="0" marT="0" marB="0"/>
                </a:tc>
                <a:tc>
                  <a:txBody>
                    <a:bodyPr/>
                    <a:lstStyle/>
                    <a:p>
                      <a:pPr>
                        <a:lnSpc>
                          <a:spcPts val="1800"/>
                        </a:lnSpc>
                      </a:pPr>
                      <a:r>
                        <a:rPr sz="1650" spc="170" dirty="0">
                          <a:latin typeface="Tahoma"/>
                          <a:cs typeface="Tahoma"/>
                        </a:rPr>
                        <a:t>1Gi</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10" dirty="0">
                          <a:latin typeface="Tahoma"/>
                          <a:cs typeface="Tahoma"/>
                        </a:rPr>
                        <a:t>256Mi</a:t>
                      </a:r>
                      <a:endParaRPr sz="1650">
                        <a:latin typeface="Tahoma"/>
                        <a:cs typeface="Tahoma"/>
                      </a:endParaRPr>
                    </a:p>
                  </a:txBody>
                  <a:tcPr marL="0" marR="0" marT="0" marB="0"/>
                </a:tc>
                <a:tc>
                  <a:txBody>
                    <a:bodyPr/>
                    <a:lstStyle/>
                    <a:p>
                      <a:pPr marR="3175">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110" dirty="0">
                          <a:latin typeface="Tahoma"/>
                          <a:cs typeface="Tahoma"/>
                        </a:rPr>
                        <a:t>512Mi</a:t>
                      </a:r>
                      <a:endParaRPr sz="1650">
                        <a:latin typeface="Tahoma"/>
                        <a:cs typeface="Tahoma"/>
                      </a:endParaRPr>
                    </a:p>
                  </a:txBody>
                  <a:tcPr marL="0" marR="0" marT="0" marB="0"/>
                </a:tc>
                <a:tc>
                  <a:txBody>
                    <a:bodyPr/>
                    <a:lstStyle/>
                    <a:p>
                      <a:pPr marR="3175">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ts val="1800"/>
                        </a:lnSpc>
                      </a:pPr>
                      <a:r>
                        <a:rPr sz="1650" spc="340" dirty="0">
                          <a:latin typeface="Tahoma"/>
                          <a:cs typeface="Tahoma"/>
                        </a:rPr>
                        <a:t>-</a:t>
                      </a:r>
                      <a:endParaRPr sz="1650">
                        <a:latin typeface="Tahoma"/>
                        <a:cs typeface="Tahoma"/>
                      </a:endParaRPr>
                    </a:p>
                  </a:txBody>
                  <a:tcPr marL="0" marR="0" marT="0" marB="0"/>
                </a:tc>
                <a:tc>
                  <a:txBody>
                    <a:bodyPr/>
                    <a:lstStyle/>
                    <a:p>
                      <a:pPr marR="3175">
                        <a:lnSpc>
                          <a:spcPct val="100000"/>
                        </a:lnSpc>
                      </a:pPr>
                      <a:endParaRPr sz="140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sp>
        <p:nvSpPr>
          <p:cNvPr id="18" name="object 18"/>
          <p:cNvSpPr/>
          <p:nvPr/>
        </p:nvSpPr>
        <p:spPr>
          <a:xfrm>
            <a:off x="1088231" y="6363890"/>
            <a:ext cx="504825" cy="0"/>
          </a:xfrm>
          <a:custGeom>
            <a:avLst/>
            <a:gdLst/>
            <a:ahLst/>
            <a:cxnLst/>
            <a:rect l="l" t="t" r="r" b="b"/>
            <a:pathLst>
              <a:path w="504825">
                <a:moveTo>
                  <a:pt x="0" y="0"/>
                </a:moveTo>
                <a:lnTo>
                  <a:pt x="504638" y="0"/>
                </a:lnTo>
              </a:path>
            </a:pathLst>
          </a:custGeom>
          <a:ln w="17392">
            <a:solidFill>
              <a:srgbClr val="000000"/>
            </a:solidFill>
            <a:prstDash val="dash"/>
          </a:ln>
        </p:spPr>
        <p:txBody>
          <a:bodyPr wrap="square" lIns="0" tIns="0" rIns="0" bIns="0" rtlCol="0"/>
          <a:lstStyle/>
          <a:p>
            <a:endParaRPr/>
          </a:p>
        </p:txBody>
      </p:sp>
      <p:sp>
        <p:nvSpPr>
          <p:cNvPr id="19" name="object 19"/>
          <p:cNvSpPr/>
          <p:nvPr/>
        </p:nvSpPr>
        <p:spPr>
          <a:xfrm>
            <a:off x="3737585" y="6363890"/>
            <a:ext cx="379095" cy="0"/>
          </a:xfrm>
          <a:custGeom>
            <a:avLst/>
            <a:gdLst/>
            <a:ahLst/>
            <a:cxnLst/>
            <a:rect l="l" t="t" r="r" b="b"/>
            <a:pathLst>
              <a:path w="379095">
                <a:moveTo>
                  <a:pt x="0" y="0"/>
                </a:moveTo>
                <a:lnTo>
                  <a:pt x="378479" y="0"/>
                </a:lnTo>
              </a:path>
            </a:pathLst>
          </a:custGeom>
          <a:ln w="17392">
            <a:solidFill>
              <a:srgbClr val="000000"/>
            </a:solidFill>
            <a:prstDash val="dash"/>
          </a:ln>
        </p:spPr>
        <p:txBody>
          <a:bodyPr wrap="square" lIns="0" tIns="0" rIns="0" bIns="0" rtlCol="0"/>
          <a:lstStyle/>
          <a:p>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1552574"/>
          <a:ext cx="10591800" cy="369125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10163175">
                  <a:extLst>
                    <a:ext uri="{9D8B030D-6E8A-4147-A177-3AD203B41FA5}">
                      <a16:colId xmlns:a16="http://schemas.microsoft.com/office/drawing/2014/main" val="20001"/>
                    </a:ext>
                  </a:extLst>
                </a:gridCol>
              </a:tblGrid>
              <a:tr h="437515">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542290">
                <a:tc>
                  <a:txBody>
                    <a:bodyPr/>
                    <a:lstStyle/>
                    <a:p>
                      <a:pPr algn="ctr">
                        <a:lnSpc>
                          <a:spcPct val="100000"/>
                        </a:lnSpc>
                        <a:spcBef>
                          <a:spcPts val="860"/>
                        </a:spcBef>
                      </a:pPr>
                      <a:r>
                        <a:rPr sz="2100" spc="45" dirty="0">
                          <a:solidFill>
                            <a:srgbClr val="333333"/>
                          </a:solidFill>
                          <a:latin typeface="Trebuchet MS"/>
                          <a:cs typeface="Trebuchet MS"/>
                        </a:rPr>
                        <a:t>1</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dirty="0">
                          <a:solidFill>
                            <a:srgbClr val="333333"/>
                          </a:solidFill>
                          <a:latin typeface="Trebuchet MS"/>
                          <a:cs typeface="Trebuchet MS"/>
                        </a:rPr>
                        <a:t> the</a:t>
                      </a:r>
                      <a:r>
                        <a:rPr sz="2100" spc="5" dirty="0">
                          <a:solidFill>
                            <a:srgbClr val="333333"/>
                          </a:solidFill>
                          <a:latin typeface="Trebuchet MS"/>
                          <a:cs typeface="Trebuchet MS"/>
                        </a:rPr>
                        <a:t> </a:t>
                      </a:r>
                      <a:r>
                        <a:rPr sz="2100" dirty="0">
                          <a:solidFill>
                            <a:srgbClr val="333333"/>
                          </a:solidFill>
                          <a:latin typeface="Trebuchet MS"/>
                          <a:cs typeface="Trebuchet MS"/>
                        </a:rPr>
                        <a:t>configuration</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spc="100" dirty="0">
                          <a:solidFill>
                            <a:srgbClr val="ED2137"/>
                          </a:solidFill>
                          <a:latin typeface="Trebuchet MS"/>
                          <a:cs typeface="Trebuchet MS"/>
                        </a:rPr>
                        <a:t>Pod</a:t>
                      </a:r>
                      <a:r>
                        <a:rPr sz="2100" spc="5" dirty="0">
                          <a:solidFill>
                            <a:srgbClr val="ED2137"/>
                          </a:solidFill>
                          <a:latin typeface="Trebuchet MS"/>
                          <a:cs typeface="Trebuchet MS"/>
                        </a:rPr>
                        <a:t> </a:t>
                      </a:r>
                      <a:r>
                        <a:rPr sz="2100" spc="55" dirty="0">
                          <a:solidFill>
                            <a:srgbClr val="333333"/>
                          </a:solidFill>
                          <a:latin typeface="Trebuchet MS"/>
                          <a:cs typeface="Trebuchet MS"/>
                        </a:rPr>
                        <a:t>be</a:t>
                      </a:r>
                      <a:r>
                        <a:rPr sz="2100" spc="5" dirty="0">
                          <a:solidFill>
                            <a:srgbClr val="333333"/>
                          </a:solidFill>
                          <a:latin typeface="Trebuchet MS"/>
                          <a:cs typeface="Trebuchet MS"/>
                        </a:rPr>
                        <a:t> </a:t>
                      </a:r>
                      <a:r>
                        <a:rPr sz="2100" dirty="0">
                          <a:solidFill>
                            <a:srgbClr val="333333"/>
                          </a:solidFill>
                          <a:latin typeface="Trebuchet MS"/>
                          <a:cs typeface="Trebuchet MS"/>
                        </a:rPr>
                        <a:t>dynamically</a:t>
                      </a:r>
                      <a:r>
                        <a:rPr sz="2100" spc="5" dirty="0">
                          <a:solidFill>
                            <a:srgbClr val="333333"/>
                          </a:solidFill>
                          <a:latin typeface="Trebuchet MS"/>
                          <a:cs typeface="Trebuchet MS"/>
                        </a:rPr>
                        <a:t> </a:t>
                      </a:r>
                      <a:r>
                        <a:rPr sz="2100" spc="65" dirty="0">
                          <a:solidFill>
                            <a:srgbClr val="333333"/>
                          </a:solidFill>
                          <a:latin typeface="Trebuchet MS"/>
                          <a:cs typeface="Trebuchet MS"/>
                        </a:rPr>
                        <a:t>updated</a:t>
                      </a:r>
                      <a:r>
                        <a:rPr sz="2100" spc="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542290">
                <a:tc>
                  <a:txBody>
                    <a:bodyPr/>
                    <a:lstStyle/>
                    <a:p>
                      <a:pPr algn="ctr">
                        <a:lnSpc>
                          <a:spcPct val="100000"/>
                        </a:lnSpc>
                        <a:spcBef>
                          <a:spcPts val="860"/>
                        </a:spcBef>
                      </a:pPr>
                      <a:r>
                        <a:rPr sz="2100" spc="45" dirty="0">
                          <a:solidFill>
                            <a:srgbClr val="333333"/>
                          </a:solidFill>
                          <a:latin typeface="Trebuchet MS"/>
                          <a:cs typeface="Trebuchet MS"/>
                        </a:rPr>
                        <a:t>2</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35" dirty="0">
                          <a:solidFill>
                            <a:srgbClr val="ED2137"/>
                          </a:solidFill>
                          <a:latin typeface="Trebuchet MS"/>
                          <a:cs typeface="Trebuchet MS"/>
                        </a:rPr>
                        <a:t> </a:t>
                      </a:r>
                      <a:r>
                        <a:rPr sz="2100" spc="80" dirty="0">
                          <a:solidFill>
                            <a:srgbClr val="333333"/>
                          </a:solidFill>
                          <a:latin typeface="Trebuchet MS"/>
                          <a:cs typeface="Trebuchet MS"/>
                        </a:rPr>
                        <a:t>share</a:t>
                      </a:r>
                      <a:r>
                        <a:rPr sz="2100" spc="-35" dirty="0">
                          <a:solidFill>
                            <a:srgbClr val="333333"/>
                          </a:solidFill>
                          <a:latin typeface="Trebuchet MS"/>
                          <a:cs typeface="Trebuchet MS"/>
                        </a:rPr>
                        <a:t> </a:t>
                      </a:r>
                      <a:r>
                        <a:rPr sz="2100" dirty="0">
                          <a:solidFill>
                            <a:srgbClr val="333333"/>
                          </a:solidFill>
                          <a:latin typeface="Trebuchet MS"/>
                          <a:cs typeface="Trebuchet MS"/>
                        </a:rPr>
                        <a:t>their</a:t>
                      </a:r>
                      <a:r>
                        <a:rPr sz="2100" spc="-35" dirty="0">
                          <a:solidFill>
                            <a:srgbClr val="333333"/>
                          </a:solidFill>
                          <a:latin typeface="Trebuchet MS"/>
                          <a:cs typeface="Trebuchet MS"/>
                        </a:rPr>
                        <a:t> </a:t>
                      </a:r>
                      <a:r>
                        <a:rPr sz="2100" dirty="0">
                          <a:solidFill>
                            <a:srgbClr val="333333"/>
                          </a:solidFill>
                          <a:latin typeface="Trebuchet MS"/>
                          <a:cs typeface="Trebuchet MS"/>
                        </a:rPr>
                        <a:t>network</a:t>
                      </a:r>
                      <a:r>
                        <a:rPr sz="2100" spc="-35" dirty="0">
                          <a:solidFill>
                            <a:srgbClr val="333333"/>
                          </a:solidFill>
                          <a:latin typeface="Trebuchet MS"/>
                          <a:cs typeface="Trebuchet MS"/>
                        </a:rPr>
                        <a:t> </a:t>
                      </a:r>
                      <a:r>
                        <a:rPr sz="2100" dirty="0">
                          <a:solidFill>
                            <a:srgbClr val="333333"/>
                          </a:solidFill>
                          <a:latin typeface="Trebuchet MS"/>
                          <a:cs typeface="Trebuchet MS"/>
                        </a:rPr>
                        <a:t>with</a:t>
                      </a:r>
                      <a:r>
                        <a:rPr sz="2100" spc="-35" dirty="0">
                          <a:solidFill>
                            <a:srgbClr val="333333"/>
                          </a:solidFill>
                          <a:latin typeface="Trebuchet MS"/>
                          <a:cs typeface="Trebuchet MS"/>
                        </a:rPr>
                        <a:t> </a:t>
                      </a:r>
                      <a:r>
                        <a:rPr sz="2100" spc="50" dirty="0">
                          <a:solidFill>
                            <a:srgbClr val="333333"/>
                          </a:solidFill>
                          <a:latin typeface="Trebuchet MS"/>
                          <a:cs typeface="Trebuchet MS"/>
                        </a:rPr>
                        <a:t>other</a:t>
                      </a:r>
                      <a:r>
                        <a:rPr sz="2100" spc="-35"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542290">
                <a:tc>
                  <a:txBody>
                    <a:bodyPr/>
                    <a:lstStyle/>
                    <a:p>
                      <a:pPr algn="ctr">
                        <a:lnSpc>
                          <a:spcPct val="100000"/>
                        </a:lnSpc>
                        <a:spcBef>
                          <a:spcPts val="860"/>
                        </a:spcBef>
                      </a:pPr>
                      <a:r>
                        <a:rPr sz="2100" spc="45" dirty="0">
                          <a:solidFill>
                            <a:srgbClr val="333333"/>
                          </a:solidFill>
                          <a:latin typeface="Trebuchet MS"/>
                          <a:cs typeface="Trebuchet MS"/>
                        </a:rPr>
                        <a:t>3</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50" dirty="0">
                          <a:solidFill>
                            <a:srgbClr val="333333"/>
                          </a:solidFill>
                          <a:latin typeface="Trebuchet MS"/>
                          <a:cs typeface="Trebuchet MS"/>
                        </a:rPr>
                        <a:t>Are</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60" dirty="0">
                          <a:solidFill>
                            <a:srgbClr val="333333"/>
                          </a:solidFill>
                          <a:latin typeface="Trebuchet MS"/>
                          <a:cs typeface="Trebuchet MS"/>
                        </a:rPr>
                        <a:t>scheduled</a:t>
                      </a:r>
                      <a:r>
                        <a:rPr sz="2100" spc="-75" dirty="0">
                          <a:solidFill>
                            <a:srgbClr val="333333"/>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5" dirty="0">
                          <a:solidFill>
                            <a:srgbClr val="333333"/>
                          </a:solidFill>
                          <a:latin typeface="Trebuchet MS"/>
                          <a:cs typeface="Trebuchet MS"/>
                        </a:rPr>
                        <a:t> </a:t>
                      </a:r>
                      <a:r>
                        <a:rPr sz="2100" spc="114" dirty="0">
                          <a:solidFill>
                            <a:srgbClr val="333333"/>
                          </a:solidFill>
                          <a:latin typeface="Trebuchet MS"/>
                          <a:cs typeface="Trebuchet MS"/>
                        </a:rPr>
                        <a:t>Node</a:t>
                      </a:r>
                      <a:r>
                        <a:rPr sz="2100" spc="-70" dirty="0">
                          <a:solidFill>
                            <a:srgbClr val="333333"/>
                          </a:solidFill>
                          <a:latin typeface="Trebuchet MS"/>
                          <a:cs typeface="Trebuchet MS"/>
                        </a:rPr>
                        <a:t> </a:t>
                      </a:r>
                      <a:r>
                        <a:rPr sz="2100" spc="85" dirty="0">
                          <a:solidFill>
                            <a:srgbClr val="333333"/>
                          </a:solidFill>
                          <a:latin typeface="Trebuchet MS"/>
                          <a:cs typeface="Trebuchet MS"/>
                        </a:rPr>
                        <a:t>based</a:t>
                      </a:r>
                      <a:r>
                        <a:rPr sz="2100" spc="-70" dirty="0">
                          <a:solidFill>
                            <a:srgbClr val="333333"/>
                          </a:solidFill>
                          <a:latin typeface="Trebuchet MS"/>
                          <a:cs typeface="Trebuchet MS"/>
                        </a:rPr>
                        <a:t> </a:t>
                      </a:r>
                      <a:r>
                        <a:rPr sz="2100" spc="135" dirty="0">
                          <a:solidFill>
                            <a:srgbClr val="333333"/>
                          </a:solidFill>
                          <a:latin typeface="Trebuchet MS"/>
                          <a:cs typeface="Trebuchet MS"/>
                        </a:rPr>
                        <a:t>on</a:t>
                      </a:r>
                      <a:r>
                        <a:rPr sz="2100" spc="-75" dirty="0">
                          <a:solidFill>
                            <a:srgbClr val="333333"/>
                          </a:solidFill>
                          <a:latin typeface="Trebuchet MS"/>
                          <a:cs typeface="Trebuchet MS"/>
                        </a:rPr>
                        <a:t> </a:t>
                      </a:r>
                      <a:r>
                        <a:rPr sz="2100" dirty="0">
                          <a:solidFill>
                            <a:srgbClr val="333333"/>
                          </a:solidFill>
                          <a:latin typeface="Trebuchet MS"/>
                          <a:cs typeface="Trebuchet MS"/>
                        </a:rPr>
                        <a:t>available</a:t>
                      </a:r>
                      <a:r>
                        <a:rPr sz="2100" spc="-70" dirty="0">
                          <a:solidFill>
                            <a:srgbClr val="333333"/>
                          </a:solidFill>
                          <a:latin typeface="Trebuchet MS"/>
                          <a:cs typeface="Trebuchet MS"/>
                        </a:rPr>
                        <a:t> </a:t>
                      </a:r>
                      <a:r>
                        <a:rPr sz="2100" spc="130" dirty="0">
                          <a:solidFill>
                            <a:srgbClr val="333333"/>
                          </a:solidFill>
                          <a:latin typeface="Trebuchet MS"/>
                          <a:cs typeface="Trebuchet MS"/>
                        </a:rPr>
                        <a:t>Memory</a:t>
                      </a:r>
                      <a:r>
                        <a:rPr sz="2100" spc="-75" dirty="0">
                          <a:solidFill>
                            <a:srgbClr val="333333"/>
                          </a:solidFill>
                          <a:latin typeface="Trebuchet MS"/>
                          <a:cs typeface="Trebuchet MS"/>
                        </a:rPr>
                        <a:t> </a:t>
                      </a:r>
                      <a:r>
                        <a:rPr sz="2100" spc="100" dirty="0">
                          <a:solidFill>
                            <a:srgbClr val="333333"/>
                          </a:solidFill>
                          <a:latin typeface="Trebuchet MS"/>
                          <a:cs typeface="Trebuchet MS"/>
                        </a:rPr>
                        <a:t>and</a:t>
                      </a:r>
                      <a:r>
                        <a:rPr sz="2100" spc="-70" dirty="0">
                          <a:solidFill>
                            <a:srgbClr val="333333"/>
                          </a:solidFill>
                          <a:latin typeface="Trebuchet MS"/>
                          <a:cs typeface="Trebuchet MS"/>
                        </a:rPr>
                        <a:t> </a:t>
                      </a:r>
                      <a:r>
                        <a:rPr sz="2100" spc="100" dirty="0">
                          <a:solidFill>
                            <a:srgbClr val="333333"/>
                          </a:solidFill>
                          <a:latin typeface="Trebuchet MS"/>
                          <a:cs typeface="Trebuchet MS"/>
                        </a:rPr>
                        <a:t>CPU</a:t>
                      </a:r>
                      <a:r>
                        <a:rPr sz="2100" spc="-70"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542290">
                <a:tc>
                  <a:txBody>
                    <a:bodyPr/>
                    <a:lstStyle/>
                    <a:p>
                      <a:pPr algn="ctr">
                        <a:lnSpc>
                          <a:spcPct val="100000"/>
                        </a:lnSpc>
                        <a:spcBef>
                          <a:spcPts val="860"/>
                        </a:spcBef>
                      </a:pPr>
                      <a:r>
                        <a:rPr sz="2100" spc="45" dirty="0">
                          <a:solidFill>
                            <a:srgbClr val="333333"/>
                          </a:solidFill>
                          <a:latin typeface="Trebuchet MS"/>
                          <a:cs typeface="Trebuchet MS"/>
                        </a:rPr>
                        <a:t>4</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10"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100" dirty="0">
                          <a:solidFill>
                            <a:srgbClr val="ED2137"/>
                          </a:solidFill>
                          <a:latin typeface="Trebuchet MS"/>
                          <a:cs typeface="Trebuchet MS"/>
                        </a:rPr>
                        <a:t>Pod</a:t>
                      </a:r>
                      <a:r>
                        <a:rPr sz="2100" spc="-10" dirty="0">
                          <a:solidFill>
                            <a:srgbClr val="ED2137"/>
                          </a:solidFill>
                          <a:latin typeface="Trebuchet MS"/>
                          <a:cs typeface="Trebuchet MS"/>
                        </a:rPr>
                        <a:t> </a:t>
                      </a:r>
                      <a:r>
                        <a:rPr sz="2100" spc="100" dirty="0">
                          <a:solidFill>
                            <a:srgbClr val="333333"/>
                          </a:solidFill>
                          <a:latin typeface="Trebuchet MS"/>
                          <a:cs typeface="Trebuchet MS"/>
                        </a:rPr>
                        <a:t>run</a:t>
                      </a:r>
                      <a:r>
                        <a:rPr sz="2100" spc="-10" dirty="0">
                          <a:solidFill>
                            <a:srgbClr val="333333"/>
                          </a:solidFill>
                          <a:latin typeface="Trebuchet MS"/>
                          <a:cs typeface="Trebuchet MS"/>
                        </a:rPr>
                        <a:t> </a:t>
                      </a:r>
                      <a:r>
                        <a:rPr sz="2100" spc="105" dirty="0">
                          <a:solidFill>
                            <a:srgbClr val="333333"/>
                          </a:solidFill>
                          <a:latin typeface="Trebuchet MS"/>
                          <a:cs typeface="Trebuchet MS"/>
                        </a:rPr>
                        <a:t>as</a:t>
                      </a:r>
                      <a:r>
                        <a:rPr sz="2100" spc="-10" dirty="0">
                          <a:solidFill>
                            <a:srgbClr val="333333"/>
                          </a:solidFill>
                          <a:latin typeface="Trebuchet MS"/>
                          <a:cs typeface="Trebuchet MS"/>
                        </a:rPr>
                        <a:t> </a:t>
                      </a:r>
                      <a:r>
                        <a:rPr sz="2100" dirty="0">
                          <a:solidFill>
                            <a:srgbClr val="333333"/>
                          </a:solidFill>
                          <a:latin typeface="Trebuchet MS"/>
                          <a:cs typeface="Trebuchet MS"/>
                        </a:rPr>
                        <a:t>root</a:t>
                      </a:r>
                      <a:r>
                        <a:rPr sz="2100" spc="-10"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542290">
                <a:tc>
                  <a:txBody>
                    <a:bodyPr/>
                    <a:lstStyle/>
                    <a:p>
                      <a:pPr algn="ctr">
                        <a:lnSpc>
                          <a:spcPct val="100000"/>
                        </a:lnSpc>
                        <a:spcBef>
                          <a:spcPts val="860"/>
                        </a:spcBef>
                      </a:pPr>
                      <a:r>
                        <a:rPr sz="2100" spc="45" dirty="0">
                          <a:solidFill>
                            <a:srgbClr val="333333"/>
                          </a:solidFill>
                          <a:latin typeface="Trebuchet MS"/>
                          <a:cs typeface="Trebuchet MS"/>
                        </a:rPr>
                        <a:t>5</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180" dirty="0">
                          <a:solidFill>
                            <a:srgbClr val="333333"/>
                          </a:solidFill>
                          <a:latin typeface="Trebuchet MS"/>
                          <a:cs typeface="Trebuchet MS"/>
                        </a:rPr>
                        <a:t>Do</a:t>
                      </a:r>
                      <a:r>
                        <a:rPr sz="2100" dirty="0">
                          <a:solidFill>
                            <a:srgbClr val="333333"/>
                          </a:solidFill>
                          <a:latin typeface="Trebuchet MS"/>
                          <a:cs typeface="Trebuchet MS"/>
                        </a:rPr>
                        <a:t> </a:t>
                      </a:r>
                      <a:r>
                        <a:rPr sz="2100" spc="114" dirty="0">
                          <a:solidFill>
                            <a:srgbClr val="ED2137"/>
                          </a:solidFill>
                          <a:latin typeface="Trebuchet MS"/>
                          <a:cs typeface="Trebuchet MS"/>
                        </a:rPr>
                        <a:t>Pods</a:t>
                      </a:r>
                      <a:r>
                        <a:rPr sz="2100" dirty="0">
                          <a:solidFill>
                            <a:srgbClr val="ED2137"/>
                          </a:solidFill>
                          <a:latin typeface="Trebuchet MS"/>
                          <a:cs typeface="Trebuchet MS"/>
                        </a:rPr>
                        <a:t> </a:t>
                      </a:r>
                      <a:r>
                        <a:rPr sz="2100" spc="55" dirty="0">
                          <a:solidFill>
                            <a:srgbClr val="333333"/>
                          </a:solidFill>
                          <a:latin typeface="Trebuchet MS"/>
                          <a:cs typeface="Trebuchet MS"/>
                        </a:rPr>
                        <a:t>have</a:t>
                      </a:r>
                      <a:r>
                        <a:rPr sz="2100" dirty="0">
                          <a:solidFill>
                            <a:srgbClr val="333333"/>
                          </a:solidFill>
                          <a:latin typeface="Trebuchet MS"/>
                          <a:cs typeface="Trebuchet MS"/>
                        </a:rPr>
                        <a:t> their </a:t>
                      </a:r>
                      <a:r>
                        <a:rPr sz="2100" spc="100" dirty="0">
                          <a:solidFill>
                            <a:srgbClr val="333333"/>
                          </a:solidFill>
                          <a:latin typeface="Trebuchet MS"/>
                          <a:cs typeface="Trebuchet MS"/>
                        </a:rPr>
                        <a:t>own</a:t>
                      </a:r>
                      <a:r>
                        <a:rPr sz="2100" dirty="0">
                          <a:solidFill>
                            <a:srgbClr val="333333"/>
                          </a:solidFill>
                          <a:latin typeface="Trebuchet MS"/>
                          <a:cs typeface="Trebuchet MS"/>
                        </a:rPr>
                        <a:t> </a:t>
                      </a:r>
                      <a:r>
                        <a:rPr sz="2100" spc="-35" dirty="0">
                          <a:solidFill>
                            <a:srgbClr val="333333"/>
                          </a:solidFill>
                          <a:latin typeface="Trebuchet MS"/>
                          <a:cs typeface="Trebuchet MS"/>
                        </a:rPr>
                        <a:t>lifecycle</a:t>
                      </a:r>
                      <a:r>
                        <a:rPr sz="2100" dirty="0">
                          <a:solidFill>
                            <a:srgbClr val="333333"/>
                          </a:solidFill>
                          <a:latin typeface="Trebuchet MS"/>
                          <a:cs typeface="Trebuchet MS"/>
                        </a:rPr>
                        <a:t> </a:t>
                      </a:r>
                      <a:r>
                        <a:rPr sz="2100" spc="50" dirty="0">
                          <a:solidFill>
                            <a:srgbClr val="333333"/>
                          </a:solidFill>
                          <a:latin typeface="Trebuchet MS"/>
                          <a:cs typeface="Trebuchet MS"/>
                        </a:rPr>
                        <a:t>independent</a:t>
                      </a:r>
                      <a:r>
                        <a:rPr sz="2100" dirty="0">
                          <a:solidFill>
                            <a:srgbClr val="333333"/>
                          </a:solidFill>
                          <a:latin typeface="Trebuchet MS"/>
                          <a:cs typeface="Trebuchet MS"/>
                        </a:rPr>
                        <a:t> of the containers they contain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542290">
                <a:tc>
                  <a:txBody>
                    <a:bodyPr/>
                    <a:lstStyle/>
                    <a:p>
                      <a:pPr algn="ctr">
                        <a:lnSpc>
                          <a:spcPct val="100000"/>
                        </a:lnSpc>
                        <a:spcBef>
                          <a:spcPts val="860"/>
                        </a:spcBef>
                      </a:pPr>
                      <a:r>
                        <a:rPr sz="2100" spc="45" dirty="0">
                          <a:solidFill>
                            <a:srgbClr val="333333"/>
                          </a:solidFill>
                          <a:latin typeface="Trebuchet MS"/>
                          <a:cs typeface="Trebuchet MS"/>
                        </a:rPr>
                        <a:t>6</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50" dirty="0">
                          <a:solidFill>
                            <a:srgbClr val="333333"/>
                          </a:solidFill>
                          <a:latin typeface="Trebuchet MS"/>
                          <a:cs typeface="Trebuchet MS"/>
                        </a:rPr>
                        <a:t>Are</a:t>
                      </a:r>
                      <a:r>
                        <a:rPr sz="2100" spc="-5" dirty="0">
                          <a:solidFill>
                            <a:srgbClr val="333333"/>
                          </a:solidFill>
                          <a:latin typeface="Trebuchet MS"/>
                          <a:cs typeface="Trebuchet MS"/>
                        </a:rPr>
                        <a:t> </a:t>
                      </a:r>
                      <a:r>
                        <a:rPr sz="2100" spc="114" dirty="0">
                          <a:solidFill>
                            <a:srgbClr val="ED2137"/>
                          </a:solidFill>
                          <a:latin typeface="Trebuchet MS"/>
                          <a:cs typeface="Trebuchet MS"/>
                        </a:rPr>
                        <a:t>Pods</a:t>
                      </a:r>
                      <a:r>
                        <a:rPr sz="2100" dirty="0">
                          <a:solidFill>
                            <a:srgbClr val="ED2137"/>
                          </a:solidFill>
                          <a:latin typeface="Trebuchet MS"/>
                          <a:cs typeface="Trebuchet MS"/>
                        </a:rPr>
                        <a:t> </a:t>
                      </a:r>
                      <a:r>
                        <a:rPr sz="2100" dirty="0">
                          <a:solidFill>
                            <a:srgbClr val="333333"/>
                          </a:solidFill>
                          <a:latin typeface="Trebuchet MS"/>
                          <a:cs typeface="Trebuchet MS"/>
                        </a:rPr>
                        <a:t>automatically restarted </a:t>
                      </a:r>
                      <a:r>
                        <a:rPr sz="2100" spc="55" dirty="0">
                          <a:solidFill>
                            <a:srgbClr val="333333"/>
                          </a:solidFill>
                          <a:latin typeface="Trebuchet MS"/>
                          <a:cs typeface="Trebuchet MS"/>
                        </a:rPr>
                        <a:t>by</a:t>
                      </a:r>
                      <a:r>
                        <a:rPr sz="210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spc="-80" dirty="0">
                          <a:solidFill>
                            <a:srgbClr val="333333"/>
                          </a:solidFill>
                          <a:latin typeface="Trebuchet MS"/>
                          <a:cs typeface="Trebuchet MS"/>
                        </a:rPr>
                        <a:t>if</a:t>
                      </a:r>
                      <a:r>
                        <a:rPr sz="2100" dirty="0">
                          <a:solidFill>
                            <a:srgbClr val="333333"/>
                          </a:solidFill>
                          <a:latin typeface="Trebuchet MS"/>
                          <a:cs typeface="Trebuchet MS"/>
                        </a:rPr>
                        <a:t> their underlying </a:t>
                      </a:r>
                      <a:r>
                        <a:rPr sz="2100" spc="100" dirty="0">
                          <a:solidFill>
                            <a:srgbClr val="333333"/>
                          </a:solidFill>
                          <a:latin typeface="Trebuchet MS"/>
                          <a:cs typeface="Trebuchet MS"/>
                        </a:rPr>
                        <a:t>node</a:t>
                      </a:r>
                      <a:r>
                        <a:rPr sz="2100" dirty="0">
                          <a:solidFill>
                            <a:srgbClr val="333333"/>
                          </a:solidFill>
                          <a:latin typeface="Trebuchet MS"/>
                          <a:cs typeface="Trebuchet MS"/>
                        </a:rPr>
                        <a:t> fails</a:t>
                      </a:r>
                      <a:r>
                        <a:rPr sz="2100" spc="-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QUIZZ</a:t>
            </a:r>
          </a:p>
        </p:txBody>
      </p:sp>
      <p:pic>
        <p:nvPicPr>
          <p:cNvPr id="4" name="object 4"/>
          <p:cNvPicPr/>
          <p:nvPr/>
        </p:nvPicPr>
        <p:blipFill>
          <a:blip r:embed="rId2" cstate="print"/>
          <a:stretch>
            <a:fillRect/>
          </a:stretch>
        </p:blipFill>
        <p:spPr>
          <a:xfrm>
            <a:off x="905842" y="1684492"/>
            <a:ext cx="169682" cy="201457"/>
          </a:xfrm>
          <a:prstGeom prst="rect">
            <a:avLst/>
          </a:prstGeom>
        </p:spPr>
      </p:pic>
      <p:pic>
        <p:nvPicPr>
          <p:cNvPr id="5" name="object 5"/>
          <p:cNvPicPr/>
          <p:nvPr/>
        </p:nvPicPr>
        <p:blipFill>
          <a:blip r:embed="rId3" cstate="print"/>
          <a:stretch>
            <a:fillRect/>
          </a:stretch>
        </p:blipFill>
        <p:spPr>
          <a:xfrm>
            <a:off x="1344122" y="1678762"/>
            <a:ext cx="1244165" cy="25250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92674" y="4441856"/>
            <a:ext cx="3740150" cy="635000"/>
          </a:xfrm>
          <a:prstGeom prst="rect">
            <a:avLst/>
          </a:prstGeom>
        </p:spPr>
        <p:txBody>
          <a:bodyPr vert="horz" wrap="square" lIns="0" tIns="12700" rIns="0" bIns="0" rtlCol="0">
            <a:spAutoFit/>
          </a:bodyPr>
          <a:lstStyle/>
          <a:p>
            <a:pPr marL="12700">
              <a:lnSpc>
                <a:spcPct val="100000"/>
              </a:lnSpc>
              <a:spcBef>
                <a:spcPts val="100"/>
              </a:spcBef>
            </a:pPr>
            <a:r>
              <a:rPr sz="4000" spc="-110" dirty="0"/>
              <a:t>CONTROLLERS</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6</a:t>
            </a:r>
            <a:endParaRPr sz="1450">
              <a:latin typeface="Trebuchet MS"/>
              <a:cs typeface="Trebuchet M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z="3500" b="1" spc="-10" dirty="0">
                <a:solidFill>
                  <a:srgbClr val="333333"/>
                </a:solidFill>
                <a:latin typeface="Arial"/>
                <a:cs typeface="Arial"/>
              </a:rPr>
              <a:t>AGENDA</a:t>
            </a:r>
            <a:endParaRPr sz="3500">
              <a:latin typeface="Arial"/>
              <a:cs typeface="Arial"/>
            </a:endParaRP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sp>
        <p:nvSpPr>
          <p:cNvPr id="6" name="object 6"/>
          <p:cNvSpPr txBox="1"/>
          <p:nvPr/>
        </p:nvSpPr>
        <p:spPr>
          <a:xfrm>
            <a:off x="1177924" y="1574164"/>
            <a:ext cx="1606550" cy="1463675"/>
          </a:xfrm>
          <a:prstGeom prst="rect">
            <a:avLst/>
          </a:prstGeom>
        </p:spPr>
        <p:txBody>
          <a:bodyPr vert="horz" wrap="square" lIns="0" tIns="7620" rIns="0" bIns="0" rtlCol="0">
            <a:spAutoFit/>
          </a:bodyPr>
          <a:lstStyle/>
          <a:p>
            <a:pPr marL="12700" marR="5080">
              <a:lnSpc>
                <a:spcPct val="150300"/>
              </a:lnSpc>
              <a:spcBef>
                <a:spcPts val="60"/>
              </a:spcBef>
            </a:pPr>
            <a:r>
              <a:rPr sz="2100" spc="-10" dirty="0">
                <a:solidFill>
                  <a:srgbClr val="333333"/>
                </a:solidFill>
                <a:latin typeface="Trebuchet MS"/>
                <a:cs typeface="Trebuchet MS"/>
              </a:rPr>
              <a:t>ReplicaSets </a:t>
            </a:r>
            <a:r>
              <a:rPr sz="2100" spc="90" dirty="0">
                <a:solidFill>
                  <a:srgbClr val="333333"/>
                </a:solidFill>
                <a:latin typeface="Trebuchet MS"/>
                <a:cs typeface="Trebuchet MS"/>
              </a:rPr>
              <a:t>DaemonSets </a:t>
            </a:r>
            <a:r>
              <a:rPr sz="2100" spc="-20" dirty="0">
                <a:solidFill>
                  <a:srgbClr val="333333"/>
                </a:solidFill>
                <a:latin typeface="Trebuchet MS"/>
                <a:cs typeface="Trebuchet MS"/>
              </a:rPr>
              <a:t>Jobs</a:t>
            </a:r>
            <a:endParaRPr sz="210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a:t>
            </a:r>
            <a:r>
              <a:rPr spc="-90" dirty="0"/>
              <a:t> </a:t>
            </a:r>
            <a:r>
              <a:rPr spc="-65" dirty="0"/>
              <a:t>CONTAINER</a:t>
            </a:r>
            <a:r>
              <a:rPr spc="-85" dirty="0"/>
              <a:t> </a:t>
            </a:r>
            <a:r>
              <a:rPr spc="114" dirty="0"/>
              <a:t>/</a:t>
            </a:r>
            <a:r>
              <a:rPr spc="-85" dirty="0"/>
              <a:t> </a:t>
            </a:r>
            <a:r>
              <a:rPr spc="-90" dirty="0"/>
              <a:t>DOCKER</a:t>
            </a:r>
            <a:r>
              <a:rPr spc="-85" dirty="0"/>
              <a:t> </a:t>
            </a:r>
            <a:r>
              <a:rPr spc="-25" dirty="0"/>
              <a:t>WAY</a:t>
            </a:r>
          </a:p>
        </p:txBody>
      </p:sp>
      <p:pic>
        <p:nvPicPr>
          <p:cNvPr id="3" name="object 3"/>
          <p:cNvPicPr/>
          <p:nvPr/>
        </p:nvPicPr>
        <p:blipFill>
          <a:blip r:embed="rId2" cstate="print"/>
          <a:stretch>
            <a:fillRect/>
          </a:stretch>
        </p:blipFill>
        <p:spPr>
          <a:xfrm>
            <a:off x="2600324" y="1676400"/>
            <a:ext cx="8029574" cy="4114799"/>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INTRODUCING</a:t>
            </a:r>
            <a:r>
              <a:rPr spc="-114" dirty="0"/>
              <a:t> </a:t>
            </a:r>
            <a:r>
              <a:rPr spc="-105" dirty="0"/>
              <a:t>CONTROLLERS</a:t>
            </a:r>
            <a:r>
              <a:rPr spc="-114" dirty="0"/>
              <a:t> </a:t>
            </a:r>
            <a:r>
              <a:rPr spc="85" dirty="0"/>
              <a:t>(1/2)</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933699"/>
            <a:ext cx="95250" cy="95249"/>
          </a:xfrm>
          <a:prstGeom prst="rect">
            <a:avLst/>
          </a:prstGeom>
        </p:spPr>
      </p:pic>
      <p:pic>
        <p:nvPicPr>
          <p:cNvPr id="5" name="object 5"/>
          <p:cNvPicPr/>
          <p:nvPr/>
        </p:nvPicPr>
        <p:blipFill>
          <a:blip r:embed="rId2" cstate="print"/>
          <a:stretch>
            <a:fillRect/>
          </a:stretch>
        </p:blipFill>
        <p:spPr>
          <a:xfrm>
            <a:off x="933449" y="3409949"/>
            <a:ext cx="95250" cy="95249"/>
          </a:xfrm>
          <a:prstGeom prst="rect">
            <a:avLst/>
          </a:prstGeom>
        </p:spPr>
      </p:pic>
      <p:sp>
        <p:nvSpPr>
          <p:cNvPr id="6" name="object 6"/>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dirty="0">
                <a:solidFill>
                  <a:srgbClr val="333333"/>
                </a:solidFill>
              </a:rPr>
              <a:t>Let's</a:t>
            </a:r>
            <a:r>
              <a:rPr u="none" spc="120" dirty="0">
                <a:solidFill>
                  <a:srgbClr val="333333"/>
                </a:solidFill>
              </a:rPr>
              <a:t> </a:t>
            </a:r>
            <a:r>
              <a:rPr u="none" spc="-10" dirty="0">
                <a:solidFill>
                  <a:srgbClr val="333333"/>
                </a:solidFill>
              </a:rPr>
              <a:t>recap:</a:t>
            </a:r>
          </a:p>
          <a:p>
            <a:pPr marL="370840">
              <a:lnSpc>
                <a:spcPts val="2340"/>
              </a:lnSpc>
              <a:spcBef>
                <a:spcPts val="1630"/>
              </a:spcBef>
            </a:pPr>
            <a:r>
              <a:rPr sz="2150" i="1" u="none" spc="70" dirty="0">
                <a:latin typeface="Trebuchet MS"/>
                <a:cs typeface="Trebuchet MS"/>
              </a:rPr>
              <a:t>k8s</a:t>
            </a:r>
            <a:r>
              <a:rPr sz="2150" i="1" u="none" spc="-35" dirty="0">
                <a:latin typeface="Trebuchet MS"/>
                <a:cs typeface="Trebuchet MS"/>
              </a:rPr>
              <a:t> </a:t>
            </a:r>
            <a:r>
              <a:rPr u="none" spc="90" dirty="0">
                <a:solidFill>
                  <a:srgbClr val="333333"/>
                </a:solidFill>
              </a:rPr>
              <a:t>makes</a:t>
            </a:r>
            <a:r>
              <a:rPr u="none" spc="-20" dirty="0">
                <a:solidFill>
                  <a:srgbClr val="333333"/>
                </a:solidFill>
              </a:rPr>
              <a:t> </a:t>
            </a:r>
            <a:r>
              <a:rPr u="none" spc="85" dirty="0">
                <a:solidFill>
                  <a:srgbClr val="333333"/>
                </a:solidFill>
              </a:rPr>
              <a:t>sure</a:t>
            </a:r>
            <a:r>
              <a:rPr u="none" spc="-20" dirty="0">
                <a:solidFill>
                  <a:srgbClr val="333333"/>
                </a:solidFill>
              </a:rPr>
              <a:t> </a:t>
            </a:r>
            <a:r>
              <a:rPr u="none" spc="100" dirty="0">
                <a:solidFill>
                  <a:srgbClr val="333333"/>
                </a:solidFill>
              </a:rPr>
              <a:t>our</a:t>
            </a:r>
            <a:r>
              <a:rPr u="none" spc="-20" dirty="0">
                <a:solidFill>
                  <a:srgbClr val="333333"/>
                </a:solidFill>
              </a:rPr>
              <a:t> </a:t>
            </a:r>
            <a:r>
              <a:rPr u="none" dirty="0">
                <a:solidFill>
                  <a:srgbClr val="333333"/>
                </a:solidFill>
              </a:rPr>
              <a:t>containers</a:t>
            </a:r>
            <a:r>
              <a:rPr u="none" spc="-20" dirty="0">
                <a:solidFill>
                  <a:srgbClr val="333333"/>
                </a:solidFill>
              </a:rPr>
              <a:t> </a:t>
            </a:r>
            <a:r>
              <a:rPr u="none" dirty="0">
                <a:solidFill>
                  <a:srgbClr val="333333"/>
                </a:solidFill>
              </a:rPr>
              <a:t>are</a:t>
            </a:r>
            <a:r>
              <a:rPr u="none" spc="-20" dirty="0">
                <a:solidFill>
                  <a:srgbClr val="333333"/>
                </a:solidFill>
              </a:rPr>
              <a:t> </a:t>
            </a:r>
            <a:r>
              <a:rPr u="none" spc="80" dirty="0">
                <a:solidFill>
                  <a:srgbClr val="333333"/>
                </a:solidFill>
              </a:rPr>
              <a:t>running</a:t>
            </a:r>
            <a:r>
              <a:rPr u="none" spc="-20" dirty="0">
                <a:solidFill>
                  <a:srgbClr val="333333"/>
                </a:solidFill>
              </a:rPr>
              <a:t> </a:t>
            </a:r>
            <a:r>
              <a:rPr u="none" spc="100" dirty="0">
                <a:solidFill>
                  <a:srgbClr val="333333"/>
                </a:solidFill>
              </a:rPr>
              <a:t>and</a:t>
            </a:r>
            <a:r>
              <a:rPr u="none" spc="-20" dirty="0">
                <a:solidFill>
                  <a:srgbClr val="333333"/>
                </a:solidFill>
              </a:rPr>
              <a:t> </a:t>
            </a:r>
            <a:r>
              <a:rPr u="none" dirty="0">
                <a:solidFill>
                  <a:srgbClr val="333333"/>
                </a:solidFill>
              </a:rPr>
              <a:t>restarts</a:t>
            </a:r>
            <a:r>
              <a:rPr u="none" spc="-20" dirty="0">
                <a:solidFill>
                  <a:srgbClr val="333333"/>
                </a:solidFill>
              </a:rPr>
              <a:t> </a:t>
            </a:r>
            <a:r>
              <a:rPr u="none" spc="60" dirty="0">
                <a:solidFill>
                  <a:srgbClr val="333333"/>
                </a:solidFill>
              </a:rPr>
              <a:t>them</a:t>
            </a:r>
            <a:r>
              <a:rPr u="none" spc="-15" dirty="0">
                <a:solidFill>
                  <a:srgbClr val="333333"/>
                </a:solidFill>
              </a:rPr>
              <a:t> </a:t>
            </a:r>
            <a:r>
              <a:rPr u="none" spc="-80" dirty="0">
                <a:solidFill>
                  <a:srgbClr val="333333"/>
                </a:solidFill>
              </a:rPr>
              <a:t>if</a:t>
            </a:r>
            <a:r>
              <a:rPr u="none" spc="-20" dirty="0">
                <a:solidFill>
                  <a:srgbClr val="333333"/>
                </a:solidFill>
              </a:rPr>
              <a:t> </a:t>
            </a:r>
            <a:r>
              <a:rPr u="none" dirty="0">
                <a:solidFill>
                  <a:srgbClr val="333333"/>
                </a:solidFill>
              </a:rPr>
              <a:t>the</a:t>
            </a:r>
            <a:r>
              <a:rPr u="none" spc="-20" dirty="0">
                <a:solidFill>
                  <a:srgbClr val="333333"/>
                </a:solidFill>
              </a:rPr>
              <a:t> </a:t>
            </a:r>
            <a:r>
              <a:rPr u="none" spc="80" dirty="0">
                <a:solidFill>
                  <a:srgbClr val="333333"/>
                </a:solidFill>
              </a:rPr>
              <a:t>main</a:t>
            </a:r>
            <a:r>
              <a:rPr u="none" spc="-20" dirty="0">
                <a:solidFill>
                  <a:srgbClr val="333333"/>
                </a:solidFill>
              </a:rPr>
              <a:t> </a:t>
            </a:r>
            <a:r>
              <a:rPr u="none" spc="80" dirty="0">
                <a:solidFill>
                  <a:srgbClr val="333333"/>
                </a:solidFill>
              </a:rPr>
              <a:t>process</a:t>
            </a:r>
            <a:r>
              <a:rPr u="none" spc="-20" dirty="0">
                <a:solidFill>
                  <a:srgbClr val="333333"/>
                </a:solidFill>
              </a:rPr>
              <a:t> </a:t>
            </a:r>
            <a:r>
              <a:rPr sz="2150" i="1" u="none" dirty="0">
                <a:latin typeface="Trebuchet MS"/>
                <a:cs typeface="Trebuchet MS"/>
              </a:rPr>
              <a:t>dies</a:t>
            </a:r>
            <a:r>
              <a:rPr sz="2150" i="1" u="none" spc="-35" dirty="0">
                <a:latin typeface="Trebuchet MS"/>
                <a:cs typeface="Trebuchet MS"/>
              </a:rPr>
              <a:t> </a:t>
            </a:r>
            <a:r>
              <a:rPr u="none" spc="85" dirty="0">
                <a:solidFill>
                  <a:srgbClr val="333333"/>
                </a:solidFill>
              </a:rPr>
              <a:t>or</a:t>
            </a:r>
            <a:r>
              <a:rPr u="none" spc="-20" dirty="0">
                <a:solidFill>
                  <a:srgbClr val="333333"/>
                </a:solidFill>
              </a:rPr>
              <a:t> </a:t>
            </a:r>
            <a:r>
              <a:rPr u="none" spc="-25" dirty="0">
                <a:solidFill>
                  <a:srgbClr val="333333"/>
                </a:solidFill>
              </a:rPr>
              <a:t>the</a:t>
            </a:r>
            <a:endParaRPr sz="2150">
              <a:latin typeface="Trebuchet MS"/>
              <a:cs typeface="Trebuchet MS"/>
            </a:endParaRPr>
          </a:p>
          <a:p>
            <a:pPr marL="370840">
              <a:lnSpc>
                <a:spcPts val="2340"/>
              </a:lnSpc>
            </a:pPr>
            <a:r>
              <a:rPr sz="2150" i="1" u="none" dirty="0">
                <a:latin typeface="Trebuchet MS"/>
                <a:cs typeface="Trebuchet MS"/>
              </a:rPr>
              <a:t>liveness</a:t>
            </a:r>
            <a:r>
              <a:rPr sz="2150" i="1" u="none" spc="45" dirty="0">
                <a:latin typeface="Trebuchet MS"/>
                <a:cs typeface="Trebuchet MS"/>
              </a:rPr>
              <a:t> </a:t>
            </a:r>
            <a:r>
              <a:rPr sz="2150" i="1" u="none" dirty="0">
                <a:latin typeface="Trebuchet MS"/>
                <a:cs typeface="Trebuchet MS"/>
              </a:rPr>
              <a:t>probe</a:t>
            </a:r>
            <a:r>
              <a:rPr sz="2150" i="1" u="none" spc="45" dirty="0">
                <a:latin typeface="Trebuchet MS"/>
                <a:cs typeface="Trebuchet MS"/>
              </a:rPr>
              <a:t> </a:t>
            </a:r>
            <a:r>
              <a:rPr u="none" spc="-10" dirty="0">
                <a:solidFill>
                  <a:srgbClr val="333333"/>
                </a:solidFill>
              </a:rPr>
              <a:t>fails</a:t>
            </a:r>
            <a:endParaRPr sz="2150">
              <a:latin typeface="Trebuchet MS"/>
              <a:cs typeface="Trebuchet MS"/>
            </a:endParaRPr>
          </a:p>
          <a:p>
            <a:pPr marL="370840">
              <a:lnSpc>
                <a:spcPct val="100000"/>
              </a:lnSpc>
              <a:spcBef>
                <a:spcPts val="1245"/>
              </a:spcBef>
            </a:pPr>
            <a:r>
              <a:rPr u="none" dirty="0">
                <a:solidFill>
                  <a:srgbClr val="333333"/>
                </a:solidFill>
              </a:rPr>
              <a:t>This</a:t>
            </a:r>
            <a:r>
              <a:rPr u="none" spc="-20" dirty="0">
                <a:solidFill>
                  <a:srgbClr val="333333"/>
                </a:solidFill>
              </a:rPr>
              <a:t> </a:t>
            </a:r>
            <a:r>
              <a:rPr u="none" dirty="0">
                <a:solidFill>
                  <a:srgbClr val="333333"/>
                </a:solidFill>
              </a:rPr>
              <a:t>task</a:t>
            </a:r>
            <a:r>
              <a:rPr u="none" spc="-20" dirty="0">
                <a:solidFill>
                  <a:srgbClr val="333333"/>
                </a:solidFill>
              </a:rPr>
              <a:t> </a:t>
            </a:r>
            <a:r>
              <a:rPr u="none" dirty="0">
                <a:solidFill>
                  <a:srgbClr val="333333"/>
                </a:solidFill>
              </a:rPr>
              <a:t>is</a:t>
            </a:r>
            <a:r>
              <a:rPr u="none" spc="-15" dirty="0">
                <a:solidFill>
                  <a:srgbClr val="333333"/>
                </a:solidFill>
              </a:rPr>
              <a:t> </a:t>
            </a:r>
            <a:r>
              <a:rPr u="none" spc="60" dirty="0">
                <a:solidFill>
                  <a:srgbClr val="333333"/>
                </a:solidFill>
              </a:rPr>
              <a:t>handled</a:t>
            </a:r>
            <a:r>
              <a:rPr u="none" spc="-20" dirty="0">
                <a:solidFill>
                  <a:srgbClr val="333333"/>
                </a:solidFill>
              </a:rPr>
              <a:t> </a:t>
            </a:r>
            <a:r>
              <a:rPr u="none" spc="55" dirty="0">
                <a:solidFill>
                  <a:srgbClr val="333333"/>
                </a:solidFill>
              </a:rPr>
              <a:t>by</a:t>
            </a:r>
            <a:r>
              <a:rPr u="none" spc="-15" dirty="0">
                <a:solidFill>
                  <a:srgbClr val="333333"/>
                </a:solidFill>
              </a:rPr>
              <a:t> </a:t>
            </a:r>
            <a:r>
              <a:rPr sz="2150" i="1" u="none" spc="-10" dirty="0">
                <a:latin typeface="Trebuchet MS"/>
                <a:cs typeface="Trebuchet MS"/>
              </a:rPr>
              <a:t>kubelet</a:t>
            </a:r>
            <a:r>
              <a:rPr sz="2150" i="1" u="none" spc="-35" dirty="0">
                <a:latin typeface="Trebuchet MS"/>
                <a:cs typeface="Trebuchet MS"/>
              </a:rPr>
              <a:t> </a:t>
            </a:r>
            <a:r>
              <a:rPr u="none" spc="80" dirty="0">
                <a:solidFill>
                  <a:srgbClr val="333333"/>
                </a:solidFill>
              </a:rPr>
              <a:t>component</a:t>
            </a:r>
            <a:r>
              <a:rPr u="none" spc="-15" dirty="0">
                <a:solidFill>
                  <a:srgbClr val="333333"/>
                </a:solidFill>
              </a:rPr>
              <a:t> </a:t>
            </a:r>
            <a:r>
              <a:rPr u="none" dirty="0">
                <a:solidFill>
                  <a:srgbClr val="333333"/>
                </a:solidFill>
              </a:rPr>
              <a:t>which</a:t>
            </a:r>
            <a:r>
              <a:rPr u="none" spc="-20" dirty="0">
                <a:solidFill>
                  <a:srgbClr val="333333"/>
                </a:solidFill>
              </a:rPr>
              <a:t> </a:t>
            </a:r>
            <a:r>
              <a:rPr u="none" spc="105" dirty="0">
                <a:solidFill>
                  <a:srgbClr val="333333"/>
                </a:solidFill>
              </a:rPr>
              <a:t>runs</a:t>
            </a:r>
            <a:r>
              <a:rPr u="none" spc="-15" dirty="0">
                <a:solidFill>
                  <a:srgbClr val="333333"/>
                </a:solidFill>
              </a:rPr>
              <a:t> </a:t>
            </a:r>
            <a:r>
              <a:rPr u="none" spc="135" dirty="0">
                <a:solidFill>
                  <a:srgbClr val="333333"/>
                </a:solidFill>
              </a:rPr>
              <a:t>on</a:t>
            </a:r>
            <a:r>
              <a:rPr u="none" spc="-20" dirty="0">
                <a:solidFill>
                  <a:srgbClr val="333333"/>
                </a:solidFill>
              </a:rPr>
              <a:t> </a:t>
            </a:r>
            <a:r>
              <a:rPr u="none" dirty="0">
                <a:solidFill>
                  <a:srgbClr val="333333"/>
                </a:solidFill>
              </a:rPr>
              <a:t>each</a:t>
            </a:r>
            <a:r>
              <a:rPr u="none" spc="-15" dirty="0">
                <a:solidFill>
                  <a:srgbClr val="333333"/>
                </a:solidFill>
              </a:rPr>
              <a:t> </a:t>
            </a:r>
            <a:r>
              <a:rPr sz="2150" i="1" u="none" dirty="0">
                <a:latin typeface="Trebuchet MS"/>
                <a:cs typeface="Trebuchet MS"/>
              </a:rPr>
              <a:t>worker</a:t>
            </a:r>
            <a:r>
              <a:rPr sz="2150" i="1" u="none" spc="-35" dirty="0">
                <a:latin typeface="Trebuchet MS"/>
                <a:cs typeface="Trebuchet MS"/>
              </a:rPr>
              <a:t> </a:t>
            </a:r>
            <a:r>
              <a:rPr sz="2150" i="1" u="none" spc="60" dirty="0">
                <a:latin typeface="Trebuchet MS"/>
                <a:cs typeface="Trebuchet MS"/>
              </a:rPr>
              <a:t>node</a:t>
            </a:r>
            <a:endParaRPr sz="2150">
              <a:latin typeface="Trebuchet MS"/>
              <a:cs typeface="Trebuchet MS"/>
            </a:endParaRPr>
          </a:p>
          <a:p>
            <a:pPr marL="370840">
              <a:lnSpc>
                <a:spcPct val="100000"/>
              </a:lnSpc>
              <a:spcBef>
                <a:spcPts val="1170"/>
              </a:spcBef>
            </a:pPr>
            <a:r>
              <a:rPr u="none" dirty="0">
                <a:solidFill>
                  <a:srgbClr val="333333"/>
                </a:solidFill>
              </a:rPr>
              <a:t>The</a:t>
            </a:r>
            <a:r>
              <a:rPr u="none" spc="-5" dirty="0">
                <a:solidFill>
                  <a:srgbClr val="333333"/>
                </a:solidFill>
              </a:rPr>
              <a:t> </a:t>
            </a:r>
            <a:r>
              <a:rPr sz="2150" i="1" u="none" dirty="0">
                <a:latin typeface="Trebuchet MS"/>
                <a:cs typeface="Trebuchet MS"/>
              </a:rPr>
              <a:t>Kubernetes</a:t>
            </a:r>
            <a:r>
              <a:rPr sz="2150" i="1" u="none" spc="-20" dirty="0">
                <a:latin typeface="Trebuchet MS"/>
                <a:cs typeface="Trebuchet MS"/>
              </a:rPr>
              <a:t> </a:t>
            </a:r>
            <a:r>
              <a:rPr sz="2150" i="1" u="none" dirty="0">
                <a:latin typeface="Trebuchet MS"/>
                <a:cs typeface="Trebuchet MS"/>
              </a:rPr>
              <a:t>control</a:t>
            </a:r>
            <a:r>
              <a:rPr sz="2150" i="1" u="none" spc="-20" dirty="0">
                <a:latin typeface="Trebuchet MS"/>
                <a:cs typeface="Trebuchet MS"/>
              </a:rPr>
              <a:t> </a:t>
            </a:r>
            <a:r>
              <a:rPr sz="2150" i="1" u="none" spc="-10" dirty="0">
                <a:latin typeface="Trebuchet MS"/>
                <a:cs typeface="Trebuchet MS"/>
              </a:rPr>
              <a:t>center</a:t>
            </a:r>
            <a:r>
              <a:rPr sz="2150" i="1" u="none" spc="-20" dirty="0">
                <a:latin typeface="Trebuchet MS"/>
                <a:cs typeface="Trebuchet MS"/>
              </a:rPr>
              <a:t> </a:t>
            </a:r>
            <a:r>
              <a:rPr u="none" spc="80" dirty="0">
                <a:solidFill>
                  <a:srgbClr val="333333"/>
                </a:solidFill>
              </a:rPr>
              <a:t>running</a:t>
            </a:r>
            <a:r>
              <a:rPr u="none" dirty="0">
                <a:solidFill>
                  <a:srgbClr val="333333"/>
                </a:solidFill>
              </a:rPr>
              <a:t> </a:t>
            </a:r>
            <a:r>
              <a:rPr u="none" spc="135" dirty="0">
                <a:solidFill>
                  <a:srgbClr val="333333"/>
                </a:solidFill>
              </a:rPr>
              <a:t>on</a:t>
            </a:r>
            <a:r>
              <a:rPr u="none" spc="-5" dirty="0">
                <a:solidFill>
                  <a:srgbClr val="333333"/>
                </a:solidFill>
              </a:rPr>
              <a:t> </a:t>
            </a:r>
            <a:r>
              <a:rPr u="none" dirty="0">
                <a:solidFill>
                  <a:srgbClr val="333333"/>
                </a:solidFill>
              </a:rPr>
              <a:t>dedicated</a:t>
            </a:r>
            <a:r>
              <a:rPr u="none" spc="-5" dirty="0">
                <a:solidFill>
                  <a:srgbClr val="333333"/>
                </a:solidFill>
              </a:rPr>
              <a:t> </a:t>
            </a:r>
            <a:r>
              <a:rPr u="none" spc="105" dirty="0">
                <a:solidFill>
                  <a:srgbClr val="333333"/>
                </a:solidFill>
              </a:rPr>
              <a:t>nodes</a:t>
            </a:r>
            <a:r>
              <a:rPr u="none" spc="-5" dirty="0">
                <a:solidFill>
                  <a:srgbClr val="333333"/>
                </a:solidFill>
              </a:rPr>
              <a:t> </a:t>
            </a:r>
            <a:r>
              <a:rPr u="none" dirty="0">
                <a:solidFill>
                  <a:srgbClr val="333333"/>
                </a:solidFill>
              </a:rPr>
              <a:t>plays </a:t>
            </a:r>
            <a:r>
              <a:rPr u="none" spc="135" dirty="0">
                <a:solidFill>
                  <a:srgbClr val="333333"/>
                </a:solidFill>
              </a:rPr>
              <a:t>no</a:t>
            </a:r>
            <a:r>
              <a:rPr u="none" spc="-5" dirty="0">
                <a:solidFill>
                  <a:srgbClr val="333333"/>
                </a:solidFill>
              </a:rPr>
              <a:t> </a:t>
            </a:r>
            <a:r>
              <a:rPr u="none" dirty="0">
                <a:solidFill>
                  <a:srgbClr val="333333"/>
                </a:solidFill>
              </a:rPr>
              <a:t>role</a:t>
            </a:r>
            <a:r>
              <a:rPr u="none" spc="-5" dirty="0">
                <a:solidFill>
                  <a:srgbClr val="333333"/>
                </a:solidFill>
              </a:rPr>
              <a:t> </a:t>
            </a:r>
            <a:r>
              <a:rPr u="none" dirty="0">
                <a:solidFill>
                  <a:srgbClr val="333333"/>
                </a:solidFill>
              </a:rPr>
              <a:t>in this</a:t>
            </a:r>
            <a:r>
              <a:rPr u="none" spc="-5" dirty="0">
                <a:solidFill>
                  <a:srgbClr val="333333"/>
                </a:solidFill>
              </a:rPr>
              <a:t> </a:t>
            </a:r>
            <a:r>
              <a:rPr u="none" spc="-20" dirty="0">
                <a:solidFill>
                  <a:srgbClr val="333333"/>
                </a:solidFill>
              </a:rPr>
              <a:t>part</a:t>
            </a:r>
            <a:endParaRPr sz="2150">
              <a:latin typeface="Trebuchet MS"/>
              <a:cs typeface="Trebuchet M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INTRODUCING</a:t>
            </a:r>
            <a:r>
              <a:rPr spc="-114" dirty="0"/>
              <a:t> </a:t>
            </a:r>
            <a:r>
              <a:rPr spc="-105" dirty="0"/>
              <a:t>CONTROLLERS</a:t>
            </a:r>
            <a:r>
              <a:rPr spc="-114" dirty="0"/>
              <a:t> </a:t>
            </a:r>
            <a:r>
              <a:rPr spc="85" dirty="0"/>
              <a:t>(2/2)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spc="60" dirty="0">
                <a:solidFill>
                  <a:srgbClr val="333333"/>
                </a:solidFill>
              </a:rPr>
              <a:t>What</a:t>
            </a:r>
            <a:r>
              <a:rPr u="none" spc="-65" dirty="0">
                <a:solidFill>
                  <a:srgbClr val="333333"/>
                </a:solidFill>
              </a:rPr>
              <a:t> </a:t>
            </a:r>
            <a:r>
              <a:rPr u="none" spc="95" dirty="0">
                <a:solidFill>
                  <a:srgbClr val="333333"/>
                </a:solidFill>
              </a:rPr>
              <a:t>happens</a:t>
            </a:r>
            <a:r>
              <a:rPr u="none" spc="-65" dirty="0">
                <a:solidFill>
                  <a:srgbClr val="333333"/>
                </a:solidFill>
              </a:rPr>
              <a:t> </a:t>
            </a:r>
            <a:r>
              <a:rPr u="none" spc="-80" dirty="0">
                <a:solidFill>
                  <a:srgbClr val="333333"/>
                </a:solidFill>
              </a:rPr>
              <a:t>if</a:t>
            </a:r>
            <a:r>
              <a:rPr u="none" spc="-65" dirty="0">
                <a:solidFill>
                  <a:srgbClr val="333333"/>
                </a:solidFill>
              </a:rPr>
              <a:t> </a:t>
            </a:r>
            <a:r>
              <a:rPr u="none" dirty="0">
                <a:solidFill>
                  <a:srgbClr val="333333"/>
                </a:solidFill>
              </a:rPr>
              <a:t>the</a:t>
            </a:r>
            <a:r>
              <a:rPr u="none" spc="-60" dirty="0">
                <a:solidFill>
                  <a:srgbClr val="333333"/>
                </a:solidFill>
              </a:rPr>
              <a:t> </a:t>
            </a:r>
            <a:r>
              <a:rPr u="none" spc="114" dirty="0"/>
              <a:t>Node</a:t>
            </a:r>
            <a:r>
              <a:rPr u="none" spc="-65" dirty="0"/>
              <a:t> </a:t>
            </a:r>
            <a:r>
              <a:rPr u="none" spc="65" dirty="0">
                <a:solidFill>
                  <a:srgbClr val="333333"/>
                </a:solidFill>
              </a:rPr>
              <a:t>hosting</a:t>
            </a:r>
            <a:r>
              <a:rPr u="none" spc="-65" dirty="0">
                <a:solidFill>
                  <a:srgbClr val="333333"/>
                </a:solidFill>
              </a:rPr>
              <a:t> </a:t>
            </a:r>
            <a:r>
              <a:rPr u="none" dirty="0">
                <a:solidFill>
                  <a:srgbClr val="333333"/>
                </a:solidFill>
              </a:rPr>
              <a:t>the</a:t>
            </a:r>
            <a:r>
              <a:rPr u="none" spc="-60" dirty="0">
                <a:solidFill>
                  <a:srgbClr val="333333"/>
                </a:solidFill>
              </a:rPr>
              <a:t> </a:t>
            </a:r>
            <a:r>
              <a:rPr u="none" spc="114" dirty="0"/>
              <a:t>Pods</a:t>
            </a:r>
            <a:r>
              <a:rPr u="none" spc="-65" dirty="0"/>
              <a:t> </a:t>
            </a:r>
            <a:r>
              <a:rPr u="none" spc="90" dirty="0">
                <a:solidFill>
                  <a:srgbClr val="333333"/>
                </a:solidFill>
              </a:rPr>
              <a:t>goes</a:t>
            </a:r>
            <a:r>
              <a:rPr u="none" spc="-65" dirty="0">
                <a:solidFill>
                  <a:srgbClr val="333333"/>
                </a:solidFill>
              </a:rPr>
              <a:t> </a:t>
            </a:r>
            <a:r>
              <a:rPr u="none" spc="105" dirty="0">
                <a:solidFill>
                  <a:srgbClr val="333333"/>
                </a:solidFill>
              </a:rPr>
              <a:t>down?</a:t>
            </a:r>
          </a:p>
          <a:p>
            <a:pPr marL="371475" marR="366395">
              <a:lnSpc>
                <a:spcPts val="2100"/>
              </a:lnSpc>
              <a:spcBef>
                <a:spcPts val="1725"/>
              </a:spcBef>
            </a:pPr>
            <a:r>
              <a:rPr u="none" dirty="0">
                <a:solidFill>
                  <a:srgbClr val="333333"/>
                </a:solidFill>
              </a:rPr>
              <a:t>To</a:t>
            </a:r>
            <a:r>
              <a:rPr u="none" spc="-45" dirty="0">
                <a:solidFill>
                  <a:srgbClr val="333333"/>
                </a:solidFill>
              </a:rPr>
              <a:t> </a:t>
            </a:r>
            <a:r>
              <a:rPr u="none" spc="80" dirty="0">
                <a:solidFill>
                  <a:srgbClr val="333333"/>
                </a:solidFill>
              </a:rPr>
              <a:t>ensure</a:t>
            </a:r>
            <a:r>
              <a:rPr u="none" spc="-40" dirty="0">
                <a:solidFill>
                  <a:srgbClr val="333333"/>
                </a:solidFill>
              </a:rPr>
              <a:t> </a:t>
            </a:r>
            <a:r>
              <a:rPr u="none" dirty="0">
                <a:solidFill>
                  <a:srgbClr val="333333"/>
                </a:solidFill>
              </a:rPr>
              <a:t>that</a:t>
            </a:r>
            <a:r>
              <a:rPr u="none" spc="-40" dirty="0">
                <a:solidFill>
                  <a:srgbClr val="333333"/>
                </a:solidFill>
              </a:rPr>
              <a:t> </a:t>
            </a:r>
            <a:r>
              <a:rPr u="none" spc="100" dirty="0">
                <a:solidFill>
                  <a:srgbClr val="333333"/>
                </a:solidFill>
              </a:rPr>
              <a:t>our</a:t>
            </a:r>
            <a:r>
              <a:rPr u="none" spc="-40" dirty="0">
                <a:solidFill>
                  <a:srgbClr val="333333"/>
                </a:solidFill>
              </a:rPr>
              <a:t> </a:t>
            </a:r>
            <a:r>
              <a:rPr u="none" dirty="0">
                <a:solidFill>
                  <a:srgbClr val="333333"/>
                </a:solidFill>
              </a:rPr>
              <a:t>application/Pod</a:t>
            </a:r>
            <a:r>
              <a:rPr u="none" spc="-40" dirty="0">
                <a:solidFill>
                  <a:srgbClr val="333333"/>
                </a:solidFill>
              </a:rPr>
              <a:t> </a:t>
            </a:r>
            <a:r>
              <a:rPr u="none" spc="50" dirty="0">
                <a:solidFill>
                  <a:srgbClr val="333333"/>
                </a:solidFill>
              </a:rPr>
              <a:t>can</a:t>
            </a:r>
            <a:r>
              <a:rPr u="none" spc="-40" dirty="0">
                <a:solidFill>
                  <a:srgbClr val="333333"/>
                </a:solidFill>
              </a:rPr>
              <a:t> </a:t>
            </a:r>
            <a:r>
              <a:rPr u="none" spc="55" dirty="0">
                <a:solidFill>
                  <a:srgbClr val="333333"/>
                </a:solidFill>
              </a:rPr>
              <a:t>be</a:t>
            </a:r>
            <a:r>
              <a:rPr u="none" spc="-40" dirty="0">
                <a:solidFill>
                  <a:srgbClr val="333333"/>
                </a:solidFill>
              </a:rPr>
              <a:t> </a:t>
            </a:r>
            <a:r>
              <a:rPr u="none" dirty="0">
                <a:solidFill>
                  <a:srgbClr val="333333"/>
                </a:solidFill>
              </a:rPr>
              <a:t>restarted</a:t>
            </a:r>
            <a:r>
              <a:rPr u="none" spc="-40" dirty="0">
                <a:solidFill>
                  <a:srgbClr val="333333"/>
                </a:solidFill>
              </a:rPr>
              <a:t> </a:t>
            </a:r>
            <a:r>
              <a:rPr u="none" spc="135" dirty="0">
                <a:solidFill>
                  <a:srgbClr val="333333"/>
                </a:solidFill>
              </a:rPr>
              <a:t>on</a:t>
            </a:r>
            <a:r>
              <a:rPr u="none" spc="-40" dirty="0">
                <a:solidFill>
                  <a:srgbClr val="333333"/>
                </a:solidFill>
              </a:rPr>
              <a:t> </a:t>
            </a:r>
            <a:r>
              <a:rPr u="none" spc="60" dirty="0">
                <a:solidFill>
                  <a:srgbClr val="333333"/>
                </a:solidFill>
              </a:rPr>
              <a:t>another</a:t>
            </a:r>
            <a:r>
              <a:rPr u="none" spc="-40" dirty="0">
                <a:solidFill>
                  <a:srgbClr val="333333"/>
                </a:solidFill>
              </a:rPr>
              <a:t> </a:t>
            </a:r>
            <a:r>
              <a:rPr u="none" dirty="0">
                <a:solidFill>
                  <a:srgbClr val="333333"/>
                </a:solidFill>
              </a:rPr>
              <a:t>node,</a:t>
            </a:r>
            <a:r>
              <a:rPr u="none" spc="-40" dirty="0">
                <a:solidFill>
                  <a:srgbClr val="333333"/>
                </a:solidFill>
              </a:rPr>
              <a:t> </a:t>
            </a:r>
            <a:r>
              <a:rPr u="none" dirty="0">
                <a:solidFill>
                  <a:srgbClr val="333333"/>
                </a:solidFill>
              </a:rPr>
              <a:t>we</a:t>
            </a:r>
            <a:r>
              <a:rPr u="none" spc="-40" dirty="0">
                <a:solidFill>
                  <a:srgbClr val="333333"/>
                </a:solidFill>
              </a:rPr>
              <a:t> </a:t>
            </a:r>
            <a:r>
              <a:rPr u="none" spc="90" dirty="0">
                <a:solidFill>
                  <a:srgbClr val="333333"/>
                </a:solidFill>
              </a:rPr>
              <a:t>must</a:t>
            </a:r>
            <a:r>
              <a:rPr u="none" spc="-40" dirty="0">
                <a:solidFill>
                  <a:srgbClr val="333333"/>
                </a:solidFill>
              </a:rPr>
              <a:t> </a:t>
            </a:r>
            <a:r>
              <a:rPr u="none" dirty="0">
                <a:solidFill>
                  <a:srgbClr val="333333"/>
                </a:solidFill>
              </a:rPr>
              <a:t>rely</a:t>
            </a:r>
            <a:r>
              <a:rPr u="none" spc="-40" dirty="0">
                <a:solidFill>
                  <a:srgbClr val="333333"/>
                </a:solidFill>
              </a:rPr>
              <a:t> </a:t>
            </a:r>
            <a:r>
              <a:rPr u="none" spc="135" dirty="0">
                <a:solidFill>
                  <a:srgbClr val="333333"/>
                </a:solidFill>
              </a:rPr>
              <a:t>on</a:t>
            </a:r>
            <a:r>
              <a:rPr u="none" spc="-40" dirty="0">
                <a:solidFill>
                  <a:srgbClr val="333333"/>
                </a:solidFill>
              </a:rPr>
              <a:t> </a:t>
            </a:r>
            <a:r>
              <a:rPr u="none" spc="-50" dirty="0">
                <a:solidFill>
                  <a:srgbClr val="333333"/>
                </a:solidFill>
              </a:rPr>
              <a:t>a </a:t>
            </a:r>
            <a:r>
              <a:rPr u="none" spc="55" dirty="0">
                <a:solidFill>
                  <a:srgbClr val="333333"/>
                </a:solidFill>
              </a:rPr>
              <a:t>higher</a:t>
            </a:r>
            <a:r>
              <a:rPr u="none" spc="-75" dirty="0">
                <a:solidFill>
                  <a:srgbClr val="333333"/>
                </a:solidFill>
              </a:rPr>
              <a:t> </a:t>
            </a:r>
            <a:r>
              <a:rPr u="none" spc="-20" dirty="0">
                <a:solidFill>
                  <a:srgbClr val="333333"/>
                </a:solidFill>
              </a:rPr>
              <a:t>level</a:t>
            </a:r>
            <a:r>
              <a:rPr u="none" spc="-75" dirty="0">
                <a:solidFill>
                  <a:srgbClr val="333333"/>
                </a:solidFill>
              </a:rPr>
              <a:t> </a:t>
            </a:r>
            <a:r>
              <a:rPr u="none" spc="80" dirty="0">
                <a:solidFill>
                  <a:srgbClr val="333333"/>
                </a:solidFill>
              </a:rPr>
              <a:t>mechanism</a:t>
            </a:r>
            <a:r>
              <a:rPr u="none" spc="-75" dirty="0">
                <a:solidFill>
                  <a:srgbClr val="333333"/>
                </a:solidFill>
              </a:rPr>
              <a:t> </a:t>
            </a:r>
            <a:r>
              <a:rPr u="none" spc="50" dirty="0">
                <a:solidFill>
                  <a:srgbClr val="333333"/>
                </a:solidFill>
              </a:rPr>
              <a:t>than</a:t>
            </a:r>
            <a:r>
              <a:rPr u="none" spc="-75" dirty="0">
                <a:solidFill>
                  <a:srgbClr val="333333"/>
                </a:solidFill>
              </a:rPr>
              <a:t> </a:t>
            </a:r>
            <a:r>
              <a:rPr u="none" dirty="0">
                <a:solidFill>
                  <a:srgbClr val="333333"/>
                </a:solidFill>
              </a:rPr>
              <a:t>the</a:t>
            </a:r>
            <a:r>
              <a:rPr u="none" spc="-75" dirty="0">
                <a:solidFill>
                  <a:srgbClr val="333333"/>
                </a:solidFill>
              </a:rPr>
              <a:t> </a:t>
            </a:r>
            <a:r>
              <a:rPr u="none" spc="75" dirty="0"/>
              <a:t>Pod</a:t>
            </a:r>
          </a:p>
          <a:p>
            <a:pPr marL="371475">
              <a:lnSpc>
                <a:spcPct val="100000"/>
              </a:lnSpc>
              <a:spcBef>
                <a:spcPts val="1180"/>
              </a:spcBef>
            </a:pPr>
            <a:r>
              <a:rPr u="none" spc="55" dirty="0">
                <a:solidFill>
                  <a:srgbClr val="333333"/>
                </a:solidFill>
              </a:rPr>
              <a:t>These</a:t>
            </a:r>
            <a:r>
              <a:rPr u="none" spc="-80" dirty="0">
                <a:solidFill>
                  <a:srgbClr val="333333"/>
                </a:solidFill>
              </a:rPr>
              <a:t> </a:t>
            </a:r>
            <a:r>
              <a:rPr u="none" spc="65" dirty="0">
                <a:solidFill>
                  <a:srgbClr val="333333"/>
                </a:solidFill>
              </a:rPr>
              <a:t>mechanisms,</a:t>
            </a:r>
            <a:r>
              <a:rPr u="none" spc="-75" dirty="0">
                <a:solidFill>
                  <a:srgbClr val="333333"/>
                </a:solidFill>
              </a:rPr>
              <a:t> </a:t>
            </a:r>
            <a:r>
              <a:rPr u="none" dirty="0">
                <a:solidFill>
                  <a:srgbClr val="333333"/>
                </a:solidFill>
              </a:rPr>
              <a:t>called</a:t>
            </a:r>
            <a:r>
              <a:rPr u="none" spc="-75" dirty="0">
                <a:solidFill>
                  <a:srgbClr val="333333"/>
                </a:solidFill>
              </a:rPr>
              <a:t> </a:t>
            </a:r>
            <a:r>
              <a:rPr sz="2150" i="1" u="none" spc="-30" dirty="0">
                <a:latin typeface="Trebuchet MS"/>
                <a:cs typeface="Trebuchet MS"/>
              </a:rPr>
              <a:t>Controllers</a:t>
            </a:r>
            <a:r>
              <a:rPr u="none" spc="-30" dirty="0">
                <a:solidFill>
                  <a:srgbClr val="333333"/>
                </a:solidFill>
              </a:rPr>
              <a:t>,</a:t>
            </a:r>
            <a:r>
              <a:rPr u="none" spc="-80" dirty="0">
                <a:solidFill>
                  <a:srgbClr val="333333"/>
                </a:solidFill>
              </a:rPr>
              <a:t> </a:t>
            </a:r>
            <a:r>
              <a:rPr u="none" dirty="0">
                <a:solidFill>
                  <a:srgbClr val="333333"/>
                </a:solidFill>
              </a:rPr>
              <a:t>are</a:t>
            </a:r>
            <a:r>
              <a:rPr u="none" spc="-75" dirty="0">
                <a:solidFill>
                  <a:srgbClr val="333333"/>
                </a:solidFill>
              </a:rPr>
              <a:t> </a:t>
            </a:r>
            <a:r>
              <a:rPr u="none" dirty="0">
                <a:solidFill>
                  <a:srgbClr val="333333"/>
                </a:solidFill>
              </a:rPr>
              <a:t>the</a:t>
            </a:r>
            <a:r>
              <a:rPr u="none" spc="-75" dirty="0">
                <a:solidFill>
                  <a:srgbClr val="333333"/>
                </a:solidFill>
              </a:rPr>
              <a:t> </a:t>
            </a:r>
            <a:r>
              <a:rPr u="none" dirty="0"/>
              <a:t>ReplicaSets</a:t>
            </a:r>
            <a:r>
              <a:rPr u="none" dirty="0">
                <a:solidFill>
                  <a:srgbClr val="333333"/>
                </a:solidFill>
              </a:rPr>
              <a:t>,</a:t>
            </a:r>
            <a:r>
              <a:rPr u="none" spc="-80" dirty="0">
                <a:solidFill>
                  <a:srgbClr val="333333"/>
                </a:solidFill>
              </a:rPr>
              <a:t> </a:t>
            </a:r>
            <a:r>
              <a:rPr u="none" spc="70" dirty="0"/>
              <a:t>DaemonSets</a:t>
            </a:r>
            <a:r>
              <a:rPr u="none" spc="70" dirty="0">
                <a:solidFill>
                  <a:srgbClr val="333333"/>
                </a:solidFill>
              </a:rPr>
              <a:t>,</a:t>
            </a:r>
            <a:r>
              <a:rPr u="none" spc="-75" dirty="0">
                <a:solidFill>
                  <a:srgbClr val="333333"/>
                </a:solidFill>
              </a:rPr>
              <a:t> </a:t>
            </a:r>
            <a:r>
              <a:rPr u="none" dirty="0"/>
              <a:t>Jobs</a:t>
            </a:r>
            <a:r>
              <a:rPr u="none" spc="-75" dirty="0"/>
              <a:t> </a:t>
            </a:r>
            <a:r>
              <a:rPr u="none" spc="100" dirty="0">
                <a:solidFill>
                  <a:srgbClr val="333333"/>
                </a:solidFill>
              </a:rPr>
              <a:t>and</a:t>
            </a:r>
            <a:r>
              <a:rPr u="none" spc="-80" dirty="0">
                <a:solidFill>
                  <a:srgbClr val="333333"/>
                </a:solidFill>
              </a:rPr>
              <a:t> </a:t>
            </a:r>
            <a:r>
              <a:rPr u="none" spc="-10" dirty="0"/>
              <a:t>CronJobs</a:t>
            </a:r>
            <a:endParaRPr sz="215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pic>
        <p:nvPicPr>
          <p:cNvPr id="7" name="object 7"/>
          <p:cNvPicPr/>
          <p:nvPr/>
        </p:nvPicPr>
        <p:blipFill>
          <a:blip r:embed="rId3" cstate="print"/>
          <a:stretch>
            <a:fillRect/>
          </a:stretch>
        </p:blipFill>
        <p:spPr>
          <a:xfrm>
            <a:off x="3905250" y="3400425"/>
            <a:ext cx="5724524" cy="2562224"/>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REPLICASET</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pic>
        <p:nvPicPr>
          <p:cNvPr id="6" name="object 6"/>
          <p:cNvPicPr/>
          <p:nvPr/>
        </p:nvPicPr>
        <p:blipFill>
          <a:blip r:embed="rId3" cstate="print"/>
          <a:stretch>
            <a:fillRect/>
          </a:stretch>
        </p:blipFill>
        <p:spPr>
          <a:xfrm>
            <a:off x="1309687" y="3090862"/>
            <a:ext cx="104775" cy="104774"/>
          </a:xfrm>
          <a:prstGeom prst="rect">
            <a:avLst/>
          </a:prstGeom>
        </p:spPr>
      </p:pic>
      <p:sp>
        <p:nvSpPr>
          <p:cNvPr id="7" name="object 7"/>
          <p:cNvSpPr txBox="1"/>
          <p:nvPr/>
        </p:nvSpPr>
        <p:spPr>
          <a:xfrm>
            <a:off x="1177924" y="1345564"/>
            <a:ext cx="10842625" cy="2435225"/>
          </a:xfrm>
          <a:prstGeom prst="rect">
            <a:avLst/>
          </a:prstGeom>
        </p:spPr>
        <p:txBody>
          <a:bodyPr vert="horz" wrap="square" lIns="0" tIns="12700" rIns="0" bIns="0" rtlCol="0">
            <a:spAutoFit/>
          </a:bodyPr>
          <a:lstStyle/>
          <a:p>
            <a:pPr marL="12700" marR="534670">
              <a:lnSpc>
                <a:spcPct val="151800"/>
              </a:lnSpc>
              <a:spcBef>
                <a:spcPts val="100"/>
              </a:spcBef>
            </a:pPr>
            <a:r>
              <a:rPr sz="2100" spc="8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ED2137"/>
                </a:solidFill>
                <a:latin typeface="Trebuchet MS"/>
                <a:cs typeface="Trebuchet MS"/>
              </a:rPr>
              <a:t>ReplicaSet</a:t>
            </a:r>
            <a:r>
              <a:rPr sz="2100" spc="-40" dirty="0">
                <a:solidFill>
                  <a:srgbClr val="ED2137"/>
                </a:solidFill>
                <a:latin typeface="Trebuchet MS"/>
                <a:cs typeface="Trebuchet MS"/>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0" dirty="0">
                <a:solidFill>
                  <a:srgbClr val="333333"/>
                </a:solidFill>
                <a:latin typeface="Trebuchet MS"/>
                <a:cs typeface="Trebuchet MS"/>
              </a:rPr>
              <a:t> </a:t>
            </a:r>
            <a:r>
              <a:rPr sz="2100" spc="60" dirty="0">
                <a:solidFill>
                  <a:srgbClr val="333333"/>
                </a:solidFill>
                <a:latin typeface="Trebuchet MS"/>
                <a:cs typeface="Trebuchet MS"/>
              </a:rPr>
              <a:t>resource</a:t>
            </a:r>
            <a:r>
              <a:rPr sz="2100" spc="-40" dirty="0">
                <a:solidFill>
                  <a:srgbClr val="333333"/>
                </a:solidFill>
                <a:latin typeface="Trebuchet MS"/>
                <a:cs typeface="Trebuchet MS"/>
              </a:rPr>
              <a:t> </a:t>
            </a:r>
            <a:r>
              <a:rPr sz="2100" dirty="0">
                <a:solidFill>
                  <a:srgbClr val="333333"/>
                </a:solidFill>
                <a:latin typeface="Trebuchet MS"/>
                <a:cs typeface="Trebuchet MS"/>
              </a:rPr>
              <a:t>which</a:t>
            </a:r>
            <a:r>
              <a:rPr sz="2100" spc="-40" dirty="0">
                <a:solidFill>
                  <a:srgbClr val="333333"/>
                </a:solidFill>
                <a:latin typeface="Trebuchet MS"/>
                <a:cs typeface="Trebuchet MS"/>
              </a:rPr>
              <a:t> </a:t>
            </a:r>
            <a:r>
              <a:rPr sz="2100" dirty="0">
                <a:solidFill>
                  <a:srgbClr val="333333"/>
                </a:solidFill>
                <a:latin typeface="Trebuchet MS"/>
                <a:cs typeface="Trebuchet MS"/>
              </a:rPr>
              <a:t>role</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80" dirty="0">
                <a:solidFill>
                  <a:srgbClr val="333333"/>
                </a:solidFill>
                <a:latin typeface="Trebuchet MS"/>
                <a:cs typeface="Trebuchet MS"/>
              </a:rPr>
              <a:t>ensure</a:t>
            </a:r>
            <a:r>
              <a:rPr sz="2100" spc="-35" dirty="0">
                <a:solidFill>
                  <a:srgbClr val="333333"/>
                </a:solidFill>
                <a:latin typeface="Trebuchet MS"/>
                <a:cs typeface="Trebuchet MS"/>
              </a:rPr>
              <a:t> </a:t>
            </a:r>
            <a:r>
              <a:rPr sz="2100" dirty="0">
                <a:solidFill>
                  <a:srgbClr val="333333"/>
                </a:solidFill>
                <a:latin typeface="Trebuchet MS"/>
                <a:cs typeface="Trebuchet MS"/>
              </a:rPr>
              <a:t>that</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114" dirty="0">
                <a:solidFill>
                  <a:srgbClr val="ED2137"/>
                </a:solidFill>
                <a:latin typeface="Trebuchet MS"/>
                <a:cs typeface="Trebuchet MS"/>
              </a:rPr>
              <a:t>Pods</a:t>
            </a:r>
            <a:r>
              <a:rPr sz="2100" spc="-40" dirty="0">
                <a:solidFill>
                  <a:srgbClr val="ED2137"/>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10" dirty="0">
                <a:solidFill>
                  <a:srgbClr val="333333"/>
                </a:solidFill>
                <a:latin typeface="Trebuchet MS"/>
                <a:cs typeface="Trebuchet MS"/>
              </a:rPr>
              <a:t>created </a:t>
            </a:r>
            <a:r>
              <a:rPr sz="2100" spc="-20" dirty="0">
                <a:solidFill>
                  <a:srgbClr val="333333"/>
                </a:solidFill>
                <a:latin typeface="Trebuchet MS"/>
                <a:cs typeface="Trebuchet MS"/>
              </a:rPr>
              <a:t>If</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spc="114" dirty="0">
                <a:solidFill>
                  <a:srgbClr val="ED2137"/>
                </a:solidFill>
                <a:latin typeface="Trebuchet MS"/>
                <a:cs typeface="Trebuchet MS"/>
              </a:rPr>
              <a:t>Pods</a:t>
            </a:r>
            <a:r>
              <a:rPr sz="2100" spc="25" dirty="0">
                <a:solidFill>
                  <a:srgbClr val="ED2137"/>
                </a:solidFill>
                <a:latin typeface="Trebuchet MS"/>
                <a:cs typeface="Trebuchet MS"/>
              </a:rPr>
              <a:t> </a:t>
            </a:r>
            <a:r>
              <a:rPr sz="2100" dirty="0">
                <a:solidFill>
                  <a:srgbClr val="333333"/>
                </a:solidFill>
                <a:latin typeface="Trebuchet MS"/>
                <a:cs typeface="Trebuchet MS"/>
              </a:rPr>
              <a:t>disappears/dies</a:t>
            </a:r>
            <a:r>
              <a:rPr sz="2100" spc="20" dirty="0">
                <a:solidFill>
                  <a:srgbClr val="333333"/>
                </a:solidFill>
                <a:latin typeface="Trebuchet MS"/>
                <a:cs typeface="Trebuchet MS"/>
              </a:rPr>
              <a:t> </a:t>
            </a:r>
            <a:r>
              <a:rPr sz="2100" dirty="0">
                <a:solidFill>
                  <a:srgbClr val="333333"/>
                </a:solidFill>
                <a:latin typeface="Trebuchet MS"/>
                <a:cs typeface="Trebuchet MS"/>
              </a:rPr>
              <a:t>for</a:t>
            </a:r>
            <a:r>
              <a:rPr sz="2100" spc="25" dirty="0">
                <a:solidFill>
                  <a:srgbClr val="333333"/>
                </a:solidFill>
                <a:latin typeface="Trebuchet MS"/>
                <a:cs typeface="Trebuchet MS"/>
              </a:rPr>
              <a:t> </a:t>
            </a:r>
            <a:r>
              <a:rPr sz="2100" spc="65" dirty="0">
                <a:solidFill>
                  <a:srgbClr val="333333"/>
                </a:solidFill>
                <a:latin typeface="Trebuchet MS"/>
                <a:cs typeface="Trebuchet MS"/>
              </a:rPr>
              <a:t>any</a:t>
            </a:r>
            <a:r>
              <a:rPr sz="2100" spc="25" dirty="0">
                <a:solidFill>
                  <a:srgbClr val="333333"/>
                </a:solidFill>
                <a:latin typeface="Trebuchet MS"/>
                <a:cs typeface="Trebuchet MS"/>
              </a:rPr>
              <a:t> </a:t>
            </a:r>
            <a:r>
              <a:rPr sz="2100" spc="-10" dirty="0">
                <a:solidFill>
                  <a:srgbClr val="333333"/>
                </a:solidFill>
                <a:latin typeface="Trebuchet MS"/>
                <a:cs typeface="Trebuchet MS"/>
              </a:rPr>
              <a:t>reason:</a:t>
            </a:r>
            <a:endParaRPr sz="2100">
              <a:latin typeface="Trebuchet MS"/>
              <a:cs typeface="Trebuchet MS"/>
            </a:endParaRPr>
          </a:p>
          <a:p>
            <a:pPr marL="393065">
              <a:lnSpc>
                <a:spcPct val="100000"/>
              </a:lnSpc>
              <a:spcBef>
                <a:spcPts val="1230"/>
              </a:spcBef>
            </a:pPr>
            <a:r>
              <a:rPr sz="2100" spc="65" dirty="0">
                <a:solidFill>
                  <a:srgbClr val="333333"/>
                </a:solidFill>
                <a:latin typeface="Trebuchet MS"/>
                <a:cs typeface="Trebuchet MS"/>
              </a:rPr>
              <a:t>a</a:t>
            </a:r>
            <a:r>
              <a:rPr sz="2100" spc="-120" dirty="0">
                <a:solidFill>
                  <a:srgbClr val="333333"/>
                </a:solidFill>
                <a:latin typeface="Trebuchet MS"/>
                <a:cs typeface="Trebuchet MS"/>
              </a:rPr>
              <a:t> </a:t>
            </a:r>
            <a:r>
              <a:rPr sz="2100" dirty="0">
                <a:solidFill>
                  <a:srgbClr val="333333"/>
                </a:solidFill>
                <a:latin typeface="Trebuchet MS"/>
                <a:cs typeface="Trebuchet MS"/>
              </a:rPr>
              <a:t>failing</a:t>
            </a:r>
            <a:r>
              <a:rPr sz="2100" spc="-120" dirty="0">
                <a:solidFill>
                  <a:srgbClr val="333333"/>
                </a:solidFill>
                <a:latin typeface="Trebuchet MS"/>
                <a:cs typeface="Trebuchet MS"/>
              </a:rPr>
              <a:t> </a:t>
            </a:r>
            <a:r>
              <a:rPr sz="2100" spc="95" dirty="0">
                <a:solidFill>
                  <a:srgbClr val="ED2137"/>
                </a:solidFill>
                <a:latin typeface="Trebuchet MS"/>
                <a:cs typeface="Trebuchet MS"/>
              </a:rPr>
              <a:t>Node</a:t>
            </a:r>
            <a:endParaRPr sz="2100">
              <a:latin typeface="Trebuchet MS"/>
              <a:cs typeface="Trebuchet MS"/>
            </a:endParaRPr>
          </a:p>
          <a:p>
            <a:pPr marL="393065">
              <a:lnSpc>
                <a:spcPct val="100000"/>
              </a:lnSpc>
              <a:spcBef>
                <a:spcPts val="1305"/>
              </a:spcBef>
            </a:pPr>
            <a:r>
              <a:rPr sz="2100" dirty="0">
                <a:solidFill>
                  <a:srgbClr val="333333"/>
                </a:solidFill>
                <a:latin typeface="Trebuchet MS"/>
                <a:cs typeface="Trebuchet MS"/>
              </a:rPr>
              <a:t>the</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90" dirty="0">
                <a:solidFill>
                  <a:srgbClr val="333333"/>
                </a:solidFill>
                <a:latin typeface="Trebuchet MS"/>
                <a:cs typeface="Trebuchet MS"/>
              </a:rPr>
              <a:t>was</a:t>
            </a:r>
            <a:r>
              <a:rPr sz="2100" spc="-70" dirty="0">
                <a:solidFill>
                  <a:srgbClr val="333333"/>
                </a:solidFill>
                <a:latin typeface="Trebuchet MS"/>
                <a:cs typeface="Trebuchet MS"/>
              </a:rPr>
              <a:t> </a:t>
            </a:r>
            <a:r>
              <a:rPr sz="2100" spc="80" dirty="0">
                <a:solidFill>
                  <a:srgbClr val="333333"/>
                </a:solidFill>
                <a:latin typeface="Trebuchet MS"/>
                <a:cs typeface="Trebuchet MS"/>
              </a:rPr>
              <a:t>removed</a:t>
            </a:r>
            <a:r>
              <a:rPr sz="2100" spc="-70" dirty="0">
                <a:solidFill>
                  <a:srgbClr val="333333"/>
                </a:solidFill>
                <a:latin typeface="Trebuchet MS"/>
                <a:cs typeface="Trebuchet MS"/>
              </a:rPr>
              <a:t> </a:t>
            </a:r>
            <a:r>
              <a:rPr sz="2100" spc="75" dirty="0">
                <a:solidFill>
                  <a:srgbClr val="333333"/>
                </a:solidFill>
                <a:latin typeface="Trebuchet MS"/>
                <a:cs typeface="Trebuchet MS"/>
              </a:rPr>
              <a:t>from</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14" dirty="0">
                <a:solidFill>
                  <a:srgbClr val="ED2137"/>
                </a:solidFill>
                <a:latin typeface="Trebuchet MS"/>
                <a:cs typeface="Trebuchet MS"/>
              </a:rPr>
              <a:t>Node</a:t>
            </a:r>
            <a:r>
              <a:rPr sz="2100" spc="-70" dirty="0">
                <a:solidFill>
                  <a:srgbClr val="ED2137"/>
                </a:solidFill>
                <a:latin typeface="Trebuchet MS"/>
                <a:cs typeface="Trebuchet MS"/>
              </a:rPr>
              <a:t> </a:t>
            </a:r>
            <a:r>
              <a:rPr sz="2100" spc="65" dirty="0">
                <a:solidFill>
                  <a:srgbClr val="333333"/>
                </a:solidFill>
                <a:latin typeface="Trebuchet MS"/>
                <a:cs typeface="Trebuchet MS"/>
              </a:rPr>
              <a:t>during</a:t>
            </a:r>
            <a:r>
              <a:rPr sz="2100" spc="-70" dirty="0">
                <a:solidFill>
                  <a:srgbClr val="333333"/>
                </a:solidFill>
                <a:latin typeface="Trebuchet MS"/>
                <a:cs typeface="Trebuchet MS"/>
              </a:rPr>
              <a:t> </a:t>
            </a:r>
            <a:r>
              <a:rPr sz="2100" spc="45" dirty="0">
                <a:solidFill>
                  <a:srgbClr val="333333"/>
                </a:solidFill>
                <a:latin typeface="Trebuchet MS"/>
                <a:cs typeface="Trebuchet MS"/>
              </a:rPr>
              <a:t>maintenance</a:t>
            </a:r>
            <a:endParaRPr sz="2100">
              <a:latin typeface="Trebuchet MS"/>
              <a:cs typeface="Trebuchet MS"/>
            </a:endParaRPr>
          </a:p>
          <a:p>
            <a:pPr marL="12700">
              <a:lnSpc>
                <a:spcPct val="100000"/>
              </a:lnSpc>
              <a:spcBef>
                <a:spcPts val="1230"/>
              </a:spcBef>
            </a:pPr>
            <a:r>
              <a:rPr sz="2100" spc="-229" dirty="0">
                <a:solidFill>
                  <a:srgbClr val="333333"/>
                </a:solidFill>
                <a:latin typeface="Trebuchet MS"/>
                <a:cs typeface="Trebuchet MS"/>
              </a:rPr>
              <a:t>...</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dirty="0">
                <a:solidFill>
                  <a:srgbClr val="ED2137"/>
                </a:solidFill>
                <a:latin typeface="Trebuchet MS"/>
                <a:cs typeface="Trebuchet MS"/>
              </a:rPr>
              <a:t>ReplicaSet</a:t>
            </a:r>
            <a:r>
              <a:rPr sz="2100" spc="-70" dirty="0">
                <a:solidFill>
                  <a:srgbClr val="ED2137"/>
                </a:solidFill>
                <a:latin typeface="Trebuchet MS"/>
                <a:cs typeface="Trebuchet MS"/>
              </a:rPr>
              <a:t> </a:t>
            </a:r>
            <a:r>
              <a:rPr sz="2100" spc="-50" dirty="0">
                <a:solidFill>
                  <a:srgbClr val="333333"/>
                </a:solidFill>
                <a:latin typeface="Trebuchet MS"/>
                <a:cs typeface="Trebuchet MS"/>
              </a:rPr>
              <a:t>will</a:t>
            </a:r>
            <a:r>
              <a:rPr sz="2100" spc="-65" dirty="0">
                <a:solidFill>
                  <a:srgbClr val="333333"/>
                </a:solidFill>
                <a:latin typeface="Trebuchet MS"/>
                <a:cs typeface="Trebuchet MS"/>
              </a:rPr>
              <a:t> </a:t>
            </a:r>
            <a:r>
              <a:rPr sz="2100" dirty="0">
                <a:solidFill>
                  <a:srgbClr val="333333"/>
                </a:solidFill>
                <a:latin typeface="Trebuchet MS"/>
                <a:cs typeface="Trebuchet MS"/>
              </a:rPr>
              <a:t>detect</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65" dirty="0">
                <a:solidFill>
                  <a:srgbClr val="333333"/>
                </a:solidFill>
                <a:latin typeface="Trebuchet MS"/>
                <a:cs typeface="Trebuchet MS"/>
              </a:rPr>
              <a:t>absence</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14" dirty="0">
                <a:solidFill>
                  <a:srgbClr val="ED2137"/>
                </a:solidFill>
                <a:latin typeface="Trebuchet MS"/>
                <a:cs typeface="Trebuchet MS"/>
              </a:rPr>
              <a:t>Pods</a:t>
            </a:r>
            <a:r>
              <a:rPr sz="2100" spc="-65" dirty="0">
                <a:solidFill>
                  <a:srgbClr val="ED2137"/>
                </a:solidFill>
                <a:latin typeface="Trebuchet MS"/>
                <a:cs typeface="Trebuchet MS"/>
              </a:rPr>
              <a:t> </a:t>
            </a:r>
            <a:r>
              <a:rPr sz="2100" spc="100" dirty="0">
                <a:solidFill>
                  <a:srgbClr val="333333"/>
                </a:solidFill>
                <a:latin typeface="Trebuchet MS"/>
                <a:cs typeface="Trebuchet MS"/>
              </a:rPr>
              <a:t>and</a:t>
            </a:r>
            <a:r>
              <a:rPr sz="2100" spc="-70" dirty="0">
                <a:solidFill>
                  <a:srgbClr val="333333"/>
                </a:solidFill>
                <a:latin typeface="Trebuchet MS"/>
                <a:cs typeface="Trebuchet MS"/>
              </a:rPr>
              <a:t> </a:t>
            </a:r>
            <a:r>
              <a:rPr sz="2100" spc="60" dirty="0">
                <a:solidFill>
                  <a:srgbClr val="333333"/>
                </a:solidFill>
                <a:latin typeface="Trebuchet MS"/>
                <a:cs typeface="Trebuchet MS"/>
              </a:rPr>
              <a:t>cause</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75" dirty="0">
                <a:solidFill>
                  <a:srgbClr val="333333"/>
                </a:solidFill>
                <a:latin typeface="Trebuchet MS"/>
                <a:cs typeface="Trebuchet MS"/>
              </a:rPr>
              <a:t>new</a:t>
            </a:r>
            <a:r>
              <a:rPr sz="2100" spc="-70" dirty="0">
                <a:solidFill>
                  <a:srgbClr val="333333"/>
                </a:solidFill>
                <a:latin typeface="Trebuchet MS"/>
                <a:cs typeface="Trebuchet MS"/>
              </a:rPr>
              <a:t> </a:t>
            </a:r>
            <a:r>
              <a:rPr sz="2100" spc="90" dirty="0">
                <a:solidFill>
                  <a:srgbClr val="333333"/>
                </a:solidFill>
                <a:latin typeface="Trebuchet MS"/>
                <a:cs typeface="Trebuchet MS"/>
              </a:rPr>
              <a:t>one</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10" dirty="0">
                <a:solidFill>
                  <a:srgbClr val="333333"/>
                </a:solidFill>
                <a:latin typeface="Trebuchet MS"/>
                <a:cs typeface="Trebuchet MS"/>
              </a:rPr>
              <a:t>created</a:t>
            </a:r>
            <a:endParaRPr sz="2100">
              <a:latin typeface="Trebuchet MS"/>
              <a:cs typeface="Trebuchet MS"/>
            </a:endParaRPr>
          </a:p>
        </p:txBody>
      </p:sp>
      <p:pic>
        <p:nvPicPr>
          <p:cNvPr id="8" name="object 8"/>
          <p:cNvPicPr/>
          <p:nvPr/>
        </p:nvPicPr>
        <p:blipFill>
          <a:blip r:embed="rId2" cstate="print"/>
          <a:stretch>
            <a:fillRect/>
          </a:stretch>
        </p:blipFill>
        <p:spPr>
          <a:xfrm>
            <a:off x="933449" y="3571874"/>
            <a:ext cx="95250" cy="95249"/>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REPLICAS</a:t>
            </a:r>
            <a:r>
              <a:rPr spc="-90"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395537"/>
            <a:ext cx="104775" cy="104774"/>
          </a:xfrm>
          <a:prstGeom prst="rect">
            <a:avLst/>
          </a:prstGeom>
        </p:spPr>
      </p:pic>
      <p:pic>
        <p:nvPicPr>
          <p:cNvPr id="5" name="object 5"/>
          <p:cNvPicPr/>
          <p:nvPr/>
        </p:nvPicPr>
        <p:blipFill>
          <a:blip r:embed="rId3" cstate="print"/>
          <a:stretch>
            <a:fillRect/>
          </a:stretch>
        </p:blipFill>
        <p:spPr>
          <a:xfrm>
            <a:off x="1309687" y="3138487"/>
            <a:ext cx="104775" cy="104774"/>
          </a:xfrm>
          <a:prstGeom prst="rect">
            <a:avLst/>
          </a:prstGeom>
        </p:spPr>
      </p:pic>
      <p:sp>
        <p:nvSpPr>
          <p:cNvPr id="6" name="object 6"/>
          <p:cNvSpPr txBox="1"/>
          <p:nvPr/>
        </p:nvSpPr>
        <p:spPr>
          <a:xfrm>
            <a:off x="1177924" y="1503091"/>
            <a:ext cx="11165840" cy="1849120"/>
          </a:xfrm>
          <a:prstGeom prst="rect">
            <a:avLst/>
          </a:prstGeom>
        </p:spPr>
        <p:txBody>
          <a:bodyPr vert="horz" wrap="square" lIns="0" tIns="74295" rIns="0" bIns="0" rtlCol="0">
            <a:spAutoFit/>
          </a:bodyPr>
          <a:lstStyle/>
          <a:p>
            <a:pPr marL="12700" marR="5080">
              <a:lnSpc>
                <a:spcPts val="2100"/>
              </a:lnSpc>
              <a:spcBef>
                <a:spcPts val="585"/>
              </a:spcBef>
            </a:pP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ED2137"/>
                </a:solidFill>
                <a:latin typeface="Trebuchet MS"/>
                <a:cs typeface="Trebuchet MS"/>
              </a:rPr>
              <a:t>ReplicaSet</a:t>
            </a:r>
            <a:r>
              <a:rPr sz="2100" spc="-35" dirty="0">
                <a:solidFill>
                  <a:srgbClr val="ED2137"/>
                </a:solidFill>
                <a:latin typeface="Trebuchet MS"/>
                <a:cs typeface="Trebuchet MS"/>
              </a:rPr>
              <a:t> </a:t>
            </a:r>
            <a:r>
              <a:rPr sz="2100" spc="50" dirty="0">
                <a:solidFill>
                  <a:srgbClr val="333333"/>
                </a:solidFill>
                <a:latin typeface="Trebuchet MS"/>
                <a:cs typeface="Trebuchet MS"/>
              </a:rPr>
              <a:t>can</a:t>
            </a:r>
            <a:r>
              <a:rPr sz="2100" spc="-35" dirty="0">
                <a:solidFill>
                  <a:srgbClr val="333333"/>
                </a:solidFill>
                <a:latin typeface="Trebuchet MS"/>
                <a:cs typeface="Trebuchet MS"/>
              </a:rPr>
              <a:t> </a:t>
            </a:r>
            <a:r>
              <a:rPr sz="2100" spc="95" dirty="0">
                <a:solidFill>
                  <a:srgbClr val="333333"/>
                </a:solidFill>
                <a:latin typeface="Trebuchet MS"/>
                <a:cs typeface="Trebuchet MS"/>
              </a:rPr>
              <a:t>manage</a:t>
            </a:r>
            <a:r>
              <a:rPr sz="2100" spc="-35" dirty="0">
                <a:solidFill>
                  <a:srgbClr val="333333"/>
                </a:solidFill>
                <a:latin typeface="Trebuchet MS"/>
                <a:cs typeface="Trebuchet MS"/>
              </a:rPr>
              <a:t> </a:t>
            </a:r>
            <a:r>
              <a:rPr sz="2100" dirty="0">
                <a:solidFill>
                  <a:srgbClr val="333333"/>
                </a:solidFill>
                <a:latin typeface="Trebuchet MS"/>
                <a:cs typeface="Trebuchet MS"/>
              </a:rPr>
              <a:t>several</a:t>
            </a:r>
            <a:r>
              <a:rPr sz="2100" spc="-35" dirty="0">
                <a:solidFill>
                  <a:srgbClr val="333333"/>
                </a:solidFill>
                <a:latin typeface="Trebuchet MS"/>
                <a:cs typeface="Trebuchet MS"/>
              </a:rPr>
              <a:t> </a:t>
            </a:r>
            <a:r>
              <a:rPr sz="2100" dirty="0">
                <a:solidFill>
                  <a:srgbClr val="333333"/>
                </a:solidFill>
                <a:latin typeface="Trebuchet MS"/>
                <a:cs typeface="Trebuchet MS"/>
              </a:rPr>
              <a:t>copies</a:t>
            </a:r>
            <a:r>
              <a:rPr sz="2100" spc="-35" dirty="0">
                <a:solidFill>
                  <a:srgbClr val="333333"/>
                </a:solidFill>
                <a:latin typeface="Trebuchet MS"/>
                <a:cs typeface="Trebuchet MS"/>
              </a:rPr>
              <a:t> </a:t>
            </a:r>
            <a:r>
              <a:rPr sz="2100" spc="-25" dirty="0">
                <a:solidFill>
                  <a:srgbClr val="333333"/>
                </a:solidFill>
                <a:latin typeface="Trebuchet MS"/>
                <a:cs typeface="Trebuchet MS"/>
              </a:rPr>
              <a:t>(called</a:t>
            </a:r>
            <a:r>
              <a:rPr sz="2100" spc="-35" dirty="0">
                <a:solidFill>
                  <a:srgbClr val="333333"/>
                </a:solidFill>
                <a:latin typeface="Trebuchet MS"/>
                <a:cs typeface="Trebuchet MS"/>
              </a:rPr>
              <a:t> </a:t>
            </a:r>
            <a:r>
              <a:rPr sz="2150" i="1" spc="-25" dirty="0">
                <a:solidFill>
                  <a:srgbClr val="ED2137"/>
                </a:solidFill>
                <a:latin typeface="Trebuchet MS"/>
                <a:cs typeface="Trebuchet MS"/>
              </a:rPr>
              <a:t>replicas</a:t>
            </a:r>
            <a:r>
              <a:rPr sz="2100" spc="-25" dirty="0">
                <a:solidFill>
                  <a:srgbClr val="333333"/>
                </a:solidFill>
                <a:latin typeface="Trebuchet MS"/>
                <a:cs typeface="Trebuchet MS"/>
              </a:rPr>
              <a:t>)</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5" dirty="0">
                <a:solidFill>
                  <a:srgbClr val="333333"/>
                </a:solidFill>
                <a:latin typeface="Trebuchet MS"/>
                <a:cs typeface="Trebuchet MS"/>
              </a:rPr>
              <a:t>same</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35" dirty="0">
                <a:solidFill>
                  <a:srgbClr val="ED2137"/>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spc="80" dirty="0">
                <a:solidFill>
                  <a:srgbClr val="333333"/>
                </a:solidFill>
                <a:latin typeface="Trebuchet MS"/>
                <a:cs typeface="Trebuchet MS"/>
              </a:rPr>
              <a:t>ensure</a:t>
            </a:r>
            <a:r>
              <a:rPr sz="2100" spc="-35" dirty="0">
                <a:solidFill>
                  <a:srgbClr val="333333"/>
                </a:solidFill>
                <a:latin typeface="Trebuchet MS"/>
                <a:cs typeface="Trebuchet MS"/>
              </a:rPr>
              <a:t> </a:t>
            </a:r>
            <a:r>
              <a:rPr sz="2100" spc="-20" dirty="0">
                <a:solidFill>
                  <a:srgbClr val="333333"/>
                </a:solidFill>
                <a:latin typeface="Trebuchet MS"/>
                <a:cs typeface="Trebuchet MS"/>
              </a:rPr>
              <a:t>that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05" dirty="0">
                <a:solidFill>
                  <a:srgbClr val="333333"/>
                </a:solidFill>
                <a:latin typeface="Trebuchet MS"/>
                <a:cs typeface="Trebuchet MS"/>
              </a:rPr>
              <a:t>number</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replicas</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30" dirty="0">
                <a:solidFill>
                  <a:srgbClr val="333333"/>
                </a:solidFill>
                <a:latin typeface="Trebuchet MS"/>
                <a:cs typeface="Trebuchet MS"/>
              </a:rPr>
              <a:t> </a:t>
            </a:r>
            <a:r>
              <a:rPr sz="2100" spc="50" dirty="0">
                <a:solidFill>
                  <a:srgbClr val="333333"/>
                </a:solidFill>
                <a:latin typeface="Trebuchet MS"/>
                <a:cs typeface="Trebuchet MS"/>
              </a:rPr>
              <a:t>operation</a:t>
            </a:r>
            <a:r>
              <a:rPr sz="2100" spc="-25" dirty="0">
                <a:solidFill>
                  <a:srgbClr val="333333"/>
                </a:solidFill>
                <a:latin typeface="Trebuchet MS"/>
                <a:cs typeface="Trebuchet MS"/>
              </a:rPr>
              <a:t> </a:t>
            </a:r>
            <a:r>
              <a:rPr sz="2100" spc="90" dirty="0">
                <a:solidFill>
                  <a:srgbClr val="333333"/>
                </a:solidFill>
                <a:latin typeface="Trebuchet MS"/>
                <a:cs typeface="Trebuchet MS"/>
              </a:rPr>
              <a:t>corresponds</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expected</a:t>
            </a:r>
            <a:r>
              <a:rPr sz="2100" spc="-30" dirty="0">
                <a:solidFill>
                  <a:srgbClr val="333333"/>
                </a:solidFill>
                <a:latin typeface="Trebuchet MS"/>
                <a:cs typeface="Trebuchet MS"/>
              </a:rPr>
              <a:t> </a:t>
            </a:r>
            <a:r>
              <a:rPr sz="2100" spc="-20" dirty="0">
                <a:solidFill>
                  <a:srgbClr val="333333"/>
                </a:solidFill>
                <a:latin typeface="Trebuchet MS"/>
                <a:cs typeface="Trebuchet MS"/>
              </a:rPr>
              <a:t>one:</a:t>
            </a:r>
            <a:endParaRPr sz="2100">
              <a:latin typeface="Trebuchet MS"/>
              <a:cs typeface="Trebuchet MS"/>
            </a:endParaRPr>
          </a:p>
          <a:p>
            <a:pPr marL="393065" marR="211454">
              <a:lnSpc>
                <a:spcPts val="2100"/>
              </a:lnSpc>
              <a:spcBef>
                <a:spcPts val="1725"/>
              </a:spcBef>
            </a:pPr>
            <a:r>
              <a:rPr sz="2100" spc="-80" dirty="0">
                <a:solidFill>
                  <a:srgbClr val="333333"/>
                </a:solidFill>
                <a:latin typeface="Trebuchet MS"/>
                <a:cs typeface="Trebuchet MS"/>
              </a:rPr>
              <a:t>if</a:t>
            </a:r>
            <a:r>
              <a:rPr sz="2100" spc="-45" dirty="0">
                <a:solidFill>
                  <a:srgbClr val="333333"/>
                </a:solidFill>
                <a:latin typeface="Trebuchet MS"/>
                <a:cs typeface="Trebuchet MS"/>
              </a:rPr>
              <a:t> </a:t>
            </a:r>
            <a:r>
              <a:rPr sz="2100" dirty="0">
                <a:solidFill>
                  <a:srgbClr val="333333"/>
                </a:solidFill>
                <a:latin typeface="Trebuchet MS"/>
                <a:cs typeface="Trebuchet MS"/>
              </a:rPr>
              <a:t>there</a:t>
            </a:r>
            <a:r>
              <a:rPr sz="2100" spc="-40" dirty="0">
                <a:solidFill>
                  <a:srgbClr val="333333"/>
                </a:solidFill>
                <a:latin typeface="Trebuchet MS"/>
                <a:cs typeface="Trebuchet MS"/>
              </a:rPr>
              <a:t> </a:t>
            </a:r>
            <a:r>
              <a:rPr sz="2100" dirty="0">
                <a:solidFill>
                  <a:srgbClr val="333333"/>
                </a:solidFill>
                <a:latin typeface="Trebuchet MS"/>
                <a:cs typeface="Trebuchet MS"/>
              </a:rPr>
              <a:t>are</a:t>
            </a:r>
            <a:r>
              <a:rPr sz="2100" spc="-40" dirty="0">
                <a:solidFill>
                  <a:srgbClr val="333333"/>
                </a:solidFill>
                <a:latin typeface="Trebuchet MS"/>
                <a:cs typeface="Trebuchet MS"/>
              </a:rPr>
              <a:t> </a:t>
            </a:r>
            <a:r>
              <a:rPr sz="2100" spc="60" dirty="0">
                <a:solidFill>
                  <a:srgbClr val="333333"/>
                </a:solidFill>
                <a:latin typeface="Trebuchet MS"/>
                <a:cs typeface="Trebuchet MS"/>
              </a:rPr>
              <a:t>not</a:t>
            </a:r>
            <a:r>
              <a:rPr sz="2100" spc="-40" dirty="0">
                <a:solidFill>
                  <a:srgbClr val="333333"/>
                </a:solidFill>
                <a:latin typeface="Trebuchet MS"/>
                <a:cs typeface="Trebuchet MS"/>
              </a:rPr>
              <a:t> </a:t>
            </a:r>
            <a:r>
              <a:rPr sz="2100" spc="100" dirty="0">
                <a:solidFill>
                  <a:srgbClr val="333333"/>
                </a:solidFill>
                <a:latin typeface="Trebuchet MS"/>
                <a:cs typeface="Trebuchet MS"/>
              </a:rPr>
              <a:t>enough</a:t>
            </a:r>
            <a:r>
              <a:rPr sz="2100" spc="-40" dirty="0">
                <a:solidFill>
                  <a:srgbClr val="333333"/>
                </a:solidFill>
                <a:latin typeface="Trebuchet MS"/>
                <a:cs typeface="Trebuchet MS"/>
              </a:rPr>
              <a:t> </a:t>
            </a:r>
            <a:r>
              <a:rPr sz="2100" dirty="0">
                <a:solidFill>
                  <a:srgbClr val="333333"/>
                </a:solidFill>
                <a:latin typeface="Trebuchet MS"/>
                <a:cs typeface="Trebuchet MS"/>
              </a:rPr>
              <a:t>replicas</a:t>
            </a:r>
            <a:r>
              <a:rPr sz="2100" spc="-40" dirty="0">
                <a:solidFill>
                  <a:srgbClr val="333333"/>
                </a:solidFill>
                <a:latin typeface="Trebuchet MS"/>
                <a:cs typeface="Trebuchet MS"/>
              </a:rPr>
              <a:t> </a:t>
            </a:r>
            <a:r>
              <a:rPr sz="2100" spc="80" dirty="0">
                <a:solidFill>
                  <a:srgbClr val="333333"/>
                </a:solidFill>
                <a:latin typeface="Trebuchet MS"/>
                <a:cs typeface="Trebuchet MS"/>
              </a:rPr>
              <a:t>compared</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25" dirty="0">
                <a:solidFill>
                  <a:srgbClr val="333333"/>
                </a:solidFill>
                <a:latin typeface="Trebuchet MS"/>
                <a:cs typeface="Trebuchet MS"/>
              </a:rPr>
              <a:t>target,</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ED2137"/>
                </a:solidFill>
                <a:latin typeface="Trebuchet MS"/>
                <a:cs typeface="Trebuchet MS"/>
              </a:rPr>
              <a:t>ReplicaSet</a:t>
            </a:r>
            <a:r>
              <a:rPr sz="2100" spc="-40" dirty="0">
                <a:solidFill>
                  <a:srgbClr val="ED2137"/>
                </a:solidFill>
                <a:latin typeface="Trebuchet MS"/>
                <a:cs typeface="Trebuchet MS"/>
              </a:rPr>
              <a:t> </a:t>
            </a:r>
            <a:r>
              <a:rPr sz="2100" spc="-50" dirty="0">
                <a:solidFill>
                  <a:srgbClr val="333333"/>
                </a:solidFill>
                <a:latin typeface="Trebuchet MS"/>
                <a:cs typeface="Trebuchet MS"/>
              </a:rPr>
              <a:t>will</a:t>
            </a:r>
            <a:r>
              <a:rPr sz="2100" spc="-40" dirty="0">
                <a:solidFill>
                  <a:srgbClr val="333333"/>
                </a:solidFill>
                <a:latin typeface="Trebuchet MS"/>
                <a:cs typeface="Trebuchet MS"/>
              </a:rPr>
              <a:t> </a:t>
            </a:r>
            <a:r>
              <a:rPr sz="2100" dirty="0">
                <a:solidFill>
                  <a:srgbClr val="333333"/>
                </a:solidFill>
                <a:latin typeface="Trebuchet MS"/>
                <a:cs typeface="Trebuchet MS"/>
              </a:rPr>
              <a:t>create</a:t>
            </a:r>
            <a:r>
              <a:rPr sz="2100" spc="-40" dirty="0">
                <a:solidFill>
                  <a:srgbClr val="333333"/>
                </a:solidFill>
                <a:latin typeface="Trebuchet MS"/>
                <a:cs typeface="Trebuchet MS"/>
              </a:rPr>
              <a:t> </a:t>
            </a:r>
            <a:r>
              <a:rPr sz="2100" spc="-25" dirty="0">
                <a:solidFill>
                  <a:srgbClr val="333333"/>
                </a:solidFill>
                <a:latin typeface="Trebuchet MS"/>
                <a:cs typeface="Trebuchet MS"/>
              </a:rPr>
              <a:t>the </a:t>
            </a:r>
            <a:r>
              <a:rPr sz="2100" spc="75" dirty="0">
                <a:solidFill>
                  <a:srgbClr val="333333"/>
                </a:solidFill>
                <a:latin typeface="Trebuchet MS"/>
                <a:cs typeface="Trebuchet MS"/>
              </a:rPr>
              <a:t>missing</a:t>
            </a:r>
            <a:r>
              <a:rPr sz="2100" spc="-70" dirty="0">
                <a:solidFill>
                  <a:srgbClr val="333333"/>
                </a:solidFill>
                <a:latin typeface="Trebuchet MS"/>
                <a:cs typeface="Trebuchet MS"/>
              </a:rPr>
              <a:t> </a:t>
            </a:r>
            <a:r>
              <a:rPr sz="2100" spc="85" dirty="0">
                <a:solidFill>
                  <a:srgbClr val="333333"/>
                </a:solidFill>
                <a:latin typeface="Trebuchet MS"/>
                <a:cs typeface="Trebuchet MS"/>
              </a:rPr>
              <a:t>ones</a:t>
            </a:r>
            <a:endParaRPr sz="2100">
              <a:latin typeface="Trebuchet MS"/>
              <a:cs typeface="Trebuchet MS"/>
            </a:endParaRPr>
          </a:p>
          <a:p>
            <a:pPr marL="393065">
              <a:lnSpc>
                <a:spcPct val="100000"/>
              </a:lnSpc>
              <a:spcBef>
                <a:spcPts val="1230"/>
              </a:spcBef>
            </a:pPr>
            <a:r>
              <a:rPr sz="2100" spc="-80" dirty="0">
                <a:solidFill>
                  <a:srgbClr val="333333"/>
                </a:solidFill>
                <a:latin typeface="Trebuchet MS"/>
                <a:cs typeface="Trebuchet MS"/>
              </a:rPr>
              <a:t>if</a:t>
            </a:r>
            <a:r>
              <a:rPr sz="2100" spc="-45" dirty="0">
                <a:solidFill>
                  <a:srgbClr val="333333"/>
                </a:solidFill>
                <a:latin typeface="Trebuchet MS"/>
                <a:cs typeface="Trebuchet MS"/>
              </a:rPr>
              <a:t> </a:t>
            </a:r>
            <a:r>
              <a:rPr sz="2100" dirty="0">
                <a:solidFill>
                  <a:srgbClr val="333333"/>
                </a:solidFill>
                <a:latin typeface="Trebuchet MS"/>
                <a:cs typeface="Trebuchet MS"/>
              </a:rPr>
              <a:t>there</a:t>
            </a:r>
            <a:r>
              <a:rPr sz="2100" spc="-40" dirty="0">
                <a:solidFill>
                  <a:srgbClr val="333333"/>
                </a:solidFill>
                <a:latin typeface="Trebuchet MS"/>
                <a:cs typeface="Trebuchet MS"/>
              </a:rPr>
              <a:t> </a:t>
            </a:r>
            <a:r>
              <a:rPr sz="2100" dirty="0">
                <a:solidFill>
                  <a:srgbClr val="333333"/>
                </a:solidFill>
                <a:latin typeface="Trebuchet MS"/>
                <a:cs typeface="Trebuchet MS"/>
              </a:rPr>
              <a:t>are</a:t>
            </a:r>
            <a:r>
              <a:rPr sz="2100" spc="-40" dirty="0">
                <a:solidFill>
                  <a:srgbClr val="333333"/>
                </a:solidFill>
                <a:latin typeface="Trebuchet MS"/>
                <a:cs typeface="Trebuchet MS"/>
              </a:rPr>
              <a:t> </a:t>
            </a:r>
            <a:r>
              <a:rPr sz="2100" spc="60" dirty="0">
                <a:solidFill>
                  <a:srgbClr val="333333"/>
                </a:solidFill>
                <a:latin typeface="Trebuchet MS"/>
                <a:cs typeface="Trebuchet MS"/>
              </a:rPr>
              <a:t>too</a:t>
            </a:r>
            <a:r>
              <a:rPr sz="2100" spc="-40" dirty="0">
                <a:solidFill>
                  <a:srgbClr val="333333"/>
                </a:solidFill>
                <a:latin typeface="Trebuchet MS"/>
                <a:cs typeface="Trebuchet MS"/>
              </a:rPr>
              <a:t> </a:t>
            </a:r>
            <a:r>
              <a:rPr sz="2100" dirty="0">
                <a:solidFill>
                  <a:srgbClr val="333333"/>
                </a:solidFill>
                <a:latin typeface="Trebuchet MS"/>
                <a:cs typeface="Trebuchet MS"/>
              </a:rPr>
              <a:t>many,</a:t>
            </a:r>
            <a:r>
              <a:rPr sz="2100" spc="-40" dirty="0">
                <a:solidFill>
                  <a:srgbClr val="333333"/>
                </a:solidFill>
                <a:latin typeface="Trebuchet MS"/>
                <a:cs typeface="Trebuchet MS"/>
              </a:rPr>
              <a:t> </a:t>
            </a:r>
            <a:r>
              <a:rPr sz="2100" spc="-95" dirty="0">
                <a:solidFill>
                  <a:srgbClr val="333333"/>
                </a:solidFill>
                <a:latin typeface="Trebuchet MS"/>
                <a:cs typeface="Trebuchet MS"/>
              </a:rPr>
              <a:t>it</a:t>
            </a:r>
            <a:r>
              <a:rPr sz="2100" spc="-45" dirty="0">
                <a:solidFill>
                  <a:srgbClr val="333333"/>
                </a:solidFill>
                <a:latin typeface="Trebuchet MS"/>
                <a:cs typeface="Trebuchet MS"/>
              </a:rPr>
              <a:t> </a:t>
            </a:r>
            <a:r>
              <a:rPr sz="2100" spc="-50" dirty="0">
                <a:solidFill>
                  <a:srgbClr val="333333"/>
                </a:solidFill>
                <a:latin typeface="Trebuchet MS"/>
                <a:cs typeface="Trebuchet MS"/>
              </a:rPr>
              <a:t>will</a:t>
            </a:r>
            <a:r>
              <a:rPr sz="2100" spc="-40" dirty="0">
                <a:solidFill>
                  <a:srgbClr val="333333"/>
                </a:solidFill>
                <a:latin typeface="Trebuchet MS"/>
                <a:cs typeface="Trebuchet MS"/>
              </a:rPr>
              <a:t> </a:t>
            </a:r>
            <a:r>
              <a:rPr sz="2100" dirty="0">
                <a:solidFill>
                  <a:srgbClr val="333333"/>
                </a:solidFill>
                <a:latin typeface="Trebuchet MS"/>
                <a:cs typeface="Trebuchet MS"/>
              </a:rPr>
              <a:t>delete</a:t>
            </a:r>
            <a:r>
              <a:rPr sz="2100" spc="-40" dirty="0">
                <a:solidFill>
                  <a:srgbClr val="333333"/>
                </a:solidFill>
                <a:latin typeface="Trebuchet MS"/>
                <a:cs typeface="Trebuchet MS"/>
              </a:rPr>
              <a:t> </a:t>
            </a:r>
            <a:r>
              <a:rPr sz="2100" spc="120" dirty="0">
                <a:solidFill>
                  <a:srgbClr val="333333"/>
                </a:solidFill>
                <a:latin typeface="Trebuchet MS"/>
                <a:cs typeface="Trebuchet MS"/>
              </a:rPr>
              <a:t>some</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dirty="0">
                <a:solidFill>
                  <a:srgbClr val="333333"/>
                </a:solidFill>
                <a:latin typeface="Trebuchet MS"/>
                <a:cs typeface="Trebuchet MS"/>
              </a:rPr>
              <a:t>get</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50" dirty="0">
                <a:solidFill>
                  <a:srgbClr val="333333"/>
                </a:solidFill>
                <a:latin typeface="Trebuchet MS"/>
                <a:cs typeface="Trebuchet MS"/>
              </a:rPr>
              <a:t>requested</a:t>
            </a:r>
            <a:r>
              <a:rPr sz="2100" spc="-40" dirty="0">
                <a:solidFill>
                  <a:srgbClr val="333333"/>
                </a:solidFill>
                <a:latin typeface="Trebuchet MS"/>
                <a:cs typeface="Trebuchet MS"/>
              </a:rPr>
              <a:t> </a:t>
            </a:r>
            <a:r>
              <a:rPr sz="2100" spc="95" dirty="0">
                <a:solidFill>
                  <a:srgbClr val="333333"/>
                </a:solidFill>
                <a:latin typeface="Trebuchet MS"/>
                <a:cs typeface="Trebuchet MS"/>
              </a:rPr>
              <a:t>number</a:t>
            </a:r>
            <a:endParaRPr sz="2100">
              <a:latin typeface="Trebuchet MS"/>
              <a:cs typeface="Trebuchet M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REPLICAS</a:t>
            </a:r>
            <a:r>
              <a:rPr spc="-90" dirty="0"/>
              <a:t> </a:t>
            </a:r>
            <a:r>
              <a:rPr spc="95" dirty="0"/>
              <a:t>(2/2)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183515" rIns="0" bIns="0" rtlCol="0">
            <a:spAutoFit/>
          </a:bodyPr>
          <a:lstStyle/>
          <a:p>
            <a:pPr marL="371475">
              <a:lnSpc>
                <a:spcPct val="100000"/>
              </a:lnSpc>
              <a:spcBef>
                <a:spcPts val="1445"/>
              </a:spcBef>
            </a:pPr>
            <a:r>
              <a:rPr u="none" spc="65" dirty="0">
                <a:solidFill>
                  <a:srgbClr val="333333"/>
                </a:solidFill>
              </a:rPr>
              <a:t>a</a:t>
            </a:r>
            <a:r>
              <a:rPr u="none" spc="-55" dirty="0">
                <a:solidFill>
                  <a:srgbClr val="333333"/>
                </a:solidFill>
              </a:rPr>
              <a:t> </a:t>
            </a:r>
            <a:r>
              <a:rPr u="none" dirty="0"/>
              <a:t>ReplicaSet</a:t>
            </a:r>
            <a:r>
              <a:rPr u="none" spc="-50" dirty="0"/>
              <a:t> </a:t>
            </a:r>
            <a:r>
              <a:rPr u="none" dirty="0">
                <a:solidFill>
                  <a:srgbClr val="333333"/>
                </a:solidFill>
              </a:rPr>
              <a:t>relies</a:t>
            </a:r>
            <a:r>
              <a:rPr u="none" spc="-55" dirty="0">
                <a:solidFill>
                  <a:srgbClr val="333333"/>
                </a:solidFill>
              </a:rPr>
              <a:t> </a:t>
            </a:r>
            <a:r>
              <a:rPr u="none" spc="135" dirty="0">
                <a:solidFill>
                  <a:srgbClr val="333333"/>
                </a:solidFill>
              </a:rPr>
              <a:t>on</a:t>
            </a:r>
            <a:r>
              <a:rPr u="none" spc="-50" dirty="0">
                <a:solidFill>
                  <a:srgbClr val="333333"/>
                </a:solidFill>
              </a:rPr>
              <a:t> </a:t>
            </a:r>
            <a:r>
              <a:rPr u="none" spc="65" dirty="0">
                <a:solidFill>
                  <a:srgbClr val="333333"/>
                </a:solidFill>
              </a:rPr>
              <a:t>a</a:t>
            </a:r>
            <a:r>
              <a:rPr u="none" spc="-55" dirty="0">
                <a:solidFill>
                  <a:srgbClr val="333333"/>
                </a:solidFill>
              </a:rPr>
              <a:t> </a:t>
            </a:r>
            <a:r>
              <a:rPr sz="2150" i="1" u="none" spc="-10" dirty="0">
                <a:latin typeface="Trebuchet MS"/>
                <a:cs typeface="Trebuchet MS"/>
              </a:rPr>
              <a:t>selector</a:t>
            </a:r>
            <a:r>
              <a:rPr sz="2150" i="1" u="none" spc="-65" dirty="0">
                <a:latin typeface="Trebuchet MS"/>
                <a:cs typeface="Trebuchet MS"/>
              </a:rPr>
              <a:t> </a:t>
            </a:r>
            <a:r>
              <a:rPr u="none" dirty="0">
                <a:solidFill>
                  <a:srgbClr val="333333"/>
                </a:solidFill>
              </a:rPr>
              <a:t>of</a:t>
            </a:r>
            <a:r>
              <a:rPr u="none" spc="-55" dirty="0">
                <a:solidFill>
                  <a:srgbClr val="333333"/>
                </a:solidFill>
              </a:rPr>
              <a:t> </a:t>
            </a:r>
            <a:r>
              <a:rPr u="none" dirty="0">
                <a:solidFill>
                  <a:srgbClr val="333333"/>
                </a:solidFill>
              </a:rPr>
              <a:t>labels</a:t>
            </a:r>
            <a:r>
              <a:rPr u="none" spc="-50" dirty="0">
                <a:solidFill>
                  <a:srgbClr val="333333"/>
                </a:solidFill>
              </a:rPr>
              <a:t> </a:t>
            </a:r>
            <a:r>
              <a:rPr u="none" dirty="0">
                <a:solidFill>
                  <a:srgbClr val="333333"/>
                </a:solidFill>
              </a:rPr>
              <a:t>to</a:t>
            </a:r>
            <a:r>
              <a:rPr u="none" spc="-55" dirty="0">
                <a:solidFill>
                  <a:srgbClr val="333333"/>
                </a:solidFill>
              </a:rPr>
              <a:t> </a:t>
            </a:r>
            <a:r>
              <a:rPr u="none" spc="-10" dirty="0">
                <a:solidFill>
                  <a:srgbClr val="333333"/>
                </a:solidFill>
              </a:rPr>
              <a:t>identify</a:t>
            </a:r>
            <a:r>
              <a:rPr u="none" spc="-50" dirty="0">
                <a:solidFill>
                  <a:srgbClr val="333333"/>
                </a:solidFill>
              </a:rPr>
              <a:t> </a:t>
            </a:r>
            <a:r>
              <a:rPr u="none" dirty="0">
                <a:solidFill>
                  <a:srgbClr val="333333"/>
                </a:solidFill>
              </a:rPr>
              <a:t>the</a:t>
            </a:r>
            <a:r>
              <a:rPr u="none" spc="-50" dirty="0">
                <a:solidFill>
                  <a:srgbClr val="333333"/>
                </a:solidFill>
              </a:rPr>
              <a:t> </a:t>
            </a:r>
            <a:r>
              <a:rPr u="none" spc="114" dirty="0"/>
              <a:t>Pods</a:t>
            </a:r>
            <a:r>
              <a:rPr u="none" spc="-55" dirty="0"/>
              <a:t> </a:t>
            </a:r>
            <a:r>
              <a:rPr u="none" spc="-95" dirty="0">
                <a:solidFill>
                  <a:srgbClr val="333333"/>
                </a:solidFill>
              </a:rPr>
              <a:t>it</a:t>
            </a:r>
            <a:r>
              <a:rPr u="none" spc="-50" dirty="0">
                <a:solidFill>
                  <a:srgbClr val="333333"/>
                </a:solidFill>
              </a:rPr>
              <a:t> </a:t>
            </a:r>
            <a:r>
              <a:rPr u="none" spc="90" dirty="0">
                <a:solidFill>
                  <a:srgbClr val="333333"/>
                </a:solidFill>
              </a:rPr>
              <a:t>must</a:t>
            </a:r>
            <a:r>
              <a:rPr u="none" spc="-55" dirty="0">
                <a:solidFill>
                  <a:srgbClr val="333333"/>
                </a:solidFill>
              </a:rPr>
              <a:t> </a:t>
            </a:r>
            <a:r>
              <a:rPr u="none" spc="85" dirty="0">
                <a:solidFill>
                  <a:srgbClr val="333333"/>
                </a:solidFill>
              </a:rPr>
              <a:t>manage</a:t>
            </a:r>
            <a:endParaRPr sz="2150">
              <a:latin typeface="Trebuchet MS"/>
              <a:cs typeface="Trebuchet MS"/>
            </a:endParaRPr>
          </a:p>
          <a:p>
            <a:pPr marL="371475" marR="5080">
              <a:lnSpc>
                <a:spcPts val="2100"/>
              </a:lnSpc>
              <a:spcBef>
                <a:spcPts val="1714"/>
              </a:spcBef>
            </a:pPr>
            <a:r>
              <a:rPr u="none" spc="65" dirty="0">
                <a:solidFill>
                  <a:srgbClr val="333333"/>
                </a:solidFill>
              </a:rPr>
              <a:t>a</a:t>
            </a:r>
            <a:r>
              <a:rPr u="none" spc="-25" dirty="0">
                <a:solidFill>
                  <a:srgbClr val="333333"/>
                </a:solidFill>
              </a:rPr>
              <a:t> </a:t>
            </a:r>
            <a:r>
              <a:rPr u="none" dirty="0"/>
              <a:t>ReplicaSet</a:t>
            </a:r>
            <a:r>
              <a:rPr u="none" spc="-25" dirty="0"/>
              <a:t> </a:t>
            </a:r>
            <a:r>
              <a:rPr u="none" dirty="0">
                <a:solidFill>
                  <a:srgbClr val="333333"/>
                </a:solidFill>
              </a:rPr>
              <a:t>is</a:t>
            </a:r>
            <a:r>
              <a:rPr u="none" spc="-20" dirty="0">
                <a:solidFill>
                  <a:srgbClr val="333333"/>
                </a:solidFill>
              </a:rPr>
              <a:t> </a:t>
            </a:r>
            <a:r>
              <a:rPr u="none" dirty="0">
                <a:solidFill>
                  <a:srgbClr val="333333"/>
                </a:solidFill>
              </a:rPr>
              <a:t>similar</a:t>
            </a:r>
            <a:r>
              <a:rPr u="none" spc="-25" dirty="0">
                <a:solidFill>
                  <a:srgbClr val="333333"/>
                </a:solidFill>
              </a:rPr>
              <a:t> </a:t>
            </a:r>
            <a:r>
              <a:rPr u="none" dirty="0">
                <a:solidFill>
                  <a:srgbClr val="333333"/>
                </a:solidFill>
              </a:rPr>
              <a:t>to</a:t>
            </a:r>
            <a:r>
              <a:rPr u="none" spc="-25" dirty="0">
                <a:solidFill>
                  <a:srgbClr val="333333"/>
                </a:solidFill>
              </a:rPr>
              <a:t> </a:t>
            </a:r>
            <a:r>
              <a:rPr u="none" spc="65" dirty="0">
                <a:solidFill>
                  <a:srgbClr val="333333"/>
                </a:solidFill>
              </a:rPr>
              <a:t>a</a:t>
            </a:r>
            <a:r>
              <a:rPr u="none" spc="-20" dirty="0">
                <a:solidFill>
                  <a:srgbClr val="333333"/>
                </a:solidFill>
              </a:rPr>
              <a:t> </a:t>
            </a:r>
            <a:r>
              <a:rPr u="none" spc="80" dirty="0">
                <a:solidFill>
                  <a:srgbClr val="333333"/>
                </a:solidFill>
              </a:rPr>
              <a:t>process</a:t>
            </a:r>
            <a:r>
              <a:rPr u="none" spc="-25" dirty="0">
                <a:solidFill>
                  <a:srgbClr val="333333"/>
                </a:solidFill>
              </a:rPr>
              <a:t> </a:t>
            </a:r>
            <a:r>
              <a:rPr u="none" dirty="0">
                <a:solidFill>
                  <a:srgbClr val="333333"/>
                </a:solidFill>
              </a:rPr>
              <a:t>monitor,</a:t>
            </a:r>
            <a:r>
              <a:rPr u="none" spc="-25" dirty="0">
                <a:solidFill>
                  <a:srgbClr val="333333"/>
                </a:solidFill>
              </a:rPr>
              <a:t> </a:t>
            </a:r>
            <a:r>
              <a:rPr u="none" spc="50" dirty="0">
                <a:solidFill>
                  <a:srgbClr val="333333"/>
                </a:solidFill>
              </a:rPr>
              <a:t>but</a:t>
            </a:r>
            <a:r>
              <a:rPr u="none" spc="-20" dirty="0">
                <a:solidFill>
                  <a:srgbClr val="333333"/>
                </a:solidFill>
              </a:rPr>
              <a:t> </a:t>
            </a:r>
            <a:r>
              <a:rPr u="none" dirty="0">
                <a:solidFill>
                  <a:srgbClr val="333333"/>
                </a:solidFill>
              </a:rPr>
              <a:t>instead</a:t>
            </a:r>
            <a:r>
              <a:rPr u="none" spc="-25" dirty="0">
                <a:solidFill>
                  <a:srgbClr val="333333"/>
                </a:solidFill>
              </a:rPr>
              <a:t> </a:t>
            </a:r>
            <a:r>
              <a:rPr u="none" dirty="0">
                <a:solidFill>
                  <a:srgbClr val="333333"/>
                </a:solidFill>
              </a:rPr>
              <a:t>of</a:t>
            </a:r>
            <a:r>
              <a:rPr u="none" spc="-20" dirty="0">
                <a:solidFill>
                  <a:srgbClr val="333333"/>
                </a:solidFill>
              </a:rPr>
              <a:t> </a:t>
            </a:r>
            <a:r>
              <a:rPr u="none" spc="60" dirty="0">
                <a:solidFill>
                  <a:srgbClr val="333333"/>
                </a:solidFill>
              </a:rPr>
              <a:t>monitoring</a:t>
            </a:r>
            <a:r>
              <a:rPr u="none" spc="-25" dirty="0">
                <a:solidFill>
                  <a:srgbClr val="333333"/>
                </a:solidFill>
              </a:rPr>
              <a:t> </a:t>
            </a:r>
            <a:r>
              <a:rPr u="none" spc="80" dirty="0">
                <a:solidFill>
                  <a:srgbClr val="333333"/>
                </a:solidFill>
              </a:rPr>
              <a:t>processes</a:t>
            </a:r>
            <a:r>
              <a:rPr u="none" spc="-25" dirty="0">
                <a:solidFill>
                  <a:srgbClr val="333333"/>
                </a:solidFill>
              </a:rPr>
              <a:t> </a:t>
            </a:r>
            <a:r>
              <a:rPr u="none" spc="135" dirty="0">
                <a:solidFill>
                  <a:srgbClr val="333333"/>
                </a:solidFill>
              </a:rPr>
              <a:t>on</a:t>
            </a:r>
            <a:r>
              <a:rPr u="none" spc="-20" dirty="0">
                <a:solidFill>
                  <a:srgbClr val="333333"/>
                </a:solidFill>
              </a:rPr>
              <a:t> </a:t>
            </a:r>
            <a:r>
              <a:rPr u="none" spc="65" dirty="0">
                <a:solidFill>
                  <a:srgbClr val="333333"/>
                </a:solidFill>
              </a:rPr>
              <a:t>a</a:t>
            </a:r>
            <a:r>
              <a:rPr u="none" spc="-25" dirty="0">
                <a:solidFill>
                  <a:srgbClr val="333333"/>
                </a:solidFill>
              </a:rPr>
              <a:t> </a:t>
            </a:r>
            <a:r>
              <a:rPr u="none" spc="-10" dirty="0">
                <a:solidFill>
                  <a:srgbClr val="333333"/>
                </a:solidFill>
              </a:rPr>
              <a:t>single </a:t>
            </a:r>
            <a:r>
              <a:rPr u="none" dirty="0">
                <a:solidFill>
                  <a:srgbClr val="333333"/>
                </a:solidFill>
              </a:rPr>
              <a:t>node,</a:t>
            </a:r>
            <a:r>
              <a:rPr u="none" spc="-45" dirty="0">
                <a:solidFill>
                  <a:srgbClr val="333333"/>
                </a:solidFill>
              </a:rPr>
              <a:t> </a:t>
            </a:r>
            <a:r>
              <a:rPr u="none" spc="-95" dirty="0">
                <a:solidFill>
                  <a:srgbClr val="333333"/>
                </a:solidFill>
              </a:rPr>
              <a:t>it</a:t>
            </a:r>
            <a:r>
              <a:rPr u="none" spc="-40" dirty="0">
                <a:solidFill>
                  <a:srgbClr val="333333"/>
                </a:solidFill>
              </a:rPr>
              <a:t> </a:t>
            </a:r>
            <a:r>
              <a:rPr u="none" spc="50" dirty="0">
                <a:solidFill>
                  <a:srgbClr val="333333"/>
                </a:solidFill>
              </a:rPr>
              <a:t>can</a:t>
            </a:r>
            <a:r>
              <a:rPr u="none" spc="-40" dirty="0">
                <a:solidFill>
                  <a:srgbClr val="333333"/>
                </a:solidFill>
              </a:rPr>
              <a:t> </a:t>
            </a:r>
            <a:r>
              <a:rPr u="none" spc="60" dirty="0">
                <a:solidFill>
                  <a:srgbClr val="333333"/>
                </a:solidFill>
              </a:rPr>
              <a:t>monitor</a:t>
            </a:r>
            <a:r>
              <a:rPr u="none" spc="-40" dirty="0">
                <a:solidFill>
                  <a:srgbClr val="333333"/>
                </a:solidFill>
              </a:rPr>
              <a:t> </a:t>
            </a:r>
            <a:r>
              <a:rPr u="none" dirty="0">
                <a:solidFill>
                  <a:srgbClr val="333333"/>
                </a:solidFill>
              </a:rPr>
              <a:t>multiple</a:t>
            </a:r>
            <a:r>
              <a:rPr u="none" spc="-40" dirty="0">
                <a:solidFill>
                  <a:srgbClr val="333333"/>
                </a:solidFill>
              </a:rPr>
              <a:t> </a:t>
            </a:r>
            <a:r>
              <a:rPr u="none" spc="114" dirty="0"/>
              <a:t>Pods</a:t>
            </a:r>
            <a:r>
              <a:rPr u="none" spc="-45" dirty="0"/>
              <a:t> </a:t>
            </a:r>
            <a:r>
              <a:rPr u="none" spc="135" dirty="0">
                <a:solidFill>
                  <a:srgbClr val="333333"/>
                </a:solidFill>
              </a:rPr>
              <a:t>on</a:t>
            </a:r>
            <a:r>
              <a:rPr u="none" spc="-40" dirty="0">
                <a:solidFill>
                  <a:srgbClr val="333333"/>
                </a:solidFill>
              </a:rPr>
              <a:t> </a:t>
            </a:r>
            <a:r>
              <a:rPr u="none" dirty="0">
                <a:solidFill>
                  <a:srgbClr val="333333"/>
                </a:solidFill>
              </a:rPr>
              <a:t>multiple</a:t>
            </a:r>
            <a:r>
              <a:rPr u="none" spc="-40" dirty="0">
                <a:solidFill>
                  <a:srgbClr val="333333"/>
                </a:solidFill>
              </a:rPr>
              <a:t> </a:t>
            </a:r>
            <a:r>
              <a:rPr u="none" spc="95" dirty="0">
                <a:solidFill>
                  <a:srgbClr val="333333"/>
                </a:solidFill>
              </a:rPr>
              <a:t>nodes</a:t>
            </a:r>
          </a:p>
          <a:p>
            <a:pPr marL="371475">
              <a:lnSpc>
                <a:spcPct val="100000"/>
              </a:lnSpc>
              <a:spcBef>
                <a:spcPts val="1230"/>
              </a:spcBef>
            </a:pPr>
            <a:r>
              <a:rPr u="none" spc="-95" dirty="0">
                <a:solidFill>
                  <a:srgbClr val="333333"/>
                </a:solidFill>
              </a:rPr>
              <a:t>it</a:t>
            </a:r>
            <a:r>
              <a:rPr u="none" spc="-40" dirty="0">
                <a:solidFill>
                  <a:srgbClr val="333333"/>
                </a:solidFill>
              </a:rPr>
              <a:t> </a:t>
            </a:r>
            <a:r>
              <a:rPr u="none" dirty="0">
                <a:solidFill>
                  <a:srgbClr val="333333"/>
                </a:solidFill>
              </a:rPr>
              <a:t>is</a:t>
            </a:r>
            <a:r>
              <a:rPr u="none" spc="-40" dirty="0">
                <a:solidFill>
                  <a:srgbClr val="333333"/>
                </a:solidFill>
              </a:rPr>
              <a:t> </a:t>
            </a:r>
            <a:r>
              <a:rPr u="none" dirty="0">
                <a:solidFill>
                  <a:srgbClr val="333333"/>
                </a:solidFill>
              </a:rPr>
              <a:t>highly</a:t>
            </a:r>
            <a:r>
              <a:rPr u="none" spc="-35" dirty="0">
                <a:solidFill>
                  <a:srgbClr val="333333"/>
                </a:solidFill>
              </a:rPr>
              <a:t> </a:t>
            </a:r>
            <a:r>
              <a:rPr u="none" spc="85" dirty="0">
                <a:solidFill>
                  <a:srgbClr val="333333"/>
                </a:solidFill>
              </a:rPr>
              <a:t>recommended</a:t>
            </a:r>
            <a:r>
              <a:rPr u="none" spc="-40" dirty="0">
                <a:solidFill>
                  <a:srgbClr val="333333"/>
                </a:solidFill>
              </a:rPr>
              <a:t> </a:t>
            </a:r>
            <a:r>
              <a:rPr u="none" dirty="0">
                <a:solidFill>
                  <a:srgbClr val="333333"/>
                </a:solidFill>
              </a:rPr>
              <a:t>to</a:t>
            </a:r>
            <a:r>
              <a:rPr u="none" spc="-40" dirty="0">
                <a:solidFill>
                  <a:srgbClr val="333333"/>
                </a:solidFill>
              </a:rPr>
              <a:t> </a:t>
            </a:r>
            <a:r>
              <a:rPr u="none" spc="105" dirty="0">
                <a:solidFill>
                  <a:srgbClr val="333333"/>
                </a:solidFill>
              </a:rPr>
              <a:t>use</a:t>
            </a:r>
            <a:r>
              <a:rPr u="none" spc="-35" dirty="0">
                <a:solidFill>
                  <a:srgbClr val="333333"/>
                </a:solidFill>
              </a:rPr>
              <a:t> </a:t>
            </a:r>
            <a:r>
              <a:rPr u="none" spc="65" dirty="0">
                <a:solidFill>
                  <a:srgbClr val="333333"/>
                </a:solidFill>
              </a:rPr>
              <a:t>a</a:t>
            </a:r>
            <a:r>
              <a:rPr u="none" spc="-40" dirty="0">
                <a:solidFill>
                  <a:srgbClr val="333333"/>
                </a:solidFill>
              </a:rPr>
              <a:t> </a:t>
            </a:r>
            <a:r>
              <a:rPr u="none" dirty="0"/>
              <a:t>ReplicaSet</a:t>
            </a:r>
            <a:r>
              <a:rPr u="none" spc="-40" dirty="0"/>
              <a:t> </a:t>
            </a:r>
            <a:r>
              <a:rPr u="none" dirty="0">
                <a:solidFill>
                  <a:srgbClr val="333333"/>
                </a:solidFill>
              </a:rPr>
              <a:t>even</a:t>
            </a:r>
            <a:r>
              <a:rPr u="none" spc="-35" dirty="0">
                <a:solidFill>
                  <a:srgbClr val="333333"/>
                </a:solidFill>
              </a:rPr>
              <a:t> </a:t>
            </a:r>
            <a:r>
              <a:rPr u="none" spc="-80" dirty="0">
                <a:solidFill>
                  <a:srgbClr val="333333"/>
                </a:solidFill>
              </a:rPr>
              <a:t>if</a:t>
            </a:r>
            <a:r>
              <a:rPr u="none" spc="-40" dirty="0">
                <a:solidFill>
                  <a:srgbClr val="333333"/>
                </a:solidFill>
              </a:rPr>
              <a:t> </a:t>
            </a:r>
            <a:r>
              <a:rPr u="none" spc="85" dirty="0">
                <a:solidFill>
                  <a:srgbClr val="333333"/>
                </a:solidFill>
              </a:rPr>
              <a:t>you</a:t>
            </a:r>
            <a:r>
              <a:rPr u="none" spc="-35" dirty="0">
                <a:solidFill>
                  <a:srgbClr val="333333"/>
                </a:solidFill>
              </a:rPr>
              <a:t> </a:t>
            </a:r>
            <a:r>
              <a:rPr u="none" dirty="0">
                <a:solidFill>
                  <a:srgbClr val="333333"/>
                </a:solidFill>
              </a:rPr>
              <a:t>only</a:t>
            </a:r>
            <a:r>
              <a:rPr u="none" spc="-40" dirty="0">
                <a:solidFill>
                  <a:srgbClr val="333333"/>
                </a:solidFill>
              </a:rPr>
              <a:t> </a:t>
            </a:r>
            <a:r>
              <a:rPr u="none" spc="65" dirty="0">
                <a:solidFill>
                  <a:srgbClr val="333333"/>
                </a:solidFill>
              </a:rPr>
              <a:t>need</a:t>
            </a:r>
            <a:r>
              <a:rPr u="none" spc="-40" dirty="0">
                <a:solidFill>
                  <a:srgbClr val="333333"/>
                </a:solidFill>
              </a:rPr>
              <a:t> </a:t>
            </a:r>
            <a:r>
              <a:rPr u="none" dirty="0">
                <a:solidFill>
                  <a:srgbClr val="333333"/>
                </a:solidFill>
              </a:rPr>
              <a:t>to</a:t>
            </a:r>
            <a:r>
              <a:rPr u="none" spc="-35" dirty="0">
                <a:solidFill>
                  <a:srgbClr val="333333"/>
                </a:solidFill>
              </a:rPr>
              <a:t> </a:t>
            </a:r>
            <a:r>
              <a:rPr u="none" spc="95" dirty="0">
                <a:solidFill>
                  <a:srgbClr val="333333"/>
                </a:solidFill>
              </a:rPr>
              <a:t>manage</a:t>
            </a:r>
            <a:r>
              <a:rPr u="none" spc="-40" dirty="0">
                <a:solidFill>
                  <a:srgbClr val="333333"/>
                </a:solidFill>
              </a:rPr>
              <a:t> </a:t>
            </a:r>
            <a:r>
              <a:rPr u="none" spc="90" dirty="0">
                <a:solidFill>
                  <a:srgbClr val="333333"/>
                </a:solidFill>
              </a:rPr>
              <a:t>one</a:t>
            </a:r>
            <a:r>
              <a:rPr u="none" spc="-40" dirty="0">
                <a:solidFill>
                  <a:srgbClr val="333333"/>
                </a:solidFill>
              </a:rPr>
              <a:t> </a:t>
            </a:r>
            <a:r>
              <a:rPr u="none" spc="75" dirty="0"/>
              <a:t>Pod</a:t>
            </a: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210175"/>
            <a:chOff x="809624" y="1552574"/>
            <a:chExt cx="12211050" cy="5210175"/>
          </a:xfrm>
        </p:grpSpPr>
        <p:sp>
          <p:nvSpPr>
            <p:cNvPr id="4" name="object 4"/>
            <p:cNvSpPr/>
            <p:nvPr/>
          </p:nvSpPr>
          <p:spPr>
            <a:xfrm>
              <a:off x="809612" y="1552574"/>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4899660" cy="558800"/>
          </a:xfrm>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80" dirty="0"/>
              <a:t> </a:t>
            </a:r>
            <a:r>
              <a:rPr spc="-65" dirty="0"/>
              <a:t>EXAMPLE</a:t>
            </a:r>
          </a:p>
        </p:txBody>
      </p:sp>
      <p:sp>
        <p:nvSpPr>
          <p:cNvPr id="7" name="object 7"/>
          <p:cNvSpPr txBox="1"/>
          <p:nvPr/>
        </p:nvSpPr>
        <p:spPr>
          <a:xfrm>
            <a:off x="949325" y="1625600"/>
            <a:ext cx="4568190" cy="5039360"/>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2150110">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apps/v1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29" dirty="0">
                <a:latin typeface="Tahoma"/>
                <a:cs typeface="Tahoma"/>
              </a:rPr>
              <a:t>ReplicaSet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340" dirty="0">
                <a:latin typeface="Tahoma"/>
                <a:cs typeface="Tahoma"/>
              </a:rPr>
              <a:t>rs</a:t>
            </a:r>
            <a:r>
              <a:rPr sz="1650" spc="340" dirty="0">
                <a:solidFill>
                  <a:srgbClr val="999999"/>
                </a:solidFill>
                <a:latin typeface="Tahoma"/>
                <a:cs typeface="Tahoma"/>
              </a:rPr>
              <a:t>-</a:t>
            </a:r>
            <a:r>
              <a:rPr sz="1650" spc="185" dirty="0">
                <a:latin typeface="Tahoma"/>
                <a:cs typeface="Tahoma"/>
              </a:rPr>
              <a:t>nginx</a:t>
            </a:r>
            <a:endParaRPr sz="165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marR="2906395">
              <a:lnSpc>
                <a:spcPts val="1880"/>
              </a:lnSpc>
              <a:spcBef>
                <a:spcPts val="95"/>
              </a:spcBef>
            </a:pPr>
            <a:r>
              <a:rPr sz="1650" spc="310" dirty="0">
                <a:solidFill>
                  <a:srgbClr val="0077AA"/>
                </a:solidFill>
                <a:latin typeface="Tahoma"/>
                <a:cs typeface="Tahoma"/>
              </a:rPr>
              <a:t>replicas</a:t>
            </a:r>
            <a:r>
              <a:rPr sz="1650" spc="310"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3 </a:t>
            </a:r>
            <a:r>
              <a:rPr sz="1650" spc="285" dirty="0">
                <a:solidFill>
                  <a:srgbClr val="0077AA"/>
                </a:solidFill>
                <a:latin typeface="Tahoma"/>
                <a:cs typeface="Tahoma"/>
              </a:rPr>
              <a:t>selector</a:t>
            </a:r>
            <a:r>
              <a:rPr sz="1650" spc="285" dirty="0">
                <a:solidFill>
                  <a:srgbClr val="999999"/>
                </a:solidFill>
                <a:latin typeface="Tahoma"/>
                <a:cs typeface="Tahoma"/>
              </a:rPr>
              <a:t>:</a:t>
            </a:r>
            <a:endParaRPr sz="1650">
              <a:latin typeface="Tahoma"/>
              <a:cs typeface="Tahoma"/>
            </a:endParaRPr>
          </a:p>
          <a:p>
            <a:pPr marL="516890">
              <a:lnSpc>
                <a:spcPts val="1770"/>
              </a:lnSpc>
            </a:pPr>
            <a:r>
              <a:rPr sz="1650" spc="170" dirty="0">
                <a:solidFill>
                  <a:srgbClr val="0077AA"/>
                </a:solidFill>
                <a:latin typeface="Tahoma"/>
                <a:cs typeface="Tahoma"/>
              </a:rPr>
              <a:t>matchLabels</a:t>
            </a:r>
            <a:r>
              <a:rPr sz="1650" spc="170" dirty="0">
                <a:solidFill>
                  <a:srgbClr val="999999"/>
                </a:solidFill>
                <a:latin typeface="Tahoma"/>
                <a:cs typeface="Tahoma"/>
              </a:rPr>
              <a:t>:</a:t>
            </a:r>
            <a:endParaRPr sz="1650">
              <a:latin typeface="Tahoma"/>
              <a:cs typeface="Tahoma"/>
            </a:endParaRPr>
          </a:p>
          <a:p>
            <a:pPr marL="264795" marR="2527935" indent="504190">
              <a:lnSpc>
                <a:spcPts val="1880"/>
              </a:lnSpc>
              <a:spcBef>
                <a:spcPts val="95"/>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185" dirty="0">
                <a:latin typeface="Tahoma"/>
                <a:cs typeface="Tahoma"/>
              </a:rPr>
              <a:t>nginx </a:t>
            </a:r>
            <a:r>
              <a:rPr sz="1650" spc="200" dirty="0">
                <a:solidFill>
                  <a:srgbClr val="0077AA"/>
                </a:solidFill>
                <a:latin typeface="Tahoma"/>
                <a:cs typeface="Tahoma"/>
              </a:rPr>
              <a:t>template</a:t>
            </a:r>
            <a:r>
              <a:rPr sz="1650" spc="200" dirty="0">
                <a:solidFill>
                  <a:srgbClr val="999999"/>
                </a:solidFill>
                <a:latin typeface="Tahoma"/>
                <a:cs typeface="Tahoma"/>
              </a:rPr>
              <a:t>:</a:t>
            </a:r>
            <a:endParaRPr sz="1650">
              <a:latin typeface="Tahoma"/>
              <a:cs typeface="Tahoma"/>
            </a:endParaRPr>
          </a:p>
          <a:p>
            <a:pPr marL="516890">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769620" marR="1897380">
              <a:lnSpc>
                <a:spcPts val="1880"/>
              </a:lnSpc>
              <a:spcBef>
                <a:spcPts val="90"/>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155" dirty="0">
                <a:latin typeface="Tahoma"/>
                <a:cs typeface="Tahoma"/>
              </a:rPr>
              <a:t>pod</a:t>
            </a:r>
            <a:r>
              <a:rPr sz="1650" spc="155" dirty="0">
                <a:solidFill>
                  <a:srgbClr val="999999"/>
                </a:solidFill>
                <a:latin typeface="Tahoma"/>
                <a:cs typeface="Tahoma"/>
              </a:rPr>
              <a:t>-</a:t>
            </a:r>
            <a:r>
              <a:rPr sz="1650" spc="185" dirty="0">
                <a:latin typeface="Tahoma"/>
                <a:cs typeface="Tahoma"/>
              </a:rPr>
              <a:t>nginx </a:t>
            </a:r>
            <a:r>
              <a:rPr sz="1650" spc="305" dirty="0">
                <a:solidFill>
                  <a:srgbClr val="0077AA"/>
                </a:solidFill>
                <a:latin typeface="Tahoma"/>
                <a:cs typeface="Tahoma"/>
              </a:rPr>
              <a:t>labels</a:t>
            </a:r>
            <a:r>
              <a:rPr sz="1650" spc="305" dirty="0">
                <a:solidFill>
                  <a:srgbClr val="999999"/>
                </a:solidFill>
                <a:latin typeface="Tahoma"/>
                <a:cs typeface="Tahoma"/>
              </a:rPr>
              <a:t>:</a:t>
            </a:r>
            <a:endParaRPr sz="1650">
              <a:latin typeface="Tahoma"/>
              <a:cs typeface="Tahoma"/>
            </a:endParaRPr>
          </a:p>
          <a:p>
            <a:pPr marL="1021715">
              <a:lnSpc>
                <a:spcPts val="1770"/>
              </a:lnSpc>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185" dirty="0">
                <a:latin typeface="Tahoma"/>
                <a:cs typeface="Tahoma"/>
              </a:rPr>
              <a:t>nginx</a:t>
            </a:r>
            <a:endParaRPr sz="1650">
              <a:latin typeface="Tahoma"/>
              <a:cs typeface="Tahoma"/>
            </a:endParaRPr>
          </a:p>
          <a:p>
            <a:pPr marL="51689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769620">
              <a:lnSpc>
                <a:spcPts val="187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1273810" marR="5080" indent="-252729">
              <a:lnSpc>
                <a:spcPts val="1870"/>
              </a:lnSpc>
              <a:spcBef>
                <a:spcPts val="105"/>
              </a:spcBef>
            </a:pPr>
            <a:r>
              <a:rPr sz="1650" spc="390" dirty="0">
                <a:solidFill>
                  <a:srgbClr val="999999"/>
                </a:solidFill>
                <a:latin typeface="Tahoma"/>
                <a:cs typeface="Tahoma"/>
              </a:rPr>
              <a:t>-</a:t>
            </a:r>
            <a:r>
              <a:rPr sz="1650" spc="48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84" dirty="0">
                <a:solidFill>
                  <a:srgbClr val="999999"/>
                </a:solidFill>
                <a:latin typeface="Tahoma"/>
                <a:cs typeface="Tahoma"/>
              </a:rPr>
              <a:t> </a:t>
            </a:r>
            <a:r>
              <a:rPr sz="1650" spc="254" dirty="0">
                <a:latin typeface="Tahoma"/>
                <a:cs typeface="Tahoma"/>
              </a:rPr>
              <a:t>container</a:t>
            </a:r>
            <a:r>
              <a:rPr sz="1650" spc="254" dirty="0">
                <a:solidFill>
                  <a:srgbClr val="999999"/>
                </a:solidFill>
                <a:latin typeface="Tahoma"/>
                <a:cs typeface="Tahoma"/>
              </a:rPr>
              <a:t>-</a:t>
            </a:r>
            <a:r>
              <a:rPr sz="1650" spc="185" dirty="0">
                <a:latin typeface="Tahoma"/>
                <a:cs typeface="Tahoma"/>
              </a:rPr>
              <a:t>nginx </a:t>
            </a:r>
            <a:r>
              <a:rPr sz="1650" spc="155" dirty="0">
                <a:solidFill>
                  <a:srgbClr val="0077AA"/>
                </a:solidFill>
                <a:latin typeface="Tahoma"/>
                <a:cs typeface="Tahoma"/>
              </a:rPr>
              <a:t>image</a:t>
            </a:r>
            <a:r>
              <a:rPr sz="1650" spc="155" dirty="0">
                <a:solidFill>
                  <a:srgbClr val="999999"/>
                </a:solidFill>
                <a:latin typeface="Tahoma"/>
                <a:cs typeface="Tahoma"/>
              </a:rPr>
              <a:t>:</a:t>
            </a:r>
            <a:r>
              <a:rPr sz="1650" spc="-5" dirty="0">
                <a:solidFill>
                  <a:srgbClr val="999999"/>
                </a:solidFill>
                <a:latin typeface="Tahoma"/>
                <a:cs typeface="Tahoma"/>
              </a:rPr>
              <a:t>  </a:t>
            </a:r>
            <a:r>
              <a:rPr sz="1650" spc="260" dirty="0">
                <a:latin typeface="Tahoma"/>
                <a:cs typeface="Tahoma"/>
              </a:rPr>
              <a:t>nginx</a:t>
            </a:r>
            <a:r>
              <a:rPr sz="1650" spc="260" dirty="0">
                <a:solidFill>
                  <a:srgbClr val="999999"/>
                </a:solidFill>
                <a:latin typeface="Tahoma"/>
                <a:cs typeface="Tahoma"/>
              </a:rPr>
              <a:t>:</a:t>
            </a:r>
            <a:r>
              <a:rPr sz="1650" spc="260" dirty="0">
                <a:latin typeface="Tahoma"/>
                <a:cs typeface="Tahoma"/>
              </a:rPr>
              <a:t>stable</a:t>
            </a:r>
            <a:r>
              <a:rPr sz="1650" spc="260" dirty="0">
                <a:solidFill>
                  <a:srgbClr val="999999"/>
                </a:solidFill>
                <a:latin typeface="Tahoma"/>
                <a:cs typeface="Tahoma"/>
              </a:rPr>
              <a:t>-</a:t>
            </a:r>
            <a:r>
              <a:rPr sz="1650" spc="260" dirty="0">
                <a:latin typeface="Tahoma"/>
                <a:cs typeface="Tahoma"/>
              </a:rPr>
              <a:t>alpine </a:t>
            </a:r>
            <a:r>
              <a:rPr sz="1650" spc="265" dirty="0">
                <a:solidFill>
                  <a:srgbClr val="0077AA"/>
                </a:solidFill>
                <a:latin typeface="Tahoma"/>
                <a:cs typeface="Tahoma"/>
              </a:rPr>
              <a:t>ports</a:t>
            </a:r>
            <a:r>
              <a:rPr sz="1650" spc="265" dirty="0">
                <a:solidFill>
                  <a:srgbClr val="999999"/>
                </a:solidFill>
                <a:latin typeface="Tahoma"/>
                <a:cs typeface="Tahoma"/>
              </a:rPr>
              <a:t>:</a:t>
            </a:r>
            <a:endParaRPr sz="1650">
              <a:latin typeface="Tahoma"/>
              <a:cs typeface="Tahoma"/>
            </a:endParaRPr>
          </a:p>
          <a:p>
            <a:pPr marL="1526540">
              <a:lnSpc>
                <a:spcPts val="1839"/>
              </a:lnSpc>
            </a:pPr>
            <a:r>
              <a:rPr sz="1650" spc="390" dirty="0">
                <a:solidFill>
                  <a:srgbClr val="999999"/>
                </a:solidFill>
                <a:latin typeface="Tahoma"/>
                <a:cs typeface="Tahoma"/>
              </a:rPr>
              <a:t>-</a:t>
            </a:r>
            <a:r>
              <a:rPr sz="1650" spc="475" dirty="0">
                <a:solidFill>
                  <a:srgbClr val="999999"/>
                </a:solidFill>
                <a:latin typeface="Tahoma"/>
                <a:cs typeface="Tahoma"/>
              </a:rPr>
              <a:t> </a:t>
            </a:r>
            <a:r>
              <a:rPr sz="1650" spc="250" dirty="0">
                <a:solidFill>
                  <a:srgbClr val="0077AA"/>
                </a:solidFill>
                <a:latin typeface="Tahoma"/>
                <a:cs typeface="Tahoma"/>
              </a:rPr>
              <a:t>containerPort</a:t>
            </a:r>
            <a:r>
              <a:rPr sz="1650" spc="250" dirty="0">
                <a:solidFill>
                  <a:srgbClr val="999999"/>
                </a:solidFill>
                <a:latin typeface="Tahoma"/>
                <a:cs typeface="Tahoma"/>
              </a:rPr>
              <a:t>:</a:t>
            </a:r>
            <a:r>
              <a:rPr sz="1650" spc="480"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CONTENT</a:t>
            </a:r>
            <a:r>
              <a:rPr spc="-120" dirty="0"/>
              <a:t> </a:t>
            </a:r>
            <a:r>
              <a:rPr dirty="0"/>
              <a:t>OF</a:t>
            </a:r>
            <a:r>
              <a:rPr spc="-120" dirty="0"/>
              <a:t> </a:t>
            </a:r>
            <a:r>
              <a:rPr spc="75" dirty="0"/>
              <a:t>A</a:t>
            </a:r>
            <a:r>
              <a:rPr spc="-120" dirty="0"/>
              <a:t> </a:t>
            </a:r>
            <a:r>
              <a:rPr spc="-114" dirty="0"/>
              <a:t>REPLICASET</a:t>
            </a:r>
            <a:r>
              <a:rPr spc="-120" dirty="0"/>
              <a:t> </a:t>
            </a:r>
            <a:r>
              <a:rPr spc="-65" dirty="0"/>
              <a:t>DESCRIPTOR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19349"/>
            <a:ext cx="95250" cy="95249"/>
          </a:xfrm>
          <a:prstGeom prst="rect">
            <a:avLst/>
          </a:prstGeom>
        </p:spPr>
      </p:pic>
      <p:pic>
        <p:nvPicPr>
          <p:cNvPr id="5" name="object 5"/>
          <p:cNvPicPr/>
          <p:nvPr/>
        </p:nvPicPr>
        <p:blipFill>
          <a:blip r:embed="rId3" cstate="print"/>
          <a:stretch>
            <a:fillRect/>
          </a:stretch>
        </p:blipFill>
        <p:spPr>
          <a:xfrm>
            <a:off x="1309687" y="2909887"/>
            <a:ext cx="104775" cy="104774"/>
          </a:xfrm>
          <a:prstGeom prst="rect">
            <a:avLst/>
          </a:prstGeom>
        </p:spPr>
      </p:pic>
      <p:pic>
        <p:nvPicPr>
          <p:cNvPr id="6" name="object 6"/>
          <p:cNvPicPr/>
          <p:nvPr/>
        </p:nvPicPr>
        <p:blipFill>
          <a:blip r:embed="rId3" cstate="print"/>
          <a:stretch>
            <a:fillRect/>
          </a:stretch>
        </p:blipFill>
        <p:spPr>
          <a:xfrm>
            <a:off x="1309687" y="3395662"/>
            <a:ext cx="104775" cy="104774"/>
          </a:xfrm>
          <a:prstGeom prst="rect">
            <a:avLst/>
          </a:prstGeom>
        </p:spPr>
      </p:pic>
      <p:pic>
        <p:nvPicPr>
          <p:cNvPr id="7" name="object 7"/>
          <p:cNvPicPr/>
          <p:nvPr/>
        </p:nvPicPr>
        <p:blipFill>
          <a:blip r:embed="rId3" cstate="print"/>
          <a:stretch>
            <a:fillRect/>
          </a:stretch>
        </p:blipFill>
        <p:spPr>
          <a:xfrm>
            <a:off x="1309687" y="3871912"/>
            <a:ext cx="104775" cy="104774"/>
          </a:xfrm>
          <a:prstGeom prst="rect">
            <a:avLst/>
          </a:prstGeom>
        </p:spPr>
      </p:pic>
      <p:sp>
        <p:nvSpPr>
          <p:cNvPr id="8" name="object 8"/>
          <p:cNvSpPr txBox="1"/>
          <p:nvPr/>
        </p:nvSpPr>
        <p:spPr>
          <a:xfrm>
            <a:off x="1177924" y="1511300"/>
            <a:ext cx="10604500" cy="2574290"/>
          </a:xfrm>
          <a:prstGeom prst="rect">
            <a:avLst/>
          </a:prstGeom>
        </p:spPr>
        <p:txBody>
          <a:bodyPr vert="horz" wrap="square" lIns="0" tIns="50800" rIns="0" bIns="0" rtlCol="0">
            <a:spAutoFit/>
          </a:bodyPr>
          <a:lstStyle/>
          <a:p>
            <a:pPr marL="12700" marR="5080">
              <a:lnSpc>
                <a:spcPts val="2250"/>
              </a:lnSpc>
              <a:spcBef>
                <a:spcPts val="400"/>
              </a:spcBef>
            </a:pP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254" dirty="0">
                <a:solidFill>
                  <a:srgbClr val="ED2137"/>
                </a:solidFill>
                <a:latin typeface="Tahoma"/>
                <a:cs typeface="Tahoma"/>
              </a:rPr>
              <a:t>apiVersion</a:t>
            </a:r>
            <a:r>
              <a:rPr sz="2100" spc="254" dirty="0">
                <a:solidFill>
                  <a:srgbClr val="333333"/>
                </a:solidFill>
                <a:latin typeface="Trebuchet MS"/>
                <a:cs typeface="Trebuchet MS"/>
              </a:rPr>
              <a:t>,</a:t>
            </a:r>
            <a:r>
              <a:rPr sz="2100" spc="-5" dirty="0">
                <a:solidFill>
                  <a:srgbClr val="333333"/>
                </a:solidFill>
                <a:latin typeface="Trebuchet MS"/>
                <a:cs typeface="Trebuchet MS"/>
              </a:rPr>
              <a:t> </a:t>
            </a:r>
            <a:r>
              <a:rPr sz="2100" spc="285" dirty="0">
                <a:solidFill>
                  <a:srgbClr val="ED2137"/>
                </a:solidFill>
                <a:latin typeface="Tahoma"/>
                <a:cs typeface="Tahoma"/>
              </a:rPr>
              <a:t>kind</a:t>
            </a:r>
            <a:r>
              <a:rPr sz="2100" spc="-30" dirty="0">
                <a:solidFill>
                  <a:srgbClr val="ED2137"/>
                </a:solidFill>
                <a:latin typeface="Tahoma"/>
                <a:cs typeface="Tahoma"/>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spc="160" dirty="0">
                <a:solidFill>
                  <a:srgbClr val="ED2137"/>
                </a:solidFill>
                <a:latin typeface="Tahoma"/>
                <a:cs typeface="Tahoma"/>
              </a:rPr>
              <a:t>metadata</a:t>
            </a:r>
            <a:r>
              <a:rPr sz="2100" spc="-30" dirty="0">
                <a:solidFill>
                  <a:srgbClr val="ED2137"/>
                </a:solidFill>
                <a:latin typeface="Tahoma"/>
                <a:cs typeface="Tahoma"/>
              </a:rPr>
              <a:t> </a:t>
            </a:r>
            <a:r>
              <a:rPr sz="2100" dirty="0">
                <a:solidFill>
                  <a:srgbClr val="333333"/>
                </a:solidFill>
                <a:latin typeface="Trebuchet MS"/>
                <a:cs typeface="Trebuchet MS"/>
              </a:rPr>
              <a:t>sections</a:t>
            </a:r>
            <a:r>
              <a:rPr sz="2100" spc="-5" dirty="0">
                <a:solidFill>
                  <a:srgbClr val="333333"/>
                </a:solidFill>
                <a:latin typeface="Trebuchet MS"/>
                <a:cs typeface="Trebuchet MS"/>
              </a:rPr>
              <a:t> </a:t>
            </a:r>
            <a:r>
              <a:rPr sz="2100" dirty="0">
                <a:solidFill>
                  <a:srgbClr val="333333"/>
                </a:solidFill>
                <a:latin typeface="Trebuchet MS"/>
                <a:cs typeface="Trebuchet MS"/>
              </a:rPr>
              <a:t>are</a:t>
            </a:r>
            <a:r>
              <a:rPr sz="2100" spc="-5" dirty="0">
                <a:solidFill>
                  <a:srgbClr val="333333"/>
                </a:solidFill>
                <a:latin typeface="Trebuchet MS"/>
                <a:cs typeface="Trebuchet MS"/>
              </a:rPr>
              <a:t> </a:t>
            </a:r>
            <a:r>
              <a:rPr sz="2100" dirty="0">
                <a:solidFill>
                  <a:srgbClr val="333333"/>
                </a:solidFill>
                <a:latin typeface="Trebuchet MS"/>
                <a:cs typeface="Trebuchet MS"/>
              </a:rPr>
              <a:t>similar</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dirty="0">
                <a:solidFill>
                  <a:srgbClr val="333333"/>
                </a:solidFill>
                <a:latin typeface="Trebuchet MS"/>
                <a:cs typeface="Trebuchet MS"/>
              </a:rPr>
              <a:t>what</a:t>
            </a:r>
            <a:r>
              <a:rPr sz="2100" spc="-5" dirty="0">
                <a:solidFill>
                  <a:srgbClr val="333333"/>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spc="85" dirty="0">
                <a:solidFill>
                  <a:srgbClr val="333333"/>
                </a:solidFill>
                <a:latin typeface="Trebuchet MS"/>
                <a:cs typeface="Trebuchet MS"/>
              </a:rPr>
              <a:t>found</a:t>
            </a:r>
            <a:r>
              <a:rPr sz="2100" spc="-5" dirty="0">
                <a:solidFill>
                  <a:srgbClr val="333333"/>
                </a:solidFill>
                <a:latin typeface="Trebuchet MS"/>
                <a:cs typeface="Trebuchet MS"/>
              </a:rPr>
              <a:t> </a:t>
            </a:r>
            <a:r>
              <a:rPr sz="2100" dirty="0">
                <a:solidFill>
                  <a:srgbClr val="333333"/>
                </a:solidFill>
                <a:latin typeface="Trebuchet MS"/>
                <a:cs typeface="Trebuchet MS"/>
              </a:rPr>
              <a:t>for</a:t>
            </a:r>
            <a:r>
              <a:rPr sz="2100" spc="-5" dirty="0">
                <a:solidFill>
                  <a:srgbClr val="333333"/>
                </a:solidFill>
                <a:latin typeface="Trebuchet MS"/>
                <a:cs typeface="Trebuchet MS"/>
              </a:rPr>
              <a:t> </a:t>
            </a:r>
            <a:r>
              <a:rPr sz="2100" spc="-40" dirty="0">
                <a:solidFill>
                  <a:srgbClr val="333333"/>
                </a:solidFill>
                <a:latin typeface="Trebuchet MS"/>
                <a:cs typeface="Trebuchet MS"/>
              </a:rPr>
              <a:t>all</a:t>
            </a:r>
            <a:r>
              <a:rPr sz="2100" spc="-5" dirty="0">
                <a:solidFill>
                  <a:srgbClr val="333333"/>
                </a:solidFill>
                <a:latin typeface="Trebuchet MS"/>
                <a:cs typeface="Trebuchet MS"/>
              </a:rPr>
              <a:t> </a:t>
            </a:r>
            <a:r>
              <a:rPr sz="2100" spc="40" dirty="0">
                <a:solidFill>
                  <a:srgbClr val="333333"/>
                </a:solidFill>
                <a:latin typeface="Trebuchet MS"/>
                <a:cs typeface="Trebuchet MS"/>
              </a:rPr>
              <a:t>k8s </a:t>
            </a:r>
            <a:r>
              <a:rPr sz="2100" spc="55" dirty="0">
                <a:solidFill>
                  <a:srgbClr val="333333"/>
                </a:solidFill>
                <a:latin typeface="Trebuchet MS"/>
                <a:cs typeface="Trebuchet MS"/>
              </a:rPr>
              <a:t>resources</a:t>
            </a:r>
            <a:endParaRPr sz="2100">
              <a:latin typeface="Trebuchet MS"/>
              <a:cs typeface="Trebuchet MS"/>
            </a:endParaRPr>
          </a:p>
          <a:p>
            <a:pPr marL="12700">
              <a:lnSpc>
                <a:spcPct val="100000"/>
              </a:lnSpc>
              <a:spcBef>
                <a:spcPts val="1275"/>
              </a:spcBef>
            </a:pP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235" dirty="0">
                <a:solidFill>
                  <a:srgbClr val="ED2137"/>
                </a:solidFill>
                <a:latin typeface="Tahoma"/>
                <a:cs typeface="Tahoma"/>
              </a:rPr>
              <a:t>specs</a:t>
            </a:r>
            <a:r>
              <a:rPr sz="2100" spc="-20" dirty="0">
                <a:solidFill>
                  <a:srgbClr val="ED2137"/>
                </a:solidFill>
                <a:latin typeface="Tahoma"/>
                <a:cs typeface="Tahoma"/>
              </a:rPr>
              <a:t> </a:t>
            </a:r>
            <a:r>
              <a:rPr sz="2100" dirty="0">
                <a:solidFill>
                  <a:srgbClr val="333333"/>
                </a:solidFill>
                <a:latin typeface="Trebuchet MS"/>
                <a:cs typeface="Trebuchet MS"/>
              </a:rPr>
              <a:t>section </a:t>
            </a:r>
            <a:r>
              <a:rPr sz="2100" spc="-10" dirty="0">
                <a:solidFill>
                  <a:srgbClr val="333333"/>
                </a:solidFill>
                <a:latin typeface="Trebuchet MS"/>
                <a:cs typeface="Trebuchet MS"/>
              </a:rPr>
              <a:t>contains:</a:t>
            </a:r>
            <a:endParaRPr sz="2100">
              <a:latin typeface="Trebuchet MS"/>
              <a:cs typeface="Trebuchet MS"/>
            </a:endParaRPr>
          </a:p>
          <a:p>
            <a:pPr marL="393065">
              <a:lnSpc>
                <a:spcPct val="100000"/>
              </a:lnSpc>
              <a:spcBef>
                <a:spcPts val="1380"/>
              </a:spcBef>
            </a:pP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expected</a:t>
            </a:r>
            <a:r>
              <a:rPr sz="2100" spc="-10" dirty="0">
                <a:solidFill>
                  <a:srgbClr val="333333"/>
                </a:solidFill>
                <a:latin typeface="Trebuchet MS"/>
                <a:cs typeface="Trebuchet MS"/>
              </a:rPr>
              <a:t> </a:t>
            </a:r>
            <a:r>
              <a:rPr sz="2100" spc="105" dirty="0">
                <a:solidFill>
                  <a:srgbClr val="333333"/>
                </a:solidFill>
                <a:latin typeface="Trebuchet MS"/>
                <a:cs typeface="Trebuchet MS"/>
              </a:rPr>
              <a:t>number</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10" dirty="0">
                <a:solidFill>
                  <a:srgbClr val="ED2137"/>
                </a:solidFill>
                <a:latin typeface="Trebuchet MS"/>
                <a:cs typeface="Trebuchet MS"/>
              </a:rPr>
              <a:t>replicas</a:t>
            </a:r>
            <a:endParaRPr sz="2100">
              <a:latin typeface="Trebuchet MS"/>
              <a:cs typeface="Trebuchet MS"/>
            </a:endParaRPr>
          </a:p>
          <a:p>
            <a:pPr marL="393065" marR="4200525">
              <a:lnSpc>
                <a:spcPct val="148800"/>
              </a:lnSpc>
              <a:spcBef>
                <a:spcPts val="75"/>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ED2137"/>
                </a:solidFill>
                <a:latin typeface="Trebuchet MS"/>
                <a:cs typeface="Trebuchet MS"/>
              </a:rPr>
              <a:t>selector</a:t>
            </a:r>
            <a:r>
              <a:rPr sz="2100" spc="30" dirty="0">
                <a:solidFill>
                  <a:srgbClr val="ED2137"/>
                </a:solidFill>
                <a:latin typeface="Trebuchet MS"/>
                <a:cs typeface="Trebuchet MS"/>
              </a:rPr>
              <a:t> </a:t>
            </a:r>
            <a:r>
              <a:rPr sz="2100" spc="95" dirty="0">
                <a:solidFill>
                  <a:srgbClr val="333333"/>
                </a:solidFill>
                <a:latin typeface="Trebuchet MS"/>
                <a:cs typeface="Trebuchet MS"/>
              </a:rPr>
              <a:t>used</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10" dirty="0">
                <a:solidFill>
                  <a:srgbClr val="ED2137"/>
                </a:solidFill>
                <a:latin typeface="Trebuchet MS"/>
                <a:cs typeface="Trebuchet MS"/>
              </a:rPr>
              <a:t>identify</a:t>
            </a:r>
            <a:r>
              <a:rPr sz="2100" spc="25" dirty="0">
                <a:solidFill>
                  <a:srgbClr val="ED2137"/>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associated</a:t>
            </a:r>
            <a:r>
              <a:rPr sz="2100" spc="25" dirty="0">
                <a:solidFill>
                  <a:srgbClr val="333333"/>
                </a:solidFill>
                <a:latin typeface="Trebuchet MS"/>
                <a:cs typeface="Trebuchet MS"/>
              </a:rPr>
              <a:t> </a:t>
            </a:r>
            <a:r>
              <a:rPr sz="2100" spc="95" dirty="0">
                <a:solidFill>
                  <a:srgbClr val="ED2137"/>
                </a:solidFill>
                <a:latin typeface="Trebuchet MS"/>
                <a:cs typeface="Trebuchet MS"/>
              </a:rPr>
              <a:t>Pods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ED2137"/>
                </a:solidFill>
                <a:latin typeface="Trebuchet MS"/>
                <a:cs typeface="Trebuchet MS"/>
              </a:rPr>
              <a:t>template</a:t>
            </a:r>
            <a:r>
              <a:rPr sz="2100" spc="-20" dirty="0">
                <a:solidFill>
                  <a:srgbClr val="ED2137"/>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105" dirty="0">
                <a:solidFill>
                  <a:srgbClr val="333333"/>
                </a:solidFill>
                <a:latin typeface="Trebuchet MS"/>
                <a:cs typeface="Trebuchet MS"/>
              </a:rPr>
              <a:t>use</a:t>
            </a:r>
            <a:r>
              <a:rPr sz="2100" spc="-20" dirty="0">
                <a:solidFill>
                  <a:srgbClr val="333333"/>
                </a:solidFill>
                <a:latin typeface="Trebuchet MS"/>
                <a:cs typeface="Trebuchet MS"/>
              </a:rPr>
              <a:t> </a:t>
            </a:r>
            <a:r>
              <a:rPr sz="2100" dirty="0">
                <a:solidFill>
                  <a:srgbClr val="333333"/>
                </a:solidFill>
                <a:latin typeface="Trebuchet MS"/>
                <a:cs typeface="Trebuchet MS"/>
              </a:rPr>
              <a:t>for</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creation</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95" dirty="0">
                <a:solidFill>
                  <a:srgbClr val="ED2137"/>
                </a:solidFill>
                <a:latin typeface="Trebuchet MS"/>
                <a:cs typeface="Trebuchet MS"/>
              </a:rPr>
              <a:t>Pods</a:t>
            </a:r>
            <a:endParaRPr sz="2100">
              <a:latin typeface="Trebuchet MS"/>
              <a:cs typeface="Trebuchet M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PODS</a:t>
            </a:r>
            <a:r>
              <a:rPr spc="-70" dirty="0"/>
              <a:t> </a:t>
            </a:r>
            <a:r>
              <a:rPr spc="-160" dirty="0"/>
              <a:t>SELECTOR</a:t>
            </a:r>
            <a:r>
              <a:rPr spc="-70" dirty="0"/>
              <a:t> </a:t>
            </a:r>
            <a:r>
              <a:rPr spc="85" dirty="0"/>
              <a:t>AND</a:t>
            </a:r>
            <a:r>
              <a:rPr spc="-70" dirty="0"/>
              <a:t> </a:t>
            </a:r>
            <a:r>
              <a:rPr spc="-114" dirty="0"/>
              <a:t>REPLICASET</a:t>
            </a:r>
            <a:r>
              <a:rPr spc="-65" dirty="0"/>
              <a:t> </a:t>
            </a:r>
            <a:r>
              <a:rPr spc="8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11403965" cy="2044700"/>
          </a:xfrm>
          <a:prstGeom prst="rect">
            <a:avLst/>
          </a:prstGeom>
        </p:spPr>
        <p:txBody>
          <a:bodyPr vert="horz" wrap="square" lIns="0" tIns="197485" rIns="0" bIns="0" rtlCol="0">
            <a:spAutoFit/>
          </a:bodyPr>
          <a:lstStyle/>
          <a:p>
            <a:pPr marL="12700">
              <a:lnSpc>
                <a:spcPct val="100000"/>
              </a:lnSpc>
              <a:spcBef>
                <a:spcPts val="1555"/>
              </a:spcBef>
            </a:pP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360" dirty="0">
                <a:solidFill>
                  <a:srgbClr val="ED2137"/>
                </a:solidFill>
                <a:latin typeface="Tahoma"/>
                <a:cs typeface="Tahoma"/>
              </a:rPr>
              <a:t>.spec.selector</a:t>
            </a:r>
            <a:r>
              <a:rPr sz="2100" spc="-85" dirty="0">
                <a:solidFill>
                  <a:srgbClr val="ED2137"/>
                </a:solidFill>
                <a:latin typeface="Tahoma"/>
                <a:cs typeface="Tahoma"/>
              </a:rPr>
              <a:t> </a:t>
            </a:r>
            <a:r>
              <a:rPr sz="2100" spc="-20" dirty="0">
                <a:solidFill>
                  <a:srgbClr val="333333"/>
                </a:solidFill>
                <a:latin typeface="Trebuchet MS"/>
                <a:cs typeface="Trebuchet MS"/>
              </a:rPr>
              <a:t>field</a:t>
            </a:r>
            <a:r>
              <a:rPr sz="2100" spc="-70" dirty="0">
                <a:solidFill>
                  <a:srgbClr val="333333"/>
                </a:solidFill>
                <a:latin typeface="Trebuchet MS"/>
                <a:cs typeface="Trebuchet MS"/>
              </a:rPr>
              <a:t> </a:t>
            </a:r>
            <a:r>
              <a:rPr sz="2100" dirty="0">
                <a:solidFill>
                  <a:srgbClr val="333333"/>
                </a:solidFill>
                <a:latin typeface="Trebuchet MS"/>
                <a:cs typeface="Trebuchet MS"/>
              </a:rPr>
              <a:t>is</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dirty="0">
                <a:solidFill>
                  <a:srgbClr val="333333"/>
                </a:solidFill>
                <a:latin typeface="Trebuchet MS"/>
                <a:cs typeface="Trebuchet MS"/>
              </a:rPr>
              <a:t>label</a:t>
            </a:r>
            <a:r>
              <a:rPr sz="2100" spc="-65" dirty="0">
                <a:solidFill>
                  <a:srgbClr val="333333"/>
                </a:solidFill>
                <a:latin typeface="Trebuchet MS"/>
                <a:cs typeface="Trebuchet MS"/>
              </a:rPr>
              <a:t> </a:t>
            </a:r>
            <a:r>
              <a:rPr sz="2100" spc="-10" dirty="0">
                <a:solidFill>
                  <a:srgbClr val="333333"/>
                </a:solidFill>
                <a:latin typeface="Trebuchet MS"/>
                <a:cs typeface="Trebuchet MS"/>
              </a:rPr>
              <a:t>selector</a:t>
            </a:r>
            <a:endParaRPr sz="2100">
              <a:latin typeface="Trebuchet MS"/>
              <a:cs typeface="Trebuchet MS"/>
            </a:endParaRPr>
          </a:p>
          <a:p>
            <a:pPr marL="12700">
              <a:lnSpc>
                <a:spcPct val="100000"/>
              </a:lnSpc>
              <a:spcBef>
                <a:spcPts val="1455"/>
              </a:spcBef>
            </a:pP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ED2137"/>
                </a:solidFill>
                <a:latin typeface="Trebuchet MS"/>
                <a:cs typeface="Trebuchet MS"/>
              </a:rPr>
              <a:t>ReplicaSet</a:t>
            </a:r>
            <a:r>
              <a:rPr sz="2100" spc="-35" dirty="0">
                <a:solidFill>
                  <a:srgbClr val="ED2137"/>
                </a:solidFill>
                <a:latin typeface="Trebuchet MS"/>
                <a:cs typeface="Trebuchet MS"/>
              </a:rPr>
              <a:t> </a:t>
            </a:r>
            <a:r>
              <a:rPr sz="2100" spc="-50" dirty="0">
                <a:solidFill>
                  <a:srgbClr val="333333"/>
                </a:solidFill>
                <a:latin typeface="Trebuchet MS"/>
                <a:cs typeface="Trebuchet MS"/>
              </a:rPr>
              <a:t>will</a:t>
            </a:r>
            <a:r>
              <a:rPr sz="2100" spc="-30" dirty="0">
                <a:solidFill>
                  <a:srgbClr val="333333"/>
                </a:solidFill>
                <a:latin typeface="Trebuchet MS"/>
                <a:cs typeface="Trebuchet MS"/>
              </a:rPr>
              <a:t> </a:t>
            </a:r>
            <a:r>
              <a:rPr sz="2100" spc="95" dirty="0">
                <a:solidFill>
                  <a:srgbClr val="333333"/>
                </a:solidFill>
                <a:latin typeface="Trebuchet MS"/>
                <a:cs typeface="Trebuchet MS"/>
              </a:rPr>
              <a:t>manage</a:t>
            </a:r>
            <a:r>
              <a:rPr sz="2100" spc="-35" dirty="0">
                <a:solidFill>
                  <a:srgbClr val="333333"/>
                </a:solidFill>
                <a:latin typeface="Trebuchet MS"/>
                <a:cs typeface="Trebuchet MS"/>
              </a:rPr>
              <a:t> </a:t>
            </a:r>
            <a:r>
              <a:rPr sz="2100" spc="-40" dirty="0">
                <a:solidFill>
                  <a:srgbClr val="333333"/>
                </a:solidFill>
                <a:latin typeface="Trebuchet MS"/>
                <a:cs typeface="Trebuchet MS"/>
              </a:rPr>
              <a:t>all</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30" dirty="0">
                <a:solidFill>
                  <a:srgbClr val="ED2137"/>
                </a:solidFill>
                <a:latin typeface="Trebuchet MS"/>
                <a:cs typeface="Trebuchet MS"/>
              </a:rPr>
              <a:t> </a:t>
            </a:r>
            <a:r>
              <a:rPr sz="2100" dirty="0">
                <a:solidFill>
                  <a:srgbClr val="333333"/>
                </a:solidFill>
                <a:latin typeface="Trebuchet MS"/>
                <a:cs typeface="Trebuchet MS"/>
              </a:rPr>
              <a:t>that</a:t>
            </a:r>
            <a:r>
              <a:rPr sz="2100" spc="-35" dirty="0">
                <a:solidFill>
                  <a:srgbClr val="333333"/>
                </a:solidFill>
                <a:latin typeface="Trebuchet MS"/>
                <a:cs typeface="Trebuchet MS"/>
              </a:rPr>
              <a:t> </a:t>
            </a:r>
            <a:r>
              <a:rPr sz="2100" dirty="0">
                <a:solidFill>
                  <a:srgbClr val="333333"/>
                </a:solidFill>
                <a:latin typeface="Trebuchet MS"/>
                <a:cs typeface="Trebuchet MS"/>
              </a:rPr>
              <a:t>match</a:t>
            </a:r>
            <a:r>
              <a:rPr sz="2100" spc="-35" dirty="0">
                <a:solidFill>
                  <a:srgbClr val="333333"/>
                </a:solidFill>
                <a:latin typeface="Trebuchet MS"/>
                <a:cs typeface="Trebuchet MS"/>
              </a:rPr>
              <a:t> </a:t>
            </a:r>
            <a:r>
              <a:rPr sz="2100" dirty="0">
                <a:solidFill>
                  <a:srgbClr val="333333"/>
                </a:solidFill>
                <a:latin typeface="Trebuchet MS"/>
                <a:cs typeface="Trebuchet MS"/>
              </a:rPr>
              <a:t>this</a:t>
            </a:r>
            <a:r>
              <a:rPr sz="2100" spc="-30" dirty="0">
                <a:solidFill>
                  <a:srgbClr val="333333"/>
                </a:solidFill>
                <a:latin typeface="Trebuchet MS"/>
                <a:cs typeface="Trebuchet MS"/>
              </a:rPr>
              <a:t> </a:t>
            </a:r>
            <a:r>
              <a:rPr sz="2100" spc="-10" dirty="0">
                <a:solidFill>
                  <a:srgbClr val="333333"/>
                </a:solidFill>
                <a:latin typeface="Trebuchet MS"/>
                <a:cs typeface="Trebuchet MS"/>
              </a:rPr>
              <a:t>selector</a:t>
            </a:r>
            <a:endParaRPr sz="2100">
              <a:latin typeface="Trebuchet MS"/>
              <a:cs typeface="Trebuchet MS"/>
            </a:endParaRPr>
          </a:p>
          <a:p>
            <a:pPr marL="12700" marR="5080">
              <a:lnSpc>
                <a:spcPct val="82000"/>
              </a:lnSpc>
              <a:spcBef>
                <a:spcPts val="1370"/>
              </a:spcBef>
            </a:pPr>
            <a:r>
              <a:rPr sz="2500" spc="100" dirty="0">
                <a:solidFill>
                  <a:srgbClr val="333333"/>
                </a:solidFill>
                <a:latin typeface="MingLiU_HKSCS-ExtB"/>
                <a:cs typeface="MingLiU_HKSCS-ExtB"/>
              </a:rPr>
              <a:t>⚠</a:t>
            </a:r>
            <a:r>
              <a:rPr sz="2500" spc="-670" dirty="0">
                <a:solidFill>
                  <a:srgbClr val="333333"/>
                </a:solidFill>
                <a:latin typeface="MingLiU_HKSCS-ExtB"/>
                <a:cs typeface="MingLiU_HKSCS-ExtB"/>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ED2137"/>
                </a:solidFill>
                <a:latin typeface="Trebuchet MS"/>
                <a:cs typeface="Trebuchet MS"/>
              </a:rPr>
              <a:t>ReplicaSet</a:t>
            </a:r>
            <a:r>
              <a:rPr sz="2100" spc="-50" dirty="0">
                <a:solidFill>
                  <a:srgbClr val="ED2137"/>
                </a:solidFill>
                <a:latin typeface="Trebuchet MS"/>
                <a:cs typeface="Trebuchet MS"/>
              </a:rPr>
              <a:t> </a:t>
            </a:r>
            <a:r>
              <a:rPr sz="2100" spc="95" dirty="0">
                <a:solidFill>
                  <a:srgbClr val="333333"/>
                </a:solidFill>
                <a:latin typeface="Trebuchet MS"/>
                <a:cs typeface="Trebuchet MS"/>
              </a:rPr>
              <a:t>does</a:t>
            </a:r>
            <a:r>
              <a:rPr sz="2100" spc="-50" dirty="0">
                <a:solidFill>
                  <a:srgbClr val="333333"/>
                </a:solidFill>
                <a:latin typeface="Trebuchet MS"/>
                <a:cs typeface="Trebuchet MS"/>
              </a:rPr>
              <a:t> </a:t>
            </a:r>
            <a:r>
              <a:rPr sz="2100" spc="60" dirty="0">
                <a:solidFill>
                  <a:srgbClr val="333333"/>
                </a:solidFill>
                <a:latin typeface="Trebuchet MS"/>
                <a:cs typeface="Trebuchet MS"/>
              </a:rPr>
              <a:t>not</a:t>
            </a:r>
            <a:r>
              <a:rPr sz="2100" spc="-50" dirty="0">
                <a:solidFill>
                  <a:srgbClr val="333333"/>
                </a:solidFill>
                <a:latin typeface="Trebuchet MS"/>
                <a:cs typeface="Trebuchet MS"/>
              </a:rPr>
              <a:t> </a:t>
            </a:r>
            <a:r>
              <a:rPr sz="2100" dirty="0">
                <a:solidFill>
                  <a:srgbClr val="333333"/>
                </a:solidFill>
                <a:latin typeface="Trebuchet MS"/>
                <a:cs typeface="Trebuchet MS"/>
              </a:rPr>
              <a:t>differentiate</a:t>
            </a:r>
            <a:r>
              <a:rPr sz="2100" spc="-50" dirty="0">
                <a:solidFill>
                  <a:srgbClr val="333333"/>
                </a:solidFill>
                <a:latin typeface="Trebuchet MS"/>
                <a:cs typeface="Trebuchet MS"/>
              </a:rPr>
              <a:t> </a:t>
            </a:r>
            <a:r>
              <a:rPr sz="2100" dirty="0">
                <a:solidFill>
                  <a:srgbClr val="333333"/>
                </a:solidFill>
                <a:latin typeface="Trebuchet MS"/>
                <a:cs typeface="Trebuchet MS"/>
              </a:rPr>
              <a:t>between</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14" dirty="0">
                <a:solidFill>
                  <a:srgbClr val="ED2137"/>
                </a:solidFill>
                <a:latin typeface="Trebuchet MS"/>
                <a:cs typeface="Trebuchet MS"/>
              </a:rPr>
              <a:t>Pods</a:t>
            </a:r>
            <a:r>
              <a:rPr sz="2100" spc="-50" dirty="0">
                <a:solidFill>
                  <a:srgbClr val="ED2137"/>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110" dirty="0">
                <a:solidFill>
                  <a:srgbClr val="333333"/>
                </a:solidFill>
                <a:latin typeface="Trebuchet MS"/>
                <a:cs typeface="Trebuchet MS"/>
              </a:rPr>
              <a:t>has</a:t>
            </a:r>
            <a:r>
              <a:rPr sz="2100" spc="-50" dirty="0">
                <a:solidFill>
                  <a:srgbClr val="333333"/>
                </a:solidFill>
                <a:latin typeface="Trebuchet MS"/>
                <a:cs typeface="Trebuchet MS"/>
              </a:rPr>
              <a:t> </a:t>
            </a:r>
            <a:r>
              <a:rPr sz="2100" spc="-10" dirty="0">
                <a:solidFill>
                  <a:srgbClr val="333333"/>
                </a:solidFill>
                <a:latin typeface="Trebuchet MS"/>
                <a:cs typeface="Trebuchet MS"/>
              </a:rPr>
              <a:t>created/deleted</a:t>
            </a:r>
            <a:r>
              <a:rPr sz="2100" spc="-50"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spc="45" dirty="0">
                <a:solidFill>
                  <a:srgbClr val="333333"/>
                </a:solidFill>
                <a:latin typeface="Trebuchet MS"/>
                <a:cs typeface="Trebuchet MS"/>
              </a:rPr>
              <a:t>those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spc="60" dirty="0">
                <a:solidFill>
                  <a:srgbClr val="333333"/>
                </a:solidFill>
                <a:latin typeface="Trebuchet MS"/>
                <a:cs typeface="Trebuchet MS"/>
              </a:rPr>
              <a:t>another</a:t>
            </a:r>
            <a:r>
              <a:rPr sz="2100" spc="-55" dirty="0">
                <a:solidFill>
                  <a:srgbClr val="333333"/>
                </a:solidFill>
                <a:latin typeface="Trebuchet MS"/>
                <a:cs typeface="Trebuchet MS"/>
              </a:rPr>
              <a:t> </a:t>
            </a:r>
            <a:r>
              <a:rPr sz="2100" spc="80" dirty="0">
                <a:solidFill>
                  <a:srgbClr val="333333"/>
                </a:solidFill>
                <a:latin typeface="Trebuchet MS"/>
                <a:cs typeface="Trebuchet MS"/>
              </a:rPr>
              <a:t>process</a:t>
            </a:r>
            <a:r>
              <a:rPr sz="2100" spc="-55" dirty="0">
                <a:solidFill>
                  <a:srgbClr val="333333"/>
                </a:solidFill>
                <a:latin typeface="Trebuchet MS"/>
                <a:cs typeface="Trebuchet MS"/>
              </a:rPr>
              <a:t> </a:t>
            </a:r>
            <a:r>
              <a:rPr sz="2100" spc="110" dirty="0">
                <a:solidFill>
                  <a:srgbClr val="333333"/>
                </a:solidFill>
                <a:latin typeface="Trebuchet MS"/>
                <a:cs typeface="Trebuchet MS"/>
              </a:rPr>
              <a:t>has</a:t>
            </a:r>
            <a:r>
              <a:rPr sz="2100" spc="-60" dirty="0">
                <a:solidFill>
                  <a:srgbClr val="333333"/>
                </a:solidFill>
                <a:latin typeface="Trebuchet MS"/>
                <a:cs typeface="Trebuchet MS"/>
              </a:rPr>
              <a:t> </a:t>
            </a:r>
            <a:r>
              <a:rPr sz="2100" spc="-10" dirty="0">
                <a:solidFill>
                  <a:srgbClr val="333333"/>
                </a:solidFill>
                <a:latin typeface="Trebuchet MS"/>
                <a:cs typeface="Trebuchet MS"/>
              </a:rPr>
              <a:t>created/deleted</a:t>
            </a:r>
            <a:r>
              <a:rPr sz="2100" spc="-55" dirty="0">
                <a:solidFill>
                  <a:srgbClr val="333333"/>
                </a:solidFill>
                <a:latin typeface="Trebuchet MS"/>
                <a:cs typeface="Trebuchet MS"/>
              </a:rPr>
              <a:t> </a:t>
            </a:r>
            <a:r>
              <a:rPr sz="2100" spc="-110" dirty="0">
                <a:solidFill>
                  <a:srgbClr val="333333"/>
                </a:solidFill>
                <a:latin typeface="Trebuchet MS"/>
                <a:cs typeface="Trebuchet MS"/>
              </a:rPr>
              <a:t>(if</a:t>
            </a:r>
            <a:r>
              <a:rPr sz="2100" spc="-55" dirty="0">
                <a:solidFill>
                  <a:srgbClr val="333333"/>
                </a:solidFill>
                <a:latin typeface="Trebuchet MS"/>
                <a:cs typeface="Trebuchet MS"/>
              </a:rPr>
              <a:t> </a:t>
            </a:r>
            <a:r>
              <a:rPr sz="2100" dirty="0">
                <a:solidFill>
                  <a:srgbClr val="333333"/>
                </a:solidFill>
                <a:latin typeface="Trebuchet MS"/>
                <a:cs typeface="Trebuchet MS"/>
              </a:rPr>
              <a:t>they</a:t>
            </a:r>
            <a:r>
              <a:rPr sz="2100" spc="-60" dirty="0">
                <a:solidFill>
                  <a:srgbClr val="333333"/>
                </a:solidFill>
                <a:latin typeface="Trebuchet MS"/>
                <a:cs typeface="Trebuchet MS"/>
              </a:rPr>
              <a:t> </a:t>
            </a:r>
            <a:r>
              <a:rPr sz="2100" dirty="0">
                <a:solidFill>
                  <a:srgbClr val="333333"/>
                </a:solidFill>
                <a:latin typeface="Trebuchet MS"/>
                <a:cs typeface="Trebuchet MS"/>
              </a:rPr>
              <a:t>are</a:t>
            </a:r>
            <a:r>
              <a:rPr sz="2100" spc="-55" dirty="0">
                <a:solidFill>
                  <a:srgbClr val="333333"/>
                </a:solidFill>
                <a:latin typeface="Trebuchet MS"/>
                <a:cs typeface="Trebuchet MS"/>
              </a:rPr>
              <a:t> </a:t>
            </a:r>
            <a:r>
              <a:rPr sz="2100" spc="60" dirty="0">
                <a:solidFill>
                  <a:srgbClr val="333333"/>
                </a:solidFill>
                <a:latin typeface="Trebuchet MS"/>
                <a:cs typeface="Trebuchet MS"/>
              </a:rPr>
              <a:t>not</a:t>
            </a:r>
            <a:r>
              <a:rPr sz="2100" spc="-55" dirty="0">
                <a:solidFill>
                  <a:srgbClr val="333333"/>
                </a:solidFill>
                <a:latin typeface="Trebuchet MS"/>
                <a:cs typeface="Trebuchet MS"/>
              </a:rPr>
              <a:t> </a:t>
            </a:r>
            <a:r>
              <a:rPr sz="2100" dirty="0">
                <a:solidFill>
                  <a:srgbClr val="333333"/>
                </a:solidFill>
                <a:latin typeface="Trebuchet MS"/>
                <a:cs typeface="Trebuchet MS"/>
              </a:rPr>
              <a:t>within</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70" dirty="0">
                <a:solidFill>
                  <a:srgbClr val="333333"/>
                </a:solidFill>
                <a:latin typeface="Trebuchet MS"/>
                <a:cs typeface="Trebuchet MS"/>
              </a:rPr>
              <a:t>scope</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0" dirty="0">
                <a:solidFill>
                  <a:srgbClr val="333333"/>
                </a:solidFill>
                <a:latin typeface="Trebuchet MS"/>
                <a:cs typeface="Trebuchet MS"/>
              </a:rPr>
              <a:t>ReplicaSet </a:t>
            </a:r>
            <a:r>
              <a:rPr sz="2100" dirty="0">
                <a:solidFill>
                  <a:srgbClr val="333333"/>
                </a:solidFill>
                <a:latin typeface="Trebuchet MS"/>
                <a:cs typeface="Trebuchet MS"/>
              </a:rPr>
              <a:t>[see</a:t>
            </a:r>
            <a:r>
              <a:rPr sz="2100" spc="25" dirty="0">
                <a:solidFill>
                  <a:srgbClr val="333333"/>
                </a:solidFill>
                <a:latin typeface="Trebuchet MS"/>
                <a:cs typeface="Trebuchet MS"/>
              </a:rPr>
              <a:t> </a:t>
            </a:r>
            <a:r>
              <a:rPr sz="2100" spc="-10" dirty="0">
                <a:solidFill>
                  <a:srgbClr val="333333"/>
                </a:solidFill>
                <a:latin typeface="Trebuchet MS"/>
                <a:cs typeface="Trebuchet MS"/>
              </a:rPr>
              <a:t>Lab])</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28899"/>
            <a:ext cx="95250" cy="95249"/>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5909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590924"/>
            <a:ext cx="12211050" cy="1162050"/>
            <a:chOff x="809624" y="3590924"/>
            <a:chExt cx="12211050" cy="1162050"/>
          </a:xfrm>
        </p:grpSpPr>
        <p:sp>
          <p:nvSpPr>
            <p:cNvPr id="4" name="object 4"/>
            <p:cNvSpPr/>
            <p:nvPr/>
          </p:nvSpPr>
          <p:spPr>
            <a:xfrm>
              <a:off x="809612" y="3590924"/>
              <a:ext cx="12211050" cy="1162050"/>
            </a:xfrm>
            <a:custGeom>
              <a:avLst/>
              <a:gdLst/>
              <a:ahLst/>
              <a:cxnLst/>
              <a:rect l="l" t="t" r="r" b="b"/>
              <a:pathLst>
                <a:path w="12211050" h="1162050">
                  <a:moveTo>
                    <a:pt x="12211050" y="0"/>
                  </a:moveTo>
                  <a:lnTo>
                    <a:pt x="12201525" y="0"/>
                  </a:lnTo>
                  <a:lnTo>
                    <a:pt x="12201525" y="1152525"/>
                  </a:lnTo>
                  <a:lnTo>
                    <a:pt x="0" y="1152525"/>
                  </a:lnTo>
                  <a:lnTo>
                    <a:pt x="0" y="1162050"/>
                  </a:lnTo>
                  <a:lnTo>
                    <a:pt x="12201525" y="1162050"/>
                  </a:lnTo>
                  <a:lnTo>
                    <a:pt x="12211050" y="1162050"/>
                  </a:lnTo>
                  <a:lnTo>
                    <a:pt x="12211050" y="115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590924"/>
              <a:ext cx="9525" cy="1162050"/>
            </a:xfrm>
            <a:custGeom>
              <a:avLst/>
              <a:gdLst/>
              <a:ahLst/>
              <a:cxnLst/>
              <a:rect l="l" t="t" r="r" b="b"/>
              <a:pathLst>
                <a:path w="9525" h="1162050">
                  <a:moveTo>
                    <a:pt x="0" y="1162049"/>
                  </a:moveTo>
                  <a:lnTo>
                    <a:pt x="0" y="0"/>
                  </a:lnTo>
                  <a:lnTo>
                    <a:pt x="9524" y="9524"/>
                  </a:lnTo>
                  <a:lnTo>
                    <a:pt x="9524" y="1152524"/>
                  </a:lnTo>
                  <a:lnTo>
                    <a:pt x="0" y="1162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7182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PODS</a:t>
            </a:r>
            <a:r>
              <a:rPr spc="-70" dirty="0"/>
              <a:t> </a:t>
            </a:r>
            <a:r>
              <a:rPr spc="-160" dirty="0"/>
              <a:t>SELECTOR</a:t>
            </a:r>
            <a:r>
              <a:rPr spc="-70" dirty="0"/>
              <a:t> </a:t>
            </a:r>
            <a:r>
              <a:rPr spc="85" dirty="0"/>
              <a:t>AND</a:t>
            </a:r>
            <a:r>
              <a:rPr spc="-70" dirty="0"/>
              <a:t> </a:t>
            </a:r>
            <a:r>
              <a:rPr spc="-114" dirty="0"/>
              <a:t>REPLICASET</a:t>
            </a:r>
            <a:r>
              <a:rPr spc="-65" dirty="0"/>
              <a:t> </a:t>
            </a:r>
            <a:r>
              <a:rPr spc="85" dirty="0"/>
              <a:t>(2/2)</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511300"/>
            <a:ext cx="11245850" cy="1421765"/>
          </a:xfrm>
          <a:prstGeom prst="rect">
            <a:avLst/>
          </a:prstGeom>
        </p:spPr>
        <p:txBody>
          <a:bodyPr vert="horz" wrap="square" lIns="0" tIns="50800" rIns="0" bIns="0" rtlCol="0">
            <a:spAutoFit/>
          </a:bodyPr>
          <a:lstStyle/>
          <a:p>
            <a:pPr marL="12700" marR="5080">
              <a:lnSpc>
                <a:spcPts val="2250"/>
              </a:lnSpc>
              <a:spcBef>
                <a:spcPts val="400"/>
              </a:spcBef>
            </a:pP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360" dirty="0">
                <a:solidFill>
                  <a:srgbClr val="ED2137"/>
                </a:solidFill>
                <a:latin typeface="Tahoma"/>
                <a:cs typeface="Tahoma"/>
              </a:rPr>
              <a:t>.spec.selector</a:t>
            </a:r>
            <a:r>
              <a:rPr sz="2100" spc="-75" dirty="0">
                <a:solidFill>
                  <a:srgbClr val="ED2137"/>
                </a:solidFill>
                <a:latin typeface="Tahoma"/>
                <a:cs typeface="Tahoma"/>
              </a:rPr>
              <a:t> </a:t>
            </a:r>
            <a:r>
              <a:rPr sz="2100" spc="-20" dirty="0">
                <a:solidFill>
                  <a:srgbClr val="333333"/>
                </a:solidFill>
                <a:latin typeface="Trebuchet MS"/>
                <a:cs typeface="Trebuchet MS"/>
              </a:rPr>
              <a:t>field</a:t>
            </a:r>
            <a:r>
              <a:rPr sz="2100" spc="-50" dirty="0">
                <a:solidFill>
                  <a:srgbClr val="333333"/>
                </a:solidFill>
                <a:latin typeface="Trebuchet MS"/>
                <a:cs typeface="Trebuchet MS"/>
              </a:rPr>
              <a:t> </a:t>
            </a:r>
            <a:r>
              <a:rPr sz="2100" spc="90" dirty="0">
                <a:solidFill>
                  <a:srgbClr val="333333"/>
                </a:solidFill>
                <a:latin typeface="Trebuchet MS"/>
                <a:cs typeface="Trebuchet MS"/>
              </a:rPr>
              <a:t>must</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spc="-10" dirty="0">
                <a:solidFill>
                  <a:srgbClr val="333333"/>
                </a:solidFill>
                <a:latin typeface="Trebuchet MS"/>
                <a:cs typeface="Trebuchet MS"/>
              </a:rPr>
              <a:t>specified,</a:t>
            </a:r>
            <a:r>
              <a:rPr sz="2100" spc="-55"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90" dirty="0">
                <a:solidFill>
                  <a:srgbClr val="333333"/>
                </a:solidFill>
                <a:latin typeface="Trebuchet MS"/>
                <a:cs typeface="Trebuchet MS"/>
              </a:rPr>
              <a:t>must</a:t>
            </a:r>
            <a:r>
              <a:rPr sz="2100" spc="-55" dirty="0">
                <a:solidFill>
                  <a:srgbClr val="333333"/>
                </a:solidFill>
                <a:latin typeface="Trebuchet MS"/>
                <a:cs typeface="Trebuchet MS"/>
              </a:rPr>
              <a:t> </a:t>
            </a:r>
            <a:r>
              <a:rPr sz="2100" spc="80" dirty="0">
                <a:solidFill>
                  <a:srgbClr val="333333"/>
                </a:solidFill>
                <a:latin typeface="Trebuchet MS"/>
                <a:cs typeface="Trebuchet MS"/>
              </a:rPr>
              <a:t>correspond</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dirty="0">
                <a:solidFill>
                  <a:srgbClr val="333333"/>
                </a:solidFill>
                <a:latin typeface="Trebuchet MS"/>
                <a:cs typeface="Trebuchet MS"/>
              </a:rPr>
              <a:t>labels</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ED2137"/>
                </a:solidFill>
                <a:latin typeface="Trebuchet MS"/>
                <a:cs typeface="Trebuchet MS"/>
              </a:rPr>
              <a:t>Pods </a:t>
            </a:r>
            <a:r>
              <a:rPr sz="2100" dirty="0">
                <a:solidFill>
                  <a:srgbClr val="333333"/>
                </a:solidFill>
                <a:latin typeface="Trebuchet MS"/>
                <a:cs typeface="Trebuchet MS"/>
              </a:rPr>
              <a:t>template</a:t>
            </a:r>
            <a:r>
              <a:rPr sz="2100" spc="-5" dirty="0">
                <a:solidFill>
                  <a:srgbClr val="333333"/>
                </a:solidFill>
                <a:latin typeface="Trebuchet MS"/>
                <a:cs typeface="Trebuchet MS"/>
              </a:rPr>
              <a:t> </a:t>
            </a:r>
            <a:r>
              <a:rPr sz="2100" spc="254" dirty="0">
                <a:solidFill>
                  <a:srgbClr val="333333"/>
                </a:solidFill>
                <a:latin typeface="Trebuchet MS"/>
                <a:cs typeface="Trebuchet MS"/>
              </a:rPr>
              <a:t>(</a:t>
            </a:r>
            <a:r>
              <a:rPr sz="2100" spc="254" dirty="0">
                <a:solidFill>
                  <a:srgbClr val="ED2137"/>
                </a:solidFill>
                <a:latin typeface="Tahoma"/>
                <a:cs typeface="Tahoma"/>
              </a:rPr>
              <a:t>.spec.template.metadata.labels</a:t>
            </a:r>
            <a:r>
              <a:rPr sz="2100" spc="254" dirty="0">
                <a:solidFill>
                  <a:srgbClr val="333333"/>
                </a:solidFill>
                <a:latin typeface="Trebuchet MS"/>
                <a:cs typeface="Trebuchet MS"/>
              </a:rPr>
              <a:t>)</a:t>
            </a:r>
            <a:endParaRPr sz="2100">
              <a:latin typeface="Trebuchet MS"/>
              <a:cs typeface="Trebuchet MS"/>
            </a:endParaRPr>
          </a:p>
          <a:p>
            <a:pPr marL="12700" marR="532765">
              <a:lnSpc>
                <a:spcPts val="2250"/>
              </a:lnSpc>
              <a:spcBef>
                <a:spcPts val="1725"/>
              </a:spcBef>
            </a:pPr>
            <a:r>
              <a:rPr sz="2100" spc="-20" dirty="0">
                <a:solidFill>
                  <a:srgbClr val="333333"/>
                </a:solidFill>
                <a:latin typeface="Trebuchet MS"/>
                <a:cs typeface="Trebuchet MS"/>
              </a:rPr>
              <a:t>If</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360" dirty="0">
                <a:solidFill>
                  <a:srgbClr val="ED2137"/>
                </a:solidFill>
                <a:latin typeface="Tahoma"/>
                <a:cs typeface="Tahoma"/>
              </a:rPr>
              <a:t>.spec.selector</a:t>
            </a:r>
            <a:r>
              <a:rPr sz="2100" spc="-60" dirty="0">
                <a:solidFill>
                  <a:srgbClr val="ED2137"/>
                </a:solidFill>
                <a:latin typeface="Tahoma"/>
                <a:cs typeface="Tahoma"/>
              </a:rPr>
              <a:t> </a:t>
            </a:r>
            <a:r>
              <a:rPr sz="2100" spc="-20" dirty="0">
                <a:solidFill>
                  <a:srgbClr val="333333"/>
                </a:solidFill>
                <a:latin typeface="Trebuchet MS"/>
                <a:cs typeface="Trebuchet MS"/>
              </a:rPr>
              <a:t>field</a:t>
            </a:r>
            <a:r>
              <a:rPr sz="2100" spc="-40"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specified</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spc="95" dirty="0">
                <a:solidFill>
                  <a:srgbClr val="333333"/>
                </a:solidFill>
                <a:latin typeface="Trebuchet MS"/>
                <a:cs typeface="Trebuchet MS"/>
              </a:rPr>
              <a:t>does</a:t>
            </a:r>
            <a:r>
              <a:rPr sz="2100" spc="-40" dirty="0">
                <a:solidFill>
                  <a:srgbClr val="333333"/>
                </a:solidFill>
                <a:latin typeface="Trebuchet MS"/>
                <a:cs typeface="Trebuchet MS"/>
              </a:rPr>
              <a:t> </a:t>
            </a:r>
            <a:r>
              <a:rPr sz="2100" spc="60" dirty="0">
                <a:solidFill>
                  <a:srgbClr val="333333"/>
                </a:solidFill>
                <a:latin typeface="Trebuchet MS"/>
                <a:cs typeface="Trebuchet MS"/>
              </a:rPr>
              <a:t>not</a:t>
            </a:r>
            <a:r>
              <a:rPr sz="2100" spc="-45" dirty="0">
                <a:solidFill>
                  <a:srgbClr val="333333"/>
                </a:solidFill>
                <a:latin typeface="Trebuchet MS"/>
                <a:cs typeface="Trebuchet MS"/>
              </a:rPr>
              <a:t> </a:t>
            </a:r>
            <a:r>
              <a:rPr sz="2100" dirty="0">
                <a:solidFill>
                  <a:srgbClr val="333333"/>
                </a:solidFill>
                <a:latin typeface="Trebuchet MS"/>
                <a:cs typeface="Trebuchet MS"/>
              </a:rPr>
              <a:t>match</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114" dirty="0">
                <a:solidFill>
                  <a:srgbClr val="ED2137"/>
                </a:solidFill>
                <a:latin typeface="Trebuchet MS"/>
                <a:cs typeface="Trebuchet MS"/>
              </a:rPr>
              <a:t>Pods</a:t>
            </a:r>
            <a:r>
              <a:rPr sz="2100" spc="-45" dirty="0">
                <a:solidFill>
                  <a:srgbClr val="ED2137"/>
                </a:solidFill>
                <a:latin typeface="Trebuchet MS"/>
                <a:cs typeface="Trebuchet MS"/>
              </a:rPr>
              <a:t> </a:t>
            </a:r>
            <a:r>
              <a:rPr sz="2100" dirty="0">
                <a:solidFill>
                  <a:srgbClr val="333333"/>
                </a:solidFill>
                <a:latin typeface="Trebuchet MS"/>
                <a:cs typeface="Trebuchet MS"/>
              </a:rPr>
              <a:t>template</a:t>
            </a:r>
            <a:r>
              <a:rPr sz="2100" spc="-40" dirty="0">
                <a:solidFill>
                  <a:srgbClr val="333333"/>
                </a:solidFill>
                <a:latin typeface="Trebuchet MS"/>
                <a:cs typeface="Trebuchet MS"/>
              </a:rPr>
              <a:t> </a:t>
            </a:r>
            <a:r>
              <a:rPr sz="2100" spc="-10" dirty="0">
                <a:solidFill>
                  <a:srgbClr val="333333"/>
                </a:solidFill>
                <a:latin typeface="Trebuchet MS"/>
                <a:cs typeface="Trebuchet MS"/>
              </a:rPr>
              <a:t>labels </a:t>
            </a:r>
            <a:r>
              <a:rPr sz="2100" spc="250" dirty="0">
                <a:solidFill>
                  <a:srgbClr val="333333"/>
                </a:solidFill>
                <a:latin typeface="Trebuchet MS"/>
                <a:cs typeface="Trebuchet MS"/>
              </a:rPr>
              <a:t>(</a:t>
            </a:r>
            <a:r>
              <a:rPr sz="2100" spc="250" dirty="0">
                <a:solidFill>
                  <a:srgbClr val="ED2137"/>
                </a:solidFill>
                <a:latin typeface="Tahoma"/>
                <a:cs typeface="Tahoma"/>
              </a:rPr>
              <a:t>.spec.template.metadata.labels</a:t>
            </a:r>
            <a:r>
              <a:rPr sz="2100" spc="250" dirty="0">
                <a:solidFill>
                  <a:srgbClr val="333333"/>
                </a:solidFill>
                <a:latin typeface="Trebuchet MS"/>
                <a:cs typeface="Trebuchet MS"/>
              </a:rPr>
              <a:t>),</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creation</a:t>
            </a:r>
            <a:r>
              <a:rPr sz="2100" spc="-20" dirty="0">
                <a:solidFill>
                  <a:srgbClr val="333333"/>
                </a:solidFill>
                <a:latin typeface="Trebuchet MS"/>
                <a:cs typeface="Trebuchet MS"/>
              </a:rPr>
              <a:t> </a:t>
            </a:r>
            <a:r>
              <a:rPr sz="2100" spc="-50" dirty="0">
                <a:solidFill>
                  <a:srgbClr val="333333"/>
                </a:solidFill>
                <a:latin typeface="Trebuchet MS"/>
                <a:cs typeface="Trebuchet MS"/>
              </a:rPr>
              <a:t>will</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20" dirty="0">
                <a:solidFill>
                  <a:srgbClr val="333333"/>
                </a:solidFill>
                <a:latin typeface="Trebuchet MS"/>
                <a:cs typeface="Trebuchet MS"/>
              </a:rPr>
              <a:t> </a:t>
            </a:r>
            <a:r>
              <a:rPr sz="2100" spc="50" dirty="0">
                <a:solidFill>
                  <a:srgbClr val="333333"/>
                </a:solidFill>
                <a:latin typeface="Trebuchet MS"/>
                <a:cs typeface="Trebuchet MS"/>
              </a:rPr>
              <a:t>refused</a:t>
            </a:r>
            <a:endParaRPr sz="2100">
              <a:latin typeface="Trebuchet MS"/>
              <a:cs typeface="Trebuchet MS"/>
            </a:endParaRPr>
          </a:p>
        </p:txBody>
      </p:sp>
      <p:pic>
        <p:nvPicPr>
          <p:cNvPr id="10" name="object 10"/>
          <p:cNvPicPr/>
          <p:nvPr/>
        </p:nvPicPr>
        <p:blipFill>
          <a:blip r:embed="rId3" cstate="print"/>
          <a:stretch>
            <a:fillRect/>
          </a:stretch>
        </p:blipFill>
        <p:spPr>
          <a:xfrm>
            <a:off x="933449" y="2438399"/>
            <a:ext cx="95250" cy="95249"/>
          </a:xfrm>
          <a:prstGeom prst="rect">
            <a:avLst/>
          </a:prstGeom>
        </p:spPr>
      </p:pic>
      <p:sp>
        <p:nvSpPr>
          <p:cNvPr id="11" name="object 11"/>
          <p:cNvSpPr txBox="1"/>
          <p:nvPr/>
        </p:nvSpPr>
        <p:spPr>
          <a:xfrm>
            <a:off x="819149" y="3663950"/>
            <a:ext cx="12192000" cy="991235"/>
          </a:xfrm>
          <a:prstGeom prst="rect">
            <a:avLst/>
          </a:prstGeom>
        </p:spPr>
        <p:txBody>
          <a:bodyPr vert="horz" wrap="square" lIns="0" tIns="31115" rIns="0" bIns="0" rtlCol="0">
            <a:spAutoFit/>
          </a:bodyPr>
          <a:lstStyle/>
          <a:p>
            <a:pPr marL="142875" marR="3335654" indent="252095">
              <a:lnSpc>
                <a:spcPts val="1880"/>
              </a:lnSpc>
              <a:spcBef>
                <a:spcPts val="245"/>
              </a:spcBef>
            </a:pPr>
            <a:r>
              <a:rPr sz="1650" spc="245" dirty="0">
                <a:latin typeface="Tahoma"/>
                <a:cs typeface="Tahoma"/>
              </a:rPr>
              <a:t>kubectl</a:t>
            </a:r>
            <a:r>
              <a:rPr sz="1650" spc="-5" dirty="0">
                <a:latin typeface="Tahoma"/>
                <a:cs typeface="Tahoma"/>
              </a:rPr>
              <a:t>  </a:t>
            </a:r>
            <a:r>
              <a:rPr sz="1650" spc="204" dirty="0">
                <a:latin typeface="Tahoma"/>
                <a:cs typeface="Tahoma"/>
              </a:rPr>
              <a:t>apply</a:t>
            </a:r>
            <a:r>
              <a:rPr sz="1650" spc="-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5" dirty="0">
                <a:solidFill>
                  <a:srgbClr val="ED9900"/>
                </a:solidFill>
                <a:latin typeface="Tahoma"/>
                <a:cs typeface="Tahoma"/>
              </a:rPr>
              <a:t>  </a:t>
            </a:r>
            <a:r>
              <a:rPr sz="1650" spc="225" dirty="0">
                <a:latin typeface="Tahoma"/>
                <a:cs typeface="Tahoma"/>
              </a:rPr>
              <a:t>~/workspaces/Lab3/rs-</a:t>
            </a:r>
            <a:r>
              <a:rPr sz="1650" spc="165" dirty="0">
                <a:latin typeface="Tahoma"/>
                <a:cs typeface="Tahoma"/>
              </a:rPr>
              <a:t>-</a:t>
            </a:r>
            <a:r>
              <a:rPr sz="1650" spc="210" dirty="0">
                <a:latin typeface="Tahoma"/>
                <a:cs typeface="Tahoma"/>
              </a:rPr>
              <a:t>nginx-</a:t>
            </a:r>
            <a:r>
              <a:rPr sz="1650" spc="220" dirty="0">
                <a:latin typeface="Tahoma"/>
                <a:cs typeface="Tahoma"/>
              </a:rPr>
              <a:t>cannot-</a:t>
            </a:r>
            <a:r>
              <a:rPr sz="1650" spc="200" dirty="0">
                <a:latin typeface="Tahoma"/>
                <a:cs typeface="Tahoma"/>
              </a:rPr>
              <a:t>create-</a:t>
            </a:r>
            <a:r>
              <a:rPr sz="1650" spc="165" dirty="0">
                <a:latin typeface="Tahoma"/>
                <a:cs typeface="Tahoma"/>
              </a:rPr>
              <a:t>-</a:t>
            </a:r>
            <a:r>
              <a:rPr sz="1650" spc="204" dirty="0">
                <a:latin typeface="Tahoma"/>
                <a:cs typeface="Tahoma"/>
              </a:rPr>
              <a:t>3.1.yml </a:t>
            </a:r>
            <a:r>
              <a:rPr sz="1650" spc="70" dirty="0">
                <a:latin typeface="Tahoma"/>
                <a:cs typeface="Tahoma"/>
              </a:rPr>
              <a:t>The</a:t>
            </a:r>
            <a:r>
              <a:rPr sz="1650" spc="480" dirty="0">
                <a:latin typeface="Tahoma"/>
                <a:cs typeface="Tahoma"/>
              </a:rPr>
              <a:t> </a:t>
            </a:r>
            <a:r>
              <a:rPr sz="1650" spc="240" dirty="0">
                <a:latin typeface="Tahoma"/>
                <a:cs typeface="Tahoma"/>
              </a:rPr>
              <a:t>ReplicaSet</a:t>
            </a:r>
            <a:r>
              <a:rPr sz="1650" spc="480" dirty="0">
                <a:latin typeface="Tahoma"/>
                <a:cs typeface="Tahoma"/>
              </a:rPr>
              <a:t> </a:t>
            </a:r>
            <a:r>
              <a:rPr sz="1650" spc="240" dirty="0">
                <a:latin typeface="Tahoma"/>
                <a:cs typeface="Tahoma"/>
              </a:rPr>
              <a:t>"frontend"</a:t>
            </a:r>
            <a:r>
              <a:rPr sz="1650" spc="484" dirty="0">
                <a:latin typeface="Tahoma"/>
                <a:cs typeface="Tahoma"/>
              </a:rPr>
              <a:t> </a:t>
            </a:r>
            <a:r>
              <a:rPr sz="1650" spc="430" dirty="0">
                <a:latin typeface="Tahoma"/>
                <a:cs typeface="Tahoma"/>
              </a:rPr>
              <a:t>is</a:t>
            </a:r>
            <a:r>
              <a:rPr sz="1650" spc="480" dirty="0">
                <a:latin typeface="Tahoma"/>
                <a:cs typeface="Tahoma"/>
              </a:rPr>
              <a:t> </a:t>
            </a:r>
            <a:r>
              <a:rPr sz="1650" spc="330" dirty="0">
                <a:latin typeface="Tahoma"/>
                <a:cs typeface="Tahoma"/>
              </a:rPr>
              <a:t>invalid:</a:t>
            </a:r>
            <a:r>
              <a:rPr sz="1650" spc="484" dirty="0">
                <a:latin typeface="Tahoma"/>
                <a:cs typeface="Tahoma"/>
              </a:rPr>
              <a:t> </a:t>
            </a:r>
            <a:r>
              <a:rPr sz="1650" spc="220" dirty="0">
                <a:latin typeface="Tahoma"/>
                <a:cs typeface="Tahoma"/>
              </a:rPr>
              <a:t>spec.template.metadata.labels:</a:t>
            </a:r>
            <a:endParaRPr sz="1650">
              <a:latin typeface="Tahoma"/>
              <a:cs typeface="Tahoma"/>
            </a:endParaRPr>
          </a:p>
          <a:p>
            <a:pPr marL="142875">
              <a:lnSpc>
                <a:spcPts val="1770"/>
              </a:lnSpc>
            </a:pPr>
            <a:r>
              <a:rPr sz="1650" spc="290" dirty="0">
                <a:latin typeface="Tahoma"/>
                <a:cs typeface="Tahoma"/>
              </a:rPr>
              <a:t>Invalid</a:t>
            </a:r>
            <a:r>
              <a:rPr sz="1650" spc="-5" dirty="0">
                <a:latin typeface="Tahoma"/>
                <a:cs typeface="Tahoma"/>
              </a:rPr>
              <a:t>  </a:t>
            </a:r>
            <a:r>
              <a:rPr sz="1650" spc="250" dirty="0">
                <a:latin typeface="Tahoma"/>
                <a:cs typeface="Tahoma"/>
              </a:rPr>
              <a:t>value:</a:t>
            </a:r>
            <a:r>
              <a:rPr sz="1650" spc="-5" dirty="0">
                <a:latin typeface="Tahoma"/>
                <a:cs typeface="Tahoma"/>
              </a:rPr>
              <a:t>  </a:t>
            </a:r>
            <a:r>
              <a:rPr sz="1650" spc="245" dirty="0">
                <a:latin typeface="Tahoma"/>
                <a:cs typeface="Tahoma"/>
              </a:rPr>
              <a:t>map[string]string{"app":"frontend",</a:t>
            </a:r>
            <a:r>
              <a:rPr sz="1650" dirty="0">
                <a:latin typeface="Tahoma"/>
                <a:cs typeface="Tahoma"/>
              </a:rPr>
              <a:t>  </a:t>
            </a:r>
            <a:r>
              <a:rPr sz="1650" spc="240" dirty="0">
                <a:latin typeface="Tahoma"/>
                <a:cs typeface="Tahoma"/>
              </a:rPr>
              <a:t>"level":"advanced"}:</a:t>
            </a:r>
            <a:r>
              <a:rPr sz="1650" spc="-5" dirty="0">
                <a:latin typeface="Tahoma"/>
                <a:cs typeface="Tahoma"/>
              </a:rPr>
              <a:t>  </a:t>
            </a:r>
            <a:r>
              <a:rPr sz="1650" spc="235" dirty="0">
                <a:latin typeface="Tahoma"/>
                <a:cs typeface="Tahoma"/>
              </a:rPr>
              <a:t>`selector`</a:t>
            </a:r>
            <a:endParaRPr sz="1650">
              <a:latin typeface="Tahoma"/>
              <a:cs typeface="Tahoma"/>
            </a:endParaRPr>
          </a:p>
          <a:p>
            <a:pPr marL="142875">
              <a:lnSpc>
                <a:spcPts val="1925"/>
              </a:lnSpc>
            </a:pPr>
            <a:r>
              <a:rPr sz="1650" spc="135" dirty="0">
                <a:latin typeface="Tahoma"/>
                <a:cs typeface="Tahoma"/>
              </a:rPr>
              <a:t>does</a:t>
            </a:r>
            <a:r>
              <a:rPr sz="1650" spc="480" dirty="0">
                <a:latin typeface="Tahoma"/>
                <a:cs typeface="Tahoma"/>
              </a:rPr>
              <a:t> </a:t>
            </a:r>
            <a:r>
              <a:rPr sz="1650" spc="195" dirty="0">
                <a:latin typeface="Tahoma"/>
                <a:cs typeface="Tahoma"/>
              </a:rPr>
              <a:t>not</a:t>
            </a:r>
            <a:r>
              <a:rPr sz="1650" spc="480" dirty="0">
                <a:latin typeface="Tahoma"/>
                <a:cs typeface="Tahoma"/>
              </a:rPr>
              <a:t> </a:t>
            </a:r>
            <a:r>
              <a:rPr sz="1650" spc="85" dirty="0">
                <a:latin typeface="Tahoma"/>
                <a:cs typeface="Tahoma"/>
              </a:rPr>
              <a:t>match</a:t>
            </a:r>
            <a:r>
              <a:rPr sz="1650" spc="480" dirty="0">
                <a:latin typeface="Tahoma"/>
                <a:cs typeface="Tahoma"/>
              </a:rPr>
              <a:t> </a:t>
            </a:r>
            <a:r>
              <a:rPr sz="1650" spc="190" dirty="0">
                <a:latin typeface="Tahoma"/>
                <a:cs typeface="Tahoma"/>
              </a:rPr>
              <a:t>template</a:t>
            </a:r>
            <a:r>
              <a:rPr sz="1650" spc="484" dirty="0">
                <a:latin typeface="Tahoma"/>
                <a:cs typeface="Tahoma"/>
              </a:rPr>
              <a:t> </a:t>
            </a:r>
            <a:r>
              <a:rPr sz="1650" spc="240" dirty="0">
                <a:latin typeface="Tahoma"/>
                <a:cs typeface="Tahoma"/>
              </a:rPr>
              <a:t>`labels`</a:t>
            </a:r>
            <a:endParaRPr sz="1650">
              <a:latin typeface="Tahoma"/>
              <a:cs typeface="Tahom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80" dirty="0"/>
              <a:t> </a:t>
            </a:r>
            <a:r>
              <a:rPr spc="-140" dirty="0"/>
              <a:t>SELECTOR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624137"/>
            <a:ext cx="104775" cy="104774"/>
          </a:xfrm>
          <a:prstGeom prst="rect">
            <a:avLst/>
          </a:prstGeom>
        </p:spPr>
      </p:pic>
      <p:sp>
        <p:nvSpPr>
          <p:cNvPr id="6" name="object 6"/>
          <p:cNvSpPr/>
          <p:nvPr/>
        </p:nvSpPr>
        <p:spPr>
          <a:xfrm>
            <a:off x="1695449" y="313372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7" name="object 7"/>
          <p:cNvSpPr/>
          <p:nvPr/>
        </p:nvSpPr>
        <p:spPr>
          <a:xfrm>
            <a:off x="1695449" y="362902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8" name="object 8"/>
          <p:cNvSpPr txBox="1"/>
          <p:nvPr/>
        </p:nvSpPr>
        <p:spPr>
          <a:xfrm>
            <a:off x="1177924" y="1345564"/>
            <a:ext cx="6721475" cy="2492375"/>
          </a:xfrm>
          <a:prstGeom prst="rect">
            <a:avLst/>
          </a:prstGeom>
        </p:spPr>
        <p:txBody>
          <a:bodyPr vert="horz" wrap="square" lIns="0" tIns="7620" rIns="0" bIns="0" rtlCol="0">
            <a:spAutoFit/>
          </a:bodyPr>
          <a:lstStyle/>
          <a:p>
            <a:pPr marL="393065" marR="420370" indent="-381000">
              <a:lnSpc>
                <a:spcPct val="153300"/>
              </a:lnSpc>
              <a:spcBef>
                <a:spcPts val="60"/>
              </a:spcBef>
            </a:pP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ED2137"/>
                </a:solidFill>
                <a:latin typeface="Trebuchet MS"/>
                <a:cs typeface="Trebuchet MS"/>
              </a:rPr>
              <a:t>ReplicaSet</a:t>
            </a:r>
            <a:r>
              <a:rPr sz="2100" spc="-40" dirty="0">
                <a:solidFill>
                  <a:srgbClr val="ED2137"/>
                </a:solidFill>
                <a:latin typeface="Trebuchet MS"/>
                <a:cs typeface="Trebuchet MS"/>
              </a:rPr>
              <a:t> </a:t>
            </a:r>
            <a:r>
              <a:rPr sz="2100" dirty="0">
                <a:solidFill>
                  <a:srgbClr val="333333"/>
                </a:solidFill>
                <a:latin typeface="Trebuchet MS"/>
                <a:cs typeface="Trebuchet MS"/>
              </a:rPr>
              <a:t>selector</a:t>
            </a:r>
            <a:r>
              <a:rPr sz="2100" spc="-40" dirty="0">
                <a:solidFill>
                  <a:srgbClr val="333333"/>
                </a:solidFill>
                <a:latin typeface="Trebuchet MS"/>
                <a:cs typeface="Trebuchet MS"/>
              </a:rPr>
              <a:t> </a:t>
            </a:r>
            <a:r>
              <a:rPr sz="2100" spc="50" dirty="0">
                <a:solidFill>
                  <a:srgbClr val="333333"/>
                </a:solidFill>
                <a:latin typeface="Trebuchet MS"/>
                <a:cs typeface="Trebuchet MS"/>
              </a:rPr>
              <a:t>can</a:t>
            </a:r>
            <a:r>
              <a:rPr sz="2100" spc="-35" dirty="0">
                <a:solidFill>
                  <a:srgbClr val="333333"/>
                </a:solidFill>
                <a:latin typeface="Trebuchet MS"/>
                <a:cs typeface="Trebuchet MS"/>
              </a:rPr>
              <a:t> </a:t>
            </a:r>
            <a:r>
              <a:rPr sz="2100" spc="105" dirty="0">
                <a:solidFill>
                  <a:srgbClr val="333333"/>
                </a:solidFill>
                <a:latin typeface="Trebuchet MS"/>
                <a:cs typeface="Trebuchet MS"/>
              </a:rPr>
              <a:t>use</a:t>
            </a:r>
            <a:r>
              <a:rPr sz="2100" spc="-40" dirty="0">
                <a:solidFill>
                  <a:srgbClr val="333333"/>
                </a:solidFill>
                <a:latin typeface="Trebuchet MS"/>
                <a:cs typeface="Trebuchet MS"/>
              </a:rPr>
              <a:t> </a:t>
            </a:r>
            <a:r>
              <a:rPr sz="2100" spc="95" dirty="0">
                <a:solidFill>
                  <a:srgbClr val="333333"/>
                </a:solidFill>
                <a:latin typeface="Trebuchet MS"/>
                <a:cs typeface="Trebuchet MS"/>
              </a:rPr>
              <a:t>2</a:t>
            </a:r>
            <a:r>
              <a:rPr sz="2100" spc="-40" dirty="0">
                <a:solidFill>
                  <a:srgbClr val="333333"/>
                </a:solidFill>
                <a:latin typeface="Trebuchet MS"/>
                <a:cs typeface="Trebuchet MS"/>
              </a:rPr>
              <a:t> </a:t>
            </a:r>
            <a:r>
              <a:rPr sz="2100" spc="65" dirty="0">
                <a:solidFill>
                  <a:srgbClr val="333333"/>
                </a:solidFill>
                <a:latin typeface="Trebuchet MS"/>
                <a:cs typeface="Trebuchet MS"/>
              </a:rPr>
              <a:t>kinds</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10" dirty="0">
                <a:solidFill>
                  <a:srgbClr val="333333"/>
                </a:solidFill>
                <a:latin typeface="Trebuchet MS"/>
                <a:cs typeface="Trebuchet MS"/>
              </a:rPr>
              <a:t>selector: </a:t>
            </a:r>
            <a:r>
              <a:rPr sz="2100" spc="170" dirty="0">
                <a:solidFill>
                  <a:srgbClr val="ED2137"/>
                </a:solidFill>
                <a:latin typeface="Tahoma"/>
                <a:cs typeface="Tahoma"/>
              </a:rPr>
              <a:t>matchLabels</a:t>
            </a:r>
            <a:r>
              <a:rPr sz="2100" spc="170" dirty="0">
                <a:solidFill>
                  <a:srgbClr val="333333"/>
                </a:solidFill>
                <a:latin typeface="Trebuchet MS"/>
                <a:cs typeface="Trebuchet MS"/>
              </a:rPr>
              <a:t>:</a:t>
            </a:r>
            <a:r>
              <a:rPr sz="2100" spc="-70" dirty="0">
                <a:solidFill>
                  <a:srgbClr val="333333"/>
                </a:solidFill>
                <a:latin typeface="Trebuchet MS"/>
                <a:cs typeface="Trebuchet MS"/>
              </a:rPr>
              <a:t> </a:t>
            </a:r>
            <a:r>
              <a:rPr sz="2100" spc="50" dirty="0">
                <a:solidFill>
                  <a:srgbClr val="333333"/>
                </a:solidFill>
                <a:latin typeface="Trebuchet MS"/>
                <a:cs typeface="Trebuchet MS"/>
              </a:rPr>
              <a:t>simple</a:t>
            </a:r>
            <a:r>
              <a:rPr sz="2100" spc="-65" dirty="0">
                <a:solidFill>
                  <a:srgbClr val="333333"/>
                </a:solidFill>
                <a:latin typeface="Trebuchet MS"/>
                <a:cs typeface="Trebuchet MS"/>
              </a:rPr>
              <a:t> </a:t>
            </a:r>
            <a:r>
              <a:rPr sz="2100" spc="190" dirty="0">
                <a:solidFill>
                  <a:srgbClr val="ED2137"/>
                </a:solidFill>
                <a:latin typeface="Tahoma"/>
                <a:cs typeface="Tahoma"/>
              </a:rPr>
              <a:t>key=value</a:t>
            </a:r>
            <a:r>
              <a:rPr sz="2100" spc="-90" dirty="0">
                <a:solidFill>
                  <a:srgbClr val="ED2137"/>
                </a:solidFill>
                <a:latin typeface="Tahoma"/>
                <a:cs typeface="Tahoma"/>
              </a:rPr>
              <a:t> </a:t>
            </a:r>
            <a:r>
              <a:rPr sz="2100" spc="-10" dirty="0">
                <a:solidFill>
                  <a:srgbClr val="333333"/>
                </a:solidFill>
                <a:latin typeface="Trebuchet MS"/>
                <a:cs typeface="Trebuchet MS"/>
              </a:rPr>
              <a:t>selection </a:t>
            </a:r>
            <a:r>
              <a:rPr sz="2100" spc="200" dirty="0">
                <a:solidFill>
                  <a:srgbClr val="ED2137"/>
                </a:solidFill>
                <a:latin typeface="Tahoma"/>
                <a:cs typeface="Tahoma"/>
              </a:rPr>
              <a:t>matchExpressions</a:t>
            </a:r>
            <a:r>
              <a:rPr sz="2100" spc="200" dirty="0">
                <a:solidFill>
                  <a:srgbClr val="333333"/>
                </a:solidFill>
                <a:latin typeface="Trebuchet MS"/>
                <a:cs typeface="Trebuchet MS"/>
              </a:rPr>
              <a:t>:</a:t>
            </a:r>
            <a:r>
              <a:rPr sz="2100" spc="-80" dirty="0">
                <a:solidFill>
                  <a:srgbClr val="333333"/>
                </a:solidFill>
                <a:latin typeface="Trebuchet MS"/>
                <a:cs typeface="Trebuchet MS"/>
              </a:rPr>
              <a:t> </a:t>
            </a:r>
            <a:r>
              <a:rPr sz="2100" spc="55" dirty="0">
                <a:solidFill>
                  <a:srgbClr val="333333"/>
                </a:solidFill>
                <a:latin typeface="Trebuchet MS"/>
                <a:cs typeface="Trebuchet MS"/>
              </a:rPr>
              <a:t>advanced</a:t>
            </a:r>
            <a:r>
              <a:rPr sz="2100" spc="-80" dirty="0">
                <a:solidFill>
                  <a:srgbClr val="333333"/>
                </a:solidFill>
                <a:latin typeface="Trebuchet MS"/>
                <a:cs typeface="Trebuchet MS"/>
              </a:rPr>
              <a:t> </a:t>
            </a:r>
            <a:r>
              <a:rPr sz="2100" spc="-10" dirty="0">
                <a:solidFill>
                  <a:srgbClr val="333333"/>
                </a:solidFill>
                <a:latin typeface="Trebuchet MS"/>
                <a:cs typeface="Trebuchet MS"/>
              </a:rPr>
              <a:t>selections:</a:t>
            </a:r>
            <a:endParaRPr sz="2100">
              <a:latin typeface="Trebuchet MS"/>
              <a:cs typeface="Trebuchet MS"/>
            </a:endParaRPr>
          </a:p>
          <a:p>
            <a:pPr marL="774065">
              <a:lnSpc>
                <a:spcPct val="100000"/>
              </a:lnSpc>
              <a:spcBef>
                <a:spcPts val="1455"/>
              </a:spcBef>
            </a:pPr>
            <a:r>
              <a:rPr sz="2100" spc="-20" dirty="0">
                <a:solidFill>
                  <a:srgbClr val="ED2137"/>
                </a:solidFill>
                <a:latin typeface="Trebuchet MS"/>
                <a:cs typeface="Trebuchet MS"/>
              </a:rPr>
              <a:t>level</a:t>
            </a:r>
            <a:r>
              <a:rPr sz="2100" spc="-65" dirty="0">
                <a:solidFill>
                  <a:srgbClr val="ED2137"/>
                </a:solidFill>
                <a:latin typeface="Trebuchet MS"/>
                <a:cs typeface="Trebuchet MS"/>
              </a:rPr>
              <a:t> </a:t>
            </a:r>
            <a:r>
              <a:rPr sz="2100" dirty="0">
                <a:solidFill>
                  <a:srgbClr val="333333"/>
                </a:solidFill>
                <a:latin typeface="Trebuchet MS"/>
                <a:cs typeface="Trebuchet MS"/>
              </a:rPr>
              <a:t>label</a:t>
            </a:r>
            <a:r>
              <a:rPr sz="2100" spc="-60" dirty="0">
                <a:solidFill>
                  <a:srgbClr val="333333"/>
                </a:solidFill>
                <a:latin typeface="Trebuchet MS"/>
                <a:cs typeface="Trebuchet MS"/>
              </a:rPr>
              <a:t> </a:t>
            </a:r>
            <a:r>
              <a:rPr sz="2100" dirty="0">
                <a:solidFill>
                  <a:srgbClr val="333333"/>
                </a:solidFill>
                <a:latin typeface="Trebuchet MS"/>
                <a:cs typeface="Trebuchet MS"/>
              </a:rPr>
              <a:t>with</a:t>
            </a:r>
            <a:r>
              <a:rPr sz="2100" spc="-65" dirty="0">
                <a:solidFill>
                  <a:srgbClr val="333333"/>
                </a:solidFill>
                <a:latin typeface="Trebuchet MS"/>
                <a:cs typeface="Trebuchet MS"/>
              </a:rPr>
              <a:t> </a:t>
            </a:r>
            <a:r>
              <a:rPr sz="2100" dirty="0">
                <a:solidFill>
                  <a:srgbClr val="333333"/>
                </a:solidFill>
                <a:latin typeface="Trebuchet MS"/>
                <a:cs typeface="Trebuchet MS"/>
              </a:rPr>
              <a:t>value</a:t>
            </a:r>
            <a:r>
              <a:rPr sz="2100" spc="-60" dirty="0">
                <a:solidFill>
                  <a:srgbClr val="333333"/>
                </a:solidFill>
                <a:latin typeface="Trebuchet MS"/>
                <a:cs typeface="Trebuchet MS"/>
              </a:rPr>
              <a:t> </a:t>
            </a:r>
            <a:r>
              <a:rPr sz="2100" spc="275" dirty="0">
                <a:solidFill>
                  <a:srgbClr val="ED2137"/>
                </a:solidFill>
                <a:latin typeface="Tahoma"/>
                <a:cs typeface="Tahoma"/>
              </a:rPr>
              <a:t>novice</a:t>
            </a:r>
            <a:r>
              <a:rPr sz="2100" spc="-85" dirty="0">
                <a:solidFill>
                  <a:srgbClr val="ED2137"/>
                </a:solidFill>
                <a:latin typeface="Tahoma"/>
                <a:cs typeface="Tahoma"/>
              </a:rPr>
              <a:t> </a:t>
            </a:r>
            <a:r>
              <a:rPr sz="2100" spc="85" dirty="0">
                <a:solidFill>
                  <a:srgbClr val="333333"/>
                </a:solidFill>
                <a:latin typeface="Trebuchet MS"/>
                <a:cs typeface="Trebuchet MS"/>
              </a:rPr>
              <a:t>or</a:t>
            </a:r>
            <a:r>
              <a:rPr sz="2100" spc="-60" dirty="0">
                <a:solidFill>
                  <a:srgbClr val="333333"/>
                </a:solidFill>
                <a:latin typeface="Trebuchet MS"/>
                <a:cs typeface="Trebuchet MS"/>
              </a:rPr>
              <a:t> </a:t>
            </a:r>
            <a:r>
              <a:rPr sz="2100" spc="280" dirty="0">
                <a:solidFill>
                  <a:srgbClr val="ED2137"/>
                </a:solidFill>
                <a:latin typeface="Tahoma"/>
                <a:cs typeface="Tahoma"/>
              </a:rPr>
              <a:t>intermediate</a:t>
            </a:r>
            <a:endParaRPr sz="2100">
              <a:latin typeface="Tahoma"/>
              <a:cs typeface="Tahoma"/>
            </a:endParaRPr>
          </a:p>
          <a:p>
            <a:pPr marL="774065">
              <a:lnSpc>
                <a:spcPct val="100000"/>
              </a:lnSpc>
              <a:spcBef>
                <a:spcPts val="1380"/>
              </a:spcBef>
            </a:pPr>
            <a:r>
              <a:rPr sz="2100" spc="-20" dirty="0">
                <a:solidFill>
                  <a:srgbClr val="ED2137"/>
                </a:solidFill>
                <a:latin typeface="Trebuchet MS"/>
                <a:cs typeface="Trebuchet MS"/>
              </a:rPr>
              <a:t>level </a:t>
            </a:r>
            <a:r>
              <a:rPr sz="2100" dirty="0">
                <a:solidFill>
                  <a:srgbClr val="333333"/>
                </a:solidFill>
                <a:latin typeface="Trebuchet MS"/>
                <a:cs typeface="Trebuchet MS"/>
              </a:rPr>
              <a:t>label</a:t>
            </a:r>
            <a:r>
              <a:rPr sz="2100" spc="-15" dirty="0">
                <a:solidFill>
                  <a:srgbClr val="333333"/>
                </a:solidFill>
                <a:latin typeface="Trebuchet MS"/>
                <a:cs typeface="Trebuchet MS"/>
              </a:rPr>
              <a:t> </a:t>
            </a:r>
            <a:r>
              <a:rPr sz="2100" dirty="0">
                <a:solidFill>
                  <a:srgbClr val="333333"/>
                </a:solidFill>
                <a:latin typeface="Trebuchet MS"/>
                <a:cs typeface="Trebuchet MS"/>
              </a:rPr>
              <a:t>key</a:t>
            </a:r>
            <a:r>
              <a:rPr sz="2100" spc="-20" dirty="0">
                <a:solidFill>
                  <a:srgbClr val="333333"/>
                </a:solidFill>
                <a:latin typeface="Trebuchet MS"/>
                <a:cs typeface="Trebuchet MS"/>
              </a:rPr>
              <a:t> </a:t>
            </a:r>
            <a:r>
              <a:rPr sz="2100" dirty="0">
                <a:solidFill>
                  <a:srgbClr val="333333"/>
                </a:solidFill>
                <a:latin typeface="Trebuchet MS"/>
                <a:cs typeface="Trebuchet MS"/>
              </a:rPr>
              <a:t>defined,</a:t>
            </a:r>
            <a:r>
              <a:rPr sz="2100" spc="-15" dirty="0">
                <a:solidFill>
                  <a:srgbClr val="333333"/>
                </a:solidFill>
                <a:latin typeface="Trebuchet MS"/>
                <a:cs typeface="Trebuchet MS"/>
              </a:rPr>
              <a:t> </a:t>
            </a:r>
            <a:r>
              <a:rPr sz="2100" dirty="0">
                <a:solidFill>
                  <a:srgbClr val="333333"/>
                </a:solidFill>
                <a:latin typeface="Trebuchet MS"/>
                <a:cs typeface="Trebuchet MS"/>
              </a:rPr>
              <a:t>whatever</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value</a:t>
            </a:r>
            <a:r>
              <a:rPr sz="2100" spc="-15" dirty="0">
                <a:solidFill>
                  <a:srgbClr val="333333"/>
                </a:solidFill>
                <a:latin typeface="Trebuchet MS"/>
                <a:cs typeface="Trebuchet MS"/>
              </a:rPr>
              <a:t> </a:t>
            </a:r>
            <a:r>
              <a:rPr sz="2100" spc="-25" dirty="0">
                <a:solidFill>
                  <a:srgbClr val="333333"/>
                </a:solidFill>
                <a:latin typeface="Trebuchet MS"/>
                <a:cs typeface="Trebuchet MS"/>
              </a:rPr>
              <a:t>is</a:t>
            </a:r>
            <a:endParaRPr sz="210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6750684" cy="558800"/>
          </a:xfrm>
          <a:prstGeom prst="rect">
            <a:avLst/>
          </a:prstGeom>
        </p:spPr>
        <p:txBody>
          <a:bodyPr vert="horz" wrap="square" lIns="0" tIns="12700" rIns="0" bIns="0" rtlCol="0">
            <a:spAutoFit/>
          </a:bodyPr>
          <a:lstStyle/>
          <a:p>
            <a:pPr marL="12700">
              <a:lnSpc>
                <a:spcPct val="100000"/>
              </a:lnSpc>
              <a:spcBef>
                <a:spcPts val="100"/>
              </a:spcBef>
            </a:pPr>
            <a:r>
              <a:rPr spc="229" dirty="0"/>
              <a:t>HOW</a:t>
            </a:r>
            <a:r>
              <a:rPr spc="-45" dirty="0"/>
              <a:t> </a:t>
            </a:r>
            <a:r>
              <a:rPr spc="60" dirty="0"/>
              <a:t>DO</a:t>
            </a:r>
            <a:r>
              <a:rPr spc="-45" dirty="0"/>
              <a:t> </a:t>
            </a:r>
            <a:r>
              <a:rPr spc="-75" dirty="0"/>
              <a:t>CONTAINERS</a:t>
            </a:r>
            <a:r>
              <a:rPr spc="-40" dirty="0"/>
              <a:t> </a:t>
            </a:r>
            <a:r>
              <a:rPr spc="-10" dirty="0"/>
              <a:t>WORK?</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629024"/>
            <a:ext cx="95250" cy="95249"/>
          </a:xfrm>
          <a:prstGeom prst="rect">
            <a:avLst/>
          </a:prstGeom>
        </p:spPr>
      </p:pic>
      <p:pic>
        <p:nvPicPr>
          <p:cNvPr id="7" name="object 7"/>
          <p:cNvPicPr/>
          <p:nvPr/>
        </p:nvPicPr>
        <p:blipFill>
          <a:blip r:embed="rId2" cstate="print"/>
          <a:stretch>
            <a:fillRect/>
          </a:stretch>
        </p:blipFill>
        <p:spPr>
          <a:xfrm>
            <a:off x="933449" y="4105274"/>
            <a:ext cx="95250" cy="95249"/>
          </a:xfrm>
          <a:prstGeom prst="rect">
            <a:avLst/>
          </a:prstGeom>
        </p:spPr>
      </p:pic>
      <p:sp>
        <p:nvSpPr>
          <p:cNvPr id="8" name="object 8"/>
          <p:cNvSpPr txBox="1"/>
          <p:nvPr/>
        </p:nvSpPr>
        <p:spPr>
          <a:xfrm>
            <a:off x="796924" y="1511300"/>
            <a:ext cx="7813675" cy="3346450"/>
          </a:xfrm>
          <a:prstGeom prst="rect">
            <a:avLst/>
          </a:prstGeom>
        </p:spPr>
        <p:txBody>
          <a:bodyPr vert="horz" wrap="square" lIns="0" tIns="12700" rIns="0" bIns="0" rtlCol="0">
            <a:spAutoFit/>
          </a:bodyPr>
          <a:lstStyle/>
          <a:p>
            <a:pPr marL="12700">
              <a:lnSpc>
                <a:spcPct val="100000"/>
              </a:lnSpc>
              <a:spcBef>
                <a:spcPts val="100"/>
              </a:spcBef>
            </a:pPr>
            <a:r>
              <a:rPr sz="2100" spc="90" dirty="0">
                <a:solidFill>
                  <a:srgbClr val="333333"/>
                </a:solidFill>
                <a:latin typeface="Trebuchet MS"/>
                <a:cs typeface="Trebuchet MS"/>
              </a:rPr>
              <a:t>Using</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75" dirty="0">
                <a:solidFill>
                  <a:srgbClr val="333333"/>
                </a:solidFill>
                <a:latin typeface="Trebuchet MS"/>
                <a:cs typeface="Trebuchet MS"/>
              </a:rPr>
              <a:t>host</a:t>
            </a:r>
            <a:r>
              <a:rPr sz="2100" spc="-25" dirty="0">
                <a:solidFill>
                  <a:srgbClr val="333333"/>
                </a:solidFill>
                <a:latin typeface="Trebuchet MS"/>
                <a:cs typeface="Trebuchet MS"/>
              </a:rPr>
              <a:t> </a:t>
            </a:r>
            <a:r>
              <a:rPr sz="2100" spc="165" dirty="0">
                <a:solidFill>
                  <a:srgbClr val="333333"/>
                </a:solidFill>
                <a:latin typeface="Trebuchet MS"/>
                <a:cs typeface="Trebuchet MS"/>
              </a:rPr>
              <a:t>OS</a:t>
            </a:r>
            <a:r>
              <a:rPr sz="2100" spc="-20" dirty="0">
                <a:solidFill>
                  <a:srgbClr val="333333"/>
                </a:solidFill>
                <a:latin typeface="Trebuchet MS"/>
                <a:cs typeface="Trebuchet MS"/>
              </a:rPr>
              <a:t> </a:t>
            </a:r>
            <a:r>
              <a:rPr sz="2100" dirty="0">
                <a:solidFill>
                  <a:srgbClr val="333333"/>
                </a:solidFill>
                <a:latin typeface="Trebuchet MS"/>
                <a:cs typeface="Trebuchet MS"/>
              </a:rPr>
              <a:t>kernel</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55" dirty="0">
                <a:solidFill>
                  <a:srgbClr val="333333"/>
                </a:solidFill>
                <a:latin typeface="Trebuchet MS"/>
                <a:cs typeface="Trebuchet MS"/>
              </a:rPr>
              <a:t>have</a:t>
            </a:r>
            <a:r>
              <a:rPr sz="2100" spc="-20" dirty="0">
                <a:solidFill>
                  <a:srgbClr val="333333"/>
                </a:solidFill>
                <a:latin typeface="Trebuchet MS"/>
                <a:cs typeface="Trebuchet MS"/>
              </a:rPr>
              <a:t> </a:t>
            </a:r>
            <a:r>
              <a:rPr sz="2100" dirty="0">
                <a:solidFill>
                  <a:srgbClr val="333333"/>
                </a:solidFill>
                <a:latin typeface="Trebuchet MS"/>
                <a:cs typeface="Trebuchet MS"/>
              </a:rPr>
              <a:t>multiple</a:t>
            </a:r>
            <a:r>
              <a:rPr sz="2100" spc="-25" dirty="0">
                <a:solidFill>
                  <a:srgbClr val="333333"/>
                </a:solidFill>
                <a:latin typeface="Trebuchet MS"/>
                <a:cs typeface="Trebuchet MS"/>
              </a:rPr>
              <a:t> </a:t>
            </a:r>
            <a:r>
              <a:rPr sz="2100" dirty="0">
                <a:solidFill>
                  <a:srgbClr val="333333"/>
                </a:solidFill>
                <a:latin typeface="Trebuchet MS"/>
                <a:cs typeface="Trebuchet MS"/>
              </a:rPr>
              <a:t>isolated</a:t>
            </a:r>
            <a:r>
              <a:rPr sz="2100" spc="-20" dirty="0">
                <a:solidFill>
                  <a:srgbClr val="333333"/>
                </a:solidFill>
                <a:latin typeface="Trebuchet MS"/>
                <a:cs typeface="Trebuchet MS"/>
              </a:rPr>
              <a:t> </a:t>
            </a:r>
            <a:r>
              <a:rPr sz="2100" spc="60" dirty="0">
                <a:solidFill>
                  <a:srgbClr val="333333"/>
                </a:solidFill>
                <a:latin typeface="Trebuchet MS"/>
                <a:cs typeface="Trebuchet MS"/>
              </a:rPr>
              <a:t>subsystems:</a:t>
            </a:r>
            <a:endParaRPr sz="2100">
              <a:latin typeface="Trebuchet MS"/>
              <a:cs typeface="Trebuchet MS"/>
            </a:endParaRPr>
          </a:p>
          <a:p>
            <a:pPr marL="393065" marR="6223000">
              <a:lnSpc>
                <a:spcPct val="150800"/>
              </a:lnSpc>
              <a:spcBef>
                <a:spcPts val="400"/>
              </a:spcBef>
            </a:pPr>
            <a:r>
              <a:rPr sz="2100" spc="70" dirty="0">
                <a:solidFill>
                  <a:srgbClr val="333333"/>
                </a:solidFill>
                <a:latin typeface="Trebuchet MS"/>
                <a:cs typeface="Trebuchet MS"/>
              </a:rPr>
              <a:t>Process </a:t>
            </a:r>
            <a:r>
              <a:rPr sz="2100" spc="120" dirty="0">
                <a:solidFill>
                  <a:srgbClr val="333333"/>
                </a:solidFill>
                <a:latin typeface="Trebuchet MS"/>
                <a:cs typeface="Trebuchet MS"/>
              </a:rPr>
              <a:t>Memory </a:t>
            </a:r>
            <a:r>
              <a:rPr sz="2100" spc="65" dirty="0">
                <a:solidFill>
                  <a:srgbClr val="333333"/>
                </a:solidFill>
                <a:latin typeface="Trebuchet MS"/>
                <a:cs typeface="Trebuchet MS"/>
              </a:rPr>
              <a:t>Networks </a:t>
            </a:r>
            <a:r>
              <a:rPr sz="2100" spc="40" dirty="0">
                <a:solidFill>
                  <a:srgbClr val="333333"/>
                </a:solidFill>
                <a:latin typeface="Trebuchet MS"/>
                <a:cs typeface="Trebuchet MS"/>
              </a:rPr>
              <a:t>Storage</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Peripheral</a:t>
            </a:r>
            <a:r>
              <a:rPr sz="2100" spc="200" dirty="0">
                <a:solidFill>
                  <a:srgbClr val="333333"/>
                </a:solidFill>
                <a:latin typeface="Trebuchet MS"/>
                <a:cs typeface="Trebuchet MS"/>
              </a:rPr>
              <a:t> </a:t>
            </a:r>
            <a:r>
              <a:rPr sz="2100" spc="-10" dirty="0">
                <a:solidFill>
                  <a:srgbClr val="333333"/>
                </a:solidFill>
                <a:latin typeface="Trebuchet MS"/>
                <a:cs typeface="Trebuchet MS"/>
              </a:rPr>
              <a:t>devices</a:t>
            </a:r>
            <a:endParaRPr sz="2100">
              <a:latin typeface="Trebuchet MS"/>
              <a:cs typeface="Trebuchet MS"/>
            </a:endParaRPr>
          </a:p>
          <a:p>
            <a:pPr marL="12700">
              <a:lnSpc>
                <a:spcPct val="100000"/>
              </a:lnSpc>
              <a:spcBef>
                <a:spcPts val="1280"/>
              </a:spcBef>
            </a:pPr>
            <a:r>
              <a:rPr sz="2500" spc="1595" dirty="0">
                <a:solidFill>
                  <a:srgbClr val="333333"/>
                </a:solidFill>
                <a:latin typeface="Cambria"/>
                <a:cs typeface="Cambria"/>
              </a:rPr>
              <a:t>ℹ</a:t>
            </a:r>
            <a:r>
              <a:rPr sz="2500" spc="25" dirty="0">
                <a:solidFill>
                  <a:srgbClr val="333333"/>
                </a:solidFill>
                <a:latin typeface="Cambria"/>
                <a:cs typeface="Cambria"/>
              </a:rPr>
              <a:t> </a:t>
            </a:r>
            <a:r>
              <a:rPr sz="2100" dirty="0">
                <a:solidFill>
                  <a:srgbClr val="333333"/>
                </a:solidFill>
                <a:latin typeface="Trebuchet MS"/>
                <a:cs typeface="Trebuchet MS"/>
              </a:rPr>
              <a:t>Each</a:t>
            </a:r>
            <a:r>
              <a:rPr sz="2100" spc="-55" dirty="0">
                <a:solidFill>
                  <a:srgbClr val="333333"/>
                </a:solidFill>
                <a:latin typeface="Trebuchet MS"/>
                <a:cs typeface="Trebuchet MS"/>
              </a:rPr>
              <a:t> </a:t>
            </a:r>
            <a:r>
              <a:rPr sz="2100" spc="85" dirty="0">
                <a:solidFill>
                  <a:srgbClr val="333333"/>
                </a:solidFill>
                <a:latin typeface="Trebuchet MS"/>
                <a:cs typeface="Trebuchet MS"/>
              </a:rPr>
              <a:t>subsystem</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dirty="0">
                <a:solidFill>
                  <a:srgbClr val="333333"/>
                </a:solidFill>
                <a:latin typeface="Trebuchet MS"/>
                <a:cs typeface="Trebuchet MS"/>
              </a:rPr>
              <a:t>called</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972050"/>
            <a:chOff x="809624" y="1552574"/>
            <a:chExt cx="12211050" cy="4972050"/>
          </a:xfrm>
        </p:grpSpPr>
        <p:sp>
          <p:nvSpPr>
            <p:cNvPr id="4" name="object 4"/>
            <p:cNvSpPr/>
            <p:nvPr/>
          </p:nvSpPr>
          <p:spPr>
            <a:xfrm>
              <a:off x="809612" y="1552574"/>
              <a:ext cx="12211050" cy="4972050"/>
            </a:xfrm>
            <a:custGeom>
              <a:avLst/>
              <a:gdLst/>
              <a:ahLst/>
              <a:cxnLst/>
              <a:rect l="l" t="t" r="r" b="b"/>
              <a:pathLst>
                <a:path w="12211050" h="4972050">
                  <a:moveTo>
                    <a:pt x="12211050" y="0"/>
                  </a:moveTo>
                  <a:lnTo>
                    <a:pt x="12201525" y="0"/>
                  </a:lnTo>
                  <a:lnTo>
                    <a:pt x="12201525" y="4962525"/>
                  </a:lnTo>
                  <a:lnTo>
                    <a:pt x="0" y="4962525"/>
                  </a:lnTo>
                  <a:lnTo>
                    <a:pt x="0" y="4972050"/>
                  </a:lnTo>
                  <a:lnTo>
                    <a:pt x="12201525" y="4972050"/>
                  </a:lnTo>
                  <a:lnTo>
                    <a:pt x="12211050" y="4972050"/>
                  </a:lnTo>
                  <a:lnTo>
                    <a:pt x="12211050" y="496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972050"/>
            </a:xfrm>
            <a:custGeom>
              <a:avLst/>
              <a:gdLst/>
              <a:ahLst/>
              <a:cxnLst/>
              <a:rect l="l" t="t" r="r" b="b"/>
              <a:pathLst>
                <a:path w="9525" h="4972050">
                  <a:moveTo>
                    <a:pt x="0" y="4972049"/>
                  </a:moveTo>
                  <a:lnTo>
                    <a:pt x="0" y="0"/>
                  </a:lnTo>
                  <a:lnTo>
                    <a:pt x="9524" y="9524"/>
                  </a:lnTo>
                  <a:lnTo>
                    <a:pt x="9524" y="4962524"/>
                  </a:lnTo>
                  <a:lnTo>
                    <a:pt x="0" y="49720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65" dirty="0"/>
              <a:t> </a:t>
            </a:r>
            <a:r>
              <a:rPr spc="-160" dirty="0"/>
              <a:t>SELECTOR</a:t>
            </a:r>
            <a:r>
              <a:rPr spc="-60" dirty="0"/>
              <a:t> </a:t>
            </a:r>
            <a:r>
              <a:rPr spc="-55" dirty="0"/>
              <a:t>EXAMPLE</a:t>
            </a:r>
          </a:p>
        </p:txBody>
      </p:sp>
      <p:sp>
        <p:nvSpPr>
          <p:cNvPr id="7" name="object 7"/>
          <p:cNvSpPr txBox="1"/>
          <p:nvPr/>
        </p:nvSpPr>
        <p:spPr>
          <a:xfrm>
            <a:off x="949325" y="1625600"/>
            <a:ext cx="3053715" cy="4801235"/>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63563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apps/v1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29" dirty="0">
                <a:latin typeface="Tahoma"/>
                <a:cs typeface="Tahoma"/>
              </a:rPr>
              <a:t>ReplicaSet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204" dirty="0">
                <a:latin typeface="Tahoma"/>
                <a:cs typeface="Tahoma"/>
              </a:rPr>
              <a:t>frontend</a:t>
            </a:r>
            <a:endParaRPr sz="1650">
              <a:latin typeface="Tahoma"/>
              <a:cs typeface="Tahoma"/>
            </a:endParaRPr>
          </a:p>
          <a:p>
            <a:pPr marL="264795">
              <a:lnSpc>
                <a:spcPts val="1875"/>
              </a:lnSpc>
            </a:pPr>
            <a:r>
              <a:rPr sz="1650" spc="305" dirty="0">
                <a:solidFill>
                  <a:srgbClr val="0077AA"/>
                </a:solidFill>
                <a:latin typeface="Tahoma"/>
                <a:cs typeface="Tahoma"/>
              </a:rPr>
              <a:t>labels</a:t>
            </a:r>
            <a:r>
              <a:rPr sz="1650" spc="305" dirty="0">
                <a:solidFill>
                  <a:srgbClr val="999999"/>
                </a:solidFill>
                <a:latin typeface="Tahoma"/>
                <a:cs typeface="Tahoma"/>
              </a:rPr>
              <a:t>:</a:t>
            </a:r>
            <a:endParaRPr sz="1650">
              <a:latin typeface="Tahoma"/>
              <a:cs typeface="Tahoma"/>
            </a:endParaRPr>
          </a:p>
          <a:p>
            <a:pPr marL="12700" marR="887730" indent="504190">
              <a:lnSpc>
                <a:spcPts val="1880"/>
              </a:lnSpc>
              <a:spcBef>
                <a:spcPts val="95"/>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204" dirty="0">
                <a:latin typeface="Tahoma"/>
                <a:cs typeface="Tahoma"/>
              </a:rPr>
              <a:t>frontend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a:lnSpc>
                <a:spcPts val="1770"/>
              </a:lnSpc>
            </a:pPr>
            <a:r>
              <a:rPr sz="1650" spc="310" dirty="0">
                <a:solidFill>
                  <a:srgbClr val="0077AA"/>
                </a:solidFill>
                <a:latin typeface="Tahoma"/>
                <a:cs typeface="Tahoma"/>
              </a:rPr>
              <a:t>replicas</a:t>
            </a:r>
            <a:r>
              <a:rPr sz="1650" spc="310"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3</a:t>
            </a:r>
            <a:endParaRPr sz="1650">
              <a:latin typeface="Tahoma"/>
              <a:cs typeface="Tahoma"/>
            </a:endParaRPr>
          </a:p>
          <a:p>
            <a:pPr marL="516890" marR="1014094" indent="-252729">
              <a:lnSpc>
                <a:spcPts val="1880"/>
              </a:lnSpc>
              <a:spcBef>
                <a:spcPts val="95"/>
              </a:spcBef>
            </a:pPr>
            <a:r>
              <a:rPr sz="1650" spc="285" dirty="0">
                <a:solidFill>
                  <a:srgbClr val="0077AA"/>
                </a:solidFill>
                <a:latin typeface="Tahoma"/>
                <a:cs typeface="Tahoma"/>
              </a:rPr>
              <a:t>selector</a:t>
            </a:r>
            <a:r>
              <a:rPr sz="1650" spc="285" dirty="0">
                <a:solidFill>
                  <a:srgbClr val="999999"/>
                </a:solidFill>
                <a:latin typeface="Tahoma"/>
                <a:cs typeface="Tahoma"/>
              </a:rPr>
              <a:t>: </a:t>
            </a:r>
            <a:r>
              <a:rPr sz="1650" spc="170" dirty="0">
                <a:solidFill>
                  <a:srgbClr val="0077AA"/>
                </a:solidFill>
                <a:latin typeface="Tahoma"/>
                <a:cs typeface="Tahoma"/>
              </a:rPr>
              <a:t>matchLabels</a:t>
            </a:r>
            <a:r>
              <a:rPr sz="1650" spc="170" dirty="0">
                <a:solidFill>
                  <a:srgbClr val="999999"/>
                </a:solidFill>
                <a:latin typeface="Tahoma"/>
                <a:cs typeface="Tahoma"/>
              </a:rPr>
              <a:t>:</a:t>
            </a:r>
            <a:endParaRPr sz="1650">
              <a:latin typeface="Tahoma"/>
              <a:cs typeface="Tahoma"/>
            </a:endParaRPr>
          </a:p>
          <a:p>
            <a:pPr marL="126364" algn="ctr">
              <a:lnSpc>
                <a:spcPts val="1770"/>
              </a:lnSpc>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204" dirty="0">
                <a:latin typeface="Tahoma"/>
                <a:cs typeface="Tahoma"/>
              </a:rPr>
              <a:t>frontend</a:t>
            </a:r>
            <a:endParaRPr sz="1650">
              <a:latin typeface="Tahoma"/>
              <a:cs typeface="Tahoma"/>
            </a:endParaRPr>
          </a:p>
          <a:p>
            <a:pPr marL="125730" algn="ctr">
              <a:lnSpc>
                <a:spcPts val="1875"/>
              </a:lnSpc>
            </a:pPr>
            <a:r>
              <a:rPr sz="1650" spc="180" dirty="0">
                <a:solidFill>
                  <a:srgbClr val="0077AA"/>
                </a:solidFill>
                <a:latin typeface="Tahoma"/>
                <a:cs typeface="Tahoma"/>
              </a:rPr>
              <a:t>matchExpressions</a:t>
            </a:r>
            <a:r>
              <a:rPr sz="1650" spc="180" dirty="0">
                <a:solidFill>
                  <a:srgbClr val="999999"/>
                </a:solidFill>
                <a:latin typeface="Tahoma"/>
                <a:cs typeface="Tahoma"/>
              </a:rPr>
              <a:t>:</a:t>
            </a:r>
            <a:endParaRPr sz="1650">
              <a:latin typeface="Tahoma"/>
              <a:cs typeface="Tahoma"/>
            </a:endParaRPr>
          </a:p>
          <a:p>
            <a:pPr marL="1019810" marR="509270" indent="-250825">
              <a:lnSpc>
                <a:spcPts val="1880"/>
              </a:lnSpc>
              <a:spcBef>
                <a:spcPts val="90"/>
              </a:spcBef>
              <a:buClr>
                <a:srgbClr val="999999"/>
              </a:buClr>
              <a:buChar char="-"/>
              <a:tabLst>
                <a:tab pos="1021715" algn="l"/>
              </a:tabLst>
            </a:pPr>
            <a:r>
              <a:rPr sz="1650" spc="210" dirty="0">
                <a:solidFill>
                  <a:srgbClr val="0077AA"/>
                </a:solidFill>
                <a:latin typeface="Tahoma"/>
                <a:cs typeface="Tahoma"/>
              </a:rPr>
              <a:t>key</a:t>
            </a:r>
            <a:r>
              <a:rPr sz="1650" spc="210" dirty="0">
                <a:solidFill>
                  <a:srgbClr val="999999"/>
                </a:solidFill>
                <a:latin typeface="Tahoma"/>
                <a:cs typeface="Tahoma"/>
              </a:rPr>
              <a:t>:</a:t>
            </a:r>
            <a:r>
              <a:rPr sz="1650" spc="484" dirty="0">
                <a:solidFill>
                  <a:srgbClr val="999999"/>
                </a:solidFill>
                <a:latin typeface="Tahoma"/>
                <a:cs typeface="Tahoma"/>
              </a:rPr>
              <a:t> </a:t>
            </a:r>
            <a:r>
              <a:rPr sz="1650" spc="320" dirty="0">
                <a:latin typeface="Tahoma"/>
                <a:cs typeface="Tahoma"/>
              </a:rPr>
              <a:t>level 	</a:t>
            </a:r>
            <a:r>
              <a:rPr sz="1650" spc="235" dirty="0">
                <a:solidFill>
                  <a:srgbClr val="0077AA"/>
                </a:solidFill>
                <a:latin typeface="Tahoma"/>
                <a:cs typeface="Tahoma"/>
              </a:rPr>
              <a:t>operator</a:t>
            </a:r>
            <a:r>
              <a:rPr sz="1650" spc="235" dirty="0">
                <a:solidFill>
                  <a:srgbClr val="999999"/>
                </a:solidFill>
                <a:latin typeface="Tahoma"/>
                <a:cs typeface="Tahoma"/>
              </a:rPr>
              <a:t>:</a:t>
            </a:r>
            <a:r>
              <a:rPr sz="1650" spc="490" dirty="0">
                <a:solidFill>
                  <a:srgbClr val="999999"/>
                </a:solidFill>
                <a:latin typeface="Tahoma"/>
                <a:cs typeface="Tahoma"/>
              </a:rPr>
              <a:t> </a:t>
            </a:r>
            <a:r>
              <a:rPr sz="1650" spc="195" dirty="0">
                <a:latin typeface="Tahoma"/>
                <a:cs typeface="Tahoma"/>
              </a:rPr>
              <a:t>In 	</a:t>
            </a:r>
            <a:r>
              <a:rPr sz="1650" spc="235" dirty="0">
                <a:solidFill>
                  <a:srgbClr val="0077AA"/>
                </a:solidFill>
                <a:latin typeface="Tahoma"/>
                <a:cs typeface="Tahoma"/>
              </a:rPr>
              <a:t>values</a:t>
            </a:r>
            <a:r>
              <a:rPr sz="1650" spc="235" dirty="0">
                <a:solidFill>
                  <a:srgbClr val="999999"/>
                </a:solidFill>
                <a:latin typeface="Tahoma"/>
                <a:cs typeface="Tahoma"/>
              </a:rPr>
              <a:t>:</a:t>
            </a:r>
            <a:endParaRPr sz="1650">
              <a:latin typeface="Tahoma"/>
              <a:cs typeface="Tahoma"/>
            </a:endParaRPr>
          </a:p>
          <a:p>
            <a:pPr marL="1524635" lvl="1" indent="-250825">
              <a:lnSpc>
                <a:spcPts val="1764"/>
              </a:lnSpc>
              <a:buClr>
                <a:srgbClr val="999999"/>
              </a:buClr>
              <a:buChar char="-"/>
              <a:tabLst>
                <a:tab pos="1524635" algn="l"/>
              </a:tabLst>
            </a:pPr>
            <a:r>
              <a:rPr sz="1650" spc="204" dirty="0">
                <a:latin typeface="Tahoma"/>
                <a:cs typeface="Tahoma"/>
              </a:rPr>
              <a:t>novice</a:t>
            </a:r>
            <a:endParaRPr sz="1650">
              <a:latin typeface="Tahoma"/>
              <a:cs typeface="Tahoma"/>
            </a:endParaRPr>
          </a:p>
          <a:p>
            <a:pPr marL="264795" marR="5080" lvl="1" indent="1259840">
              <a:lnSpc>
                <a:spcPts val="1870"/>
              </a:lnSpc>
              <a:spcBef>
                <a:spcPts val="105"/>
              </a:spcBef>
              <a:buClr>
                <a:srgbClr val="999999"/>
              </a:buClr>
              <a:buChar char="-"/>
              <a:tabLst>
                <a:tab pos="1524635" algn="l"/>
              </a:tabLst>
            </a:pPr>
            <a:r>
              <a:rPr sz="1650" spc="215" dirty="0">
                <a:latin typeface="Tahoma"/>
                <a:cs typeface="Tahoma"/>
              </a:rPr>
              <a:t>intermediate </a:t>
            </a:r>
            <a:r>
              <a:rPr sz="1650" spc="200" dirty="0">
                <a:solidFill>
                  <a:srgbClr val="0077AA"/>
                </a:solidFill>
                <a:latin typeface="Tahoma"/>
                <a:cs typeface="Tahoma"/>
              </a:rPr>
              <a:t>template</a:t>
            </a:r>
            <a:r>
              <a:rPr sz="1650" spc="200" dirty="0">
                <a:solidFill>
                  <a:srgbClr val="999999"/>
                </a:solidFill>
                <a:latin typeface="Tahoma"/>
                <a:cs typeface="Tahoma"/>
              </a:rPr>
              <a:t>:</a:t>
            </a:r>
            <a:endParaRPr sz="1650">
              <a:latin typeface="Tahoma"/>
              <a:cs typeface="Tahoma"/>
            </a:endParaRPr>
          </a:p>
          <a:p>
            <a:pPr marL="264795">
              <a:lnSpc>
                <a:spcPts val="1835"/>
              </a:lnSpc>
            </a:pPr>
            <a:r>
              <a:rPr sz="1650"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7315834" cy="1006475"/>
          </a:xfrm>
          <a:prstGeom prst="rect">
            <a:avLst/>
          </a:prstGeom>
        </p:spPr>
        <p:txBody>
          <a:bodyPr vert="horz" wrap="square" lIns="0" tIns="98425" rIns="0" bIns="0" rtlCol="0">
            <a:spAutoFit/>
          </a:bodyPr>
          <a:lstStyle/>
          <a:p>
            <a:pPr marL="12700" marR="5080">
              <a:lnSpc>
                <a:spcPts val="3529"/>
              </a:lnSpc>
              <a:spcBef>
                <a:spcPts val="775"/>
              </a:spcBef>
            </a:pPr>
            <a:r>
              <a:rPr spc="-125" dirty="0"/>
              <a:t>OPERATORS,</a:t>
            </a:r>
            <a:r>
              <a:rPr spc="-55" dirty="0"/>
              <a:t> </a:t>
            </a:r>
            <a:r>
              <a:rPr spc="-100" dirty="0"/>
              <a:t>MATCHLABELS</a:t>
            </a:r>
            <a:r>
              <a:rPr spc="-50" dirty="0"/>
              <a:t> </a:t>
            </a:r>
            <a:r>
              <a:rPr spc="60" dirty="0"/>
              <a:t>AND </a:t>
            </a:r>
            <a:r>
              <a:rPr spc="-15" dirty="0"/>
              <a:t>MATCHEXPRESSIONS</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3" cstate="print"/>
          <a:stretch>
            <a:fillRect/>
          </a:stretch>
        </p:blipFill>
        <p:spPr>
          <a:xfrm>
            <a:off x="1309687" y="2566987"/>
            <a:ext cx="104775" cy="104774"/>
          </a:xfrm>
          <a:prstGeom prst="rect">
            <a:avLst/>
          </a:prstGeom>
        </p:spPr>
      </p:pic>
      <p:pic>
        <p:nvPicPr>
          <p:cNvPr id="5" name="object 5"/>
          <p:cNvPicPr/>
          <p:nvPr/>
        </p:nvPicPr>
        <p:blipFill>
          <a:blip r:embed="rId3" cstate="print"/>
          <a:stretch>
            <a:fillRect/>
          </a:stretch>
        </p:blipFill>
        <p:spPr>
          <a:xfrm>
            <a:off x="1309687" y="3071812"/>
            <a:ext cx="104775" cy="104774"/>
          </a:xfrm>
          <a:prstGeom prst="rect">
            <a:avLst/>
          </a:prstGeom>
        </p:spPr>
      </p:pic>
      <p:pic>
        <p:nvPicPr>
          <p:cNvPr id="6" name="object 6"/>
          <p:cNvPicPr/>
          <p:nvPr/>
        </p:nvPicPr>
        <p:blipFill>
          <a:blip r:embed="rId3" cstate="print"/>
          <a:stretch>
            <a:fillRect/>
          </a:stretch>
        </p:blipFill>
        <p:spPr>
          <a:xfrm>
            <a:off x="1309687" y="3567112"/>
            <a:ext cx="104775" cy="104774"/>
          </a:xfrm>
          <a:prstGeom prst="rect">
            <a:avLst/>
          </a:prstGeom>
        </p:spPr>
      </p:pic>
      <p:pic>
        <p:nvPicPr>
          <p:cNvPr id="7" name="object 7"/>
          <p:cNvPicPr/>
          <p:nvPr/>
        </p:nvPicPr>
        <p:blipFill>
          <a:blip r:embed="rId3" cstate="print"/>
          <a:stretch>
            <a:fillRect/>
          </a:stretch>
        </p:blipFill>
        <p:spPr>
          <a:xfrm>
            <a:off x="1309687" y="4071937"/>
            <a:ext cx="104775" cy="104774"/>
          </a:xfrm>
          <a:prstGeom prst="rect">
            <a:avLst/>
          </a:prstGeom>
        </p:spPr>
      </p:pic>
      <p:sp>
        <p:nvSpPr>
          <p:cNvPr id="8" name="object 8"/>
          <p:cNvSpPr txBox="1"/>
          <p:nvPr/>
        </p:nvSpPr>
        <p:spPr>
          <a:xfrm>
            <a:off x="1177924" y="1802764"/>
            <a:ext cx="11101070" cy="3263900"/>
          </a:xfrm>
          <a:prstGeom prst="rect">
            <a:avLst/>
          </a:prstGeom>
        </p:spPr>
        <p:txBody>
          <a:bodyPr vert="horz" wrap="square" lIns="0" tIns="168910" rIns="0" bIns="0" rtlCol="0">
            <a:spAutoFit/>
          </a:bodyPr>
          <a:lstStyle/>
          <a:p>
            <a:pPr marL="12700">
              <a:lnSpc>
                <a:spcPct val="100000"/>
              </a:lnSpc>
              <a:spcBef>
                <a:spcPts val="1330"/>
              </a:spcBef>
            </a:pPr>
            <a:r>
              <a:rPr sz="2100" dirty="0">
                <a:solidFill>
                  <a:srgbClr val="333333"/>
                </a:solidFill>
                <a:latin typeface="Trebuchet MS"/>
                <a:cs typeface="Trebuchet MS"/>
              </a:rPr>
              <a:t>There</a:t>
            </a:r>
            <a:r>
              <a:rPr sz="2100" spc="-10" dirty="0">
                <a:solidFill>
                  <a:srgbClr val="333333"/>
                </a:solidFill>
                <a:latin typeface="Trebuchet MS"/>
                <a:cs typeface="Trebuchet MS"/>
              </a:rPr>
              <a:t> </a:t>
            </a:r>
            <a:r>
              <a:rPr sz="2100" dirty="0">
                <a:solidFill>
                  <a:srgbClr val="333333"/>
                </a:solidFill>
                <a:latin typeface="Trebuchet MS"/>
                <a:cs typeface="Trebuchet MS"/>
              </a:rPr>
              <a:t>are</a:t>
            </a:r>
            <a:r>
              <a:rPr sz="2100" spc="-5" dirty="0">
                <a:solidFill>
                  <a:srgbClr val="333333"/>
                </a:solidFill>
                <a:latin typeface="Trebuchet MS"/>
                <a:cs typeface="Trebuchet MS"/>
              </a:rPr>
              <a:t> </a:t>
            </a:r>
            <a:r>
              <a:rPr sz="2100" spc="95" dirty="0">
                <a:solidFill>
                  <a:srgbClr val="333333"/>
                </a:solidFill>
                <a:latin typeface="Trebuchet MS"/>
                <a:cs typeface="Trebuchet MS"/>
              </a:rPr>
              <a:t>4</a:t>
            </a:r>
            <a:r>
              <a:rPr sz="2100" spc="-5" dirty="0">
                <a:solidFill>
                  <a:srgbClr val="333333"/>
                </a:solidFill>
                <a:latin typeface="Trebuchet MS"/>
                <a:cs typeface="Trebuchet MS"/>
              </a:rPr>
              <a:t> </a:t>
            </a:r>
            <a:r>
              <a:rPr sz="2100" spc="65" dirty="0">
                <a:solidFill>
                  <a:srgbClr val="333333"/>
                </a:solidFill>
                <a:latin typeface="Trebuchet MS"/>
                <a:cs typeface="Trebuchet MS"/>
              </a:rPr>
              <a:t>operators</a:t>
            </a:r>
            <a:r>
              <a:rPr sz="2100" spc="-5" dirty="0">
                <a:solidFill>
                  <a:srgbClr val="333333"/>
                </a:solidFill>
                <a:latin typeface="Trebuchet MS"/>
                <a:cs typeface="Trebuchet MS"/>
              </a:rPr>
              <a:t> </a:t>
            </a:r>
            <a:r>
              <a:rPr sz="2100" spc="-10" dirty="0">
                <a:solidFill>
                  <a:srgbClr val="333333"/>
                </a:solidFill>
                <a:latin typeface="Trebuchet MS"/>
                <a:cs typeface="Trebuchet MS"/>
              </a:rPr>
              <a:t>available:</a:t>
            </a:r>
            <a:endParaRPr sz="2100">
              <a:latin typeface="Trebuchet MS"/>
              <a:cs typeface="Trebuchet MS"/>
            </a:endParaRPr>
          </a:p>
          <a:p>
            <a:pPr marL="393065">
              <a:lnSpc>
                <a:spcPct val="100000"/>
              </a:lnSpc>
              <a:spcBef>
                <a:spcPts val="1230"/>
              </a:spcBef>
            </a:pPr>
            <a:r>
              <a:rPr sz="2100" spc="270" dirty="0">
                <a:solidFill>
                  <a:srgbClr val="ED2137"/>
                </a:solidFill>
                <a:latin typeface="Tahoma"/>
                <a:cs typeface="Tahoma"/>
              </a:rPr>
              <a:t>In</a:t>
            </a:r>
            <a:r>
              <a:rPr sz="2100" spc="-105" dirty="0">
                <a:solidFill>
                  <a:srgbClr val="ED2137"/>
                </a:solidFill>
                <a:latin typeface="Tahoma"/>
                <a:cs typeface="Tahoma"/>
              </a:rPr>
              <a:t> </a:t>
            </a:r>
            <a:r>
              <a:rPr sz="2100" spc="215" dirty="0">
                <a:solidFill>
                  <a:srgbClr val="333333"/>
                </a:solidFill>
                <a:latin typeface="Trebuchet MS"/>
                <a:cs typeface="Trebuchet MS"/>
              </a:rPr>
              <a:t>(</a:t>
            </a:r>
            <a:r>
              <a:rPr sz="2100" spc="215" dirty="0">
                <a:solidFill>
                  <a:srgbClr val="ED2137"/>
                </a:solidFill>
                <a:latin typeface="Tahoma"/>
                <a:cs typeface="Tahoma"/>
              </a:rPr>
              <a:t>values</a:t>
            </a:r>
            <a:r>
              <a:rPr sz="2100" spc="-95" dirty="0">
                <a:solidFill>
                  <a:srgbClr val="ED2137"/>
                </a:solidFill>
                <a:latin typeface="Tahoma"/>
                <a:cs typeface="Tahoma"/>
              </a:rPr>
              <a:t> </a:t>
            </a:r>
            <a:r>
              <a:rPr sz="2100" spc="90" dirty="0">
                <a:solidFill>
                  <a:srgbClr val="333333"/>
                </a:solidFill>
                <a:latin typeface="Trebuchet MS"/>
                <a:cs typeface="Trebuchet MS"/>
              </a:rPr>
              <a:t>must</a:t>
            </a:r>
            <a:r>
              <a:rPr sz="2100" spc="-80" dirty="0">
                <a:solidFill>
                  <a:srgbClr val="333333"/>
                </a:solidFill>
                <a:latin typeface="Trebuchet MS"/>
                <a:cs typeface="Trebuchet MS"/>
              </a:rPr>
              <a:t> </a:t>
            </a:r>
            <a:r>
              <a:rPr sz="2100" spc="60" dirty="0">
                <a:solidFill>
                  <a:srgbClr val="333333"/>
                </a:solidFill>
                <a:latin typeface="Trebuchet MS"/>
                <a:cs typeface="Trebuchet MS"/>
              </a:rPr>
              <a:t>also</a:t>
            </a:r>
            <a:r>
              <a:rPr sz="2100" spc="-75" dirty="0">
                <a:solidFill>
                  <a:srgbClr val="333333"/>
                </a:solidFill>
                <a:latin typeface="Trebuchet MS"/>
                <a:cs typeface="Trebuchet MS"/>
              </a:rPr>
              <a:t> </a:t>
            </a:r>
            <a:r>
              <a:rPr sz="2100" spc="55" dirty="0">
                <a:solidFill>
                  <a:srgbClr val="333333"/>
                </a:solidFill>
                <a:latin typeface="Trebuchet MS"/>
                <a:cs typeface="Trebuchet MS"/>
              </a:rPr>
              <a:t>be</a:t>
            </a:r>
            <a:r>
              <a:rPr sz="2100" spc="-75" dirty="0">
                <a:solidFill>
                  <a:srgbClr val="333333"/>
                </a:solidFill>
                <a:latin typeface="Trebuchet MS"/>
                <a:cs typeface="Trebuchet MS"/>
              </a:rPr>
              <a:t> </a:t>
            </a:r>
            <a:r>
              <a:rPr sz="2100" spc="-10" dirty="0">
                <a:solidFill>
                  <a:srgbClr val="333333"/>
                </a:solidFill>
                <a:latin typeface="Trebuchet MS"/>
                <a:cs typeface="Trebuchet MS"/>
              </a:rPr>
              <a:t>specified)</a:t>
            </a:r>
            <a:endParaRPr sz="2100">
              <a:latin typeface="Trebuchet MS"/>
              <a:cs typeface="Trebuchet MS"/>
            </a:endParaRPr>
          </a:p>
          <a:p>
            <a:pPr marL="393065">
              <a:lnSpc>
                <a:spcPct val="100000"/>
              </a:lnSpc>
              <a:spcBef>
                <a:spcPts val="1455"/>
              </a:spcBef>
            </a:pPr>
            <a:r>
              <a:rPr sz="2100" spc="215" dirty="0">
                <a:solidFill>
                  <a:srgbClr val="ED2137"/>
                </a:solidFill>
                <a:latin typeface="Tahoma"/>
                <a:cs typeface="Tahoma"/>
              </a:rPr>
              <a:t>NotIn</a:t>
            </a:r>
            <a:r>
              <a:rPr sz="2100" spc="-100" dirty="0">
                <a:solidFill>
                  <a:srgbClr val="ED2137"/>
                </a:solidFill>
                <a:latin typeface="Tahoma"/>
                <a:cs typeface="Tahoma"/>
              </a:rPr>
              <a:t> </a:t>
            </a:r>
            <a:r>
              <a:rPr sz="2100" spc="215" dirty="0">
                <a:solidFill>
                  <a:srgbClr val="333333"/>
                </a:solidFill>
                <a:latin typeface="Trebuchet MS"/>
                <a:cs typeface="Trebuchet MS"/>
              </a:rPr>
              <a:t>(</a:t>
            </a:r>
            <a:r>
              <a:rPr sz="2100" spc="215" dirty="0">
                <a:solidFill>
                  <a:srgbClr val="ED2137"/>
                </a:solidFill>
                <a:latin typeface="Tahoma"/>
                <a:cs typeface="Tahoma"/>
              </a:rPr>
              <a:t>values</a:t>
            </a:r>
            <a:r>
              <a:rPr sz="2100" spc="-95" dirty="0">
                <a:solidFill>
                  <a:srgbClr val="ED2137"/>
                </a:solidFill>
                <a:latin typeface="Tahoma"/>
                <a:cs typeface="Tahoma"/>
              </a:rPr>
              <a:t> </a:t>
            </a:r>
            <a:r>
              <a:rPr sz="2100" spc="90" dirty="0">
                <a:solidFill>
                  <a:srgbClr val="333333"/>
                </a:solidFill>
                <a:latin typeface="Trebuchet MS"/>
                <a:cs typeface="Trebuchet MS"/>
              </a:rPr>
              <a:t>must</a:t>
            </a:r>
            <a:r>
              <a:rPr sz="2100" spc="-75" dirty="0">
                <a:solidFill>
                  <a:srgbClr val="333333"/>
                </a:solidFill>
                <a:latin typeface="Trebuchet MS"/>
                <a:cs typeface="Trebuchet MS"/>
              </a:rPr>
              <a:t> </a:t>
            </a:r>
            <a:r>
              <a:rPr sz="2100" spc="60" dirty="0">
                <a:solidFill>
                  <a:srgbClr val="333333"/>
                </a:solidFill>
                <a:latin typeface="Trebuchet MS"/>
                <a:cs typeface="Trebuchet MS"/>
              </a:rPr>
              <a:t>also</a:t>
            </a:r>
            <a:r>
              <a:rPr sz="2100" spc="-75" dirty="0">
                <a:solidFill>
                  <a:srgbClr val="333333"/>
                </a:solidFill>
                <a:latin typeface="Trebuchet MS"/>
                <a:cs typeface="Trebuchet MS"/>
              </a:rPr>
              <a:t> </a:t>
            </a:r>
            <a:r>
              <a:rPr sz="2100" spc="55" dirty="0">
                <a:solidFill>
                  <a:srgbClr val="333333"/>
                </a:solidFill>
                <a:latin typeface="Trebuchet MS"/>
                <a:cs typeface="Trebuchet MS"/>
              </a:rPr>
              <a:t>be</a:t>
            </a:r>
            <a:r>
              <a:rPr sz="2100" spc="-75" dirty="0">
                <a:solidFill>
                  <a:srgbClr val="333333"/>
                </a:solidFill>
                <a:latin typeface="Trebuchet MS"/>
                <a:cs typeface="Trebuchet MS"/>
              </a:rPr>
              <a:t> </a:t>
            </a:r>
            <a:r>
              <a:rPr sz="2100" spc="-10" dirty="0">
                <a:solidFill>
                  <a:srgbClr val="333333"/>
                </a:solidFill>
                <a:latin typeface="Trebuchet MS"/>
                <a:cs typeface="Trebuchet MS"/>
              </a:rPr>
              <a:t>specified)</a:t>
            </a:r>
            <a:endParaRPr sz="2100">
              <a:latin typeface="Trebuchet MS"/>
              <a:cs typeface="Trebuchet MS"/>
            </a:endParaRPr>
          </a:p>
          <a:p>
            <a:pPr marL="393065">
              <a:lnSpc>
                <a:spcPct val="100000"/>
              </a:lnSpc>
              <a:spcBef>
                <a:spcPts val="1380"/>
              </a:spcBef>
            </a:pPr>
            <a:r>
              <a:rPr sz="2100" spc="385" dirty="0">
                <a:solidFill>
                  <a:srgbClr val="ED2137"/>
                </a:solidFill>
                <a:latin typeface="Tahoma"/>
                <a:cs typeface="Tahoma"/>
              </a:rPr>
              <a:t>Exists</a:t>
            </a:r>
            <a:r>
              <a:rPr sz="2100" spc="-100" dirty="0">
                <a:solidFill>
                  <a:srgbClr val="ED2137"/>
                </a:solidFill>
                <a:latin typeface="Tahoma"/>
                <a:cs typeface="Tahoma"/>
              </a:rPr>
              <a:t> </a:t>
            </a:r>
            <a:r>
              <a:rPr sz="2100" spc="215" dirty="0">
                <a:solidFill>
                  <a:srgbClr val="333333"/>
                </a:solidFill>
                <a:latin typeface="Trebuchet MS"/>
                <a:cs typeface="Trebuchet MS"/>
              </a:rPr>
              <a:t>(</a:t>
            </a:r>
            <a:r>
              <a:rPr sz="2100" spc="215" dirty="0">
                <a:solidFill>
                  <a:srgbClr val="ED2137"/>
                </a:solidFill>
                <a:latin typeface="Tahoma"/>
                <a:cs typeface="Tahoma"/>
              </a:rPr>
              <a:t>values</a:t>
            </a:r>
            <a:r>
              <a:rPr sz="2100" spc="-100" dirty="0">
                <a:solidFill>
                  <a:srgbClr val="ED2137"/>
                </a:solidFill>
                <a:latin typeface="Tahoma"/>
                <a:cs typeface="Tahoma"/>
              </a:rPr>
              <a:t> </a:t>
            </a:r>
            <a:r>
              <a:rPr sz="2100" spc="90" dirty="0">
                <a:solidFill>
                  <a:srgbClr val="333333"/>
                </a:solidFill>
                <a:latin typeface="Trebuchet MS"/>
                <a:cs typeface="Trebuchet MS"/>
              </a:rPr>
              <a:t>must</a:t>
            </a:r>
            <a:r>
              <a:rPr sz="2100" spc="-85" dirty="0">
                <a:solidFill>
                  <a:srgbClr val="333333"/>
                </a:solidFill>
                <a:latin typeface="Trebuchet MS"/>
                <a:cs typeface="Trebuchet MS"/>
              </a:rPr>
              <a:t> </a:t>
            </a:r>
            <a:r>
              <a:rPr sz="2100" spc="60" dirty="0">
                <a:solidFill>
                  <a:srgbClr val="333333"/>
                </a:solidFill>
                <a:latin typeface="Trebuchet MS"/>
                <a:cs typeface="Trebuchet MS"/>
              </a:rPr>
              <a:t>not</a:t>
            </a:r>
            <a:r>
              <a:rPr sz="2100" spc="-80" dirty="0">
                <a:solidFill>
                  <a:srgbClr val="333333"/>
                </a:solidFill>
                <a:latin typeface="Trebuchet MS"/>
                <a:cs typeface="Trebuchet MS"/>
              </a:rPr>
              <a:t> </a:t>
            </a:r>
            <a:r>
              <a:rPr sz="2100" spc="55" dirty="0">
                <a:solidFill>
                  <a:srgbClr val="333333"/>
                </a:solidFill>
                <a:latin typeface="Trebuchet MS"/>
                <a:cs typeface="Trebuchet MS"/>
              </a:rPr>
              <a:t>be</a:t>
            </a:r>
            <a:r>
              <a:rPr sz="2100" spc="-80" dirty="0">
                <a:solidFill>
                  <a:srgbClr val="333333"/>
                </a:solidFill>
                <a:latin typeface="Trebuchet MS"/>
                <a:cs typeface="Trebuchet MS"/>
              </a:rPr>
              <a:t> </a:t>
            </a:r>
            <a:r>
              <a:rPr sz="2100" spc="-10" dirty="0">
                <a:solidFill>
                  <a:srgbClr val="333333"/>
                </a:solidFill>
                <a:latin typeface="Trebuchet MS"/>
                <a:cs typeface="Trebuchet MS"/>
              </a:rPr>
              <a:t>specified)</a:t>
            </a:r>
            <a:endParaRPr sz="2100">
              <a:latin typeface="Trebuchet MS"/>
              <a:cs typeface="Trebuchet MS"/>
            </a:endParaRPr>
          </a:p>
          <a:p>
            <a:pPr marL="393065">
              <a:lnSpc>
                <a:spcPct val="100000"/>
              </a:lnSpc>
              <a:spcBef>
                <a:spcPts val="1455"/>
              </a:spcBef>
            </a:pPr>
            <a:r>
              <a:rPr sz="2100" spc="240" dirty="0">
                <a:solidFill>
                  <a:srgbClr val="ED2137"/>
                </a:solidFill>
                <a:latin typeface="Tahoma"/>
                <a:cs typeface="Tahoma"/>
              </a:rPr>
              <a:t>DoesNotExist</a:t>
            </a:r>
            <a:r>
              <a:rPr sz="2100" spc="-100" dirty="0">
                <a:solidFill>
                  <a:srgbClr val="ED2137"/>
                </a:solidFill>
                <a:latin typeface="Tahoma"/>
                <a:cs typeface="Tahoma"/>
              </a:rPr>
              <a:t> </a:t>
            </a:r>
            <a:r>
              <a:rPr sz="2100" spc="215" dirty="0">
                <a:solidFill>
                  <a:srgbClr val="333333"/>
                </a:solidFill>
                <a:latin typeface="Trebuchet MS"/>
                <a:cs typeface="Trebuchet MS"/>
              </a:rPr>
              <a:t>(</a:t>
            </a:r>
            <a:r>
              <a:rPr sz="2100" spc="215" dirty="0">
                <a:solidFill>
                  <a:srgbClr val="ED2137"/>
                </a:solidFill>
                <a:latin typeface="Tahoma"/>
                <a:cs typeface="Tahoma"/>
              </a:rPr>
              <a:t>values</a:t>
            </a:r>
            <a:r>
              <a:rPr sz="2100" spc="-95" dirty="0">
                <a:solidFill>
                  <a:srgbClr val="ED2137"/>
                </a:solidFill>
                <a:latin typeface="Tahoma"/>
                <a:cs typeface="Tahoma"/>
              </a:rPr>
              <a:t> </a:t>
            </a:r>
            <a:r>
              <a:rPr sz="2100" spc="90" dirty="0">
                <a:solidFill>
                  <a:srgbClr val="333333"/>
                </a:solidFill>
                <a:latin typeface="Trebuchet MS"/>
                <a:cs typeface="Trebuchet MS"/>
              </a:rPr>
              <a:t>must</a:t>
            </a:r>
            <a:r>
              <a:rPr sz="2100" spc="-75" dirty="0">
                <a:solidFill>
                  <a:srgbClr val="333333"/>
                </a:solidFill>
                <a:latin typeface="Trebuchet MS"/>
                <a:cs typeface="Trebuchet MS"/>
              </a:rPr>
              <a:t> </a:t>
            </a:r>
            <a:r>
              <a:rPr sz="2100" spc="60" dirty="0">
                <a:solidFill>
                  <a:srgbClr val="333333"/>
                </a:solidFill>
                <a:latin typeface="Trebuchet MS"/>
                <a:cs typeface="Trebuchet MS"/>
              </a:rPr>
              <a:t>not</a:t>
            </a:r>
            <a:r>
              <a:rPr sz="2100" spc="-70" dirty="0">
                <a:solidFill>
                  <a:srgbClr val="333333"/>
                </a:solidFill>
                <a:latin typeface="Trebuchet MS"/>
                <a:cs typeface="Trebuchet MS"/>
              </a:rPr>
              <a:t> </a:t>
            </a:r>
            <a:r>
              <a:rPr sz="2100" spc="55" dirty="0">
                <a:solidFill>
                  <a:srgbClr val="333333"/>
                </a:solidFill>
                <a:latin typeface="Trebuchet MS"/>
                <a:cs typeface="Trebuchet MS"/>
              </a:rPr>
              <a:t>be</a:t>
            </a:r>
            <a:r>
              <a:rPr sz="2100" spc="-75" dirty="0">
                <a:solidFill>
                  <a:srgbClr val="333333"/>
                </a:solidFill>
                <a:latin typeface="Trebuchet MS"/>
                <a:cs typeface="Trebuchet MS"/>
              </a:rPr>
              <a:t> </a:t>
            </a:r>
            <a:r>
              <a:rPr sz="2100" spc="-10" dirty="0">
                <a:solidFill>
                  <a:srgbClr val="333333"/>
                </a:solidFill>
                <a:latin typeface="Trebuchet MS"/>
                <a:cs typeface="Trebuchet MS"/>
              </a:rPr>
              <a:t>specified)</a:t>
            </a:r>
            <a:endParaRPr sz="2100">
              <a:latin typeface="Trebuchet MS"/>
              <a:cs typeface="Trebuchet MS"/>
            </a:endParaRPr>
          </a:p>
          <a:p>
            <a:pPr marL="12700" marR="5080">
              <a:lnSpc>
                <a:spcPts val="2250"/>
              </a:lnSpc>
              <a:spcBef>
                <a:spcPts val="1680"/>
              </a:spcBef>
            </a:pPr>
            <a:r>
              <a:rPr sz="2100" spc="-20" dirty="0">
                <a:solidFill>
                  <a:srgbClr val="333333"/>
                </a:solidFill>
                <a:latin typeface="Trebuchet MS"/>
                <a:cs typeface="Trebuchet MS"/>
              </a:rPr>
              <a:t>If</a:t>
            </a:r>
            <a:r>
              <a:rPr sz="2100" spc="-30" dirty="0">
                <a:solidFill>
                  <a:srgbClr val="333333"/>
                </a:solidFill>
                <a:latin typeface="Trebuchet MS"/>
                <a:cs typeface="Trebuchet MS"/>
              </a:rPr>
              <a:t> </a:t>
            </a:r>
            <a:r>
              <a:rPr sz="2100" spc="204" dirty="0">
                <a:solidFill>
                  <a:srgbClr val="ED2137"/>
                </a:solidFill>
                <a:latin typeface="Tahoma"/>
                <a:cs typeface="Tahoma"/>
              </a:rPr>
              <a:t>matchLabels</a:t>
            </a:r>
            <a:r>
              <a:rPr sz="2100" spc="-55" dirty="0">
                <a:solidFill>
                  <a:srgbClr val="ED2137"/>
                </a:solidFill>
                <a:latin typeface="Tahoma"/>
                <a:cs typeface="Tahoma"/>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spc="225" dirty="0">
                <a:solidFill>
                  <a:srgbClr val="ED2137"/>
                </a:solidFill>
                <a:latin typeface="Tahoma"/>
                <a:cs typeface="Tahoma"/>
              </a:rPr>
              <a:t>matchExpressions</a:t>
            </a:r>
            <a:r>
              <a:rPr sz="2100" spc="-55" dirty="0">
                <a:solidFill>
                  <a:srgbClr val="ED2137"/>
                </a:solidFill>
                <a:latin typeface="Tahoma"/>
                <a:cs typeface="Tahoma"/>
              </a:rPr>
              <a:t> </a:t>
            </a:r>
            <a:r>
              <a:rPr sz="2100" dirty="0">
                <a:solidFill>
                  <a:srgbClr val="333333"/>
                </a:solidFill>
                <a:latin typeface="Trebuchet MS"/>
                <a:cs typeface="Trebuchet MS"/>
              </a:rPr>
              <a:t>are</a:t>
            </a:r>
            <a:r>
              <a:rPr sz="2100" spc="-30" dirty="0">
                <a:solidFill>
                  <a:srgbClr val="333333"/>
                </a:solidFill>
                <a:latin typeface="Trebuchet MS"/>
                <a:cs typeface="Trebuchet MS"/>
              </a:rPr>
              <a:t> </a:t>
            </a:r>
            <a:r>
              <a:rPr sz="2100" spc="60" dirty="0">
                <a:solidFill>
                  <a:srgbClr val="333333"/>
                </a:solidFill>
                <a:latin typeface="Trebuchet MS"/>
                <a:cs typeface="Trebuchet MS"/>
              </a:rPr>
              <a:t>both</a:t>
            </a:r>
            <a:r>
              <a:rPr sz="2100" spc="-25" dirty="0">
                <a:solidFill>
                  <a:srgbClr val="333333"/>
                </a:solidFill>
                <a:latin typeface="Trebuchet MS"/>
                <a:cs typeface="Trebuchet MS"/>
              </a:rPr>
              <a:t> </a:t>
            </a:r>
            <a:r>
              <a:rPr sz="2100" spc="-10" dirty="0">
                <a:solidFill>
                  <a:srgbClr val="333333"/>
                </a:solidFill>
                <a:latin typeface="Trebuchet MS"/>
                <a:cs typeface="Trebuchet MS"/>
              </a:rPr>
              <a:t>specified,</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labels</a:t>
            </a:r>
            <a:r>
              <a:rPr sz="2100" spc="-30" dirty="0">
                <a:solidFill>
                  <a:srgbClr val="333333"/>
                </a:solidFill>
                <a:latin typeface="Trebuchet MS"/>
                <a:cs typeface="Trebuchet MS"/>
              </a:rPr>
              <a:t> </a:t>
            </a:r>
            <a:r>
              <a:rPr sz="2100" spc="90" dirty="0">
                <a:solidFill>
                  <a:srgbClr val="333333"/>
                </a:solidFill>
                <a:latin typeface="Trebuchet MS"/>
                <a:cs typeface="Trebuchet MS"/>
              </a:rPr>
              <a:t>must</a:t>
            </a:r>
            <a:r>
              <a:rPr sz="2100" spc="-30" dirty="0">
                <a:solidFill>
                  <a:srgbClr val="333333"/>
                </a:solidFill>
                <a:latin typeface="Trebuchet MS"/>
                <a:cs typeface="Trebuchet MS"/>
              </a:rPr>
              <a:t> </a:t>
            </a:r>
            <a:r>
              <a:rPr sz="2100" dirty="0">
                <a:solidFill>
                  <a:srgbClr val="333333"/>
                </a:solidFill>
                <a:latin typeface="Trebuchet MS"/>
                <a:cs typeface="Trebuchet MS"/>
              </a:rPr>
              <a:t>match</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50" dirty="0">
                <a:solidFill>
                  <a:srgbClr val="333333"/>
                </a:solidFill>
                <a:latin typeface="Trebuchet MS"/>
                <a:cs typeface="Trebuchet MS"/>
              </a:rPr>
              <a:t>2 </a:t>
            </a:r>
            <a:r>
              <a:rPr sz="2100" spc="-10" dirty="0">
                <a:solidFill>
                  <a:srgbClr val="333333"/>
                </a:solidFill>
                <a:latin typeface="Trebuchet MS"/>
                <a:cs typeface="Trebuchet MS"/>
              </a:rPr>
              <a:t>constraints</a:t>
            </a:r>
            <a:endParaRPr sz="2100">
              <a:latin typeface="Trebuchet MS"/>
              <a:cs typeface="Trebuchet MS"/>
            </a:endParaRPr>
          </a:p>
        </p:txBody>
      </p:sp>
      <p:pic>
        <p:nvPicPr>
          <p:cNvPr id="9" name="object 9"/>
          <p:cNvPicPr/>
          <p:nvPr/>
        </p:nvPicPr>
        <p:blipFill>
          <a:blip r:embed="rId2" cstate="print"/>
          <a:stretch>
            <a:fillRect/>
          </a:stretch>
        </p:blipFill>
        <p:spPr>
          <a:xfrm>
            <a:off x="933449" y="4571999"/>
            <a:ext cx="95250" cy="95249"/>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0941050" cy="1006475"/>
          </a:xfrm>
          <a:prstGeom prst="rect">
            <a:avLst/>
          </a:prstGeom>
        </p:spPr>
        <p:txBody>
          <a:bodyPr vert="horz" wrap="square" lIns="0" tIns="98425" rIns="0" bIns="0" rtlCol="0">
            <a:spAutoFit/>
          </a:bodyPr>
          <a:lstStyle/>
          <a:p>
            <a:pPr marL="12700" marR="5080">
              <a:lnSpc>
                <a:spcPts val="3529"/>
              </a:lnSpc>
              <a:spcBef>
                <a:spcPts val="775"/>
              </a:spcBef>
            </a:pPr>
            <a:r>
              <a:rPr spc="-20" dirty="0"/>
              <a:t>MODIFICATIONS</a:t>
            </a:r>
            <a:r>
              <a:rPr spc="-180" dirty="0"/>
              <a:t> </a:t>
            </a:r>
            <a:r>
              <a:rPr dirty="0"/>
              <a:t>OF</a:t>
            </a:r>
            <a:r>
              <a:rPr spc="-135" dirty="0"/>
              <a:t> </a:t>
            </a:r>
            <a:r>
              <a:rPr dirty="0"/>
              <a:t>THE</a:t>
            </a:r>
            <a:r>
              <a:rPr spc="-140" dirty="0"/>
              <a:t> </a:t>
            </a:r>
            <a:r>
              <a:rPr spc="-145" dirty="0"/>
              <a:t>LABELS</a:t>
            </a:r>
            <a:r>
              <a:rPr spc="-95" dirty="0"/>
              <a:t> </a:t>
            </a:r>
            <a:r>
              <a:rPr dirty="0"/>
              <a:t>OF</a:t>
            </a:r>
            <a:r>
              <a:rPr spc="-140" dirty="0"/>
              <a:t> </a:t>
            </a:r>
            <a:r>
              <a:rPr dirty="0"/>
              <a:t>THE</a:t>
            </a:r>
            <a:r>
              <a:rPr spc="-135" dirty="0"/>
              <a:t> </a:t>
            </a:r>
            <a:r>
              <a:rPr dirty="0">
                <a:solidFill>
                  <a:srgbClr val="ED2137"/>
                </a:solidFill>
              </a:rPr>
              <a:t>PODS</a:t>
            </a:r>
            <a:r>
              <a:rPr spc="-140" dirty="0">
                <a:solidFill>
                  <a:srgbClr val="ED2137"/>
                </a:solidFill>
              </a:rPr>
              <a:t> </a:t>
            </a:r>
            <a:r>
              <a:rPr spc="-25" dirty="0"/>
              <a:t>OR </a:t>
            </a:r>
            <a:r>
              <a:rPr dirty="0"/>
              <a:t>THE</a:t>
            </a:r>
            <a:r>
              <a:rPr spc="-95" dirty="0"/>
              <a:t> </a:t>
            </a:r>
            <a:r>
              <a:rPr spc="-10" dirty="0"/>
              <a:t>TEMPLATE</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2" cstate="print"/>
          <a:stretch>
            <a:fillRect/>
          </a:stretch>
        </p:blipFill>
        <p:spPr>
          <a:xfrm>
            <a:off x="933449" y="2571749"/>
            <a:ext cx="95250" cy="95249"/>
          </a:xfrm>
          <a:prstGeom prst="rect">
            <a:avLst/>
          </a:prstGeom>
        </p:spPr>
      </p:pic>
      <p:pic>
        <p:nvPicPr>
          <p:cNvPr id="5" name="object 5"/>
          <p:cNvPicPr/>
          <p:nvPr/>
        </p:nvPicPr>
        <p:blipFill>
          <a:blip r:embed="rId3" cstate="print"/>
          <a:stretch>
            <a:fillRect/>
          </a:stretch>
        </p:blipFill>
        <p:spPr>
          <a:xfrm>
            <a:off x="1309687" y="3319462"/>
            <a:ext cx="104775" cy="104774"/>
          </a:xfrm>
          <a:prstGeom prst="rect">
            <a:avLst/>
          </a:prstGeom>
        </p:spPr>
      </p:pic>
      <p:sp>
        <p:nvSpPr>
          <p:cNvPr id="6" name="object 6"/>
          <p:cNvSpPr txBox="1"/>
          <p:nvPr/>
        </p:nvSpPr>
        <p:spPr>
          <a:xfrm>
            <a:off x="1177924" y="1869540"/>
            <a:ext cx="11504930" cy="1930400"/>
          </a:xfrm>
          <a:prstGeom prst="rect">
            <a:avLst/>
          </a:prstGeom>
        </p:spPr>
        <p:txBody>
          <a:bodyPr vert="horz" wrap="square" lIns="0" tIns="102235" rIns="0" bIns="0" rtlCol="0">
            <a:spAutoFit/>
          </a:bodyPr>
          <a:lstStyle/>
          <a:p>
            <a:pPr marL="12700">
              <a:lnSpc>
                <a:spcPct val="100000"/>
              </a:lnSpc>
              <a:spcBef>
                <a:spcPts val="805"/>
              </a:spcBef>
            </a:pPr>
            <a:r>
              <a:rPr sz="2100" spc="-20" dirty="0">
                <a:solidFill>
                  <a:srgbClr val="333333"/>
                </a:solidFill>
                <a:latin typeface="Trebuchet MS"/>
                <a:cs typeface="Trebuchet MS"/>
              </a:rPr>
              <a:t>If</a:t>
            </a:r>
            <a:r>
              <a:rPr sz="2100" spc="-70" dirty="0">
                <a:solidFill>
                  <a:srgbClr val="333333"/>
                </a:solidFill>
                <a:latin typeface="Trebuchet MS"/>
                <a:cs typeface="Trebuchet MS"/>
              </a:rPr>
              <a:t> </a:t>
            </a:r>
            <a:r>
              <a:rPr sz="2100" spc="85" dirty="0">
                <a:solidFill>
                  <a:srgbClr val="333333"/>
                </a:solidFill>
                <a:latin typeface="Trebuchet MS"/>
                <a:cs typeface="Trebuchet MS"/>
              </a:rPr>
              <a:t>you</a:t>
            </a:r>
            <a:r>
              <a:rPr sz="2100" spc="-70" dirty="0">
                <a:solidFill>
                  <a:srgbClr val="333333"/>
                </a:solidFill>
                <a:latin typeface="Trebuchet MS"/>
                <a:cs typeface="Trebuchet MS"/>
              </a:rPr>
              <a:t> </a:t>
            </a:r>
            <a:r>
              <a:rPr sz="2100" spc="50" dirty="0">
                <a:solidFill>
                  <a:srgbClr val="333333"/>
                </a:solidFill>
                <a:latin typeface="Trebuchet MS"/>
                <a:cs typeface="Trebuchet MS"/>
              </a:rPr>
              <a:t>modify</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dirty="0">
                <a:solidFill>
                  <a:srgbClr val="333333"/>
                </a:solidFill>
                <a:latin typeface="Trebuchet MS"/>
                <a:cs typeface="Trebuchet MS"/>
              </a:rPr>
              <a:t>labels</a:t>
            </a:r>
            <a:r>
              <a:rPr sz="2100" spc="-70" dirty="0">
                <a:solidFill>
                  <a:srgbClr val="333333"/>
                </a:solidFill>
                <a:latin typeface="Trebuchet MS"/>
                <a:cs typeface="Trebuchet MS"/>
              </a:rPr>
              <a:t> </a:t>
            </a:r>
            <a:r>
              <a:rPr sz="2100" dirty="0">
                <a:solidFill>
                  <a:srgbClr val="333333"/>
                </a:solidFill>
                <a:latin typeface="Trebuchet MS"/>
                <a:cs typeface="Trebuchet MS"/>
              </a:rPr>
              <a:t>of</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95" dirty="0">
                <a:solidFill>
                  <a:srgbClr val="333333"/>
                </a:solidFill>
                <a:latin typeface="Trebuchet MS"/>
                <a:cs typeface="Trebuchet MS"/>
              </a:rPr>
              <a:t>managed</a:t>
            </a:r>
            <a:r>
              <a:rPr sz="2100" spc="-70" dirty="0">
                <a:solidFill>
                  <a:srgbClr val="333333"/>
                </a:solidFill>
                <a:latin typeface="Trebuchet MS"/>
                <a:cs typeface="Trebuchet MS"/>
              </a:rPr>
              <a:t> </a:t>
            </a:r>
            <a:r>
              <a:rPr sz="2100" spc="55" dirty="0">
                <a:solidFill>
                  <a:srgbClr val="333333"/>
                </a:solidFill>
                <a:latin typeface="Trebuchet MS"/>
                <a:cs typeface="Trebuchet MS"/>
              </a:rPr>
              <a:t>by</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00" dirty="0">
                <a:solidFill>
                  <a:srgbClr val="ED2137"/>
                </a:solidFill>
                <a:latin typeface="Trebuchet MS"/>
                <a:cs typeface="Trebuchet MS"/>
              </a:rPr>
              <a:t>RS</a:t>
            </a:r>
            <a:r>
              <a:rPr sz="2100" spc="-70" dirty="0">
                <a:solidFill>
                  <a:srgbClr val="ED2137"/>
                </a:solidFill>
                <a:latin typeface="Trebuchet MS"/>
                <a:cs typeface="Trebuchet MS"/>
              </a:rPr>
              <a:t> </a:t>
            </a:r>
            <a:r>
              <a:rPr sz="2100" spc="-95" dirty="0">
                <a:solidFill>
                  <a:srgbClr val="333333"/>
                </a:solidFill>
                <a:latin typeface="Trebuchet MS"/>
                <a:cs typeface="Trebuchet MS"/>
              </a:rPr>
              <a:t>it</a:t>
            </a:r>
            <a:r>
              <a:rPr sz="2100" spc="-70" dirty="0">
                <a:solidFill>
                  <a:srgbClr val="333333"/>
                </a:solidFill>
                <a:latin typeface="Trebuchet MS"/>
                <a:cs typeface="Trebuchet MS"/>
              </a:rPr>
              <a:t> </a:t>
            </a:r>
            <a:r>
              <a:rPr sz="2100" spc="-50" dirty="0">
                <a:solidFill>
                  <a:srgbClr val="333333"/>
                </a:solidFill>
                <a:latin typeface="Trebuchet MS"/>
                <a:cs typeface="Trebuchet MS"/>
              </a:rPr>
              <a:t>will</a:t>
            </a:r>
            <a:r>
              <a:rPr sz="2100" spc="-65" dirty="0">
                <a:solidFill>
                  <a:srgbClr val="333333"/>
                </a:solidFill>
                <a:latin typeface="Trebuchet MS"/>
                <a:cs typeface="Trebuchet MS"/>
              </a:rPr>
              <a:t> </a:t>
            </a:r>
            <a:r>
              <a:rPr sz="2100" spc="60" dirty="0">
                <a:solidFill>
                  <a:srgbClr val="333333"/>
                </a:solidFill>
                <a:latin typeface="Trebuchet MS"/>
                <a:cs typeface="Trebuchet MS"/>
              </a:rPr>
              <a:t>not</a:t>
            </a:r>
            <a:r>
              <a:rPr sz="2100" spc="-70"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60" dirty="0">
                <a:solidFill>
                  <a:srgbClr val="333333"/>
                </a:solidFill>
                <a:latin typeface="Trebuchet MS"/>
                <a:cs typeface="Trebuchet MS"/>
              </a:rPr>
              <a:t>handled</a:t>
            </a:r>
            <a:r>
              <a:rPr sz="2100" spc="-65" dirty="0">
                <a:solidFill>
                  <a:srgbClr val="333333"/>
                </a:solidFill>
                <a:latin typeface="Trebuchet MS"/>
                <a:cs typeface="Trebuchet MS"/>
              </a:rPr>
              <a:t> </a:t>
            </a:r>
            <a:r>
              <a:rPr sz="2100" spc="55" dirty="0">
                <a:solidFill>
                  <a:srgbClr val="333333"/>
                </a:solidFill>
                <a:latin typeface="Trebuchet MS"/>
                <a:cs typeface="Trebuchet MS"/>
              </a:rPr>
              <a:t>by</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00" dirty="0">
                <a:solidFill>
                  <a:srgbClr val="ED2137"/>
                </a:solidFill>
                <a:latin typeface="Trebuchet MS"/>
                <a:cs typeface="Trebuchet MS"/>
              </a:rPr>
              <a:t>RS</a:t>
            </a:r>
            <a:r>
              <a:rPr sz="2100" spc="-65" dirty="0">
                <a:solidFill>
                  <a:srgbClr val="ED2137"/>
                </a:solidFill>
                <a:latin typeface="Trebuchet MS"/>
                <a:cs typeface="Trebuchet MS"/>
              </a:rPr>
              <a:t> </a:t>
            </a:r>
            <a:r>
              <a:rPr sz="2100" spc="70" dirty="0">
                <a:solidFill>
                  <a:srgbClr val="333333"/>
                </a:solidFill>
                <a:latin typeface="Trebuchet MS"/>
                <a:cs typeface="Trebuchet MS"/>
              </a:rPr>
              <a:t>anymore</a:t>
            </a:r>
            <a:endParaRPr sz="2100">
              <a:latin typeface="Trebuchet MS"/>
              <a:cs typeface="Trebuchet MS"/>
            </a:endParaRPr>
          </a:p>
          <a:p>
            <a:pPr marL="12700" marR="5080">
              <a:lnSpc>
                <a:spcPct val="80800"/>
              </a:lnSpc>
              <a:spcBef>
                <a:spcPts val="1405"/>
              </a:spcBef>
            </a:pPr>
            <a:r>
              <a:rPr sz="2500" spc="100" dirty="0">
                <a:solidFill>
                  <a:srgbClr val="333333"/>
                </a:solidFill>
                <a:latin typeface="MingLiU_HKSCS-ExtB"/>
                <a:cs typeface="MingLiU_HKSCS-ExtB"/>
              </a:rPr>
              <a:t>⚠</a:t>
            </a:r>
            <a:r>
              <a:rPr sz="2500" spc="-650" dirty="0">
                <a:solidFill>
                  <a:srgbClr val="333333"/>
                </a:solidFill>
                <a:latin typeface="MingLiU_HKSCS-ExtB"/>
                <a:cs typeface="MingLiU_HKSCS-ExtB"/>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ED2137"/>
                </a:solidFill>
                <a:latin typeface="Trebuchet MS"/>
                <a:cs typeface="Trebuchet MS"/>
              </a:rPr>
              <a:t>ReplicaSet</a:t>
            </a:r>
            <a:r>
              <a:rPr sz="2100" spc="-30" dirty="0">
                <a:solidFill>
                  <a:srgbClr val="ED2137"/>
                </a:solidFill>
                <a:latin typeface="Trebuchet MS"/>
                <a:cs typeface="Trebuchet MS"/>
              </a:rPr>
              <a:t> </a:t>
            </a:r>
            <a:r>
              <a:rPr sz="2100" spc="95" dirty="0">
                <a:solidFill>
                  <a:srgbClr val="333333"/>
                </a:solidFill>
                <a:latin typeface="Trebuchet MS"/>
                <a:cs typeface="Trebuchet MS"/>
              </a:rPr>
              <a:t>does</a:t>
            </a:r>
            <a:r>
              <a:rPr sz="2100" spc="-35" dirty="0">
                <a:solidFill>
                  <a:srgbClr val="333333"/>
                </a:solidFill>
                <a:latin typeface="Trebuchet MS"/>
                <a:cs typeface="Trebuchet MS"/>
              </a:rPr>
              <a:t> </a:t>
            </a:r>
            <a:r>
              <a:rPr sz="2100" spc="60" dirty="0">
                <a:solidFill>
                  <a:srgbClr val="333333"/>
                </a:solidFill>
                <a:latin typeface="Trebuchet MS"/>
                <a:cs typeface="Trebuchet MS"/>
              </a:rPr>
              <a:t>not</a:t>
            </a:r>
            <a:r>
              <a:rPr sz="2100" spc="-30" dirty="0">
                <a:solidFill>
                  <a:srgbClr val="333333"/>
                </a:solidFill>
                <a:latin typeface="Trebuchet MS"/>
                <a:cs typeface="Trebuchet MS"/>
              </a:rPr>
              <a:t> </a:t>
            </a:r>
            <a:r>
              <a:rPr sz="2100" dirty="0">
                <a:solidFill>
                  <a:srgbClr val="333333"/>
                </a:solidFill>
                <a:latin typeface="Trebuchet MS"/>
                <a:cs typeface="Trebuchet MS"/>
              </a:rPr>
              <a:t>control</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content</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Pod,</a:t>
            </a:r>
            <a:r>
              <a:rPr sz="2100" spc="-30" dirty="0">
                <a:solidFill>
                  <a:srgbClr val="333333"/>
                </a:solidFill>
                <a:latin typeface="Trebuchet MS"/>
                <a:cs typeface="Trebuchet MS"/>
              </a:rPr>
              <a:t> </a:t>
            </a:r>
            <a:r>
              <a:rPr sz="2100" spc="-80" dirty="0">
                <a:solidFill>
                  <a:srgbClr val="333333"/>
                </a:solidFill>
                <a:latin typeface="Trebuchet MS"/>
                <a:cs typeface="Trebuchet MS"/>
              </a:rPr>
              <a:t>if</a:t>
            </a:r>
            <a:r>
              <a:rPr sz="2100" spc="-35" dirty="0">
                <a:solidFill>
                  <a:srgbClr val="333333"/>
                </a:solidFill>
                <a:latin typeface="Trebuchet MS"/>
                <a:cs typeface="Trebuchet MS"/>
              </a:rPr>
              <a:t> </a:t>
            </a:r>
            <a:r>
              <a:rPr sz="2100" spc="85" dirty="0">
                <a:solidFill>
                  <a:srgbClr val="333333"/>
                </a:solidFill>
                <a:latin typeface="Trebuchet MS"/>
                <a:cs typeface="Trebuchet MS"/>
              </a:rPr>
              <a:t>you</a:t>
            </a:r>
            <a:r>
              <a:rPr sz="2100" spc="-30" dirty="0">
                <a:solidFill>
                  <a:srgbClr val="333333"/>
                </a:solidFill>
                <a:latin typeface="Trebuchet MS"/>
                <a:cs typeface="Trebuchet MS"/>
              </a:rPr>
              <a:t> </a:t>
            </a:r>
            <a:r>
              <a:rPr sz="2100" spc="50" dirty="0">
                <a:solidFill>
                  <a:srgbClr val="333333"/>
                </a:solidFill>
                <a:latin typeface="Trebuchet MS"/>
                <a:cs typeface="Trebuchet MS"/>
              </a:rPr>
              <a:t>modify</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65" dirty="0">
                <a:solidFill>
                  <a:srgbClr val="333333"/>
                </a:solidFill>
                <a:latin typeface="Trebuchet MS"/>
                <a:cs typeface="Trebuchet MS"/>
              </a:rPr>
              <a:t>model</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75" dirty="0">
                <a:solidFill>
                  <a:srgbClr val="ED2137"/>
                </a:solidFill>
                <a:latin typeface="Trebuchet MS"/>
                <a:cs typeface="Trebuchet MS"/>
              </a:rPr>
              <a:t>Pods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100" dirty="0">
                <a:solidFill>
                  <a:srgbClr val="333333"/>
                </a:solidFill>
                <a:latin typeface="Trebuchet MS"/>
                <a:cs typeface="Trebuchet MS"/>
              </a:rPr>
              <a:t>an</a:t>
            </a:r>
            <a:r>
              <a:rPr sz="2100" spc="-50" dirty="0">
                <a:solidFill>
                  <a:srgbClr val="333333"/>
                </a:solidFill>
                <a:latin typeface="Trebuchet MS"/>
                <a:cs typeface="Trebuchet MS"/>
              </a:rPr>
              <a:t> </a:t>
            </a:r>
            <a:r>
              <a:rPr sz="2100" dirty="0">
                <a:solidFill>
                  <a:srgbClr val="ED2137"/>
                </a:solidFill>
                <a:latin typeface="Trebuchet MS"/>
                <a:cs typeface="Trebuchet MS"/>
              </a:rPr>
              <a:t>RS</a:t>
            </a:r>
            <a:r>
              <a:rPr sz="2100" dirty="0">
                <a:solidFill>
                  <a:srgbClr val="333333"/>
                </a:solidFill>
                <a:latin typeface="Trebuchet MS"/>
                <a:cs typeface="Trebuchet MS"/>
              </a:rPr>
              <a:t>,</a:t>
            </a:r>
            <a:r>
              <a:rPr sz="2100" spc="-45" dirty="0">
                <a:solidFill>
                  <a:srgbClr val="333333"/>
                </a:solidFill>
                <a:latin typeface="Trebuchet MS"/>
                <a:cs typeface="Trebuchet MS"/>
              </a:rPr>
              <a:t> </a:t>
            </a:r>
            <a:r>
              <a:rPr sz="2100" dirty="0">
                <a:solidFill>
                  <a:srgbClr val="333333"/>
                </a:solidFill>
                <a:latin typeface="Trebuchet MS"/>
                <a:cs typeface="Trebuchet MS"/>
              </a:rPr>
              <a:t>only</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333333"/>
                </a:solidFill>
                <a:latin typeface="Trebuchet MS"/>
                <a:cs typeface="Trebuchet MS"/>
              </a:rPr>
              <a:t>new</a:t>
            </a:r>
            <a:r>
              <a:rPr sz="2100" spc="-45" dirty="0">
                <a:solidFill>
                  <a:srgbClr val="333333"/>
                </a:solidFill>
                <a:latin typeface="Trebuchet MS"/>
                <a:cs typeface="Trebuchet MS"/>
              </a:rPr>
              <a:t> </a:t>
            </a:r>
            <a:r>
              <a:rPr sz="2100" spc="114" dirty="0">
                <a:solidFill>
                  <a:srgbClr val="ED2137"/>
                </a:solidFill>
                <a:latin typeface="Trebuchet MS"/>
                <a:cs typeface="Trebuchet MS"/>
              </a:rPr>
              <a:t>Pods</a:t>
            </a:r>
            <a:r>
              <a:rPr sz="2100" spc="-50" dirty="0">
                <a:solidFill>
                  <a:srgbClr val="ED2137"/>
                </a:solidFill>
                <a:latin typeface="Trebuchet MS"/>
                <a:cs typeface="Trebuchet MS"/>
              </a:rPr>
              <a:t> </a:t>
            </a:r>
            <a:r>
              <a:rPr sz="2100" dirty="0">
                <a:solidFill>
                  <a:srgbClr val="333333"/>
                </a:solidFill>
                <a:latin typeface="Trebuchet MS"/>
                <a:cs typeface="Trebuchet MS"/>
              </a:rPr>
              <a:t>created</a:t>
            </a:r>
            <a:r>
              <a:rPr sz="2100" spc="-50" dirty="0">
                <a:solidFill>
                  <a:srgbClr val="333333"/>
                </a:solidFill>
                <a:latin typeface="Trebuchet MS"/>
                <a:cs typeface="Trebuchet MS"/>
              </a:rPr>
              <a:t> will</a:t>
            </a:r>
            <a:r>
              <a:rPr sz="2100" spc="-45"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spc="-10" dirty="0">
                <a:solidFill>
                  <a:srgbClr val="333333"/>
                </a:solidFill>
                <a:latin typeface="Trebuchet MS"/>
                <a:cs typeface="Trebuchet MS"/>
              </a:rPr>
              <a:t>affected</a:t>
            </a:r>
            <a:endParaRPr sz="2100">
              <a:latin typeface="Trebuchet MS"/>
              <a:cs typeface="Trebuchet MS"/>
            </a:endParaRPr>
          </a:p>
          <a:p>
            <a:pPr marL="393065" marR="892810">
              <a:lnSpc>
                <a:spcPts val="2100"/>
              </a:lnSpc>
              <a:spcBef>
                <a:spcPts val="1725"/>
              </a:spcBef>
            </a:pPr>
            <a:r>
              <a:rPr sz="2100" dirty="0">
                <a:solidFill>
                  <a:srgbClr val="333333"/>
                </a:solidFill>
                <a:latin typeface="Trebuchet MS"/>
                <a:cs typeface="Trebuchet MS"/>
              </a:rPr>
              <a:t>However,</a:t>
            </a:r>
            <a:r>
              <a:rPr sz="2100" spc="-20" dirty="0">
                <a:solidFill>
                  <a:srgbClr val="333333"/>
                </a:solidFill>
                <a:latin typeface="Trebuchet MS"/>
                <a:cs typeface="Trebuchet MS"/>
              </a:rPr>
              <a:t> </a:t>
            </a:r>
            <a:r>
              <a:rPr sz="2100" dirty="0">
                <a:solidFill>
                  <a:srgbClr val="333333"/>
                </a:solidFill>
                <a:latin typeface="Trebuchet MS"/>
                <a:cs typeface="Trebuchet MS"/>
              </a:rPr>
              <a:t>there</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way</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force</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14" dirty="0">
                <a:solidFill>
                  <a:srgbClr val="ED2137"/>
                </a:solidFill>
                <a:latin typeface="Trebuchet MS"/>
                <a:cs typeface="Trebuchet MS"/>
              </a:rPr>
              <a:t>Pods</a:t>
            </a:r>
            <a:r>
              <a:rPr sz="2100" spc="-15" dirty="0">
                <a:solidFill>
                  <a:srgbClr val="ED2137"/>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update,</a:t>
            </a:r>
            <a:r>
              <a:rPr sz="2100" spc="-15" dirty="0">
                <a:solidFill>
                  <a:srgbClr val="333333"/>
                </a:solidFill>
                <a:latin typeface="Trebuchet MS"/>
                <a:cs typeface="Trebuchet MS"/>
              </a:rPr>
              <a:t> </a:t>
            </a:r>
            <a:r>
              <a:rPr sz="2100" dirty="0">
                <a:solidFill>
                  <a:srgbClr val="333333"/>
                </a:solidFill>
                <a:latin typeface="Trebuchet MS"/>
                <a:cs typeface="Trebuchet MS"/>
              </a:rPr>
              <a:t>we</a:t>
            </a:r>
            <a:r>
              <a:rPr sz="2100" spc="-20" dirty="0">
                <a:solidFill>
                  <a:srgbClr val="333333"/>
                </a:solidFill>
                <a:latin typeface="Trebuchet MS"/>
                <a:cs typeface="Trebuchet MS"/>
              </a:rPr>
              <a:t> </a:t>
            </a:r>
            <a:r>
              <a:rPr sz="2100" spc="-50" dirty="0">
                <a:solidFill>
                  <a:srgbClr val="333333"/>
                </a:solidFill>
                <a:latin typeface="Trebuchet MS"/>
                <a:cs typeface="Trebuchet MS"/>
              </a:rPr>
              <a:t>will</a:t>
            </a:r>
            <a:r>
              <a:rPr sz="2100" spc="-15" dirty="0">
                <a:solidFill>
                  <a:srgbClr val="333333"/>
                </a:solidFill>
                <a:latin typeface="Trebuchet MS"/>
                <a:cs typeface="Trebuchet MS"/>
              </a:rPr>
              <a:t> </a:t>
            </a:r>
            <a:r>
              <a:rPr sz="2100" spc="60" dirty="0">
                <a:solidFill>
                  <a:srgbClr val="333333"/>
                </a:solidFill>
                <a:latin typeface="Trebuchet MS"/>
                <a:cs typeface="Trebuchet MS"/>
              </a:rPr>
              <a:t>see</a:t>
            </a:r>
            <a:r>
              <a:rPr sz="2100" spc="-15" dirty="0">
                <a:solidFill>
                  <a:srgbClr val="333333"/>
                </a:solidFill>
                <a:latin typeface="Trebuchet MS"/>
                <a:cs typeface="Trebuchet MS"/>
              </a:rPr>
              <a:t> </a:t>
            </a:r>
            <a:r>
              <a:rPr sz="2100" dirty="0">
                <a:solidFill>
                  <a:srgbClr val="333333"/>
                </a:solidFill>
                <a:latin typeface="Trebuchet MS"/>
                <a:cs typeface="Trebuchet MS"/>
              </a:rPr>
              <a:t>this</a:t>
            </a:r>
            <a:r>
              <a:rPr sz="2100" spc="-20" dirty="0">
                <a:solidFill>
                  <a:srgbClr val="333333"/>
                </a:solidFill>
                <a:latin typeface="Trebuchet MS"/>
                <a:cs typeface="Trebuchet MS"/>
              </a:rPr>
              <a:t> </a:t>
            </a:r>
            <a:r>
              <a:rPr sz="2100" dirty="0">
                <a:solidFill>
                  <a:srgbClr val="333333"/>
                </a:solidFill>
                <a:latin typeface="Trebuchet MS"/>
                <a:cs typeface="Trebuchet MS"/>
              </a:rPr>
              <a:t>in</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 dirty="0">
                <a:solidFill>
                  <a:srgbClr val="333333"/>
                </a:solidFill>
                <a:latin typeface="Trebuchet MS"/>
                <a:cs typeface="Trebuchet MS"/>
              </a:rPr>
              <a:t>chapter </a:t>
            </a:r>
            <a:r>
              <a:rPr sz="2100" spc="65" dirty="0">
                <a:solidFill>
                  <a:srgbClr val="ED2137"/>
                </a:solidFill>
                <a:latin typeface="Trebuchet MS"/>
                <a:cs typeface="Trebuchet MS"/>
              </a:rPr>
              <a:t>Deployment</a:t>
            </a:r>
            <a:r>
              <a:rPr sz="2100" spc="-65" dirty="0">
                <a:solidFill>
                  <a:srgbClr val="ED2137"/>
                </a:solidFill>
                <a:latin typeface="Trebuchet MS"/>
                <a:cs typeface="Trebuchet MS"/>
              </a:rPr>
              <a:t> </a:t>
            </a:r>
            <a:r>
              <a:rPr sz="2100" spc="-10" dirty="0">
                <a:solidFill>
                  <a:srgbClr val="ED2137"/>
                </a:solidFill>
                <a:latin typeface="Trebuchet MS"/>
                <a:cs typeface="Trebuchet MS"/>
              </a:rPr>
              <a:t>strategies</a:t>
            </a:r>
            <a:endParaRPr sz="2100">
              <a:latin typeface="Trebuchet MS"/>
              <a:cs typeface="Trebuchet M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KUBECTL</a:t>
            </a:r>
            <a:r>
              <a:rPr spc="-50" dirty="0"/>
              <a:t> </a:t>
            </a:r>
            <a:r>
              <a:rPr spc="85" dirty="0"/>
              <a:t>AND</a:t>
            </a:r>
            <a:r>
              <a:rPr spc="-50" dirty="0"/>
              <a:t> </a:t>
            </a:r>
            <a:r>
              <a:rPr spc="-110" dirty="0"/>
              <a:t>REPLICASETS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2" cstate="print"/>
          <a:stretch>
            <a:fillRect/>
          </a:stretch>
        </p:blipFill>
        <p:spPr>
          <a:xfrm>
            <a:off x="933449" y="2647949"/>
            <a:ext cx="95250" cy="95249"/>
          </a:xfrm>
          <a:prstGeom prst="rect">
            <a:avLst/>
          </a:prstGeom>
        </p:spPr>
      </p:pic>
      <p:pic>
        <p:nvPicPr>
          <p:cNvPr id="6" name="object 6"/>
          <p:cNvPicPr/>
          <p:nvPr/>
        </p:nvPicPr>
        <p:blipFill>
          <a:blip r:embed="rId2" cstate="print"/>
          <a:stretch>
            <a:fillRect/>
          </a:stretch>
        </p:blipFill>
        <p:spPr>
          <a:xfrm>
            <a:off x="933449" y="3152774"/>
            <a:ext cx="95250" cy="95249"/>
          </a:xfrm>
          <a:prstGeom prst="rect">
            <a:avLst/>
          </a:prstGeom>
        </p:spPr>
      </p:pic>
      <p:pic>
        <p:nvPicPr>
          <p:cNvPr id="7" name="object 7"/>
          <p:cNvPicPr/>
          <p:nvPr/>
        </p:nvPicPr>
        <p:blipFill>
          <a:blip r:embed="rId2" cstate="print"/>
          <a:stretch>
            <a:fillRect/>
          </a:stretch>
        </p:blipFill>
        <p:spPr>
          <a:xfrm>
            <a:off x="933449" y="3914774"/>
            <a:ext cx="95250" cy="95249"/>
          </a:xfrm>
          <a:prstGeom prst="rect">
            <a:avLst/>
          </a:prstGeom>
        </p:spPr>
      </p:pic>
      <p:pic>
        <p:nvPicPr>
          <p:cNvPr id="8" name="object 8"/>
          <p:cNvPicPr/>
          <p:nvPr/>
        </p:nvPicPr>
        <p:blipFill>
          <a:blip r:embed="rId3" cstate="print"/>
          <a:stretch>
            <a:fillRect/>
          </a:stretch>
        </p:blipFill>
        <p:spPr>
          <a:xfrm>
            <a:off x="1309687" y="4386262"/>
            <a:ext cx="104775" cy="104774"/>
          </a:xfrm>
          <a:prstGeom prst="rect">
            <a:avLst/>
          </a:prstGeom>
        </p:spPr>
      </p:pic>
      <p:sp>
        <p:nvSpPr>
          <p:cNvPr id="9" name="object 9"/>
          <p:cNvSpPr txBox="1"/>
          <p:nvPr/>
        </p:nvSpPr>
        <p:spPr>
          <a:xfrm>
            <a:off x="1177924" y="1326514"/>
            <a:ext cx="10996295" cy="3273425"/>
          </a:xfrm>
          <a:prstGeom prst="rect">
            <a:avLst/>
          </a:prstGeom>
        </p:spPr>
        <p:txBody>
          <a:bodyPr vert="horz" wrap="square" lIns="0" tIns="17145" rIns="0" bIns="0" rtlCol="0">
            <a:spAutoFit/>
          </a:bodyPr>
          <a:lstStyle/>
          <a:p>
            <a:pPr marL="12700" marR="3001645">
              <a:lnSpc>
                <a:spcPct val="156300"/>
              </a:lnSpc>
              <a:spcBef>
                <a:spcPts val="135"/>
              </a:spcBef>
              <a:tabLst>
                <a:tab pos="1296670" algn="l"/>
                <a:tab pos="1939289" algn="l"/>
                <a:tab pos="2259965" algn="l"/>
                <a:tab pos="2741930" algn="l"/>
                <a:tab pos="3223895" algn="l"/>
                <a:tab pos="4187190" algn="l"/>
                <a:tab pos="6678295" algn="l"/>
                <a:tab pos="7320915" algn="l"/>
              </a:tabLst>
            </a:pP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380" dirty="0">
                <a:solidFill>
                  <a:srgbClr val="ED2137"/>
                </a:solidFill>
                <a:latin typeface="Tahoma"/>
                <a:cs typeface="Tahoma"/>
              </a:rPr>
              <a:t>replicasets</a:t>
            </a:r>
            <a:r>
              <a:rPr sz="2100" spc="-30" dirty="0">
                <a:solidFill>
                  <a:srgbClr val="ED2137"/>
                </a:solidFill>
                <a:latin typeface="Tahoma"/>
                <a:cs typeface="Tahoma"/>
              </a:rPr>
              <a:t> </a:t>
            </a:r>
            <a:r>
              <a:rPr sz="2100" spc="85" dirty="0">
                <a:solidFill>
                  <a:srgbClr val="333333"/>
                </a:solidFill>
                <a:latin typeface="Trebuchet MS"/>
                <a:cs typeface="Trebuchet MS"/>
              </a:rPr>
              <a:t>or</a:t>
            </a:r>
            <a:r>
              <a:rPr sz="2100" spc="-15" dirty="0">
                <a:solidFill>
                  <a:srgbClr val="333333"/>
                </a:solidFill>
                <a:latin typeface="Trebuchet MS"/>
                <a:cs typeface="Trebuchet MS"/>
              </a:rPr>
              <a:t> </a:t>
            </a:r>
            <a:r>
              <a:rPr sz="2100" dirty="0">
                <a:solidFill>
                  <a:srgbClr val="333333"/>
                </a:solidFill>
                <a:latin typeface="Trebuchet MS"/>
                <a:cs typeface="Trebuchet MS"/>
              </a:rPr>
              <a:t>(shorter</a:t>
            </a:r>
            <a:r>
              <a:rPr sz="2100" spc="-10" dirty="0">
                <a:solidFill>
                  <a:srgbClr val="333333"/>
                </a:solidFill>
                <a:latin typeface="Trebuchet MS"/>
                <a:cs typeface="Trebuchet MS"/>
              </a:rPr>
              <a:t> </a:t>
            </a:r>
            <a:r>
              <a:rPr sz="2100" spc="-200" dirty="0">
                <a:solidFill>
                  <a:srgbClr val="333333"/>
                </a:solidFill>
                <a:latin typeface="Trebuchet MS"/>
                <a:cs typeface="Trebuchet MS"/>
              </a:rPr>
              <a:t>!)</a:t>
            </a:r>
            <a:r>
              <a:rPr sz="2100" spc="-1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380" dirty="0">
                <a:solidFill>
                  <a:srgbClr val="ED2137"/>
                </a:solidFill>
                <a:latin typeface="Tahoma"/>
                <a:cs typeface="Tahoma"/>
              </a:rPr>
              <a:t>rs </a:t>
            </a:r>
            <a:r>
              <a:rPr sz="2100" spc="300" dirty="0">
                <a:solidFill>
                  <a:srgbClr val="ED2137"/>
                </a:solidFill>
                <a:latin typeface="Tahoma"/>
                <a:cs typeface="Tahoma"/>
              </a:rPr>
              <a:t>kubectl</a:t>
            </a:r>
            <a:r>
              <a:rPr sz="2100" dirty="0">
                <a:solidFill>
                  <a:srgbClr val="ED2137"/>
                </a:solidFill>
                <a:latin typeface="Tahoma"/>
                <a:cs typeface="Tahoma"/>
              </a:rPr>
              <a:t>	</a:t>
            </a:r>
            <a:r>
              <a:rPr sz="2100" spc="285" dirty="0">
                <a:solidFill>
                  <a:srgbClr val="ED2137"/>
                </a:solidFill>
                <a:latin typeface="Tahoma"/>
                <a:cs typeface="Tahoma"/>
              </a:rPr>
              <a:t>describe</a:t>
            </a:r>
            <a:r>
              <a:rPr sz="2100" dirty="0">
                <a:solidFill>
                  <a:srgbClr val="ED2137"/>
                </a:solidFill>
                <a:latin typeface="Tahoma"/>
                <a:cs typeface="Tahoma"/>
              </a:rPr>
              <a:t>	</a:t>
            </a:r>
            <a:r>
              <a:rPr sz="2100" spc="380" dirty="0">
                <a:solidFill>
                  <a:srgbClr val="ED2137"/>
                </a:solidFill>
                <a:latin typeface="Tahoma"/>
                <a:cs typeface="Tahoma"/>
              </a:rPr>
              <a:t>rs</a:t>
            </a:r>
            <a:r>
              <a:rPr sz="2100" dirty="0">
                <a:solidFill>
                  <a:srgbClr val="ED2137"/>
                </a:solidFill>
                <a:latin typeface="Tahoma"/>
                <a:cs typeface="Tahoma"/>
              </a:rPr>
              <a:t>	&lt;rsName&gt;</a:t>
            </a:r>
            <a:r>
              <a:rPr sz="2100" spc="-80" dirty="0">
                <a:solidFill>
                  <a:srgbClr val="ED2137"/>
                </a:solidFill>
                <a:latin typeface="Tahoma"/>
                <a:cs typeface="Tahoma"/>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60" dirty="0">
                <a:solidFill>
                  <a:srgbClr val="333333"/>
                </a:solidFill>
                <a:latin typeface="Trebuchet MS"/>
                <a:cs typeface="Trebuchet MS"/>
              </a:rPr>
              <a:t>see</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333333"/>
                </a:solidFill>
                <a:latin typeface="Trebuchet MS"/>
                <a:cs typeface="Trebuchet MS"/>
              </a:rPr>
              <a:t>detailed</a:t>
            </a:r>
            <a:r>
              <a:rPr sz="2100" spc="-55" dirty="0">
                <a:solidFill>
                  <a:srgbClr val="333333"/>
                </a:solidFill>
                <a:latin typeface="Trebuchet MS"/>
                <a:cs typeface="Trebuchet MS"/>
              </a:rPr>
              <a:t> </a:t>
            </a:r>
            <a:r>
              <a:rPr sz="2100" spc="-20" dirty="0">
                <a:solidFill>
                  <a:srgbClr val="333333"/>
                </a:solidFill>
                <a:latin typeface="Trebuchet MS"/>
                <a:cs typeface="Trebuchet MS"/>
              </a:rPr>
              <a:t>info </a:t>
            </a:r>
            <a:r>
              <a:rPr sz="2100" spc="300" dirty="0">
                <a:solidFill>
                  <a:srgbClr val="ED2137"/>
                </a:solidFill>
                <a:latin typeface="Tahoma"/>
                <a:cs typeface="Tahoma"/>
              </a:rPr>
              <a:t>kubectl</a:t>
            </a:r>
            <a:r>
              <a:rPr sz="2100" dirty="0">
                <a:solidFill>
                  <a:srgbClr val="ED2137"/>
                </a:solidFill>
                <a:latin typeface="Tahoma"/>
                <a:cs typeface="Tahoma"/>
              </a:rPr>
              <a:t>	</a:t>
            </a:r>
            <a:r>
              <a:rPr sz="2100" spc="325" dirty="0">
                <a:solidFill>
                  <a:srgbClr val="ED2137"/>
                </a:solidFill>
                <a:latin typeface="Tahoma"/>
                <a:cs typeface="Tahoma"/>
              </a:rPr>
              <a:t>scale</a:t>
            </a:r>
            <a:r>
              <a:rPr sz="2100" dirty="0">
                <a:solidFill>
                  <a:srgbClr val="ED2137"/>
                </a:solidFill>
                <a:latin typeface="Tahoma"/>
                <a:cs typeface="Tahoma"/>
              </a:rPr>
              <a:t>	</a:t>
            </a:r>
            <a:r>
              <a:rPr sz="2100" spc="380" dirty="0">
                <a:solidFill>
                  <a:srgbClr val="ED2137"/>
                </a:solidFill>
                <a:latin typeface="Tahoma"/>
                <a:cs typeface="Tahoma"/>
              </a:rPr>
              <a:t>rs</a:t>
            </a:r>
            <a:r>
              <a:rPr sz="2100" dirty="0">
                <a:solidFill>
                  <a:srgbClr val="ED2137"/>
                </a:solidFill>
                <a:latin typeface="Tahoma"/>
                <a:cs typeface="Tahoma"/>
              </a:rPr>
              <a:t>	</a:t>
            </a:r>
            <a:r>
              <a:rPr sz="2100" spc="-10" dirty="0">
                <a:solidFill>
                  <a:srgbClr val="ED2137"/>
                </a:solidFill>
                <a:latin typeface="Tahoma"/>
                <a:cs typeface="Tahoma"/>
              </a:rPr>
              <a:t>&lt;rsName&gt;</a:t>
            </a:r>
            <a:r>
              <a:rPr sz="2100" dirty="0">
                <a:solidFill>
                  <a:srgbClr val="ED2137"/>
                </a:solidFill>
                <a:latin typeface="Tahoma"/>
                <a:cs typeface="Tahoma"/>
              </a:rPr>
              <a:t>	</a:t>
            </a:r>
            <a:r>
              <a:rPr sz="2100" spc="240" dirty="0">
                <a:solidFill>
                  <a:srgbClr val="ED2137"/>
                </a:solidFill>
                <a:latin typeface="Tahoma"/>
                <a:cs typeface="Tahoma"/>
              </a:rPr>
              <a:t>--</a:t>
            </a:r>
            <a:r>
              <a:rPr sz="2100" spc="315" dirty="0">
                <a:solidFill>
                  <a:srgbClr val="ED2137"/>
                </a:solidFill>
                <a:latin typeface="Tahoma"/>
                <a:cs typeface="Tahoma"/>
              </a:rPr>
              <a:t>replicas=N</a:t>
            </a:r>
            <a:r>
              <a:rPr sz="2100" spc="-55" dirty="0">
                <a:solidFill>
                  <a:srgbClr val="ED2137"/>
                </a:solidFill>
                <a:latin typeface="Tahoma"/>
                <a:cs typeface="Tahoma"/>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scale</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75" dirty="0">
                <a:solidFill>
                  <a:srgbClr val="ED2137"/>
                </a:solidFill>
                <a:latin typeface="Trebuchet MS"/>
                <a:cs typeface="Trebuchet MS"/>
              </a:rPr>
              <a:t>RS</a:t>
            </a:r>
            <a:endParaRPr sz="2100">
              <a:latin typeface="Trebuchet MS"/>
              <a:cs typeface="Trebuchet MS"/>
            </a:endParaRPr>
          </a:p>
          <a:p>
            <a:pPr marL="12700" marR="5080">
              <a:lnSpc>
                <a:spcPts val="2250"/>
              </a:lnSpc>
              <a:spcBef>
                <a:spcPts val="1755"/>
              </a:spcBef>
              <a:tabLst>
                <a:tab pos="1296670" algn="l"/>
                <a:tab pos="2420620" algn="l"/>
                <a:tab pos="2902585" algn="l"/>
              </a:tabLst>
            </a:pPr>
            <a:r>
              <a:rPr sz="2100" spc="300" dirty="0">
                <a:solidFill>
                  <a:srgbClr val="ED2137"/>
                </a:solidFill>
                <a:latin typeface="Tahoma"/>
                <a:cs typeface="Tahoma"/>
              </a:rPr>
              <a:t>kubectl</a:t>
            </a:r>
            <a:r>
              <a:rPr sz="2100" dirty="0">
                <a:solidFill>
                  <a:srgbClr val="ED2137"/>
                </a:solidFill>
                <a:latin typeface="Tahoma"/>
                <a:cs typeface="Tahoma"/>
              </a:rPr>
              <a:t>	</a:t>
            </a:r>
            <a:r>
              <a:rPr sz="2100" spc="305" dirty="0">
                <a:solidFill>
                  <a:srgbClr val="ED2137"/>
                </a:solidFill>
                <a:latin typeface="Tahoma"/>
                <a:cs typeface="Tahoma"/>
              </a:rPr>
              <a:t>delete</a:t>
            </a:r>
            <a:r>
              <a:rPr sz="2100" dirty="0">
                <a:solidFill>
                  <a:srgbClr val="ED2137"/>
                </a:solidFill>
                <a:latin typeface="Tahoma"/>
                <a:cs typeface="Tahoma"/>
              </a:rPr>
              <a:t>	</a:t>
            </a:r>
            <a:r>
              <a:rPr sz="2100" spc="380" dirty="0">
                <a:solidFill>
                  <a:srgbClr val="ED2137"/>
                </a:solidFill>
                <a:latin typeface="Tahoma"/>
                <a:cs typeface="Tahoma"/>
              </a:rPr>
              <a:t>rs</a:t>
            </a:r>
            <a:r>
              <a:rPr sz="2100" dirty="0">
                <a:solidFill>
                  <a:srgbClr val="ED2137"/>
                </a:solidFill>
                <a:latin typeface="Tahoma"/>
                <a:cs typeface="Tahoma"/>
              </a:rPr>
              <a:t>	&lt;rsName&gt;</a:t>
            </a:r>
            <a:r>
              <a:rPr sz="2100" spc="-110" dirty="0">
                <a:solidFill>
                  <a:srgbClr val="ED2137"/>
                </a:solidFill>
                <a:latin typeface="Tahoma"/>
                <a:cs typeface="Tahoma"/>
              </a:rPr>
              <a:t> </a:t>
            </a:r>
            <a:r>
              <a:rPr sz="2100" dirty="0">
                <a:solidFill>
                  <a:srgbClr val="333333"/>
                </a:solidFill>
                <a:latin typeface="Trebuchet MS"/>
                <a:cs typeface="Trebuchet MS"/>
              </a:rPr>
              <a:t>to</a:t>
            </a:r>
            <a:r>
              <a:rPr sz="2100" spc="-85" dirty="0">
                <a:solidFill>
                  <a:srgbClr val="333333"/>
                </a:solidFill>
                <a:latin typeface="Trebuchet MS"/>
                <a:cs typeface="Trebuchet MS"/>
              </a:rPr>
              <a:t> </a:t>
            </a:r>
            <a:r>
              <a:rPr sz="2100" dirty="0">
                <a:solidFill>
                  <a:srgbClr val="333333"/>
                </a:solidFill>
                <a:latin typeface="Trebuchet MS"/>
                <a:cs typeface="Trebuchet MS"/>
              </a:rPr>
              <a:t>delete</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0" dirty="0">
                <a:solidFill>
                  <a:srgbClr val="333333"/>
                </a:solidFill>
                <a:latin typeface="Trebuchet MS"/>
                <a:cs typeface="Trebuchet MS"/>
              </a:rPr>
              <a:t> </a:t>
            </a:r>
            <a:r>
              <a:rPr sz="2100" dirty="0">
                <a:solidFill>
                  <a:srgbClr val="ED2137"/>
                </a:solidFill>
                <a:latin typeface="Trebuchet MS"/>
                <a:cs typeface="Trebuchet MS"/>
              </a:rPr>
              <a:t>RS</a:t>
            </a:r>
            <a:r>
              <a:rPr sz="2100" dirty="0">
                <a:solidFill>
                  <a:srgbClr val="333333"/>
                </a:solidFill>
                <a:latin typeface="Trebuchet MS"/>
                <a:cs typeface="Trebuchet MS"/>
              </a:rPr>
              <a:t>:</a:t>
            </a:r>
            <a:r>
              <a:rPr sz="2100" spc="-85" dirty="0">
                <a:solidFill>
                  <a:srgbClr val="333333"/>
                </a:solidFill>
                <a:latin typeface="Trebuchet MS"/>
                <a:cs typeface="Trebuchet MS"/>
              </a:rPr>
              <a:t> </a:t>
            </a:r>
            <a:r>
              <a:rPr sz="2100" dirty="0">
                <a:solidFill>
                  <a:srgbClr val="333333"/>
                </a:solidFill>
                <a:latin typeface="Trebuchet MS"/>
                <a:cs typeface="Trebuchet MS"/>
              </a:rPr>
              <a:t>take</a:t>
            </a:r>
            <a:r>
              <a:rPr sz="2100" spc="-85" dirty="0">
                <a:solidFill>
                  <a:srgbClr val="333333"/>
                </a:solidFill>
                <a:latin typeface="Trebuchet MS"/>
                <a:cs typeface="Trebuchet MS"/>
              </a:rPr>
              <a:t> </a:t>
            </a:r>
            <a:r>
              <a:rPr sz="2100" spc="-25" dirty="0">
                <a:solidFill>
                  <a:srgbClr val="333333"/>
                </a:solidFill>
                <a:latin typeface="Trebuchet MS"/>
                <a:cs typeface="Trebuchet MS"/>
              </a:rPr>
              <a:t>care,</a:t>
            </a:r>
            <a:r>
              <a:rPr sz="2100" spc="-85" dirty="0">
                <a:solidFill>
                  <a:srgbClr val="333333"/>
                </a:solidFill>
                <a:latin typeface="Trebuchet MS"/>
                <a:cs typeface="Trebuchet MS"/>
              </a:rPr>
              <a:t> </a:t>
            </a:r>
            <a:r>
              <a:rPr sz="2100" spc="-95" dirty="0">
                <a:solidFill>
                  <a:srgbClr val="333333"/>
                </a:solidFill>
                <a:latin typeface="Trebuchet MS"/>
                <a:cs typeface="Trebuchet MS"/>
              </a:rPr>
              <a:t>it</a:t>
            </a:r>
            <a:r>
              <a:rPr sz="2100" spc="-80" dirty="0">
                <a:solidFill>
                  <a:srgbClr val="333333"/>
                </a:solidFill>
                <a:latin typeface="Trebuchet MS"/>
                <a:cs typeface="Trebuchet MS"/>
              </a:rPr>
              <a:t> </a:t>
            </a:r>
            <a:r>
              <a:rPr sz="2100" spc="-50" dirty="0">
                <a:solidFill>
                  <a:srgbClr val="333333"/>
                </a:solidFill>
                <a:latin typeface="Trebuchet MS"/>
                <a:cs typeface="Trebuchet MS"/>
              </a:rPr>
              <a:t>will</a:t>
            </a:r>
            <a:r>
              <a:rPr sz="2100" spc="-85" dirty="0">
                <a:solidFill>
                  <a:srgbClr val="333333"/>
                </a:solidFill>
                <a:latin typeface="Trebuchet MS"/>
                <a:cs typeface="Trebuchet MS"/>
              </a:rPr>
              <a:t> </a:t>
            </a:r>
            <a:r>
              <a:rPr sz="2100" spc="60" dirty="0">
                <a:solidFill>
                  <a:srgbClr val="333333"/>
                </a:solidFill>
                <a:latin typeface="Trebuchet MS"/>
                <a:cs typeface="Trebuchet MS"/>
              </a:rPr>
              <a:t>also</a:t>
            </a:r>
            <a:r>
              <a:rPr sz="2100" spc="-85" dirty="0">
                <a:solidFill>
                  <a:srgbClr val="333333"/>
                </a:solidFill>
                <a:latin typeface="Trebuchet MS"/>
                <a:cs typeface="Trebuchet MS"/>
              </a:rPr>
              <a:t> </a:t>
            </a:r>
            <a:r>
              <a:rPr sz="2100" spc="70" dirty="0">
                <a:solidFill>
                  <a:srgbClr val="333333"/>
                </a:solidFill>
                <a:latin typeface="Trebuchet MS"/>
                <a:cs typeface="Trebuchet MS"/>
              </a:rPr>
              <a:t>remove</a:t>
            </a:r>
            <a:r>
              <a:rPr sz="2100" spc="-85" dirty="0">
                <a:solidFill>
                  <a:srgbClr val="333333"/>
                </a:solidFill>
                <a:latin typeface="Trebuchet MS"/>
                <a:cs typeface="Trebuchet MS"/>
              </a:rPr>
              <a:t> </a:t>
            </a:r>
            <a:r>
              <a:rPr sz="2100" spc="-10" dirty="0">
                <a:solidFill>
                  <a:srgbClr val="333333"/>
                </a:solidFill>
                <a:latin typeface="Trebuchet MS"/>
                <a:cs typeface="Trebuchet MS"/>
              </a:rPr>
              <a:t>associated </a:t>
            </a:r>
            <a:r>
              <a:rPr sz="2100" spc="95" dirty="0">
                <a:solidFill>
                  <a:srgbClr val="ED2137"/>
                </a:solidFill>
                <a:latin typeface="Trebuchet MS"/>
                <a:cs typeface="Trebuchet MS"/>
              </a:rPr>
              <a:t>Pods</a:t>
            </a:r>
            <a:endParaRPr sz="2100">
              <a:latin typeface="Trebuchet MS"/>
              <a:cs typeface="Trebuchet MS"/>
            </a:endParaRPr>
          </a:p>
          <a:p>
            <a:pPr marL="12700">
              <a:lnSpc>
                <a:spcPct val="100000"/>
              </a:lnSpc>
              <a:spcBef>
                <a:spcPts val="1200"/>
              </a:spcBef>
            </a:pPr>
            <a:r>
              <a:rPr sz="2100" spc="-20" dirty="0">
                <a:solidFill>
                  <a:srgbClr val="333333"/>
                </a:solidFill>
                <a:latin typeface="Trebuchet MS"/>
                <a:cs typeface="Trebuchet MS"/>
              </a:rPr>
              <a:t>If</a:t>
            </a:r>
            <a:r>
              <a:rPr sz="2100" spc="20" dirty="0">
                <a:solidFill>
                  <a:srgbClr val="333333"/>
                </a:solidFill>
                <a:latin typeface="Trebuchet MS"/>
                <a:cs typeface="Trebuchet MS"/>
              </a:rPr>
              <a:t> </a:t>
            </a:r>
            <a:r>
              <a:rPr sz="2100" spc="85" dirty="0">
                <a:solidFill>
                  <a:srgbClr val="333333"/>
                </a:solidFill>
                <a:latin typeface="Trebuchet MS"/>
                <a:cs typeface="Trebuchet MS"/>
              </a:rPr>
              <a:t>you</a:t>
            </a:r>
            <a:r>
              <a:rPr sz="2100" spc="25" dirty="0">
                <a:solidFill>
                  <a:srgbClr val="333333"/>
                </a:solidFill>
                <a:latin typeface="Trebuchet MS"/>
                <a:cs typeface="Trebuchet MS"/>
              </a:rPr>
              <a:t> </a:t>
            </a:r>
            <a:r>
              <a:rPr sz="2100" dirty="0">
                <a:solidFill>
                  <a:srgbClr val="333333"/>
                </a:solidFill>
                <a:latin typeface="Trebuchet MS"/>
                <a:cs typeface="Trebuchet MS"/>
              </a:rPr>
              <a:t>want</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delete</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0" dirty="0">
                <a:solidFill>
                  <a:srgbClr val="ED2137"/>
                </a:solidFill>
                <a:latin typeface="Trebuchet MS"/>
                <a:cs typeface="Trebuchet MS"/>
              </a:rPr>
              <a:t>RS</a:t>
            </a:r>
            <a:r>
              <a:rPr sz="2100" spc="20" dirty="0">
                <a:solidFill>
                  <a:srgbClr val="ED2137"/>
                </a:solidFill>
                <a:latin typeface="Trebuchet MS"/>
                <a:cs typeface="Trebuchet MS"/>
              </a:rPr>
              <a:t> </a:t>
            </a:r>
            <a:r>
              <a:rPr sz="2100" dirty="0">
                <a:solidFill>
                  <a:srgbClr val="333333"/>
                </a:solidFill>
                <a:latin typeface="Trebuchet MS"/>
                <a:cs typeface="Trebuchet MS"/>
              </a:rPr>
              <a:t>without</a:t>
            </a:r>
            <a:r>
              <a:rPr sz="2100" spc="25" dirty="0">
                <a:solidFill>
                  <a:srgbClr val="333333"/>
                </a:solidFill>
                <a:latin typeface="Trebuchet MS"/>
                <a:cs typeface="Trebuchet MS"/>
              </a:rPr>
              <a:t> </a:t>
            </a:r>
            <a:r>
              <a:rPr sz="2100" dirty="0">
                <a:solidFill>
                  <a:srgbClr val="333333"/>
                </a:solidFill>
                <a:latin typeface="Trebuchet MS"/>
                <a:cs typeface="Trebuchet MS"/>
              </a:rPr>
              <a:t>deleting</a:t>
            </a:r>
            <a:r>
              <a:rPr sz="2100" spc="25" dirty="0">
                <a:solidFill>
                  <a:srgbClr val="333333"/>
                </a:solidFill>
                <a:latin typeface="Trebuchet MS"/>
                <a:cs typeface="Trebuchet MS"/>
              </a:rPr>
              <a:t> </a:t>
            </a:r>
            <a:r>
              <a:rPr sz="2100" dirty="0">
                <a:solidFill>
                  <a:srgbClr val="333333"/>
                </a:solidFill>
                <a:latin typeface="Trebuchet MS"/>
                <a:cs typeface="Trebuchet MS"/>
              </a:rPr>
              <a:t>associated</a:t>
            </a:r>
            <a:r>
              <a:rPr sz="2100" spc="20" dirty="0">
                <a:solidFill>
                  <a:srgbClr val="333333"/>
                </a:solidFill>
                <a:latin typeface="Trebuchet MS"/>
                <a:cs typeface="Trebuchet MS"/>
              </a:rPr>
              <a:t> </a:t>
            </a:r>
            <a:r>
              <a:rPr sz="2100" dirty="0">
                <a:solidFill>
                  <a:srgbClr val="ED2137"/>
                </a:solidFill>
                <a:latin typeface="Trebuchet MS"/>
                <a:cs typeface="Trebuchet MS"/>
              </a:rPr>
              <a:t>Pods</a:t>
            </a:r>
            <a:r>
              <a:rPr sz="2100" dirty="0">
                <a:solidFill>
                  <a:srgbClr val="333333"/>
                </a:solidFill>
                <a:latin typeface="Trebuchet MS"/>
                <a:cs typeface="Trebuchet MS"/>
              </a:rPr>
              <a:t>,</a:t>
            </a:r>
            <a:r>
              <a:rPr sz="2100" spc="25" dirty="0">
                <a:solidFill>
                  <a:srgbClr val="333333"/>
                </a:solidFill>
                <a:latin typeface="Trebuchet MS"/>
                <a:cs typeface="Trebuchet MS"/>
              </a:rPr>
              <a:t> </a:t>
            </a:r>
            <a:r>
              <a:rPr sz="2100" spc="80" dirty="0">
                <a:solidFill>
                  <a:srgbClr val="333333"/>
                </a:solidFill>
                <a:latin typeface="Trebuchet MS"/>
                <a:cs typeface="Trebuchet MS"/>
              </a:rPr>
              <a:t>use</a:t>
            </a:r>
            <a:endParaRPr sz="2100">
              <a:latin typeface="Trebuchet MS"/>
              <a:cs typeface="Trebuchet MS"/>
            </a:endParaRPr>
          </a:p>
          <a:p>
            <a:pPr marL="393065">
              <a:lnSpc>
                <a:spcPct val="100000"/>
              </a:lnSpc>
              <a:spcBef>
                <a:spcPts val="1230"/>
              </a:spcBef>
              <a:tabLst>
                <a:tab pos="1677670" algn="l"/>
                <a:tab pos="2801620" algn="l"/>
                <a:tab pos="3283585" algn="l"/>
                <a:tab pos="4728845" algn="l"/>
              </a:tabLst>
            </a:pPr>
            <a:r>
              <a:rPr sz="2100" spc="300" dirty="0">
                <a:solidFill>
                  <a:srgbClr val="ED2137"/>
                </a:solidFill>
                <a:latin typeface="Tahoma"/>
                <a:cs typeface="Tahoma"/>
              </a:rPr>
              <a:t>kubectl</a:t>
            </a:r>
            <a:r>
              <a:rPr sz="2100" dirty="0">
                <a:solidFill>
                  <a:srgbClr val="ED2137"/>
                </a:solidFill>
                <a:latin typeface="Tahoma"/>
                <a:cs typeface="Tahoma"/>
              </a:rPr>
              <a:t>	</a:t>
            </a:r>
            <a:r>
              <a:rPr sz="2100" spc="305" dirty="0">
                <a:solidFill>
                  <a:srgbClr val="ED2137"/>
                </a:solidFill>
                <a:latin typeface="Tahoma"/>
                <a:cs typeface="Tahoma"/>
              </a:rPr>
              <a:t>delete</a:t>
            </a:r>
            <a:r>
              <a:rPr sz="2100" dirty="0">
                <a:solidFill>
                  <a:srgbClr val="ED2137"/>
                </a:solidFill>
                <a:latin typeface="Tahoma"/>
                <a:cs typeface="Tahoma"/>
              </a:rPr>
              <a:t>	</a:t>
            </a:r>
            <a:r>
              <a:rPr sz="2100" spc="380" dirty="0">
                <a:solidFill>
                  <a:srgbClr val="ED2137"/>
                </a:solidFill>
                <a:latin typeface="Tahoma"/>
                <a:cs typeface="Tahoma"/>
              </a:rPr>
              <a:t>rs</a:t>
            </a:r>
            <a:r>
              <a:rPr sz="2100" dirty="0">
                <a:solidFill>
                  <a:srgbClr val="ED2137"/>
                </a:solidFill>
                <a:latin typeface="Tahoma"/>
                <a:cs typeface="Tahoma"/>
              </a:rPr>
              <a:t>	</a:t>
            </a:r>
            <a:r>
              <a:rPr sz="2100" spc="-10" dirty="0">
                <a:solidFill>
                  <a:srgbClr val="ED2137"/>
                </a:solidFill>
                <a:latin typeface="Tahoma"/>
                <a:cs typeface="Tahoma"/>
              </a:rPr>
              <a:t>&lt;rsName&gt;</a:t>
            </a:r>
            <a:r>
              <a:rPr sz="2100" dirty="0">
                <a:solidFill>
                  <a:srgbClr val="ED2137"/>
                </a:solidFill>
                <a:latin typeface="Tahoma"/>
                <a:cs typeface="Tahoma"/>
              </a:rPr>
              <a:t>	</a:t>
            </a:r>
            <a:r>
              <a:rPr sz="2100" spc="140" dirty="0">
                <a:solidFill>
                  <a:srgbClr val="ED2137"/>
                </a:solidFill>
                <a:latin typeface="Tahoma"/>
                <a:cs typeface="Tahoma"/>
              </a:rPr>
              <a:t>--</a:t>
            </a:r>
            <a:r>
              <a:rPr sz="2100" spc="195" dirty="0">
                <a:solidFill>
                  <a:srgbClr val="ED2137"/>
                </a:solidFill>
                <a:latin typeface="Tahoma"/>
                <a:cs typeface="Tahoma"/>
              </a:rPr>
              <a:t>cascade=orphan</a:t>
            </a:r>
            <a:endParaRPr sz="2100">
              <a:latin typeface="Tahoma"/>
              <a:cs typeface="Tahoma"/>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130" dirty="0"/>
              <a:t> </a:t>
            </a:r>
            <a:r>
              <a:rPr spc="85" dirty="0"/>
              <a:t>AND</a:t>
            </a:r>
            <a:r>
              <a:rPr spc="-125" dirty="0"/>
              <a:t> </a:t>
            </a:r>
            <a:r>
              <a:rPr spc="-10" dirty="0"/>
              <a:t>CRASH</a:t>
            </a:r>
            <a:r>
              <a:rPr spc="-130" dirty="0"/>
              <a:t> </a:t>
            </a:r>
            <a:r>
              <a:rPr spc="-45" dirty="0"/>
              <a:t>LOOPING</a:t>
            </a:r>
            <a:r>
              <a:rPr spc="-125" dirty="0"/>
              <a:t> </a:t>
            </a:r>
            <a:r>
              <a:rPr spc="-20" dirty="0">
                <a:solidFill>
                  <a:srgbClr val="ED2137"/>
                </a:solidFill>
              </a:rPr>
              <a:t>PODS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58476"/>
            <a:ext cx="8888095" cy="986155"/>
          </a:xfrm>
          <a:prstGeom prst="rect">
            <a:avLst/>
          </a:prstGeom>
        </p:spPr>
        <p:txBody>
          <a:bodyPr vert="horz" wrap="square" lIns="0" tIns="5715" rIns="0" bIns="0" rtlCol="0">
            <a:spAutoFit/>
          </a:bodyPr>
          <a:lstStyle/>
          <a:p>
            <a:pPr marL="12700" marR="5080">
              <a:lnSpc>
                <a:spcPct val="149800"/>
              </a:lnSpc>
              <a:spcBef>
                <a:spcPts val="45"/>
              </a:spcBef>
            </a:pPr>
            <a:r>
              <a:rPr sz="2100" dirty="0">
                <a:solidFill>
                  <a:srgbClr val="333333"/>
                </a:solidFill>
                <a:latin typeface="Trebuchet MS"/>
                <a:cs typeface="Trebuchet MS"/>
              </a:rPr>
              <a:t>Take</a:t>
            </a:r>
            <a:r>
              <a:rPr sz="2100" spc="-50" dirty="0">
                <a:solidFill>
                  <a:srgbClr val="333333"/>
                </a:solidFill>
                <a:latin typeface="Trebuchet MS"/>
                <a:cs typeface="Trebuchet MS"/>
              </a:rPr>
              <a:t> </a:t>
            </a:r>
            <a:r>
              <a:rPr sz="2100" spc="-25" dirty="0">
                <a:solidFill>
                  <a:srgbClr val="333333"/>
                </a:solidFill>
                <a:latin typeface="Trebuchet MS"/>
                <a:cs typeface="Trebuchet MS"/>
              </a:rPr>
              <a:t>care,</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ED2137"/>
                </a:solidFill>
                <a:latin typeface="Trebuchet MS"/>
                <a:cs typeface="Trebuchet MS"/>
              </a:rPr>
              <a:t>ReplicaSet</a:t>
            </a:r>
            <a:r>
              <a:rPr sz="2100" spc="-45" dirty="0">
                <a:solidFill>
                  <a:srgbClr val="ED2137"/>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spc="55" dirty="0">
                <a:solidFill>
                  <a:srgbClr val="333333"/>
                </a:solidFill>
                <a:latin typeface="Trebuchet MS"/>
                <a:cs typeface="Trebuchet MS"/>
              </a:rPr>
              <a:t>responsible</a:t>
            </a:r>
            <a:r>
              <a:rPr sz="2100" spc="-50" dirty="0">
                <a:solidFill>
                  <a:srgbClr val="333333"/>
                </a:solidFill>
                <a:latin typeface="Trebuchet MS"/>
                <a:cs typeface="Trebuchet MS"/>
              </a:rPr>
              <a:t>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spc="60" dirty="0">
                <a:solidFill>
                  <a:srgbClr val="333333"/>
                </a:solidFill>
                <a:latin typeface="Trebuchet MS"/>
                <a:cs typeface="Trebuchet MS"/>
              </a:rPr>
              <a:t>having</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105" dirty="0">
                <a:solidFill>
                  <a:srgbClr val="333333"/>
                </a:solidFill>
                <a:latin typeface="Trebuchet MS"/>
                <a:cs typeface="Trebuchet MS"/>
              </a:rPr>
              <a:t>number</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114" dirty="0">
                <a:solidFill>
                  <a:srgbClr val="ED2137"/>
                </a:solidFill>
                <a:latin typeface="Trebuchet MS"/>
                <a:cs typeface="Trebuchet MS"/>
              </a:rPr>
              <a:t>Pods</a:t>
            </a:r>
            <a:r>
              <a:rPr sz="2100" spc="-45" dirty="0">
                <a:solidFill>
                  <a:srgbClr val="ED2137"/>
                </a:solidFill>
                <a:latin typeface="Trebuchet MS"/>
                <a:cs typeface="Trebuchet MS"/>
              </a:rPr>
              <a:t> </a:t>
            </a:r>
            <a:r>
              <a:rPr sz="2100" spc="55" dirty="0">
                <a:solidFill>
                  <a:srgbClr val="333333"/>
                </a:solidFill>
                <a:latin typeface="Trebuchet MS"/>
                <a:cs typeface="Trebuchet MS"/>
              </a:rPr>
              <a:t>up </a:t>
            </a:r>
            <a:r>
              <a:rPr sz="2100" spc="60" dirty="0">
                <a:solidFill>
                  <a:srgbClr val="333333"/>
                </a:solidFill>
                <a:latin typeface="Trebuchet MS"/>
                <a:cs typeface="Trebuchet MS"/>
              </a:rPr>
              <a:t>But</a:t>
            </a:r>
            <a:r>
              <a:rPr sz="2100" spc="-35" dirty="0">
                <a:solidFill>
                  <a:srgbClr val="333333"/>
                </a:solidFill>
                <a:latin typeface="Trebuchet MS"/>
                <a:cs typeface="Trebuchet MS"/>
              </a:rPr>
              <a:t> </a:t>
            </a:r>
            <a:r>
              <a:rPr sz="2100" spc="-80" dirty="0">
                <a:solidFill>
                  <a:srgbClr val="333333"/>
                </a:solidFill>
                <a:latin typeface="Trebuchet MS"/>
                <a:cs typeface="Trebuchet MS"/>
              </a:rPr>
              <a:t>if</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50" i="1" dirty="0">
                <a:solidFill>
                  <a:srgbClr val="ED2137"/>
                </a:solidFill>
                <a:latin typeface="Trebuchet MS"/>
                <a:cs typeface="Trebuchet MS"/>
              </a:rPr>
              <a:t>container</a:t>
            </a:r>
            <a:r>
              <a:rPr sz="2150" i="1" spc="-50" dirty="0">
                <a:solidFill>
                  <a:srgbClr val="ED2137"/>
                </a:solidFill>
                <a:latin typeface="Trebuchet MS"/>
                <a:cs typeface="Trebuchet MS"/>
              </a:rPr>
              <a:t> </a:t>
            </a:r>
            <a:r>
              <a:rPr sz="2100" spc="65" dirty="0">
                <a:solidFill>
                  <a:srgbClr val="333333"/>
                </a:solidFill>
                <a:latin typeface="Trebuchet MS"/>
                <a:cs typeface="Trebuchet MS"/>
              </a:rPr>
              <a:t>crashes</a:t>
            </a:r>
            <a:r>
              <a:rPr sz="2100" spc="-35" dirty="0">
                <a:solidFill>
                  <a:srgbClr val="333333"/>
                </a:solidFill>
                <a:latin typeface="Trebuchet MS"/>
                <a:cs typeface="Trebuchet MS"/>
              </a:rPr>
              <a:t> </a:t>
            </a:r>
            <a:r>
              <a:rPr sz="2100" dirty="0">
                <a:solidFill>
                  <a:srgbClr val="333333"/>
                </a:solidFill>
                <a:latin typeface="Trebuchet MS"/>
                <a:cs typeface="Trebuchet MS"/>
              </a:rPr>
              <a:t>every</a:t>
            </a:r>
            <a:r>
              <a:rPr sz="2100" spc="-30" dirty="0">
                <a:solidFill>
                  <a:srgbClr val="333333"/>
                </a:solidFill>
                <a:latin typeface="Trebuchet MS"/>
                <a:cs typeface="Trebuchet MS"/>
              </a:rPr>
              <a:t> </a:t>
            </a:r>
            <a:r>
              <a:rPr sz="2100" spc="95" dirty="0">
                <a:solidFill>
                  <a:srgbClr val="333333"/>
                </a:solidFill>
                <a:latin typeface="Trebuchet MS"/>
                <a:cs typeface="Trebuchet MS"/>
              </a:rPr>
              <a:t>5</a:t>
            </a:r>
            <a:r>
              <a:rPr sz="2100" spc="-35" dirty="0">
                <a:solidFill>
                  <a:srgbClr val="333333"/>
                </a:solidFill>
                <a:latin typeface="Trebuchet MS"/>
                <a:cs typeface="Trebuchet MS"/>
              </a:rPr>
              <a:t> </a:t>
            </a:r>
            <a:r>
              <a:rPr sz="2100" dirty="0">
                <a:solidFill>
                  <a:srgbClr val="333333"/>
                </a:solidFill>
                <a:latin typeface="Trebuchet MS"/>
                <a:cs typeface="Trebuchet MS"/>
              </a:rPr>
              <a:t>minutes,</a:t>
            </a:r>
            <a:r>
              <a:rPr sz="2100" spc="-35" dirty="0">
                <a:solidFill>
                  <a:srgbClr val="333333"/>
                </a:solidFill>
                <a:latin typeface="Trebuchet MS"/>
                <a:cs typeface="Trebuchet MS"/>
              </a:rPr>
              <a:t> </a:t>
            </a:r>
            <a:r>
              <a:rPr sz="2100" dirty="0">
                <a:solidFill>
                  <a:srgbClr val="333333"/>
                </a:solidFill>
                <a:latin typeface="Trebuchet MS"/>
                <a:cs typeface="Trebuchet MS"/>
              </a:rPr>
              <a:t>it's</a:t>
            </a:r>
            <a:r>
              <a:rPr sz="2100" spc="-30" dirty="0">
                <a:solidFill>
                  <a:srgbClr val="333333"/>
                </a:solidFill>
                <a:latin typeface="Trebuchet MS"/>
                <a:cs typeface="Trebuchet MS"/>
              </a:rPr>
              <a:t> </a:t>
            </a:r>
            <a:r>
              <a:rPr sz="2100" spc="60" dirty="0">
                <a:solidFill>
                  <a:srgbClr val="333333"/>
                </a:solidFill>
                <a:latin typeface="Trebuchet MS"/>
                <a:cs typeface="Trebuchet MS"/>
              </a:rPr>
              <a:t>not</a:t>
            </a:r>
            <a:r>
              <a:rPr sz="2100" spc="-35" dirty="0">
                <a:solidFill>
                  <a:srgbClr val="333333"/>
                </a:solidFill>
                <a:latin typeface="Trebuchet MS"/>
                <a:cs typeface="Trebuchet MS"/>
              </a:rPr>
              <a:t> </a:t>
            </a:r>
            <a:r>
              <a:rPr sz="2100" spc="65" dirty="0">
                <a:solidFill>
                  <a:srgbClr val="333333"/>
                </a:solidFill>
                <a:latin typeface="Trebuchet MS"/>
                <a:cs typeface="Trebuchet MS"/>
              </a:rPr>
              <a:t>his</a:t>
            </a:r>
            <a:r>
              <a:rPr sz="2100" spc="-35" dirty="0">
                <a:solidFill>
                  <a:srgbClr val="333333"/>
                </a:solidFill>
                <a:latin typeface="Trebuchet MS"/>
                <a:cs typeface="Trebuchet MS"/>
              </a:rPr>
              <a:t> </a:t>
            </a:r>
            <a:r>
              <a:rPr sz="2100" spc="-10" dirty="0">
                <a:solidFill>
                  <a:srgbClr val="333333"/>
                </a:solidFill>
                <a:latin typeface="Trebuchet MS"/>
                <a:cs typeface="Trebuchet MS"/>
              </a:rPr>
              <a:t>problem!</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3" cstate="print"/>
          <a:stretch>
            <a:fillRect/>
          </a:stretch>
        </p:blipFill>
        <p:spPr>
          <a:xfrm>
            <a:off x="2666999" y="2619374"/>
            <a:ext cx="8191499" cy="1876424"/>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30116" y="6133494"/>
            <a:ext cx="4309969" cy="495551"/>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DAEMONSETS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0977245" cy="173990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ED2137"/>
                </a:solidFill>
                <a:latin typeface="Trebuchet MS"/>
                <a:cs typeface="Trebuchet MS"/>
              </a:rPr>
              <a:t>ReplicaSets</a:t>
            </a:r>
            <a:r>
              <a:rPr sz="2100" spc="-45" dirty="0">
                <a:solidFill>
                  <a:srgbClr val="ED2137"/>
                </a:solidFill>
                <a:latin typeface="Trebuchet MS"/>
                <a:cs typeface="Trebuchet MS"/>
              </a:rPr>
              <a:t> </a:t>
            </a:r>
            <a:r>
              <a:rPr sz="2100" dirty="0">
                <a:solidFill>
                  <a:srgbClr val="333333"/>
                </a:solidFill>
                <a:latin typeface="Trebuchet MS"/>
                <a:cs typeface="Trebuchet MS"/>
              </a:rPr>
              <a:t>are</a:t>
            </a:r>
            <a:r>
              <a:rPr sz="2100" spc="-45" dirty="0">
                <a:solidFill>
                  <a:srgbClr val="333333"/>
                </a:solidFill>
                <a:latin typeface="Trebuchet MS"/>
                <a:cs typeface="Trebuchet MS"/>
              </a:rPr>
              <a:t> </a:t>
            </a:r>
            <a:r>
              <a:rPr sz="2100" spc="95" dirty="0">
                <a:solidFill>
                  <a:srgbClr val="333333"/>
                </a:solidFill>
                <a:latin typeface="Trebuchet MS"/>
                <a:cs typeface="Trebuchet MS"/>
              </a:rPr>
              <a:t>used</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spc="75" dirty="0">
                <a:solidFill>
                  <a:srgbClr val="333333"/>
                </a:solidFill>
                <a:latin typeface="Trebuchet MS"/>
                <a:cs typeface="Trebuchet MS"/>
              </a:rPr>
              <a:t>spin</a:t>
            </a:r>
            <a:r>
              <a:rPr sz="2100" spc="-40" dirty="0">
                <a:solidFill>
                  <a:srgbClr val="333333"/>
                </a:solidFill>
                <a:latin typeface="Trebuchet MS"/>
                <a:cs typeface="Trebuchet MS"/>
              </a:rPr>
              <a:t> </a:t>
            </a:r>
            <a:r>
              <a:rPr sz="2100" spc="114" dirty="0">
                <a:solidFill>
                  <a:srgbClr val="333333"/>
                </a:solidFill>
                <a:latin typeface="Trebuchet MS"/>
                <a:cs typeface="Trebuchet MS"/>
              </a:rPr>
              <a:t>up</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dirty="0">
                <a:solidFill>
                  <a:srgbClr val="333333"/>
                </a:solidFill>
                <a:latin typeface="Trebuchet MS"/>
                <a:cs typeface="Trebuchet MS"/>
              </a:rPr>
              <a:t>set</a:t>
            </a:r>
            <a:r>
              <a:rPr sz="2100" spc="-45" dirty="0">
                <a:solidFill>
                  <a:srgbClr val="333333"/>
                </a:solidFill>
                <a:latin typeface="Trebuchet MS"/>
                <a:cs typeface="Trebuchet MS"/>
              </a:rPr>
              <a:t> </a:t>
            </a:r>
            <a:r>
              <a:rPr sz="2100" spc="105" dirty="0">
                <a:solidFill>
                  <a:srgbClr val="333333"/>
                </a:solidFill>
                <a:latin typeface="Trebuchet MS"/>
                <a:cs typeface="Trebuchet MS"/>
              </a:rPr>
              <a:t>number</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114" dirty="0">
                <a:solidFill>
                  <a:srgbClr val="ED2137"/>
                </a:solidFill>
                <a:latin typeface="Trebuchet MS"/>
                <a:cs typeface="Trebuchet MS"/>
              </a:rPr>
              <a:t>Pods</a:t>
            </a:r>
            <a:r>
              <a:rPr sz="2100" spc="-45" dirty="0">
                <a:solidFill>
                  <a:srgbClr val="ED2137"/>
                </a:solidFill>
                <a:latin typeface="Trebuchet MS"/>
                <a:cs typeface="Trebuchet MS"/>
              </a:rPr>
              <a:t> </a:t>
            </a:r>
            <a:r>
              <a:rPr sz="2100" spc="55" dirty="0">
                <a:solidFill>
                  <a:srgbClr val="333333"/>
                </a:solidFill>
                <a:latin typeface="Trebuchet MS"/>
                <a:cs typeface="Trebuchet MS"/>
              </a:rPr>
              <a:t>anywhere</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a:p>
            <a:pPr marL="12700" marR="5080">
              <a:lnSpc>
                <a:spcPts val="2100"/>
              </a:lnSpc>
              <a:spcBef>
                <a:spcPts val="1725"/>
              </a:spcBef>
            </a:pPr>
            <a:r>
              <a:rPr sz="2100" spc="60" dirty="0">
                <a:solidFill>
                  <a:srgbClr val="333333"/>
                </a:solidFill>
                <a:latin typeface="Trebuchet MS"/>
                <a:cs typeface="Trebuchet MS"/>
              </a:rPr>
              <a:t>Another</a:t>
            </a:r>
            <a:r>
              <a:rPr sz="2100" spc="-65" dirty="0">
                <a:solidFill>
                  <a:srgbClr val="333333"/>
                </a:solidFill>
                <a:latin typeface="Trebuchet MS"/>
                <a:cs typeface="Trebuchet MS"/>
              </a:rPr>
              <a:t> </a:t>
            </a:r>
            <a:r>
              <a:rPr sz="2100" spc="105" dirty="0">
                <a:solidFill>
                  <a:srgbClr val="333333"/>
                </a:solidFill>
                <a:latin typeface="Trebuchet MS"/>
                <a:cs typeface="Trebuchet MS"/>
              </a:rPr>
              <a:t>use</a:t>
            </a:r>
            <a:r>
              <a:rPr sz="2100" spc="-65" dirty="0">
                <a:solidFill>
                  <a:srgbClr val="333333"/>
                </a:solidFill>
                <a:latin typeface="Trebuchet MS"/>
                <a:cs typeface="Trebuchet MS"/>
              </a:rPr>
              <a:t> </a:t>
            </a:r>
            <a:r>
              <a:rPr sz="2100" spc="50" dirty="0">
                <a:solidFill>
                  <a:srgbClr val="333333"/>
                </a:solidFill>
                <a:latin typeface="Trebuchet MS"/>
                <a:cs typeface="Trebuchet MS"/>
              </a:rPr>
              <a:t>case</a:t>
            </a:r>
            <a:r>
              <a:rPr sz="2100" spc="-65" dirty="0">
                <a:solidFill>
                  <a:srgbClr val="333333"/>
                </a:solidFill>
                <a:latin typeface="Trebuchet MS"/>
                <a:cs typeface="Trebuchet MS"/>
              </a:rPr>
              <a:t> </a:t>
            </a:r>
            <a:r>
              <a:rPr sz="2100" dirty="0">
                <a:solidFill>
                  <a:srgbClr val="333333"/>
                </a:solidFill>
                <a:latin typeface="Trebuchet MS"/>
                <a:cs typeface="Trebuchet MS"/>
              </a:rPr>
              <a:t>exists:</a:t>
            </a:r>
            <a:r>
              <a:rPr sz="2100" spc="-60" dirty="0">
                <a:solidFill>
                  <a:srgbClr val="333333"/>
                </a:solidFill>
                <a:latin typeface="Trebuchet MS"/>
                <a:cs typeface="Trebuchet MS"/>
              </a:rPr>
              <a:t> </a:t>
            </a:r>
            <a:r>
              <a:rPr sz="2100" spc="80" dirty="0">
                <a:solidFill>
                  <a:srgbClr val="333333"/>
                </a:solidFill>
                <a:latin typeface="Trebuchet MS"/>
                <a:cs typeface="Trebuchet MS"/>
              </a:rPr>
              <a:t>running</a:t>
            </a:r>
            <a:r>
              <a:rPr sz="2100" spc="-65" dirty="0">
                <a:solidFill>
                  <a:srgbClr val="333333"/>
                </a:solidFill>
                <a:latin typeface="Trebuchet MS"/>
                <a:cs typeface="Trebuchet MS"/>
              </a:rPr>
              <a:t> </a:t>
            </a:r>
            <a:r>
              <a:rPr sz="2100" spc="90" dirty="0">
                <a:solidFill>
                  <a:srgbClr val="333333"/>
                </a:solidFill>
                <a:latin typeface="Trebuchet MS"/>
                <a:cs typeface="Trebuchet MS"/>
              </a:rPr>
              <a:t>one</a:t>
            </a:r>
            <a:r>
              <a:rPr sz="2100" spc="-65" dirty="0">
                <a:solidFill>
                  <a:srgbClr val="333333"/>
                </a:solidFill>
                <a:latin typeface="Trebuchet MS"/>
                <a:cs typeface="Trebuchet MS"/>
              </a:rPr>
              <a:t> </a:t>
            </a:r>
            <a:r>
              <a:rPr sz="2100" spc="100" dirty="0">
                <a:solidFill>
                  <a:srgbClr val="333333"/>
                </a:solidFill>
                <a:latin typeface="Trebuchet MS"/>
                <a:cs typeface="Trebuchet MS"/>
              </a:rPr>
              <a:t>and</a:t>
            </a:r>
            <a:r>
              <a:rPr sz="2100" spc="-65" dirty="0">
                <a:solidFill>
                  <a:srgbClr val="333333"/>
                </a:solidFill>
                <a:latin typeface="Trebuchet MS"/>
                <a:cs typeface="Trebuchet MS"/>
              </a:rPr>
              <a:t> </a:t>
            </a:r>
            <a:r>
              <a:rPr sz="2100" dirty="0">
                <a:solidFill>
                  <a:srgbClr val="333333"/>
                </a:solidFill>
                <a:latin typeface="Trebuchet MS"/>
                <a:cs typeface="Trebuchet MS"/>
              </a:rPr>
              <a:t>only</a:t>
            </a:r>
            <a:r>
              <a:rPr sz="2100" spc="-60" dirty="0">
                <a:solidFill>
                  <a:srgbClr val="333333"/>
                </a:solidFill>
                <a:latin typeface="Trebuchet MS"/>
                <a:cs typeface="Trebuchet MS"/>
              </a:rPr>
              <a:t> </a:t>
            </a:r>
            <a:r>
              <a:rPr sz="2100" spc="90" dirty="0">
                <a:solidFill>
                  <a:srgbClr val="333333"/>
                </a:solidFill>
                <a:latin typeface="Trebuchet MS"/>
                <a:cs typeface="Trebuchet MS"/>
              </a:rPr>
              <a:t>one</a:t>
            </a:r>
            <a:r>
              <a:rPr sz="2100" spc="-65" dirty="0">
                <a:solidFill>
                  <a:srgbClr val="333333"/>
                </a:solidFill>
                <a:latin typeface="Trebuchet MS"/>
                <a:cs typeface="Trebuchet MS"/>
              </a:rPr>
              <a:t> </a:t>
            </a:r>
            <a:r>
              <a:rPr sz="2100" spc="50" dirty="0">
                <a:solidFill>
                  <a:srgbClr val="333333"/>
                </a:solidFill>
                <a:latin typeface="Trebuchet MS"/>
                <a:cs typeface="Trebuchet MS"/>
              </a:rPr>
              <a:t>copy</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14" dirty="0">
                <a:solidFill>
                  <a:srgbClr val="ED2137"/>
                </a:solidFill>
                <a:latin typeface="Trebuchet MS"/>
                <a:cs typeface="Trebuchet MS"/>
              </a:rPr>
              <a:t>Pods</a:t>
            </a:r>
            <a:r>
              <a:rPr sz="2100" spc="-65" dirty="0">
                <a:solidFill>
                  <a:srgbClr val="ED2137"/>
                </a:solidFill>
                <a:latin typeface="Trebuchet MS"/>
                <a:cs typeface="Trebuchet MS"/>
              </a:rPr>
              <a:t> </a:t>
            </a:r>
            <a:r>
              <a:rPr sz="2100" spc="135" dirty="0">
                <a:solidFill>
                  <a:srgbClr val="333333"/>
                </a:solidFill>
                <a:latin typeface="Trebuchet MS"/>
                <a:cs typeface="Trebuchet MS"/>
              </a:rPr>
              <a:t>on</a:t>
            </a:r>
            <a:r>
              <a:rPr sz="2100" spc="-65" dirty="0">
                <a:solidFill>
                  <a:srgbClr val="333333"/>
                </a:solidFill>
                <a:latin typeface="Trebuchet MS"/>
                <a:cs typeface="Trebuchet MS"/>
              </a:rPr>
              <a:t> </a:t>
            </a:r>
            <a:r>
              <a:rPr sz="2100" dirty="0">
                <a:solidFill>
                  <a:srgbClr val="333333"/>
                </a:solidFill>
                <a:latin typeface="Trebuchet MS"/>
                <a:cs typeface="Trebuchet MS"/>
              </a:rPr>
              <a:t>each</a:t>
            </a:r>
            <a:r>
              <a:rPr sz="2100" spc="-60" dirty="0">
                <a:solidFill>
                  <a:srgbClr val="333333"/>
                </a:solidFill>
                <a:latin typeface="Trebuchet MS"/>
                <a:cs typeface="Trebuchet MS"/>
              </a:rPr>
              <a:t> </a:t>
            </a:r>
            <a:r>
              <a:rPr sz="2100" spc="114" dirty="0">
                <a:solidFill>
                  <a:srgbClr val="ED2137"/>
                </a:solidFill>
                <a:latin typeface="Trebuchet MS"/>
                <a:cs typeface="Trebuchet MS"/>
              </a:rPr>
              <a:t>Node</a:t>
            </a:r>
            <a:r>
              <a:rPr sz="2100" spc="-65" dirty="0">
                <a:solidFill>
                  <a:srgbClr val="ED2137"/>
                </a:solidFill>
                <a:latin typeface="Trebuchet MS"/>
                <a:cs typeface="Trebuchet MS"/>
              </a:rPr>
              <a:t> </a:t>
            </a:r>
            <a:r>
              <a:rPr sz="2100" dirty="0">
                <a:solidFill>
                  <a:srgbClr val="333333"/>
                </a:solidFill>
                <a:latin typeface="Trebuchet MS"/>
                <a:cs typeface="Trebuchet MS"/>
              </a:rPr>
              <a:t>(or</a:t>
            </a:r>
            <a:r>
              <a:rPr sz="2100" spc="-65" dirty="0">
                <a:solidFill>
                  <a:srgbClr val="333333"/>
                </a:solidFill>
                <a:latin typeface="Trebuchet MS"/>
                <a:cs typeface="Trebuchet MS"/>
              </a:rPr>
              <a:t> </a:t>
            </a:r>
            <a:r>
              <a:rPr sz="2100" spc="135" dirty="0">
                <a:solidFill>
                  <a:srgbClr val="333333"/>
                </a:solidFill>
                <a:latin typeface="Trebuchet MS"/>
                <a:cs typeface="Trebuchet MS"/>
              </a:rPr>
              <a:t>on</a:t>
            </a:r>
            <a:r>
              <a:rPr sz="2100" spc="-65" dirty="0">
                <a:solidFill>
                  <a:srgbClr val="333333"/>
                </a:solidFill>
                <a:latin typeface="Trebuchet MS"/>
                <a:cs typeface="Trebuchet MS"/>
              </a:rPr>
              <a:t> </a:t>
            </a:r>
            <a:r>
              <a:rPr sz="2100" spc="-50" dirty="0">
                <a:solidFill>
                  <a:srgbClr val="333333"/>
                </a:solidFill>
                <a:latin typeface="Trebuchet MS"/>
                <a:cs typeface="Trebuchet MS"/>
              </a:rPr>
              <a:t>a </a:t>
            </a:r>
            <a:r>
              <a:rPr sz="2100" dirty="0">
                <a:solidFill>
                  <a:srgbClr val="333333"/>
                </a:solidFill>
                <a:latin typeface="Trebuchet MS"/>
                <a:cs typeface="Trebuchet MS"/>
              </a:rPr>
              <a:t>defined</a:t>
            </a:r>
            <a:r>
              <a:rPr sz="2100" spc="-5" dirty="0">
                <a:solidFill>
                  <a:srgbClr val="333333"/>
                </a:solidFill>
                <a:latin typeface="Trebuchet MS"/>
                <a:cs typeface="Trebuchet MS"/>
              </a:rPr>
              <a:t> </a:t>
            </a:r>
            <a:r>
              <a:rPr sz="2100" spc="80" dirty="0">
                <a:solidFill>
                  <a:srgbClr val="333333"/>
                </a:solidFill>
                <a:latin typeface="Trebuchet MS"/>
                <a:cs typeface="Trebuchet MS"/>
              </a:rPr>
              <a:t>subset</a:t>
            </a:r>
            <a:r>
              <a:rPr sz="2100" dirty="0">
                <a:solidFill>
                  <a:srgbClr val="333333"/>
                </a:solidFill>
                <a:latin typeface="Trebuchet MS"/>
                <a:cs typeface="Trebuchet MS"/>
              </a:rPr>
              <a:t> of </a:t>
            </a:r>
            <a:r>
              <a:rPr sz="2100" spc="50" dirty="0">
                <a:solidFill>
                  <a:srgbClr val="333333"/>
                </a:solidFill>
                <a:latin typeface="Trebuchet MS"/>
                <a:cs typeface="Trebuchet MS"/>
              </a:rPr>
              <a:t>nodes)</a:t>
            </a:r>
            <a:endParaRPr sz="2100">
              <a:latin typeface="Trebuchet MS"/>
              <a:cs typeface="Trebuchet MS"/>
            </a:endParaRPr>
          </a:p>
          <a:p>
            <a:pPr marL="12700">
              <a:lnSpc>
                <a:spcPct val="100000"/>
              </a:lnSpc>
              <a:spcBef>
                <a:spcPts val="1230"/>
              </a:spcBef>
            </a:pP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75" dirty="0">
                <a:solidFill>
                  <a:srgbClr val="333333"/>
                </a:solidFill>
                <a:latin typeface="Trebuchet MS"/>
                <a:cs typeface="Trebuchet MS"/>
              </a:rPr>
              <a:t>answer</a:t>
            </a:r>
            <a:r>
              <a:rPr sz="2100" spc="-15" dirty="0">
                <a:solidFill>
                  <a:srgbClr val="333333"/>
                </a:solidFill>
                <a:latin typeface="Trebuchet MS"/>
                <a:cs typeface="Trebuchet MS"/>
              </a:rPr>
              <a:t> </a:t>
            </a:r>
            <a:r>
              <a:rPr sz="2100" dirty="0">
                <a:solidFill>
                  <a:srgbClr val="333333"/>
                </a:solidFill>
                <a:latin typeface="Trebuchet MS"/>
                <a:cs typeface="Trebuchet MS"/>
              </a:rPr>
              <a:t>this</a:t>
            </a:r>
            <a:r>
              <a:rPr sz="2100" spc="-15" dirty="0">
                <a:solidFill>
                  <a:srgbClr val="333333"/>
                </a:solidFill>
                <a:latin typeface="Trebuchet MS"/>
                <a:cs typeface="Trebuchet MS"/>
              </a:rPr>
              <a:t> </a:t>
            </a:r>
            <a:r>
              <a:rPr sz="2100" dirty="0">
                <a:solidFill>
                  <a:srgbClr val="333333"/>
                </a:solidFill>
                <a:latin typeface="Trebuchet MS"/>
                <a:cs typeface="Trebuchet MS"/>
              </a:rPr>
              <a:t>problem,</a:t>
            </a:r>
            <a:r>
              <a:rPr sz="2100" spc="-10" dirty="0">
                <a:solidFill>
                  <a:srgbClr val="333333"/>
                </a:solidFill>
                <a:latin typeface="Trebuchet MS"/>
                <a:cs typeface="Trebuchet MS"/>
              </a:rPr>
              <a:t> </a:t>
            </a:r>
            <a:r>
              <a:rPr sz="2100" dirty="0">
                <a:solidFill>
                  <a:srgbClr val="333333"/>
                </a:solidFill>
                <a:latin typeface="Trebuchet MS"/>
                <a:cs typeface="Trebuchet MS"/>
              </a:rPr>
              <a:t>let's</a:t>
            </a:r>
            <a:r>
              <a:rPr sz="2100" spc="-15" dirty="0">
                <a:solidFill>
                  <a:srgbClr val="333333"/>
                </a:solidFill>
                <a:latin typeface="Trebuchet MS"/>
                <a:cs typeface="Trebuchet MS"/>
              </a:rPr>
              <a:t> </a:t>
            </a:r>
            <a:r>
              <a:rPr sz="2100" spc="105" dirty="0">
                <a:solidFill>
                  <a:srgbClr val="333333"/>
                </a:solidFill>
                <a:latin typeface="Trebuchet MS"/>
                <a:cs typeface="Trebuchet MS"/>
              </a:rPr>
              <a:t>use</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80" dirty="0">
                <a:solidFill>
                  <a:srgbClr val="ED2137"/>
                </a:solidFill>
                <a:latin typeface="Trebuchet MS"/>
                <a:cs typeface="Trebuchet MS"/>
              </a:rPr>
              <a:t>DaemonSet</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USE</a:t>
            </a:r>
            <a:r>
              <a:rPr spc="-160" dirty="0"/>
              <a:t> </a:t>
            </a:r>
            <a:r>
              <a:rPr spc="-140" dirty="0"/>
              <a:t>CASES</a:t>
            </a:r>
            <a:r>
              <a:rPr spc="-105" dirty="0"/>
              <a:t> </a:t>
            </a:r>
            <a:r>
              <a:rPr spc="-75" dirty="0"/>
              <a:t>FOR</a:t>
            </a:r>
            <a:r>
              <a:rPr spc="-130" dirty="0"/>
              <a:t> </a:t>
            </a:r>
            <a:r>
              <a:rPr spc="-30" dirty="0"/>
              <a:t>DAEMONSETS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9135110" cy="1473200"/>
          </a:xfrm>
          <a:prstGeom prst="rect">
            <a:avLst/>
          </a:prstGeom>
        </p:spPr>
        <p:txBody>
          <a:bodyPr vert="horz" wrap="square" lIns="0" tIns="12700" rIns="0" bIns="0" rtlCol="0">
            <a:spAutoFit/>
          </a:bodyPr>
          <a:lstStyle/>
          <a:p>
            <a:pPr marL="12700" marR="1459230">
              <a:lnSpc>
                <a:spcPct val="151800"/>
              </a:lnSpc>
              <a:spcBef>
                <a:spcPts val="100"/>
              </a:spcBef>
            </a:pPr>
            <a:r>
              <a:rPr sz="2100" spc="105" dirty="0">
                <a:solidFill>
                  <a:srgbClr val="333333"/>
                </a:solidFill>
                <a:latin typeface="Trebuchet MS"/>
                <a:cs typeface="Trebuchet MS"/>
              </a:rPr>
              <a:t>Run</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55" dirty="0">
                <a:solidFill>
                  <a:srgbClr val="333333"/>
                </a:solidFill>
                <a:latin typeface="Trebuchet MS"/>
                <a:cs typeface="Trebuchet MS"/>
              </a:rPr>
              <a:t>storage</a:t>
            </a:r>
            <a:r>
              <a:rPr sz="2100" spc="-55" dirty="0">
                <a:solidFill>
                  <a:srgbClr val="333333"/>
                </a:solidFill>
                <a:latin typeface="Trebuchet MS"/>
                <a:cs typeface="Trebuchet MS"/>
              </a:rPr>
              <a:t> </a:t>
            </a:r>
            <a:r>
              <a:rPr sz="2100" spc="110" dirty="0">
                <a:solidFill>
                  <a:srgbClr val="333333"/>
                </a:solidFill>
                <a:latin typeface="Trebuchet MS"/>
                <a:cs typeface="Trebuchet MS"/>
              </a:rPr>
              <a:t>daemon</a:t>
            </a:r>
            <a:r>
              <a:rPr sz="2100" spc="-55" dirty="0">
                <a:solidFill>
                  <a:srgbClr val="333333"/>
                </a:solidFill>
                <a:latin typeface="Trebuchet MS"/>
                <a:cs typeface="Trebuchet MS"/>
              </a:rPr>
              <a:t> </a:t>
            </a:r>
            <a:r>
              <a:rPr sz="2100" spc="135" dirty="0">
                <a:solidFill>
                  <a:srgbClr val="333333"/>
                </a:solidFill>
                <a:latin typeface="Trebuchet MS"/>
                <a:cs typeface="Trebuchet MS"/>
              </a:rPr>
              <a:t>on</a:t>
            </a:r>
            <a:r>
              <a:rPr sz="2100" spc="-55" dirty="0">
                <a:solidFill>
                  <a:srgbClr val="333333"/>
                </a:solidFill>
                <a:latin typeface="Trebuchet MS"/>
                <a:cs typeface="Trebuchet MS"/>
              </a:rPr>
              <a:t> </a:t>
            </a:r>
            <a:r>
              <a:rPr sz="2100" dirty="0">
                <a:solidFill>
                  <a:srgbClr val="333333"/>
                </a:solidFill>
                <a:latin typeface="Trebuchet MS"/>
                <a:cs typeface="Trebuchet MS"/>
              </a:rPr>
              <a:t>each</a:t>
            </a:r>
            <a:r>
              <a:rPr sz="2100" spc="-55" dirty="0">
                <a:solidFill>
                  <a:srgbClr val="333333"/>
                </a:solidFill>
                <a:latin typeface="Trebuchet MS"/>
                <a:cs typeface="Trebuchet MS"/>
              </a:rPr>
              <a:t> </a:t>
            </a:r>
            <a:r>
              <a:rPr sz="2100" spc="114" dirty="0">
                <a:solidFill>
                  <a:srgbClr val="ED2137"/>
                </a:solidFill>
                <a:latin typeface="Trebuchet MS"/>
                <a:cs typeface="Trebuchet MS"/>
              </a:rPr>
              <a:t>Node</a:t>
            </a:r>
            <a:r>
              <a:rPr sz="2100" spc="-55" dirty="0">
                <a:solidFill>
                  <a:srgbClr val="ED2137"/>
                </a:solidFill>
                <a:latin typeface="Trebuchet MS"/>
                <a:cs typeface="Trebuchet MS"/>
              </a:rPr>
              <a:t> </a:t>
            </a:r>
            <a:r>
              <a:rPr sz="2100" spc="-10" dirty="0">
                <a:solidFill>
                  <a:srgbClr val="333333"/>
                </a:solidFill>
                <a:latin typeface="Trebuchet MS"/>
                <a:cs typeface="Trebuchet MS"/>
              </a:rPr>
              <a:t>(glusterd,</a:t>
            </a:r>
            <a:r>
              <a:rPr sz="2100" spc="-55" dirty="0">
                <a:solidFill>
                  <a:srgbClr val="333333"/>
                </a:solidFill>
                <a:latin typeface="Trebuchet MS"/>
                <a:cs typeface="Trebuchet MS"/>
              </a:rPr>
              <a:t> </a:t>
            </a:r>
            <a:r>
              <a:rPr sz="2100" dirty="0">
                <a:solidFill>
                  <a:srgbClr val="333333"/>
                </a:solidFill>
                <a:latin typeface="Trebuchet MS"/>
                <a:cs typeface="Trebuchet MS"/>
              </a:rPr>
              <a:t>ceph,</a:t>
            </a:r>
            <a:r>
              <a:rPr sz="2100" spc="-55" dirty="0">
                <a:solidFill>
                  <a:srgbClr val="333333"/>
                </a:solidFill>
                <a:latin typeface="Trebuchet MS"/>
                <a:cs typeface="Trebuchet MS"/>
              </a:rPr>
              <a:t> </a:t>
            </a:r>
            <a:r>
              <a:rPr sz="2100" dirty="0">
                <a:solidFill>
                  <a:srgbClr val="333333"/>
                </a:solidFill>
                <a:latin typeface="Trebuchet MS"/>
                <a:cs typeface="Trebuchet MS"/>
              </a:rPr>
              <a:t>rook,</a:t>
            </a:r>
            <a:r>
              <a:rPr sz="2100" spc="-55" dirty="0">
                <a:solidFill>
                  <a:srgbClr val="333333"/>
                </a:solidFill>
                <a:latin typeface="Trebuchet MS"/>
                <a:cs typeface="Trebuchet MS"/>
              </a:rPr>
              <a:t> </a:t>
            </a:r>
            <a:r>
              <a:rPr sz="2100" spc="-160" dirty="0">
                <a:solidFill>
                  <a:srgbClr val="333333"/>
                </a:solidFill>
                <a:latin typeface="Trebuchet MS"/>
                <a:cs typeface="Trebuchet MS"/>
              </a:rPr>
              <a:t>...) </a:t>
            </a:r>
            <a:r>
              <a:rPr sz="2100" spc="105" dirty="0">
                <a:solidFill>
                  <a:srgbClr val="333333"/>
                </a:solidFill>
                <a:latin typeface="Trebuchet MS"/>
                <a:cs typeface="Trebuchet MS"/>
              </a:rPr>
              <a:t>Run</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dirty="0">
                <a:solidFill>
                  <a:srgbClr val="333333"/>
                </a:solidFill>
                <a:latin typeface="Trebuchet MS"/>
                <a:cs typeface="Trebuchet MS"/>
              </a:rPr>
              <a:t>log</a:t>
            </a:r>
            <a:r>
              <a:rPr sz="2100" spc="-10" dirty="0">
                <a:solidFill>
                  <a:srgbClr val="333333"/>
                </a:solidFill>
                <a:latin typeface="Trebuchet MS"/>
                <a:cs typeface="Trebuchet MS"/>
              </a:rPr>
              <a:t> </a:t>
            </a:r>
            <a:r>
              <a:rPr sz="2100" dirty="0">
                <a:solidFill>
                  <a:srgbClr val="333333"/>
                </a:solidFill>
                <a:latin typeface="Trebuchet MS"/>
                <a:cs typeface="Trebuchet MS"/>
              </a:rPr>
              <a:t>collection</a:t>
            </a:r>
            <a:r>
              <a:rPr sz="2100" spc="-5" dirty="0">
                <a:solidFill>
                  <a:srgbClr val="333333"/>
                </a:solidFill>
                <a:latin typeface="Trebuchet MS"/>
                <a:cs typeface="Trebuchet MS"/>
              </a:rPr>
              <a:t> </a:t>
            </a:r>
            <a:r>
              <a:rPr sz="2100" dirty="0">
                <a:solidFill>
                  <a:srgbClr val="333333"/>
                </a:solidFill>
                <a:latin typeface="Trebuchet MS"/>
                <a:cs typeface="Trebuchet MS"/>
              </a:rPr>
              <a:t>agent</a:t>
            </a:r>
            <a:r>
              <a:rPr sz="2100" spc="-10" dirty="0">
                <a:solidFill>
                  <a:srgbClr val="333333"/>
                </a:solidFill>
                <a:latin typeface="Trebuchet MS"/>
                <a:cs typeface="Trebuchet MS"/>
              </a:rPr>
              <a:t> </a:t>
            </a:r>
            <a:r>
              <a:rPr sz="2100" spc="-30" dirty="0">
                <a:solidFill>
                  <a:srgbClr val="333333"/>
                </a:solidFill>
                <a:latin typeface="Trebuchet MS"/>
                <a:cs typeface="Trebuchet MS"/>
              </a:rPr>
              <a:t>(fluentd,</a:t>
            </a:r>
            <a:r>
              <a:rPr sz="2100" spc="-5" dirty="0">
                <a:solidFill>
                  <a:srgbClr val="333333"/>
                </a:solidFill>
                <a:latin typeface="Trebuchet MS"/>
                <a:cs typeface="Trebuchet MS"/>
              </a:rPr>
              <a:t> </a:t>
            </a:r>
            <a:r>
              <a:rPr sz="2100" dirty="0">
                <a:solidFill>
                  <a:srgbClr val="333333"/>
                </a:solidFill>
                <a:latin typeface="Trebuchet MS"/>
                <a:cs typeface="Trebuchet MS"/>
              </a:rPr>
              <a:t>logstash,</a:t>
            </a:r>
            <a:r>
              <a:rPr sz="2100" spc="-10" dirty="0">
                <a:solidFill>
                  <a:srgbClr val="333333"/>
                </a:solidFill>
                <a:latin typeface="Trebuchet MS"/>
                <a:cs typeface="Trebuchet MS"/>
              </a:rPr>
              <a:t> filebeat...)</a:t>
            </a:r>
            <a:endParaRPr sz="2100">
              <a:latin typeface="Trebuchet MS"/>
              <a:cs typeface="Trebuchet MS"/>
            </a:endParaRPr>
          </a:p>
          <a:p>
            <a:pPr marL="12700">
              <a:lnSpc>
                <a:spcPct val="100000"/>
              </a:lnSpc>
              <a:spcBef>
                <a:spcPts val="1230"/>
              </a:spcBef>
            </a:pPr>
            <a:r>
              <a:rPr sz="2100" spc="105" dirty="0">
                <a:solidFill>
                  <a:srgbClr val="333333"/>
                </a:solidFill>
                <a:latin typeface="Trebuchet MS"/>
                <a:cs typeface="Trebuchet MS"/>
              </a:rPr>
              <a:t>Run</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metrics</a:t>
            </a:r>
            <a:r>
              <a:rPr sz="2100" spc="25" dirty="0">
                <a:solidFill>
                  <a:srgbClr val="333333"/>
                </a:solidFill>
                <a:latin typeface="Trebuchet MS"/>
                <a:cs typeface="Trebuchet MS"/>
              </a:rPr>
              <a:t> </a:t>
            </a:r>
            <a:r>
              <a:rPr sz="2100" dirty="0">
                <a:solidFill>
                  <a:srgbClr val="333333"/>
                </a:solidFill>
                <a:latin typeface="Trebuchet MS"/>
                <a:cs typeface="Trebuchet MS"/>
              </a:rPr>
              <a:t>collection</a:t>
            </a:r>
            <a:r>
              <a:rPr sz="2100" spc="25" dirty="0">
                <a:solidFill>
                  <a:srgbClr val="333333"/>
                </a:solidFill>
                <a:latin typeface="Trebuchet MS"/>
                <a:cs typeface="Trebuchet MS"/>
              </a:rPr>
              <a:t> </a:t>
            </a:r>
            <a:r>
              <a:rPr sz="2100" dirty="0">
                <a:solidFill>
                  <a:srgbClr val="333333"/>
                </a:solidFill>
                <a:latin typeface="Trebuchet MS"/>
                <a:cs typeface="Trebuchet MS"/>
              </a:rPr>
              <a:t>agent</a:t>
            </a:r>
            <a:r>
              <a:rPr sz="2100" spc="25" dirty="0">
                <a:solidFill>
                  <a:srgbClr val="333333"/>
                </a:solidFill>
                <a:latin typeface="Trebuchet MS"/>
                <a:cs typeface="Trebuchet MS"/>
              </a:rPr>
              <a:t> </a:t>
            </a:r>
            <a:r>
              <a:rPr sz="2100" dirty="0">
                <a:solidFill>
                  <a:srgbClr val="333333"/>
                </a:solidFill>
                <a:latin typeface="Trebuchet MS"/>
                <a:cs typeface="Trebuchet MS"/>
              </a:rPr>
              <a:t>(Prometheus,</a:t>
            </a:r>
            <a:r>
              <a:rPr sz="2100" spc="25" dirty="0">
                <a:solidFill>
                  <a:srgbClr val="333333"/>
                </a:solidFill>
                <a:latin typeface="Trebuchet MS"/>
                <a:cs typeface="Trebuchet MS"/>
              </a:rPr>
              <a:t> </a:t>
            </a:r>
            <a:r>
              <a:rPr sz="2100" spc="-35" dirty="0">
                <a:solidFill>
                  <a:srgbClr val="333333"/>
                </a:solidFill>
                <a:latin typeface="Trebuchet MS"/>
                <a:cs typeface="Trebuchet MS"/>
              </a:rPr>
              <a:t>collectd,</a:t>
            </a:r>
            <a:r>
              <a:rPr sz="2100" spc="25" dirty="0">
                <a:solidFill>
                  <a:srgbClr val="333333"/>
                </a:solidFill>
                <a:latin typeface="Trebuchet MS"/>
                <a:cs typeface="Trebuchet MS"/>
              </a:rPr>
              <a:t> </a:t>
            </a:r>
            <a:r>
              <a:rPr sz="2100" dirty="0">
                <a:solidFill>
                  <a:srgbClr val="333333"/>
                </a:solidFill>
                <a:latin typeface="Trebuchet MS"/>
                <a:cs typeface="Trebuchet MS"/>
              </a:rPr>
              <a:t>datadog,</a:t>
            </a:r>
            <a:r>
              <a:rPr sz="2100" spc="25" dirty="0">
                <a:solidFill>
                  <a:srgbClr val="333333"/>
                </a:solidFill>
                <a:latin typeface="Trebuchet MS"/>
                <a:cs typeface="Trebuchet MS"/>
              </a:rPr>
              <a:t> </a:t>
            </a:r>
            <a:r>
              <a:rPr sz="2100" dirty="0">
                <a:solidFill>
                  <a:srgbClr val="333333"/>
                </a:solidFill>
                <a:latin typeface="Trebuchet MS"/>
                <a:cs typeface="Trebuchet MS"/>
              </a:rPr>
              <a:t>ganglia,</a:t>
            </a:r>
            <a:r>
              <a:rPr sz="2100" spc="25" dirty="0">
                <a:solidFill>
                  <a:srgbClr val="333333"/>
                </a:solidFill>
                <a:latin typeface="Trebuchet MS"/>
                <a:cs typeface="Trebuchet MS"/>
              </a:rPr>
              <a:t> </a:t>
            </a:r>
            <a:r>
              <a:rPr sz="2100" spc="-125" dirty="0">
                <a:solidFill>
                  <a:srgbClr val="333333"/>
                </a:solidFill>
                <a:latin typeface="Trebuchet MS"/>
                <a:cs typeface="Trebuchet MS"/>
              </a:rPr>
              <a:t>...)</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9249410" cy="1006475"/>
          </a:xfrm>
          <a:prstGeom prst="rect">
            <a:avLst/>
          </a:prstGeom>
        </p:spPr>
        <p:txBody>
          <a:bodyPr vert="horz" wrap="square" lIns="0" tIns="98425" rIns="0" bIns="0" rtlCol="0">
            <a:spAutoFit/>
          </a:bodyPr>
          <a:lstStyle/>
          <a:p>
            <a:pPr marL="12700" marR="5080">
              <a:lnSpc>
                <a:spcPts val="3529"/>
              </a:lnSpc>
              <a:spcBef>
                <a:spcPts val="775"/>
              </a:spcBef>
            </a:pPr>
            <a:r>
              <a:rPr spc="-125" dirty="0"/>
              <a:t>DIFFERENCES</a:t>
            </a:r>
            <a:r>
              <a:rPr spc="-120" dirty="0"/>
              <a:t> </a:t>
            </a:r>
            <a:r>
              <a:rPr dirty="0"/>
              <a:t>BETWEEN</a:t>
            </a:r>
            <a:r>
              <a:rPr spc="-120" dirty="0"/>
              <a:t> </a:t>
            </a:r>
            <a:r>
              <a:rPr spc="-114" dirty="0"/>
              <a:t>REPLICASET </a:t>
            </a:r>
            <a:r>
              <a:rPr spc="60" dirty="0"/>
              <a:t>AND </a:t>
            </a:r>
            <a:r>
              <a:rPr spc="-10" dirty="0"/>
              <a:t>DAEMONSET</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3" cstate="print"/>
          <a:stretch>
            <a:fillRect/>
          </a:stretch>
        </p:blipFill>
        <p:spPr>
          <a:xfrm>
            <a:off x="1309687" y="2566987"/>
            <a:ext cx="104775" cy="104774"/>
          </a:xfrm>
          <a:prstGeom prst="rect">
            <a:avLst/>
          </a:prstGeom>
        </p:spPr>
      </p:pic>
      <p:pic>
        <p:nvPicPr>
          <p:cNvPr id="5" name="object 5"/>
          <p:cNvPicPr/>
          <p:nvPr/>
        </p:nvPicPr>
        <p:blipFill>
          <a:blip r:embed="rId3" cstate="print"/>
          <a:stretch>
            <a:fillRect/>
          </a:stretch>
        </p:blipFill>
        <p:spPr>
          <a:xfrm>
            <a:off x="1309687" y="3052762"/>
            <a:ext cx="104775" cy="104774"/>
          </a:xfrm>
          <a:prstGeom prst="rect">
            <a:avLst/>
          </a:prstGeom>
        </p:spPr>
      </p:pic>
      <p:pic>
        <p:nvPicPr>
          <p:cNvPr id="6" name="object 6"/>
          <p:cNvPicPr/>
          <p:nvPr/>
        </p:nvPicPr>
        <p:blipFill>
          <a:blip r:embed="rId2" cstate="print"/>
          <a:stretch>
            <a:fillRect/>
          </a:stretch>
        </p:blipFill>
        <p:spPr>
          <a:xfrm>
            <a:off x="933449" y="3800474"/>
            <a:ext cx="95250" cy="95249"/>
          </a:xfrm>
          <a:prstGeom prst="rect">
            <a:avLst/>
          </a:prstGeom>
        </p:spPr>
      </p:pic>
      <p:pic>
        <p:nvPicPr>
          <p:cNvPr id="7" name="object 7"/>
          <p:cNvPicPr/>
          <p:nvPr/>
        </p:nvPicPr>
        <p:blipFill>
          <a:blip r:embed="rId3" cstate="print"/>
          <a:stretch>
            <a:fillRect/>
          </a:stretch>
        </p:blipFill>
        <p:spPr>
          <a:xfrm>
            <a:off x="1309687" y="4548187"/>
            <a:ext cx="104775" cy="104774"/>
          </a:xfrm>
          <a:prstGeom prst="rect">
            <a:avLst/>
          </a:prstGeom>
        </p:spPr>
      </p:pic>
      <p:sp>
        <p:nvSpPr>
          <p:cNvPr id="8" name="object 8"/>
          <p:cNvSpPr/>
          <p:nvPr/>
        </p:nvSpPr>
        <p:spPr>
          <a:xfrm>
            <a:off x="1695449" y="5029199"/>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pic>
        <p:nvPicPr>
          <p:cNvPr id="9" name="object 9"/>
          <p:cNvPicPr/>
          <p:nvPr/>
        </p:nvPicPr>
        <p:blipFill>
          <a:blip r:embed="rId3" cstate="print"/>
          <a:stretch>
            <a:fillRect/>
          </a:stretch>
        </p:blipFill>
        <p:spPr>
          <a:xfrm>
            <a:off x="1309687" y="5500687"/>
            <a:ext cx="104775" cy="104774"/>
          </a:xfrm>
          <a:prstGeom prst="rect">
            <a:avLst/>
          </a:prstGeom>
        </p:spPr>
      </p:pic>
      <p:sp>
        <p:nvSpPr>
          <p:cNvPr id="10" name="object 10"/>
          <p:cNvSpPr txBox="1"/>
          <p:nvPr/>
        </p:nvSpPr>
        <p:spPr>
          <a:xfrm>
            <a:off x="1177924" y="1802764"/>
            <a:ext cx="11437620" cy="3911600"/>
          </a:xfrm>
          <a:prstGeom prst="rect">
            <a:avLst/>
          </a:prstGeom>
        </p:spPr>
        <p:txBody>
          <a:bodyPr vert="horz" wrap="square" lIns="0" tIns="12700" rIns="0" bIns="0" rtlCol="0">
            <a:spAutoFit/>
          </a:bodyPr>
          <a:lstStyle/>
          <a:p>
            <a:pPr marL="393065" marR="50800" indent="-381000">
              <a:lnSpc>
                <a:spcPct val="148800"/>
              </a:lnSpc>
              <a:spcBef>
                <a:spcPts val="100"/>
              </a:spcBef>
            </a:pPr>
            <a:r>
              <a:rPr sz="2100" spc="8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ED2137"/>
                </a:solidFill>
                <a:latin typeface="Trebuchet MS"/>
                <a:cs typeface="Trebuchet MS"/>
              </a:rPr>
              <a:t>ReplicaSet</a:t>
            </a:r>
            <a:r>
              <a:rPr sz="2100" spc="-30" dirty="0">
                <a:solidFill>
                  <a:srgbClr val="ED2137"/>
                </a:solidFill>
                <a:latin typeface="Trebuchet MS"/>
                <a:cs typeface="Trebuchet MS"/>
              </a:rPr>
              <a:t> </a:t>
            </a:r>
            <a:r>
              <a:rPr sz="2100" spc="90" dirty="0">
                <a:solidFill>
                  <a:srgbClr val="333333"/>
                </a:solidFill>
                <a:latin typeface="Trebuchet MS"/>
                <a:cs typeface="Trebuchet MS"/>
              </a:rPr>
              <a:t>ensures</a:t>
            </a:r>
            <a:r>
              <a:rPr sz="2100" spc="-30" dirty="0">
                <a:solidFill>
                  <a:srgbClr val="333333"/>
                </a:solidFill>
                <a:latin typeface="Trebuchet MS"/>
                <a:cs typeface="Trebuchet MS"/>
              </a:rPr>
              <a:t> </a:t>
            </a:r>
            <a:r>
              <a:rPr sz="2100" dirty="0">
                <a:solidFill>
                  <a:srgbClr val="333333"/>
                </a:solidFill>
                <a:latin typeface="Trebuchet MS"/>
                <a:cs typeface="Trebuchet MS"/>
              </a:rPr>
              <a:t>that</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desired</a:t>
            </a:r>
            <a:r>
              <a:rPr sz="2100" spc="-35" dirty="0">
                <a:solidFill>
                  <a:srgbClr val="333333"/>
                </a:solidFill>
                <a:latin typeface="Trebuchet MS"/>
                <a:cs typeface="Trebuchet MS"/>
              </a:rPr>
              <a:t> </a:t>
            </a:r>
            <a:r>
              <a:rPr sz="2100" spc="105" dirty="0">
                <a:solidFill>
                  <a:srgbClr val="333333"/>
                </a:solidFill>
                <a:latin typeface="Trebuchet MS"/>
                <a:cs typeface="Trebuchet MS"/>
              </a:rPr>
              <a:t>number</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dirty="0">
                <a:solidFill>
                  <a:srgbClr val="333333"/>
                </a:solidFill>
                <a:latin typeface="Trebuchet MS"/>
                <a:cs typeface="Trebuchet MS"/>
              </a:rPr>
              <a:t>replicas</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30" dirty="0">
                <a:solidFill>
                  <a:srgbClr val="ED2137"/>
                </a:solidFill>
                <a:latin typeface="Trebuchet MS"/>
                <a:cs typeface="Trebuchet MS"/>
              </a:rPr>
              <a:t> </a:t>
            </a:r>
            <a:r>
              <a:rPr sz="2100" dirty="0">
                <a:solidFill>
                  <a:srgbClr val="333333"/>
                </a:solidFill>
                <a:latin typeface="Trebuchet MS"/>
                <a:cs typeface="Trebuchet MS"/>
              </a:rPr>
              <a:t>are</a:t>
            </a:r>
            <a:r>
              <a:rPr sz="2100" spc="-30" dirty="0">
                <a:solidFill>
                  <a:srgbClr val="333333"/>
                </a:solidFill>
                <a:latin typeface="Trebuchet MS"/>
                <a:cs typeface="Trebuchet MS"/>
              </a:rPr>
              <a:t> </a:t>
            </a:r>
            <a:r>
              <a:rPr sz="2100" spc="80" dirty="0">
                <a:solidFill>
                  <a:srgbClr val="333333"/>
                </a:solidFill>
                <a:latin typeface="Trebuchet MS"/>
                <a:cs typeface="Trebuchet MS"/>
              </a:rPr>
              <a:t>running</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 dirty="0">
                <a:solidFill>
                  <a:srgbClr val="333333"/>
                </a:solidFill>
                <a:latin typeface="Trebuchet MS"/>
                <a:cs typeface="Trebuchet MS"/>
              </a:rPr>
              <a:t>cluster: </a:t>
            </a:r>
            <a:r>
              <a:rPr sz="2100" spc="-20" dirty="0">
                <a:solidFill>
                  <a:srgbClr val="333333"/>
                </a:solidFill>
                <a:latin typeface="Trebuchet MS"/>
                <a:cs typeface="Trebuchet MS"/>
              </a:rPr>
              <a:t>If</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14" dirty="0">
                <a:solidFill>
                  <a:srgbClr val="ED2137"/>
                </a:solidFill>
                <a:latin typeface="Trebuchet MS"/>
                <a:cs typeface="Trebuchet MS"/>
              </a:rPr>
              <a:t>Node</a:t>
            </a:r>
            <a:r>
              <a:rPr sz="2100" spc="-70" dirty="0">
                <a:solidFill>
                  <a:srgbClr val="ED2137"/>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80" dirty="0">
                <a:solidFill>
                  <a:srgbClr val="333333"/>
                </a:solidFill>
                <a:latin typeface="Trebuchet MS"/>
                <a:cs typeface="Trebuchet MS"/>
              </a:rPr>
              <a:t>added</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20" dirty="0">
                <a:solidFill>
                  <a:srgbClr val="333333"/>
                </a:solidFill>
                <a:latin typeface="Trebuchet MS"/>
                <a:cs typeface="Trebuchet MS"/>
              </a:rPr>
              <a:t>cluster,</a:t>
            </a:r>
            <a:r>
              <a:rPr sz="2100" spc="-70" dirty="0">
                <a:solidFill>
                  <a:srgbClr val="333333"/>
                </a:solidFill>
                <a:latin typeface="Trebuchet MS"/>
                <a:cs typeface="Trebuchet MS"/>
              </a:rPr>
              <a:t> </a:t>
            </a:r>
            <a:r>
              <a:rPr sz="2100" spc="60" dirty="0">
                <a:solidFill>
                  <a:srgbClr val="333333"/>
                </a:solidFill>
                <a:latin typeface="Trebuchet MS"/>
                <a:cs typeface="Trebuchet MS"/>
              </a:rPr>
              <a:t>nothing</a:t>
            </a:r>
            <a:r>
              <a:rPr sz="2100" spc="-70" dirty="0">
                <a:solidFill>
                  <a:srgbClr val="333333"/>
                </a:solidFill>
                <a:latin typeface="Trebuchet MS"/>
                <a:cs typeface="Trebuchet MS"/>
              </a:rPr>
              <a:t> </a:t>
            </a:r>
            <a:r>
              <a:rPr sz="2100" spc="85" dirty="0">
                <a:solidFill>
                  <a:srgbClr val="333333"/>
                </a:solidFill>
                <a:latin typeface="Trebuchet MS"/>
                <a:cs typeface="Trebuchet MS"/>
              </a:rPr>
              <a:t>happens</a:t>
            </a:r>
            <a:endParaRPr sz="2100">
              <a:latin typeface="Trebuchet MS"/>
              <a:cs typeface="Trebuchet MS"/>
            </a:endParaRPr>
          </a:p>
          <a:p>
            <a:pPr marL="393065" marR="1275080">
              <a:lnSpc>
                <a:spcPts val="2100"/>
              </a:lnSpc>
              <a:spcBef>
                <a:spcPts val="1725"/>
              </a:spcBef>
            </a:pPr>
            <a:r>
              <a:rPr sz="2100" spc="-20" dirty="0">
                <a:solidFill>
                  <a:srgbClr val="333333"/>
                </a:solidFill>
                <a:latin typeface="Trebuchet MS"/>
                <a:cs typeface="Trebuchet MS"/>
              </a:rPr>
              <a:t>If</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14" dirty="0">
                <a:solidFill>
                  <a:srgbClr val="ED2137"/>
                </a:solidFill>
                <a:latin typeface="Trebuchet MS"/>
                <a:cs typeface="Trebuchet MS"/>
              </a:rPr>
              <a:t>Node</a:t>
            </a:r>
            <a:r>
              <a:rPr sz="2100" spc="-70" dirty="0">
                <a:solidFill>
                  <a:srgbClr val="ED2137"/>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80" dirty="0">
                <a:solidFill>
                  <a:srgbClr val="333333"/>
                </a:solidFill>
                <a:latin typeface="Trebuchet MS"/>
                <a:cs typeface="Trebuchet MS"/>
              </a:rPr>
              <a:t>removed</a:t>
            </a:r>
            <a:r>
              <a:rPr sz="2100" spc="-65" dirty="0">
                <a:solidFill>
                  <a:srgbClr val="333333"/>
                </a:solidFill>
                <a:latin typeface="Trebuchet MS"/>
                <a:cs typeface="Trebuchet MS"/>
              </a:rPr>
              <a:t> </a:t>
            </a:r>
            <a:r>
              <a:rPr sz="2100" spc="75" dirty="0">
                <a:solidFill>
                  <a:srgbClr val="333333"/>
                </a:solidFill>
                <a:latin typeface="Trebuchet MS"/>
                <a:cs typeface="Trebuchet MS"/>
              </a:rPr>
              <a:t>from</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20" dirty="0">
                <a:solidFill>
                  <a:srgbClr val="333333"/>
                </a:solidFill>
                <a:latin typeface="Trebuchet MS"/>
                <a:cs typeface="Trebuchet MS"/>
              </a:rPr>
              <a:t>cluster,</a:t>
            </a:r>
            <a:r>
              <a:rPr sz="2100" spc="-70" dirty="0">
                <a:solidFill>
                  <a:srgbClr val="333333"/>
                </a:solidFill>
                <a:latin typeface="Trebuchet MS"/>
                <a:cs typeface="Trebuchet MS"/>
              </a:rPr>
              <a:t> </a:t>
            </a:r>
            <a:r>
              <a:rPr sz="2100" spc="65" dirty="0">
                <a:solidFill>
                  <a:srgbClr val="333333"/>
                </a:solidFill>
                <a:latin typeface="Trebuchet MS"/>
                <a:cs typeface="Trebuchet MS"/>
              </a:rPr>
              <a:t>any</a:t>
            </a:r>
            <a:r>
              <a:rPr sz="2100" spc="-6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60" dirty="0">
                <a:solidFill>
                  <a:srgbClr val="333333"/>
                </a:solidFill>
                <a:latin typeface="Trebuchet MS"/>
                <a:cs typeface="Trebuchet MS"/>
              </a:rPr>
              <a:t>scheduled</a:t>
            </a:r>
            <a:r>
              <a:rPr sz="2100" spc="-70" dirty="0">
                <a:solidFill>
                  <a:srgbClr val="333333"/>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dirty="0">
                <a:solidFill>
                  <a:srgbClr val="333333"/>
                </a:solidFill>
                <a:latin typeface="Trebuchet MS"/>
                <a:cs typeface="Trebuchet MS"/>
              </a:rPr>
              <a:t>this</a:t>
            </a:r>
            <a:r>
              <a:rPr sz="2100" spc="-65" dirty="0">
                <a:solidFill>
                  <a:srgbClr val="333333"/>
                </a:solidFill>
                <a:latin typeface="Trebuchet MS"/>
                <a:cs typeface="Trebuchet MS"/>
              </a:rPr>
              <a:t> </a:t>
            </a:r>
            <a:r>
              <a:rPr sz="2100" spc="114" dirty="0">
                <a:solidFill>
                  <a:srgbClr val="ED2137"/>
                </a:solidFill>
                <a:latin typeface="Trebuchet MS"/>
                <a:cs typeface="Trebuchet MS"/>
              </a:rPr>
              <a:t>Node</a:t>
            </a:r>
            <a:r>
              <a:rPr sz="2100" spc="-70" dirty="0">
                <a:solidFill>
                  <a:srgbClr val="ED2137"/>
                </a:solidFill>
                <a:latin typeface="Trebuchet MS"/>
                <a:cs typeface="Trebuchet MS"/>
              </a:rPr>
              <a:t> </a:t>
            </a:r>
            <a:r>
              <a:rPr sz="2100" spc="-50" dirty="0">
                <a:solidFill>
                  <a:srgbClr val="333333"/>
                </a:solidFill>
                <a:latin typeface="Trebuchet MS"/>
                <a:cs typeface="Trebuchet MS"/>
              </a:rPr>
              <a:t>will</a:t>
            </a:r>
            <a:r>
              <a:rPr sz="2100" spc="-70" dirty="0">
                <a:solidFill>
                  <a:srgbClr val="333333"/>
                </a:solidFill>
                <a:latin typeface="Trebuchet MS"/>
                <a:cs typeface="Trebuchet MS"/>
              </a:rPr>
              <a:t> </a:t>
            </a:r>
            <a:r>
              <a:rPr sz="2100" spc="-25" dirty="0">
                <a:solidFill>
                  <a:srgbClr val="333333"/>
                </a:solidFill>
                <a:latin typeface="Trebuchet MS"/>
                <a:cs typeface="Trebuchet MS"/>
              </a:rPr>
              <a:t>be </a:t>
            </a:r>
            <a:r>
              <a:rPr sz="2100" spc="65" dirty="0">
                <a:solidFill>
                  <a:srgbClr val="333333"/>
                </a:solidFill>
                <a:latin typeface="Trebuchet MS"/>
                <a:cs typeface="Trebuchet MS"/>
              </a:rPr>
              <a:t>reassigned</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spc="50" dirty="0">
                <a:solidFill>
                  <a:srgbClr val="333333"/>
                </a:solidFill>
                <a:latin typeface="Trebuchet MS"/>
                <a:cs typeface="Trebuchet MS"/>
              </a:rPr>
              <a:t>other</a:t>
            </a:r>
            <a:r>
              <a:rPr sz="2100" spc="-60" dirty="0">
                <a:solidFill>
                  <a:srgbClr val="333333"/>
                </a:solidFill>
                <a:latin typeface="Trebuchet MS"/>
                <a:cs typeface="Trebuchet MS"/>
              </a:rPr>
              <a:t> </a:t>
            </a:r>
            <a:r>
              <a:rPr sz="2100" spc="95" dirty="0">
                <a:solidFill>
                  <a:srgbClr val="333333"/>
                </a:solidFill>
                <a:latin typeface="Trebuchet MS"/>
                <a:cs typeface="Trebuchet MS"/>
              </a:rPr>
              <a:t>nodes</a:t>
            </a:r>
            <a:endParaRPr sz="2100">
              <a:latin typeface="Trebuchet MS"/>
              <a:cs typeface="Trebuchet MS"/>
            </a:endParaRPr>
          </a:p>
          <a:p>
            <a:pPr marL="12700" marR="18415">
              <a:lnSpc>
                <a:spcPts val="2100"/>
              </a:lnSpc>
              <a:spcBef>
                <a:spcPts val="1650"/>
              </a:spcBef>
            </a:pPr>
            <a:r>
              <a:rPr sz="2100" spc="85" dirty="0">
                <a:solidFill>
                  <a:srgbClr val="333333"/>
                </a:solidFill>
                <a:latin typeface="Trebuchet MS"/>
                <a:cs typeface="Trebuchet MS"/>
              </a:rPr>
              <a:t>A</a:t>
            </a:r>
            <a:r>
              <a:rPr sz="2100" spc="-40" dirty="0">
                <a:solidFill>
                  <a:srgbClr val="333333"/>
                </a:solidFill>
                <a:latin typeface="Trebuchet MS"/>
                <a:cs typeface="Trebuchet MS"/>
              </a:rPr>
              <a:t> </a:t>
            </a:r>
            <a:r>
              <a:rPr sz="2100" spc="90" dirty="0">
                <a:solidFill>
                  <a:srgbClr val="ED2137"/>
                </a:solidFill>
                <a:latin typeface="Trebuchet MS"/>
                <a:cs typeface="Trebuchet MS"/>
              </a:rPr>
              <a:t>DaemonSet</a:t>
            </a:r>
            <a:r>
              <a:rPr sz="2100" spc="-35" dirty="0">
                <a:solidFill>
                  <a:srgbClr val="ED2137"/>
                </a:solidFill>
                <a:latin typeface="Trebuchet MS"/>
                <a:cs typeface="Trebuchet MS"/>
              </a:rPr>
              <a:t> </a:t>
            </a:r>
            <a:r>
              <a:rPr sz="2100" spc="90" dirty="0">
                <a:solidFill>
                  <a:srgbClr val="333333"/>
                </a:solidFill>
                <a:latin typeface="Trebuchet MS"/>
                <a:cs typeface="Trebuchet MS"/>
              </a:rPr>
              <a:t>ensures</a:t>
            </a:r>
            <a:r>
              <a:rPr sz="2100" spc="-40" dirty="0">
                <a:solidFill>
                  <a:srgbClr val="333333"/>
                </a:solidFill>
                <a:latin typeface="Trebuchet MS"/>
                <a:cs typeface="Trebuchet MS"/>
              </a:rPr>
              <a:t> </a:t>
            </a:r>
            <a:r>
              <a:rPr sz="2100" dirty="0">
                <a:solidFill>
                  <a:srgbClr val="333333"/>
                </a:solidFill>
                <a:latin typeface="Trebuchet MS"/>
                <a:cs typeface="Trebuchet MS"/>
              </a:rPr>
              <a:t>that</a:t>
            </a:r>
            <a:r>
              <a:rPr sz="2100" spc="-35" dirty="0">
                <a:solidFill>
                  <a:srgbClr val="333333"/>
                </a:solidFill>
                <a:latin typeface="Trebuchet MS"/>
                <a:cs typeface="Trebuchet MS"/>
              </a:rPr>
              <a:t> </a:t>
            </a:r>
            <a:r>
              <a:rPr sz="2100" spc="90" dirty="0">
                <a:solidFill>
                  <a:srgbClr val="333333"/>
                </a:solidFill>
                <a:latin typeface="Trebuchet MS"/>
                <a:cs typeface="Trebuchet MS"/>
              </a:rPr>
              <a:t>one</a:t>
            </a:r>
            <a:r>
              <a:rPr sz="2100" spc="-35" dirty="0">
                <a:solidFill>
                  <a:srgbClr val="333333"/>
                </a:solidFill>
                <a:latin typeface="Trebuchet MS"/>
                <a:cs typeface="Trebuchet MS"/>
              </a:rPr>
              <a:t> </a:t>
            </a:r>
            <a:r>
              <a:rPr sz="2100" spc="100" dirty="0">
                <a:solidFill>
                  <a:srgbClr val="333333"/>
                </a:solidFill>
                <a:latin typeface="Trebuchet MS"/>
                <a:cs typeface="Trebuchet MS"/>
              </a:rPr>
              <a:t>and</a:t>
            </a:r>
            <a:r>
              <a:rPr sz="2100" spc="-40" dirty="0">
                <a:solidFill>
                  <a:srgbClr val="333333"/>
                </a:solidFill>
                <a:latin typeface="Trebuchet MS"/>
                <a:cs typeface="Trebuchet MS"/>
              </a:rPr>
              <a:t> </a:t>
            </a:r>
            <a:r>
              <a:rPr sz="2100" dirty="0">
                <a:solidFill>
                  <a:srgbClr val="333333"/>
                </a:solidFill>
                <a:latin typeface="Trebuchet MS"/>
                <a:cs typeface="Trebuchet MS"/>
              </a:rPr>
              <a:t>only</a:t>
            </a:r>
            <a:r>
              <a:rPr sz="2100" spc="-35" dirty="0">
                <a:solidFill>
                  <a:srgbClr val="333333"/>
                </a:solidFill>
                <a:latin typeface="Trebuchet MS"/>
                <a:cs typeface="Trebuchet MS"/>
              </a:rPr>
              <a:t> </a:t>
            </a:r>
            <a:r>
              <a:rPr sz="2100" spc="90" dirty="0">
                <a:solidFill>
                  <a:srgbClr val="333333"/>
                </a:solidFill>
                <a:latin typeface="Trebuchet MS"/>
                <a:cs typeface="Trebuchet MS"/>
              </a:rPr>
              <a:t>one</a:t>
            </a:r>
            <a:r>
              <a:rPr sz="2100" spc="-40" dirty="0">
                <a:solidFill>
                  <a:srgbClr val="333333"/>
                </a:solidFill>
                <a:latin typeface="Trebuchet MS"/>
                <a:cs typeface="Trebuchet MS"/>
              </a:rPr>
              <a:t> </a:t>
            </a:r>
            <a:r>
              <a:rPr sz="2100" dirty="0">
                <a:solidFill>
                  <a:srgbClr val="333333"/>
                </a:solidFill>
                <a:latin typeface="Trebuchet MS"/>
                <a:cs typeface="Trebuchet MS"/>
              </a:rPr>
              <a:t>instance</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40" dirty="0">
                <a:solidFill>
                  <a:srgbClr val="ED2137"/>
                </a:solidFill>
                <a:latin typeface="Trebuchet MS"/>
                <a:cs typeface="Trebuchet MS"/>
              </a:rPr>
              <a:t> </a:t>
            </a:r>
            <a:r>
              <a:rPr sz="2100" spc="105" dirty="0">
                <a:solidFill>
                  <a:srgbClr val="333333"/>
                </a:solidFill>
                <a:latin typeface="Trebuchet MS"/>
                <a:cs typeface="Trebuchet MS"/>
              </a:rPr>
              <a:t>runs</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35" dirty="0">
                <a:solidFill>
                  <a:srgbClr val="333333"/>
                </a:solidFill>
                <a:latin typeface="Trebuchet MS"/>
                <a:cs typeface="Trebuchet MS"/>
              </a:rPr>
              <a:t> </a:t>
            </a:r>
            <a:r>
              <a:rPr sz="2100" dirty="0">
                <a:solidFill>
                  <a:srgbClr val="333333"/>
                </a:solidFill>
                <a:latin typeface="Trebuchet MS"/>
                <a:cs typeface="Trebuchet MS"/>
              </a:rPr>
              <a:t>each</a:t>
            </a:r>
            <a:r>
              <a:rPr sz="2100" spc="-40" dirty="0">
                <a:solidFill>
                  <a:srgbClr val="333333"/>
                </a:solidFill>
                <a:latin typeface="Trebuchet MS"/>
                <a:cs typeface="Trebuchet MS"/>
              </a:rPr>
              <a:t> </a:t>
            </a:r>
            <a:r>
              <a:rPr sz="2100" spc="114" dirty="0">
                <a:solidFill>
                  <a:srgbClr val="ED2137"/>
                </a:solidFill>
                <a:latin typeface="Trebuchet MS"/>
                <a:cs typeface="Trebuchet MS"/>
              </a:rPr>
              <a:t>Node</a:t>
            </a:r>
            <a:r>
              <a:rPr sz="2100" spc="-35" dirty="0">
                <a:solidFill>
                  <a:srgbClr val="ED2137"/>
                </a:solidFill>
                <a:latin typeface="Trebuchet MS"/>
                <a:cs typeface="Trebuchet MS"/>
              </a:rPr>
              <a:t> </a:t>
            </a:r>
            <a:r>
              <a:rPr sz="2100" dirty="0">
                <a:solidFill>
                  <a:srgbClr val="333333"/>
                </a:solidFill>
                <a:latin typeface="Trebuchet MS"/>
                <a:cs typeface="Trebuchet MS"/>
              </a:rPr>
              <a:t>(or</a:t>
            </a:r>
            <a:r>
              <a:rPr sz="2100" spc="-40" dirty="0">
                <a:solidFill>
                  <a:srgbClr val="333333"/>
                </a:solidFill>
                <a:latin typeface="Trebuchet MS"/>
                <a:cs typeface="Trebuchet MS"/>
              </a:rPr>
              <a:t> </a:t>
            </a:r>
            <a:r>
              <a:rPr sz="2100" spc="55" dirty="0">
                <a:solidFill>
                  <a:srgbClr val="333333"/>
                </a:solidFill>
                <a:latin typeface="Trebuchet MS"/>
                <a:cs typeface="Trebuchet MS"/>
              </a:rPr>
              <a:t>subset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50" dirty="0">
                <a:solidFill>
                  <a:srgbClr val="333333"/>
                </a:solidFill>
                <a:latin typeface="Trebuchet MS"/>
                <a:cs typeface="Trebuchet MS"/>
              </a:rPr>
              <a:t>nodes)</a:t>
            </a:r>
            <a:endParaRPr sz="2100">
              <a:latin typeface="Trebuchet MS"/>
              <a:cs typeface="Trebuchet MS"/>
            </a:endParaRPr>
          </a:p>
          <a:p>
            <a:pPr marL="393065">
              <a:lnSpc>
                <a:spcPct val="100000"/>
              </a:lnSpc>
              <a:spcBef>
                <a:spcPts val="1305"/>
              </a:spcBef>
            </a:pPr>
            <a:r>
              <a:rPr sz="2100" spc="-20" dirty="0">
                <a:solidFill>
                  <a:srgbClr val="333333"/>
                </a:solidFill>
                <a:latin typeface="Trebuchet MS"/>
                <a:cs typeface="Trebuchet MS"/>
              </a:rPr>
              <a:t>If</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5" dirty="0">
                <a:solidFill>
                  <a:srgbClr val="333333"/>
                </a:solidFill>
                <a:latin typeface="Trebuchet MS"/>
                <a:cs typeface="Trebuchet MS"/>
              </a:rPr>
              <a:t> </a:t>
            </a:r>
            <a:r>
              <a:rPr sz="2100" spc="114" dirty="0">
                <a:solidFill>
                  <a:srgbClr val="ED2137"/>
                </a:solidFill>
                <a:latin typeface="Trebuchet MS"/>
                <a:cs typeface="Trebuchet MS"/>
              </a:rPr>
              <a:t>Node</a:t>
            </a:r>
            <a:r>
              <a:rPr sz="2100" spc="-70" dirty="0">
                <a:solidFill>
                  <a:srgbClr val="ED2137"/>
                </a:solidFill>
                <a:latin typeface="Trebuchet MS"/>
                <a:cs typeface="Trebuchet MS"/>
              </a:rPr>
              <a:t> </a:t>
            </a:r>
            <a:r>
              <a:rPr sz="2100" dirty="0">
                <a:solidFill>
                  <a:srgbClr val="333333"/>
                </a:solidFill>
                <a:latin typeface="Trebuchet MS"/>
                <a:cs typeface="Trebuchet MS"/>
              </a:rPr>
              <a:t>is</a:t>
            </a:r>
            <a:r>
              <a:rPr sz="2100" spc="-75" dirty="0">
                <a:solidFill>
                  <a:srgbClr val="333333"/>
                </a:solidFill>
                <a:latin typeface="Trebuchet MS"/>
                <a:cs typeface="Trebuchet MS"/>
              </a:rPr>
              <a:t> </a:t>
            </a:r>
            <a:r>
              <a:rPr sz="2100" spc="80" dirty="0">
                <a:solidFill>
                  <a:srgbClr val="333333"/>
                </a:solidFill>
                <a:latin typeface="Trebuchet MS"/>
                <a:cs typeface="Trebuchet MS"/>
              </a:rPr>
              <a:t>added</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7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20" dirty="0">
                <a:solidFill>
                  <a:srgbClr val="333333"/>
                </a:solidFill>
                <a:latin typeface="Trebuchet MS"/>
                <a:cs typeface="Trebuchet MS"/>
              </a:rPr>
              <a:t>cluster,</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75" dirty="0">
                <a:solidFill>
                  <a:srgbClr val="333333"/>
                </a:solidFill>
                <a:latin typeface="Trebuchet MS"/>
                <a:cs typeface="Trebuchet MS"/>
              </a:rPr>
              <a:t>new</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50" dirty="0">
                <a:solidFill>
                  <a:srgbClr val="333333"/>
                </a:solidFill>
                <a:latin typeface="Trebuchet MS"/>
                <a:cs typeface="Trebuchet MS"/>
              </a:rPr>
              <a:t>will</a:t>
            </a:r>
            <a:r>
              <a:rPr sz="2100" spc="-75"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50" dirty="0">
                <a:solidFill>
                  <a:srgbClr val="333333"/>
                </a:solidFill>
                <a:latin typeface="Trebuchet MS"/>
                <a:cs typeface="Trebuchet MS"/>
              </a:rPr>
              <a:t>launched</a:t>
            </a:r>
            <a:r>
              <a:rPr sz="2100" spc="-75" dirty="0">
                <a:solidFill>
                  <a:srgbClr val="333333"/>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5" dirty="0">
                <a:solidFill>
                  <a:srgbClr val="333333"/>
                </a:solidFill>
                <a:latin typeface="Trebuchet MS"/>
                <a:cs typeface="Trebuchet MS"/>
              </a:rPr>
              <a:t> </a:t>
            </a:r>
            <a:r>
              <a:rPr sz="2100" spc="75" dirty="0">
                <a:solidFill>
                  <a:srgbClr val="333333"/>
                </a:solidFill>
                <a:latin typeface="Trebuchet MS"/>
                <a:cs typeface="Trebuchet MS"/>
              </a:rPr>
              <a:t>new</a:t>
            </a:r>
            <a:r>
              <a:rPr sz="2100" spc="-70" dirty="0">
                <a:solidFill>
                  <a:srgbClr val="333333"/>
                </a:solidFill>
                <a:latin typeface="Trebuchet MS"/>
                <a:cs typeface="Trebuchet MS"/>
              </a:rPr>
              <a:t> </a:t>
            </a:r>
            <a:r>
              <a:rPr sz="2100" spc="80" dirty="0">
                <a:solidFill>
                  <a:srgbClr val="333333"/>
                </a:solidFill>
                <a:latin typeface="Trebuchet MS"/>
                <a:cs typeface="Trebuchet MS"/>
              </a:rPr>
              <a:t>node</a:t>
            </a:r>
            <a:endParaRPr sz="2100">
              <a:latin typeface="Trebuchet MS"/>
              <a:cs typeface="Trebuchet MS"/>
            </a:endParaRPr>
          </a:p>
          <a:p>
            <a:pPr marL="393065" marR="5080" indent="381000">
              <a:lnSpc>
                <a:spcPct val="148800"/>
              </a:lnSpc>
            </a:pP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90" dirty="0">
                <a:solidFill>
                  <a:srgbClr val="ED2137"/>
                </a:solidFill>
                <a:latin typeface="Trebuchet MS"/>
                <a:cs typeface="Trebuchet MS"/>
              </a:rPr>
              <a:t>DaemonSet</a:t>
            </a:r>
            <a:r>
              <a:rPr sz="2100" spc="-70" dirty="0">
                <a:solidFill>
                  <a:srgbClr val="ED2137"/>
                </a:solidFill>
                <a:latin typeface="Trebuchet MS"/>
                <a:cs typeface="Trebuchet MS"/>
              </a:rPr>
              <a:t> </a:t>
            </a:r>
            <a:r>
              <a:rPr sz="2100" spc="-50" dirty="0">
                <a:solidFill>
                  <a:srgbClr val="333333"/>
                </a:solidFill>
                <a:latin typeface="Trebuchet MS"/>
                <a:cs typeface="Trebuchet MS"/>
              </a:rPr>
              <a:t>will</a:t>
            </a:r>
            <a:r>
              <a:rPr sz="2100" spc="-70"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50" dirty="0">
                <a:solidFill>
                  <a:srgbClr val="333333"/>
                </a:solidFill>
                <a:latin typeface="Trebuchet MS"/>
                <a:cs typeface="Trebuchet MS"/>
              </a:rPr>
              <a:t>deployed</a:t>
            </a:r>
            <a:r>
              <a:rPr sz="2100" spc="-65" dirty="0">
                <a:solidFill>
                  <a:srgbClr val="333333"/>
                </a:solidFill>
                <a:latin typeface="Trebuchet MS"/>
                <a:cs typeface="Trebuchet MS"/>
              </a:rPr>
              <a:t> </a:t>
            </a:r>
            <a:r>
              <a:rPr sz="2100" dirty="0">
                <a:solidFill>
                  <a:srgbClr val="333333"/>
                </a:solidFill>
                <a:latin typeface="Trebuchet MS"/>
                <a:cs typeface="Trebuchet MS"/>
              </a:rPr>
              <a:t>even</a:t>
            </a:r>
            <a:r>
              <a:rPr sz="2100" spc="-70" dirty="0">
                <a:solidFill>
                  <a:srgbClr val="333333"/>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spc="105" dirty="0">
                <a:solidFill>
                  <a:srgbClr val="333333"/>
                </a:solidFill>
                <a:latin typeface="Trebuchet MS"/>
                <a:cs typeface="Trebuchet MS"/>
              </a:rPr>
              <a:t>nodes</a:t>
            </a:r>
            <a:r>
              <a:rPr sz="2100" spc="-70" dirty="0">
                <a:solidFill>
                  <a:srgbClr val="333333"/>
                </a:solidFill>
                <a:latin typeface="Trebuchet MS"/>
                <a:cs typeface="Trebuchet MS"/>
              </a:rPr>
              <a:t> </a:t>
            </a:r>
            <a:r>
              <a:rPr sz="2100" spc="80" dirty="0">
                <a:solidFill>
                  <a:srgbClr val="333333"/>
                </a:solidFill>
                <a:latin typeface="Trebuchet MS"/>
                <a:cs typeface="Trebuchet MS"/>
              </a:rPr>
              <a:t>marked</a:t>
            </a:r>
            <a:r>
              <a:rPr sz="2100" spc="-65" dirty="0">
                <a:solidFill>
                  <a:srgbClr val="333333"/>
                </a:solidFill>
                <a:latin typeface="Trebuchet MS"/>
                <a:cs typeface="Trebuchet MS"/>
              </a:rPr>
              <a:t> </a:t>
            </a:r>
            <a:r>
              <a:rPr sz="2100" spc="105" dirty="0">
                <a:solidFill>
                  <a:srgbClr val="333333"/>
                </a:solidFill>
                <a:latin typeface="Trebuchet MS"/>
                <a:cs typeface="Trebuchet MS"/>
              </a:rPr>
              <a:t>as</a:t>
            </a:r>
            <a:r>
              <a:rPr sz="2100" spc="-70" dirty="0">
                <a:solidFill>
                  <a:srgbClr val="333333"/>
                </a:solidFill>
                <a:latin typeface="Trebuchet MS"/>
                <a:cs typeface="Trebuchet MS"/>
              </a:rPr>
              <a:t> </a:t>
            </a:r>
            <a:r>
              <a:rPr sz="2100" spc="80" dirty="0">
                <a:solidFill>
                  <a:srgbClr val="333333"/>
                </a:solidFill>
                <a:latin typeface="Trebuchet MS"/>
                <a:cs typeface="Trebuchet MS"/>
              </a:rPr>
              <a:t>unusable</a:t>
            </a:r>
            <a:r>
              <a:rPr sz="2100" spc="-70" dirty="0">
                <a:solidFill>
                  <a:srgbClr val="333333"/>
                </a:solidFill>
                <a:latin typeface="Trebuchet MS"/>
                <a:cs typeface="Trebuchet MS"/>
              </a:rPr>
              <a:t> </a:t>
            </a:r>
            <a:r>
              <a:rPr sz="2100" dirty="0">
                <a:solidFill>
                  <a:srgbClr val="333333"/>
                </a:solidFill>
                <a:latin typeface="Trebuchet MS"/>
                <a:cs typeface="Trebuchet MS"/>
              </a:rPr>
              <a:t>(by</a:t>
            </a:r>
            <a:r>
              <a:rPr sz="2100" spc="-70" dirty="0">
                <a:solidFill>
                  <a:srgbClr val="333333"/>
                </a:solidFill>
                <a:latin typeface="Trebuchet MS"/>
                <a:cs typeface="Trebuchet MS"/>
              </a:rPr>
              <a:t> </a:t>
            </a:r>
            <a:r>
              <a:rPr sz="2100" spc="-10" dirty="0">
                <a:solidFill>
                  <a:srgbClr val="333333"/>
                </a:solidFill>
                <a:latin typeface="Trebuchet MS"/>
                <a:cs typeface="Trebuchet MS"/>
              </a:rPr>
              <a:t>administrators) </a:t>
            </a:r>
            <a:r>
              <a:rPr sz="2100" spc="-20" dirty="0">
                <a:solidFill>
                  <a:srgbClr val="333333"/>
                </a:solidFill>
                <a:latin typeface="Trebuchet MS"/>
                <a:cs typeface="Trebuchet MS"/>
              </a:rPr>
              <a:t>If</a:t>
            </a:r>
            <a:r>
              <a:rPr sz="2100" spc="-80" dirty="0">
                <a:solidFill>
                  <a:srgbClr val="333333"/>
                </a:solidFill>
                <a:latin typeface="Trebuchet MS"/>
                <a:cs typeface="Trebuchet MS"/>
              </a:rPr>
              <a:t> </a:t>
            </a:r>
            <a:r>
              <a:rPr sz="2100" spc="65" dirty="0">
                <a:solidFill>
                  <a:srgbClr val="333333"/>
                </a:solidFill>
                <a:latin typeface="Trebuchet MS"/>
                <a:cs typeface="Trebuchet MS"/>
              </a:rPr>
              <a:t>a</a:t>
            </a:r>
            <a:r>
              <a:rPr sz="2100" spc="-75" dirty="0">
                <a:solidFill>
                  <a:srgbClr val="333333"/>
                </a:solidFill>
                <a:latin typeface="Trebuchet MS"/>
                <a:cs typeface="Trebuchet MS"/>
              </a:rPr>
              <a:t> </a:t>
            </a:r>
            <a:r>
              <a:rPr sz="2100" spc="114" dirty="0">
                <a:solidFill>
                  <a:srgbClr val="ED2137"/>
                </a:solidFill>
                <a:latin typeface="Trebuchet MS"/>
                <a:cs typeface="Trebuchet MS"/>
              </a:rPr>
              <a:t>Node</a:t>
            </a:r>
            <a:r>
              <a:rPr sz="2100" spc="-75" dirty="0">
                <a:solidFill>
                  <a:srgbClr val="ED2137"/>
                </a:solidFill>
                <a:latin typeface="Trebuchet MS"/>
                <a:cs typeface="Trebuchet MS"/>
              </a:rPr>
              <a:t> </a:t>
            </a:r>
            <a:r>
              <a:rPr sz="2100" dirty="0">
                <a:solidFill>
                  <a:srgbClr val="333333"/>
                </a:solidFill>
                <a:latin typeface="Trebuchet MS"/>
                <a:cs typeface="Trebuchet MS"/>
              </a:rPr>
              <a:t>is</a:t>
            </a:r>
            <a:r>
              <a:rPr sz="2100" spc="-75" dirty="0">
                <a:solidFill>
                  <a:srgbClr val="333333"/>
                </a:solidFill>
                <a:latin typeface="Trebuchet MS"/>
                <a:cs typeface="Trebuchet MS"/>
              </a:rPr>
              <a:t> </a:t>
            </a:r>
            <a:r>
              <a:rPr sz="2100" spc="80" dirty="0">
                <a:solidFill>
                  <a:srgbClr val="333333"/>
                </a:solidFill>
                <a:latin typeface="Trebuchet MS"/>
                <a:cs typeface="Trebuchet MS"/>
              </a:rPr>
              <a:t>removed</a:t>
            </a:r>
            <a:r>
              <a:rPr sz="2100" spc="-80" dirty="0">
                <a:solidFill>
                  <a:srgbClr val="333333"/>
                </a:solidFill>
                <a:latin typeface="Trebuchet MS"/>
                <a:cs typeface="Trebuchet MS"/>
              </a:rPr>
              <a:t> </a:t>
            </a:r>
            <a:r>
              <a:rPr sz="2100" spc="75" dirty="0">
                <a:solidFill>
                  <a:srgbClr val="333333"/>
                </a:solidFill>
                <a:latin typeface="Trebuchet MS"/>
                <a:cs typeface="Trebuchet MS"/>
              </a:rPr>
              <a:t>from</a:t>
            </a:r>
            <a:r>
              <a:rPr sz="2100" spc="-75" dirty="0">
                <a:solidFill>
                  <a:srgbClr val="333333"/>
                </a:solidFill>
                <a:latin typeface="Trebuchet MS"/>
                <a:cs typeface="Trebuchet MS"/>
              </a:rPr>
              <a:t> </a:t>
            </a:r>
            <a:r>
              <a:rPr sz="2100" dirty="0">
                <a:solidFill>
                  <a:srgbClr val="333333"/>
                </a:solidFill>
                <a:latin typeface="Trebuchet MS"/>
                <a:cs typeface="Trebuchet MS"/>
              </a:rPr>
              <a:t>the</a:t>
            </a:r>
            <a:r>
              <a:rPr sz="2100" spc="-75" dirty="0">
                <a:solidFill>
                  <a:srgbClr val="333333"/>
                </a:solidFill>
                <a:latin typeface="Trebuchet MS"/>
                <a:cs typeface="Trebuchet MS"/>
              </a:rPr>
              <a:t> </a:t>
            </a:r>
            <a:r>
              <a:rPr sz="2100" spc="-20" dirty="0">
                <a:solidFill>
                  <a:srgbClr val="333333"/>
                </a:solidFill>
                <a:latin typeface="Trebuchet MS"/>
                <a:cs typeface="Trebuchet MS"/>
              </a:rPr>
              <a:t>cluster,</a:t>
            </a:r>
            <a:r>
              <a:rPr sz="2100" spc="-75" dirty="0">
                <a:solidFill>
                  <a:srgbClr val="333333"/>
                </a:solidFill>
                <a:latin typeface="Trebuchet MS"/>
                <a:cs typeface="Trebuchet MS"/>
              </a:rPr>
              <a:t> </a:t>
            </a:r>
            <a:r>
              <a:rPr sz="2100" spc="135" dirty="0">
                <a:solidFill>
                  <a:srgbClr val="333333"/>
                </a:solidFill>
                <a:latin typeface="Trebuchet MS"/>
                <a:cs typeface="Trebuchet MS"/>
              </a:rPr>
              <a:t>no</a:t>
            </a:r>
            <a:r>
              <a:rPr sz="2100" spc="-80" dirty="0">
                <a:solidFill>
                  <a:srgbClr val="333333"/>
                </a:solidFill>
                <a:latin typeface="Trebuchet MS"/>
                <a:cs typeface="Trebuchet MS"/>
              </a:rPr>
              <a:t> </a:t>
            </a:r>
            <a:r>
              <a:rPr sz="2100" spc="75" dirty="0">
                <a:solidFill>
                  <a:srgbClr val="333333"/>
                </a:solidFill>
                <a:latin typeface="Trebuchet MS"/>
                <a:cs typeface="Trebuchet MS"/>
              </a:rPr>
              <a:t>new</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5" dirty="0">
                <a:solidFill>
                  <a:srgbClr val="ED2137"/>
                </a:solidFill>
                <a:latin typeface="Trebuchet MS"/>
                <a:cs typeface="Trebuchet MS"/>
              </a:rPr>
              <a:t> </a:t>
            </a:r>
            <a:r>
              <a:rPr sz="2100" spc="-50" dirty="0">
                <a:solidFill>
                  <a:srgbClr val="333333"/>
                </a:solidFill>
                <a:latin typeface="Trebuchet MS"/>
                <a:cs typeface="Trebuchet MS"/>
              </a:rPr>
              <a:t>will</a:t>
            </a:r>
            <a:r>
              <a:rPr sz="2100" spc="-75" dirty="0">
                <a:solidFill>
                  <a:srgbClr val="333333"/>
                </a:solidFill>
                <a:latin typeface="Trebuchet MS"/>
                <a:cs typeface="Trebuchet MS"/>
              </a:rPr>
              <a:t> </a:t>
            </a:r>
            <a:r>
              <a:rPr sz="2100" spc="55" dirty="0">
                <a:solidFill>
                  <a:srgbClr val="333333"/>
                </a:solidFill>
                <a:latin typeface="Trebuchet MS"/>
                <a:cs typeface="Trebuchet MS"/>
              </a:rPr>
              <a:t>be</a:t>
            </a:r>
            <a:r>
              <a:rPr sz="2100" spc="-80" dirty="0">
                <a:solidFill>
                  <a:srgbClr val="333333"/>
                </a:solidFill>
                <a:latin typeface="Trebuchet MS"/>
                <a:cs typeface="Trebuchet MS"/>
              </a:rPr>
              <a:t> </a:t>
            </a:r>
            <a:r>
              <a:rPr sz="2100" spc="40" dirty="0">
                <a:solidFill>
                  <a:srgbClr val="333333"/>
                </a:solidFill>
                <a:latin typeface="Trebuchet MS"/>
                <a:cs typeface="Trebuchet MS"/>
              </a:rPr>
              <a:t>launched</a:t>
            </a:r>
            <a:endParaRPr sz="2100">
              <a:latin typeface="Trebuchet MS"/>
              <a:cs typeface="Trebuchet M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DAEMONSET</a:t>
            </a:r>
            <a:r>
              <a:rPr spc="-105" dirty="0"/>
              <a:t> </a:t>
            </a:r>
            <a:r>
              <a:rPr dirty="0"/>
              <a:t>ON</a:t>
            </a:r>
            <a:r>
              <a:rPr spc="-105" dirty="0"/>
              <a:t> </a:t>
            </a:r>
            <a:r>
              <a:rPr spc="75" dirty="0"/>
              <a:t>A</a:t>
            </a:r>
            <a:r>
              <a:rPr spc="-100" dirty="0"/>
              <a:t> </a:t>
            </a:r>
            <a:r>
              <a:rPr spc="-85" dirty="0"/>
              <a:t>SUBSET</a:t>
            </a:r>
            <a:r>
              <a:rPr spc="-105" dirty="0"/>
              <a:t> </a:t>
            </a:r>
            <a:r>
              <a:rPr dirty="0"/>
              <a:t>OF</a:t>
            </a:r>
            <a:r>
              <a:rPr spc="-105" dirty="0"/>
              <a:t> </a:t>
            </a:r>
            <a:r>
              <a:rPr spc="-10" dirty="0"/>
              <a:t>NODES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24137"/>
            <a:ext cx="104775" cy="104774"/>
          </a:xfrm>
          <a:prstGeom prst="rect">
            <a:avLst/>
          </a:prstGeom>
        </p:spPr>
      </p:pic>
      <p:sp>
        <p:nvSpPr>
          <p:cNvPr id="6" name="object 6"/>
          <p:cNvSpPr txBox="1"/>
          <p:nvPr/>
        </p:nvSpPr>
        <p:spPr>
          <a:xfrm>
            <a:off x="1177924" y="1345564"/>
            <a:ext cx="9097010" cy="1492250"/>
          </a:xfrm>
          <a:prstGeom prst="rect">
            <a:avLst/>
          </a:prstGeom>
        </p:spPr>
        <p:txBody>
          <a:bodyPr vert="horz" wrap="square" lIns="0" tIns="178435" rIns="0" bIns="0" rtlCol="0">
            <a:spAutoFit/>
          </a:bodyPr>
          <a:lstStyle/>
          <a:p>
            <a:pPr marL="12700">
              <a:lnSpc>
                <a:spcPct val="100000"/>
              </a:lnSpc>
              <a:spcBef>
                <a:spcPts val="1405"/>
              </a:spcBef>
            </a:pPr>
            <a:r>
              <a:rPr sz="2100" spc="85" dirty="0">
                <a:solidFill>
                  <a:srgbClr val="333333"/>
                </a:solidFill>
                <a:latin typeface="Trebuchet MS"/>
                <a:cs typeface="Trebuchet MS"/>
              </a:rPr>
              <a:t>A</a:t>
            </a:r>
            <a:r>
              <a:rPr sz="2100" spc="-75" dirty="0">
                <a:solidFill>
                  <a:srgbClr val="333333"/>
                </a:solidFill>
                <a:latin typeface="Trebuchet MS"/>
                <a:cs typeface="Trebuchet MS"/>
              </a:rPr>
              <a:t> </a:t>
            </a:r>
            <a:r>
              <a:rPr sz="2100" spc="90" dirty="0">
                <a:solidFill>
                  <a:srgbClr val="ED2137"/>
                </a:solidFill>
                <a:latin typeface="Trebuchet MS"/>
                <a:cs typeface="Trebuchet MS"/>
              </a:rPr>
              <a:t>DaemonSet</a:t>
            </a:r>
            <a:r>
              <a:rPr sz="2100" spc="-70" dirty="0">
                <a:solidFill>
                  <a:srgbClr val="ED2137"/>
                </a:solidFill>
                <a:latin typeface="Trebuchet MS"/>
                <a:cs typeface="Trebuchet MS"/>
              </a:rPr>
              <a:t> </a:t>
            </a:r>
            <a:r>
              <a:rPr sz="2100" spc="60" dirty="0">
                <a:solidFill>
                  <a:srgbClr val="333333"/>
                </a:solidFill>
                <a:latin typeface="Trebuchet MS"/>
                <a:cs typeface="Trebuchet MS"/>
              </a:rPr>
              <a:t>deploys</a:t>
            </a:r>
            <a:r>
              <a:rPr sz="2100" spc="-70" dirty="0">
                <a:solidFill>
                  <a:srgbClr val="333333"/>
                </a:solidFill>
                <a:latin typeface="Trebuchet MS"/>
                <a:cs typeface="Trebuchet MS"/>
              </a:rPr>
              <a:t> </a:t>
            </a:r>
            <a:r>
              <a:rPr sz="2100" dirty="0">
                <a:solidFill>
                  <a:srgbClr val="333333"/>
                </a:solidFill>
                <a:latin typeface="Trebuchet MS"/>
                <a:cs typeface="Trebuchet MS"/>
              </a:rPr>
              <a:t>its</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spc="135" dirty="0">
                <a:solidFill>
                  <a:srgbClr val="333333"/>
                </a:solidFill>
                <a:latin typeface="Trebuchet MS"/>
                <a:cs typeface="Trebuchet MS"/>
              </a:rPr>
              <a:t>on</a:t>
            </a:r>
            <a:r>
              <a:rPr sz="2100" spc="-70" dirty="0">
                <a:solidFill>
                  <a:srgbClr val="333333"/>
                </a:solidFill>
                <a:latin typeface="Trebuchet MS"/>
                <a:cs typeface="Trebuchet MS"/>
              </a:rPr>
              <a:t> </a:t>
            </a:r>
            <a:r>
              <a:rPr sz="2100" spc="-40" dirty="0">
                <a:solidFill>
                  <a:srgbClr val="333333"/>
                </a:solidFill>
                <a:latin typeface="Trebuchet MS"/>
                <a:cs typeface="Trebuchet MS"/>
              </a:rPr>
              <a:t>all</a:t>
            </a:r>
            <a:r>
              <a:rPr sz="2100" spc="-75" dirty="0">
                <a:solidFill>
                  <a:srgbClr val="333333"/>
                </a:solidFill>
                <a:latin typeface="Trebuchet MS"/>
                <a:cs typeface="Trebuchet MS"/>
              </a:rPr>
              <a:t> </a:t>
            </a:r>
            <a:r>
              <a:rPr sz="2100" dirty="0">
                <a:solidFill>
                  <a:srgbClr val="333333"/>
                </a:solidFill>
                <a:latin typeface="Trebuchet MS"/>
                <a:cs typeface="Trebuchet MS"/>
              </a:rPr>
              <a:t>cluster</a:t>
            </a:r>
            <a:r>
              <a:rPr sz="2100" spc="-70" dirty="0">
                <a:solidFill>
                  <a:srgbClr val="333333"/>
                </a:solidFill>
                <a:latin typeface="Trebuchet MS"/>
                <a:cs typeface="Trebuchet MS"/>
              </a:rPr>
              <a:t> </a:t>
            </a:r>
            <a:r>
              <a:rPr sz="2100" spc="-10" dirty="0">
                <a:solidFill>
                  <a:srgbClr val="333333"/>
                </a:solidFill>
                <a:latin typeface="Trebuchet MS"/>
                <a:cs typeface="Trebuchet MS"/>
              </a:rPr>
              <a:t>nodes...</a:t>
            </a:r>
            <a:endParaRPr sz="2100">
              <a:latin typeface="Trebuchet MS"/>
              <a:cs typeface="Trebuchet MS"/>
            </a:endParaRPr>
          </a:p>
          <a:p>
            <a:pPr marL="12700">
              <a:lnSpc>
                <a:spcPct val="100000"/>
              </a:lnSpc>
              <a:spcBef>
                <a:spcPts val="1305"/>
              </a:spcBef>
            </a:pPr>
            <a:r>
              <a:rPr sz="2100" spc="-229" dirty="0">
                <a:solidFill>
                  <a:srgbClr val="333333"/>
                </a:solidFill>
                <a:latin typeface="Trebuchet MS"/>
                <a:cs typeface="Trebuchet MS"/>
              </a:rPr>
              <a:t>...</a:t>
            </a:r>
            <a:r>
              <a:rPr sz="2100" spc="-25" dirty="0">
                <a:solidFill>
                  <a:srgbClr val="333333"/>
                </a:solidFill>
                <a:latin typeface="Trebuchet MS"/>
                <a:cs typeface="Trebuchet MS"/>
              </a:rPr>
              <a:t> </a:t>
            </a:r>
            <a:r>
              <a:rPr sz="2100" spc="75" dirty="0">
                <a:solidFill>
                  <a:srgbClr val="333333"/>
                </a:solidFill>
                <a:latin typeface="Trebuchet MS"/>
                <a:cs typeface="Trebuchet MS"/>
              </a:rPr>
              <a:t>unless</a:t>
            </a:r>
            <a:r>
              <a:rPr sz="2100" spc="-25" dirty="0">
                <a:solidFill>
                  <a:srgbClr val="333333"/>
                </a:solidFill>
                <a:latin typeface="Trebuchet MS"/>
                <a:cs typeface="Trebuchet MS"/>
              </a:rPr>
              <a:t> </a:t>
            </a:r>
            <a:r>
              <a:rPr sz="2100" spc="85" dirty="0">
                <a:solidFill>
                  <a:srgbClr val="333333"/>
                </a:solidFill>
                <a:latin typeface="Trebuchet MS"/>
                <a:cs typeface="Trebuchet MS"/>
              </a:rPr>
              <a:t>you</a:t>
            </a:r>
            <a:r>
              <a:rPr sz="2100" spc="-25" dirty="0">
                <a:solidFill>
                  <a:srgbClr val="333333"/>
                </a:solidFill>
                <a:latin typeface="Trebuchet MS"/>
                <a:cs typeface="Trebuchet MS"/>
              </a:rPr>
              <a:t> </a:t>
            </a:r>
            <a:r>
              <a:rPr sz="2100" dirty="0">
                <a:solidFill>
                  <a:srgbClr val="333333"/>
                </a:solidFill>
                <a:latin typeface="Trebuchet MS"/>
                <a:cs typeface="Trebuchet MS"/>
              </a:rPr>
              <a:t>specify</a:t>
            </a:r>
            <a:r>
              <a:rPr sz="2100" spc="-25" dirty="0">
                <a:solidFill>
                  <a:srgbClr val="333333"/>
                </a:solidFill>
                <a:latin typeface="Trebuchet MS"/>
                <a:cs typeface="Trebuchet MS"/>
              </a:rPr>
              <a:t> </a:t>
            </a:r>
            <a:r>
              <a:rPr sz="2100" spc="135" dirty="0">
                <a:solidFill>
                  <a:srgbClr val="333333"/>
                </a:solidFill>
                <a:latin typeface="Trebuchet MS"/>
                <a:cs typeface="Trebuchet MS"/>
              </a:rPr>
              <a:t>on</a:t>
            </a:r>
            <a:r>
              <a:rPr sz="2100" spc="-20" dirty="0">
                <a:solidFill>
                  <a:srgbClr val="333333"/>
                </a:solidFill>
                <a:latin typeface="Trebuchet MS"/>
                <a:cs typeface="Trebuchet MS"/>
              </a:rPr>
              <a:t> </a:t>
            </a:r>
            <a:r>
              <a:rPr sz="2100" dirty="0">
                <a:solidFill>
                  <a:srgbClr val="333333"/>
                </a:solidFill>
                <a:latin typeface="Trebuchet MS"/>
                <a:cs typeface="Trebuchet MS"/>
              </a:rPr>
              <a:t>which</a:t>
            </a:r>
            <a:r>
              <a:rPr sz="2100" spc="-25" dirty="0">
                <a:solidFill>
                  <a:srgbClr val="333333"/>
                </a:solidFill>
                <a:latin typeface="Trebuchet MS"/>
                <a:cs typeface="Trebuchet MS"/>
              </a:rPr>
              <a:t> </a:t>
            </a:r>
            <a:r>
              <a:rPr sz="2100" spc="105" dirty="0">
                <a:solidFill>
                  <a:srgbClr val="333333"/>
                </a:solidFill>
                <a:latin typeface="Trebuchet MS"/>
                <a:cs typeface="Trebuchet MS"/>
              </a:rPr>
              <a:t>nodes</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deploy</a:t>
            </a:r>
            <a:r>
              <a:rPr sz="2100" spc="-25" dirty="0">
                <a:solidFill>
                  <a:srgbClr val="333333"/>
                </a:solidFill>
                <a:latin typeface="Trebuchet MS"/>
                <a:cs typeface="Trebuchet MS"/>
              </a:rPr>
              <a:t> </a:t>
            </a:r>
            <a:r>
              <a:rPr sz="2100" spc="80" dirty="0">
                <a:solidFill>
                  <a:srgbClr val="333333"/>
                </a:solidFill>
                <a:latin typeface="Trebuchet MS"/>
                <a:cs typeface="Trebuchet MS"/>
              </a:rPr>
              <a:t>through</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spc="250" dirty="0">
                <a:solidFill>
                  <a:srgbClr val="ED2137"/>
                </a:solidFill>
                <a:latin typeface="Tahoma"/>
                <a:cs typeface="Tahoma"/>
              </a:rPr>
              <a:t>nodeSelector</a:t>
            </a:r>
            <a:endParaRPr sz="2100">
              <a:latin typeface="Tahoma"/>
              <a:cs typeface="Tahoma"/>
            </a:endParaRPr>
          </a:p>
          <a:p>
            <a:pPr marL="393065">
              <a:lnSpc>
                <a:spcPct val="100000"/>
              </a:lnSpc>
              <a:spcBef>
                <a:spcPts val="1380"/>
              </a:spcBef>
            </a:pPr>
            <a:r>
              <a:rPr sz="2100" spc="105" dirty="0">
                <a:solidFill>
                  <a:srgbClr val="333333"/>
                </a:solidFill>
                <a:latin typeface="Trebuchet MS"/>
                <a:cs typeface="Trebuchet MS"/>
              </a:rPr>
              <a:t>use</a:t>
            </a:r>
            <a:r>
              <a:rPr sz="2100" spc="-30" dirty="0">
                <a:solidFill>
                  <a:srgbClr val="333333"/>
                </a:solidFill>
                <a:latin typeface="Trebuchet MS"/>
                <a:cs typeface="Trebuchet MS"/>
              </a:rPr>
              <a:t> </a:t>
            </a:r>
            <a:r>
              <a:rPr sz="2100" dirty="0">
                <a:solidFill>
                  <a:srgbClr val="333333"/>
                </a:solidFill>
                <a:latin typeface="Trebuchet MS"/>
                <a:cs typeface="Trebuchet MS"/>
              </a:rPr>
              <a:t>cases:</a:t>
            </a:r>
            <a:r>
              <a:rPr sz="2100" spc="-30" dirty="0">
                <a:solidFill>
                  <a:srgbClr val="333333"/>
                </a:solidFill>
                <a:latin typeface="Trebuchet MS"/>
                <a:cs typeface="Trebuchet MS"/>
              </a:rPr>
              <a:t> </a:t>
            </a:r>
            <a:r>
              <a:rPr sz="2100" dirty="0">
                <a:solidFill>
                  <a:srgbClr val="333333"/>
                </a:solidFill>
                <a:latin typeface="Trebuchet MS"/>
                <a:cs typeface="Trebuchet MS"/>
              </a:rPr>
              <a:t>specific</a:t>
            </a:r>
            <a:r>
              <a:rPr sz="2100" spc="-30" dirty="0">
                <a:solidFill>
                  <a:srgbClr val="333333"/>
                </a:solidFill>
                <a:latin typeface="Trebuchet MS"/>
                <a:cs typeface="Trebuchet MS"/>
              </a:rPr>
              <a:t> </a:t>
            </a:r>
            <a:r>
              <a:rPr sz="2100" dirty="0">
                <a:solidFill>
                  <a:srgbClr val="333333"/>
                </a:solidFill>
                <a:latin typeface="Trebuchet MS"/>
                <a:cs typeface="Trebuchet MS"/>
              </a:rPr>
              <a:t>tools</a:t>
            </a:r>
            <a:r>
              <a:rPr sz="2100" spc="-30" dirty="0">
                <a:solidFill>
                  <a:srgbClr val="333333"/>
                </a:solidFill>
                <a:latin typeface="Trebuchet MS"/>
                <a:cs typeface="Trebuchet MS"/>
              </a:rPr>
              <a:t> </a:t>
            </a:r>
            <a:r>
              <a:rPr sz="2100" spc="65" dirty="0">
                <a:solidFill>
                  <a:srgbClr val="333333"/>
                </a:solidFill>
                <a:latin typeface="Trebuchet MS"/>
                <a:cs typeface="Trebuchet MS"/>
              </a:rPr>
              <a:t>depending</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65" dirty="0">
                <a:solidFill>
                  <a:srgbClr val="333333"/>
                </a:solidFill>
                <a:latin typeface="Trebuchet MS"/>
                <a:cs typeface="Trebuchet MS"/>
              </a:rPr>
              <a:t>hardware</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dirty="0">
                <a:solidFill>
                  <a:srgbClr val="333333"/>
                </a:solidFill>
                <a:latin typeface="Trebuchet MS"/>
                <a:cs typeface="Trebuchet MS"/>
              </a:rPr>
              <a:t>each</a:t>
            </a:r>
            <a:r>
              <a:rPr sz="2100" spc="-30" dirty="0">
                <a:solidFill>
                  <a:srgbClr val="333333"/>
                </a:solidFill>
                <a:latin typeface="Trebuchet MS"/>
                <a:cs typeface="Trebuchet MS"/>
              </a:rPr>
              <a:t> </a:t>
            </a:r>
            <a:r>
              <a:rPr sz="2100" spc="80" dirty="0">
                <a:solidFill>
                  <a:srgbClr val="333333"/>
                </a:solidFill>
                <a:latin typeface="Trebuchet MS"/>
                <a:cs typeface="Trebuchet MS"/>
              </a:rPr>
              <a:t>node</a:t>
            </a:r>
            <a:endParaRPr sz="21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69B02-EC8D-D70E-AFA5-26099CF45993}"/>
              </a:ext>
            </a:extLst>
          </p:cNvPr>
          <p:cNvSpPr>
            <a:spLocks noGrp="1"/>
          </p:cNvSpPr>
          <p:nvPr>
            <p:ph type="title"/>
          </p:nvPr>
        </p:nvSpPr>
        <p:spPr>
          <a:xfrm>
            <a:off x="742950" y="3276600"/>
            <a:ext cx="11621770" cy="923330"/>
          </a:xfrm>
        </p:spPr>
        <p:txBody>
          <a:bodyPr/>
          <a:lstStyle/>
          <a:p>
            <a:pPr algn="ctr"/>
            <a:r>
              <a:rPr lang="en-ZA" sz="6000" dirty="0"/>
              <a:t>Brise Glace</a:t>
            </a:r>
          </a:p>
        </p:txBody>
      </p:sp>
    </p:spTree>
    <p:extLst>
      <p:ext uri="{BB962C8B-B14F-4D97-AF65-F5344CB8AC3E}">
        <p14:creationId xmlns:p14="http://schemas.microsoft.com/office/powerpoint/2010/main" val="1279351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REMINDER:</a:t>
            </a:r>
            <a:r>
              <a:rPr spc="-90" dirty="0"/>
              <a:t> </a:t>
            </a:r>
            <a:r>
              <a:rPr spc="-60" dirty="0"/>
              <a:t>IMAGES</a:t>
            </a:r>
            <a:r>
              <a:rPr spc="-85" dirty="0"/>
              <a:t> </a:t>
            </a:r>
            <a:r>
              <a:rPr dirty="0"/>
              <a:t>(VS.</a:t>
            </a:r>
            <a:r>
              <a:rPr spc="-90" dirty="0"/>
              <a:t> </a:t>
            </a:r>
            <a:r>
              <a:rPr spc="-35" dirty="0"/>
              <a:t>CONTAINERS)</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3" cstate="print"/>
          <a:stretch>
            <a:fillRect/>
          </a:stretch>
        </p:blipFill>
        <p:spPr>
          <a:xfrm>
            <a:off x="1309687" y="3138487"/>
            <a:ext cx="104775" cy="104774"/>
          </a:xfrm>
          <a:prstGeom prst="rect">
            <a:avLst/>
          </a:prstGeom>
        </p:spPr>
      </p:pic>
      <p:pic>
        <p:nvPicPr>
          <p:cNvPr id="6" name="object 6"/>
          <p:cNvPicPr/>
          <p:nvPr/>
        </p:nvPicPr>
        <p:blipFill>
          <a:blip r:embed="rId2" cstate="print"/>
          <a:stretch>
            <a:fillRect/>
          </a:stretch>
        </p:blipFill>
        <p:spPr>
          <a:xfrm>
            <a:off x="933449" y="3629024"/>
            <a:ext cx="95250" cy="95249"/>
          </a:xfrm>
          <a:prstGeom prst="rect">
            <a:avLst/>
          </a:prstGeom>
        </p:spPr>
      </p:pic>
      <p:pic>
        <p:nvPicPr>
          <p:cNvPr id="7" name="object 7"/>
          <p:cNvPicPr/>
          <p:nvPr/>
        </p:nvPicPr>
        <p:blipFill>
          <a:blip r:embed="rId2" cstate="print"/>
          <a:stretch>
            <a:fillRect/>
          </a:stretch>
        </p:blipFill>
        <p:spPr>
          <a:xfrm>
            <a:off x="933449" y="4410074"/>
            <a:ext cx="95250" cy="95249"/>
          </a:xfrm>
          <a:prstGeom prst="rect">
            <a:avLst/>
          </a:prstGeom>
        </p:spPr>
      </p:pic>
      <p:pic>
        <p:nvPicPr>
          <p:cNvPr id="8" name="object 8"/>
          <p:cNvPicPr/>
          <p:nvPr/>
        </p:nvPicPr>
        <p:blipFill>
          <a:blip r:embed="rId2" cstate="print"/>
          <a:stretch>
            <a:fillRect/>
          </a:stretch>
        </p:blipFill>
        <p:spPr>
          <a:xfrm>
            <a:off x="933449" y="4886324"/>
            <a:ext cx="95250" cy="95249"/>
          </a:xfrm>
          <a:prstGeom prst="rect">
            <a:avLst/>
          </a:prstGeom>
        </p:spPr>
      </p:pic>
      <p:sp>
        <p:nvSpPr>
          <p:cNvPr id="9" name="object 9"/>
          <p:cNvSpPr/>
          <p:nvPr/>
        </p:nvSpPr>
        <p:spPr>
          <a:xfrm>
            <a:off x="3867149" y="5049201"/>
            <a:ext cx="2540" cy="26670"/>
          </a:xfrm>
          <a:custGeom>
            <a:avLst/>
            <a:gdLst/>
            <a:ahLst/>
            <a:cxnLst/>
            <a:rect l="l" t="t" r="r" b="b"/>
            <a:pathLst>
              <a:path w="2539" h="26670">
                <a:moveTo>
                  <a:pt x="2519" y="26670"/>
                </a:moveTo>
                <a:lnTo>
                  <a:pt x="0" y="26670"/>
                </a:lnTo>
                <a:lnTo>
                  <a:pt x="0" y="0"/>
                </a:lnTo>
                <a:lnTo>
                  <a:pt x="2519" y="0"/>
                </a:lnTo>
                <a:lnTo>
                  <a:pt x="2519" y="26670"/>
                </a:lnTo>
                <a:close/>
              </a:path>
            </a:pathLst>
          </a:custGeom>
          <a:solidFill>
            <a:srgbClr val="ED2137"/>
          </a:solidFill>
        </p:spPr>
        <p:txBody>
          <a:bodyPr wrap="square" lIns="0" tIns="0" rIns="0" bIns="0" rtlCol="0"/>
          <a:lstStyle/>
          <a:p>
            <a:endParaRPr/>
          </a:p>
        </p:txBody>
      </p:sp>
      <p:sp>
        <p:nvSpPr>
          <p:cNvPr id="10" name="object 10"/>
          <p:cNvSpPr txBox="1"/>
          <p:nvPr/>
        </p:nvSpPr>
        <p:spPr>
          <a:xfrm>
            <a:off x="796924" y="1511300"/>
            <a:ext cx="11854815" cy="3583940"/>
          </a:xfrm>
          <a:prstGeom prst="rect">
            <a:avLst/>
          </a:prstGeom>
        </p:spPr>
        <p:txBody>
          <a:bodyPr vert="horz" wrap="square" lIns="0" tIns="12700" rIns="0" bIns="0" rtlCol="0">
            <a:spAutoFit/>
          </a:bodyPr>
          <a:lstStyle/>
          <a:p>
            <a:pPr marL="12700">
              <a:lnSpc>
                <a:spcPct val="100000"/>
              </a:lnSpc>
              <a:spcBef>
                <a:spcPts val="100"/>
              </a:spcBef>
            </a:pPr>
            <a:r>
              <a:rPr sz="2100" spc="105" dirty="0">
                <a:solidFill>
                  <a:srgbClr val="333333"/>
                </a:solidFill>
                <a:latin typeface="Trebuchet MS"/>
                <a:cs typeface="Trebuchet MS"/>
              </a:rPr>
              <a:t>An</a:t>
            </a:r>
            <a:r>
              <a:rPr sz="2100" spc="-90" dirty="0">
                <a:solidFill>
                  <a:srgbClr val="333333"/>
                </a:solidFill>
                <a:latin typeface="Trebuchet MS"/>
                <a:cs typeface="Trebuchet MS"/>
              </a:rPr>
              <a:t> </a:t>
            </a:r>
            <a:r>
              <a:rPr sz="2100" spc="-10" dirty="0">
                <a:solidFill>
                  <a:srgbClr val="333333"/>
                </a:solidFill>
                <a:latin typeface="Trebuchet MS"/>
                <a:cs typeface="Trebuchet MS"/>
              </a:rPr>
              <a:t>image:</a:t>
            </a:r>
            <a:endParaRPr sz="2100" dirty="0">
              <a:latin typeface="Trebuchet MS"/>
              <a:cs typeface="Trebuchet MS"/>
            </a:endParaRPr>
          </a:p>
          <a:p>
            <a:pPr marL="393065">
              <a:lnSpc>
                <a:spcPct val="100000"/>
              </a:lnSpc>
              <a:spcBef>
                <a:spcPts val="1680"/>
              </a:spcBef>
            </a:pPr>
            <a:r>
              <a:rPr sz="2100" dirty="0">
                <a:solidFill>
                  <a:srgbClr val="333333"/>
                </a:solidFill>
                <a:latin typeface="Trebuchet MS"/>
                <a:cs typeface="Trebuchet MS"/>
              </a:rPr>
              <a:t>Read-only</a:t>
            </a:r>
            <a:r>
              <a:rPr sz="2100" spc="10" dirty="0">
                <a:solidFill>
                  <a:srgbClr val="333333"/>
                </a:solidFill>
                <a:latin typeface="Trebuchet MS"/>
                <a:cs typeface="Trebuchet MS"/>
              </a:rPr>
              <a:t> </a:t>
            </a:r>
            <a:r>
              <a:rPr sz="2100" spc="65" dirty="0">
                <a:solidFill>
                  <a:srgbClr val="333333"/>
                </a:solidFill>
                <a:latin typeface="Trebuchet MS"/>
                <a:cs typeface="Trebuchet MS"/>
              </a:rPr>
              <a:t>model</a:t>
            </a:r>
            <a:r>
              <a:rPr sz="2100" spc="10" dirty="0">
                <a:solidFill>
                  <a:srgbClr val="333333"/>
                </a:solidFill>
                <a:latin typeface="Trebuchet MS"/>
                <a:cs typeface="Trebuchet MS"/>
              </a:rPr>
              <a:t> </a:t>
            </a:r>
            <a:r>
              <a:rPr sz="2100" spc="95" dirty="0">
                <a:solidFill>
                  <a:srgbClr val="333333"/>
                </a:solidFill>
                <a:latin typeface="Trebuchet MS"/>
                <a:cs typeface="Trebuchet MS"/>
              </a:rPr>
              <a:t>used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start</a:t>
            </a:r>
            <a:r>
              <a:rPr sz="2100" spc="10" dirty="0">
                <a:solidFill>
                  <a:srgbClr val="333333"/>
                </a:solidFill>
                <a:latin typeface="Trebuchet MS"/>
                <a:cs typeface="Trebuchet MS"/>
              </a:rPr>
              <a:t> </a:t>
            </a:r>
            <a:r>
              <a:rPr sz="2100" dirty="0">
                <a:solidFill>
                  <a:srgbClr val="333333"/>
                </a:solidFill>
                <a:latin typeface="Trebuchet MS"/>
                <a:cs typeface="Trebuchet MS"/>
              </a:rPr>
              <a:t>containers,</a:t>
            </a:r>
            <a:r>
              <a:rPr sz="2100" spc="10" dirty="0">
                <a:solidFill>
                  <a:srgbClr val="333333"/>
                </a:solidFill>
                <a:latin typeface="Trebuchet MS"/>
                <a:cs typeface="Trebuchet MS"/>
              </a:rPr>
              <a:t> </a:t>
            </a:r>
            <a:r>
              <a:rPr sz="2100" spc="-10" dirty="0">
                <a:solidFill>
                  <a:srgbClr val="333333"/>
                </a:solidFill>
                <a:latin typeface="Trebuchet MS"/>
                <a:cs typeface="Trebuchet MS"/>
              </a:rPr>
              <a:t>immutable</a:t>
            </a:r>
            <a:endParaRPr sz="2100" dirty="0">
              <a:latin typeface="Trebuchet MS"/>
              <a:cs typeface="Trebuchet MS"/>
            </a:endParaRPr>
          </a:p>
          <a:p>
            <a:pPr marL="774065" marR="2647315" indent="-381000">
              <a:lnSpc>
                <a:spcPct val="148800"/>
              </a:lnSpc>
              <a:spcBef>
                <a:spcPts val="75"/>
              </a:spcBef>
            </a:pPr>
            <a:r>
              <a:rPr sz="2100" spc="50" dirty="0">
                <a:solidFill>
                  <a:srgbClr val="333333"/>
                </a:solidFill>
                <a:latin typeface="Trebuchet MS"/>
                <a:cs typeface="Trebuchet MS"/>
              </a:rPr>
              <a:t>Contain</a:t>
            </a:r>
            <a:r>
              <a:rPr sz="2100" spc="-35" dirty="0">
                <a:solidFill>
                  <a:srgbClr val="333333"/>
                </a:solidFill>
                <a:latin typeface="Trebuchet MS"/>
                <a:cs typeface="Trebuchet MS"/>
              </a:rPr>
              <a:t> </a:t>
            </a:r>
            <a:r>
              <a:rPr sz="2100" spc="-40" dirty="0">
                <a:solidFill>
                  <a:srgbClr val="333333"/>
                </a:solidFill>
                <a:latin typeface="Trebuchet MS"/>
                <a:cs typeface="Trebuchet MS"/>
              </a:rPr>
              <a:t>all</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55" dirty="0">
                <a:solidFill>
                  <a:srgbClr val="333333"/>
                </a:solidFill>
                <a:latin typeface="Trebuchet MS"/>
                <a:cs typeface="Trebuchet MS"/>
              </a:rPr>
              <a:t>file</a:t>
            </a:r>
            <a:r>
              <a:rPr sz="2100" spc="-30" dirty="0">
                <a:solidFill>
                  <a:srgbClr val="333333"/>
                </a:solidFill>
                <a:latin typeface="Trebuchet MS"/>
                <a:cs typeface="Trebuchet MS"/>
              </a:rPr>
              <a:t> </a:t>
            </a:r>
            <a:r>
              <a:rPr sz="2100" spc="65" dirty="0">
                <a:solidFill>
                  <a:srgbClr val="333333"/>
                </a:solidFill>
                <a:latin typeface="Trebuchet MS"/>
                <a:cs typeface="Trebuchet MS"/>
              </a:rPr>
              <a:t>needed</a:t>
            </a:r>
            <a:r>
              <a:rPr sz="2100" spc="-35" dirty="0">
                <a:solidFill>
                  <a:srgbClr val="333333"/>
                </a:solidFill>
                <a:latin typeface="Trebuchet MS"/>
                <a:cs typeface="Trebuchet MS"/>
              </a:rPr>
              <a:t> </a:t>
            </a:r>
            <a:r>
              <a:rPr sz="2100" spc="55" dirty="0">
                <a:solidFill>
                  <a:srgbClr val="333333"/>
                </a:solidFill>
                <a:latin typeface="Trebuchet MS"/>
                <a:cs typeface="Trebuchet MS"/>
              </a:rPr>
              <a:t>by</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application:</a:t>
            </a:r>
            <a:r>
              <a:rPr sz="2100" spc="-30" dirty="0">
                <a:solidFill>
                  <a:srgbClr val="333333"/>
                </a:solidFill>
                <a:latin typeface="Trebuchet MS"/>
                <a:cs typeface="Trebuchet MS"/>
              </a:rPr>
              <a:t> </a:t>
            </a:r>
            <a:r>
              <a:rPr sz="2100" dirty="0">
                <a:solidFill>
                  <a:srgbClr val="333333"/>
                </a:solidFill>
                <a:latin typeface="Trebuchet MS"/>
                <a:cs typeface="Trebuchet MS"/>
              </a:rPr>
              <a:t>middleware</a:t>
            </a:r>
            <a:r>
              <a:rPr sz="2100" spc="-35" dirty="0">
                <a:solidFill>
                  <a:srgbClr val="333333"/>
                </a:solidFill>
                <a:latin typeface="Trebuchet MS"/>
                <a:cs typeface="Trebuchet MS"/>
              </a:rPr>
              <a:t> </a:t>
            </a:r>
            <a:r>
              <a:rPr sz="2100" spc="95" dirty="0">
                <a:solidFill>
                  <a:srgbClr val="333333"/>
                </a:solidFill>
                <a:latin typeface="Trebuchet MS"/>
                <a:cs typeface="Trebuchet MS"/>
              </a:rPr>
              <a:t>+</a:t>
            </a:r>
            <a:r>
              <a:rPr sz="2100" spc="-30" dirty="0">
                <a:solidFill>
                  <a:srgbClr val="333333"/>
                </a:solidFill>
                <a:latin typeface="Trebuchet MS"/>
                <a:cs typeface="Trebuchet MS"/>
              </a:rPr>
              <a:t> </a:t>
            </a:r>
            <a:r>
              <a:rPr sz="2100" spc="-10" dirty="0">
                <a:solidFill>
                  <a:srgbClr val="333333"/>
                </a:solidFill>
                <a:latin typeface="Trebuchet MS"/>
                <a:cs typeface="Trebuchet MS"/>
              </a:rPr>
              <a:t>application </a:t>
            </a:r>
            <a:r>
              <a:rPr sz="2100" spc="50" dirty="0">
                <a:solidFill>
                  <a:srgbClr val="333333"/>
                </a:solidFill>
                <a:latin typeface="Trebuchet MS"/>
                <a:cs typeface="Trebuchet MS"/>
              </a:rPr>
              <a:t>but</a:t>
            </a:r>
            <a:r>
              <a:rPr sz="2100" spc="-60" dirty="0">
                <a:solidFill>
                  <a:srgbClr val="333333"/>
                </a:solidFill>
                <a:latin typeface="Trebuchet MS"/>
                <a:cs typeface="Trebuchet MS"/>
              </a:rPr>
              <a:t> </a:t>
            </a:r>
            <a:r>
              <a:rPr sz="2100" spc="60" dirty="0">
                <a:solidFill>
                  <a:srgbClr val="333333"/>
                </a:solidFill>
                <a:latin typeface="Trebuchet MS"/>
                <a:cs typeface="Trebuchet MS"/>
              </a:rPr>
              <a:t>environment</a:t>
            </a:r>
            <a:r>
              <a:rPr sz="2100" spc="-60" dirty="0">
                <a:solidFill>
                  <a:srgbClr val="333333"/>
                </a:solidFill>
                <a:latin typeface="Trebuchet MS"/>
                <a:cs typeface="Trebuchet MS"/>
              </a:rPr>
              <a:t> </a:t>
            </a:r>
            <a:r>
              <a:rPr sz="2100" spc="-10" dirty="0">
                <a:solidFill>
                  <a:srgbClr val="333333"/>
                </a:solidFill>
                <a:latin typeface="Trebuchet MS"/>
                <a:cs typeface="Trebuchet MS"/>
              </a:rPr>
              <a:t>agnostic</a:t>
            </a:r>
            <a:endParaRPr sz="2100" dirty="0">
              <a:latin typeface="Trebuchet MS"/>
              <a:cs typeface="Trebuchet MS"/>
            </a:endParaRPr>
          </a:p>
          <a:p>
            <a:pPr marL="393065" marR="5080">
              <a:lnSpc>
                <a:spcPts val="2250"/>
              </a:lnSpc>
              <a:spcBef>
                <a:spcPts val="1605"/>
              </a:spcBef>
            </a:pPr>
            <a:r>
              <a:rPr sz="2100" dirty="0">
                <a:solidFill>
                  <a:srgbClr val="333333"/>
                </a:solidFill>
                <a:latin typeface="Trebuchet MS"/>
                <a:cs typeface="Trebuchet MS"/>
              </a:rPr>
              <a:t>Built</a:t>
            </a:r>
            <a:r>
              <a:rPr sz="2100" spc="-60" dirty="0">
                <a:solidFill>
                  <a:srgbClr val="333333"/>
                </a:solidFill>
                <a:latin typeface="Trebuchet MS"/>
                <a:cs typeface="Trebuchet MS"/>
              </a:rPr>
              <a:t> </a:t>
            </a:r>
            <a:r>
              <a:rPr sz="2100" spc="55" dirty="0">
                <a:solidFill>
                  <a:srgbClr val="333333"/>
                </a:solidFill>
                <a:latin typeface="Trebuchet MS"/>
                <a:cs typeface="Trebuchet MS"/>
              </a:rPr>
              <a:t>by</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0" dirty="0">
                <a:solidFill>
                  <a:srgbClr val="333333"/>
                </a:solidFill>
                <a:latin typeface="Trebuchet MS"/>
                <a:cs typeface="Trebuchet MS"/>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spc="55" dirty="0">
                <a:solidFill>
                  <a:srgbClr val="333333"/>
                </a:solidFill>
                <a:latin typeface="Trebuchet MS"/>
                <a:cs typeface="Trebuchet MS"/>
              </a:rPr>
              <a:t>others</a:t>
            </a:r>
            <a:r>
              <a:rPr sz="2100" spc="-60" dirty="0">
                <a:solidFill>
                  <a:srgbClr val="333333"/>
                </a:solidFill>
                <a:latin typeface="Trebuchet MS"/>
                <a:cs typeface="Trebuchet MS"/>
              </a:rPr>
              <a:t> </a:t>
            </a:r>
            <a:r>
              <a:rPr sz="2100" dirty="0">
                <a:solidFill>
                  <a:srgbClr val="333333"/>
                </a:solidFill>
                <a:latin typeface="Trebuchet MS"/>
                <a:cs typeface="Trebuchet MS"/>
              </a:rPr>
              <a:t>automatically</a:t>
            </a:r>
            <a:r>
              <a:rPr sz="2100" spc="-60" dirty="0">
                <a:solidFill>
                  <a:srgbClr val="333333"/>
                </a:solidFill>
                <a:latin typeface="Trebuchet MS"/>
                <a:cs typeface="Trebuchet MS"/>
              </a:rPr>
              <a:t> </a:t>
            </a:r>
            <a:r>
              <a:rPr sz="2100" spc="-105" dirty="0">
                <a:solidFill>
                  <a:srgbClr val="333333"/>
                </a:solidFill>
                <a:latin typeface="Trebuchet MS"/>
                <a:cs typeface="Trebuchet MS"/>
              </a:rPr>
              <a:t>(e.g.</a:t>
            </a:r>
            <a:r>
              <a:rPr sz="2100" spc="-55" dirty="0">
                <a:solidFill>
                  <a:srgbClr val="333333"/>
                </a:solidFill>
                <a:latin typeface="Trebuchet MS"/>
                <a:cs typeface="Trebuchet MS"/>
              </a:rPr>
              <a:t> </a:t>
            </a:r>
            <a:r>
              <a:rPr sz="2100" spc="290" dirty="0" err="1">
                <a:solidFill>
                  <a:srgbClr val="ED2137"/>
                </a:solidFill>
                <a:latin typeface="Tahoma"/>
                <a:cs typeface="Tahoma"/>
              </a:rPr>
              <a:t>Dockerfile</a:t>
            </a:r>
            <a:r>
              <a:rPr sz="2100" spc="290" dirty="0">
                <a:solidFill>
                  <a:srgbClr val="333333"/>
                </a:solidFill>
                <a:latin typeface="Trebuchet MS"/>
                <a:cs typeface="Trebuchet MS"/>
              </a:rPr>
              <a:t>)</a:t>
            </a:r>
            <a:r>
              <a:rPr sz="2100" spc="-60" dirty="0">
                <a:solidFill>
                  <a:srgbClr val="333333"/>
                </a:solidFill>
                <a:latin typeface="Trebuchet MS"/>
                <a:cs typeface="Trebuchet MS"/>
              </a:rPr>
              <a:t> </a:t>
            </a:r>
            <a:r>
              <a:rPr sz="2100" dirty="0">
                <a:solidFill>
                  <a:srgbClr val="333333"/>
                </a:solidFill>
                <a:latin typeface="Trebuchet MS"/>
                <a:cs typeface="Trebuchet MS"/>
              </a:rPr>
              <a:t>with</a:t>
            </a:r>
            <a:r>
              <a:rPr sz="2100" spc="-60" dirty="0">
                <a:solidFill>
                  <a:srgbClr val="333333"/>
                </a:solidFill>
                <a:latin typeface="Trebuchet MS"/>
                <a:cs typeface="Trebuchet MS"/>
              </a:rPr>
              <a:t> </a:t>
            </a:r>
            <a:r>
              <a:rPr sz="2100" dirty="0">
                <a:solidFill>
                  <a:srgbClr val="333333"/>
                </a:solidFill>
                <a:latin typeface="Trebuchet MS"/>
                <a:cs typeface="Trebuchet MS"/>
              </a:rPr>
              <a:t>different</a:t>
            </a:r>
            <a:r>
              <a:rPr sz="2100" spc="-60" dirty="0">
                <a:solidFill>
                  <a:srgbClr val="333333"/>
                </a:solidFill>
                <a:latin typeface="Trebuchet MS"/>
                <a:cs typeface="Trebuchet MS"/>
              </a:rPr>
              <a:t> </a:t>
            </a:r>
            <a:r>
              <a:rPr sz="2100" dirty="0">
                <a:solidFill>
                  <a:srgbClr val="333333"/>
                </a:solidFill>
                <a:latin typeface="Trebuchet MS"/>
                <a:cs typeface="Trebuchet MS"/>
              </a:rPr>
              <a:t>tools:</a:t>
            </a:r>
            <a:r>
              <a:rPr sz="2100" spc="-55" dirty="0">
                <a:solidFill>
                  <a:srgbClr val="333333"/>
                </a:solidFill>
                <a:latin typeface="Trebuchet MS"/>
                <a:cs typeface="Trebuchet MS"/>
              </a:rPr>
              <a:t> </a:t>
            </a:r>
            <a:r>
              <a:rPr sz="2100" spc="160" dirty="0">
                <a:solidFill>
                  <a:srgbClr val="ED2137"/>
                </a:solidFill>
                <a:latin typeface="Tahoma"/>
                <a:cs typeface="Tahoma"/>
              </a:rPr>
              <a:t>docker</a:t>
            </a:r>
            <a:r>
              <a:rPr sz="2100" spc="160" dirty="0">
                <a:solidFill>
                  <a:srgbClr val="333333"/>
                </a:solidFill>
                <a:latin typeface="Trebuchet MS"/>
                <a:cs typeface="Trebuchet MS"/>
              </a:rPr>
              <a:t>,</a:t>
            </a:r>
            <a:r>
              <a:rPr sz="2100" spc="-60" dirty="0">
                <a:solidFill>
                  <a:srgbClr val="333333"/>
                </a:solidFill>
                <a:latin typeface="Trebuchet MS"/>
                <a:cs typeface="Trebuchet MS"/>
              </a:rPr>
              <a:t> </a:t>
            </a:r>
            <a:r>
              <a:rPr sz="2100" spc="165" dirty="0" err="1">
                <a:solidFill>
                  <a:srgbClr val="ED2137"/>
                </a:solidFill>
                <a:latin typeface="Tahoma"/>
                <a:cs typeface="Tahoma"/>
              </a:rPr>
              <a:t>kaniko</a:t>
            </a:r>
            <a:r>
              <a:rPr sz="2100" spc="165" dirty="0">
                <a:solidFill>
                  <a:srgbClr val="333333"/>
                </a:solidFill>
                <a:latin typeface="Trebuchet MS"/>
                <a:cs typeface="Trebuchet MS"/>
              </a:rPr>
              <a:t>, </a:t>
            </a:r>
            <a:r>
              <a:rPr sz="2100" spc="135" dirty="0">
                <a:solidFill>
                  <a:srgbClr val="ED2137"/>
                </a:solidFill>
                <a:latin typeface="Tahoma"/>
                <a:cs typeface="Tahoma"/>
              </a:rPr>
              <a:t>jib</a:t>
            </a:r>
            <a:r>
              <a:rPr sz="2100" spc="135" dirty="0">
                <a:solidFill>
                  <a:srgbClr val="333333"/>
                </a:solidFill>
                <a:latin typeface="Trebuchet MS"/>
                <a:cs typeface="Trebuchet MS"/>
              </a:rPr>
              <a:t>...</a:t>
            </a:r>
            <a:endParaRPr sz="2100" dirty="0">
              <a:latin typeface="Trebuchet MS"/>
              <a:cs typeface="Trebuchet MS"/>
            </a:endParaRPr>
          </a:p>
          <a:p>
            <a:pPr marL="393065" marR="3980815">
              <a:lnSpc>
                <a:spcPct val="148800"/>
              </a:lnSpc>
              <a:spcBef>
                <a:spcPts val="120"/>
              </a:spcBef>
            </a:pPr>
            <a:r>
              <a:rPr sz="2100" spc="60" dirty="0">
                <a:solidFill>
                  <a:srgbClr val="333333"/>
                </a:solidFill>
                <a:latin typeface="Trebuchet MS"/>
                <a:cs typeface="Trebuchet MS"/>
              </a:rPr>
              <a:t>Stored</a:t>
            </a:r>
            <a:r>
              <a:rPr sz="2100" spc="-65" dirty="0">
                <a:solidFill>
                  <a:srgbClr val="333333"/>
                </a:solidFill>
                <a:latin typeface="Trebuchet MS"/>
                <a:cs typeface="Trebuchet MS"/>
              </a:rPr>
              <a:t> </a:t>
            </a:r>
            <a:r>
              <a:rPr sz="2100" spc="135" dirty="0">
                <a:solidFill>
                  <a:srgbClr val="333333"/>
                </a:solidFill>
                <a:latin typeface="Trebuchet MS"/>
                <a:cs typeface="Trebuchet MS"/>
              </a:rPr>
              <a:t>on</a:t>
            </a:r>
            <a:r>
              <a:rPr sz="2100" spc="-65" dirty="0">
                <a:solidFill>
                  <a:srgbClr val="333333"/>
                </a:solidFill>
                <a:latin typeface="Trebuchet MS"/>
                <a:cs typeface="Trebuchet MS"/>
              </a:rPr>
              <a:t> </a:t>
            </a:r>
            <a:r>
              <a:rPr sz="2100" spc="80" dirty="0">
                <a:solidFill>
                  <a:srgbClr val="333333"/>
                </a:solidFill>
                <a:latin typeface="Trebuchet MS"/>
                <a:cs typeface="Trebuchet MS"/>
              </a:rPr>
              <a:t>your</a:t>
            </a:r>
            <a:r>
              <a:rPr sz="2100" spc="-65" dirty="0">
                <a:solidFill>
                  <a:srgbClr val="333333"/>
                </a:solidFill>
                <a:latin typeface="Trebuchet MS"/>
                <a:cs typeface="Trebuchet MS"/>
              </a:rPr>
              <a:t> </a:t>
            </a:r>
            <a:r>
              <a:rPr sz="2100" dirty="0">
                <a:solidFill>
                  <a:srgbClr val="333333"/>
                </a:solidFill>
                <a:latin typeface="Trebuchet MS"/>
                <a:cs typeface="Trebuchet MS"/>
              </a:rPr>
              <a:t>host,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75" dirty="0">
                <a:solidFill>
                  <a:srgbClr val="333333"/>
                </a:solidFill>
                <a:latin typeface="Trebuchet MS"/>
                <a:cs typeface="Trebuchet MS"/>
              </a:rPr>
              <a:t>Docker</a:t>
            </a:r>
            <a:r>
              <a:rPr sz="2100" spc="-65" dirty="0">
                <a:solidFill>
                  <a:srgbClr val="333333"/>
                </a:solidFill>
                <a:latin typeface="Trebuchet MS"/>
                <a:cs typeface="Trebuchet MS"/>
              </a:rPr>
              <a:t> </a:t>
            </a:r>
            <a:r>
              <a:rPr sz="2100" spc="135" dirty="0">
                <a:solidFill>
                  <a:srgbClr val="333333"/>
                </a:solidFill>
                <a:latin typeface="Trebuchet MS"/>
                <a:cs typeface="Trebuchet MS"/>
              </a:rPr>
              <a:t>Hub</a:t>
            </a:r>
            <a:r>
              <a:rPr sz="2100" spc="-65" dirty="0">
                <a:solidFill>
                  <a:srgbClr val="333333"/>
                </a:solidFill>
                <a:latin typeface="Trebuchet MS"/>
                <a:cs typeface="Trebuchet MS"/>
              </a:rPr>
              <a:t> </a:t>
            </a:r>
            <a:r>
              <a:rPr sz="2100" spc="85" dirty="0">
                <a:solidFill>
                  <a:srgbClr val="333333"/>
                </a:solidFill>
                <a:latin typeface="Trebuchet MS"/>
                <a:cs typeface="Trebuchet MS"/>
              </a:rPr>
              <a:t>or</a:t>
            </a:r>
            <a:r>
              <a:rPr sz="2100" spc="-60" dirty="0">
                <a:solidFill>
                  <a:srgbClr val="333333"/>
                </a:solidFill>
                <a:latin typeface="Trebuchet MS"/>
                <a:cs typeface="Trebuchet MS"/>
              </a:rPr>
              <a:t> </a:t>
            </a:r>
            <a:r>
              <a:rPr sz="2100" spc="80" dirty="0">
                <a:solidFill>
                  <a:srgbClr val="333333"/>
                </a:solidFill>
                <a:latin typeface="Trebuchet MS"/>
                <a:cs typeface="Trebuchet MS"/>
              </a:rPr>
              <a:t>your</a:t>
            </a:r>
            <a:r>
              <a:rPr sz="2100" spc="-65" dirty="0">
                <a:solidFill>
                  <a:srgbClr val="333333"/>
                </a:solidFill>
                <a:latin typeface="Trebuchet MS"/>
                <a:cs typeface="Trebuchet MS"/>
              </a:rPr>
              <a:t> </a:t>
            </a:r>
            <a:r>
              <a:rPr sz="2100" dirty="0">
                <a:solidFill>
                  <a:srgbClr val="333333"/>
                </a:solidFill>
                <a:latin typeface="Trebuchet MS"/>
                <a:cs typeface="Trebuchet MS"/>
              </a:rPr>
              <a:t>private</a:t>
            </a:r>
            <a:r>
              <a:rPr sz="2100" spc="-65" dirty="0">
                <a:solidFill>
                  <a:srgbClr val="333333"/>
                </a:solidFill>
                <a:latin typeface="Trebuchet MS"/>
                <a:cs typeface="Trebuchet MS"/>
              </a:rPr>
              <a:t> </a:t>
            </a:r>
            <a:r>
              <a:rPr sz="2100" spc="-10" dirty="0">
                <a:solidFill>
                  <a:srgbClr val="333333"/>
                </a:solidFill>
                <a:latin typeface="Trebuchet MS"/>
                <a:cs typeface="Trebuchet MS"/>
              </a:rPr>
              <a:t>registry Specification:</a:t>
            </a:r>
            <a:r>
              <a:rPr sz="2100" spc="-80" dirty="0">
                <a:solidFill>
                  <a:srgbClr val="333333"/>
                </a:solidFill>
                <a:latin typeface="Trebuchet MS"/>
                <a:cs typeface="Trebuchet MS"/>
              </a:rPr>
              <a:t> </a:t>
            </a:r>
            <a:r>
              <a:rPr sz="2100" u="heavy" spc="50" dirty="0">
                <a:solidFill>
                  <a:srgbClr val="ED2137"/>
                </a:solidFill>
                <a:uFill>
                  <a:solidFill>
                    <a:srgbClr val="ED2137"/>
                  </a:solidFill>
                </a:uFill>
                <a:latin typeface="Trebuchet MS"/>
                <a:cs typeface="Trebuchet MS"/>
                <a:hlinkClick r:id="rId4"/>
              </a:rPr>
              <a:t>image-</a:t>
            </a:r>
            <a:r>
              <a:rPr sz="2100" u="heavy" spc="45" dirty="0">
                <a:solidFill>
                  <a:srgbClr val="ED2137"/>
                </a:solidFill>
                <a:uFill>
                  <a:solidFill>
                    <a:srgbClr val="ED2137"/>
                  </a:solidFill>
                </a:uFill>
                <a:latin typeface="Trebuchet MS"/>
                <a:cs typeface="Trebuchet MS"/>
                <a:hlinkClick r:id="rId4"/>
              </a:rPr>
              <a:t>s</a:t>
            </a:r>
            <a:r>
              <a:rPr sz="2100" spc="-625" dirty="0">
                <a:solidFill>
                  <a:srgbClr val="ED2137"/>
                </a:solidFill>
                <a:latin typeface="Trebuchet MS"/>
                <a:cs typeface="Trebuchet MS"/>
                <a:hlinkClick r:id="rId4"/>
              </a:rPr>
              <a:t>p</a:t>
            </a:r>
            <a:r>
              <a:rPr sz="2100" u="heavy" spc="215" dirty="0">
                <a:solidFill>
                  <a:srgbClr val="333333"/>
                </a:solidFill>
                <a:uFill>
                  <a:solidFill>
                    <a:srgbClr val="ED2137"/>
                  </a:solidFill>
                </a:uFill>
                <a:latin typeface="Times New Roman"/>
                <a:cs typeface="Times New Roman"/>
                <a:hlinkClick r:id="rId4"/>
              </a:rPr>
              <a:t> </a:t>
            </a:r>
            <a:r>
              <a:rPr sz="2100" dirty="0">
                <a:solidFill>
                  <a:srgbClr val="ED2137"/>
                </a:solidFill>
                <a:latin typeface="Trebuchet MS"/>
                <a:cs typeface="Trebuchet MS"/>
                <a:hlinkClick r:id="rId4"/>
              </a:rPr>
              <a:t>ec</a:t>
            </a:r>
            <a:r>
              <a:rPr sz="2100" spc="-75" dirty="0">
                <a:solidFill>
                  <a:srgbClr val="ED2137"/>
                </a:solidFill>
                <a:latin typeface="Trebuchet MS"/>
                <a:cs typeface="Trebuchet MS"/>
              </a:rPr>
              <a:t> </a:t>
            </a:r>
            <a:r>
              <a:rPr sz="2100" spc="75" dirty="0">
                <a:solidFill>
                  <a:srgbClr val="333333"/>
                </a:solidFill>
                <a:latin typeface="Trebuchet MS"/>
                <a:cs typeface="Trebuchet MS"/>
              </a:rPr>
              <a:t>from</a:t>
            </a:r>
            <a:r>
              <a:rPr sz="2100" spc="-75" dirty="0">
                <a:solidFill>
                  <a:srgbClr val="333333"/>
                </a:solidFill>
                <a:latin typeface="Trebuchet MS"/>
                <a:cs typeface="Trebuchet MS"/>
              </a:rPr>
              <a:t> </a:t>
            </a:r>
            <a:r>
              <a:rPr sz="2100" dirty="0">
                <a:solidFill>
                  <a:srgbClr val="333333"/>
                </a:solidFill>
                <a:latin typeface="Trebuchet MS"/>
                <a:cs typeface="Trebuchet MS"/>
              </a:rPr>
              <a:t>the</a:t>
            </a:r>
            <a:r>
              <a:rPr sz="2100" spc="-75" dirty="0">
                <a:solidFill>
                  <a:srgbClr val="333333"/>
                </a:solidFill>
                <a:latin typeface="Trebuchet MS"/>
                <a:cs typeface="Trebuchet MS"/>
              </a:rPr>
              <a:t> </a:t>
            </a:r>
            <a:r>
              <a:rPr sz="2100" spc="110" dirty="0">
                <a:solidFill>
                  <a:srgbClr val="ED2137"/>
                </a:solidFill>
                <a:latin typeface="Trebuchet MS"/>
                <a:cs typeface="Trebuchet MS"/>
              </a:rPr>
              <a:t>O</a:t>
            </a:r>
            <a:r>
              <a:rPr sz="2100" spc="110" dirty="0">
                <a:solidFill>
                  <a:srgbClr val="333333"/>
                </a:solidFill>
                <a:latin typeface="Trebuchet MS"/>
                <a:cs typeface="Trebuchet MS"/>
              </a:rPr>
              <a:t>pen</a:t>
            </a:r>
            <a:r>
              <a:rPr sz="2100" spc="-75" dirty="0">
                <a:solidFill>
                  <a:srgbClr val="333333"/>
                </a:solidFill>
                <a:latin typeface="Trebuchet MS"/>
                <a:cs typeface="Trebuchet MS"/>
              </a:rPr>
              <a:t> </a:t>
            </a:r>
            <a:r>
              <a:rPr sz="2100" spc="50" dirty="0">
                <a:solidFill>
                  <a:srgbClr val="ED2137"/>
                </a:solidFill>
                <a:latin typeface="Trebuchet MS"/>
                <a:cs typeface="Trebuchet MS"/>
              </a:rPr>
              <a:t>C</a:t>
            </a:r>
            <a:r>
              <a:rPr sz="2100" spc="50" dirty="0">
                <a:solidFill>
                  <a:srgbClr val="333333"/>
                </a:solidFill>
                <a:latin typeface="Trebuchet MS"/>
                <a:cs typeface="Trebuchet MS"/>
              </a:rPr>
              <a:t>ontainer</a:t>
            </a:r>
            <a:r>
              <a:rPr sz="2100" spc="-75" dirty="0">
                <a:solidFill>
                  <a:srgbClr val="333333"/>
                </a:solidFill>
                <a:latin typeface="Trebuchet MS"/>
                <a:cs typeface="Trebuchet MS"/>
              </a:rPr>
              <a:t> </a:t>
            </a:r>
            <a:r>
              <a:rPr sz="2100" spc="-10" dirty="0">
                <a:solidFill>
                  <a:srgbClr val="ED2137"/>
                </a:solidFill>
                <a:latin typeface="Trebuchet MS"/>
                <a:cs typeface="Trebuchet MS"/>
              </a:rPr>
              <a:t>I</a:t>
            </a:r>
            <a:r>
              <a:rPr sz="2100" spc="-10" dirty="0">
                <a:solidFill>
                  <a:srgbClr val="333333"/>
                </a:solidFill>
                <a:latin typeface="Trebuchet MS"/>
                <a:cs typeface="Trebuchet MS"/>
              </a:rPr>
              <a:t>nitiave</a:t>
            </a:r>
            <a:endParaRPr sz="2100" dirty="0">
              <a:latin typeface="Trebuchet MS"/>
              <a:cs typeface="Trebuchet M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733925"/>
            <a:chOff x="809624" y="1552574"/>
            <a:chExt cx="12211050" cy="4733925"/>
          </a:xfrm>
        </p:grpSpPr>
        <p:sp>
          <p:nvSpPr>
            <p:cNvPr id="4" name="object 4"/>
            <p:cNvSpPr/>
            <p:nvPr/>
          </p:nvSpPr>
          <p:spPr>
            <a:xfrm>
              <a:off x="809612" y="1552574"/>
              <a:ext cx="12211050" cy="4733925"/>
            </a:xfrm>
            <a:custGeom>
              <a:avLst/>
              <a:gdLst/>
              <a:ahLst/>
              <a:cxnLst/>
              <a:rect l="l" t="t" r="r" b="b"/>
              <a:pathLst>
                <a:path w="12211050" h="4733925">
                  <a:moveTo>
                    <a:pt x="12211050" y="0"/>
                  </a:moveTo>
                  <a:lnTo>
                    <a:pt x="12201525" y="0"/>
                  </a:lnTo>
                  <a:lnTo>
                    <a:pt x="12201525" y="4724400"/>
                  </a:lnTo>
                  <a:lnTo>
                    <a:pt x="0" y="4724400"/>
                  </a:lnTo>
                  <a:lnTo>
                    <a:pt x="0" y="4733925"/>
                  </a:lnTo>
                  <a:lnTo>
                    <a:pt x="12201525" y="4733925"/>
                  </a:lnTo>
                  <a:lnTo>
                    <a:pt x="12211050" y="4733925"/>
                  </a:lnTo>
                  <a:lnTo>
                    <a:pt x="12211050" y="472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733925"/>
            </a:xfrm>
            <a:custGeom>
              <a:avLst/>
              <a:gdLst/>
              <a:ahLst/>
              <a:cxnLst/>
              <a:rect l="l" t="t" r="r" b="b"/>
              <a:pathLst>
                <a:path w="9525" h="4733925">
                  <a:moveTo>
                    <a:pt x="0" y="4733924"/>
                  </a:moveTo>
                  <a:lnTo>
                    <a:pt x="0" y="0"/>
                  </a:lnTo>
                  <a:lnTo>
                    <a:pt x="9524" y="9524"/>
                  </a:lnTo>
                  <a:lnTo>
                    <a:pt x="9524" y="4724399"/>
                  </a:lnTo>
                  <a:lnTo>
                    <a:pt x="0" y="4733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DAEMONSET</a:t>
            </a:r>
            <a:r>
              <a:rPr spc="-190" dirty="0"/>
              <a:t> </a:t>
            </a:r>
            <a:r>
              <a:rPr spc="-75" dirty="0"/>
              <a:t>DESCRIPTOR</a:t>
            </a:r>
          </a:p>
        </p:txBody>
      </p:sp>
      <p:sp>
        <p:nvSpPr>
          <p:cNvPr id="7" name="object 7"/>
          <p:cNvSpPr txBox="1"/>
          <p:nvPr/>
        </p:nvSpPr>
        <p:spPr>
          <a:xfrm>
            <a:off x="949325" y="1625600"/>
            <a:ext cx="5198745" cy="4563110"/>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278066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apps/v1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45" dirty="0">
                <a:latin typeface="Tahoma"/>
                <a:cs typeface="Tahoma"/>
              </a:rPr>
              <a:t>DaemonSet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5" dirty="0">
                <a:solidFill>
                  <a:srgbClr val="999999"/>
                </a:solidFill>
                <a:latin typeface="Tahoma"/>
                <a:cs typeface="Tahoma"/>
              </a:rPr>
              <a:t> </a:t>
            </a:r>
            <a:r>
              <a:rPr sz="1650" spc="240" dirty="0">
                <a:latin typeface="Tahoma"/>
                <a:cs typeface="Tahoma"/>
              </a:rPr>
              <a:t>ssd</a:t>
            </a:r>
            <a:r>
              <a:rPr sz="1650" spc="240" dirty="0">
                <a:solidFill>
                  <a:srgbClr val="999999"/>
                </a:solidFill>
                <a:latin typeface="Tahoma"/>
                <a:cs typeface="Tahoma"/>
              </a:rPr>
              <a:t>-</a:t>
            </a:r>
            <a:r>
              <a:rPr sz="1650" spc="175" dirty="0">
                <a:latin typeface="Tahoma"/>
                <a:cs typeface="Tahoma"/>
              </a:rPr>
              <a:t>monitor</a:t>
            </a:r>
            <a:endParaRPr sz="165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516890" marR="3159125" indent="-252729">
              <a:lnSpc>
                <a:spcPts val="1880"/>
              </a:lnSpc>
              <a:spcBef>
                <a:spcPts val="95"/>
              </a:spcBef>
            </a:pPr>
            <a:r>
              <a:rPr sz="1650" spc="285" dirty="0">
                <a:solidFill>
                  <a:srgbClr val="0077AA"/>
                </a:solidFill>
                <a:latin typeface="Tahoma"/>
                <a:cs typeface="Tahoma"/>
              </a:rPr>
              <a:t>selector</a:t>
            </a:r>
            <a:r>
              <a:rPr sz="1650" spc="285" dirty="0">
                <a:solidFill>
                  <a:srgbClr val="999999"/>
                </a:solidFill>
                <a:latin typeface="Tahoma"/>
                <a:cs typeface="Tahoma"/>
              </a:rPr>
              <a:t>: </a:t>
            </a:r>
            <a:r>
              <a:rPr sz="1650" spc="170" dirty="0">
                <a:solidFill>
                  <a:srgbClr val="0077AA"/>
                </a:solidFill>
                <a:latin typeface="Tahoma"/>
                <a:cs typeface="Tahoma"/>
              </a:rPr>
              <a:t>matchLabels</a:t>
            </a:r>
            <a:r>
              <a:rPr sz="1650" spc="170" dirty="0">
                <a:solidFill>
                  <a:srgbClr val="999999"/>
                </a:solidFill>
                <a:latin typeface="Tahoma"/>
                <a:cs typeface="Tahoma"/>
              </a:rPr>
              <a:t>:</a:t>
            </a:r>
            <a:endParaRPr sz="1650">
              <a:latin typeface="Tahoma"/>
              <a:cs typeface="Tahoma"/>
            </a:endParaRPr>
          </a:p>
          <a:p>
            <a:pPr marL="769620">
              <a:lnSpc>
                <a:spcPts val="1770"/>
              </a:lnSpc>
            </a:pPr>
            <a:r>
              <a:rPr sz="1650" spc="165" dirty="0">
                <a:solidFill>
                  <a:srgbClr val="0077AA"/>
                </a:solidFill>
                <a:latin typeface="Tahoma"/>
                <a:cs typeface="Tahoma"/>
              </a:rPr>
              <a:t>app</a:t>
            </a:r>
            <a:r>
              <a:rPr sz="1650" spc="165" dirty="0">
                <a:solidFill>
                  <a:srgbClr val="999999"/>
                </a:solidFill>
                <a:latin typeface="Tahoma"/>
                <a:cs typeface="Tahoma"/>
              </a:rPr>
              <a:t>:</a:t>
            </a:r>
            <a:r>
              <a:rPr sz="1650" spc="484" dirty="0">
                <a:solidFill>
                  <a:srgbClr val="999999"/>
                </a:solidFill>
                <a:latin typeface="Tahoma"/>
                <a:cs typeface="Tahoma"/>
              </a:rPr>
              <a:t> </a:t>
            </a:r>
            <a:r>
              <a:rPr sz="1650" spc="240" dirty="0">
                <a:latin typeface="Tahoma"/>
                <a:cs typeface="Tahoma"/>
              </a:rPr>
              <a:t>ssd</a:t>
            </a:r>
            <a:r>
              <a:rPr sz="1650" spc="240" dirty="0">
                <a:solidFill>
                  <a:srgbClr val="999999"/>
                </a:solidFill>
                <a:latin typeface="Tahoma"/>
                <a:cs typeface="Tahoma"/>
              </a:rPr>
              <a:t>-</a:t>
            </a:r>
            <a:r>
              <a:rPr sz="1650" spc="175" dirty="0">
                <a:latin typeface="Tahoma"/>
                <a:cs typeface="Tahoma"/>
              </a:rPr>
              <a:t>monitor</a:t>
            </a:r>
            <a:endParaRPr sz="1650">
              <a:latin typeface="Tahoma"/>
              <a:cs typeface="Tahoma"/>
            </a:endParaRPr>
          </a:p>
          <a:p>
            <a:pPr marL="516890" marR="3537585" indent="-252729">
              <a:lnSpc>
                <a:spcPts val="1880"/>
              </a:lnSpc>
              <a:spcBef>
                <a:spcPts val="95"/>
              </a:spcBef>
            </a:pPr>
            <a:r>
              <a:rPr sz="1650" spc="200" dirty="0">
                <a:solidFill>
                  <a:srgbClr val="0077AA"/>
                </a:solidFill>
                <a:latin typeface="Tahoma"/>
                <a:cs typeface="Tahoma"/>
              </a:rPr>
              <a:t>template</a:t>
            </a:r>
            <a:r>
              <a:rPr sz="1650" spc="200" dirty="0">
                <a:solidFill>
                  <a:srgbClr val="999999"/>
                </a:solidFill>
                <a:latin typeface="Tahoma"/>
                <a:cs typeface="Tahoma"/>
              </a:rPr>
              <a: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769620">
              <a:lnSpc>
                <a:spcPts val="1770"/>
              </a:lnSpc>
            </a:pPr>
            <a:r>
              <a:rPr sz="1650" spc="305" dirty="0">
                <a:solidFill>
                  <a:srgbClr val="0077AA"/>
                </a:solidFill>
                <a:latin typeface="Tahoma"/>
                <a:cs typeface="Tahoma"/>
              </a:rPr>
              <a:t>labels</a:t>
            </a:r>
            <a:r>
              <a:rPr sz="1650" spc="305" dirty="0">
                <a:solidFill>
                  <a:srgbClr val="999999"/>
                </a:solidFill>
                <a:latin typeface="Tahoma"/>
                <a:cs typeface="Tahoma"/>
              </a:rPr>
              <a:t>:</a:t>
            </a:r>
            <a:endParaRPr sz="1650">
              <a:latin typeface="Tahoma"/>
              <a:cs typeface="Tahoma"/>
            </a:endParaRPr>
          </a:p>
          <a:p>
            <a:pPr marL="516890" marR="2149475" indent="504190">
              <a:lnSpc>
                <a:spcPts val="1880"/>
              </a:lnSpc>
              <a:spcBef>
                <a:spcPts val="90"/>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4" dirty="0">
                <a:solidFill>
                  <a:srgbClr val="999999"/>
                </a:solidFill>
                <a:latin typeface="Tahoma"/>
                <a:cs typeface="Tahoma"/>
              </a:rPr>
              <a:t> </a:t>
            </a:r>
            <a:r>
              <a:rPr sz="1650" spc="240" dirty="0">
                <a:latin typeface="Tahoma"/>
                <a:cs typeface="Tahoma"/>
              </a:rPr>
              <a:t>ssd</a:t>
            </a:r>
            <a:r>
              <a:rPr sz="1650" spc="240" dirty="0">
                <a:solidFill>
                  <a:srgbClr val="999999"/>
                </a:solidFill>
                <a:latin typeface="Tahoma"/>
                <a:cs typeface="Tahoma"/>
              </a:rPr>
              <a:t>-</a:t>
            </a:r>
            <a:r>
              <a:rPr sz="1650" spc="175" dirty="0">
                <a:latin typeface="Tahoma"/>
                <a:cs typeface="Tahoma"/>
              </a:rPr>
              <a:t>monitor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769620">
              <a:lnSpc>
                <a:spcPts val="1770"/>
              </a:lnSpc>
            </a:pPr>
            <a:r>
              <a:rPr sz="1650" spc="204" dirty="0">
                <a:solidFill>
                  <a:srgbClr val="0077AA"/>
                </a:solidFill>
                <a:latin typeface="Tahoma"/>
                <a:cs typeface="Tahoma"/>
              </a:rPr>
              <a:t>nodeSelector</a:t>
            </a:r>
            <a:r>
              <a:rPr sz="1650" spc="204" dirty="0">
                <a:solidFill>
                  <a:srgbClr val="999999"/>
                </a:solidFill>
                <a:latin typeface="Tahoma"/>
                <a:cs typeface="Tahoma"/>
              </a:rPr>
              <a:t>:</a:t>
            </a:r>
            <a:endParaRPr sz="1650">
              <a:latin typeface="Tahoma"/>
              <a:cs typeface="Tahoma"/>
            </a:endParaRPr>
          </a:p>
          <a:p>
            <a:pPr marL="769620" marR="3032760" indent="252095">
              <a:lnSpc>
                <a:spcPts val="1880"/>
              </a:lnSpc>
              <a:spcBef>
                <a:spcPts val="95"/>
              </a:spcBef>
            </a:pPr>
            <a:r>
              <a:rPr sz="1650" spc="300" dirty="0">
                <a:solidFill>
                  <a:srgbClr val="0077AA"/>
                </a:solidFill>
                <a:latin typeface="Tahoma"/>
                <a:cs typeface="Tahoma"/>
              </a:rPr>
              <a:t>disk</a:t>
            </a:r>
            <a:r>
              <a:rPr sz="1650" spc="300" dirty="0">
                <a:solidFill>
                  <a:srgbClr val="999999"/>
                </a:solidFill>
                <a:latin typeface="Tahoma"/>
                <a:cs typeface="Tahoma"/>
              </a:rPr>
              <a:t>:</a:t>
            </a:r>
            <a:r>
              <a:rPr sz="1650" spc="484" dirty="0">
                <a:solidFill>
                  <a:srgbClr val="999999"/>
                </a:solidFill>
                <a:latin typeface="Tahoma"/>
                <a:cs typeface="Tahoma"/>
              </a:rPr>
              <a:t> </a:t>
            </a:r>
            <a:r>
              <a:rPr sz="1650" spc="165" dirty="0">
                <a:latin typeface="Tahoma"/>
                <a:cs typeface="Tahoma"/>
              </a:rPr>
              <a:t>ssd </a:t>
            </a: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1021715">
              <a:lnSpc>
                <a:spcPts val="1770"/>
              </a:lnSpc>
            </a:pPr>
            <a:r>
              <a:rPr sz="1650" spc="390" dirty="0">
                <a:solidFill>
                  <a:srgbClr val="999999"/>
                </a:solidFill>
                <a:latin typeface="Tahoma"/>
                <a:cs typeface="Tahoma"/>
              </a:rPr>
              <a:t>-</a:t>
            </a:r>
            <a:r>
              <a:rPr sz="1650" spc="48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80" dirty="0">
                <a:solidFill>
                  <a:srgbClr val="999999"/>
                </a:solidFill>
                <a:latin typeface="Tahoma"/>
                <a:cs typeface="Tahoma"/>
              </a:rPr>
              <a:t> </a:t>
            </a:r>
            <a:r>
              <a:rPr sz="1650" spc="75" dirty="0">
                <a:latin typeface="Tahoma"/>
                <a:cs typeface="Tahoma"/>
              </a:rPr>
              <a:t>main</a:t>
            </a:r>
            <a:endParaRPr sz="1650">
              <a:latin typeface="Tahoma"/>
              <a:cs typeface="Tahoma"/>
            </a:endParaRPr>
          </a:p>
          <a:p>
            <a:pPr marL="1273810">
              <a:lnSpc>
                <a:spcPts val="1925"/>
              </a:lnSpc>
            </a:pPr>
            <a:r>
              <a:rPr sz="1650" spc="155" dirty="0">
                <a:solidFill>
                  <a:srgbClr val="0077AA"/>
                </a:solidFill>
                <a:latin typeface="Tahoma"/>
                <a:cs typeface="Tahoma"/>
              </a:rPr>
              <a:t>image</a:t>
            </a:r>
            <a:r>
              <a:rPr sz="1650" spc="155" dirty="0">
                <a:solidFill>
                  <a:srgbClr val="999999"/>
                </a:solidFill>
                <a:latin typeface="Tahoma"/>
                <a:cs typeface="Tahoma"/>
              </a:rPr>
              <a:t>:</a:t>
            </a:r>
            <a:r>
              <a:rPr sz="1650" spc="-10" dirty="0">
                <a:solidFill>
                  <a:srgbClr val="999999"/>
                </a:solidFill>
                <a:latin typeface="Tahoma"/>
                <a:cs typeface="Tahoma"/>
              </a:rPr>
              <a:t>  </a:t>
            </a:r>
            <a:r>
              <a:rPr sz="1650" spc="235" dirty="0">
                <a:latin typeface="Tahoma"/>
                <a:cs typeface="Tahoma"/>
              </a:rPr>
              <a:t>ssd/ssd</a:t>
            </a:r>
            <a:r>
              <a:rPr sz="1650" spc="235" dirty="0">
                <a:solidFill>
                  <a:srgbClr val="999999"/>
                </a:solidFill>
                <a:latin typeface="Tahoma"/>
                <a:cs typeface="Tahoma"/>
              </a:rPr>
              <a:t>-</a:t>
            </a:r>
            <a:r>
              <a:rPr sz="1650" spc="210" dirty="0">
                <a:latin typeface="Tahoma"/>
                <a:cs typeface="Tahoma"/>
              </a:rPr>
              <a:t>monitor</a:t>
            </a:r>
            <a:r>
              <a:rPr sz="1650" spc="210" dirty="0">
                <a:solidFill>
                  <a:srgbClr val="999999"/>
                </a:solidFill>
                <a:latin typeface="Tahoma"/>
                <a:cs typeface="Tahoma"/>
              </a:rPr>
              <a:t>-</a:t>
            </a:r>
            <a:r>
              <a:rPr sz="1650" spc="175" dirty="0">
                <a:latin typeface="Tahoma"/>
                <a:cs typeface="Tahoma"/>
              </a:rPr>
              <a:t>agent</a:t>
            </a:r>
            <a:r>
              <a:rPr sz="1650" spc="175" dirty="0">
                <a:solidFill>
                  <a:srgbClr val="999999"/>
                </a:solidFill>
                <a:latin typeface="Tahoma"/>
                <a:cs typeface="Tahoma"/>
              </a:rPr>
              <a:t>:</a:t>
            </a:r>
            <a:r>
              <a:rPr sz="1650" spc="175" dirty="0">
                <a:latin typeface="Tahoma"/>
                <a:cs typeface="Tahoma"/>
              </a:rPr>
              <a:t>v3</a:t>
            </a:r>
            <a:endParaRPr sz="1650">
              <a:latin typeface="Tahoma"/>
              <a:cs typeface="Tahoma"/>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74591" y="6133494"/>
            <a:ext cx="4621113" cy="38811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32126" y="4060818"/>
            <a:ext cx="3461385" cy="1339850"/>
          </a:xfrm>
          <a:prstGeom prst="rect">
            <a:avLst/>
          </a:prstGeom>
        </p:spPr>
        <p:txBody>
          <a:bodyPr vert="horz" wrap="square" lIns="0" tIns="12700" rIns="0" bIns="0" rtlCol="0">
            <a:spAutoFit/>
          </a:bodyPr>
          <a:lstStyle/>
          <a:p>
            <a:pPr marL="198755" marR="5080" indent="-186690">
              <a:lnSpc>
                <a:spcPct val="107800"/>
              </a:lnSpc>
              <a:spcBef>
                <a:spcPts val="100"/>
              </a:spcBef>
            </a:pPr>
            <a:r>
              <a:rPr sz="4000" spc="-80" dirty="0"/>
              <a:t>DEPLOYMENT </a:t>
            </a:r>
            <a:r>
              <a:rPr sz="4000" spc="-55" dirty="0"/>
              <a:t>STRATEGIES</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239395" cy="249554"/>
          </a:xfrm>
          <a:prstGeom prst="rect">
            <a:avLst/>
          </a:prstGeom>
        </p:spPr>
        <p:txBody>
          <a:bodyPr vert="horz" wrap="square" lIns="0" tIns="15240" rIns="0" bIns="0" rtlCol="0">
            <a:spAutoFit/>
          </a:bodyPr>
          <a:lstStyle/>
          <a:p>
            <a:pPr marL="12700">
              <a:lnSpc>
                <a:spcPct val="100000"/>
              </a:lnSpc>
              <a:spcBef>
                <a:spcPts val="120"/>
              </a:spcBef>
            </a:pPr>
            <a:r>
              <a:rPr sz="1450" spc="45" dirty="0">
                <a:solidFill>
                  <a:srgbClr val="333333"/>
                </a:solidFill>
                <a:latin typeface="Trebuchet MS"/>
                <a:cs typeface="Trebuchet MS"/>
              </a:rPr>
              <a:t>10</a:t>
            </a:r>
            <a:endParaRPr sz="1450">
              <a:latin typeface="Trebuchet MS"/>
              <a:cs typeface="Trebuchet MS"/>
            </a:endParaRPr>
          </a:p>
        </p:txBody>
      </p:sp>
    </p:spTree>
    <p:extLst>
      <p:ext uri="{BB962C8B-B14F-4D97-AF65-F5344CB8AC3E}">
        <p14:creationId xmlns:p14="http://schemas.microsoft.com/office/powerpoint/2010/main" val="31914286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z="3500" b="1" spc="-10" dirty="0">
                <a:solidFill>
                  <a:srgbClr val="333333"/>
                </a:solidFill>
                <a:latin typeface="Arial"/>
                <a:cs typeface="Arial"/>
              </a:rPr>
              <a:t>AGENDA</a:t>
            </a:r>
            <a:endParaRPr sz="3500">
              <a:latin typeface="Arial"/>
              <a:cs typeface="Arial"/>
            </a:endParaRP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sp>
        <p:nvSpPr>
          <p:cNvPr id="5" name="object 5"/>
          <p:cNvSpPr txBox="1"/>
          <p:nvPr/>
        </p:nvSpPr>
        <p:spPr>
          <a:xfrm>
            <a:off x="1177924" y="1574164"/>
            <a:ext cx="3608704" cy="977900"/>
          </a:xfrm>
          <a:prstGeom prst="rect">
            <a:avLst/>
          </a:prstGeom>
        </p:spPr>
        <p:txBody>
          <a:bodyPr vert="horz" wrap="square" lIns="0" tIns="12700" rIns="0" bIns="0" rtlCol="0">
            <a:spAutoFit/>
          </a:bodyPr>
          <a:lstStyle/>
          <a:p>
            <a:pPr marL="12700" marR="5080">
              <a:lnSpc>
                <a:spcPct val="148800"/>
              </a:lnSpc>
              <a:spcBef>
                <a:spcPts val="100"/>
              </a:spcBef>
            </a:pPr>
            <a:r>
              <a:rPr sz="2100" spc="60" dirty="0">
                <a:solidFill>
                  <a:srgbClr val="333333"/>
                </a:solidFill>
                <a:latin typeface="Trebuchet MS"/>
                <a:cs typeface="Trebuchet MS"/>
              </a:rPr>
              <a:t>Deploying</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0" dirty="0">
                <a:solidFill>
                  <a:srgbClr val="333333"/>
                </a:solidFill>
                <a:latin typeface="Trebuchet MS"/>
                <a:cs typeface="Trebuchet MS"/>
              </a:rPr>
              <a:t> </a:t>
            </a:r>
            <a:r>
              <a:rPr sz="2100" spc="75" dirty="0">
                <a:solidFill>
                  <a:srgbClr val="333333"/>
                </a:solidFill>
                <a:latin typeface="Trebuchet MS"/>
                <a:cs typeface="Trebuchet MS"/>
              </a:rPr>
              <a:t>new</a:t>
            </a:r>
            <a:r>
              <a:rPr sz="2100" spc="-85" dirty="0">
                <a:solidFill>
                  <a:srgbClr val="333333"/>
                </a:solidFill>
                <a:latin typeface="Trebuchet MS"/>
                <a:cs typeface="Trebuchet MS"/>
              </a:rPr>
              <a:t> </a:t>
            </a:r>
            <a:r>
              <a:rPr sz="2100" spc="100" dirty="0">
                <a:solidFill>
                  <a:srgbClr val="333333"/>
                </a:solidFill>
                <a:latin typeface="Trebuchet MS"/>
                <a:cs typeface="Trebuchet MS"/>
              </a:rPr>
              <a:t>Pod</a:t>
            </a:r>
            <a:r>
              <a:rPr sz="2100" spc="-80" dirty="0">
                <a:solidFill>
                  <a:srgbClr val="333333"/>
                </a:solidFill>
                <a:latin typeface="Trebuchet MS"/>
                <a:cs typeface="Trebuchet MS"/>
              </a:rPr>
              <a:t> </a:t>
            </a:r>
            <a:r>
              <a:rPr sz="2100" spc="45" dirty="0">
                <a:solidFill>
                  <a:srgbClr val="333333"/>
                </a:solidFill>
                <a:latin typeface="Trebuchet MS"/>
                <a:cs typeface="Trebuchet MS"/>
              </a:rPr>
              <a:t>version </a:t>
            </a:r>
            <a:r>
              <a:rPr sz="2100" dirty="0">
                <a:solidFill>
                  <a:srgbClr val="333333"/>
                </a:solidFill>
                <a:latin typeface="Trebuchet MS"/>
                <a:cs typeface="Trebuchet MS"/>
              </a:rPr>
              <a:t>Rolling</a:t>
            </a:r>
            <a:r>
              <a:rPr sz="2100" spc="35" dirty="0">
                <a:solidFill>
                  <a:srgbClr val="333333"/>
                </a:solidFill>
                <a:latin typeface="Trebuchet MS"/>
                <a:cs typeface="Trebuchet MS"/>
              </a:rPr>
              <a:t> </a:t>
            </a:r>
            <a:r>
              <a:rPr sz="2100" spc="45" dirty="0">
                <a:solidFill>
                  <a:srgbClr val="333333"/>
                </a:solidFill>
                <a:latin typeface="Trebuchet MS"/>
                <a:cs typeface="Trebuchet MS"/>
              </a:rPr>
              <a:t>Update</a:t>
            </a:r>
            <a:endParaRPr sz="2100">
              <a:latin typeface="Trebuchet MS"/>
              <a:cs typeface="Trebuchet MS"/>
            </a:endParaRPr>
          </a:p>
        </p:txBody>
      </p:sp>
    </p:spTree>
    <p:extLst>
      <p:ext uri="{BB962C8B-B14F-4D97-AF65-F5344CB8AC3E}">
        <p14:creationId xmlns:p14="http://schemas.microsoft.com/office/powerpoint/2010/main" val="108514993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85" dirty="0"/>
              <a:t>DEPLOYING</a:t>
            </a:r>
            <a:r>
              <a:rPr spc="-35" dirty="0"/>
              <a:t> </a:t>
            </a:r>
            <a:r>
              <a:rPr spc="75" dirty="0"/>
              <a:t>A</a:t>
            </a:r>
            <a:r>
              <a:rPr spc="-35" dirty="0"/>
              <a:t> </a:t>
            </a:r>
            <a:r>
              <a:rPr spc="130" dirty="0"/>
              <a:t>NEW</a:t>
            </a:r>
            <a:r>
              <a:rPr spc="-30" dirty="0"/>
              <a:t> </a:t>
            </a:r>
            <a:r>
              <a:rPr dirty="0"/>
              <a:t>POD</a:t>
            </a:r>
            <a:r>
              <a:rPr spc="-35" dirty="0"/>
              <a:t> </a:t>
            </a:r>
            <a:r>
              <a:rPr spc="-10" dirty="0"/>
              <a:t>VERSION</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714629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There</a:t>
            </a:r>
            <a:r>
              <a:rPr sz="2100" spc="-30" dirty="0">
                <a:solidFill>
                  <a:srgbClr val="333333"/>
                </a:solidFill>
                <a:latin typeface="Trebuchet MS"/>
                <a:cs typeface="Trebuchet MS"/>
              </a:rPr>
              <a:t> </a:t>
            </a:r>
            <a:r>
              <a:rPr sz="2100" dirty="0">
                <a:solidFill>
                  <a:srgbClr val="333333"/>
                </a:solidFill>
                <a:latin typeface="Trebuchet MS"/>
                <a:cs typeface="Trebuchet MS"/>
              </a:rPr>
              <a:t>are</a:t>
            </a:r>
            <a:r>
              <a:rPr sz="2100" spc="-30" dirty="0">
                <a:solidFill>
                  <a:srgbClr val="333333"/>
                </a:solidFill>
                <a:latin typeface="Trebuchet MS"/>
                <a:cs typeface="Trebuchet MS"/>
              </a:rPr>
              <a:t> </a:t>
            </a:r>
            <a:r>
              <a:rPr sz="2100" spc="95" dirty="0">
                <a:solidFill>
                  <a:srgbClr val="333333"/>
                </a:solidFill>
                <a:latin typeface="Trebuchet MS"/>
                <a:cs typeface="Trebuchet MS"/>
              </a:rPr>
              <a:t>more</a:t>
            </a:r>
            <a:r>
              <a:rPr sz="2100" spc="-30" dirty="0">
                <a:solidFill>
                  <a:srgbClr val="333333"/>
                </a:solidFill>
                <a:latin typeface="Trebuchet MS"/>
                <a:cs typeface="Trebuchet MS"/>
              </a:rPr>
              <a:t> </a:t>
            </a:r>
            <a:r>
              <a:rPr sz="2100" spc="50" dirty="0">
                <a:solidFill>
                  <a:srgbClr val="333333"/>
                </a:solidFill>
                <a:latin typeface="Trebuchet MS"/>
                <a:cs typeface="Trebuchet MS"/>
              </a:rPr>
              <a:t>than</a:t>
            </a:r>
            <a:r>
              <a:rPr sz="2100" spc="-25" dirty="0">
                <a:solidFill>
                  <a:srgbClr val="333333"/>
                </a:solidFill>
                <a:latin typeface="Trebuchet MS"/>
                <a:cs typeface="Trebuchet MS"/>
              </a:rPr>
              <a:t> </a:t>
            </a:r>
            <a:r>
              <a:rPr sz="2100" spc="90" dirty="0">
                <a:solidFill>
                  <a:srgbClr val="333333"/>
                </a:solidFill>
                <a:latin typeface="Trebuchet MS"/>
                <a:cs typeface="Trebuchet MS"/>
              </a:rPr>
              <a:t>one</a:t>
            </a:r>
            <a:r>
              <a:rPr sz="2100" spc="-30" dirty="0">
                <a:solidFill>
                  <a:srgbClr val="333333"/>
                </a:solidFill>
                <a:latin typeface="Trebuchet MS"/>
                <a:cs typeface="Trebuchet MS"/>
              </a:rPr>
              <a:t> </a:t>
            </a:r>
            <a:r>
              <a:rPr sz="2100" dirty="0">
                <a:solidFill>
                  <a:srgbClr val="333333"/>
                </a:solidFill>
                <a:latin typeface="Trebuchet MS"/>
                <a:cs typeface="Trebuchet MS"/>
              </a:rPr>
              <a:t>strategy</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50" dirty="0">
                <a:solidFill>
                  <a:srgbClr val="333333"/>
                </a:solidFill>
                <a:latin typeface="Trebuchet MS"/>
                <a:cs typeface="Trebuchet MS"/>
              </a:rPr>
              <a:t>update</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333333"/>
                </a:solidFill>
                <a:latin typeface="Trebuchet MS"/>
                <a:cs typeface="Trebuchet MS"/>
              </a:rPr>
              <a:t>set</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95" dirty="0">
                <a:solidFill>
                  <a:srgbClr val="333333"/>
                </a:solidFill>
                <a:latin typeface="Trebuchet MS"/>
                <a:cs typeface="Trebuchet MS"/>
              </a:rPr>
              <a:t>Pods</a:t>
            </a:r>
            <a:endParaRPr sz="2100">
              <a:latin typeface="Trebuchet MS"/>
              <a:cs typeface="Trebuchet MS"/>
            </a:endParaRPr>
          </a:p>
        </p:txBody>
      </p:sp>
    </p:spTree>
    <p:extLst>
      <p:ext uri="{BB962C8B-B14F-4D97-AF65-F5344CB8AC3E}">
        <p14:creationId xmlns:p14="http://schemas.microsoft.com/office/powerpoint/2010/main" val="10134295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50" dirty="0"/>
              <a:t> </a:t>
            </a:r>
            <a:r>
              <a:rPr spc="170" dirty="0"/>
              <a:t>FTW</a:t>
            </a:r>
            <a:r>
              <a:rPr spc="-45"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6994525" cy="147320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Step</a:t>
            </a:r>
            <a:r>
              <a:rPr sz="2100" spc="-20" dirty="0">
                <a:solidFill>
                  <a:srgbClr val="333333"/>
                </a:solidFill>
                <a:latin typeface="Trebuchet MS"/>
                <a:cs typeface="Trebuchet MS"/>
              </a:rPr>
              <a:t> </a:t>
            </a:r>
            <a:r>
              <a:rPr sz="2100" spc="-65" dirty="0">
                <a:solidFill>
                  <a:srgbClr val="333333"/>
                </a:solidFill>
                <a:latin typeface="Trebuchet MS"/>
                <a:cs typeface="Trebuchet MS"/>
              </a:rPr>
              <a:t>1:</a:t>
            </a:r>
            <a:r>
              <a:rPr sz="2100" spc="-20" dirty="0">
                <a:solidFill>
                  <a:srgbClr val="333333"/>
                </a:solidFill>
                <a:latin typeface="Trebuchet MS"/>
                <a:cs typeface="Trebuchet MS"/>
              </a:rPr>
              <a:t> </a:t>
            </a:r>
            <a:r>
              <a:rPr sz="2100" spc="50" dirty="0">
                <a:solidFill>
                  <a:srgbClr val="333333"/>
                </a:solidFill>
                <a:latin typeface="Trebuchet MS"/>
                <a:cs typeface="Trebuchet MS"/>
              </a:rPr>
              <a:t>update</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ReplicaSet</a:t>
            </a:r>
            <a:r>
              <a:rPr sz="2100" spc="-20" dirty="0">
                <a:solidFill>
                  <a:srgbClr val="333333"/>
                </a:solidFill>
                <a:latin typeface="Trebuchet MS"/>
                <a:cs typeface="Trebuchet MS"/>
              </a:rPr>
              <a:t> </a:t>
            </a:r>
            <a:r>
              <a:rPr sz="2100" spc="-10" dirty="0">
                <a:solidFill>
                  <a:srgbClr val="333333"/>
                </a:solidFill>
                <a:latin typeface="Trebuchet MS"/>
                <a:cs typeface="Trebuchet MS"/>
              </a:rPr>
              <a:t>descriptor</a:t>
            </a:r>
            <a:endParaRPr sz="2100">
              <a:latin typeface="Trebuchet MS"/>
              <a:cs typeface="Trebuchet MS"/>
            </a:endParaRPr>
          </a:p>
          <a:p>
            <a:pPr marL="12700" marR="5080">
              <a:lnSpc>
                <a:spcPct val="148800"/>
              </a:lnSpc>
              <a:spcBef>
                <a:spcPts val="75"/>
              </a:spcBef>
            </a:pPr>
            <a:r>
              <a:rPr sz="2100" dirty="0">
                <a:solidFill>
                  <a:srgbClr val="333333"/>
                </a:solidFill>
                <a:latin typeface="Trebuchet MS"/>
                <a:cs typeface="Trebuchet MS"/>
              </a:rPr>
              <a:t>Step</a:t>
            </a:r>
            <a:r>
              <a:rPr sz="2100" spc="-35" dirty="0">
                <a:solidFill>
                  <a:srgbClr val="333333"/>
                </a:solidFill>
                <a:latin typeface="Trebuchet MS"/>
                <a:cs typeface="Trebuchet MS"/>
              </a:rPr>
              <a:t> </a:t>
            </a:r>
            <a:r>
              <a:rPr sz="2100" spc="-65" dirty="0">
                <a:solidFill>
                  <a:srgbClr val="333333"/>
                </a:solidFill>
                <a:latin typeface="Trebuchet MS"/>
                <a:cs typeface="Trebuchet MS"/>
              </a:rPr>
              <a:t>2:</a:t>
            </a:r>
            <a:r>
              <a:rPr sz="2100" spc="-35" dirty="0">
                <a:solidFill>
                  <a:srgbClr val="333333"/>
                </a:solidFill>
                <a:latin typeface="Trebuchet MS"/>
                <a:cs typeface="Trebuchet MS"/>
              </a:rPr>
              <a:t> </a:t>
            </a:r>
            <a:r>
              <a:rPr sz="2100" dirty="0">
                <a:solidFill>
                  <a:srgbClr val="333333"/>
                </a:solidFill>
                <a:latin typeface="Trebuchet MS"/>
                <a:cs typeface="Trebuchet MS"/>
              </a:rPr>
              <a:t>delete</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100" spc="70" dirty="0">
                <a:solidFill>
                  <a:srgbClr val="333333"/>
                </a:solidFill>
                <a:latin typeface="Trebuchet MS"/>
                <a:cs typeface="Trebuchet MS"/>
              </a:rPr>
              <a:t>corresponding</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old</a:t>
            </a:r>
            <a:r>
              <a:rPr sz="2100" spc="-35" dirty="0">
                <a:solidFill>
                  <a:srgbClr val="333333"/>
                </a:solidFill>
                <a:latin typeface="Trebuchet MS"/>
                <a:cs typeface="Trebuchet MS"/>
              </a:rPr>
              <a:t> </a:t>
            </a:r>
            <a:r>
              <a:rPr sz="2100" spc="35" dirty="0">
                <a:solidFill>
                  <a:srgbClr val="333333"/>
                </a:solidFill>
                <a:latin typeface="Trebuchet MS"/>
                <a:cs typeface="Trebuchet MS"/>
              </a:rPr>
              <a:t>version </a:t>
            </a:r>
            <a:r>
              <a:rPr sz="2100" dirty="0">
                <a:solidFill>
                  <a:srgbClr val="333333"/>
                </a:solidFill>
                <a:latin typeface="Trebuchet MS"/>
                <a:cs typeface="Trebuchet MS"/>
              </a:rPr>
              <a:t>Step</a:t>
            </a:r>
            <a:r>
              <a:rPr sz="2100" spc="-10" dirty="0">
                <a:solidFill>
                  <a:srgbClr val="333333"/>
                </a:solidFill>
                <a:latin typeface="Trebuchet MS"/>
                <a:cs typeface="Trebuchet MS"/>
              </a:rPr>
              <a:t> </a:t>
            </a:r>
            <a:r>
              <a:rPr sz="2100" spc="-65" dirty="0">
                <a:solidFill>
                  <a:srgbClr val="333333"/>
                </a:solidFill>
                <a:latin typeface="Trebuchet MS"/>
                <a:cs typeface="Trebuchet MS"/>
              </a:rPr>
              <a:t>3:</a:t>
            </a:r>
            <a:r>
              <a:rPr sz="2100" spc="-5" dirty="0">
                <a:solidFill>
                  <a:srgbClr val="333333"/>
                </a:solidFill>
                <a:latin typeface="Trebuchet MS"/>
                <a:cs typeface="Trebuchet MS"/>
              </a:rPr>
              <a:t> </a:t>
            </a:r>
            <a:r>
              <a:rPr sz="2100" spc="-20" dirty="0">
                <a:solidFill>
                  <a:srgbClr val="333333"/>
                </a:solidFill>
                <a:latin typeface="Trebuchet MS"/>
                <a:cs typeface="Trebuchet MS"/>
              </a:rPr>
              <a:t>wait</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extLst>
      <p:ext uri="{BB962C8B-B14F-4D97-AF65-F5344CB8AC3E}">
        <p14:creationId xmlns:p14="http://schemas.microsoft.com/office/powerpoint/2010/main" val="19147735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50" dirty="0"/>
              <a:t> </a:t>
            </a:r>
            <a:r>
              <a:rPr spc="170" dirty="0"/>
              <a:t>FTW</a:t>
            </a:r>
            <a:r>
              <a:rPr spc="-45" dirty="0"/>
              <a:t> </a:t>
            </a:r>
            <a:r>
              <a:rPr spc="95" dirty="0"/>
              <a:t>(2/2)</a:t>
            </a:r>
          </a:p>
        </p:txBody>
      </p:sp>
      <p:pic>
        <p:nvPicPr>
          <p:cNvPr id="3" name="object 3"/>
          <p:cNvPicPr/>
          <p:nvPr/>
        </p:nvPicPr>
        <p:blipFill>
          <a:blip r:embed="rId2" cstate="print"/>
          <a:stretch>
            <a:fillRect/>
          </a:stretch>
        </p:blipFill>
        <p:spPr>
          <a:xfrm>
            <a:off x="1143000" y="1552574"/>
            <a:ext cx="11249024" cy="4676774"/>
          </a:xfrm>
          <a:prstGeom prst="rect">
            <a:avLst/>
          </a:prstGeom>
        </p:spPr>
      </p:pic>
      <p:sp>
        <p:nvSpPr>
          <p:cNvPr id="4" name="object 4"/>
          <p:cNvSpPr txBox="1"/>
          <p:nvPr/>
        </p:nvSpPr>
        <p:spPr>
          <a:xfrm>
            <a:off x="796924" y="6473824"/>
            <a:ext cx="11339830" cy="612140"/>
          </a:xfrm>
          <a:prstGeom prst="rect">
            <a:avLst/>
          </a:prstGeom>
        </p:spPr>
        <p:txBody>
          <a:bodyPr vert="horz" wrap="square" lIns="0" tIns="66040" rIns="0" bIns="0" rtlCol="0">
            <a:spAutoFit/>
          </a:bodyPr>
          <a:lstStyle/>
          <a:p>
            <a:pPr marL="12700" marR="5080">
              <a:lnSpc>
                <a:spcPts val="2100"/>
              </a:lnSpc>
              <a:spcBef>
                <a:spcPts val="520"/>
              </a:spcBef>
            </a:pPr>
            <a:r>
              <a:rPr sz="2100" dirty="0">
                <a:solidFill>
                  <a:srgbClr val="333333"/>
                </a:solidFill>
                <a:latin typeface="Trebuchet MS"/>
                <a:cs typeface="Trebuchet MS"/>
              </a:rPr>
              <a:t>Drawback:</a:t>
            </a:r>
            <a:r>
              <a:rPr sz="2100" spc="-15" dirty="0">
                <a:solidFill>
                  <a:srgbClr val="333333"/>
                </a:solidFill>
                <a:latin typeface="Trebuchet MS"/>
                <a:cs typeface="Trebuchet MS"/>
              </a:rPr>
              <a:t> </a:t>
            </a:r>
            <a:r>
              <a:rPr sz="2100" spc="55" dirty="0">
                <a:solidFill>
                  <a:srgbClr val="333333"/>
                </a:solidFill>
                <a:latin typeface="Trebuchet MS"/>
                <a:cs typeface="Trebuchet MS"/>
              </a:rPr>
              <a:t>requires</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service</a:t>
            </a:r>
            <a:r>
              <a:rPr sz="2100" spc="-15" dirty="0">
                <a:solidFill>
                  <a:srgbClr val="333333"/>
                </a:solidFill>
                <a:latin typeface="Trebuchet MS"/>
                <a:cs typeface="Trebuchet MS"/>
              </a:rPr>
              <a:t> </a:t>
            </a:r>
            <a:r>
              <a:rPr sz="2100" spc="55" dirty="0">
                <a:solidFill>
                  <a:srgbClr val="333333"/>
                </a:solidFill>
                <a:latin typeface="Trebuchet MS"/>
                <a:cs typeface="Trebuchet MS"/>
              </a:rPr>
              <a:t>downtime</a:t>
            </a:r>
            <a:r>
              <a:rPr sz="2100" spc="-15" dirty="0">
                <a:solidFill>
                  <a:srgbClr val="333333"/>
                </a:solidFill>
                <a:latin typeface="Trebuchet MS"/>
                <a:cs typeface="Trebuchet MS"/>
              </a:rPr>
              <a:t> </a:t>
            </a:r>
            <a:r>
              <a:rPr sz="2100" dirty="0">
                <a:solidFill>
                  <a:srgbClr val="333333"/>
                </a:solidFill>
                <a:latin typeface="Trebuchet MS"/>
                <a:cs typeface="Trebuchet MS"/>
              </a:rPr>
              <a:t>while</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ED2137"/>
                </a:solidFill>
                <a:latin typeface="Trebuchet MS"/>
                <a:cs typeface="Trebuchet MS"/>
              </a:rPr>
              <a:t>ReplicaSet</a:t>
            </a:r>
            <a:r>
              <a:rPr sz="2100" spc="-10" dirty="0">
                <a:solidFill>
                  <a:srgbClr val="ED2137"/>
                </a:solidFill>
                <a:latin typeface="Trebuchet MS"/>
                <a:cs typeface="Trebuchet MS"/>
              </a:rPr>
              <a:t> </a:t>
            </a:r>
            <a:r>
              <a:rPr sz="2100" dirty="0">
                <a:solidFill>
                  <a:srgbClr val="333333"/>
                </a:solidFill>
                <a:latin typeface="Trebuchet MS"/>
                <a:cs typeface="Trebuchet MS"/>
              </a:rPr>
              <a:t>creates</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114" dirty="0">
                <a:solidFill>
                  <a:srgbClr val="333333"/>
                </a:solidFill>
                <a:latin typeface="Trebuchet MS"/>
                <a:cs typeface="Trebuchet MS"/>
              </a:rPr>
              <a:t>Pods</a:t>
            </a:r>
            <a:r>
              <a:rPr sz="2100" spc="-15" dirty="0">
                <a:solidFill>
                  <a:srgbClr val="333333"/>
                </a:solidFill>
                <a:latin typeface="Trebuchet MS"/>
                <a:cs typeface="Trebuchet MS"/>
              </a:rPr>
              <a:t> </a:t>
            </a:r>
            <a:r>
              <a:rPr sz="2100" spc="75" dirty="0">
                <a:solidFill>
                  <a:srgbClr val="333333"/>
                </a:solidFill>
                <a:latin typeface="Trebuchet MS"/>
                <a:cs typeface="Trebuchet MS"/>
              </a:rPr>
              <a:t>from</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25" dirty="0">
                <a:solidFill>
                  <a:srgbClr val="333333"/>
                </a:solidFill>
                <a:latin typeface="Trebuchet MS"/>
                <a:cs typeface="Trebuchet MS"/>
              </a:rPr>
              <a:t>new </a:t>
            </a:r>
            <a:r>
              <a:rPr sz="2100" spc="-10" dirty="0">
                <a:solidFill>
                  <a:srgbClr val="333333"/>
                </a:solidFill>
                <a:latin typeface="Trebuchet MS"/>
                <a:cs typeface="Trebuchet MS"/>
              </a:rPr>
              <a:t>template</a:t>
            </a:r>
            <a:endParaRPr sz="2100">
              <a:latin typeface="Trebuchet MS"/>
              <a:cs typeface="Trebuchet MS"/>
            </a:endParaRPr>
          </a:p>
        </p:txBody>
      </p:sp>
    </p:spTree>
    <p:extLst>
      <p:ext uri="{BB962C8B-B14F-4D97-AF65-F5344CB8AC3E}">
        <p14:creationId xmlns:p14="http://schemas.microsoft.com/office/powerpoint/2010/main" val="3137431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60" dirty="0"/>
              <a:t> </a:t>
            </a:r>
            <a:r>
              <a:rPr dirty="0"/>
              <a:t>+</a:t>
            </a:r>
            <a:r>
              <a:rPr spc="-60" dirty="0"/>
              <a:t> </a:t>
            </a:r>
            <a:r>
              <a:rPr spc="-110" dirty="0"/>
              <a:t>SERVICE</a:t>
            </a:r>
            <a:r>
              <a:rPr spc="-55"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9316085" cy="147320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Step</a:t>
            </a:r>
            <a:r>
              <a:rPr sz="2100" spc="-35" dirty="0">
                <a:solidFill>
                  <a:srgbClr val="333333"/>
                </a:solidFill>
                <a:latin typeface="Trebuchet MS"/>
                <a:cs typeface="Trebuchet MS"/>
              </a:rPr>
              <a:t> </a:t>
            </a:r>
            <a:r>
              <a:rPr sz="2100" spc="-65" dirty="0">
                <a:solidFill>
                  <a:srgbClr val="333333"/>
                </a:solidFill>
                <a:latin typeface="Trebuchet MS"/>
                <a:cs typeface="Trebuchet MS"/>
              </a:rPr>
              <a:t>1:</a:t>
            </a:r>
            <a:r>
              <a:rPr sz="2100" spc="-30" dirty="0">
                <a:solidFill>
                  <a:srgbClr val="333333"/>
                </a:solidFill>
                <a:latin typeface="Trebuchet MS"/>
                <a:cs typeface="Trebuchet MS"/>
              </a:rPr>
              <a:t> </a:t>
            </a:r>
            <a:r>
              <a:rPr sz="2100" dirty="0">
                <a:solidFill>
                  <a:srgbClr val="333333"/>
                </a:solidFill>
                <a:latin typeface="Trebuchet MS"/>
                <a:cs typeface="Trebuchet MS"/>
              </a:rPr>
              <a:t>create</a:t>
            </a:r>
            <a:r>
              <a:rPr sz="2100" spc="-35" dirty="0">
                <a:solidFill>
                  <a:srgbClr val="333333"/>
                </a:solidFill>
                <a:latin typeface="Trebuchet MS"/>
                <a:cs typeface="Trebuchet MS"/>
              </a:rPr>
              <a:t> </a:t>
            </a:r>
            <a:r>
              <a:rPr sz="2100" spc="60" dirty="0">
                <a:solidFill>
                  <a:srgbClr val="333333"/>
                </a:solidFill>
                <a:latin typeface="Trebuchet MS"/>
                <a:cs typeface="Trebuchet MS"/>
              </a:rPr>
              <a:t>another</a:t>
            </a:r>
            <a:r>
              <a:rPr sz="2100" spc="-30" dirty="0">
                <a:solidFill>
                  <a:srgbClr val="333333"/>
                </a:solidFill>
                <a:latin typeface="Trebuchet MS"/>
                <a:cs typeface="Trebuchet MS"/>
              </a:rPr>
              <a:t> </a:t>
            </a:r>
            <a:r>
              <a:rPr sz="2100" dirty="0">
                <a:solidFill>
                  <a:srgbClr val="333333"/>
                </a:solidFill>
                <a:latin typeface="Trebuchet MS"/>
                <a:cs typeface="Trebuchet MS"/>
              </a:rPr>
              <a:t>ReplicaSet</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75" dirty="0">
                <a:solidFill>
                  <a:srgbClr val="333333"/>
                </a:solidFill>
                <a:latin typeface="Trebuchet MS"/>
                <a:cs typeface="Trebuchet MS"/>
              </a:rPr>
              <a:t>new</a:t>
            </a:r>
            <a:r>
              <a:rPr sz="2100" spc="-30" dirty="0">
                <a:solidFill>
                  <a:srgbClr val="333333"/>
                </a:solidFill>
                <a:latin typeface="Trebuchet MS"/>
                <a:cs typeface="Trebuchet MS"/>
              </a:rPr>
              <a:t> </a:t>
            </a:r>
            <a:r>
              <a:rPr sz="2100" spc="45" dirty="0">
                <a:solidFill>
                  <a:srgbClr val="333333"/>
                </a:solidFill>
                <a:latin typeface="Trebuchet MS"/>
                <a:cs typeface="Trebuchet MS"/>
              </a:rPr>
              <a:t>version</a:t>
            </a:r>
            <a:endParaRPr sz="2100">
              <a:latin typeface="Trebuchet MS"/>
              <a:cs typeface="Trebuchet MS"/>
            </a:endParaRPr>
          </a:p>
          <a:p>
            <a:pPr marL="12700" marR="5080">
              <a:lnSpc>
                <a:spcPct val="148800"/>
              </a:lnSpc>
              <a:spcBef>
                <a:spcPts val="75"/>
              </a:spcBef>
            </a:pPr>
            <a:r>
              <a:rPr sz="2100" dirty="0">
                <a:solidFill>
                  <a:srgbClr val="333333"/>
                </a:solidFill>
                <a:latin typeface="Trebuchet MS"/>
                <a:cs typeface="Trebuchet MS"/>
              </a:rPr>
              <a:t>Step</a:t>
            </a:r>
            <a:r>
              <a:rPr sz="2100" spc="-40" dirty="0">
                <a:solidFill>
                  <a:srgbClr val="333333"/>
                </a:solidFill>
                <a:latin typeface="Trebuchet MS"/>
                <a:cs typeface="Trebuchet MS"/>
              </a:rPr>
              <a:t> </a:t>
            </a:r>
            <a:r>
              <a:rPr sz="2100" spc="-65" dirty="0">
                <a:solidFill>
                  <a:srgbClr val="333333"/>
                </a:solidFill>
                <a:latin typeface="Trebuchet MS"/>
                <a:cs typeface="Trebuchet MS"/>
              </a:rPr>
              <a:t>2:</a:t>
            </a:r>
            <a:r>
              <a:rPr sz="2100" spc="-35" dirty="0">
                <a:solidFill>
                  <a:srgbClr val="333333"/>
                </a:solidFill>
                <a:latin typeface="Trebuchet MS"/>
                <a:cs typeface="Trebuchet MS"/>
              </a:rPr>
              <a:t> </a:t>
            </a:r>
            <a:r>
              <a:rPr sz="2100" dirty="0">
                <a:solidFill>
                  <a:srgbClr val="333333"/>
                </a:solidFill>
                <a:latin typeface="Trebuchet MS"/>
                <a:cs typeface="Trebuchet MS"/>
              </a:rPr>
              <a:t>wait</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spc="-40" dirty="0">
                <a:solidFill>
                  <a:srgbClr val="333333"/>
                </a:solidFill>
                <a:latin typeface="Trebuchet MS"/>
                <a:cs typeface="Trebuchet MS"/>
              </a:rPr>
              <a:t>all</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14" dirty="0">
                <a:solidFill>
                  <a:srgbClr val="333333"/>
                </a:solidFill>
                <a:latin typeface="Trebuchet MS"/>
                <a:cs typeface="Trebuchet MS"/>
              </a:rPr>
              <a:t>Pods</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40" dirty="0">
                <a:solidFill>
                  <a:srgbClr val="333333"/>
                </a:solidFill>
                <a:latin typeface="Trebuchet MS"/>
                <a:cs typeface="Trebuchet MS"/>
              </a:rPr>
              <a:t> </a:t>
            </a:r>
            <a:r>
              <a:rPr sz="2100" dirty="0">
                <a:solidFill>
                  <a:srgbClr val="333333"/>
                </a:solidFill>
                <a:latin typeface="Trebuchet MS"/>
                <a:cs typeface="Trebuchet MS"/>
              </a:rPr>
              <a:t>READY,</a:t>
            </a:r>
            <a:r>
              <a:rPr sz="2100" spc="-35" dirty="0">
                <a:solidFill>
                  <a:srgbClr val="333333"/>
                </a:solidFill>
                <a:latin typeface="Trebuchet MS"/>
                <a:cs typeface="Trebuchet MS"/>
              </a:rPr>
              <a:t> </a:t>
            </a:r>
            <a:r>
              <a:rPr sz="2100" spc="65" dirty="0">
                <a:solidFill>
                  <a:srgbClr val="333333"/>
                </a:solidFill>
                <a:latin typeface="Trebuchet MS"/>
                <a:cs typeface="Trebuchet MS"/>
              </a:rPr>
              <a:t>change</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selector</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 dirty="0">
                <a:solidFill>
                  <a:srgbClr val="333333"/>
                </a:solidFill>
                <a:latin typeface="Trebuchet MS"/>
                <a:cs typeface="Trebuchet MS"/>
              </a:rPr>
              <a:t>Service </a:t>
            </a:r>
            <a:r>
              <a:rPr sz="2100" dirty="0">
                <a:solidFill>
                  <a:srgbClr val="333333"/>
                </a:solidFill>
                <a:latin typeface="Trebuchet MS"/>
                <a:cs typeface="Trebuchet MS"/>
              </a:rPr>
              <a:t>Step</a:t>
            </a:r>
            <a:r>
              <a:rPr sz="2100" spc="-25" dirty="0">
                <a:solidFill>
                  <a:srgbClr val="333333"/>
                </a:solidFill>
                <a:latin typeface="Trebuchet MS"/>
                <a:cs typeface="Trebuchet MS"/>
              </a:rPr>
              <a:t> </a:t>
            </a:r>
            <a:r>
              <a:rPr sz="2100" spc="-65" dirty="0">
                <a:solidFill>
                  <a:srgbClr val="333333"/>
                </a:solidFill>
                <a:latin typeface="Trebuchet MS"/>
                <a:cs typeface="Trebuchet MS"/>
              </a:rPr>
              <a:t>3:</a:t>
            </a:r>
            <a:r>
              <a:rPr sz="2100" spc="-25" dirty="0">
                <a:solidFill>
                  <a:srgbClr val="333333"/>
                </a:solidFill>
                <a:latin typeface="Trebuchet MS"/>
                <a:cs typeface="Trebuchet MS"/>
              </a:rPr>
              <a:t> </a:t>
            </a:r>
            <a:r>
              <a:rPr sz="2100" dirty="0">
                <a:solidFill>
                  <a:srgbClr val="333333"/>
                </a:solidFill>
                <a:latin typeface="Trebuchet MS"/>
                <a:cs typeface="Trebuchet MS"/>
              </a:rPr>
              <a:t>delete</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ReplicaSet</a:t>
            </a:r>
            <a:r>
              <a:rPr sz="2100" spc="-20" dirty="0">
                <a:solidFill>
                  <a:srgbClr val="333333"/>
                </a:solidFill>
                <a:latin typeface="Trebuchet MS"/>
                <a:cs typeface="Trebuchet MS"/>
              </a:rPr>
              <a:t> </a:t>
            </a:r>
            <a:r>
              <a:rPr sz="2100" spc="60" dirty="0">
                <a:solidFill>
                  <a:srgbClr val="333333"/>
                </a:solidFill>
                <a:latin typeface="Trebuchet MS"/>
                <a:cs typeface="Trebuchet MS"/>
              </a:rPr>
              <a:t>handling</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old</a:t>
            </a:r>
            <a:r>
              <a:rPr sz="2100" spc="-20" dirty="0">
                <a:solidFill>
                  <a:srgbClr val="333333"/>
                </a:solidFill>
                <a:latin typeface="Trebuchet MS"/>
                <a:cs typeface="Trebuchet MS"/>
              </a:rPr>
              <a:t> </a:t>
            </a:r>
            <a:r>
              <a:rPr sz="2100" spc="45" dirty="0">
                <a:solidFill>
                  <a:srgbClr val="333333"/>
                </a:solidFill>
                <a:latin typeface="Trebuchet MS"/>
                <a:cs typeface="Trebuchet MS"/>
              </a:rPr>
              <a:t>version</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extLst>
      <p:ext uri="{BB962C8B-B14F-4D97-AF65-F5344CB8AC3E}">
        <p14:creationId xmlns:p14="http://schemas.microsoft.com/office/powerpoint/2010/main" val="15185803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REPLICASET</a:t>
            </a:r>
            <a:r>
              <a:rPr spc="-60" dirty="0"/>
              <a:t> </a:t>
            </a:r>
            <a:r>
              <a:rPr dirty="0"/>
              <a:t>+</a:t>
            </a:r>
            <a:r>
              <a:rPr spc="-60" dirty="0"/>
              <a:t> </a:t>
            </a:r>
            <a:r>
              <a:rPr spc="-110" dirty="0"/>
              <a:t>SERVICE</a:t>
            </a:r>
            <a:r>
              <a:rPr spc="-55" dirty="0"/>
              <a:t> </a:t>
            </a:r>
            <a:r>
              <a:rPr spc="95" dirty="0"/>
              <a:t>(2/2)</a:t>
            </a:r>
          </a:p>
        </p:txBody>
      </p:sp>
      <p:pic>
        <p:nvPicPr>
          <p:cNvPr id="3" name="object 3"/>
          <p:cNvPicPr/>
          <p:nvPr/>
        </p:nvPicPr>
        <p:blipFill>
          <a:blip r:embed="rId2" cstate="print"/>
          <a:stretch>
            <a:fillRect/>
          </a:stretch>
        </p:blipFill>
        <p:spPr>
          <a:xfrm>
            <a:off x="1190624" y="1552574"/>
            <a:ext cx="11153774" cy="4295774"/>
          </a:xfrm>
          <a:prstGeom prst="rect">
            <a:avLst/>
          </a:prstGeom>
        </p:spPr>
      </p:pic>
      <p:sp>
        <p:nvSpPr>
          <p:cNvPr id="4" name="object 4"/>
          <p:cNvSpPr txBox="1"/>
          <p:nvPr/>
        </p:nvSpPr>
        <p:spPr>
          <a:xfrm>
            <a:off x="796924" y="6102349"/>
            <a:ext cx="1179131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Drawback:</a:t>
            </a:r>
            <a:r>
              <a:rPr sz="2100" spc="-30" dirty="0">
                <a:solidFill>
                  <a:srgbClr val="333333"/>
                </a:solidFill>
                <a:latin typeface="Trebuchet MS"/>
                <a:cs typeface="Trebuchet MS"/>
              </a:rPr>
              <a:t> </a:t>
            </a:r>
            <a:r>
              <a:rPr sz="2100" spc="55" dirty="0">
                <a:solidFill>
                  <a:srgbClr val="333333"/>
                </a:solidFill>
                <a:latin typeface="Trebuchet MS"/>
                <a:cs typeface="Trebuchet MS"/>
              </a:rPr>
              <a:t>requires</a:t>
            </a:r>
            <a:r>
              <a:rPr sz="2100" spc="-30" dirty="0">
                <a:solidFill>
                  <a:srgbClr val="333333"/>
                </a:solidFill>
                <a:latin typeface="Trebuchet MS"/>
                <a:cs typeface="Trebuchet MS"/>
              </a:rPr>
              <a:t> </a:t>
            </a:r>
            <a:r>
              <a:rPr sz="2100" spc="100" dirty="0">
                <a:solidFill>
                  <a:srgbClr val="333333"/>
                </a:solidFill>
                <a:latin typeface="Trebuchet MS"/>
                <a:cs typeface="Trebuchet MS"/>
              </a:rPr>
              <a:t>enough</a:t>
            </a:r>
            <a:r>
              <a:rPr sz="2100" spc="-30" dirty="0">
                <a:solidFill>
                  <a:srgbClr val="333333"/>
                </a:solidFill>
                <a:latin typeface="Trebuchet MS"/>
                <a:cs typeface="Trebuchet MS"/>
              </a:rPr>
              <a:t> </a:t>
            </a:r>
            <a:r>
              <a:rPr sz="2100" spc="65" dirty="0">
                <a:solidFill>
                  <a:srgbClr val="333333"/>
                </a:solidFill>
                <a:latin typeface="Trebuchet MS"/>
                <a:cs typeface="Trebuchet MS"/>
              </a:rPr>
              <a:t>resources</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60" dirty="0">
                <a:solidFill>
                  <a:srgbClr val="333333"/>
                </a:solidFill>
                <a:latin typeface="Trebuchet MS"/>
                <a:cs typeface="Trebuchet MS"/>
              </a:rPr>
              <a:t>handle</a:t>
            </a:r>
            <a:r>
              <a:rPr sz="2100" spc="-30" dirty="0">
                <a:solidFill>
                  <a:srgbClr val="333333"/>
                </a:solidFill>
                <a:latin typeface="Trebuchet MS"/>
                <a:cs typeface="Trebuchet MS"/>
              </a:rPr>
              <a:t> </a:t>
            </a:r>
            <a:r>
              <a:rPr sz="2100" spc="95" dirty="0">
                <a:solidFill>
                  <a:srgbClr val="333333"/>
                </a:solidFill>
                <a:latin typeface="Trebuchet MS"/>
                <a:cs typeface="Trebuchet MS"/>
              </a:rPr>
              <a:t>2</a:t>
            </a:r>
            <a:r>
              <a:rPr sz="2100" spc="-30" dirty="0">
                <a:solidFill>
                  <a:srgbClr val="333333"/>
                </a:solidFill>
                <a:latin typeface="Trebuchet MS"/>
                <a:cs typeface="Trebuchet MS"/>
              </a:rPr>
              <a:t> </a:t>
            </a:r>
            <a:r>
              <a:rPr sz="2100" spc="50" dirty="0">
                <a:solidFill>
                  <a:srgbClr val="333333"/>
                </a:solidFill>
                <a:latin typeface="Trebuchet MS"/>
                <a:cs typeface="Trebuchet MS"/>
              </a:rPr>
              <a:t>revisions</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application</a:t>
            </a:r>
            <a:r>
              <a:rPr sz="2100" spc="-30" dirty="0">
                <a:solidFill>
                  <a:srgbClr val="333333"/>
                </a:solidFill>
                <a:latin typeface="Trebuchet MS"/>
                <a:cs typeface="Trebuchet MS"/>
              </a:rPr>
              <a:t> </a:t>
            </a:r>
            <a:r>
              <a:rPr sz="2100" dirty="0">
                <a:solidFill>
                  <a:srgbClr val="333333"/>
                </a:solidFill>
                <a:latin typeface="Trebuchet MS"/>
                <a:cs typeface="Trebuchet MS"/>
              </a:rPr>
              <a:t>at</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05" dirty="0">
                <a:solidFill>
                  <a:srgbClr val="333333"/>
                </a:solidFill>
                <a:latin typeface="Trebuchet MS"/>
                <a:cs typeface="Trebuchet MS"/>
              </a:rPr>
              <a:t>same</a:t>
            </a:r>
            <a:r>
              <a:rPr sz="2100" spc="-30" dirty="0">
                <a:solidFill>
                  <a:srgbClr val="333333"/>
                </a:solidFill>
                <a:latin typeface="Trebuchet MS"/>
                <a:cs typeface="Trebuchet MS"/>
              </a:rPr>
              <a:t> </a:t>
            </a:r>
            <a:r>
              <a:rPr sz="2100" spc="-20" dirty="0">
                <a:solidFill>
                  <a:srgbClr val="333333"/>
                </a:solidFill>
                <a:latin typeface="Trebuchet MS"/>
                <a:cs typeface="Trebuchet MS"/>
              </a:rPr>
              <a:t>time</a:t>
            </a:r>
            <a:endParaRPr sz="2100">
              <a:latin typeface="Trebuchet MS"/>
              <a:cs typeface="Trebuchet MS"/>
            </a:endParaRPr>
          </a:p>
        </p:txBody>
      </p:sp>
    </p:spTree>
    <p:extLst>
      <p:ext uri="{BB962C8B-B14F-4D97-AF65-F5344CB8AC3E}">
        <p14:creationId xmlns:p14="http://schemas.microsoft.com/office/powerpoint/2010/main" val="18238000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MANUAL</a:t>
            </a:r>
            <a:r>
              <a:rPr spc="15" dirty="0"/>
              <a:t> </a:t>
            </a:r>
            <a:r>
              <a:rPr spc="-70" dirty="0"/>
              <a:t>ROLLING</a:t>
            </a:r>
            <a:r>
              <a:rPr spc="15" dirty="0"/>
              <a:t> </a:t>
            </a:r>
            <a:r>
              <a:rPr spc="-30" dirty="0"/>
              <a:t>UPDATE</a:t>
            </a:r>
          </a:p>
        </p:txBody>
      </p:sp>
      <p:pic>
        <p:nvPicPr>
          <p:cNvPr id="3" name="object 3"/>
          <p:cNvPicPr/>
          <p:nvPr/>
        </p:nvPicPr>
        <p:blipFill>
          <a:blip r:embed="rId2" cstate="print"/>
          <a:stretch>
            <a:fillRect/>
          </a:stretch>
        </p:blipFill>
        <p:spPr>
          <a:xfrm>
            <a:off x="981075" y="1552574"/>
            <a:ext cx="11572874" cy="4295774"/>
          </a:xfrm>
          <a:prstGeom prst="rect">
            <a:avLst/>
          </a:prstGeom>
        </p:spPr>
      </p:pic>
      <p:sp>
        <p:nvSpPr>
          <p:cNvPr id="4" name="object 4"/>
          <p:cNvSpPr txBox="1"/>
          <p:nvPr/>
        </p:nvSpPr>
        <p:spPr>
          <a:xfrm>
            <a:off x="796924" y="6102349"/>
            <a:ext cx="954913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Drawback:</a:t>
            </a:r>
            <a:r>
              <a:rPr sz="2100" spc="-55" dirty="0">
                <a:solidFill>
                  <a:srgbClr val="333333"/>
                </a:solidFill>
                <a:latin typeface="Trebuchet MS"/>
                <a:cs typeface="Trebuchet MS"/>
              </a:rPr>
              <a:t> </a:t>
            </a:r>
            <a:r>
              <a:rPr sz="2100" spc="55" dirty="0">
                <a:solidFill>
                  <a:srgbClr val="333333"/>
                </a:solidFill>
                <a:latin typeface="Trebuchet MS"/>
                <a:cs typeface="Trebuchet MS"/>
              </a:rPr>
              <a:t>requires</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dirty="0">
                <a:solidFill>
                  <a:srgbClr val="333333"/>
                </a:solidFill>
                <a:latin typeface="Trebuchet MS"/>
                <a:cs typeface="Trebuchet MS"/>
              </a:rPr>
              <a:t>lot</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80" dirty="0">
                <a:solidFill>
                  <a:srgbClr val="333333"/>
                </a:solidFill>
                <a:latin typeface="Trebuchet MS"/>
                <a:cs typeface="Trebuchet MS"/>
              </a:rPr>
              <a:t>manual</a:t>
            </a:r>
            <a:r>
              <a:rPr sz="2100" spc="-50" dirty="0">
                <a:solidFill>
                  <a:srgbClr val="333333"/>
                </a:solidFill>
                <a:latin typeface="Trebuchet MS"/>
                <a:cs typeface="Trebuchet MS"/>
              </a:rPr>
              <a:t> </a:t>
            </a:r>
            <a:r>
              <a:rPr sz="2100" spc="-10" dirty="0">
                <a:solidFill>
                  <a:srgbClr val="333333"/>
                </a:solidFill>
                <a:latin typeface="Trebuchet MS"/>
                <a:cs typeface="Trebuchet MS"/>
              </a:rPr>
              <a:t>operations...</a:t>
            </a:r>
            <a:r>
              <a:rPr sz="2100" spc="-50"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spc="105" dirty="0">
                <a:solidFill>
                  <a:srgbClr val="333333"/>
                </a:solidFill>
                <a:latin typeface="Trebuchet MS"/>
                <a:cs typeface="Trebuchet MS"/>
              </a:rPr>
              <a:t>as</a:t>
            </a:r>
            <a:r>
              <a:rPr sz="2100" spc="-50" dirty="0">
                <a:solidFill>
                  <a:srgbClr val="333333"/>
                </a:solidFill>
                <a:latin typeface="Trebuchet MS"/>
                <a:cs typeface="Trebuchet MS"/>
              </a:rPr>
              <a:t> </a:t>
            </a:r>
            <a:r>
              <a:rPr sz="2100" spc="90" dirty="0">
                <a:solidFill>
                  <a:srgbClr val="333333"/>
                </a:solidFill>
                <a:latin typeface="Trebuchet MS"/>
                <a:cs typeface="Trebuchet MS"/>
              </a:rPr>
              <a:t>such</a:t>
            </a:r>
            <a:r>
              <a:rPr sz="2100" spc="-50" dirty="0">
                <a:solidFill>
                  <a:srgbClr val="333333"/>
                </a:solidFill>
                <a:latin typeface="Trebuchet MS"/>
                <a:cs typeface="Trebuchet MS"/>
              </a:rPr>
              <a:t> </a:t>
            </a:r>
            <a:r>
              <a:rPr sz="2100" dirty="0">
                <a:solidFill>
                  <a:srgbClr val="333333"/>
                </a:solidFill>
                <a:latin typeface="Trebuchet MS"/>
                <a:cs typeface="Trebuchet MS"/>
              </a:rPr>
              <a:t>it's</a:t>
            </a:r>
            <a:r>
              <a:rPr sz="2100" spc="-50" dirty="0">
                <a:solidFill>
                  <a:srgbClr val="333333"/>
                </a:solidFill>
                <a:latin typeface="Trebuchet MS"/>
                <a:cs typeface="Trebuchet MS"/>
              </a:rPr>
              <a:t> </a:t>
            </a:r>
            <a:r>
              <a:rPr sz="2100" spc="55" dirty="0">
                <a:solidFill>
                  <a:srgbClr val="333333"/>
                </a:solidFill>
                <a:latin typeface="Trebuchet MS"/>
                <a:cs typeface="Trebuchet MS"/>
              </a:rPr>
              <a:t>error</a:t>
            </a:r>
            <a:r>
              <a:rPr sz="2100" spc="-50" dirty="0">
                <a:solidFill>
                  <a:srgbClr val="333333"/>
                </a:solidFill>
                <a:latin typeface="Trebuchet MS"/>
                <a:cs typeface="Trebuchet MS"/>
              </a:rPr>
              <a:t> </a:t>
            </a:r>
            <a:r>
              <a:rPr sz="2100" spc="-10" dirty="0">
                <a:solidFill>
                  <a:srgbClr val="333333"/>
                </a:solidFill>
                <a:latin typeface="Trebuchet MS"/>
                <a:cs typeface="Trebuchet MS"/>
              </a:rPr>
              <a:t>prone!</a:t>
            </a:r>
            <a:endParaRPr sz="2100">
              <a:latin typeface="Trebuchet MS"/>
              <a:cs typeface="Trebuchet MS"/>
            </a:endParaRPr>
          </a:p>
        </p:txBody>
      </p:sp>
    </p:spTree>
    <p:extLst>
      <p:ext uri="{BB962C8B-B14F-4D97-AF65-F5344CB8AC3E}">
        <p14:creationId xmlns:p14="http://schemas.microsoft.com/office/powerpoint/2010/main" val="100360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REMINDER:</a:t>
            </a:r>
            <a:r>
              <a:rPr spc="-100" dirty="0"/>
              <a:t> </a:t>
            </a:r>
            <a:r>
              <a:rPr spc="-30" dirty="0"/>
              <a:t>(IMAGES</a:t>
            </a:r>
            <a:r>
              <a:rPr spc="-95" dirty="0"/>
              <a:t> </a:t>
            </a:r>
            <a:r>
              <a:rPr dirty="0"/>
              <a:t>VS)</a:t>
            </a:r>
            <a:r>
              <a:rPr spc="-100" dirty="0"/>
              <a:t> </a:t>
            </a:r>
            <a:r>
              <a:rPr spc="-45" dirty="0"/>
              <a:t>CONTAINERS</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629024"/>
            <a:ext cx="95250" cy="95249"/>
          </a:xfrm>
          <a:prstGeom prst="rect">
            <a:avLst/>
          </a:prstGeom>
        </p:spPr>
      </p:pic>
      <p:pic>
        <p:nvPicPr>
          <p:cNvPr id="7" name="object 7"/>
          <p:cNvPicPr/>
          <p:nvPr/>
        </p:nvPicPr>
        <p:blipFill>
          <a:blip r:embed="rId3" cstate="print"/>
          <a:stretch>
            <a:fillRect/>
          </a:stretch>
        </p:blipFill>
        <p:spPr>
          <a:xfrm>
            <a:off x="1309687" y="4100512"/>
            <a:ext cx="104775" cy="104774"/>
          </a:xfrm>
          <a:prstGeom prst="rect">
            <a:avLst/>
          </a:prstGeom>
        </p:spPr>
      </p:pic>
      <p:pic>
        <p:nvPicPr>
          <p:cNvPr id="8" name="object 8"/>
          <p:cNvPicPr/>
          <p:nvPr/>
        </p:nvPicPr>
        <p:blipFill>
          <a:blip r:embed="rId3" cstate="print"/>
          <a:stretch>
            <a:fillRect/>
          </a:stretch>
        </p:blipFill>
        <p:spPr>
          <a:xfrm>
            <a:off x="1309687" y="4576762"/>
            <a:ext cx="104775" cy="104774"/>
          </a:xfrm>
          <a:prstGeom prst="rect">
            <a:avLst/>
          </a:prstGeom>
        </p:spPr>
      </p:pic>
      <p:pic>
        <p:nvPicPr>
          <p:cNvPr id="9" name="object 9"/>
          <p:cNvPicPr/>
          <p:nvPr/>
        </p:nvPicPr>
        <p:blipFill>
          <a:blip r:embed="rId3" cstate="print"/>
          <a:stretch>
            <a:fillRect/>
          </a:stretch>
        </p:blipFill>
        <p:spPr>
          <a:xfrm>
            <a:off x="1309687" y="5062537"/>
            <a:ext cx="104775" cy="104774"/>
          </a:xfrm>
          <a:prstGeom prst="rect">
            <a:avLst/>
          </a:prstGeom>
        </p:spPr>
      </p:pic>
      <p:pic>
        <p:nvPicPr>
          <p:cNvPr id="10" name="object 10"/>
          <p:cNvPicPr/>
          <p:nvPr/>
        </p:nvPicPr>
        <p:blipFill>
          <a:blip r:embed="rId2" cstate="print"/>
          <a:stretch>
            <a:fillRect/>
          </a:stretch>
        </p:blipFill>
        <p:spPr>
          <a:xfrm>
            <a:off x="933449" y="5543549"/>
            <a:ext cx="95250" cy="95249"/>
          </a:xfrm>
          <a:prstGeom prst="rect">
            <a:avLst/>
          </a:prstGeom>
        </p:spPr>
      </p:pic>
      <p:pic>
        <p:nvPicPr>
          <p:cNvPr id="11" name="object 11"/>
          <p:cNvPicPr/>
          <p:nvPr/>
        </p:nvPicPr>
        <p:blipFill>
          <a:blip r:embed="rId2" cstate="print"/>
          <a:stretch>
            <a:fillRect/>
          </a:stretch>
        </p:blipFill>
        <p:spPr>
          <a:xfrm>
            <a:off x="933449" y="6038849"/>
            <a:ext cx="95250" cy="95249"/>
          </a:xfrm>
          <a:prstGeom prst="rect">
            <a:avLst/>
          </a:prstGeom>
        </p:spPr>
      </p:pic>
      <p:sp>
        <p:nvSpPr>
          <p:cNvPr id="12" name="object 12"/>
          <p:cNvSpPr txBox="1"/>
          <p:nvPr/>
        </p:nvSpPr>
        <p:spPr>
          <a:xfrm>
            <a:off x="796924" y="1511300"/>
            <a:ext cx="6595109" cy="4736465"/>
          </a:xfrm>
          <a:prstGeom prst="rect">
            <a:avLst/>
          </a:prstGeom>
        </p:spPr>
        <p:txBody>
          <a:bodyPr vert="horz" wrap="square" lIns="0" tIns="12700" rIns="0" bIns="0" rtlCol="0">
            <a:spAutoFit/>
          </a:bodyPr>
          <a:lstStyle/>
          <a:p>
            <a:pPr marL="12700">
              <a:lnSpc>
                <a:spcPct val="100000"/>
              </a:lnSpc>
              <a:spcBef>
                <a:spcPts val="100"/>
              </a:spcBef>
            </a:pPr>
            <a:r>
              <a:rPr sz="2100" spc="85" dirty="0">
                <a:solidFill>
                  <a:srgbClr val="333333"/>
                </a:solidFill>
                <a:latin typeface="Trebuchet MS"/>
                <a:cs typeface="Trebuchet MS"/>
              </a:rPr>
              <a:t>A</a:t>
            </a:r>
            <a:r>
              <a:rPr sz="2100" spc="-90"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a:p>
            <a:pPr marL="393065">
              <a:lnSpc>
                <a:spcPct val="100000"/>
              </a:lnSpc>
              <a:spcBef>
                <a:spcPts val="1680"/>
              </a:spcBef>
            </a:pPr>
            <a:r>
              <a:rPr sz="2100" spc="70" dirty="0">
                <a:solidFill>
                  <a:srgbClr val="333333"/>
                </a:solidFill>
                <a:latin typeface="Trebuchet MS"/>
                <a:cs typeface="Trebuchet MS"/>
              </a:rPr>
              <a:t>Is</a:t>
            </a:r>
            <a:r>
              <a:rPr sz="2100" spc="-50" dirty="0">
                <a:solidFill>
                  <a:srgbClr val="333333"/>
                </a:solidFill>
                <a:latin typeface="Trebuchet MS"/>
                <a:cs typeface="Trebuchet MS"/>
              </a:rPr>
              <a:t> </a:t>
            </a:r>
            <a:r>
              <a:rPr sz="2100" dirty="0">
                <a:solidFill>
                  <a:srgbClr val="333333"/>
                </a:solidFill>
                <a:latin typeface="Trebuchet MS"/>
                <a:cs typeface="Trebuchet MS"/>
              </a:rPr>
              <a:t>created</a:t>
            </a:r>
            <a:r>
              <a:rPr sz="2100" spc="-50" dirty="0">
                <a:solidFill>
                  <a:srgbClr val="333333"/>
                </a:solidFill>
                <a:latin typeface="Trebuchet MS"/>
                <a:cs typeface="Trebuchet MS"/>
              </a:rPr>
              <a:t> </a:t>
            </a:r>
            <a:r>
              <a:rPr sz="2100" spc="75" dirty="0">
                <a:solidFill>
                  <a:srgbClr val="333333"/>
                </a:solidFill>
                <a:latin typeface="Trebuchet MS"/>
                <a:cs typeface="Trebuchet MS"/>
              </a:rPr>
              <a:t>from</a:t>
            </a:r>
            <a:r>
              <a:rPr sz="2100" spc="-50" dirty="0">
                <a:solidFill>
                  <a:srgbClr val="333333"/>
                </a:solidFill>
                <a:latin typeface="Trebuchet MS"/>
                <a:cs typeface="Trebuchet MS"/>
              </a:rPr>
              <a:t> </a:t>
            </a:r>
            <a:r>
              <a:rPr sz="2100" spc="100" dirty="0">
                <a:solidFill>
                  <a:srgbClr val="333333"/>
                </a:solidFill>
                <a:latin typeface="Trebuchet MS"/>
                <a:cs typeface="Trebuchet MS"/>
              </a:rPr>
              <a:t>an</a:t>
            </a:r>
            <a:r>
              <a:rPr sz="2100" spc="-50" dirty="0">
                <a:solidFill>
                  <a:srgbClr val="333333"/>
                </a:solidFill>
                <a:latin typeface="Trebuchet MS"/>
                <a:cs typeface="Trebuchet MS"/>
              </a:rPr>
              <a:t> </a:t>
            </a:r>
            <a:r>
              <a:rPr sz="2100" spc="45" dirty="0">
                <a:solidFill>
                  <a:srgbClr val="333333"/>
                </a:solidFill>
                <a:latin typeface="Trebuchet MS"/>
                <a:cs typeface="Trebuchet MS"/>
              </a:rPr>
              <a:t>image</a:t>
            </a:r>
            <a:endParaRPr sz="2100">
              <a:latin typeface="Trebuchet MS"/>
              <a:cs typeface="Trebuchet MS"/>
            </a:endParaRPr>
          </a:p>
          <a:p>
            <a:pPr marL="393065" marR="888365">
              <a:lnSpc>
                <a:spcPct val="150300"/>
              </a:lnSpc>
              <a:spcBef>
                <a:spcPts val="35"/>
              </a:spcBef>
            </a:pPr>
            <a:r>
              <a:rPr sz="2100" spc="60" dirty="0">
                <a:solidFill>
                  <a:srgbClr val="333333"/>
                </a:solidFill>
                <a:latin typeface="Trebuchet MS"/>
                <a:cs typeface="Trebuchet MS"/>
              </a:rPr>
              <a:t>Contains</a:t>
            </a:r>
            <a:r>
              <a:rPr sz="2100" spc="-30" dirty="0">
                <a:solidFill>
                  <a:srgbClr val="333333"/>
                </a:solidFill>
                <a:latin typeface="Trebuchet MS"/>
                <a:cs typeface="Trebuchet MS"/>
              </a:rPr>
              <a:t> </a:t>
            </a:r>
            <a:r>
              <a:rPr sz="2100" dirty="0">
                <a:solidFill>
                  <a:srgbClr val="333333"/>
                </a:solidFill>
                <a:latin typeface="Trebuchet MS"/>
                <a:cs typeface="Trebuchet MS"/>
              </a:rPr>
              <a:t>everything</a:t>
            </a:r>
            <a:r>
              <a:rPr sz="2100" spc="-30" dirty="0">
                <a:solidFill>
                  <a:srgbClr val="333333"/>
                </a:solidFill>
                <a:latin typeface="Trebuchet MS"/>
                <a:cs typeface="Trebuchet MS"/>
              </a:rPr>
              <a:t> </a:t>
            </a:r>
            <a:r>
              <a:rPr sz="2100" spc="80" dirty="0">
                <a:solidFill>
                  <a:srgbClr val="333333"/>
                </a:solidFill>
                <a:latin typeface="Trebuchet MS"/>
                <a:cs typeface="Trebuchet MS"/>
              </a:rPr>
              <a:t>your</a:t>
            </a:r>
            <a:r>
              <a:rPr sz="2100" spc="-25" dirty="0">
                <a:solidFill>
                  <a:srgbClr val="333333"/>
                </a:solidFill>
                <a:latin typeface="Trebuchet MS"/>
                <a:cs typeface="Trebuchet MS"/>
              </a:rPr>
              <a:t> </a:t>
            </a:r>
            <a:r>
              <a:rPr sz="2100" spc="90" dirty="0">
                <a:solidFill>
                  <a:srgbClr val="333333"/>
                </a:solidFill>
                <a:latin typeface="Trebuchet MS"/>
                <a:cs typeface="Trebuchet MS"/>
              </a:rPr>
              <a:t>app</a:t>
            </a:r>
            <a:r>
              <a:rPr sz="2100" spc="-30" dirty="0">
                <a:solidFill>
                  <a:srgbClr val="333333"/>
                </a:solidFill>
                <a:latin typeface="Trebuchet MS"/>
                <a:cs typeface="Trebuchet MS"/>
              </a:rPr>
              <a:t> </a:t>
            </a:r>
            <a:r>
              <a:rPr sz="2100" spc="85" dirty="0">
                <a:solidFill>
                  <a:srgbClr val="333333"/>
                </a:solidFill>
                <a:latin typeface="Trebuchet MS"/>
                <a:cs typeface="Trebuchet MS"/>
              </a:rPr>
              <a:t>needs</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75" dirty="0">
                <a:solidFill>
                  <a:srgbClr val="333333"/>
                </a:solidFill>
                <a:latin typeface="Trebuchet MS"/>
                <a:cs typeface="Trebuchet MS"/>
              </a:rPr>
              <a:t>run </a:t>
            </a:r>
            <a:r>
              <a:rPr sz="2100" spc="120" dirty="0">
                <a:solidFill>
                  <a:srgbClr val="333333"/>
                </a:solidFill>
                <a:latin typeface="Trebuchet MS"/>
                <a:cs typeface="Trebuchet MS"/>
              </a:rPr>
              <a:t>Has</a:t>
            </a:r>
            <a:r>
              <a:rPr sz="2100" spc="-90" dirty="0">
                <a:solidFill>
                  <a:srgbClr val="333333"/>
                </a:solidFill>
                <a:latin typeface="Trebuchet MS"/>
                <a:cs typeface="Trebuchet MS"/>
              </a:rPr>
              <a:t> </a:t>
            </a:r>
            <a:r>
              <a:rPr sz="2100" spc="65" dirty="0">
                <a:solidFill>
                  <a:srgbClr val="333333"/>
                </a:solidFill>
                <a:latin typeface="Trebuchet MS"/>
                <a:cs typeface="Trebuchet MS"/>
              </a:rPr>
              <a:t>a</a:t>
            </a:r>
            <a:r>
              <a:rPr sz="2100" spc="-90" dirty="0">
                <a:solidFill>
                  <a:srgbClr val="333333"/>
                </a:solidFill>
                <a:latin typeface="Trebuchet MS"/>
                <a:cs typeface="Trebuchet MS"/>
              </a:rPr>
              <a:t> </a:t>
            </a:r>
            <a:r>
              <a:rPr sz="2100" spc="-35" dirty="0">
                <a:solidFill>
                  <a:srgbClr val="333333"/>
                </a:solidFill>
                <a:latin typeface="Trebuchet MS"/>
                <a:cs typeface="Trebuchet MS"/>
              </a:rPr>
              <a:t>lifecycle</a:t>
            </a:r>
            <a:r>
              <a:rPr sz="2100" spc="-90" dirty="0">
                <a:solidFill>
                  <a:srgbClr val="333333"/>
                </a:solidFill>
                <a:latin typeface="Trebuchet MS"/>
                <a:cs typeface="Trebuchet MS"/>
              </a:rPr>
              <a:t> </a:t>
            </a:r>
            <a:r>
              <a:rPr sz="2100" spc="-10" dirty="0">
                <a:solidFill>
                  <a:srgbClr val="333333"/>
                </a:solidFill>
                <a:latin typeface="Trebuchet MS"/>
                <a:cs typeface="Trebuchet MS"/>
              </a:rPr>
              <a:t>(create/start/stop/restart) Lifetime:</a:t>
            </a:r>
            <a:endParaRPr sz="2100">
              <a:latin typeface="Trebuchet MS"/>
              <a:cs typeface="Trebuchet MS"/>
            </a:endParaRPr>
          </a:p>
          <a:p>
            <a:pPr marL="774065" marR="2753360">
              <a:lnSpc>
                <a:spcPct val="148800"/>
              </a:lnSpc>
            </a:pPr>
            <a:r>
              <a:rPr sz="2100" dirty="0">
                <a:solidFill>
                  <a:srgbClr val="333333"/>
                </a:solidFill>
                <a:latin typeface="Trebuchet MS"/>
                <a:cs typeface="Trebuchet MS"/>
              </a:rPr>
              <a:t>milliseconds:</a:t>
            </a:r>
            <a:r>
              <a:rPr sz="2100" spc="155" dirty="0">
                <a:solidFill>
                  <a:srgbClr val="333333"/>
                </a:solidFill>
                <a:latin typeface="Trebuchet MS"/>
                <a:cs typeface="Trebuchet MS"/>
              </a:rPr>
              <a:t> </a:t>
            </a:r>
            <a:r>
              <a:rPr sz="2100" spc="100" dirty="0">
                <a:solidFill>
                  <a:srgbClr val="333333"/>
                </a:solidFill>
                <a:latin typeface="Trebuchet MS"/>
                <a:cs typeface="Trebuchet MS"/>
              </a:rPr>
              <a:t>commands </a:t>
            </a:r>
            <a:r>
              <a:rPr sz="2100" dirty="0">
                <a:solidFill>
                  <a:srgbClr val="333333"/>
                </a:solidFill>
                <a:latin typeface="Trebuchet MS"/>
                <a:cs typeface="Trebuchet MS"/>
              </a:rPr>
              <a:t>minutes/hours:</a:t>
            </a:r>
            <a:r>
              <a:rPr sz="2100" spc="340" dirty="0">
                <a:solidFill>
                  <a:srgbClr val="333333"/>
                </a:solidFill>
                <a:latin typeface="Trebuchet MS"/>
                <a:cs typeface="Trebuchet MS"/>
              </a:rPr>
              <a:t> </a:t>
            </a:r>
            <a:r>
              <a:rPr sz="2100" spc="-10" dirty="0">
                <a:solidFill>
                  <a:srgbClr val="333333"/>
                </a:solidFill>
                <a:latin typeface="Trebuchet MS"/>
                <a:cs typeface="Trebuchet MS"/>
              </a:rPr>
              <a:t>batch</a:t>
            </a:r>
            <a:endParaRPr sz="2100">
              <a:latin typeface="Trebuchet MS"/>
              <a:cs typeface="Trebuchet MS"/>
            </a:endParaRPr>
          </a:p>
          <a:p>
            <a:pPr marL="774065">
              <a:lnSpc>
                <a:spcPct val="100000"/>
              </a:lnSpc>
              <a:spcBef>
                <a:spcPts val="1305"/>
              </a:spcBef>
            </a:pPr>
            <a:r>
              <a:rPr sz="2100" dirty="0">
                <a:solidFill>
                  <a:srgbClr val="333333"/>
                </a:solidFill>
                <a:latin typeface="Trebuchet MS"/>
                <a:cs typeface="Trebuchet MS"/>
              </a:rPr>
              <a:t>minutes/days:</a:t>
            </a:r>
            <a:r>
              <a:rPr sz="2100" spc="-5" dirty="0">
                <a:solidFill>
                  <a:srgbClr val="333333"/>
                </a:solidFill>
                <a:latin typeface="Trebuchet MS"/>
                <a:cs typeface="Trebuchet MS"/>
              </a:rPr>
              <a:t> </a:t>
            </a:r>
            <a:r>
              <a:rPr sz="2100" spc="55" dirty="0">
                <a:solidFill>
                  <a:srgbClr val="333333"/>
                </a:solidFill>
                <a:latin typeface="Trebuchet MS"/>
                <a:cs typeface="Trebuchet MS"/>
              </a:rPr>
              <a:t>version</a:t>
            </a:r>
            <a:r>
              <a:rPr sz="2100" spc="-5" dirty="0">
                <a:solidFill>
                  <a:srgbClr val="333333"/>
                </a:solidFill>
                <a:latin typeface="Trebuchet MS"/>
                <a:cs typeface="Trebuchet MS"/>
              </a:rPr>
              <a:t> </a:t>
            </a:r>
            <a:r>
              <a:rPr sz="2100" dirty="0">
                <a:solidFill>
                  <a:srgbClr val="333333"/>
                </a:solidFill>
                <a:latin typeface="Trebuchet MS"/>
                <a:cs typeface="Trebuchet MS"/>
              </a:rPr>
              <a:t>of </a:t>
            </a:r>
            <a:r>
              <a:rPr sz="2100" spc="100" dirty="0">
                <a:solidFill>
                  <a:srgbClr val="333333"/>
                </a:solidFill>
                <a:latin typeface="Trebuchet MS"/>
                <a:cs typeface="Trebuchet MS"/>
              </a:rPr>
              <a:t>an</a:t>
            </a:r>
            <a:r>
              <a:rPr sz="2100" spc="-5"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a:p>
            <a:pPr marL="393065">
              <a:lnSpc>
                <a:spcPct val="100000"/>
              </a:lnSpc>
              <a:spcBef>
                <a:spcPts val="1230"/>
              </a:spcBef>
            </a:pPr>
            <a:r>
              <a:rPr sz="2100" spc="140" dirty="0">
                <a:solidFill>
                  <a:srgbClr val="333333"/>
                </a:solidFill>
                <a:latin typeface="Trebuchet MS"/>
                <a:cs typeface="Trebuchet MS"/>
              </a:rPr>
              <a:t>Many</a:t>
            </a:r>
            <a:r>
              <a:rPr sz="2100" spc="20" dirty="0">
                <a:solidFill>
                  <a:srgbClr val="333333"/>
                </a:solidFill>
                <a:latin typeface="Trebuchet MS"/>
                <a:cs typeface="Trebuchet MS"/>
              </a:rPr>
              <a:t> </a:t>
            </a:r>
            <a:r>
              <a:rPr sz="2100" dirty="0">
                <a:solidFill>
                  <a:srgbClr val="333333"/>
                </a:solidFill>
                <a:latin typeface="Trebuchet MS"/>
                <a:cs typeface="Trebuchet MS"/>
              </a:rPr>
              <a:t>runtimes:</a:t>
            </a:r>
            <a:r>
              <a:rPr sz="2100" spc="20" dirty="0">
                <a:solidFill>
                  <a:srgbClr val="333333"/>
                </a:solidFill>
                <a:latin typeface="Trebuchet MS"/>
                <a:cs typeface="Trebuchet MS"/>
              </a:rPr>
              <a:t> </a:t>
            </a:r>
            <a:r>
              <a:rPr sz="2100" spc="280" dirty="0">
                <a:solidFill>
                  <a:srgbClr val="ED2137"/>
                </a:solidFill>
                <a:latin typeface="Tahoma"/>
                <a:cs typeface="Tahoma"/>
              </a:rPr>
              <a:t>containerd</a:t>
            </a:r>
            <a:r>
              <a:rPr sz="2100" dirty="0">
                <a:solidFill>
                  <a:srgbClr val="ED2137"/>
                </a:solidFill>
                <a:latin typeface="Tahoma"/>
                <a:cs typeface="Tahoma"/>
              </a:rPr>
              <a:t> </a:t>
            </a:r>
            <a:r>
              <a:rPr sz="2100" spc="75" dirty="0">
                <a:solidFill>
                  <a:srgbClr val="333333"/>
                </a:solidFill>
                <a:latin typeface="Trebuchet MS"/>
                <a:cs typeface="Trebuchet MS"/>
              </a:rPr>
              <a:t>from</a:t>
            </a:r>
            <a:r>
              <a:rPr sz="2100" spc="20" dirty="0">
                <a:solidFill>
                  <a:srgbClr val="333333"/>
                </a:solidFill>
                <a:latin typeface="Trebuchet MS"/>
                <a:cs typeface="Trebuchet MS"/>
              </a:rPr>
              <a:t> </a:t>
            </a:r>
            <a:r>
              <a:rPr sz="2100" dirty="0">
                <a:solidFill>
                  <a:srgbClr val="333333"/>
                </a:solidFill>
                <a:latin typeface="Trebuchet MS"/>
                <a:cs typeface="Trebuchet MS"/>
              </a:rPr>
              <a:t>Docker,</a:t>
            </a:r>
            <a:r>
              <a:rPr sz="2100" spc="20" dirty="0">
                <a:solidFill>
                  <a:srgbClr val="333333"/>
                </a:solidFill>
                <a:latin typeface="Trebuchet MS"/>
                <a:cs typeface="Trebuchet MS"/>
              </a:rPr>
              <a:t> </a:t>
            </a:r>
            <a:r>
              <a:rPr sz="2100" spc="120" dirty="0">
                <a:solidFill>
                  <a:srgbClr val="ED2137"/>
                </a:solidFill>
                <a:latin typeface="Tahoma"/>
                <a:cs typeface="Tahoma"/>
              </a:rPr>
              <a:t>CRI-</a:t>
            </a:r>
            <a:r>
              <a:rPr sz="2100" spc="125" dirty="0">
                <a:solidFill>
                  <a:srgbClr val="ED2137"/>
                </a:solidFill>
                <a:latin typeface="Tahoma"/>
                <a:cs typeface="Tahoma"/>
              </a:rPr>
              <a:t>O</a:t>
            </a:r>
            <a:endParaRPr sz="2100">
              <a:latin typeface="Tahoma"/>
              <a:cs typeface="Tahoma"/>
            </a:endParaRPr>
          </a:p>
          <a:p>
            <a:pPr marL="393065">
              <a:lnSpc>
                <a:spcPct val="100000"/>
              </a:lnSpc>
              <a:spcBef>
                <a:spcPts val="1380"/>
              </a:spcBef>
            </a:pPr>
            <a:r>
              <a:rPr sz="2100" spc="-10" dirty="0">
                <a:solidFill>
                  <a:srgbClr val="333333"/>
                </a:solidFill>
                <a:latin typeface="Trebuchet MS"/>
                <a:cs typeface="Trebuchet MS"/>
              </a:rPr>
              <a:t>Specification:</a:t>
            </a:r>
            <a:r>
              <a:rPr sz="2100" spc="240"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4"/>
              </a:rPr>
              <a:t>runtime-</a:t>
            </a:r>
            <a:r>
              <a:rPr sz="2100" u="heavy" spc="-20" dirty="0">
                <a:solidFill>
                  <a:srgbClr val="ED2137"/>
                </a:solidFill>
                <a:uFill>
                  <a:solidFill>
                    <a:srgbClr val="ED2137"/>
                  </a:solidFill>
                </a:uFill>
                <a:latin typeface="Trebuchet MS"/>
                <a:cs typeface="Trebuchet MS"/>
                <a:hlinkClick r:id="rId4"/>
              </a:rPr>
              <a:t>spec</a:t>
            </a:r>
            <a:endParaRPr sz="2100">
              <a:latin typeface="Trebuchet MS"/>
              <a:cs typeface="Trebuchet MS"/>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65" dirty="0"/>
              <a:t>DEPLOYMENT</a:t>
            </a:r>
            <a:r>
              <a:rPr spc="-100" dirty="0"/>
              <a:t> </a:t>
            </a:r>
            <a:r>
              <a:rPr spc="170" dirty="0"/>
              <a:t>FTW</a:t>
            </a:r>
            <a:r>
              <a:rPr spc="-95" dirty="0"/>
              <a:t> </a:t>
            </a:r>
            <a:r>
              <a:rPr spc="-355" dirty="0"/>
              <a:t>!</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8635365" cy="345440"/>
          </a:xfrm>
          <a:prstGeom prst="rect">
            <a:avLst/>
          </a:prstGeom>
        </p:spPr>
        <p:txBody>
          <a:bodyPr vert="horz" wrap="square" lIns="0" tIns="12700" rIns="0" bIns="0" rtlCol="0">
            <a:spAutoFit/>
          </a:bodyPr>
          <a:lstStyle/>
          <a:p>
            <a:pPr marL="12700">
              <a:lnSpc>
                <a:spcPct val="100000"/>
              </a:lnSpc>
              <a:spcBef>
                <a:spcPts val="100"/>
              </a:spcBef>
            </a:pPr>
            <a:r>
              <a:rPr sz="2100" spc="85" dirty="0">
                <a:solidFill>
                  <a:srgbClr val="333333"/>
                </a:solidFill>
                <a:latin typeface="Trebuchet MS"/>
                <a:cs typeface="Trebuchet MS"/>
              </a:rPr>
              <a:t>A</a:t>
            </a:r>
            <a:r>
              <a:rPr sz="2100" spc="-65" dirty="0">
                <a:solidFill>
                  <a:srgbClr val="333333"/>
                </a:solidFill>
                <a:latin typeface="Trebuchet MS"/>
                <a:cs typeface="Trebuchet MS"/>
              </a:rPr>
              <a:t> </a:t>
            </a:r>
            <a:r>
              <a:rPr sz="2100" spc="65" dirty="0">
                <a:solidFill>
                  <a:srgbClr val="ED2137"/>
                </a:solidFill>
                <a:latin typeface="Trebuchet MS"/>
                <a:cs typeface="Trebuchet MS"/>
              </a:rPr>
              <a:t>Deployment</a:t>
            </a:r>
            <a:r>
              <a:rPr sz="2100" spc="-60" dirty="0">
                <a:solidFill>
                  <a:srgbClr val="ED2137"/>
                </a:solidFill>
                <a:latin typeface="Trebuchet MS"/>
                <a:cs typeface="Trebuchet MS"/>
              </a:rPr>
              <a:t> </a:t>
            </a:r>
            <a:r>
              <a:rPr sz="2100" spc="55" dirty="0">
                <a:solidFill>
                  <a:srgbClr val="333333"/>
                </a:solidFill>
                <a:latin typeface="Trebuchet MS"/>
                <a:cs typeface="Trebuchet MS"/>
              </a:rPr>
              <a:t>provides</a:t>
            </a:r>
            <a:r>
              <a:rPr sz="2100" spc="-65" dirty="0">
                <a:solidFill>
                  <a:srgbClr val="333333"/>
                </a:solidFill>
                <a:latin typeface="Trebuchet MS"/>
                <a:cs typeface="Trebuchet MS"/>
              </a:rPr>
              <a:t> </a:t>
            </a:r>
            <a:r>
              <a:rPr sz="2100" dirty="0">
                <a:solidFill>
                  <a:srgbClr val="333333"/>
                </a:solidFill>
                <a:latin typeface="Trebuchet MS"/>
                <a:cs typeface="Trebuchet MS"/>
              </a:rPr>
              <a:t>declarative</a:t>
            </a:r>
            <a:r>
              <a:rPr sz="2100" spc="-60" dirty="0">
                <a:solidFill>
                  <a:srgbClr val="333333"/>
                </a:solidFill>
                <a:latin typeface="Trebuchet MS"/>
                <a:cs typeface="Trebuchet MS"/>
              </a:rPr>
              <a:t> </a:t>
            </a:r>
            <a:r>
              <a:rPr sz="2100" spc="60" dirty="0">
                <a:solidFill>
                  <a:srgbClr val="333333"/>
                </a:solidFill>
                <a:latin typeface="Trebuchet MS"/>
                <a:cs typeface="Trebuchet MS"/>
              </a:rPr>
              <a:t>updates</a:t>
            </a:r>
            <a:r>
              <a:rPr sz="2100" spc="-65" dirty="0">
                <a:solidFill>
                  <a:srgbClr val="333333"/>
                </a:solidFill>
                <a:latin typeface="Trebuchet MS"/>
                <a:cs typeface="Trebuchet MS"/>
              </a:rPr>
              <a:t> </a:t>
            </a:r>
            <a:r>
              <a:rPr sz="2100" dirty="0">
                <a:solidFill>
                  <a:srgbClr val="333333"/>
                </a:solidFill>
                <a:latin typeface="Trebuchet MS"/>
                <a:cs typeface="Trebuchet MS"/>
              </a:rPr>
              <a:t>for</a:t>
            </a:r>
            <a:r>
              <a:rPr sz="2100" spc="-60" dirty="0">
                <a:solidFill>
                  <a:srgbClr val="333333"/>
                </a:solidFill>
                <a:latin typeface="Trebuchet MS"/>
                <a:cs typeface="Trebuchet MS"/>
              </a:rPr>
              <a:t> </a:t>
            </a:r>
            <a:r>
              <a:rPr sz="2100" spc="114" dirty="0">
                <a:solidFill>
                  <a:srgbClr val="ED2137"/>
                </a:solidFill>
                <a:latin typeface="Trebuchet MS"/>
                <a:cs typeface="Trebuchet MS"/>
              </a:rPr>
              <a:t>Pods</a:t>
            </a:r>
            <a:r>
              <a:rPr sz="2100" spc="-65" dirty="0">
                <a:solidFill>
                  <a:srgbClr val="ED2137"/>
                </a:solidFill>
                <a:latin typeface="Trebuchet MS"/>
                <a:cs typeface="Trebuchet MS"/>
              </a:rPr>
              <a:t> </a:t>
            </a:r>
            <a:r>
              <a:rPr sz="2100" spc="100" dirty="0">
                <a:solidFill>
                  <a:srgbClr val="333333"/>
                </a:solidFill>
                <a:latin typeface="Trebuchet MS"/>
                <a:cs typeface="Trebuchet MS"/>
              </a:rPr>
              <a:t>and</a:t>
            </a:r>
            <a:r>
              <a:rPr sz="2100" spc="-60" dirty="0">
                <a:solidFill>
                  <a:srgbClr val="333333"/>
                </a:solidFill>
                <a:latin typeface="Trebuchet MS"/>
                <a:cs typeface="Trebuchet MS"/>
              </a:rPr>
              <a:t> </a:t>
            </a:r>
            <a:r>
              <a:rPr sz="2100" spc="-10" dirty="0">
                <a:solidFill>
                  <a:srgbClr val="ED2137"/>
                </a:solidFill>
                <a:latin typeface="Trebuchet MS"/>
                <a:cs typeface="Trebuchet MS"/>
              </a:rPr>
              <a:t>ReplicaSets</a:t>
            </a:r>
            <a:r>
              <a:rPr sz="2100" spc="-10" dirty="0">
                <a:solidFill>
                  <a:srgbClr val="333333"/>
                </a:solidFill>
                <a:latin typeface="Trebuchet MS"/>
                <a:cs typeface="Trebuchet MS"/>
              </a:rPr>
              <a:t>.</a:t>
            </a:r>
            <a:endParaRPr sz="2100">
              <a:latin typeface="Trebuchet MS"/>
              <a:cs typeface="Trebuchet MS"/>
            </a:endParaRPr>
          </a:p>
        </p:txBody>
      </p:sp>
      <p:pic>
        <p:nvPicPr>
          <p:cNvPr id="5" name="object 5"/>
          <p:cNvPicPr/>
          <p:nvPr/>
        </p:nvPicPr>
        <p:blipFill>
          <a:blip r:embed="rId3" cstate="print"/>
          <a:stretch>
            <a:fillRect/>
          </a:stretch>
        </p:blipFill>
        <p:spPr>
          <a:xfrm>
            <a:off x="4114800" y="2152650"/>
            <a:ext cx="5257799" cy="847724"/>
          </a:xfrm>
          <a:prstGeom prst="rect">
            <a:avLst/>
          </a:prstGeom>
        </p:spPr>
      </p:pic>
    </p:spTree>
    <p:extLst>
      <p:ext uri="{BB962C8B-B14F-4D97-AF65-F5344CB8AC3E}">
        <p14:creationId xmlns:p14="http://schemas.microsoft.com/office/powerpoint/2010/main" val="5541687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686425"/>
            <a:chOff x="809624" y="1552574"/>
            <a:chExt cx="12211050" cy="5686425"/>
          </a:xfrm>
        </p:grpSpPr>
        <p:sp>
          <p:nvSpPr>
            <p:cNvPr id="4" name="object 4"/>
            <p:cNvSpPr/>
            <p:nvPr/>
          </p:nvSpPr>
          <p:spPr>
            <a:xfrm>
              <a:off x="809612" y="1552574"/>
              <a:ext cx="12211050" cy="5686425"/>
            </a:xfrm>
            <a:custGeom>
              <a:avLst/>
              <a:gdLst/>
              <a:ahLst/>
              <a:cxnLst/>
              <a:rect l="l" t="t" r="r" b="b"/>
              <a:pathLst>
                <a:path w="12211050" h="5686425">
                  <a:moveTo>
                    <a:pt x="12211050" y="0"/>
                  </a:moveTo>
                  <a:lnTo>
                    <a:pt x="12201525" y="0"/>
                  </a:lnTo>
                  <a:lnTo>
                    <a:pt x="12201525" y="5676900"/>
                  </a:lnTo>
                  <a:lnTo>
                    <a:pt x="0" y="5676900"/>
                  </a:lnTo>
                  <a:lnTo>
                    <a:pt x="0" y="5686425"/>
                  </a:lnTo>
                  <a:lnTo>
                    <a:pt x="12201525" y="5686425"/>
                  </a:lnTo>
                  <a:lnTo>
                    <a:pt x="12211050" y="5686425"/>
                  </a:lnTo>
                  <a:lnTo>
                    <a:pt x="12211050" y="567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686425"/>
            </a:xfrm>
            <a:custGeom>
              <a:avLst/>
              <a:gdLst/>
              <a:ahLst/>
              <a:cxnLst/>
              <a:rect l="l" t="t" r="r" b="b"/>
              <a:pathLst>
                <a:path w="9525" h="5686425">
                  <a:moveTo>
                    <a:pt x="0" y="5686424"/>
                  </a:moveTo>
                  <a:lnTo>
                    <a:pt x="0" y="0"/>
                  </a:lnTo>
                  <a:lnTo>
                    <a:pt x="9524" y="9524"/>
                  </a:lnTo>
                  <a:lnTo>
                    <a:pt x="9524" y="5676899"/>
                  </a:lnTo>
                  <a:lnTo>
                    <a:pt x="0" y="5686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DEPLOYMENT</a:t>
            </a:r>
            <a:r>
              <a:rPr spc="-180" dirty="0"/>
              <a:t> </a:t>
            </a:r>
            <a:r>
              <a:rPr spc="-75" dirty="0"/>
              <a:t>DESCRIPTOR</a:t>
            </a:r>
          </a:p>
        </p:txBody>
      </p:sp>
      <p:sp>
        <p:nvSpPr>
          <p:cNvPr id="7" name="object 7"/>
          <p:cNvSpPr txBox="1"/>
          <p:nvPr/>
        </p:nvSpPr>
        <p:spPr>
          <a:xfrm>
            <a:off x="949325" y="1625600"/>
            <a:ext cx="5829300" cy="5616922"/>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dirty="0">
              <a:latin typeface="Tahoma"/>
              <a:cs typeface="Tahoma"/>
            </a:endParaRPr>
          </a:p>
          <a:p>
            <a:pPr marL="12700" marR="3411854">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apps/v1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100" dirty="0">
                <a:latin typeface="Tahoma"/>
                <a:cs typeface="Tahoma"/>
              </a:rPr>
              <a:t>Deployment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dirty="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lang="fr-FR" sz="1650" spc="210" dirty="0" err="1">
                <a:latin typeface="Tahoma"/>
                <a:cs typeface="Tahoma"/>
              </a:rPr>
              <a:t>bitbox</a:t>
            </a:r>
            <a:endParaRPr sz="1650" dirty="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dirty="0">
              <a:latin typeface="Tahoma"/>
              <a:cs typeface="Tahoma"/>
            </a:endParaRPr>
          </a:p>
          <a:p>
            <a:pPr marL="264795" marR="4168140">
              <a:lnSpc>
                <a:spcPts val="1880"/>
              </a:lnSpc>
              <a:spcBef>
                <a:spcPts val="95"/>
              </a:spcBef>
            </a:pPr>
            <a:r>
              <a:rPr sz="1650" spc="310" dirty="0">
                <a:solidFill>
                  <a:srgbClr val="0077AA"/>
                </a:solidFill>
                <a:latin typeface="Tahoma"/>
                <a:cs typeface="Tahoma"/>
              </a:rPr>
              <a:t>replicas</a:t>
            </a:r>
            <a:r>
              <a:rPr sz="1650" spc="310"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3 </a:t>
            </a:r>
            <a:r>
              <a:rPr sz="1650" spc="285" dirty="0">
                <a:solidFill>
                  <a:srgbClr val="0077AA"/>
                </a:solidFill>
                <a:latin typeface="Tahoma"/>
                <a:cs typeface="Tahoma"/>
              </a:rPr>
              <a:t>selector</a:t>
            </a:r>
            <a:r>
              <a:rPr sz="1650" spc="285" dirty="0">
                <a:solidFill>
                  <a:srgbClr val="999999"/>
                </a:solidFill>
                <a:latin typeface="Tahoma"/>
                <a:cs typeface="Tahoma"/>
              </a:rPr>
              <a:t>:</a:t>
            </a:r>
            <a:endParaRPr sz="1650" dirty="0">
              <a:latin typeface="Tahoma"/>
              <a:cs typeface="Tahoma"/>
            </a:endParaRPr>
          </a:p>
          <a:p>
            <a:pPr marL="516890">
              <a:lnSpc>
                <a:spcPts val="1770"/>
              </a:lnSpc>
            </a:pPr>
            <a:r>
              <a:rPr sz="1650" spc="170" dirty="0">
                <a:solidFill>
                  <a:srgbClr val="0077AA"/>
                </a:solidFill>
                <a:latin typeface="Tahoma"/>
                <a:cs typeface="Tahoma"/>
              </a:rPr>
              <a:t>matchLabels</a:t>
            </a:r>
            <a:r>
              <a:rPr sz="1650" spc="170" dirty="0">
                <a:solidFill>
                  <a:srgbClr val="999999"/>
                </a:solidFill>
                <a:latin typeface="Tahoma"/>
                <a:cs typeface="Tahoma"/>
              </a:rPr>
              <a:t>:</a:t>
            </a:r>
            <a:endParaRPr sz="1650" dirty="0">
              <a:latin typeface="Tahoma"/>
              <a:cs typeface="Tahoma"/>
            </a:endParaRPr>
          </a:p>
          <a:p>
            <a:pPr marL="264795" marR="3663950" indent="504190">
              <a:lnSpc>
                <a:spcPts val="1880"/>
              </a:lnSpc>
              <a:spcBef>
                <a:spcPts val="95"/>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lang="fr-FR" sz="1650" spc="210" dirty="0" err="1">
                <a:latin typeface="Tahoma"/>
                <a:cs typeface="Tahoma"/>
              </a:rPr>
              <a:t>bitbox</a:t>
            </a:r>
            <a:r>
              <a:rPr sz="1650" spc="210" dirty="0">
                <a:latin typeface="Tahoma"/>
                <a:cs typeface="Tahoma"/>
              </a:rPr>
              <a:t> </a:t>
            </a:r>
            <a:r>
              <a:rPr sz="1650" spc="254" dirty="0">
                <a:solidFill>
                  <a:srgbClr val="0077AA"/>
                </a:solidFill>
                <a:latin typeface="Tahoma"/>
                <a:cs typeface="Tahoma"/>
              </a:rPr>
              <a:t>strategy</a:t>
            </a:r>
            <a:r>
              <a:rPr sz="1650" spc="254" dirty="0">
                <a:solidFill>
                  <a:srgbClr val="999999"/>
                </a:solidFill>
                <a:latin typeface="Tahoma"/>
                <a:cs typeface="Tahoma"/>
              </a:rPr>
              <a:t>:</a:t>
            </a:r>
            <a:endParaRPr sz="1650" dirty="0">
              <a:latin typeface="Tahoma"/>
              <a:cs typeface="Tahoma"/>
            </a:endParaRPr>
          </a:p>
          <a:p>
            <a:pPr marL="516890">
              <a:lnSpc>
                <a:spcPts val="1770"/>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204" dirty="0">
                <a:latin typeface="Tahoma"/>
                <a:cs typeface="Tahoma"/>
              </a:rPr>
              <a:t>RollingUpdate</a:t>
            </a:r>
            <a:endParaRPr sz="1650" dirty="0">
              <a:latin typeface="Tahoma"/>
              <a:cs typeface="Tahoma"/>
            </a:endParaRPr>
          </a:p>
          <a:p>
            <a:pPr marL="769620" marR="3537585" indent="-252729">
              <a:lnSpc>
                <a:spcPts val="1880"/>
              </a:lnSpc>
              <a:spcBef>
                <a:spcPts val="90"/>
              </a:spcBef>
            </a:pPr>
            <a:r>
              <a:rPr sz="1650" spc="245" dirty="0">
                <a:solidFill>
                  <a:srgbClr val="0077AA"/>
                </a:solidFill>
                <a:latin typeface="Tahoma"/>
                <a:cs typeface="Tahoma"/>
              </a:rPr>
              <a:t>rollingUpdate</a:t>
            </a:r>
            <a:r>
              <a:rPr sz="1650" spc="245" dirty="0">
                <a:solidFill>
                  <a:srgbClr val="999999"/>
                </a:solidFill>
                <a:latin typeface="Tahoma"/>
                <a:cs typeface="Tahoma"/>
              </a:rPr>
              <a:t>: </a:t>
            </a:r>
            <a:r>
              <a:rPr sz="1650" spc="114" dirty="0">
                <a:solidFill>
                  <a:srgbClr val="0077AA"/>
                </a:solidFill>
                <a:latin typeface="Tahoma"/>
                <a:cs typeface="Tahoma"/>
              </a:rPr>
              <a:t>maxSurge</a:t>
            </a:r>
            <a:r>
              <a:rPr sz="1650" spc="114"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1</a:t>
            </a:r>
            <a:endParaRPr sz="1650" dirty="0">
              <a:latin typeface="Tahoma"/>
              <a:cs typeface="Tahoma"/>
            </a:endParaRPr>
          </a:p>
          <a:p>
            <a:pPr marL="769620">
              <a:lnSpc>
                <a:spcPts val="1770"/>
              </a:lnSpc>
            </a:pPr>
            <a:r>
              <a:rPr sz="1650" spc="190" dirty="0">
                <a:solidFill>
                  <a:srgbClr val="0077AA"/>
                </a:solidFill>
                <a:latin typeface="Tahoma"/>
                <a:cs typeface="Tahoma"/>
              </a:rPr>
              <a:t>maxUnavailable</a:t>
            </a:r>
            <a:r>
              <a:rPr sz="1650" spc="190" dirty="0">
                <a:solidFill>
                  <a:srgbClr val="999999"/>
                </a:solidFill>
                <a:latin typeface="Tahoma"/>
                <a:cs typeface="Tahoma"/>
              </a:rPr>
              <a:t>:</a:t>
            </a:r>
            <a:r>
              <a:rPr sz="1650" spc="5" dirty="0">
                <a:solidFill>
                  <a:srgbClr val="999999"/>
                </a:solidFill>
                <a:latin typeface="Tahoma"/>
                <a:cs typeface="Tahoma"/>
              </a:rPr>
              <a:t>  </a:t>
            </a:r>
            <a:r>
              <a:rPr sz="1650" spc="40" dirty="0">
                <a:solidFill>
                  <a:srgbClr val="990054"/>
                </a:solidFill>
                <a:latin typeface="Tahoma"/>
                <a:cs typeface="Tahoma"/>
              </a:rPr>
              <a:t>0</a:t>
            </a:r>
            <a:endParaRPr sz="1650" dirty="0">
              <a:latin typeface="Tahoma"/>
              <a:cs typeface="Tahoma"/>
            </a:endParaRPr>
          </a:p>
          <a:p>
            <a:pPr marL="516890" marR="4168775" indent="-252729">
              <a:lnSpc>
                <a:spcPts val="1880"/>
              </a:lnSpc>
              <a:spcBef>
                <a:spcPts val="95"/>
              </a:spcBef>
            </a:pPr>
            <a:r>
              <a:rPr sz="1650" spc="200" dirty="0">
                <a:solidFill>
                  <a:srgbClr val="0077AA"/>
                </a:solidFill>
                <a:latin typeface="Tahoma"/>
                <a:cs typeface="Tahoma"/>
              </a:rPr>
              <a:t>template</a:t>
            </a:r>
            <a:r>
              <a:rPr sz="1650" spc="200" dirty="0">
                <a:solidFill>
                  <a:srgbClr val="999999"/>
                </a:solidFill>
                <a:latin typeface="Tahoma"/>
                <a:cs typeface="Tahoma"/>
              </a:rPr>
              <a: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dirty="0">
              <a:latin typeface="Tahoma"/>
              <a:cs typeface="Tahoma"/>
            </a:endParaRPr>
          </a:p>
          <a:p>
            <a:pPr marL="769620">
              <a:lnSpc>
                <a:spcPts val="1770"/>
              </a:lnSpc>
            </a:pPr>
            <a:r>
              <a:rPr sz="1650" spc="305" dirty="0">
                <a:solidFill>
                  <a:srgbClr val="0077AA"/>
                </a:solidFill>
                <a:latin typeface="Tahoma"/>
                <a:cs typeface="Tahoma"/>
              </a:rPr>
              <a:t>labels</a:t>
            </a:r>
            <a:r>
              <a:rPr sz="1650" spc="305" dirty="0">
                <a:solidFill>
                  <a:srgbClr val="999999"/>
                </a:solidFill>
                <a:latin typeface="Tahoma"/>
                <a:cs typeface="Tahoma"/>
              </a:rPr>
              <a:t>:</a:t>
            </a:r>
            <a:endParaRPr sz="1650" dirty="0">
              <a:latin typeface="Tahoma"/>
              <a:cs typeface="Tahoma"/>
            </a:endParaRPr>
          </a:p>
          <a:p>
            <a:pPr marL="516890" marR="3411220" indent="504190">
              <a:lnSpc>
                <a:spcPts val="1880"/>
              </a:lnSpc>
              <a:spcBef>
                <a:spcPts val="95"/>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lang="fr-FR" sz="1650" spc="210" dirty="0" err="1">
                <a:latin typeface="Tahoma"/>
                <a:cs typeface="Tahoma"/>
              </a:rPr>
              <a:t>bitbox</a:t>
            </a:r>
            <a:r>
              <a:rPr sz="1650" spc="210" dirty="0">
                <a:latin typeface="Tahoma"/>
                <a:cs typeface="Tahoma"/>
              </a:rPr>
              <a:t> </a:t>
            </a:r>
            <a:r>
              <a:rPr sz="1650" spc="204" dirty="0">
                <a:solidFill>
                  <a:srgbClr val="0077AA"/>
                </a:solidFill>
                <a:latin typeface="Tahoma"/>
                <a:cs typeface="Tahoma"/>
              </a:rPr>
              <a:t>spec</a:t>
            </a:r>
            <a:r>
              <a:rPr sz="1650" spc="204" dirty="0">
                <a:solidFill>
                  <a:srgbClr val="999999"/>
                </a:solidFill>
                <a:latin typeface="Tahoma"/>
                <a:cs typeface="Tahoma"/>
              </a:rPr>
              <a:t>:</a:t>
            </a:r>
            <a:endParaRPr sz="1650" dirty="0">
              <a:latin typeface="Tahoma"/>
              <a:cs typeface="Tahoma"/>
            </a:endParaRPr>
          </a:p>
          <a:p>
            <a:pPr marL="769620">
              <a:lnSpc>
                <a:spcPts val="1770"/>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dirty="0">
              <a:latin typeface="Tahoma"/>
              <a:cs typeface="Tahoma"/>
            </a:endParaRPr>
          </a:p>
          <a:p>
            <a:pPr marL="1021715">
              <a:lnSpc>
                <a:spcPts val="1875"/>
              </a:lnSpc>
            </a:pPr>
            <a:r>
              <a:rPr sz="1650" spc="390" dirty="0">
                <a:solidFill>
                  <a:srgbClr val="999999"/>
                </a:solidFill>
                <a:latin typeface="Tahoma"/>
                <a:cs typeface="Tahoma"/>
              </a:rPr>
              <a:t>-</a:t>
            </a:r>
            <a:r>
              <a:rPr sz="1650" spc="48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80" dirty="0">
                <a:solidFill>
                  <a:srgbClr val="999999"/>
                </a:solidFill>
                <a:latin typeface="Tahoma"/>
                <a:cs typeface="Tahoma"/>
              </a:rPr>
              <a:t> </a:t>
            </a:r>
            <a:r>
              <a:rPr sz="1650" spc="60" dirty="0">
                <a:latin typeface="Tahoma"/>
                <a:cs typeface="Tahoma"/>
              </a:rPr>
              <a:t>app</a:t>
            </a:r>
            <a:endParaRPr sz="1650" dirty="0">
              <a:latin typeface="Tahoma"/>
              <a:cs typeface="Tahoma"/>
            </a:endParaRPr>
          </a:p>
          <a:p>
            <a:pPr marL="1273810">
              <a:lnSpc>
                <a:spcPts val="1930"/>
              </a:lnSpc>
            </a:pPr>
            <a:r>
              <a:rPr sz="1650" spc="155" dirty="0">
                <a:solidFill>
                  <a:srgbClr val="0077AA"/>
                </a:solidFill>
                <a:latin typeface="Tahoma"/>
                <a:cs typeface="Tahoma"/>
              </a:rPr>
              <a:t>image</a:t>
            </a:r>
            <a:r>
              <a:rPr sz="1650" spc="155" dirty="0">
                <a:solidFill>
                  <a:srgbClr val="999999"/>
                </a:solidFill>
                <a:latin typeface="Tahoma"/>
                <a:cs typeface="Tahoma"/>
              </a:rPr>
              <a:t>:</a:t>
            </a:r>
            <a:r>
              <a:rPr sz="1650" spc="5" dirty="0">
                <a:solidFill>
                  <a:srgbClr val="999999"/>
                </a:solidFill>
                <a:latin typeface="Tahoma"/>
                <a:cs typeface="Tahoma"/>
              </a:rPr>
              <a:t>  </a:t>
            </a:r>
            <a:r>
              <a:rPr lang="fr-FR" sz="1650" spc="235" dirty="0" err="1">
                <a:latin typeface="Tahoma"/>
                <a:cs typeface="Tahoma"/>
              </a:rPr>
              <a:t>bitbox</a:t>
            </a:r>
            <a:r>
              <a:rPr sz="1650" spc="235" dirty="0">
                <a:latin typeface="Tahoma"/>
                <a:cs typeface="Tahoma"/>
              </a:rPr>
              <a:t>/k8s</a:t>
            </a:r>
            <a:r>
              <a:rPr sz="1650" spc="235" dirty="0">
                <a:solidFill>
                  <a:srgbClr val="999999"/>
                </a:solidFill>
                <a:latin typeface="Tahoma"/>
                <a:cs typeface="Tahoma"/>
              </a:rPr>
              <a:t>-</a:t>
            </a:r>
            <a:r>
              <a:rPr sz="1650" spc="305" dirty="0">
                <a:latin typeface="Tahoma"/>
                <a:cs typeface="Tahoma"/>
              </a:rPr>
              <a:t>training</a:t>
            </a:r>
            <a:r>
              <a:rPr sz="1650" spc="305" dirty="0">
                <a:solidFill>
                  <a:srgbClr val="999999"/>
                </a:solidFill>
                <a:latin typeface="Tahoma"/>
                <a:cs typeface="Tahoma"/>
              </a:rPr>
              <a:t>-</a:t>
            </a:r>
            <a:r>
              <a:rPr sz="1650" spc="190" dirty="0">
                <a:latin typeface="Tahoma"/>
                <a:cs typeface="Tahoma"/>
              </a:rPr>
              <a:t>deploy</a:t>
            </a:r>
            <a:r>
              <a:rPr sz="1650" spc="190" dirty="0">
                <a:solidFill>
                  <a:srgbClr val="999999"/>
                </a:solidFill>
                <a:latin typeface="Tahoma"/>
                <a:cs typeface="Tahoma"/>
              </a:rPr>
              <a:t>:</a:t>
            </a:r>
            <a:r>
              <a:rPr sz="1650" spc="190" dirty="0">
                <a:latin typeface="Tahoma"/>
                <a:cs typeface="Tahoma"/>
              </a:rPr>
              <a:t>v1</a:t>
            </a:r>
            <a:endParaRPr sz="1650" dirty="0">
              <a:latin typeface="Tahoma"/>
              <a:cs typeface="Tahoma"/>
            </a:endParaRPr>
          </a:p>
        </p:txBody>
      </p:sp>
    </p:spTree>
    <p:extLst>
      <p:ext uri="{BB962C8B-B14F-4D97-AF65-F5344CB8AC3E}">
        <p14:creationId xmlns:p14="http://schemas.microsoft.com/office/powerpoint/2010/main" val="2368043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95800"/>
            <a:chOff x="809624" y="2085974"/>
            <a:chExt cx="12211050" cy="4495800"/>
          </a:xfrm>
        </p:grpSpPr>
        <p:sp>
          <p:nvSpPr>
            <p:cNvPr id="4" name="object 4"/>
            <p:cNvSpPr/>
            <p:nvPr/>
          </p:nvSpPr>
          <p:spPr>
            <a:xfrm>
              <a:off x="809612" y="2085974"/>
              <a:ext cx="12211050" cy="4495800"/>
            </a:xfrm>
            <a:custGeom>
              <a:avLst/>
              <a:gdLst/>
              <a:ahLst/>
              <a:cxnLst/>
              <a:rect l="l" t="t" r="r" b="b"/>
              <a:pathLst>
                <a:path w="12211050" h="4495800">
                  <a:moveTo>
                    <a:pt x="12211050" y="0"/>
                  </a:moveTo>
                  <a:lnTo>
                    <a:pt x="12201525" y="0"/>
                  </a:lnTo>
                  <a:lnTo>
                    <a:pt x="12201525" y="4486275"/>
                  </a:lnTo>
                  <a:lnTo>
                    <a:pt x="0" y="4486275"/>
                  </a:lnTo>
                  <a:lnTo>
                    <a:pt x="0" y="4495800"/>
                  </a:lnTo>
                  <a:lnTo>
                    <a:pt x="12201525" y="4495800"/>
                  </a:lnTo>
                  <a:lnTo>
                    <a:pt x="12211050" y="4495800"/>
                  </a:lnTo>
                  <a:lnTo>
                    <a:pt x="12211050" y="4486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95800"/>
            </a:xfrm>
            <a:custGeom>
              <a:avLst/>
              <a:gdLst/>
              <a:ahLst/>
              <a:cxnLst/>
              <a:rect l="l" t="t" r="r" b="b"/>
              <a:pathLst>
                <a:path w="9525" h="4495800">
                  <a:moveTo>
                    <a:pt x="0" y="4495799"/>
                  </a:moveTo>
                  <a:lnTo>
                    <a:pt x="0" y="0"/>
                  </a:lnTo>
                  <a:lnTo>
                    <a:pt x="9524" y="9524"/>
                  </a:lnTo>
                  <a:lnTo>
                    <a:pt x="9524" y="4486274"/>
                  </a:lnTo>
                  <a:lnTo>
                    <a:pt x="0" y="44957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13343"/>
              <a:ext cx="103240" cy="198704"/>
            </a:xfrm>
            <a:prstGeom prst="rect">
              <a:avLst/>
            </a:prstGeom>
          </p:spPr>
        </p:pic>
        <p:pic>
          <p:nvPicPr>
            <p:cNvPr id="7" name="object 7"/>
            <p:cNvPicPr/>
            <p:nvPr/>
          </p:nvPicPr>
          <p:blipFill>
            <a:blip r:embed="rId2" cstate="print"/>
            <a:stretch>
              <a:fillRect/>
            </a:stretch>
          </p:blipFill>
          <p:spPr>
            <a:xfrm>
              <a:off x="981465" y="2689593"/>
              <a:ext cx="103240" cy="198704"/>
            </a:xfrm>
            <a:prstGeom prst="rect">
              <a:avLst/>
            </a:prstGeom>
          </p:spPr>
        </p:pic>
        <p:pic>
          <p:nvPicPr>
            <p:cNvPr id="8" name="object 8"/>
            <p:cNvPicPr/>
            <p:nvPr/>
          </p:nvPicPr>
          <p:blipFill>
            <a:blip r:embed="rId2" cstate="print"/>
            <a:stretch>
              <a:fillRect/>
            </a:stretch>
          </p:blipFill>
          <p:spPr>
            <a:xfrm>
              <a:off x="981465" y="3403968"/>
              <a:ext cx="103240" cy="198704"/>
            </a:xfrm>
            <a:prstGeom prst="rect">
              <a:avLst/>
            </a:prstGeom>
          </p:spPr>
        </p:pic>
      </p:grpSp>
      <p:sp>
        <p:nvSpPr>
          <p:cNvPr id="9" name="object 9"/>
          <p:cNvSpPr txBox="1">
            <a:spLocks noGrp="1"/>
          </p:cNvSpPr>
          <p:nvPr>
            <p:ph type="title"/>
          </p:nvPr>
        </p:nvSpPr>
        <p:spPr>
          <a:xfrm>
            <a:off x="796924" y="571563"/>
            <a:ext cx="4847590" cy="558800"/>
          </a:xfrm>
          <a:prstGeom prst="rect">
            <a:avLst/>
          </a:prstGeom>
        </p:spPr>
        <p:txBody>
          <a:bodyPr vert="horz" wrap="square" lIns="0" tIns="12700" rIns="0" bIns="0" rtlCol="0">
            <a:spAutoFit/>
          </a:bodyPr>
          <a:lstStyle/>
          <a:p>
            <a:pPr marL="12700">
              <a:lnSpc>
                <a:spcPct val="100000"/>
              </a:lnSpc>
              <a:spcBef>
                <a:spcPts val="100"/>
              </a:spcBef>
            </a:pPr>
            <a:r>
              <a:rPr spc="-65" dirty="0"/>
              <a:t>DEPLOYMENT</a:t>
            </a:r>
            <a:r>
              <a:rPr spc="-180" dirty="0"/>
              <a:t> </a:t>
            </a:r>
            <a:r>
              <a:rPr spc="-80" dirty="0"/>
              <a:t>STATUS</a:t>
            </a:r>
          </a:p>
        </p:txBody>
      </p:sp>
      <p:pic>
        <p:nvPicPr>
          <p:cNvPr id="10" name="object 10"/>
          <p:cNvPicPr/>
          <p:nvPr/>
        </p:nvPicPr>
        <p:blipFill>
          <a:blip r:embed="rId3" cstate="print"/>
          <a:stretch>
            <a:fillRect/>
          </a:stretch>
        </p:blipFill>
        <p:spPr>
          <a:xfrm>
            <a:off x="933449" y="1647824"/>
            <a:ext cx="95250" cy="95249"/>
          </a:xfrm>
          <a:prstGeom prst="rect">
            <a:avLst/>
          </a:prstGeom>
        </p:spPr>
      </p:pic>
      <p:sp>
        <p:nvSpPr>
          <p:cNvPr id="11" name="object 11"/>
          <p:cNvSpPr txBox="1"/>
          <p:nvPr/>
        </p:nvSpPr>
        <p:spPr>
          <a:xfrm>
            <a:off x="949325" y="1511300"/>
            <a:ext cx="5577205" cy="2115185"/>
          </a:xfrm>
          <a:prstGeom prst="rect">
            <a:avLst/>
          </a:prstGeom>
        </p:spPr>
        <p:txBody>
          <a:bodyPr vert="horz" wrap="square" lIns="0" tIns="12700" rIns="0" bIns="0" rtlCol="0">
            <a:spAutoFit/>
          </a:bodyPr>
          <a:lstStyle/>
          <a:p>
            <a:pPr marL="240665">
              <a:lnSpc>
                <a:spcPct val="100000"/>
              </a:lnSpc>
              <a:spcBef>
                <a:spcPts val="100"/>
              </a:spcBef>
            </a:pPr>
            <a:r>
              <a:rPr sz="2100" spc="120" dirty="0">
                <a:solidFill>
                  <a:srgbClr val="333333"/>
                </a:solidFill>
                <a:latin typeface="Trebuchet MS"/>
                <a:cs typeface="Trebuchet MS"/>
              </a:rPr>
              <a:t>How</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check</a:t>
            </a:r>
            <a:r>
              <a:rPr sz="2100" spc="-35" dirty="0">
                <a:solidFill>
                  <a:srgbClr val="333333"/>
                </a:solidFill>
                <a:latin typeface="Trebuchet MS"/>
                <a:cs typeface="Trebuchet MS"/>
              </a:rPr>
              <a:t> </a:t>
            </a:r>
            <a:r>
              <a:rPr sz="2100" spc="-80" dirty="0">
                <a:solidFill>
                  <a:srgbClr val="333333"/>
                </a:solidFill>
                <a:latin typeface="Trebuchet MS"/>
                <a:cs typeface="Trebuchet MS"/>
              </a:rPr>
              <a:t>if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65" dirty="0">
                <a:solidFill>
                  <a:srgbClr val="333333"/>
                </a:solidFill>
                <a:latin typeface="Trebuchet MS"/>
                <a:cs typeface="Trebuchet MS"/>
              </a:rPr>
              <a:t>Deployment</a:t>
            </a:r>
            <a:r>
              <a:rPr sz="2100" spc="-35" dirty="0">
                <a:solidFill>
                  <a:srgbClr val="333333"/>
                </a:solidFill>
                <a:latin typeface="Trebuchet MS"/>
                <a:cs typeface="Trebuchet MS"/>
              </a:rPr>
              <a:t> </a:t>
            </a:r>
            <a:r>
              <a:rPr sz="2100" dirty="0">
                <a:solidFill>
                  <a:srgbClr val="333333"/>
                </a:solidFill>
                <a:latin typeface="Trebuchet MS"/>
                <a:cs typeface="Trebuchet MS"/>
              </a:rPr>
              <a:t>went</a:t>
            </a:r>
            <a:r>
              <a:rPr sz="2100" spc="-35" dirty="0">
                <a:solidFill>
                  <a:srgbClr val="333333"/>
                </a:solidFill>
                <a:latin typeface="Trebuchet MS"/>
                <a:cs typeface="Trebuchet MS"/>
              </a:rPr>
              <a:t> </a:t>
            </a:r>
            <a:r>
              <a:rPr sz="2100" spc="-10" dirty="0">
                <a:solidFill>
                  <a:srgbClr val="333333"/>
                </a:solidFill>
                <a:latin typeface="Trebuchet MS"/>
                <a:cs typeface="Trebuchet MS"/>
              </a:rPr>
              <a:t>well?</a:t>
            </a:r>
            <a:endParaRPr sz="2100" dirty="0">
              <a:latin typeface="Trebuchet MS"/>
              <a:cs typeface="Trebuchet MS"/>
            </a:endParaRPr>
          </a:p>
          <a:p>
            <a:pPr>
              <a:lnSpc>
                <a:spcPct val="100000"/>
              </a:lnSpc>
              <a:spcBef>
                <a:spcPts val="140"/>
              </a:spcBef>
            </a:pPr>
            <a:endParaRPr sz="2100" dirty="0">
              <a:latin typeface="Trebuchet MS"/>
              <a:cs typeface="Trebuchet MS"/>
            </a:endParaRPr>
          </a:p>
          <a:p>
            <a:pPr marL="264795">
              <a:lnSpc>
                <a:spcPct val="100000"/>
              </a:lnSpc>
            </a:pP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5" dirty="0">
                <a:solidFill>
                  <a:srgbClr val="ED9900"/>
                </a:solidFill>
                <a:latin typeface="Tahoma"/>
                <a:cs typeface="Tahoma"/>
              </a:rPr>
              <a:t>  </a:t>
            </a:r>
            <a:r>
              <a:rPr lang="fr-FR" sz="1650" spc="175" dirty="0" err="1">
                <a:latin typeface="Tahoma"/>
                <a:cs typeface="Tahoma"/>
              </a:rPr>
              <a:t>bitbox</a:t>
            </a:r>
            <a:r>
              <a:rPr sz="1650" spc="175" dirty="0">
                <a:latin typeface="Tahoma"/>
                <a:cs typeface="Tahoma"/>
              </a:rPr>
              <a:t>-</a:t>
            </a:r>
            <a:r>
              <a:rPr sz="1650" spc="195" dirty="0">
                <a:latin typeface="Tahoma"/>
                <a:cs typeface="Tahoma"/>
              </a:rPr>
              <a:t>deployment-</a:t>
            </a:r>
            <a:r>
              <a:rPr sz="1650" spc="180" dirty="0">
                <a:latin typeface="Tahoma"/>
                <a:cs typeface="Tahoma"/>
              </a:rPr>
              <a:t>v1.yml</a:t>
            </a:r>
            <a:endParaRPr sz="1650" dirty="0">
              <a:latin typeface="Tahoma"/>
              <a:cs typeface="Tahoma"/>
            </a:endParaRPr>
          </a:p>
          <a:p>
            <a:pPr marL="12700" marR="258445" indent="252095">
              <a:lnSpc>
                <a:spcPts val="1880"/>
              </a:lnSpc>
              <a:spcBef>
                <a:spcPts val="1914"/>
              </a:spcBef>
            </a:pPr>
            <a:r>
              <a:rPr sz="1650" spc="245" dirty="0">
                <a:latin typeface="Tahoma"/>
                <a:cs typeface="Tahoma"/>
              </a:rPr>
              <a:t>kubectl</a:t>
            </a:r>
            <a:r>
              <a:rPr sz="1650" spc="475" dirty="0">
                <a:latin typeface="Tahoma"/>
                <a:cs typeface="Tahoma"/>
              </a:rPr>
              <a:t> </a:t>
            </a:r>
            <a:r>
              <a:rPr sz="1650" spc="330" dirty="0">
                <a:latin typeface="Tahoma"/>
                <a:cs typeface="Tahoma"/>
              </a:rPr>
              <a:t>rollout</a:t>
            </a:r>
            <a:r>
              <a:rPr sz="1650" spc="480" dirty="0">
                <a:latin typeface="Tahoma"/>
                <a:cs typeface="Tahoma"/>
              </a:rPr>
              <a:t> </a:t>
            </a:r>
            <a:r>
              <a:rPr sz="1650" spc="260" dirty="0">
                <a:latin typeface="Tahoma"/>
                <a:cs typeface="Tahoma"/>
              </a:rPr>
              <a:t>status</a:t>
            </a:r>
            <a:r>
              <a:rPr sz="1650" spc="475" dirty="0">
                <a:latin typeface="Tahoma"/>
                <a:cs typeface="Tahoma"/>
              </a:rPr>
              <a:t> </a:t>
            </a:r>
            <a:r>
              <a:rPr sz="1650" spc="135" dirty="0">
                <a:latin typeface="Tahoma"/>
                <a:cs typeface="Tahoma"/>
              </a:rPr>
              <a:t>deployment</a:t>
            </a:r>
            <a:r>
              <a:rPr sz="1650" spc="480" dirty="0">
                <a:latin typeface="Tahoma"/>
                <a:cs typeface="Tahoma"/>
              </a:rPr>
              <a:t> </a:t>
            </a:r>
            <a:r>
              <a:rPr lang="fr-FR" sz="1650" spc="210" dirty="0" err="1">
                <a:latin typeface="Tahoma"/>
                <a:cs typeface="Tahoma"/>
              </a:rPr>
              <a:t>bitbox</a:t>
            </a:r>
            <a:r>
              <a:rPr sz="1650" spc="210" dirty="0">
                <a:latin typeface="Tahoma"/>
                <a:cs typeface="Tahoma"/>
              </a:rPr>
              <a:t> </a:t>
            </a:r>
            <a:r>
              <a:rPr sz="1650" spc="135" dirty="0">
                <a:latin typeface="Tahoma"/>
                <a:cs typeface="Tahoma"/>
              </a:rPr>
              <a:t>deployment</a:t>
            </a:r>
            <a:r>
              <a:rPr sz="1650" spc="484" dirty="0">
                <a:latin typeface="Tahoma"/>
                <a:cs typeface="Tahoma"/>
              </a:rPr>
              <a:t> </a:t>
            </a:r>
            <a:r>
              <a:rPr lang="fr-FR" sz="1650" spc="220" dirty="0" err="1">
                <a:latin typeface="Tahoma"/>
                <a:cs typeface="Tahoma"/>
              </a:rPr>
              <a:t>bitbox</a:t>
            </a:r>
            <a:r>
              <a:rPr sz="1650" spc="484" dirty="0">
                <a:latin typeface="Tahoma"/>
                <a:cs typeface="Tahoma"/>
              </a:rPr>
              <a:t> </a:t>
            </a:r>
            <a:r>
              <a:rPr sz="1650" spc="275" dirty="0">
                <a:latin typeface="Tahoma"/>
                <a:cs typeface="Tahoma"/>
              </a:rPr>
              <a:t>successfully</a:t>
            </a:r>
            <a:r>
              <a:rPr sz="1650" spc="490" dirty="0">
                <a:latin typeface="Tahoma"/>
                <a:cs typeface="Tahoma"/>
              </a:rPr>
              <a:t> </a:t>
            </a:r>
            <a:r>
              <a:rPr sz="1650" spc="320" dirty="0">
                <a:latin typeface="Tahoma"/>
                <a:cs typeface="Tahoma"/>
              </a:rPr>
              <a:t>rolled</a:t>
            </a:r>
            <a:r>
              <a:rPr sz="1650" spc="484" dirty="0">
                <a:latin typeface="Tahoma"/>
                <a:cs typeface="Tahoma"/>
              </a:rPr>
              <a:t> </a:t>
            </a:r>
            <a:r>
              <a:rPr sz="1650" spc="170" dirty="0">
                <a:latin typeface="Tahoma"/>
                <a:cs typeface="Tahoma"/>
              </a:rPr>
              <a:t>out</a:t>
            </a:r>
            <a:endParaRPr sz="1650" dirty="0">
              <a:latin typeface="Tahoma"/>
              <a:cs typeface="Tahoma"/>
            </a:endParaRPr>
          </a:p>
          <a:p>
            <a:pPr marL="264795">
              <a:lnSpc>
                <a:spcPct val="100000"/>
              </a:lnSpc>
              <a:spcBef>
                <a:spcPts val="172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135" dirty="0">
                <a:latin typeface="Tahoma"/>
                <a:cs typeface="Tahoma"/>
              </a:rPr>
              <a:t>deployment</a:t>
            </a:r>
            <a:r>
              <a:rPr sz="1650" spc="480" dirty="0">
                <a:latin typeface="Tahoma"/>
                <a:cs typeface="Tahoma"/>
              </a:rPr>
              <a:t> </a:t>
            </a:r>
            <a:r>
              <a:rPr sz="1650" spc="615" dirty="0">
                <a:solidFill>
                  <a:srgbClr val="ED9900"/>
                </a:solidFill>
                <a:latin typeface="Tahoma"/>
                <a:cs typeface="Tahoma"/>
              </a:rPr>
              <a:t>-</a:t>
            </a:r>
            <a:r>
              <a:rPr sz="1650" spc="385" dirty="0">
                <a:solidFill>
                  <a:srgbClr val="ED9900"/>
                </a:solidFill>
                <a:latin typeface="Tahoma"/>
                <a:cs typeface="Tahoma"/>
              </a:rPr>
              <a:t>l</a:t>
            </a:r>
            <a:r>
              <a:rPr sz="1650" spc="475" dirty="0">
                <a:solidFill>
                  <a:srgbClr val="ED9900"/>
                </a:solidFill>
                <a:latin typeface="Tahoma"/>
                <a:cs typeface="Tahoma"/>
              </a:rPr>
              <a:t> </a:t>
            </a:r>
            <a:r>
              <a:rPr sz="1650" spc="125" dirty="0">
                <a:solidFill>
                  <a:srgbClr val="ED9900"/>
                </a:solidFill>
                <a:latin typeface="Tahoma"/>
                <a:cs typeface="Tahoma"/>
              </a:rPr>
              <a:t>app</a:t>
            </a:r>
            <a:r>
              <a:rPr sz="1650" spc="125" dirty="0">
                <a:solidFill>
                  <a:srgbClr val="996E3A"/>
                </a:solidFill>
                <a:latin typeface="Tahoma"/>
                <a:cs typeface="Tahoma"/>
              </a:rPr>
              <a:t>=</a:t>
            </a:r>
            <a:r>
              <a:rPr lang="fr-FR" sz="1650" spc="125" dirty="0" err="1">
                <a:latin typeface="Tahoma"/>
                <a:cs typeface="Tahoma"/>
              </a:rPr>
              <a:t>bitbox</a:t>
            </a:r>
            <a:endParaRPr sz="1650" dirty="0">
              <a:latin typeface="Tahoma"/>
              <a:cs typeface="Tahoma"/>
            </a:endParaRPr>
          </a:p>
        </p:txBody>
      </p:sp>
      <p:graphicFrame>
        <p:nvGraphicFramePr>
          <p:cNvPr id="12" name="object 12"/>
          <p:cNvGraphicFramePr>
            <a:graphicFrameLocks noGrp="1"/>
          </p:cNvGraphicFramePr>
          <p:nvPr/>
        </p:nvGraphicFramePr>
        <p:xfrm>
          <a:off x="930275" y="3615490"/>
          <a:ext cx="7380604" cy="481330"/>
        </p:xfrm>
        <a:graphic>
          <a:graphicData uri="http://schemas.openxmlformats.org/drawingml/2006/table">
            <a:tbl>
              <a:tblPr firstRow="1" bandRow="1">
                <a:tableStyleId>{2D5ABB26-0587-4C30-8999-92F81FD0307C}</a:tableStyleId>
              </a:tblPr>
              <a:tblGrid>
                <a:gridCol w="1040765">
                  <a:extLst>
                    <a:ext uri="{9D8B030D-6E8A-4147-A177-3AD203B41FA5}">
                      <a16:colId xmlns:a16="http://schemas.microsoft.com/office/drawing/2014/main" val="20000"/>
                    </a:ext>
                  </a:extLst>
                </a:gridCol>
                <a:gridCol w="1324610">
                  <a:extLst>
                    <a:ext uri="{9D8B030D-6E8A-4147-A177-3AD203B41FA5}">
                      <a16:colId xmlns:a16="http://schemas.microsoft.com/office/drawing/2014/main" val="20001"/>
                    </a:ext>
                  </a:extLst>
                </a:gridCol>
                <a:gridCol w="1261745">
                  <a:extLst>
                    <a:ext uri="{9D8B030D-6E8A-4147-A177-3AD203B41FA5}">
                      <a16:colId xmlns:a16="http://schemas.microsoft.com/office/drawing/2014/main" val="20002"/>
                    </a:ext>
                  </a:extLst>
                </a:gridCol>
                <a:gridCol w="1640204">
                  <a:extLst>
                    <a:ext uri="{9D8B030D-6E8A-4147-A177-3AD203B41FA5}">
                      <a16:colId xmlns:a16="http://schemas.microsoft.com/office/drawing/2014/main" val="20003"/>
                    </a:ext>
                  </a:extLst>
                </a:gridCol>
                <a:gridCol w="1513840">
                  <a:extLst>
                    <a:ext uri="{9D8B030D-6E8A-4147-A177-3AD203B41FA5}">
                      <a16:colId xmlns:a16="http://schemas.microsoft.com/office/drawing/2014/main" val="20004"/>
                    </a:ext>
                  </a:extLst>
                </a:gridCol>
                <a:gridCol w="599440">
                  <a:extLst>
                    <a:ext uri="{9D8B030D-6E8A-4147-A177-3AD203B41FA5}">
                      <a16:colId xmlns:a16="http://schemas.microsoft.com/office/drawing/2014/main" val="20005"/>
                    </a:ext>
                  </a:extLst>
                </a:gridCol>
              </a:tblGrid>
              <a:tr h="240665">
                <a:tc>
                  <a:txBody>
                    <a:bodyPr/>
                    <a:lstStyle/>
                    <a:p>
                      <a:pPr marL="31750">
                        <a:lnSpc>
                          <a:spcPts val="1800"/>
                        </a:lnSpc>
                      </a:pPr>
                      <a:r>
                        <a:rPr sz="1650" spc="-20" dirty="0">
                          <a:latin typeface="Tahoma"/>
                          <a:cs typeface="Tahoma"/>
                        </a:rPr>
                        <a:t>NAME</a:t>
                      </a:r>
                      <a:endParaRPr sz="1650" dirty="0">
                        <a:latin typeface="Tahoma"/>
                        <a:cs typeface="Tahoma"/>
                      </a:endParaRPr>
                    </a:p>
                  </a:txBody>
                  <a:tcPr marL="0" marR="0" marT="0" marB="0"/>
                </a:tc>
                <a:tc>
                  <a:txBody>
                    <a:bodyPr/>
                    <a:lstStyle/>
                    <a:p>
                      <a:pPr marL="252095">
                        <a:lnSpc>
                          <a:spcPts val="1800"/>
                        </a:lnSpc>
                      </a:pPr>
                      <a:r>
                        <a:rPr sz="1650" spc="-10" dirty="0">
                          <a:latin typeface="Tahoma"/>
                          <a:cs typeface="Tahoma"/>
                        </a:rPr>
                        <a:t>DESIRED</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CURRENT</a:t>
                      </a:r>
                      <a:endParaRPr sz="1650">
                        <a:latin typeface="Tahoma"/>
                        <a:cs typeface="Tahoma"/>
                      </a:endParaRPr>
                    </a:p>
                  </a:txBody>
                  <a:tcPr marL="0" marR="0" marT="0" marB="0"/>
                </a:tc>
                <a:tc>
                  <a:txBody>
                    <a:bodyPr/>
                    <a:lstStyle/>
                    <a:p>
                      <a:pPr marL="189230">
                        <a:lnSpc>
                          <a:spcPts val="1800"/>
                        </a:lnSpc>
                      </a:pPr>
                      <a:r>
                        <a:rPr sz="1650" spc="50" dirty="0">
                          <a:latin typeface="Tahoma"/>
                          <a:cs typeface="Tahoma"/>
                        </a:rPr>
                        <a:t>UP-TO-</a:t>
                      </a:r>
                      <a:r>
                        <a:rPr sz="1650" spc="40" dirty="0">
                          <a:latin typeface="Tahoma"/>
                          <a:cs typeface="Tahoma"/>
                        </a:rPr>
                        <a:t>DATE</a:t>
                      </a:r>
                      <a:endParaRPr sz="1650">
                        <a:latin typeface="Tahoma"/>
                        <a:cs typeface="Tahoma"/>
                      </a:endParaRPr>
                    </a:p>
                  </a:txBody>
                  <a:tcPr marL="0" marR="0" marT="0" marB="0"/>
                </a:tc>
                <a:tc>
                  <a:txBody>
                    <a:bodyPr/>
                    <a:lstStyle/>
                    <a:p>
                      <a:pPr marL="189230">
                        <a:lnSpc>
                          <a:spcPts val="1800"/>
                        </a:lnSpc>
                      </a:pPr>
                      <a:r>
                        <a:rPr sz="1650" spc="80" dirty="0">
                          <a:latin typeface="Tahoma"/>
                          <a:cs typeface="Tahoma"/>
                        </a:rPr>
                        <a:t>AVAILABLE</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40665">
                <a:tc>
                  <a:txBody>
                    <a:bodyPr/>
                    <a:lstStyle/>
                    <a:p>
                      <a:pPr marL="31750">
                        <a:lnSpc>
                          <a:spcPts val="1800"/>
                        </a:lnSpc>
                      </a:pPr>
                      <a:r>
                        <a:rPr lang="fr-FR" sz="1650" spc="210" dirty="0" err="1">
                          <a:latin typeface="Tahoma"/>
                          <a:cs typeface="Tahoma"/>
                        </a:rPr>
                        <a:t>bitbox</a:t>
                      </a:r>
                      <a:endParaRPr sz="1650" dirty="0">
                        <a:latin typeface="Tahoma"/>
                        <a:cs typeface="Tahoma"/>
                      </a:endParaRPr>
                    </a:p>
                  </a:txBody>
                  <a:tcPr marL="0" marR="0" marT="0" marB="0"/>
                </a:tc>
                <a:tc>
                  <a:txBody>
                    <a:bodyPr/>
                    <a:lstStyle/>
                    <a:p>
                      <a:pPr marL="252095">
                        <a:lnSpc>
                          <a:spcPts val="1800"/>
                        </a:lnSpc>
                      </a:pPr>
                      <a:r>
                        <a:rPr sz="1650" spc="40" dirty="0">
                          <a:latin typeface="Tahoma"/>
                          <a:cs typeface="Tahoma"/>
                        </a:rPr>
                        <a:t>3</a:t>
                      </a:r>
                      <a:endParaRPr sz="1650">
                        <a:latin typeface="Tahoma"/>
                        <a:cs typeface="Tahoma"/>
                      </a:endParaRPr>
                    </a:p>
                  </a:txBody>
                  <a:tcPr marL="0" marR="0" marT="0" marB="0"/>
                </a:tc>
                <a:tc>
                  <a:txBody>
                    <a:bodyPr/>
                    <a:lstStyle/>
                    <a:p>
                      <a:pPr marL="189230">
                        <a:lnSpc>
                          <a:spcPts val="1800"/>
                        </a:lnSpc>
                      </a:pPr>
                      <a:r>
                        <a:rPr sz="1650" spc="40" dirty="0">
                          <a:latin typeface="Tahoma"/>
                          <a:cs typeface="Tahoma"/>
                        </a:rPr>
                        <a:t>3</a:t>
                      </a:r>
                      <a:endParaRPr sz="1650">
                        <a:latin typeface="Tahoma"/>
                        <a:cs typeface="Tahoma"/>
                      </a:endParaRPr>
                    </a:p>
                  </a:txBody>
                  <a:tcPr marL="0" marR="0" marT="0" marB="0"/>
                </a:tc>
                <a:tc>
                  <a:txBody>
                    <a:bodyPr/>
                    <a:lstStyle/>
                    <a:p>
                      <a:pPr marL="189230">
                        <a:lnSpc>
                          <a:spcPts val="1800"/>
                        </a:lnSpc>
                      </a:pPr>
                      <a:r>
                        <a:rPr sz="1650" spc="40" dirty="0">
                          <a:latin typeface="Tahoma"/>
                          <a:cs typeface="Tahoma"/>
                        </a:rPr>
                        <a:t>3</a:t>
                      </a:r>
                      <a:endParaRPr sz="1650">
                        <a:latin typeface="Tahoma"/>
                        <a:cs typeface="Tahoma"/>
                      </a:endParaRPr>
                    </a:p>
                  </a:txBody>
                  <a:tcPr marL="0" marR="0" marT="0" marB="0"/>
                </a:tc>
                <a:tc>
                  <a:txBody>
                    <a:bodyPr/>
                    <a:lstStyle/>
                    <a:p>
                      <a:pPr marL="189230">
                        <a:lnSpc>
                          <a:spcPts val="1800"/>
                        </a:lnSpc>
                      </a:pPr>
                      <a:r>
                        <a:rPr sz="1650" spc="40" dirty="0">
                          <a:latin typeface="Tahoma"/>
                          <a:cs typeface="Tahoma"/>
                        </a:rPr>
                        <a:t>3</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16m</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pic>
        <p:nvPicPr>
          <p:cNvPr id="13" name="object 13"/>
          <p:cNvPicPr/>
          <p:nvPr/>
        </p:nvPicPr>
        <p:blipFill>
          <a:blip r:embed="rId2" cstate="print"/>
          <a:stretch>
            <a:fillRect/>
          </a:stretch>
        </p:blipFill>
        <p:spPr>
          <a:xfrm>
            <a:off x="981465" y="4356468"/>
            <a:ext cx="103240" cy="198704"/>
          </a:xfrm>
          <a:prstGeom prst="rect">
            <a:avLst/>
          </a:prstGeom>
        </p:spPr>
      </p:pic>
      <p:graphicFrame>
        <p:nvGraphicFramePr>
          <p:cNvPr id="14" name="object 14"/>
          <p:cNvGraphicFramePr>
            <a:graphicFrameLocks noGrp="1"/>
          </p:cNvGraphicFramePr>
          <p:nvPr/>
        </p:nvGraphicFramePr>
        <p:xfrm>
          <a:off x="930275" y="4329865"/>
          <a:ext cx="6623683" cy="718820"/>
        </p:xfrm>
        <a:graphic>
          <a:graphicData uri="http://schemas.openxmlformats.org/drawingml/2006/table">
            <a:tbl>
              <a:tblPr firstRow="1" bandRow="1">
                <a:tableStyleId>{2D5ABB26-0587-4C30-8999-92F81FD0307C}</a:tableStyleId>
              </a:tblPr>
              <a:tblGrid>
                <a:gridCol w="4888865">
                  <a:extLst>
                    <a:ext uri="{9D8B030D-6E8A-4147-A177-3AD203B41FA5}">
                      <a16:colId xmlns:a16="http://schemas.microsoft.com/office/drawing/2014/main" val="20000"/>
                    </a:ext>
                  </a:extLst>
                </a:gridCol>
                <a:gridCol w="1009014">
                  <a:extLst>
                    <a:ext uri="{9D8B030D-6E8A-4147-A177-3AD203B41FA5}">
                      <a16:colId xmlns:a16="http://schemas.microsoft.com/office/drawing/2014/main" val="20001"/>
                    </a:ext>
                  </a:extLst>
                </a:gridCol>
                <a:gridCol w="725804">
                  <a:extLst>
                    <a:ext uri="{9D8B030D-6E8A-4147-A177-3AD203B41FA5}">
                      <a16:colId xmlns:a16="http://schemas.microsoft.com/office/drawing/2014/main" val="20002"/>
                    </a:ext>
                  </a:extLst>
                </a:gridCol>
              </a:tblGrid>
              <a:tr h="240665">
                <a:tc>
                  <a:txBody>
                    <a:bodyPr/>
                    <a:lstStyle/>
                    <a:p>
                      <a:pPr marL="283845">
                        <a:lnSpc>
                          <a:spcPts val="1800"/>
                        </a:lnSpc>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295" dirty="0">
                          <a:latin typeface="Tahoma"/>
                          <a:cs typeface="Tahoma"/>
                        </a:rPr>
                        <a:t>replicaset</a:t>
                      </a:r>
                      <a:r>
                        <a:rPr sz="1650" spc="475" dirty="0">
                          <a:latin typeface="Tahoma"/>
                          <a:cs typeface="Tahoma"/>
                        </a:rPr>
                        <a:t> </a:t>
                      </a:r>
                      <a:r>
                        <a:rPr sz="1650" spc="615" dirty="0">
                          <a:solidFill>
                            <a:srgbClr val="ED9900"/>
                          </a:solidFill>
                          <a:latin typeface="Tahoma"/>
                          <a:cs typeface="Tahoma"/>
                        </a:rPr>
                        <a:t>-</a:t>
                      </a:r>
                      <a:r>
                        <a:rPr sz="1650" spc="385" dirty="0">
                          <a:solidFill>
                            <a:srgbClr val="ED9900"/>
                          </a:solidFill>
                          <a:latin typeface="Tahoma"/>
                          <a:cs typeface="Tahoma"/>
                        </a:rPr>
                        <a:t>l</a:t>
                      </a:r>
                      <a:r>
                        <a:rPr sz="1650" spc="480" dirty="0">
                          <a:solidFill>
                            <a:srgbClr val="ED9900"/>
                          </a:solidFill>
                          <a:latin typeface="Tahoma"/>
                          <a:cs typeface="Tahoma"/>
                        </a:rPr>
                        <a:t> </a:t>
                      </a:r>
                      <a:r>
                        <a:rPr sz="1650" spc="125" dirty="0">
                          <a:solidFill>
                            <a:srgbClr val="ED9900"/>
                          </a:solidFill>
                          <a:latin typeface="Tahoma"/>
                          <a:cs typeface="Tahoma"/>
                        </a:rPr>
                        <a:t>app</a:t>
                      </a:r>
                      <a:r>
                        <a:rPr sz="1650" spc="125" dirty="0">
                          <a:solidFill>
                            <a:srgbClr val="996E3A"/>
                          </a:solidFill>
                          <a:latin typeface="Tahoma"/>
                          <a:cs typeface="Tahoma"/>
                        </a:rPr>
                        <a:t>=</a:t>
                      </a:r>
                      <a:r>
                        <a:rPr lang="fr-FR" sz="1650" spc="125" dirty="0" err="1">
                          <a:latin typeface="Tahoma"/>
                          <a:cs typeface="Tahoma"/>
                        </a:rPr>
                        <a:t>bitbox</a:t>
                      </a:r>
                      <a:endParaRPr sz="1650" dirty="0">
                        <a:latin typeface="Tahoma"/>
                        <a:cs typeface="Tahoma"/>
                      </a:endParaRPr>
                    </a:p>
                  </a:txBody>
                  <a:tcPr marL="0" marR="0" marT="0" marB="0"/>
                </a:tc>
                <a:tc gridSpan="2">
                  <a:txBody>
                    <a:bodyPr/>
                    <a:lstStyle/>
                    <a:p>
                      <a:pPr>
                        <a:lnSpc>
                          <a:spcPct val="100000"/>
                        </a:lnSpc>
                      </a:pPr>
                      <a:endParaRPr sz="1400">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tabLst>
                          <a:tab pos="2428240" algn="l"/>
                          <a:tab pos="3689985" algn="l"/>
                        </a:tabLst>
                      </a:pPr>
                      <a:r>
                        <a:rPr sz="1650" spc="-20" dirty="0">
                          <a:latin typeface="Tahoma"/>
                          <a:cs typeface="Tahoma"/>
                        </a:rPr>
                        <a:t>NAME</a:t>
                      </a:r>
                      <a:r>
                        <a:rPr sz="1650" dirty="0">
                          <a:latin typeface="Tahoma"/>
                          <a:cs typeface="Tahoma"/>
                        </a:rPr>
                        <a:t>	</a:t>
                      </a:r>
                      <a:r>
                        <a:rPr sz="1650" spc="-10" dirty="0">
                          <a:latin typeface="Tahoma"/>
                          <a:cs typeface="Tahoma"/>
                        </a:rPr>
                        <a:t>DESIRED</a:t>
                      </a:r>
                      <a:r>
                        <a:rPr sz="1650" dirty="0">
                          <a:latin typeface="Tahoma"/>
                          <a:cs typeface="Tahoma"/>
                        </a:rPr>
                        <a:t>	</a:t>
                      </a:r>
                      <a:r>
                        <a:rPr sz="1650" spc="-10" dirty="0">
                          <a:latin typeface="Tahoma"/>
                          <a:cs typeface="Tahoma"/>
                        </a:rPr>
                        <a:t>CURRENT</a:t>
                      </a:r>
                      <a:endParaRPr sz="1650">
                        <a:latin typeface="Tahoma"/>
                        <a:cs typeface="Tahoma"/>
                      </a:endParaRPr>
                    </a:p>
                  </a:txBody>
                  <a:tcPr marL="0" marR="0" marT="0" marB="0"/>
                </a:tc>
                <a:tc>
                  <a:txBody>
                    <a:bodyPr/>
                    <a:lstStyle/>
                    <a:p>
                      <a:pPr marL="62230">
                        <a:lnSpc>
                          <a:spcPts val="1775"/>
                        </a:lnSpc>
                      </a:pPr>
                      <a:r>
                        <a:rPr sz="1650" spc="-10" dirty="0">
                          <a:latin typeface="Tahoma"/>
                          <a:cs typeface="Tahoma"/>
                        </a:rPr>
                        <a:t>READY</a:t>
                      </a:r>
                      <a:endParaRPr sz="1650">
                        <a:latin typeface="Tahoma"/>
                        <a:cs typeface="Tahoma"/>
                      </a:endParaRPr>
                    </a:p>
                  </a:txBody>
                  <a:tcPr marL="0" marR="0" marT="0" marB="0"/>
                </a:tc>
                <a:tc>
                  <a:txBody>
                    <a:bodyPr/>
                    <a:lstStyle/>
                    <a:p>
                      <a:pPr marR="24130" algn="r">
                        <a:lnSpc>
                          <a:spcPts val="1775"/>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1"/>
                  </a:ext>
                </a:extLst>
              </a:tr>
              <a:tr h="240665">
                <a:tc>
                  <a:txBody>
                    <a:bodyPr/>
                    <a:lstStyle/>
                    <a:p>
                      <a:pPr marL="31750">
                        <a:lnSpc>
                          <a:spcPts val="1800"/>
                        </a:lnSpc>
                        <a:tabLst>
                          <a:tab pos="2428240" algn="l"/>
                          <a:tab pos="3689985" algn="l"/>
                        </a:tabLst>
                      </a:pPr>
                      <a:r>
                        <a:rPr lang="fr-FR" sz="1650" spc="140" dirty="0" err="1">
                          <a:latin typeface="Tahoma"/>
                          <a:cs typeface="Tahoma"/>
                        </a:rPr>
                        <a:t>bitbox</a:t>
                      </a:r>
                      <a:r>
                        <a:rPr sz="1650" spc="140" dirty="0">
                          <a:latin typeface="Tahoma"/>
                          <a:cs typeface="Tahoma"/>
                        </a:rPr>
                        <a:t>-</a:t>
                      </a:r>
                      <a:r>
                        <a:rPr sz="1650" spc="160" dirty="0">
                          <a:latin typeface="Tahoma"/>
                          <a:cs typeface="Tahoma"/>
                        </a:rPr>
                        <a:t>3842228658</a:t>
                      </a:r>
                      <a:r>
                        <a:rPr sz="1650" dirty="0">
                          <a:latin typeface="Tahoma"/>
                          <a:cs typeface="Tahoma"/>
                        </a:rPr>
                        <a:t>	</a:t>
                      </a:r>
                      <a:r>
                        <a:rPr sz="1650" spc="40" dirty="0">
                          <a:latin typeface="Tahoma"/>
                          <a:cs typeface="Tahoma"/>
                        </a:rPr>
                        <a:t>3</a:t>
                      </a:r>
                      <a:r>
                        <a:rPr sz="1650" dirty="0">
                          <a:latin typeface="Tahoma"/>
                          <a:cs typeface="Tahoma"/>
                        </a:rPr>
                        <a:t>	</a:t>
                      </a:r>
                      <a:r>
                        <a:rPr sz="1650" spc="40" dirty="0">
                          <a:latin typeface="Tahoma"/>
                          <a:cs typeface="Tahoma"/>
                        </a:rPr>
                        <a:t>3</a:t>
                      </a:r>
                      <a:endParaRPr sz="1650" dirty="0">
                        <a:latin typeface="Tahoma"/>
                        <a:cs typeface="Tahoma"/>
                      </a:endParaRPr>
                    </a:p>
                  </a:txBody>
                  <a:tcPr marL="0" marR="0" marT="0" marB="0"/>
                </a:tc>
                <a:tc>
                  <a:txBody>
                    <a:bodyPr/>
                    <a:lstStyle/>
                    <a:p>
                      <a:pPr marL="62230">
                        <a:lnSpc>
                          <a:spcPts val="1800"/>
                        </a:lnSpc>
                      </a:pPr>
                      <a:r>
                        <a:rPr sz="1650" spc="40" dirty="0">
                          <a:latin typeface="Tahoma"/>
                          <a:cs typeface="Tahoma"/>
                        </a:rPr>
                        <a:t>3</a:t>
                      </a:r>
                      <a:endParaRPr sz="1650">
                        <a:latin typeface="Tahoma"/>
                        <a:cs typeface="Tahoma"/>
                      </a:endParaRPr>
                    </a:p>
                  </a:txBody>
                  <a:tcPr marL="0" marR="0" marT="0" marB="0"/>
                </a:tc>
                <a:tc>
                  <a:txBody>
                    <a:bodyPr/>
                    <a:lstStyle/>
                    <a:p>
                      <a:pPr marR="24130" algn="r">
                        <a:lnSpc>
                          <a:spcPts val="1800"/>
                        </a:lnSpc>
                      </a:pPr>
                      <a:r>
                        <a:rPr sz="1650" spc="114" dirty="0">
                          <a:latin typeface="Tahoma"/>
                          <a:cs typeface="Tahoma"/>
                        </a:rPr>
                        <a:t>24s</a:t>
                      </a:r>
                      <a:endParaRPr sz="1650">
                        <a:latin typeface="Tahoma"/>
                        <a:cs typeface="Tahoma"/>
                      </a:endParaRPr>
                    </a:p>
                  </a:txBody>
                  <a:tcPr marL="0" marR="0" marT="0" marB="0"/>
                </a:tc>
                <a:extLst>
                  <a:ext uri="{0D108BD9-81ED-4DB2-BD59-A6C34878D82A}">
                    <a16:rowId xmlns:a16="http://schemas.microsoft.com/office/drawing/2014/main" val="10002"/>
                  </a:ext>
                </a:extLst>
              </a:tr>
            </a:tbl>
          </a:graphicData>
        </a:graphic>
      </p:graphicFrame>
      <p:pic>
        <p:nvPicPr>
          <p:cNvPr id="15" name="object 15"/>
          <p:cNvPicPr/>
          <p:nvPr/>
        </p:nvPicPr>
        <p:blipFill>
          <a:blip r:embed="rId2" cstate="print"/>
          <a:stretch>
            <a:fillRect/>
          </a:stretch>
        </p:blipFill>
        <p:spPr>
          <a:xfrm>
            <a:off x="981465" y="5308968"/>
            <a:ext cx="103240" cy="198704"/>
          </a:xfrm>
          <a:prstGeom prst="rect">
            <a:avLst/>
          </a:prstGeom>
        </p:spPr>
      </p:pic>
      <p:sp>
        <p:nvSpPr>
          <p:cNvPr id="16" name="object 16"/>
          <p:cNvSpPr txBox="1"/>
          <p:nvPr/>
        </p:nvSpPr>
        <p:spPr>
          <a:xfrm>
            <a:off x="1201737" y="5254625"/>
            <a:ext cx="3810635"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120" dirty="0">
                <a:latin typeface="Tahoma"/>
                <a:cs typeface="Tahoma"/>
              </a:rPr>
              <a:t>pods</a:t>
            </a:r>
            <a:r>
              <a:rPr sz="1650" spc="475" dirty="0">
                <a:latin typeface="Tahoma"/>
                <a:cs typeface="Tahoma"/>
              </a:rPr>
              <a:t> </a:t>
            </a:r>
            <a:r>
              <a:rPr sz="1650" spc="615" dirty="0">
                <a:solidFill>
                  <a:srgbClr val="ED9900"/>
                </a:solidFill>
                <a:latin typeface="Tahoma"/>
                <a:cs typeface="Tahoma"/>
              </a:rPr>
              <a:t>-</a:t>
            </a:r>
            <a:r>
              <a:rPr sz="1650" spc="385" dirty="0">
                <a:solidFill>
                  <a:srgbClr val="ED9900"/>
                </a:solidFill>
                <a:latin typeface="Tahoma"/>
                <a:cs typeface="Tahoma"/>
              </a:rPr>
              <a:t>l</a:t>
            </a:r>
            <a:r>
              <a:rPr sz="1650" spc="475" dirty="0">
                <a:solidFill>
                  <a:srgbClr val="ED9900"/>
                </a:solidFill>
                <a:latin typeface="Tahoma"/>
                <a:cs typeface="Tahoma"/>
              </a:rPr>
              <a:t> </a:t>
            </a:r>
            <a:r>
              <a:rPr sz="1650" spc="125" dirty="0">
                <a:solidFill>
                  <a:srgbClr val="ED9900"/>
                </a:solidFill>
                <a:latin typeface="Tahoma"/>
                <a:cs typeface="Tahoma"/>
              </a:rPr>
              <a:t>app</a:t>
            </a:r>
            <a:r>
              <a:rPr sz="1650" spc="125" dirty="0">
                <a:solidFill>
                  <a:srgbClr val="996E3A"/>
                </a:solidFill>
                <a:latin typeface="Tahoma"/>
                <a:cs typeface="Tahoma"/>
              </a:rPr>
              <a:t>=</a:t>
            </a:r>
            <a:r>
              <a:rPr lang="fr-FR" sz="1650" spc="125" dirty="0" err="1">
                <a:latin typeface="Tahoma"/>
                <a:cs typeface="Tahoma"/>
              </a:rPr>
              <a:t>bitbox</a:t>
            </a:r>
            <a:endParaRPr sz="1650" dirty="0">
              <a:latin typeface="Tahoma"/>
              <a:cs typeface="Tahoma"/>
            </a:endParaRPr>
          </a:p>
        </p:txBody>
      </p:sp>
      <p:graphicFrame>
        <p:nvGraphicFramePr>
          <p:cNvPr id="17" name="object 17"/>
          <p:cNvGraphicFramePr>
            <a:graphicFrameLocks noGrp="1"/>
          </p:cNvGraphicFramePr>
          <p:nvPr/>
        </p:nvGraphicFramePr>
        <p:xfrm>
          <a:off x="930275" y="5520490"/>
          <a:ext cx="7635240" cy="1054735"/>
        </p:xfrm>
        <a:graphic>
          <a:graphicData uri="http://schemas.openxmlformats.org/drawingml/2006/table">
            <a:tbl>
              <a:tblPr firstRow="1" bandRow="1">
                <a:tableStyleId>{2D5ABB26-0587-4C30-8999-92F81FD0307C}</a:tableStyleId>
              </a:tblPr>
              <a:tblGrid>
                <a:gridCol w="3122930">
                  <a:extLst>
                    <a:ext uri="{9D8B030D-6E8A-4147-A177-3AD203B41FA5}">
                      <a16:colId xmlns:a16="http://schemas.microsoft.com/office/drawing/2014/main" val="20000"/>
                    </a:ext>
                  </a:extLst>
                </a:gridCol>
                <a:gridCol w="1136015">
                  <a:extLst>
                    <a:ext uri="{9D8B030D-6E8A-4147-A177-3AD203B41FA5}">
                      <a16:colId xmlns:a16="http://schemas.microsoft.com/office/drawing/2014/main" val="20001"/>
                    </a:ext>
                  </a:extLst>
                </a:gridCol>
                <a:gridCol w="1388110">
                  <a:extLst>
                    <a:ext uri="{9D8B030D-6E8A-4147-A177-3AD203B41FA5}">
                      <a16:colId xmlns:a16="http://schemas.microsoft.com/office/drawing/2014/main" val="20002"/>
                    </a:ext>
                  </a:extLst>
                </a:gridCol>
                <a:gridCol w="138811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dirty="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lang="fr-FR" sz="1650" spc="170" dirty="0" err="1">
                          <a:latin typeface="Tahoma"/>
                          <a:cs typeface="Tahoma"/>
                        </a:rPr>
                        <a:t>bitbox</a:t>
                      </a:r>
                      <a:r>
                        <a:rPr sz="1650" spc="170" dirty="0">
                          <a:latin typeface="Tahoma"/>
                          <a:cs typeface="Tahoma"/>
                        </a:rPr>
                        <a:t>-</a:t>
                      </a:r>
                      <a:r>
                        <a:rPr sz="1650" spc="200" dirty="0">
                          <a:latin typeface="Tahoma"/>
                          <a:cs typeface="Tahoma"/>
                        </a:rPr>
                        <a:t>3842228658-</a:t>
                      </a:r>
                      <a:r>
                        <a:rPr sz="1650" spc="160" dirty="0">
                          <a:latin typeface="Tahoma"/>
                          <a:cs typeface="Tahoma"/>
                        </a:rPr>
                        <a:t>l0jwc</a:t>
                      </a:r>
                      <a:endParaRPr sz="1650" dirty="0">
                        <a:latin typeface="Tahoma"/>
                        <a:cs typeface="Tahoma"/>
                      </a:endParaRPr>
                    </a:p>
                  </a:txBody>
                  <a:tcPr marL="0" marR="0" marT="0" marB="0"/>
                </a:tc>
                <a:tc>
                  <a:txBody>
                    <a:bodyPr/>
                    <a:lstStyle/>
                    <a:p>
                      <a:pPr marL="189230">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775"/>
                        </a:lnSpc>
                      </a:pPr>
                      <a:r>
                        <a:rPr sz="1650" spc="114" dirty="0">
                          <a:latin typeface="Tahoma"/>
                          <a:cs typeface="Tahoma"/>
                        </a:rPr>
                        <a:t>54s</a:t>
                      </a:r>
                      <a:endParaRPr sz="1650">
                        <a:latin typeface="Tahoma"/>
                        <a:cs typeface="Tahoma"/>
                      </a:endParaRPr>
                    </a:p>
                  </a:txBody>
                  <a:tcPr marL="0" marR="0" marT="0" marB="0"/>
                </a:tc>
                <a:extLst>
                  <a:ext uri="{0D108BD9-81ED-4DB2-BD59-A6C34878D82A}">
                    <a16:rowId xmlns:a16="http://schemas.microsoft.com/office/drawing/2014/main" val="10001"/>
                  </a:ext>
                </a:extLst>
              </a:tr>
              <a:tr h="237490">
                <a:tc>
                  <a:txBody>
                    <a:bodyPr/>
                    <a:lstStyle/>
                    <a:p>
                      <a:pPr marL="31750">
                        <a:lnSpc>
                          <a:spcPts val="1775"/>
                        </a:lnSpc>
                      </a:pPr>
                      <a:r>
                        <a:rPr lang="fr-FR" sz="1650" spc="140" dirty="0" err="1">
                          <a:latin typeface="Tahoma"/>
                          <a:cs typeface="Tahoma"/>
                        </a:rPr>
                        <a:t>bitbox</a:t>
                      </a:r>
                      <a:r>
                        <a:rPr sz="1650" spc="140" dirty="0">
                          <a:latin typeface="Tahoma"/>
                          <a:cs typeface="Tahoma"/>
                        </a:rPr>
                        <a:t>-</a:t>
                      </a:r>
                      <a:r>
                        <a:rPr sz="1650" spc="165" dirty="0">
                          <a:latin typeface="Tahoma"/>
                          <a:cs typeface="Tahoma"/>
                        </a:rPr>
                        <a:t>3842228658-</a:t>
                      </a:r>
                      <a:r>
                        <a:rPr sz="1650" spc="155" dirty="0">
                          <a:latin typeface="Tahoma"/>
                          <a:cs typeface="Tahoma"/>
                        </a:rPr>
                        <a:t>pd3s9</a:t>
                      </a:r>
                      <a:endParaRPr sz="1650" dirty="0">
                        <a:latin typeface="Tahoma"/>
                        <a:cs typeface="Tahoma"/>
                      </a:endParaRPr>
                    </a:p>
                  </a:txBody>
                  <a:tcPr marL="0" marR="0" marT="0" marB="0"/>
                </a:tc>
                <a:tc>
                  <a:txBody>
                    <a:bodyPr/>
                    <a:lstStyle/>
                    <a:p>
                      <a:pPr marL="189230">
                        <a:lnSpc>
                          <a:spcPts val="1775"/>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775"/>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775"/>
                        </a:lnSpc>
                      </a:pPr>
                      <a:r>
                        <a:rPr sz="1650" spc="114" dirty="0">
                          <a:latin typeface="Tahoma"/>
                          <a:cs typeface="Tahoma"/>
                        </a:rPr>
                        <a:t>54s</a:t>
                      </a:r>
                      <a:endParaRPr sz="1650">
                        <a:latin typeface="Tahoma"/>
                        <a:cs typeface="Tahoma"/>
                      </a:endParaRPr>
                    </a:p>
                  </a:txBody>
                  <a:tcPr marL="0" marR="0" marT="0" marB="0"/>
                </a:tc>
                <a:extLst>
                  <a:ext uri="{0D108BD9-81ED-4DB2-BD59-A6C34878D82A}">
                    <a16:rowId xmlns:a16="http://schemas.microsoft.com/office/drawing/2014/main" val="10002"/>
                  </a:ext>
                </a:extLst>
              </a:tr>
              <a:tr h="339090">
                <a:tc>
                  <a:txBody>
                    <a:bodyPr/>
                    <a:lstStyle/>
                    <a:p>
                      <a:pPr marL="31750">
                        <a:lnSpc>
                          <a:spcPts val="1839"/>
                        </a:lnSpc>
                      </a:pPr>
                      <a:r>
                        <a:rPr lang="fr-FR" sz="1650" spc="110" dirty="0" err="1">
                          <a:latin typeface="Tahoma"/>
                          <a:cs typeface="Tahoma"/>
                        </a:rPr>
                        <a:t>bitbox</a:t>
                      </a:r>
                      <a:r>
                        <a:rPr sz="1650" spc="110" dirty="0">
                          <a:latin typeface="Tahoma"/>
                          <a:cs typeface="Tahoma"/>
                        </a:rPr>
                        <a:t>-</a:t>
                      </a:r>
                      <a:r>
                        <a:rPr sz="1650" spc="130" dirty="0">
                          <a:latin typeface="Tahoma"/>
                          <a:cs typeface="Tahoma"/>
                        </a:rPr>
                        <a:t>3842228658-</a:t>
                      </a:r>
                      <a:r>
                        <a:rPr sz="1650" spc="135" dirty="0">
                          <a:latin typeface="Tahoma"/>
                          <a:cs typeface="Tahoma"/>
                        </a:rPr>
                        <a:t>s5ww2</a:t>
                      </a:r>
                      <a:endParaRPr sz="1650" dirty="0">
                        <a:latin typeface="Tahoma"/>
                        <a:cs typeface="Tahoma"/>
                      </a:endParaRPr>
                    </a:p>
                  </a:txBody>
                  <a:tcPr marL="0" marR="0" marT="0" marB="0"/>
                </a:tc>
                <a:tc>
                  <a:txBody>
                    <a:bodyPr/>
                    <a:lstStyle/>
                    <a:p>
                      <a:pPr marL="189230">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839"/>
                        </a:lnSpc>
                      </a:pPr>
                      <a:r>
                        <a:rPr sz="1650" spc="114" dirty="0">
                          <a:latin typeface="Tahoma"/>
                          <a:cs typeface="Tahoma"/>
                        </a:rPr>
                        <a:t>54s</a:t>
                      </a:r>
                      <a:endParaRPr sz="1650">
                        <a:latin typeface="Tahoma"/>
                        <a:cs typeface="Tahoma"/>
                      </a:endParaRP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166896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1876425"/>
            <a:chOff x="809624" y="2085974"/>
            <a:chExt cx="12211050" cy="1876425"/>
          </a:xfrm>
        </p:grpSpPr>
        <p:sp>
          <p:nvSpPr>
            <p:cNvPr id="4" name="object 4"/>
            <p:cNvSpPr/>
            <p:nvPr/>
          </p:nvSpPr>
          <p:spPr>
            <a:xfrm>
              <a:off x="809612" y="2085974"/>
              <a:ext cx="12211050" cy="1876425"/>
            </a:xfrm>
            <a:custGeom>
              <a:avLst/>
              <a:gdLst/>
              <a:ahLst/>
              <a:cxnLst/>
              <a:rect l="l" t="t" r="r" b="b"/>
              <a:pathLst>
                <a:path w="12211050" h="1876425">
                  <a:moveTo>
                    <a:pt x="12211050" y="0"/>
                  </a:moveTo>
                  <a:lnTo>
                    <a:pt x="12201525" y="0"/>
                  </a:lnTo>
                  <a:lnTo>
                    <a:pt x="12201525" y="1866900"/>
                  </a:lnTo>
                  <a:lnTo>
                    <a:pt x="0" y="1866900"/>
                  </a:lnTo>
                  <a:lnTo>
                    <a:pt x="0" y="1876425"/>
                  </a:lnTo>
                  <a:lnTo>
                    <a:pt x="12201525" y="1876425"/>
                  </a:lnTo>
                  <a:lnTo>
                    <a:pt x="12211050" y="1876425"/>
                  </a:lnTo>
                  <a:lnTo>
                    <a:pt x="12211050" y="186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1876425"/>
            </a:xfrm>
            <a:custGeom>
              <a:avLst/>
              <a:gdLst/>
              <a:ahLst/>
              <a:cxnLst/>
              <a:rect l="l" t="t" r="r" b="b"/>
              <a:pathLst>
                <a:path w="9525" h="1876425">
                  <a:moveTo>
                    <a:pt x="0" y="1876424"/>
                  </a:moveTo>
                  <a:lnTo>
                    <a:pt x="0" y="0"/>
                  </a:lnTo>
                  <a:lnTo>
                    <a:pt x="9524" y="9524"/>
                  </a:lnTo>
                  <a:lnTo>
                    <a:pt x="9524" y="1866899"/>
                  </a:lnTo>
                  <a:lnTo>
                    <a:pt x="0" y="18764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13343"/>
              <a:ext cx="103240" cy="198704"/>
            </a:xfrm>
            <a:prstGeom prst="rect">
              <a:avLst/>
            </a:prstGeom>
          </p:spPr>
        </p:pic>
        <p:pic>
          <p:nvPicPr>
            <p:cNvPr id="7" name="object 7"/>
            <p:cNvPicPr/>
            <p:nvPr/>
          </p:nvPicPr>
          <p:blipFill>
            <a:blip r:embed="rId2" cstate="print"/>
            <a:stretch>
              <a:fillRect/>
            </a:stretch>
          </p:blipFill>
          <p:spPr>
            <a:xfrm>
              <a:off x="981465" y="2927718"/>
              <a:ext cx="103240" cy="198704"/>
            </a:xfrm>
            <a:prstGeom prst="rect">
              <a:avLst/>
            </a:prstGeom>
          </p:spPr>
        </p:pic>
      </p:grpSp>
      <p:sp>
        <p:nvSpPr>
          <p:cNvPr id="8" name="object 8"/>
          <p:cNvSpPr txBox="1">
            <a:spLocks noGrp="1"/>
          </p:cNvSpPr>
          <p:nvPr>
            <p:ph type="title"/>
          </p:nvPr>
        </p:nvSpPr>
        <p:spPr>
          <a:xfrm>
            <a:off x="796924" y="571563"/>
            <a:ext cx="2332355" cy="558800"/>
          </a:xfrm>
          <a:prstGeom prst="rect">
            <a:avLst/>
          </a:prstGeom>
        </p:spPr>
        <p:txBody>
          <a:bodyPr vert="horz" wrap="square" lIns="0" tIns="12700" rIns="0" bIns="0" rtlCol="0">
            <a:spAutoFit/>
          </a:bodyPr>
          <a:lstStyle/>
          <a:p>
            <a:pPr marL="12700">
              <a:lnSpc>
                <a:spcPct val="100000"/>
              </a:lnSpc>
              <a:spcBef>
                <a:spcPts val="100"/>
              </a:spcBef>
            </a:pPr>
            <a:r>
              <a:rPr spc="-10" dirty="0"/>
              <a:t>UPDATING</a:t>
            </a:r>
          </a:p>
        </p:txBody>
      </p:sp>
      <p:sp>
        <p:nvSpPr>
          <p:cNvPr id="9" name="object 9"/>
          <p:cNvSpPr txBox="1"/>
          <p:nvPr/>
        </p:nvSpPr>
        <p:spPr>
          <a:xfrm>
            <a:off x="796924" y="1503091"/>
            <a:ext cx="5603240" cy="1666482"/>
          </a:xfrm>
          <a:prstGeom prst="rect">
            <a:avLst/>
          </a:prstGeom>
        </p:spPr>
        <p:txBody>
          <a:bodyPr vert="horz" wrap="square" lIns="0" tIns="14605" rIns="0" bIns="0" rtlCol="0">
            <a:spAutoFit/>
          </a:bodyPr>
          <a:lstStyle/>
          <a:p>
            <a:pPr marL="12700">
              <a:lnSpc>
                <a:spcPct val="100000"/>
              </a:lnSpc>
              <a:spcBef>
                <a:spcPts val="115"/>
              </a:spcBef>
            </a:pPr>
            <a:r>
              <a:rPr sz="2100" spc="55" dirty="0">
                <a:solidFill>
                  <a:srgbClr val="333333"/>
                </a:solidFill>
                <a:latin typeface="Trebuchet MS"/>
                <a:cs typeface="Trebuchet MS"/>
              </a:rPr>
              <a:t>Update</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50" i="1" dirty="0">
                <a:solidFill>
                  <a:srgbClr val="ED2137"/>
                </a:solidFill>
                <a:latin typeface="Trebuchet MS"/>
                <a:cs typeface="Trebuchet MS"/>
              </a:rPr>
              <a:t>v2</a:t>
            </a:r>
            <a:r>
              <a:rPr sz="2150" i="1" spc="-70" dirty="0">
                <a:solidFill>
                  <a:srgbClr val="ED2137"/>
                </a:solidFill>
                <a:latin typeface="Trebuchet MS"/>
                <a:cs typeface="Trebuchet MS"/>
              </a:rPr>
              <a:t> </a:t>
            </a:r>
            <a:r>
              <a:rPr sz="2100" spc="-50" dirty="0">
                <a:solidFill>
                  <a:srgbClr val="333333"/>
                </a:solidFill>
                <a:latin typeface="Trebuchet MS"/>
                <a:cs typeface="Trebuchet MS"/>
              </a:rPr>
              <a:t>:</a:t>
            </a:r>
            <a:endParaRPr sz="2100" dirty="0">
              <a:latin typeface="Trebuchet MS"/>
              <a:cs typeface="Trebuchet MS"/>
            </a:endParaRPr>
          </a:p>
          <a:p>
            <a:pPr>
              <a:lnSpc>
                <a:spcPct val="100000"/>
              </a:lnSpc>
              <a:spcBef>
                <a:spcPts val="275"/>
              </a:spcBef>
            </a:pPr>
            <a:endParaRPr sz="2100" dirty="0">
              <a:latin typeface="Trebuchet MS"/>
              <a:cs typeface="Trebuchet MS"/>
            </a:endParaRPr>
          </a:p>
          <a:p>
            <a:pPr marL="164465" marR="5080" indent="252095">
              <a:lnSpc>
                <a:spcPts val="1880"/>
              </a:lnSpc>
            </a:pP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455" dirty="0">
                <a:solidFill>
                  <a:srgbClr val="ED9900"/>
                </a:solidFill>
                <a:latin typeface="Tahoma"/>
                <a:cs typeface="Tahoma"/>
              </a:rPr>
              <a:t>-</a:t>
            </a:r>
            <a:r>
              <a:rPr sz="1650" spc="395" dirty="0">
                <a:solidFill>
                  <a:srgbClr val="ED9900"/>
                </a:solidFill>
                <a:latin typeface="Tahoma"/>
                <a:cs typeface="Tahoma"/>
              </a:rPr>
              <a:t>f</a:t>
            </a:r>
            <a:r>
              <a:rPr sz="1650" spc="-5" dirty="0">
                <a:solidFill>
                  <a:srgbClr val="ED9900"/>
                </a:solidFill>
                <a:latin typeface="Tahoma"/>
                <a:cs typeface="Tahoma"/>
              </a:rPr>
              <a:t>  </a:t>
            </a:r>
            <a:r>
              <a:rPr lang="fr-FR" sz="1650" spc="175" dirty="0" err="1">
                <a:latin typeface="Tahoma"/>
                <a:cs typeface="Tahoma"/>
              </a:rPr>
              <a:t>bitbox</a:t>
            </a:r>
            <a:r>
              <a:rPr sz="1650" spc="175" dirty="0">
                <a:latin typeface="Tahoma"/>
                <a:cs typeface="Tahoma"/>
              </a:rPr>
              <a:t>-</a:t>
            </a:r>
            <a:r>
              <a:rPr sz="1650" spc="195" dirty="0">
                <a:latin typeface="Tahoma"/>
                <a:cs typeface="Tahoma"/>
              </a:rPr>
              <a:t>deployment-</a:t>
            </a:r>
            <a:r>
              <a:rPr sz="1650" spc="180" dirty="0">
                <a:latin typeface="Tahoma"/>
                <a:cs typeface="Tahoma"/>
              </a:rPr>
              <a:t>v2.yml </a:t>
            </a:r>
            <a:r>
              <a:rPr sz="1650" spc="180" dirty="0" err="1">
                <a:latin typeface="Tahoma"/>
                <a:cs typeface="Tahoma"/>
              </a:rPr>
              <a:t>deployment.apps</a:t>
            </a:r>
            <a:r>
              <a:rPr sz="1650" spc="180" dirty="0">
                <a:latin typeface="Tahoma"/>
                <a:cs typeface="Tahoma"/>
              </a:rPr>
              <a:t>/</a:t>
            </a:r>
            <a:r>
              <a:rPr lang="fr-FR" sz="1650" spc="180" dirty="0" err="1">
                <a:latin typeface="Tahoma"/>
                <a:cs typeface="Tahoma"/>
              </a:rPr>
              <a:t>bitbox</a:t>
            </a:r>
            <a:r>
              <a:rPr sz="1650" spc="25" dirty="0">
                <a:latin typeface="Tahoma"/>
                <a:cs typeface="Tahoma"/>
              </a:rPr>
              <a:t>  </a:t>
            </a:r>
            <a:r>
              <a:rPr sz="1650" spc="210" dirty="0">
                <a:latin typeface="Tahoma"/>
                <a:cs typeface="Tahoma"/>
              </a:rPr>
              <a:t>configured</a:t>
            </a:r>
            <a:endParaRPr sz="1650" dirty="0">
              <a:latin typeface="Tahoma"/>
              <a:cs typeface="Tahoma"/>
            </a:endParaRPr>
          </a:p>
          <a:p>
            <a:pPr marL="417195">
              <a:lnSpc>
                <a:spcPct val="100000"/>
              </a:lnSpc>
              <a:spcBef>
                <a:spcPts val="172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295" dirty="0">
                <a:latin typeface="Tahoma"/>
                <a:cs typeface="Tahoma"/>
              </a:rPr>
              <a:t>replicaset</a:t>
            </a:r>
            <a:r>
              <a:rPr sz="1650" spc="475" dirty="0">
                <a:latin typeface="Tahoma"/>
                <a:cs typeface="Tahoma"/>
              </a:rPr>
              <a:t> </a:t>
            </a:r>
            <a:r>
              <a:rPr sz="1650" spc="615" dirty="0">
                <a:solidFill>
                  <a:srgbClr val="ED9900"/>
                </a:solidFill>
                <a:latin typeface="Tahoma"/>
                <a:cs typeface="Tahoma"/>
              </a:rPr>
              <a:t>-</a:t>
            </a:r>
            <a:r>
              <a:rPr sz="1650" spc="385" dirty="0">
                <a:solidFill>
                  <a:srgbClr val="ED9900"/>
                </a:solidFill>
                <a:latin typeface="Tahoma"/>
                <a:cs typeface="Tahoma"/>
              </a:rPr>
              <a:t>l</a:t>
            </a:r>
            <a:r>
              <a:rPr sz="1650" spc="480" dirty="0">
                <a:solidFill>
                  <a:srgbClr val="ED9900"/>
                </a:solidFill>
                <a:latin typeface="Tahoma"/>
                <a:cs typeface="Tahoma"/>
              </a:rPr>
              <a:t> </a:t>
            </a:r>
            <a:r>
              <a:rPr sz="1650" spc="125" dirty="0">
                <a:solidFill>
                  <a:srgbClr val="ED9900"/>
                </a:solidFill>
                <a:latin typeface="Tahoma"/>
                <a:cs typeface="Tahoma"/>
              </a:rPr>
              <a:t>app</a:t>
            </a:r>
            <a:r>
              <a:rPr sz="1650" spc="125" dirty="0">
                <a:solidFill>
                  <a:srgbClr val="996E3A"/>
                </a:solidFill>
                <a:latin typeface="Tahoma"/>
                <a:cs typeface="Tahoma"/>
              </a:rPr>
              <a:t>=</a:t>
            </a:r>
            <a:r>
              <a:rPr lang="fr-FR" sz="1650" spc="125" dirty="0" err="1">
                <a:latin typeface="Tahoma"/>
                <a:cs typeface="Tahoma"/>
              </a:rPr>
              <a:t>bitbox</a:t>
            </a:r>
            <a:endParaRPr sz="1650" dirty="0">
              <a:latin typeface="Tahoma"/>
              <a:cs typeface="Tahoma"/>
            </a:endParaRPr>
          </a:p>
        </p:txBody>
      </p:sp>
      <p:graphicFrame>
        <p:nvGraphicFramePr>
          <p:cNvPr id="10" name="object 10"/>
          <p:cNvGraphicFramePr>
            <a:graphicFrameLocks noGrp="1"/>
          </p:cNvGraphicFramePr>
          <p:nvPr/>
        </p:nvGraphicFramePr>
        <p:xfrm>
          <a:off x="930275" y="3139240"/>
          <a:ext cx="6750682" cy="817245"/>
        </p:xfrm>
        <a:graphic>
          <a:graphicData uri="http://schemas.openxmlformats.org/drawingml/2006/table">
            <a:tbl>
              <a:tblPr firstRow="1" bandRow="1">
                <a:tableStyleId>{2D5ABB26-0587-4C30-8999-92F81FD0307C}</a:tableStyleId>
              </a:tblPr>
              <a:tblGrid>
                <a:gridCol w="2366010">
                  <a:extLst>
                    <a:ext uri="{9D8B030D-6E8A-4147-A177-3AD203B41FA5}">
                      <a16:colId xmlns:a16="http://schemas.microsoft.com/office/drawing/2014/main" val="20000"/>
                    </a:ext>
                  </a:extLst>
                </a:gridCol>
                <a:gridCol w="1261744">
                  <a:extLst>
                    <a:ext uri="{9D8B030D-6E8A-4147-A177-3AD203B41FA5}">
                      <a16:colId xmlns:a16="http://schemas.microsoft.com/office/drawing/2014/main" val="20001"/>
                    </a:ext>
                  </a:extLst>
                </a:gridCol>
                <a:gridCol w="1261745">
                  <a:extLst>
                    <a:ext uri="{9D8B030D-6E8A-4147-A177-3AD203B41FA5}">
                      <a16:colId xmlns:a16="http://schemas.microsoft.com/office/drawing/2014/main" val="20002"/>
                    </a:ext>
                  </a:extLst>
                </a:gridCol>
                <a:gridCol w="1135379">
                  <a:extLst>
                    <a:ext uri="{9D8B030D-6E8A-4147-A177-3AD203B41FA5}">
                      <a16:colId xmlns:a16="http://schemas.microsoft.com/office/drawing/2014/main" val="20003"/>
                    </a:ext>
                  </a:extLst>
                </a:gridCol>
                <a:gridCol w="725804">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dirty="0">
                        <a:latin typeface="Tahoma"/>
                        <a:cs typeface="Tahoma"/>
                      </a:endParaRPr>
                    </a:p>
                  </a:txBody>
                  <a:tcPr marL="0" marR="0" marT="0" marB="0"/>
                </a:tc>
                <a:tc>
                  <a:txBody>
                    <a:bodyPr/>
                    <a:lstStyle/>
                    <a:p>
                      <a:pPr marL="189230">
                        <a:lnSpc>
                          <a:spcPts val="1800"/>
                        </a:lnSpc>
                      </a:pPr>
                      <a:r>
                        <a:rPr sz="1650" spc="-10" dirty="0">
                          <a:latin typeface="Tahoma"/>
                          <a:cs typeface="Tahoma"/>
                        </a:rPr>
                        <a:t>DESIRED</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CURRENT</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L="31750">
                        <a:lnSpc>
                          <a:spcPts val="1775"/>
                        </a:lnSpc>
                      </a:pPr>
                      <a:r>
                        <a:rPr lang="fr-FR" sz="1650" spc="140" dirty="0" err="1">
                          <a:latin typeface="Tahoma"/>
                          <a:cs typeface="Tahoma"/>
                        </a:rPr>
                        <a:t>bitbox</a:t>
                      </a:r>
                      <a:r>
                        <a:rPr sz="1650" spc="140" dirty="0">
                          <a:latin typeface="Tahoma"/>
                          <a:cs typeface="Tahoma"/>
                        </a:rPr>
                        <a:t>-</a:t>
                      </a:r>
                      <a:r>
                        <a:rPr sz="1650" spc="160" dirty="0">
                          <a:latin typeface="Tahoma"/>
                          <a:cs typeface="Tahoma"/>
                        </a:rPr>
                        <a:t>3842228658</a:t>
                      </a:r>
                      <a:endParaRPr sz="1650" dirty="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775"/>
                        </a:lnSpc>
                      </a:pPr>
                      <a:r>
                        <a:rPr sz="1650" spc="40" dirty="0">
                          <a:latin typeface="Tahoma"/>
                          <a:cs typeface="Tahoma"/>
                        </a:rPr>
                        <a:t>0</a:t>
                      </a:r>
                      <a:endParaRPr sz="1650">
                        <a:latin typeface="Tahoma"/>
                        <a:cs typeface="Tahoma"/>
                      </a:endParaRPr>
                    </a:p>
                  </a:txBody>
                  <a:tcPr marL="0" marR="0" marT="0" marB="0"/>
                </a:tc>
                <a:tc>
                  <a:txBody>
                    <a:bodyPr/>
                    <a:lstStyle/>
                    <a:p>
                      <a:pPr marL="314960">
                        <a:lnSpc>
                          <a:spcPts val="1775"/>
                        </a:lnSpc>
                      </a:pPr>
                      <a:r>
                        <a:rPr sz="1650" spc="-25" dirty="0">
                          <a:latin typeface="Tahoma"/>
                          <a:cs typeface="Tahoma"/>
                        </a:rPr>
                        <a:t>2m</a:t>
                      </a:r>
                      <a:endParaRPr sz="1650">
                        <a:latin typeface="Tahoma"/>
                        <a:cs typeface="Tahoma"/>
                      </a:endParaRPr>
                    </a:p>
                  </a:txBody>
                  <a:tcPr marL="0" marR="0" marT="0" marB="0"/>
                </a:tc>
                <a:extLst>
                  <a:ext uri="{0D108BD9-81ED-4DB2-BD59-A6C34878D82A}">
                    <a16:rowId xmlns:a16="http://schemas.microsoft.com/office/drawing/2014/main" val="10001"/>
                  </a:ext>
                </a:extLst>
              </a:tr>
              <a:tr h="339090">
                <a:tc>
                  <a:txBody>
                    <a:bodyPr/>
                    <a:lstStyle/>
                    <a:p>
                      <a:pPr marL="31750">
                        <a:lnSpc>
                          <a:spcPts val="1839"/>
                        </a:lnSpc>
                      </a:pPr>
                      <a:r>
                        <a:rPr lang="fr-FR" sz="1650" spc="145" dirty="0" err="1">
                          <a:latin typeface="Tahoma"/>
                          <a:cs typeface="Tahoma"/>
                        </a:rPr>
                        <a:t>bitbox</a:t>
                      </a:r>
                      <a:r>
                        <a:rPr sz="1650" spc="145" dirty="0">
                          <a:latin typeface="Tahoma"/>
                          <a:cs typeface="Tahoma"/>
                        </a:rPr>
                        <a:t>-</a:t>
                      </a:r>
                      <a:r>
                        <a:rPr sz="1650" spc="170" dirty="0">
                          <a:latin typeface="Tahoma"/>
                          <a:cs typeface="Tahoma"/>
                        </a:rPr>
                        <a:t>43373277</a:t>
                      </a:r>
                      <a:endParaRPr sz="1650" dirty="0">
                        <a:latin typeface="Tahoma"/>
                        <a:cs typeface="Tahoma"/>
                      </a:endParaRPr>
                    </a:p>
                  </a:txBody>
                  <a:tcPr marL="0" marR="0" marT="0" marB="0"/>
                </a:tc>
                <a:tc>
                  <a:txBody>
                    <a:bodyPr/>
                    <a:lstStyle/>
                    <a:p>
                      <a:pPr marL="189230">
                        <a:lnSpc>
                          <a:spcPts val="1839"/>
                        </a:lnSpc>
                      </a:pPr>
                      <a:r>
                        <a:rPr sz="1650" spc="40" dirty="0">
                          <a:latin typeface="Tahoma"/>
                          <a:cs typeface="Tahoma"/>
                        </a:rPr>
                        <a:t>3</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3</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3</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52s</a:t>
                      </a:r>
                      <a:endParaRPr sz="1650">
                        <a:latin typeface="Tahoma"/>
                        <a:cs typeface="Tahoma"/>
                      </a:endParaRPr>
                    </a:p>
                  </a:txBody>
                  <a:tcPr marL="0" marR="0" marT="0" marB="0"/>
                </a:tc>
                <a:extLst>
                  <a:ext uri="{0D108BD9-81ED-4DB2-BD59-A6C34878D82A}">
                    <a16:rowId xmlns:a16="http://schemas.microsoft.com/office/drawing/2014/main" val="10002"/>
                  </a:ext>
                </a:extLst>
              </a:tr>
            </a:tbl>
          </a:graphicData>
        </a:graphic>
      </p:graphicFrame>
      <p:pic>
        <p:nvPicPr>
          <p:cNvPr id="11" name="object 11"/>
          <p:cNvPicPr/>
          <p:nvPr/>
        </p:nvPicPr>
        <p:blipFill>
          <a:blip r:embed="rId3" cstate="print"/>
          <a:stretch>
            <a:fillRect/>
          </a:stretch>
        </p:blipFill>
        <p:spPr>
          <a:xfrm>
            <a:off x="2343149" y="4276725"/>
            <a:ext cx="8858249" cy="2238374"/>
          </a:xfrm>
          <a:prstGeom prst="rect">
            <a:avLst/>
          </a:prstGeom>
        </p:spPr>
      </p:pic>
    </p:spTree>
    <p:extLst>
      <p:ext uri="{BB962C8B-B14F-4D97-AF65-F5344CB8AC3E}">
        <p14:creationId xmlns:p14="http://schemas.microsoft.com/office/powerpoint/2010/main" val="29755646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590800"/>
            <a:chOff x="809624" y="1552574"/>
            <a:chExt cx="12211050" cy="2590800"/>
          </a:xfrm>
        </p:grpSpPr>
        <p:sp>
          <p:nvSpPr>
            <p:cNvPr id="4" name="object 4"/>
            <p:cNvSpPr/>
            <p:nvPr/>
          </p:nvSpPr>
          <p:spPr>
            <a:xfrm>
              <a:off x="809612" y="1552574"/>
              <a:ext cx="12211050" cy="2590800"/>
            </a:xfrm>
            <a:custGeom>
              <a:avLst/>
              <a:gdLst/>
              <a:ahLst/>
              <a:cxnLst/>
              <a:rect l="l" t="t" r="r" b="b"/>
              <a:pathLst>
                <a:path w="12211050" h="2590800">
                  <a:moveTo>
                    <a:pt x="12211050" y="0"/>
                  </a:moveTo>
                  <a:lnTo>
                    <a:pt x="12201525" y="0"/>
                  </a:lnTo>
                  <a:lnTo>
                    <a:pt x="12201525" y="2581275"/>
                  </a:lnTo>
                  <a:lnTo>
                    <a:pt x="0" y="2581275"/>
                  </a:lnTo>
                  <a:lnTo>
                    <a:pt x="0" y="2590800"/>
                  </a:lnTo>
                  <a:lnTo>
                    <a:pt x="12201525" y="2590800"/>
                  </a:lnTo>
                  <a:lnTo>
                    <a:pt x="12211050" y="2590800"/>
                  </a:lnTo>
                  <a:lnTo>
                    <a:pt x="12211050" y="25812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590800"/>
            </a:xfrm>
            <a:custGeom>
              <a:avLst/>
              <a:gdLst/>
              <a:ahLst/>
              <a:cxnLst/>
              <a:rect l="l" t="t" r="r" b="b"/>
              <a:pathLst>
                <a:path w="9525" h="2590800">
                  <a:moveTo>
                    <a:pt x="0" y="2590799"/>
                  </a:moveTo>
                  <a:lnTo>
                    <a:pt x="0" y="0"/>
                  </a:lnTo>
                  <a:lnTo>
                    <a:pt x="9524" y="9524"/>
                  </a:lnTo>
                  <a:lnTo>
                    <a:pt x="9524" y="2581274"/>
                  </a:lnTo>
                  <a:lnTo>
                    <a:pt x="0" y="25907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OTHER</a:t>
            </a:r>
            <a:r>
              <a:rPr spc="-200" dirty="0"/>
              <a:t> </a:t>
            </a:r>
            <a:r>
              <a:rPr spc="-65" dirty="0"/>
              <a:t>DEPLOYMENT</a:t>
            </a:r>
            <a:r>
              <a:rPr spc="-155" dirty="0"/>
              <a:t> </a:t>
            </a:r>
            <a:r>
              <a:rPr spc="-125" dirty="0"/>
              <a:t>RELATED</a:t>
            </a:r>
            <a:r>
              <a:rPr spc="-120" dirty="0"/>
              <a:t> </a:t>
            </a:r>
            <a:r>
              <a:rPr spc="-10" dirty="0"/>
              <a:t>COMMANDS</a:t>
            </a:r>
          </a:p>
        </p:txBody>
      </p:sp>
      <p:sp>
        <p:nvSpPr>
          <p:cNvPr id="8" name="object 8"/>
          <p:cNvSpPr txBox="1"/>
          <p:nvPr/>
        </p:nvSpPr>
        <p:spPr>
          <a:xfrm>
            <a:off x="949325" y="1625600"/>
            <a:ext cx="5198110" cy="753110"/>
          </a:xfrm>
          <a:prstGeom prst="rect">
            <a:avLst/>
          </a:prstGeom>
        </p:spPr>
        <p:txBody>
          <a:bodyPr vert="horz" wrap="square" lIns="0" tIns="31115" rIns="0" bIns="0" rtlCol="0">
            <a:spAutoFit/>
          </a:bodyPr>
          <a:lstStyle/>
          <a:p>
            <a:pPr marL="12700" marR="5080" indent="252095">
              <a:lnSpc>
                <a:spcPts val="1880"/>
              </a:lnSpc>
              <a:spcBef>
                <a:spcPts val="245"/>
              </a:spcBef>
            </a:pPr>
            <a:r>
              <a:rPr sz="1650" spc="245" dirty="0">
                <a:latin typeface="Tahoma"/>
                <a:cs typeface="Tahoma"/>
              </a:rPr>
              <a:t>kubectl</a:t>
            </a:r>
            <a:r>
              <a:rPr sz="1650" spc="475" dirty="0">
                <a:latin typeface="Tahoma"/>
                <a:cs typeface="Tahoma"/>
              </a:rPr>
              <a:t> </a:t>
            </a:r>
            <a:r>
              <a:rPr sz="1650" spc="330" dirty="0">
                <a:latin typeface="Tahoma"/>
                <a:cs typeface="Tahoma"/>
              </a:rPr>
              <a:t>rollout</a:t>
            </a:r>
            <a:r>
              <a:rPr sz="1650" spc="480" dirty="0">
                <a:latin typeface="Tahoma"/>
                <a:cs typeface="Tahoma"/>
              </a:rPr>
              <a:t> </a:t>
            </a:r>
            <a:r>
              <a:rPr sz="1650" spc="285" dirty="0">
                <a:solidFill>
                  <a:srgbClr val="DD4A67"/>
                </a:solidFill>
                <a:latin typeface="Tahoma"/>
                <a:cs typeface="Tahoma"/>
              </a:rPr>
              <a:t>history</a:t>
            </a:r>
            <a:r>
              <a:rPr sz="1650" spc="480" dirty="0">
                <a:solidFill>
                  <a:srgbClr val="DD4A67"/>
                </a:solidFill>
                <a:latin typeface="Tahoma"/>
                <a:cs typeface="Tahoma"/>
              </a:rPr>
              <a:t> </a:t>
            </a:r>
            <a:r>
              <a:rPr sz="1650" spc="190" dirty="0">
                <a:latin typeface="Tahoma"/>
                <a:cs typeface="Tahoma"/>
              </a:rPr>
              <a:t>deploy</a:t>
            </a:r>
            <a:r>
              <a:rPr sz="1650" spc="480" dirty="0">
                <a:latin typeface="Tahoma"/>
                <a:cs typeface="Tahoma"/>
              </a:rPr>
              <a:t> </a:t>
            </a:r>
            <a:r>
              <a:rPr sz="1650" spc="204" dirty="0">
                <a:latin typeface="Tahoma"/>
                <a:cs typeface="Tahoma"/>
              </a:rPr>
              <a:t>frontend </a:t>
            </a:r>
            <a:r>
              <a:rPr sz="1650" spc="150" dirty="0">
                <a:latin typeface="Tahoma"/>
                <a:cs typeface="Tahoma"/>
              </a:rPr>
              <a:t>deployments</a:t>
            </a:r>
            <a:r>
              <a:rPr sz="1650" spc="484" dirty="0">
                <a:latin typeface="Tahoma"/>
                <a:cs typeface="Tahoma"/>
              </a:rPr>
              <a:t> </a:t>
            </a:r>
            <a:r>
              <a:rPr sz="1650" spc="229" dirty="0">
                <a:latin typeface="Tahoma"/>
                <a:cs typeface="Tahoma"/>
              </a:rPr>
              <a:t>"frontend"</a:t>
            </a:r>
            <a:endParaRPr sz="1650">
              <a:latin typeface="Tahoma"/>
              <a:cs typeface="Tahoma"/>
            </a:endParaRPr>
          </a:p>
          <a:p>
            <a:pPr marL="12700">
              <a:lnSpc>
                <a:spcPts val="1825"/>
              </a:lnSpc>
              <a:tabLst>
                <a:tab pos="1273810" algn="l"/>
              </a:tabLst>
            </a:pPr>
            <a:r>
              <a:rPr sz="1650" spc="60" dirty="0">
                <a:latin typeface="Tahoma"/>
                <a:cs typeface="Tahoma"/>
              </a:rPr>
              <a:t>REVISION</a:t>
            </a:r>
            <a:r>
              <a:rPr sz="1650" dirty="0">
                <a:latin typeface="Tahoma"/>
                <a:cs typeface="Tahoma"/>
              </a:rPr>
              <a:t>	CHANGE-</a:t>
            </a:r>
            <a:r>
              <a:rPr sz="1650" spc="-10" dirty="0">
                <a:latin typeface="Tahoma"/>
                <a:cs typeface="Tahoma"/>
              </a:rPr>
              <a:t>CAUSE</a:t>
            </a:r>
            <a:endParaRPr sz="1650">
              <a:latin typeface="Tahoma"/>
              <a:cs typeface="Tahoma"/>
            </a:endParaRPr>
          </a:p>
        </p:txBody>
      </p:sp>
      <p:sp>
        <p:nvSpPr>
          <p:cNvPr id="9" name="object 9"/>
          <p:cNvSpPr txBox="1"/>
          <p:nvPr/>
        </p:nvSpPr>
        <p:spPr>
          <a:xfrm>
            <a:off x="949325" y="2339975"/>
            <a:ext cx="278130" cy="1229360"/>
          </a:xfrm>
          <a:prstGeom prst="rect">
            <a:avLst/>
          </a:prstGeom>
        </p:spPr>
        <p:txBody>
          <a:bodyPr vert="horz" wrap="square" lIns="0" tIns="12700" rIns="0" bIns="0" rtlCol="0">
            <a:spAutoFit/>
          </a:bodyPr>
          <a:lstStyle/>
          <a:p>
            <a:pPr marL="12700">
              <a:lnSpc>
                <a:spcPts val="1925"/>
              </a:lnSpc>
              <a:spcBef>
                <a:spcPts val="100"/>
              </a:spcBef>
            </a:pPr>
            <a:r>
              <a:rPr sz="1650" spc="65" dirty="0">
                <a:latin typeface="Tahoma"/>
                <a:cs typeface="Tahoma"/>
              </a:rPr>
              <a:t>17</a:t>
            </a:r>
            <a:endParaRPr sz="1650">
              <a:latin typeface="Tahoma"/>
              <a:cs typeface="Tahoma"/>
            </a:endParaRPr>
          </a:p>
          <a:p>
            <a:pPr marL="12700">
              <a:lnSpc>
                <a:spcPts val="1875"/>
              </a:lnSpc>
            </a:pPr>
            <a:r>
              <a:rPr sz="1650" spc="65" dirty="0">
                <a:latin typeface="Tahoma"/>
                <a:cs typeface="Tahoma"/>
              </a:rPr>
              <a:t>18</a:t>
            </a:r>
            <a:endParaRPr sz="1650">
              <a:latin typeface="Tahoma"/>
              <a:cs typeface="Tahoma"/>
            </a:endParaRPr>
          </a:p>
          <a:p>
            <a:pPr marL="12700">
              <a:lnSpc>
                <a:spcPts val="1875"/>
              </a:lnSpc>
            </a:pPr>
            <a:r>
              <a:rPr sz="1650" spc="65" dirty="0">
                <a:latin typeface="Tahoma"/>
                <a:cs typeface="Tahoma"/>
              </a:rPr>
              <a:t>19</a:t>
            </a:r>
            <a:endParaRPr sz="1650">
              <a:latin typeface="Tahoma"/>
              <a:cs typeface="Tahoma"/>
            </a:endParaRPr>
          </a:p>
          <a:p>
            <a:pPr marL="12700">
              <a:lnSpc>
                <a:spcPts val="1875"/>
              </a:lnSpc>
            </a:pPr>
            <a:r>
              <a:rPr sz="1650" spc="65" dirty="0">
                <a:latin typeface="Tahoma"/>
                <a:cs typeface="Tahoma"/>
              </a:rPr>
              <a:t>20</a:t>
            </a:r>
            <a:endParaRPr sz="1650">
              <a:latin typeface="Tahoma"/>
              <a:cs typeface="Tahoma"/>
            </a:endParaRPr>
          </a:p>
          <a:p>
            <a:pPr marL="12700">
              <a:lnSpc>
                <a:spcPts val="1930"/>
              </a:lnSpc>
            </a:pPr>
            <a:r>
              <a:rPr sz="1650" spc="65" dirty="0">
                <a:latin typeface="Tahoma"/>
                <a:cs typeface="Tahoma"/>
              </a:rPr>
              <a:t>21</a:t>
            </a:r>
            <a:endParaRPr sz="1650">
              <a:latin typeface="Tahoma"/>
              <a:cs typeface="Tahoma"/>
            </a:endParaRPr>
          </a:p>
        </p:txBody>
      </p:sp>
      <p:sp>
        <p:nvSpPr>
          <p:cNvPr id="10" name="object 10"/>
          <p:cNvSpPr txBox="1"/>
          <p:nvPr/>
        </p:nvSpPr>
        <p:spPr>
          <a:xfrm>
            <a:off x="2210922" y="2339975"/>
            <a:ext cx="6207760" cy="1229360"/>
          </a:xfrm>
          <a:prstGeom prst="rect">
            <a:avLst/>
          </a:prstGeom>
        </p:spPr>
        <p:txBody>
          <a:bodyPr vert="horz" wrap="square" lIns="0" tIns="31115" rIns="0" bIns="0" rtlCol="0">
            <a:spAutoFit/>
          </a:bodyPr>
          <a:lstStyle/>
          <a:p>
            <a:pPr marL="12700" marR="5080" algn="just">
              <a:lnSpc>
                <a:spcPts val="1880"/>
              </a:lnSpc>
              <a:spcBef>
                <a:spcPts val="245"/>
              </a:spcBef>
            </a:pP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135" dirty="0">
                <a:latin typeface="Tahoma"/>
                <a:cs typeface="Tahoma"/>
              </a:rPr>
              <a:t>--</a:t>
            </a:r>
            <a:r>
              <a:rPr sz="1650" spc="180" dirty="0">
                <a:latin typeface="Tahoma"/>
                <a:cs typeface="Tahoma"/>
              </a:rPr>
              <a:t>filename=frontend-</a:t>
            </a:r>
            <a:r>
              <a:rPr sz="1650" spc="195" dirty="0">
                <a:latin typeface="Tahoma"/>
                <a:cs typeface="Tahoma"/>
              </a:rPr>
              <a:t>b1386-</a:t>
            </a:r>
            <a:r>
              <a:rPr sz="1650" spc="180" dirty="0">
                <a:latin typeface="Tahoma"/>
                <a:cs typeface="Tahoma"/>
              </a:rPr>
              <a:t>d1387.yml </a:t>
            </a: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135" dirty="0">
                <a:latin typeface="Tahoma"/>
                <a:cs typeface="Tahoma"/>
              </a:rPr>
              <a:t>--</a:t>
            </a:r>
            <a:r>
              <a:rPr sz="1650" spc="180" dirty="0">
                <a:latin typeface="Tahoma"/>
                <a:cs typeface="Tahoma"/>
              </a:rPr>
              <a:t>filename=frontend-</a:t>
            </a:r>
            <a:r>
              <a:rPr sz="1650" spc="195" dirty="0">
                <a:latin typeface="Tahoma"/>
                <a:cs typeface="Tahoma"/>
              </a:rPr>
              <a:t>b1391-</a:t>
            </a:r>
            <a:r>
              <a:rPr sz="1650" spc="180" dirty="0">
                <a:latin typeface="Tahoma"/>
                <a:cs typeface="Tahoma"/>
              </a:rPr>
              <a:t>d1392.yml </a:t>
            </a: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135" dirty="0">
                <a:latin typeface="Tahoma"/>
                <a:cs typeface="Tahoma"/>
              </a:rPr>
              <a:t>--</a:t>
            </a:r>
            <a:r>
              <a:rPr sz="1650" spc="180" dirty="0">
                <a:latin typeface="Tahoma"/>
                <a:cs typeface="Tahoma"/>
              </a:rPr>
              <a:t>filename=frontend-</a:t>
            </a:r>
            <a:r>
              <a:rPr sz="1650" spc="195" dirty="0">
                <a:latin typeface="Tahoma"/>
                <a:cs typeface="Tahoma"/>
              </a:rPr>
              <a:t>b1405-</a:t>
            </a:r>
            <a:r>
              <a:rPr sz="1650" spc="180" dirty="0">
                <a:latin typeface="Tahoma"/>
                <a:cs typeface="Tahoma"/>
              </a:rPr>
              <a:t>d1407.yml </a:t>
            </a: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135" dirty="0">
                <a:latin typeface="Tahoma"/>
                <a:cs typeface="Tahoma"/>
              </a:rPr>
              <a:t>--</a:t>
            </a:r>
            <a:r>
              <a:rPr sz="1650" spc="180" dirty="0">
                <a:latin typeface="Tahoma"/>
                <a:cs typeface="Tahoma"/>
              </a:rPr>
              <a:t>filename=frontend-</a:t>
            </a:r>
            <a:r>
              <a:rPr sz="1650" spc="195" dirty="0">
                <a:latin typeface="Tahoma"/>
                <a:cs typeface="Tahoma"/>
              </a:rPr>
              <a:t>b1409-</a:t>
            </a:r>
            <a:r>
              <a:rPr sz="1650" spc="180" dirty="0">
                <a:latin typeface="Tahoma"/>
                <a:cs typeface="Tahoma"/>
              </a:rPr>
              <a:t>d1410.yml </a:t>
            </a:r>
            <a:r>
              <a:rPr sz="1650" spc="245" dirty="0">
                <a:latin typeface="Tahoma"/>
                <a:cs typeface="Tahoma"/>
              </a:rPr>
              <a:t>kubectl</a:t>
            </a:r>
            <a:r>
              <a:rPr sz="1650" spc="-10" dirty="0">
                <a:latin typeface="Tahoma"/>
                <a:cs typeface="Tahoma"/>
              </a:rPr>
              <a:t>  </a:t>
            </a:r>
            <a:r>
              <a:rPr sz="1650" spc="204" dirty="0">
                <a:latin typeface="Tahoma"/>
                <a:cs typeface="Tahoma"/>
              </a:rPr>
              <a:t>apply</a:t>
            </a:r>
            <a:r>
              <a:rPr sz="1650" spc="-5" dirty="0">
                <a:latin typeface="Tahoma"/>
                <a:cs typeface="Tahoma"/>
              </a:rPr>
              <a:t>  </a:t>
            </a:r>
            <a:r>
              <a:rPr sz="1650" spc="135" dirty="0">
                <a:latin typeface="Tahoma"/>
                <a:cs typeface="Tahoma"/>
              </a:rPr>
              <a:t>--</a:t>
            </a:r>
            <a:r>
              <a:rPr sz="1650" spc="180" dirty="0">
                <a:latin typeface="Tahoma"/>
                <a:cs typeface="Tahoma"/>
              </a:rPr>
              <a:t>filename=frontend-</a:t>
            </a:r>
            <a:r>
              <a:rPr sz="1650" spc="195" dirty="0">
                <a:latin typeface="Tahoma"/>
                <a:cs typeface="Tahoma"/>
              </a:rPr>
              <a:t>b1414-</a:t>
            </a:r>
            <a:r>
              <a:rPr sz="1650" spc="180" dirty="0">
                <a:latin typeface="Tahoma"/>
                <a:cs typeface="Tahoma"/>
              </a:rPr>
              <a:t>d1415.yml</a:t>
            </a:r>
            <a:endParaRPr sz="1650">
              <a:latin typeface="Tahoma"/>
              <a:cs typeface="Tahoma"/>
            </a:endParaRPr>
          </a:p>
        </p:txBody>
      </p:sp>
      <p:pic>
        <p:nvPicPr>
          <p:cNvPr id="11" name="object 11"/>
          <p:cNvPicPr/>
          <p:nvPr/>
        </p:nvPicPr>
        <p:blipFill>
          <a:blip r:embed="rId2" cstate="print"/>
          <a:stretch>
            <a:fillRect/>
          </a:stretch>
        </p:blipFill>
        <p:spPr>
          <a:xfrm>
            <a:off x="981465" y="3823068"/>
            <a:ext cx="103240" cy="198704"/>
          </a:xfrm>
          <a:prstGeom prst="rect">
            <a:avLst/>
          </a:prstGeom>
        </p:spPr>
      </p:pic>
      <p:sp>
        <p:nvSpPr>
          <p:cNvPr id="12" name="object 12"/>
          <p:cNvSpPr txBox="1"/>
          <p:nvPr/>
        </p:nvSpPr>
        <p:spPr>
          <a:xfrm>
            <a:off x="1201737" y="3768725"/>
            <a:ext cx="7216775"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330" dirty="0">
                <a:latin typeface="Tahoma"/>
                <a:cs typeface="Tahoma"/>
              </a:rPr>
              <a:t>rollout</a:t>
            </a:r>
            <a:r>
              <a:rPr sz="1650" spc="480" dirty="0">
                <a:latin typeface="Tahoma"/>
                <a:cs typeface="Tahoma"/>
              </a:rPr>
              <a:t> </a:t>
            </a:r>
            <a:r>
              <a:rPr sz="1650" spc="70" dirty="0">
                <a:latin typeface="Tahoma"/>
                <a:cs typeface="Tahoma"/>
              </a:rPr>
              <a:t>undo</a:t>
            </a:r>
            <a:r>
              <a:rPr sz="1650" spc="480" dirty="0">
                <a:latin typeface="Tahoma"/>
                <a:cs typeface="Tahoma"/>
              </a:rPr>
              <a:t> </a:t>
            </a:r>
            <a:r>
              <a:rPr sz="1650" spc="135" dirty="0">
                <a:latin typeface="Tahoma"/>
                <a:cs typeface="Tahoma"/>
              </a:rPr>
              <a:t>deployment</a:t>
            </a:r>
            <a:r>
              <a:rPr sz="1650" spc="480" dirty="0">
                <a:latin typeface="Tahoma"/>
                <a:cs typeface="Tahoma"/>
              </a:rPr>
              <a:t> </a:t>
            </a:r>
            <a:r>
              <a:rPr sz="1650" spc="215" dirty="0">
                <a:latin typeface="Tahoma"/>
                <a:cs typeface="Tahoma"/>
              </a:rPr>
              <a:t>frontend</a:t>
            </a:r>
            <a:r>
              <a:rPr sz="1650" spc="480" dirty="0">
                <a:latin typeface="Tahoma"/>
                <a:cs typeface="Tahoma"/>
              </a:rPr>
              <a:t> </a:t>
            </a:r>
            <a:r>
              <a:rPr sz="1650" spc="235" dirty="0">
                <a:latin typeface="Tahoma"/>
                <a:cs typeface="Tahoma"/>
              </a:rPr>
              <a:t>‐‐to‐revision</a:t>
            </a:r>
            <a:r>
              <a:rPr sz="1650" spc="235" dirty="0">
                <a:solidFill>
                  <a:srgbClr val="996E3A"/>
                </a:solidFill>
                <a:latin typeface="Tahoma"/>
                <a:cs typeface="Tahoma"/>
              </a:rPr>
              <a:t>=</a:t>
            </a:r>
            <a:r>
              <a:rPr sz="1650" spc="235" dirty="0">
                <a:solidFill>
                  <a:srgbClr val="990054"/>
                </a:solidFill>
                <a:latin typeface="Tahoma"/>
                <a:cs typeface="Tahoma"/>
              </a:rPr>
              <a:t>20</a:t>
            </a:r>
            <a:endParaRPr sz="1650">
              <a:latin typeface="Tahoma"/>
              <a:cs typeface="Tahoma"/>
            </a:endParaRPr>
          </a:p>
        </p:txBody>
      </p:sp>
    </p:spTree>
    <p:extLst>
      <p:ext uri="{BB962C8B-B14F-4D97-AF65-F5344CB8AC3E}">
        <p14:creationId xmlns:p14="http://schemas.microsoft.com/office/powerpoint/2010/main" val="61728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45148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4514849"/>
            <a:ext cx="12211050" cy="1638300"/>
            <a:chOff x="809624" y="4514849"/>
            <a:chExt cx="12211050" cy="1638300"/>
          </a:xfrm>
        </p:grpSpPr>
        <p:sp>
          <p:nvSpPr>
            <p:cNvPr id="4" name="object 4"/>
            <p:cNvSpPr/>
            <p:nvPr/>
          </p:nvSpPr>
          <p:spPr>
            <a:xfrm>
              <a:off x="809612" y="4514849"/>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4514849"/>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CONTROLLING</a:t>
            </a:r>
            <a:r>
              <a:rPr spc="-120" dirty="0"/>
              <a:t> </a:t>
            </a:r>
            <a:r>
              <a:rPr dirty="0"/>
              <a:t>THE</a:t>
            </a:r>
            <a:r>
              <a:rPr spc="-114" dirty="0"/>
              <a:t> </a:t>
            </a:r>
            <a:r>
              <a:rPr spc="-80" dirty="0"/>
              <a:t>"ROLLOUT"</a:t>
            </a:r>
            <a:r>
              <a:rPr spc="-114" dirty="0"/>
              <a:t> </a:t>
            </a:r>
            <a:r>
              <a:rPr spc="-80" dirty="0"/>
              <a:t>PROCESS</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3" cstate="print"/>
          <a:stretch>
            <a:fillRect/>
          </a:stretch>
        </p:blipFill>
        <p:spPr>
          <a:xfrm>
            <a:off x="1309687" y="2414587"/>
            <a:ext cx="104775" cy="104774"/>
          </a:xfrm>
          <a:prstGeom prst="rect">
            <a:avLst/>
          </a:prstGeom>
        </p:spPr>
      </p:pic>
      <p:pic>
        <p:nvPicPr>
          <p:cNvPr id="9" name="object 9"/>
          <p:cNvPicPr/>
          <p:nvPr/>
        </p:nvPicPr>
        <p:blipFill>
          <a:blip r:embed="rId2" cstate="print"/>
          <a:stretch>
            <a:fillRect/>
          </a:stretch>
        </p:blipFill>
        <p:spPr>
          <a:xfrm>
            <a:off x="933449" y="2895599"/>
            <a:ext cx="95250" cy="95249"/>
          </a:xfrm>
          <a:prstGeom prst="rect">
            <a:avLst/>
          </a:prstGeom>
        </p:spPr>
      </p:pic>
      <p:pic>
        <p:nvPicPr>
          <p:cNvPr id="10" name="object 10"/>
          <p:cNvPicPr/>
          <p:nvPr/>
        </p:nvPicPr>
        <p:blipFill>
          <a:blip r:embed="rId3" cstate="print"/>
          <a:stretch>
            <a:fillRect/>
          </a:stretch>
        </p:blipFill>
        <p:spPr>
          <a:xfrm>
            <a:off x="1309687" y="3662362"/>
            <a:ext cx="104775" cy="104774"/>
          </a:xfrm>
          <a:prstGeom prst="rect">
            <a:avLst/>
          </a:prstGeom>
        </p:spPr>
      </p:pic>
      <p:sp>
        <p:nvSpPr>
          <p:cNvPr id="11" name="object 11"/>
          <p:cNvSpPr txBox="1"/>
          <p:nvPr/>
        </p:nvSpPr>
        <p:spPr>
          <a:xfrm>
            <a:off x="1177924" y="1511300"/>
            <a:ext cx="11367135" cy="2364740"/>
          </a:xfrm>
          <a:prstGeom prst="rect">
            <a:avLst/>
          </a:prstGeom>
        </p:spPr>
        <p:txBody>
          <a:bodyPr vert="horz" wrap="square" lIns="0" tIns="50800" rIns="0" bIns="0" rtlCol="0">
            <a:spAutoFit/>
          </a:bodyPr>
          <a:lstStyle/>
          <a:p>
            <a:pPr marL="12700" marR="835660">
              <a:lnSpc>
                <a:spcPts val="2250"/>
              </a:lnSpc>
              <a:spcBef>
                <a:spcPts val="400"/>
              </a:spcBef>
            </a:pPr>
            <a:r>
              <a:rPr sz="2100" spc="100" dirty="0">
                <a:solidFill>
                  <a:srgbClr val="ED2137"/>
                </a:solidFill>
                <a:latin typeface="Tahoma"/>
                <a:cs typeface="Tahoma"/>
              </a:rPr>
              <a:t>maxSurge</a:t>
            </a:r>
            <a:r>
              <a:rPr sz="2100" spc="-55" dirty="0">
                <a:solidFill>
                  <a:srgbClr val="ED2137"/>
                </a:solidFill>
                <a:latin typeface="Tahoma"/>
                <a:cs typeface="Tahoma"/>
              </a:rPr>
              <a:t> </a:t>
            </a:r>
            <a:r>
              <a:rPr sz="2100" spc="-10" dirty="0">
                <a:solidFill>
                  <a:srgbClr val="333333"/>
                </a:solidFill>
                <a:latin typeface="Trebuchet MS"/>
                <a:cs typeface="Trebuchet MS"/>
              </a:rPr>
              <a:t>(default</a:t>
            </a:r>
            <a:r>
              <a:rPr sz="2100" spc="-25" dirty="0">
                <a:solidFill>
                  <a:srgbClr val="333333"/>
                </a:solidFill>
                <a:latin typeface="Trebuchet MS"/>
                <a:cs typeface="Trebuchet MS"/>
              </a:rPr>
              <a:t> </a:t>
            </a:r>
            <a:r>
              <a:rPr sz="2100" spc="50" dirty="0">
                <a:solidFill>
                  <a:srgbClr val="333333"/>
                </a:solidFill>
                <a:latin typeface="Trebuchet MS"/>
                <a:cs typeface="Trebuchet MS"/>
              </a:rPr>
              <a:t>25%):</a:t>
            </a:r>
            <a:r>
              <a:rPr sz="2100" spc="-30" dirty="0">
                <a:solidFill>
                  <a:srgbClr val="333333"/>
                </a:solidFill>
                <a:latin typeface="Trebuchet MS"/>
                <a:cs typeface="Trebuchet MS"/>
              </a:rPr>
              <a:t> </a:t>
            </a:r>
            <a:r>
              <a:rPr sz="2100" spc="100" dirty="0">
                <a:solidFill>
                  <a:srgbClr val="333333"/>
                </a:solidFill>
                <a:latin typeface="Trebuchet MS"/>
                <a:cs typeface="Trebuchet MS"/>
              </a:rPr>
              <a:t>how</a:t>
            </a:r>
            <a:r>
              <a:rPr sz="2100" spc="-25" dirty="0">
                <a:solidFill>
                  <a:srgbClr val="333333"/>
                </a:solidFill>
                <a:latin typeface="Trebuchet MS"/>
                <a:cs typeface="Trebuchet MS"/>
              </a:rPr>
              <a:t> </a:t>
            </a:r>
            <a:r>
              <a:rPr sz="2100" spc="100" dirty="0">
                <a:solidFill>
                  <a:srgbClr val="333333"/>
                </a:solidFill>
                <a:latin typeface="Trebuchet MS"/>
                <a:cs typeface="Trebuchet MS"/>
              </a:rPr>
              <a:t>many</a:t>
            </a:r>
            <a:r>
              <a:rPr sz="2100" spc="-25" dirty="0">
                <a:solidFill>
                  <a:srgbClr val="333333"/>
                </a:solidFill>
                <a:latin typeface="Trebuchet MS"/>
                <a:cs typeface="Trebuchet MS"/>
              </a:rPr>
              <a:t> </a:t>
            </a:r>
            <a:r>
              <a:rPr sz="2100" spc="100" dirty="0">
                <a:solidFill>
                  <a:srgbClr val="333333"/>
                </a:solidFill>
                <a:latin typeface="Trebuchet MS"/>
                <a:cs typeface="Trebuchet MS"/>
              </a:rPr>
              <a:t>Pod</a:t>
            </a:r>
            <a:r>
              <a:rPr sz="2100" spc="-30" dirty="0">
                <a:solidFill>
                  <a:srgbClr val="333333"/>
                </a:solidFill>
                <a:latin typeface="Trebuchet MS"/>
                <a:cs typeface="Trebuchet MS"/>
              </a:rPr>
              <a:t> </a:t>
            </a:r>
            <a:r>
              <a:rPr sz="2100" dirty="0">
                <a:solidFill>
                  <a:srgbClr val="333333"/>
                </a:solidFill>
                <a:latin typeface="Trebuchet MS"/>
                <a:cs typeface="Trebuchet MS"/>
              </a:rPr>
              <a:t>instances</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spc="60" dirty="0">
                <a:solidFill>
                  <a:srgbClr val="333333"/>
                </a:solidFill>
                <a:latin typeface="Trebuchet MS"/>
                <a:cs typeface="Trebuchet MS"/>
              </a:rPr>
              <a:t>excess</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target</a:t>
            </a:r>
            <a:r>
              <a:rPr sz="2100" spc="-30" dirty="0">
                <a:solidFill>
                  <a:srgbClr val="333333"/>
                </a:solidFill>
                <a:latin typeface="Trebuchet MS"/>
                <a:cs typeface="Trebuchet MS"/>
              </a:rPr>
              <a:t> </a:t>
            </a:r>
            <a:r>
              <a:rPr sz="2100" dirty="0">
                <a:solidFill>
                  <a:srgbClr val="333333"/>
                </a:solidFill>
                <a:latin typeface="Trebuchet MS"/>
                <a:cs typeface="Trebuchet MS"/>
              </a:rPr>
              <a:t>replicas</a:t>
            </a:r>
            <a:r>
              <a:rPr sz="2100" spc="-25" dirty="0">
                <a:solidFill>
                  <a:srgbClr val="333333"/>
                </a:solidFill>
                <a:latin typeface="Trebuchet MS"/>
                <a:cs typeface="Trebuchet MS"/>
              </a:rPr>
              <a:t> are </a:t>
            </a:r>
            <a:r>
              <a:rPr sz="2100" spc="-10" dirty="0">
                <a:solidFill>
                  <a:srgbClr val="333333"/>
                </a:solidFill>
                <a:latin typeface="Trebuchet MS"/>
                <a:cs typeface="Trebuchet MS"/>
              </a:rPr>
              <a:t>allowed,</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value</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spc="95" dirty="0">
                <a:solidFill>
                  <a:srgbClr val="333333"/>
                </a:solidFill>
                <a:latin typeface="Trebuchet MS"/>
                <a:cs typeface="Trebuchet MS"/>
              </a:rPr>
              <a:t>rounded</a:t>
            </a:r>
            <a:r>
              <a:rPr sz="2100" spc="-25" dirty="0">
                <a:solidFill>
                  <a:srgbClr val="333333"/>
                </a:solidFill>
                <a:latin typeface="Trebuchet MS"/>
                <a:cs typeface="Trebuchet MS"/>
              </a:rPr>
              <a:t> up.</a:t>
            </a:r>
            <a:endParaRPr sz="2100">
              <a:latin typeface="Trebuchet MS"/>
              <a:cs typeface="Trebuchet MS"/>
            </a:endParaRPr>
          </a:p>
          <a:p>
            <a:pPr marL="393065">
              <a:lnSpc>
                <a:spcPct val="100000"/>
              </a:lnSpc>
              <a:spcBef>
                <a:spcPts val="1275"/>
              </a:spcBef>
            </a:pPr>
            <a:r>
              <a:rPr sz="2100" spc="-80" dirty="0">
                <a:solidFill>
                  <a:srgbClr val="333333"/>
                </a:solidFill>
                <a:latin typeface="Trebuchet MS"/>
                <a:cs typeface="Trebuchet MS"/>
              </a:rPr>
              <a:t>if</a:t>
            </a:r>
            <a:r>
              <a:rPr sz="2100" spc="-60" dirty="0">
                <a:solidFill>
                  <a:srgbClr val="333333"/>
                </a:solidFill>
                <a:latin typeface="Trebuchet MS"/>
                <a:cs typeface="Trebuchet MS"/>
              </a:rPr>
              <a:t> </a:t>
            </a:r>
            <a:r>
              <a:rPr sz="2100" dirty="0">
                <a:solidFill>
                  <a:srgbClr val="333333"/>
                </a:solidFill>
                <a:latin typeface="Trebuchet MS"/>
                <a:cs typeface="Trebuchet MS"/>
              </a:rPr>
              <a:t>replicas=4,</a:t>
            </a:r>
            <a:r>
              <a:rPr sz="2100" spc="-60" dirty="0">
                <a:solidFill>
                  <a:srgbClr val="333333"/>
                </a:solidFill>
                <a:latin typeface="Trebuchet MS"/>
                <a:cs typeface="Trebuchet MS"/>
              </a:rPr>
              <a:t> </a:t>
            </a:r>
            <a:r>
              <a:rPr sz="2100" dirty="0">
                <a:solidFill>
                  <a:srgbClr val="333333"/>
                </a:solidFill>
                <a:latin typeface="Trebuchet MS"/>
                <a:cs typeface="Trebuchet MS"/>
              </a:rPr>
              <a:t>there</a:t>
            </a:r>
            <a:r>
              <a:rPr sz="2100" spc="-60" dirty="0">
                <a:solidFill>
                  <a:srgbClr val="333333"/>
                </a:solidFill>
                <a:latin typeface="Trebuchet MS"/>
                <a:cs typeface="Trebuchet MS"/>
              </a:rPr>
              <a:t> </a:t>
            </a:r>
            <a:r>
              <a:rPr sz="2100" spc="-50" dirty="0">
                <a:solidFill>
                  <a:srgbClr val="333333"/>
                </a:solidFill>
                <a:latin typeface="Trebuchet MS"/>
                <a:cs typeface="Trebuchet MS"/>
              </a:rPr>
              <a:t>will</a:t>
            </a:r>
            <a:r>
              <a:rPr sz="2100" spc="-60" dirty="0">
                <a:solidFill>
                  <a:srgbClr val="333333"/>
                </a:solidFill>
                <a:latin typeface="Trebuchet MS"/>
                <a:cs typeface="Trebuchet MS"/>
              </a:rPr>
              <a:t> </a:t>
            </a:r>
            <a:r>
              <a:rPr sz="2100" spc="50" dirty="0">
                <a:solidFill>
                  <a:srgbClr val="333333"/>
                </a:solidFill>
                <a:latin typeface="Trebuchet MS"/>
                <a:cs typeface="Trebuchet MS"/>
              </a:rPr>
              <a:t>never</a:t>
            </a:r>
            <a:r>
              <a:rPr sz="2100" spc="-60" dirty="0">
                <a:solidFill>
                  <a:srgbClr val="333333"/>
                </a:solidFill>
                <a:latin typeface="Trebuchet MS"/>
                <a:cs typeface="Trebuchet MS"/>
              </a:rPr>
              <a:t> </a:t>
            </a:r>
            <a:r>
              <a:rPr sz="2100" spc="55" dirty="0">
                <a:solidFill>
                  <a:srgbClr val="333333"/>
                </a:solidFill>
                <a:latin typeface="Trebuchet MS"/>
                <a:cs typeface="Trebuchet MS"/>
              </a:rPr>
              <a:t>be</a:t>
            </a:r>
            <a:r>
              <a:rPr sz="2100" spc="-55" dirty="0">
                <a:solidFill>
                  <a:srgbClr val="333333"/>
                </a:solidFill>
                <a:latin typeface="Trebuchet MS"/>
                <a:cs typeface="Trebuchet MS"/>
              </a:rPr>
              <a:t> </a:t>
            </a:r>
            <a:r>
              <a:rPr sz="2100" spc="95" dirty="0">
                <a:solidFill>
                  <a:srgbClr val="333333"/>
                </a:solidFill>
                <a:latin typeface="Trebuchet MS"/>
                <a:cs typeface="Trebuchet MS"/>
              </a:rPr>
              <a:t>more</a:t>
            </a:r>
            <a:r>
              <a:rPr sz="2100" spc="-60" dirty="0">
                <a:solidFill>
                  <a:srgbClr val="333333"/>
                </a:solidFill>
                <a:latin typeface="Trebuchet MS"/>
                <a:cs typeface="Trebuchet MS"/>
              </a:rPr>
              <a:t> </a:t>
            </a:r>
            <a:r>
              <a:rPr sz="2100" spc="50" dirty="0">
                <a:solidFill>
                  <a:srgbClr val="333333"/>
                </a:solidFill>
                <a:latin typeface="Trebuchet MS"/>
                <a:cs typeface="Trebuchet MS"/>
              </a:rPr>
              <a:t>than</a:t>
            </a:r>
            <a:r>
              <a:rPr sz="2100" spc="-60" dirty="0">
                <a:solidFill>
                  <a:srgbClr val="333333"/>
                </a:solidFill>
                <a:latin typeface="Trebuchet MS"/>
                <a:cs typeface="Trebuchet MS"/>
              </a:rPr>
              <a:t> </a:t>
            </a:r>
            <a:r>
              <a:rPr sz="2100" spc="95" dirty="0">
                <a:solidFill>
                  <a:srgbClr val="333333"/>
                </a:solidFill>
                <a:latin typeface="Trebuchet MS"/>
                <a:cs typeface="Trebuchet MS"/>
              </a:rPr>
              <a:t>5</a:t>
            </a:r>
            <a:r>
              <a:rPr sz="2100" spc="-60" dirty="0">
                <a:solidFill>
                  <a:srgbClr val="333333"/>
                </a:solidFill>
                <a:latin typeface="Trebuchet MS"/>
                <a:cs typeface="Trebuchet MS"/>
              </a:rPr>
              <a:t> </a:t>
            </a:r>
            <a:r>
              <a:rPr sz="2100" spc="75" dirty="0">
                <a:solidFill>
                  <a:srgbClr val="333333"/>
                </a:solidFill>
                <a:latin typeface="Trebuchet MS"/>
                <a:cs typeface="Trebuchet MS"/>
              </a:rPr>
              <a:t>"ready"</a:t>
            </a:r>
            <a:r>
              <a:rPr sz="2100" spc="-60" dirty="0">
                <a:solidFill>
                  <a:srgbClr val="333333"/>
                </a:solidFill>
                <a:latin typeface="Trebuchet MS"/>
                <a:cs typeface="Trebuchet MS"/>
              </a:rPr>
              <a:t> </a:t>
            </a:r>
            <a:r>
              <a:rPr sz="2100" spc="95" dirty="0">
                <a:solidFill>
                  <a:srgbClr val="333333"/>
                </a:solidFill>
                <a:latin typeface="Trebuchet MS"/>
                <a:cs typeface="Trebuchet MS"/>
              </a:rPr>
              <a:t>Pods</a:t>
            </a:r>
            <a:endParaRPr sz="2100">
              <a:latin typeface="Trebuchet MS"/>
              <a:cs typeface="Trebuchet MS"/>
            </a:endParaRPr>
          </a:p>
          <a:p>
            <a:pPr marL="12700" marR="5080">
              <a:lnSpc>
                <a:spcPts val="2250"/>
              </a:lnSpc>
              <a:spcBef>
                <a:spcPts val="1530"/>
              </a:spcBef>
            </a:pPr>
            <a:r>
              <a:rPr sz="2100" spc="225" dirty="0">
                <a:solidFill>
                  <a:srgbClr val="ED2137"/>
                </a:solidFill>
                <a:latin typeface="Tahoma"/>
                <a:cs typeface="Tahoma"/>
              </a:rPr>
              <a:t>maxUnavailable</a:t>
            </a:r>
            <a:r>
              <a:rPr sz="2100" spc="-40" dirty="0">
                <a:solidFill>
                  <a:srgbClr val="ED2137"/>
                </a:solidFill>
                <a:latin typeface="Tahoma"/>
                <a:cs typeface="Tahoma"/>
              </a:rPr>
              <a:t> </a:t>
            </a:r>
            <a:r>
              <a:rPr sz="2100" spc="-10" dirty="0">
                <a:solidFill>
                  <a:srgbClr val="333333"/>
                </a:solidFill>
                <a:latin typeface="Trebuchet MS"/>
                <a:cs typeface="Trebuchet MS"/>
              </a:rPr>
              <a:t>(default</a:t>
            </a:r>
            <a:r>
              <a:rPr sz="2100" spc="-15" dirty="0">
                <a:solidFill>
                  <a:srgbClr val="333333"/>
                </a:solidFill>
                <a:latin typeface="Trebuchet MS"/>
                <a:cs typeface="Trebuchet MS"/>
              </a:rPr>
              <a:t> </a:t>
            </a:r>
            <a:r>
              <a:rPr sz="2100" spc="50" dirty="0">
                <a:solidFill>
                  <a:srgbClr val="333333"/>
                </a:solidFill>
                <a:latin typeface="Trebuchet MS"/>
                <a:cs typeface="Trebuchet MS"/>
              </a:rPr>
              <a:t>25%):</a:t>
            </a:r>
            <a:r>
              <a:rPr sz="2100" spc="-15" dirty="0">
                <a:solidFill>
                  <a:srgbClr val="333333"/>
                </a:solidFill>
                <a:latin typeface="Trebuchet MS"/>
                <a:cs typeface="Trebuchet MS"/>
              </a:rPr>
              <a:t> </a:t>
            </a:r>
            <a:r>
              <a:rPr sz="2100" spc="100" dirty="0">
                <a:solidFill>
                  <a:srgbClr val="333333"/>
                </a:solidFill>
                <a:latin typeface="Trebuchet MS"/>
                <a:cs typeface="Trebuchet MS"/>
              </a:rPr>
              <a:t>how</a:t>
            </a:r>
            <a:r>
              <a:rPr sz="2100" spc="-15" dirty="0">
                <a:solidFill>
                  <a:srgbClr val="333333"/>
                </a:solidFill>
                <a:latin typeface="Trebuchet MS"/>
                <a:cs typeface="Trebuchet MS"/>
              </a:rPr>
              <a:t> </a:t>
            </a:r>
            <a:r>
              <a:rPr sz="2100" spc="100" dirty="0">
                <a:solidFill>
                  <a:srgbClr val="333333"/>
                </a:solidFill>
                <a:latin typeface="Trebuchet MS"/>
                <a:cs typeface="Trebuchet MS"/>
              </a:rPr>
              <a:t>many</a:t>
            </a:r>
            <a:r>
              <a:rPr sz="2100" spc="-15" dirty="0">
                <a:solidFill>
                  <a:srgbClr val="333333"/>
                </a:solidFill>
                <a:latin typeface="Trebuchet MS"/>
                <a:cs typeface="Trebuchet MS"/>
              </a:rPr>
              <a:t> </a:t>
            </a:r>
            <a:r>
              <a:rPr sz="2100" spc="100" dirty="0">
                <a:solidFill>
                  <a:srgbClr val="333333"/>
                </a:solidFill>
                <a:latin typeface="Trebuchet MS"/>
                <a:cs typeface="Trebuchet MS"/>
              </a:rPr>
              <a:t>Pod</a:t>
            </a:r>
            <a:r>
              <a:rPr sz="2100" spc="-15" dirty="0">
                <a:solidFill>
                  <a:srgbClr val="333333"/>
                </a:solidFill>
                <a:latin typeface="Trebuchet MS"/>
                <a:cs typeface="Trebuchet MS"/>
              </a:rPr>
              <a:t> </a:t>
            </a:r>
            <a:r>
              <a:rPr sz="2100" dirty="0">
                <a:solidFill>
                  <a:srgbClr val="333333"/>
                </a:solidFill>
                <a:latin typeface="Trebuchet MS"/>
                <a:cs typeface="Trebuchet MS"/>
              </a:rPr>
              <a:t>instances</a:t>
            </a:r>
            <a:r>
              <a:rPr sz="2100" spc="-15" dirty="0">
                <a:solidFill>
                  <a:srgbClr val="333333"/>
                </a:solidFill>
                <a:latin typeface="Trebuchet MS"/>
                <a:cs typeface="Trebuchet MS"/>
              </a:rPr>
              <a:t> </a:t>
            </a:r>
            <a:r>
              <a:rPr sz="2100" spc="50" dirty="0">
                <a:solidFill>
                  <a:srgbClr val="333333"/>
                </a:solidFill>
                <a:latin typeface="Trebuchet MS"/>
                <a:cs typeface="Trebuchet MS"/>
              </a:rPr>
              <a:t>can</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unavailable</a:t>
            </a:r>
            <a:r>
              <a:rPr sz="2100" spc="-15" dirty="0">
                <a:solidFill>
                  <a:srgbClr val="333333"/>
                </a:solidFill>
                <a:latin typeface="Trebuchet MS"/>
                <a:cs typeface="Trebuchet MS"/>
              </a:rPr>
              <a:t> </a:t>
            </a:r>
            <a:r>
              <a:rPr sz="2100" spc="-10" dirty="0">
                <a:solidFill>
                  <a:srgbClr val="333333"/>
                </a:solidFill>
                <a:latin typeface="Trebuchet MS"/>
                <a:cs typeface="Trebuchet MS"/>
              </a:rPr>
              <a:t>relative</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target</a:t>
            </a:r>
            <a:r>
              <a:rPr sz="2100" spc="-40" dirty="0">
                <a:solidFill>
                  <a:srgbClr val="333333"/>
                </a:solidFill>
                <a:latin typeface="Trebuchet MS"/>
                <a:cs typeface="Trebuchet MS"/>
              </a:rPr>
              <a:t> </a:t>
            </a:r>
            <a:r>
              <a:rPr sz="2100" spc="-10" dirty="0">
                <a:solidFill>
                  <a:srgbClr val="333333"/>
                </a:solidFill>
                <a:latin typeface="Trebuchet MS"/>
                <a:cs typeface="Trebuchet MS"/>
              </a:rPr>
              <a:t>replicas,</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value</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95" dirty="0">
                <a:solidFill>
                  <a:srgbClr val="333333"/>
                </a:solidFill>
                <a:latin typeface="Trebuchet MS"/>
                <a:cs typeface="Trebuchet MS"/>
              </a:rPr>
              <a:t>rounded</a:t>
            </a:r>
            <a:r>
              <a:rPr sz="2100" spc="-35" dirty="0">
                <a:solidFill>
                  <a:srgbClr val="333333"/>
                </a:solidFill>
                <a:latin typeface="Trebuchet MS"/>
                <a:cs typeface="Trebuchet MS"/>
              </a:rPr>
              <a:t> </a:t>
            </a:r>
            <a:r>
              <a:rPr sz="2100" spc="-10" dirty="0">
                <a:solidFill>
                  <a:srgbClr val="333333"/>
                </a:solidFill>
                <a:latin typeface="Trebuchet MS"/>
                <a:cs typeface="Trebuchet MS"/>
              </a:rPr>
              <a:t>down.</a:t>
            </a:r>
            <a:endParaRPr sz="2100">
              <a:latin typeface="Trebuchet MS"/>
              <a:cs typeface="Trebuchet MS"/>
            </a:endParaRPr>
          </a:p>
          <a:p>
            <a:pPr marL="393065">
              <a:lnSpc>
                <a:spcPct val="100000"/>
              </a:lnSpc>
              <a:spcBef>
                <a:spcPts val="1275"/>
              </a:spcBef>
            </a:pPr>
            <a:r>
              <a:rPr sz="2100" spc="-80" dirty="0">
                <a:solidFill>
                  <a:srgbClr val="333333"/>
                </a:solidFill>
                <a:latin typeface="Trebuchet MS"/>
                <a:cs typeface="Trebuchet MS"/>
              </a:rPr>
              <a:t>if</a:t>
            </a:r>
            <a:r>
              <a:rPr sz="2100" spc="-60" dirty="0">
                <a:solidFill>
                  <a:srgbClr val="333333"/>
                </a:solidFill>
                <a:latin typeface="Trebuchet MS"/>
                <a:cs typeface="Trebuchet MS"/>
              </a:rPr>
              <a:t> </a:t>
            </a:r>
            <a:r>
              <a:rPr sz="2100" dirty="0">
                <a:solidFill>
                  <a:srgbClr val="333333"/>
                </a:solidFill>
                <a:latin typeface="Trebuchet MS"/>
                <a:cs typeface="Trebuchet MS"/>
              </a:rPr>
              <a:t>replicas=4,</a:t>
            </a:r>
            <a:r>
              <a:rPr sz="2100" spc="-60" dirty="0">
                <a:solidFill>
                  <a:srgbClr val="333333"/>
                </a:solidFill>
                <a:latin typeface="Trebuchet MS"/>
                <a:cs typeface="Trebuchet MS"/>
              </a:rPr>
              <a:t> </a:t>
            </a:r>
            <a:r>
              <a:rPr sz="2100" dirty="0">
                <a:solidFill>
                  <a:srgbClr val="333333"/>
                </a:solidFill>
                <a:latin typeface="Trebuchet MS"/>
                <a:cs typeface="Trebuchet MS"/>
              </a:rPr>
              <a:t>there</a:t>
            </a:r>
            <a:r>
              <a:rPr sz="2100" spc="-60" dirty="0">
                <a:solidFill>
                  <a:srgbClr val="333333"/>
                </a:solidFill>
                <a:latin typeface="Trebuchet MS"/>
                <a:cs typeface="Trebuchet MS"/>
              </a:rPr>
              <a:t> </a:t>
            </a:r>
            <a:r>
              <a:rPr sz="2100" spc="-50" dirty="0">
                <a:solidFill>
                  <a:srgbClr val="333333"/>
                </a:solidFill>
                <a:latin typeface="Trebuchet MS"/>
                <a:cs typeface="Trebuchet MS"/>
              </a:rPr>
              <a:t>will</a:t>
            </a:r>
            <a:r>
              <a:rPr sz="2100" spc="-60" dirty="0">
                <a:solidFill>
                  <a:srgbClr val="333333"/>
                </a:solidFill>
                <a:latin typeface="Trebuchet MS"/>
                <a:cs typeface="Trebuchet MS"/>
              </a:rPr>
              <a:t> </a:t>
            </a:r>
            <a:r>
              <a:rPr sz="2100" spc="50" dirty="0">
                <a:solidFill>
                  <a:srgbClr val="333333"/>
                </a:solidFill>
                <a:latin typeface="Trebuchet MS"/>
                <a:cs typeface="Trebuchet MS"/>
              </a:rPr>
              <a:t>never</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spc="50" dirty="0">
                <a:solidFill>
                  <a:srgbClr val="333333"/>
                </a:solidFill>
                <a:latin typeface="Trebuchet MS"/>
                <a:cs typeface="Trebuchet MS"/>
              </a:rPr>
              <a:t>less</a:t>
            </a:r>
            <a:r>
              <a:rPr sz="2100" spc="-60" dirty="0">
                <a:solidFill>
                  <a:srgbClr val="333333"/>
                </a:solidFill>
                <a:latin typeface="Trebuchet MS"/>
                <a:cs typeface="Trebuchet MS"/>
              </a:rPr>
              <a:t> </a:t>
            </a:r>
            <a:r>
              <a:rPr sz="2100" spc="50" dirty="0">
                <a:solidFill>
                  <a:srgbClr val="333333"/>
                </a:solidFill>
                <a:latin typeface="Trebuchet MS"/>
                <a:cs typeface="Trebuchet MS"/>
              </a:rPr>
              <a:t>than</a:t>
            </a:r>
            <a:r>
              <a:rPr sz="2100" spc="-60" dirty="0">
                <a:solidFill>
                  <a:srgbClr val="333333"/>
                </a:solidFill>
                <a:latin typeface="Trebuchet MS"/>
                <a:cs typeface="Trebuchet MS"/>
              </a:rPr>
              <a:t> </a:t>
            </a:r>
            <a:r>
              <a:rPr sz="2100" spc="95" dirty="0">
                <a:solidFill>
                  <a:srgbClr val="333333"/>
                </a:solidFill>
                <a:latin typeface="Trebuchet MS"/>
                <a:cs typeface="Trebuchet MS"/>
              </a:rPr>
              <a:t>3</a:t>
            </a:r>
            <a:r>
              <a:rPr sz="2100" spc="-55" dirty="0">
                <a:solidFill>
                  <a:srgbClr val="333333"/>
                </a:solidFill>
                <a:latin typeface="Trebuchet MS"/>
                <a:cs typeface="Trebuchet MS"/>
              </a:rPr>
              <a:t> </a:t>
            </a:r>
            <a:r>
              <a:rPr sz="2100" spc="75" dirty="0">
                <a:solidFill>
                  <a:srgbClr val="333333"/>
                </a:solidFill>
                <a:latin typeface="Trebuchet MS"/>
                <a:cs typeface="Trebuchet MS"/>
              </a:rPr>
              <a:t>"ready"</a:t>
            </a:r>
            <a:r>
              <a:rPr sz="2100" spc="-60" dirty="0">
                <a:solidFill>
                  <a:srgbClr val="333333"/>
                </a:solidFill>
                <a:latin typeface="Trebuchet MS"/>
                <a:cs typeface="Trebuchet MS"/>
              </a:rPr>
              <a:t> </a:t>
            </a:r>
            <a:r>
              <a:rPr sz="2100" spc="95" dirty="0">
                <a:solidFill>
                  <a:srgbClr val="333333"/>
                </a:solidFill>
                <a:latin typeface="Trebuchet MS"/>
                <a:cs typeface="Trebuchet MS"/>
              </a:rPr>
              <a:t>Pods</a:t>
            </a:r>
            <a:endParaRPr sz="2100">
              <a:latin typeface="Trebuchet MS"/>
              <a:cs typeface="Trebuchet MS"/>
            </a:endParaRPr>
          </a:p>
        </p:txBody>
      </p:sp>
      <p:sp>
        <p:nvSpPr>
          <p:cNvPr id="12" name="object 12"/>
          <p:cNvSpPr txBox="1"/>
          <p:nvPr/>
        </p:nvSpPr>
        <p:spPr>
          <a:xfrm>
            <a:off x="819149" y="4587875"/>
            <a:ext cx="12192000" cy="1467485"/>
          </a:xfrm>
          <a:prstGeom prst="rect">
            <a:avLst/>
          </a:prstGeom>
        </p:spPr>
        <p:txBody>
          <a:bodyPr vert="horz" wrap="square" lIns="0" tIns="12700" rIns="0" bIns="0" rtlCol="0">
            <a:spAutoFit/>
          </a:bodyPr>
          <a:lstStyle/>
          <a:p>
            <a:pPr marL="142875">
              <a:lnSpc>
                <a:spcPts val="1930"/>
              </a:lnSpc>
              <a:spcBef>
                <a:spcPts val="100"/>
              </a:spcBef>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875"/>
              </a:lnSpc>
            </a:pPr>
            <a:r>
              <a:rPr sz="1650" spc="254" dirty="0">
                <a:solidFill>
                  <a:srgbClr val="0077AA"/>
                </a:solidFill>
                <a:latin typeface="Tahoma"/>
                <a:cs typeface="Tahoma"/>
              </a:rPr>
              <a:t>strategy</a:t>
            </a:r>
            <a:r>
              <a:rPr sz="1650" spc="254" dirty="0">
                <a:solidFill>
                  <a:srgbClr val="999999"/>
                </a:solidFill>
                <a:latin typeface="Tahoma"/>
                <a:cs typeface="Tahoma"/>
              </a:rPr>
              <a:t>:</a:t>
            </a:r>
            <a:endParaRPr sz="1650">
              <a:latin typeface="Tahoma"/>
              <a:cs typeface="Tahoma"/>
            </a:endParaRPr>
          </a:p>
          <a:p>
            <a:pPr marL="647065" marR="9139555">
              <a:lnSpc>
                <a:spcPts val="1880"/>
              </a:lnSpc>
              <a:spcBef>
                <a:spcPts val="90"/>
              </a:spcBef>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204" dirty="0">
                <a:latin typeface="Tahoma"/>
                <a:cs typeface="Tahoma"/>
              </a:rPr>
              <a:t>RollingUpdate </a:t>
            </a:r>
            <a:r>
              <a:rPr sz="1650" spc="245" dirty="0">
                <a:solidFill>
                  <a:srgbClr val="0077AA"/>
                </a:solidFill>
                <a:latin typeface="Tahoma"/>
                <a:cs typeface="Tahoma"/>
              </a:rPr>
              <a:t>rollingUpdate</a:t>
            </a:r>
            <a:r>
              <a:rPr sz="1650" spc="245" dirty="0">
                <a:solidFill>
                  <a:srgbClr val="999999"/>
                </a:solidFill>
                <a:latin typeface="Tahoma"/>
                <a:cs typeface="Tahoma"/>
              </a:rPr>
              <a:t>:</a:t>
            </a:r>
            <a:endParaRPr sz="1650">
              <a:latin typeface="Tahoma"/>
              <a:cs typeface="Tahoma"/>
            </a:endParaRPr>
          </a:p>
          <a:p>
            <a:pPr marL="899794">
              <a:lnSpc>
                <a:spcPts val="1770"/>
              </a:lnSpc>
            </a:pPr>
            <a:r>
              <a:rPr sz="1650" spc="114" dirty="0">
                <a:solidFill>
                  <a:srgbClr val="0077AA"/>
                </a:solidFill>
                <a:latin typeface="Tahoma"/>
                <a:cs typeface="Tahoma"/>
              </a:rPr>
              <a:t>maxSurge</a:t>
            </a:r>
            <a:r>
              <a:rPr sz="1650" spc="114" dirty="0">
                <a:solidFill>
                  <a:srgbClr val="999999"/>
                </a:solidFill>
                <a:latin typeface="Tahoma"/>
                <a:cs typeface="Tahoma"/>
              </a:rPr>
              <a:t>:</a:t>
            </a:r>
            <a:r>
              <a:rPr sz="1650" spc="495" dirty="0">
                <a:solidFill>
                  <a:srgbClr val="999999"/>
                </a:solidFill>
                <a:latin typeface="Tahoma"/>
                <a:cs typeface="Tahoma"/>
              </a:rPr>
              <a:t> </a:t>
            </a:r>
            <a:r>
              <a:rPr sz="1650" spc="-25" dirty="0">
                <a:latin typeface="Tahoma"/>
                <a:cs typeface="Tahoma"/>
              </a:rPr>
              <a:t>30%</a:t>
            </a:r>
            <a:endParaRPr sz="1650">
              <a:latin typeface="Tahoma"/>
              <a:cs typeface="Tahoma"/>
            </a:endParaRPr>
          </a:p>
          <a:p>
            <a:pPr marL="899794">
              <a:lnSpc>
                <a:spcPts val="1925"/>
              </a:lnSpc>
            </a:pPr>
            <a:r>
              <a:rPr sz="1650" spc="190" dirty="0">
                <a:solidFill>
                  <a:srgbClr val="0077AA"/>
                </a:solidFill>
                <a:latin typeface="Tahoma"/>
                <a:cs typeface="Tahoma"/>
              </a:rPr>
              <a:t>maxUnavailable</a:t>
            </a:r>
            <a:r>
              <a:rPr sz="1650" spc="190" dirty="0">
                <a:solidFill>
                  <a:srgbClr val="999999"/>
                </a:solidFill>
                <a:latin typeface="Tahoma"/>
                <a:cs typeface="Tahoma"/>
              </a:rPr>
              <a:t>:</a:t>
            </a:r>
            <a:r>
              <a:rPr sz="1650" spc="5" dirty="0">
                <a:solidFill>
                  <a:srgbClr val="999999"/>
                </a:solidFill>
                <a:latin typeface="Tahoma"/>
                <a:cs typeface="Tahoma"/>
              </a:rPr>
              <a:t>  </a:t>
            </a:r>
            <a:r>
              <a:rPr sz="1650" spc="40" dirty="0">
                <a:solidFill>
                  <a:srgbClr val="990054"/>
                </a:solidFill>
                <a:latin typeface="Tahoma"/>
                <a:cs typeface="Tahoma"/>
              </a:rPr>
              <a:t>0</a:t>
            </a:r>
            <a:endParaRPr sz="1650">
              <a:latin typeface="Tahoma"/>
              <a:cs typeface="Tahoma"/>
            </a:endParaRPr>
          </a:p>
        </p:txBody>
      </p:sp>
    </p:spTree>
    <p:extLst>
      <p:ext uri="{BB962C8B-B14F-4D97-AF65-F5344CB8AC3E}">
        <p14:creationId xmlns:p14="http://schemas.microsoft.com/office/powerpoint/2010/main" val="195435640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REPLICAS=3,</a:t>
            </a:r>
            <a:r>
              <a:rPr spc="-155" dirty="0"/>
              <a:t> </a:t>
            </a:r>
            <a:r>
              <a:rPr spc="-35" dirty="0"/>
              <a:t>MAXSURGE=1,</a:t>
            </a:r>
            <a:r>
              <a:rPr spc="-150" dirty="0"/>
              <a:t> </a:t>
            </a:r>
            <a:r>
              <a:rPr spc="-10" dirty="0"/>
              <a:t>MAXUNAVAILABLE=1</a:t>
            </a:r>
          </a:p>
        </p:txBody>
      </p:sp>
      <p:pic>
        <p:nvPicPr>
          <p:cNvPr id="3" name="object 3"/>
          <p:cNvPicPr/>
          <p:nvPr/>
        </p:nvPicPr>
        <p:blipFill>
          <a:blip r:embed="rId2" cstate="print"/>
          <a:stretch>
            <a:fillRect/>
          </a:stretch>
        </p:blipFill>
        <p:spPr>
          <a:xfrm>
            <a:off x="3162299" y="1619249"/>
            <a:ext cx="7191374" cy="3524249"/>
          </a:xfrm>
          <a:prstGeom prst="rect">
            <a:avLst/>
          </a:prstGeom>
        </p:spPr>
      </p:pic>
    </p:spTree>
    <p:extLst>
      <p:ext uri="{BB962C8B-B14F-4D97-AF65-F5344CB8AC3E}">
        <p14:creationId xmlns:p14="http://schemas.microsoft.com/office/powerpoint/2010/main" val="86462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REPLICAS=3,</a:t>
            </a:r>
            <a:r>
              <a:rPr spc="-155" dirty="0"/>
              <a:t> </a:t>
            </a:r>
            <a:r>
              <a:rPr spc="-35" dirty="0"/>
              <a:t>MAXSURGE=1,</a:t>
            </a:r>
            <a:r>
              <a:rPr spc="-150" dirty="0"/>
              <a:t> </a:t>
            </a:r>
            <a:r>
              <a:rPr spc="-10" dirty="0"/>
              <a:t>MAXUNAVAILABLE=0</a:t>
            </a:r>
          </a:p>
        </p:txBody>
      </p:sp>
      <p:pic>
        <p:nvPicPr>
          <p:cNvPr id="3" name="object 3"/>
          <p:cNvPicPr/>
          <p:nvPr/>
        </p:nvPicPr>
        <p:blipFill>
          <a:blip r:embed="rId2" cstate="print"/>
          <a:stretch>
            <a:fillRect/>
          </a:stretch>
        </p:blipFill>
        <p:spPr>
          <a:xfrm>
            <a:off x="2352674" y="1638300"/>
            <a:ext cx="8848724" cy="3524249"/>
          </a:xfrm>
          <a:prstGeom prst="rect">
            <a:avLst/>
          </a:prstGeom>
        </p:spPr>
      </p:pic>
    </p:spTree>
    <p:extLst>
      <p:ext uri="{BB962C8B-B14F-4D97-AF65-F5344CB8AC3E}">
        <p14:creationId xmlns:p14="http://schemas.microsoft.com/office/powerpoint/2010/main" val="35171851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8004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800474"/>
            <a:ext cx="12211050" cy="923925"/>
            <a:chOff x="809624" y="3800474"/>
            <a:chExt cx="12211050" cy="923925"/>
          </a:xfrm>
        </p:grpSpPr>
        <p:sp>
          <p:nvSpPr>
            <p:cNvPr id="4" name="object 4"/>
            <p:cNvSpPr/>
            <p:nvPr/>
          </p:nvSpPr>
          <p:spPr>
            <a:xfrm>
              <a:off x="809612" y="380047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80047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75" dirty="0"/>
              <a:t>RECREATE</a:t>
            </a:r>
            <a:r>
              <a:rPr spc="-55" dirty="0"/>
              <a:t> </a:t>
            </a:r>
            <a:r>
              <a:rPr spc="-130" dirty="0"/>
              <a:t>STRATEGY</a:t>
            </a:r>
          </a:p>
        </p:txBody>
      </p:sp>
      <p:sp>
        <p:nvSpPr>
          <p:cNvPr id="7" name="object 7"/>
          <p:cNvSpPr txBox="1"/>
          <p:nvPr/>
        </p:nvSpPr>
        <p:spPr>
          <a:xfrm>
            <a:off x="796924" y="1511300"/>
            <a:ext cx="11395710" cy="1650364"/>
          </a:xfrm>
          <a:prstGeom prst="rect">
            <a:avLst/>
          </a:prstGeom>
        </p:spPr>
        <p:txBody>
          <a:bodyPr vert="horz" wrap="square" lIns="0" tIns="12700" rIns="0" bIns="0" rtlCol="0">
            <a:spAutoFit/>
          </a:bodyPr>
          <a:lstStyle/>
          <a:p>
            <a:pPr marL="12700">
              <a:lnSpc>
                <a:spcPts val="2310"/>
              </a:lnSpc>
              <a:spcBef>
                <a:spcPts val="100"/>
              </a:spcBef>
            </a:pPr>
            <a:r>
              <a:rPr sz="2100" spc="-20" dirty="0">
                <a:solidFill>
                  <a:srgbClr val="333333"/>
                </a:solidFill>
                <a:latin typeface="Trebuchet MS"/>
                <a:cs typeface="Trebuchet MS"/>
              </a:rPr>
              <a:t>If</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application</a:t>
            </a:r>
            <a:r>
              <a:rPr sz="2100" spc="-60" dirty="0">
                <a:solidFill>
                  <a:srgbClr val="333333"/>
                </a:solidFill>
                <a:latin typeface="Trebuchet MS"/>
                <a:cs typeface="Trebuchet MS"/>
              </a:rPr>
              <a:t> </a:t>
            </a:r>
            <a:r>
              <a:rPr sz="2100" spc="90" dirty="0">
                <a:solidFill>
                  <a:srgbClr val="333333"/>
                </a:solidFill>
                <a:latin typeface="Trebuchet MS"/>
                <a:cs typeface="Trebuchet MS"/>
              </a:rPr>
              <a:t>should</a:t>
            </a:r>
            <a:r>
              <a:rPr sz="2100" spc="-60" dirty="0">
                <a:solidFill>
                  <a:srgbClr val="333333"/>
                </a:solidFill>
                <a:latin typeface="Trebuchet MS"/>
                <a:cs typeface="Trebuchet MS"/>
              </a:rPr>
              <a:t> </a:t>
            </a:r>
            <a:r>
              <a:rPr sz="2100" spc="60" dirty="0">
                <a:solidFill>
                  <a:srgbClr val="333333"/>
                </a:solidFill>
                <a:latin typeface="Trebuchet MS"/>
                <a:cs typeface="Trebuchet MS"/>
              </a:rPr>
              <a:t>not</a:t>
            </a:r>
            <a:r>
              <a:rPr sz="2100" spc="-60" dirty="0">
                <a:solidFill>
                  <a:srgbClr val="333333"/>
                </a:solidFill>
                <a:latin typeface="Trebuchet MS"/>
                <a:cs typeface="Trebuchet MS"/>
              </a:rPr>
              <a:t> </a:t>
            </a:r>
            <a:r>
              <a:rPr sz="2100" spc="55" dirty="0">
                <a:solidFill>
                  <a:srgbClr val="333333"/>
                </a:solidFill>
                <a:latin typeface="Trebuchet MS"/>
                <a:cs typeface="Trebuchet MS"/>
              </a:rPr>
              <a:t>have</a:t>
            </a:r>
            <a:r>
              <a:rPr sz="2100" spc="-60" dirty="0">
                <a:solidFill>
                  <a:srgbClr val="333333"/>
                </a:solidFill>
                <a:latin typeface="Trebuchet MS"/>
                <a:cs typeface="Trebuchet MS"/>
              </a:rPr>
              <a:t> </a:t>
            </a:r>
            <a:r>
              <a:rPr sz="2100" dirty="0">
                <a:solidFill>
                  <a:srgbClr val="333333"/>
                </a:solidFill>
                <a:latin typeface="Trebuchet MS"/>
                <a:cs typeface="Trebuchet MS"/>
              </a:rPr>
              <a:t>two</a:t>
            </a:r>
            <a:r>
              <a:rPr sz="2100" spc="-60" dirty="0">
                <a:solidFill>
                  <a:srgbClr val="333333"/>
                </a:solidFill>
                <a:latin typeface="Trebuchet MS"/>
                <a:cs typeface="Trebuchet MS"/>
              </a:rPr>
              <a:t> </a:t>
            </a:r>
            <a:r>
              <a:rPr sz="2100" dirty="0">
                <a:solidFill>
                  <a:srgbClr val="333333"/>
                </a:solidFill>
                <a:latin typeface="Trebuchet MS"/>
                <a:cs typeface="Trebuchet MS"/>
              </a:rPr>
              <a:t>different</a:t>
            </a:r>
            <a:r>
              <a:rPr sz="2100" spc="-60" dirty="0">
                <a:solidFill>
                  <a:srgbClr val="333333"/>
                </a:solidFill>
                <a:latin typeface="Trebuchet MS"/>
                <a:cs typeface="Trebuchet MS"/>
              </a:rPr>
              <a:t> </a:t>
            </a:r>
            <a:r>
              <a:rPr sz="2100" spc="75" dirty="0">
                <a:solidFill>
                  <a:srgbClr val="333333"/>
                </a:solidFill>
                <a:latin typeface="Trebuchet MS"/>
                <a:cs typeface="Trebuchet MS"/>
              </a:rPr>
              <a:t>versions</a:t>
            </a:r>
            <a:r>
              <a:rPr sz="2100" spc="-60" dirty="0">
                <a:solidFill>
                  <a:srgbClr val="333333"/>
                </a:solidFill>
                <a:latin typeface="Trebuchet MS"/>
                <a:cs typeface="Trebuchet MS"/>
              </a:rPr>
              <a:t> </a:t>
            </a:r>
            <a:r>
              <a:rPr sz="2100" spc="50" dirty="0">
                <a:solidFill>
                  <a:srgbClr val="333333"/>
                </a:solidFill>
                <a:latin typeface="Trebuchet MS"/>
                <a:cs typeface="Trebuchet MS"/>
              </a:rPr>
              <a:t>deployed</a:t>
            </a:r>
            <a:r>
              <a:rPr sz="2100" spc="-60" dirty="0">
                <a:solidFill>
                  <a:srgbClr val="333333"/>
                </a:solidFill>
                <a:latin typeface="Trebuchet MS"/>
                <a:cs typeface="Trebuchet MS"/>
              </a:rPr>
              <a:t> </a:t>
            </a:r>
            <a:r>
              <a:rPr sz="2100" dirty="0">
                <a:solidFill>
                  <a:srgbClr val="333333"/>
                </a:solidFill>
                <a:latin typeface="Trebuchet MS"/>
                <a:cs typeface="Trebuchet MS"/>
              </a:rPr>
              <a:t>at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105" dirty="0">
                <a:solidFill>
                  <a:srgbClr val="333333"/>
                </a:solidFill>
                <a:latin typeface="Trebuchet MS"/>
                <a:cs typeface="Trebuchet MS"/>
              </a:rPr>
              <a:t>same</a:t>
            </a:r>
            <a:r>
              <a:rPr sz="2100" spc="-60" dirty="0">
                <a:solidFill>
                  <a:srgbClr val="333333"/>
                </a:solidFill>
                <a:latin typeface="Trebuchet MS"/>
                <a:cs typeface="Trebuchet MS"/>
              </a:rPr>
              <a:t> </a:t>
            </a:r>
            <a:r>
              <a:rPr sz="2100" spc="-35" dirty="0">
                <a:solidFill>
                  <a:srgbClr val="333333"/>
                </a:solidFill>
                <a:latin typeface="Trebuchet MS"/>
                <a:cs typeface="Trebuchet MS"/>
              </a:rPr>
              <a:t>time,</a:t>
            </a:r>
            <a:r>
              <a:rPr sz="2100" spc="-60" dirty="0">
                <a:solidFill>
                  <a:srgbClr val="333333"/>
                </a:solidFill>
                <a:latin typeface="Trebuchet MS"/>
                <a:cs typeface="Trebuchet MS"/>
              </a:rPr>
              <a:t> </a:t>
            </a:r>
            <a:r>
              <a:rPr sz="2100" spc="105" dirty="0">
                <a:solidFill>
                  <a:srgbClr val="333333"/>
                </a:solidFill>
                <a:latin typeface="Trebuchet MS"/>
                <a:cs typeface="Trebuchet MS"/>
              </a:rPr>
              <a:t>use</a:t>
            </a:r>
            <a:r>
              <a:rPr sz="2100" spc="-60" dirty="0">
                <a:solidFill>
                  <a:srgbClr val="333333"/>
                </a:solidFill>
                <a:latin typeface="Trebuchet MS"/>
                <a:cs typeface="Trebuchet MS"/>
              </a:rPr>
              <a:t> </a:t>
            </a:r>
            <a:r>
              <a:rPr sz="2100" spc="-25" dirty="0">
                <a:solidFill>
                  <a:srgbClr val="333333"/>
                </a:solidFill>
                <a:latin typeface="Trebuchet MS"/>
                <a:cs typeface="Trebuchet MS"/>
              </a:rPr>
              <a:t>the</a:t>
            </a:r>
            <a:endParaRPr sz="2100">
              <a:latin typeface="Trebuchet MS"/>
              <a:cs typeface="Trebuchet MS"/>
            </a:endParaRPr>
          </a:p>
          <a:p>
            <a:pPr marL="12700">
              <a:lnSpc>
                <a:spcPts val="2310"/>
              </a:lnSpc>
            </a:pPr>
            <a:r>
              <a:rPr sz="2100" spc="240" dirty="0">
                <a:solidFill>
                  <a:srgbClr val="ED2137"/>
                </a:solidFill>
                <a:latin typeface="Tahoma"/>
                <a:cs typeface="Tahoma"/>
              </a:rPr>
              <a:t>Recreate</a:t>
            </a:r>
            <a:r>
              <a:rPr sz="2100" spc="-85" dirty="0">
                <a:solidFill>
                  <a:srgbClr val="ED2137"/>
                </a:solidFill>
                <a:latin typeface="Tahoma"/>
                <a:cs typeface="Tahoma"/>
              </a:rPr>
              <a:t> </a:t>
            </a:r>
            <a:r>
              <a:rPr sz="2100" spc="-10" dirty="0">
                <a:solidFill>
                  <a:srgbClr val="333333"/>
                </a:solidFill>
                <a:latin typeface="Trebuchet MS"/>
                <a:cs typeface="Trebuchet MS"/>
              </a:rPr>
              <a:t>strategy</a:t>
            </a:r>
            <a:endParaRPr sz="2100">
              <a:latin typeface="Trebuchet MS"/>
              <a:cs typeface="Trebuchet MS"/>
            </a:endParaRPr>
          </a:p>
          <a:p>
            <a:pPr marL="393065" indent="-291465">
              <a:lnSpc>
                <a:spcPct val="100000"/>
              </a:lnSpc>
              <a:spcBef>
                <a:spcPts val="1830"/>
              </a:spcBef>
              <a:buAutoNum type="arabicPeriod"/>
              <a:tabLst>
                <a:tab pos="393065" algn="l"/>
              </a:tabLst>
            </a:pPr>
            <a:r>
              <a:rPr sz="2100" dirty="0">
                <a:solidFill>
                  <a:srgbClr val="333333"/>
                </a:solidFill>
                <a:latin typeface="Trebuchet MS"/>
                <a:cs typeface="Trebuchet MS"/>
              </a:rPr>
              <a:t>Delete</a:t>
            </a:r>
            <a:r>
              <a:rPr sz="2100" spc="15" dirty="0">
                <a:solidFill>
                  <a:srgbClr val="333333"/>
                </a:solidFill>
                <a:latin typeface="Trebuchet MS"/>
                <a:cs typeface="Trebuchet MS"/>
              </a:rPr>
              <a:t> </a:t>
            </a:r>
            <a:r>
              <a:rPr sz="2100" spc="-40" dirty="0">
                <a:solidFill>
                  <a:srgbClr val="333333"/>
                </a:solidFill>
                <a:latin typeface="Trebuchet MS"/>
                <a:cs typeface="Trebuchet MS"/>
              </a:rPr>
              <a:t>all</a:t>
            </a:r>
            <a:r>
              <a:rPr sz="2100" spc="15" dirty="0">
                <a:solidFill>
                  <a:srgbClr val="333333"/>
                </a:solidFill>
                <a:latin typeface="Trebuchet MS"/>
                <a:cs typeface="Trebuchet MS"/>
              </a:rPr>
              <a:t> </a:t>
            </a:r>
            <a:r>
              <a:rPr sz="2100" dirty="0">
                <a:solidFill>
                  <a:srgbClr val="333333"/>
                </a:solidFill>
                <a:latin typeface="Trebuchet MS"/>
                <a:cs typeface="Trebuchet MS"/>
              </a:rPr>
              <a:t>existing</a:t>
            </a:r>
            <a:r>
              <a:rPr sz="2100" spc="20" dirty="0">
                <a:solidFill>
                  <a:srgbClr val="333333"/>
                </a:solidFill>
                <a:latin typeface="Trebuchet MS"/>
                <a:cs typeface="Trebuchet MS"/>
              </a:rPr>
              <a:t> </a:t>
            </a:r>
            <a:r>
              <a:rPr sz="2100" spc="95" dirty="0">
                <a:solidFill>
                  <a:srgbClr val="333333"/>
                </a:solidFill>
                <a:latin typeface="Trebuchet MS"/>
                <a:cs typeface="Trebuchet MS"/>
              </a:rPr>
              <a:t>Pods</a:t>
            </a:r>
            <a:endParaRPr sz="2100">
              <a:latin typeface="Trebuchet MS"/>
              <a:cs typeface="Trebuchet MS"/>
            </a:endParaRPr>
          </a:p>
          <a:p>
            <a:pPr marL="393065" indent="-291465">
              <a:lnSpc>
                <a:spcPct val="100000"/>
              </a:lnSpc>
              <a:spcBef>
                <a:spcPts val="1305"/>
              </a:spcBef>
              <a:buAutoNum type="arabicPeriod"/>
              <a:tabLst>
                <a:tab pos="393065" algn="l"/>
              </a:tabLst>
            </a:pPr>
            <a:r>
              <a:rPr sz="2100" dirty="0">
                <a:solidFill>
                  <a:srgbClr val="333333"/>
                </a:solidFill>
                <a:latin typeface="Trebuchet MS"/>
                <a:cs typeface="Trebuchet MS"/>
              </a:rPr>
              <a:t>Create</a:t>
            </a:r>
            <a:r>
              <a:rPr sz="2100" spc="-25" dirty="0">
                <a:solidFill>
                  <a:srgbClr val="333333"/>
                </a:solidFill>
                <a:latin typeface="Trebuchet MS"/>
                <a:cs typeface="Trebuchet MS"/>
              </a:rPr>
              <a:t> </a:t>
            </a:r>
            <a:r>
              <a:rPr sz="2100" spc="75" dirty="0">
                <a:solidFill>
                  <a:srgbClr val="333333"/>
                </a:solidFill>
                <a:latin typeface="Trebuchet MS"/>
                <a:cs typeface="Trebuchet MS"/>
              </a:rPr>
              <a:t>new</a:t>
            </a:r>
            <a:r>
              <a:rPr sz="2100" spc="-25" dirty="0">
                <a:solidFill>
                  <a:srgbClr val="333333"/>
                </a:solidFill>
                <a:latin typeface="Trebuchet MS"/>
                <a:cs typeface="Trebuchet MS"/>
              </a:rPr>
              <a:t> </a:t>
            </a:r>
            <a:r>
              <a:rPr sz="2100" spc="95" dirty="0">
                <a:solidFill>
                  <a:srgbClr val="333333"/>
                </a:solidFill>
                <a:latin typeface="Trebuchet MS"/>
                <a:cs typeface="Trebuchet MS"/>
              </a:rPr>
              <a:t>Pods</a:t>
            </a:r>
            <a:endParaRPr sz="2100">
              <a:latin typeface="Trebuchet MS"/>
              <a:cs typeface="Trebuchet MS"/>
            </a:endParaRPr>
          </a:p>
        </p:txBody>
      </p:sp>
      <p:sp>
        <p:nvSpPr>
          <p:cNvPr id="8" name="object 8"/>
          <p:cNvSpPr txBox="1"/>
          <p:nvPr/>
        </p:nvSpPr>
        <p:spPr>
          <a:xfrm>
            <a:off x="819149" y="3873500"/>
            <a:ext cx="12192000" cy="753110"/>
          </a:xfrm>
          <a:prstGeom prst="rect">
            <a:avLst/>
          </a:prstGeom>
        </p:spPr>
        <p:txBody>
          <a:bodyPr vert="horz" wrap="square" lIns="0" tIns="12700" rIns="0" bIns="0" rtlCol="0">
            <a:spAutoFit/>
          </a:bodyPr>
          <a:lstStyle/>
          <a:p>
            <a:pPr marL="142875">
              <a:lnSpc>
                <a:spcPts val="1925"/>
              </a:lnSpc>
              <a:spcBef>
                <a:spcPts val="100"/>
              </a:spcBef>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875"/>
              </a:lnSpc>
            </a:pPr>
            <a:r>
              <a:rPr sz="1650" spc="254" dirty="0">
                <a:solidFill>
                  <a:srgbClr val="0077AA"/>
                </a:solidFill>
                <a:latin typeface="Tahoma"/>
                <a:cs typeface="Tahoma"/>
              </a:rPr>
              <a:t>strategy</a:t>
            </a:r>
            <a:r>
              <a:rPr sz="1650" spc="254" dirty="0">
                <a:solidFill>
                  <a:srgbClr val="999999"/>
                </a:solidFill>
                <a:latin typeface="Tahoma"/>
                <a:cs typeface="Tahoma"/>
              </a:rPr>
              <a:t>:</a:t>
            </a:r>
            <a:endParaRPr sz="1650">
              <a:latin typeface="Tahoma"/>
              <a:cs typeface="Tahoma"/>
            </a:endParaRPr>
          </a:p>
          <a:p>
            <a:pPr marL="647065">
              <a:lnSpc>
                <a:spcPts val="1925"/>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80" dirty="0">
                <a:latin typeface="Tahoma"/>
                <a:cs typeface="Tahoma"/>
              </a:rPr>
              <a:t>Recreate</a:t>
            </a:r>
            <a:endParaRPr sz="1650">
              <a:latin typeface="Tahoma"/>
              <a:cs typeface="Tahoma"/>
            </a:endParaRPr>
          </a:p>
        </p:txBody>
      </p:sp>
      <p:sp>
        <p:nvSpPr>
          <p:cNvPr id="9" name="object 9"/>
          <p:cNvSpPr txBox="1"/>
          <p:nvPr/>
        </p:nvSpPr>
        <p:spPr>
          <a:xfrm>
            <a:off x="796924" y="5309393"/>
            <a:ext cx="6352540" cy="405765"/>
          </a:xfrm>
          <a:prstGeom prst="rect">
            <a:avLst/>
          </a:prstGeom>
        </p:spPr>
        <p:txBody>
          <a:bodyPr vert="horz" wrap="square" lIns="0" tIns="11430" rIns="0" bIns="0" rtlCol="0">
            <a:spAutoFit/>
          </a:bodyPr>
          <a:lstStyle/>
          <a:p>
            <a:pPr marL="12700">
              <a:lnSpc>
                <a:spcPct val="100000"/>
              </a:lnSpc>
              <a:spcBef>
                <a:spcPts val="90"/>
              </a:spcBef>
            </a:pPr>
            <a:r>
              <a:rPr sz="2500" spc="100" dirty="0">
                <a:solidFill>
                  <a:srgbClr val="333333"/>
                </a:solidFill>
                <a:latin typeface="MingLiU_HKSCS-ExtB"/>
                <a:cs typeface="MingLiU_HKSCS-ExtB"/>
              </a:rPr>
              <a:t>⚠</a:t>
            </a:r>
            <a:r>
              <a:rPr sz="2500" spc="-620" dirty="0">
                <a:solidFill>
                  <a:srgbClr val="333333"/>
                </a:solidFill>
                <a:latin typeface="MingLiU_HKSCS-ExtB"/>
                <a:cs typeface="MingLiU_HKSCS-ExtB"/>
              </a:rPr>
              <a:t> </a:t>
            </a:r>
            <a:r>
              <a:rPr sz="2100" dirty="0">
                <a:solidFill>
                  <a:srgbClr val="333333"/>
                </a:solidFill>
                <a:latin typeface="Trebuchet MS"/>
                <a:cs typeface="Trebuchet MS"/>
              </a:rPr>
              <a:t>This strategy</a:t>
            </a:r>
            <a:r>
              <a:rPr sz="2100" spc="-5" dirty="0">
                <a:solidFill>
                  <a:srgbClr val="333333"/>
                </a:solidFill>
                <a:latin typeface="Trebuchet MS"/>
                <a:cs typeface="Trebuchet MS"/>
              </a:rPr>
              <a:t> </a:t>
            </a:r>
            <a:r>
              <a:rPr sz="2100" dirty="0">
                <a:solidFill>
                  <a:srgbClr val="333333"/>
                </a:solidFill>
                <a:latin typeface="Trebuchet MS"/>
                <a:cs typeface="Trebuchet MS"/>
              </a:rPr>
              <a:t>implies </a:t>
            </a:r>
            <a:r>
              <a:rPr sz="2100" spc="55" dirty="0">
                <a:solidFill>
                  <a:srgbClr val="333333"/>
                </a:solidFill>
                <a:latin typeface="Trebuchet MS"/>
                <a:cs typeface="Trebuchet MS"/>
              </a:rPr>
              <a:t>downtime</a:t>
            </a:r>
            <a:r>
              <a:rPr sz="2100" spc="-5" dirty="0">
                <a:solidFill>
                  <a:srgbClr val="333333"/>
                </a:solidFill>
                <a:latin typeface="Trebuchet MS"/>
                <a:cs typeface="Trebuchet MS"/>
              </a:rPr>
              <a:t> </a:t>
            </a:r>
            <a:r>
              <a:rPr sz="2100" dirty="0">
                <a:solidFill>
                  <a:srgbClr val="333333"/>
                </a:solidFill>
                <a:latin typeface="Trebuchet MS"/>
                <a:cs typeface="Trebuchet MS"/>
              </a:rPr>
              <a:t>for </a:t>
            </a:r>
            <a:r>
              <a:rPr sz="2100" spc="80" dirty="0">
                <a:solidFill>
                  <a:srgbClr val="333333"/>
                </a:solidFill>
                <a:latin typeface="Trebuchet MS"/>
                <a:cs typeface="Trebuchet MS"/>
              </a:rPr>
              <a:t>your</a:t>
            </a:r>
            <a:r>
              <a:rPr sz="2100" dirty="0">
                <a:solidFill>
                  <a:srgbClr val="333333"/>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p:txBody>
      </p:sp>
    </p:spTree>
    <p:extLst>
      <p:ext uri="{BB962C8B-B14F-4D97-AF65-F5344CB8AC3E}">
        <p14:creationId xmlns:p14="http://schemas.microsoft.com/office/powerpoint/2010/main" val="9927399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DEPLOYMENT</a:t>
            </a:r>
            <a:r>
              <a:rPr spc="-95" dirty="0"/>
              <a:t> </a:t>
            </a:r>
            <a:r>
              <a:rPr spc="-135" dirty="0"/>
              <a:t>STRATEGIES</a:t>
            </a:r>
            <a:r>
              <a:rPr spc="-90" dirty="0"/>
              <a:t> </a:t>
            </a:r>
            <a:r>
              <a:rPr spc="345" dirty="0"/>
              <a:t>-</a:t>
            </a:r>
            <a:r>
              <a:rPr spc="-90" dirty="0"/>
              <a:t> </a:t>
            </a:r>
            <a:r>
              <a:rPr spc="-10" dirty="0"/>
              <a:t>SUMMARY</a:t>
            </a:r>
          </a:p>
        </p:txBody>
      </p:sp>
      <p:pic>
        <p:nvPicPr>
          <p:cNvPr id="3" name="object 3"/>
          <p:cNvPicPr/>
          <p:nvPr/>
        </p:nvPicPr>
        <p:blipFill>
          <a:blip r:embed="rId2" cstate="print"/>
          <a:stretch>
            <a:fillRect/>
          </a:stretch>
        </p:blipFill>
        <p:spPr>
          <a:xfrm>
            <a:off x="933449" y="2200274"/>
            <a:ext cx="95250" cy="95249"/>
          </a:xfrm>
          <a:prstGeom prst="rect">
            <a:avLst/>
          </a:prstGeom>
        </p:spPr>
      </p:pic>
      <p:pic>
        <p:nvPicPr>
          <p:cNvPr id="4" name="object 4"/>
          <p:cNvPicPr/>
          <p:nvPr/>
        </p:nvPicPr>
        <p:blipFill>
          <a:blip r:embed="rId2" cstate="print"/>
          <a:stretch>
            <a:fillRect/>
          </a:stretch>
        </p:blipFill>
        <p:spPr>
          <a:xfrm>
            <a:off x="933449" y="2686049"/>
            <a:ext cx="95250" cy="95249"/>
          </a:xfrm>
          <a:prstGeom prst="rect">
            <a:avLst/>
          </a:prstGeom>
        </p:spPr>
      </p:pic>
      <p:pic>
        <p:nvPicPr>
          <p:cNvPr id="5" name="object 5"/>
          <p:cNvPicPr/>
          <p:nvPr/>
        </p:nvPicPr>
        <p:blipFill>
          <a:blip r:embed="rId2" cstate="print"/>
          <a:stretch>
            <a:fillRect/>
          </a:stretch>
        </p:blipFill>
        <p:spPr>
          <a:xfrm>
            <a:off x="933449" y="3752849"/>
            <a:ext cx="95250" cy="95249"/>
          </a:xfrm>
          <a:prstGeom prst="rect">
            <a:avLst/>
          </a:prstGeom>
        </p:spPr>
      </p:pic>
      <p:pic>
        <p:nvPicPr>
          <p:cNvPr id="6" name="object 6"/>
          <p:cNvPicPr/>
          <p:nvPr/>
        </p:nvPicPr>
        <p:blipFill>
          <a:blip r:embed="rId2" cstate="print"/>
          <a:stretch>
            <a:fillRect/>
          </a:stretch>
        </p:blipFill>
        <p:spPr>
          <a:xfrm>
            <a:off x="933449" y="4229099"/>
            <a:ext cx="95250" cy="95249"/>
          </a:xfrm>
          <a:prstGeom prst="rect">
            <a:avLst/>
          </a:prstGeom>
        </p:spPr>
      </p:pic>
      <p:pic>
        <p:nvPicPr>
          <p:cNvPr id="7" name="object 7"/>
          <p:cNvPicPr/>
          <p:nvPr/>
        </p:nvPicPr>
        <p:blipFill>
          <a:blip r:embed="rId2" cstate="print"/>
          <a:stretch>
            <a:fillRect/>
          </a:stretch>
        </p:blipFill>
        <p:spPr>
          <a:xfrm>
            <a:off x="933449" y="4714874"/>
            <a:ext cx="95250" cy="95249"/>
          </a:xfrm>
          <a:prstGeom prst="rect">
            <a:avLst/>
          </a:prstGeom>
        </p:spPr>
      </p:pic>
      <p:pic>
        <p:nvPicPr>
          <p:cNvPr id="8" name="object 8"/>
          <p:cNvPicPr/>
          <p:nvPr/>
        </p:nvPicPr>
        <p:blipFill>
          <a:blip r:embed="rId2" cstate="print"/>
          <a:stretch>
            <a:fillRect/>
          </a:stretch>
        </p:blipFill>
        <p:spPr>
          <a:xfrm>
            <a:off x="933449" y="5191124"/>
            <a:ext cx="95250" cy="95249"/>
          </a:xfrm>
          <a:prstGeom prst="rect">
            <a:avLst/>
          </a:prstGeom>
        </p:spPr>
      </p:pic>
      <p:sp>
        <p:nvSpPr>
          <p:cNvPr id="9" name="object 9"/>
          <p:cNvSpPr txBox="1"/>
          <p:nvPr/>
        </p:nvSpPr>
        <p:spPr>
          <a:xfrm>
            <a:off x="796924" y="1511300"/>
            <a:ext cx="11082655" cy="3888740"/>
          </a:xfrm>
          <a:prstGeom prst="rect">
            <a:avLst/>
          </a:prstGeom>
        </p:spPr>
        <p:txBody>
          <a:bodyPr vert="horz" wrap="square" lIns="0" tIns="12700" rIns="0" bIns="0" rtlCol="0">
            <a:spAutoFit/>
          </a:bodyPr>
          <a:lstStyle/>
          <a:p>
            <a:pPr marL="12700">
              <a:lnSpc>
                <a:spcPct val="100000"/>
              </a:lnSpc>
              <a:spcBef>
                <a:spcPts val="100"/>
              </a:spcBef>
            </a:pPr>
            <a:r>
              <a:rPr sz="2100" spc="204" dirty="0">
                <a:solidFill>
                  <a:srgbClr val="ED2137"/>
                </a:solidFill>
                <a:latin typeface="Tahoma"/>
                <a:cs typeface="Tahoma"/>
              </a:rPr>
              <a:t>Kubernetes</a:t>
            </a:r>
            <a:r>
              <a:rPr sz="2100" spc="25" dirty="0">
                <a:solidFill>
                  <a:srgbClr val="ED2137"/>
                </a:solidFill>
                <a:latin typeface="Tahoma"/>
                <a:cs typeface="Tahoma"/>
              </a:rPr>
              <a:t> </a:t>
            </a:r>
            <a:r>
              <a:rPr sz="2100" dirty="0">
                <a:solidFill>
                  <a:srgbClr val="333333"/>
                </a:solidFill>
                <a:latin typeface="Trebuchet MS"/>
                <a:cs typeface="Trebuchet MS"/>
              </a:rPr>
              <a:t>natives</a:t>
            </a:r>
            <a:r>
              <a:rPr sz="2100" spc="50" dirty="0">
                <a:solidFill>
                  <a:srgbClr val="333333"/>
                </a:solidFill>
                <a:latin typeface="Trebuchet MS"/>
                <a:cs typeface="Trebuchet MS"/>
              </a:rPr>
              <a:t> </a:t>
            </a:r>
            <a:r>
              <a:rPr sz="2100" dirty="0">
                <a:solidFill>
                  <a:srgbClr val="333333"/>
                </a:solidFill>
                <a:latin typeface="Trebuchet MS"/>
                <a:cs typeface="Trebuchet MS"/>
              </a:rPr>
              <a:t>strategies</a:t>
            </a:r>
            <a:r>
              <a:rPr sz="2100" spc="50" dirty="0">
                <a:solidFill>
                  <a:srgbClr val="333333"/>
                </a:solidFill>
                <a:latin typeface="Trebuchet MS"/>
                <a:cs typeface="Trebuchet MS"/>
              </a:rPr>
              <a:t> </a:t>
            </a:r>
            <a:r>
              <a:rPr sz="2100" dirty="0">
                <a:solidFill>
                  <a:srgbClr val="333333"/>
                </a:solidFill>
                <a:latin typeface="Trebuchet MS"/>
                <a:cs typeface="Trebuchet MS"/>
              </a:rPr>
              <a:t>with</a:t>
            </a:r>
            <a:r>
              <a:rPr sz="2100" spc="50" dirty="0">
                <a:solidFill>
                  <a:srgbClr val="333333"/>
                </a:solidFill>
                <a:latin typeface="Trebuchet MS"/>
                <a:cs typeface="Trebuchet MS"/>
              </a:rPr>
              <a:t> </a:t>
            </a:r>
            <a:r>
              <a:rPr sz="2100" spc="120" dirty="0">
                <a:solidFill>
                  <a:srgbClr val="ED2137"/>
                </a:solidFill>
                <a:latin typeface="Tahoma"/>
                <a:cs typeface="Tahoma"/>
              </a:rPr>
              <a:t>Deployments</a:t>
            </a:r>
            <a:r>
              <a:rPr sz="2100" spc="120" dirty="0">
                <a:solidFill>
                  <a:srgbClr val="333333"/>
                </a:solidFill>
                <a:latin typeface="Trebuchet MS"/>
                <a:cs typeface="Trebuchet MS"/>
              </a:rPr>
              <a:t>:</a:t>
            </a:r>
            <a:endParaRPr sz="2100">
              <a:latin typeface="Trebuchet MS"/>
              <a:cs typeface="Trebuchet MS"/>
            </a:endParaRPr>
          </a:p>
          <a:p>
            <a:pPr marL="393065">
              <a:lnSpc>
                <a:spcPct val="100000"/>
              </a:lnSpc>
              <a:spcBef>
                <a:spcPts val="1830"/>
              </a:spcBef>
            </a:pPr>
            <a:r>
              <a:rPr sz="2100" spc="-10" dirty="0">
                <a:solidFill>
                  <a:srgbClr val="ED2137"/>
                </a:solidFill>
                <a:latin typeface="Trebuchet MS"/>
                <a:cs typeface="Trebuchet MS"/>
              </a:rPr>
              <a:t>Recreate</a:t>
            </a:r>
            <a:r>
              <a:rPr sz="2100" spc="-10" dirty="0">
                <a:solidFill>
                  <a:srgbClr val="333333"/>
                </a:solidFill>
                <a:latin typeface="Trebuchet MS"/>
                <a:cs typeface="Trebuchet MS"/>
              </a:rPr>
              <a:t>:</a:t>
            </a:r>
            <a:r>
              <a:rPr sz="2100" spc="-35" dirty="0">
                <a:solidFill>
                  <a:srgbClr val="333333"/>
                </a:solidFill>
                <a:latin typeface="Trebuchet MS"/>
                <a:cs typeface="Trebuchet MS"/>
              </a:rPr>
              <a:t> </a:t>
            </a:r>
            <a:r>
              <a:rPr sz="2100" dirty="0">
                <a:solidFill>
                  <a:srgbClr val="333333"/>
                </a:solidFill>
                <a:latin typeface="Trebuchet MS"/>
                <a:cs typeface="Trebuchet MS"/>
              </a:rPr>
              <a:t>service</a:t>
            </a:r>
            <a:r>
              <a:rPr sz="2100" spc="-35" dirty="0">
                <a:solidFill>
                  <a:srgbClr val="333333"/>
                </a:solidFill>
                <a:latin typeface="Trebuchet MS"/>
                <a:cs typeface="Trebuchet MS"/>
              </a:rPr>
              <a:t> </a:t>
            </a:r>
            <a:r>
              <a:rPr sz="2100" dirty="0">
                <a:solidFill>
                  <a:srgbClr val="333333"/>
                </a:solidFill>
                <a:latin typeface="Trebuchet MS"/>
                <a:cs typeface="Trebuchet MS"/>
              </a:rPr>
              <a:t>downtime,</a:t>
            </a:r>
            <a:r>
              <a:rPr sz="2100" spc="-30" dirty="0">
                <a:solidFill>
                  <a:srgbClr val="333333"/>
                </a:solidFill>
                <a:latin typeface="Trebuchet MS"/>
                <a:cs typeface="Trebuchet MS"/>
              </a:rPr>
              <a:t> </a:t>
            </a:r>
            <a:r>
              <a:rPr sz="2100" spc="65" dirty="0">
                <a:solidFill>
                  <a:srgbClr val="333333"/>
                </a:solidFill>
                <a:latin typeface="Trebuchet MS"/>
                <a:cs typeface="Trebuchet MS"/>
              </a:rPr>
              <a:t>during</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75" dirty="0">
                <a:solidFill>
                  <a:srgbClr val="333333"/>
                </a:solidFill>
                <a:latin typeface="Trebuchet MS"/>
                <a:cs typeface="Trebuchet MS"/>
              </a:rPr>
              <a:t>new</a:t>
            </a:r>
            <a:r>
              <a:rPr sz="2100" spc="-30" dirty="0">
                <a:solidFill>
                  <a:srgbClr val="333333"/>
                </a:solidFill>
                <a:latin typeface="Trebuchet MS"/>
                <a:cs typeface="Trebuchet MS"/>
              </a:rPr>
              <a:t> </a:t>
            </a:r>
            <a:r>
              <a:rPr sz="2100" spc="55" dirty="0">
                <a:solidFill>
                  <a:srgbClr val="333333"/>
                </a:solidFill>
                <a:latin typeface="Trebuchet MS"/>
                <a:cs typeface="Trebuchet MS"/>
              </a:rPr>
              <a:t>version</a:t>
            </a:r>
            <a:r>
              <a:rPr sz="2100" spc="-35" dirty="0">
                <a:solidFill>
                  <a:srgbClr val="333333"/>
                </a:solidFill>
                <a:latin typeface="Trebuchet MS"/>
                <a:cs typeface="Trebuchet MS"/>
              </a:rPr>
              <a:t> </a:t>
            </a:r>
            <a:r>
              <a:rPr sz="2100" spc="-10" dirty="0">
                <a:solidFill>
                  <a:srgbClr val="333333"/>
                </a:solidFill>
                <a:latin typeface="Trebuchet MS"/>
                <a:cs typeface="Trebuchet MS"/>
              </a:rPr>
              <a:t>startup</a:t>
            </a:r>
            <a:endParaRPr sz="2100">
              <a:latin typeface="Trebuchet MS"/>
              <a:cs typeface="Trebuchet MS"/>
            </a:endParaRPr>
          </a:p>
          <a:p>
            <a:pPr marL="12700" marR="708025" indent="381000">
              <a:lnSpc>
                <a:spcPts val="4200"/>
              </a:lnSpc>
              <a:spcBef>
                <a:spcPts val="45"/>
              </a:spcBef>
            </a:pPr>
            <a:r>
              <a:rPr sz="2100" spc="85" dirty="0">
                <a:solidFill>
                  <a:srgbClr val="ED2137"/>
                </a:solidFill>
                <a:latin typeface="Trebuchet MS"/>
                <a:cs typeface="Trebuchet MS"/>
              </a:rPr>
              <a:t>Ramped</a:t>
            </a:r>
            <a:r>
              <a:rPr sz="2100" dirty="0">
                <a:solidFill>
                  <a:srgbClr val="ED2137"/>
                </a:solidFill>
                <a:latin typeface="Trebuchet MS"/>
                <a:cs typeface="Trebuchet MS"/>
              </a:rPr>
              <a:t> </a:t>
            </a:r>
            <a:r>
              <a:rPr sz="2100" spc="-330" dirty="0">
                <a:solidFill>
                  <a:srgbClr val="333333"/>
                </a:solidFill>
                <a:latin typeface="Trebuchet MS"/>
                <a:cs typeface="Trebuchet MS"/>
              </a:rPr>
              <a:t>/</a:t>
            </a:r>
            <a:r>
              <a:rPr sz="2100" spc="5" dirty="0">
                <a:solidFill>
                  <a:srgbClr val="333333"/>
                </a:solidFill>
                <a:latin typeface="Trebuchet MS"/>
                <a:cs typeface="Trebuchet MS"/>
              </a:rPr>
              <a:t> </a:t>
            </a:r>
            <a:r>
              <a:rPr sz="2100" dirty="0">
                <a:solidFill>
                  <a:srgbClr val="ED2137"/>
                </a:solidFill>
                <a:latin typeface="Trebuchet MS"/>
                <a:cs typeface="Trebuchet MS"/>
              </a:rPr>
              <a:t>Rolling</a:t>
            </a:r>
            <a:r>
              <a:rPr sz="2100" spc="5" dirty="0">
                <a:solidFill>
                  <a:srgbClr val="ED2137"/>
                </a:solidFill>
                <a:latin typeface="Trebuchet MS"/>
                <a:cs typeface="Trebuchet MS"/>
              </a:rPr>
              <a:t> </a:t>
            </a:r>
            <a:r>
              <a:rPr sz="2100" dirty="0">
                <a:solidFill>
                  <a:srgbClr val="ED2137"/>
                </a:solidFill>
                <a:latin typeface="Trebuchet MS"/>
                <a:cs typeface="Trebuchet MS"/>
              </a:rPr>
              <a:t>update</a:t>
            </a:r>
            <a:r>
              <a:rPr sz="2100" dirty="0">
                <a:solidFill>
                  <a:srgbClr val="333333"/>
                </a:solidFill>
                <a:latin typeface="Trebuchet MS"/>
                <a:cs typeface="Trebuchet MS"/>
              </a:rPr>
              <a:t>:</a:t>
            </a:r>
            <a:r>
              <a:rPr sz="2100" spc="5" dirty="0">
                <a:solidFill>
                  <a:srgbClr val="333333"/>
                </a:solidFill>
                <a:latin typeface="Trebuchet MS"/>
                <a:cs typeface="Trebuchet MS"/>
              </a:rPr>
              <a:t> </a:t>
            </a:r>
            <a:r>
              <a:rPr sz="2100" spc="65" dirty="0">
                <a:solidFill>
                  <a:srgbClr val="333333"/>
                </a:solidFill>
                <a:latin typeface="Trebuchet MS"/>
                <a:cs typeface="Trebuchet MS"/>
              </a:rPr>
              <a:t>progressive</a:t>
            </a:r>
            <a:r>
              <a:rPr sz="2100" spc="5" dirty="0">
                <a:solidFill>
                  <a:srgbClr val="333333"/>
                </a:solidFill>
                <a:latin typeface="Trebuchet MS"/>
                <a:cs typeface="Trebuchet MS"/>
              </a:rPr>
              <a:t> </a:t>
            </a:r>
            <a:r>
              <a:rPr sz="2100" dirty="0">
                <a:solidFill>
                  <a:srgbClr val="333333"/>
                </a:solidFill>
                <a:latin typeface="Trebuchet MS"/>
                <a:cs typeface="Trebuchet MS"/>
              </a:rPr>
              <a:t>replacement</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dirty="0">
                <a:solidFill>
                  <a:srgbClr val="333333"/>
                </a:solidFill>
                <a:latin typeface="Trebuchet MS"/>
                <a:cs typeface="Trebuchet MS"/>
              </a:rPr>
              <a:t>older</a:t>
            </a:r>
            <a:r>
              <a:rPr sz="2100" spc="5" dirty="0">
                <a:solidFill>
                  <a:srgbClr val="333333"/>
                </a:solidFill>
                <a:latin typeface="Trebuchet MS"/>
                <a:cs typeface="Trebuchet MS"/>
              </a:rPr>
              <a:t> </a:t>
            </a:r>
            <a:r>
              <a:rPr sz="2100" dirty="0">
                <a:solidFill>
                  <a:srgbClr val="333333"/>
                </a:solidFill>
                <a:latin typeface="Trebuchet MS"/>
                <a:cs typeface="Trebuchet MS"/>
              </a:rPr>
              <a:t>replicas</a:t>
            </a:r>
            <a:r>
              <a:rPr sz="2100" spc="5" dirty="0">
                <a:solidFill>
                  <a:srgbClr val="333333"/>
                </a:solidFill>
                <a:latin typeface="Trebuchet MS"/>
                <a:cs typeface="Trebuchet MS"/>
              </a:rPr>
              <a:t> </a:t>
            </a:r>
            <a:r>
              <a:rPr sz="2100" spc="55" dirty="0">
                <a:solidFill>
                  <a:srgbClr val="333333"/>
                </a:solidFill>
                <a:latin typeface="Trebuchet MS"/>
                <a:cs typeface="Trebuchet MS"/>
              </a:rPr>
              <a:t>by</a:t>
            </a:r>
            <a:r>
              <a:rPr sz="2100" spc="5" dirty="0">
                <a:solidFill>
                  <a:srgbClr val="333333"/>
                </a:solidFill>
                <a:latin typeface="Trebuchet MS"/>
                <a:cs typeface="Trebuchet MS"/>
              </a:rPr>
              <a:t> </a:t>
            </a:r>
            <a:r>
              <a:rPr sz="2100" spc="75" dirty="0">
                <a:solidFill>
                  <a:srgbClr val="333333"/>
                </a:solidFill>
                <a:latin typeface="Trebuchet MS"/>
                <a:cs typeface="Trebuchet MS"/>
              </a:rPr>
              <a:t>new</a:t>
            </a:r>
            <a:r>
              <a:rPr sz="2100" spc="5" dirty="0">
                <a:solidFill>
                  <a:srgbClr val="333333"/>
                </a:solidFill>
                <a:latin typeface="Trebuchet MS"/>
                <a:cs typeface="Trebuchet MS"/>
              </a:rPr>
              <a:t> </a:t>
            </a:r>
            <a:r>
              <a:rPr sz="2100" spc="70" dirty="0">
                <a:solidFill>
                  <a:srgbClr val="333333"/>
                </a:solidFill>
                <a:latin typeface="Trebuchet MS"/>
                <a:cs typeface="Trebuchet MS"/>
              </a:rPr>
              <a:t>ones </a:t>
            </a:r>
            <a:r>
              <a:rPr sz="2100" dirty="0">
                <a:solidFill>
                  <a:srgbClr val="333333"/>
                </a:solidFill>
                <a:latin typeface="Trebuchet MS"/>
                <a:cs typeface="Trebuchet MS"/>
              </a:rPr>
              <a:t>Strategies</a:t>
            </a:r>
            <a:r>
              <a:rPr sz="2100" spc="240" dirty="0">
                <a:solidFill>
                  <a:srgbClr val="333333"/>
                </a:solidFill>
                <a:latin typeface="Trebuchet MS"/>
                <a:cs typeface="Trebuchet MS"/>
              </a:rPr>
              <a:t> </a:t>
            </a:r>
            <a:r>
              <a:rPr sz="2100" dirty="0">
                <a:solidFill>
                  <a:srgbClr val="333333"/>
                </a:solidFill>
                <a:latin typeface="Trebuchet MS"/>
                <a:cs typeface="Trebuchet MS"/>
              </a:rPr>
              <a:t>requiring</a:t>
            </a:r>
            <a:r>
              <a:rPr sz="2100" spc="240" dirty="0">
                <a:solidFill>
                  <a:srgbClr val="333333"/>
                </a:solidFill>
                <a:latin typeface="Trebuchet MS"/>
                <a:cs typeface="Trebuchet MS"/>
              </a:rPr>
              <a:t> </a:t>
            </a:r>
            <a:r>
              <a:rPr sz="2100" dirty="0">
                <a:solidFill>
                  <a:srgbClr val="333333"/>
                </a:solidFill>
                <a:latin typeface="Trebuchet MS"/>
                <a:cs typeface="Trebuchet MS"/>
              </a:rPr>
              <a:t>additional</a:t>
            </a:r>
            <a:r>
              <a:rPr sz="2100" spc="240" dirty="0">
                <a:solidFill>
                  <a:srgbClr val="333333"/>
                </a:solidFill>
                <a:latin typeface="Trebuchet MS"/>
                <a:cs typeface="Trebuchet MS"/>
              </a:rPr>
              <a:t> </a:t>
            </a:r>
            <a:r>
              <a:rPr sz="2100" spc="-10" dirty="0">
                <a:solidFill>
                  <a:srgbClr val="333333"/>
                </a:solidFill>
                <a:latin typeface="Trebuchet MS"/>
                <a:cs typeface="Trebuchet MS"/>
              </a:rPr>
              <a:t>configuration:</a:t>
            </a:r>
            <a:endParaRPr sz="2100">
              <a:latin typeface="Trebuchet MS"/>
              <a:cs typeface="Trebuchet MS"/>
            </a:endParaRPr>
          </a:p>
          <a:p>
            <a:pPr marL="393065">
              <a:lnSpc>
                <a:spcPct val="100000"/>
              </a:lnSpc>
              <a:spcBef>
                <a:spcPts val="1260"/>
              </a:spcBef>
            </a:pPr>
            <a:r>
              <a:rPr sz="2100" dirty="0">
                <a:solidFill>
                  <a:srgbClr val="ED2137"/>
                </a:solidFill>
                <a:latin typeface="Trebuchet MS"/>
                <a:cs typeface="Trebuchet MS"/>
              </a:rPr>
              <a:t>Blue/Green</a:t>
            </a:r>
            <a:r>
              <a:rPr sz="2100" dirty="0">
                <a:solidFill>
                  <a:srgbClr val="333333"/>
                </a:solidFill>
                <a:latin typeface="Trebuchet MS"/>
                <a:cs typeface="Trebuchet MS"/>
              </a:rPr>
              <a:t>:</a:t>
            </a:r>
            <a:r>
              <a:rPr sz="2100" spc="-25" dirty="0">
                <a:solidFill>
                  <a:srgbClr val="333333"/>
                </a:solidFill>
                <a:latin typeface="Trebuchet MS"/>
                <a:cs typeface="Trebuchet MS"/>
              </a:rPr>
              <a:t> </a:t>
            </a:r>
            <a:r>
              <a:rPr sz="2100" dirty="0">
                <a:solidFill>
                  <a:srgbClr val="333333"/>
                </a:solidFill>
                <a:latin typeface="Trebuchet MS"/>
                <a:cs typeface="Trebuchet MS"/>
              </a:rPr>
              <a:t>switch</a:t>
            </a:r>
            <a:r>
              <a:rPr sz="2100" spc="-25" dirty="0">
                <a:solidFill>
                  <a:srgbClr val="333333"/>
                </a:solidFill>
                <a:latin typeface="Trebuchet MS"/>
                <a:cs typeface="Trebuchet MS"/>
              </a:rPr>
              <a:t> </a:t>
            </a:r>
            <a:r>
              <a:rPr sz="2100" dirty="0">
                <a:solidFill>
                  <a:srgbClr val="333333"/>
                </a:solidFill>
                <a:latin typeface="Trebuchet MS"/>
                <a:cs typeface="Trebuchet MS"/>
              </a:rPr>
              <a:t>between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95" dirty="0">
                <a:solidFill>
                  <a:srgbClr val="333333"/>
                </a:solidFill>
                <a:latin typeface="Trebuchet MS"/>
                <a:cs typeface="Trebuchet MS"/>
              </a:rPr>
              <a:t>2</a:t>
            </a:r>
            <a:r>
              <a:rPr sz="2100" spc="-25" dirty="0">
                <a:solidFill>
                  <a:srgbClr val="333333"/>
                </a:solidFill>
                <a:latin typeface="Trebuchet MS"/>
                <a:cs typeface="Trebuchet MS"/>
              </a:rPr>
              <a:t> </a:t>
            </a:r>
            <a:r>
              <a:rPr sz="2100" spc="75" dirty="0">
                <a:solidFill>
                  <a:srgbClr val="333333"/>
                </a:solidFill>
                <a:latin typeface="Trebuchet MS"/>
                <a:cs typeface="Trebuchet MS"/>
              </a:rPr>
              <a:t>versions</a:t>
            </a:r>
            <a:r>
              <a:rPr sz="2100" spc="-25" dirty="0">
                <a:solidFill>
                  <a:srgbClr val="333333"/>
                </a:solidFill>
                <a:latin typeface="Trebuchet MS"/>
                <a:cs typeface="Trebuchet MS"/>
              </a:rPr>
              <a:t> </a:t>
            </a:r>
            <a:r>
              <a:rPr sz="2100" dirty="0">
                <a:solidFill>
                  <a:srgbClr val="333333"/>
                </a:solidFill>
                <a:latin typeface="Trebuchet MS"/>
                <a:cs typeface="Trebuchet MS"/>
              </a:rPr>
              <a:t>at</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given</a:t>
            </a:r>
            <a:r>
              <a:rPr sz="2100" spc="-25" dirty="0">
                <a:solidFill>
                  <a:srgbClr val="333333"/>
                </a:solidFill>
                <a:latin typeface="Trebuchet MS"/>
                <a:cs typeface="Trebuchet MS"/>
              </a:rPr>
              <a:t> </a:t>
            </a:r>
            <a:r>
              <a:rPr sz="2100" spc="90" dirty="0">
                <a:solidFill>
                  <a:srgbClr val="333333"/>
                </a:solidFill>
                <a:latin typeface="Trebuchet MS"/>
                <a:cs typeface="Trebuchet MS"/>
              </a:rPr>
              <a:t>moment</a:t>
            </a:r>
            <a:endParaRPr sz="2100">
              <a:latin typeface="Trebuchet MS"/>
              <a:cs typeface="Trebuchet MS"/>
            </a:endParaRPr>
          </a:p>
          <a:p>
            <a:pPr marL="393065">
              <a:lnSpc>
                <a:spcPct val="100000"/>
              </a:lnSpc>
              <a:spcBef>
                <a:spcPts val="1230"/>
              </a:spcBef>
            </a:pPr>
            <a:r>
              <a:rPr sz="2100" dirty="0">
                <a:solidFill>
                  <a:srgbClr val="ED2137"/>
                </a:solidFill>
                <a:latin typeface="Trebuchet MS"/>
                <a:cs typeface="Trebuchet MS"/>
              </a:rPr>
              <a:t>Canary</a:t>
            </a:r>
            <a:r>
              <a:rPr sz="2100" dirty="0">
                <a:solidFill>
                  <a:srgbClr val="333333"/>
                </a:solidFill>
                <a:latin typeface="Trebuchet MS"/>
                <a:cs typeface="Trebuchet MS"/>
              </a:rPr>
              <a:t>:</a:t>
            </a:r>
            <a:r>
              <a:rPr sz="2100" spc="-55" dirty="0">
                <a:solidFill>
                  <a:srgbClr val="333333"/>
                </a:solidFill>
                <a:latin typeface="Trebuchet MS"/>
                <a:cs typeface="Trebuchet MS"/>
              </a:rPr>
              <a:t> </a:t>
            </a:r>
            <a:r>
              <a:rPr sz="2100" dirty="0">
                <a:solidFill>
                  <a:srgbClr val="333333"/>
                </a:solidFill>
                <a:latin typeface="Trebuchet MS"/>
                <a:cs typeface="Trebuchet MS"/>
              </a:rPr>
              <a:t>validate</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333333"/>
                </a:solidFill>
                <a:latin typeface="Trebuchet MS"/>
                <a:cs typeface="Trebuchet MS"/>
              </a:rPr>
              <a:t>new</a:t>
            </a:r>
            <a:r>
              <a:rPr sz="2100" spc="-55" dirty="0">
                <a:solidFill>
                  <a:srgbClr val="333333"/>
                </a:solidFill>
                <a:latin typeface="Trebuchet MS"/>
                <a:cs typeface="Trebuchet MS"/>
              </a:rPr>
              <a:t> </a:t>
            </a:r>
            <a:r>
              <a:rPr sz="2100" spc="55" dirty="0">
                <a:solidFill>
                  <a:srgbClr val="333333"/>
                </a:solidFill>
                <a:latin typeface="Trebuchet MS"/>
                <a:cs typeface="Trebuchet MS"/>
              </a:rPr>
              <a:t>version</a:t>
            </a:r>
            <a:r>
              <a:rPr sz="2100" spc="-50" dirty="0">
                <a:solidFill>
                  <a:srgbClr val="333333"/>
                </a:solidFill>
                <a:latin typeface="Trebuchet MS"/>
                <a:cs typeface="Trebuchet MS"/>
              </a:rPr>
              <a:t> </a:t>
            </a:r>
            <a:r>
              <a:rPr sz="2100" dirty="0">
                <a:solidFill>
                  <a:srgbClr val="333333"/>
                </a:solidFill>
                <a:latin typeface="Trebuchet MS"/>
                <a:cs typeface="Trebuchet MS"/>
              </a:rPr>
              <a:t>with</a:t>
            </a:r>
            <a:r>
              <a:rPr sz="2100" spc="-55" dirty="0">
                <a:solidFill>
                  <a:srgbClr val="333333"/>
                </a:solidFill>
                <a:latin typeface="Trebuchet MS"/>
                <a:cs typeface="Trebuchet MS"/>
              </a:rPr>
              <a:t> </a:t>
            </a:r>
            <a:r>
              <a:rPr sz="2100" spc="100" dirty="0">
                <a:solidFill>
                  <a:srgbClr val="333333"/>
                </a:solidFill>
                <a:latin typeface="Trebuchet MS"/>
                <a:cs typeface="Trebuchet MS"/>
              </a:rPr>
              <a:t>an</a:t>
            </a:r>
            <a:r>
              <a:rPr sz="2100" spc="-50" dirty="0">
                <a:solidFill>
                  <a:srgbClr val="333333"/>
                </a:solidFill>
                <a:latin typeface="Trebuchet MS"/>
                <a:cs typeface="Trebuchet MS"/>
              </a:rPr>
              <a:t> </a:t>
            </a:r>
            <a:r>
              <a:rPr sz="2100" dirty="0">
                <a:solidFill>
                  <a:srgbClr val="333333"/>
                </a:solidFill>
                <a:latin typeface="Trebuchet MS"/>
                <a:cs typeface="Trebuchet MS"/>
              </a:rPr>
              <a:t>identified</a:t>
            </a:r>
            <a:r>
              <a:rPr sz="2100" spc="-55" dirty="0">
                <a:solidFill>
                  <a:srgbClr val="333333"/>
                </a:solidFill>
                <a:latin typeface="Trebuchet MS"/>
                <a:cs typeface="Trebuchet MS"/>
              </a:rPr>
              <a:t> </a:t>
            </a:r>
            <a:r>
              <a:rPr sz="2100" spc="80" dirty="0">
                <a:solidFill>
                  <a:srgbClr val="333333"/>
                </a:solidFill>
                <a:latin typeface="Trebuchet MS"/>
                <a:cs typeface="Trebuchet MS"/>
              </a:rPr>
              <a:t>subset</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95" dirty="0">
                <a:solidFill>
                  <a:srgbClr val="333333"/>
                </a:solidFill>
                <a:latin typeface="Trebuchet MS"/>
                <a:cs typeface="Trebuchet MS"/>
              </a:rPr>
              <a:t>users</a:t>
            </a:r>
            <a:r>
              <a:rPr sz="2100" spc="-50" dirty="0">
                <a:solidFill>
                  <a:srgbClr val="333333"/>
                </a:solidFill>
                <a:latin typeface="Trebuchet MS"/>
                <a:cs typeface="Trebuchet MS"/>
              </a:rPr>
              <a:t> </a:t>
            </a:r>
            <a:r>
              <a:rPr sz="2100" dirty="0">
                <a:solidFill>
                  <a:srgbClr val="333333"/>
                </a:solidFill>
                <a:latin typeface="Trebuchet MS"/>
                <a:cs typeface="Trebuchet MS"/>
              </a:rPr>
              <a:t>before</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20" dirty="0">
                <a:solidFill>
                  <a:srgbClr val="333333"/>
                </a:solidFill>
                <a:latin typeface="Trebuchet MS"/>
                <a:cs typeface="Trebuchet MS"/>
              </a:rPr>
              <a:t>full</a:t>
            </a:r>
            <a:r>
              <a:rPr sz="2100" spc="-55" dirty="0">
                <a:solidFill>
                  <a:srgbClr val="333333"/>
                </a:solidFill>
                <a:latin typeface="Trebuchet MS"/>
                <a:cs typeface="Trebuchet MS"/>
              </a:rPr>
              <a:t> </a:t>
            </a:r>
            <a:r>
              <a:rPr sz="2100" spc="-10" dirty="0">
                <a:solidFill>
                  <a:srgbClr val="333333"/>
                </a:solidFill>
                <a:latin typeface="Trebuchet MS"/>
                <a:cs typeface="Trebuchet MS"/>
              </a:rPr>
              <a:t>rollout</a:t>
            </a:r>
            <a:endParaRPr sz="2100">
              <a:latin typeface="Trebuchet MS"/>
              <a:cs typeface="Trebuchet MS"/>
            </a:endParaRPr>
          </a:p>
          <a:p>
            <a:pPr marL="393065" marR="628015">
              <a:lnSpc>
                <a:spcPct val="148800"/>
              </a:lnSpc>
              <a:spcBef>
                <a:spcPts val="75"/>
              </a:spcBef>
            </a:pPr>
            <a:r>
              <a:rPr sz="2100" spc="-10" dirty="0">
                <a:solidFill>
                  <a:srgbClr val="ED2137"/>
                </a:solidFill>
                <a:latin typeface="Trebuchet MS"/>
                <a:cs typeface="Trebuchet MS"/>
              </a:rPr>
              <a:t>A/B</a:t>
            </a:r>
            <a:r>
              <a:rPr sz="2100" spc="-50" dirty="0">
                <a:solidFill>
                  <a:srgbClr val="ED2137"/>
                </a:solidFill>
                <a:latin typeface="Trebuchet MS"/>
                <a:cs typeface="Trebuchet MS"/>
              </a:rPr>
              <a:t> </a:t>
            </a:r>
            <a:r>
              <a:rPr sz="2100" spc="-10" dirty="0">
                <a:solidFill>
                  <a:srgbClr val="ED2137"/>
                </a:solidFill>
                <a:latin typeface="Trebuchet MS"/>
                <a:cs typeface="Trebuchet MS"/>
              </a:rPr>
              <a:t>testing</a:t>
            </a:r>
            <a:r>
              <a:rPr sz="2100" spc="-10" dirty="0">
                <a:solidFill>
                  <a:srgbClr val="333333"/>
                </a:solidFill>
                <a:latin typeface="Trebuchet MS"/>
                <a:cs typeface="Trebuchet MS"/>
              </a:rPr>
              <a:t>:</a:t>
            </a:r>
            <a:r>
              <a:rPr sz="2100" spc="-45" dirty="0">
                <a:solidFill>
                  <a:srgbClr val="333333"/>
                </a:solidFill>
                <a:latin typeface="Trebuchet MS"/>
                <a:cs typeface="Trebuchet MS"/>
              </a:rPr>
              <a:t> </a:t>
            </a:r>
            <a:r>
              <a:rPr sz="2100" dirty="0">
                <a:solidFill>
                  <a:srgbClr val="333333"/>
                </a:solidFill>
                <a:latin typeface="Trebuchet MS"/>
                <a:cs typeface="Trebuchet MS"/>
              </a:rPr>
              <a:t>validate</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75" dirty="0">
                <a:solidFill>
                  <a:srgbClr val="333333"/>
                </a:solidFill>
                <a:latin typeface="Trebuchet MS"/>
                <a:cs typeface="Trebuchet MS"/>
              </a:rPr>
              <a:t>new</a:t>
            </a:r>
            <a:r>
              <a:rPr sz="2100" spc="-45" dirty="0">
                <a:solidFill>
                  <a:srgbClr val="333333"/>
                </a:solidFill>
                <a:latin typeface="Trebuchet MS"/>
                <a:cs typeface="Trebuchet MS"/>
              </a:rPr>
              <a:t> </a:t>
            </a:r>
            <a:r>
              <a:rPr sz="2100" spc="55" dirty="0">
                <a:solidFill>
                  <a:srgbClr val="333333"/>
                </a:solidFill>
                <a:latin typeface="Trebuchet MS"/>
                <a:cs typeface="Trebuchet MS"/>
              </a:rPr>
              <a:t>version</a:t>
            </a:r>
            <a:r>
              <a:rPr sz="2100" spc="-45" dirty="0">
                <a:solidFill>
                  <a:srgbClr val="333333"/>
                </a:solidFill>
                <a:latin typeface="Trebuchet MS"/>
                <a:cs typeface="Trebuchet MS"/>
              </a:rPr>
              <a:t> </a:t>
            </a:r>
            <a:r>
              <a:rPr sz="2100" dirty="0">
                <a:solidFill>
                  <a:srgbClr val="333333"/>
                </a:solidFill>
                <a:latin typeface="Trebuchet MS"/>
                <a:cs typeface="Trebuchet MS"/>
              </a:rPr>
              <a:t>with</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35" dirty="0">
                <a:solidFill>
                  <a:srgbClr val="333333"/>
                </a:solidFill>
                <a:latin typeface="Trebuchet MS"/>
                <a:cs typeface="Trebuchet MS"/>
              </a:rPr>
              <a:t>traffic</a:t>
            </a:r>
            <a:r>
              <a:rPr sz="2100" spc="-45" dirty="0">
                <a:solidFill>
                  <a:srgbClr val="333333"/>
                </a:solidFill>
                <a:latin typeface="Trebuchet MS"/>
                <a:cs typeface="Trebuchet MS"/>
              </a:rPr>
              <a:t> </a:t>
            </a:r>
            <a:r>
              <a:rPr sz="2100" dirty="0">
                <a:solidFill>
                  <a:srgbClr val="333333"/>
                </a:solidFill>
                <a:latin typeface="Trebuchet MS"/>
                <a:cs typeface="Trebuchet MS"/>
              </a:rPr>
              <a:t>percentage</a:t>
            </a:r>
            <a:r>
              <a:rPr sz="2100" spc="-45" dirty="0">
                <a:solidFill>
                  <a:srgbClr val="333333"/>
                </a:solidFill>
                <a:latin typeface="Trebuchet MS"/>
                <a:cs typeface="Trebuchet MS"/>
              </a:rPr>
              <a:t> </a:t>
            </a:r>
            <a:r>
              <a:rPr sz="2100" dirty="0">
                <a:solidFill>
                  <a:srgbClr val="333333"/>
                </a:solidFill>
                <a:latin typeface="Trebuchet MS"/>
                <a:cs typeface="Trebuchet MS"/>
              </a:rPr>
              <a:t>before</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20" dirty="0">
                <a:solidFill>
                  <a:srgbClr val="333333"/>
                </a:solidFill>
                <a:latin typeface="Trebuchet MS"/>
                <a:cs typeface="Trebuchet MS"/>
              </a:rPr>
              <a:t>full</a:t>
            </a:r>
            <a:r>
              <a:rPr sz="2100" spc="-45" dirty="0">
                <a:solidFill>
                  <a:srgbClr val="333333"/>
                </a:solidFill>
                <a:latin typeface="Trebuchet MS"/>
                <a:cs typeface="Trebuchet MS"/>
              </a:rPr>
              <a:t> </a:t>
            </a:r>
            <a:r>
              <a:rPr sz="2100" spc="-10" dirty="0">
                <a:solidFill>
                  <a:srgbClr val="333333"/>
                </a:solidFill>
                <a:latin typeface="Trebuchet MS"/>
                <a:cs typeface="Trebuchet MS"/>
              </a:rPr>
              <a:t>rollout </a:t>
            </a:r>
            <a:r>
              <a:rPr sz="2100" spc="55" dirty="0">
                <a:solidFill>
                  <a:srgbClr val="ED2137"/>
                </a:solidFill>
                <a:latin typeface="Trebuchet MS"/>
                <a:cs typeface="Trebuchet MS"/>
              </a:rPr>
              <a:t>Shadow</a:t>
            </a:r>
            <a:r>
              <a:rPr sz="2100" spc="55" dirty="0">
                <a:solidFill>
                  <a:srgbClr val="333333"/>
                </a:solidFill>
                <a:latin typeface="Trebuchet MS"/>
                <a:cs typeface="Trebuchet MS"/>
              </a:rPr>
              <a:t>:</a:t>
            </a:r>
            <a:r>
              <a:rPr sz="2100" spc="-20" dirty="0">
                <a:solidFill>
                  <a:srgbClr val="333333"/>
                </a:solidFill>
                <a:latin typeface="Trebuchet MS"/>
                <a:cs typeface="Trebuchet MS"/>
              </a:rPr>
              <a:t> </a:t>
            </a:r>
            <a:r>
              <a:rPr sz="2100" spc="-35" dirty="0">
                <a:solidFill>
                  <a:srgbClr val="333333"/>
                </a:solidFill>
                <a:latin typeface="Trebuchet MS"/>
                <a:cs typeface="Trebuchet MS"/>
              </a:rPr>
              <a:t>traffic</a:t>
            </a:r>
            <a:r>
              <a:rPr sz="2100" spc="-15" dirty="0">
                <a:solidFill>
                  <a:srgbClr val="333333"/>
                </a:solidFill>
                <a:latin typeface="Trebuchet MS"/>
                <a:cs typeface="Trebuchet MS"/>
              </a:rPr>
              <a:t> </a:t>
            </a:r>
            <a:r>
              <a:rPr sz="2100" dirty="0">
                <a:solidFill>
                  <a:srgbClr val="333333"/>
                </a:solidFill>
                <a:latin typeface="Trebuchet MS"/>
                <a:cs typeface="Trebuchet MS"/>
              </a:rPr>
              <a:t>duplication</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75" dirty="0">
                <a:solidFill>
                  <a:srgbClr val="333333"/>
                </a:solidFill>
                <a:latin typeface="Trebuchet MS"/>
                <a:cs typeface="Trebuchet MS"/>
              </a:rPr>
              <a:t>new</a:t>
            </a:r>
            <a:r>
              <a:rPr sz="2100" spc="-15" dirty="0">
                <a:solidFill>
                  <a:srgbClr val="333333"/>
                </a:solidFill>
                <a:latin typeface="Trebuchet MS"/>
                <a:cs typeface="Trebuchet MS"/>
              </a:rPr>
              <a:t> </a:t>
            </a:r>
            <a:r>
              <a:rPr sz="2100" dirty="0">
                <a:solidFill>
                  <a:srgbClr val="333333"/>
                </a:solidFill>
                <a:latin typeface="Trebuchet MS"/>
                <a:cs typeface="Trebuchet MS"/>
              </a:rPr>
              <a:t>version,</a:t>
            </a:r>
            <a:r>
              <a:rPr sz="2100" spc="-15" dirty="0">
                <a:solidFill>
                  <a:srgbClr val="333333"/>
                </a:solidFill>
                <a:latin typeface="Trebuchet MS"/>
                <a:cs typeface="Trebuchet MS"/>
              </a:rPr>
              <a:t> </a:t>
            </a:r>
            <a:r>
              <a:rPr sz="2100" spc="55" dirty="0">
                <a:solidFill>
                  <a:srgbClr val="333333"/>
                </a:solidFill>
                <a:latin typeface="Trebuchet MS"/>
                <a:cs typeface="Trebuchet MS"/>
              </a:rPr>
              <a:t>ignoring</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80" dirty="0">
                <a:solidFill>
                  <a:srgbClr val="333333"/>
                </a:solidFill>
                <a:latin typeface="Trebuchet MS"/>
                <a:cs typeface="Trebuchet MS"/>
              </a:rPr>
              <a:t>response</a:t>
            </a:r>
            <a:endParaRPr sz="2100">
              <a:latin typeface="Trebuchet MS"/>
              <a:cs typeface="Trebuchet MS"/>
            </a:endParaRPr>
          </a:p>
        </p:txBody>
      </p:sp>
    </p:spTree>
    <p:extLst>
      <p:ext uri="{BB962C8B-B14F-4D97-AF65-F5344CB8AC3E}">
        <p14:creationId xmlns:p14="http://schemas.microsoft.com/office/powerpoint/2010/main" val="407759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CONTAINERS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11216005" cy="3812540"/>
          </a:xfrm>
          <a:prstGeom prst="rect">
            <a:avLst/>
          </a:prstGeom>
        </p:spPr>
        <p:txBody>
          <a:bodyPr vert="horz" wrap="square" lIns="0" tIns="66040" rIns="0" bIns="0" rtlCol="0">
            <a:spAutoFit/>
          </a:bodyPr>
          <a:lstStyle/>
          <a:p>
            <a:pPr marL="12700" marR="314325">
              <a:lnSpc>
                <a:spcPts val="2100"/>
              </a:lnSpc>
              <a:spcBef>
                <a:spcPts val="520"/>
              </a:spcBef>
            </a:pPr>
            <a:r>
              <a:rPr sz="2100" spc="8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ED2137"/>
                </a:solidFill>
                <a:latin typeface="Trebuchet MS"/>
                <a:cs typeface="Trebuchet MS"/>
              </a:rPr>
              <a:t>container</a:t>
            </a:r>
            <a:r>
              <a:rPr sz="2100" spc="-35" dirty="0">
                <a:solidFill>
                  <a:srgbClr val="ED2137"/>
                </a:solidFill>
                <a:latin typeface="Trebuchet MS"/>
                <a:cs typeface="Trebuchet MS"/>
              </a:rPr>
              <a:t> </a:t>
            </a:r>
            <a:r>
              <a:rPr sz="2100" spc="105" dirty="0">
                <a:solidFill>
                  <a:srgbClr val="333333"/>
                </a:solidFill>
                <a:latin typeface="Trebuchet MS"/>
                <a:cs typeface="Trebuchet MS"/>
              </a:rPr>
              <a:t>runs</a:t>
            </a:r>
            <a:r>
              <a:rPr sz="2100" spc="-30" dirty="0">
                <a:solidFill>
                  <a:srgbClr val="333333"/>
                </a:solidFill>
                <a:latin typeface="Trebuchet MS"/>
                <a:cs typeface="Trebuchet MS"/>
              </a:rPr>
              <a:t> </a:t>
            </a:r>
            <a:r>
              <a:rPr sz="2100" dirty="0">
                <a:solidFill>
                  <a:srgbClr val="333333"/>
                </a:solidFill>
                <a:latin typeface="Trebuchet MS"/>
                <a:cs typeface="Trebuchet MS"/>
              </a:rPr>
              <a:t>natively</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35" dirty="0">
                <a:solidFill>
                  <a:srgbClr val="333333"/>
                </a:solidFill>
                <a:latin typeface="Trebuchet MS"/>
                <a:cs typeface="Trebuchet MS"/>
              </a:rPr>
              <a:t> </a:t>
            </a:r>
            <a:r>
              <a:rPr sz="2100" spc="50" dirty="0">
                <a:solidFill>
                  <a:srgbClr val="333333"/>
                </a:solidFill>
                <a:latin typeface="Trebuchet MS"/>
                <a:cs typeface="Trebuchet MS"/>
              </a:rPr>
              <a:t>Linux</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spc="85" dirty="0">
                <a:solidFill>
                  <a:srgbClr val="333333"/>
                </a:solidFill>
                <a:latin typeface="Trebuchet MS"/>
                <a:cs typeface="Trebuchet MS"/>
              </a:rPr>
              <a:t>shares</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kernel</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75" dirty="0">
                <a:solidFill>
                  <a:srgbClr val="333333"/>
                </a:solidFill>
                <a:latin typeface="Trebuchet MS"/>
                <a:cs typeface="Trebuchet MS"/>
              </a:rPr>
              <a:t>host</a:t>
            </a:r>
            <a:r>
              <a:rPr sz="2100" spc="-35" dirty="0">
                <a:solidFill>
                  <a:srgbClr val="333333"/>
                </a:solidFill>
                <a:latin typeface="Trebuchet MS"/>
                <a:cs typeface="Trebuchet MS"/>
              </a:rPr>
              <a:t> </a:t>
            </a:r>
            <a:r>
              <a:rPr sz="2100" spc="65" dirty="0">
                <a:solidFill>
                  <a:srgbClr val="333333"/>
                </a:solidFill>
                <a:latin typeface="Trebuchet MS"/>
                <a:cs typeface="Trebuchet MS"/>
              </a:rPr>
              <a:t>machine</a:t>
            </a:r>
            <a:r>
              <a:rPr sz="2100" spc="-35" dirty="0">
                <a:solidFill>
                  <a:srgbClr val="333333"/>
                </a:solidFill>
                <a:latin typeface="Trebuchet MS"/>
                <a:cs typeface="Trebuchet MS"/>
              </a:rPr>
              <a:t> </a:t>
            </a:r>
            <a:r>
              <a:rPr sz="2100" dirty="0">
                <a:solidFill>
                  <a:srgbClr val="333333"/>
                </a:solidFill>
                <a:latin typeface="Trebuchet MS"/>
                <a:cs typeface="Trebuchet MS"/>
              </a:rPr>
              <a:t>with</a:t>
            </a:r>
            <a:r>
              <a:rPr sz="2100" spc="-30" dirty="0">
                <a:solidFill>
                  <a:srgbClr val="333333"/>
                </a:solidFill>
                <a:latin typeface="Trebuchet MS"/>
                <a:cs typeface="Trebuchet MS"/>
              </a:rPr>
              <a:t> </a:t>
            </a:r>
            <a:r>
              <a:rPr sz="2100" spc="-10" dirty="0">
                <a:solidFill>
                  <a:srgbClr val="333333"/>
                </a:solidFill>
                <a:latin typeface="Trebuchet MS"/>
                <a:cs typeface="Trebuchet MS"/>
              </a:rPr>
              <a:t>other containers</a:t>
            </a:r>
            <a:endParaRPr sz="2100">
              <a:latin typeface="Trebuchet MS"/>
              <a:cs typeface="Trebuchet MS"/>
            </a:endParaRPr>
          </a:p>
          <a:p>
            <a:pPr marL="12700">
              <a:lnSpc>
                <a:spcPct val="100000"/>
              </a:lnSpc>
              <a:spcBef>
                <a:spcPts val="1305"/>
              </a:spcBef>
            </a:pPr>
            <a:r>
              <a:rPr sz="2100" spc="85" dirty="0">
                <a:solidFill>
                  <a:srgbClr val="333333"/>
                </a:solidFill>
                <a:latin typeface="Trebuchet MS"/>
                <a:cs typeface="Trebuchet MS"/>
              </a:rPr>
              <a:t>A</a:t>
            </a:r>
            <a:r>
              <a:rPr sz="2100" spc="-30" dirty="0">
                <a:solidFill>
                  <a:srgbClr val="333333"/>
                </a:solidFill>
                <a:latin typeface="Trebuchet MS"/>
                <a:cs typeface="Trebuchet MS"/>
              </a:rPr>
              <a:t> </a:t>
            </a:r>
            <a:r>
              <a:rPr sz="2100" dirty="0">
                <a:solidFill>
                  <a:srgbClr val="ED2137"/>
                </a:solidFill>
                <a:latin typeface="Trebuchet MS"/>
                <a:cs typeface="Trebuchet MS"/>
              </a:rPr>
              <a:t>container</a:t>
            </a:r>
            <a:r>
              <a:rPr sz="2100" spc="-30" dirty="0">
                <a:solidFill>
                  <a:srgbClr val="ED2137"/>
                </a:solidFill>
                <a:latin typeface="Trebuchet MS"/>
                <a:cs typeface="Trebuchet MS"/>
              </a:rPr>
              <a:t> </a:t>
            </a:r>
            <a:r>
              <a:rPr sz="2100" spc="105" dirty="0">
                <a:solidFill>
                  <a:srgbClr val="333333"/>
                </a:solidFill>
                <a:latin typeface="Trebuchet MS"/>
                <a:cs typeface="Trebuchet MS"/>
              </a:rPr>
              <a:t>runs</a:t>
            </a:r>
            <a:r>
              <a:rPr sz="2100" spc="-25" dirty="0">
                <a:solidFill>
                  <a:srgbClr val="333333"/>
                </a:solidFill>
                <a:latin typeface="Trebuchet MS"/>
                <a:cs typeface="Trebuchet MS"/>
              </a:rPr>
              <a:t> </a:t>
            </a:r>
            <a:r>
              <a:rPr sz="2100" dirty="0">
                <a:solidFill>
                  <a:srgbClr val="333333"/>
                </a:solidFill>
                <a:latin typeface="Trebuchet MS"/>
                <a:cs typeface="Trebuchet MS"/>
              </a:rPr>
              <a:t>natively</a:t>
            </a:r>
            <a:r>
              <a:rPr sz="2100" spc="-30" dirty="0">
                <a:solidFill>
                  <a:srgbClr val="333333"/>
                </a:solidFill>
                <a:latin typeface="Trebuchet MS"/>
                <a:cs typeface="Trebuchet MS"/>
              </a:rPr>
              <a:t> </a:t>
            </a:r>
            <a:r>
              <a:rPr sz="2100" dirty="0">
                <a:solidFill>
                  <a:srgbClr val="333333"/>
                </a:solidFill>
                <a:latin typeface="Trebuchet MS"/>
                <a:cs typeface="Trebuchet MS"/>
              </a:rPr>
              <a:t>only</a:t>
            </a:r>
            <a:r>
              <a:rPr sz="2100" spc="-30" dirty="0">
                <a:solidFill>
                  <a:srgbClr val="333333"/>
                </a:solidFill>
                <a:latin typeface="Trebuchet MS"/>
                <a:cs typeface="Trebuchet MS"/>
              </a:rPr>
              <a:t> </a:t>
            </a:r>
            <a:r>
              <a:rPr sz="2100" dirty="0">
                <a:solidFill>
                  <a:srgbClr val="333333"/>
                </a:solidFill>
                <a:latin typeface="Trebuchet MS"/>
                <a:cs typeface="Trebuchet MS"/>
              </a:rPr>
              <a:t>for</a:t>
            </a:r>
            <a:r>
              <a:rPr sz="2100" spc="-25" dirty="0">
                <a:solidFill>
                  <a:srgbClr val="333333"/>
                </a:solidFill>
                <a:latin typeface="Trebuchet MS"/>
                <a:cs typeface="Trebuchet MS"/>
              </a:rPr>
              <a:t> </a:t>
            </a:r>
            <a:r>
              <a:rPr sz="2100" spc="90" dirty="0">
                <a:solidFill>
                  <a:srgbClr val="333333"/>
                </a:solidFill>
                <a:latin typeface="Trebuchet MS"/>
                <a:cs typeface="Trebuchet MS"/>
              </a:rPr>
              <a:t>Windows</a:t>
            </a:r>
            <a:r>
              <a:rPr sz="2100" spc="-30" dirty="0">
                <a:solidFill>
                  <a:srgbClr val="333333"/>
                </a:solidFill>
                <a:latin typeface="Trebuchet MS"/>
                <a:cs typeface="Trebuchet MS"/>
              </a:rPr>
              <a:t> </a:t>
            </a:r>
            <a:r>
              <a:rPr sz="2100" spc="95" dirty="0">
                <a:solidFill>
                  <a:srgbClr val="333333"/>
                </a:solidFill>
                <a:latin typeface="Trebuchet MS"/>
                <a:cs typeface="Trebuchet MS"/>
              </a:rPr>
              <a:t>programs</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25" dirty="0">
                <a:solidFill>
                  <a:srgbClr val="333333"/>
                </a:solidFill>
                <a:latin typeface="Trebuchet MS"/>
                <a:cs typeface="Trebuchet MS"/>
              </a:rPr>
              <a:t> </a:t>
            </a:r>
            <a:r>
              <a:rPr sz="2100" spc="90" dirty="0">
                <a:solidFill>
                  <a:srgbClr val="333333"/>
                </a:solidFill>
                <a:latin typeface="Trebuchet MS"/>
                <a:cs typeface="Trebuchet MS"/>
              </a:rPr>
              <a:t>Windows</a:t>
            </a:r>
            <a:r>
              <a:rPr sz="2100" spc="-30" dirty="0">
                <a:solidFill>
                  <a:srgbClr val="333333"/>
                </a:solidFill>
                <a:latin typeface="Trebuchet MS"/>
                <a:cs typeface="Trebuchet MS"/>
              </a:rPr>
              <a:t> </a:t>
            </a:r>
            <a:r>
              <a:rPr sz="2100" spc="95" dirty="0">
                <a:solidFill>
                  <a:srgbClr val="333333"/>
                </a:solidFill>
                <a:latin typeface="Trebuchet MS"/>
                <a:cs typeface="Trebuchet MS"/>
              </a:rPr>
              <a:t>10</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spc="45" dirty="0">
                <a:solidFill>
                  <a:srgbClr val="333333"/>
                </a:solidFill>
                <a:latin typeface="Trebuchet MS"/>
                <a:cs typeface="Trebuchet MS"/>
              </a:rPr>
              <a:t>newer</a:t>
            </a:r>
            <a:endParaRPr sz="2100">
              <a:latin typeface="Trebuchet MS"/>
              <a:cs typeface="Trebuchet MS"/>
            </a:endParaRPr>
          </a:p>
          <a:p>
            <a:pPr marL="12700" marR="93980">
              <a:lnSpc>
                <a:spcPts val="2100"/>
              </a:lnSpc>
              <a:spcBef>
                <a:spcPts val="1650"/>
              </a:spcBef>
            </a:pPr>
            <a:r>
              <a:rPr sz="2100" spc="8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ED2137"/>
                </a:solidFill>
                <a:latin typeface="Trebuchet MS"/>
                <a:cs typeface="Trebuchet MS"/>
              </a:rPr>
              <a:t>container</a:t>
            </a:r>
            <a:r>
              <a:rPr sz="2100" spc="-50" dirty="0">
                <a:solidFill>
                  <a:srgbClr val="ED2137"/>
                </a:solidFill>
                <a:latin typeface="Trebuchet MS"/>
                <a:cs typeface="Trebuchet MS"/>
              </a:rPr>
              <a:t> </a:t>
            </a:r>
            <a:r>
              <a:rPr sz="2100" spc="105" dirty="0">
                <a:solidFill>
                  <a:srgbClr val="333333"/>
                </a:solidFill>
                <a:latin typeface="Trebuchet MS"/>
                <a:cs typeface="Trebuchet MS"/>
              </a:rPr>
              <a:t>runs</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80" dirty="0">
                <a:solidFill>
                  <a:srgbClr val="333333"/>
                </a:solidFill>
                <a:latin typeface="Trebuchet MS"/>
                <a:cs typeface="Trebuchet MS"/>
              </a:rPr>
              <a:t>process</a:t>
            </a:r>
            <a:r>
              <a:rPr sz="2100" spc="-50" dirty="0">
                <a:solidFill>
                  <a:srgbClr val="333333"/>
                </a:solidFill>
                <a:latin typeface="Trebuchet MS"/>
                <a:cs typeface="Trebuchet MS"/>
              </a:rPr>
              <a:t> </a:t>
            </a:r>
            <a:r>
              <a:rPr sz="2150" i="1" spc="-65" dirty="0">
                <a:solidFill>
                  <a:srgbClr val="ED2137"/>
                </a:solidFill>
                <a:latin typeface="Trebuchet MS"/>
                <a:cs typeface="Trebuchet MS"/>
              </a:rPr>
              <a:t>like</a:t>
            </a:r>
            <a:r>
              <a:rPr sz="2150" i="1" spc="-70" dirty="0">
                <a:solidFill>
                  <a:srgbClr val="ED2137"/>
                </a:solidFill>
                <a:latin typeface="Trebuchet MS"/>
                <a:cs typeface="Trebuchet MS"/>
              </a:rPr>
              <a:t> </a:t>
            </a:r>
            <a:r>
              <a:rPr sz="2150" i="1" spc="-10" dirty="0">
                <a:solidFill>
                  <a:srgbClr val="ED2137"/>
                </a:solidFill>
                <a:latin typeface="Trebuchet MS"/>
                <a:cs typeface="Trebuchet MS"/>
              </a:rPr>
              <a:t>the</a:t>
            </a:r>
            <a:r>
              <a:rPr sz="2150" i="1" spc="-65" dirty="0">
                <a:solidFill>
                  <a:srgbClr val="ED2137"/>
                </a:solidFill>
                <a:latin typeface="Trebuchet MS"/>
                <a:cs typeface="Trebuchet MS"/>
              </a:rPr>
              <a:t> </a:t>
            </a:r>
            <a:r>
              <a:rPr sz="2150" i="1" spc="-10" dirty="0">
                <a:solidFill>
                  <a:srgbClr val="ED2137"/>
                </a:solidFill>
                <a:latin typeface="Trebuchet MS"/>
                <a:cs typeface="Trebuchet MS"/>
              </a:rPr>
              <a:t>others</a:t>
            </a:r>
            <a:r>
              <a:rPr sz="2100" spc="-10" dirty="0">
                <a:solidFill>
                  <a:srgbClr val="333333"/>
                </a:solidFill>
                <a:latin typeface="Trebuchet MS"/>
                <a:cs typeface="Trebuchet MS"/>
              </a:rPr>
              <a:t>,</a:t>
            </a:r>
            <a:r>
              <a:rPr sz="2100" spc="-55" dirty="0">
                <a:solidFill>
                  <a:srgbClr val="333333"/>
                </a:solidFill>
                <a:latin typeface="Trebuchet MS"/>
                <a:cs typeface="Trebuchet MS"/>
              </a:rPr>
              <a:t> </a:t>
            </a:r>
            <a:r>
              <a:rPr sz="2100" dirty="0">
                <a:solidFill>
                  <a:srgbClr val="333333"/>
                </a:solidFill>
                <a:latin typeface="Trebuchet MS"/>
                <a:cs typeface="Trebuchet MS"/>
              </a:rPr>
              <a:t>which</a:t>
            </a:r>
            <a:r>
              <a:rPr sz="2100" spc="-50" dirty="0">
                <a:solidFill>
                  <a:srgbClr val="333333"/>
                </a:solidFill>
                <a:latin typeface="Trebuchet MS"/>
                <a:cs typeface="Trebuchet MS"/>
              </a:rPr>
              <a:t> </a:t>
            </a:r>
            <a:r>
              <a:rPr sz="2100" spc="95" dirty="0">
                <a:solidFill>
                  <a:srgbClr val="333333"/>
                </a:solidFill>
                <a:latin typeface="Trebuchet MS"/>
                <a:cs typeface="Trebuchet MS"/>
              </a:rPr>
              <a:t>does</a:t>
            </a:r>
            <a:r>
              <a:rPr sz="2100" spc="-55" dirty="0">
                <a:solidFill>
                  <a:srgbClr val="333333"/>
                </a:solidFill>
                <a:latin typeface="Trebuchet MS"/>
                <a:cs typeface="Trebuchet MS"/>
              </a:rPr>
              <a:t> </a:t>
            </a:r>
            <a:r>
              <a:rPr sz="2100" spc="60" dirty="0">
                <a:solidFill>
                  <a:srgbClr val="333333"/>
                </a:solidFill>
                <a:latin typeface="Trebuchet MS"/>
                <a:cs typeface="Trebuchet MS"/>
              </a:rPr>
              <a:t>not</a:t>
            </a:r>
            <a:r>
              <a:rPr sz="2100" spc="-50" dirty="0">
                <a:solidFill>
                  <a:srgbClr val="333333"/>
                </a:solidFill>
                <a:latin typeface="Trebuchet MS"/>
                <a:cs typeface="Trebuchet MS"/>
              </a:rPr>
              <a:t> </a:t>
            </a:r>
            <a:r>
              <a:rPr sz="2100" dirty="0">
                <a:solidFill>
                  <a:srgbClr val="333333"/>
                </a:solidFill>
                <a:latin typeface="Trebuchet MS"/>
                <a:cs typeface="Trebuchet MS"/>
              </a:rPr>
              <a:t>take</a:t>
            </a:r>
            <a:r>
              <a:rPr sz="2100" spc="-50" dirty="0">
                <a:solidFill>
                  <a:srgbClr val="333333"/>
                </a:solidFill>
                <a:latin typeface="Trebuchet MS"/>
                <a:cs typeface="Trebuchet MS"/>
              </a:rPr>
              <a:t> </a:t>
            </a:r>
            <a:r>
              <a:rPr sz="2100" spc="114" dirty="0">
                <a:solidFill>
                  <a:srgbClr val="333333"/>
                </a:solidFill>
                <a:latin typeface="Trebuchet MS"/>
                <a:cs typeface="Trebuchet MS"/>
              </a:rPr>
              <a:t>up</a:t>
            </a:r>
            <a:r>
              <a:rPr sz="2100" spc="-55" dirty="0">
                <a:solidFill>
                  <a:srgbClr val="333333"/>
                </a:solidFill>
                <a:latin typeface="Trebuchet MS"/>
                <a:cs typeface="Trebuchet MS"/>
              </a:rPr>
              <a:t> </a:t>
            </a:r>
            <a:r>
              <a:rPr sz="2100" spc="95" dirty="0">
                <a:solidFill>
                  <a:srgbClr val="333333"/>
                </a:solidFill>
                <a:latin typeface="Trebuchet MS"/>
                <a:cs typeface="Trebuchet MS"/>
              </a:rPr>
              <a:t>more</a:t>
            </a:r>
            <a:r>
              <a:rPr sz="2100" spc="-50" dirty="0">
                <a:solidFill>
                  <a:srgbClr val="333333"/>
                </a:solidFill>
                <a:latin typeface="Trebuchet MS"/>
                <a:cs typeface="Trebuchet MS"/>
              </a:rPr>
              <a:t> </a:t>
            </a:r>
            <a:r>
              <a:rPr sz="2100" spc="100" dirty="0">
                <a:solidFill>
                  <a:srgbClr val="333333"/>
                </a:solidFill>
                <a:latin typeface="Trebuchet MS"/>
                <a:cs typeface="Trebuchet MS"/>
              </a:rPr>
              <a:t>memory</a:t>
            </a:r>
            <a:r>
              <a:rPr sz="2100" spc="-50" dirty="0">
                <a:solidFill>
                  <a:srgbClr val="333333"/>
                </a:solidFill>
                <a:latin typeface="Trebuchet MS"/>
                <a:cs typeface="Trebuchet MS"/>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spc="55" dirty="0">
                <a:solidFill>
                  <a:srgbClr val="333333"/>
                </a:solidFill>
                <a:latin typeface="Trebuchet MS"/>
                <a:cs typeface="Trebuchet MS"/>
              </a:rPr>
              <a:t>more </a:t>
            </a:r>
            <a:r>
              <a:rPr sz="2100" spc="100" dirty="0">
                <a:solidFill>
                  <a:srgbClr val="333333"/>
                </a:solidFill>
                <a:latin typeface="Trebuchet MS"/>
                <a:cs typeface="Trebuchet MS"/>
              </a:rPr>
              <a:t>CPU</a:t>
            </a:r>
            <a:r>
              <a:rPr sz="2100" spc="-85" dirty="0">
                <a:solidFill>
                  <a:srgbClr val="333333"/>
                </a:solidFill>
                <a:latin typeface="Trebuchet MS"/>
                <a:cs typeface="Trebuchet MS"/>
              </a:rPr>
              <a:t> </a:t>
            </a:r>
            <a:r>
              <a:rPr sz="2100" spc="50" dirty="0">
                <a:solidFill>
                  <a:srgbClr val="333333"/>
                </a:solidFill>
                <a:latin typeface="Trebuchet MS"/>
                <a:cs typeface="Trebuchet MS"/>
              </a:rPr>
              <a:t>than</a:t>
            </a:r>
            <a:r>
              <a:rPr sz="2100" spc="-85" dirty="0">
                <a:solidFill>
                  <a:srgbClr val="333333"/>
                </a:solidFill>
                <a:latin typeface="Trebuchet MS"/>
                <a:cs typeface="Trebuchet MS"/>
              </a:rPr>
              <a:t> </a:t>
            </a:r>
            <a:r>
              <a:rPr sz="2100" spc="65" dirty="0">
                <a:solidFill>
                  <a:srgbClr val="333333"/>
                </a:solidFill>
                <a:latin typeface="Trebuchet MS"/>
                <a:cs typeface="Trebuchet MS"/>
              </a:rPr>
              <a:t>any</a:t>
            </a:r>
            <a:r>
              <a:rPr sz="2100" spc="-85" dirty="0">
                <a:solidFill>
                  <a:srgbClr val="333333"/>
                </a:solidFill>
                <a:latin typeface="Trebuchet MS"/>
                <a:cs typeface="Trebuchet MS"/>
              </a:rPr>
              <a:t> </a:t>
            </a:r>
            <a:r>
              <a:rPr sz="2100" spc="50" dirty="0">
                <a:solidFill>
                  <a:srgbClr val="333333"/>
                </a:solidFill>
                <a:latin typeface="Trebuchet MS"/>
                <a:cs typeface="Trebuchet MS"/>
              </a:rPr>
              <a:t>other</a:t>
            </a:r>
            <a:r>
              <a:rPr sz="2100" spc="-85" dirty="0">
                <a:solidFill>
                  <a:srgbClr val="333333"/>
                </a:solidFill>
                <a:latin typeface="Trebuchet MS"/>
                <a:cs typeface="Trebuchet MS"/>
              </a:rPr>
              <a:t> </a:t>
            </a:r>
            <a:r>
              <a:rPr sz="2100" spc="-10" dirty="0">
                <a:solidFill>
                  <a:srgbClr val="333333"/>
                </a:solidFill>
                <a:latin typeface="Trebuchet MS"/>
                <a:cs typeface="Trebuchet MS"/>
              </a:rPr>
              <a:t>executable</a:t>
            </a:r>
            <a:endParaRPr sz="2100">
              <a:latin typeface="Trebuchet MS"/>
              <a:cs typeface="Trebuchet MS"/>
            </a:endParaRPr>
          </a:p>
          <a:p>
            <a:pPr marL="12700">
              <a:lnSpc>
                <a:spcPct val="100000"/>
              </a:lnSpc>
              <a:spcBef>
                <a:spcPts val="1305"/>
              </a:spcBef>
            </a:pPr>
            <a:r>
              <a:rPr sz="2100" spc="8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ED2137"/>
                </a:solidFill>
                <a:latin typeface="Trebuchet MS"/>
                <a:cs typeface="Trebuchet MS"/>
              </a:rPr>
              <a:t>container</a:t>
            </a:r>
            <a:r>
              <a:rPr sz="2100" spc="-15" dirty="0">
                <a:solidFill>
                  <a:srgbClr val="ED2137"/>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dirty="0">
                <a:solidFill>
                  <a:srgbClr val="333333"/>
                </a:solidFill>
                <a:latin typeface="Trebuchet MS"/>
                <a:cs typeface="Trebuchet MS"/>
              </a:rPr>
              <a:t>therefore</a:t>
            </a:r>
            <a:r>
              <a:rPr sz="2100" spc="-15" dirty="0">
                <a:solidFill>
                  <a:srgbClr val="333333"/>
                </a:solidFill>
                <a:latin typeface="Trebuchet MS"/>
                <a:cs typeface="Trebuchet MS"/>
              </a:rPr>
              <a:t> </a:t>
            </a:r>
            <a:r>
              <a:rPr sz="2100" dirty="0">
                <a:solidFill>
                  <a:srgbClr val="333333"/>
                </a:solidFill>
                <a:latin typeface="Trebuchet MS"/>
                <a:cs typeface="Trebuchet MS"/>
              </a:rPr>
              <a:t>light</a:t>
            </a:r>
            <a:r>
              <a:rPr sz="2100" spc="-15" dirty="0">
                <a:solidFill>
                  <a:srgbClr val="333333"/>
                </a:solidFill>
                <a:latin typeface="Trebuchet MS"/>
                <a:cs typeface="Trebuchet MS"/>
              </a:rPr>
              <a:t> </a:t>
            </a:r>
            <a:r>
              <a:rPr sz="2100" dirty="0">
                <a:solidFill>
                  <a:srgbClr val="333333"/>
                </a:solidFill>
                <a:latin typeface="Trebuchet MS"/>
                <a:cs typeface="Trebuchet MS"/>
              </a:rPr>
              <a:t>(or</a:t>
            </a:r>
            <a:r>
              <a:rPr sz="2100" spc="-15" dirty="0">
                <a:solidFill>
                  <a:srgbClr val="333333"/>
                </a:solidFill>
                <a:latin typeface="Trebuchet MS"/>
                <a:cs typeface="Trebuchet MS"/>
              </a:rPr>
              <a:t> </a:t>
            </a:r>
            <a:r>
              <a:rPr sz="2100" dirty="0">
                <a:solidFill>
                  <a:srgbClr val="333333"/>
                </a:solidFill>
                <a:latin typeface="Trebuchet MS"/>
                <a:cs typeface="Trebuchet MS"/>
              </a:rPr>
              <a:t>rather</a:t>
            </a:r>
            <a:r>
              <a:rPr sz="2100" spc="-15" dirty="0">
                <a:solidFill>
                  <a:srgbClr val="333333"/>
                </a:solidFill>
                <a:latin typeface="Trebuchet MS"/>
                <a:cs typeface="Trebuchet MS"/>
              </a:rPr>
              <a:t> </a:t>
            </a:r>
            <a:r>
              <a:rPr sz="2100" spc="105" dirty="0">
                <a:solidFill>
                  <a:srgbClr val="333333"/>
                </a:solidFill>
                <a:latin typeface="Trebuchet MS"/>
                <a:cs typeface="Trebuchet MS"/>
              </a:rPr>
              <a:t>as</a:t>
            </a:r>
            <a:r>
              <a:rPr sz="2100" spc="-15" dirty="0">
                <a:solidFill>
                  <a:srgbClr val="333333"/>
                </a:solidFill>
                <a:latin typeface="Trebuchet MS"/>
                <a:cs typeface="Trebuchet MS"/>
              </a:rPr>
              <a:t> </a:t>
            </a:r>
            <a:r>
              <a:rPr sz="2100" dirty="0">
                <a:solidFill>
                  <a:srgbClr val="333333"/>
                </a:solidFill>
                <a:latin typeface="Trebuchet MS"/>
                <a:cs typeface="Trebuchet MS"/>
              </a:rPr>
              <a:t>light</a:t>
            </a:r>
            <a:r>
              <a:rPr sz="2100" spc="-20" dirty="0">
                <a:solidFill>
                  <a:srgbClr val="333333"/>
                </a:solidFill>
                <a:latin typeface="Trebuchet MS"/>
                <a:cs typeface="Trebuchet MS"/>
              </a:rPr>
              <a:t> </a:t>
            </a:r>
            <a:r>
              <a:rPr sz="2100" spc="105" dirty="0">
                <a:solidFill>
                  <a:srgbClr val="333333"/>
                </a:solidFill>
                <a:latin typeface="Trebuchet MS"/>
                <a:cs typeface="Trebuchet MS"/>
              </a:rPr>
              <a:t>as</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80" dirty="0">
                <a:solidFill>
                  <a:srgbClr val="333333"/>
                </a:solidFill>
                <a:latin typeface="Trebuchet MS"/>
                <a:cs typeface="Trebuchet MS"/>
              </a:rPr>
              <a:t>process</a:t>
            </a:r>
            <a:r>
              <a:rPr sz="2100" spc="-15"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spc="45" dirty="0">
                <a:solidFill>
                  <a:srgbClr val="333333"/>
                </a:solidFill>
                <a:latin typeface="Trebuchet MS"/>
                <a:cs typeface="Trebuchet MS"/>
              </a:rPr>
              <a:t>runs)</a:t>
            </a:r>
            <a:endParaRPr sz="2100">
              <a:latin typeface="Trebuchet MS"/>
              <a:cs typeface="Trebuchet MS"/>
            </a:endParaRPr>
          </a:p>
          <a:p>
            <a:pPr marL="12700" marR="5080">
              <a:lnSpc>
                <a:spcPts val="2100"/>
              </a:lnSpc>
              <a:spcBef>
                <a:spcPts val="1650"/>
              </a:spcBef>
            </a:pPr>
            <a:r>
              <a:rPr sz="2100" spc="6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contrast,</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dirty="0">
                <a:solidFill>
                  <a:srgbClr val="ED2137"/>
                </a:solidFill>
                <a:latin typeface="Trebuchet MS"/>
                <a:cs typeface="Trebuchet MS"/>
              </a:rPr>
              <a:t>virtual</a:t>
            </a:r>
            <a:r>
              <a:rPr sz="2100" spc="-55" dirty="0">
                <a:solidFill>
                  <a:srgbClr val="ED2137"/>
                </a:solidFill>
                <a:latin typeface="Trebuchet MS"/>
                <a:cs typeface="Trebuchet MS"/>
              </a:rPr>
              <a:t> </a:t>
            </a:r>
            <a:r>
              <a:rPr sz="2100" spc="65" dirty="0">
                <a:solidFill>
                  <a:srgbClr val="ED2137"/>
                </a:solidFill>
                <a:latin typeface="Trebuchet MS"/>
                <a:cs typeface="Trebuchet MS"/>
              </a:rPr>
              <a:t>machine</a:t>
            </a:r>
            <a:r>
              <a:rPr sz="2100" spc="-50" dirty="0">
                <a:solidFill>
                  <a:srgbClr val="ED2137"/>
                </a:solidFill>
                <a:latin typeface="Trebuchet MS"/>
                <a:cs typeface="Trebuchet MS"/>
              </a:rPr>
              <a:t> </a:t>
            </a:r>
            <a:r>
              <a:rPr sz="2100" dirty="0">
                <a:solidFill>
                  <a:srgbClr val="333333"/>
                </a:solidFill>
                <a:latin typeface="Trebuchet MS"/>
                <a:cs typeface="Trebuchet MS"/>
              </a:rPr>
              <a:t>(VM)</a:t>
            </a:r>
            <a:r>
              <a:rPr sz="2100" spc="-55" dirty="0">
                <a:solidFill>
                  <a:srgbClr val="333333"/>
                </a:solidFill>
                <a:latin typeface="Trebuchet MS"/>
                <a:cs typeface="Trebuchet MS"/>
              </a:rPr>
              <a:t> </a:t>
            </a:r>
            <a:r>
              <a:rPr sz="2100" spc="105" dirty="0">
                <a:solidFill>
                  <a:srgbClr val="333333"/>
                </a:solidFill>
                <a:latin typeface="Trebuchet MS"/>
                <a:cs typeface="Trebuchet MS"/>
              </a:rPr>
              <a:t>runs</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complete</a:t>
            </a:r>
            <a:r>
              <a:rPr sz="2100" spc="-55" dirty="0">
                <a:solidFill>
                  <a:srgbClr val="333333"/>
                </a:solidFill>
                <a:latin typeface="Trebuchet MS"/>
                <a:cs typeface="Trebuchet MS"/>
              </a:rPr>
              <a:t> </a:t>
            </a:r>
            <a:r>
              <a:rPr sz="2100" spc="50" dirty="0">
                <a:solidFill>
                  <a:srgbClr val="333333"/>
                </a:solidFill>
                <a:latin typeface="Trebuchet MS"/>
                <a:cs typeface="Trebuchet MS"/>
              </a:rPr>
              <a:t>operating</a:t>
            </a:r>
            <a:r>
              <a:rPr sz="2100" spc="-50" dirty="0">
                <a:solidFill>
                  <a:srgbClr val="333333"/>
                </a:solidFill>
                <a:latin typeface="Trebuchet MS"/>
                <a:cs typeface="Trebuchet MS"/>
              </a:rPr>
              <a:t> </a:t>
            </a:r>
            <a:r>
              <a:rPr sz="2100" spc="75" dirty="0">
                <a:solidFill>
                  <a:srgbClr val="333333"/>
                </a:solidFill>
                <a:latin typeface="Trebuchet MS"/>
                <a:cs typeface="Trebuchet MS"/>
              </a:rPr>
              <a:t>system</a:t>
            </a:r>
            <a:r>
              <a:rPr sz="2100" spc="-55" dirty="0">
                <a:solidFill>
                  <a:srgbClr val="333333"/>
                </a:solidFill>
                <a:latin typeface="Trebuchet MS"/>
                <a:cs typeface="Trebuchet MS"/>
              </a:rPr>
              <a:t> </a:t>
            </a:r>
            <a:r>
              <a:rPr sz="2100" dirty="0">
                <a:solidFill>
                  <a:srgbClr val="333333"/>
                </a:solidFill>
                <a:latin typeface="Trebuchet MS"/>
                <a:cs typeface="Trebuchet MS"/>
              </a:rPr>
              <a:t>with</a:t>
            </a:r>
            <a:r>
              <a:rPr sz="2100" spc="-50" dirty="0">
                <a:solidFill>
                  <a:srgbClr val="333333"/>
                </a:solidFill>
                <a:latin typeface="Trebuchet MS"/>
                <a:cs typeface="Trebuchet MS"/>
              </a:rPr>
              <a:t> </a:t>
            </a:r>
            <a:r>
              <a:rPr sz="2100" dirty="0">
                <a:solidFill>
                  <a:srgbClr val="333333"/>
                </a:solidFill>
                <a:latin typeface="Trebuchet MS"/>
                <a:cs typeface="Trebuchet MS"/>
              </a:rPr>
              <a:t>virtual</a:t>
            </a:r>
            <a:r>
              <a:rPr sz="2100" spc="-55" dirty="0">
                <a:solidFill>
                  <a:srgbClr val="333333"/>
                </a:solidFill>
                <a:latin typeface="Trebuchet MS"/>
                <a:cs typeface="Trebuchet MS"/>
              </a:rPr>
              <a:t> </a:t>
            </a:r>
            <a:r>
              <a:rPr sz="2100" spc="50" dirty="0">
                <a:solidFill>
                  <a:srgbClr val="333333"/>
                </a:solidFill>
                <a:latin typeface="Trebuchet MS"/>
                <a:cs typeface="Trebuchet MS"/>
              </a:rPr>
              <a:t>access</a:t>
            </a:r>
            <a:r>
              <a:rPr sz="2100" spc="-50" dirty="0">
                <a:solidFill>
                  <a:srgbClr val="333333"/>
                </a:solidFill>
                <a:latin typeface="Trebuchet MS"/>
                <a:cs typeface="Trebuchet MS"/>
              </a:rPr>
              <a:t> </a:t>
            </a:r>
            <a:r>
              <a:rPr sz="2100" spc="-25" dirty="0">
                <a:solidFill>
                  <a:srgbClr val="333333"/>
                </a:solidFill>
                <a:latin typeface="Trebuchet MS"/>
                <a:cs typeface="Trebuchet MS"/>
              </a:rPr>
              <a:t>to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75" dirty="0">
                <a:solidFill>
                  <a:srgbClr val="333333"/>
                </a:solidFill>
                <a:latin typeface="Trebuchet MS"/>
                <a:cs typeface="Trebuchet MS"/>
              </a:rPr>
              <a:t>host</a:t>
            </a:r>
            <a:r>
              <a:rPr sz="2100" spc="-5" dirty="0">
                <a:solidFill>
                  <a:srgbClr val="333333"/>
                </a:solidFill>
                <a:latin typeface="Trebuchet MS"/>
                <a:cs typeface="Trebuchet MS"/>
              </a:rPr>
              <a:t> </a:t>
            </a:r>
            <a:r>
              <a:rPr sz="2100" spc="80" dirty="0">
                <a:solidFill>
                  <a:srgbClr val="333333"/>
                </a:solidFill>
                <a:latin typeface="Trebuchet MS"/>
                <a:cs typeface="Trebuchet MS"/>
              </a:rPr>
              <a:t>machine's</a:t>
            </a:r>
            <a:r>
              <a:rPr sz="2100" spc="-5" dirty="0">
                <a:solidFill>
                  <a:srgbClr val="333333"/>
                </a:solidFill>
                <a:latin typeface="Trebuchet MS"/>
                <a:cs typeface="Trebuchet MS"/>
              </a:rPr>
              <a:t> </a:t>
            </a:r>
            <a:r>
              <a:rPr sz="2100" dirty="0">
                <a:solidFill>
                  <a:srgbClr val="333333"/>
                </a:solidFill>
                <a:latin typeface="Trebuchet MS"/>
                <a:cs typeface="Trebuchet MS"/>
              </a:rPr>
              <a:t>resources,</a:t>
            </a:r>
            <a:r>
              <a:rPr sz="2100" spc="-10" dirty="0">
                <a:solidFill>
                  <a:srgbClr val="333333"/>
                </a:solidFill>
                <a:latin typeface="Trebuchet MS"/>
                <a:cs typeface="Trebuchet MS"/>
              </a:rPr>
              <a:t> </a:t>
            </a:r>
            <a:r>
              <a:rPr sz="2100" spc="80" dirty="0">
                <a:solidFill>
                  <a:srgbClr val="333333"/>
                </a:solidFill>
                <a:latin typeface="Trebuchet MS"/>
                <a:cs typeface="Trebuchet MS"/>
              </a:rPr>
              <a:t>through</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spc="45" dirty="0">
                <a:solidFill>
                  <a:srgbClr val="333333"/>
                </a:solidFill>
                <a:latin typeface="Trebuchet MS"/>
                <a:cs typeface="Trebuchet MS"/>
              </a:rPr>
              <a:t>hypervisor</a:t>
            </a:r>
            <a:endParaRPr sz="2100">
              <a:latin typeface="Trebuchet MS"/>
              <a:cs typeface="Trebuchet MS"/>
            </a:endParaRPr>
          </a:p>
          <a:p>
            <a:pPr marL="12700" marR="288290">
              <a:lnSpc>
                <a:spcPts val="2100"/>
              </a:lnSpc>
              <a:spcBef>
                <a:spcPts val="1650"/>
              </a:spcBef>
            </a:pPr>
            <a:r>
              <a:rPr sz="2100" spc="135" dirty="0">
                <a:solidFill>
                  <a:srgbClr val="333333"/>
                </a:solidFill>
                <a:latin typeface="Trebuchet MS"/>
                <a:cs typeface="Trebuchet MS"/>
              </a:rPr>
              <a:t>Most</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35" dirty="0">
                <a:solidFill>
                  <a:srgbClr val="333333"/>
                </a:solidFill>
                <a:latin typeface="Trebuchet MS"/>
                <a:cs typeface="Trebuchet MS"/>
              </a:rPr>
              <a:t>time,</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200" dirty="0">
                <a:solidFill>
                  <a:srgbClr val="ED2137"/>
                </a:solidFill>
                <a:latin typeface="Trebuchet MS"/>
                <a:cs typeface="Trebuchet MS"/>
              </a:rPr>
              <a:t>VM</a:t>
            </a:r>
            <a:r>
              <a:rPr sz="2100" spc="-65" dirty="0">
                <a:solidFill>
                  <a:srgbClr val="ED2137"/>
                </a:solidFill>
                <a:latin typeface="Trebuchet MS"/>
                <a:cs typeface="Trebuchet MS"/>
              </a:rPr>
              <a:t> </a:t>
            </a:r>
            <a:r>
              <a:rPr sz="2100" spc="55" dirty="0">
                <a:solidFill>
                  <a:srgbClr val="333333"/>
                </a:solidFill>
                <a:latin typeface="Trebuchet MS"/>
                <a:cs typeface="Trebuchet MS"/>
              </a:rPr>
              <a:t>provides</a:t>
            </a:r>
            <a:r>
              <a:rPr sz="2100" spc="-60" dirty="0">
                <a:solidFill>
                  <a:srgbClr val="333333"/>
                </a:solidFill>
                <a:latin typeface="Trebuchet MS"/>
                <a:cs typeface="Trebuchet MS"/>
              </a:rPr>
              <a:t> </a:t>
            </a:r>
            <a:r>
              <a:rPr sz="2100" spc="100" dirty="0">
                <a:solidFill>
                  <a:srgbClr val="333333"/>
                </a:solidFill>
                <a:latin typeface="Trebuchet MS"/>
                <a:cs typeface="Trebuchet MS"/>
              </a:rPr>
              <a:t>an</a:t>
            </a:r>
            <a:r>
              <a:rPr sz="2100" spc="-60" dirty="0">
                <a:solidFill>
                  <a:srgbClr val="333333"/>
                </a:solidFill>
                <a:latin typeface="Trebuchet MS"/>
                <a:cs typeface="Trebuchet MS"/>
              </a:rPr>
              <a:t> </a:t>
            </a:r>
            <a:r>
              <a:rPr sz="2100" spc="60" dirty="0">
                <a:solidFill>
                  <a:srgbClr val="333333"/>
                </a:solidFill>
                <a:latin typeface="Trebuchet MS"/>
                <a:cs typeface="Trebuchet MS"/>
              </a:rPr>
              <a:t>environment</a:t>
            </a:r>
            <a:r>
              <a:rPr sz="2100" spc="-65" dirty="0">
                <a:solidFill>
                  <a:srgbClr val="333333"/>
                </a:solidFill>
                <a:latin typeface="Trebuchet MS"/>
                <a:cs typeface="Trebuchet MS"/>
              </a:rPr>
              <a:t> </a:t>
            </a:r>
            <a:r>
              <a:rPr sz="2100" dirty="0">
                <a:solidFill>
                  <a:srgbClr val="333333"/>
                </a:solidFill>
                <a:latin typeface="Trebuchet MS"/>
                <a:cs typeface="Trebuchet MS"/>
              </a:rPr>
              <a:t>with</a:t>
            </a:r>
            <a:r>
              <a:rPr sz="2100" spc="-60" dirty="0">
                <a:solidFill>
                  <a:srgbClr val="333333"/>
                </a:solidFill>
                <a:latin typeface="Trebuchet MS"/>
                <a:cs typeface="Trebuchet MS"/>
              </a:rPr>
              <a:t> </a:t>
            </a:r>
            <a:r>
              <a:rPr sz="2100" spc="95" dirty="0">
                <a:solidFill>
                  <a:srgbClr val="333333"/>
                </a:solidFill>
                <a:latin typeface="Trebuchet MS"/>
                <a:cs typeface="Trebuchet MS"/>
              </a:rPr>
              <a:t>more</a:t>
            </a:r>
            <a:r>
              <a:rPr sz="2100" spc="-60" dirty="0">
                <a:solidFill>
                  <a:srgbClr val="333333"/>
                </a:solidFill>
                <a:latin typeface="Trebuchet MS"/>
                <a:cs typeface="Trebuchet MS"/>
              </a:rPr>
              <a:t> </a:t>
            </a:r>
            <a:r>
              <a:rPr sz="2100" dirty="0">
                <a:solidFill>
                  <a:srgbClr val="333333"/>
                </a:solidFill>
                <a:latin typeface="Trebuchet MS"/>
                <a:cs typeface="Trebuchet MS"/>
              </a:rPr>
              <a:t>available</a:t>
            </a:r>
            <a:r>
              <a:rPr sz="2100" spc="-65" dirty="0">
                <a:solidFill>
                  <a:srgbClr val="333333"/>
                </a:solidFill>
                <a:latin typeface="Trebuchet MS"/>
                <a:cs typeface="Trebuchet MS"/>
              </a:rPr>
              <a:t> </a:t>
            </a:r>
            <a:r>
              <a:rPr sz="2100" spc="65" dirty="0">
                <a:solidFill>
                  <a:srgbClr val="333333"/>
                </a:solidFill>
                <a:latin typeface="Trebuchet MS"/>
                <a:cs typeface="Trebuchet MS"/>
              </a:rPr>
              <a:t>resources</a:t>
            </a:r>
            <a:r>
              <a:rPr sz="2100" spc="-60" dirty="0">
                <a:solidFill>
                  <a:srgbClr val="333333"/>
                </a:solidFill>
                <a:latin typeface="Trebuchet MS"/>
                <a:cs typeface="Trebuchet MS"/>
              </a:rPr>
              <a:t> </a:t>
            </a:r>
            <a:r>
              <a:rPr sz="2100" spc="50" dirty="0">
                <a:solidFill>
                  <a:srgbClr val="333333"/>
                </a:solidFill>
                <a:latin typeface="Trebuchet MS"/>
                <a:cs typeface="Trebuchet MS"/>
              </a:rPr>
              <a:t>than</a:t>
            </a:r>
            <a:r>
              <a:rPr sz="2100" spc="-60"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applications</a:t>
            </a:r>
            <a:r>
              <a:rPr sz="2100" spc="50" dirty="0">
                <a:solidFill>
                  <a:srgbClr val="333333"/>
                </a:solidFill>
                <a:latin typeface="Trebuchet MS"/>
                <a:cs typeface="Trebuchet MS"/>
              </a:rPr>
              <a:t> </a:t>
            </a:r>
            <a:r>
              <a:rPr sz="2100" dirty="0">
                <a:solidFill>
                  <a:srgbClr val="333333"/>
                </a:solidFill>
                <a:latin typeface="Trebuchet MS"/>
                <a:cs typeface="Trebuchet MS"/>
              </a:rPr>
              <a:t>really</a:t>
            </a:r>
            <a:r>
              <a:rPr sz="2100" spc="55" dirty="0">
                <a:solidFill>
                  <a:srgbClr val="333333"/>
                </a:solidFill>
                <a:latin typeface="Trebuchet MS"/>
                <a:cs typeface="Trebuchet MS"/>
              </a:rPr>
              <a:t> </a:t>
            </a:r>
            <a:r>
              <a:rPr sz="2100" spc="45" dirty="0">
                <a:solidFill>
                  <a:srgbClr val="333333"/>
                </a:solidFill>
                <a:latin typeface="Trebuchet MS"/>
                <a:cs typeface="Trebuchet MS"/>
              </a:rPr>
              <a:t>need</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pic>
        <p:nvPicPr>
          <p:cNvPr id="7" name="object 7"/>
          <p:cNvPicPr/>
          <p:nvPr/>
        </p:nvPicPr>
        <p:blipFill>
          <a:blip r:embed="rId2" cstate="print"/>
          <a:stretch>
            <a:fillRect/>
          </a:stretch>
        </p:blipFill>
        <p:spPr>
          <a:xfrm>
            <a:off x="933449" y="3629024"/>
            <a:ext cx="95250" cy="95249"/>
          </a:xfrm>
          <a:prstGeom prst="rect">
            <a:avLst/>
          </a:prstGeom>
        </p:spPr>
      </p:pic>
      <p:pic>
        <p:nvPicPr>
          <p:cNvPr id="8" name="object 8"/>
          <p:cNvPicPr/>
          <p:nvPr/>
        </p:nvPicPr>
        <p:blipFill>
          <a:blip r:embed="rId2" cstate="print"/>
          <a:stretch>
            <a:fillRect/>
          </a:stretch>
        </p:blipFill>
        <p:spPr>
          <a:xfrm>
            <a:off x="933449" y="4105274"/>
            <a:ext cx="95250" cy="95249"/>
          </a:xfrm>
          <a:prstGeom prst="rect">
            <a:avLst/>
          </a:prstGeom>
        </p:spPr>
      </p:pic>
      <p:pic>
        <p:nvPicPr>
          <p:cNvPr id="9" name="object 9"/>
          <p:cNvPicPr/>
          <p:nvPr/>
        </p:nvPicPr>
        <p:blipFill>
          <a:blip r:embed="rId2" cstate="print"/>
          <a:stretch>
            <a:fillRect/>
          </a:stretch>
        </p:blipFill>
        <p:spPr>
          <a:xfrm>
            <a:off x="933449" y="4848224"/>
            <a:ext cx="95250" cy="95249"/>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412381" y="6133494"/>
            <a:ext cx="4745524" cy="496248"/>
          </a:xfrm>
          <a:prstGeom prst="rect">
            <a:avLst/>
          </a:prstGeom>
        </p:spPr>
      </p:pic>
    </p:spTree>
    <p:extLst>
      <p:ext uri="{BB962C8B-B14F-4D97-AF65-F5344CB8AC3E}">
        <p14:creationId xmlns:p14="http://schemas.microsoft.com/office/powerpoint/2010/main" val="130546220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extLst>
      <p:ext uri="{BB962C8B-B14F-4D97-AF65-F5344CB8AC3E}">
        <p14:creationId xmlns:p14="http://schemas.microsoft.com/office/powerpoint/2010/main" val="245274587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48795" y="3717918"/>
            <a:ext cx="3427729" cy="2016125"/>
          </a:xfrm>
          <a:prstGeom prst="rect">
            <a:avLst/>
          </a:prstGeom>
        </p:spPr>
        <p:txBody>
          <a:bodyPr vert="horz" wrap="square" lIns="0" tIns="17145" rIns="0" bIns="0" rtlCol="0">
            <a:spAutoFit/>
          </a:bodyPr>
          <a:lstStyle/>
          <a:p>
            <a:pPr marL="12065" marR="5080" algn="ctr">
              <a:lnSpc>
                <a:spcPct val="108600"/>
              </a:lnSpc>
              <a:spcBef>
                <a:spcPts val="135"/>
              </a:spcBef>
            </a:pPr>
            <a:r>
              <a:rPr sz="4000" spc="-120" dirty="0"/>
              <a:t>SERVICE</a:t>
            </a:r>
            <a:r>
              <a:rPr sz="4000" spc="-135" dirty="0"/>
              <a:t> </a:t>
            </a:r>
            <a:r>
              <a:rPr sz="4000" spc="75" dirty="0"/>
              <a:t>AND </a:t>
            </a:r>
            <a:r>
              <a:rPr sz="4000" spc="-10" dirty="0"/>
              <a:t>NETWORK EXPOSITION</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7</a:t>
            </a:r>
            <a:endParaRPr sz="1450">
              <a:latin typeface="Trebuchet MS"/>
              <a:cs typeface="Trebuchet M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pic>
        <p:nvPicPr>
          <p:cNvPr id="7" name="object 7"/>
          <p:cNvPicPr/>
          <p:nvPr/>
        </p:nvPicPr>
        <p:blipFill>
          <a:blip r:embed="rId2" cstate="print"/>
          <a:stretch>
            <a:fillRect/>
          </a:stretch>
        </p:blipFill>
        <p:spPr>
          <a:xfrm>
            <a:off x="933449" y="3781424"/>
            <a:ext cx="95250" cy="95249"/>
          </a:xfrm>
          <a:prstGeom prst="rect">
            <a:avLst/>
          </a:prstGeom>
        </p:spPr>
      </p:pic>
      <p:pic>
        <p:nvPicPr>
          <p:cNvPr id="8" name="object 8"/>
          <p:cNvPicPr/>
          <p:nvPr/>
        </p:nvPicPr>
        <p:blipFill>
          <a:blip r:embed="rId2" cstate="print"/>
          <a:stretch>
            <a:fillRect/>
          </a:stretch>
        </p:blipFill>
        <p:spPr>
          <a:xfrm>
            <a:off x="933449" y="4267199"/>
            <a:ext cx="95250" cy="95249"/>
          </a:xfrm>
          <a:prstGeom prst="rect">
            <a:avLst/>
          </a:prstGeom>
        </p:spPr>
      </p:pic>
      <p:pic>
        <p:nvPicPr>
          <p:cNvPr id="9" name="object 9"/>
          <p:cNvPicPr/>
          <p:nvPr/>
        </p:nvPicPr>
        <p:blipFill>
          <a:blip r:embed="rId2" cstate="print"/>
          <a:stretch>
            <a:fillRect/>
          </a:stretch>
        </p:blipFill>
        <p:spPr>
          <a:xfrm>
            <a:off x="933449" y="4743449"/>
            <a:ext cx="95250" cy="95249"/>
          </a:xfrm>
          <a:prstGeom prst="rect">
            <a:avLst/>
          </a:prstGeom>
        </p:spPr>
      </p:pic>
      <p:sp>
        <p:nvSpPr>
          <p:cNvPr id="10" name="object 10"/>
          <p:cNvSpPr txBox="1"/>
          <p:nvPr/>
        </p:nvSpPr>
        <p:spPr>
          <a:xfrm>
            <a:off x="1177924" y="1574164"/>
            <a:ext cx="3884929" cy="3378200"/>
          </a:xfrm>
          <a:prstGeom prst="rect">
            <a:avLst/>
          </a:prstGeom>
        </p:spPr>
        <p:txBody>
          <a:bodyPr vert="horz" wrap="square" lIns="0" tIns="9525" rIns="0" bIns="0" rtlCol="0">
            <a:spAutoFit/>
          </a:bodyPr>
          <a:lstStyle/>
          <a:p>
            <a:pPr marL="12700" marR="13970">
              <a:lnSpc>
                <a:spcPct val="149800"/>
              </a:lnSpc>
              <a:spcBef>
                <a:spcPts val="75"/>
              </a:spcBef>
            </a:pPr>
            <a:r>
              <a:rPr sz="2100" spc="60" dirty="0">
                <a:solidFill>
                  <a:srgbClr val="333333"/>
                </a:solidFill>
                <a:latin typeface="Trebuchet MS"/>
                <a:cs typeface="Trebuchet MS"/>
              </a:rPr>
              <a:t>What</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dirty="0">
                <a:solidFill>
                  <a:srgbClr val="333333"/>
                </a:solidFill>
                <a:latin typeface="Trebuchet MS"/>
                <a:cs typeface="Trebuchet MS"/>
              </a:rPr>
              <a:t>concept</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spc="-10" dirty="0">
                <a:solidFill>
                  <a:srgbClr val="333333"/>
                </a:solidFill>
                <a:latin typeface="Trebuchet MS"/>
                <a:cs typeface="Trebuchet MS"/>
              </a:rPr>
              <a:t>Services </a:t>
            </a:r>
            <a:r>
              <a:rPr sz="2100" spc="85" dirty="0">
                <a:solidFill>
                  <a:srgbClr val="333333"/>
                </a:solidFill>
                <a:latin typeface="Trebuchet MS"/>
                <a:cs typeface="Trebuchet MS"/>
              </a:rPr>
              <a:t>Expose</a:t>
            </a:r>
            <a:r>
              <a:rPr sz="2100" spc="25" dirty="0">
                <a:solidFill>
                  <a:srgbClr val="333333"/>
                </a:solidFill>
                <a:latin typeface="Trebuchet MS"/>
                <a:cs typeface="Trebuchet MS"/>
              </a:rPr>
              <a:t> </a:t>
            </a:r>
            <a:r>
              <a:rPr sz="2100" dirty="0">
                <a:solidFill>
                  <a:srgbClr val="333333"/>
                </a:solidFill>
                <a:latin typeface="Trebuchet MS"/>
                <a:cs typeface="Trebuchet MS"/>
              </a:rPr>
              <a:t>inside</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 dirty="0">
                <a:solidFill>
                  <a:srgbClr val="333333"/>
                </a:solidFill>
                <a:latin typeface="Trebuchet MS"/>
                <a:cs typeface="Trebuchet MS"/>
              </a:rPr>
              <a:t>cluster </a:t>
            </a:r>
            <a:r>
              <a:rPr sz="2100" spc="85" dirty="0">
                <a:solidFill>
                  <a:srgbClr val="333333"/>
                </a:solidFill>
                <a:latin typeface="Trebuchet MS"/>
                <a:cs typeface="Trebuchet MS"/>
              </a:rPr>
              <a:t>Expose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external</a:t>
            </a:r>
            <a:r>
              <a:rPr sz="2100" spc="-25" dirty="0">
                <a:solidFill>
                  <a:srgbClr val="333333"/>
                </a:solidFill>
                <a:latin typeface="Trebuchet MS"/>
                <a:cs typeface="Trebuchet MS"/>
              </a:rPr>
              <a:t> </a:t>
            </a:r>
            <a:r>
              <a:rPr sz="2100" spc="-10" dirty="0">
                <a:solidFill>
                  <a:srgbClr val="333333"/>
                </a:solidFill>
                <a:latin typeface="Trebuchet MS"/>
                <a:cs typeface="Trebuchet MS"/>
              </a:rPr>
              <a:t>client </a:t>
            </a:r>
            <a:r>
              <a:rPr sz="2100" spc="70" dirty="0">
                <a:solidFill>
                  <a:srgbClr val="333333"/>
                </a:solidFill>
                <a:latin typeface="Trebuchet MS"/>
                <a:cs typeface="Trebuchet MS"/>
              </a:rPr>
              <a:t>Readiness</a:t>
            </a:r>
            <a:r>
              <a:rPr sz="2100" spc="-75" dirty="0">
                <a:solidFill>
                  <a:srgbClr val="333333"/>
                </a:solidFill>
                <a:latin typeface="Trebuchet MS"/>
                <a:cs typeface="Trebuchet MS"/>
              </a:rPr>
              <a:t> </a:t>
            </a:r>
            <a:r>
              <a:rPr sz="2100" spc="65" dirty="0">
                <a:solidFill>
                  <a:srgbClr val="333333"/>
                </a:solidFill>
                <a:latin typeface="Trebuchet MS"/>
                <a:cs typeface="Trebuchet MS"/>
              </a:rPr>
              <a:t>probe</a:t>
            </a:r>
            <a:endParaRPr sz="2100">
              <a:latin typeface="Trebuchet MS"/>
              <a:cs typeface="Trebuchet MS"/>
            </a:endParaRPr>
          </a:p>
          <a:p>
            <a:pPr marL="12700" marR="1655445">
              <a:lnSpc>
                <a:spcPts val="3820"/>
              </a:lnSpc>
              <a:spcBef>
                <a:spcPts val="275"/>
              </a:spcBef>
            </a:pPr>
            <a:r>
              <a:rPr sz="2100" spc="70" dirty="0">
                <a:solidFill>
                  <a:srgbClr val="333333"/>
                </a:solidFill>
                <a:latin typeface="Trebuchet MS"/>
                <a:cs typeface="Trebuchet MS"/>
              </a:rPr>
              <a:t>Headless</a:t>
            </a:r>
            <a:r>
              <a:rPr sz="2100" spc="-75" dirty="0">
                <a:solidFill>
                  <a:srgbClr val="333333"/>
                </a:solidFill>
                <a:latin typeface="Trebuchet MS"/>
                <a:cs typeface="Trebuchet MS"/>
              </a:rPr>
              <a:t> </a:t>
            </a:r>
            <a:r>
              <a:rPr sz="2100" spc="-10" dirty="0">
                <a:solidFill>
                  <a:srgbClr val="333333"/>
                </a:solidFill>
                <a:latin typeface="Trebuchet MS"/>
                <a:cs typeface="Trebuchet MS"/>
              </a:rPr>
              <a:t>Services </a:t>
            </a:r>
            <a:r>
              <a:rPr sz="2100" dirty="0">
                <a:solidFill>
                  <a:srgbClr val="333333"/>
                </a:solidFill>
                <a:latin typeface="Trebuchet MS"/>
                <a:cs typeface="Trebuchet MS"/>
              </a:rPr>
              <a:t>Port</a:t>
            </a:r>
            <a:r>
              <a:rPr sz="2100" spc="65" dirty="0">
                <a:solidFill>
                  <a:srgbClr val="333333"/>
                </a:solidFill>
                <a:latin typeface="Trebuchet MS"/>
                <a:cs typeface="Trebuchet MS"/>
              </a:rPr>
              <a:t> </a:t>
            </a:r>
            <a:r>
              <a:rPr sz="2100" spc="40" dirty="0">
                <a:solidFill>
                  <a:srgbClr val="333333"/>
                </a:solidFill>
                <a:latin typeface="Trebuchet MS"/>
                <a:cs typeface="Trebuchet MS"/>
              </a:rPr>
              <a:t>forward</a:t>
            </a:r>
            <a:endParaRPr sz="2100">
              <a:latin typeface="Trebuchet MS"/>
              <a:cs typeface="Trebuchet MS"/>
            </a:endParaRPr>
          </a:p>
          <a:p>
            <a:pPr marL="12700">
              <a:lnSpc>
                <a:spcPct val="100000"/>
              </a:lnSpc>
              <a:spcBef>
                <a:spcPts val="890"/>
              </a:spcBef>
            </a:pPr>
            <a:r>
              <a:rPr sz="2100" spc="50" dirty="0">
                <a:solidFill>
                  <a:srgbClr val="333333"/>
                </a:solidFill>
                <a:latin typeface="Trebuchet MS"/>
                <a:cs typeface="Trebuchet MS"/>
              </a:rPr>
              <a:t>Secure</a:t>
            </a:r>
            <a:r>
              <a:rPr sz="2100" spc="55" dirty="0">
                <a:solidFill>
                  <a:srgbClr val="333333"/>
                </a:solidFill>
                <a:latin typeface="Trebuchet MS"/>
                <a:cs typeface="Trebuchet MS"/>
              </a:rPr>
              <a:t> </a:t>
            </a:r>
            <a:r>
              <a:rPr sz="2100" dirty="0">
                <a:solidFill>
                  <a:srgbClr val="333333"/>
                </a:solidFill>
                <a:latin typeface="Trebuchet MS"/>
                <a:cs typeface="Trebuchet MS"/>
              </a:rPr>
              <a:t>Services</a:t>
            </a:r>
            <a:r>
              <a:rPr sz="2100" spc="60" dirty="0">
                <a:solidFill>
                  <a:srgbClr val="333333"/>
                </a:solidFill>
                <a:latin typeface="Trebuchet MS"/>
                <a:cs typeface="Trebuchet MS"/>
              </a:rPr>
              <a:t> </a:t>
            </a:r>
            <a:r>
              <a:rPr sz="2100" dirty="0">
                <a:solidFill>
                  <a:srgbClr val="333333"/>
                </a:solidFill>
                <a:latin typeface="Trebuchet MS"/>
                <a:cs typeface="Trebuchet MS"/>
              </a:rPr>
              <a:t>inside</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45" dirty="0"/>
              <a:t>WHAT</a:t>
            </a:r>
            <a:r>
              <a:rPr spc="-125" dirty="0"/>
              <a:t> </a:t>
            </a:r>
            <a:r>
              <a:rPr dirty="0"/>
              <a:t>IS</a:t>
            </a:r>
            <a:r>
              <a:rPr spc="-120" dirty="0"/>
              <a:t> </a:t>
            </a:r>
            <a:r>
              <a:rPr dirty="0"/>
              <a:t>THE</a:t>
            </a:r>
            <a:r>
              <a:rPr spc="-125" dirty="0"/>
              <a:t> </a:t>
            </a:r>
            <a:r>
              <a:rPr spc="-85" dirty="0"/>
              <a:t>CONCEPT</a:t>
            </a:r>
            <a:r>
              <a:rPr spc="-120" dirty="0"/>
              <a:t> </a:t>
            </a:r>
            <a:r>
              <a:rPr dirty="0"/>
              <a:t>OF</a:t>
            </a:r>
            <a:r>
              <a:rPr spc="-125" dirty="0"/>
              <a:t> </a:t>
            </a:r>
            <a:r>
              <a:rPr spc="-140" dirty="0"/>
              <a:t>SERVICES?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1223625" cy="3502025"/>
          </a:xfrm>
          <a:prstGeom prst="rect">
            <a:avLst/>
          </a:prstGeom>
        </p:spPr>
        <p:txBody>
          <a:bodyPr vert="horz" wrap="square" lIns="0" tIns="178435" rIns="0" bIns="0" rtlCol="0">
            <a:spAutoFit/>
          </a:bodyPr>
          <a:lstStyle/>
          <a:p>
            <a:pPr marL="12700">
              <a:lnSpc>
                <a:spcPct val="100000"/>
              </a:lnSpc>
              <a:spcBef>
                <a:spcPts val="1405"/>
              </a:spcBef>
            </a:pPr>
            <a:r>
              <a:rPr sz="2100" spc="114" dirty="0">
                <a:solidFill>
                  <a:srgbClr val="ED2137"/>
                </a:solidFill>
                <a:latin typeface="Trebuchet MS"/>
                <a:cs typeface="Trebuchet MS"/>
              </a:rPr>
              <a:t>Pods</a:t>
            </a:r>
            <a:r>
              <a:rPr sz="2100" spc="-70" dirty="0">
                <a:solidFill>
                  <a:srgbClr val="ED2137"/>
                </a:solidFill>
                <a:latin typeface="Trebuchet MS"/>
                <a:cs typeface="Trebuchet MS"/>
              </a:rPr>
              <a:t> </a:t>
            </a:r>
            <a:r>
              <a:rPr sz="2100" dirty="0">
                <a:solidFill>
                  <a:srgbClr val="333333"/>
                </a:solidFill>
                <a:latin typeface="Trebuchet MS"/>
                <a:cs typeface="Trebuchet MS"/>
              </a:rPr>
              <a:t>are</a:t>
            </a:r>
            <a:r>
              <a:rPr sz="2100" spc="-65" dirty="0">
                <a:solidFill>
                  <a:srgbClr val="333333"/>
                </a:solidFill>
                <a:latin typeface="Trebuchet MS"/>
                <a:cs typeface="Trebuchet MS"/>
              </a:rPr>
              <a:t> </a:t>
            </a:r>
            <a:r>
              <a:rPr sz="2100" spc="55" dirty="0">
                <a:solidFill>
                  <a:srgbClr val="333333"/>
                </a:solidFill>
                <a:latin typeface="Trebuchet MS"/>
                <a:cs typeface="Trebuchet MS"/>
              </a:rPr>
              <a:t>ephemeral</a:t>
            </a:r>
            <a:r>
              <a:rPr sz="2100" spc="-65" dirty="0">
                <a:solidFill>
                  <a:srgbClr val="333333"/>
                </a:solidFill>
                <a:latin typeface="Trebuchet MS"/>
                <a:cs typeface="Trebuchet MS"/>
              </a:rPr>
              <a:t> </a:t>
            </a:r>
            <a:r>
              <a:rPr sz="2100" spc="-10" dirty="0">
                <a:solidFill>
                  <a:srgbClr val="333333"/>
                </a:solidFill>
                <a:latin typeface="Trebuchet MS"/>
                <a:cs typeface="Trebuchet MS"/>
              </a:rPr>
              <a:t>(they</a:t>
            </a:r>
            <a:r>
              <a:rPr sz="2100" spc="-65"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spc="55" dirty="0">
                <a:solidFill>
                  <a:srgbClr val="333333"/>
                </a:solidFill>
                <a:latin typeface="Trebuchet MS"/>
                <a:cs typeface="Trebuchet MS"/>
              </a:rPr>
              <a:t>be</a:t>
            </a:r>
            <a:r>
              <a:rPr sz="2100" spc="-65" dirty="0">
                <a:solidFill>
                  <a:srgbClr val="333333"/>
                </a:solidFill>
                <a:latin typeface="Trebuchet MS"/>
                <a:cs typeface="Trebuchet MS"/>
              </a:rPr>
              <a:t> </a:t>
            </a:r>
            <a:r>
              <a:rPr sz="2100" dirty="0">
                <a:solidFill>
                  <a:srgbClr val="333333"/>
                </a:solidFill>
                <a:latin typeface="Trebuchet MS"/>
                <a:cs typeface="Trebuchet MS"/>
              </a:rPr>
              <a:t>deleted</a:t>
            </a:r>
            <a:r>
              <a:rPr sz="2100" spc="-65" dirty="0">
                <a:solidFill>
                  <a:srgbClr val="333333"/>
                </a:solidFill>
                <a:latin typeface="Trebuchet MS"/>
                <a:cs typeface="Trebuchet MS"/>
              </a:rPr>
              <a:t> </a:t>
            </a:r>
            <a:r>
              <a:rPr sz="2100" spc="85" dirty="0">
                <a:solidFill>
                  <a:srgbClr val="333333"/>
                </a:solidFill>
                <a:latin typeface="Trebuchet MS"/>
                <a:cs typeface="Trebuchet MS"/>
              </a:rPr>
              <a:t>or</a:t>
            </a:r>
            <a:r>
              <a:rPr sz="2100" spc="-70" dirty="0">
                <a:solidFill>
                  <a:srgbClr val="333333"/>
                </a:solidFill>
                <a:latin typeface="Trebuchet MS"/>
                <a:cs typeface="Trebuchet MS"/>
              </a:rPr>
              <a:t> </a:t>
            </a:r>
            <a:r>
              <a:rPr sz="2100" spc="45" dirty="0">
                <a:solidFill>
                  <a:srgbClr val="333333"/>
                </a:solidFill>
                <a:latin typeface="Trebuchet MS"/>
                <a:cs typeface="Trebuchet MS"/>
              </a:rPr>
              <a:t>moved)</a:t>
            </a:r>
            <a:endParaRPr sz="2100">
              <a:latin typeface="Trebuchet MS"/>
              <a:cs typeface="Trebuchet MS"/>
            </a:endParaRPr>
          </a:p>
          <a:p>
            <a:pPr marL="12700" marR="5080">
              <a:lnSpc>
                <a:spcPts val="2100"/>
              </a:lnSpc>
              <a:spcBef>
                <a:spcPts val="1725"/>
              </a:spcBef>
            </a:pPr>
            <a:r>
              <a:rPr sz="2100" spc="60" dirty="0">
                <a:solidFill>
                  <a:srgbClr val="333333"/>
                </a:solidFill>
                <a:latin typeface="Trebuchet MS"/>
                <a:cs typeface="Trebuchet MS"/>
              </a:rPr>
              <a:t>Kubernetes</a:t>
            </a:r>
            <a:r>
              <a:rPr sz="2100" spc="-60" dirty="0">
                <a:solidFill>
                  <a:srgbClr val="333333"/>
                </a:solidFill>
                <a:latin typeface="Trebuchet MS"/>
                <a:cs typeface="Trebuchet MS"/>
              </a:rPr>
              <a:t> </a:t>
            </a:r>
            <a:r>
              <a:rPr sz="2100" spc="90" dirty="0">
                <a:solidFill>
                  <a:srgbClr val="333333"/>
                </a:solidFill>
                <a:latin typeface="Trebuchet MS"/>
                <a:cs typeface="Trebuchet MS"/>
              </a:rPr>
              <a:t>assigns</a:t>
            </a:r>
            <a:r>
              <a:rPr sz="2100" spc="-55" dirty="0">
                <a:solidFill>
                  <a:srgbClr val="333333"/>
                </a:solidFill>
                <a:latin typeface="Trebuchet MS"/>
                <a:cs typeface="Trebuchet MS"/>
              </a:rPr>
              <a:t> </a:t>
            </a:r>
            <a:r>
              <a:rPr sz="2100" spc="100" dirty="0">
                <a:solidFill>
                  <a:srgbClr val="333333"/>
                </a:solidFill>
                <a:latin typeface="Trebuchet MS"/>
                <a:cs typeface="Trebuchet MS"/>
              </a:rPr>
              <a:t>an</a:t>
            </a:r>
            <a:r>
              <a:rPr sz="2100" spc="-60" dirty="0">
                <a:solidFill>
                  <a:srgbClr val="333333"/>
                </a:solidFill>
                <a:latin typeface="Trebuchet MS"/>
                <a:cs typeface="Trebuchet MS"/>
              </a:rPr>
              <a:t> </a:t>
            </a:r>
            <a:r>
              <a:rPr sz="2100" dirty="0">
                <a:solidFill>
                  <a:srgbClr val="333333"/>
                </a:solidFill>
                <a:latin typeface="Trebuchet MS"/>
                <a:cs typeface="Trebuchet MS"/>
              </a:rPr>
              <a:t>IP</a:t>
            </a:r>
            <a:r>
              <a:rPr sz="2100" spc="-55" dirty="0">
                <a:solidFill>
                  <a:srgbClr val="333333"/>
                </a:solidFill>
                <a:latin typeface="Trebuchet MS"/>
                <a:cs typeface="Trebuchet MS"/>
              </a:rPr>
              <a:t> </a:t>
            </a:r>
            <a:r>
              <a:rPr sz="2100" spc="90" dirty="0">
                <a:solidFill>
                  <a:srgbClr val="333333"/>
                </a:solidFill>
                <a:latin typeface="Trebuchet MS"/>
                <a:cs typeface="Trebuchet MS"/>
              </a:rPr>
              <a:t>address</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0" dirty="0">
                <a:solidFill>
                  <a:srgbClr val="ED2137"/>
                </a:solidFill>
                <a:latin typeface="Trebuchet MS"/>
                <a:cs typeface="Trebuchet MS"/>
              </a:rPr>
              <a:t>Pod</a:t>
            </a:r>
            <a:r>
              <a:rPr sz="2100" spc="-55" dirty="0">
                <a:solidFill>
                  <a:srgbClr val="ED2137"/>
                </a:solidFill>
                <a:latin typeface="Trebuchet MS"/>
                <a:cs typeface="Trebuchet MS"/>
              </a:rPr>
              <a:t> </a:t>
            </a:r>
            <a:r>
              <a:rPr sz="2100" spc="-10" dirty="0">
                <a:solidFill>
                  <a:srgbClr val="333333"/>
                </a:solidFill>
                <a:latin typeface="Trebuchet MS"/>
                <a:cs typeface="Trebuchet MS"/>
              </a:rPr>
              <a:t>just</a:t>
            </a:r>
            <a:r>
              <a:rPr sz="2100" spc="-60" dirty="0">
                <a:solidFill>
                  <a:srgbClr val="333333"/>
                </a:solidFill>
                <a:latin typeface="Trebuchet MS"/>
                <a:cs typeface="Trebuchet MS"/>
              </a:rPr>
              <a:t> </a:t>
            </a:r>
            <a:r>
              <a:rPr sz="2100" dirty="0">
                <a:solidFill>
                  <a:srgbClr val="333333"/>
                </a:solidFill>
                <a:latin typeface="Trebuchet MS"/>
                <a:cs typeface="Trebuchet MS"/>
              </a:rPr>
              <a:t>before</a:t>
            </a:r>
            <a:r>
              <a:rPr sz="2100" spc="-55" dirty="0">
                <a:solidFill>
                  <a:srgbClr val="333333"/>
                </a:solidFill>
                <a:latin typeface="Trebuchet MS"/>
                <a:cs typeface="Trebuchet MS"/>
              </a:rPr>
              <a:t> </a:t>
            </a:r>
            <a:r>
              <a:rPr sz="2100" dirty="0">
                <a:solidFill>
                  <a:srgbClr val="333333"/>
                </a:solidFill>
                <a:latin typeface="Trebuchet MS"/>
                <a:cs typeface="Trebuchet MS"/>
              </a:rPr>
              <a:t>its</a:t>
            </a:r>
            <a:r>
              <a:rPr sz="2100" spc="-60" dirty="0">
                <a:solidFill>
                  <a:srgbClr val="333333"/>
                </a:solidFill>
                <a:latin typeface="Trebuchet MS"/>
                <a:cs typeface="Trebuchet MS"/>
              </a:rPr>
              <a:t> </a:t>
            </a:r>
            <a:r>
              <a:rPr sz="2100" spc="-10" dirty="0">
                <a:solidFill>
                  <a:srgbClr val="333333"/>
                </a:solidFill>
                <a:latin typeface="Trebuchet MS"/>
                <a:cs typeface="Trebuchet MS"/>
              </a:rPr>
              <a:t>creation,</a:t>
            </a:r>
            <a:r>
              <a:rPr sz="2100" spc="-55" dirty="0">
                <a:solidFill>
                  <a:srgbClr val="333333"/>
                </a:solidFill>
                <a:latin typeface="Trebuchet MS"/>
                <a:cs typeface="Trebuchet MS"/>
              </a:rPr>
              <a:t> </a:t>
            </a:r>
            <a:r>
              <a:rPr sz="2100" spc="135" dirty="0">
                <a:solidFill>
                  <a:srgbClr val="333333"/>
                </a:solidFill>
                <a:latin typeface="Trebuchet MS"/>
                <a:cs typeface="Trebuchet MS"/>
              </a:rPr>
              <a:t>so</a:t>
            </a:r>
            <a:r>
              <a:rPr sz="2100" spc="-55" dirty="0">
                <a:solidFill>
                  <a:srgbClr val="333333"/>
                </a:solidFill>
                <a:latin typeface="Trebuchet MS"/>
                <a:cs typeface="Trebuchet MS"/>
              </a:rPr>
              <a:t> </a:t>
            </a:r>
            <a:r>
              <a:rPr sz="2100" spc="-95" dirty="0">
                <a:solidFill>
                  <a:srgbClr val="333333"/>
                </a:solidFill>
                <a:latin typeface="Trebuchet MS"/>
                <a:cs typeface="Trebuchet MS"/>
              </a:rPr>
              <a:t>it</a:t>
            </a:r>
            <a:r>
              <a:rPr sz="2100" spc="-60"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60" dirty="0">
                <a:solidFill>
                  <a:srgbClr val="333333"/>
                </a:solidFill>
                <a:latin typeface="Trebuchet MS"/>
                <a:cs typeface="Trebuchet MS"/>
              </a:rPr>
              <a:t>not</a:t>
            </a:r>
            <a:r>
              <a:rPr sz="2100" spc="-55" dirty="0">
                <a:solidFill>
                  <a:srgbClr val="333333"/>
                </a:solidFill>
                <a:latin typeface="Trebuchet MS"/>
                <a:cs typeface="Trebuchet MS"/>
              </a:rPr>
              <a:t> </a:t>
            </a:r>
            <a:r>
              <a:rPr sz="2100" spc="55" dirty="0">
                <a:solidFill>
                  <a:srgbClr val="333333"/>
                </a:solidFill>
                <a:latin typeface="Trebuchet MS"/>
                <a:cs typeface="Trebuchet MS"/>
              </a:rPr>
              <a:t>possible</a:t>
            </a:r>
            <a:r>
              <a:rPr sz="2100" spc="-60" dirty="0">
                <a:solidFill>
                  <a:srgbClr val="333333"/>
                </a:solidFill>
                <a:latin typeface="Trebuchet MS"/>
                <a:cs typeface="Trebuchet MS"/>
              </a:rPr>
              <a:t> </a:t>
            </a:r>
            <a:r>
              <a:rPr sz="2100" spc="-25" dirty="0">
                <a:solidFill>
                  <a:srgbClr val="333333"/>
                </a:solidFill>
                <a:latin typeface="Trebuchet MS"/>
                <a:cs typeface="Trebuchet MS"/>
              </a:rPr>
              <a:t>to </a:t>
            </a:r>
            <a:r>
              <a:rPr sz="2100" spc="85" dirty="0">
                <a:solidFill>
                  <a:srgbClr val="333333"/>
                </a:solidFill>
                <a:latin typeface="Trebuchet MS"/>
                <a:cs typeface="Trebuchet MS"/>
              </a:rPr>
              <a:t>know</a:t>
            </a:r>
            <a:r>
              <a:rPr sz="2100" spc="-70" dirty="0">
                <a:solidFill>
                  <a:srgbClr val="333333"/>
                </a:solidFill>
                <a:latin typeface="Trebuchet MS"/>
                <a:cs typeface="Trebuchet MS"/>
              </a:rPr>
              <a:t> </a:t>
            </a:r>
            <a:r>
              <a:rPr sz="2100" spc="-95" dirty="0">
                <a:solidFill>
                  <a:srgbClr val="333333"/>
                </a:solidFill>
                <a:latin typeface="Trebuchet MS"/>
                <a:cs typeface="Trebuchet MS"/>
              </a:rPr>
              <a:t>it</a:t>
            </a:r>
            <a:r>
              <a:rPr sz="2100" spc="-65" dirty="0">
                <a:solidFill>
                  <a:srgbClr val="333333"/>
                </a:solidFill>
                <a:latin typeface="Trebuchet MS"/>
                <a:cs typeface="Trebuchet MS"/>
              </a:rPr>
              <a:t> </a:t>
            </a:r>
            <a:r>
              <a:rPr sz="2100" dirty="0">
                <a:solidFill>
                  <a:srgbClr val="333333"/>
                </a:solidFill>
                <a:latin typeface="Trebuchet MS"/>
                <a:cs typeface="Trebuchet MS"/>
              </a:rPr>
              <a:t>in</a:t>
            </a:r>
            <a:r>
              <a:rPr sz="2100" spc="-65" dirty="0">
                <a:solidFill>
                  <a:srgbClr val="333333"/>
                </a:solidFill>
                <a:latin typeface="Trebuchet MS"/>
                <a:cs typeface="Trebuchet MS"/>
              </a:rPr>
              <a:t> </a:t>
            </a:r>
            <a:r>
              <a:rPr sz="2100" spc="45" dirty="0">
                <a:solidFill>
                  <a:srgbClr val="333333"/>
                </a:solidFill>
                <a:latin typeface="Trebuchet MS"/>
                <a:cs typeface="Trebuchet MS"/>
              </a:rPr>
              <a:t>advance</a:t>
            </a:r>
            <a:endParaRPr sz="2100">
              <a:latin typeface="Trebuchet MS"/>
              <a:cs typeface="Trebuchet MS"/>
            </a:endParaRPr>
          </a:p>
          <a:p>
            <a:pPr marL="12700" marR="542925">
              <a:lnSpc>
                <a:spcPts val="2100"/>
              </a:lnSpc>
              <a:spcBef>
                <a:spcPts val="1650"/>
              </a:spcBef>
            </a:pPr>
            <a:r>
              <a:rPr sz="2100" dirty="0">
                <a:solidFill>
                  <a:srgbClr val="333333"/>
                </a:solidFill>
                <a:latin typeface="Trebuchet MS"/>
                <a:cs typeface="Trebuchet MS"/>
              </a:rPr>
              <a:t>Scaling</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dirty="0">
                <a:solidFill>
                  <a:srgbClr val="ED2137"/>
                </a:solidFill>
                <a:latin typeface="Trebuchet MS"/>
                <a:cs typeface="Trebuchet MS"/>
              </a:rPr>
              <a:t>ReplicaSet</a:t>
            </a:r>
            <a:r>
              <a:rPr sz="2100" spc="-5" dirty="0">
                <a:solidFill>
                  <a:srgbClr val="ED2137"/>
                </a:solidFill>
                <a:latin typeface="Trebuchet MS"/>
                <a:cs typeface="Trebuchet MS"/>
              </a:rPr>
              <a:t> </a:t>
            </a:r>
            <a:r>
              <a:rPr sz="2100" dirty="0">
                <a:solidFill>
                  <a:srgbClr val="333333"/>
                </a:solidFill>
                <a:latin typeface="Trebuchet MS"/>
                <a:cs typeface="Trebuchet MS"/>
              </a:rPr>
              <a:t>implies</a:t>
            </a:r>
            <a:r>
              <a:rPr sz="2100" spc="-5" dirty="0">
                <a:solidFill>
                  <a:srgbClr val="333333"/>
                </a:solidFill>
                <a:latin typeface="Trebuchet MS"/>
                <a:cs typeface="Trebuchet MS"/>
              </a:rPr>
              <a:t> </a:t>
            </a:r>
            <a:r>
              <a:rPr sz="2100" dirty="0">
                <a:solidFill>
                  <a:srgbClr val="333333"/>
                </a:solidFill>
                <a:latin typeface="Trebuchet MS"/>
                <a:cs typeface="Trebuchet MS"/>
              </a:rPr>
              <a:t>that</a:t>
            </a:r>
            <a:r>
              <a:rPr sz="2100" spc="-5" dirty="0">
                <a:solidFill>
                  <a:srgbClr val="333333"/>
                </a:solidFill>
                <a:latin typeface="Trebuchet MS"/>
                <a:cs typeface="Trebuchet MS"/>
              </a:rPr>
              <a:t> </a:t>
            </a:r>
            <a:r>
              <a:rPr sz="2100" dirty="0">
                <a:solidFill>
                  <a:srgbClr val="333333"/>
                </a:solidFill>
                <a:latin typeface="Trebuchet MS"/>
                <a:cs typeface="Trebuchet MS"/>
              </a:rPr>
              <a:t>several </a:t>
            </a:r>
            <a:r>
              <a:rPr sz="2100" spc="114" dirty="0">
                <a:solidFill>
                  <a:srgbClr val="ED2137"/>
                </a:solidFill>
                <a:latin typeface="Trebuchet MS"/>
                <a:cs typeface="Trebuchet MS"/>
              </a:rPr>
              <a:t>Pods</a:t>
            </a:r>
            <a:r>
              <a:rPr sz="2100" spc="-5" dirty="0">
                <a:solidFill>
                  <a:srgbClr val="ED2137"/>
                </a:solidFill>
                <a:latin typeface="Trebuchet MS"/>
                <a:cs typeface="Trebuchet MS"/>
              </a:rPr>
              <a:t> </a:t>
            </a:r>
            <a:r>
              <a:rPr sz="2100" spc="75" dirty="0">
                <a:solidFill>
                  <a:srgbClr val="333333"/>
                </a:solidFill>
                <a:latin typeface="Trebuchet MS"/>
                <a:cs typeface="Trebuchet MS"/>
              </a:rPr>
              <a:t>host</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105" dirty="0">
                <a:solidFill>
                  <a:srgbClr val="333333"/>
                </a:solidFill>
                <a:latin typeface="Trebuchet MS"/>
                <a:cs typeface="Trebuchet MS"/>
              </a:rPr>
              <a:t>same</a:t>
            </a:r>
            <a:r>
              <a:rPr sz="2100" spc="-5" dirty="0">
                <a:solidFill>
                  <a:srgbClr val="333333"/>
                </a:solidFill>
                <a:latin typeface="Trebuchet MS"/>
                <a:cs typeface="Trebuchet MS"/>
              </a:rPr>
              <a:t> </a:t>
            </a:r>
            <a:r>
              <a:rPr sz="2100" dirty="0">
                <a:solidFill>
                  <a:srgbClr val="333333"/>
                </a:solidFill>
                <a:latin typeface="Trebuchet MS"/>
                <a:cs typeface="Trebuchet MS"/>
              </a:rPr>
              <a:t>application</a:t>
            </a:r>
            <a:r>
              <a:rPr sz="2100" spc="-5" dirty="0">
                <a:solidFill>
                  <a:srgbClr val="333333"/>
                </a:solidFill>
                <a:latin typeface="Trebuchet MS"/>
                <a:cs typeface="Trebuchet MS"/>
              </a:rPr>
              <a:t> </a:t>
            </a:r>
            <a:r>
              <a:rPr sz="2100" spc="100" dirty="0">
                <a:solidFill>
                  <a:srgbClr val="333333"/>
                </a:solidFill>
                <a:latin typeface="Trebuchet MS"/>
                <a:cs typeface="Trebuchet MS"/>
              </a:rPr>
              <a:t>and</a:t>
            </a:r>
            <a:r>
              <a:rPr sz="2100" dirty="0">
                <a:solidFill>
                  <a:srgbClr val="333333"/>
                </a:solidFill>
                <a:latin typeface="Trebuchet MS"/>
                <a:cs typeface="Trebuchet MS"/>
              </a:rPr>
              <a:t> </a:t>
            </a:r>
            <a:r>
              <a:rPr sz="2100" spc="-10" dirty="0">
                <a:solidFill>
                  <a:srgbClr val="333333"/>
                </a:solidFill>
                <a:latin typeface="Trebuchet MS"/>
                <a:cs typeface="Trebuchet MS"/>
              </a:rPr>
              <a:t>therefore </a:t>
            </a:r>
            <a:r>
              <a:rPr sz="2100" spc="50" dirty="0">
                <a:solidFill>
                  <a:srgbClr val="333333"/>
                </a:solidFill>
                <a:latin typeface="Trebuchet MS"/>
                <a:cs typeface="Trebuchet MS"/>
              </a:rPr>
              <a:t>provide</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105" dirty="0">
                <a:solidFill>
                  <a:srgbClr val="333333"/>
                </a:solidFill>
                <a:latin typeface="Trebuchet MS"/>
                <a:cs typeface="Trebuchet MS"/>
              </a:rPr>
              <a:t>same</a:t>
            </a:r>
            <a:r>
              <a:rPr sz="2100" spc="-60" dirty="0">
                <a:solidFill>
                  <a:srgbClr val="333333"/>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a:p>
            <a:pPr marL="12700" marR="447040">
              <a:lnSpc>
                <a:spcPts val="2100"/>
              </a:lnSpc>
              <a:spcBef>
                <a:spcPts val="1725"/>
              </a:spcBef>
            </a:pPr>
            <a:r>
              <a:rPr sz="2100" dirty="0">
                <a:solidFill>
                  <a:srgbClr val="333333"/>
                </a:solidFill>
                <a:latin typeface="Trebuchet MS"/>
                <a:cs typeface="Trebuchet MS"/>
              </a:rPr>
              <a:t>Clients</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50" dirty="0">
                <a:solidFill>
                  <a:srgbClr val="333333"/>
                </a:solidFill>
                <a:latin typeface="Trebuchet MS"/>
                <a:cs typeface="Trebuchet MS"/>
              </a:rPr>
              <a:t>these</a:t>
            </a:r>
            <a:r>
              <a:rPr sz="2100" spc="-35" dirty="0">
                <a:solidFill>
                  <a:srgbClr val="333333"/>
                </a:solidFill>
                <a:latin typeface="Trebuchet MS"/>
                <a:cs typeface="Trebuchet MS"/>
              </a:rPr>
              <a:t> </a:t>
            </a:r>
            <a:r>
              <a:rPr sz="2100" dirty="0">
                <a:solidFill>
                  <a:srgbClr val="333333"/>
                </a:solidFill>
                <a:latin typeface="Trebuchet MS"/>
                <a:cs typeface="Trebuchet MS"/>
              </a:rPr>
              <a:t>applications</a:t>
            </a:r>
            <a:r>
              <a:rPr sz="2100" spc="-30" dirty="0">
                <a:solidFill>
                  <a:srgbClr val="333333"/>
                </a:solidFill>
                <a:latin typeface="Trebuchet MS"/>
                <a:cs typeface="Trebuchet MS"/>
              </a:rPr>
              <a:t> </a:t>
            </a:r>
            <a:r>
              <a:rPr sz="2100" spc="90" dirty="0">
                <a:solidFill>
                  <a:srgbClr val="333333"/>
                </a:solidFill>
                <a:latin typeface="Trebuchet MS"/>
                <a:cs typeface="Trebuchet MS"/>
              </a:rPr>
              <a:t>should</a:t>
            </a:r>
            <a:r>
              <a:rPr sz="2100" spc="-35" dirty="0">
                <a:solidFill>
                  <a:srgbClr val="333333"/>
                </a:solidFill>
                <a:latin typeface="Trebuchet MS"/>
                <a:cs typeface="Trebuchet MS"/>
              </a:rPr>
              <a:t> </a:t>
            </a:r>
            <a:r>
              <a:rPr sz="2100" spc="60" dirty="0">
                <a:solidFill>
                  <a:srgbClr val="333333"/>
                </a:solidFill>
                <a:latin typeface="Trebuchet MS"/>
                <a:cs typeface="Trebuchet MS"/>
              </a:rPr>
              <a:t>not</a:t>
            </a:r>
            <a:r>
              <a:rPr sz="2100" spc="-35" dirty="0">
                <a:solidFill>
                  <a:srgbClr val="333333"/>
                </a:solidFill>
                <a:latin typeface="Trebuchet MS"/>
                <a:cs typeface="Trebuchet MS"/>
              </a:rPr>
              <a:t> </a:t>
            </a:r>
            <a:r>
              <a:rPr sz="2100" spc="55" dirty="0">
                <a:solidFill>
                  <a:srgbClr val="333333"/>
                </a:solidFill>
                <a:latin typeface="Trebuchet MS"/>
                <a:cs typeface="Trebuchet MS"/>
              </a:rPr>
              <a:t>have</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85" dirty="0">
                <a:solidFill>
                  <a:srgbClr val="333333"/>
                </a:solidFill>
                <a:latin typeface="Trebuchet MS"/>
                <a:cs typeface="Trebuchet MS"/>
              </a:rPr>
              <a:t>know</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75" dirty="0">
                <a:solidFill>
                  <a:srgbClr val="333333"/>
                </a:solidFill>
                <a:latin typeface="Trebuchet MS"/>
                <a:cs typeface="Trebuchet MS"/>
              </a:rPr>
              <a:t>IPs</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different</a:t>
            </a:r>
            <a:r>
              <a:rPr sz="2100" spc="-35" dirty="0">
                <a:solidFill>
                  <a:srgbClr val="333333"/>
                </a:solidFill>
                <a:latin typeface="Trebuchet MS"/>
                <a:cs typeface="Trebuchet MS"/>
              </a:rPr>
              <a:t> </a:t>
            </a:r>
            <a:r>
              <a:rPr sz="2100" spc="114" dirty="0">
                <a:solidFill>
                  <a:srgbClr val="ED2137"/>
                </a:solidFill>
                <a:latin typeface="Trebuchet MS"/>
                <a:cs typeface="Trebuchet MS"/>
              </a:rPr>
              <a:t>Pods</a:t>
            </a:r>
            <a:r>
              <a:rPr sz="2100" spc="-35" dirty="0">
                <a:solidFill>
                  <a:srgbClr val="ED2137"/>
                </a:solidFill>
                <a:latin typeface="Trebuchet MS"/>
                <a:cs typeface="Trebuchet MS"/>
              </a:rPr>
              <a:t> </a:t>
            </a:r>
            <a:r>
              <a:rPr sz="2100" spc="-20" dirty="0">
                <a:solidFill>
                  <a:srgbClr val="333333"/>
                </a:solidFill>
                <a:latin typeface="Trebuchet MS"/>
                <a:cs typeface="Trebuchet MS"/>
              </a:rPr>
              <a:t>they </a:t>
            </a:r>
            <a:r>
              <a:rPr sz="2100" spc="95" dirty="0">
                <a:solidFill>
                  <a:srgbClr val="333333"/>
                </a:solidFill>
                <a:latin typeface="Trebuchet MS"/>
                <a:cs typeface="Trebuchet MS"/>
              </a:rPr>
              <a:t>consume</a:t>
            </a:r>
            <a:endParaRPr sz="2100">
              <a:latin typeface="Trebuchet MS"/>
              <a:cs typeface="Trebuchet MS"/>
            </a:endParaRPr>
          </a:p>
          <a:p>
            <a:pPr marL="12700" marR="632460">
              <a:lnSpc>
                <a:spcPts val="2100"/>
              </a:lnSpc>
              <a:spcBef>
                <a:spcPts val="1650"/>
              </a:spcBef>
            </a:pPr>
            <a:r>
              <a:rPr sz="2100" dirty="0">
                <a:solidFill>
                  <a:srgbClr val="333333"/>
                </a:solidFill>
                <a:latin typeface="Trebuchet MS"/>
                <a:cs typeface="Trebuchet MS"/>
              </a:rPr>
              <a:t>To solve</a:t>
            </a:r>
            <a:r>
              <a:rPr sz="2100" spc="5" dirty="0">
                <a:solidFill>
                  <a:srgbClr val="333333"/>
                </a:solidFill>
                <a:latin typeface="Trebuchet MS"/>
                <a:cs typeface="Trebuchet MS"/>
              </a:rPr>
              <a:t> </a:t>
            </a:r>
            <a:r>
              <a:rPr sz="2100" spc="50" dirty="0">
                <a:solidFill>
                  <a:srgbClr val="333333"/>
                </a:solidFill>
                <a:latin typeface="Trebuchet MS"/>
                <a:cs typeface="Trebuchet MS"/>
              </a:rPr>
              <a:t>these</a:t>
            </a:r>
            <a:r>
              <a:rPr sz="2100" spc="5" dirty="0">
                <a:solidFill>
                  <a:srgbClr val="333333"/>
                </a:solidFill>
                <a:latin typeface="Trebuchet MS"/>
                <a:cs typeface="Trebuchet MS"/>
              </a:rPr>
              <a:t> </a:t>
            </a:r>
            <a:r>
              <a:rPr sz="2100" dirty="0">
                <a:solidFill>
                  <a:srgbClr val="333333"/>
                </a:solidFill>
                <a:latin typeface="Trebuchet MS"/>
                <a:cs typeface="Trebuchet MS"/>
              </a:rPr>
              <a:t>problems,</a:t>
            </a:r>
            <a:r>
              <a:rPr sz="2100" spc="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spc="55" dirty="0">
                <a:solidFill>
                  <a:srgbClr val="333333"/>
                </a:solidFill>
                <a:latin typeface="Trebuchet MS"/>
                <a:cs typeface="Trebuchet MS"/>
              </a:rPr>
              <a:t>provides</a:t>
            </a:r>
            <a:r>
              <a:rPr sz="2100"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spc="60" dirty="0">
                <a:solidFill>
                  <a:srgbClr val="333333"/>
                </a:solidFill>
                <a:latin typeface="Trebuchet MS"/>
                <a:cs typeface="Trebuchet MS"/>
              </a:rPr>
              <a:t>resource</a:t>
            </a:r>
            <a:r>
              <a:rPr sz="2100" spc="5" dirty="0">
                <a:solidFill>
                  <a:srgbClr val="333333"/>
                </a:solidFill>
                <a:latin typeface="Trebuchet MS"/>
                <a:cs typeface="Trebuchet MS"/>
              </a:rPr>
              <a:t> </a:t>
            </a:r>
            <a:r>
              <a:rPr sz="2100" dirty="0">
                <a:solidFill>
                  <a:srgbClr val="333333"/>
                </a:solidFill>
                <a:latin typeface="Trebuchet MS"/>
                <a:cs typeface="Trebuchet MS"/>
              </a:rPr>
              <a:t>called</a:t>
            </a:r>
            <a:r>
              <a:rPr sz="2100" spc="5" dirty="0">
                <a:solidFill>
                  <a:srgbClr val="333333"/>
                </a:solidFill>
                <a:latin typeface="Trebuchet MS"/>
                <a:cs typeface="Trebuchet MS"/>
              </a:rPr>
              <a:t> </a:t>
            </a:r>
            <a:r>
              <a:rPr sz="2100" dirty="0">
                <a:solidFill>
                  <a:srgbClr val="ED2137"/>
                </a:solidFill>
                <a:latin typeface="Trebuchet MS"/>
                <a:cs typeface="Trebuchet MS"/>
              </a:rPr>
              <a:t>Service</a:t>
            </a:r>
            <a:r>
              <a:rPr sz="2100" spc="5" dirty="0">
                <a:solidFill>
                  <a:srgbClr val="ED2137"/>
                </a:solidFill>
                <a:latin typeface="Trebuchet MS"/>
                <a:cs typeface="Trebuchet MS"/>
              </a:rPr>
              <a:t> </a:t>
            </a:r>
            <a:r>
              <a:rPr sz="2100" dirty="0">
                <a:solidFill>
                  <a:srgbClr val="333333"/>
                </a:solidFill>
                <a:latin typeface="Trebuchet MS"/>
                <a:cs typeface="Trebuchet MS"/>
              </a:rPr>
              <a:t>which we</a:t>
            </a:r>
            <a:r>
              <a:rPr sz="2100" spc="5" dirty="0">
                <a:solidFill>
                  <a:srgbClr val="333333"/>
                </a:solidFill>
                <a:latin typeface="Trebuchet MS"/>
                <a:cs typeface="Trebuchet MS"/>
              </a:rPr>
              <a:t> </a:t>
            </a:r>
            <a:r>
              <a:rPr sz="2100" spc="-20" dirty="0">
                <a:solidFill>
                  <a:srgbClr val="333333"/>
                </a:solidFill>
                <a:latin typeface="Trebuchet MS"/>
                <a:cs typeface="Trebuchet MS"/>
              </a:rPr>
              <a:t>will </a:t>
            </a:r>
            <a:r>
              <a:rPr sz="2100" dirty="0">
                <a:solidFill>
                  <a:srgbClr val="333333"/>
                </a:solidFill>
                <a:latin typeface="Trebuchet MS"/>
                <a:cs typeface="Trebuchet MS"/>
              </a:rPr>
              <a:t>explore</a:t>
            </a:r>
            <a:r>
              <a:rPr sz="2100" spc="55" dirty="0">
                <a:solidFill>
                  <a:srgbClr val="333333"/>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this</a:t>
            </a:r>
            <a:r>
              <a:rPr sz="2100" spc="55" dirty="0">
                <a:solidFill>
                  <a:srgbClr val="333333"/>
                </a:solidFill>
                <a:latin typeface="Trebuchet MS"/>
                <a:cs typeface="Trebuchet MS"/>
              </a:rPr>
              <a:t> </a:t>
            </a:r>
            <a:r>
              <a:rPr sz="2100" spc="-10" dirty="0">
                <a:solidFill>
                  <a:srgbClr val="333333"/>
                </a:solidFill>
                <a:latin typeface="Trebuchet MS"/>
                <a:cs typeface="Trebuchet MS"/>
              </a:rPr>
              <a:t>chapter</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pic>
        <p:nvPicPr>
          <p:cNvPr id="7" name="object 7"/>
          <p:cNvPicPr/>
          <p:nvPr/>
        </p:nvPicPr>
        <p:blipFill>
          <a:blip r:embed="rId2" cstate="print"/>
          <a:stretch>
            <a:fillRect/>
          </a:stretch>
        </p:blipFill>
        <p:spPr>
          <a:xfrm>
            <a:off x="933449" y="3629024"/>
            <a:ext cx="95250" cy="95249"/>
          </a:xfrm>
          <a:prstGeom prst="rect">
            <a:avLst/>
          </a:prstGeom>
        </p:spPr>
      </p:pic>
      <p:pic>
        <p:nvPicPr>
          <p:cNvPr id="8" name="object 8"/>
          <p:cNvPicPr/>
          <p:nvPr/>
        </p:nvPicPr>
        <p:blipFill>
          <a:blip r:embed="rId2" cstate="print"/>
          <a:stretch>
            <a:fillRect/>
          </a:stretch>
        </p:blipFill>
        <p:spPr>
          <a:xfrm>
            <a:off x="933449" y="4371974"/>
            <a:ext cx="95250" cy="95249"/>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INTRODUCTION</a:t>
            </a:r>
            <a:r>
              <a:rPr spc="-90" dirty="0"/>
              <a:t> </a:t>
            </a:r>
            <a:r>
              <a:rPr dirty="0"/>
              <a:t>TO</a:t>
            </a:r>
            <a:r>
              <a:rPr spc="-90" dirty="0"/>
              <a:t> SERVICES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250825" rIns="0" bIns="0" rtlCol="0">
            <a:spAutoFit/>
          </a:bodyPr>
          <a:lstStyle/>
          <a:p>
            <a:pPr marL="371475" marR="5080">
              <a:lnSpc>
                <a:spcPts val="2100"/>
              </a:lnSpc>
              <a:spcBef>
                <a:spcPts val="520"/>
              </a:spcBef>
            </a:pPr>
            <a:r>
              <a:rPr u="none" spc="85" dirty="0">
                <a:solidFill>
                  <a:srgbClr val="333333"/>
                </a:solidFill>
              </a:rPr>
              <a:t>A</a:t>
            </a:r>
            <a:r>
              <a:rPr u="none" spc="-25" dirty="0">
                <a:solidFill>
                  <a:srgbClr val="333333"/>
                </a:solidFill>
              </a:rPr>
              <a:t> </a:t>
            </a:r>
            <a:r>
              <a:rPr u="none" spc="60" dirty="0">
                <a:solidFill>
                  <a:srgbClr val="333333"/>
                </a:solidFill>
              </a:rPr>
              <a:t>Kubernetes</a:t>
            </a:r>
            <a:r>
              <a:rPr u="none" spc="-20" dirty="0">
                <a:solidFill>
                  <a:srgbClr val="333333"/>
                </a:solidFill>
              </a:rPr>
              <a:t> </a:t>
            </a:r>
            <a:r>
              <a:rPr u="none" dirty="0"/>
              <a:t>Service</a:t>
            </a:r>
            <a:r>
              <a:rPr u="none" spc="-20" dirty="0"/>
              <a:t> </a:t>
            </a:r>
            <a:r>
              <a:rPr u="none" dirty="0">
                <a:solidFill>
                  <a:srgbClr val="333333"/>
                </a:solidFill>
              </a:rPr>
              <a:t>is</a:t>
            </a:r>
            <a:r>
              <a:rPr u="none" spc="-25" dirty="0">
                <a:solidFill>
                  <a:srgbClr val="333333"/>
                </a:solidFill>
              </a:rPr>
              <a:t> </a:t>
            </a:r>
            <a:r>
              <a:rPr u="none" spc="65" dirty="0">
                <a:solidFill>
                  <a:srgbClr val="333333"/>
                </a:solidFill>
              </a:rPr>
              <a:t>a</a:t>
            </a:r>
            <a:r>
              <a:rPr u="none" spc="-20" dirty="0">
                <a:solidFill>
                  <a:srgbClr val="333333"/>
                </a:solidFill>
              </a:rPr>
              <a:t> </a:t>
            </a:r>
            <a:r>
              <a:rPr u="none" spc="60" dirty="0">
                <a:solidFill>
                  <a:srgbClr val="333333"/>
                </a:solidFill>
              </a:rPr>
              <a:t>resource</a:t>
            </a:r>
            <a:r>
              <a:rPr u="none" spc="-20" dirty="0">
                <a:solidFill>
                  <a:srgbClr val="333333"/>
                </a:solidFill>
              </a:rPr>
              <a:t> </a:t>
            </a:r>
            <a:r>
              <a:rPr u="none" spc="85" dirty="0">
                <a:solidFill>
                  <a:srgbClr val="333333"/>
                </a:solidFill>
              </a:rPr>
              <a:t>you</a:t>
            </a:r>
            <a:r>
              <a:rPr u="none" spc="-25" dirty="0">
                <a:solidFill>
                  <a:srgbClr val="333333"/>
                </a:solidFill>
              </a:rPr>
              <a:t> </a:t>
            </a:r>
            <a:r>
              <a:rPr u="none" dirty="0">
                <a:solidFill>
                  <a:srgbClr val="333333"/>
                </a:solidFill>
              </a:rPr>
              <a:t>create</a:t>
            </a:r>
            <a:r>
              <a:rPr u="none" spc="-20" dirty="0">
                <a:solidFill>
                  <a:srgbClr val="333333"/>
                </a:solidFill>
              </a:rPr>
              <a:t> </a:t>
            </a:r>
            <a:r>
              <a:rPr u="none" dirty="0">
                <a:solidFill>
                  <a:srgbClr val="333333"/>
                </a:solidFill>
              </a:rPr>
              <a:t>to</a:t>
            </a:r>
            <a:r>
              <a:rPr u="none" spc="-20" dirty="0">
                <a:solidFill>
                  <a:srgbClr val="333333"/>
                </a:solidFill>
              </a:rPr>
              <a:t> </a:t>
            </a:r>
            <a:r>
              <a:rPr u="none" spc="50" dirty="0">
                <a:solidFill>
                  <a:srgbClr val="333333"/>
                </a:solidFill>
              </a:rPr>
              <a:t>provide</a:t>
            </a:r>
            <a:r>
              <a:rPr u="none" spc="-25" dirty="0">
                <a:solidFill>
                  <a:srgbClr val="333333"/>
                </a:solidFill>
              </a:rPr>
              <a:t> </a:t>
            </a:r>
            <a:r>
              <a:rPr u="none" spc="65" dirty="0">
                <a:solidFill>
                  <a:srgbClr val="333333"/>
                </a:solidFill>
              </a:rPr>
              <a:t>a</a:t>
            </a:r>
            <a:r>
              <a:rPr u="none" spc="-20" dirty="0">
                <a:solidFill>
                  <a:srgbClr val="333333"/>
                </a:solidFill>
              </a:rPr>
              <a:t> </a:t>
            </a:r>
            <a:r>
              <a:rPr u="none" dirty="0">
                <a:solidFill>
                  <a:srgbClr val="333333"/>
                </a:solidFill>
              </a:rPr>
              <a:t>single,</a:t>
            </a:r>
            <a:r>
              <a:rPr u="none" spc="-20" dirty="0">
                <a:solidFill>
                  <a:srgbClr val="333333"/>
                </a:solidFill>
              </a:rPr>
              <a:t> </a:t>
            </a:r>
            <a:r>
              <a:rPr u="none" dirty="0">
                <a:solidFill>
                  <a:srgbClr val="333333"/>
                </a:solidFill>
              </a:rPr>
              <a:t>consistent</a:t>
            </a:r>
            <a:r>
              <a:rPr u="none" spc="-25" dirty="0">
                <a:solidFill>
                  <a:srgbClr val="333333"/>
                </a:solidFill>
              </a:rPr>
              <a:t> </a:t>
            </a:r>
            <a:r>
              <a:rPr u="none" dirty="0">
                <a:solidFill>
                  <a:srgbClr val="333333"/>
                </a:solidFill>
              </a:rPr>
              <a:t>entry</a:t>
            </a:r>
            <a:r>
              <a:rPr u="none" spc="-20" dirty="0">
                <a:solidFill>
                  <a:srgbClr val="333333"/>
                </a:solidFill>
              </a:rPr>
              <a:t> </a:t>
            </a:r>
            <a:r>
              <a:rPr u="none" dirty="0">
                <a:solidFill>
                  <a:srgbClr val="333333"/>
                </a:solidFill>
              </a:rPr>
              <a:t>point</a:t>
            </a:r>
            <a:r>
              <a:rPr u="none" spc="-20" dirty="0">
                <a:solidFill>
                  <a:srgbClr val="333333"/>
                </a:solidFill>
              </a:rPr>
              <a:t> </a:t>
            </a:r>
            <a:r>
              <a:rPr u="none" dirty="0">
                <a:solidFill>
                  <a:srgbClr val="333333"/>
                </a:solidFill>
              </a:rPr>
              <a:t>for</a:t>
            </a:r>
            <a:r>
              <a:rPr u="none" spc="-20" dirty="0">
                <a:solidFill>
                  <a:srgbClr val="333333"/>
                </a:solidFill>
              </a:rPr>
              <a:t> </a:t>
            </a:r>
            <a:r>
              <a:rPr u="none" spc="-50" dirty="0">
                <a:solidFill>
                  <a:srgbClr val="333333"/>
                </a:solidFill>
              </a:rPr>
              <a:t>a </a:t>
            </a:r>
            <a:r>
              <a:rPr u="none" spc="95" dirty="0">
                <a:solidFill>
                  <a:srgbClr val="333333"/>
                </a:solidFill>
              </a:rPr>
              <a:t>group</a:t>
            </a:r>
            <a:r>
              <a:rPr u="none" spc="-70" dirty="0">
                <a:solidFill>
                  <a:srgbClr val="333333"/>
                </a:solidFill>
              </a:rPr>
              <a:t> </a:t>
            </a:r>
            <a:r>
              <a:rPr u="none" dirty="0">
                <a:solidFill>
                  <a:srgbClr val="333333"/>
                </a:solidFill>
              </a:rPr>
              <a:t>of</a:t>
            </a:r>
            <a:r>
              <a:rPr u="none" spc="-65" dirty="0">
                <a:solidFill>
                  <a:srgbClr val="333333"/>
                </a:solidFill>
              </a:rPr>
              <a:t> </a:t>
            </a:r>
            <a:r>
              <a:rPr u="none" spc="114" dirty="0"/>
              <a:t>Pods</a:t>
            </a:r>
            <a:r>
              <a:rPr u="none" spc="-65" dirty="0"/>
              <a:t> </a:t>
            </a:r>
            <a:r>
              <a:rPr u="none" dirty="0">
                <a:solidFill>
                  <a:srgbClr val="333333"/>
                </a:solidFill>
              </a:rPr>
              <a:t>that</a:t>
            </a:r>
            <a:r>
              <a:rPr u="none" spc="-65" dirty="0">
                <a:solidFill>
                  <a:srgbClr val="333333"/>
                </a:solidFill>
              </a:rPr>
              <a:t> </a:t>
            </a:r>
            <a:r>
              <a:rPr u="none" spc="75" dirty="0">
                <a:solidFill>
                  <a:srgbClr val="333333"/>
                </a:solidFill>
              </a:rPr>
              <a:t>host</a:t>
            </a:r>
            <a:r>
              <a:rPr u="none" spc="-65" dirty="0">
                <a:solidFill>
                  <a:srgbClr val="333333"/>
                </a:solidFill>
              </a:rPr>
              <a:t> </a:t>
            </a:r>
            <a:r>
              <a:rPr u="none" dirty="0">
                <a:solidFill>
                  <a:srgbClr val="333333"/>
                </a:solidFill>
              </a:rPr>
              <a:t>the</a:t>
            </a:r>
            <a:r>
              <a:rPr u="none" spc="-65" dirty="0">
                <a:solidFill>
                  <a:srgbClr val="333333"/>
                </a:solidFill>
              </a:rPr>
              <a:t> </a:t>
            </a:r>
            <a:r>
              <a:rPr u="none" spc="105" dirty="0">
                <a:solidFill>
                  <a:srgbClr val="333333"/>
                </a:solidFill>
              </a:rPr>
              <a:t>same</a:t>
            </a:r>
            <a:r>
              <a:rPr u="none" spc="-65" dirty="0">
                <a:solidFill>
                  <a:srgbClr val="333333"/>
                </a:solidFill>
              </a:rPr>
              <a:t> </a:t>
            </a:r>
            <a:r>
              <a:rPr u="none" spc="-10" dirty="0">
                <a:solidFill>
                  <a:srgbClr val="333333"/>
                </a:solidFill>
              </a:rPr>
              <a:t>application</a:t>
            </a:r>
          </a:p>
          <a:p>
            <a:pPr marL="371475" marR="427355">
              <a:lnSpc>
                <a:spcPts val="2100"/>
              </a:lnSpc>
              <a:spcBef>
                <a:spcPts val="1725"/>
              </a:spcBef>
            </a:pPr>
            <a:r>
              <a:rPr u="none" dirty="0">
                <a:solidFill>
                  <a:srgbClr val="333333"/>
                </a:solidFill>
              </a:rPr>
              <a:t>Each</a:t>
            </a:r>
            <a:r>
              <a:rPr u="none" spc="-10" dirty="0">
                <a:solidFill>
                  <a:srgbClr val="333333"/>
                </a:solidFill>
              </a:rPr>
              <a:t> </a:t>
            </a:r>
            <a:r>
              <a:rPr u="none" dirty="0"/>
              <a:t>Service</a:t>
            </a:r>
            <a:r>
              <a:rPr u="none" spc="-5" dirty="0"/>
              <a:t> </a:t>
            </a:r>
            <a:r>
              <a:rPr u="none" spc="110" dirty="0">
                <a:solidFill>
                  <a:srgbClr val="333333"/>
                </a:solidFill>
              </a:rPr>
              <a:t>has</a:t>
            </a:r>
            <a:r>
              <a:rPr u="none" spc="-5" dirty="0">
                <a:solidFill>
                  <a:srgbClr val="333333"/>
                </a:solidFill>
              </a:rPr>
              <a:t> </a:t>
            </a:r>
            <a:r>
              <a:rPr u="none" spc="100" dirty="0">
                <a:solidFill>
                  <a:srgbClr val="333333"/>
                </a:solidFill>
              </a:rPr>
              <a:t>an</a:t>
            </a:r>
            <a:r>
              <a:rPr u="none" spc="-10" dirty="0">
                <a:solidFill>
                  <a:srgbClr val="333333"/>
                </a:solidFill>
              </a:rPr>
              <a:t> </a:t>
            </a:r>
            <a:r>
              <a:rPr u="none" dirty="0">
                <a:solidFill>
                  <a:srgbClr val="333333"/>
                </a:solidFill>
              </a:rPr>
              <a:t>IP</a:t>
            </a:r>
            <a:r>
              <a:rPr u="none" spc="-5" dirty="0">
                <a:solidFill>
                  <a:srgbClr val="333333"/>
                </a:solidFill>
              </a:rPr>
              <a:t> </a:t>
            </a:r>
            <a:r>
              <a:rPr u="none" spc="90" dirty="0">
                <a:solidFill>
                  <a:srgbClr val="333333"/>
                </a:solidFill>
              </a:rPr>
              <a:t>address</a:t>
            </a:r>
            <a:r>
              <a:rPr u="none" spc="-5" dirty="0">
                <a:solidFill>
                  <a:srgbClr val="333333"/>
                </a:solidFill>
              </a:rPr>
              <a:t> </a:t>
            </a:r>
            <a:r>
              <a:rPr u="none" dirty="0">
                <a:solidFill>
                  <a:srgbClr val="333333"/>
                </a:solidFill>
              </a:rPr>
              <a:t>(and</a:t>
            </a:r>
            <a:r>
              <a:rPr u="none" spc="-10" dirty="0">
                <a:solidFill>
                  <a:srgbClr val="333333"/>
                </a:solidFill>
              </a:rPr>
              <a:t> </a:t>
            </a:r>
            <a:r>
              <a:rPr u="none" spc="100" dirty="0">
                <a:solidFill>
                  <a:srgbClr val="333333"/>
                </a:solidFill>
              </a:rPr>
              <a:t>an</a:t>
            </a:r>
            <a:r>
              <a:rPr u="none" spc="-5" dirty="0">
                <a:solidFill>
                  <a:srgbClr val="333333"/>
                </a:solidFill>
              </a:rPr>
              <a:t> </a:t>
            </a:r>
            <a:r>
              <a:rPr u="none" dirty="0">
                <a:solidFill>
                  <a:srgbClr val="333333"/>
                </a:solidFill>
              </a:rPr>
              <a:t>associated</a:t>
            </a:r>
            <a:r>
              <a:rPr u="none" spc="-5" dirty="0">
                <a:solidFill>
                  <a:srgbClr val="333333"/>
                </a:solidFill>
              </a:rPr>
              <a:t> </a:t>
            </a:r>
            <a:r>
              <a:rPr u="none" dirty="0">
                <a:solidFill>
                  <a:srgbClr val="333333"/>
                </a:solidFill>
              </a:rPr>
              <a:t>port)</a:t>
            </a:r>
            <a:r>
              <a:rPr u="none" spc="-5" dirty="0">
                <a:solidFill>
                  <a:srgbClr val="333333"/>
                </a:solidFill>
              </a:rPr>
              <a:t> </a:t>
            </a:r>
            <a:r>
              <a:rPr u="none" dirty="0">
                <a:solidFill>
                  <a:srgbClr val="333333"/>
                </a:solidFill>
              </a:rPr>
              <a:t>which</a:t>
            </a:r>
            <a:r>
              <a:rPr u="none" spc="-10" dirty="0">
                <a:solidFill>
                  <a:srgbClr val="333333"/>
                </a:solidFill>
              </a:rPr>
              <a:t> </a:t>
            </a:r>
            <a:r>
              <a:rPr u="none" spc="95" dirty="0">
                <a:solidFill>
                  <a:srgbClr val="333333"/>
                </a:solidFill>
              </a:rPr>
              <a:t>does</a:t>
            </a:r>
            <a:r>
              <a:rPr u="none" spc="-5" dirty="0">
                <a:solidFill>
                  <a:srgbClr val="333333"/>
                </a:solidFill>
              </a:rPr>
              <a:t> </a:t>
            </a:r>
            <a:r>
              <a:rPr u="none" spc="60" dirty="0">
                <a:solidFill>
                  <a:srgbClr val="333333"/>
                </a:solidFill>
              </a:rPr>
              <a:t>not</a:t>
            </a:r>
            <a:r>
              <a:rPr u="none" spc="-5" dirty="0">
                <a:solidFill>
                  <a:srgbClr val="333333"/>
                </a:solidFill>
              </a:rPr>
              <a:t> </a:t>
            </a:r>
            <a:r>
              <a:rPr u="none" spc="65" dirty="0">
                <a:solidFill>
                  <a:srgbClr val="333333"/>
                </a:solidFill>
              </a:rPr>
              <a:t>change</a:t>
            </a:r>
            <a:r>
              <a:rPr u="none" spc="-10" dirty="0">
                <a:solidFill>
                  <a:srgbClr val="333333"/>
                </a:solidFill>
              </a:rPr>
              <a:t> </a:t>
            </a:r>
            <a:r>
              <a:rPr u="none" spc="105" dirty="0">
                <a:solidFill>
                  <a:srgbClr val="333333"/>
                </a:solidFill>
              </a:rPr>
              <a:t>as</a:t>
            </a:r>
            <a:r>
              <a:rPr u="none" spc="-5" dirty="0">
                <a:solidFill>
                  <a:srgbClr val="333333"/>
                </a:solidFill>
              </a:rPr>
              <a:t> </a:t>
            </a:r>
            <a:r>
              <a:rPr u="none" spc="55" dirty="0">
                <a:solidFill>
                  <a:srgbClr val="333333"/>
                </a:solidFill>
              </a:rPr>
              <a:t>long</a:t>
            </a:r>
            <a:r>
              <a:rPr u="none" spc="-5" dirty="0">
                <a:solidFill>
                  <a:srgbClr val="333333"/>
                </a:solidFill>
              </a:rPr>
              <a:t> </a:t>
            </a:r>
            <a:r>
              <a:rPr u="none" spc="45" dirty="0">
                <a:solidFill>
                  <a:srgbClr val="333333"/>
                </a:solidFill>
              </a:rPr>
              <a:t>as </a:t>
            </a:r>
            <a:r>
              <a:rPr u="none" dirty="0">
                <a:solidFill>
                  <a:srgbClr val="333333"/>
                </a:solidFill>
              </a:rPr>
              <a:t>the</a:t>
            </a:r>
            <a:r>
              <a:rPr u="none" spc="5" dirty="0">
                <a:solidFill>
                  <a:srgbClr val="333333"/>
                </a:solidFill>
              </a:rPr>
              <a:t> </a:t>
            </a:r>
            <a:r>
              <a:rPr u="none" dirty="0"/>
              <a:t>Service</a:t>
            </a:r>
            <a:r>
              <a:rPr u="none" spc="10" dirty="0"/>
              <a:t> </a:t>
            </a:r>
            <a:r>
              <a:rPr u="none" spc="-10" dirty="0">
                <a:solidFill>
                  <a:srgbClr val="333333"/>
                </a:solidFill>
              </a:rPr>
              <a:t>exists</a:t>
            </a:r>
          </a:p>
          <a:p>
            <a:pPr marL="371475" marR="151765">
              <a:lnSpc>
                <a:spcPts val="2100"/>
              </a:lnSpc>
              <a:spcBef>
                <a:spcPts val="1650"/>
              </a:spcBef>
            </a:pPr>
            <a:r>
              <a:rPr u="none" dirty="0">
                <a:solidFill>
                  <a:srgbClr val="333333"/>
                </a:solidFill>
              </a:rPr>
              <a:t>Clients</a:t>
            </a:r>
            <a:r>
              <a:rPr u="none" spc="-45" dirty="0">
                <a:solidFill>
                  <a:srgbClr val="333333"/>
                </a:solidFill>
              </a:rPr>
              <a:t> </a:t>
            </a:r>
            <a:r>
              <a:rPr u="none" spc="50" dirty="0">
                <a:solidFill>
                  <a:srgbClr val="333333"/>
                </a:solidFill>
              </a:rPr>
              <a:t>can</a:t>
            </a:r>
            <a:r>
              <a:rPr u="none" spc="-40" dirty="0">
                <a:solidFill>
                  <a:srgbClr val="333333"/>
                </a:solidFill>
              </a:rPr>
              <a:t> </a:t>
            </a:r>
            <a:r>
              <a:rPr u="none" spc="100" dirty="0">
                <a:solidFill>
                  <a:srgbClr val="333333"/>
                </a:solidFill>
              </a:rPr>
              <a:t>open</a:t>
            </a:r>
            <a:r>
              <a:rPr u="none" spc="-40" dirty="0">
                <a:solidFill>
                  <a:srgbClr val="333333"/>
                </a:solidFill>
              </a:rPr>
              <a:t> </a:t>
            </a:r>
            <a:r>
              <a:rPr u="none" spc="50" dirty="0">
                <a:solidFill>
                  <a:srgbClr val="333333"/>
                </a:solidFill>
              </a:rPr>
              <a:t>connections</a:t>
            </a:r>
            <a:r>
              <a:rPr u="none" spc="-40" dirty="0">
                <a:solidFill>
                  <a:srgbClr val="333333"/>
                </a:solidFill>
              </a:rPr>
              <a:t> </a:t>
            </a:r>
            <a:r>
              <a:rPr u="none" dirty="0">
                <a:solidFill>
                  <a:srgbClr val="333333"/>
                </a:solidFill>
              </a:rPr>
              <a:t>to</a:t>
            </a:r>
            <a:r>
              <a:rPr u="none" spc="-40" dirty="0">
                <a:solidFill>
                  <a:srgbClr val="333333"/>
                </a:solidFill>
              </a:rPr>
              <a:t> </a:t>
            </a:r>
            <a:r>
              <a:rPr u="none" dirty="0">
                <a:solidFill>
                  <a:srgbClr val="333333"/>
                </a:solidFill>
              </a:rPr>
              <a:t>this</a:t>
            </a:r>
            <a:r>
              <a:rPr u="none" spc="-40" dirty="0">
                <a:solidFill>
                  <a:srgbClr val="333333"/>
                </a:solidFill>
              </a:rPr>
              <a:t> </a:t>
            </a:r>
            <a:r>
              <a:rPr u="none" dirty="0">
                <a:solidFill>
                  <a:srgbClr val="333333"/>
                </a:solidFill>
              </a:rPr>
              <a:t>pair</a:t>
            </a:r>
            <a:r>
              <a:rPr u="none" spc="-40" dirty="0">
                <a:solidFill>
                  <a:srgbClr val="333333"/>
                </a:solidFill>
              </a:rPr>
              <a:t> </a:t>
            </a:r>
            <a:r>
              <a:rPr sz="2150" i="1" u="none" spc="-30" dirty="0">
                <a:latin typeface="Trebuchet MS"/>
                <a:cs typeface="Trebuchet MS"/>
              </a:rPr>
              <a:t>IP:port</a:t>
            </a:r>
            <a:r>
              <a:rPr sz="2150" i="1" u="none" spc="-55" dirty="0">
                <a:latin typeface="Trebuchet MS"/>
                <a:cs typeface="Trebuchet MS"/>
              </a:rPr>
              <a:t> </a:t>
            </a:r>
            <a:r>
              <a:rPr u="none" spc="100" dirty="0">
                <a:solidFill>
                  <a:srgbClr val="333333"/>
                </a:solidFill>
              </a:rPr>
              <a:t>and</a:t>
            </a:r>
            <a:r>
              <a:rPr u="none" spc="-40" dirty="0">
                <a:solidFill>
                  <a:srgbClr val="333333"/>
                </a:solidFill>
              </a:rPr>
              <a:t> </a:t>
            </a:r>
            <a:r>
              <a:rPr u="none" spc="50" dirty="0">
                <a:solidFill>
                  <a:srgbClr val="333333"/>
                </a:solidFill>
              </a:rPr>
              <a:t>these</a:t>
            </a:r>
            <a:r>
              <a:rPr u="none" spc="-45" dirty="0">
                <a:solidFill>
                  <a:srgbClr val="333333"/>
                </a:solidFill>
              </a:rPr>
              <a:t> </a:t>
            </a:r>
            <a:r>
              <a:rPr u="none" spc="50" dirty="0">
                <a:solidFill>
                  <a:srgbClr val="333333"/>
                </a:solidFill>
              </a:rPr>
              <a:t>connections</a:t>
            </a:r>
            <a:r>
              <a:rPr u="none" spc="-40" dirty="0">
                <a:solidFill>
                  <a:srgbClr val="333333"/>
                </a:solidFill>
              </a:rPr>
              <a:t> </a:t>
            </a:r>
            <a:r>
              <a:rPr u="none" spc="-50" dirty="0">
                <a:solidFill>
                  <a:srgbClr val="333333"/>
                </a:solidFill>
              </a:rPr>
              <a:t>will</a:t>
            </a:r>
            <a:r>
              <a:rPr u="none" spc="-40" dirty="0">
                <a:solidFill>
                  <a:srgbClr val="333333"/>
                </a:solidFill>
              </a:rPr>
              <a:t> </a:t>
            </a:r>
            <a:r>
              <a:rPr u="none" spc="55" dirty="0">
                <a:solidFill>
                  <a:srgbClr val="333333"/>
                </a:solidFill>
              </a:rPr>
              <a:t>be</a:t>
            </a:r>
            <a:r>
              <a:rPr u="none" spc="-40" dirty="0">
                <a:solidFill>
                  <a:srgbClr val="333333"/>
                </a:solidFill>
              </a:rPr>
              <a:t> </a:t>
            </a:r>
            <a:r>
              <a:rPr u="none" dirty="0">
                <a:solidFill>
                  <a:srgbClr val="333333"/>
                </a:solidFill>
              </a:rPr>
              <a:t>redirected</a:t>
            </a:r>
            <a:r>
              <a:rPr u="none" spc="-40" dirty="0">
                <a:solidFill>
                  <a:srgbClr val="333333"/>
                </a:solidFill>
              </a:rPr>
              <a:t> </a:t>
            </a:r>
            <a:r>
              <a:rPr u="none" spc="-25" dirty="0">
                <a:solidFill>
                  <a:srgbClr val="333333"/>
                </a:solidFill>
              </a:rPr>
              <a:t>to </a:t>
            </a:r>
            <a:r>
              <a:rPr u="none" dirty="0">
                <a:solidFill>
                  <a:srgbClr val="333333"/>
                </a:solidFill>
              </a:rPr>
              <a:t>the</a:t>
            </a:r>
            <a:r>
              <a:rPr u="none" spc="-50" dirty="0">
                <a:solidFill>
                  <a:srgbClr val="333333"/>
                </a:solidFill>
              </a:rPr>
              <a:t> </a:t>
            </a:r>
            <a:r>
              <a:rPr u="none" spc="114" dirty="0"/>
              <a:t>Pods</a:t>
            </a:r>
            <a:r>
              <a:rPr u="none" spc="-50" dirty="0"/>
              <a:t> </a:t>
            </a:r>
            <a:r>
              <a:rPr u="none" spc="85" dirty="0">
                <a:solidFill>
                  <a:srgbClr val="333333"/>
                </a:solidFill>
              </a:rPr>
              <a:t>composing</a:t>
            </a:r>
            <a:r>
              <a:rPr u="none" spc="-50" dirty="0">
                <a:solidFill>
                  <a:srgbClr val="333333"/>
                </a:solidFill>
              </a:rPr>
              <a:t> </a:t>
            </a:r>
            <a:r>
              <a:rPr u="none" dirty="0">
                <a:solidFill>
                  <a:srgbClr val="333333"/>
                </a:solidFill>
              </a:rPr>
              <a:t>the</a:t>
            </a:r>
            <a:r>
              <a:rPr u="none" spc="-50" dirty="0">
                <a:solidFill>
                  <a:srgbClr val="333333"/>
                </a:solidFill>
              </a:rPr>
              <a:t> </a:t>
            </a:r>
            <a:r>
              <a:rPr u="none" spc="-10" dirty="0">
                <a:solidFill>
                  <a:srgbClr val="333333"/>
                </a:solidFill>
              </a:rPr>
              <a:t>application</a:t>
            </a:r>
            <a:endParaRPr sz="2150">
              <a:latin typeface="Trebuchet MS"/>
              <a:cs typeface="Trebuchet MS"/>
            </a:endParaRPr>
          </a:p>
          <a:p>
            <a:pPr marL="371475" marR="494030">
              <a:lnSpc>
                <a:spcPts val="2100"/>
              </a:lnSpc>
              <a:spcBef>
                <a:spcPts val="1725"/>
              </a:spcBef>
            </a:pPr>
            <a:r>
              <a:rPr u="none" dirty="0">
                <a:solidFill>
                  <a:srgbClr val="333333"/>
                </a:solidFill>
              </a:rPr>
              <a:t>This</a:t>
            </a:r>
            <a:r>
              <a:rPr u="none" spc="-55" dirty="0">
                <a:solidFill>
                  <a:srgbClr val="333333"/>
                </a:solidFill>
              </a:rPr>
              <a:t> </a:t>
            </a:r>
            <a:r>
              <a:rPr u="none" dirty="0">
                <a:solidFill>
                  <a:srgbClr val="333333"/>
                </a:solidFill>
              </a:rPr>
              <a:t>way</a:t>
            </a:r>
            <a:r>
              <a:rPr u="none" spc="-50" dirty="0">
                <a:solidFill>
                  <a:srgbClr val="333333"/>
                </a:solidFill>
              </a:rPr>
              <a:t> </a:t>
            </a:r>
            <a:r>
              <a:rPr u="none" spc="70" dirty="0">
                <a:solidFill>
                  <a:srgbClr val="333333"/>
                </a:solidFill>
              </a:rPr>
              <a:t>customers</a:t>
            </a:r>
            <a:r>
              <a:rPr u="none" spc="-50" dirty="0">
                <a:solidFill>
                  <a:srgbClr val="333333"/>
                </a:solidFill>
              </a:rPr>
              <a:t> </a:t>
            </a:r>
            <a:r>
              <a:rPr u="none" spc="80" dirty="0">
                <a:solidFill>
                  <a:srgbClr val="333333"/>
                </a:solidFill>
              </a:rPr>
              <a:t>don't</a:t>
            </a:r>
            <a:r>
              <a:rPr u="none" spc="-55" dirty="0">
                <a:solidFill>
                  <a:srgbClr val="333333"/>
                </a:solidFill>
              </a:rPr>
              <a:t> </a:t>
            </a:r>
            <a:r>
              <a:rPr u="none" spc="65" dirty="0">
                <a:solidFill>
                  <a:srgbClr val="333333"/>
                </a:solidFill>
              </a:rPr>
              <a:t>need</a:t>
            </a:r>
            <a:r>
              <a:rPr u="none" spc="-50" dirty="0">
                <a:solidFill>
                  <a:srgbClr val="333333"/>
                </a:solidFill>
              </a:rPr>
              <a:t> </a:t>
            </a:r>
            <a:r>
              <a:rPr u="none" dirty="0">
                <a:solidFill>
                  <a:srgbClr val="333333"/>
                </a:solidFill>
              </a:rPr>
              <a:t>to</a:t>
            </a:r>
            <a:r>
              <a:rPr u="none" spc="-50" dirty="0">
                <a:solidFill>
                  <a:srgbClr val="333333"/>
                </a:solidFill>
              </a:rPr>
              <a:t> </a:t>
            </a:r>
            <a:r>
              <a:rPr u="none" spc="85" dirty="0">
                <a:solidFill>
                  <a:srgbClr val="333333"/>
                </a:solidFill>
              </a:rPr>
              <a:t>know</a:t>
            </a:r>
            <a:r>
              <a:rPr u="none" spc="-55" dirty="0">
                <a:solidFill>
                  <a:srgbClr val="333333"/>
                </a:solidFill>
              </a:rPr>
              <a:t> </a:t>
            </a:r>
            <a:r>
              <a:rPr u="none" dirty="0">
                <a:solidFill>
                  <a:srgbClr val="333333"/>
                </a:solidFill>
              </a:rPr>
              <a:t>the</a:t>
            </a:r>
            <a:r>
              <a:rPr u="none" spc="-50" dirty="0">
                <a:solidFill>
                  <a:srgbClr val="333333"/>
                </a:solidFill>
              </a:rPr>
              <a:t> </a:t>
            </a:r>
            <a:r>
              <a:rPr u="none" spc="75" dirty="0">
                <a:solidFill>
                  <a:srgbClr val="333333"/>
                </a:solidFill>
              </a:rPr>
              <a:t>IPs</a:t>
            </a:r>
            <a:r>
              <a:rPr u="none" spc="-50" dirty="0">
                <a:solidFill>
                  <a:srgbClr val="333333"/>
                </a:solidFill>
              </a:rPr>
              <a:t> </a:t>
            </a:r>
            <a:r>
              <a:rPr u="none" dirty="0">
                <a:solidFill>
                  <a:srgbClr val="333333"/>
                </a:solidFill>
              </a:rPr>
              <a:t>of</a:t>
            </a:r>
            <a:r>
              <a:rPr u="none" spc="-50" dirty="0">
                <a:solidFill>
                  <a:srgbClr val="333333"/>
                </a:solidFill>
              </a:rPr>
              <a:t> </a:t>
            </a:r>
            <a:r>
              <a:rPr u="none" dirty="0">
                <a:solidFill>
                  <a:srgbClr val="333333"/>
                </a:solidFill>
              </a:rPr>
              <a:t>the</a:t>
            </a:r>
            <a:r>
              <a:rPr u="none" spc="-55" dirty="0">
                <a:solidFill>
                  <a:srgbClr val="333333"/>
                </a:solidFill>
              </a:rPr>
              <a:t> </a:t>
            </a:r>
            <a:r>
              <a:rPr u="none" spc="114" dirty="0"/>
              <a:t>Pods</a:t>
            </a:r>
            <a:r>
              <a:rPr u="none" spc="-50" dirty="0"/>
              <a:t> </a:t>
            </a:r>
            <a:r>
              <a:rPr u="none" dirty="0">
                <a:solidFill>
                  <a:srgbClr val="333333"/>
                </a:solidFill>
              </a:rPr>
              <a:t>that</a:t>
            </a:r>
            <a:r>
              <a:rPr u="none" spc="-50" dirty="0">
                <a:solidFill>
                  <a:srgbClr val="333333"/>
                </a:solidFill>
              </a:rPr>
              <a:t> </a:t>
            </a:r>
            <a:r>
              <a:rPr u="none" spc="75" dirty="0">
                <a:solidFill>
                  <a:srgbClr val="333333"/>
                </a:solidFill>
              </a:rPr>
              <a:t>make</a:t>
            </a:r>
            <a:r>
              <a:rPr u="none" spc="-55" dirty="0">
                <a:solidFill>
                  <a:srgbClr val="333333"/>
                </a:solidFill>
              </a:rPr>
              <a:t> </a:t>
            </a:r>
            <a:r>
              <a:rPr u="none" spc="114" dirty="0">
                <a:solidFill>
                  <a:srgbClr val="333333"/>
                </a:solidFill>
              </a:rPr>
              <a:t>up</a:t>
            </a:r>
            <a:r>
              <a:rPr u="none" spc="-50" dirty="0">
                <a:solidFill>
                  <a:srgbClr val="333333"/>
                </a:solidFill>
              </a:rPr>
              <a:t> </a:t>
            </a:r>
            <a:r>
              <a:rPr u="none" dirty="0">
                <a:solidFill>
                  <a:srgbClr val="333333"/>
                </a:solidFill>
              </a:rPr>
              <a:t>the</a:t>
            </a:r>
            <a:r>
              <a:rPr u="none" spc="-50" dirty="0">
                <a:solidFill>
                  <a:srgbClr val="333333"/>
                </a:solidFill>
              </a:rPr>
              <a:t> </a:t>
            </a:r>
            <a:r>
              <a:rPr u="none" spc="-10" dirty="0">
                <a:solidFill>
                  <a:srgbClr val="333333"/>
                </a:solidFill>
              </a:rPr>
              <a:t>application, </a:t>
            </a:r>
            <a:r>
              <a:rPr u="none" dirty="0">
                <a:solidFill>
                  <a:srgbClr val="333333"/>
                </a:solidFill>
              </a:rPr>
              <a:t>allowing</a:t>
            </a:r>
            <a:r>
              <a:rPr u="none" spc="45" dirty="0">
                <a:solidFill>
                  <a:srgbClr val="333333"/>
                </a:solidFill>
              </a:rPr>
              <a:t> </a:t>
            </a:r>
            <a:r>
              <a:rPr u="none" spc="70" dirty="0">
                <a:solidFill>
                  <a:srgbClr val="333333"/>
                </a:solidFill>
              </a:rPr>
              <a:t>those</a:t>
            </a:r>
            <a:r>
              <a:rPr u="none" spc="45" dirty="0">
                <a:solidFill>
                  <a:srgbClr val="333333"/>
                </a:solidFill>
              </a:rPr>
              <a:t> </a:t>
            </a:r>
            <a:r>
              <a:rPr u="none" spc="114" dirty="0"/>
              <a:t>Pods</a:t>
            </a:r>
            <a:r>
              <a:rPr u="none" spc="45" dirty="0"/>
              <a:t> </a:t>
            </a:r>
            <a:r>
              <a:rPr u="none" dirty="0">
                <a:solidFill>
                  <a:srgbClr val="333333"/>
                </a:solidFill>
              </a:rPr>
              <a:t>to</a:t>
            </a:r>
            <a:r>
              <a:rPr u="none" spc="50" dirty="0">
                <a:solidFill>
                  <a:srgbClr val="333333"/>
                </a:solidFill>
              </a:rPr>
              <a:t> </a:t>
            </a:r>
            <a:r>
              <a:rPr u="none" spc="55" dirty="0">
                <a:solidFill>
                  <a:srgbClr val="333333"/>
                </a:solidFill>
              </a:rPr>
              <a:t>be</a:t>
            </a:r>
            <a:r>
              <a:rPr u="none" spc="45" dirty="0">
                <a:solidFill>
                  <a:srgbClr val="333333"/>
                </a:solidFill>
              </a:rPr>
              <a:t> </a:t>
            </a:r>
            <a:r>
              <a:rPr u="none" dirty="0">
                <a:solidFill>
                  <a:srgbClr val="333333"/>
                </a:solidFill>
              </a:rPr>
              <a:t>moved/deleted</a:t>
            </a:r>
            <a:r>
              <a:rPr u="none" spc="45" dirty="0">
                <a:solidFill>
                  <a:srgbClr val="333333"/>
                </a:solidFill>
              </a:rPr>
              <a:t> </a:t>
            </a:r>
            <a:r>
              <a:rPr u="none" dirty="0">
                <a:solidFill>
                  <a:srgbClr val="333333"/>
                </a:solidFill>
              </a:rPr>
              <a:t>without</a:t>
            </a:r>
            <a:r>
              <a:rPr u="none" spc="50" dirty="0">
                <a:solidFill>
                  <a:srgbClr val="333333"/>
                </a:solidFill>
              </a:rPr>
              <a:t> </a:t>
            </a:r>
            <a:r>
              <a:rPr u="none" dirty="0">
                <a:solidFill>
                  <a:srgbClr val="333333"/>
                </a:solidFill>
              </a:rPr>
              <a:t>impacting</a:t>
            </a:r>
            <a:r>
              <a:rPr u="none" spc="45" dirty="0">
                <a:solidFill>
                  <a:srgbClr val="333333"/>
                </a:solidFill>
              </a:rPr>
              <a:t> </a:t>
            </a:r>
            <a:r>
              <a:rPr u="none" spc="60" dirty="0">
                <a:solidFill>
                  <a:srgbClr val="333333"/>
                </a:solidFill>
              </a:rPr>
              <a:t>customers</a:t>
            </a: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3143249"/>
            <a:ext cx="95250" cy="95249"/>
          </a:xfrm>
          <a:prstGeom prst="rect">
            <a:avLst/>
          </a:prstGeom>
        </p:spPr>
      </p:pic>
      <p:pic>
        <p:nvPicPr>
          <p:cNvPr id="7" name="object 7"/>
          <p:cNvPicPr/>
          <p:nvPr/>
        </p:nvPicPr>
        <p:blipFill>
          <a:blip r:embed="rId2" cstate="print"/>
          <a:stretch>
            <a:fillRect/>
          </a:stretch>
        </p:blipFill>
        <p:spPr>
          <a:xfrm>
            <a:off x="933449" y="3895724"/>
            <a:ext cx="95250" cy="95249"/>
          </a:xfrm>
          <a:prstGeom prst="rect">
            <a:avLst/>
          </a:prstGeom>
        </p:spPr>
      </p:pic>
      <p:pic>
        <p:nvPicPr>
          <p:cNvPr id="8" name="object 8"/>
          <p:cNvPicPr/>
          <p:nvPr/>
        </p:nvPicPr>
        <p:blipFill>
          <a:blip r:embed="rId3" cstate="print"/>
          <a:stretch>
            <a:fillRect/>
          </a:stretch>
        </p:blipFill>
        <p:spPr>
          <a:xfrm>
            <a:off x="3057524" y="4619625"/>
            <a:ext cx="7419974" cy="2095499"/>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SERVICES</a:t>
            </a:r>
            <a:r>
              <a:rPr spc="-125" dirty="0"/>
              <a:t> </a:t>
            </a:r>
            <a:r>
              <a:rPr spc="-80" dirty="0"/>
              <a:t>USAGE</a:t>
            </a:r>
            <a:r>
              <a:rPr spc="-125" dirty="0"/>
              <a:t> </a:t>
            </a:r>
            <a:r>
              <a:rPr spc="-75" dirty="0"/>
              <a:t>EXAMPLES</a:t>
            </a:r>
          </a:p>
        </p:txBody>
      </p:sp>
      <p:pic>
        <p:nvPicPr>
          <p:cNvPr id="3" name="object 3"/>
          <p:cNvPicPr/>
          <p:nvPr/>
        </p:nvPicPr>
        <p:blipFill>
          <a:blip r:embed="rId2" cstate="print"/>
          <a:stretch>
            <a:fillRect/>
          </a:stretch>
        </p:blipFill>
        <p:spPr>
          <a:xfrm>
            <a:off x="2181225" y="1552574"/>
            <a:ext cx="9201149" cy="4229099"/>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305175"/>
            <a:chOff x="809624" y="1552574"/>
            <a:chExt cx="12211050" cy="3305175"/>
          </a:xfrm>
        </p:grpSpPr>
        <p:sp>
          <p:nvSpPr>
            <p:cNvPr id="4" name="object 4"/>
            <p:cNvSpPr/>
            <p:nvPr/>
          </p:nvSpPr>
          <p:spPr>
            <a:xfrm>
              <a:off x="809612" y="1552574"/>
              <a:ext cx="12211050" cy="3305175"/>
            </a:xfrm>
            <a:custGeom>
              <a:avLst/>
              <a:gdLst/>
              <a:ahLst/>
              <a:cxnLst/>
              <a:rect l="l" t="t" r="r" b="b"/>
              <a:pathLst>
                <a:path w="12211050" h="3305175">
                  <a:moveTo>
                    <a:pt x="12211050" y="0"/>
                  </a:moveTo>
                  <a:lnTo>
                    <a:pt x="12201525" y="0"/>
                  </a:lnTo>
                  <a:lnTo>
                    <a:pt x="12201525" y="3295650"/>
                  </a:lnTo>
                  <a:lnTo>
                    <a:pt x="0" y="3295650"/>
                  </a:lnTo>
                  <a:lnTo>
                    <a:pt x="0" y="3305175"/>
                  </a:lnTo>
                  <a:lnTo>
                    <a:pt x="12201525" y="3305175"/>
                  </a:lnTo>
                  <a:lnTo>
                    <a:pt x="12211050" y="3305175"/>
                  </a:lnTo>
                  <a:lnTo>
                    <a:pt x="12211050" y="3295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305175"/>
            </a:xfrm>
            <a:custGeom>
              <a:avLst/>
              <a:gdLst/>
              <a:ahLst/>
              <a:cxnLst/>
              <a:rect l="l" t="t" r="r" b="b"/>
              <a:pathLst>
                <a:path w="9525" h="3305175">
                  <a:moveTo>
                    <a:pt x="0" y="3305174"/>
                  </a:moveTo>
                  <a:lnTo>
                    <a:pt x="0" y="0"/>
                  </a:lnTo>
                  <a:lnTo>
                    <a:pt x="9524" y="9524"/>
                  </a:lnTo>
                  <a:lnTo>
                    <a:pt x="9524" y="3295649"/>
                  </a:lnTo>
                  <a:lnTo>
                    <a:pt x="0" y="3305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SERVICE</a:t>
            </a:r>
            <a:r>
              <a:rPr spc="-100" dirty="0"/>
              <a:t> </a:t>
            </a:r>
            <a:r>
              <a:rPr spc="-95" dirty="0"/>
              <a:t>DESCRIPTOR </a:t>
            </a:r>
            <a:r>
              <a:rPr spc="95" dirty="0"/>
              <a:t>(1/2)</a:t>
            </a:r>
          </a:p>
        </p:txBody>
      </p:sp>
      <p:sp>
        <p:nvSpPr>
          <p:cNvPr id="7" name="object 7"/>
          <p:cNvSpPr txBox="1"/>
          <p:nvPr/>
        </p:nvSpPr>
        <p:spPr>
          <a:xfrm>
            <a:off x="819149" y="1625600"/>
            <a:ext cx="12192000" cy="3134360"/>
          </a:xfrm>
          <a:prstGeom prst="rect">
            <a:avLst/>
          </a:prstGeom>
        </p:spPr>
        <p:txBody>
          <a:bodyPr vert="horz" wrap="square" lIns="0" tIns="12700" rIns="0" bIns="0" rtlCol="0">
            <a:spAutoFit/>
          </a:bodyPr>
          <a:lstStyle/>
          <a:p>
            <a:pPr marL="142875">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35" dirty="0">
                <a:latin typeface="Tahoma"/>
                <a:cs typeface="Tahoma"/>
              </a:rPr>
              <a:t>Service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whoami</a:t>
            </a:r>
            <a:endParaRPr sz="1650">
              <a:latin typeface="Tahoma"/>
              <a:cs typeface="Tahoma"/>
            </a:endParaRPr>
          </a:p>
          <a:p>
            <a:pPr marL="14287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647065" marR="10148570" indent="-252729">
              <a:lnSpc>
                <a:spcPts val="1880"/>
              </a:lnSpc>
              <a:spcBef>
                <a:spcPts val="95"/>
              </a:spcBef>
            </a:pPr>
            <a:r>
              <a:rPr sz="1650" spc="285" dirty="0">
                <a:solidFill>
                  <a:srgbClr val="0077AA"/>
                </a:solidFill>
                <a:latin typeface="Tahoma"/>
                <a:cs typeface="Tahoma"/>
              </a:rPr>
              <a:t>selector</a:t>
            </a:r>
            <a:r>
              <a:rPr sz="1650" spc="285" dirty="0">
                <a:solidFill>
                  <a:srgbClr val="999999"/>
                </a:solidFill>
                <a:latin typeface="Tahoma"/>
                <a:cs typeface="Tahoma"/>
              </a:rPr>
              <a:t>: </a:t>
            </a: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10" dirty="0">
                <a:latin typeface="Tahoma"/>
                <a:cs typeface="Tahoma"/>
              </a:rPr>
              <a:t>whoami</a:t>
            </a:r>
            <a:endParaRPr sz="1650">
              <a:latin typeface="Tahoma"/>
              <a:cs typeface="Tahoma"/>
            </a:endParaRPr>
          </a:p>
          <a:p>
            <a:pPr marL="647065">
              <a:lnSpc>
                <a:spcPts val="1770"/>
              </a:lnSpc>
            </a:pPr>
            <a:r>
              <a:rPr sz="1650" spc="265" dirty="0">
                <a:solidFill>
                  <a:srgbClr val="0077AA"/>
                </a:solidFill>
                <a:latin typeface="Tahoma"/>
                <a:cs typeface="Tahoma"/>
              </a:rPr>
              <a:t>stack</a:t>
            </a:r>
            <a:r>
              <a:rPr sz="1650" spc="265" dirty="0">
                <a:solidFill>
                  <a:srgbClr val="999999"/>
                </a:solidFill>
                <a:latin typeface="Tahoma"/>
                <a:cs typeface="Tahoma"/>
              </a:rPr>
              <a:t>:</a:t>
            </a:r>
            <a:r>
              <a:rPr sz="1650" spc="480" dirty="0">
                <a:solidFill>
                  <a:srgbClr val="999999"/>
                </a:solidFill>
                <a:latin typeface="Tahoma"/>
                <a:cs typeface="Tahoma"/>
              </a:rPr>
              <a:t> </a:t>
            </a:r>
            <a:r>
              <a:rPr sz="1650" spc="130" dirty="0">
                <a:latin typeface="Tahoma"/>
                <a:cs typeface="Tahoma"/>
              </a:rPr>
              <a:t>market</a:t>
            </a:r>
            <a:endParaRPr sz="1650">
              <a:latin typeface="Tahoma"/>
              <a:cs typeface="Tahoma"/>
            </a:endParaRPr>
          </a:p>
          <a:p>
            <a:pPr marL="394970">
              <a:lnSpc>
                <a:spcPts val="1875"/>
              </a:lnSpc>
            </a:pPr>
            <a:r>
              <a:rPr sz="1650" spc="265" dirty="0">
                <a:solidFill>
                  <a:srgbClr val="0077AA"/>
                </a:solidFill>
                <a:latin typeface="Tahoma"/>
                <a:cs typeface="Tahoma"/>
              </a:rPr>
              <a:t>ports</a:t>
            </a:r>
            <a:r>
              <a:rPr sz="1650" spc="265" dirty="0">
                <a:solidFill>
                  <a:srgbClr val="999999"/>
                </a:solidFill>
                <a:latin typeface="Tahoma"/>
                <a:cs typeface="Tahoma"/>
              </a:rPr>
              <a:t>:</a:t>
            </a:r>
            <a:endParaRPr sz="1650">
              <a:latin typeface="Tahoma"/>
              <a:cs typeface="Tahoma"/>
            </a:endParaRPr>
          </a:p>
          <a:p>
            <a:pPr marL="899794" marR="9643745" indent="-252729">
              <a:lnSpc>
                <a:spcPts val="1870"/>
              </a:lnSpc>
              <a:spcBef>
                <a:spcPts val="100"/>
              </a:spcBef>
            </a:pPr>
            <a:r>
              <a:rPr sz="1650" spc="390" dirty="0">
                <a:solidFill>
                  <a:srgbClr val="999999"/>
                </a:solidFill>
                <a:latin typeface="Tahoma"/>
                <a:cs typeface="Tahoma"/>
              </a:rPr>
              <a:t>-</a:t>
            </a:r>
            <a:r>
              <a:rPr sz="1650" spc="480" dirty="0">
                <a:solidFill>
                  <a:srgbClr val="999999"/>
                </a:solidFill>
                <a:latin typeface="Tahoma"/>
                <a:cs typeface="Tahoma"/>
              </a:rPr>
              <a:t> </a:t>
            </a:r>
            <a:r>
              <a:rPr sz="1650" spc="265" dirty="0">
                <a:solidFill>
                  <a:srgbClr val="0077AA"/>
                </a:solidFill>
                <a:latin typeface="Tahoma"/>
                <a:cs typeface="Tahoma"/>
              </a:rPr>
              <a:t>protocol</a:t>
            </a:r>
            <a:r>
              <a:rPr sz="1650" spc="265" dirty="0">
                <a:solidFill>
                  <a:srgbClr val="999999"/>
                </a:solidFill>
                <a:latin typeface="Tahoma"/>
                <a:cs typeface="Tahoma"/>
              </a:rPr>
              <a:t>:</a:t>
            </a:r>
            <a:r>
              <a:rPr sz="1650" spc="484" dirty="0">
                <a:solidFill>
                  <a:srgbClr val="999999"/>
                </a:solidFill>
                <a:latin typeface="Tahoma"/>
                <a:cs typeface="Tahoma"/>
              </a:rPr>
              <a:t> </a:t>
            </a:r>
            <a:r>
              <a:rPr sz="1650" spc="-25" dirty="0">
                <a:latin typeface="Tahoma"/>
                <a:cs typeface="Tahoma"/>
              </a:rPr>
              <a:t>TCP </a:t>
            </a:r>
            <a:r>
              <a:rPr sz="1650" spc="280" dirty="0">
                <a:solidFill>
                  <a:srgbClr val="0077AA"/>
                </a:solidFill>
                <a:latin typeface="Tahoma"/>
                <a:cs typeface="Tahoma"/>
              </a:rPr>
              <a:t>port</a:t>
            </a:r>
            <a:r>
              <a:rPr sz="1650" spc="280" dirty="0">
                <a:solidFill>
                  <a:srgbClr val="999999"/>
                </a:solidFill>
                <a:latin typeface="Tahoma"/>
                <a:cs typeface="Tahoma"/>
              </a:rPr>
              <a:t>:</a:t>
            </a:r>
            <a:r>
              <a:rPr sz="1650" spc="480" dirty="0">
                <a:solidFill>
                  <a:srgbClr val="999999"/>
                </a:solidFill>
                <a:latin typeface="Tahoma"/>
                <a:cs typeface="Tahoma"/>
              </a:rPr>
              <a:t> </a:t>
            </a:r>
            <a:r>
              <a:rPr sz="1650" spc="70" dirty="0">
                <a:solidFill>
                  <a:srgbClr val="990054"/>
                </a:solidFill>
                <a:latin typeface="Tahoma"/>
                <a:cs typeface="Tahoma"/>
              </a:rPr>
              <a:t>8080</a:t>
            </a:r>
            <a:endParaRPr sz="1650">
              <a:latin typeface="Tahoma"/>
              <a:cs typeface="Tahoma"/>
            </a:endParaRPr>
          </a:p>
          <a:p>
            <a:pPr marL="899794">
              <a:lnSpc>
                <a:spcPts val="1835"/>
              </a:lnSpc>
            </a:pPr>
            <a:r>
              <a:rPr sz="1650" spc="275" dirty="0">
                <a:solidFill>
                  <a:srgbClr val="0077AA"/>
                </a:solidFill>
                <a:latin typeface="Tahoma"/>
                <a:cs typeface="Tahoma"/>
              </a:rPr>
              <a:t>targetPort</a:t>
            </a:r>
            <a:r>
              <a:rPr sz="1650" spc="275" dirty="0">
                <a:solidFill>
                  <a:srgbClr val="999999"/>
                </a:solidFill>
                <a:latin typeface="Tahoma"/>
                <a:cs typeface="Tahoma"/>
              </a:rPr>
              <a:t>:</a:t>
            </a:r>
            <a:r>
              <a:rPr sz="1650" spc="475"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p:txBody>
      </p:sp>
      <p:pic>
        <p:nvPicPr>
          <p:cNvPr id="8" name="object 8"/>
          <p:cNvPicPr/>
          <p:nvPr/>
        </p:nvPicPr>
        <p:blipFill>
          <a:blip r:embed="rId2" cstate="print"/>
          <a:stretch>
            <a:fillRect/>
          </a:stretch>
        </p:blipFill>
        <p:spPr>
          <a:xfrm>
            <a:off x="933449" y="5629274"/>
            <a:ext cx="95250" cy="95249"/>
          </a:xfrm>
          <a:prstGeom prst="rect">
            <a:avLst/>
          </a:prstGeom>
        </p:spPr>
      </p:pic>
      <p:sp>
        <p:nvSpPr>
          <p:cNvPr id="9" name="object 9"/>
          <p:cNvSpPr txBox="1"/>
          <p:nvPr/>
        </p:nvSpPr>
        <p:spPr>
          <a:xfrm>
            <a:off x="1177924" y="5492750"/>
            <a:ext cx="11359515" cy="1116965"/>
          </a:xfrm>
          <a:prstGeom prst="rect">
            <a:avLst/>
          </a:prstGeom>
        </p:spPr>
        <p:txBody>
          <a:bodyPr vert="horz" wrap="square" lIns="0" tIns="66040" rIns="0" bIns="0" rtlCol="0">
            <a:spAutoFit/>
          </a:bodyPr>
          <a:lstStyle/>
          <a:p>
            <a:pPr marL="12700" marR="5080">
              <a:lnSpc>
                <a:spcPts val="2100"/>
              </a:lnSpc>
              <a:spcBef>
                <a:spcPts val="520"/>
              </a:spcBef>
            </a:pPr>
            <a:r>
              <a:rPr sz="2100" dirty="0">
                <a:solidFill>
                  <a:srgbClr val="333333"/>
                </a:solidFill>
                <a:latin typeface="Trebuchet MS"/>
                <a:cs typeface="Trebuchet MS"/>
              </a:rPr>
              <a:t>This</a:t>
            </a:r>
            <a:r>
              <a:rPr sz="2100" spc="5" dirty="0">
                <a:solidFill>
                  <a:srgbClr val="333333"/>
                </a:solidFill>
                <a:latin typeface="Trebuchet MS"/>
                <a:cs typeface="Trebuchet MS"/>
              </a:rPr>
              <a:t> </a:t>
            </a:r>
            <a:r>
              <a:rPr sz="2100" dirty="0">
                <a:solidFill>
                  <a:srgbClr val="333333"/>
                </a:solidFill>
                <a:latin typeface="Trebuchet MS"/>
                <a:cs typeface="Trebuchet MS"/>
              </a:rPr>
              <a:t>descriptor</a:t>
            </a:r>
            <a:r>
              <a:rPr sz="2100" spc="5" dirty="0">
                <a:solidFill>
                  <a:srgbClr val="333333"/>
                </a:solidFill>
                <a:latin typeface="Trebuchet MS"/>
                <a:cs typeface="Trebuchet MS"/>
              </a:rPr>
              <a:t> </a:t>
            </a:r>
            <a:r>
              <a:rPr sz="2100" dirty="0">
                <a:solidFill>
                  <a:srgbClr val="333333"/>
                </a:solidFill>
                <a:latin typeface="Trebuchet MS"/>
                <a:cs typeface="Trebuchet MS"/>
              </a:rPr>
              <a:t>creates</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Service</a:t>
            </a:r>
            <a:r>
              <a:rPr sz="2100" spc="5" dirty="0">
                <a:solidFill>
                  <a:srgbClr val="333333"/>
                </a:solidFill>
                <a:latin typeface="Trebuchet MS"/>
                <a:cs typeface="Trebuchet MS"/>
              </a:rPr>
              <a:t> </a:t>
            </a:r>
            <a:r>
              <a:rPr sz="2100" dirty="0">
                <a:solidFill>
                  <a:srgbClr val="333333"/>
                </a:solidFill>
                <a:latin typeface="Trebuchet MS"/>
                <a:cs typeface="Trebuchet MS"/>
              </a:rPr>
              <a:t>that</a:t>
            </a:r>
            <a:r>
              <a:rPr sz="2100" spc="5" dirty="0">
                <a:solidFill>
                  <a:srgbClr val="333333"/>
                </a:solidFill>
                <a:latin typeface="Trebuchet MS"/>
                <a:cs typeface="Trebuchet MS"/>
              </a:rPr>
              <a:t> </a:t>
            </a:r>
            <a:r>
              <a:rPr sz="2100" dirty="0">
                <a:solidFill>
                  <a:srgbClr val="333333"/>
                </a:solidFill>
                <a:latin typeface="Trebuchet MS"/>
                <a:cs typeface="Trebuchet MS"/>
              </a:rPr>
              <a:t>listens</a:t>
            </a:r>
            <a:r>
              <a:rPr sz="2100" spc="5" dirty="0">
                <a:solidFill>
                  <a:srgbClr val="333333"/>
                </a:solidFill>
                <a:latin typeface="Trebuchet MS"/>
                <a:cs typeface="Trebuchet MS"/>
              </a:rPr>
              <a:t> </a:t>
            </a:r>
            <a:r>
              <a:rPr sz="2100" spc="135" dirty="0">
                <a:solidFill>
                  <a:srgbClr val="333333"/>
                </a:solidFill>
                <a:latin typeface="Trebuchet MS"/>
                <a:cs typeface="Trebuchet MS"/>
              </a:rPr>
              <a:t>on</a:t>
            </a:r>
            <a:r>
              <a:rPr sz="2100" spc="5" dirty="0">
                <a:solidFill>
                  <a:srgbClr val="333333"/>
                </a:solidFill>
                <a:latin typeface="Trebuchet MS"/>
                <a:cs typeface="Trebuchet MS"/>
              </a:rPr>
              <a:t> </a:t>
            </a:r>
            <a:r>
              <a:rPr sz="2100" dirty="0">
                <a:solidFill>
                  <a:srgbClr val="333333"/>
                </a:solidFill>
                <a:latin typeface="Trebuchet MS"/>
                <a:cs typeface="Trebuchet MS"/>
              </a:rPr>
              <a:t>port</a:t>
            </a:r>
            <a:r>
              <a:rPr sz="2100" spc="10" dirty="0">
                <a:solidFill>
                  <a:srgbClr val="333333"/>
                </a:solidFill>
                <a:latin typeface="Trebuchet MS"/>
                <a:cs typeface="Trebuchet MS"/>
              </a:rPr>
              <a:t> </a:t>
            </a:r>
            <a:r>
              <a:rPr sz="2100" spc="95" dirty="0">
                <a:solidFill>
                  <a:srgbClr val="ED2137"/>
                </a:solidFill>
                <a:latin typeface="Trebuchet MS"/>
                <a:cs typeface="Trebuchet MS"/>
              </a:rPr>
              <a:t>8080</a:t>
            </a:r>
            <a:r>
              <a:rPr sz="2100" spc="5" dirty="0">
                <a:solidFill>
                  <a:srgbClr val="ED2137"/>
                </a:solidFill>
                <a:latin typeface="Trebuchet MS"/>
                <a:cs typeface="Trebuchet MS"/>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spc="-50" dirty="0">
                <a:solidFill>
                  <a:srgbClr val="333333"/>
                </a:solidFill>
                <a:latin typeface="Trebuchet MS"/>
                <a:cs typeface="Trebuchet MS"/>
              </a:rPr>
              <a:t>will</a:t>
            </a:r>
            <a:r>
              <a:rPr sz="2100" spc="5" dirty="0">
                <a:solidFill>
                  <a:srgbClr val="333333"/>
                </a:solidFill>
                <a:latin typeface="Trebuchet MS"/>
                <a:cs typeface="Trebuchet MS"/>
              </a:rPr>
              <a:t> </a:t>
            </a:r>
            <a:r>
              <a:rPr sz="2100" dirty="0">
                <a:solidFill>
                  <a:srgbClr val="333333"/>
                </a:solidFill>
                <a:latin typeface="Trebuchet MS"/>
                <a:cs typeface="Trebuchet MS"/>
              </a:rPr>
              <a:t>distribute</a:t>
            </a:r>
            <a:r>
              <a:rPr sz="2100" spc="10" dirty="0">
                <a:solidFill>
                  <a:srgbClr val="333333"/>
                </a:solidFill>
                <a:latin typeface="Trebuchet MS"/>
                <a:cs typeface="Trebuchet MS"/>
              </a:rPr>
              <a:t> </a:t>
            </a:r>
            <a:r>
              <a:rPr sz="2100" spc="-35" dirty="0">
                <a:solidFill>
                  <a:srgbClr val="333333"/>
                </a:solidFill>
                <a:latin typeface="Trebuchet MS"/>
                <a:cs typeface="Trebuchet MS"/>
              </a:rPr>
              <a:t>traffic</a:t>
            </a:r>
            <a:r>
              <a:rPr sz="2100" spc="5" dirty="0">
                <a:solidFill>
                  <a:srgbClr val="333333"/>
                </a:solidFill>
                <a:latin typeface="Trebuchet MS"/>
                <a:cs typeface="Trebuchet MS"/>
              </a:rPr>
              <a:t> </a:t>
            </a:r>
            <a:r>
              <a:rPr sz="2100" spc="-10" dirty="0">
                <a:solidFill>
                  <a:srgbClr val="333333"/>
                </a:solidFill>
                <a:latin typeface="Trebuchet MS"/>
                <a:cs typeface="Trebuchet MS"/>
              </a:rPr>
              <a:t>between </a:t>
            </a:r>
            <a:r>
              <a:rPr sz="2100" spc="-40" dirty="0">
                <a:solidFill>
                  <a:srgbClr val="333333"/>
                </a:solidFill>
                <a:latin typeface="Trebuchet MS"/>
                <a:cs typeface="Trebuchet MS"/>
              </a:rPr>
              <a:t>all</a:t>
            </a:r>
            <a:r>
              <a:rPr sz="2100" spc="-15" dirty="0">
                <a:solidFill>
                  <a:srgbClr val="333333"/>
                </a:solidFill>
                <a:latin typeface="Trebuchet MS"/>
                <a:cs typeface="Trebuchet MS"/>
              </a:rPr>
              <a:t> </a:t>
            </a:r>
            <a:r>
              <a:rPr sz="2100" spc="114" dirty="0">
                <a:solidFill>
                  <a:srgbClr val="ED2137"/>
                </a:solidFill>
                <a:latin typeface="Trebuchet MS"/>
                <a:cs typeface="Trebuchet MS"/>
              </a:rPr>
              <a:t>Pods</a:t>
            </a:r>
            <a:r>
              <a:rPr sz="2100" spc="-15" dirty="0">
                <a:solidFill>
                  <a:srgbClr val="ED2137"/>
                </a:solidFill>
                <a:latin typeface="Trebuchet MS"/>
                <a:cs typeface="Trebuchet MS"/>
              </a:rPr>
              <a:t> </a:t>
            </a:r>
            <a:r>
              <a:rPr sz="2100" dirty="0">
                <a:solidFill>
                  <a:srgbClr val="333333"/>
                </a:solidFill>
                <a:latin typeface="Trebuchet MS"/>
                <a:cs typeface="Trebuchet MS"/>
              </a:rPr>
              <a:t>that</a:t>
            </a:r>
            <a:r>
              <a:rPr sz="2100" spc="-15" dirty="0">
                <a:solidFill>
                  <a:srgbClr val="333333"/>
                </a:solidFill>
                <a:latin typeface="Trebuchet MS"/>
                <a:cs typeface="Trebuchet MS"/>
              </a:rPr>
              <a:t> </a:t>
            </a:r>
            <a:r>
              <a:rPr sz="2100" dirty="0">
                <a:solidFill>
                  <a:srgbClr val="333333"/>
                </a:solidFill>
                <a:latin typeface="Trebuchet MS"/>
                <a:cs typeface="Trebuchet MS"/>
              </a:rPr>
              <a:t>match</a:t>
            </a:r>
            <a:r>
              <a:rPr sz="2100" spc="-15" dirty="0">
                <a:solidFill>
                  <a:srgbClr val="333333"/>
                </a:solidFill>
                <a:latin typeface="Trebuchet MS"/>
                <a:cs typeface="Trebuchet MS"/>
              </a:rPr>
              <a:t> </a:t>
            </a:r>
            <a:r>
              <a:rPr sz="2100" spc="140" dirty="0">
                <a:solidFill>
                  <a:srgbClr val="ED2137"/>
                </a:solidFill>
                <a:latin typeface="Tahoma"/>
                <a:cs typeface="Tahoma"/>
              </a:rPr>
              <a:t>app=whoami,stack=market</a:t>
            </a:r>
            <a:r>
              <a:rPr sz="2100" spc="-30" dirty="0">
                <a:solidFill>
                  <a:srgbClr val="ED2137"/>
                </a:solidFill>
                <a:latin typeface="Tahoma"/>
                <a:cs typeface="Tahoma"/>
              </a:rPr>
              <a:t> </a:t>
            </a:r>
            <a:r>
              <a:rPr sz="2100" spc="135" dirty="0">
                <a:solidFill>
                  <a:srgbClr val="333333"/>
                </a:solidFill>
                <a:latin typeface="Trebuchet MS"/>
                <a:cs typeface="Trebuchet MS"/>
              </a:rPr>
              <a:t>on</a:t>
            </a:r>
            <a:r>
              <a:rPr sz="2100" spc="-15" dirty="0">
                <a:solidFill>
                  <a:srgbClr val="333333"/>
                </a:solidFill>
                <a:latin typeface="Trebuchet MS"/>
                <a:cs typeface="Trebuchet MS"/>
              </a:rPr>
              <a:t> </a:t>
            </a:r>
            <a:r>
              <a:rPr sz="2100" dirty="0">
                <a:solidFill>
                  <a:srgbClr val="333333"/>
                </a:solidFill>
                <a:latin typeface="Trebuchet MS"/>
                <a:cs typeface="Trebuchet MS"/>
              </a:rPr>
              <a:t>port</a:t>
            </a:r>
            <a:r>
              <a:rPr sz="2100" spc="-15" dirty="0">
                <a:solidFill>
                  <a:srgbClr val="333333"/>
                </a:solidFill>
                <a:latin typeface="Trebuchet MS"/>
                <a:cs typeface="Trebuchet MS"/>
              </a:rPr>
              <a:t> </a:t>
            </a:r>
            <a:r>
              <a:rPr sz="2100" spc="-25" dirty="0">
                <a:solidFill>
                  <a:srgbClr val="ED2137"/>
                </a:solidFill>
                <a:latin typeface="Trebuchet MS"/>
                <a:cs typeface="Trebuchet MS"/>
              </a:rPr>
              <a:t>80</a:t>
            </a:r>
            <a:r>
              <a:rPr sz="2100" spc="-25" dirty="0">
                <a:solidFill>
                  <a:srgbClr val="333333"/>
                </a:solidFill>
                <a:latin typeface="Trebuchet MS"/>
                <a:cs typeface="Trebuchet MS"/>
              </a:rPr>
              <a:t>.</a:t>
            </a:r>
            <a:endParaRPr sz="2100">
              <a:latin typeface="Trebuchet MS"/>
              <a:cs typeface="Trebuchet MS"/>
            </a:endParaRPr>
          </a:p>
          <a:p>
            <a:pPr marL="12700">
              <a:lnSpc>
                <a:spcPct val="100000"/>
              </a:lnSpc>
              <a:spcBef>
                <a:spcPts val="1455"/>
              </a:spcBef>
            </a:pP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Service</a:t>
            </a:r>
            <a:r>
              <a:rPr sz="2100" spc="-45" dirty="0">
                <a:solidFill>
                  <a:srgbClr val="333333"/>
                </a:solidFill>
                <a:latin typeface="Trebuchet MS"/>
                <a:cs typeface="Trebuchet MS"/>
              </a:rPr>
              <a:t> </a:t>
            </a:r>
            <a:r>
              <a:rPr sz="2100" spc="-50" dirty="0">
                <a:solidFill>
                  <a:srgbClr val="333333"/>
                </a:solidFill>
                <a:latin typeface="Trebuchet MS"/>
                <a:cs typeface="Trebuchet MS"/>
              </a:rPr>
              <a:t>will</a:t>
            </a:r>
            <a:r>
              <a:rPr sz="2100" spc="-45" dirty="0">
                <a:solidFill>
                  <a:srgbClr val="333333"/>
                </a:solidFill>
                <a:latin typeface="Trebuchet MS"/>
                <a:cs typeface="Trebuchet MS"/>
              </a:rPr>
              <a:t>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spc="75" dirty="0">
                <a:solidFill>
                  <a:srgbClr val="333333"/>
                </a:solidFill>
                <a:latin typeface="Trebuchet MS"/>
                <a:cs typeface="Trebuchet MS"/>
              </a:rPr>
              <a:t>assigned</a:t>
            </a:r>
            <a:r>
              <a:rPr sz="2100" spc="-45" dirty="0">
                <a:solidFill>
                  <a:srgbClr val="333333"/>
                </a:solidFill>
                <a:latin typeface="Trebuchet MS"/>
                <a:cs typeface="Trebuchet MS"/>
              </a:rPr>
              <a:t> </a:t>
            </a:r>
            <a:r>
              <a:rPr sz="2100" spc="100" dirty="0">
                <a:solidFill>
                  <a:srgbClr val="333333"/>
                </a:solidFill>
                <a:latin typeface="Trebuchet MS"/>
                <a:cs typeface="Trebuchet MS"/>
              </a:rPr>
              <a:t>an</a:t>
            </a:r>
            <a:r>
              <a:rPr sz="2100" spc="-45" dirty="0">
                <a:solidFill>
                  <a:srgbClr val="333333"/>
                </a:solidFill>
                <a:latin typeface="Trebuchet MS"/>
                <a:cs typeface="Trebuchet MS"/>
              </a:rPr>
              <a:t> </a:t>
            </a:r>
            <a:r>
              <a:rPr sz="2100" dirty="0">
                <a:solidFill>
                  <a:srgbClr val="333333"/>
                </a:solidFill>
                <a:latin typeface="Trebuchet MS"/>
                <a:cs typeface="Trebuchet MS"/>
              </a:rPr>
              <a:t>internal</a:t>
            </a:r>
            <a:r>
              <a:rPr sz="2100" spc="-45" dirty="0">
                <a:solidFill>
                  <a:srgbClr val="333333"/>
                </a:solidFill>
                <a:latin typeface="Trebuchet MS"/>
                <a:cs typeface="Trebuchet MS"/>
              </a:rPr>
              <a:t> </a:t>
            </a:r>
            <a:r>
              <a:rPr sz="2100" dirty="0">
                <a:solidFill>
                  <a:srgbClr val="333333"/>
                </a:solidFill>
                <a:latin typeface="Trebuchet MS"/>
                <a:cs typeface="Trebuchet MS"/>
              </a:rPr>
              <a:t>IP</a:t>
            </a:r>
            <a:r>
              <a:rPr sz="2100" spc="-45" dirty="0">
                <a:solidFill>
                  <a:srgbClr val="333333"/>
                </a:solidFill>
                <a:latin typeface="Trebuchet MS"/>
                <a:cs typeface="Trebuchet MS"/>
              </a:rPr>
              <a:t> </a:t>
            </a:r>
            <a:r>
              <a:rPr sz="2100" dirty="0">
                <a:solidFill>
                  <a:srgbClr val="333333"/>
                </a:solidFill>
                <a:latin typeface="Trebuchet MS"/>
                <a:cs typeface="Trebuchet MS"/>
              </a:rPr>
              <a:t>called</a:t>
            </a:r>
            <a:r>
              <a:rPr sz="2100" spc="-45" dirty="0">
                <a:solidFill>
                  <a:srgbClr val="333333"/>
                </a:solidFill>
                <a:latin typeface="Trebuchet MS"/>
                <a:cs typeface="Trebuchet MS"/>
              </a:rPr>
              <a:t> </a:t>
            </a:r>
            <a:r>
              <a:rPr sz="2100" spc="320" dirty="0">
                <a:solidFill>
                  <a:srgbClr val="ED2137"/>
                </a:solidFill>
                <a:latin typeface="Tahoma"/>
                <a:cs typeface="Tahoma"/>
              </a:rPr>
              <a:t>ClusterIP</a:t>
            </a:r>
            <a:endParaRPr sz="2100">
              <a:latin typeface="Tahoma"/>
              <a:cs typeface="Tahoma"/>
            </a:endParaRPr>
          </a:p>
        </p:txBody>
      </p:sp>
      <p:pic>
        <p:nvPicPr>
          <p:cNvPr id="10" name="object 10"/>
          <p:cNvPicPr/>
          <p:nvPr/>
        </p:nvPicPr>
        <p:blipFill>
          <a:blip r:embed="rId2" cstate="print"/>
          <a:stretch>
            <a:fillRect/>
          </a:stretch>
        </p:blipFill>
        <p:spPr>
          <a:xfrm>
            <a:off x="933449" y="6400799"/>
            <a:ext cx="95250" cy="95249"/>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3717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371724"/>
            <a:ext cx="12211050" cy="4019550"/>
            <a:chOff x="809624" y="2371724"/>
            <a:chExt cx="12211050" cy="4019550"/>
          </a:xfrm>
        </p:grpSpPr>
        <p:sp>
          <p:nvSpPr>
            <p:cNvPr id="4" name="object 4"/>
            <p:cNvSpPr/>
            <p:nvPr/>
          </p:nvSpPr>
          <p:spPr>
            <a:xfrm>
              <a:off x="809612" y="237172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37172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4990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SERVICE</a:t>
            </a:r>
            <a:r>
              <a:rPr spc="-100" dirty="0"/>
              <a:t> </a:t>
            </a:r>
            <a:r>
              <a:rPr spc="-95" dirty="0"/>
              <a:t>DESCRIPTOR </a:t>
            </a:r>
            <a:r>
              <a:rPr spc="95" dirty="0"/>
              <a:t>(2/2)</a:t>
            </a:r>
          </a:p>
        </p:txBody>
      </p:sp>
      <p:sp>
        <p:nvSpPr>
          <p:cNvPr id="8" name="object 8"/>
          <p:cNvSpPr txBox="1">
            <a:spLocks noGrp="1"/>
          </p:cNvSpPr>
          <p:nvPr>
            <p:ph type="body" idx="1"/>
          </p:nvPr>
        </p:nvSpPr>
        <p:spPr>
          <a:prstGeom prst="rect">
            <a:avLst/>
          </a:prstGeom>
        </p:spPr>
        <p:txBody>
          <a:bodyPr vert="horz" wrap="square" lIns="0" tIns="235585" rIns="0" bIns="0" rtlCol="0">
            <a:spAutoFit/>
          </a:bodyPr>
          <a:lstStyle/>
          <a:p>
            <a:pPr marR="1811020">
              <a:lnSpc>
                <a:spcPts val="2250"/>
              </a:lnSpc>
              <a:spcBef>
                <a:spcPts val="400"/>
              </a:spcBef>
              <a:tabLst>
                <a:tab pos="3408045" algn="l"/>
              </a:tabLst>
            </a:pPr>
            <a:r>
              <a:rPr u="none" spc="80" dirty="0">
                <a:solidFill>
                  <a:srgbClr val="333333"/>
                </a:solidFill>
              </a:rPr>
              <a:t>You</a:t>
            </a:r>
            <a:r>
              <a:rPr u="none" spc="-85" dirty="0">
                <a:solidFill>
                  <a:srgbClr val="333333"/>
                </a:solidFill>
              </a:rPr>
              <a:t> </a:t>
            </a:r>
            <a:r>
              <a:rPr u="none" spc="50" dirty="0">
                <a:solidFill>
                  <a:srgbClr val="333333"/>
                </a:solidFill>
              </a:rPr>
              <a:t>can</a:t>
            </a:r>
            <a:r>
              <a:rPr u="none" spc="-80" dirty="0">
                <a:solidFill>
                  <a:srgbClr val="333333"/>
                </a:solidFill>
              </a:rPr>
              <a:t> </a:t>
            </a:r>
            <a:r>
              <a:rPr u="none" spc="60" dirty="0">
                <a:solidFill>
                  <a:srgbClr val="333333"/>
                </a:solidFill>
              </a:rPr>
              <a:t>also</a:t>
            </a:r>
            <a:r>
              <a:rPr u="none" spc="-80" dirty="0">
                <a:solidFill>
                  <a:srgbClr val="333333"/>
                </a:solidFill>
              </a:rPr>
              <a:t> </a:t>
            </a:r>
            <a:r>
              <a:rPr u="none" spc="105" dirty="0">
                <a:solidFill>
                  <a:srgbClr val="333333"/>
                </a:solidFill>
              </a:rPr>
              <a:t>use</a:t>
            </a:r>
            <a:r>
              <a:rPr u="none" spc="-80" dirty="0">
                <a:solidFill>
                  <a:srgbClr val="333333"/>
                </a:solidFill>
              </a:rPr>
              <a:t> </a:t>
            </a:r>
            <a:r>
              <a:rPr u="none" spc="300" dirty="0">
                <a:latin typeface="Tahoma"/>
                <a:cs typeface="Tahoma"/>
              </a:rPr>
              <a:t>kubectl</a:t>
            </a:r>
            <a:r>
              <a:rPr u="none" dirty="0">
                <a:latin typeface="Tahoma"/>
                <a:cs typeface="Tahoma"/>
              </a:rPr>
              <a:t>	</a:t>
            </a:r>
            <a:r>
              <a:rPr u="none" spc="180" dirty="0">
                <a:latin typeface="Tahoma"/>
                <a:cs typeface="Tahoma"/>
              </a:rPr>
              <a:t>expose</a:t>
            </a:r>
            <a:r>
              <a:rPr u="none" spc="-20" dirty="0">
                <a:latin typeface="Tahoma"/>
                <a:cs typeface="Tahoma"/>
              </a:rPr>
              <a:t> </a:t>
            </a:r>
            <a:r>
              <a:rPr u="none" dirty="0">
                <a:solidFill>
                  <a:srgbClr val="333333"/>
                </a:solidFill>
              </a:rPr>
              <a:t>to generate </a:t>
            </a:r>
            <a:r>
              <a:rPr u="none" spc="55" dirty="0">
                <a:solidFill>
                  <a:srgbClr val="333333"/>
                </a:solidFill>
              </a:rPr>
              <a:t>code</a:t>
            </a:r>
            <a:r>
              <a:rPr u="none" spc="5" dirty="0">
                <a:solidFill>
                  <a:srgbClr val="333333"/>
                </a:solidFill>
              </a:rPr>
              <a:t> </a:t>
            </a:r>
            <a:r>
              <a:rPr u="none" spc="75" dirty="0">
                <a:solidFill>
                  <a:srgbClr val="333333"/>
                </a:solidFill>
              </a:rPr>
              <a:t>from</a:t>
            </a:r>
            <a:r>
              <a:rPr u="none" dirty="0">
                <a:solidFill>
                  <a:srgbClr val="333333"/>
                </a:solidFill>
              </a:rPr>
              <a:t> </a:t>
            </a:r>
            <a:r>
              <a:rPr u="none" spc="100" dirty="0">
                <a:solidFill>
                  <a:srgbClr val="333333"/>
                </a:solidFill>
              </a:rPr>
              <a:t>an</a:t>
            </a:r>
            <a:r>
              <a:rPr u="none" dirty="0">
                <a:solidFill>
                  <a:srgbClr val="333333"/>
                </a:solidFill>
              </a:rPr>
              <a:t> existing </a:t>
            </a:r>
            <a:r>
              <a:rPr u="none" dirty="0"/>
              <a:t>Replicaset</a:t>
            </a:r>
            <a:r>
              <a:rPr u="none" spc="5" dirty="0"/>
              <a:t> </a:t>
            </a:r>
            <a:r>
              <a:rPr u="none" spc="-25" dirty="0">
                <a:solidFill>
                  <a:srgbClr val="333333"/>
                </a:solidFill>
              </a:rPr>
              <a:t>(or </a:t>
            </a:r>
            <a:r>
              <a:rPr u="none" spc="-10" dirty="0"/>
              <a:t>Deployment</a:t>
            </a:r>
            <a:r>
              <a:rPr u="none" spc="-10" dirty="0">
                <a:solidFill>
                  <a:srgbClr val="333333"/>
                </a:solidFill>
              </a:rPr>
              <a:t>)</a:t>
            </a:r>
          </a:p>
          <a:p>
            <a:pPr>
              <a:lnSpc>
                <a:spcPct val="100000"/>
              </a:lnSpc>
              <a:spcBef>
                <a:spcPts val="254"/>
              </a:spcBef>
            </a:pPr>
            <a:endParaRPr u="none" spc="-10" dirty="0">
              <a:solidFill>
                <a:srgbClr val="333333"/>
              </a:solidFill>
            </a:endParaRPr>
          </a:p>
          <a:p>
            <a:pPr marL="142240" marR="5732780" indent="252095">
              <a:lnSpc>
                <a:spcPts val="1880"/>
              </a:lnSpc>
            </a:pPr>
            <a:r>
              <a:rPr sz="1650" u="none" spc="245" dirty="0">
                <a:solidFill>
                  <a:srgbClr val="000000"/>
                </a:solidFill>
                <a:latin typeface="Tahoma"/>
                <a:cs typeface="Tahoma"/>
              </a:rPr>
              <a:t>kubectl</a:t>
            </a:r>
            <a:r>
              <a:rPr sz="1650" u="none" spc="480" dirty="0">
                <a:solidFill>
                  <a:srgbClr val="000000"/>
                </a:solidFill>
                <a:latin typeface="Tahoma"/>
                <a:cs typeface="Tahoma"/>
              </a:rPr>
              <a:t> </a:t>
            </a:r>
            <a:r>
              <a:rPr sz="1650" u="none" spc="140" dirty="0">
                <a:solidFill>
                  <a:srgbClr val="000000"/>
                </a:solidFill>
                <a:latin typeface="Tahoma"/>
                <a:cs typeface="Tahoma"/>
              </a:rPr>
              <a:t>expose</a:t>
            </a:r>
            <a:r>
              <a:rPr sz="1650" u="none" spc="484" dirty="0">
                <a:solidFill>
                  <a:srgbClr val="000000"/>
                </a:solidFill>
                <a:latin typeface="Tahoma"/>
                <a:cs typeface="Tahoma"/>
              </a:rPr>
              <a:t> </a:t>
            </a:r>
            <a:r>
              <a:rPr sz="1650" u="none" spc="250" dirty="0">
                <a:solidFill>
                  <a:srgbClr val="000000"/>
                </a:solidFill>
                <a:latin typeface="Tahoma"/>
                <a:cs typeface="Tahoma"/>
              </a:rPr>
              <a:t>rs/nginx</a:t>
            </a:r>
            <a:r>
              <a:rPr sz="1650" u="none" spc="484" dirty="0">
                <a:solidFill>
                  <a:srgbClr val="000000"/>
                </a:solidFill>
                <a:latin typeface="Tahoma"/>
                <a:cs typeface="Tahoma"/>
              </a:rPr>
              <a:t> </a:t>
            </a:r>
            <a:r>
              <a:rPr sz="1650" u="none" spc="210" dirty="0">
                <a:solidFill>
                  <a:srgbClr val="000000"/>
                </a:solidFill>
                <a:latin typeface="Tahoma"/>
                <a:cs typeface="Tahoma"/>
              </a:rPr>
              <a:t>--</a:t>
            </a:r>
            <a:r>
              <a:rPr sz="1650" u="none" spc="254" dirty="0">
                <a:solidFill>
                  <a:srgbClr val="000000"/>
                </a:solidFill>
                <a:latin typeface="Tahoma"/>
                <a:cs typeface="Tahoma"/>
              </a:rPr>
              <a:t>dry-</a:t>
            </a:r>
            <a:r>
              <a:rPr sz="1650" u="none" spc="270" dirty="0">
                <a:solidFill>
                  <a:srgbClr val="000000"/>
                </a:solidFill>
                <a:latin typeface="Tahoma"/>
                <a:cs typeface="Tahoma"/>
              </a:rPr>
              <a:t>run</a:t>
            </a:r>
            <a:r>
              <a:rPr sz="1650" u="none" spc="270" dirty="0">
                <a:solidFill>
                  <a:srgbClr val="996E3A"/>
                </a:solidFill>
                <a:latin typeface="Tahoma"/>
                <a:cs typeface="Tahoma"/>
              </a:rPr>
              <a:t>=</a:t>
            </a:r>
            <a:r>
              <a:rPr sz="1650" u="none" spc="270" dirty="0">
                <a:solidFill>
                  <a:srgbClr val="000000"/>
                </a:solidFill>
                <a:latin typeface="Tahoma"/>
                <a:cs typeface="Tahoma"/>
              </a:rPr>
              <a:t>client</a:t>
            </a:r>
            <a:r>
              <a:rPr sz="1650" u="none" spc="484" dirty="0">
                <a:solidFill>
                  <a:srgbClr val="000000"/>
                </a:solidFill>
                <a:latin typeface="Tahoma"/>
                <a:cs typeface="Tahoma"/>
              </a:rPr>
              <a:t> </a:t>
            </a:r>
            <a:r>
              <a:rPr sz="1650" u="none" spc="190" dirty="0">
                <a:solidFill>
                  <a:srgbClr val="ED9900"/>
                </a:solidFill>
                <a:latin typeface="Tahoma"/>
                <a:cs typeface="Tahoma"/>
              </a:rPr>
              <a:t>-</a:t>
            </a:r>
            <a:r>
              <a:rPr sz="1650" u="none" spc="285" dirty="0">
                <a:solidFill>
                  <a:srgbClr val="ED9900"/>
                </a:solidFill>
                <a:latin typeface="Tahoma"/>
                <a:cs typeface="Tahoma"/>
              </a:rPr>
              <a:t>o</a:t>
            </a:r>
            <a:r>
              <a:rPr sz="1650" u="none" spc="484" dirty="0">
                <a:solidFill>
                  <a:srgbClr val="ED9900"/>
                </a:solidFill>
                <a:latin typeface="Tahoma"/>
                <a:cs typeface="Tahoma"/>
              </a:rPr>
              <a:t> </a:t>
            </a:r>
            <a:r>
              <a:rPr sz="1650" u="none" spc="105" dirty="0">
                <a:solidFill>
                  <a:srgbClr val="000000"/>
                </a:solidFill>
                <a:latin typeface="Tahoma"/>
                <a:cs typeface="Tahoma"/>
              </a:rPr>
              <a:t>yaml </a:t>
            </a:r>
            <a:r>
              <a:rPr sz="1650" u="none" spc="250" dirty="0">
                <a:solidFill>
                  <a:srgbClr val="000000"/>
                </a:solidFill>
                <a:latin typeface="Tahoma"/>
                <a:cs typeface="Tahoma"/>
              </a:rPr>
              <a:t>apiVersion:</a:t>
            </a:r>
            <a:r>
              <a:rPr sz="1650" u="none" spc="480" dirty="0">
                <a:solidFill>
                  <a:srgbClr val="000000"/>
                </a:solidFill>
                <a:latin typeface="Tahoma"/>
                <a:cs typeface="Tahoma"/>
              </a:rPr>
              <a:t> </a:t>
            </a:r>
            <a:r>
              <a:rPr sz="1650" u="none" spc="90" dirty="0">
                <a:solidFill>
                  <a:srgbClr val="000000"/>
                </a:solidFill>
                <a:latin typeface="Tahoma"/>
                <a:cs typeface="Tahoma"/>
              </a:rPr>
              <a:t>v1</a:t>
            </a:r>
            <a:endParaRPr sz="1650">
              <a:latin typeface="Tahoma"/>
              <a:cs typeface="Tahoma"/>
            </a:endParaRPr>
          </a:p>
          <a:p>
            <a:pPr marL="142240">
              <a:lnSpc>
                <a:spcPts val="1770"/>
              </a:lnSpc>
            </a:pPr>
            <a:r>
              <a:rPr sz="1650" u="none" spc="265" dirty="0">
                <a:solidFill>
                  <a:srgbClr val="000000"/>
                </a:solidFill>
                <a:latin typeface="Tahoma"/>
                <a:cs typeface="Tahoma"/>
              </a:rPr>
              <a:t>kind:</a:t>
            </a:r>
            <a:r>
              <a:rPr sz="1650" u="none" spc="484" dirty="0">
                <a:solidFill>
                  <a:srgbClr val="000000"/>
                </a:solidFill>
                <a:latin typeface="Tahoma"/>
                <a:cs typeface="Tahoma"/>
              </a:rPr>
              <a:t> </a:t>
            </a:r>
            <a:r>
              <a:rPr sz="1650" u="none" spc="235" dirty="0">
                <a:solidFill>
                  <a:srgbClr val="000000"/>
                </a:solidFill>
                <a:latin typeface="Tahoma"/>
                <a:cs typeface="Tahoma"/>
              </a:rPr>
              <a:t>Service</a:t>
            </a:r>
            <a:endParaRPr sz="1650">
              <a:latin typeface="Tahoma"/>
              <a:cs typeface="Tahoma"/>
            </a:endParaRPr>
          </a:p>
          <a:p>
            <a:pPr marL="394970" marR="8886825" indent="-252729">
              <a:lnSpc>
                <a:spcPts val="1880"/>
              </a:lnSpc>
              <a:spcBef>
                <a:spcPts val="95"/>
              </a:spcBef>
            </a:pPr>
            <a:r>
              <a:rPr sz="1650" u="none" spc="155" dirty="0">
                <a:solidFill>
                  <a:srgbClr val="000000"/>
                </a:solidFill>
                <a:latin typeface="Tahoma"/>
                <a:cs typeface="Tahoma"/>
              </a:rPr>
              <a:t>metadata: </a:t>
            </a:r>
            <a:r>
              <a:rPr sz="1650" u="none" spc="180" dirty="0">
                <a:solidFill>
                  <a:srgbClr val="000000"/>
                </a:solidFill>
                <a:latin typeface="Tahoma"/>
                <a:cs typeface="Tahoma"/>
              </a:rPr>
              <a:t>creationTimestamp:</a:t>
            </a:r>
            <a:r>
              <a:rPr sz="1650" u="none" spc="20" dirty="0">
                <a:solidFill>
                  <a:srgbClr val="000000"/>
                </a:solidFill>
                <a:latin typeface="Tahoma"/>
                <a:cs typeface="Tahoma"/>
              </a:rPr>
              <a:t>  </a:t>
            </a:r>
            <a:r>
              <a:rPr sz="1650" u="none" spc="315" dirty="0">
                <a:solidFill>
                  <a:srgbClr val="000000"/>
                </a:solidFill>
                <a:latin typeface="Tahoma"/>
                <a:cs typeface="Tahoma"/>
              </a:rPr>
              <a:t>null </a:t>
            </a:r>
            <a:r>
              <a:rPr sz="1650" u="none" spc="60" dirty="0">
                <a:solidFill>
                  <a:srgbClr val="000000"/>
                </a:solidFill>
                <a:latin typeface="Tahoma"/>
                <a:cs typeface="Tahoma"/>
              </a:rPr>
              <a:t>name:</a:t>
            </a:r>
            <a:r>
              <a:rPr sz="1650" u="none" spc="490" dirty="0">
                <a:solidFill>
                  <a:srgbClr val="000000"/>
                </a:solidFill>
                <a:latin typeface="Tahoma"/>
                <a:cs typeface="Tahoma"/>
              </a:rPr>
              <a:t> </a:t>
            </a:r>
            <a:r>
              <a:rPr sz="1650" u="none" spc="175" dirty="0">
                <a:solidFill>
                  <a:srgbClr val="000000"/>
                </a:solidFill>
                <a:latin typeface="Tahoma"/>
                <a:cs typeface="Tahoma"/>
              </a:rPr>
              <a:t>nginx</a:t>
            </a:r>
            <a:endParaRPr sz="1650">
              <a:latin typeface="Tahoma"/>
              <a:cs typeface="Tahoma"/>
            </a:endParaRPr>
          </a:p>
          <a:p>
            <a:pPr marL="142240">
              <a:lnSpc>
                <a:spcPts val="1764"/>
              </a:lnSpc>
            </a:pPr>
            <a:r>
              <a:rPr sz="1650" u="none" spc="204" dirty="0">
                <a:solidFill>
                  <a:srgbClr val="000000"/>
                </a:solidFill>
                <a:latin typeface="Tahoma"/>
                <a:cs typeface="Tahoma"/>
              </a:rPr>
              <a:t>spec:</a:t>
            </a:r>
            <a:endParaRPr sz="1650">
              <a:latin typeface="Tahoma"/>
              <a:cs typeface="Tahoma"/>
            </a:endParaRPr>
          </a:p>
          <a:p>
            <a:pPr marL="394970">
              <a:lnSpc>
                <a:spcPts val="1875"/>
              </a:lnSpc>
            </a:pPr>
            <a:r>
              <a:rPr sz="1650" u="none" spc="265" dirty="0">
                <a:solidFill>
                  <a:srgbClr val="000000"/>
                </a:solidFill>
                <a:latin typeface="Tahoma"/>
                <a:cs typeface="Tahoma"/>
              </a:rPr>
              <a:t>ports:</a:t>
            </a:r>
            <a:endParaRPr sz="1650">
              <a:latin typeface="Tahoma"/>
              <a:cs typeface="Tahoma"/>
            </a:endParaRPr>
          </a:p>
          <a:p>
            <a:pPr marL="647065" marR="9770110" indent="-252729">
              <a:lnSpc>
                <a:spcPts val="1880"/>
              </a:lnSpc>
              <a:spcBef>
                <a:spcPts val="95"/>
              </a:spcBef>
            </a:pPr>
            <a:r>
              <a:rPr sz="1650" u="none" spc="390" dirty="0">
                <a:solidFill>
                  <a:srgbClr val="000000"/>
                </a:solidFill>
                <a:latin typeface="Tahoma"/>
                <a:cs typeface="Tahoma"/>
              </a:rPr>
              <a:t>-</a:t>
            </a:r>
            <a:r>
              <a:rPr sz="1650" u="none" spc="470" dirty="0">
                <a:solidFill>
                  <a:srgbClr val="000000"/>
                </a:solidFill>
                <a:latin typeface="Tahoma"/>
                <a:cs typeface="Tahoma"/>
              </a:rPr>
              <a:t> </a:t>
            </a:r>
            <a:r>
              <a:rPr sz="1650" u="none" spc="275" dirty="0">
                <a:solidFill>
                  <a:srgbClr val="000000"/>
                </a:solidFill>
                <a:latin typeface="Tahoma"/>
                <a:cs typeface="Tahoma"/>
              </a:rPr>
              <a:t>port:</a:t>
            </a:r>
            <a:r>
              <a:rPr sz="1650" u="none" spc="475" dirty="0">
                <a:solidFill>
                  <a:srgbClr val="000000"/>
                </a:solidFill>
                <a:latin typeface="Tahoma"/>
                <a:cs typeface="Tahoma"/>
              </a:rPr>
              <a:t> </a:t>
            </a:r>
            <a:r>
              <a:rPr sz="1650" u="none" spc="65" dirty="0">
                <a:solidFill>
                  <a:srgbClr val="000000"/>
                </a:solidFill>
                <a:latin typeface="Tahoma"/>
                <a:cs typeface="Tahoma"/>
              </a:rPr>
              <a:t>80 </a:t>
            </a:r>
            <a:r>
              <a:rPr sz="1650" u="none" spc="265" dirty="0">
                <a:solidFill>
                  <a:srgbClr val="000000"/>
                </a:solidFill>
                <a:latin typeface="Tahoma"/>
                <a:cs typeface="Tahoma"/>
              </a:rPr>
              <a:t>protocol:</a:t>
            </a:r>
            <a:r>
              <a:rPr sz="1650" u="none" spc="484" dirty="0">
                <a:solidFill>
                  <a:srgbClr val="000000"/>
                </a:solidFill>
                <a:latin typeface="Tahoma"/>
                <a:cs typeface="Tahoma"/>
              </a:rPr>
              <a:t> </a:t>
            </a:r>
            <a:r>
              <a:rPr sz="1650" u="none" spc="-25" dirty="0">
                <a:solidFill>
                  <a:srgbClr val="000000"/>
                </a:solidFill>
                <a:latin typeface="Tahoma"/>
                <a:cs typeface="Tahoma"/>
              </a:rPr>
              <a:t>TCP </a:t>
            </a:r>
            <a:r>
              <a:rPr sz="1650" u="none" spc="270" dirty="0">
                <a:solidFill>
                  <a:srgbClr val="000000"/>
                </a:solidFill>
                <a:latin typeface="Tahoma"/>
                <a:cs typeface="Tahoma"/>
              </a:rPr>
              <a:t>targetPort:</a:t>
            </a:r>
            <a:r>
              <a:rPr sz="1650" u="none" spc="495" dirty="0">
                <a:solidFill>
                  <a:srgbClr val="000000"/>
                </a:solidFill>
                <a:latin typeface="Tahoma"/>
                <a:cs typeface="Tahoma"/>
              </a:rPr>
              <a:t> </a:t>
            </a:r>
            <a:r>
              <a:rPr sz="1650" u="none" spc="65" dirty="0">
                <a:solidFill>
                  <a:srgbClr val="000000"/>
                </a:solidFill>
                <a:latin typeface="Tahoma"/>
                <a:cs typeface="Tahoma"/>
              </a:rPr>
              <a:t>80</a:t>
            </a:r>
            <a:endParaRPr sz="1650">
              <a:latin typeface="Tahoma"/>
              <a:cs typeface="Tahoma"/>
            </a:endParaRPr>
          </a:p>
          <a:p>
            <a:pPr marL="394970">
              <a:lnSpc>
                <a:spcPts val="1764"/>
              </a:lnSpc>
            </a:pPr>
            <a:r>
              <a:rPr sz="1650" u="none" spc="285" dirty="0">
                <a:solidFill>
                  <a:srgbClr val="000000"/>
                </a:solidFill>
                <a:latin typeface="Tahoma"/>
                <a:cs typeface="Tahoma"/>
              </a:rPr>
              <a:t>selector:</a:t>
            </a:r>
            <a:endParaRPr sz="1650">
              <a:latin typeface="Tahoma"/>
              <a:cs typeface="Tahoma"/>
            </a:endParaRPr>
          </a:p>
          <a:p>
            <a:pPr marL="647065" marR="9896475">
              <a:lnSpc>
                <a:spcPts val="1880"/>
              </a:lnSpc>
              <a:spcBef>
                <a:spcPts val="90"/>
              </a:spcBef>
            </a:pPr>
            <a:r>
              <a:rPr sz="1650" u="none" spc="170" dirty="0">
                <a:solidFill>
                  <a:srgbClr val="000000"/>
                </a:solidFill>
                <a:latin typeface="Tahoma"/>
                <a:cs typeface="Tahoma"/>
              </a:rPr>
              <a:t>app:</a:t>
            </a:r>
            <a:r>
              <a:rPr sz="1650" u="none" spc="475" dirty="0">
                <a:solidFill>
                  <a:srgbClr val="000000"/>
                </a:solidFill>
                <a:latin typeface="Tahoma"/>
                <a:cs typeface="Tahoma"/>
              </a:rPr>
              <a:t> </a:t>
            </a:r>
            <a:r>
              <a:rPr sz="1650" u="none" spc="175" dirty="0">
                <a:solidFill>
                  <a:srgbClr val="000000"/>
                </a:solidFill>
                <a:latin typeface="Tahoma"/>
                <a:cs typeface="Tahoma"/>
              </a:rPr>
              <a:t>nginx </a:t>
            </a:r>
            <a:r>
              <a:rPr sz="1650" u="none" spc="340" dirty="0">
                <a:solidFill>
                  <a:srgbClr val="000000"/>
                </a:solidFill>
                <a:latin typeface="Tahoma"/>
                <a:cs typeface="Tahoma"/>
              </a:rPr>
              <a:t>level:</a:t>
            </a:r>
            <a:r>
              <a:rPr sz="1650" u="none" spc="490" dirty="0">
                <a:solidFill>
                  <a:srgbClr val="000000"/>
                </a:solidFill>
                <a:latin typeface="Tahoma"/>
                <a:cs typeface="Tahoma"/>
              </a:rPr>
              <a:t> </a:t>
            </a:r>
            <a:r>
              <a:rPr sz="1650" u="none" spc="204" dirty="0">
                <a:solidFill>
                  <a:srgbClr val="000000"/>
                </a:solidFill>
                <a:latin typeface="Tahoma"/>
                <a:cs typeface="Tahoma"/>
              </a:rPr>
              <a:t>novice</a:t>
            </a:r>
            <a:endParaRPr sz="1650">
              <a:latin typeface="Tahoma"/>
              <a:cs typeface="Tahoma"/>
            </a:endParaRPr>
          </a:p>
          <a:p>
            <a:pPr marL="142240">
              <a:lnSpc>
                <a:spcPts val="1770"/>
              </a:lnSpc>
            </a:pPr>
            <a:r>
              <a:rPr sz="1650" u="none" spc="270" dirty="0">
                <a:solidFill>
                  <a:srgbClr val="000000"/>
                </a:solidFill>
                <a:latin typeface="Tahoma"/>
                <a:cs typeface="Tahoma"/>
              </a:rPr>
              <a:t>status:</a:t>
            </a:r>
            <a:endParaRPr sz="1650">
              <a:latin typeface="Tahoma"/>
              <a:cs typeface="Tahoma"/>
            </a:endParaRPr>
          </a:p>
          <a:p>
            <a:pPr marL="394970">
              <a:lnSpc>
                <a:spcPts val="1925"/>
              </a:lnSpc>
            </a:pPr>
            <a:r>
              <a:rPr sz="1650" u="none" spc="225" dirty="0">
                <a:solidFill>
                  <a:srgbClr val="000000"/>
                </a:solidFill>
                <a:latin typeface="Tahoma"/>
                <a:cs typeface="Tahoma"/>
              </a:rPr>
              <a:t>loadBalancer:</a:t>
            </a:r>
            <a:r>
              <a:rPr sz="1650" u="none" spc="-5" dirty="0">
                <a:solidFill>
                  <a:srgbClr val="000000"/>
                </a:solidFill>
                <a:latin typeface="Tahoma"/>
                <a:cs typeface="Tahoma"/>
              </a:rPr>
              <a:t>  </a:t>
            </a:r>
            <a:r>
              <a:rPr sz="1650" u="none" spc="175" dirty="0">
                <a:solidFill>
                  <a:srgbClr val="000000"/>
                </a:solidFill>
                <a:latin typeface="Tahoma"/>
                <a:cs typeface="Tahoma"/>
              </a:rPr>
              <a:t>{}</a:t>
            </a:r>
            <a:endParaRPr sz="1650">
              <a:latin typeface="Tahoma"/>
              <a:cs typeface="Tahoma"/>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EXPOSE</a:t>
            </a:r>
            <a:r>
              <a:rPr spc="-130" dirty="0"/>
              <a:t> </a:t>
            </a:r>
            <a:r>
              <a:rPr dirty="0"/>
              <a:t>INSIDE</a:t>
            </a:r>
            <a:r>
              <a:rPr spc="-160" dirty="0"/>
              <a:t> </a:t>
            </a:r>
            <a:r>
              <a:rPr dirty="0"/>
              <a:t>THE</a:t>
            </a:r>
            <a:r>
              <a:rPr spc="-145" dirty="0"/>
              <a:t> </a:t>
            </a:r>
            <a:r>
              <a:rPr spc="-95" dirty="0"/>
              <a:t>CLUSTER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2" cstate="print"/>
          <a:stretch>
            <a:fillRect/>
          </a:stretch>
        </p:blipFill>
        <p:spPr>
          <a:xfrm>
            <a:off x="933449" y="3486149"/>
            <a:ext cx="95250" cy="95249"/>
          </a:xfrm>
          <a:prstGeom prst="rect">
            <a:avLst/>
          </a:prstGeom>
        </p:spPr>
      </p:pic>
      <p:pic>
        <p:nvPicPr>
          <p:cNvPr id="6" name="object 6"/>
          <p:cNvPicPr/>
          <p:nvPr/>
        </p:nvPicPr>
        <p:blipFill>
          <a:blip r:embed="rId2" cstate="print"/>
          <a:stretch>
            <a:fillRect/>
          </a:stretch>
        </p:blipFill>
        <p:spPr>
          <a:xfrm>
            <a:off x="933449" y="4267199"/>
            <a:ext cx="95250" cy="95249"/>
          </a:xfrm>
          <a:prstGeom prst="rect">
            <a:avLst/>
          </a:prstGeom>
        </p:spPr>
      </p:pic>
      <p:sp>
        <p:nvSpPr>
          <p:cNvPr id="7" name="object 7"/>
          <p:cNvSpPr txBox="1"/>
          <p:nvPr/>
        </p:nvSpPr>
        <p:spPr>
          <a:xfrm>
            <a:off x="796924" y="1326514"/>
            <a:ext cx="11918315" cy="3435350"/>
          </a:xfrm>
          <a:prstGeom prst="rect">
            <a:avLst/>
          </a:prstGeom>
        </p:spPr>
        <p:txBody>
          <a:bodyPr vert="horz" wrap="square" lIns="0" tIns="197485" rIns="0" bIns="0" rtlCol="0">
            <a:spAutoFit/>
          </a:bodyPr>
          <a:lstStyle/>
          <a:p>
            <a:pPr marL="393065">
              <a:lnSpc>
                <a:spcPct val="100000"/>
              </a:lnSpc>
              <a:spcBef>
                <a:spcPts val="1555"/>
              </a:spcBef>
            </a:pPr>
            <a:r>
              <a:rPr sz="2100" spc="85" dirty="0">
                <a:solidFill>
                  <a:srgbClr val="333333"/>
                </a:solidFill>
                <a:latin typeface="Trebuchet MS"/>
                <a:cs typeface="Trebuchet MS"/>
              </a:rPr>
              <a:t>By</a:t>
            </a:r>
            <a:r>
              <a:rPr sz="2100" spc="-50" dirty="0">
                <a:solidFill>
                  <a:srgbClr val="333333"/>
                </a:solidFill>
                <a:latin typeface="Trebuchet MS"/>
                <a:cs typeface="Trebuchet MS"/>
              </a:rPr>
              <a:t> </a:t>
            </a:r>
            <a:r>
              <a:rPr sz="2100" spc="-20" dirty="0">
                <a:solidFill>
                  <a:srgbClr val="333333"/>
                </a:solidFill>
                <a:latin typeface="Trebuchet MS"/>
                <a:cs typeface="Trebuchet MS"/>
              </a:rPr>
              <a:t>default,</a:t>
            </a:r>
            <a:r>
              <a:rPr sz="2100" spc="-50" dirty="0">
                <a:solidFill>
                  <a:srgbClr val="333333"/>
                </a:solidFill>
                <a:latin typeface="Trebuchet MS"/>
                <a:cs typeface="Trebuchet MS"/>
              </a:rPr>
              <a:t> </a:t>
            </a:r>
            <a:r>
              <a:rPr sz="2100" spc="-80" dirty="0">
                <a:solidFill>
                  <a:srgbClr val="333333"/>
                </a:solidFill>
                <a:latin typeface="Trebuchet MS"/>
                <a:cs typeface="Trebuchet MS"/>
              </a:rPr>
              <a:t>if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310" dirty="0">
                <a:solidFill>
                  <a:srgbClr val="ED2137"/>
                </a:solidFill>
                <a:latin typeface="Tahoma"/>
                <a:cs typeface="Tahoma"/>
              </a:rPr>
              <a:t>.spec.type</a:t>
            </a:r>
            <a:r>
              <a:rPr sz="2100" spc="-75" dirty="0">
                <a:solidFill>
                  <a:srgbClr val="ED2137"/>
                </a:solidFill>
                <a:latin typeface="Tahoma"/>
                <a:cs typeface="Tahoma"/>
              </a:rPr>
              <a:t> </a:t>
            </a:r>
            <a:r>
              <a:rPr sz="2100" dirty="0">
                <a:solidFill>
                  <a:srgbClr val="333333"/>
                </a:solidFill>
                <a:latin typeface="Trebuchet MS"/>
                <a:cs typeface="Trebuchet MS"/>
              </a:rPr>
              <a:t>value</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dirty="0">
                <a:solidFill>
                  <a:srgbClr val="333333"/>
                </a:solidFill>
                <a:latin typeface="Trebuchet MS"/>
                <a:cs typeface="Trebuchet MS"/>
              </a:rPr>
              <a:t>Service</a:t>
            </a:r>
            <a:r>
              <a:rPr sz="2100" spc="-50" dirty="0">
                <a:solidFill>
                  <a:srgbClr val="333333"/>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spc="60" dirty="0">
                <a:solidFill>
                  <a:srgbClr val="333333"/>
                </a:solidFill>
                <a:latin typeface="Trebuchet MS"/>
                <a:cs typeface="Trebuchet MS"/>
              </a:rPr>
              <a:t>not</a:t>
            </a:r>
            <a:r>
              <a:rPr sz="2100" spc="-50" dirty="0">
                <a:solidFill>
                  <a:srgbClr val="333333"/>
                </a:solidFill>
                <a:latin typeface="Trebuchet MS"/>
                <a:cs typeface="Trebuchet MS"/>
              </a:rPr>
              <a:t> </a:t>
            </a:r>
            <a:r>
              <a:rPr sz="2100" spc="-10" dirty="0">
                <a:solidFill>
                  <a:srgbClr val="333333"/>
                </a:solidFill>
                <a:latin typeface="Trebuchet MS"/>
                <a:cs typeface="Trebuchet MS"/>
              </a:rPr>
              <a:t>specified,</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333333"/>
                </a:solidFill>
                <a:latin typeface="Trebuchet MS"/>
                <a:cs typeface="Trebuchet MS"/>
              </a:rPr>
              <a:t>type</a:t>
            </a:r>
            <a:r>
              <a:rPr sz="2100" spc="-50" dirty="0">
                <a:solidFill>
                  <a:srgbClr val="333333"/>
                </a:solidFill>
                <a:latin typeface="Trebuchet MS"/>
                <a:cs typeface="Trebuchet MS"/>
              </a:rPr>
              <a:t> will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spc="320" dirty="0">
                <a:solidFill>
                  <a:srgbClr val="ED2137"/>
                </a:solidFill>
                <a:latin typeface="Tahoma"/>
                <a:cs typeface="Tahoma"/>
              </a:rPr>
              <a:t>ClusterIP</a:t>
            </a:r>
            <a:endParaRPr sz="2100">
              <a:latin typeface="Tahoma"/>
              <a:cs typeface="Tahoma"/>
            </a:endParaRPr>
          </a:p>
          <a:p>
            <a:pPr marL="393065" marR="132080">
              <a:lnSpc>
                <a:spcPts val="2100"/>
              </a:lnSpc>
              <a:spcBef>
                <a:spcPts val="1875"/>
              </a:spcBef>
            </a:pPr>
            <a:r>
              <a:rPr sz="2100" spc="90" dirty="0">
                <a:solidFill>
                  <a:srgbClr val="333333"/>
                </a:solidFill>
                <a:latin typeface="Trebuchet MS"/>
                <a:cs typeface="Trebuchet MS"/>
              </a:rPr>
              <a:t>Choosing</a:t>
            </a:r>
            <a:r>
              <a:rPr sz="2100" spc="-25" dirty="0">
                <a:solidFill>
                  <a:srgbClr val="333333"/>
                </a:solidFill>
                <a:latin typeface="Trebuchet MS"/>
                <a:cs typeface="Trebuchet MS"/>
              </a:rPr>
              <a:t> </a:t>
            </a:r>
            <a:r>
              <a:rPr sz="2100" dirty="0">
                <a:solidFill>
                  <a:srgbClr val="333333"/>
                </a:solidFill>
                <a:latin typeface="Trebuchet MS"/>
                <a:cs typeface="Trebuchet MS"/>
              </a:rPr>
              <a:t>this</a:t>
            </a:r>
            <a:r>
              <a:rPr sz="2100" spc="-20" dirty="0">
                <a:solidFill>
                  <a:srgbClr val="333333"/>
                </a:solidFill>
                <a:latin typeface="Trebuchet MS"/>
                <a:cs typeface="Trebuchet MS"/>
              </a:rPr>
              <a:t> </a:t>
            </a:r>
            <a:r>
              <a:rPr sz="2100" dirty="0">
                <a:solidFill>
                  <a:srgbClr val="333333"/>
                </a:solidFill>
                <a:latin typeface="Trebuchet MS"/>
                <a:cs typeface="Trebuchet MS"/>
              </a:rPr>
              <a:t>value</a:t>
            </a:r>
            <a:r>
              <a:rPr sz="2100" spc="-20" dirty="0">
                <a:solidFill>
                  <a:srgbClr val="333333"/>
                </a:solidFill>
                <a:latin typeface="Trebuchet MS"/>
                <a:cs typeface="Trebuchet MS"/>
              </a:rPr>
              <a:t> </a:t>
            </a:r>
            <a:r>
              <a:rPr sz="2100" dirty="0">
                <a:solidFill>
                  <a:srgbClr val="333333"/>
                </a:solidFill>
                <a:latin typeface="Trebuchet MS"/>
                <a:cs typeface="Trebuchet MS"/>
              </a:rPr>
              <a:t>allows</a:t>
            </a:r>
            <a:r>
              <a:rPr sz="2100" spc="-20" dirty="0">
                <a:solidFill>
                  <a:srgbClr val="333333"/>
                </a:solidFill>
                <a:latin typeface="Trebuchet MS"/>
                <a:cs typeface="Trebuchet MS"/>
              </a:rPr>
              <a:t> </a:t>
            </a:r>
            <a:r>
              <a:rPr sz="2100" spc="85" dirty="0">
                <a:solidFill>
                  <a:srgbClr val="333333"/>
                </a:solidFill>
                <a:latin typeface="Trebuchet MS"/>
                <a:cs typeface="Trebuchet MS"/>
              </a:rPr>
              <a:t>you</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80" dirty="0">
                <a:solidFill>
                  <a:srgbClr val="333333"/>
                </a:solidFill>
                <a:latin typeface="Trebuchet MS"/>
                <a:cs typeface="Trebuchet MS"/>
              </a:rPr>
              <a:t>ensure</a:t>
            </a:r>
            <a:r>
              <a:rPr sz="2100" spc="-20" dirty="0">
                <a:solidFill>
                  <a:srgbClr val="333333"/>
                </a:solidFill>
                <a:latin typeface="Trebuchet MS"/>
                <a:cs typeface="Trebuchet MS"/>
              </a:rPr>
              <a:t> </a:t>
            </a:r>
            <a:r>
              <a:rPr sz="2100" dirty="0">
                <a:solidFill>
                  <a:srgbClr val="333333"/>
                </a:solidFill>
                <a:latin typeface="Trebuchet MS"/>
                <a:cs typeface="Trebuchet MS"/>
              </a:rPr>
              <a:t>that</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Service</a:t>
            </a:r>
            <a:r>
              <a:rPr sz="2100" spc="-25" dirty="0">
                <a:solidFill>
                  <a:srgbClr val="333333"/>
                </a:solidFill>
                <a:latin typeface="Trebuchet MS"/>
                <a:cs typeface="Trebuchet MS"/>
              </a:rPr>
              <a:t> </a:t>
            </a:r>
            <a:r>
              <a:rPr sz="2100" spc="-50" dirty="0">
                <a:solidFill>
                  <a:srgbClr val="333333"/>
                </a:solidFill>
                <a:latin typeface="Trebuchet MS"/>
                <a:cs typeface="Trebuchet MS"/>
              </a:rPr>
              <a:t>will</a:t>
            </a:r>
            <a:r>
              <a:rPr sz="2100" spc="-20" dirty="0">
                <a:solidFill>
                  <a:srgbClr val="333333"/>
                </a:solidFill>
                <a:latin typeface="Trebuchet MS"/>
                <a:cs typeface="Trebuchet MS"/>
              </a:rPr>
              <a:t> </a:t>
            </a:r>
            <a:r>
              <a:rPr sz="2100" spc="60" dirty="0">
                <a:solidFill>
                  <a:srgbClr val="333333"/>
                </a:solidFill>
                <a:latin typeface="Trebuchet MS"/>
                <a:cs typeface="Trebuchet MS"/>
              </a:rPr>
              <a:t>not</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20" dirty="0">
                <a:solidFill>
                  <a:srgbClr val="333333"/>
                </a:solidFill>
                <a:latin typeface="Trebuchet MS"/>
                <a:cs typeface="Trebuchet MS"/>
              </a:rPr>
              <a:t> </a:t>
            </a:r>
            <a:r>
              <a:rPr sz="2100" dirty="0">
                <a:solidFill>
                  <a:srgbClr val="333333"/>
                </a:solidFill>
                <a:latin typeface="Trebuchet MS"/>
                <a:cs typeface="Trebuchet MS"/>
              </a:rPr>
              <a:t>accessible</a:t>
            </a:r>
            <a:r>
              <a:rPr sz="2100" spc="-20" dirty="0">
                <a:solidFill>
                  <a:srgbClr val="333333"/>
                </a:solidFill>
                <a:latin typeface="Trebuchet MS"/>
                <a:cs typeface="Trebuchet MS"/>
              </a:rPr>
              <a:t> </a:t>
            </a:r>
            <a:r>
              <a:rPr sz="2100" spc="75" dirty="0">
                <a:solidFill>
                  <a:srgbClr val="333333"/>
                </a:solidFill>
                <a:latin typeface="Trebuchet MS"/>
                <a:cs typeface="Trebuchet MS"/>
              </a:rPr>
              <a:t>from</a:t>
            </a:r>
            <a:r>
              <a:rPr sz="2100" spc="-25" dirty="0">
                <a:solidFill>
                  <a:srgbClr val="333333"/>
                </a:solidFill>
                <a:latin typeface="Trebuchet MS"/>
                <a:cs typeface="Trebuchet MS"/>
              </a:rPr>
              <a:t> </a:t>
            </a:r>
            <a:r>
              <a:rPr sz="2100" spc="-10" dirty="0">
                <a:solidFill>
                  <a:srgbClr val="333333"/>
                </a:solidFill>
                <a:latin typeface="Trebuchet MS"/>
                <a:cs typeface="Trebuchet MS"/>
              </a:rPr>
              <a:t>outside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0"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a:p>
            <a:pPr marL="12700">
              <a:lnSpc>
                <a:spcPct val="100000"/>
              </a:lnSpc>
              <a:spcBef>
                <a:spcPts val="1280"/>
              </a:spcBef>
            </a:pPr>
            <a:r>
              <a:rPr sz="2500" spc="100" dirty="0">
                <a:solidFill>
                  <a:srgbClr val="333333"/>
                </a:solidFill>
                <a:latin typeface="MingLiU_HKSCS-ExtB"/>
                <a:cs typeface="MingLiU_HKSCS-ExtB"/>
              </a:rPr>
              <a:t>⚠</a:t>
            </a:r>
            <a:r>
              <a:rPr sz="2500" spc="-670" dirty="0">
                <a:solidFill>
                  <a:srgbClr val="333333"/>
                </a:solidFill>
                <a:latin typeface="MingLiU_HKSCS-ExtB"/>
                <a:cs typeface="MingLiU_HKSCS-ExtB"/>
              </a:rPr>
              <a:t> </a:t>
            </a:r>
            <a:r>
              <a:rPr sz="2100" spc="-35" dirty="0">
                <a:solidFill>
                  <a:srgbClr val="333333"/>
                </a:solidFill>
                <a:latin typeface="Trebuchet MS"/>
                <a:cs typeface="Trebuchet MS"/>
              </a:rPr>
              <a:t>It</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55" dirty="0">
                <a:solidFill>
                  <a:srgbClr val="333333"/>
                </a:solidFill>
                <a:latin typeface="Trebuchet MS"/>
                <a:cs typeface="Trebuchet MS"/>
              </a:rPr>
              <a:t>impossible</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85" dirty="0">
                <a:solidFill>
                  <a:srgbClr val="333333"/>
                </a:solidFill>
                <a:latin typeface="Trebuchet MS"/>
                <a:cs typeface="Trebuchet MS"/>
              </a:rPr>
              <a:t>"ping"</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Service</a:t>
            </a:r>
            <a:r>
              <a:rPr sz="2100" spc="-55" dirty="0">
                <a:solidFill>
                  <a:srgbClr val="333333"/>
                </a:solidFill>
                <a:latin typeface="Trebuchet MS"/>
                <a:cs typeface="Trebuchet MS"/>
              </a:rPr>
              <a:t> </a:t>
            </a:r>
            <a:r>
              <a:rPr sz="2100" spc="-10" dirty="0">
                <a:solidFill>
                  <a:srgbClr val="333333"/>
                </a:solidFill>
                <a:latin typeface="Trebuchet MS"/>
                <a:cs typeface="Trebuchet MS"/>
              </a:rPr>
              <a:t>because:</a:t>
            </a:r>
            <a:endParaRPr sz="2100">
              <a:latin typeface="Trebuchet MS"/>
              <a:cs typeface="Trebuchet MS"/>
            </a:endParaRPr>
          </a:p>
          <a:p>
            <a:pPr marL="393065">
              <a:lnSpc>
                <a:spcPts val="2385"/>
              </a:lnSpc>
              <a:spcBef>
                <a:spcPts val="1600"/>
              </a:spcBef>
            </a:pPr>
            <a:r>
              <a:rPr sz="2100" spc="55" dirty="0">
                <a:solidFill>
                  <a:srgbClr val="333333"/>
                </a:solidFill>
                <a:latin typeface="Trebuchet MS"/>
                <a:cs typeface="Trebuchet MS"/>
              </a:rPr>
              <a:t>ping</a:t>
            </a:r>
            <a:r>
              <a:rPr sz="2100" spc="-5" dirty="0">
                <a:solidFill>
                  <a:srgbClr val="333333"/>
                </a:solidFill>
                <a:latin typeface="Trebuchet MS"/>
                <a:cs typeface="Trebuchet MS"/>
              </a:rPr>
              <a:t> </a:t>
            </a:r>
            <a:r>
              <a:rPr sz="2100" spc="110" dirty="0">
                <a:solidFill>
                  <a:srgbClr val="333333"/>
                </a:solidFill>
                <a:latin typeface="Trebuchet MS"/>
                <a:cs typeface="Trebuchet MS"/>
              </a:rPr>
              <a:t>uses</a:t>
            </a:r>
            <a:r>
              <a:rPr sz="2100" spc="-5" dirty="0">
                <a:solidFill>
                  <a:srgbClr val="333333"/>
                </a:solidFill>
                <a:latin typeface="Trebuchet MS"/>
                <a:cs typeface="Trebuchet MS"/>
              </a:rPr>
              <a:t> </a:t>
            </a:r>
            <a:r>
              <a:rPr sz="2100" dirty="0">
                <a:solidFill>
                  <a:srgbClr val="333333"/>
                </a:solidFill>
                <a:latin typeface="Trebuchet MS"/>
                <a:cs typeface="Trebuchet MS"/>
              </a:rPr>
              <a:t>the </a:t>
            </a:r>
            <a:r>
              <a:rPr sz="2100" dirty="0">
                <a:solidFill>
                  <a:srgbClr val="ED2137"/>
                </a:solidFill>
                <a:latin typeface="Tahoma"/>
                <a:cs typeface="Tahoma"/>
              </a:rPr>
              <a:t>ICMP</a:t>
            </a:r>
            <a:r>
              <a:rPr sz="2100" spc="-30" dirty="0">
                <a:solidFill>
                  <a:srgbClr val="ED2137"/>
                </a:solidFill>
                <a:latin typeface="Tahoma"/>
                <a:cs typeface="Tahoma"/>
              </a:rPr>
              <a:t> </a:t>
            </a:r>
            <a:r>
              <a:rPr sz="2100" dirty="0">
                <a:solidFill>
                  <a:srgbClr val="333333"/>
                </a:solidFill>
                <a:latin typeface="Trebuchet MS"/>
                <a:cs typeface="Trebuchet MS"/>
              </a:rPr>
              <a:t>protocol which</a:t>
            </a:r>
            <a:r>
              <a:rPr sz="2100" spc="-5" dirty="0">
                <a:solidFill>
                  <a:srgbClr val="333333"/>
                </a:solidFill>
                <a:latin typeface="Trebuchet MS"/>
                <a:cs typeface="Trebuchet MS"/>
              </a:rPr>
              <a:t> </a:t>
            </a:r>
            <a:r>
              <a:rPr sz="2100" dirty="0">
                <a:solidFill>
                  <a:srgbClr val="333333"/>
                </a:solidFill>
                <a:latin typeface="Trebuchet MS"/>
                <a:cs typeface="Trebuchet MS"/>
              </a:rPr>
              <a:t>is </a:t>
            </a:r>
            <a:r>
              <a:rPr sz="2100" spc="60" dirty="0">
                <a:solidFill>
                  <a:srgbClr val="333333"/>
                </a:solidFill>
                <a:latin typeface="Trebuchet MS"/>
                <a:cs typeface="Trebuchet MS"/>
              </a:rPr>
              <a:t>not</a:t>
            </a:r>
            <a:r>
              <a:rPr sz="2100" spc="-5" dirty="0">
                <a:solidFill>
                  <a:srgbClr val="333333"/>
                </a:solidFill>
                <a:latin typeface="Trebuchet MS"/>
                <a:cs typeface="Trebuchet MS"/>
              </a:rPr>
              <a:t> </a:t>
            </a:r>
            <a:r>
              <a:rPr sz="2100" spc="70" dirty="0">
                <a:solidFill>
                  <a:srgbClr val="333333"/>
                </a:solidFill>
                <a:latin typeface="Trebuchet MS"/>
                <a:cs typeface="Trebuchet MS"/>
              </a:rPr>
              <a:t>supported</a:t>
            </a:r>
            <a:r>
              <a:rPr sz="2100" spc="-5" dirty="0">
                <a:solidFill>
                  <a:srgbClr val="333333"/>
                </a:solidFill>
                <a:latin typeface="Trebuchet MS"/>
                <a:cs typeface="Trebuchet MS"/>
              </a:rPr>
              <a:t> </a:t>
            </a:r>
            <a:r>
              <a:rPr sz="2100" spc="55" dirty="0">
                <a:solidFill>
                  <a:srgbClr val="333333"/>
                </a:solidFill>
                <a:latin typeface="Trebuchet MS"/>
                <a:cs typeface="Trebuchet MS"/>
              </a:rPr>
              <a:t>by</a:t>
            </a:r>
            <a:r>
              <a:rPr sz="210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dirty="0">
                <a:solidFill>
                  <a:srgbClr val="333333"/>
                </a:solidFill>
                <a:latin typeface="Trebuchet MS"/>
                <a:cs typeface="Trebuchet MS"/>
              </a:rPr>
              <a:t>Services (only</a:t>
            </a:r>
            <a:r>
              <a:rPr sz="2100" spc="-5" dirty="0">
                <a:solidFill>
                  <a:srgbClr val="333333"/>
                </a:solidFill>
                <a:latin typeface="Trebuchet MS"/>
                <a:cs typeface="Trebuchet MS"/>
              </a:rPr>
              <a:t> </a:t>
            </a:r>
            <a:r>
              <a:rPr sz="2100" spc="-20" dirty="0">
                <a:solidFill>
                  <a:srgbClr val="ED2137"/>
                </a:solidFill>
                <a:latin typeface="Tahoma"/>
                <a:cs typeface="Tahoma"/>
              </a:rPr>
              <a:t>TCP</a:t>
            </a:r>
            <a:r>
              <a:rPr sz="2100" spc="-20" dirty="0">
                <a:solidFill>
                  <a:srgbClr val="333333"/>
                </a:solidFill>
                <a:latin typeface="Trebuchet MS"/>
                <a:cs typeface="Trebuchet MS"/>
              </a:rPr>
              <a:t>,</a:t>
            </a:r>
            <a:r>
              <a:rPr sz="2100" dirty="0">
                <a:solidFill>
                  <a:srgbClr val="333333"/>
                </a:solidFill>
                <a:latin typeface="Trebuchet MS"/>
                <a:cs typeface="Trebuchet MS"/>
              </a:rPr>
              <a:t> </a:t>
            </a:r>
            <a:r>
              <a:rPr sz="2100" spc="-25" dirty="0">
                <a:solidFill>
                  <a:srgbClr val="ED2137"/>
                </a:solidFill>
                <a:latin typeface="Tahoma"/>
                <a:cs typeface="Tahoma"/>
              </a:rPr>
              <a:t>UDP</a:t>
            </a:r>
            <a:endParaRPr sz="2100">
              <a:latin typeface="Tahoma"/>
              <a:cs typeface="Tahoma"/>
            </a:endParaRPr>
          </a:p>
          <a:p>
            <a:pPr marL="393065">
              <a:lnSpc>
                <a:spcPts val="2385"/>
              </a:lnSpc>
            </a:pPr>
            <a:r>
              <a:rPr sz="2100" spc="100" dirty="0">
                <a:solidFill>
                  <a:srgbClr val="333333"/>
                </a:solidFill>
                <a:latin typeface="Trebuchet MS"/>
                <a:cs typeface="Trebuchet MS"/>
              </a:rPr>
              <a:t>and</a:t>
            </a:r>
            <a:r>
              <a:rPr sz="2100" spc="95" dirty="0">
                <a:solidFill>
                  <a:srgbClr val="333333"/>
                </a:solidFill>
                <a:latin typeface="Trebuchet MS"/>
                <a:cs typeface="Trebuchet MS"/>
              </a:rPr>
              <a:t> </a:t>
            </a:r>
            <a:r>
              <a:rPr sz="2100" dirty="0">
                <a:solidFill>
                  <a:srgbClr val="ED2137"/>
                </a:solidFill>
                <a:latin typeface="Tahoma"/>
                <a:cs typeface="Tahoma"/>
              </a:rPr>
              <a:t>SCTP</a:t>
            </a:r>
            <a:r>
              <a:rPr sz="2100" spc="75" dirty="0">
                <a:solidFill>
                  <a:srgbClr val="ED2137"/>
                </a:solidFill>
                <a:latin typeface="Tahoma"/>
                <a:cs typeface="Tahoma"/>
              </a:rPr>
              <a:t> </a:t>
            </a:r>
            <a:r>
              <a:rPr sz="2100" dirty="0">
                <a:solidFill>
                  <a:srgbClr val="333333"/>
                </a:solidFill>
                <a:latin typeface="Trebuchet MS"/>
                <a:cs typeface="Trebuchet MS"/>
              </a:rPr>
              <a:t>protocols</a:t>
            </a:r>
            <a:r>
              <a:rPr sz="2100" spc="100" dirty="0">
                <a:solidFill>
                  <a:srgbClr val="333333"/>
                </a:solidFill>
                <a:latin typeface="Trebuchet MS"/>
                <a:cs typeface="Trebuchet MS"/>
              </a:rPr>
              <a:t> </a:t>
            </a:r>
            <a:r>
              <a:rPr sz="2100" dirty="0">
                <a:solidFill>
                  <a:srgbClr val="333333"/>
                </a:solidFill>
                <a:latin typeface="Trebuchet MS"/>
                <a:cs typeface="Trebuchet MS"/>
              </a:rPr>
              <a:t>are</a:t>
            </a:r>
            <a:r>
              <a:rPr sz="2100" spc="100" dirty="0">
                <a:solidFill>
                  <a:srgbClr val="333333"/>
                </a:solidFill>
                <a:latin typeface="Trebuchet MS"/>
                <a:cs typeface="Trebuchet MS"/>
              </a:rPr>
              <a:t> </a:t>
            </a:r>
            <a:r>
              <a:rPr sz="2100" spc="40" dirty="0">
                <a:solidFill>
                  <a:srgbClr val="333333"/>
                </a:solidFill>
                <a:latin typeface="Trebuchet MS"/>
                <a:cs typeface="Trebuchet MS"/>
              </a:rPr>
              <a:t>supported)</a:t>
            </a:r>
            <a:endParaRPr sz="2100">
              <a:latin typeface="Trebuchet MS"/>
              <a:cs typeface="Trebuchet MS"/>
            </a:endParaRPr>
          </a:p>
          <a:p>
            <a:pPr marL="393065" marR="5080">
              <a:lnSpc>
                <a:spcPts val="2250"/>
              </a:lnSpc>
              <a:spcBef>
                <a:spcPts val="1680"/>
              </a:spcBef>
            </a:pP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spc="55" dirty="0">
                <a:solidFill>
                  <a:srgbClr val="333333"/>
                </a:solidFill>
                <a:latin typeface="Trebuchet MS"/>
                <a:cs typeface="Trebuchet MS"/>
              </a:rPr>
              <a:t>possible</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specify</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dirty="0">
                <a:solidFill>
                  <a:srgbClr val="333333"/>
                </a:solidFill>
                <a:latin typeface="Trebuchet MS"/>
                <a:cs typeface="Trebuchet MS"/>
              </a:rPr>
              <a:t>destination</a:t>
            </a:r>
            <a:r>
              <a:rPr sz="2100" spc="-10" dirty="0">
                <a:solidFill>
                  <a:srgbClr val="333333"/>
                </a:solidFill>
                <a:latin typeface="Trebuchet MS"/>
                <a:cs typeface="Trebuchet MS"/>
              </a:rPr>
              <a:t> </a:t>
            </a:r>
            <a:r>
              <a:rPr sz="2100" dirty="0">
                <a:solidFill>
                  <a:srgbClr val="333333"/>
                </a:solidFill>
                <a:latin typeface="Trebuchet MS"/>
                <a:cs typeface="Trebuchet MS"/>
              </a:rPr>
              <a:t>port</a:t>
            </a:r>
            <a:r>
              <a:rPr sz="2100" spc="-15" dirty="0">
                <a:solidFill>
                  <a:srgbClr val="333333"/>
                </a:solidFill>
                <a:latin typeface="Trebuchet MS"/>
                <a:cs typeface="Trebuchet MS"/>
              </a:rPr>
              <a:t> </a:t>
            </a:r>
            <a:r>
              <a:rPr sz="2100" dirty="0">
                <a:solidFill>
                  <a:srgbClr val="333333"/>
                </a:solidFill>
                <a:latin typeface="Trebuchet MS"/>
                <a:cs typeface="Trebuchet MS"/>
              </a:rPr>
              <a:t>with</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265" dirty="0">
                <a:solidFill>
                  <a:srgbClr val="ED2137"/>
                </a:solidFill>
                <a:latin typeface="Tahoma"/>
                <a:cs typeface="Tahoma"/>
              </a:rPr>
              <a:t>ping</a:t>
            </a:r>
            <a:r>
              <a:rPr sz="2100" spc="-40" dirty="0">
                <a:solidFill>
                  <a:srgbClr val="ED2137"/>
                </a:solidFill>
                <a:latin typeface="Tahoma"/>
                <a:cs typeface="Tahoma"/>
              </a:rPr>
              <a:t> </a:t>
            </a:r>
            <a:r>
              <a:rPr sz="2100" spc="70" dirty="0">
                <a:solidFill>
                  <a:srgbClr val="333333"/>
                </a:solidFill>
                <a:latin typeface="Trebuchet MS"/>
                <a:cs typeface="Trebuchet MS"/>
              </a:rPr>
              <a:t>command,</a:t>
            </a:r>
            <a:r>
              <a:rPr sz="2100" spc="-10" dirty="0">
                <a:solidFill>
                  <a:srgbClr val="333333"/>
                </a:solidFill>
                <a:latin typeface="Trebuchet MS"/>
                <a:cs typeface="Trebuchet MS"/>
              </a:rPr>
              <a:t> </a:t>
            </a:r>
            <a:r>
              <a:rPr sz="2100" spc="50" dirty="0">
                <a:solidFill>
                  <a:srgbClr val="333333"/>
                </a:solidFill>
                <a:latin typeface="Trebuchet MS"/>
                <a:cs typeface="Trebuchet MS"/>
              </a:rPr>
              <a:t>but</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Service</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20" dirty="0">
                <a:solidFill>
                  <a:srgbClr val="333333"/>
                </a:solidFill>
                <a:latin typeface="Trebuchet MS"/>
                <a:cs typeface="Trebuchet MS"/>
              </a:rPr>
              <a:t>only </a:t>
            </a:r>
            <a:r>
              <a:rPr sz="2100" dirty="0">
                <a:solidFill>
                  <a:srgbClr val="333333"/>
                </a:solidFill>
                <a:latin typeface="Trebuchet MS"/>
                <a:cs typeface="Trebuchet MS"/>
              </a:rPr>
              <a:t>accessible</a:t>
            </a:r>
            <a:r>
              <a:rPr sz="2100" spc="55" dirty="0">
                <a:solidFill>
                  <a:srgbClr val="333333"/>
                </a:solidFill>
                <a:latin typeface="Trebuchet MS"/>
                <a:cs typeface="Trebuchet MS"/>
              </a:rPr>
              <a:t> </a:t>
            </a:r>
            <a:r>
              <a:rPr sz="2100" spc="135" dirty="0">
                <a:solidFill>
                  <a:srgbClr val="333333"/>
                </a:solidFill>
                <a:latin typeface="Trebuchet MS"/>
                <a:cs typeface="Trebuchet MS"/>
              </a:rPr>
              <a:t>on</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declared</a:t>
            </a:r>
            <a:r>
              <a:rPr sz="2100" spc="60" dirty="0">
                <a:solidFill>
                  <a:srgbClr val="333333"/>
                </a:solidFill>
                <a:latin typeface="Trebuchet MS"/>
                <a:cs typeface="Trebuchet MS"/>
              </a:rPr>
              <a:t> </a:t>
            </a:r>
            <a:r>
              <a:rPr sz="2100" spc="55" dirty="0">
                <a:solidFill>
                  <a:srgbClr val="333333"/>
                </a:solidFill>
                <a:latin typeface="Trebuchet MS"/>
                <a:cs typeface="Trebuchet MS"/>
              </a:rPr>
              <a:t>ports</a:t>
            </a:r>
            <a:endParaRPr sz="210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WHERE</a:t>
            </a:r>
            <a:r>
              <a:rPr spc="-85" dirty="0"/>
              <a:t> </a:t>
            </a:r>
            <a:r>
              <a:rPr dirty="0"/>
              <a:t>TO</a:t>
            </a:r>
            <a:r>
              <a:rPr spc="-80" dirty="0"/>
              <a:t> </a:t>
            </a:r>
            <a:r>
              <a:rPr spc="-70" dirty="0"/>
              <a:t>USE</a:t>
            </a:r>
            <a:r>
              <a:rPr spc="-85" dirty="0"/>
              <a:t> </a:t>
            </a:r>
            <a:r>
              <a:rPr spc="-100" dirty="0"/>
              <a:t>CONTAINERS?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2" cstate="print"/>
          <a:stretch>
            <a:fillRect/>
          </a:stretch>
        </p:blipFill>
        <p:spPr>
          <a:xfrm>
            <a:off x="933449" y="3095624"/>
            <a:ext cx="95250" cy="95249"/>
          </a:xfrm>
          <a:prstGeom prst="rect">
            <a:avLst/>
          </a:prstGeom>
        </p:spPr>
      </p:pic>
      <p:sp>
        <p:nvSpPr>
          <p:cNvPr id="7" name="object 7"/>
          <p:cNvSpPr txBox="1"/>
          <p:nvPr/>
        </p:nvSpPr>
        <p:spPr>
          <a:xfrm>
            <a:off x="796924" y="1345564"/>
            <a:ext cx="6446520" cy="2508507"/>
          </a:xfrm>
          <a:prstGeom prst="rect">
            <a:avLst/>
          </a:prstGeom>
        </p:spPr>
        <p:txBody>
          <a:bodyPr vert="horz" wrap="square" lIns="0" tIns="12700" rIns="0" bIns="0" rtlCol="0">
            <a:spAutoFit/>
          </a:bodyPr>
          <a:lstStyle/>
          <a:p>
            <a:pPr marL="393065" marR="2153285">
              <a:lnSpc>
                <a:spcPct val="151800"/>
              </a:lnSpc>
              <a:spcBef>
                <a:spcPts val="100"/>
              </a:spcBef>
            </a:pPr>
            <a:r>
              <a:rPr sz="2100" spc="175" dirty="0">
                <a:solidFill>
                  <a:srgbClr val="333333"/>
                </a:solidFill>
                <a:latin typeface="Trebuchet MS"/>
                <a:cs typeface="Trebuchet MS"/>
              </a:rPr>
              <a:t>On</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55" dirty="0">
                <a:solidFill>
                  <a:srgbClr val="333333"/>
                </a:solidFill>
                <a:latin typeface="Trebuchet MS"/>
                <a:cs typeface="Trebuchet MS"/>
              </a:rPr>
              <a:t>developer's</a:t>
            </a:r>
            <a:r>
              <a:rPr sz="2100" spc="-55" dirty="0">
                <a:solidFill>
                  <a:srgbClr val="333333"/>
                </a:solidFill>
                <a:latin typeface="Trebuchet MS"/>
                <a:cs typeface="Trebuchet MS"/>
              </a:rPr>
              <a:t> </a:t>
            </a:r>
            <a:r>
              <a:rPr sz="2100" spc="-10" dirty="0">
                <a:solidFill>
                  <a:srgbClr val="333333"/>
                </a:solidFill>
                <a:latin typeface="Trebuchet MS"/>
                <a:cs typeface="Trebuchet MS"/>
              </a:rPr>
              <a:t>workstation </a:t>
            </a:r>
            <a:r>
              <a:rPr sz="2100" spc="175" dirty="0">
                <a:solidFill>
                  <a:srgbClr val="333333"/>
                </a:solidFill>
                <a:latin typeface="Trebuchet MS"/>
                <a:cs typeface="Trebuchet MS"/>
              </a:rPr>
              <a:t>On</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333333"/>
                </a:solidFill>
                <a:latin typeface="Trebuchet MS"/>
                <a:cs typeface="Trebuchet MS"/>
              </a:rPr>
              <a:t>tester's</a:t>
            </a:r>
            <a:r>
              <a:rPr sz="2100" spc="45" dirty="0">
                <a:solidFill>
                  <a:srgbClr val="333333"/>
                </a:solidFill>
                <a:latin typeface="Trebuchet MS"/>
                <a:cs typeface="Trebuchet MS"/>
              </a:rPr>
              <a:t> </a:t>
            </a:r>
            <a:r>
              <a:rPr sz="2100" spc="-10" dirty="0">
                <a:solidFill>
                  <a:srgbClr val="333333"/>
                </a:solidFill>
                <a:latin typeface="Trebuchet MS"/>
                <a:cs typeface="Trebuchet MS"/>
              </a:rPr>
              <a:t>workstation</a:t>
            </a:r>
            <a:endParaRPr sz="2100" dirty="0">
              <a:latin typeface="Trebuchet MS"/>
              <a:cs typeface="Trebuchet MS"/>
            </a:endParaRPr>
          </a:p>
          <a:p>
            <a:pPr marL="393065" marR="1829435">
              <a:lnSpc>
                <a:spcPts val="3829"/>
              </a:lnSpc>
              <a:spcBef>
                <a:spcPts val="265"/>
              </a:spcBef>
            </a:pPr>
            <a:r>
              <a:rPr sz="2100" spc="175" dirty="0">
                <a:solidFill>
                  <a:srgbClr val="333333"/>
                </a:solidFill>
                <a:latin typeface="Trebuchet MS"/>
                <a:cs typeface="Trebuchet MS"/>
              </a:rPr>
              <a:t>On</a:t>
            </a:r>
            <a:r>
              <a:rPr sz="2100" spc="-10" dirty="0">
                <a:solidFill>
                  <a:srgbClr val="333333"/>
                </a:solidFill>
                <a:latin typeface="Trebuchet MS"/>
                <a:cs typeface="Trebuchet MS"/>
              </a:rPr>
              <a:t> </a:t>
            </a:r>
            <a:r>
              <a:rPr sz="2100" dirty="0">
                <a:solidFill>
                  <a:srgbClr val="333333"/>
                </a:solidFill>
                <a:latin typeface="Trebuchet MS"/>
                <a:cs typeface="Trebuchet MS"/>
              </a:rPr>
              <a:t>integration</a:t>
            </a:r>
            <a:r>
              <a:rPr sz="2100" spc="-10" dirty="0">
                <a:solidFill>
                  <a:srgbClr val="333333"/>
                </a:solidFill>
                <a:latin typeface="Trebuchet MS"/>
                <a:cs typeface="Trebuchet MS"/>
              </a:rPr>
              <a:t> </a:t>
            </a:r>
            <a:r>
              <a:rPr sz="2100" spc="-330" dirty="0">
                <a:solidFill>
                  <a:srgbClr val="333333"/>
                </a:solidFill>
                <a:latin typeface="Trebuchet MS"/>
                <a:cs typeface="Trebuchet MS"/>
              </a:rPr>
              <a:t>/</a:t>
            </a:r>
            <a:r>
              <a:rPr sz="2100" spc="-10" dirty="0">
                <a:solidFill>
                  <a:srgbClr val="333333"/>
                </a:solidFill>
                <a:latin typeface="Trebuchet MS"/>
                <a:cs typeface="Trebuchet MS"/>
              </a:rPr>
              <a:t> </a:t>
            </a:r>
            <a:r>
              <a:rPr sz="2100" spc="145" dirty="0">
                <a:solidFill>
                  <a:srgbClr val="333333"/>
                </a:solidFill>
                <a:latin typeface="Trebuchet MS"/>
                <a:cs typeface="Trebuchet MS"/>
              </a:rPr>
              <a:t>QA</a:t>
            </a:r>
            <a:r>
              <a:rPr sz="2100" spc="-10" dirty="0">
                <a:solidFill>
                  <a:srgbClr val="333333"/>
                </a:solidFill>
                <a:latin typeface="Trebuchet MS"/>
                <a:cs typeface="Trebuchet MS"/>
              </a:rPr>
              <a:t> </a:t>
            </a:r>
            <a:r>
              <a:rPr sz="2100" spc="50" dirty="0">
                <a:solidFill>
                  <a:srgbClr val="333333"/>
                </a:solidFill>
                <a:latin typeface="Trebuchet MS"/>
                <a:cs typeface="Trebuchet MS"/>
              </a:rPr>
              <a:t>environments </a:t>
            </a:r>
            <a:r>
              <a:rPr sz="2100" spc="60" dirty="0">
                <a:solidFill>
                  <a:srgbClr val="333333"/>
                </a:solidFill>
                <a:latin typeface="Trebuchet MS"/>
                <a:cs typeface="Trebuchet MS"/>
              </a:rPr>
              <a:t>In</a:t>
            </a:r>
            <a:r>
              <a:rPr sz="2100" spc="-90" dirty="0">
                <a:solidFill>
                  <a:srgbClr val="333333"/>
                </a:solidFill>
                <a:latin typeface="Trebuchet MS"/>
                <a:cs typeface="Trebuchet MS"/>
              </a:rPr>
              <a:t> </a:t>
            </a:r>
            <a:r>
              <a:rPr sz="2100" spc="50" dirty="0">
                <a:solidFill>
                  <a:srgbClr val="333333"/>
                </a:solidFill>
                <a:latin typeface="Trebuchet MS"/>
                <a:cs typeface="Trebuchet MS"/>
              </a:rPr>
              <a:t>production</a:t>
            </a:r>
            <a:endParaRPr sz="2100" dirty="0">
              <a:latin typeface="Trebuchet MS"/>
              <a:cs typeface="Trebuchet MS"/>
            </a:endParaRPr>
          </a:p>
          <a:p>
            <a:pPr marL="12700">
              <a:lnSpc>
                <a:spcPct val="100000"/>
              </a:lnSpc>
              <a:spcBef>
                <a:spcPts val="930"/>
              </a:spcBef>
            </a:pPr>
            <a:r>
              <a:rPr sz="2500" spc="100" dirty="0">
                <a:solidFill>
                  <a:srgbClr val="333333"/>
                </a:solidFill>
                <a:latin typeface="MingLiU_HKSCS-ExtB"/>
                <a:cs typeface="MingLiU_HKSCS-ExtB"/>
              </a:rPr>
              <a:t>⭐</a:t>
            </a:r>
            <a:r>
              <a:rPr sz="2500" spc="-625" dirty="0">
                <a:solidFill>
                  <a:srgbClr val="333333"/>
                </a:solidFill>
                <a:latin typeface="MingLiU_HKSCS-ExtB"/>
                <a:cs typeface="MingLiU_HKSCS-ExtB"/>
              </a:rPr>
              <a:t> </a:t>
            </a:r>
            <a:r>
              <a:rPr sz="2100" spc="-25" dirty="0">
                <a:solidFill>
                  <a:srgbClr val="333333"/>
                </a:solidFill>
                <a:latin typeface="Trebuchet MS"/>
                <a:cs typeface="Trebuchet MS"/>
              </a:rPr>
              <a:t>Ideally:</a:t>
            </a:r>
            <a:r>
              <a:rPr sz="2100" spc="-10" dirty="0">
                <a:solidFill>
                  <a:srgbClr val="333333"/>
                </a:solidFill>
                <a:latin typeface="Trebuchet MS"/>
                <a:cs typeface="Trebuchet MS"/>
              </a:rPr>
              <a:t> </a:t>
            </a:r>
            <a:r>
              <a:rPr sz="2150" i="1" dirty="0">
                <a:solidFill>
                  <a:srgbClr val="ED2137"/>
                </a:solidFill>
                <a:latin typeface="Trebuchet MS"/>
                <a:cs typeface="Trebuchet MS"/>
              </a:rPr>
              <a:t>EVERYWHERE</a:t>
            </a:r>
            <a:r>
              <a:rPr sz="2150" i="1" spc="-25" dirty="0">
                <a:solidFill>
                  <a:srgbClr val="ED2137"/>
                </a:solidFill>
                <a:latin typeface="Trebuchet MS"/>
                <a:cs typeface="Trebuchet MS"/>
              </a:rPr>
              <a:t> </a:t>
            </a:r>
            <a:r>
              <a:rPr sz="2100" spc="60" dirty="0">
                <a:solidFill>
                  <a:srgbClr val="333333"/>
                </a:solidFill>
                <a:latin typeface="Trebuchet MS"/>
                <a:cs typeface="Trebuchet MS"/>
              </a:rPr>
              <a:t>(Continuous</a:t>
            </a:r>
            <a:r>
              <a:rPr sz="2100" spc="-5" dirty="0">
                <a:solidFill>
                  <a:srgbClr val="333333"/>
                </a:solidFill>
                <a:latin typeface="Trebuchet MS"/>
                <a:cs typeface="Trebuchet MS"/>
              </a:rPr>
              <a:t> </a:t>
            </a:r>
            <a:r>
              <a:rPr sz="2100" dirty="0">
                <a:solidFill>
                  <a:srgbClr val="333333"/>
                </a:solidFill>
                <a:latin typeface="Trebuchet MS"/>
                <a:cs typeface="Trebuchet MS"/>
              </a:rPr>
              <a:t>Delivery</a:t>
            </a:r>
            <a:r>
              <a:rPr sz="2100" spc="-10" dirty="0">
                <a:solidFill>
                  <a:srgbClr val="333333"/>
                </a:solidFill>
                <a:latin typeface="Trebuchet MS"/>
                <a:cs typeface="Trebuchet MS"/>
              </a:rPr>
              <a:t>)</a:t>
            </a:r>
            <a:endParaRPr sz="2100" dirty="0">
              <a:latin typeface="Trebuchet MS"/>
              <a:cs typeface="Trebuchet MS"/>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0479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047999"/>
            <a:ext cx="12211050" cy="3781425"/>
            <a:chOff x="809624" y="3047999"/>
            <a:chExt cx="12211050" cy="3781425"/>
          </a:xfrm>
        </p:grpSpPr>
        <p:sp>
          <p:nvSpPr>
            <p:cNvPr id="4" name="object 4"/>
            <p:cNvSpPr/>
            <p:nvPr/>
          </p:nvSpPr>
          <p:spPr>
            <a:xfrm>
              <a:off x="809612" y="3047999"/>
              <a:ext cx="12211050" cy="3781425"/>
            </a:xfrm>
            <a:custGeom>
              <a:avLst/>
              <a:gdLst/>
              <a:ahLst/>
              <a:cxnLst/>
              <a:rect l="l" t="t" r="r" b="b"/>
              <a:pathLst>
                <a:path w="12211050" h="3781425">
                  <a:moveTo>
                    <a:pt x="12211050" y="0"/>
                  </a:moveTo>
                  <a:lnTo>
                    <a:pt x="12201525" y="0"/>
                  </a:lnTo>
                  <a:lnTo>
                    <a:pt x="12201525" y="3771900"/>
                  </a:lnTo>
                  <a:lnTo>
                    <a:pt x="0" y="3771900"/>
                  </a:lnTo>
                  <a:lnTo>
                    <a:pt x="0" y="3781425"/>
                  </a:lnTo>
                  <a:lnTo>
                    <a:pt x="12201525" y="3781425"/>
                  </a:lnTo>
                  <a:lnTo>
                    <a:pt x="12211050" y="3781425"/>
                  </a:lnTo>
                  <a:lnTo>
                    <a:pt x="12211050" y="3771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047999"/>
              <a:ext cx="9525" cy="3781425"/>
            </a:xfrm>
            <a:custGeom>
              <a:avLst/>
              <a:gdLst/>
              <a:ahLst/>
              <a:cxnLst/>
              <a:rect l="l" t="t" r="r" b="b"/>
              <a:pathLst>
                <a:path w="9525" h="3781425">
                  <a:moveTo>
                    <a:pt x="0" y="3781424"/>
                  </a:moveTo>
                  <a:lnTo>
                    <a:pt x="0" y="0"/>
                  </a:lnTo>
                  <a:lnTo>
                    <a:pt x="9524" y="9524"/>
                  </a:lnTo>
                  <a:lnTo>
                    <a:pt x="9524" y="3771899"/>
                  </a:lnTo>
                  <a:lnTo>
                    <a:pt x="0" y="3781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EXPOSE</a:t>
            </a:r>
            <a:r>
              <a:rPr spc="-130" dirty="0"/>
              <a:t> </a:t>
            </a:r>
            <a:r>
              <a:rPr spc="-50" dirty="0"/>
              <a:t>MU</a:t>
            </a:r>
            <a:r>
              <a:rPr spc="-545" dirty="0"/>
              <a:t>L</a:t>
            </a:r>
            <a:r>
              <a:rPr spc="-50" dirty="0"/>
              <a:t>TI</a:t>
            </a:r>
            <a:r>
              <a:rPr spc="-55" dirty="0"/>
              <a:t>PL</a:t>
            </a:r>
            <a:r>
              <a:rPr spc="-45" dirty="0"/>
              <a:t>E</a:t>
            </a:r>
            <a:r>
              <a:rPr spc="-130" dirty="0"/>
              <a:t> </a:t>
            </a:r>
            <a:r>
              <a:rPr spc="-75" dirty="0"/>
              <a:t>PORTS</a:t>
            </a:r>
            <a:r>
              <a:rPr spc="-150" dirty="0"/>
              <a:t> </a:t>
            </a:r>
            <a:r>
              <a:rPr spc="-75" dirty="0"/>
              <a:t>FOR</a:t>
            </a:r>
            <a:r>
              <a:rPr spc="-135" dirty="0"/>
              <a:t> </a:t>
            </a:r>
            <a:r>
              <a:rPr dirty="0"/>
              <a:t>THE</a:t>
            </a:r>
            <a:r>
              <a:rPr spc="-140" dirty="0"/>
              <a:t> </a:t>
            </a:r>
            <a:r>
              <a:rPr spc="-10" dirty="0"/>
              <a:t>SAME</a:t>
            </a:r>
            <a:r>
              <a:rPr spc="-135" dirty="0"/>
              <a:t> </a:t>
            </a:r>
            <a:r>
              <a:rPr spc="-60" dirty="0"/>
              <a:t>SERVICE</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133599"/>
            <a:ext cx="95250" cy="95249"/>
          </a:xfrm>
          <a:prstGeom prst="rect">
            <a:avLst/>
          </a:prstGeom>
        </p:spPr>
      </p:pic>
      <p:pic>
        <p:nvPicPr>
          <p:cNvPr id="9" name="object 9"/>
          <p:cNvPicPr/>
          <p:nvPr/>
        </p:nvPicPr>
        <p:blipFill>
          <a:blip r:embed="rId2" cstate="print"/>
          <a:stretch>
            <a:fillRect/>
          </a:stretch>
        </p:blipFill>
        <p:spPr>
          <a:xfrm>
            <a:off x="933449" y="2609849"/>
            <a:ext cx="95250" cy="95249"/>
          </a:xfrm>
          <a:prstGeom prst="rect">
            <a:avLst/>
          </a:prstGeom>
        </p:spPr>
      </p:pic>
      <p:sp>
        <p:nvSpPr>
          <p:cNvPr id="10" name="object 10"/>
          <p:cNvSpPr txBox="1"/>
          <p:nvPr/>
        </p:nvSpPr>
        <p:spPr>
          <a:xfrm>
            <a:off x="819149" y="1345564"/>
            <a:ext cx="12192000" cy="5386070"/>
          </a:xfrm>
          <a:prstGeom prst="rect">
            <a:avLst/>
          </a:prstGeom>
        </p:spPr>
        <p:txBody>
          <a:bodyPr vert="horz" wrap="square" lIns="0" tIns="178435" rIns="0" bIns="0" rtlCol="0">
            <a:spAutoFit/>
          </a:bodyPr>
          <a:lstStyle/>
          <a:p>
            <a:pPr marL="371475">
              <a:lnSpc>
                <a:spcPct val="100000"/>
              </a:lnSpc>
              <a:spcBef>
                <a:spcPts val="1405"/>
              </a:spcBef>
            </a:pPr>
            <a:r>
              <a:rPr sz="2100" dirty="0">
                <a:solidFill>
                  <a:srgbClr val="333333"/>
                </a:solidFill>
                <a:latin typeface="Trebuchet MS"/>
                <a:cs typeface="Trebuchet MS"/>
              </a:rPr>
              <a:t>Services</a:t>
            </a:r>
            <a:r>
              <a:rPr sz="2100" spc="-35" dirty="0">
                <a:solidFill>
                  <a:srgbClr val="333333"/>
                </a:solidFill>
                <a:latin typeface="Trebuchet MS"/>
                <a:cs typeface="Trebuchet MS"/>
              </a:rPr>
              <a:t> </a:t>
            </a:r>
            <a:r>
              <a:rPr sz="2100" spc="50" dirty="0">
                <a:solidFill>
                  <a:srgbClr val="333333"/>
                </a:solidFill>
                <a:latin typeface="Trebuchet MS"/>
                <a:cs typeface="Trebuchet MS"/>
              </a:rPr>
              <a:t>can</a:t>
            </a:r>
            <a:r>
              <a:rPr sz="2100" spc="-35" dirty="0">
                <a:solidFill>
                  <a:srgbClr val="333333"/>
                </a:solidFill>
                <a:latin typeface="Trebuchet MS"/>
                <a:cs typeface="Trebuchet MS"/>
              </a:rPr>
              <a:t> </a:t>
            </a:r>
            <a:r>
              <a:rPr sz="2100" spc="75" dirty="0">
                <a:solidFill>
                  <a:srgbClr val="333333"/>
                </a:solidFill>
                <a:latin typeface="Trebuchet MS"/>
                <a:cs typeface="Trebuchet MS"/>
              </a:rPr>
              <a:t>expose</a:t>
            </a:r>
            <a:r>
              <a:rPr sz="2100" spc="-35" dirty="0">
                <a:solidFill>
                  <a:srgbClr val="333333"/>
                </a:solidFill>
                <a:latin typeface="Trebuchet MS"/>
                <a:cs typeface="Trebuchet MS"/>
              </a:rPr>
              <a:t> </a:t>
            </a:r>
            <a:r>
              <a:rPr sz="2100" dirty="0">
                <a:solidFill>
                  <a:srgbClr val="333333"/>
                </a:solidFill>
                <a:latin typeface="Trebuchet MS"/>
                <a:cs typeface="Trebuchet MS"/>
              </a:rPr>
              <a:t>multiple</a:t>
            </a:r>
            <a:r>
              <a:rPr sz="2100" spc="-35" dirty="0">
                <a:solidFill>
                  <a:srgbClr val="333333"/>
                </a:solidFill>
                <a:latin typeface="Trebuchet MS"/>
                <a:cs typeface="Trebuchet MS"/>
              </a:rPr>
              <a:t> </a:t>
            </a:r>
            <a:r>
              <a:rPr sz="2100" spc="65" dirty="0">
                <a:solidFill>
                  <a:srgbClr val="333333"/>
                </a:solidFill>
                <a:latin typeface="Trebuchet MS"/>
                <a:cs typeface="Trebuchet MS"/>
              </a:rPr>
              <a:t>ports</a:t>
            </a:r>
            <a:r>
              <a:rPr sz="2100" spc="-30"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spc="90" dirty="0">
                <a:solidFill>
                  <a:srgbClr val="333333"/>
                </a:solidFill>
                <a:latin typeface="Trebuchet MS"/>
                <a:cs typeface="Trebuchet MS"/>
              </a:rPr>
              <a:t>must</a:t>
            </a:r>
            <a:r>
              <a:rPr sz="2100" spc="-35" dirty="0">
                <a:solidFill>
                  <a:srgbClr val="333333"/>
                </a:solidFill>
                <a:latin typeface="Trebuchet MS"/>
                <a:cs typeface="Trebuchet MS"/>
              </a:rPr>
              <a:t> </a:t>
            </a:r>
            <a:r>
              <a:rPr sz="2100" spc="50" dirty="0">
                <a:solidFill>
                  <a:srgbClr val="333333"/>
                </a:solidFill>
                <a:latin typeface="Trebuchet MS"/>
                <a:cs typeface="Trebuchet MS"/>
              </a:rPr>
              <a:t>then</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5" dirty="0">
                <a:solidFill>
                  <a:srgbClr val="333333"/>
                </a:solidFill>
                <a:latin typeface="Trebuchet MS"/>
                <a:cs typeface="Trebuchet MS"/>
              </a:rPr>
              <a:t> </a:t>
            </a:r>
            <a:r>
              <a:rPr sz="2100" spc="45" dirty="0">
                <a:solidFill>
                  <a:srgbClr val="333333"/>
                </a:solidFill>
                <a:latin typeface="Trebuchet MS"/>
                <a:cs typeface="Trebuchet MS"/>
              </a:rPr>
              <a:t>named)</a:t>
            </a:r>
            <a:endParaRPr sz="2100">
              <a:latin typeface="Trebuchet MS"/>
              <a:cs typeface="Trebuchet MS"/>
            </a:endParaRPr>
          </a:p>
          <a:p>
            <a:pPr marL="371475" marR="1632585">
              <a:lnSpc>
                <a:spcPct val="148800"/>
              </a:lnSpc>
              <a:spcBef>
                <a:spcPts val="75"/>
              </a:spcBef>
            </a:pPr>
            <a:r>
              <a:rPr sz="2100" spc="50" dirty="0">
                <a:solidFill>
                  <a:srgbClr val="333333"/>
                </a:solidFill>
                <a:latin typeface="Trebuchet MS"/>
                <a:cs typeface="Trebuchet MS"/>
              </a:rPr>
              <a:t>For</a:t>
            </a:r>
            <a:r>
              <a:rPr sz="2100" spc="10" dirty="0">
                <a:solidFill>
                  <a:srgbClr val="333333"/>
                </a:solidFill>
                <a:latin typeface="Trebuchet MS"/>
                <a:cs typeface="Trebuchet MS"/>
              </a:rPr>
              <a:t> </a:t>
            </a:r>
            <a:r>
              <a:rPr sz="2100" dirty="0">
                <a:solidFill>
                  <a:srgbClr val="333333"/>
                </a:solidFill>
                <a:latin typeface="Trebuchet MS"/>
                <a:cs typeface="Trebuchet MS"/>
              </a:rPr>
              <a:t>example,</a:t>
            </a:r>
            <a:r>
              <a:rPr sz="2100" spc="10" dirty="0">
                <a:solidFill>
                  <a:srgbClr val="333333"/>
                </a:solidFill>
                <a:latin typeface="Trebuchet MS"/>
                <a:cs typeface="Trebuchet MS"/>
              </a:rPr>
              <a:t> </a:t>
            </a:r>
            <a:r>
              <a:rPr sz="2100" spc="100" dirty="0">
                <a:solidFill>
                  <a:srgbClr val="333333"/>
                </a:solidFill>
                <a:latin typeface="Trebuchet MS"/>
                <a:cs typeface="Trebuchet MS"/>
              </a:rPr>
              <a:t>an</a:t>
            </a:r>
            <a:r>
              <a:rPr sz="2100" spc="10" dirty="0">
                <a:solidFill>
                  <a:srgbClr val="333333"/>
                </a:solidFill>
                <a:latin typeface="Trebuchet MS"/>
                <a:cs typeface="Trebuchet MS"/>
              </a:rPr>
              <a:t> </a:t>
            </a:r>
            <a:r>
              <a:rPr sz="2100" dirty="0">
                <a:solidFill>
                  <a:srgbClr val="333333"/>
                </a:solidFill>
                <a:latin typeface="Trebuchet MS"/>
                <a:cs typeface="Trebuchet MS"/>
              </a:rPr>
              <a:t>application</a:t>
            </a:r>
            <a:r>
              <a:rPr sz="2100" spc="10" dirty="0">
                <a:solidFill>
                  <a:srgbClr val="333333"/>
                </a:solidFill>
                <a:latin typeface="Trebuchet MS"/>
                <a:cs typeface="Trebuchet MS"/>
              </a:rPr>
              <a:t> </a:t>
            </a:r>
            <a:r>
              <a:rPr sz="2100" spc="50" dirty="0">
                <a:solidFill>
                  <a:srgbClr val="333333"/>
                </a:solidFill>
                <a:latin typeface="Trebuchet MS"/>
                <a:cs typeface="Trebuchet MS"/>
              </a:rPr>
              <a:t>can</a:t>
            </a:r>
            <a:r>
              <a:rPr sz="2100" spc="10" dirty="0">
                <a:solidFill>
                  <a:srgbClr val="333333"/>
                </a:solidFill>
                <a:latin typeface="Trebuchet MS"/>
                <a:cs typeface="Trebuchet MS"/>
              </a:rPr>
              <a:t> </a:t>
            </a:r>
            <a:r>
              <a:rPr sz="2100" spc="75" dirty="0">
                <a:solidFill>
                  <a:srgbClr val="333333"/>
                </a:solidFill>
                <a:latin typeface="Trebuchet MS"/>
                <a:cs typeface="Trebuchet MS"/>
              </a:rPr>
              <a:t>expose</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80" dirty="0">
                <a:solidFill>
                  <a:srgbClr val="333333"/>
                </a:solidFill>
                <a:latin typeface="Trebuchet MS"/>
                <a:cs typeface="Trebuchet MS"/>
              </a:rPr>
              <a:t>main</a:t>
            </a:r>
            <a:r>
              <a:rPr sz="2100" spc="10" dirty="0">
                <a:solidFill>
                  <a:srgbClr val="333333"/>
                </a:solidFill>
                <a:latin typeface="Trebuchet MS"/>
                <a:cs typeface="Trebuchet MS"/>
              </a:rPr>
              <a:t> </a:t>
            </a:r>
            <a:r>
              <a:rPr sz="2100" dirty="0">
                <a:solidFill>
                  <a:srgbClr val="333333"/>
                </a:solidFill>
                <a:latin typeface="Trebuchet MS"/>
                <a:cs typeface="Trebuchet MS"/>
              </a:rPr>
              <a:t>port</a:t>
            </a:r>
            <a:r>
              <a:rPr sz="2100" spc="10" dirty="0">
                <a:solidFill>
                  <a:srgbClr val="333333"/>
                </a:solidFill>
                <a:latin typeface="Trebuchet MS"/>
                <a:cs typeface="Trebuchet MS"/>
              </a:rPr>
              <a:t> </a:t>
            </a:r>
            <a:r>
              <a:rPr sz="2100" spc="100" dirty="0">
                <a:solidFill>
                  <a:srgbClr val="333333"/>
                </a:solidFill>
                <a:latin typeface="Trebuchet MS"/>
                <a:cs typeface="Trebuchet MS"/>
              </a:rPr>
              <a:t>and</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administration</a:t>
            </a:r>
            <a:r>
              <a:rPr sz="2100" spc="10" dirty="0">
                <a:solidFill>
                  <a:srgbClr val="333333"/>
                </a:solidFill>
                <a:latin typeface="Trebuchet MS"/>
                <a:cs typeface="Trebuchet MS"/>
              </a:rPr>
              <a:t> </a:t>
            </a:r>
            <a:r>
              <a:rPr sz="2100" spc="-20" dirty="0">
                <a:solidFill>
                  <a:srgbClr val="333333"/>
                </a:solidFill>
                <a:latin typeface="Trebuchet MS"/>
                <a:cs typeface="Trebuchet MS"/>
              </a:rPr>
              <a:t>port </a:t>
            </a:r>
            <a:r>
              <a:rPr sz="2100" spc="100" dirty="0">
                <a:solidFill>
                  <a:srgbClr val="333333"/>
                </a:solidFill>
                <a:latin typeface="Trebuchet MS"/>
                <a:cs typeface="Trebuchet MS"/>
              </a:rPr>
              <a:t>When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65" dirty="0">
                <a:solidFill>
                  <a:srgbClr val="333333"/>
                </a:solidFill>
                <a:latin typeface="Trebuchet MS"/>
                <a:cs typeface="Trebuchet MS"/>
              </a:rPr>
              <a:t>ports</a:t>
            </a:r>
            <a:r>
              <a:rPr sz="2100" spc="-20" dirty="0">
                <a:solidFill>
                  <a:srgbClr val="333333"/>
                </a:solidFill>
                <a:latin typeface="Trebuchet MS"/>
                <a:cs typeface="Trebuchet MS"/>
              </a:rPr>
              <a:t> </a:t>
            </a:r>
            <a:r>
              <a:rPr sz="2100" dirty="0">
                <a:solidFill>
                  <a:srgbClr val="333333"/>
                </a:solidFill>
                <a:latin typeface="Trebuchet MS"/>
                <a:cs typeface="Trebuchet MS"/>
              </a:rPr>
              <a:t>are</a:t>
            </a:r>
            <a:r>
              <a:rPr sz="2100" spc="-20" dirty="0">
                <a:solidFill>
                  <a:srgbClr val="333333"/>
                </a:solidFill>
                <a:latin typeface="Trebuchet MS"/>
                <a:cs typeface="Trebuchet MS"/>
              </a:rPr>
              <a:t> </a:t>
            </a:r>
            <a:r>
              <a:rPr sz="2100" dirty="0">
                <a:solidFill>
                  <a:srgbClr val="333333"/>
                </a:solidFill>
                <a:latin typeface="Trebuchet MS"/>
                <a:cs typeface="Trebuchet MS"/>
              </a:rPr>
              <a:t>named,</a:t>
            </a:r>
            <a:r>
              <a:rPr sz="2100" spc="-20" dirty="0">
                <a:solidFill>
                  <a:srgbClr val="333333"/>
                </a:solidFill>
                <a:latin typeface="Trebuchet MS"/>
                <a:cs typeface="Trebuchet MS"/>
              </a:rPr>
              <a:t> </a:t>
            </a:r>
            <a:r>
              <a:rPr sz="2100" dirty="0">
                <a:solidFill>
                  <a:srgbClr val="333333"/>
                </a:solidFill>
                <a:latin typeface="Trebuchet MS"/>
                <a:cs typeface="Trebuchet MS"/>
              </a:rPr>
              <a:t>we</a:t>
            </a:r>
            <a:r>
              <a:rPr sz="2100" spc="-20" dirty="0">
                <a:solidFill>
                  <a:srgbClr val="333333"/>
                </a:solidFill>
                <a:latin typeface="Trebuchet MS"/>
                <a:cs typeface="Trebuchet MS"/>
              </a:rPr>
              <a:t> </a:t>
            </a:r>
            <a:r>
              <a:rPr sz="2100" spc="50" dirty="0">
                <a:solidFill>
                  <a:srgbClr val="333333"/>
                </a:solidFill>
                <a:latin typeface="Trebuchet MS"/>
                <a:cs typeface="Trebuchet MS"/>
              </a:rPr>
              <a:t>can</a:t>
            </a:r>
            <a:r>
              <a:rPr sz="2100" spc="-20" dirty="0">
                <a:solidFill>
                  <a:srgbClr val="333333"/>
                </a:solidFill>
                <a:latin typeface="Trebuchet MS"/>
                <a:cs typeface="Trebuchet MS"/>
              </a:rPr>
              <a:t> </a:t>
            </a:r>
            <a:r>
              <a:rPr sz="2100" dirty="0">
                <a:solidFill>
                  <a:srgbClr val="333333"/>
                </a:solidFill>
                <a:latin typeface="Trebuchet MS"/>
                <a:cs typeface="Trebuchet MS"/>
              </a:rPr>
              <a:t>refer</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0" dirty="0">
                <a:solidFill>
                  <a:srgbClr val="333333"/>
                </a:solidFill>
                <a:latin typeface="Trebuchet MS"/>
                <a:cs typeface="Trebuchet MS"/>
              </a:rPr>
              <a:t>name</a:t>
            </a:r>
            <a:r>
              <a:rPr sz="2100" spc="-20" dirty="0">
                <a:solidFill>
                  <a:srgbClr val="333333"/>
                </a:solidFill>
                <a:latin typeface="Trebuchet MS"/>
                <a:cs typeface="Trebuchet MS"/>
              </a:rPr>
              <a:t> </a:t>
            </a:r>
            <a:r>
              <a:rPr sz="2100" dirty="0">
                <a:solidFill>
                  <a:srgbClr val="333333"/>
                </a:solidFill>
                <a:latin typeface="Trebuchet MS"/>
                <a:cs typeface="Trebuchet MS"/>
              </a:rPr>
              <a:t>rather</a:t>
            </a:r>
            <a:r>
              <a:rPr sz="2100" spc="-20" dirty="0">
                <a:solidFill>
                  <a:srgbClr val="333333"/>
                </a:solidFill>
                <a:latin typeface="Trebuchet MS"/>
                <a:cs typeface="Trebuchet MS"/>
              </a:rPr>
              <a:t> </a:t>
            </a:r>
            <a:r>
              <a:rPr sz="2100" spc="50" dirty="0">
                <a:solidFill>
                  <a:srgbClr val="333333"/>
                </a:solidFill>
                <a:latin typeface="Trebuchet MS"/>
                <a:cs typeface="Trebuchet MS"/>
              </a:rPr>
              <a:t>than</a:t>
            </a:r>
            <a:r>
              <a:rPr sz="2100" spc="-20" dirty="0">
                <a:solidFill>
                  <a:srgbClr val="333333"/>
                </a:solidFill>
                <a:latin typeface="Trebuchet MS"/>
                <a:cs typeface="Trebuchet MS"/>
              </a:rPr>
              <a:t> </a:t>
            </a:r>
            <a:r>
              <a:rPr sz="2100" dirty="0">
                <a:solidFill>
                  <a:srgbClr val="333333"/>
                </a:solidFill>
                <a:latin typeface="Trebuchet MS"/>
                <a:cs typeface="Trebuchet MS"/>
              </a:rPr>
              <a:t>its</a:t>
            </a:r>
            <a:r>
              <a:rPr sz="2100" spc="-20" dirty="0">
                <a:solidFill>
                  <a:srgbClr val="333333"/>
                </a:solidFill>
                <a:latin typeface="Trebuchet MS"/>
                <a:cs typeface="Trebuchet MS"/>
              </a:rPr>
              <a:t> </a:t>
            </a:r>
            <a:r>
              <a:rPr sz="2100" spc="-10" dirty="0">
                <a:solidFill>
                  <a:srgbClr val="333333"/>
                </a:solidFill>
                <a:latin typeface="Trebuchet MS"/>
                <a:cs typeface="Trebuchet MS"/>
              </a:rPr>
              <a:t>value</a:t>
            </a:r>
            <a:endParaRPr sz="2100">
              <a:latin typeface="Trebuchet MS"/>
              <a:cs typeface="Trebuchet MS"/>
            </a:endParaRPr>
          </a:p>
          <a:p>
            <a:pPr>
              <a:lnSpc>
                <a:spcPct val="100000"/>
              </a:lnSpc>
              <a:spcBef>
                <a:spcPts val="140"/>
              </a:spcBef>
            </a:pPr>
            <a:endParaRPr sz="2100">
              <a:latin typeface="Trebuchet MS"/>
              <a:cs typeface="Trebuchet MS"/>
            </a:endParaRPr>
          </a:p>
          <a:p>
            <a:pPr marL="142875">
              <a:lnSpc>
                <a:spcPts val="1925"/>
              </a:lnSpc>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42875" marR="10274935">
              <a:lnSpc>
                <a:spcPts val="1880"/>
              </a:lnSpc>
              <a:spcBef>
                <a:spcPts val="9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35" dirty="0">
                <a:latin typeface="Tahoma"/>
                <a:cs typeface="Tahoma"/>
              </a:rPr>
              <a:t>Service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240" dirty="0">
                <a:latin typeface="Tahoma"/>
                <a:cs typeface="Tahoma"/>
              </a:rPr>
              <a:t>simple</a:t>
            </a:r>
            <a:r>
              <a:rPr sz="1650" spc="240" dirty="0">
                <a:solidFill>
                  <a:srgbClr val="999999"/>
                </a:solidFill>
                <a:latin typeface="Tahoma"/>
                <a:cs typeface="Tahoma"/>
              </a:rPr>
              <a:t>-</a:t>
            </a:r>
            <a:r>
              <a:rPr sz="1650" spc="204" dirty="0">
                <a:latin typeface="Tahoma"/>
                <a:cs typeface="Tahoma"/>
              </a:rPr>
              <a:t>springboot</a:t>
            </a:r>
            <a:endParaRPr sz="1650">
              <a:latin typeface="Tahoma"/>
              <a:cs typeface="Tahoma"/>
            </a:endParaRPr>
          </a:p>
          <a:p>
            <a:pPr marL="14287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875"/>
              </a:lnSpc>
            </a:pPr>
            <a:r>
              <a:rPr sz="1650" spc="285" dirty="0">
                <a:solidFill>
                  <a:srgbClr val="0077AA"/>
                </a:solidFill>
                <a:latin typeface="Tahoma"/>
                <a:cs typeface="Tahoma"/>
              </a:rPr>
              <a:t>selector</a:t>
            </a:r>
            <a:r>
              <a:rPr sz="1650" spc="285" dirty="0">
                <a:solidFill>
                  <a:srgbClr val="999999"/>
                </a:solidFill>
                <a:latin typeface="Tahoma"/>
                <a:cs typeface="Tahoma"/>
              </a:rPr>
              <a:t>:</a:t>
            </a:r>
            <a:endParaRPr sz="1650">
              <a:latin typeface="Tahoma"/>
              <a:cs typeface="Tahoma"/>
            </a:endParaRPr>
          </a:p>
          <a:p>
            <a:pPr marL="394970" marR="8760460" indent="252095">
              <a:lnSpc>
                <a:spcPts val="1880"/>
              </a:lnSpc>
              <a:spcBef>
                <a:spcPts val="90"/>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95" dirty="0">
                <a:solidFill>
                  <a:srgbClr val="999999"/>
                </a:solidFill>
                <a:latin typeface="Tahoma"/>
                <a:cs typeface="Tahoma"/>
              </a:rPr>
              <a:t> </a:t>
            </a:r>
            <a:r>
              <a:rPr sz="1650" spc="240" dirty="0">
                <a:latin typeface="Tahoma"/>
                <a:cs typeface="Tahoma"/>
              </a:rPr>
              <a:t>simple</a:t>
            </a:r>
            <a:r>
              <a:rPr sz="1650" spc="240" dirty="0">
                <a:solidFill>
                  <a:srgbClr val="999999"/>
                </a:solidFill>
                <a:latin typeface="Tahoma"/>
                <a:cs typeface="Tahoma"/>
              </a:rPr>
              <a:t>-</a:t>
            </a:r>
            <a:r>
              <a:rPr sz="1650" spc="204" dirty="0">
                <a:latin typeface="Tahoma"/>
                <a:cs typeface="Tahoma"/>
              </a:rPr>
              <a:t>springboot </a:t>
            </a:r>
            <a:r>
              <a:rPr sz="1650" spc="265" dirty="0">
                <a:solidFill>
                  <a:srgbClr val="0077AA"/>
                </a:solidFill>
                <a:latin typeface="Tahoma"/>
                <a:cs typeface="Tahoma"/>
              </a:rPr>
              <a:t>ports</a:t>
            </a:r>
            <a:r>
              <a:rPr sz="1650" spc="265" dirty="0">
                <a:solidFill>
                  <a:srgbClr val="999999"/>
                </a:solidFill>
                <a:latin typeface="Tahoma"/>
                <a:cs typeface="Tahoma"/>
              </a:rPr>
              <a:t>:</a:t>
            </a:r>
            <a:endParaRPr sz="1650">
              <a:latin typeface="Tahoma"/>
              <a:cs typeface="Tahoma"/>
            </a:endParaRPr>
          </a:p>
          <a:p>
            <a:pPr marL="897890" indent="-250825">
              <a:lnSpc>
                <a:spcPts val="1770"/>
              </a:lnSpc>
              <a:buClr>
                <a:srgbClr val="999999"/>
              </a:buClr>
              <a:buChar char="-"/>
              <a:tabLst>
                <a:tab pos="89789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75" dirty="0">
                <a:latin typeface="Tahoma"/>
                <a:cs typeface="Tahoma"/>
              </a:rPr>
              <a:t>main</a:t>
            </a:r>
            <a:endParaRPr sz="1650">
              <a:latin typeface="Tahoma"/>
              <a:cs typeface="Tahoma"/>
            </a:endParaRPr>
          </a:p>
          <a:p>
            <a:pPr marL="899794">
              <a:lnSpc>
                <a:spcPts val="1875"/>
              </a:lnSpc>
            </a:pPr>
            <a:r>
              <a:rPr sz="1650" spc="280" dirty="0">
                <a:solidFill>
                  <a:srgbClr val="0077AA"/>
                </a:solidFill>
                <a:latin typeface="Tahoma"/>
                <a:cs typeface="Tahoma"/>
              </a:rPr>
              <a:t>port</a:t>
            </a:r>
            <a:r>
              <a:rPr sz="1650" spc="280" dirty="0">
                <a:solidFill>
                  <a:srgbClr val="999999"/>
                </a:solidFill>
                <a:latin typeface="Tahoma"/>
                <a:cs typeface="Tahoma"/>
              </a:rPr>
              <a:t>:</a:t>
            </a:r>
            <a:r>
              <a:rPr sz="1650" spc="480"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a:p>
            <a:pPr marL="899794">
              <a:lnSpc>
                <a:spcPts val="1875"/>
              </a:lnSpc>
            </a:pPr>
            <a:r>
              <a:rPr sz="1650" spc="275" dirty="0">
                <a:solidFill>
                  <a:srgbClr val="0077AA"/>
                </a:solidFill>
                <a:latin typeface="Tahoma"/>
                <a:cs typeface="Tahoma"/>
              </a:rPr>
              <a:t>targetPort</a:t>
            </a:r>
            <a:r>
              <a:rPr sz="1650" spc="275" dirty="0">
                <a:solidFill>
                  <a:srgbClr val="999999"/>
                </a:solidFill>
                <a:latin typeface="Tahoma"/>
                <a:cs typeface="Tahoma"/>
              </a:rPr>
              <a:t>:</a:t>
            </a:r>
            <a:r>
              <a:rPr sz="1650" spc="475" dirty="0">
                <a:solidFill>
                  <a:srgbClr val="999999"/>
                </a:solidFill>
                <a:latin typeface="Tahoma"/>
                <a:cs typeface="Tahoma"/>
              </a:rPr>
              <a:t> </a:t>
            </a:r>
            <a:r>
              <a:rPr sz="1650" spc="70" dirty="0">
                <a:solidFill>
                  <a:srgbClr val="990054"/>
                </a:solidFill>
                <a:latin typeface="Tahoma"/>
                <a:cs typeface="Tahoma"/>
              </a:rPr>
              <a:t>8080</a:t>
            </a:r>
            <a:endParaRPr sz="1650">
              <a:latin typeface="Tahoma"/>
              <a:cs typeface="Tahoma"/>
            </a:endParaRPr>
          </a:p>
          <a:p>
            <a:pPr marL="897890" marR="9896475" indent="-250825">
              <a:lnSpc>
                <a:spcPts val="1880"/>
              </a:lnSpc>
              <a:spcBef>
                <a:spcPts val="95"/>
              </a:spcBef>
              <a:buClr>
                <a:srgbClr val="999999"/>
              </a:buClr>
              <a:buChar char="-"/>
              <a:tabLst>
                <a:tab pos="899794"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85" dirty="0">
                <a:latin typeface="Tahoma"/>
                <a:cs typeface="Tahoma"/>
              </a:rPr>
              <a:t>admin 	</a:t>
            </a:r>
            <a:r>
              <a:rPr sz="1650" spc="280" dirty="0">
                <a:solidFill>
                  <a:srgbClr val="0077AA"/>
                </a:solidFill>
                <a:latin typeface="Tahoma"/>
                <a:cs typeface="Tahoma"/>
              </a:rPr>
              <a:t>port</a:t>
            </a:r>
            <a:r>
              <a:rPr sz="1650" spc="280" dirty="0">
                <a:solidFill>
                  <a:srgbClr val="999999"/>
                </a:solidFill>
                <a:latin typeface="Tahoma"/>
                <a:cs typeface="Tahoma"/>
              </a:rPr>
              <a:t>:</a:t>
            </a:r>
            <a:r>
              <a:rPr sz="1650" spc="480" dirty="0">
                <a:solidFill>
                  <a:srgbClr val="999999"/>
                </a:solidFill>
                <a:latin typeface="Tahoma"/>
                <a:cs typeface="Tahoma"/>
              </a:rPr>
              <a:t> </a:t>
            </a:r>
            <a:r>
              <a:rPr sz="1650" spc="70" dirty="0">
                <a:solidFill>
                  <a:srgbClr val="990054"/>
                </a:solidFill>
                <a:latin typeface="Tahoma"/>
                <a:cs typeface="Tahoma"/>
              </a:rPr>
              <a:t>8000</a:t>
            </a:r>
            <a:endParaRPr sz="1650">
              <a:latin typeface="Tahoma"/>
              <a:cs typeface="Tahoma"/>
            </a:endParaRPr>
          </a:p>
          <a:p>
            <a:pPr marL="899794">
              <a:lnSpc>
                <a:spcPts val="1825"/>
              </a:lnSpc>
            </a:pPr>
            <a:r>
              <a:rPr sz="1650" spc="275" dirty="0">
                <a:solidFill>
                  <a:srgbClr val="0077AA"/>
                </a:solidFill>
                <a:latin typeface="Tahoma"/>
                <a:cs typeface="Tahoma"/>
              </a:rPr>
              <a:t>targetPort</a:t>
            </a:r>
            <a:r>
              <a:rPr sz="1650" spc="275" dirty="0">
                <a:solidFill>
                  <a:srgbClr val="999999"/>
                </a:solidFill>
                <a:latin typeface="Tahoma"/>
                <a:cs typeface="Tahoma"/>
              </a:rPr>
              <a:t>:</a:t>
            </a:r>
            <a:r>
              <a:rPr sz="1650" spc="475" dirty="0">
                <a:solidFill>
                  <a:srgbClr val="999999"/>
                </a:solidFill>
                <a:latin typeface="Tahoma"/>
                <a:cs typeface="Tahoma"/>
              </a:rPr>
              <a:t> </a:t>
            </a:r>
            <a:r>
              <a:rPr sz="1650" spc="70" dirty="0">
                <a:solidFill>
                  <a:srgbClr val="990054"/>
                </a:solidFill>
                <a:latin typeface="Tahoma"/>
                <a:cs typeface="Tahoma"/>
              </a:rPr>
              <a:t>8081</a:t>
            </a:r>
            <a:endParaRPr sz="1650">
              <a:latin typeface="Tahoma"/>
              <a:cs typeface="Tahoma"/>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SERVICE</a:t>
            </a:r>
            <a:r>
              <a:rPr spc="-114" dirty="0"/>
              <a:t> </a:t>
            </a:r>
            <a:r>
              <a:rPr spc="-65" dirty="0"/>
              <a:t>DISCOVERY</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3" cstate="print"/>
          <a:stretch>
            <a:fillRect/>
          </a:stretch>
        </p:blipFill>
        <p:spPr>
          <a:xfrm>
            <a:off x="1309687" y="2624137"/>
            <a:ext cx="104775" cy="104774"/>
          </a:xfrm>
          <a:prstGeom prst="rect">
            <a:avLst/>
          </a:prstGeom>
        </p:spPr>
      </p:pic>
      <p:pic>
        <p:nvPicPr>
          <p:cNvPr id="6" name="object 6"/>
          <p:cNvPicPr/>
          <p:nvPr/>
        </p:nvPicPr>
        <p:blipFill>
          <a:blip r:embed="rId3" cstate="print"/>
          <a:stretch>
            <a:fillRect/>
          </a:stretch>
        </p:blipFill>
        <p:spPr>
          <a:xfrm>
            <a:off x="1309687" y="3128962"/>
            <a:ext cx="104775" cy="104774"/>
          </a:xfrm>
          <a:prstGeom prst="rect">
            <a:avLst/>
          </a:prstGeom>
        </p:spPr>
      </p:pic>
      <p:pic>
        <p:nvPicPr>
          <p:cNvPr id="7" name="object 7"/>
          <p:cNvPicPr/>
          <p:nvPr/>
        </p:nvPicPr>
        <p:blipFill>
          <a:blip r:embed="rId3" cstate="print"/>
          <a:stretch>
            <a:fillRect/>
          </a:stretch>
        </p:blipFill>
        <p:spPr>
          <a:xfrm>
            <a:off x="1309687" y="3624262"/>
            <a:ext cx="104775" cy="104774"/>
          </a:xfrm>
          <a:prstGeom prst="rect">
            <a:avLst/>
          </a:prstGeom>
        </p:spPr>
      </p:pic>
      <p:sp>
        <p:nvSpPr>
          <p:cNvPr id="8" name="object 8"/>
          <p:cNvSpPr txBox="1"/>
          <p:nvPr/>
        </p:nvSpPr>
        <p:spPr>
          <a:xfrm>
            <a:off x="1177924" y="1326514"/>
            <a:ext cx="11108055" cy="2778125"/>
          </a:xfrm>
          <a:prstGeom prst="rect">
            <a:avLst/>
          </a:prstGeom>
        </p:spPr>
        <p:txBody>
          <a:bodyPr vert="horz" wrap="square" lIns="0" tIns="12700" rIns="0" bIns="0" rtlCol="0">
            <a:spAutoFit/>
          </a:bodyPr>
          <a:lstStyle/>
          <a:p>
            <a:pPr marL="12700" marR="1484630">
              <a:lnSpc>
                <a:spcPct val="157700"/>
              </a:lnSpc>
              <a:spcBef>
                <a:spcPts val="100"/>
              </a:spcBef>
            </a:pPr>
            <a:r>
              <a:rPr sz="2100" spc="90" dirty="0">
                <a:solidFill>
                  <a:srgbClr val="333333"/>
                </a:solidFill>
                <a:latin typeface="Trebuchet MS"/>
                <a:cs typeface="Trebuchet MS"/>
              </a:rPr>
              <a:t>Using</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330" dirty="0">
                <a:solidFill>
                  <a:srgbClr val="ED2137"/>
                </a:solidFill>
                <a:latin typeface="Tahoma"/>
                <a:cs typeface="Tahoma"/>
              </a:rPr>
              <a:t>ClusterIP</a:t>
            </a:r>
            <a:r>
              <a:rPr sz="2100" spc="-60" dirty="0">
                <a:solidFill>
                  <a:srgbClr val="ED2137"/>
                </a:solidFill>
                <a:latin typeface="Tahoma"/>
                <a:cs typeface="Tahoma"/>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55" dirty="0">
                <a:solidFill>
                  <a:srgbClr val="333333"/>
                </a:solidFill>
                <a:latin typeface="Trebuchet MS"/>
                <a:cs typeface="Trebuchet MS"/>
              </a:rPr>
              <a:t>communicate</a:t>
            </a:r>
            <a:r>
              <a:rPr sz="2100" spc="-40" dirty="0">
                <a:solidFill>
                  <a:srgbClr val="333333"/>
                </a:solidFill>
                <a:latin typeface="Trebuchet MS"/>
                <a:cs typeface="Trebuchet MS"/>
              </a:rPr>
              <a:t> </a:t>
            </a:r>
            <a:r>
              <a:rPr sz="2100" dirty="0">
                <a:solidFill>
                  <a:srgbClr val="333333"/>
                </a:solidFill>
                <a:latin typeface="Trebuchet MS"/>
                <a:cs typeface="Trebuchet MS"/>
              </a:rPr>
              <a:t>with</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Service</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spc="60" dirty="0">
                <a:solidFill>
                  <a:srgbClr val="333333"/>
                </a:solidFill>
                <a:latin typeface="Trebuchet MS"/>
                <a:cs typeface="Trebuchet MS"/>
              </a:rPr>
              <a:t>not</a:t>
            </a:r>
            <a:r>
              <a:rPr sz="2100" spc="-40" dirty="0">
                <a:solidFill>
                  <a:srgbClr val="333333"/>
                </a:solidFill>
                <a:latin typeface="Trebuchet MS"/>
                <a:cs typeface="Trebuchet MS"/>
              </a:rPr>
              <a:t> </a:t>
            </a:r>
            <a:r>
              <a:rPr sz="2100" dirty="0">
                <a:solidFill>
                  <a:srgbClr val="333333"/>
                </a:solidFill>
                <a:latin typeface="Trebuchet MS"/>
                <a:cs typeface="Trebuchet MS"/>
              </a:rPr>
              <a:t>very</a:t>
            </a:r>
            <a:r>
              <a:rPr sz="2100" spc="-35" dirty="0">
                <a:solidFill>
                  <a:srgbClr val="333333"/>
                </a:solidFill>
                <a:latin typeface="Trebuchet MS"/>
                <a:cs typeface="Trebuchet MS"/>
              </a:rPr>
              <a:t> </a:t>
            </a:r>
            <a:r>
              <a:rPr sz="2100" spc="-10" dirty="0">
                <a:solidFill>
                  <a:srgbClr val="333333"/>
                </a:solidFill>
                <a:latin typeface="Trebuchet MS"/>
                <a:cs typeface="Trebuchet MS"/>
              </a:rPr>
              <a:t>convenient </a:t>
            </a:r>
            <a:r>
              <a:rPr sz="2100" spc="110" dirty="0">
                <a:solidFill>
                  <a:srgbClr val="333333"/>
                </a:solidFill>
                <a:latin typeface="Trebuchet MS"/>
                <a:cs typeface="Trebuchet MS"/>
              </a:rPr>
              <a:t>Use</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204" dirty="0">
                <a:solidFill>
                  <a:srgbClr val="333333"/>
                </a:solidFill>
                <a:latin typeface="Trebuchet MS"/>
                <a:cs typeface="Trebuchet MS"/>
              </a:rPr>
              <a:t>DNS</a:t>
            </a:r>
            <a:r>
              <a:rPr sz="2100" spc="-55" dirty="0">
                <a:solidFill>
                  <a:srgbClr val="333333"/>
                </a:solidFill>
                <a:latin typeface="Trebuchet MS"/>
                <a:cs typeface="Trebuchet MS"/>
              </a:rPr>
              <a:t> </a:t>
            </a:r>
            <a:r>
              <a:rPr sz="2100" spc="90" dirty="0">
                <a:solidFill>
                  <a:srgbClr val="333333"/>
                </a:solidFill>
                <a:latin typeface="Trebuchet MS"/>
                <a:cs typeface="Trebuchet MS"/>
              </a:rPr>
              <a:t>address</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a:p>
            <a:pPr marL="393065">
              <a:lnSpc>
                <a:spcPct val="100000"/>
              </a:lnSpc>
              <a:spcBef>
                <a:spcPts val="1230"/>
              </a:spcBef>
            </a:pPr>
            <a:r>
              <a:rPr sz="2100" spc="85" dirty="0">
                <a:solidFill>
                  <a:srgbClr val="ED2137"/>
                </a:solidFill>
                <a:latin typeface="Trebuchet MS"/>
                <a:cs typeface="Trebuchet MS"/>
              </a:rPr>
              <a:t>FQDN</a:t>
            </a:r>
            <a:r>
              <a:rPr sz="2100" spc="85" dirty="0">
                <a:solidFill>
                  <a:srgbClr val="333333"/>
                </a:solidFill>
                <a:latin typeface="Trebuchet MS"/>
                <a:cs typeface="Trebuchet MS"/>
              </a:rPr>
              <a:t>:</a:t>
            </a:r>
            <a:r>
              <a:rPr sz="2100" spc="-60" dirty="0">
                <a:solidFill>
                  <a:srgbClr val="333333"/>
                </a:solidFill>
                <a:latin typeface="Trebuchet MS"/>
                <a:cs typeface="Trebuchet MS"/>
              </a:rPr>
              <a:t> </a:t>
            </a:r>
            <a:r>
              <a:rPr sz="2100" spc="229" dirty="0">
                <a:solidFill>
                  <a:srgbClr val="ED2137"/>
                </a:solidFill>
                <a:latin typeface="Tahoma"/>
                <a:cs typeface="Tahoma"/>
              </a:rPr>
              <a:t>&lt;service-</a:t>
            </a:r>
            <a:r>
              <a:rPr sz="2100" spc="235" dirty="0">
                <a:solidFill>
                  <a:srgbClr val="ED2137"/>
                </a:solidFill>
                <a:latin typeface="Tahoma"/>
                <a:cs typeface="Tahoma"/>
              </a:rPr>
              <a:t>name&gt;.&lt;namespace&gt;.svc.cluster.local</a:t>
            </a:r>
            <a:endParaRPr sz="2100">
              <a:latin typeface="Tahoma"/>
              <a:cs typeface="Tahoma"/>
            </a:endParaRPr>
          </a:p>
          <a:p>
            <a:pPr marL="393065">
              <a:lnSpc>
                <a:spcPct val="100000"/>
              </a:lnSpc>
              <a:spcBef>
                <a:spcPts val="1455"/>
              </a:spcBef>
            </a:pPr>
            <a:r>
              <a:rPr sz="2100" dirty="0">
                <a:solidFill>
                  <a:srgbClr val="333333"/>
                </a:solidFill>
                <a:latin typeface="Trebuchet MS"/>
                <a:cs typeface="Trebuchet MS"/>
              </a:rPr>
              <a:t>shorter:</a:t>
            </a:r>
            <a:r>
              <a:rPr sz="2100" spc="175" dirty="0">
                <a:solidFill>
                  <a:srgbClr val="333333"/>
                </a:solidFill>
                <a:latin typeface="Trebuchet MS"/>
                <a:cs typeface="Trebuchet MS"/>
              </a:rPr>
              <a:t> </a:t>
            </a:r>
            <a:r>
              <a:rPr sz="2100" spc="195" dirty="0">
                <a:solidFill>
                  <a:srgbClr val="ED2137"/>
                </a:solidFill>
                <a:latin typeface="Tahoma"/>
                <a:cs typeface="Tahoma"/>
              </a:rPr>
              <a:t>&lt;name-</a:t>
            </a:r>
            <a:r>
              <a:rPr sz="2100" spc="135" dirty="0">
                <a:solidFill>
                  <a:srgbClr val="ED2137"/>
                </a:solidFill>
                <a:latin typeface="Tahoma"/>
                <a:cs typeface="Tahoma"/>
              </a:rPr>
              <a:t>of-</a:t>
            </a:r>
            <a:r>
              <a:rPr sz="2100" spc="145" dirty="0">
                <a:solidFill>
                  <a:srgbClr val="ED2137"/>
                </a:solidFill>
                <a:latin typeface="Tahoma"/>
                <a:cs typeface="Tahoma"/>
              </a:rPr>
              <a:t>the-</a:t>
            </a:r>
            <a:r>
              <a:rPr sz="2100" spc="165" dirty="0">
                <a:solidFill>
                  <a:srgbClr val="ED2137"/>
                </a:solidFill>
                <a:latin typeface="Tahoma"/>
                <a:cs typeface="Tahoma"/>
              </a:rPr>
              <a:t>service&gt;.&lt;namespace&gt;</a:t>
            </a:r>
            <a:endParaRPr sz="2100">
              <a:latin typeface="Tahoma"/>
              <a:cs typeface="Tahoma"/>
            </a:endParaRPr>
          </a:p>
          <a:p>
            <a:pPr marL="393065" marR="5080">
              <a:lnSpc>
                <a:spcPts val="2100"/>
              </a:lnSpc>
              <a:spcBef>
                <a:spcPts val="1800"/>
              </a:spcBef>
            </a:pPr>
            <a:r>
              <a:rPr sz="2100" dirty="0">
                <a:solidFill>
                  <a:srgbClr val="333333"/>
                </a:solidFill>
                <a:latin typeface="Trebuchet MS"/>
                <a:cs typeface="Trebuchet MS"/>
              </a:rPr>
              <a:t>within</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5" dirty="0">
                <a:solidFill>
                  <a:srgbClr val="333333"/>
                </a:solidFill>
                <a:latin typeface="Trebuchet MS"/>
                <a:cs typeface="Trebuchet MS"/>
              </a:rPr>
              <a:t>same</a:t>
            </a:r>
            <a:r>
              <a:rPr sz="2100" spc="-35" dirty="0">
                <a:solidFill>
                  <a:srgbClr val="333333"/>
                </a:solidFill>
                <a:latin typeface="Trebuchet MS"/>
                <a:cs typeface="Trebuchet MS"/>
              </a:rPr>
              <a:t> </a:t>
            </a:r>
            <a:r>
              <a:rPr sz="2100" spc="60" dirty="0">
                <a:solidFill>
                  <a:srgbClr val="ED2137"/>
                </a:solidFill>
                <a:latin typeface="Trebuchet MS"/>
                <a:cs typeface="Trebuchet MS"/>
              </a:rPr>
              <a:t>Namespace</a:t>
            </a:r>
            <a:r>
              <a:rPr sz="2100" spc="60" dirty="0">
                <a:solidFill>
                  <a:srgbClr val="333333"/>
                </a:solidFill>
                <a:latin typeface="Trebuchet MS"/>
                <a:cs typeface="Trebuchet MS"/>
              </a:rPr>
              <a:t>,</a:t>
            </a:r>
            <a:r>
              <a:rPr sz="2100" spc="-35" dirty="0">
                <a:solidFill>
                  <a:srgbClr val="333333"/>
                </a:solidFill>
                <a:latin typeface="Trebuchet MS"/>
                <a:cs typeface="Trebuchet MS"/>
              </a:rPr>
              <a:t> </a:t>
            </a:r>
            <a:r>
              <a:rPr sz="2100" dirty="0">
                <a:solidFill>
                  <a:srgbClr val="333333"/>
                </a:solidFill>
                <a:latin typeface="Trebuchet MS"/>
                <a:cs typeface="Trebuchet MS"/>
              </a:rPr>
              <a:t>each</a:t>
            </a:r>
            <a:r>
              <a:rPr sz="2100" spc="-35" dirty="0">
                <a:solidFill>
                  <a:srgbClr val="333333"/>
                </a:solidFill>
                <a:latin typeface="Trebuchet MS"/>
                <a:cs typeface="Trebuchet MS"/>
              </a:rPr>
              <a:t> </a:t>
            </a:r>
            <a:r>
              <a:rPr sz="2100" dirty="0">
                <a:solidFill>
                  <a:srgbClr val="ED2137"/>
                </a:solidFill>
                <a:latin typeface="Trebuchet MS"/>
                <a:cs typeface="Trebuchet MS"/>
              </a:rPr>
              <a:t>Service</a:t>
            </a:r>
            <a:r>
              <a:rPr sz="2100" spc="-35" dirty="0">
                <a:solidFill>
                  <a:srgbClr val="ED2137"/>
                </a:solidFill>
                <a:latin typeface="Trebuchet MS"/>
                <a:cs typeface="Trebuchet MS"/>
              </a:rPr>
              <a:t> </a:t>
            </a:r>
            <a:r>
              <a:rPr sz="2100" spc="50" dirty="0">
                <a:solidFill>
                  <a:srgbClr val="333333"/>
                </a:solidFill>
                <a:latin typeface="Trebuchet MS"/>
                <a:cs typeface="Trebuchet MS"/>
              </a:rPr>
              <a:t>can</a:t>
            </a:r>
            <a:r>
              <a:rPr sz="2100" spc="-35" dirty="0">
                <a:solidFill>
                  <a:srgbClr val="333333"/>
                </a:solidFill>
                <a:latin typeface="Trebuchet MS"/>
                <a:cs typeface="Trebuchet MS"/>
              </a:rPr>
              <a:t> </a:t>
            </a:r>
            <a:r>
              <a:rPr sz="2100" dirty="0">
                <a:solidFill>
                  <a:srgbClr val="333333"/>
                </a:solidFill>
                <a:latin typeface="Trebuchet MS"/>
                <a:cs typeface="Trebuchet MS"/>
              </a:rPr>
              <a:t>even</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5" dirty="0">
                <a:solidFill>
                  <a:srgbClr val="333333"/>
                </a:solidFill>
                <a:latin typeface="Trebuchet MS"/>
                <a:cs typeface="Trebuchet MS"/>
              </a:rPr>
              <a:t> </a:t>
            </a:r>
            <a:r>
              <a:rPr sz="2100" spc="-20" dirty="0">
                <a:solidFill>
                  <a:srgbClr val="333333"/>
                </a:solidFill>
                <a:latin typeface="Trebuchet MS"/>
                <a:cs typeface="Trebuchet MS"/>
              </a:rPr>
              <a:t>directly</a:t>
            </a:r>
            <a:r>
              <a:rPr sz="2100" spc="-35" dirty="0">
                <a:solidFill>
                  <a:srgbClr val="333333"/>
                </a:solidFill>
                <a:latin typeface="Trebuchet MS"/>
                <a:cs typeface="Trebuchet MS"/>
              </a:rPr>
              <a:t> </a:t>
            </a:r>
            <a:r>
              <a:rPr sz="2100" spc="80" dirty="0">
                <a:solidFill>
                  <a:srgbClr val="333333"/>
                </a:solidFill>
                <a:latin typeface="Trebuchet MS"/>
                <a:cs typeface="Trebuchet MS"/>
              </a:rPr>
              <a:t>addressed</a:t>
            </a:r>
            <a:r>
              <a:rPr sz="2100" spc="-35" dirty="0">
                <a:solidFill>
                  <a:srgbClr val="333333"/>
                </a:solidFill>
                <a:latin typeface="Trebuchet MS"/>
                <a:cs typeface="Trebuchet MS"/>
              </a:rPr>
              <a:t> </a:t>
            </a:r>
            <a:r>
              <a:rPr sz="2100" spc="50" dirty="0">
                <a:solidFill>
                  <a:srgbClr val="333333"/>
                </a:solidFill>
                <a:latin typeface="Trebuchet MS"/>
                <a:cs typeface="Trebuchet MS"/>
              </a:rPr>
              <a:t>simply</a:t>
            </a:r>
            <a:r>
              <a:rPr sz="2100" spc="-35" dirty="0">
                <a:solidFill>
                  <a:srgbClr val="333333"/>
                </a:solidFill>
                <a:latin typeface="Trebuchet MS"/>
                <a:cs typeface="Trebuchet MS"/>
              </a:rPr>
              <a:t> </a:t>
            </a:r>
            <a:r>
              <a:rPr sz="2100" spc="55" dirty="0">
                <a:solidFill>
                  <a:srgbClr val="333333"/>
                </a:solidFill>
                <a:latin typeface="Trebuchet MS"/>
                <a:cs typeface="Trebuchet MS"/>
              </a:rPr>
              <a:t>by</a:t>
            </a:r>
            <a:r>
              <a:rPr sz="2100" spc="-35" dirty="0">
                <a:solidFill>
                  <a:srgbClr val="333333"/>
                </a:solidFill>
                <a:latin typeface="Trebuchet MS"/>
                <a:cs typeface="Trebuchet MS"/>
              </a:rPr>
              <a:t> </a:t>
            </a:r>
            <a:r>
              <a:rPr sz="2100" spc="-25" dirty="0">
                <a:solidFill>
                  <a:srgbClr val="333333"/>
                </a:solidFill>
                <a:latin typeface="Trebuchet MS"/>
                <a:cs typeface="Trebuchet MS"/>
              </a:rPr>
              <a:t>its </a:t>
            </a:r>
            <a:r>
              <a:rPr sz="2100" dirty="0">
                <a:solidFill>
                  <a:srgbClr val="333333"/>
                </a:solidFill>
                <a:latin typeface="Trebuchet MS"/>
                <a:cs typeface="Trebuchet MS"/>
              </a:rPr>
              <a:t>name:</a:t>
            </a:r>
            <a:r>
              <a:rPr sz="2100" spc="110" dirty="0">
                <a:solidFill>
                  <a:srgbClr val="333333"/>
                </a:solidFill>
                <a:latin typeface="Trebuchet MS"/>
                <a:cs typeface="Trebuchet MS"/>
              </a:rPr>
              <a:t> </a:t>
            </a:r>
            <a:r>
              <a:rPr sz="2100" spc="270" dirty="0">
                <a:solidFill>
                  <a:srgbClr val="ED2137"/>
                </a:solidFill>
                <a:latin typeface="Tahoma"/>
                <a:cs typeface="Tahoma"/>
              </a:rPr>
              <a:t>&lt;name-</a:t>
            </a:r>
            <a:r>
              <a:rPr sz="2100" spc="185" dirty="0">
                <a:solidFill>
                  <a:srgbClr val="ED2137"/>
                </a:solidFill>
                <a:latin typeface="Tahoma"/>
                <a:cs typeface="Tahoma"/>
              </a:rPr>
              <a:t>of-</a:t>
            </a:r>
            <a:r>
              <a:rPr sz="2100" spc="204" dirty="0">
                <a:solidFill>
                  <a:srgbClr val="ED2137"/>
                </a:solidFill>
                <a:latin typeface="Tahoma"/>
                <a:cs typeface="Tahoma"/>
              </a:rPr>
              <a:t>the-service&gt;</a:t>
            </a:r>
            <a:endParaRPr sz="2100">
              <a:latin typeface="Tahoma"/>
              <a:cs typeface="Tahoma"/>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12888" y="6133494"/>
            <a:ext cx="8570406" cy="496248"/>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067050"/>
            <a:chOff x="809624" y="1552574"/>
            <a:chExt cx="12211050" cy="3067050"/>
          </a:xfrm>
        </p:grpSpPr>
        <p:sp>
          <p:nvSpPr>
            <p:cNvPr id="4" name="object 4"/>
            <p:cNvSpPr/>
            <p:nvPr/>
          </p:nvSpPr>
          <p:spPr>
            <a:xfrm>
              <a:off x="809612" y="1552574"/>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xfrm>
            <a:off x="796924" y="571563"/>
            <a:ext cx="9268460" cy="558800"/>
          </a:xfrm>
          <a:prstGeom prst="rect">
            <a:avLst/>
          </a:prstGeom>
        </p:spPr>
        <p:txBody>
          <a:bodyPr vert="horz" wrap="square" lIns="0" tIns="12700" rIns="0" bIns="0" rtlCol="0">
            <a:spAutoFit/>
          </a:bodyPr>
          <a:lstStyle/>
          <a:p>
            <a:pPr marL="12700">
              <a:lnSpc>
                <a:spcPct val="100000"/>
              </a:lnSpc>
              <a:spcBef>
                <a:spcPts val="100"/>
              </a:spcBef>
            </a:pPr>
            <a:r>
              <a:rPr spc="229" dirty="0"/>
              <a:t>HOW</a:t>
            </a:r>
            <a:r>
              <a:rPr spc="-50" dirty="0"/>
              <a:t> </a:t>
            </a:r>
            <a:r>
              <a:rPr spc="-35" dirty="0"/>
              <a:t>DOES</a:t>
            </a:r>
            <a:r>
              <a:rPr spc="-50" dirty="0"/>
              <a:t> </a:t>
            </a:r>
            <a:r>
              <a:rPr spc="75" dirty="0"/>
              <a:t>A</a:t>
            </a:r>
            <a:r>
              <a:rPr spc="-50" dirty="0"/>
              <a:t> </a:t>
            </a:r>
            <a:r>
              <a:rPr spc="-110" dirty="0"/>
              <a:t>SERVICE</a:t>
            </a:r>
            <a:r>
              <a:rPr spc="-50" dirty="0"/>
              <a:t> </a:t>
            </a:r>
            <a:r>
              <a:rPr dirty="0"/>
              <a:t>WORK,</a:t>
            </a:r>
            <a:r>
              <a:rPr spc="-50" dirty="0"/>
              <a:t> </a:t>
            </a:r>
            <a:r>
              <a:rPr spc="-125" dirty="0"/>
              <a:t>A</a:t>
            </a:r>
            <a:r>
              <a:rPr spc="-114" dirty="0"/>
              <a:t>C</a:t>
            </a:r>
            <a:r>
              <a:rPr spc="-75" dirty="0"/>
              <a:t>T</a:t>
            </a:r>
            <a:r>
              <a:rPr spc="-90" dirty="0"/>
              <a:t>U</a:t>
            </a:r>
            <a:r>
              <a:rPr spc="-75" dirty="0"/>
              <a:t>A</a:t>
            </a:r>
            <a:r>
              <a:rPr spc="-80" dirty="0"/>
              <a:t>L</a:t>
            </a:r>
            <a:r>
              <a:rPr spc="-525" dirty="0"/>
              <a:t>L</a:t>
            </a:r>
            <a:r>
              <a:rPr spc="45" dirty="0"/>
              <a:t>Y</a:t>
            </a:r>
            <a:r>
              <a:rPr spc="-70" dirty="0"/>
              <a:t>?</a:t>
            </a:r>
          </a:p>
        </p:txBody>
      </p:sp>
      <p:sp>
        <p:nvSpPr>
          <p:cNvPr id="8" name="object 8"/>
          <p:cNvSpPr txBox="1">
            <a:spLocks noGrp="1"/>
          </p:cNvSpPr>
          <p:nvPr>
            <p:ph type="body" idx="1"/>
          </p:nvPr>
        </p:nvSpPr>
        <p:spPr>
          <a:prstGeom prst="rect">
            <a:avLst/>
          </a:prstGeom>
        </p:spPr>
        <p:txBody>
          <a:bodyPr vert="horz" wrap="square" lIns="0" tIns="330200" rIns="0" bIns="0" rtlCol="0">
            <a:spAutoFit/>
          </a:bodyPr>
          <a:lstStyle/>
          <a:p>
            <a:pPr marL="142875" marR="7877809" indent="252095">
              <a:lnSpc>
                <a:spcPts val="1880"/>
              </a:lnSpc>
              <a:spcBef>
                <a:spcPts val="245"/>
              </a:spcBef>
              <a:tabLst>
                <a:tab pos="2539365" algn="l"/>
              </a:tabLst>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29" dirty="0">
                <a:solidFill>
                  <a:srgbClr val="000000"/>
                </a:solidFill>
                <a:latin typeface="Tahoma"/>
                <a:cs typeface="Tahoma"/>
              </a:rPr>
              <a:t>describe</a:t>
            </a:r>
            <a:r>
              <a:rPr sz="1650" u="none" spc="484" dirty="0">
                <a:solidFill>
                  <a:srgbClr val="000000"/>
                </a:solidFill>
                <a:latin typeface="Tahoma"/>
                <a:cs typeface="Tahoma"/>
              </a:rPr>
              <a:t> </a:t>
            </a:r>
            <a:r>
              <a:rPr sz="1650" u="none" spc="270" dirty="0">
                <a:solidFill>
                  <a:srgbClr val="DD4A67"/>
                </a:solidFill>
                <a:latin typeface="Tahoma"/>
                <a:cs typeface="Tahoma"/>
              </a:rPr>
              <a:t>service</a:t>
            </a:r>
            <a:r>
              <a:rPr sz="1650" u="none" spc="490" dirty="0">
                <a:solidFill>
                  <a:srgbClr val="DD4A67"/>
                </a:solidFill>
                <a:latin typeface="Tahoma"/>
                <a:cs typeface="Tahoma"/>
              </a:rPr>
              <a:t> </a:t>
            </a:r>
            <a:r>
              <a:rPr sz="1650" u="none" spc="-10" dirty="0">
                <a:solidFill>
                  <a:srgbClr val="DD4A67"/>
                </a:solidFill>
                <a:latin typeface="Tahoma"/>
                <a:cs typeface="Tahoma"/>
              </a:rPr>
              <a:t>whoami </a:t>
            </a:r>
            <a:r>
              <a:rPr sz="1650" u="none" spc="-10" dirty="0">
                <a:solidFill>
                  <a:srgbClr val="000000"/>
                </a:solidFill>
                <a:latin typeface="Tahoma"/>
                <a:cs typeface="Tahoma"/>
              </a:rPr>
              <a:t>Name:</a:t>
            </a:r>
            <a:r>
              <a:rPr sz="1650" u="none" dirty="0">
                <a:solidFill>
                  <a:srgbClr val="000000"/>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142875">
              <a:lnSpc>
                <a:spcPts val="1770"/>
              </a:lnSpc>
              <a:tabLst>
                <a:tab pos="2539365" algn="l"/>
              </a:tabLst>
            </a:pPr>
            <a:r>
              <a:rPr sz="1650" u="none" spc="85" dirty="0">
                <a:solidFill>
                  <a:srgbClr val="000000"/>
                </a:solidFill>
                <a:latin typeface="Tahoma"/>
                <a:cs typeface="Tahoma"/>
              </a:rPr>
              <a:t>Namespace:</a:t>
            </a:r>
            <a:r>
              <a:rPr sz="1650" u="none" dirty="0">
                <a:solidFill>
                  <a:srgbClr val="000000"/>
                </a:solidFill>
                <a:latin typeface="Tahoma"/>
                <a:cs typeface="Tahoma"/>
              </a:rPr>
              <a:t>	</a:t>
            </a:r>
            <a:r>
              <a:rPr sz="1650" u="none" spc="260" dirty="0">
                <a:solidFill>
                  <a:srgbClr val="000000"/>
                </a:solidFill>
                <a:latin typeface="Tahoma"/>
                <a:cs typeface="Tahoma"/>
              </a:rPr>
              <a:t>default</a:t>
            </a:r>
            <a:endParaRPr sz="1650">
              <a:latin typeface="Tahoma"/>
              <a:cs typeface="Tahoma"/>
            </a:endParaRPr>
          </a:p>
          <a:p>
            <a:pPr marL="2540000" marR="8129905" indent="-2397760">
              <a:lnSpc>
                <a:spcPts val="1880"/>
              </a:lnSpc>
              <a:spcBef>
                <a:spcPts val="95"/>
              </a:spcBef>
              <a:tabLst>
                <a:tab pos="2539365" algn="l"/>
              </a:tabLst>
            </a:pPr>
            <a:r>
              <a:rPr sz="1650" u="none" spc="240" dirty="0">
                <a:solidFill>
                  <a:srgbClr val="000000"/>
                </a:solidFill>
                <a:latin typeface="Tahoma"/>
                <a:cs typeface="Tahoma"/>
              </a:rPr>
              <a:t>Labels:</a:t>
            </a:r>
            <a:r>
              <a:rPr sz="1650" u="none" dirty="0">
                <a:solidFill>
                  <a:srgbClr val="000000"/>
                </a:solidFill>
                <a:latin typeface="Tahoma"/>
                <a:cs typeface="Tahoma"/>
              </a:rPr>
              <a:t>	</a:t>
            </a:r>
            <a:r>
              <a:rPr sz="1650" u="none" spc="-10" dirty="0">
                <a:solidFill>
                  <a:srgbClr val="000000"/>
                </a:solidFill>
                <a:latin typeface="Tahoma"/>
                <a:cs typeface="Tahoma"/>
              </a:rPr>
              <a:t>app=whoami </a:t>
            </a:r>
            <a:r>
              <a:rPr sz="1650" u="none" spc="140" dirty="0">
                <a:solidFill>
                  <a:srgbClr val="000000"/>
                </a:solidFill>
                <a:latin typeface="Tahoma"/>
                <a:cs typeface="Tahoma"/>
              </a:rPr>
              <a:t>stack=market</a:t>
            </a:r>
            <a:endParaRPr sz="1650">
              <a:latin typeface="Tahoma"/>
              <a:cs typeface="Tahoma"/>
            </a:endParaRPr>
          </a:p>
          <a:p>
            <a:pPr marL="142875">
              <a:lnSpc>
                <a:spcPts val="1770"/>
              </a:lnSpc>
              <a:tabLst>
                <a:tab pos="2539365" algn="l"/>
              </a:tabLst>
            </a:pPr>
            <a:r>
              <a:rPr sz="1650" u="none" spc="265" dirty="0">
                <a:solidFill>
                  <a:srgbClr val="000000"/>
                </a:solidFill>
                <a:latin typeface="Tahoma"/>
                <a:cs typeface="Tahoma"/>
              </a:rPr>
              <a:t>Selector:</a:t>
            </a:r>
            <a:r>
              <a:rPr sz="1650" u="none" dirty="0">
                <a:solidFill>
                  <a:srgbClr val="000000"/>
                </a:solidFill>
                <a:latin typeface="Tahoma"/>
                <a:cs typeface="Tahoma"/>
              </a:rPr>
              <a:t>	</a:t>
            </a:r>
            <a:r>
              <a:rPr sz="1650" u="none" spc="100" dirty="0">
                <a:solidFill>
                  <a:srgbClr val="000000"/>
                </a:solidFill>
                <a:latin typeface="Tahoma"/>
                <a:cs typeface="Tahoma"/>
              </a:rPr>
              <a:t>app=whoami,stack=market</a:t>
            </a:r>
            <a:endParaRPr sz="1650">
              <a:latin typeface="Tahoma"/>
              <a:cs typeface="Tahoma"/>
            </a:endParaRPr>
          </a:p>
          <a:p>
            <a:pPr marL="142875">
              <a:lnSpc>
                <a:spcPts val="1875"/>
              </a:lnSpc>
              <a:tabLst>
                <a:tab pos="2539365" algn="l"/>
              </a:tabLst>
            </a:pPr>
            <a:r>
              <a:rPr sz="1650" u="none" spc="145" dirty="0">
                <a:solidFill>
                  <a:srgbClr val="000000"/>
                </a:solidFill>
                <a:latin typeface="Tahoma"/>
                <a:cs typeface="Tahoma"/>
              </a:rPr>
              <a:t>Type:</a:t>
            </a:r>
            <a:r>
              <a:rPr sz="1650" u="none" dirty="0">
                <a:solidFill>
                  <a:srgbClr val="000000"/>
                </a:solidFill>
                <a:latin typeface="Tahoma"/>
                <a:cs typeface="Tahoma"/>
              </a:rPr>
              <a:t>	</a:t>
            </a:r>
            <a:r>
              <a:rPr sz="1650" u="none" spc="250" dirty="0">
                <a:solidFill>
                  <a:srgbClr val="000000"/>
                </a:solidFill>
                <a:latin typeface="Tahoma"/>
                <a:cs typeface="Tahoma"/>
              </a:rPr>
              <a:t>ClusterIP</a:t>
            </a:r>
            <a:endParaRPr sz="1650">
              <a:latin typeface="Tahoma"/>
              <a:cs typeface="Tahoma"/>
            </a:endParaRPr>
          </a:p>
          <a:p>
            <a:pPr marL="142875">
              <a:lnSpc>
                <a:spcPts val="1875"/>
              </a:lnSpc>
              <a:tabLst>
                <a:tab pos="2539365" algn="l"/>
              </a:tabLst>
            </a:pPr>
            <a:r>
              <a:rPr sz="1650" u="none" spc="260" dirty="0">
                <a:solidFill>
                  <a:srgbClr val="000000"/>
                </a:solidFill>
                <a:latin typeface="Tahoma"/>
                <a:cs typeface="Tahoma"/>
              </a:rPr>
              <a:t>IP:</a:t>
            </a:r>
            <a:r>
              <a:rPr sz="1650" u="none" dirty="0">
                <a:solidFill>
                  <a:srgbClr val="000000"/>
                </a:solidFill>
                <a:latin typeface="Tahoma"/>
                <a:cs typeface="Tahoma"/>
              </a:rPr>
              <a:t>	</a:t>
            </a:r>
            <a:r>
              <a:rPr sz="1650" u="none" spc="210" dirty="0">
                <a:solidFill>
                  <a:srgbClr val="000000"/>
                </a:solidFill>
                <a:latin typeface="Tahoma"/>
                <a:cs typeface="Tahoma"/>
              </a:rPr>
              <a:t>10.0.0.72</a:t>
            </a:r>
            <a:endParaRPr sz="1650">
              <a:latin typeface="Tahoma"/>
              <a:cs typeface="Tahoma"/>
            </a:endParaRPr>
          </a:p>
          <a:p>
            <a:pPr marL="142875">
              <a:lnSpc>
                <a:spcPts val="1875"/>
              </a:lnSpc>
              <a:tabLst>
                <a:tab pos="2539365" algn="l"/>
                <a:tab pos="3674745" algn="l"/>
              </a:tabLst>
            </a:pPr>
            <a:r>
              <a:rPr sz="1650" u="none" spc="265" dirty="0">
                <a:solidFill>
                  <a:srgbClr val="000000"/>
                </a:solidFill>
                <a:latin typeface="Tahoma"/>
                <a:cs typeface="Tahoma"/>
              </a:rPr>
              <a:t>Port:</a:t>
            </a:r>
            <a:r>
              <a:rPr sz="1650" u="none" dirty="0">
                <a:solidFill>
                  <a:srgbClr val="000000"/>
                </a:solidFill>
                <a:latin typeface="Tahoma"/>
                <a:cs typeface="Tahoma"/>
              </a:rPr>
              <a:t>	</a:t>
            </a:r>
            <a:r>
              <a:rPr sz="1650" u="none" spc="60" dirty="0">
                <a:solidFill>
                  <a:srgbClr val="000000"/>
                </a:solidFill>
                <a:latin typeface="Tahoma"/>
                <a:cs typeface="Tahoma"/>
              </a:rPr>
              <a:t>&lt;unset&gt;</a:t>
            </a:r>
            <a:r>
              <a:rPr sz="1650" u="none" dirty="0">
                <a:solidFill>
                  <a:srgbClr val="000000"/>
                </a:solidFill>
                <a:latin typeface="Tahoma"/>
                <a:cs typeface="Tahoma"/>
              </a:rPr>
              <a:t>	</a:t>
            </a:r>
            <a:r>
              <a:rPr sz="1650" u="none" spc="95" dirty="0">
                <a:solidFill>
                  <a:srgbClr val="000000"/>
                </a:solidFill>
                <a:latin typeface="Tahoma"/>
                <a:cs typeface="Tahoma"/>
              </a:rPr>
              <a:t>8080/TCP</a:t>
            </a:r>
            <a:endParaRPr sz="1650">
              <a:latin typeface="Tahoma"/>
              <a:cs typeface="Tahoma"/>
            </a:endParaRPr>
          </a:p>
          <a:p>
            <a:pPr marL="142875">
              <a:lnSpc>
                <a:spcPts val="1875"/>
              </a:lnSpc>
              <a:tabLst>
                <a:tab pos="2539365" algn="l"/>
              </a:tabLst>
            </a:pPr>
            <a:r>
              <a:rPr sz="1650" u="none" spc="220" dirty="0">
                <a:solidFill>
                  <a:srgbClr val="000000"/>
                </a:solidFill>
                <a:latin typeface="Tahoma"/>
                <a:cs typeface="Tahoma"/>
              </a:rPr>
              <a:t>TargetPort:</a:t>
            </a:r>
            <a:r>
              <a:rPr sz="1650" u="none" dirty="0">
                <a:solidFill>
                  <a:srgbClr val="000000"/>
                </a:solidFill>
                <a:latin typeface="Tahoma"/>
                <a:cs typeface="Tahoma"/>
              </a:rPr>
              <a:t>	</a:t>
            </a:r>
            <a:r>
              <a:rPr sz="1650" u="none" spc="95" dirty="0">
                <a:solidFill>
                  <a:srgbClr val="000000"/>
                </a:solidFill>
                <a:latin typeface="Tahoma"/>
                <a:cs typeface="Tahoma"/>
              </a:rPr>
              <a:t>80/TCP</a:t>
            </a:r>
            <a:endParaRPr sz="1650">
              <a:latin typeface="Tahoma"/>
              <a:cs typeface="Tahoma"/>
            </a:endParaRPr>
          </a:p>
          <a:p>
            <a:pPr marL="142875">
              <a:lnSpc>
                <a:spcPts val="1875"/>
              </a:lnSpc>
              <a:tabLst>
                <a:tab pos="2539365" algn="l"/>
              </a:tabLst>
            </a:pPr>
            <a:r>
              <a:rPr sz="1650" u="none" spc="204" dirty="0">
                <a:solidFill>
                  <a:srgbClr val="000000"/>
                </a:solidFill>
                <a:latin typeface="Tahoma"/>
                <a:cs typeface="Tahoma"/>
              </a:rPr>
              <a:t>Endpoints:</a:t>
            </a:r>
            <a:r>
              <a:rPr sz="1650" u="none" dirty="0">
                <a:solidFill>
                  <a:srgbClr val="000000"/>
                </a:solidFill>
                <a:latin typeface="Tahoma"/>
                <a:cs typeface="Tahoma"/>
              </a:rPr>
              <a:t>	</a:t>
            </a:r>
            <a:r>
              <a:rPr sz="1650" u="none" spc="204" dirty="0">
                <a:solidFill>
                  <a:srgbClr val="000000"/>
                </a:solidFill>
                <a:latin typeface="Tahoma"/>
                <a:cs typeface="Tahoma"/>
              </a:rPr>
              <a:t>172.17.0.8:80,172.17.0.9:80</a:t>
            </a:r>
            <a:endParaRPr sz="1650">
              <a:latin typeface="Tahoma"/>
              <a:cs typeface="Tahoma"/>
            </a:endParaRPr>
          </a:p>
          <a:p>
            <a:pPr marL="142875">
              <a:lnSpc>
                <a:spcPts val="1925"/>
              </a:lnSpc>
              <a:tabLst>
                <a:tab pos="2539365" algn="l"/>
              </a:tabLst>
            </a:pPr>
            <a:r>
              <a:rPr sz="1650" u="none" spc="210" dirty="0">
                <a:solidFill>
                  <a:srgbClr val="000000"/>
                </a:solidFill>
                <a:latin typeface="Tahoma"/>
                <a:cs typeface="Tahoma"/>
              </a:rPr>
              <a:t>Session</a:t>
            </a:r>
            <a:r>
              <a:rPr sz="1650" u="none" spc="470" dirty="0">
                <a:solidFill>
                  <a:srgbClr val="000000"/>
                </a:solidFill>
                <a:latin typeface="Tahoma"/>
                <a:cs typeface="Tahoma"/>
              </a:rPr>
              <a:t> </a:t>
            </a:r>
            <a:r>
              <a:rPr sz="1650" u="none" spc="345" dirty="0">
                <a:solidFill>
                  <a:srgbClr val="000000"/>
                </a:solidFill>
                <a:latin typeface="Tahoma"/>
                <a:cs typeface="Tahoma"/>
              </a:rPr>
              <a:t>Affinity:</a:t>
            </a:r>
            <a:r>
              <a:rPr sz="1650" u="none" dirty="0">
                <a:solidFill>
                  <a:srgbClr val="000000"/>
                </a:solidFill>
                <a:latin typeface="Tahoma"/>
                <a:cs typeface="Tahoma"/>
              </a:rPr>
              <a:t>	</a:t>
            </a:r>
            <a:r>
              <a:rPr sz="1650" u="none" spc="-20" dirty="0">
                <a:solidFill>
                  <a:srgbClr val="000000"/>
                </a:solidFill>
                <a:latin typeface="Tahoma"/>
                <a:cs typeface="Tahoma"/>
              </a:rPr>
              <a:t>None</a:t>
            </a:r>
            <a:endParaRPr sz="1650">
              <a:latin typeface="Tahoma"/>
              <a:cs typeface="Tahoma"/>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43148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4314824"/>
            <a:ext cx="12211050" cy="923925"/>
            <a:chOff x="809624" y="4314824"/>
            <a:chExt cx="12211050" cy="923925"/>
          </a:xfrm>
        </p:grpSpPr>
        <p:sp>
          <p:nvSpPr>
            <p:cNvPr id="4" name="object 4"/>
            <p:cNvSpPr/>
            <p:nvPr/>
          </p:nvSpPr>
          <p:spPr>
            <a:xfrm>
              <a:off x="809612" y="43148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43148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4442193"/>
              <a:ext cx="103240" cy="198704"/>
            </a:xfrm>
            <a:prstGeom prst="rect">
              <a:avLst/>
            </a:prstGeom>
          </p:spPr>
        </p:pic>
      </p:grpSp>
      <p:sp>
        <p:nvSpPr>
          <p:cNvPr id="7" name="object 7"/>
          <p:cNvSpPr txBox="1">
            <a:spLocks noGrp="1"/>
          </p:cNvSpPr>
          <p:nvPr>
            <p:ph type="title"/>
          </p:nvPr>
        </p:nvSpPr>
        <p:spPr>
          <a:xfrm>
            <a:off x="796924" y="571563"/>
            <a:ext cx="2602230" cy="558800"/>
          </a:xfrm>
          <a:prstGeom prst="rect">
            <a:avLst/>
          </a:prstGeom>
        </p:spPr>
        <p:txBody>
          <a:bodyPr vert="horz" wrap="square" lIns="0" tIns="12700" rIns="0" bIns="0" rtlCol="0">
            <a:spAutoFit/>
          </a:bodyPr>
          <a:lstStyle/>
          <a:p>
            <a:pPr marL="12700">
              <a:lnSpc>
                <a:spcPct val="100000"/>
              </a:lnSpc>
              <a:spcBef>
                <a:spcPts val="100"/>
              </a:spcBef>
            </a:pPr>
            <a:r>
              <a:rPr spc="-10" dirty="0"/>
              <a:t>ENDPOINTS</a:t>
            </a:r>
          </a:p>
        </p:txBody>
      </p:sp>
      <p:pic>
        <p:nvPicPr>
          <p:cNvPr id="8" name="object 8"/>
          <p:cNvPicPr/>
          <p:nvPr/>
        </p:nvPicPr>
        <p:blipFill>
          <a:blip r:embed="rId3" cstate="print"/>
          <a:stretch>
            <a:fillRect/>
          </a:stretch>
        </p:blipFill>
        <p:spPr>
          <a:xfrm>
            <a:off x="3600450" y="1552574"/>
            <a:ext cx="6334124" cy="2400299"/>
          </a:xfrm>
          <a:prstGeom prst="rect">
            <a:avLst/>
          </a:prstGeom>
        </p:spPr>
      </p:pic>
      <p:sp>
        <p:nvSpPr>
          <p:cNvPr id="9" name="object 9"/>
          <p:cNvSpPr txBox="1"/>
          <p:nvPr/>
        </p:nvSpPr>
        <p:spPr>
          <a:xfrm>
            <a:off x="1201737" y="4387850"/>
            <a:ext cx="3558540"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80" dirty="0">
                <a:latin typeface="Tahoma"/>
                <a:cs typeface="Tahoma"/>
              </a:rPr>
              <a:t> </a:t>
            </a:r>
            <a:r>
              <a:rPr sz="1650" spc="215" dirty="0">
                <a:latin typeface="Tahoma"/>
                <a:cs typeface="Tahoma"/>
              </a:rPr>
              <a:t>get</a:t>
            </a:r>
            <a:r>
              <a:rPr sz="1650" spc="480" dirty="0">
                <a:latin typeface="Tahoma"/>
                <a:cs typeface="Tahoma"/>
              </a:rPr>
              <a:t> </a:t>
            </a:r>
            <a:r>
              <a:rPr sz="1650" spc="195" dirty="0">
                <a:latin typeface="Tahoma"/>
                <a:cs typeface="Tahoma"/>
              </a:rPr>
              <a:t>endpoints</a:t>
            </a:r>
            <a:r>
              <a:rPr sz="1650" spc="480" dirty="0">
                <a:latin typeface="Tahoma"/>
                <a:cs typeface="Tahoma"/>
              </a:rPr>
              <a:t> </a:t>
            </a:r>
            <a:r>
              <a:rPr sz="1650" spc="-10" dirty="0">
                <a:solidFill>
                  <a:srgbClr val="DD4A67"/>
                </a:solidFill>
                <a:latin typeface="Tahoma"/>
                <a:cs typeface="Tahoma"/>
              </a:rPr>
              <a:t>whoami</a:t>
            </a:r>
            <a:endParaRPr sz="1650">
              <a:latin typeface="Tahoma"/>
              <a:cs typeface="Tahoma"/>
            </a:endParaRPr>
          </a:p>
        </p:txBody>
      </p:sp>
      <p:sp>
        <p:nvSpPr>
          <p:cNvPr id="10" name="object 10"/>
          <p:cNvSpPr txBox="1"/>
          <p:nvPr/>
        </p:nvSpPr>
        <p:spPr>
          <a:xfrm>
            <a:off x="949325" y="4625975"/>
            <a:ext cx="530225" cy="276860"/>
          </a:xfrm>
          <a:prstGeom prst="rect">
            <a:avLst/>
          </a:prstGeom>
        </p:spPr>
        <p:txBody>
          <a:bodyPr vert="horz" wrap="square" lIns="0" tIns="12700" rIns="0" bIns="0" rtlCol="0">
            <a:spAutoFit/>
          </a:bodyPr>
          <a:lstStyle/>
          <a:p>
            <a:pPr marL="12700">
              <a:lnSpc>
                <a:spcPct val="100000"/>
              </a:lnSpc>
              <a:spcBef>
                <a:spcPts val="100"/>
              </a:spcBef>
            </a:pPr>
            <a:r>
              <a:rPr sz="1650" spc="-75" dirty="0">
                <a:latin typeface="Tahoma"/>
                <a:cs typeface="Tahoma"/>
              </a:rPr>
              <a:t>NAME</a:t>
            </a:r>
            <a:endParaRPr sz="1650">
              <a:latin typeface="Tahoma"/>
              <a:cs typeface="Tahoma"/>
            </a:endParaRPr>
          </a:p>
        </p:txBody>
      </p:sp>
      <p:sp>
        <p:nvSpPr>
          <p:cNvPr id="11" name="object 11"/>
          <p:cNvSpPr txBox="1"/>
          <p:nvPr/>
        </p:nvSpPr>
        <p:spPr>
          <a:xfrm>
            <a:off x="949325" y="4864100"/>
            <a:ext cx="782955" cy="276860"/>
          </a:xfrm>
          <a:prstGeom prst="rect">
            <a:avLst/>
          </a:prstGeom>
        </p:spPr>
        <p:txBody>
          <a:bodyPr vert="horz" wrap="square" lIns="0" tIns="12700" rIns="0" bIns="0" rtlCol="0">
            <a:spAutoFit/>
          </a:bodyPr>
          <a:lstStyle/>
          <a:p>
            <a:pPr marL="12700">
              <a:lnSpc>
                <a:spcPct val="100000"/>
              </a:lnSpc>
              <a:spcBef>
                <a:spcPts val="100"/>
              </a:spcBef>
            </a:pPr>
            <a:r>
              <a:rPr sz="1650" spc="-10" dirty="0">
                <a:latin typeface="Tahoma"/>
                <a:cs typeface="Tahoma"/>
              </a:rPr>
              <a:t>whoami</a:t>
            </a:r>
            <a:endParaRPr sz="1650">
              <a:latin typeface="Tahoma"/>
              <a:cs typeface="Tahoma"/>
            </a:endParaRPr>
          </a:p>
        </p:txBody>
      </p:sp>
      <p:sp>
        <p:nvSpPr>
          <p:cNvPr id="12" name="object 12"/>
          <p:cNvSpPr txBox="1"/>
          <p:nvPr/>
        </p:nvSpPr>
        <p:spPr>
          <a:xfrm>
            <a:off x="2589401" y="4625975"/>
            <a:ext cx="4189095" cy="514984"/>
          </a:xfrm>
          <a:prstGeom prst="rect">
            <a:avLst/>
          </a:prstGeom>
        </p:spPr>
        <p:txBody>
          <a:bodyPr vert="horz" wrap="square" lIns="0" tIns="12700" rIns="0" bIns="0" rtlCol="0">
            <a:spAutoFit/>
          </a:bodyPr>
          <a:lstStyle/>
          <a:p>
            <a:pPr marL="12700">
              <a:lnSpc>
                <a:spcPts val="1930"/>
              </a:lnSpc>
              <a:spcBef>
                <a:spcPts val="100"/>
              </a:spcBef>
              <a:tabLst>
                <a:tab pos="3797300" algn="l"/>
              </a:tabLst>
            </a:pPr>
            <a:r>
              <a:rPr sz="1650" spc="-10" dirty="0">
                <a:latin typeface="Tahoma"/>
                <a:cs typeface="Tahoma"/>
              </a:rPr>
              <a:t>ENDPOINTS</a:t>
            </a:r>
            <a:r>
              <a:rPr sz="1650" dirty="0">
                <a:latin typeface="Tahoma"/>
                <a:cs typeface="Tahoma"/>
              </a:rPr>
              <a:t>	</a:t>
            </a:r>
            <a:r>
              <a:rPr sz="1650" spc="-25" dirty="0">
                <a:latin typeface="Tahoma"/>
                <a:cs typeface="Tahoma"/>
              </a:rPr>
              <a:t>AGE</a:t>
            </a:r>
            <a:endParaRPr sz="1650">
              <a:latin typeface="Tahoma"/>
              <a:cs typeface="Tahoma"/>
            </a:endParaRPr>
          </a:p>
          <a:p>
            <a:pPr marL="12700">
              <a:lnSpc>
                <a:spcPts val="1930"/>
              </a:lnSpc>
              <a:tabLst>
                <a:tab pos="3797300" algn="l"/>
              </a:tabLst>
            </a:pPr>
            <a:r>
              <a:rPr sz="1650" spc="204" dirty="0">
                <a:latin typeface="Tahoma"/>
                <a:cs typeface="Tahoma"/>
              </a:rPr>
              <a:t>172.17.0.8:80,172.17.0.9:80</a:t>
            </a:r>
            <a:r>
              <a:rPr sz="1650" dirty="0">
                <a:latin typeface="Tahoma"/>
                <a:cs typeface="Tahoma"/>
              </a:rPr>
              <a:t>	</a:t>
            </a:r>
            <a:r>
              <a:rPr sz="1650" spc="-25" dirty="0">
                <a:latin typeface="Tahoma"/>
                <a:cs typeface="Tahoma"/>
              </a:rPr>
              <a:t>3m</a:t>
            </a:r>
            <a:endParaRPr sz="1650">
              <a:latin typeface="Tahoma"/>
              <a:cs typeface="Tahoma"/>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9034145" cy="558800"/>
          </a:xfrm>
          <a:prstGeom prst="rect">
            <a:avLst/>
          </a:prstGeom>
        </p:spPr>
        <p:txBody>
          <a:bodyPr vert="horz" wrap="square" lIns="0" tIns="12700" rIns="0" bIns="0" rtlCol="0">
            <a:spAutoFit/>
          </a:bodyPr>
          <a:lstStyle/>
          <a:p>
            <a:pPr marL="12700">
              <a:lnSpc>
                <a:spcPct val="100000"/>
              </a:lnSpc>
              <a:spcBef>
                <a:spcPts val="100"/>
              </a:spcBef>
            </a:pPr>
            <a:r>
              <a:rPr spc="-114" dirty="0"/>
              <a:t>EXPOSE</a:t>
            </a:r>
            <a:r>
              <a:rPr spc="-105" dirty="0"/>
              <a:t> </a:t>
            </a:r>
            <a:r>
              <a:rPr spc="75" dirty="0"/>
              <a:t>A</a:t>
            </a:r>
            <a:r>
              <a:rPr spc="-105" dirty="0"/>
              <a:t> </a:t>
            </a:r>
            <a:r>
              <a:rPr spc="-110" dirty="0"/>
              <a:t>SERVICE</a:t>
            </a:r>
            <a:r>
              <a:rPr spc="-105" dirty="0"/>
              <a:t> </a:t>
            </a:r>
            <a:r>
              <a:rPr dirty="0"/>
              <a:t>TO</a:t>
            </a:r>
            <a:r>
              <a:rPr spc="-105" dirty="0"/>
              <a:t> </a:t>
            </a:r>
            <a:r>
              <a:rPr spc="-75" dirty="0"/>
              <a:t>EXTERNAL</a:t>
            </a:r>
            <a:r>
              <a:rPr spc="-105" dirty="0"/>
              <a:t> </a:t>
            </a:r>
            <a:r>
              <a:rPr spc="-10" dirty="0"/>
              <a:t>CLIENT</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1483340" cy="1263650"/>
          </a:xfrm>
          <a:prstGeom prst="rect">
            <a:avLst/>
          </a:prstGeom>
        </p:spPr>
        <p:txBody>
          <a:bodyPr vert="horz" wrap="square" lIns="0" tIns="178435" rIns="0" bIns="0" rtlCol="0">
            <a:spAutoFit/>
          </a:bodyPr>
          <a:lstStyle/>
          <a:p>
            <a:pPr marL="12700">
              <a:lnSpc>
                <a:spcPct val="100000"/>
              </a:lnSpc>
              <a:spcBef>
                <a:spcPts val="1405"/>
              </a:spcBef>
            </a:pPr>
            <a:r>
              <a:rPr sz="2100" spc="50" dirty="0">
                <a:solidFill>
                  <a:srgbClr val="333333"/>
                </a:solidFill>
                <a:latin typeface="Trebuchet MS"/>
                <a:cs typeface="Trebuchet MS"/>
              </a:rPr>
              <a:t>For</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100" dirty="0">
                <a:solidFill>
                  <a:srgbClr val="333333"/>
                </a:solidFill>
                <a:latin typeface="Trebuchet MS"/>
                <a:cs typeface="Trebuchet MS"/>
              </a:rPr>
              <a:t>moment</a:t>
            </a:r>
            <a:r>
              <a:rPr sz="2100" spc="-15" dirty="0">
                <a:solidFill>
                  <a:srgbClr val="333333"/>
                </a:solidFill>
                <a:latin typeface="Trebuchet MS"/>
                <a:cs typeface="Trebuchet MS"/>
              </a:rPr>
              <a:t> </a:t>
            </a:r>
            <a:r>
              <a:rPr sz="2100" dirty="0">
                <a:solidFill>
                  <a:srgbClr val="333333"/>
                </a:solidFill>
                <a:latin typeface="Trebuchet MS"/>
                <a:cs typeface="Trebuchet MS"/>
              </a:rPr>
              <a:t>we</a:t>
            </a:r>
            <a:r>
              <a:rPr sz="2100" spc="-20" dirty="0">
                <a:solidFill>
                  <a:srgbClr val="333333"/>
                </a:solidFill>
                <a:latin typeface="Trebuchet MS"/>
                <a:cs typeface="Trebuchet MS"/>
              </a:rPr>
              <a:t> </a:t>
            </a:r>
            <a:r>
              <a:rPr sz="2100" spc="55" dirty="0">
                <a:solidFill>
                  <a:srgbClr val="333333"/>
                </a:solidFill>
                <a:latin typeface="Trebuchet MS"/>
                <a:cs typeface="Trebuchet MS"/>
              </a:rPr>
              <a:t>have</a:t>
            </a:r>
            <a:r>
              <a:rPr sz="2100" spc="-15" dirty="0">
                <a:solidFill>
                  <a:srgbClr val="333333"/>
                </a:solidFill>
                <a:latin typeface="Trebuchet MS"/>
                <a:cs typeface="Trebuchet MS"/>
              </a:rPr>
              <a:t> </a:t>
            </a:r>
            <a:r>
              <a:rPr sz="2100" dirty="0">
                <a:solidFill>
                  <a:srgbClr val="333333"/>
                </a:solidFill>
                <a:latin typeface="Trebuchet MS"/>
                <a:cs typeface="Trebuchet MS"/>
              </a:rPr>
              <a:t>only</a:t>
            </a:r>
            <a:r>
              <a:rPr sz="2100" spc="-15" dirty="0">
                <a:solidFill>
                  <a:srgbClr val="333333"/>
                </a:solidFill>
                <a:latin typeface="Trebuchet MS"/>
                <a:cs typeface="Trebuchet MS"/>
              </a:rPr>
              <a:t> </a:t>
            </a:r>
            <a:r>
              <a:rPr sz="2100" dirty="0">
                <a:solidFill>
                  <a:srgbClr val="333333"/>
                </a:solidFill>
                <a:latin typeface="Trebuchet MS"/>
                <a:cs typeface="Trebuchet MS"/>
              </a:rPr>
              <a:t>covered</a:t>
            </a:r>
            <a:r>
              <a:rPr sz="2100" spc="-20" dirty="0">
                <a:solidFill>
                  <a:srgbClr val="333333"/>
                </a:solidFill>
                <a:latin typeface="Trebuchet MS"/>
                <a:cs typeface="Trebuchet MS"/>
              </a:rPr>
              <a:t> </a:t>
            </a:r>
            <a:r>
              <a:rPr sz="2100" spc="85" dirty="0">
                <a:solidFill>
                  <a:srgbClr val="333333"/>
                </a:solidFill>
                <a:latin typeface="Trebuchet MS"/>
                <a:cs typeface="Trebuchet MS"/>
              </a:rPr>
              <a:t>consumption</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ED2137"/>
                </a:solidFill>
                <a:latin typeface="Trebuchet MS"/>
                <a:cs typeface="Trebuchet MS"/>
              </a:rPr>
              <a:t>Service</a:t>
            </a:r>
            <a:r>
              <a:rPr sz="2100" spc="-20" dirty="0">
                <a:solidFill>
                  <a:srgbClr val="ED2137"/>
                </a:solidFill>
                <a:latin typeface="Trebuchet MS"/>
                <a:cs typeface="Trebuchet MS"/>
              </a:rPr>
              <a:t> </a:t>
            </a:r>
            <a:r>
              <a:rPr sz="2100" spc="55" dirty="0">
                <a:solidFill>
                  <a:srgbClr val="333333"/>
                </a:solidFill>
                <a:latin typeface="Trebuchet MS"/>
                <a:cs typeface="Trebuchet MS"/>
              </a:rPr>
              <a:t>by</a:t>
            </a:r>
            <a:r>
              <a:rPr sz="2100" spc="-15" dirty="0">
                <a:solidFill>
                  <a:srgbClr val="333333"/>
                </a:solidFill>
                <a:latin typeface="Trebuchet MS"/>
                <a:cs typeface="Trebuchet MS"/>
              </a:rPr>
              <a:t> </a:t>
            </a:r>
            <a:r>
              <a:rPr sz="2100" spc="114" dirty="0">
                <a:solidFill>
                  <a:srgbClr val="ED2137"/>
                </a:solidFill>
                <a:latin typeface="Trebuchet MS"/>
                <a:cs typeface="Trebuchet MS"/>
              </a:rPr>
              <a:t>Pods</a:t>
            </a:r>
            <a:r>
              <a:rPr sz="2100" spc="-15" dirty="0">
                <a:solidFill>
                  <a:srgbClr val="ED2137"/>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cluster</a:t>
            </a:r>
            <a:r>
              <a:rPr sz="2100" spc="-15" dirty="0">
                <a:solidFill>
                  <a:srgbClr val="333333"/>
                </a:solidFill>
                <a:latin typeface="Trebuchet MS"/>
                <a:cs typeface="Trebuchet MS"/>
              </a:rPr>
              <a:t> </a:t>
            </a:r>
            <a:r>
              <a:rPr sz="2100" spc="-10" dirty="0">
                <a:solidFill>
                  <a:srgbClr val="333333"/>
                </a:solidFill>
                <a:latin typeface="Trebuchet MS"/>
                <a:cs typeface="Trebuchet MS"/>
              </a:rPr>
              <a:t>itself</a:t>
            </a:r>
            <a:endParaRPr sz="2100">
              <a:latin typeface="Trebuchet MS"/>
              <a:cs typeface="Trebuchet MS"/>
            </a:endParaRPr>
          </a:p>
          <a:p>
            <a:pPr marL="12700" marR="5080">
              <a:lnSpc>
                <a:spcPts val="2100"/>
              </a:lnSpc>
              <a:spcBef>
                <a:spcPts val="1725"/>
              </a:spcBef>
            </a:pPr>
            <a:r>
              <a:rPr sz="2100" spc="-35" dirty="0">
                <a:solidFill>
                  <a:srgbClr val="333333"/>
                </a:solidFill>
                <a:latin typeface="Trebuchet MS"/>
                <a:cs typeface="Trebuchet MS"/>
              </a:rPr>
              <a:t>It</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70" dirty="0">
                <a:solidFill>
                  <a:srgbClr val="333333"/>
                </a:solidFill>
                <a:latin typeface="Trebuchet MS"/>
                <a:cs typeface="Trebuchet MS"/>
              </a:rPr>
              <a:t>course</a:t>
            </a:r>
            <a:r>
              <a:rPr sz="2100" spc="-30" dirty="0">
                <a:solidFill>
                  <a:srgbClr val="333333"/>
                </a:solidFill>
                <a:latin typeface="Trebuchet MS"/>
                <a:cs typeface="Trebuchet MS"/>
              </a:rPr>
              <a:t> </a:t>
            </a:r>
            <a:r>
              <a:rPr sz="2100" spc="55" dirty="0">
                <a:solidFill>
                  <a:srgbClr val="333333"/>
                </a:solidFill>
                <a:latin typeface="Trebuchet MS"/>
                <a:cs typeface="Trebuchet MS"/>
              </a:rPr>
              <a:t>possible</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75" dirty="0">
                <a:solidFill>
                  <a:srgbClr val="333333"/>
                </a:solidFill>
                <a:latin typeface="Trebuchet MS"/>
                <a:cs typeface="Trebuchet MS"/>
              </a:rPr>
              <a:t>expose</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ED2137"/>
                </a:solidFill>
                <a:latin typeface="Trebuchet MS"/>
                <a:cs typeface="Trebuchet MS"/>
              </a:rPr>
              <a:t>Service</a:t>
            </a:r>
            <a:r>
              <a:rPr sz="2100" spc="-30" dirty="0">
                <a:solidFill>
                  <a:srgbClr val="ED2137"/>
                </a:solidFill>
                <a:latin typeface="Trebuchet MS"/>
                <a:cs typeface="Trebuchet MS"/>
              </a:rPr>
              <a:t> </a:t>
            </a:r>
            <a:r>
              <a:rPr sz="2100" spc="135" dirty="0">
                <a:solidFill>
                  <a:srgbClr val="333333"/>
                </a:solidFill>
                <a:latin typeface="Trebuchet MS"/>
                <a:cs typeface="Trebuchet MS"/>
              </a:rPr>
              <a:t>so</a:t>
            </a:r>
            <a:r>
              <a:rPr sz="2100" spc="-30" dirty="0">
                <a:solidFill>
                  <a:srgbClr val="333333"/>
                </a:solidFill>
                <a:latin typeface="Trebuchet MS"/>
                <a:cs typeface="Trebuchet MS"/>
              </a:rPr>
              <a:t> </a:t>
            </a:r>
            <a:r>
              <a:rPr sz="2100" dirty="0">
                <a:solidFill>
                  <a:srgbClr val="333333"/>
                </a:solidFill>
                <a:latin typeface="Trebuchet MS"/>
                <a:cs typeface="Trebuchet MS"/>
              </a:rPr>
              <a:t>that</a:t>
            </a:r>
            <a:r>
              <a:rPr sz="2100" spc="-30" dirty="0">
                <a:solidFill>
                  <a:srgbClr val="333333"/>
                </a:solidFill>
                <a:latin typeface="Trebuchet MS"/>
                <a:cs typeface="Trebuchet MS"/>
              </a:rPr>
              <a:t> </a:t>
            </a:r>
            <a:r>
              <a:rPr sz="2100" dirty="0">
                <a:solidFill>
                  <a:srgbClr val="333333"/>
                </a:solidFill>
                <a:latin typeface="Trebuchet MS"/>
                <a:cs typeface="Trebuchet MS"/>
              </a:rPr>
              <a:t>they</a:t>
            </a:r>
            <a:r>
              <a:rPr sz="2100" spc="-30" dirty="0">
                <a:solidFill>
                  <a:srgbClr val="333333"/>
                </a:solidFill>
                <a:latin typeface="Trebuchet MS"/>
                <a:cs typeface="Trebuchet MS"/>
              </a:rPr>
              <a:t> </a:t>
            </a:r>
            <a:r>
              <a:rPr sz="2100" dirty="0">
                <a:solidFill>
                  <a:srgbClr val="333333"/>
                </a:solidFill>
                <a:latin typeface="Trebuchet MS"/>
                <a:cs typeface="Trebuchet MS"/>
              </a:rPr>
              <a:t>are</a:t>
            </a:r>
            <a:r>
              <a:rPr sz="2100" spc="-30" dirty="0">
                <a:solidFill>
                  <a:srgbClr val="333333"/>
                </a:solidFill>
                <a:latin typeface="Trebuchet MS"/>
                <a:cs typeface="Trebuchet MS"/>
              </a:rPr>
              <a:t> </a:t>
            </a:r>
            <a:r>
              <a:rPr sz="2100" dirty="0">
                <a:solidFill>
                  <a:srgbClr val="333333"/>
                </a:solidFill>
                <a:latin typeface="Trebuchet MS"/>
                <a:cs typeface="Trebuchet MS"/>
              </a:rPr>
              <a:t>accessible</a:t>
            </a:r>
            <a:r>
              <a:rPr sz="2100" spc="-30" dirty="0">
                <a:solidFill>
                  <a:srgbClr val="333333"/>
                </a:solidFill>
                <a:latin typeface="Trebuchet MS"/>
                <a:cs typeface="Trebuchet MS"/>
              </a:rPr>
              <a:t> </a:t>
            </a:r>
            <a:r>
              <a:rPr sz="2100" spc="55" dirty="0">
                <a:solidFill>
                  <a:srgbClr val="333333"/>
                </a:solidFill>
                <a:latin typeface="Trebuchet MS"/>
                <a:cs typeface="Trebuchet MS"/>
              </a:rPr>
              <a:t>by</a:t>
            </a:r>
            <a:r>
              <a:rPr sz="2100" spc="-30" dirty="0">
                <a:solidFill>
                  <a:srgbClr val="333333"/>
                </a:solidFill>
                <a:latin typeface="Trebuchet MS"/>
                <a:cs typeface="Trebuchet MS"/>
              </a:rPr>
              <a:t> </a:t>
            </a:r>
            <a:r>
              <a:rPr sz="2100" dirty="0">
                <a:solidFill>
                  <a:srgbClr val="333333"/>
                </a:solidFill>
                <a:latin typeface="Trebuchet MS"/>
                <a:cs typeface="Trebuchet MS"/>
              </a:rPr>
              <a:t>clients</a:t>
            </a:r>
            <a:r>
              <a:rPr sz="2100" spc="-30" dirty="0">
                <a:solidFill>
                  <a:srgbClr val="333333"/>
                </a:solidFill>
                <a:latin typeface="Trebuchet MS"/>
                <a:cs typeface="Trebuchet MS"/>
              </a:rPr>
              <a:t> </a:t>
            </a:r>
            <a:r>
              <a:rPr sz="2100" dirty="0">
                <a:solidFill>
                  <a:srgbClr val="333333"/>
                </a:solidFill>
                <a:latin typeface="Trebuchet MS"/>
                <a:cs typeface="Trebuchet MS"/>
              </a:rPr>
              <a:t>external</a:t>
            </a:r>
            <a:r>
              <a:rPr sz="2100" spc="-30" dirty="0">
                <a:solidFill>
                  <a:srgbClr val="333333"/>
                </a:solidFill>
                <a:latin typeface="Trebuchet MS"/>
                <a:cs typeface="Trebuchet MS"/>
              </a:rPr>
              <a:t> </a:t>
            </a:r>
            <a:r>
              <a:rPr sz="2100" spc="-25" dirty="0">
                <a:solidFill>
                  <a:srgbClr val="333333"/>
                </a:solidFill>
                <a:latin typeface="Trebuchet MS"/>
                <a:cs typeface="Trebuchet MS"/>
              </a:rPr>
              <a:t>to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HOW?</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4593590" cy="1530350"/>
          </a:xfrm>
          <a:prstGeom prst="rect">
            <a:avLst/>
          </a:prstGeom>
        </p:spPr>
        <p:txBody>
          <a:bodyPr vert="horz" wrap="square" lIns="0" tIns="197485" rIns="0" bIns="0" rtlCol="0">
            <a:spAutoFit/>
          </a:bodyPr>
          <a:lstStyle/>
          <a:p>
            <a:pPr marL="12700">
              <a:lnSpc>
                <a:spcPct val="100000"/>
              </a:lnSpc>
              <a:spcBef>
                <a:spcPts val="1555"/>
              </a:spcBef>
            </a:pPr>
            <a:r>
              <a:rPr sz="2100" spc="110" dirty="0">
                <a:solidFill>
                  <a:srgbClr val="333333"/>
                </a:solidFill>
                <a:latin typeface="Trebuchet MS"/>
                <a:cs typeface="Trebuchet MS"/>
              </a:rPr>
              <a:t>Use</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90" dirty="0">
                <a:solidFill>
                  <a:srgbClr val="ED2137"/>
                </a:solidFill>
                <a:latin typeface="Tahoma"/>
                <a:cs typeface="Tahoma"/>
              </a:rPr>
              <a:t>NodePort</a:t>
            </a:r>
            <a:r>
              <a:rPr sz="2100" spc="-100" dirty="0">
                <a:solidFill>
                  <a:srgbClr val="ED2137"/>
                </a:solidFill>
                <a:latin typeface="Tahoma"/>
                <a:cs typeface="Tahoma"/>
              </a:rPr>
              <a:t> </a:t>
            </a:r>
            <a:r>
              <a:rPr sz="2100" dirty="0">
                <a:solidFill>
                  <a:srgbClr val="333333"/>
                </a:solidFill>
                <a:latin typeface="Trebuchet MS"/>
                <a:cs typeface="Trebuchet MS"/>
              </a:rPr>
              <a:t>type</a:t>
            </a:r>
            <a:r>
              <a:rPr sz="2100" spc="-70" dirty="0">
                <a:solidFill>
                  <a:srgbClr val="333333"/>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a:p>
            <a:pPr marL="12700">
              <a:lnSpc>
                <a:spcPct val="100000"/>
              </a:lnSpc>
              <a:spcBef>
                <a:spcPts val="1455"/>
              </a:spcBef>
            </a:pPr>
            <a:r>
              <a:rPr sz="2100" spc="110" dirty="0">
                <a:solidFill>
                  <a:srgbClr val="333333"/>
                </a:solidFill>
                <a:latin typeface="Trebuchet MS"/>
                <a:cs typeface="Trebuchet MS"/>
              </a:rPr>
              <a:t>Use</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333333"/>
                </a:solidFill>
                <a:latin typeface="Trebuchet MS"/>
                <a:cs typeface="Trebuchet MS"/>
              </a:rPr>
              <a:t>Service</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type</a:t>
            </a:r>
            <a:r>
              <a:rPr sz="2100" spc="-40" dirty="0">
                <a:solidFill>
                  <a:srgbClr val="333333"/>
                </a:solidFill>
                <a:latin typeface="Trebuchet MS"/>
                <a:cs typeface="Trebuchet MS"/>
              </a:rPr>
              <a:t> </a:t>
            </a:r>
            <a:r>
              <a:rPr sz="2100" spc="215" dirty="0">
                <a:solidFill>
                  <a:srgbClr val="ED2137"/>
                </a:solidFill>
                <a:latin typeface="Tahoma"/>
                <a:cs typeface="Tahoma"/>
              </a:rPr>
              <a:t>LoadBalancer</a:t>
            </a:r>
            <a:endParaRPr sz="2100">
              <a:latin typeface="Tahoma"/>
              <a:cs typeface="Tahoma"/>
            </a:endParaRPr>
          </a:p>
          <a:p>
            <a:pPr marL="12700">
              <a:lnSpc>
                <a:spcPct val="100000"/>
              </a:lnSpc>
              <a:spcBef>
                <a:spcPts val="1380"/>
              </a:spcBef>
            </a:pPr>
            <a:r>
              <a:rPr sz="2100" dirty="0">
                <a:solidFill>
                  <a:srgbClr val="333333"/>
                </a:solidFill>
                <a:latin typeface="Trebuchet MS"/>
                <a:cs typeface="Trebuchet MS"/>
              </a:rPr>
              <a:t>Create</a:t>
            </a:r>
            <a:r>
              <a:rPr sz="2100" spc="-40" dirty="0">
                <a:solidFill>
                  <a:srgbClr val="333333"/>
                </a:solidFill>
                <a:latin typeface="Trebuchet MS"/>
                <a:cs typeface="Trebuchet MS"/>
              </a:rPr>
              <a:t> </a:t>
            </a:r>
            <a:r>
              <a:rPr sz="2100" spc="100" dirty="0">
                <a:solidFill>
                  <a:srgbClr val="333333"/>
                </a:solidFill>
                <a:latin typeface="Trebuchet MS"/>
                <a:cs typeface="Trebuchet MS"/>
              </a:rPr>
              <a:t>an</a:t>
            </a:r>
            <a:r>
              <a:rPr sz="2100" spc="-40" dirty="0">
                <a:solidFill>
                  <a:srgbClr val="333333"/>
                </a:solidFill>
                <a:latin typeface="Trebuchet MS"/>
                <a:cs typeface="Trebuchet MS"/>
              </a:rPr>
              <a:t> </a:t>
            </a:r>
            <a:r>
              <a:rPr sz="2100" spc="270" dirty="0">
                <a:solidFill>
                  <a:srgbClr val="ED2137"/>
                </a:solidFill>
                <a:latin typeface="Tahoma"/>
                <a:cs typeface="Tahoma"/>
              </a:rPr>
              <a:t>Ingress</a:t>
            </a:r>
            <a:r>
              <a:rPr sz="2100" spc="-60" dirty="0">
                <a:solidFill>
                  <a:srgbClr val="ED2137"/>
                </a:solidFill>
                <a:latin typeface="Tahoma"/>
                <a:cs typeface="Tahoma"/>
              </a:rPr>
              <a:t> </a:t>
            </a:r>
            <a:r>
              <a:rPr sz="2100" dirty="0">
                <a:solidFill>
                  <a:srgbClr val="333333"/>
                </a:solidFill>
                <a:latin typeface="Trebuchet MS"/>
                <a:cs typeface="Trebuchet MS"/>
              </a:rPr>
              <a:t>type</a:t>
            </a:r>
            <a:r>
              <a:rPr sz="2100" spc="-40" dirty="0">
                <a:solidFill>
                  <a:srgbClr val="333333"/>
                </a:solidFill>
                <a:latin typeface="Trebuchet MS"/>
                <a:cs typeface="Trebuchet MS"/>
              </a:rPr>
              <a:t> </a:t>
            </a:r>
            <a:r>
              <a:rPr sz="2100" spc="50" dirty="0">
                <a:solidFill>
                  <a:srgbClr val="333333"/>
                </a:solidFill>
                <a:latin typeface="Trebuchet MS"/>
                <a:cs typeface="Trebuchet MS"/>
              </a:rPr>
              <a:t>resource</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47949"/>
            <a:ext cx="95250" cy="95249"/>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305175"/>
            <a:chOff x="809624" y="1552574"/>
            <a:chExt cx="12211050" cy="3305175"/>
          </a:xfrm>
        </p:grpSpPr>
        <p:sp>
          <p:nvSpPr>
            <p:cNvPr id="4" name="object 4"/>
            <p:cNvSpPr/>
            <p:nvPr/>
          </p:nvSpPr>
          <p:spPr>
            <a:xfrm>
              <a:off x="809612" y="1552574"/>
              <a:ext cx="12211050" cy="3305175"/>
            </a:xfrm>
            <a:custGeom>
              <a:avLst/>
              <a:gdLst/>
              <a:ahLst/>
              <a:cxnLst/>
              <a:rect l="l" t="t" r="r" b="b"/>
              <a:pathLst>
                <a:path w="12211050" h="3305175">
                  <a:moveTo>
                    <a:pt x="12211050" y="0"/>
                  </a:moveTo>
                  <a:lnTo>
                    <a:pt x="12201525" y="0"/>
                  </a:lnTo>
                  <a:lnTo>
                    <a:pt x="12201525" y="3295650"/>
                  </a:lnTo>
                  <a:lnTo>
                    <a:pt x="0" y="3295650"/>
                  </a:lnTo>
                  <a:lnTo>
                    <a:pt x="0" y="3305175"/>
                  </a:lnTo>
                  <a:lnTo>
                    <a:pt x="12201525" y="3305175"/>
                  </a:lnTo>
                  <a:lnTo>
                    <a:pt x="12211050" y="3305175"/>
                  </a:lnTo>
                  <a:lnTo>
                    <a:pt x="12211050" y="3295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305175"/>
            </a:xfrm>
            <a:custGeom>
              <a:avLst/>
              <a:gdLst/>
              <a:ahLst/>
              <a:cxnLst/>
              <a:rect l="l" t="t" r="r" b="b"/>
              <a:pathLst>
                <a:path w="9525" h="3305175">
                  <a:moveTo>
                    <a:pt x="0" y="3305174"/>
                  </a:moveTo>
                  <a:lnTo>
                    <a:pt x="0" y="0"/>
                  </a:lnTo>
                  <a:lnTo>
                    <a:pt x="9524" y="9524"/>
                  </a:lnTo>
                  <a:lnTo>
                    <a:pt x="9524" y="3295649"/>
                  </a:lnTo>
                  <a:lnTo>
                    <a:pt x="0" y="3305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NODEPORT</a:t>
            </a:r>
            <a:r>
              <a:rPr spc="-155" dirty="0"/>
              <a:t> </a:t>
            </a:r>
            <a:r>
              <a:rPr spc="-120" dirty="0"/>
              <a:t>SERVICES</a:t>
            </a:r>
            <a:r>
              <a:rPr spc="-125" dirty="0"/>
              <a:t> </a:t>
            </a:r>
            <a:r>
              <a:rPr spc="95" dirty="0"/>
              <a:t>(1/3)</a:t>
            </a:r>
          </a:p>
        </p:txBody>
      </p:sp>
      <p:pic>
        <p:nvPicPr>
          <p:cNvPr id="7" name="object 7"/>
          <p:cNvPicPr/>
          <p:nvPr/>
        </p:nvPicPr>
        <p:blipFill>
          <a:blip r:embed="rId2" cstate="print"/>
          <a:stretch>
            <a:fillRect/>
          </a:stretch>
        </p:blipFill>
        <p:spPr>
          <a:xfrm>
            <a:off x="933449" y="5219699"/>
            <a:ext cx="95250" cy="95249"/>
          </a:xfrm>
          <a:prstGeom prst="rect">
            <a:avLst/>
          </a:prstGeom>
        </p:spPr>
      </p:pic>
      <p:pic>
        <p:nvPicPr>
          <p:cNvPr id="8" name="object 8"/>
          <p:cNvPicPr/>
          <p:nvPr/>
        </p:nvPicPr>
        <p:blipFill>
          <a:blip r:embed="rId2" cstate="print"/>
          <a:stretch>
            <a:fillRect/>
          </a:stretch>
        </p:blipFill>
        <p:spPr>
          <a:xfrm>
            <a:off x="933449" y="5972174"/>
            <a:ext cx="95250" cy="95249"/>
          </a:xfrm>
          <a:prstGeom prst="rect">
            <a:avLst/>
          </a:prstGeom>
        </p:spPr>
      </p:pic>
      <p:sp>
        <p:nvSpPr>
          <p:cNvPr id="9" name="object 9"/>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35" dirty="0">
                <a:solidFill>
                  <a:srgbClr val="000000"/>
                </a:solidFill>
                <a:latin typeface="Tahoma"/>
                <a:cs typeface="Tahoma"/>
              </a:rPr>
              <a:t>Service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5" dirty="0">
                <a:solidFill>
                  <a:srgbClr val="999999"/>
                </a:solidFill>
                <a:latin typeface="Tahoma"/>
                <a:cs typeface="Tahoma"/>
              </a:rPr>
              <a:t>  </a:t>
            </a:r>
            <a:r>
              <a:rPr sz="1650" u="none" spc="95" dirty="0">
                <a:solidFill>
                  <a:srgbClr val="000000"/>
                </a:solidFill>
                <a:latin typeface="Tahoma"/>
                <a:cs typeface="Tahoma"/>
              </a:rPr>
              <a:t>whoami</a:t>
            </a:r>
            <a:r>
              <a:rPr sz="1650" u="none" spc="95" dirty="0">
                <a:solidFill>
                  <a:srgbClr val="999999"/>
                </a:solidFill>
                <a:latin typeface="Tahoma"/>
                <a:cs typeface="Tahoma"/>
              </a:rPr>
              <a:t>-</a:t>
            </a:r>
            <a:r>
              <a:rPr sz="1650" u="none" spc="160" dirty="0">
                <a:solidFill>
                  <a:srgbClr val="000000"/>
                </a:solidFill>
                <a:latin typeface="Tahoma"/>
                <a:cs typeface="Tahoma"/>
              </a:rPr>
              <a:t>nodeport</a:t>
            </a:r>
            <a:endParaRPr sz="1650">
              <a:latin typeface="Tahoma"/>
              <a:cs typeface="Tahoma"/>
            </a:endParaRPr>
          </a:p>
          <a:p>
            <a:pPr marL="142875">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marR="10022205">
              <a:lnSpc>
                <a:spcPts val="1880"/>
              </a:lnSpc>
              <a:spcBef>
                <a:spcPts val="95"/>
              </a:spcBef>
            </a:pPr>
            <a:r>
              <a:rPr sz="1650" u="none" spc="240" dirty="0">
                <a:solidFill>
                  <a:srgbClr val="0077AA"/>
                </a:solidFill>
                <a:latin typeface="Tahoma"/>
                <a:cs typeface="Tahoma"/>
              </a:rPr>
              <a:t>type</a:t>
            </a:r>
            <a:r>
              <a:rPr sz="1650" u="none" spc="240" dirty="0">
                <a:solidFill>
                  <a:srgbClr val="999999"/>
                </a:solidFill>
                <a:latin typeface="Tahoma"/>
                <a:cs typeface="Tahoma"/>
              </a:rPr>
              <a:t>:</a:t>
            </a:r>
            <a:r>
              <a:rPr sz="1650" u="none" spc="490" dirty="0">
                <a:solidFill>
                  <a:srgbClr val="999999"/>
                </a:solidFill>
                <a:latin typeface="Tahoma"/>
                <a:cs typeface="Tahoma"/>
              </a:rPr>
              <a:t> </a:t>
            </a:r>
            <a:r>
              <a:rPr sz="1650" u="none" spc="130" dirty="0">
                <a:solidFill>
                  <a:srgbClr val="000000"/>
                </a:solidFill>
                <a:latin typeface="Tahoma"/>
                <a:cs typeface="Tahoma"/>
              </a:rPr>
              <a:t>NodePort </a:t>
            </a:r>
            <a:r>
              <a:rPr sz="1650" u="none" spc="285" dirty="0">
                <a:solidFill>
                  <a:srgbClr val="0077AA"/>
                </a:solidFill>
                <a:latin typeface="Tahoma"/>
                <a:cs typeface="Tahoma"/>
              </a:rPr>
              <a:t>selector</a:t>
            </a:r>
            <a:r>
              <a:rPr sz="1650" u="none" spc="285" dirty="0">
                <a:solidFill>
                  <a:srgbClr val="999999"/>
                </a:solidFill>
                <a:latin typeface="Tahoma"/>
                <a:cs typeface="Tahoma"/>
              </a:rPr>
              <a:t>:</a:t>
            </a:r>
            <a:endParaRPr sz="1650">
              <a:latin typeface="Tahoma"/>
              <a:cs typeface="Tahoma"/>
            </a:endParaRPr>
          </a:p>
          <a:p>
            <a:pPr marL="647065">
              <a:lnSpc>
                <a:spcPts val="1770"/>
              </a:lnSpc>
            </a:pPr>
            <a:r>
              <a:rPr sz="1650" u="none" spc="165" dirty="0">
                <a:solidFill>
                  <a:srgbClr val="0077AA"/>
                </a:solidFill>
                <a:latin typeface="Tahoma"/>
                <a:cs typeface="Tahoma"/>
              </a:rPr>
              <a:t>app</a:t>
            </a:r>
            <a:r>
              <a:rPr sz="1650" u="none" spc="165" dirty="0">
                <a:solidFill>
                  <a:srgbClr val="999999"/>
                </a:solidFill>
                <a:latin typeface="Tahoma"/>
                <a:cs typeface="Tahoma"/>
              </a:rPr>
              <a:t>:</a:t>
            </a:r>
            <a:r>
              <a:rPr sz="1650" u="none" spc="480" dirty="0">
                <a:solidFill>
                  <a:srgbClr val="999999"/>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394970">
              <a:lnSpc>
                <a:spcPts val="1875"/>
              </a:lnSpc>
            </a:pPr>
            <a:r>
              <a:rPr sz="1650" u="none" spc="265" dirty="0">
                <a:solidFill>
                  <a:srgbClr val="0077AA"/>
                </a:solidFill>
                <a:latin typeface="Tahoma"/>
                <a:cs typeface="Tahoma"/>
              </a:rPr>
              <a:t>ports</a:t>
            </a:r>
            <a:r>
              <a:rPr sz="1650" u="none" spc="265" dirty="0">
                <a:solidFill>
                  <a:srgbClr val="999999"/>
                </a:solidFill>
                <a:latin typeface="Tahoma"/>
                <a:cs typeface="Tahoma"/>
              </a:rPr>
              <a:t>:</a:t>
            </a:r>
            <a:endParaRPr sz="1650">
              <a:latin typeface="Tahoma"/>
              <a:cs typeface="Tahoma"/>
            </a:endParaRPr>
          </a:p>
          <a:p>
            <a:pPr marL="647065">
              <a:lnSpc>
                <a:spcPts val="1875"/>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195" dirty="0">
                <a:solidFill>
                  <a:srgbClr val="0077AA"/>
                </a:solidFill>
                <a:latin typeface="Tahoma"/>
                <a:cs typeface="Tahoma"/>
              </a:rPr>
              <a:t>nodePort</a:t>
            </a:r>
            <a:r>
              <a:rPr sz="1650" u="none" spc="195" dirty="0">
                <a:solidFill>
                  <a:srgbClr val="999999"/>
                </a:solidFill>
                <a:latin typeface="Tahoma"/>
                <a:cs typeface="Tahoma"/>
              </a:rPr>
              <a:t>:</a:t>
            </a:r>
            <a:r>
              <a:rPr sz="1650" u="none" spc="484" dirty="0">
                <a:solidFill>
                  <a:srgbClr val="999999"/>
                </a:solidFill>
                <a:latin typeface="Tahoma"/>
                <a:cs typeface="Tahoma"/>
              </a:rPr>
              <a:t> </a:t>
            </a:r>
            <a:r>
              <a:rPr sz="1650" u="none" spc="80" dirty="0">
                <a:solidFill>
                  <a:srgbClr val="990054"/>
                </a:solidFill>
                <a:latin typeface="Tahoma"/>
                <a:cs typeface="Tahoma"/>
              </a:rPr>
              <a:t>30123</a:t>
            </a:r>
            <a:endParaRPr sz="1650">
              <a:latin typeface="Tahoma"/>
              <a:cs typeface="Tahoma"/>
            </a:endParaRPr>
          </a:p>
          <a:p>
            <a:pPr marL="899794">
              <a:lnSpc>
                <a:spcPts val="1875"/>
              </a:lnSpc>
            </a:pPr>
            <a:r>
              <a:rPr sz="1650" u="none" spc="280" dirty="0">
                <a:solidFill>
                  <a:srgbClr val="0077AA"/>
                </a:solidFill>
                <a:latin typeface="Tahoma"/>
                <a:cs typeface="Tahoma"/>
              </a:rPr>
              <a:t>port</a:t>
            </a:r>
            <a:r>
              <a:rPr sz="1650" u="none" spc="280" dirty="0">
                <a:solidFill>
                  <a:srgbClr val="999999"/>
                </a:solidFill>
                <a:latin typeface="Tahoma"/>
                <a:cs typeface="Tahoma"/>
              </a:rPr>
              <a:t>:</a:t>
            </a:r>
            <a:r>
              <a:rPr sz="1650" u="none" spc="480" dirty="0">
                <a:solidFill>
                  <a:srgbClr val="999999"/>
                </a:solidFill>
                <a:latin typeface="Tahoma"/>
                <a:cs typeface="Tahoma"/>
              </a:rPr>
              <a:t> </a:t>
            </a:r>
            <a:r>
              <a:rPr sz="1650" u="none" spc="70" dirty="0">
                <a:solidFill>
                  <a:srgbClr val="990054"/>
                </a:solidFill>
                <a:latin typeface="Tahoma"/>
                <a:cs typeface="Tahoma"/>
              </a:rPr>
              <a:t>8080</a:t>
            </a:r>
            <a:endParaRPr sz="1650">
              <a:latin typeface="Tahoma"/>
              <a:cs typeface="Tahoma"/>
            </a:endParaRPr>
          </a:p>
          <a:p>
            <a:pPr marL="899794">
              <a:lnSpc>
                <a:spcPts val="1930"/>
              </a:lnSpc>
            </a:pPr>
            <a:r>
              <a:rPr sz="1650" u="none" spc="275" dirty="0">
                <a:solidFill>
                  <a:srgbClr val="0077AA"/>
                </a:solidFill>
                <a:latin typeface="Tahoma"/>
                <a:cs typeface="Tahoma"/>
              </a:rPr>
              <a:t>targetPort</a:t>
            </a:r>
            <a:r>
              <a:rPr sz="1650" u="none" spc="275" dirty="0">
                <a:solidFill>
                  <a:srgbClr val="999999"/>
                </a:solidFill>
                <a:latin typeface="Tahoma"/>
                <a:cs typeface="Tahoma"/>
              </a:rPr>
              <a:t>:</a:t>
            </a:r>
            <a:r>
              <a:rPr sz="1650" u="none" spc="475" dirty="0">
                <a:solidFill>
                  <a:srgbClr val="999999"/>
                </a:solidFill>
                <a:latin typeface="Tahoma"/>
                <a:cs typeface="Tahoma"/>
              </a:rPr>
              <a:t> </a:t>
            </a:r>
            <a:r>
              <a:rPr sz="1650" u="none" spc="65" dirty="0">
                <a:solidFill>
                  <a:srgbClr val="990054"/>
                </a:solidFill>
                <a:latin typeface="Tahoma"/>
                <a:cs typeface="Tahoma"/>
              </a:rPr>
              <a:t>80</a:t>
            </a:r>
            <a:endParaRPr sz="1650">
              <a:latin typeface="Tahoma"/>
              <a:cs typeface="Tahoma"/>
            </a:endParaRPr>
          </a:p>
          <a:p>
            <a:pPr>
              <a:lnSpc>
                <a:spcPct val="100000"/>
              </a:lnSpc>
              <a:spcBef>
                <a:spcPts val="1175"/>
              </a:spcBef>
            </a:pPr>
            <a:endParaRPr sz="1650">
              <a:latin typeface="Tahoma"/>
              <a:cs typeface="Tahoma"/>
            </a:endParaRPr>
          </a:p>
          <a:p>
            <a:pPr marL="371475" marR="302260">
              <a:lnSpc>
                <a:spcPts val="2100"/>
              </a:lnSpc>
            </a:pPr>
            <a:r>
              <a:rPr u="none" spc="60" dirty="0">
                <a:solidFill>
                  <a:srgbClr val="333333"/>
                </a:solidFill>
              </a:rPr>
              <a:t>Kubernetes</a:t>
            </a:r>
            <a:r>
              <a:rPr u="none" spc="-75" dirty="0">
                <a:solidFill>
                  <a:srgbClr val="333333"/>
                </a:solidFill>
              </a:rPr>
              <a:t> </a:t>
            </a:r>
            <a:r>
              <a:rPr u="none" spc="-50" dirty="0">
                <a:solidFill>
                  <a:srgbClr val="333333"/>
                </a:solidFill>
              </a:rPr>
              <a:t>will</a:t>
            </a:r>
            <a:r>
              <a:rPr u="none" spc="-75" dirty="0">
                <a:solidFill>
                  <a:srgbClr val="333333"/>
                </a:solidFill>
              </a:rPr>
              <a:t> </a:t>
            </a:r>
            <a:r>
              <a:rPr u="none" spc="-10" dirty="0">
                <a:solidFill>
                  <a:srgbClr val="333333"/>
                </a:solidFill>
              </a:rPr>
              <a:t>allocate</a:t>
            </a:r>
            <a:r>
              <a:rPr u="none" spc="-75" dirty="0">
                <a:solidFill>
                  <a:srgbClr val="333333"/>
                </a:solidFill>
              </a:rPr>
              <a:t> </a:t>
            </a:r>
            <a:r>
              <a:rPr u="none" spc="65" dirty="0">
                <a:solidFill>
                  <a:srgbClr val="333333"/>
                </a:solidFill>
              </a:rPr>
              <a:t>a</a:t>
            </a:r>
            <a:r>
              <a:rPr u="none" spc="-75" dirty="0">
                <a:solidFill>
                  <a:srgbClr val="333333"/>
                </a:solidFill>
              </a:rPr>
              <a:t> </a:t>
            </a:r>
            <a:r>
              <a:rPr u="none" dirty="0">
                <a:solidFill>
                  <a:srgbClr val="333333"/>
                </a:solidFill>
              </a:rPr>
              <a:t>port</a:t>
            </a:r>
            <a:r>
              <a:rPr u="none" spc="-75" dirty="0">
                <a:solidFill>
                  <a:srgbClr val="333333"/>
                </a:solidFill>
              </a:rPr>
              <a:t> </a:t>
            </a:r>
            <a:r>
              <a:rPr u="none" spc="135" dirty="0">
                <a:solidFill>
                  <a:srgbClr val="333333"/>
                </a:solidFill>
              </a:rPr>
              <a:t>on</a:t>
            </a:r>
            <a:r>
              <a:rPr u="none" spc="-75" dirty="0">
                <a:solidFill>
                  <a:srgbClr val="333333"/>
                </a:solidFill>
              </a:rPr>
              <a:t> </a:t>
            </a:r>
            <a:r>
              <a:rPr u="none" spc="-40" dirty="0">
                <a:solidFill>
                  <a:srgbClr val="333333"/>
                </a:solidFill>
              </a:rPr>
              <a:t>all</a:t>
            </a:r>
            <a:r>
              <a:rPr u="none" spc="-75" dirty="0">
                <a:solidFill>
                  <a:srgbClr val="333333"/>
                </a:solidFill>
              </a:rPr>
              <a:t> </a:t>
            </a:r>
            <a:r>
              <a:rPr u="none" dirty="0">
                <a:solidFill>
                  <a:srgbClr val="333333"/>
                </a:solidFill>
              </a:rPr>
              <a:t>its</a:t>
            </a:r>
            <a:r>
              <a:rPr u="none" spc="-75" dirty="0">
                <a:solidFill>
                  <a:srgbClr val="333333"/>
                </a:solidFill>
              </a:rPr>
              <a:t> </a:t>
            </a:r>
            <a:r>
              <a:rPr u="none" spc="105" dirty="0">
                <a:solidFill>
                  <a:srgbClr val="333333"/>
                </a:solidFill>
              </a:rPr>
              <a:t>nodes</a:t>
            </a:r>
            <a:r>
              <a:rPr u="none" spc="-75" dirty="0">
                <a:solidFill>
                  <a:srgbClr val="333333"/>
                </a:solidFill>
              </a:rPr>
              <a:t> </a:t>
            </a:r>
            <a:r>
              <a:rPr u="none" spc="-10" dirty="0">
                <a:solidFill>
                  <a:srgbClr val="333333"/>
                </a:solidFill>
              </a:rPr>
              <a:t>(the</a:t>
            </a:r>
            <a:r>
              <a:rPr u="none" spc="-75" dirty="0">
                <a:solidFill>
                  <a:srgbClr val="333333"/>
                </a:solidFill>
              </a:rPr>
              <a:t> </a:t>
            </a:r>
            <a:r>
              <a:rPr u="none" spc="105" dirty="0">
                <a:solidFill>
                  <a:srgbClr val="333333"/>
                </a:solidFill>
              </a:rPr>
              <a:t>same</a:t>
            </a:r>
            <a:r>
              <a:rPr u="none" spc="-75" dirty="0">
                <a:solidFill>
                  <a:srgbClr val="333333"/>
                </a:solidFill>
              </a:rPr>
              <a:t> </a:t>
            </a:r>
            <a:r>
              <a:rPr u="none" spc="135" dirty="0">
                <a:solidFill>
                  <a:srgbClr val="333333"/>
                </a:solidFill>
              </a:rPr>
              <a:t>on</a:t>
            </a:r>
            <a:r>
              <a:rPr u="none" spc="-75" dirty="0">
                <a:solidFill>
                  <a:srgbClr val="333333"/>
                </a:solidFill>
              </a:rPr>
              <a:t> </a:t>
            </a:r>
            <a:r>
              <a:rPr u="none" spc="-40" dirty="0">
                <a:solidFill>
                  <a:srgbClr val="333333"/>
                </a:solidFill>
              </a:rPr>
              <a:t>all</a:t>
            </a:r>
            <a:r>
              <a:rPr u="none" spc="-75" dirty="0">
                <a:solidFill>
                  <a:srgbClr val="333333"/>
                </a:solidFill>
              </a:rPr>
              <a:t> </a:t>
            </a:r>
            <a:r>
              <a:rPr u="none" spc="60" dirty="0">
                <a:solidFill>
                  <a:srgbClr val="333333"/>
                </a:solidFill>
              </a:rPr>
              <a:t>nodes)</a:t>
            </a:r>
            <a:r>
              <a:rPr u="none" spc="-75" dirty="0">
                <a:solidFill>
                  <a:srgbClr val="333333"/>
                </a:solidFill>
              </a:rPr>
              <a:t> </a:t>
            </a:r>
            <a:r>
              <a:rPr u="none" spc="100" dirty="0">
                <a:solidFill>
                  <a:srgbClr val="333333"/>
                </a:solidFill>
              </a:rPr>
              <a:t>and</a:t>
            </a:r>
            <a:r>
              <a:rPr u="none" spc="-75" dirty="0">
                <a:solidFill>
                  <a:srgbClr val="333333"/>
                </a:solidFill>
              </a:rPr>
              <a:t> </a:t>
            </a:r>
            <a:r>
              <a:rPr u="none" dirty="0">
                <a:solidFill>
                  <a:srgbClr val="333333"/>
                </a:solidFill>
              </a:rPr>
              <a:t>redirect</a:t>
            </a:r>
            <a:r>
              <a:rPr u="none" spc="-75" dirty="0">
                <a:solidFill>
                  <a:srgbClr val="333333"/>
                </a:solidFill>
              </a:rPr>
              <a:t> </a:t>
            </a:r>
            <a:r>
              <a:rPr u="none" dirty="0">
                <a:solidFill>
                  <a:srgbClr val="333333"/>
                </a:solidFill>
              </a:rPr>
              <a:t>the</a:t>
            </a:r>
            <a:r>
              <a:rPr u="none" spc="-75" dirty="0">
                <a:solidFill>
                  <a:srgbClr val="333333"/>
                </a:solidFill>
              </a:rPr>
              <a:t> </a:t>
            </a:r>
            <a:r>
              <a:rPr u="none" spc="-10" dirty="0">
                <a:solidFill>
                  <a:srgbClr val="333333"/>
                </a:solidFill>
              </a:rPr>
              <a:t>traffic </a:t>
            </a:r>
            <a:r>
              <a:rPr u="none" dirty="0">
                <a:solidFill>
                  <a:srgbClr val="333333"/>
                </a:solidFill>
              </a:rPr>
              <a:t>that</a:t>
            </a:r>
            <a:r>
              <a:rPr u="none" spc="-30" dirty="0">
                <a:solidFill>
                  <a:srgbClr val="333333"/>
                </a:solidFill>
              </a:rPr>
              <a:t> </a:t>
            </a:r>
            <a:r>
              <a:rPr u="none" spc="50" dirty="0">
                <a:solidFill>
                  <a:srgbClr val="333333"/>
                </a:solidFill>
              </a:rPr>
              <a:t>reaches</a:t>
            </a:r>
            <a:r>
              <a:rPr u="none" spc="-25" dirty="0">
                <a:solidFill>
                  <a:srgbClr val="333333"/>
                </a:solidFill>
              </a:rPr>
              <a:t> </a:t>
            </a:r>
            <a:r>
              <a:rPr u="none" dirty="0">
                <a:solidFill>
                  <a:srgbClr val="333333"/>
                </a:solidFill>
              </a:rPr>
              <a:t>this</a:t>
            </a:r>
            <a:r>
              <a:rPr u="none" spc="-25" dirty="0">
                <a:solidFill>
                  <a:srgbClr val="333333"/>
                </a:solidFill>
              </a:rPr>
              <a:t> </a:t>
            </a:r>
            <a:r>
              <a:rPr u="none" dirty="0">
                <a:solidFill>
                  <a:srgbClr val="333333"/>
                </a:solidFill>
              </a:rPr>
              <a:t>port</a:t>
            </a:r>
            <a:r>
              <a:rPr u="none" spc="-25" dirty="0">
                <a:solidFill>
                  <a:srgbClr val="333333"/>
                </a:solidFill>
              </a:rPr>
              <a:t> </a:t>
            </a:r>
            <a:r>
              <a:rPr u="none" dirty="0">
                <a:solidFill>
                  <a:srgbClr val="333333"/>
                </a:solidFill>
              </a:rPr>
              <a:t>to</a:t>
            </a:r>
            <a:r>
              <a:rPr u="none" spc="-25" dirty="0">
                <a:solidFill>
                  <a:srgbClr val="333333"/>
                </a:solidFill>
              </a:rPr>
              <a:t> </a:t>
            </a:r>
            <a:r>
              <a:rPr u="none" dirty="0">
                <a:solidFill>
                  <a:srgbClr val="333333"/>
                </a:solidFill>
              </a:rPr>
              <a:t>the</a:t>
            </a:r>
            <a:r>
              <a:rPr u="none" spc="-25" dirty="0">
                <a:solidFill>
                  <a:srgbClr val="333333"/>
                </a:solidFill>
              </a:rPr>
              <a:t> </a:t>
            </a:r>
            <a:r>
              <a:rPr u="none" spc="50" dirty="0">
                <a:solidFill>
                  <a:srgbClr val="333333"/>
                </a:solidFill>
              </a:rPr>
              <a:t>concerned</a:t>
            </a:r>
            <a:r>
              <a:rPr u="none" spc="-25" dirty="0">
                <a:solidFill>
                  <a:srgbClr val="333333"/>
                </a:solidFill>
              </a:rPr>
              <a:t> </a:t>
            </a:r>
            <a:r>
              <a:rPr u="none" spc="-10" dirty="0"/>
              <a:t>Service</a:t>
            </a:r>
          </a:p>
          <a:p>
            <a:pPr marL="371475">
              <a:lnSpc>
                <a:spcPct val="100000"/>
              </a:lnSpc>
              <a:spcBef>
                <a:spcPts val="1305"/>
              </a:spcBef>
            </a:pPr>
            <a:r>
              <a:rPr u="none" dirty="0">
                <a:solidFill>
                  <a:srgbClr val="333333"/>
                </a:solidFill>
              </a:rPr>
              <a:t>Note:</a:t>
            </a:r>
            <a:r>
              <a:rPr u="none" spc="-35" dirty="0">
                <a:solidFill>
                  <a:srgbClr val="333333"/>
                </a:solidFill>
              </a:rPr>
              <a:t> </a:t>
            </a:r>
            <a:r>
              <a:rPr u="none" spc="65" dirty="0">
                <a:solidFill>
                  <a:srgbClr val="333333"/>
                </a:solidFill>
              </a:rPr>
              <a:t>a</a:t>
            </a:r>
            <a:r>
              <a:rPr u="none" spc="-35" dirty="0">
                <a:solidFill>
                  <a:srgbClr val="333333"/>
                </a:solidFill>
              </a:rPr>
              <a:t> </a:t>
            </a:r>
            <a:r>
              <a:rPr u="none" spc="330" dirty="0">
                <a:latin typeface="Tahoma"/>
                <a:cs typeface="Tahoma"/>
              </a:rPr>
              <a:t>ClusterIP</a:t>
            </a:r>
            <a:r>
              <a:rPr u="none" spc="-55" dirty="0">
                <a:latin typeface="Tahoma"/>
                <a:cs typeface="Tahoma"/>
              </a:rPr>
              <a:t> </a:t>
            </a:r>
            <a:r>
              <a:rPr u="none" spc="-50" dirty="0">
                <a:solidFill>
                  <a:srgbClr val="333333"/>
                </a:solidFill>
              </a:rPr>
              <a:t>will</a:t>
            </a:r>
            <a:r>
              <a:rPr u="none" spc="-35" dirty="0">
                <a:solidFill>
                  <a:srgbClr val="333333"/>
                </a:solidFill>
              </a:rPr>
              <a:t> </a:t>
            </a:r>
            <a:r>
              <a:rPr u="none" spc="60" dirty="0">
                <a:solidFill>
                  <a:srgbClr val="333333"/>
                </a:solidFill>
              </a:rPr>
              <a:t>also</a:t>
            </a:r>
            <a:r>
              <a:rPr u="none" spc="-30" dirty="0">
                <a:solidFill>
                  <a:srgbClr val="333333"/>
                </a:solidFill>
              </a:rPr>
              <a:t> </a:t>
            </a:r>
            <a:r>
              <a:rPr u="none" spc="55" dirty="0">
                <a:solidFill>
                  <a:srgbClr val="333333"/>
                </a:solidFill>
              </a:rPr>
              <a:t>be</a:t>
            </a:r>
            <a:r>
              <a:rPr u="none" spc="-35" dirty="0">
                <a:solidFill>
                  <a:srgbClr val="333333"/>
                </a:solidFill>
              </a:rPr>
              <a:t> </a:t>
            </a:r>
            <a:r>
              <a:rPr u="none" dirty="0">
                <a:solidFill>
                  <a:srgbClr val="333333"/>
                </a:solidFill>
              </a:rPr>
              <a:t>created</a:t>
            </a:r>
            <a:r>
              <a:rPr u="none" spc="-30" dirty="0">
                <a:solidFill>
                  <a:srgbClr val="333333"/>
                </a:solidFill>
              </a:rPr>
              <a:t> </a:t>
            </a:r>
            <a:r>
              <a:rPr u="none" dirty="0">
                <a:solidFill>
                  <a:srgbClr val="333333"/>
                </a:solidFill>
              </a:rPr>
              <a:t>for</a:t>
            </a:r>
            <a:r>
              <a:rPr u="none" spc="-35" dirty="0">
                <a:solidFill>
                  <a:srgbClr val="333333"/>
                </a:solidFill>
              </a:rPr>
              <a:t> </a:t>
            </a:r>
            <a:r>
              <a:rPr u="none" dirty="0">
                <a:solidFill>
                  <a:srgbClr val="333333"/>
                </a:solidFill>
              </a:rPr>
              <a:t>internal</a:t>
            </a:r>
            <a:r>
              <a:rPr u="none" spc="-30" dirty="0">
                <a:solidFill>
                  <a:srgbClr val="333333"/>
                </a:solidFill>
              </a:rPr>
              <a:t> </a:t>
            </a:r>
            <a:r>
              <a:rPr u="none" spc="55" dirty="0">
                <a:solidFill>
                  <a:srgbClr val="333333"/>
                </a:solidFill>
              </a:rPr>
              <a:t>communication</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923925"/>
            <a:chOff x="809624" y="1552574"/>
            <a:chExt cx="12211050" cy="923925"/>
          </a:xfrm>
        </p:grpSpPr>
        <p:sp>
          <p:nvSpPr>
            <p:cNvPr id="4" name="object 4"/>
            <p:cNvSpPr/>
            <p:nvPr/>
          </p:nvSpPr>
          <p:spPr>
            <a:xfrm>
              <a:off x="809612" y="155257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NODEPORT</a:t>
            </a:r>
            <a:r>
              <a:rPr spc="-155" dirty="0"/>
              <a:t> </a:t>
            </a:r>
            <a:r>
              <a:rPr spc="-120" dirty="0"/>
              <a:t>SERVICES</a:t>
            </a:r>
            <a:r>
              <a:rPr spc="-125" dirty="0"/>
              <a:t> </a:t>
            </a:r>
            <a:r>
              <a:rPr spc="95" dirty="0"/>
              <a:t>(2/3)</a:t>
            </a:r>
          </a:p>
        </p:txBody>
      </p:sp>
      <p:sp>
        <p:nvSpPr>
          <p:cNvPr id="8" name="object 8"/>
          <p:cNvSpPr txBox="1"/>
          <p:nvPr/>
        </p:nvSpPr>
        <p:spPr>
          <a:xfrm>
            <a:off x="1201737" y="1625600"/>
            <a:ext cx="2800985"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215" dirty="0">
                <a:latin typeface="Tahoma"/>
                <a:cs typeface="Tahoma"/>
              </a:rPr>
              <a:t>svc</a:t>
            </a:r>
            <a:r>
              <a:rPr sz="1650" spc="475" dirty="0">
                <a:latin typeface="Tahoma"/>
                <a:cs typeface="Tahoma"/>
              </a:rPr>
              <a:t> </a:t>
            </a:r>
            <a:r>
              <a:rPr sz="1650" spc="-10" dirty="0">
                <a:solidFill>
                  <a:srgbClr val="DD4A67"/>
                </a:solidFill>
                <a:latin typeface="Tahoma"/>
                <a:cs typeface="Tahoma"/>
              </a:rPr>
              <a:t>whoami</a:t>
            </a:r>
            <a:endParaRPr sz="1650">
              <a:latin typeface="Tahoma"/>
              <a:cs typeface="Tahoma"/>
            </a:endParaRPr>
          </a:p>
        </p:txBody>
      </p:sp>
      <p:graphicFrame>
        <p:nvGraphicFramePr>
          <p:cNvPr id="9" name="object 9"/>
          <p:cNvGraphicFramePr>
            <a:graphicFrameLocks noGrp="1"/>
          </p:cNvGraphicFramePr>
          <p:nvPr/>
        </p:nvGraphicFramePr>
        <p:xfrm>
          <a:off x="930275" y="1891465"/>
          <a:ext cx="9018903" cy="579755"/>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1639570">
                  <a:extLst>
                    <a:ext uri="{9D8B030D-6E8A-4147-A177-3AD203B41FA5}">
                      <a16:colId xmlns:a16="http://schemas.microsoft.com/office/drawing/2014/main" val="20001"/>
                    </a:ext>
                  </a:extLst>
                </a:gridCol>
                <a:gridCol w="1639569">
                  <a:extLst>
                    <a:ext uri="{9D8B030D-6E8A-4147-A177-3AD203B41FA5}">
                      <a16:colId xmlns:a16="http://schemas.microsoft.com/office/drawing/2014/main" val="20002"/>
                    </a:ext>
                  </a:extLst>
                </a:gridCol>
                <a:gridCol w="1765935">
                  <a:extLst>
                    <a:ext uri="{9D8B030D-6E8A-4147-A177-3AD203B41FA5}">
                      <a16:colId xmlns:a16="http://schemas.microsoft.com/office/drawing/2014/main" val="20003"/>
                    </a:ext>
                  </a:extLst>
                </a:gridCol>
                <a:gridCol w="2144394">
                  <a:extLst>
                    <a:ext uri="{9D8B030D-6E8A-4147-A177-3AD203B41FA5}">
                      <a16:colId xmlns:a16="http://schemas.microsoft.com/office/drawing/2014/main" val="20004"/>
                    </a:ext>
                  </a:extLst>
                </a:gridCol>
                <a:gridCol w="599440">
                  <a:extLst>
                    <a:ext uri="{9D8B030D-6E8A-4147-A177-3AD203B41FA5}">
                      <a16:colId xmlns:a16="http://schemas.microsoft.com/office/drawing/2014/main" val="20005"/>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441325">
                        <a:lnSpc>
                          <a:spcPts val="1800"/>
                        </a:lnSpc>
                      </a:pPr>
                      <a:r>
                        <a:rPr sz="1650" spc="-20" dirty="0">
                          <a:latin typeface="Tahoma"/>
                          <a:cs typeface="Tahoma"/>
                        </a:rPr>
                        <a:t>TYPE</a:t>
                      </a:r>
                      <a:endParaRPr sz="1650">
                        <a:latin typeface="Tahoma"/>
                        <a:cs typeface="Tahoma"/>
                      </a:endParaRPr>
                    </a:p>
                  </a:txBody>
                  <a:tcPr marL="0" marR="0" marT="0" marB="0"/>
                </a:tc>
                <a:tc>
                  <a:txBody>
                    <a:bodyPr/>
                    <a:lstStyle/>
                    <a:p>
                      <a:pPr marL="189230">
                        <a:lnSpc>
                          <a:spcPts val="1800"/>
                        </a:lnSpc>
                      </a:pPr>
                      <a:r>
                        <a:rPr sz="1650" spc="110" dirty="0">
                          <a:latin typeface="Tahoma"/>
                          <a:cs typeface="Tahoma"/>
                        </a:rPr>
                        <a:t>CLUSTER-</a:t>
                      </a:r>
                      <a:r>
                        <a:rPr sz="1650" spc="65" dirty="0">
                          <a:latin typeface="Tahoma"/>
                          <a:cs typeface="Tahoma"/>
                        </a:rPr>
                        <a:t>IP</a:t>
                      </a:r>
                      <a:endParaRPr sz="1650">
                        <a:latin typeface="Tahoma"/>
                        <a:cs typeface="Tahoma"/>
                      </a:endParaRPr>
                    </a:p>
                  </a:txBody>
                  <a:tcPr marL="0" marR="0" marT="0" marB="0"/>
                </a:tc>
                <a:tc>
                  <a:txBody>
                    <a:bodyPr/>
                    <a:lstStyle/>
                    <a:p>
                      <a:pPr marL="189230">
                        <a:lnSpc>
                          <a:spcPts val="1800"/>
                        </a:lnSpc>
                      </a:pPr>
                      <a:r>
                        <a:rPr sz="1650" spc="100" dirty="0">
                          <a:latin typeface="Tahoma"/>
                          <a:cs typeface="Tahoma"/>
                        </a:rPr>
                        <a:t>EXTERNAL-</a:t>
                      </a:r>
                      <a:r>
                        <a:rPr sz="1650" spc="55" dirty="0">
                          <a:latin typeface="Tahoma"/>
                          <a:cs typeface="Tahoma"/>
                        </a:rPr>
                        <a:t>IP</a:t>
                      </a:r>
                      <a:endParaRPr sz="1650">
                        <a:latin typeface="Tahoma"/>
                        <a:cs typeface="Tahoma"/>
                      </a:endParaRPr>
                    </a:p>
                  </a:txBody>
                  <a:tcPr marL="0" marR="0" marT="0" marB="0"/>
                </a:tc>
                <a:tc>
                  <a:txBody>
                    <a:bodyPr/>
                    <a:lstStyle/>
                    <a:p>
                      <a:pPr marL="189230">
                        <a:lnSpc>
                          <a:spcPts val="1800"/>
                        </a:lnSpc>
                      </a:pPr>
                      <a:r>
                        <a:rPr sz="1650" spc="85" dirty="0">
                          <a:latin typeface="Tahoma"/>
                          <a:cs typeface="Tahoma"/>
                        </a:rPr>
                        <a:t>PORT(S)</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10" dirty="0">
                          <a:latin typeface="Tahoma"/>
                          <a:cs typeface="Tahoma"/>
                        </a:rPr>
                        <a:t>whoami</a:t>
                      </a:r>
                      <a:endParaRPr sz="1650">
                        <a:latin typeface="Tahoma"/>
                        <a:cs typeface="Tahoma"/>
                      </a:endParaRPr>
                    </a:p>
                  </a:txBody>
                  <a:tcPr marL="0" marR="0" marT="0" marB="0"/>
                </a:tc>
                <a:tc>
                  <a:txBody>
                    <a:bodyPr/>
                    <a:lstStyle/>
                    <a:p>
                      <a:pPr marL="441325">
                        <a:lnSpc>
                          <a:spcPts val="1839"/>
                        </a:lnSpc>
                      </a:pPr>
                      <a:r>
                        <a:rPr sz="1650" spc="130" dirty="0">
                          <a:latin typeface="Tahoma"/>
                          <a:cs typeface="Tahoma"/>
                        </a:rPr>
                        <a:t>NodePort</a:t>
                      </a:r>
                      <a:endParaRPr sz="1650">
                        <a:latin typeface="Tahoma"/>
                        <a:cs typeface="Tahoma"/>
                      </a:endParaRPr>
                    </a:p>
                  </a:txBody>
                  <a:tcPr marL="0" marR="0" marT="0" marB="0"/>
                </a:tc>
                <a:tc>
                  <a:txBody>
                    <a:bodyPr/>
                    <a:lstStyle/>
                    <a:p>
                      <a:pPr marL="189230">
                        <a:lnSpc>
                          <a:spcPts val="1839"/>
                        </a:lnSpc>
                      </a:pPr>
                      <a:r>
                        <a:rPr sz="1650" spc="210" dirty="0">
                          <a:latin typeface="Tahoma"/>
                          <a:cs typeface="Tahoma"/>
                        </a:rPr>
                        <a:t>10.0.0.72</a:t>
                      </a:r>
                      <a:endParaRPr sz="1650">
                        <a:latin typeface="Tahoma"/>
                        <a:cs typeface="Tahoma"/>
                      </a:endParaRPr>
                    </a:p>
                  </a:txBody>
                  <a:tcPr marL="0" marR="0" marT="0" marB="0"/>
                </a:tc>
                <a:tc>
                  <a:txBody>
                    <a:bodyPr/>
                    <a:lstStyle/>
                    <a:p>
                      <a:pPr marL="189230">
                        <a:lnSpc>
                          <a:spcPts val="1839"/>
                        </a:lnSpc>
                      </a:pPr>
                      <a:r>
                        <a:rPr sz="1650" spc="-10" dirty="0">
                          <a:latin typeface="Tahoma"/>
                          <a:cs typeface="Tahoma"/>
                        </a:rPr>
                        <a:t>&lt;none&gt;</a:t>
                      </a:r>
                      <a:endParaRPr sz="1650">
                        <a:latin typeface="Tahoma"/>
                        <a:cs typeface="Tahoma"/>
                      </a:endParaRPr>
                    </a:p>
                  </a:txBody>
                  <a:tcPr marL="0" marR="0" marT="0" marB="0"/>
                </a:tc>
                <a:tc>
                  <a:txBody>
                    <a:bodyPr/>
                    <a:lstStyle/>
                    <a:p>
                      <a:pPr marL="189230">
                        <a:lnSpc>
                          <a:spcPts val="1839"/>
                        </a:lnSpc>
                      </a:pPr>
                      <a:r>
                        <a:rPr sz="1650" spc="110" dirty="0">
                          <a:latin typeface="Tahoma"/>
                          <a:cs typeface="Tahoma"/>
                        </a:rPr>
                        <a:t>8080:30123/TCP</a:t>
                      </a:r>
                      <a:endParaRPr sz="1650">
                        <a:latin typeface="Tahoma"/>
                        <a:cs typeface="Tahoma"/>
                      </a:endParaRPr>
                    </a:p>
                  </a:txBody>
                  <a:tcPr marL="0" marR="0" marT="0" marB="0"/>
                </a:tc>
                <a:tc>
                  <a:txBody>
                    <a:bodyPr/>
                    <a:lstStyle/>
                    <a:p>
                      <a:pPr marR="24130" algn="r">
                        <a:lnSpc>
                          <a:spcPts val="1839"/>
                        </a:lnSpc>
                      </a:pPr>
                      <a:r>
                        <a:rPr sz="1650" spc="-25" dirty="0">
                          <a:latin typeface="Tahoma"/>
                          <a:cs typeface="Tahoma"/>
                        </a:rPr>
                        <a:t>52m</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933449" y="3248024"/>
            <a:ext cx="95250" cy="95249"/>
          </a:xfrm>
          <a:prstGeom prst="rect">
            <a:avLst/>
          </a:prstGeom>
        </p:spPr>
      </p:pic>
      <p:sp>
        <p:nvSpPr>
          <p:cNvPr id="11" name="object 11"/>
          <p:cNvSpPr txBox="1"/>
          <p:nvPr/>
        </p:nvSpPr>
        <p:spPr>
          <a:xfrm>
            <a:off x="1177924" y="2945764"/>
            <a:ext cx="11115040" cy="128270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85" dirty="0">
                <a:solidFill>
                  <a:srgbClr val="ED2137"/>
                </a:solidFill>
                <a:latin typeface="Trebuchet MS"/>
                <a:cs typeface="Trebuchet MS"/>
              </a:rPr>
              <a:t>NodePorts</a:t>
            </a:r>
            <a:r>
              <a:rPr sz="2100" spc="-25" dirty="0">
                <a:solidFill>
                  <a:srgbClr val="ED2137"/>
                </a:solidFill>
                <a:latin typeface="Trebuchet MS"/>
                <a:cs typeface="Trebuchet MS"/>
              </a:rPr>
              <a:t> </a:t>
            </a:r>
            <a:r>
              <a:rPr sz="2100" dirty="0">
                <a:solidFill>
                  <a:srgbClr val="333333"/>
                </a:solidFill>
                <a:latin typeface="Trebuchet MS"/>
                <a:cs typeface="Trebuchet MS"/>
              </a:rPr>
              <a:t>available</a:t>
            </a:r>
            <a:r>
              <a:rPr sz="2100" spc="-30" dirty="0">
                <a:solidFill>
                  <a:srgbClr val="333333"/>
                </a:solidFill>
                <a:latin typeface="Trebuchet MS"/>
                <a:cs typeface="Trebuchet MS"/>
              </a:rPr>
              <a:t> </a:t>
            </a:r>
            <a:r>
              <a:rPr sz="2100" spc="70" dirty="0">
                <a:solidFill>
                  <a:srgbClr val="333333"/>
                </a:solidFill>
                <a:latin typeface="Trebuchet MS"/>
                <a:cs typeface="Trebuchet MS"/>
              </a:rPr>
              <a:t>range</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dirty="0">
                <a:solidFill>
                  <a:srgbClr val="333333"/>
                </a:solidFill>
                <a:latin typeface="Trebuchet MS"/>
                <a:cs typeface="Trebuchet MS"/>
              </a:rPr>
              <a:t>predefined</a:t>
            </a:r>
            <a:r>
              <a:rPr sz="2100" spc="-25" dirty="0">
                <a:solidFill>
                  <a:srgbClr val="333333"/>
                </a:solidFill>
                <a:latin typeface="Trebuchet MS"/>
                <a:cs typeface="Trebuchet MS"/>
              </a:rPr>
              <a:t> </a:t>
            </a:r>
            <a:r>
              <a:rPr sz="2100" dirty="0">
                <a:solidFill>
                  <a:srgbClr val="333333"/>
                </a:solidFill>
                <a:latin typeface="Trebuchet MS"/>
                <a:cs typeface="Trebuchet MS"/>
              </a:rPr>
              <a:t>at</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cluster</a:t>
            </a:r>
            <a:r>
              <a:rPr sz="2100" spc="-30" dirty="0">
                <a:solidFill>
                  <a:srgbClr val="333333"/>
                </a:solidFill>
                <a:latin typeface="Trebuchet MS"/>
                <a:cs typeface="Trebuchet MS"/>
              </a:rPr>
              <a:t> </a:t>
            </a:r>
            <a:r>
              <a:rPr sz="2100" spc="-20" dirty="0">
                <a:solidFill>
                  <a:srgbClr val="333333"/>
                </a:solidFill>
                <a:latin typeface="Trebuchet MS"/>
                <a:cs typeface="Trebuchet MS"/>
              </a:rPr>
              <a:t>level</a:t>
            </a:r>
            <a:r>
              <a:rPr sz="2100" spc="-25" dirty="0">
                <a:solidFill>
                  <a:srgbClr val="333333"/>
                </a:solidFill>
                <a:latin typeface="Trebuchet MS"/>
                <a:cs typeface="Trebuchet MS"/>
              </a:rPr>
              <a:t> </a:t>
            </a:r>
            <a:r>
              <a:rPr sz="2100" dirty="0">
                <a:solidFill>
                  <a:srgbClr val="333333"/>
                </a:solidFill>
                <a:latin typeface="Trebuchet MS"/>
                <a:cs typeface="Trebuchet MS"/>
              </a:rPr>
              <a:t>(by</a:t>
            </a:r>
            <a:r>
              <a:rPr sz="2100" spc="-30" dirty="0">
                <a:solidFill>
                  <a:srgbClr val="333333"/>
                </a:solidFill>
                <a:latin typeface="Trebuchet MS"/>
                <a:cs typeface="Trebuchet MS"/>
              </a:rPr>
              <a:t> </a:t>
            </a:r>
            <a:r>
              <a:rPr sz="2100" dirty="0">
                <a:solidFill>
                  <a:srgbClr val="333333"/>
                </a:solidFill>
                <a:latin typeface="Trebuchet MS"/>
                <a:cs typeface="Trebuchet MS"/>
              </a:rPr>
              <a:t>default</a:t>
            </a:r>
            <a:r>
              <a:rPr sz="2100" spc="-25" dirty="0">
                <a:solidFill>
                  <a:srgbClr val="333333"/>
                </a:solidFill>
                <a:latin typeface="Trebuchet MS"/>
                <a:cs typeface="Trebuchet MS"/>
              </a:rPr>
              <a:t> </a:t>
            </a:r>
            <a:r>
              <a:rPr sz="2100" spc="50" dirty="0">
                <a:solidFill>
                  <a:srgbClr val="333333"/>
                </a:solidFill>
                <a:latin typeface="Trebuchet MS"/>
                <a:cs typeface="Trebuchet MS"/>
              </a:rPr>
              <a:t>30000-</a:t>
            </a:r>
            <a:r>
              <a:rPr sz="2100" spc="40" dirty="0">
                <a:solidFill>
                  <a:srgbClr val="333333"/>
                </a:solidFill>
                <a:latin typeface="Trebuchet MS"/>
                <a:cs typeface="Trebuchet MS"/>
              </a:rPr>
              <a:t>32767)</a:t>
            </a:r>
            <a:endParaRPr sz="2100">
              <a:latin typeface="Trebuchet MS"/>
              <a:cs typeface="Trebuchet MS"/>
            </a:endParaRPr>
          </a:p>
          <a:p>
            <a:pPr marL="12700" marR="5080">
              <a:lnSpc>
                <a:spcPts val="2250"/>
              </a:lnSpc>
              <a:spcBef>
                <a:spcPts val="1605"/>
              </a:spcBef>
            </a:pPr>
            <a:r>
              <a:rPr sz="2100" spc="-35" dirty="0">
                <a:solidFill>
                  <a:srgbClr val="333333"/>
                </a:solidFill>
                <a:latin typeface="Trebuchet MS"/>
                <a:cs typeface="Trebuchet MS"/>
              </a:rPr>
              <a:t>It</a:t>
            </a:r>
            <a:r>
              <a:rPr sz="2100" spc="-40"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55" dirty="0">
                <a:solidFill>
                  <a:srgbClr val="333333"/>
                </a:solidFill>
                <a:latin typeface="Trebuchet MS"/>
                <a:cs typeface="Trebuchet MS"/>
              </a:rPr>
              <a:t>possible</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omit</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value</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280" dirty="0">
                <a:solidFill>
                  <a:srgbClr val="ED2137"/>
                </a:solidFill>
                <a:latin typeface="Tahoma"/>
                <a:cs typeface="Tahoma"/>
              </a:rPr>
              <a:t>.spec.ports.nodePort</a:t>
            </a:r>
            <a:r>
              <a:rPr sz="2100" spc="280" dirty="0">
                <a:solidFill>
                  <a:srgbClr val="333333"/>
                </a:solidFill>
                <a:latin typeface="Trebuchet MS"/>
                <a:cs typeface="Trebuchet MS"/>
              </a:rPr>
              <a:t>,</a:t>
            </a:r>
            <a:r>
              <a:rPr sz="2100" spc="-4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35" dirty="0">
                <a:solidFill>
                  <a:srgbClr val="333333"/>
                </a:solidFill>
                <a:latin typeface="Trebuchet MS"/>
                <a:cs typeface="Trebuchet MS"/>
              </a:rPr>
              <a:t> </a:t>
            </a:r>
            <a:r>
              <a:rPr sz="2100" spc="-50" dirty="0">
                <a:solidFill>
                  <a:srgbClr val="333333"/>
                </a:solidFill>
                <a:latin typeface="Trebuchet MS"/>
                <a:cs typeface="Trebuchet MS"/>
              </a:rPr>
              <a:t>will</a:t>
            </a:r>
            <a:r>
              <a:rPr sz="2100" spc="-40" dirty="0">
                <a:solidFill>
                  <a:srgbClr val="333333"/>
                </a:solidFill>
                <a:latin typeface="Trebuchet MS"/>
                <a:cs typeface="Trebuchet MS"/>
              </a:rPr>
              <a:t> </a:t>
            </a:r>
            <a:r>
              <a:rPr sz="2100" spc="-10" dirty="0">
                <a:solidFill>
                  <a:srgbClr val="333333"/>
                </a:solidFill>
                <a:latin typeface="Trebuchet MS"/>
                <a:cs typeface="Trebuchet MS"/>
              </a:rPr>
              <a:t>automatically </a:t>
            </a:r>
            <a:r>
              <a:rPr sz="2100" spc="80" dirty="0">
                <a:solidFill>
                  <a:srgbClr val="333333"/>
                </a:solidFill>
                <a:latin typeface="Trebuchet MS"/>
                <a:cs typeface="Trebuchet MS"/>
              </a:rPr>
              <a:t>assign</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0" dirty="0">
                <a:solidFill>
                  <a:srgbClr val="333333"/>
                </a:solidFill>
                <a:latin typeface="Trebuchet MS"/>
                <a:cs typeface="Trebuchet MS"/>
              </a:rPr>
              <a:t> </a:t>
            </a:r>
            <a:r>
              <a:rPr sz="2100" dirty="0">
                <a:solidFill>
                  <a:srgbClr val="333333"/>
                </a:solidFill>
                <a:latin typeface="Trebuchet MS"/>
                <a:cs typeface="Trebuchet MS"/>
              </a:rPr>
              <a:t>free</a:t>
            </a:r>
            <a:r>
              <a:rPr sz="2100" spc="-80" dirty="0">
                <a:solidFill>
                  <a:srgbClr val="333333"/>
                </a:solidFill>
                <a:latin typeface="Trebuchet MS"/>
                <a:cs typeface="Trebuchet MS"/>
              </a:rPr>
              <a:t> </a:t>
            </a:r>
            <a:r>
              <a:rPr sz="2100" spc="65" dirty="0">
                <a:solidFill>
                  <a:srgbClr val="333333"/>
                </a:solidFill>
                <a:latin typeface="Trebuchet MS"/>
                <a:cs typeface="Trebuchet MS"/>
              </a:rPr>
              <a:t>one</a:t>
            </a:r>
            <a:endParaRPr sz="2100">
              <a:latin typeface="Trebuchet MS"/>
              <a:cs typeface="Trebuchet MS"/>
            </a:endParaRPr>
          </a:p>
        </p:txBody>
      </p:sp>
      <p:pic>
        <p:nvPicPr>
          <p:cNvPr id="12" name="object 12"/>
          <p:cNvPicPr/>
          <p:nvPr/>
        </p:nvPicPr>
        <p:blipFill>
          <a:blip r:embed="rId3" cstate="print"/>
          <a:stretch>
            <a:fillRect/>
          </a:stretch>
        </p:blipFill>
        <p:spPr>
          <a:xfrm>
            <a:off x="933449" y="3733799"/>
            <a:ext cx="95250" cy="95249"/>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60769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6076949"/>
            <a:ext cx="12211050" cy="923925"/>
            <a:chOff x="809624" y="6076949"/>
            <a:chExt cx="12211050" cy="923925"/>
          </a:xfrm>
        </p:grpSpPr>
        <p:sp>
          <p:nvSpPr>
            <p:cNvPr id="4" name="object 4"/>
            <p:cNvSpPr/>
            <p:nvPr/>
          </p:nvSpPr>
          <p:spPr>
            <a:xfrm>
              <a:off x="809612" y="6076950"/>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6076949"/>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620431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NODEPORT</a:t>
            </a:r>
            <a:r>
              <a:rPr spc="-155" dirty="0"/>
              <a:t> </a:t>
            </a:r>
            <a:r>
              <a:rPr spc="-120" dirty="0"/>
              <a:t>SERVICES</a:t>
            </a:r>
            <a:r>
              <a:rPr spc="-125" dirty="0"/>
              <a:t> </a:t>
            </a:r>
            <a:r>
              <a:rPr spc="95" dirty="0"/>
              <a:t>(3/3)</a:t>
            </a:r>
          </a:p>
        </p:txBody>
      </p:sp>
      <p:pic>
        <p:nvPicPr>
          <p:cNvPr id="8" name="object 8"/>
          <p:cNvPicPr/>
          <p:nvPr/>
        </p:nvPicPr>
        <p:blipFill>
          <a:blip r:embed="rId3" cstate="print"/>
          <a:stretch>
            <a:fillRect/>
          </a:stretch>
        </p:blipFill>
        <p:spPr>
          <a:xfrm>
            <a:off x="3068080" y="1552575"/>
            <a:ext cx="7599918" cy="4238624"/>
          </a:xfrm>
          <a:prstGeom prst="rect">
            <a:avLst/>
          </a:prstGeom>
        </p:spPr>
      </p:pic>
      <p:sp>
        <p:nvSpPr>
          <p:cNvPr id="9" name="object 9"/>
          <p:cNvSpPr txBox="1"/>
          <p:nvPr/>
        </p:nvSpPr>
        <p:spPr>
          <a:xfrm>
            <a:off x="1201737" y="6149974"/>
            <a:ext cx="2548890"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254" dirty="0">
                <a:latin typeface="Tahoma"/>
                <a:cs typeface="Tahoma"/>
              </a:rPr>
              <a:t>services</a:t>
            </a:r>
            <a:endParaRPr sz="1650">
              <a:latin typeface="Tahoma"/>
              <a:cs typeface="Tahoma"/>
            </a:endParaRPr>
          </a:p>
        </p:txBody>
      </p:sp>
      <p:graphicFrame>
        <p:nvGraphicFramePr>
          <p:cNvPr id="10" name="object 10"/>
          <p:cNvGraphicFramePr>
            <a:graphicFrameLocks noGrp="1"/>
          </p:cNvGraphicFramePr>
          <p:nvPr/>
        </p:nvGraphicFramePr>
        <p:xfrm>
          <a:off x="930275" y="6415840"/>
          <a:ext cx="9401172" cy="579755"/>
        </p:xfrm>
        <a:graphic>
          <a:graphicData uri="http://schemas.openxmlformats.org/drawingml/2006/table">
            <a:tbl>
              <a:tblPr firstRow="1" bandRow="1">
                <a:tableStyleId>{2D5ABB26-0587-4C30-8999-92F81FD0307C}</a:tableStyleId>
              </a:tblPr>
              <a:tblGrid>
                <a:gridCol w="1861185">
                  <a:extLst>
                    <a:ext uri="{9D8B030D-6E8A-4147-A177-3AD203B41FA5}">
                      <a16:colId xmlns:a16="http://schemas.microsoft.com/office/drawing/2014/main" val="20000"/>
                    </a:ext>
                  </a:extLst>
                </a:gridCol>
                <a:gridCol w="1577339">
                  <a:extLst>
                    <a:ext uri="{9D8B030D-6E8A-4147-A177-3AD203B41FA5}">
                      <a16:colId xmlns:a16="http://schemas.microsoft.com/office/drawing/2014/main" val="20001"/>
                    </a:ext>
                  </a:extLst>
                </a:gridCol>
                <a:gridCol w="2082164">
                  <a:extLst>
                    <a:ext uri="{9D8B030D-6E8A-4147-A177-3AD203B41FA5}">
                      <a16:colId xmlns:a16="http://schemas.microsoft.com/office/drawing/2014/main" val="20002"/>
                    </a:ext>
                  </a:extLst>
                </a:gridCol>
                <a:gridCol w="1577339">
                  <a:extLst>
                    <a:ext uri="{9D8B030D-6E8A-4147-A177-3AD203B41FA5}">
                      <a16:colId xmlns:a16="http://schemas.microsoft.com/office/drawing/2014/main" val="20003"/>
                    </a:ext>
                  </a:extLst>
                </a:gridCol>
                <a:gridCol w="2303145">
                  <a:extLst>
                    <a:ext uri="{9D8B030D-6E8A-4147-A177-3AD203B41FA5}">
                      <a16:colId xmlns:a16="http://schemas.microsoft.com/office/drawing/2014/main" val="20004"/>
                    </a:ext>
                  </a:extLst>
                </a:gridCol>
              </a:tblGrid>
              <a:tr h="240665">
                <a:tc>
                  <a:txBody>
                    <a:bodyPr/>
                    <a:lstStyle/>
                    <a:p>
                      <a:pPr marL="31750">
                        <a:lnSpc>
                          <a:spcPts val="1800"/>
                        </a:lnSpc>
                      </a:pPr>
                      <a:r>
                        <a:rPr sz="1650" spc="215" dirty="0">
                          <a:latin typeface="Tahoma"/>
                          <a:cs typeface="Tahoma"/>
                        </a:rPr>
                        <a:t>svc/frontend</a:t>
                      </a:r>
                      <a:endParaRPr sz="1650">
                        <a:latin typeface="Tahoma"/>
                        <a:cs typeface="Tahoma"/>
                      </a:endParaRPr>
                    </a:p>
                  </a:txBody>
                  <a:tcPr marL="0" marR="0" marT="0" marB="0"/>
                </a:tc>
                <a:tc>
                  <a:txBody>
                    <a:bodyPr/>
                    <a:lstStyle/>
                    <a:p>
                      <a:pPr marL="62865" algn="ctr">
                        <a:lnSpc>
                          <a:spcPts val="1800"/>
                        </a:lnSpc>
                      </a:pPr>
                      <a:r>
                        <a:rPr sz="1650" spc="130" dirty="0">
                          <a:latin typeface="Tahoma"/>
                          <a:cs typeface="Tahoma"/>
                        </a:rPr>
                        <a:t>NodePort</a:t>
                      </a:r>
                      <a:endParaRPr sz="1650">
                        <a:latin typeface="Tahoma"/>
                        <a:cs typeface="Tahoma"/>
                      </a:endParaRPr>
                    </a:p>
                  </a:txBody>
                  <a:tcPr marL="0" marR="0" marT="0" marB="0"/>
                </a:tc>
                <a:tc>
                  <a:txBody>
                    <a:bodyPr/>
                    <a:lstStyle/>
                    <a:p>
                      <a:pPr marR="55244" algn="ctr">
                        <a:lnSpc>
                          <a:spcPts val="1800"/>
                        </a:lnSpc>
                      </a:pPr>
                      <a:r>
                        <a:rPr sz="1650" spc="180" dirty="0">
                          <a:latin typeface="Tahoma"/>
                          <a:cs typeface="Tahoma"/>
                        </a:rPr>
                        <a:t>10.100.119.5</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&lt;none&gt;</a:t>
                      </a:r>
                      <a:endParaRPr sz="1650">
                        <a:latin typeface="Tahoma"/>
                        <a:cs typeface="Tahoma"/>
                      </a:endParaRPr>
                    </a:p>
                  </a:txBody>
                  <a:tcPr marL="0" marR="0" marT="0" marB="0"/>
                </a:tc>
                <a:tc>
                  <a:txBody>
                    <a:bodyPr/>
                    <a:lstStyle/>
                    <a:p>
                      <a:pPr marL="504190">
                        <a:lnSpc>
                          <a:spcPts val="1800"/>
                        </a:lnSpc>
                      </a:pPr>
                      <a:r>
                        <a:rPr sz="1650" spc="110" dirty="0">
                          <a:latin typeface="Tahoma"/>
                          <a:cs typeface="Tahoma"/>
                        </a:rPr>
                        <a:t>80:30907/TCP</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150" dirty="0">
                          <a:latin typeface="Tahoma"/>
                          <a:cs typeface="Tahoma"/>
                        </a:rPr>
                        <a:t>svc/gateway</a:t>
                      </a:r>
                      <a:endParaRPr sz="1650">
                        <a:latin typeface="Tahoma"/>
                        <a:cs typeface="Tahoma"/>
                      </a:endParaRPr>
                    </a:p>
                  </a:txBody>
                  <a:tcPr marL="0" marR="0" marT="0" marB="0"/>
                </a:tc>
                <a:tc>
                  <a:txBody>
                    <a:bodyPr/>
                    <a:lstStyle/>
                    <a:p>
                      <a:pPr marL="62865" algn="ctr">
                        <a:lnSpc>
                          <a:spcPts val="1839"/>
                        </a:lnSpc>
                      </a:pPr>
                      <a:r>
                        <a:rPr sz="1650" spc="130" dirty="0">
                          <a:latin typeface="Tahoma"/>
                          <a:cs typeface="Tahoma"/>
                        </a:rPr>
                        <a:t>NodePort</a:t>
                      </a:r>
                      <a:endParaRPr sz="1650">
                        <a:latin typeface="Tahoma"/>
                        <a:cs typeface="Tahoma"/>
                      </a:endParaRPr>
                    </a:p>
                  </a:txBody>
                  <a:tcPr marL="0" marR="0" marT="0" marB="0"/>
                </a:tc>
                <a:tc>
                  <a:txBody>
                    <a:bodyPr/>
                    <a:lstStyle/>
                    <a:p>
                      <a:pPr marR="55244" algn="ctr">
                        <a:lnSpc>
                          <a:spcPts val="1839"/>
                        </a:lnSpc>
                      </a:pPr>
                      <a:r>
                        <a:rPr sz="1650" spc="180" dirty="0">
                          <a:latin typeface="Tahoma"/>
                          <a:cs typeface="Tahoma"/>
                        </a:rPr>
                        <a:t>10.99.71.228</a:t>
                      </a:r>
                      <a:endParaRPr sz="1650">
                        <a:latin typeface="Tahoma"/>
                        <a:cs typeface="Tahoma"/>
                      </a:endParaRPr>
                    </a:p>
                  </a:txBody>
                  <a:tcPr marL="0" marR="0" marT="0" marB="0"/>
                </a:tc>
                <a:tc>
                  <a:txBody>
                    <a:bodyPr/>
                    <a:lstStyle/>
                    <a:p>
                      <a:pPr marL="314960">
                        <a:lnSpc>
                          <a:spcPts val="1839"/>
                        </a:lnSpc>
                      </a:pPr>
                      <a:r>
                        <a:rPr sz="1650" spc="-10" dirty="0">
                          <a:latin typeface="Tahoma"/>
                          <a:cs typeface="Tahoma"/>
                        </a:rPr>
                        <a:t>&lt;none&gt;</a:t>
                      </a:r>
                      <a:endParaRPr sz="1650">
                        <a:latin typeface="Tahoma"/>
                        <a:cs typeface="Tahoma"/>
                      </a:endParaRPr>
                    </a:p>
                  </a:txBody>
                  <a:tcPr marL="0" marR="0" marT="0" marB="0"/>
                </a:tc>
                <a:tc>
                  <a:txBody>
                    <a:bodyPr/>
                    <a:lstStyle/>
                    <a:p>
                      <a:pPr marL="504190">
                        <a:lnSpc>
                          <a:spcPts val="1839"/>
                        </a:lnSpc>
                      </a:pPr>
                      <a:r>
                        <a:rPr sz="1650" spc="110" dirty="0">
                          <a:latin typeface="Tahoma"/>
                          <a:cs typeface="Tahoma"/>
                        </a:rPr>
                        <a:t>8080:30823/TCP</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335060" y="2559246"/>
            <a:ext cx="1885950" cy="715645"/>
            <a:chOff x="9335060" y="2559246"/>
            <a:chExt cx="1885950" cy="715645"/>
          </a:xfrm>
        </p:grpSpPr>
        <p:sp>
          <p:nvSpPr>
            <p:cNvPr id="3" name="object 3"/>
            <p:cNvSpPr/>
            <p:nvPr/>
          </p:nvSpPr>
          <p:spPr>
            <a:xfrm>
              <a:off x="9335060" y="2559246"/>
              <a:ext cx="1885950" cy="715645"/>
            </a:xfrm>
            <a:custGeom>
              <a:avLst/>
              <a:gdLst/>
              <a:ahLst/>
              <a:cxnLst/>
              <a:rect l="l" t="t" r="r" b="b"/>
              <a:pathLst>
                <a:path w="1885950" h="715645">
                  <a:moveTo>
                    <a:pt x="1511446" y="715245"/>
                  </a:moveTo>
                  <a:lnTo>
                    <a:pt x="81148" y="715245"/>
                  </a:lnTo>
                  <a:lnTo>
                    <a:pt x="43339" y="703770"/>
                  </a:lnTo>
                  <a:lnTo>
                    <a:pt x="11467" y="671881"/>
                  </a:lnTo>
                  <a:lnTo>
                    <a:pt x="0" y="634055"/>
                  </a:lnTo>
                  <a:lnTo>
                    <a:pt x="0" y="81189"/>
                  </a:lnTo>
                  <a:lnTo>
                    <a:pt x="11470" y="43362"/>
                  </a:lnTo>
                  <a:lnTo>
                    <a:pt x="43340" y="11474"/>
                  </a:lnTo>
                  <a:lnTo>
                    <a:pt x="81148" y="0"/>
                  </a:lnTo>
                  <a:lnTo>
                    <a:pt x="86851" y="0"/>
                  </a:lnTo>
                  <a:lnTo>
                    <a:pt x="1885587" y="0"/>
                  </a:lnTo>
                  <a:lnTo>
                    <a:pt x="1592593" y="211554"/>
                  </a:lnTo>
                  <a:lnTo>
                    <a:pt x="1592594" y="634055"/>
                  </a:lnTo>
                  <a:lnTo>
                    <a:pt x="1592038" y="639706"/>
                  </a:lnTo>
                  <a:lnTo>
                    <a:pt x="1574788" y="681370"/>
                  </a:lnTo>
                  <a:lnTo>
                    <a:pt x="1544249" y="706447"/>
                  </a:lnTo>
                  <a:lnTo>
                    <a:pt x="1517094" y="714688"/>
                  </a:lnTo>
                  <a:lnTo>
                    <a:pt x="1511446" y="715245"/>
                  </a:lnTo>
                  <a:close/>
                </a:path>
              </a:pathLst>
            </a:custGeom>
            <a:solidFill>
              <a:srgbClr val="F5F5F5"/>
            </a:solidFill>
          </p:spPr>
          <p:txBody>
            <a:bodyPr wrap="square" lIns="0" tIns="0" rIns="0" bIns="0" rtlCol="0"/>
            <a:lstStyle/>
            <a:p>
              <a:endParaRPr/>
            </a:p>
          </p:txBody>
        </p:sp>
        <p:sp>
          <p:nvSpPr>
            <p:cNvPr id="4" name="object 4"/>
            <p:cNvSpPr/>
            <p:nvPr/>
          </p:nvSpPr>
          <p:spPr>
            <a:xfrm>
              <a:off x="9501886" y="2850629"/>
              <a:ext cx="1202055" cy="165735"/>
            </a:xfrm>
            <a:custGeom>
              <a:avLst/>
              <a:gdLst/>
              <a:ahLst/>
              <a:cxnLst/>
              <a:rect l="l" t="t" r="r" b="b"/>
              <a:pathLst>
                <a:path w="1202054" h="165735">
                  <a:moveTo>
                    <a:pt x="1193228" y="161328"/>
                  </a:moveTo>
                  <a:lnTo>
                    <a:pt x="1078979" y="161328"/>
                  </a:lnTo>
                  <a:lnTo>
                    <a:pt x="1078979" y="160058"/>
                  </a:lnTo>
                  <a:lnTo>
                    <a:pt x="136182" y="160058"/>
                  </a:lnTo>
                  <a:lnTo>
                    <a:pt x="136182" y="161328"/>
                  </a:lnTo>
                  <a:lnTo>
                    <a:pt x="7912" y="161328"/>
                  </a:lnTo>
                  <a:lnTo>
                    <a:pt x="7912" y="162598"/>
                  </a:lnTo>
                  <a:lnTo>
                    <a:pt x="13487" y="162598"/>
                  </a:lnTo>
                  <a:lnTo>
                    <a:pt x="13487" y="163868"/>
                  </a:lnTo>
                  <a:lnTo>
                    <a:pt x="134912" y="163868"/>
                  </a:lnTo>
                  <a:lnTo>
                    <a:pt x="134912" y="165138"/>
                  </a:lnTo>
                  <a:lnTo>
                    <a:pt x="1057160" y="165138"/>
                  </a:lnTo>
                  <a:lnTo>
                    <a:pt x="1057160" y="163868"/>
                  </a:lnTo>
                  <a:lnTo>
                    <a:pt x="1191691" y="163868"/>
                  </a:lnTo>
                  <a:lnTo>
                    <a:pt x="1191691" y="162598"/>
                  </a:lnTo>
                  <a:lnTo>
                    <a:pt x="1193228" y="162598"/>
                  </a:lnTo>
                  <a:lnTo>
                    <a:pt x="1193228" y="161328"/>
                  </a:lnTo>
                  <a:close/>
                </a:path>
                <a:path w="1202054" h="165735">
                  <a:moveTo>
                    <a:pt x="1201877" y="2540"/>
                  </a:moveTo>
                  <a:lnTo>
                    <a:pt x="1178090" y="2540"/>
                  </a:lnTo>
                  <a:lnTo>
                    <a:pt x="1178090" y="1270"/>
                  </a:lnTo>
                  <a:lnTo>
                    <a:pt x="1041412" y="1270"/>
                  </a:lnTo>
                  <a:lnTo>
                    <a:pt x="1041412" y="0"/>
                  </a:lnTo>
                  <a:lnTo>
                    <a:pt x="182740" y="0"/>
                  </a:lnTo>
                  <a:lnTo>
                    <a:pt x="182740" y="1270"/>
                  </a:lnTo>
                  <a:lnTo>
                    <a:pt x="19138" y="1270"/>
                  </a:lnTo>
                  <a:lnTo>
                    <a:pt x="19138" y="2540"/>
                  </a:lnTo>
                  <a:lnTo>
                    <a:pt x="0" y="2540"/>
                  </a:lnTo>
                  <a:lnTo>
                    <a:pt x="0" y="3810"/>
                  </a:lnTo>
                  <a:lnTo>
                    <a:pt x="97358" y="3810"/>
                  </a:lnTo>
                  <a:lnTo>
                    <a:pt x="97358" y="5080"/>
                  </a:lnTo>
                  <a:lnTo>
                    <a:pt x="441858" y="5080"/>
                  </a:lnTo>
                  <a:lnTo>
                    <a:pt x="441858" y="6350"/>
                  </a:lnTo>
                  <a:lnTo>
                    <a:pt x="711060" y="6350"/>
                  </a:lnTo>
                  <a:lnTo>
                    <a:pt x="711060" y="5080"/>
                  </a:lnTo>
                  <a:lnTo>
                    <a:pt x="1113078" y="5080"/>
                  </a:lnTo>
                  <a:lnTo>
                    <a:pt x="1113078" y="3810"/>
                  </a:lnTo>
                  <a:lnTo>
                    <a:pt x="1201877" y="3810"/>
                  </a:lnTo>
                  <a:lnTo>
                    <a:pt x="1201877" y="2540"/>
                  </a:lnTo>
                  <a:close/>
                </a:path>
              </a:pathLst>
            </a:custGeom>
            <a:solidFill>
              <a:srgbClr val="DFDFDF"/>
            </a:solidFill>
          </p:spPr>
          <p:txBody>
            <a:bodyPr wrap="square" lIns="0" tIns="0" rIns="0" bIns="0" rtlCol="0"/>
            <a:lstStyle/>
            <a:p>
              <a:endParaRPr/>
            </a:p>
          </p:txBody>
        </p:sp>
      </p:grpSp>
      <p:sp>
        <p:nvSpPr>
          <p:cNvPr id="5" name="object 5"/>
          <p:cNvSpPr/>
          <p:nvPr/>
        </p:nvSpPr>
        <p:spPr>
          <a:xfrm>
            <a:off x="6605838" y="1023420"/>
            <a:ext cx="84455" cy="282575"/>
          </a:xfrm>
          <a:custGeom>
            <a:avLst/>
            <a:gdLst/>
            <a:ahLst/>
            <a:cxnLst/>
            <a:rect l="l" t="t" r="r" b="b"/>
            <a:pathLst>
              <a:path w="84454" h="282575">
                <a:moveTo>
                  <a:pt x="84199" y="282157"/>
                </a:moveTo>
                <a:lnTo>
                  <a:pt x="0" y="282157"/>
                </a:lnTo>
                <a:lnTo>
                  <a:pt x="0" y="0"/>
                </a:lnTo>
                <a:lnTo>
                  <a:pt x="84199" y="0"/>
                </a:lnTo>
                <a:lnTo>
                  <a:pt x="84199" y="282157"/>
                </a:lnTo>
                <a:close/>
              </a:path>
            </a:pathLst>
          </a:custGeom>
          <a:solidFill>
            <a:srgbClr val="DFDFDF"/>
          </a:solidFill>
        </p:spPr>
        <p:txBody>
          <a:bodyPr wrap="square" lIns="0" tIns="0" rIns="0" bIns="0" rtlCol="0"/>
          <a:lstStyle/>
          <a:p>
            <a:endParaRPr/>
          </a:p>
        </p:txBody>
      </p:sp>
      <p:sp>
        <p:nvSpPr>
          <p:cNvPr id="6" name="object 6"/>
          <p:cNvSpPr/>
          <p:nvPr/>
        </p:nvSpPr>
        <p:spPr>
          <a:xfrm>
            <a:off x="5902703" y="982625"/>
            <a:ext cx="84455" cy="323215"/>
          </a:xfrm>
          <a:custGeom>
            <a:avLst/>
            <a:gdLst/>
            <a:ahLst/>
            <a:cxnLst/>
            <a:rect l="l" t="t" r="r" b="b"/>
            <a:pathLst>
              <a:path w="84454" h="323215">
                <a:moveTo>
                  <a:pt x="84199" y="322952"/>
                </a:moveTo>
                <a:lnTo>
                  <a:pt x="0" y="322952"/>
                </a:lnTo>
                <a:lnTo>
                  <a:pt x="0" y="0"/>
                </a:lnTo>
                <a:lnTo>
                  <a:pt x="84199" y="0"/>
                </a:lnTo>
                <a:lnTo>
                  <a:pt x="84199" y="322952"/>
                </a:lnTo>
                <a:close/>
              </a:path>
            </a:pathLst>
          </a:custGeom>
          <a:solidFill>
            <a:srgbClr val="DFDFDF"/>
          </a:solidFill>
        </p:spPr>
        <p:txBody>
          <a:bodyPr wrap="square" lIns="0" tIns="0" rIns="0" bIns="0" rtlCol="0"/>
          <a:lstStyle/>
          <a:p>
            <a:endParaRPr/>
          </a:p>
        </p:txBody>
      </p:sp>
      <p:sp>
        <p:nvSpPr>
          <p:cNvPr id="7" name="object 7"/>
          <p:cNvSpPr/>
          <p:nvPr/>
        </p:nvSpPr>
        <p:spPr>
          <a:xfrm>
            <a:off x="6078550" y="915306"/>
            <a:ext cx="84455" cy="390525"/>
          </a:xfrm>
          <a:custGeom>
            <a:avLst/>
            <a:gdLst/>
            <a:ahLst/>
            <a:cxnLst/>
            <a:rect l="l" t="t" r="r" b="b"/>
            <a:pathLst>
              <a:path w="84454" h="390525">
                <a:moveTo>
                  <a:pt x="84199" y="390271"/>
                </a:moveTo>
                <a:lnTo>
                  <a:pt x="0" y="390271"/>
                </a:lnTo>
                <a:lnTo>
                  <a:pt x="0" y="0"/>
                </a:lnTo>
                <a:lnTo>
                  <a:pt x="84199" y="0"/>
                </a:lnTo>
                <a:lnTo>
                  <a:pt x="84199" y="390271"/>
                </a:lnTo>
                <a:close/>
              </a:path>
            </a:pathLst>
          </a:custGeom>
          <a:solidFill>
            <a:srgbClr val="DFDFDF"/>
          </a:solidFill>
        </p:spPr>
        <p:txBody>
          <a:bodyPr wrap="square" lIns="0" tIns="0" rIns="0" bIns="0" rtlCol="0"/>
          <a:lstStyle/>
          <a:p>
            <a:endParaRPr/>
          </a:p>
        </p:txBody>
      </p:sp>
      <p:sp>
        <p:nvSpPr>
          <p:cNvPr id="8" name="object 8"/>
          <p:cNvSpPr/>
          <p:nvPr/>
        </p:nvSpPr>
        <p:spPr>
          <a:xfrm>
            <a:off x="6254270" y="936651"/>
            <a:ext cx="84455" cy="368935"/>
          </a:xfrm>
          <a:custGeom>
            <a:avLst/>
            <a:gdLst/>
            <a:ahLst/>
            <a:cxnLst/>
            <a:rect l="l" t="t" r="r" b="b"/>
            <a:pathLst>
              <a:path w="84454" h="368934">
                <a:moveTo>
                  <a:pt x="84199" y="368926"/>
                </a:moveTo>
                <a:lnTo>
                  <a:pt x="0" y="368926"/>
                </a:lnTo>
                <a:lnTo>
                  <a:pt x="0" y="0"/>
                </a:lnTo>
                <a:lnTo>
                  <a:pt x="84199" y="0"/>
                </a:lnTo>
                <a:lnTo>
                  <a:pt x="84199" y="368926"/>
                </a:lnTo>
                <a:close/>
              </a:path>
            </a:pathLst>
          </a:custGeom>
          <a:solidFill>
            <a:srgbClr val="DFDFDF"/>
          </a:solidFill>
        </p:spPr>
        <p:txBody>
          <a:bodyPr wrap="square" lIns="0" tIns="0" rIns="0" bIns="0" rtlCol="0"/>
          <a:lstStyle/>
          <a:p>
            <a:endParaRPr/>
          </a:p>
        </p:txBody>
      </p:sp>
      <p:sp>
        <p:nvSpPr>
          <p:cNvPr id="9" name="object 9"/>
          <p:cNvSpPr/>
          <p:nvPr/>
        </p:nvSpPr>
        <p:spPr>
          <a:xfrm>
            <a:off x="6429991" y="811865"/>
            <a:ext cx="84455" cy="494030"/>
          </a:xfrm>
          <a:custGeom>
            <a:avLst/>
            <a:gdLst/>
            <a:ahLst/>
            <a:cxnLst/>
            <a:rect l="l" t="t" r="r" b="b"/>
            <a:pathLst>
              <a:path w="84454" h="494030">
                <a:moveTo>
                  <a:pt x="84199" y="493712"/>
                </a:moveTo>
                <a:lnTo>
                  <a:pt x="0" y="493712"/>
                </a:lnTo>
                <a:lnTo>
                  <a:pt x="0" y="0"/>
                </a:lnTo>
                <a:lnTo>
                  <a:pt x="84199" y="0"/>
                </a:lnTo>
                <a:lnTo>
                  <a:pt x="84199" y="493712"/>
                </a:lnTo>
                <a:close/>
              </a:path>
            </a:pathLst>
          </a:custGeom>
          <a:solidFill>
            <a:srgbClr val="DFDFDF"/>
          </a:solidFill>
        </p:spPr>
        <p:txBody>
          <a:bodyPr wrap="square" lIns="0" tIns="0" rIns="0" bIns="0" rtlCol="0"/>
          <a:lstStyle/>
          <a:p>
            <a:endParaRPr/>
          </a:p>
        </p:txBody>
      </p:sp>
      <p:sp>
        <p:nvSpPr>
          <p:cNvPr id="10" name="object 10"/>
          <p:cNvSpPr/>
          <p:nvPr/>
        </p:nvSpPr>
        <p:spPr>
          <a:xfrm>
            <a:off x="6781558" y="814265"/>
            <a:ext cx="84455" cy="491490"/>
          </a:xfrm>
          <a:custGeom>
            <a:avLst/>
            <a:gdLst/>
            <a:ahLst/>
            <a:cxnLst/>
            <a:rect l="l" t="t" r="r" b="b"/>
            <a:pathLst>
              <a:path w="84454" h="491490">
                <a:moveTo>
                  <a:pt x="84199" y="491312"/>
                </a:moveTo>
                <a:lnTo>
                  <a:pt x="0" y="491312"/>
                </a:lnTo>
                <a:lnTo>
                  <a:pt x="0" y="0"/>
                </a:lnTo>
                <a:lnTo>
                  <a:pt x="84199" y="0"/>
                </a:lnTo>
                <a:lnTo>
                  <a:pt x="84199" y="491312"/>
                </a:lnTo>
                <a:close/>
              </a:path>
            </a:pathLst>
          </a:custGeom>
          <a:solidFill>
            <a:srgbClr val="DFDFDF"/>
          </a:solidFill>
        </p:spPr>
        <p:txBody>
          <a:bodyPr wrap="square" lIns="0" tIns="0" rIns="0" bIns="0" rtlCol="0"/>
          <a:lstStyle/>
          <a:p>
            <a:endParaRPr/>
          </a:p>
        </p:txBody>
      </p:sp>
      <p:sp>
        <p:nvSpPr>
          <p:cNvPr id="11" name="object 11"/>
          <p:cNvSpPr/>
          <p:nvPr/>
        </p:nvSpPr>
        <p:spPr>
          <a:xfrm>
            <a:off x="6957405" y="975678"/>
            <a:ext cx="84455" cy="330200"/>
          </a:xfrm>
          <a:custGeom>
            <a:avLst/>
            <a:gdLst/>
            <a:ahLst/>
            <a:cxnLst/>
            <a:rect l="l" t="t" r="r" b="b"/>
            <a:pathLst>
              <a:path w="84454" h="330200">
                <a:moveTo>
                  <a:pt x="84199" y="329899"/>
                </a:moveTo>
                <a:lnTo>
                  <a:pt x="0" y="329899"/>
                </a:lnTo>
                <a:lnTo>
                  <a:pt x="0" y="0"/>
                </a:lnTo>
                <a:lnTo>
                  <a:pt x="84199" y="0"/>
                </a:lnTo>
                <a:lnTo>
                  <a:pt x="84199" y="329899"/>
                </a:lnTo>
                <a:close/>
              </a:path>
            </a:pathLst>
          </a:custGeom>
          <a:solidFill>
            <a:srgbClr val="DFDFDF"/>
          </a:solidFill>
        </p:spPr>
        <p:txBody>
          <a:bodyPr wrap="square" lIns="0" tIns="0" rIns="0" bIns="0" rtlCol="0"/>
          <a:lstStyle/>
          <a:p>
            <a:endParaRPr/>
          </a:p>
        </p:txBody>
      </p:sp>
      <p:sp>
        <p:nvSpPr>
          <p:cNvPr id="12" name="object 12"/>
          <p:cNvSpPr/>
          <p:nvPr/>
        </p:nvSpPr>
        <p:spPr>
          <a:xfrm>
            <a:off x="7133125" y="835863"/>
            <a:ext cx="84455" cy="469900"/>
          </a:xfrm>
          <a:custGeom>
            <a:avLst/>
            <a:gdLst/>
            <a:ahLst/>
            <a:cxnLst/>
            <a:rect l="l" t="t" r="r" b="b"/>
            <a:pathLst>
              <a:path w="84454" h="469900">
                <a:moveTo>
                  <a:pt x="84199" y="469715"/>
                </a:moveTo>
                <a:lnTo>
                  <a:pt x="0" y="469715"/>
                </a:lnTo>
                <a:lnTo>
                  <a:pt x="0" y="0"/>
                </a:lnTo>
                <a:lnTo>
                  <a:pt x="84199" y="0"/>
                </a:lnTo>
                <a:lnTo>
                  <a:pt x="84199" y="469715"/>
                </a:lnTo>
                <a:close/>
              </a:path>
            </a:pathLst>
          </a:custGeom>
          <a:solidFill>
            <a:srgbClr val="DFDFDF"/>
          </a:solidFill>
        </p:spPr>
        <p:txBody>
          <a:bodyPr wrap="square" lIns="0" tIns="0" rIns="0" bIns="0" rtlCol="0"/>
          <a:lstStyle/>
          <a:p>
            <a:endParaRPr/>
          </a:p>
        </p:txBody>
      </p:sp>
      <p:sp>
        <p:nvSpPr>
          <p:cNvPr id="13" name="object 13"/>
          <p:cNvSpPr/>
          <p:nvPr/>
        </p:nvSpPr>
        <p:spPr>
          <a:xfrm>
            <a:off x="7308972" y="730148"/>
            <a:ext cx="84455" cy="575945"/>
          </a:xfrm>
          <a:custGeom>
            <a:avLst/>
            <a:gdLst/>
            <a:ahLst/>
            <a:cxnLst/>
            <a:rect l="l" t="t" r="r" b="b"/>
            <a:pathLst>
              <a:path w="84454" h="575944">
                <a:moveTo>
                  <a:pt x="84199" y="575429"/>
                </a:moveTo>
                <a:lnTo>
                  <a:pt x="0" y="575429"/>
                </a:lnTo>
                <a:lnTo>
                  <a:pt x="0" y="0"/>
                </a:lnTo>
                <a:lnTo>
                  <a:pt x="84199" y="0"/>
                </a:lnTo>
                <a:lnTo>
                  <a:pt x="84199" y="575429"/>
                </a:lnTo>
                <a:close/>
              </a:path>
            </a:pathLst>
          </a:custGeom>
          <a:solidFill>
            <a:srgbClr val="DFDFDF"/>
          </a:solidFill>
        </p:spPr>
        <p:txBody>
          <a:bodyPr wrap="square" lIns="0" tIns="0" rIns="0" bIns="0" rtlCol="0"/>
          <a:lstStyle/>
          <a:p>
            <a:endParaRPr/>
          </a:p>
        </p:txBody>
      </p:sp>
      <p:sp>
        <p:nvSpPr>
          <p:cNvPr id="14" name="object 14"/>
          <p:cNvSpPr/>
          <p:nvPr/>
        </p:nvSpPr>
        <p:spPr>
          <a:xfrm>
            <a:off x="7484693" y="833463"/>
            <a:ext cx="84455" cy="472440"/>
          </a:xfrm>
          <a:custGeom>
            <a:avLst/>
            <a:gdLst/>
            <a:ahLst/>
            <a:cxnLst/>
            <a:rect l="l" t="t" r="r" b="b"/>
            <a:pathLst>
              <a:path w="84454" h="472440">
                <a:moveTo>
                  <a:pt x="84199" y="472114"/>
                </a:moveTo>
                <a:lnTo>
                  <a:pt x="0" y="472114"/>
                </a:lnTo>
                <a:lnTo>
                  <a:pt x="0" y="0"/>
                </a:lnTo>
                <a:lnTo>
                  <a:pt x="84199" y="0"/>
                </a:lnTo>
                <a:lnTo>
                  <a:pt x="84199" y="472114"/>
                </a:lnTo>
                <a:close/>
              </a:path>
            </a:pathLst>
          </a:custGeom>
          <a:solidFill>
            <a:srgbClr val="DFDFDF"/>
          </a:solidFill>
        </p:spPr>
        <p:txBody>
          <a:bodyPr wrap="square" lIns="0" tIns="0" rIns="0" bIns="0" rtlCol="0"/>
          <a:lstStyle/>
          <a:p>
            <a:endParaRPr/>
          </a:p>
        </p:txBody>
      </p:sp>
      <p:grpSp>
        <p:nvGrpSpPr>
          <p:cNvPr id="15" name="object 15"/>
          <p:cNvGrpSpPr/>
          <p:nvPr/>
        </p:nvGrpSpPr>
        <p:grpSpPr>
          <a:xfrm>
            <a:off x="9082309" y="575057"/>
            <a:ext cx="1409065" cy="1409700"/>
            <a:chOff x="9082309" y="575057"/>
            <a:chExt cx="1409065" cy="1409700"/>
          </a:xfrm>
        </p:grpSpPr>
        <p:sp>
          <p:nvSpPr>
            <p:cNvPr id="16" name="object 16"/>
            <p:cNvSpPr/>
            <p:nvPr/>
          </p:nvSpPr>
          <p:spPr>
            <a:xfrm>
              <a:off x="9082309" y="575057"/>
              <a:ext cx="1409065" cy="1409700"/>
            </a:xfrm>
            <a:custGeom>
              <a:avLst/>
              <a:gdLst/>
              <a:ahLst/>
              <a:cxnLst/>
              <a:rect l="l" t="t" r="r" b="b"/>
              <a:pathLst>
                <a:path w="1409065" h="1409700">
                  <a:moveTo>
                    <a:pt x="713373" y="1409453"/>
                  </a:moveTo>
                  <a:lnTo>
                    <a:pt x="658649" y="1408026"/>
                  </a:lnTo>
                  <a:lnTo>
                    <a:pt x="604201" y="1402350"/>
                  </a:lnTo>
                  <a:lnTo>
                    <a:pt x="550357" y="1392461"/>
                  </a:lnTo>
                  <a:lnTo>
                    <a:pt x="497442" y="1378418"/>
                  </a:lnTo>
                  <a:lnTo>
                    <a:pt x="445779" y="1360306"/>
                  </a:lnTo>
                  <a:lnTo>
                    <a:pt x="395677" y="1338235"/>
                  </a:lnTo>
                  <a:lnTo>
                    <a:pt x="347441" y="1312338"/>
                  </a:lnTo>
                  <a:lnTo>
                    <a:pt x="301358" y="1282771"/>
                  </a:lnTo>
                  <a:lnTo>
                    <a:pt x="257711" y="1249712"/>
                  </a:lnTo>
                  <a:lnTo>
                    <a:pt x="216761" y="1213363"/>
                  </a:lnTo>
                  <a:lnTo>
                    <a:pt x="178756" y="1173941"/>
                  </a:lnTo>
                  <a:lnTo>
                    <a:pt x="143925" y="1131686"/>
                  </a:lnTo>
                  <a:lnTo>
                    <a:pt x="112480" y="1086852"/>
                  </a:lnTo>
                  <a:lnTo>
                    <a:pt x="84609" y="1039710"/>
                  </a:lnTo>
                  <a:lnTo>
                    <a:pt x="60482" y="990545"/>
                  </a:lnTo>
                  <a:lnTo>
                    <a:pt x="40243" y="939653"/>
                  </a:lnTo>
                  <a:lnTo>
                    <a:pt x="24017" y="887343"/>
                  </a:lnTo>
                  <a:lnTo>
                    <a:pt x="11898" y="833930"/>
                  </a:lnTo>
                  <a:lnTo>
                    <a:pt x="3964" y="779737"/>
                  </a:lnTo>
                  <a:lnTo>
                    <a:pt x="259" y="725091"/>
                  </a:lnTo>
                  <a:lnTo>
                    <a:pt x="0" y="697702"/>
                  </a:lnTo>
                  <a:lnTo>
                    <a:pt x="805" y="670322"/>
                  </a:lnTo>
                  <a:lnTo>
                    <a:pt x="5603" y="615761"/>
                  </a:lnTo>
                  <a:lnTo>
                    <a:pt x="14619" y="561738"/>
                  </a:lnTo>
                  <a:lnTo>
                    <a:pt x="27803" y="508578"/>
                  </a:lnTo>
                  <a:lnTo>
                    <a:pt x="45073" y="456603"/>
                  </a:lnTo>
                  <a:lnTo>
                    <a:pt x="66324" y="406127"/>
                  </a:lnTo>
                  <a:lnTo>
                    <a:pt x="91429" y="357454"/>
                  </a:lnTo>
                  <a:lnTo>
                    <a:pt x="120237" y="310879"/>
                  </a:lnTo>
                  <a:lnTo>
                    <a:pt x="152572" y="266683"/>
                  </a:lnTo>
                  <a:lnTo>
                    <a:pt x="188240" y="225133"/>
                  </a:lnTo>
                  <a:lnTo>
                    <a:pt x="227025" y="186480"/>
                  </a:lnTo>
                  <a:lnTo>
                    <a:pt x="268692" y="150957"/>
                  </a:lnTo>
                  <a:lnTo>
                    <a:pt x="312992" y="118779"/>
                  </a:lnTo>
                  <a:lnTo>
                    <a:pt x="359656" y="90140"/>
                  </a:lnTo>
                  <a:lnTo>
                    <a:pt x="408401" y="65213"/>
                  </a:lnTo>
                  <a:lnTo>
                    <a:pt x="458934" y="44149"/>
                  </a:lnTo>
                  <a:lnTo>
                    <a:pt x="510949" y="27074"/>
                  </a:lnTo>
                  <a:lnTo>
                    <a:pt x="564132" y="14093"/>
                  </a:lnTo>
                  <a:lnTo>
                    <a:pt x="618163" y="5283"/>
                  </a:lnTo>
                  <a:lnTo>
                    <a:pt x="672713" y="698"/>
                  </a:lnTo>
                  <a:lnTo>
                    <a:pt x="700081" y="0"/>
                  </a:lnTo>
                  <a:lnTo>
                    <a:pt x="727456" y="365"/>
                  </a:lnTo>
                  <a:lnTo>
                    <a:pt x="754796" y="1795"/>
                  </a:lnTo>
                  <a:lnTo>
                    <a:pt x="782059" y="4287"/>
                  </a:lnTo>
                  <a:lnTo>
                    <a:pt x="704550" y="704376"/>
                  </a:lnTo>
                  <a:lnTo>
                    <a:pt x="1400615" y="597904"/>
                  </a:lnTo>
                  <a:lnTo>
                    <a:pt x="1404239" y="625053"/>
                  </a:lnTo>
                  <a:lnTo>
                    <a:pt x="1406806" y="652324"/>
                  </a:lnTo>
                  <a:lnTo>
                    <a:pt x="1408311" y="679675"/>
                  </a:lnTo>
                  <a:lnTo>
                    <a:pt x="1408753" y="707061"/>
                  </a:lnTo>
                  <a:lnTo>
                    <a:pt x="1408132" y="734444"/>
                  </a:lnTo>
                  <a:lnTo>
                    <a:pt x="1403702" y="789038"/>
                  </a:lnTo>
                  <a:lnTo>
                    <a:pt x="1395048" y="843120"/>
                  </a:lnTo>
                  <a:lnTo>
                    <a:pt x="1382221" y="896368"/>
                  </a:lnTo>
                  <a:lnTo>
                    <a:pt x="1365302" y="948457"/>
                  </a:lnTo>
                  <a:lnTo>
                    <a:pt x="1344390" y="999076"/>
                  </a:lnTo>
                  <a:lnTo>
                    <a:pt x="1319613" y="1047915"/>
                  </a:lnTo>
                  <a:lnTo>
                    <a:pt x="1291119" y="1094683"/>
                  </a:lnTo>
                  <a:lnTo>
                    <a:pt x="1259082" y="1139094"/>
                  </a:lnTo>
                  <a:lnTo>
                    <a:pt x="1223693" y="1180885"/>
                  </a:lnTo>
                  <a:lnTo>
                    <a:pt x="1185170" y="1219797"/>
                  </a:lnTo>
                  <a:lnTo>
                    <a:pt x="1143740" y="1255600"/>
                  </a:lnTo>
                  <a:lnTo>
                    <a:pt x="1099659" y="1288074"/>
                  </a:lnTo>
                  <a:lnTo>
                    <a:pt x="1053187" y="1317027"/>
                  </a:lnTo>
                  <a:lnTo>
                    <a:pt x="1004611" y="1342280"/>
                  </a:lnTo>
                  <a:lnTo>
                    <a:pt x="954219" y="1363685"/>
                  </a:lnTo>
                  <a:lnTo>
                    <a:pt x="902321" y="1381108"/>
                  </a:lnTo>
                  <a:lnTo>
                    <a:pt x="849224" y="1394446"/>
                  </a:lnTo>
                  <a:lnTo>
                    <a:pt x="795255" y="1403619"/>
                  </a:lnTo>
                  <a:lnTo>
                    <a:pt x="740735" y="1408571"/>
                  </a:lnTo>
                  <a:lnTo>
                    <a:pt x="713373" y="1409453"/>
                  </a:lnTo>
                  <a:close/>
                </a:path>
              </a:pathLst>
            </a:custGeom>
            <a:solidFill>
              <a:srgbClr val="EBEBEB"/>
            </a:solidFill>
          </p:spPr>
          <p:txBody>
            <a:bodyPr wrap="square" lIns="0" tIns="0" rIns="0" bIns="0" rtlCol="0"/>
            <a:lstStyle/>
            <a:p>
              <a:endParaRPr/>
            </a:p>
          </p:txBody>
        </p:sp>
        <p:sp>
          <p:nvSpPr>
            <p:cNvPr id="17" name="object 17"/>
            <p:cNvSpPr/>
            <p:nvPr/>
          </p:nvSpPr>
          <p:spPr>
            <a:xfrm>
              <a:off x="9928244" y="580986"/>
              <a:ext cx="530225" cy="540385"/>
            </a:xfrm>
            <a:custGeom>
              <a:avLst/>
              <a:gdLst/>
              <a:ahLst/>
              <a:cxnLst/>
              <a:rect l="l" t="t" r="r" b="b"/>
              <a:pathLst>
                <a:path w="530225" h="540385">
                  <a:moveTo>
                    <a:pt x="0" y="539812"/>
                  </a:moveTo>
                  <a:lnTo>
                    <a:pt x="84451" y="0"/>
                  </a:lnTo>
                  <a:lnTo>
                    <a:pt x="309072" y="127086"/>
                  </a:lnTo>
                  <a:lnTo>
                    <a:pt x="445076" y="271958"/>
                  </a:lnTo>
                  <a:lnTo>
                    <a:pt x="512202" y="390922"/>
                  </a:lnTo>
                  <a:lnTo>
                    <a:pt x="530191" y="440287"/>
                  </a:lnTo>
                  <a:lnTo>
                    <a:pt x="0" y="539812"/>
                  </a:lnTo>
                  <a:close/>
                </a:path>
              </a:pathLst>
            </a:custGeom>
            <a:solidFill>
              <a:srgbClr val="DFDFDF"/>
            </a:solidFill>
          </p:spPr>
          <p:txBody>
            <a:bodyPr wrap="square" lIns="0" tIns="0" rIns="0" bIns="0" rtlCol="0"/>
            <a:lstStyle/>
            <a:p>
              <a:endParaRPr/>
            </a:p>
          </p:txBody>
        </p:sp>
      </p:grpSp>
      <p:grpSp>
        <p:nvGrpSpPr>
          <p:cNvPr id="18" name="object 18"/>
          <p:cNvGrpSpPr/>
          <p:nvPr/>
        </p:nvGrpSpPr>
        <p:grpSpPr>
          <a:xfrm>
            <a:off x="2678762" y="2208760"/>
            <a:ext cx="713105" cy="721995"/>
            <a:chOff x="2678762" y="2208760"/>
            <a:chExt cx="713105" cy="721995"/>
          </a:xfrm>
        </p:grpSpPr>
        <p:sp>
          <p:nvSpPr>
            <p:cNvPr id="19" name="object 19"/>
            <p:cNvSpPr/>
            <p:nvPr/>
          </p:nvSpPr>
          <p:spPr>
            <a:xfrm>
              <a:off x="2678820" y="2239644"/>
              <a:ext cx="690245" cy="689610"/>
            </a:xfrm>
            <a:custGeom>
              <a:avLst/>
              <a:gdLst/>
              <a:ahLst/>
              <a:cxnLst/>
              <a:rect l="l" t="t" r="r" b="b"/>
              <a:pathLst>
                <a:path w="690245" h="689610">
                  <a:moveTo>
                    <a:pt x="384394" y="688343"/>
                  </a:moveTo>
                  <a:lnTo>
                    <a:pt x="308283" y="688343"/>
                  </a:lnTo>
                  <a:lnTo>
                    <a:pt x="283115" y="684554"/>
                  </a:lnTo>
                  <a:lnTo>
                    <a:pt x="274792" y="682028"/>
                  </a:lnTo>
                  <a:lnTo>
                    <a:pt x="266516" y="680764"/>
                  </a:lnTo>
                  <a:lnTo>
                    <a:pt x="250108" y="675712"/>
                  </a:lnTo>
                  <a:lnTo>
                    <a:pt x="241986" y="674449"/>
                  </a:lnTo>
                  <a:lnTo>
                    <a:pt x="233931" y="670660"/>
                  </a:lnTo>
                  <a:lnTo>
                    <a:pt x="218023" y="665608"/>
                  </a:lnTo>
                  <a:lnTo>
                    <a:pt x="202423" y="658030"/>
                  </a:lnTo>
                  <a:lnTo>
                    <a:pt x="194752" y="655504"/>
                  </a:lnTo>
                  <a:lnTo>
                    <a:pt x="187168" y="651715"/>
                  </a:lnTo>
                  <a:lnTo>
                    <a:pt x="179679" y="646663"/>
                  </a:lnTo>
                  <a:lnTo>
                    <a:pt x="165014" y="639085"/>
                  </a:lnTo>
                  <a:lnTo>
                    <a:pt x="157839" y="634033"/>
                  </a:lnTo>
                  <a:lnTo>
                    <a:pt x="150776" y="628981"/>
                  </a:lnTo>
                  <a:lnTo>
                    <a:pt x="143834" y="625192"/>
                  </a:lnTo>
                  <a:lnTo>
                    <a:pt x="137015" y="620140"/>
                  </a:lnTo>
                  <a:lnTo>
                    <a:pt x="130316" y="613825"/>
                  </a:lnTo>
                  <a:lnTo>
                    <a:pt x="123747" y="608773"/>
                  </a:lnTo>
                  <a:lnTo>
                    <a:pt x="117316" y="603721"/>
                  </a:lnTo>
                  <a:lnTo>
                    <a:pt x="111021" y="597406"/>
                  </a:lnTo>
                  <a:lnTo>
                    <a:pt x="104865" y="592353"/>
                  </a:lnTo>
                  <a:lnTo>
                    <a:pt x="76330" y="560778"/>
                  </a:lnTo>
                  <a:lnTo>
                    <a:pt x="66030" y="546885"/>
                  </a:lnTo>
                  <a:lnTo>
                    <a:pt x="61128" y="540570"/>
                  </a:lnTo>
                  <a:lnTo>
                    <a:pt x="56396" y="532992"/>
                  </a:lnTo>
                  <a:lnTo>
                    <a:pt x="51842" y="525414"/>
                  </a:lnTo>
                  <a:lnTo>
                    <a:pt x="47463" y="519099"/>
                  </a:lnTo>
                  <a:lnTo>
                    <a:pt x="28302" y="481208"/>
                  </a:lnTo>
                  <a:lnTo>
                    <a:pt x="25032" y="472367"/>
                  </a:lnTo>
                  <a:lnTo>
                    <a:pt x="21957" y="464789"/>
                  </a:lnTo>
                  <a:lnTo>
                    <a:pt x="19077" y="457211"/>
                  </a:lnTo>
                  <a:lnTo>
                    <a:pt x="16391" y="449633"/>
                  </a:lnTo>
                  <a:lnTo>
                    <a:pt x="13903" y="440792"/>
                  </a:lnTo>
                  <a:lnTo>
                    <a:pt x="11615" y="433214"/>
                  </a:lnTo>
                  <a:lnTo>
                    <a:pt x="9529" y="424372"/>
                  </a:lnTo>
                  <a:lnTo>
                    <a:pt x="7643" y="416794"/>
                  </a:lnTo>
                  <a:lnTo>
                    <a:pt x="5960" y="407953"/>
                  </a:lnTo>
                  <a:lnTo>
                    <a:pt x="627" y="366274"/>
                  </a:lnTo>
                  <a:lnTo>
                    <a:pt x="0" y="338487"/>
                  </a:lnTo>
                  <a:lnTo>
                    <a:pt x="147" y="332172"/>
                  </a:lnTo>
                  <a:lnTo>
                    <a:pt x="5733" y="281652"/>
                  </a:lnTo>
                  <a:lnTo>
                    <a:pt x="9235" y="265233"/>
                  </a:lnTo>
                  <a:lnTo>
                    <a:pt x="11289" y="256392"/>
                  </a:lnTo>
                  <a:lnTo>
                    <a:pt x="13545" y="248813"/>
                  </a:lnTo>
                  <a:lnTo>
                    <a:pt x="16000" y="239972"/>
                  </a:lnTo>
                  <a:lnTo>
                    <a:pt x="18652" y="232394"/>
                  </a:lnTo>
                  <a:lnTo>
                    <a:pt x="21500" y="224816"/>
                  </a:lnTo>
                  <a:lnTo>
                    <a:pt x="24544" y="215975"/>
                  </a:lnTo>
                  <a:lnTo>
                    <a:pt x="27781" y="208397"/>
                  </a:lnTo>
                  <a:lnTo>
                    <a:pt x="46779" y="170507"/>
                  </a:lnTo>
                  <a:lnTo>
                    <a:pt x="51125" y="164191"/>
                  </a:lnTo>
                  <a:lnTo>
                    <a:pt x="55651" y="156613"/>
                  </a:lnTo>
                  <a:lnTo>
                    <a:pt x="60351" y="149035"/>
                  </a:lnTo>
                  <a:lnTo>
                    <a:pt x="65219" y="142720"/>
                  </a:lnTo>
                  <a:lnTo>
                    <a:pt x="70255" y="135142"/>
                  </a:lnTo>
                  <a:lnTo>
                    <a:pt x="97861" y="103567"/>
                  </a:lnTo>
                  <a:lnTo>
                    <a:pt x="109967" y="92200"/>
                  </a:lnTo>
                  <a:lnTo>
                    <a:pt x="116232" y="85885"/>
                  </a:lnTo>
                  <a:lnTo>
                    <a:pt x="122639" y="80832"/>
                  </a:lnTo>
                  <a:lnTo>
                    <a:pt x="129179" y="75780"/>
                  </a:lnTo>
                  <a:lnTo>
                    <a:pt x="135845" y="69465"/>
                  </a:lnTo>
                  <a:lnTo>
                    <a:pt x="142637" y="64413"/>
                  </a:lnTo>
                  <a:lnTo>
                    <a:pt x="149555" y="60624"/>
                  </a:lnTo>
                  <a:lnTo>
                    <a:pt x="156590" y="55572"/>
                  </a:lnTo>
                  <a:lnTo>
                    <a:pt x="163734" y="50520"/>
                  </a:lnTo>
                  <a:lnTo>
                    <a:pt x="170988" y="46731"/>
                  </a:lnTo>
                  <a:lnTo>
                    <a:pt x="178350" y="41679"/>
                  </a:lnTo>
                  <a:lnTo>
                    <a:pt x="201012" y="30312"/>
                  </a:lnTo>
                  <a:lnTo>
                    <a:pt x="208749" y="27786"/>
                  </a:lnTo>
                  <a:lnTo>
                    <a:pt x="216567" y="23997"/>
                  </a:lnTo>
                  <a:lnTo>
                    <a:pt x="224458" y="21471"/>
                  </a:lnTo>
                  <a:lnTo>
                    <a:pt x="232422" y="17682"/>
                  </a:lnTo>
                  <a:lnTo>
                    <a:pt x="248557" y="12630"/>
                  </a:lnTo>
                  <a:lnTo>
                    <a:pt x="256709" y="11367"/>
                  </a:lnTo>
                  <a:lnTo>
                    <a:pt x="273172" y="6315"/>
                  </a:lnTo>
                  <a:lnTo>
                    <a:pt x="306577" y="1263"/>
                  </a:lnTo>
                  <a:lnTo>
                    <a:pt x="315002" y="1263"/>
                  </a:lnTo>
                  <a:lnTo>
                    <a:pt x="323439" y="0"/>
                  </a:lnTo>
                  <a:lnTo>
                    <a:pt x="374173" y="0"/>
                  </a:lnTo>
                  <a:lnTo>
                    <a:pt x="416019" y="6315"/>
                  </a:lnTo>
                  <a:lnTo>
                    <a:pt x="424277" y="8841"/>
                  </a:lnTo>
                  <a:lnTo>
                    <a:pt x="432488" y="10104"/>
                  </a:lnTo>
                  <a:lnTo>
                    <a:pt x="464766" y="20208"/>
                  </a:lnTo>
                  <a:lnTo>
                    <a:pt x="472669" y="23997"/>
                  </a:lnTo>
                  <a:lnTo>
                    <a:pt x="480497" y="26523"/>
                  </a:lnTo>
                  <a:lnTo>
                    <a:pt x="503461" y="37890"/>
                  </a:lnTo>
                  <a:lnTo>
                    <a:pt x="518304" y="45468"/>
                  </a:lnTo>
                  <a:lnTo>
                    <a:pt x="525568" y="50520"/>
                  </a:lnTo>
                  <a:lnTo>
                    <a:pt x="532729" y="54309"/>
                  </a:lnTo>
                  <a:lnTo>
                    <a:pt x="566748" y="79569"/>
                  </a:lnTo>
                  <a:lnTo>
                    <a:pt x="573165" y="85885"/>
                  </a:lnTo>
                  <a:lnTo>
                    <a:pt x="579445" y="90937"/>
                  </a:lnTo>
                  <a:lnTo>
                    <a:pt x="585588" y="97252"/>
                  </a:lnTo>
                  <a:lnTo>
                    <a:pt x="591586" y="103567"/>
                  </a:lnTo>
                  <a:lnTo>
                    <a:pt x="597433" y="108619"/>
                  </a:lnTo>
                  <a:lnTo>
                    <a:pt x="603128" y="114934"/>
                  </a:lnTo>
                  <a:lnTo>
                    <a:pt x="608670" y="121249"/>
                  </a:lnTo>
                  <a:lnTo>
                    <a:pt x="614055" y="128827"/>
                  </a:lnTo>
                  <a:lnTo>
                    <a:pt x="619274" y="135142"/>
                  </a:lnTo>
                  <a:lnTo>
                    <a:pt x="624329" y="141457"/>
                  </a:lnTo>
                  <a:lnTo>
                    <a:pt x="629218" y="149035"/>
                  </a:lnTo>
                  <a:lnTo>
                    <a:pt x="633937" y="155350"/>
                  </a:lnTo>
                  <a:lnTo>
                    <a:pt x="638479" y="162928"/>
                  </a:lnTo>
                  <a:lnTo>
                    <a:pt x="642844" y="170507"/>
                  </a:lnTo>
                  <a:lnTo>
                    <a:pt x="647033" y="178085"/>
                  </a:lnTo>
                  <a:lnTo>
                    <a:pt x="647835" y="179348"/>
                  </a:lnTo>
                  <a:lnTo>
                    <a:pt x="333910" y="179348"/>
                  </a:lnTo>
                  <a:lnTo>
                    <a:pt x="302064" y="184400"/>
                  </a:lnTo>
                  <a:lnTo>
                    <a:pt x="286703" y="189452"/>
                  </a:lnTo>
                  <a:lnTo>
                    <a:pt x="279206" y="193241"/>
                  </a:lnTo>
                  <a:lnTo>
                    <a:pt x="271867" y="195767"/>
                  </a:lnTo>
                  <a:lnTo>
                    <a:pt x="264721" y="199556"/>
                  </a:lnTo>
                  <a:lnTo>
                    <a:pt x="257768" y="204608"/>
                  </a:lnTo>
                  <a:lnTo>
                    <a:pt x="251009" y="208397"/>
                  </a:lnTo>
                  <a:lnTo>
                    <a:pt x="244475" y="213449"/>
                  </a:lnTo>
                  <a:lnTo>
                    <a:pt x="238198" y="218501"/>
                  </a:lnTo>
                  <a:lnTo>
                    <a:pt x="232178" y="223553"/>
                  </a:lnTo>
                  <a:lnTo>
                    <a:pt x="226415" y="229868"/>
                  </a:lnTo>
                  <a:lnTo>
                    <a:pt x="220937" y="234920"/>
                  </a:lnTo>
                  <a:lnTo>
                    <a:pt x="215769" y="241235"/>
                  </a:lnTo>
                  <a:lnTo>
                    <a:pt x="210913" y="247550"/>
                  </a:lnTo>
                  <a:lnTo>
                    <a:pt x="206367" y="255128"/>
                  </a:lnTo>
                  <a:lnTo>
                    <a:pt x="202154" y="261444"/>
                  </a:lnTo>
                  <a:lnTo>
                    <a:pt x="198294" y="269022"/>
                  </a:lnTo>
                  <a:lnTo>
                    <a:pt x="194787" y="276600"/>
                  </a:lnTo>
                  <a:lnTo>
                    <a:pt x="191634" y="282915"/>
                  </a:lnTo>
                  <a:lnTo>
                    <a:pt x="181525" y="322068"/>
                  </a:lnTo>
                  <a:lnTo>
                    <a:pt x="180194" y="348592"/>
                  </a:lnTo>
                  <a:lnTo>
                    <a:pt x="180468" y="354907"/>
                  </a:lnTo>
                  <a:lnTo>
                    <a:pt x="187992" y="394060"/>
                  </a:lnTo>
                  <a:lnTo>
                    <a:pt x="204898" y="430688"/>
                  </a:lnTo>
                  <a:lnTo>
                    <a:pt x="209333" y="438266"/>
                  </a:lnTo>
                  <a:lnTo>
                    <a:pt x="214093" y="444581"/>
                  </a:lnTo>
                  <a:lnTo>
                    <a:pt x="219156" y="450896"/>
                  </a:lnTo>
                  <a:lnTo>
                    <a:pt x="224521" y="457211"/>
                  </a:lnTo>
                  <a:lnTo>
                    <a:pt x="230190" y="462263"/>
                  </a:lnTo>
                  <a:lnTo>
                    <a:pt x="236134" y="468578"/>
                  </a:lnTo>
                  <a:lnTo>
                    <a:pt x="242325" y="473630"/>
                  </a:lnTo>
                  <a:lnTo>
                    <a:pt x="248763" y="478682"/>
                  </a:lnTo>
                  <a:lnTo>
                    <a:pt x="255448" y="482471"/>
                  </a:lnTo>
                  <a:lnTo>
                    <a:pt x="262348" y="487523"/>
                  </a:lnTo>
                  <a:lnTo>
                    <a:pt x="269430" y="491312"/>
                  </a:lnTo>
                  <a:lnTo>
                    <a:pt x="276695" y="493838"/>
                  </a:lnTo>
                  <a:lnTo>
                    <a:pt x="284141" y="497627"/>
                  </a:lnTo>
                  <a:lnTo>
                    <a:pt x="307246" y="505205"/>
                  </a:lnTo>
                  <a:lnTo>
                    <a:pt x="331188" y="508994"/>
                  </a:lnTo>
                  <a:lnTo>
                    <a:pt x="648565" y="508994"/>
                  </a:lnTo>
                  <a:lnTo>
                    <a:pt x="647903" y="510257"/>
                  </a:lnTo>
                  <a:lnTo>
                    <a:pt x="643755" y="517836"/>
                  </a:lnTo>
                  <a:lnTo>
                    <a:pt x="639428" y="525414"/>
                  </a:lnTo>
                  <a:lnTo>
                    <a:pt x="634920" y="531729"/>
                  </a:lnTo>
                  <a:lnTo>
                    <a:pt x="630239" y="539307"/>
                  </a:lnTo>
                  <a:lnTo>
                    <a:pt x="625389" y="545622"/>
                  </a:lnTo>
                  <a:lnTo>
                    <a:pt x="620370" y="553200"/>
                  </a:lnTo>
                  <a:lnTo>
                    <a:pt x="615182" y="559515"/>
                  </a:lnTo>
                  <a:lnTo>
                    <a:pt x="586880" y="591090"/>
                  </a:lnTo>
                  <a:lnTo>
                    <a:pt x="568128" y="607510"/>
                  </a:lnTo>
                  <a:lnTo>
                    <a:pt x="561602" y="613825"/>
                  </a:lnTo>
                  <a:lnTo>
                    <a:pt x="527109" y="637822"/>
                  </a:lnTo>
                  <a:lnTo>
                    <a:pt x="519867" y="642874"/>
                  </a:lnTo>
                  <a:lnTo>
                    <a:pt x="497519" y="654241"/>
                  </a:lnTo>
                  <a:lnTo>
                    <a:pt x="482156" y="661819"/>
                  </a:lnTo>
                  <a:lnTo>
                    <a:pt x="474346" y="664345"/>
                  </a:lnTo>
                  <a:lnTo>
                    <a:pt x="466463" y="668134"/>
                  </a:lnTo>
                  <a:lnTo>
                    <a:pt x="426039" y="680764"/>
                  </a:lnTo>
                  <a:lnTo>
                    <a:pt x="409488" y="683291"/>
                  </a:lnTo>
                  <a:lnTo>
                    <a:pt x="401157" y="685817"/>
                  </a:lnTo>
                  <a:lnTo>
                    <a:pt x="384394" y="688343"/>
                  </a:lnTo>
                  <a:close/>
                </a:path>
                <a:path w="690245" h="689610">
                  <a:moveTo>
                    <a:pt x="648565" y="508994"/>
                  </a:moveTo>
                  <a:lnTo>
                    <a:pt x="355478" y="508994"/>
                  </a:lnTo>
                  <a:lnTo>
                    <a:pt x="387522" y="503942"/>
                  </a:lnTo>
                  <a:lnTo>
                    <a:pt x="402981" y="498890"/>
                  </a:lnTo>
                  <a:lnTo>
                    <a:pt x="410526" y="495101"/>
                  </a:lnTo>
                  <a:lnTo>
                    <a:pt x="417913" y="492575"/>
                  </a:lnTo>
                  <a:lnTo>
                    <a:pt x="425105" y="488786"/>
                  </a:lnTo>
                  <a:lnTo>
                    <a:pt x="432102" y="483734"/>
                  </a:lnTo>
                  <a:lnTo>
                    <a:pt x="438904" y="479945"/>
                  </a:lnTo>
                  <a:lnTo>
                    <a:pt x="445479" y="474893"/>
                  </a:lnTo>
                  <a:lnTo>
                    <a:pt x="474357" y="445844"/>
                  </a:lnTo>
                  <a:lnTo>
                    <a:pt x="488042" y="425635"/>
                  </a:lnTo>
                  <a:lnTo>
                    <a:pt x="491920" y="419320"/>
                  </a:lnTo>
                  <a:lnTo>
                    <a:pt x="505831" y="381430"/>
                  </a:lnTo>
                  <a:lnTo>
                    <a:pt x="510011" y="348592"/>
                  </a:lnTo>
                  <a:lnTo>
                    <a:pt x="509954" y="338487"/>
                  </a:lnTo>
                  <a:lnTo>
                    <a:pt x="504271" y="300597"/>
                  </a:lnTo>
                  <a:lnTo>
                    <a:pt x="488978" y="262707"/>
                  </a:lnTo>
                  <a:lnTo>
                    <a:pt x="480383" y="250076"/>
                  </a:lnTo>
                  <a:lnTo>
                    <a:pt x="475588" y="242498"/>
                  </a:lnTo>
                  <a:lnTo>
                    <a:pt x="470492" y="237446"/>
                  </a:lnTo>
                  <a:lnTo>
                    <a:pt x="465094" y="231131"/>
                  </a:lnTo>
                  <a:lnTo>
                    <a:pt x="459395" y="224816"/>
                  </a:lnTo>
                  <a:lnTo>
                    <a:pt x="427107" y="200819"/>
                  </a:lnTo>
                  <a:lnTo>
                    <a:pt x="382115" y="183137"/>
                  </a:lnTo>
                  <a:lnTo>
                    <a:pt x="358154" y="179348"/>
                  </a:lnTo>
                  <a:lnTo>
                    <a:pt x="647835" y="179348"/>
                  </a:lnTo>
                  <a:lnTo>
                    <a:pt x="651041" y="184400"/>
                  </a:lnTo>
                  <a:lnTo>
                    <a:pt x="654862" y="191978"/>
                  </a:lnTo>
                  <a:lnTo>
                    <a:pt x="658497" y="199556"/>
                  </a:lnTo>
                  <a:lnTo>
                    <a:pt x="661945" y="208397"/>
                  </a:lnTo>
                  <a:lnTo>
                    <a:pt x="665203" y="215975"/>
                  </a:lnTo>
                  <a:lnTo>
                    <a:pt x="668267" y="223553"/>
                  </a:lnTo>
                  <a:lnTo>
                    <a:pt x="671136" y="231131"/>
                  </a:lnTo>
                  <a:lnTo>
                    <a:pt x="673810" y="239972"/>
                  </a:lnTo>
                  <a:lnTo>
                    <a:pt x="676287" y="247550"/>
                  </a:lnTo>
                  <a:lnTo>
                    <a:pt x="678563" y="256392"/>
                  </a:lnTo>
                  <a:lnTo>
                    <a:pt x="680639" y="263970"/>
                  </a:lnTo>
                  <a:lnTo>
                    <a:pt x="682514" y="272811"/>
                  </a:lnTo>
                  <a:lnTo>
                    <a:pt x="688824" y="314490"/>
                  </a:lnTo>
                  <a:lnTo>
                    <a:pt x="690157" y="348592"/>
                  </a:lnTo>
                  <a:lnTo>
                    <a:pt x="690003" y="354907"/>
                  </a:lnTo>
                  <a:lnTo>
                    <a:pt x="689916" y="357433"/>
                  </a:lnTo>
                  <a:lnTo>
                    <a:pt x="689692" y="362485"/>
                  </a:lnTo>
                  <a:lnTo>
                    <a:pt x="689579" y="365011"/>
                  </a:lnTo>
                  <a:lnTo>
                    <a:pt x="689151" y="371326"/>
                  </a:lnTo>
                  <a:lnTo>
                    <a:pt x="689065" y="372589"/>
                  </a:lnTo>
                  <a:lnTo>
                    <a:pt x="688979" y="373852"/>
                  </a:lnTo>
                  <a:lnTo>
                    <a:pt x="688172" y="381430"/>
                  </a:lnTo>
                  <a:lnTo>
                    <a:pt x="687159" y="390271"/>
                  </a:lnTo>
                  <a:lnTo>
                    <a:pt x="685941" y="399112"/>
                  </a:lnTo>
                  <a:lnTo>
                    <a:pt x="684516" y="406690"/>
                  </a:lnTo>
                  <a:lnTo>
                    <a:pt x="682888" y="415531"/>
                  </a:lnTo>
                  <a:lnTo>
                    <a:pt x="681057" y="423109"/>
                  </a:lnTo>
                  <a:lnTo>
                    <a:pt x="679024" y="431951"/>
                  </a:lnTo>
                  <a:lnTo>
                    <a:pt x="676789" y="439529"/>
                  </a:lnTo>
                  <a:lnTo>
                    <a:pt x="674355" y="448370"/>
                  </a:lnTo>
                  <a:lnTo>
                    <a:pt x="671724" y="455948"/>
                  </a:lnTo>
                  <a:lnTo>
                    <a:pt x="668897" y="463526"/>
                  </a:lnTo>
                  <a:lnTo>
                    <a:pt x="665873" y="472367"/>
                  </a:lnTo>
                  <a:lnTo>
                    <a:pt x="662656" y="479945"/>
                  </a:lnTo>
                  <a:lnTo>
                    <a:pt x="659250" y="487523"/>
                  </a:lnTo>
                  <a:lnTo>
                    <a:pt x="655656" y="495101"/>
                  </a:lnTo>
                  <a:lnTo>
                    <a:pt x="651872" y="502679"/>
                  </a:lnTo>
                  <a:lnTo>
                    <a:pt x="648565" y="508994"/>
                  </a:lnTo>
                  <a:close/>
                </a:path>
                <a:path w="690245" h="689610">
                  <a:moveTo>
                    <a:pt x="367536" y="689606"/>
                  </a:moveTo>
                  <a:lnTo>
                    <a:pt x="325191" y="689606"/>
                  </a:lnTo>
                  <a:lnTo>
                    <a:pt x="316728" y="688343"/>
                  </a:lnTo>
                  <a:lnTo>
                    <a:pt x="375972" y="688343"/>
                  </a:lnTo>
                  <a:lnTo>
                    <a:pt x="367536" y="689606"/>
                  </a:lnTo>
                  <a:close/>
                </a:path>
              </a:pathLst>
            </a:custGeom>
            <a:solidFill>
              <a:srgbClr val="F5F5F5"/>
            </a:solidFill>
          </p:spPr>
          <p:txBody>
            <a:bodyPr wrap="square" lIns="0" tIns="0" rIns="0" bIns="0" rtlCol="0"/>
            <a:lstStyle/>
            <a:p>
              <a:endParaRPr/>
            </a:p>
          </p:txBody>
        </p:sp>
        <p:sp>
          <p:nvSpPr>
            <p:cNvPr id="20" name="object 20"/>
            <p:cNvSpPr/>
            <p:nvPr/>
          </p:nvSpPr>
          <p:spPr>
            <a:xfrm>
              <a:off x="2678762" y="2236672"/>
              <a:ext cx="351155" cy="694055"/>
            </a:xfrm>
            <a:custGeom>
              <a:avLst/>
              <a:gdLst/>
              <a:ahLst/>
              <a:cxnLst/>
              <a:rect l="l" t="t" r="r" b="b"/>
              <a:pathLst>
                <a:path w="351155" h="694055">
                  <a:moveTo>
                    <a:pt x="350683" y="693521"/>
                  </a:moveTo>
                  <a:lnTo>
                    <a:pt x="299919" y="690438"/>
                  </a:lnTo>
                  <a:lnTo>
                    <a:pt x="250153" y="679948"/>
                  </a:lnTo>
                  <a:lnTo>
                    <a:pt x="202460" y="662279"/>
                  </a:lnTo>
                  <a:lnTo>
                    <a:pt x="157868" y="637811"/>
                  </a:lnTo>
                  <a:lnTo>
                    <a:pt x="117339" y="607070"/>
                  </a:lnTo>
                  <a:lnTo>
                    <a:pt x="81748" y="570722"/>
                  </a:lnTo>
                  <a:lnTo>
                    <a:pt x="51863" y="529550"/>
                  </a:lnTo>
                  <a:lnTo>
                    <a:pt x="28327" y="484443"/>
                  </a:lnTo>
                  <a:lnTo>
                    <a:pt x="11649" y="436372"/>
                  </a:lnTo>
                  <a:lnTo>
                    <a:pt x="2189" y="386376"/>
                  </a:lnTo>
                  <a:lnTo>
                    <a:pt x="0" y="352507"/>
                  </a:lnTo>
                  <a:lnTo>
                    <a:pt x="121" y="335521"/>
                  </a:lnTo>
                  <a:lnTo>
                    <a:pt x="5467" y="284883"/>
                  </a:lnTo>
                  <a:lnTo>
                    <a:pt x="18170" y="235576"/>
                  </a:lnTo>
                  <a:lnTo>
                    <a:pt x="37958" y="188663"/>
                  </a:lnTo>
                  <a:lnTo>
                    <a:pt x="64402" y="145158"/>
                  </a:lnTo>
                  <a:lnTo>
                    <a:pt x="96932" y="105998"/>
                  </a:lnTo>
                  <a:lnTo>
                    <a:pt x="134846" y="72031"/>
                  </a:lnTo>
                  <a:lnTo>
                    <a:pt x="177325" y="43988"/>
                  </a:lnTo>
                  <a:lnTo>
                    <a:pt x="223453" y="22475"/>
                  </a:lnTo>
                  <a:lnTo>
                    <a:pt x="272233" y="7957"/>
                  </a:lnTo>
                  <a:lnTo>
                    <a:pt x="322613" y="747"/>
                  </a:lnTo>
                  <a:lnTo>
                    <a:pt x="339574" y="0"/>
                  </a:lnTo>
                  <a:lnTo>
                    <a:pt x="342478" y="180990"/>
                  </a:lnTo>
                  <a:lnTo>
                    <a:pt x="334463" y="181489"/>
                  </a:lnTo>
                  <a:lnTo>
                    <a:pt x="326500" y="182373"/>
                  </a:lnTo>
                  <a:lnTo>
                    <a:pt x="287799" y="192497"/>
                  </a:lnTo>
                  <a:lnTo>
                    <a:pt x="252630" y="211607"/>
                  </a:lnTo>
                  <a:lnTo>
                    <a:pt x="223058" y="238586"/>
                  </a:lnTo>
                  <a:lnTo>
                    <a:pt x="200813" y="271851"/>
                  </a:lnTo>
                  <a:lnTo>
                    <a:pt x="187177" y="309476"/>
                  </a:lnTo>
                  <a:lnTo>
                    <a:pt x="182940" y="349293"/>
                  </a:lnTo>
                  <a:lnTo>
                    <a:pt x="183253" y="357321"/>
                  </a:lnTo>
                  <a:lnTo>
                    <a:pt x="190576" y="396668"/>
                  </a:lnTo>
                  <a:lnTo>
                    <a:pt x="207103" y="433116"/>
                  </a:lnTo>
                  <a:lnTo>
                    <a:pt x="231883" y="464558"/>
                  </a:lnTo>
                  <a:lnTo>
                    <a:pt x="263468" y="489148"/>
                  </a:lnTo>
                  <a:lnTo>
                    <a:pt x="300002" y="505448"/>
                  </a:lnTo>
                  <a:lnTo>
                    <a:pt x="339375" y="512522"/>
                  </a:lnTo>
                  <a:lnTo>
                    <a:pt x="347401" y="512784"/>
                  </a:lnTo>
                  <a:lnTo>
                    <a:pt x="350683" y="693521"/>
                  </a:lnTo>
                  <a:close/>
                </a:path>
              </a:pathLst>
            </a:custGeom>
            <a:solidFill>
              <a:srgbClr val="DFDFDF"/>
            </a:solidFill>
          </p:spPr>
          <p:txBody>
            <a:bodyPr wrap="square" lIns="0" tIns="0" rIns="0" bIns="0" rtlCol="0"/>
            <a:lstStyle/>
            <a:p>
              <a:endParaRPr/>
            </a:p>
          </p:txBody>
        </p:sp>
        <p:sp>
          <p:nvSpPr>
            <p:cNvPr id="21" name="object 21"/>
            <p:cNvSpPr/>
            <p:nvPr/>
          </p:nvSpPr>
          <p:spPr>
            <a:xfrm>
              <a:off x="2987409" y="2208760"/>
              <a:ext cx="404495" cy="396875"/>
            </a:xfrm>
            <a:custGeom>
              <a:avLst/>
              <a:gdLst/>
              <a:ahLst/>
              <a:cxnLst/>
              <a:rect l="l" t="t" r="r" b="b"/>
              <a:pathLst>
                <a:path w="404495" h="396875">
                  <a:moveTo>
                    <a:pt x="193141" y="396460"/>
                  </a:moveTo>
                  <a:lnTo>
                    <a:pt x="185926" y="346412"/>
                  </a:lnTo>
                  <a:lnTo>
                    <a:pt x="166940" y="303792"/>
                  </a:lnTo>
                  <a:lnTo>
                    <a:pt x="137707" y="269416"/>
                  </a:lnTo>
                  <a:lnTo>
                    <a:pt x="99754" y="244103"/>
                  </a:lnTo>
                  <a:lnTo>
                    <a:pt x="54605" y="228669"/>
                  </a:lnTo>
                  <a:lnTo>
                    <a:pt x="3787" y="223932"/>
                  </a:lnTo>
                  <a:lnTo>
                    <a:pt x="0" y="0"/>
                  </a:lnTo>
                  <a:lnTo>
                    <a:pt x="39200" y="1020"/>
                  </a:lnTo>
                  <a:lnTo>
                    <a:pt x="78105" y="5929"/>
                  </a:lnTo>
                  <a:lnTo>
                    <a:pt x="116331" y="14676"/>
                  </a:lnTo>
                  <a:lnTo>
                    <a:pt x="153501" y="27177"/>
                  </a:lnTo>
                  <a:lnTo>
                    <a:pt x="189247" y="43306"/>
                  </a:lnTo>
                  <a:lnTo>
                    <a:pt x="223217" y="62906"/>
                  </a:lnTo>
                  <a:lnTo>
                    <a:pt x="255075" y="85781"/>
                  </a:lnTo>
                  <a:lnTo>
                    <a:pt x="284507" y="111708"/>
                  </a:lnTo>
                  <a:lnTo>
                    <a:pt x="311221" y="140429"/>
                  </a:lnTo>
                  <a:lnTo>
                    <a:pt x="334954" y="171661"/>
                  </a:lnTo>
                  <a:lnTo>
                    <a:pt x="355472" y="205096"/>
                  </a:lnTo>
                  <a:lnTo>
                    <a:pt x="372572" y="240402"/>
                  </a:lnTo>
                  <a:lnTo>
                    <a:pt x="386085" y="277233"/>
                  </a:lnTo>
                  <a:lnTo>
                    <a:pt x="395878" y="315223"/>
                  </a:lnTo>
                  <a:lnTo>
                    <a:pt x="401855" y="353999"/>
                  </a:lnTo>
                  <a:lnTo>
                    <a:pt x="403955" y="393176"/>
                  </a:lnTo>
                  <a:lnTo>
                    <a:pt x="193141" y="396460"/>
                  </a:lnTo>
                  <a:close/>
                </a:path>
              </a:pathLst>
            </a:custGeom>
            <a:solidFill>
              <a:srgbClr val="EBEBEB"/>
            </a:solidFill>
          </p:spPr>
          <p:txBody>
            <a:bodyPr wrap="square" lIns="0" tIns="0" rIns="0" bIns="0" rtlCol="0"/>
            <a:lstStyle/>
            <a:p>
              <a:endParaRPr/>
            </a:p>
          </p:txBody>
        </p:sp>
      </p:grpSp>
      <p:sp>
        <p:nvSpPr>
          <p:cNvPr id="22" name="object 22"/>
          <p:cNvSpPr/>
          <p:nvPr/>
        </p:nvSpPr>
        <p:spPr>
          <a:xfrm>
            <a:off x="4497697" y="3807231"/>
            <a:ext cx="423545" cy="521970"/>
          </a:xfrm>
          <a:custGeom>
            <a:avLst/>
            <a:gdLst/>
            <a:ahLst/>
            <a:cxnLst/>
            <a:rect l="l" t="t" r="r" b="b"/>
            <a:pathLst>
              <a:path w="423545" h="521970">
                <a:moveTo>
                  <a:pt x="0" y="521877"/>
                </a:moveTo>
                <a:lnTo>
                  <a:pt x="423521" y="521877"/>
                </a:lnTo>
                <a:lnTo>
                  <a:pt x="423521" y="0"/>
                </a:lnTo>
                <a:lnTo>
                  <a:pt x="0" y="0"/>
                </a:lnTo>
                <a:lnTo>
                  <a:pt x="0" y="521877"/>
                </a:lnTo>
                <a:close/>
              </a:path>
            </a:pathLst>
          </a:custGeom>
          <a:solidFill>
            <a:srgbClr val="F5F5F5"/>
          </a:solidFill>
        </p:spPr>
        <p:txBody>
          <a:bodyPr wrap="square" lIns="0" tIns="0" rIns="0" bIns="0" rtlCol="0"/>
          <a:lstStyle/>
          <a:p>
            <a:endParaRPr/>
          </a:p>
        </p:txBody>
      </p:sp>
      <p:sp>
        <p:nvSpPr>
          <p:cNvPr id="23" name="object 23"/>
          <p:cNvSpPr/>
          <p:nvPr/>
        </p:nvSpPr>
        <p:spPr>
          <a:xfrm>
            <a:off x="2514907" y="3773130"/>
            <a:ext cx="1593215" cy="589280"/>
          </a:xfrm>
          <a:custGeom>
            <a:avLst/>
            <a:gdLst/>
            <a:ahLst/>
            <a:cxnLst/>
            <a:rect l="l" t="t" r="r" b="b"/>
            <a:pathLst>
              <a:path w="1593214" h="589279">
                <a:moveTo>
                  <a:pt x="0" y="588691"/>
                </a:moveTo>
                <a:lnTo>
                  <a:pt x="1592593" y="588691"/>
                </a:lnTo>
                <a:lnTo>
                  <a:pt x="1592593" y="0"/>
                </a:lnTo>
                <a:lnTo>
                  <a:pt x="0" y="0"/>
                </a:lnTo>
                <a:lnTo>
                  <a:pt x="0" y="588691"/>
                </a:lnTo>
                <a:close/>
              </a:path>
            </a:pathLst>
          </a:custGeom>
          <a:solidFill>
            <a:srgbClr val="DFDFDF"/>
          </a:solidFill>
        </p:spPr>
        <p:txBody>
          <a:bodyPr wrap="square" lIns="0" tIns="0" rIns="0" bIns="0" rtlCol="0"/>
          <a:lstStyle/>
          <a:p>
            <a:endParaRPr/>
          </a:p>
        </p:txBody>
      </p:sp>
      <p:grpSp>
        <p:nvGrpSpPr>
          <p:cNvPr id="24" name="object 24"/>
          <p:cNvGrpSpPr/>
          <p:nvPr/>
        </p:nvGrpSpPr>
        <p:grpSpPr>
          <a:xfrm>
            <a:off x="4107501" y="3773130"/>
            <a:ext cx="852805" cy="589280"/>
            <a:chOff x="4107501" y="3773130"/>
            <a:chExt cx="852805" cy="589280"/>
          </a:xfrm>
        </p:grpSpPr>
        <p:sp>
          <p:nvSpPr>
            <p:cNvPr id="25" name="object 25"/>
            <p:cNvSpPr/>
            <p:nvPr/>
          </p:nvSpPr>
          <p:spPr>
            <a:xfrm>
              <a:off x="4341787" y="3773131"/>
              <a:ext cx="618490" cy="589280"/>
            </a:xfrm>
            <a:custGeom>
              <a:avLst/>
              <a:gdLst/>
              <a:ahLst/>
              <a:cxnLst/>
              <a:rect l="l" t="t" r="r" b="b"/>
              <a:pathLst>
                <a:path w="618489" h="589279">
                  <a:moveTo>
                    <a:pt x="617931" y="21920"/>
                  </a:moveTo>
                  <a:lnTo>
                    <a:pt x="596023" y="0"/>
                  </a:lnTo>
                  <a:lnTo>
                    <a:pt x="155905" y="0"/>
                  </a:lnTo>
                  <a:lnTo>
                    <a:pt x="102628" y="0"/>
                  </a:lnTo>
                  <a:lnTo>
                    <a:pt x="0" y="0"/>
                  </a:lnTo>
                  <a:lnTo>
                    <a:pt x="0" y="588695"/>
                  </a:lnTo>
                  <a:lnTo>
                    <a:pt x="102628" y="588695"/>
                  </a:lnTo>
                  <a:lnTo>
                    <a:pt x="155905" y="588695"/>
                  </a:lnTo>
                  <a:lnTo>
                    <a:pt x="592683" y="588695"/>
                  </a:lnTo>
                  <a:lnTo>
                    <a:pt x="595947" y="588695"/>
                  </a:lnTo>
                  <a:lnTo>
                    <a:pt x="599084" y="588086"/>
                  </a:lnTo>
                  <a:lnTo>
                    <a:pt x="617931" y="561098"/>
                  </a:lnTo>
                  <a:lnTo>
                    <a:pt x="617283" y="557872"/>
                  </a:lnTo>
                  <a:lnTo>
                    <a:pt x="596023" y="539191"/>
                  </a:lnTo>
                  <a:lnTo>
                    <a:pt x="155905" y="539191"/>
                  </a:lnTo>
                  <a:lnTo>
                    <a:pt x="155905" y="49517"/>
                  </a:lnTo>
                  <a:lnTo>
                    <a:pt x="592683" y="49517"/>
                  </a:lnTo>
                  <a:lnTo>
                    <a:pt x="595947" y="49517"/>
                  </a:lnTo>
                  <a:lnTo>
                    <a:pt x="599084" y="48907"/>
                  </a:lnTo>
                  <a:lnTo>
                    <a:pt x="617791" y="28524"/>
                  </a:lnTo>
                  <a:lnTo>
                    <a:pt x="617931" y="21920"/>
                  </a:lnTo>
                  <a:close/>
                </a:path>
              </a:pathLst>
            </a:custGeom>
            <a:solidFill>
              <a:srgbClr val="DFDFDF"/>
            </a:solidFill>
          </p:spPr>
          <p:txBody>
            <a:bodyPr wrap="square" lIns="0" tIns="0" rIns="0" bIns="0" rtlCol="0"/>
            <a:lstStyle/>
            <a:p>
              <a:endParaRPr/>
            </a:p>
          </p:txBody>
        </p:sp>
        <p:sp>
          <p:nvSpPr>
            <p:cNvPr id="26" name="object 26"/>
            <p:cNvSpPr/>
            <p:nvPr/>
          </p:nvSpPr>
          <p:spPr>
            <a:xfrm>
              <a:off x="4107501" y="3773130"/>
              <a:ext cx="234315" cy="589280"/>
            </a:xfrm>
            <a:custGeom>
              <a:avLst/>
              <a:gdLst/>
              <a:ahLst/>
              <a:cxnLst/>
              <a:rect l="l" t="t" r="r" b="b"/>
              <a:pathLst>
                <a:path w="234314" h="589279">
                  <a:moveTo>
                    <a:pt x="234294" y="588691"/>
                  </a:moveTo>
                  <a:lnTo>
                    <a:pt x="0" y="588691"/>
                  </a:lnTo>
                  <a:lnTo>
                    <a:pt x="0" y="0"/>
                  </a:lnTo>
                  <a:lnTo>
                    <a:pt x="234294" y="0"/>
                  </a:lnTo>
                  <a:lnTo>
                    <a:pt x="234294" y="588691"/>
                  </a:lnTo>
                  <a:close/>
                </a:path>
              </a:pathLst>
            </a:custGeom>
            <a:solidFill>
              <a:srgbClr val="EBEBEB"/>
            </a:solidFill>
          </p:spPr>
          <p:txBody>
            <a:bodyPr wrap="square" lIns="0" tIns="0" rIns="0" bIns="0" rtlCol="0"/>
            <a:lstStyle/>
            <a:p>
              <a:endParaRPr/>
            </a:p>
          </p:txBody>
        </p:sp>
      </p:grpSp>
      <p:sp>
        <p:nvSpPr>
          <p:cNvPr id="27" name="object 27"/>
          <p:cNvSpPr/>
          <p:nvPr/>
        </p:nvSpPr>
        <p:spPr>
          <a:xfrm>
            <a:off x="2703378" y="3779698"/>
            <a:ext cx="234315" cy="582295"/>
          </a:xfrm>
          <a:custGeom>
            <a:avLst/>
            <a:gdLst/>
            <a:ahLst/>
            <a:cxnLst/>
            <a:rect l="l" t="t" r="r" b="b"/>
            <a:pathLst>
              <a:path w="234314" h="582295">
                <a:moveTo>
                  <a:pt x="0" y="582123"/>
                </a:moveTo>
                <a:lnTo>
                  <a:pt x="234294" y="582123"/>
                </a:lnTo>
                <a:lnTo>
                  <a:pt x="234294" y="0"/>
                </a:lnTo>
                <a:lnTo>
                  <a:pt x="0" y="0"/>
                </a:lnTo>
                <a:lnTo>
                  <a:pt x="0" y="582123"/>
                </a:lnTo>
                <a:close/>
              </a:path>
            </a:pathLst>
          </a:custGeom>
          <a:solidFill>
            <a:srgbClr val="EBEBEB"/>
          </a:solidFill>
        </p:spPr>
        <p:txBody>
          <a:bodyPr wrap="square" lIns="0" tIns="0" rIns="0" bIns="0" rtlCol="0"/>
          <a:lstStyle/>
          <a:p>
            <a:endParaRPr/>
          </a:p>
        </p:txBody>
      </p:sp>
      <p:sp>
        <p:nvSpPr>
          <p:cNvPr id="28" name="object 28"/>
          <p:cNvSpPr/>
          <p:nvPr/>
        </p:nvSpPr>
        <p:spPr>
          <a:xfrm>
            <a:off x="4506099" y="3891025"/>
            <a:ext cx="405765" cy="5080"/>
          </a:xfrm>
          <a:custGeom>
            <a:avLst/>
            <a:gdLst/>
            <a:ahLst/>
            <a:cxnLst/>
            <a:rect l="l" t="t" r="r" b="b"/>
            <a:pathLst>
              <a:path w="405764" h="5079">
                <a:moveTo>
                  <a:pt x="405587" y="1270"/>
                </a:moveTo>
                <a:lnTo>
                  <a:pt x="353009" y="1270"/>
                </a:lnTo>
                <a:lnTo>
                  <a:pt x="353009" y="0"/>
                </a:lnTo>
                <a:lnTo>
                  <a:pt x="50228" y="0"/>
                </a:lnTo>
                <a:lnTo>
                  <a:pt x="50228" y="1270"/>
                </a:lnTo>
                <a:lnTo>
                  <a:pt x="0" y="1270"/>
                </a:lnTo>
                <a:lnTo>
                  <a:pt x="0" y="2540"/>
                </a:lnTo>
                <a:lnTo>
                  <a:pt x="2006" y="2540"/>
                </a:lnTo>
                <a:lnTo>
                  <a:pt x="2006" y="3810"/>
                </a:lnTo>
                <a:lnTo>
                  <a:pt x="62103" y="3810"/>
                </a:lnTo>
                <a:lnTo>
                  <a:pt x="62103" y="5080"/>
                </a:lnTo>
                <a:lnTo>
                  <a:pt x="343966" y="5080"/>
                </a:lnTo>
                <a:lnTo>
                  <a:pt x="343966" y="3810"/>
                </a:lnTo>
                <a:lnTo>
                  <a:pt x="404063" y="3810"/>
                </a:lnTo>
                <a:lnTo>
                  <a:pt x="404063" y="2540"/>
                </a:lnTo>
                <a:lnTo>
                  <a:pt x="405587" y="2540"/>
                </a:lnTo>
                <a:lnTo>
                  <a:pt x="405587" y="1270"/>
                </a:lnTo>
                <a:close/>
              </a:path>
            </a:pathLst>
          </a:custGeom>
          <a:solidFill>
            <a:srgbClr val="DFDFDF"/>
          </a:solidFill>
        </p:spPr>
        <p:txBody>
          <a:bodyPr wrap="square" lIns="0" tIns="0" rIns="0" bIns="0" rtlCol="0"/>
          <a:lstStyle/>
          <a:p>
            <a:endParaRPr/>
          </a:p>
        </p:txBody>
      </p:sp>
      <p:sp>
        <p:nvSpPr>
          <p:cNvPr id="29" name="object 29"/>
          <p:cNvSpPr/>
          <p:nvPr/>
        </p:nvSpPr>
        <p:spPr>
          <a:xfrm>
            <a:off x="4499026" y="3969791"/>
            <a:ext cx="420370" cy="5080"/>
          </a:xfrm>
          <a:custGeom>
            <a:avLst/>
            <a:gdLst/>
            <a:ahLst/>
            <a:cxnLst/>
            <a:rect l="l" t="t" r="r" b="b"/>
            <a:pathLst>
              <a:path w="420370" h="5079">
                <a:moveTo>
                  <a:pt x="420319" y="1270"/>
                </a:moveTo>
                <a:lnTo>
                  <a:pt x="387413" y="1270"/>
                </a:lnTo>
                <a:lnTo>
                  <a:pt x="387413" y="0"/>
                </a:lnTo>
                <a:lnTo>
                  <a:pt x="35534" y="0"/>
                </a:lnTo>
                <a:lnTo>
                  <a:pt x="35534" y="1270"/>
                </a:lnTo>
                <a:lnTo>
                  <a:pt x="0" y="1270"/>
                </a:lnTo>
                <a:lnTo>
                  <a:pt x="0" y="2540"/>
                </a:lnTo>
                <a:lnTo>
                  <a:pt x="24371" y="2540"/>
                </a:lnTo>
                <a:lnTo>
                  <a:pt x="24371" y="3810"/>
                </a:lnTo>
                <a:lnTo>
                  <a:pt x="167106" y="3810"/>
                </a:lnTo>
                <a:lnTo>
                  <a:pt x="167106" y="5080"/>
                </a:lnTo>
                <a:lnTo>
                  <a:pt x="253098" y="5080"/>
                </a:lnTo>
                <a:lnTo>
                  <a:pt x="253098" y="3810"/>
                </a:lnTo>
                <a:lnTo>
                  <a:pt x="395833" y="3810"/>
                </a:lnTo>
                <a:lnTo>
                  <a:pt x="395833" y="2540"/>
                </a:lnTo>
                <a:lnTo>
                  <a:pt x="420319" y="2540"/>
                </a:lnTo>
                <a:lnTo>
                  <a:pt x="420319" y="1270"/>
                </a:lnTo>
                <a:close/>
              </a:path>
            </a:pathLst>
          </a:custGeom>
          <a:solidFill>
            <a:srgbClr val="DFDFDF"/>
          </a:solidFill>
        </p:spPr>
        <p:txBody>
          <a:bodyPr wrap="square" lIns="0" tIns="0" rIns="0" bIns="0" rtlCol="0"/>
          <a:lstStyle/>
          <a:p>
            <a:endParaRPr/>
          </a:p>
        </p:txBody>
      </p:sp>
      <p:sp>
        <p:nvSpPr>
          <p:cNvPr id="30" name="object 30"/>
          <p:cNvSpPr/>
          <p:nvPr/>
        </p:nvSpPr>
        <p:spPr>
          <a:xfrm>
            <a:off x="4498047" y="4065053"/>
            <a:ext cx="422275" cy="5715"/>
          </a:xfrm>
          <a:custGeom>
            <a:avLst/>
            <a:gdLst/>
            <a:ahLst/>
            <a:cxnLst/>
            <a:rect l="l" t="t" r="r" b="b"/>
            <a:pathLst>
              <a:path w="422275" h="5714">
                <a:moveTo>
                  <a:pt x="422173" y="2552"/>
                </a:moveTo>
                <a:lnTo>
                  <a:pt x="392404" y="2552"/>
                </a:lnTo>
                <a:lnTo>
                  <a:pt x="392404" y="1270"/>
                </a:lnTo>
                <a:lnTo>
                  <a:pt x="270433" y="1270"/>
                </a:lnTo>
                <a:lnTo>
                  <a:pt x="270433" y="0"/>
                </a:lnTo>
                <a:lnTo>
                  <a:pt x="146926" y="0"/>
                </a:lnTo>
                <a:lnTo>
                  <a:pt x="146926" y="1270"/>
                </a:lnTo>
                <a:lnTo>
                  <a:pt x="27012" y="1270"/>
                </a:lnTo>
                <a:lnTo>
                  <a:pt x="27012" y="2552"/>
                </a:lnTo>
                <a:lnTo>
                  <a:pt x="0" y="2552"/>
                </a:lnTo>
                <a:lnTo>
                  <a:pt x="0" y="3822"/>
                </a:lnTo>
                <a:lnTo>
                  <a:pt x="35369" y="3822"/>
                </a:lnTo>
                <a:lnTo>
                  <a:pt x="35369" y="5092"/>
                </a:lnTo>
                <a:lnTo>
                  <a:pt x="386803" y="5092"/>
                </a:lnTo>
                <a:lnTo>
                  <a:pt x="386803" y="3822"/>
                </a:lnTo>
                <a:lnTo>
                  <a:pt x="422173" y="3822"/>
                </a:lnTo>
                <a:lnTo>
                  <a:pt x="422173" y="2552"/>
                </a:lnTo>
                <a:close/>
              </a:path>
            </a:pathLst>
          </a:custGeom>
          <a:solidFill>
            <a:srgbClr val="DFDFDF"/>
          </a:solidFill>
        </p:spPr>
        <p:txBody>
          <a:bodyPr wrap="square" lIns="0" tIns="0" rIns="0" bIns="0" rtlCol="0"/>
          <a:lstStyle/>
          <a:p>
            <a:endParaRPr/>
          </a:p>
        </p:txBody>
      </p:sp>
      <p:sp>
        <p:nvSpPr>
          <p:cNvPr id="31" name="object 31"/>
          <p:cNvSpPr/>
          <p:nvPr/>
        </p:nvSpPr>
        <p:spPr>
          <a:xfrm>
            <a:off x="4502785" y="4161599"/>
            <a:ext cx="412750" cy="5715"/>
          </a:xfrm>
          <a:custGeom>
            <a:avLst/>
            <a:gdLst/>
            <a:ahLst/>
            <a:cxnLst/>
            <a:rect l="l" t="t" r="r" b="b"/>
            <a:pathLst>
              <a:path w="412750" h="5714">
                <a:moveTo>
                  <a:pt x="412699" y="2540"/>
                </a:moveTo>
                <a:lnTo>
                  <a:pt x="402996" y="2540"/>
                </a:lnTo>
                <a:lnTo>
                  <a:pt x="402996" y="1270"/>
                </a:lnTo>
                <a:lnTo>
                  <a:pt x="307314" y="1270"/>
                </a:lnTo>
                <a:lnTo>
                  <a:pt x="307314" y="0"/>
                </a:lnTo>
                <a:lnTo>
                  <a:pt x="102006" y="0"/>
                </a:lnTo>
                <a:lnTo>
                  <a:pt x="102006" y="1270"/>
                </a:lnTo>
                <a:lnTo>
                  <a:pt x="8915" y="1270"/>
                </a:lnTo>
                <a:lnTo>
                  <a:pt x="8915" y="2540"/>
                </a:lnTo>
                <a:lnTo>
                  <a:pt x="0" y="2540"/>
                </a:lnTo>
                <a:lnTo>
                  <a:pt x="0" y="3822"/>
                </a:lnTo>
                <a:lnTo>
                  <a:pt x="42214" y="3822"/>
                </a:lnTo>
                <a:lnTo>
                  <a:pt x="42214" y="5092"/>
                </a:lnTo>
                <a:lnTo>
                  <a:pt x="370497" y="5092"/>
                </a:lnTo>
                <a:lnTo>
                  <a:pt x="370497" y="3822"/>
                </a:lnTo>
                <a:lnTo>
                  <a:pt x="412699" y="3822"/>
                </a:lnTo>
                <a:lnTo>
                  <a:pt x="412699" y="2540"/>
                </a:lnTo>
                <a:close/>
              </a:path>
            </a:pathLst>
          </a:custGeom>
          <a:solidFill>
            <a:srgbClr val="DFDFDF"/>
          </a:solidFill>
        </p:spPr>
        <p:txBody>
          <a:bodyPr wrap="square" lIns="0" tIns="0" rIns="0" bIns="0" rtlCol="0"/>
          <a:lstStyle/>
          <a:p>
            <a:endParaRPr/>
          </a:p>
        </p:txBody>
      </p:sp>
      <p:sp>
        <p:nvSpPr>
          <p:cNvPr id="32" name="object 32"/>
          <p:cNvSpPr/>
          <p:nvPr/>
        </p:nvSpPr>
        <p:spPr>
          <a:xfrm>
            <a:off x="4505579" y="4258144"/>
            <a:ext cx="407670" cy="5715"/>
          </a:xfrm>
          <a:custGeom>
            <a:avLst/>
            <a:gdLst/>
            <a:ahLst/>
            <a:cxnLst/>
            <a:rect l="l" t="t" r="r" b="b"/>
            <a:pathLst>
              <a:path w="407670" h="5714">
                <a:moveTo>
                  <a:pt x="407111" y="2540"/>
                </a:moveTo>
                <a:lnTo>
                  <a:pt x="403212" y="2540"/>
                </a:lnTo>
                <a:lnTo>
                  <a:pt x="403212" y="1270"/>
                </a:lnTo>
                <a:lnTo>
                  <a:pt x="326504" y="1270"/>
                </a:lnTo>
                <a:lnTo>
                  <a:pt x="326504" y="0"/>
                </a:lnTo>
                <a:lnTo>
                  <a:pt x="75958" y="0"/>
                </a:lnTo>
                <a:lnTo>
                  <a:pt x="75958" y="1270"/>
                </a:lnTo>
                <a:lnTo>
                  <a:pt x="3263" y="1270"/>
                </a:lnTo>
                <a:lnTo>
                  <a:pt x="3263" y="2540"/>
                </a:lnTo>
                <a:lnTo>
                  <a:pt x="0" y="2540"/>
                </a:lnTo>
                <a:lnTo>
                  <a:pt x="0" y="3810"/>
                </a:lnTo>
                <a:lnTo>
                  <a:pt x="48983" y="3810"/>
                </a:lnTo>
                <a:lnTo>
                  <a:pt x="48983" y="5092"/>
                </a:lnTo>
                <a:lnTo>
                  <a:pt x="358127" y="5092"/>
                </a:lnTo>
                <a:lnTo>
                  <a:pt x="358127" y="3810"/>
                </a:lnTo>
                <a:lnTo>
                  <a:pt x="407111" y="3810"/>
                </a:lnTo>
                <a:lnTo>
                  <a:pt x="407111" y="2540"/>
                </a:lnTo>
                <a:close/>
              </a:path>
            </a:pathLst>
          </a:custGeom>
          <a:solidFill>
            <a:srgbClr val="DFDFDF"/>
          </a:solidFill>
        </p:spPr>
        <p:txBody>
          <a:bodyPr wrap="square" lIns="0" tIns="0" rIns="0" bIns="0" rtlCol="0"/>
          <a:lstStyle/>
          <a:p>
            <a:endParaRPr/>
          </a:p>
        </p:txBody>
      </p:sp>
      <p:sp>
        <p:nvSpPr>
          <p:cNvPr id="33" name="object 33"/>
          <p:cNvSpPr/>
          <p:nvPr/>
        </p:nvSpPr>
        <p:spPr>
          <a:xfrm>
            <a:off x="3089534" y="4015123"/>
            <a:ext cx="892175" cy="106045"/>
          </a:xfrm>
          <a:custGeom>
            <a:avLst/>
            <a:gdLst/>
            <a:ahLst/>
            <a:cxnLst/>
            <a:rect l="l" t="t" r="r" b="b"/>
            <a:pathLst>
              <a:path w="892175" h="106045">
                <a:moveTo>
                  <a:pt x="891983" y="105967"/>
                </a:moveTo>
                <a:lnTo>
                  <a:pt x="0" y="105967"/>
                </a:lnTo>
                <a:lnTo>
                  <a:pt x="0" y="0"/>
                </a:lnTo>
                <a:lnTo>
                  <a:pt x="891983" y="0"/>
                </a:lnTo>
                <a:lnTo>
                  <a:pt x="891983" y="105967"/>
                </a:lnTo>
                <a:close/>
              </a:path>
            </a:pathLst>
          </a:custGeom>
          <a:solidFill>
            <a:srgbClr val="EBEBEB"/>
          </a:solidFill>
        </p:spPr>
        <p:txBody>
          <a:bodyPr wrap="square" lIns="0" tIns="0" rIns="0" bIns="0" rtlCol="0"/>
          <a:lstStyle/>
          <a:p>
            <a:endParaRPr/>
          </a:p>
        </p:txBody>
      </p:sp>
      <p:grpSp>
        <p:nvGrpSpPr>
          <p:cNvPr id="34" name="object 34"/>
          <p:cNvGrpSpPr/>
          <p:nvPr/>
        </p:nvGrpSpPr>
        <p:grpSpPr>
          <a:xfrm>
            <a:off x="2395362" y="4361821"/>
            <a:ext cx="2654935" cy="1276350"/>
            <a:chOff x="2395362" y="4361821"/>
            <a:chExt cx="2654935" cy="1276350"/>
          </a:xfrm>
        </p:grpSpPr>
        <p:sp>
          <p:nvSpPr>
            <p:cNvPr id="35" name="object 35"/>
            <p:cNvSpPr/>
            <p:nvPr/>
          </p:nvSpPr>
          <p:spPr>
            <a:xfrm>
              <a:off x="4471313" y="4373441"/>
              <a:ext cx="445770" cy="318135"/>
            </a:xfrm>
            <a:custGeom>
              <a:avLst/>
              <a:gdLst/>
              <a:ahLst/>
              <a:cxnLst/>
              <a:rect l="l" t="t" r="r" b="b"/>
              <a:pathLst>
                <a:path w="445770" h="318135">
                  <a:moveTo>
                    <a:pt x="445486" y="318027"/>
                  </a:moveTo>
                  <a:lnTo>
                    <a:pt x="0" y="318027"/>
                  </a:lnTo>
                  <a:lnTo>
                    <a:pt x="0" y="0"/>
                  </a:lnTo>
                  <a:lnTo>
                    <a:pt x="445486" y="0"/>
                  </a:lnTo>
                  <a:lnTo>
                    <a:pt x="445486" y="318027"/>
                  </a:lnTo>
                  <a:close/>
                </a:path>
              </a:pathLst>
            </a:custGeom>
            <a:solidFill>
              <a:srgbClr val="FAFAFA"/>
            </a:solidFill>
          </p:spPr>
          <p:txBody>
            <a:bodyPr wrap="square" lIns="0" tIns="0" rIns="0" bIns="0" rtlCol="0"/>
            <a:lstStyle/>
            <a:p>
              <a:endParaRPr/>
            </a:p>
          </p:txBody>
        </p:sp>
        <p:sp>
          <p:nvSpPr>
            <p:cNvPr id="36" name="object 36"/>
            <p:cNvSpPr/>
            <p:nvPr/>
          </p:nvSpPr>
          <p:spPr>
            <a:xfrm>
              <a:off x="2580538" y="4361827"/>
              <a:ext cx="2372360" cy="341630"/>
            </a:xfrm>
            <a:custGeom>
              <a:avLst/>
              <a:gdLst/>
              <a:ahLst/>
              <a:cxnLst/>
              <a:rect l="l" t="t" r="r" b="b"/>
              <a:pathLst>
                <a:path w="2372360" h="341629">
                  <a:moveTo>
                    <a:pt x="2372233" y="8432"/>
                  </a:moveTo>
                  <a:lnTo>
                    <a:pt x="2371115" y="5715"/>
                  </a:lnTo>
                  <a:lnTo>
                    <a:pt x="2366632" y="1181"/>
                  </a:lnTo>
                  <a:lnTo>
                    <a:pt x="2363927" y="38"/>
                  </a:lnTo>
                  <a:lnTo>
                    <a:pt x="1895817" y="12"/>
                  </a:lnTo>
                  <a:lnTo>
                    <a:pt x="1881936" y="0"/>
                  </a:lnTo>
                  <a:lnTo>
                    <a:pt x="0" y="0"/>
                  </a:lnTo>
                  <a:lnTo>
                    <a:pt x="0" y="341020"/>
                  </a:lnTo>
                  <a:lnTo>
                    <a:pt x="1881936" y="341020"/>
                  </a:lnTo>
                  <a:lnTo>
                    <a:pt x="1881936" y="341261"/>
                  </a:lnTo>
                  <a:lnTo>
                    <a:pt x="2368397" y="341261"/>
                  </a:lnTo>
                  <a:lnTo>
                    <a:pt x="2369642" y="340753"/>
                  </a:lnTo>
                  <a:lnTo>
                    <a:pt x="2371712" y="338683"/>
                  </a:lnTo>
                  <a:lnTo>
                    <a:pt x="2372233" y="337426"/>
                  </a:lnTo>
                  <a:lnTo>
                    <a:pt x="2372233" y="321868"/>
                  </a:lnTo>
                  <a:lnTo>
                    <a:pt x="2371712" y="320611"/>
                  </a:lnTo>
                  <a:lnTo>
                    <a:pt x="2369642" y="318541"/>
                  </a:lnTo>
                  <a:lnTo>
                    <a:pt x="2368397" y="318033"/>
                  </a:lnTo>
                  <a:lnTo>
                    <a:pt x="1895817" y="318033"/>
                  </a:lnTo>
                  <a:lnTo>
                    <a:pt x="1895817" y="23114"/>
                  </a:lnTo>
                  <a:lnTo>
                    <a:pt x="2363914" y="23114"/>
                  </a:lnTo>
                  <a:lnTo>
                    <a:pt x="2366619" y="21996"/>
                  </a:lnTo>
                  <a:lnTo>
                    <a:pt x="2371115" y="17500"/>
                  </a:lnTo>
                  <a:lnTo>
                    <a:pt x="2372233" y="14795"/>
                  </a:lnTo>
                  <a:lnTo>
                    <a:pt x="2372233" y="8432"/>
                  </a:lnTo>
                  <a:close/>
                </a:path>
              </a:pathLst>
            </a:custGeom>
            <a:solidFill>
              <a:srgbClr val="F5F5F5"/>
            </a:solidFill>
          </p:spPr>
          <p:txBody>
            <a:bodyPr wrap="square" lIns="0" tIns="0" rIns="0" bIns="0" rtlCol="0"/>
            <a:lstStyle/>
            <a:p>
              <a:endParaRPr/>
            </a:p>
          </p:txBody>
        </p:sp>
        <p:sp>
          <p:nvSpPr>
            <p:cNvPr id="37" name="object 37"/>
            <p:cNvSpPr/>
            <p:nvPr/>
          </p:nvSpPr>
          <p:spPr>
            <a:xfrm>
              <a:off x="4478629" y="4430915"/>
              <a:ext cx="436245" cy="186055"/>
            </a:xfrm>
            <a:custGeom>
              <a:avLst/>
              <a:gdLst/>
              <a:ahLst/>
              <a:cxnLst/>
              <a:rect l="l" t="t" r="r" b="b"/>
              <a:pathLst>
                <a:path w="436245" h="186054">
                  <a:moveTo>
                    <a:pt x="427799" y="123215"/>
                  </a:moveTo>
                  <a:lnTo>
                    <a:pt x="426935" y="123215"/>
                  </a:lnTo>
                  <a:lnTo>
                    <a:pt x="426935" y="121945"/>
                  </a:lnTo>
                  <a:lnTo>
                    <a:pt x="366179" y="121945"/>
                  </a:lnTo>
                  <a:lnTo>
                    <a:pt x="366179" y="120675"/>
                  </a:lnTo>
                  <a:lnTo>
                    <a:pt x="74853" y="120675"/>
                  </a:lnTo>
                  <a:lnTo>
                    <a:pt x="74853" y="121945"/>
                  </a:lnTo>
                  <a:lnTo>
                    <a:pt x="9423" y="121945"/>
                  </a:lnTo>
                  <a:lnTo>
                    <a:pt x="9423" y="123215"/>
                  </a:lnTo>
                  <a:lnTo>
                    <a:pt x="7962" y="123215"/>
                  </a:lnTo>
                  <a:lnTo>
                    <a:pt x="7962" y="124485"/>
                  </a:lnTo>
                  <a:lnTo>
                    <a:pt x="71577" y="124485"/>
                  </a:lnTo>
                  <a:lnTo>
                    <a:pt x="71577" y="125755"/>
                  </a:lnTo>
                  <a:lnTo>
                    <a:pt x="364172" y="125755"/>
                  </a:lnTo>
                  <a:lnTo>
                    <a:pt x="364172" y="124485"/>
                  </a:lnTo>
                  <a:lnTo>
                    <a:pt x="427799" y="124485"/>
                  </a:lnTo>
                  <a:lnTo>
                    <a:pt x="427799" y="123215"/>
                  </a:lnTo>
                  <a:close/>
                </a:path>
                <a:path w="436245" h="186054">
                  <a:moveTo>
                    <a:pt x="433476" y="2540"/>
                  </a:moveTo>
                  <a:lnTo>
                    <a:pt x="420852" y="2540"/>
                  </a:lnTo>
                  <a:lnTo>
                    <a:pt x="420852" y="1270"/>
                  </a:lnTo>
                  <a:lnTo>
                    <a:pt x="323151" y="1270"/>
                  </a:lnTo>
                  <a:lnTo>
                    <a:pt x="323151" y="0"/>
                  </a:lnTo>
                  <a:lnTo>
                    <a:pt x="112610" y="0"/>
                  </a:lnTo>
                  <a:lnTo>
                    <a:pt x="112610" y="1270"/>
                  </a:lnTo>
                  <a:lnTo>
                    <a:pt x="14909" y="1270"/>
                  </a:lnTo>
                  <a:lnTo>
                    <a:pt x="14909" y="2540"/>
                  </a:lnTo>
                  <a:lnTo>
                    <a:pt x="2286" y="2540"/>
                  </a:lnTo>
                  <a:lnTo>
                    <a:pt x="2286" y="3810"/>
                  </a:lnTo>
                  <a:lnTo>
                    <a:pt x="45097" y="3810"/>
                  </a:lnTo>
                  <a:lnTo>
                    <a:pt x="45097" y="5080"/>
                  </a:lnTo>
                  <a:lnTo>
                    <a:pt x="390677" y="5080"/>
                  </a:lnTo>
                  <a:lnTo>
                    <a:pt x="390677" y="3810"/>
                  </a:lnTo>
                  <a:lnTo>
                    <a:pt x="433476" y="3810"/>
                  </a:lnTo>
                  <a:lnTo>
                    <a:pt x="433476" y="2540"/>
                  </a:lnTo>
                  <a:close/>
                </a:path>
                <a:path w="436245" h="186054">
                  <a:moveTo>
                    <a:pt x="435114" y="182930"/>
                  </a:moveTo>
                  <a:lnTo>
                    <a:pt x="418401" y="182930"/>
                  </a:lnTo>
                  <a:lnTo>
                    <a:pt x="418401" y="181660"/>
                  </a:lnTo>
                  <a:lnTo>
                    <a:pt x="314083" y="181660"/>
                  </a:lnTo>
                  <a:lnTo>
                    <a:pt x="314083" y="180390"/>
                  </a:lnTo>
                  <a:lnTo>
                    <a:pt x="124320" y="180390"/>
                  </a:lnTo>
                  <a:lnTo>
                    <a:pt x="124320" y="181660"/>
                  </a:lnTo>
                  <a:lnTo>
                    <a:pt x="20320" y="181660"/>
                  </a:lnTo>
                  <a:lnTo>
                    <a:pt x="20320" y="182930"/>
                  </a:lnTo>
                  <a:lnTo>
                    <a:pt x="647" y="182930"/>
                  </a:lnTo>
                  <a:lnTo>
                    <a:pt x="647" y="184200"/>
                  </a:lnTo>
                  <a:lnTo>
                    <a:pt x="42100" y="184200"/>
                  </a:lnTo>
                  <a:lnTo>
                    <a:pt x="42100" y="185470"/>
                  </a:lnTo>
                  <a:lnTo>
                    <a:pt x="393661" y="185470"/>
                  </a:lnTo>
                  <a:lnTo>
                    <a:pt x="393661" y="184200"/>
                  </a:lnTo>
                  <a:lnTo>
                    <a:pt x="435114" y="184200"/>
                  </a:lnTo>
                  <a:lnTo>
                    <a:pt x="435114" y="182930"/>
                  </a:lnTo>
                  <a:close/>
                </a:path>
                <a:path w="436245" h="186054">
                  <a:moveTo>
                    <a:pt x="435635" y="62242"/>
                  </a:moveTo>
                  <a:lnTo>
                    <a:pt x="395427" y="62242"/>
                  </a:lnTo>
                  <a:lnTo>
                    <a:pt x="395427" y="60972"/>
                  </a:lnTo>
                  <a:lnTo>
                    <a:pt x="37376" y="60972"/>
                  </a:lnTo>
                  <a:lnTo>
                    <a:pt x="37376" y="62242"/>
                  </a:lnTo>
                  <a:lnTo>
                    <a:pt x="0" y="62242"/>
                  </a:lnTo>
                  <a:lnTo>
                    <a:pt x="0" y="63512"/>
                  </a:lnTo>
                  <a:lnTo>
                    <a:pt x="19037" y="63512"/>
                  </a:lnTo>
                  <a:lnTo>
                    <a:pt x="19037" y="64782"/>
                  </a:lnTo>
                  <a:lnTo>
                    <a:pt x="125437" y="64782"/>
                  </a:lnTo>
                  <a:lnTo>
                    <a:pt x="125437" y="66052"/>
                  </a:lnTo>
                  <a:lnTo>
                    <a:pt x="310324" y="66052"/>
                  </a:lnTo>
                  <a:lnTo>
                    <a:pt x="310324" y="64782"/>
                  </a:lnTo>
                  <a:lnTo>
                    <a:pt x="416725" y="64782"/>
                  </a:lnTo>
                  <a:lnTo>
                    <a:pt x="416725" y="63512"/>
                  </a:lnTo>
                  <a:lnTo>
                    <a:pt x="435635" y="63512"/>
                  </a:lnTo>
                  <a:lnTo>
                    <a:pt x="435635" y="62242"/>
                  </a:lnTo>
                  <a:close/>
                </a:path>
              </a:pathLst>
            </a:custGeom>
            <a:solidFill>
              <a:srgbClr val="DFDFDF"/>
            </a:solidFill>
          </p:spPr>
          <p:txBody>
            <a:bodyPr wrap="square" lIns="0" tIns="0" rIns="0" bIns="0" rtlCol="0"/>
            <a:lstStyle/>
            <a:p>
              <a:endParaRPr/>
            </a:p>
          </p:txBody>
        </p:sp>
        <p:sp>
          <p:nvSpPr>
            <p:cNvPr id="38" name="object 38"/>
            <p:cNvSpPr/>
            <p:nvPr/>
          </p:nvSpPr>
          <p:spPr>
            <a:xfrm>
              <a:off x="4529634" y="4733274"/>
              <a:ext cx="455295" cy="862330"/>
            </a:xfrm>
            <a:custGeom>
              <a:avLst/>
              <a:gdLst/>
              <a:ahLst/>
              <a:cxnLst/>
              <a:rect l="l" t="t" r="r" b="b"/>
              <a:pathLst>
                <a:path w="455295" h="862329">
                  <a:moveTo>
                    <a:pt x="454702" y="862007"/>
                  </a:moveTo>
                  <a:lnTo>
                    <a:pt x="0" y="862007"/>
                  </a:lnTo>
                  <a:lnTo>
                    <a:pt x="0" y="0"/>
                  </a:lnTo>
                  <a:lnTo>
                    <a:pt x="454702" y="0"/>
                  </a:lnTo>
                  <a:lnTo>
                    <a:pt x="454702" y="862007"/>
                  </a:lnTo>
                  <a:close/>
                </a:path>
              </a:pathLst>
            </a:custGeom>
            <a:solidFill>
              <a:srgbClr val="EBEBEB"/>
            </a:solidFill>
          </p:spPr>
          <p:txBody>
            <a:bodyPr wrap="square" lIns="0" tIns="0" rIns="0" bIns="0" rtlCol="0"/>
            <a:lstStyle/>
            <a:p>
              <a:endParaRPr/>
            </a:p>
          </p:txBody>
        </p:sp>
        <p:sp>
          <p:nvSpPr>
            <p:cNvPr id="39" name="object 39"/>
            <p:cNvSpPr/>
            <p:nvPr/>
          </p:nvSpPr>
          <p:spPr>
            <a:xfrm>
              <a:off x="2395359" y="4702962"/>
              <a:ext cx="2654935" cy="934719"/>
            </a:xfrm>
            <a:custGeom>
              <a:avLst/>
              <a:gdLst/>
              <a:ahLst/>
              <a:cxnLst/>
              <a:rect l="l" t="t" r="r" b="b"/>
              <a:pathLst>
                <a:path w="2654935" h="934720">
                  <a:moveTo>
                    <a:pt x="2580106" y="477443"/>
                  </a:moveTo>
                  <a:lnTo>
                    <a:pt x="2580030" y="476173"/>
                  </a:lnTo>
                  <a:lnTo>
                    <a:pt x="2509647" y="476173"/>
                  </a:lnTo>
                  <a:lnTo>
                    <a:pt x="2509647" y="474903"/>
                  </a:lnTo>
                  <a:lnTo>
                    <a:pt x="2210003" y="474903"/>
                  </a:lnTo>
                  <a:lnTo>
                    <a:pt x="2210003" y="476173"/>
                  </a:lnTo>
                  <a:lnTo>
                    <a:pt x="2142947" y="476173"/>
                  </a:lnTo>
                  <a:lnTo>
                    <a:pt x="2142947" y="477443"/>
                  </a:lnTo>
                  <a:lnTo>
                    <a:pt x="2143379" y="477443"/>
                  </a:lnTo>
                  <a:lnTo>
                    <a:pt x="2143379" y="478713"/>
                  </a:lnTo>
                  <a:lnTo>
                    <a:pt x="2207717" y="478713"/>
                  </a:lnTo>
                  <a:lnTo>
                    <a:pt x="2207717" y="479983"/>
                  </a:lnTo>
                  <a:lnTo>
                    <a:pt x="2515781" y="479983"/>
                  </a:lnTo>
                  <a:lnTo>
                    <a:pt x="2515781" y="478713"/>
                  </a:lnTo>
                  <a:lnTo>
                    <a:pt x="2580106" y="478713"/>
                  </a:lnTo>
                  <a:lnTo>
                    <a:pt x="2580106" y="477443"/>
                  </a:lnTo>
                  <a:close/>
                </a:path>
                <a:path w="2654935" h="934720">
                  <a:moveTo>
                    <a:pt x="2580106" y="365658"/>
                  </a:moveTo>
                  <a:lnTo>
                    <a:pt x="2515235" y="365658"/>
                  </a:lnTo>
                  <a:lnTo>
                    <a:pt x="2515235" y="364388"/>
                  </a:lnTo>
                  <a:lnTo>
                    <a:pt x="2208263" y="364388"/>
                  </a:lnTo>
                  <a:lnTo>
                    <a:pt x="2208263" y="365658"/>
                  </a:lnTo>
                  <a:lnTo>
                    <a:pt x="2143379" y="365658"/>
                  </a:lnTo>
                  <a:lnTo>
                    <a:pt x="2143379" y="366928"/>
                  </a:lnTo>
                  <a:lnTo>
                    <a:pt x="2143849" y="366928"/>
                  </a:lnTo>
                  <a:lnTo>
                    <a:pt x="2143849" y="368198"/>
                  </a:lnTo>
                  <a:lnTo>
                    <a:pt x="2210981" y="368198"/>
                  </a:lnTo>
                  <a:lnTo>
                    <a:pt x="2210981" y="369468"/>
                  </a:lnTo>
                  <a:lnTo>
                    <a:pt x="2512504" y="369468"/>
                  </a:lnTo>
                  <a:lnTo>
                    <a:pt x="2512504" y="368198"/>
                  </a:lnTo>
                  <a:lnTo>
                    <a:pt x="2579649" y="368198"/>
                  </a:lnTo>
                  <a:lnTo>
                    <a:pt x="2579649" y="366928"/>
                  </a:lnTo>
                  <a:lnTo>
                    <a:pt x="2580106" y="366928"/>
                  </a:lnTo>
                  <a:lnTo>
                    <a:pt x="2580106" y="365658"/>
                  </a:lnTo>
                  <a:close/>
                </a:path>
                <a:path w="2654935" h="934720">
                  <a:moveTo>
                    <a:pt x="2580551" y="255143"/>
                  </a:moveTo>
                  <a:lnTo>
                    <a:pt x="2518587" y="255143"/>
                  </a:lnTo>
                  <a:lnTo>
                    <a:pt x="2518587" y="253873"/>
                  </a:lnTo>
                  <a:lnTo>
                    <a:pt x="2208657" y="253873"/>
                  </a:lnTo>
                  <a:lnTo>
                    <a:pt x="2208657" y="255143"/>
                  </a:lnTo>
                  <a:lnTo>
                    <a:pt x="2143455" y="255143"/>
                  </a:lnTo>
                  <a:lnTo>
                    <a:pt x="2143455" y="256413"/>
                  </a:lnTo>
                  <a:lnTo>
                    <a:pt x="2143925" y="256413"/>
                  </a:lnTo>
                  <a:lnTo>
                    <a:pt x="2143925" y="257683"/>
                  </a:lnTo>
                  <a:lnTo>
                    <a:pt x="2216747" y="257683"/>
                  </a:lnTo>
                  <a:lnTo>
                    <a:pt x="2216747" y="258953"/>
                  </a:lnTo>
                  <a:lnTo>
                    <a:pt x="2506738" y="258953"/>
                  </a:lnTo>
                  <a:lnTo>
                    <a:pt x="2506738" y="257683"/>
                  </a:lnTo>
                  <a:lnTo>
                    <a:pt x="2579560" y="257683"/>
                  </a:lnTo>
                  <a:lnTo>
                    <a:pt x="2579560" y="256413"/>
                  </a:lnTo>
                  <a:lnTo>
                    <a:pt x="2580551" y="256413"/>
                  </a:lnTo>
                  <a:lnTo>
                    <a:pt x="2580551" y="255143"/>
                  </a:lnTo>
                  <a:close/>
                </a:path>
                <a:path w="2654935" h="934720">
                  <a:moveTo>
                    <a:pt x="2581186" y="587959"/>
                  </a:moveTo>
                  <a:lnTo>
                    <a:pt x="2579039" y="587959"/>
                  </a:lnTo>
                  <a:lnTo>
                    <a:pt x="2579039" y="586689"/>
                  </a:lnTo>
                  <a:lnTo>
                    <a:pt x="2508885" y="586689"/>
                  </a:lnTo>
                  <a:lnTo>
                    <a:pt x="2508885" y="585419"/>
                  </a:lnTo>
                  <a:lnTo>
                    <a:pt x="2218067" y="585419"/>
                  </a:lnTo>
                  <a:lnTo>
                    <a:pt x="2218067" y="586689"/>
                  </a:lnTo>
                  <a:lnTo>
                    <a:pt x="2145055" y="586689"/>
                  </a:lnTo>
                  <a:lnTo>
                    <a:pt x="2145055" y="587959"/>
                  </a:lnTo>
                  <a:lnTo>
                    <a:pt x="2142299" y="587959"/>
                  </a:lnTo>
                  <a:lnTo>
                    <a:pt x="2142299" y="589241"/>
                  </a:lnTo>
                  <a:lnTo>
                    <a:pt x="2206701" y="589241"/>
                  </a:lnTo>
                  <a:lnTo>
                    <a:pt x="2206701" y="590511"/>
                  </a:lnTo>
                  <a:lnTo>
                    <a:pt x="2516784" y="590511"/>
                  </a:lnTo>
                  <a:lnTo>
                    <a:pt x="2516784" y="589241"/>
                  </a:lnTo>
                  <a:lnTo>
                    <a:pt x="2581186" y="589241"/>
                  </a:lnTo>
                  <a:lnTo>
                    <a:pt x="2581186" y="587959"/>
                  </a:lnTo>
                  <a:close/>
                </a:path>
                <a:path w="2654935" h="934720">
                  <a:moveTo>
                    <a:pt x="2581249" y="698487"/>
                  </a:moveTo>
                  <a:lnTo>
                    <a:pt x="2578506" y="698487"/>
                  </a:lnTo>
                  <a:lnTo>
                    <a:pt x="2578506" y="697217"/>
                  </a:lnTo>
                  <a:lnTo>
                    <a:pt x="2505824" y="697217"/>
                  </a:lnTo>
                  <a:lnTo>
                    <a:pt x="2505824" y="695947"/>
                  </a:lnTo>
                  <a:lnTo>
                    <a:pt x="2217674" y="695947"/>
                  </a:lnTo>
                  <a:lnTo>
                    <a:pt x="2217674" y="697217"/>
                  </a:lnTo>
                  <a:lnTo>
                    <a:pt x="2144979" y="697217"/>
                  </a:lnTo>
                  <a:lnTo>
                    <a:pt x="2144979" y="698487"/>
                  </a:lnTo>
                  <a:lnTo>
                    <a:pt x="2142248" y="698487"/>
                  </a:lnTo>
                  <a:lnTo>
                    <a:pt x="2142248" y="699757"/>
                  </a:lnTo>
                  <a:lnTo>
                    <a:pt x="2201583" y="699757"/>
                  </a:lnTo>
                  <a:lnTo>
                    <a:pt x="2201583" y="701027"/>
                  </a:lnTo>
                  <a:lnTo>
                    <a:pt x="2521902" y="701027"/>
                  </a:lnTo>
                  <a:lnTo>
                    <a:pt x="2521902" y="699757"/>
                  </a:lnTo>
                  <a:lnTo>
                    <a:pt x="2581249" y="699757"/>
                  </a:lnTo>
                  <a:lnTo>
                    <a:pt x="2581249" y="698487"/>
                  </a:lnTo>
                  <a:close/>
                </a:path>
                <a:path w="2654935" h="934720">
                  <a:moveTo>
                    <a:pt x="2581618" y="809002"/>
                  </a:moveTo>
                  <a:lnTo>
                    <a:pt x="2578404" y="809002"/>
                  </a:lnTo>
                  <a:lnTo>
                    <a:pt x="2578404" y="807732"/>
                  </a:lnTo>
                  <a:lnTo>
                    <a:pt x="2499601" y="807732"/>
                  </a:lnTo>
                  <a:lnTo>
                    <a:pt x="2499601" y="806462"/>
                  </a:lnTo>
                  <a:lnTo>
                    <a:pt x="2220391" y="806462"/>
                  </a:lnTo>
                  <a:lnTo>
                    <a:pt x="2220391" y="807732"/>
                  </a:lnTo>
                  <a:lnTo>
                    <a:pt x="2144484" y="807732"/>
                  </a:lnTo>
                  <a:lnTo>
                    <a:pt x="2144484" y="809002"/>
                  </a:lnTo>
                  <a:lnTo>
                    <a:pt x="2141867" y="809002"/>
                  </a:lnTo>
                  <a:lnTo>
                    <a:pt x="2141867" y="810272"/>
                  </a:lnTo>
                  <a:lnTo>
                    <a:pt x="2198014" y="810272"/>
                  </a:lnTo>
                  <a:lnTo>
                    <a:pt x="2198014" y="811542"/>
                  </a:lnTo>
                  <a:lnTo>
                    <a:pt x="2525484" y="811542"/>
                  </a:lnTo>
                  <a:lnTo>
                    <a:pt x="2525484" y="810272"/>
                  </a:lnTo>
                  <a:lnTo>
                    <a:pt x="2581618" y="810272"/>
                  </a:lnTo>
                  <a:lnTo>
                    <a:pt x="2581618" y="809002"/>
                  </a:lnTo>
                  <a:close/>
                </a:path>
                <a:path w="2654935" h="934720">
                  <a:moveTo>
                    <a:pt x="2581668" y="144614"/>
                  </a:moveTo>
                  <a:lnTo>
                    <a:pt x="2519692" y="144614"/>
                  </a:lnTo>
                  <a:lnTo>
                    <a:pt x="2519692" y="143344"/>
                  </a:lnTo>
                  <a:lnTo>
                    <a:pt x="2199602" y="143344"/>
                  </a:lnTo>
                  <a:lnTo>
                    <a:pt x="2199602" y="144614"/>
                  </a:lnTo>
                  <a:lnTo>
                    <a:pt x="2141410" y="144614"/>
                  </a:lnTo>
                  <a:lnTo>
                    <a:pt x="2141410" y="145884"/>
                  </a:lnTo>
                  <a:lnTo>
                    <a:pt x="2144890" y="145884"/>
                  </a:lnTo>
                  <a:lnTo>
                    <a:pt x="2144890" y="147154"/>
                  </a:lnTo>
                  <a:lnTo>
                    <a:pt x="2217420" y="147154"/>
                  </a:lnTo>
                  <a:lnTo>
                    <a:pt x="2217420" y="148437"/>
                  </a:lnTo>
                  <a:lnTo>
                    <a:pt x="2506065" y="148437"/>
                  </a:lnTo>
                  <a:lnTo>
                    <a:pt x="2506065" y="147154"/>
                  </a:lnTo>
                  <a:lnTo>
                    <a:pt x="2578595" y="147154"/>
                  </a:lnTo>
                  <a:lnTo>
                    <a:pt x="2578595" y="145884"/>
                  </a:lnTo>
                  <a:lnTo>
                    <a:pt x="2581668" y="145884"/>
                  </a:lnTo>
                  <a:lnTo>
                    <a:pt x="2581668" y="144614"/>
                  </a:lnTo>
                  <a:close/>
                </a:path>
                <a:path w="2654935" h="934720">
                  <a:moveTo>
                    <a:pt x="2654871" y="12052"/>
                  </a:moveTo>
                  <a:lnTo>
                    <a:pt x="2642819" y="0"/>
                  </a:lnTo>
                  <a:lnTo>
                    <a:pt x="2134273" y="0"/>
                  </a:lnTo>
                  <a:lnTo>
                    <a:pt x="2075942" y="0"/>
                  </a:lnTo>
                  <a:lnTo>
                    <a:pt x="0" y="0"/>
                  </a:lnTo>
                  <a:lnTo>
                    <a:pt x="0" y="934631"/>
                  </a:lnTo>
                  <a:lnTo>
                    <a:pt x="2134273" y="934631"/>
                  </a:lnTo>
                  <a:lnTo>
                    <a:pt x="2624569" y="934516"/>
                  </a:lnTo>
                  <a:lnTo>
                    <a:pt x="2628582" y="934516"/>
                  </a:lnTo>
                  <a:lnTo>
                    <a:pt x="2632456" y="933742"/>
                  </a:lnTo>
                  <a:lnTo>
                    <a:pt x="2654871" y="908215"/>
                  </a:lnTo>
                  <a:lnTo>
                    <a:pt x="2654846" y="900188"/>
                  </a:lnTo>
                  <a:lnTo>
                    <a:pt x="2628582" y="873899"/>
                  </a:lnTo>
                  <a:lnTo>
                    <a:pt x="2134273" y="873899"/>
                  </a:lnTo>
                  <a:lnTo>
                    <a:pt x="2134273" y="60629"/>
                  </a:lnTo>
                  <a:lnTo>
                    <a:pt x="2642819" y="60629"/>
                  </a:lnTo>
                  <a:lnTo>
                    <a:pt x="2644597" y="60274"/>
                  </a:lnTo>
                  <a:lnTo>
                    <a:pt x="2654871" y="48577"/>
                  </a:lnTo>
                  <a:lnTo>
                    <a:pt x="2654871" y="12052"/>
                  </a:lnTo>
                  <a:close/>
                </a:path>
              </a:pathLst>
            </a:custGeom>
            <a:solidFill>
              <a:srgbClr val="DFDFDF"/>
            </a:solidFill>
          </p:spPr>
          <p:txBody>
            <a:bodyPr wrap="square" lIns="0" tIns="0" rIns="0" bIns="0" rtlCol="0"/>
            <a:lstStyle/>
            <a:p>
              <a:endParaRPr/>
            </a:p>
          </p:txBody>
        </p:sp>
        <p:sp>
          <p:nvSpPr>
            <p:cNvPr id="40" name="object 40"/>
            <p:cNvSpPr/>
            <p:nvPr/>
          </p:nvSpPr>
          <p:spPr>
            <a:xfrm>
              <a:off x="2942336" y="4971363"/>
              <a:ext cx="1266825" cy="401955"/>
            </a:xfrm>
            <a:custGeom>
              <a:avLst/>
              <a:gdLst/>
              <a:ahLst/>
              <a:cxnLst/>
              <a:rect l="l" t="t" r="r" b="b"/>
              <a:pathLst>
                <a:path w="1266825" h="401954">
                  <a:moveTo>
                    <a:pt x="183299" y="98513"/>
                  </a:moveTo>
                  <a:lnTo>
                    <a:pt x="177457" y="56692"/>
                  </a:lnTo>
                  <a:lnTo>
                    <a:pt x="160096" y="25755"/>
                  </a:lnTo>
                  <a:lnTo>
                    <a:pt x="131419" y="6578"/>
                  </a:lnTo>
                  <a:lnTo>
                    <a:pt x="91643" y="0"/>
                  </a:lnTo>
                  <a:lnTo>
                    <a:pt x="51866" y="6502"/>
                  </a:lnTo>
                  <a:lnTo>
                    <a:pt x="23190" y="25565"/>
                  </a:lnTo>
                  <a:lnTo>
                    <a:pt x="5829" y="56476"/>
                  </a:lnTo>
                  <a:lnTo>
                    <a:pt x="0" y="98513"/>
                  </a:lnTo>
                  <a:lnTo>
                    <a:pt x="0" y="301980"/>
                  </a:lnTo>
                  <a:lnTo>
                    <a:pt x="5829" y="343789"/>
                  </a:lnTo>
                  <a:lnTo>
                    <a:pt x="23190" y="374662"/>
                  </a:lnTo>
                  <a:lnTo>
                    <a:pt x="51866" y="393801"/>
                  </a:lnTo>
                  <a:lnTo>
                    <a:pt x="91643" y="400367"/>
                  </a:lnTo>
                  <a:lnTo>
                    <a:pt x="131419" y="393877"/>
                  </a:lnTo>
                  <a:lnTo>
                    <a:pt x="160096" y="374853"/>
                  </a:lnTo>
                  <a:lnTo>
                    <a:pt x="177457" y="343992"/>
                  </a:lnTo>
                  <a:lnTo>
                    <a:pt x="183299" y="301980"/>
                  </a:lnTo>
                  <a:lnTo>
                    <a:pt x="183299" y="249948"/>
                  </a:lnTo>
                  <a:lnTo>
                    <a:pt x="125222" y="249948"/>
                  </a:lnTo>
                  <a:lnTo>
                    <a:pt x="125222" y="305892"/>
                  </a:lnTo>
                  <a:lnTo>
                    <a:pt x="122974" y="323596"/>
                  </a:lnTo>
                  <a:lnTo>
                    <a:pt x="116560" y="335305"/>
                  </a:lnTo>
                  <a:lnTo>
                    <a:pt x="106540" y="341795"/>
                  </a:lnTo>
                  <a:lnTo>
                    <a:pt x="93421" y="343789"/>
                  </a:lnTo>
                  <a:lnTo>
                    <a:pt x="80276" y="341807"/>
                  </a:lnTo>
                  <a:lnTo>
                    <a:pt x="70205" y="335356"/>
                  </a:lnTo>
                  <a:lnTo>
                    <a:pt x="63754" y="323646"/>
                  </a:lnTo>
                  <a:lnTo>
                    <a:pt x="61480" y="305892"/>
                  </a:lnTo>
                  <a:lnTo>
                    <a:pt x="61480" y="94589"/>
                  </a:lnTo>
                  <a:lnTo>
                    <a:pt x="63766" y="76733"/>
                  </a:lnTo>
                  <a:lnTo>
                    <a:pt x="70256" y="64757"/>
                  </a:lnTo>
                  <a:lnTo>
                    <a:pt x="80327" y="58039"/>
                  </a:lnTo>
                  <a:lnTo>
                    <a:pt x="93421" y="55943"/>
                  </a:lnTo>
                  <a:lnTo>
                    <a:pt x="106476" y="58039"/>
                  </a:lnTo>
                  <a:lnTo>
                    <a:pt x="116522" y="64757"/>
                  </a:lnTo>
                  <a:lnTo>
                    <a:pt x="122948" y="76733"/>
                  </a:lnTo>
                  <a:lnTo>
                    <a:pt x="125222" y="94589"/>
                  </a:lnTo>
                  <a:lnTo>
                    <a:pt x="125222" y="136398"/>
                  </a:lnTo>
                  <a:lnTo>
                    <a:pt x="183299" y="136398"/>
                  </a:lnTo>
                  <a:lnTo>
                    <a:pt x="183299" y="98513"/>
                  </a:lnTo>
                  <a:close/>
                </a:path>
                <a:path w="1266825" h="401954">
                  <a:moveTo>
                    <a:pt x="402310" y="98513"/>
                  </a:moveTo>
                  <a:lnTo>
                    <a:pt x="396227" y="56692"/>
                  </a:lnTo>
                  <a:lnTo>
                    <a:pt x="396100" y="56476"/>
                  </a:lnTo>
                  <a:lnTo>
                    <a:pt x="395795" y="55943"/>
                  </a:lnTo>
                  <a:lnTo>
                    <a:pt x="378294" y="25755"/>
                  </a:lnTo>
                  <a:lnTo>
                    <a:pt x="348945" y="6502"/>
                  </a:lnTo>
                  <a:lnTo>
                    <a:pt x="348627" y="6502"/>
                  </a:lnTo>
                  <a:lnTo>
                    <a:pt x="340842" y="5232"/>
                  </a:lnTo>
                  <a:lnTo>
                    <a:pt x="340842" y="94589"/>
                  </a:lnTo>
                  <a:lnTo>
                    <a:pt x="340842" y="305892"/>
                  </a:lnTo>
                  <a:lnTo>
                    <a:pt x="338569" y="323761"/>
                  </a:lnTo>
                  <a:lnTo>
                    <a:pt x="332130" y="335737"/>
                  </a:lnTo>
                  <a:lnTo>
                    <a:pt x="322097" y="342455"/>
                  </a:lnTo>
                  <a:lnTo>
                    <a:pt x="309029" y="344551"/>
                  </a:lnTo>
                  <a:lnTo>
                    <a:pt x="295960" y="342455"/>
                  </a:lnTo>
                  <a:lnTo>
                    <a:pt x="285927" y="335737"/>
                  </a:lnTo>
                  <a:lnTo>
                    <a:pt x="279488" y="323761"/>
                  </a:lnTo>
                  <a:lnTo>
                    <a:pt x="277215" y="305892"/>
                  </a:lnTo>
                  <a:lnTo>
                    <a:pt x="277215" y="94589"/>
                  </a:lnTo>
                  <a:lnTo>
                    <a:pt x="279488" y="76733"/>
                  </a:lnTo>
                  <a:lnTo>
                    <a:pt x="285927" y="64757"/>
                  </a:lnTo>
                  <a:lnTo>
                    <a:pt x="295960" y="58039"/>
                  </a:lnTo>
                  <a:lnTo>
                    <a:pt x="309029" y="55943"/>
                  </a:lnTo>
                  <a:lnTo>
                    <a:pt x="322097" y="58039"/>
                  </a:lnTo>
                  <a:lnTo>
                    <a:pt x="332130" y="64757"/>
                  </a:lnTo>
                  <a:lnTo>
                    <a:pt x="338569" y="76733"/>
                  </a:lnTo>
                  <a:lnTo>
                    <a:pt x="340842" y="94589"/>
                  </a:lnTo>
                  <a:lnTo>
                    <a:pt x="340842" y="5232"/>
                  </a:lnTo>
                  <a:lnTo>
                    <a:pt x="309029" y="0"/>
                  </a:lnTo>
                  <a:lnTo>
                    <a:pt x="268998" y="6502"/>
                  </a:lnTo>
                  <a:lnTo>
                    <a:pt x="239750" y="25565"/>
                  </a:lnTo>
                  <a:lnTo>
                    <a:pt x="239649" y="25755"/>
                  </a:lnTo>
                  <a:lnTo>
                    <a:pt x="221830" y="56476"/>
                  </a:lnTo>
                  <a:lnTo>
                    <a:pt x="221792" y="56692"/>
                  </a:lnTo>
                  <a:lnTo>
                    <a:pt x="215734" y="98513"/>
                  </a:lnTo>
                  <a:lnTo>
                    <a:pt x="215734" y="301980"/>
                  </a:lnTo>
                  <a:lnTo>
                    <a:pt x="221830" y="343789"/>
                  </a:lnTo>
                  <a:lnTo>
                    <a:pt x="221957" y="343992"/>
                  </a:lnTo>
                  <a:lnTo>
                    <a:pt x="239750" y="374662"/>
                  </a:lnTo>
                  <a:lnTo>
                    <a:pt x="268998" y="393801"/>
                  </a:lnTo>
                  <a:lnTo>
                    <a:pt x="309029" y="400367"/>
                  </a:lnTo>
                  <a:lnTo>
                    <a:pt x="349491" y="393801"/>
                  </a:lnTo>
                  <a:lnTo>
                    <a:pt x="349173" y="393801"/>
                  </a:lnTo>
                  <a:lnTo>
                    <a:pt x="378294" y="374853"/>
                  </a:lnTo>
                  <a:lnTo>
                    <a:pt x="378409" y="374662"/>
                  </a:lnTo>
                  <a:lnTo>
                    <a:pt x="395909" y="344551"/>
                  </a:lnTo>
                  <a:lnTo>
                    <a:pt x="396227" y="343992"/>
                  </a:lnTo>
                  <a:lnTo>
                    <a:pt x="396252" y="343789"/>
                  </a:lnTo>
                  <a:lnTo>
                    <a:pt x="402310" y="301980"/>
                  </a:lnTo>
                  <a:lnTo>
                    <a:pt x="402310" y="98513"/>
                  </a:lnTo>
                  <a:close/>
                </a:path>
                <a:path w="1266825" h="401954">
                  <a:moveTo>
                    <a:pt x="604418" y="339890"/>
                  </a:moveTo>
                  <a:lnTo>
                    <a:pt x="503428" y="339890"/>
                  </a:lnTo>
                  <a:lnTo>
                    <a:pt x="503428" y="4521"/>
                  </a:lnTo>
                  <a:lnTo>
                    <a:pt x="441947" y="4521"/>
                  </a:lnTo>
                  <a:lnTo>
                    <a:pt x="441947" y="339890"/>
                  </a:lnTo>
                  <a:lnTo>
                    <a:pt x="441947" y="397052"/>
                  </a:lnTo>
                  <a:lnTo>
                    <a:pt x="604418" y="397052"/>
                  </a:lnTo>
                  <a:lnTo>
                    <a:pt x="604418" y="339890"/>
                  </a:lnTo>
                  <a:close/>
                </a:path>
                <a:path w="1266825" h="401954">
                  <a:moveTo>
                    <a:pt x="813333" y="98513"/>
                  </a:moveTo>
                  <a:lnTo>
                    <a:pt x="807224" y="56692"/>
                  </a:lnTo>
                  <a:lnTo>
                    <a:pt x="807110" y="56476"/>
                  </a:lnTo>
                  <a:lnTo>
                    <a:pt x="806792" y="55943"/>
                  </a:lnTo>
                  <a:lnTo>
                    <a:pt x="789254" y="25755"/>
                  </a:lnTo>
                  <a:lnTo>
                    <a:pt x="759866" y="6502"/>
                  </a:lnTo>
                  <a:lnTo>
                    <a:pt x="759548" y="6502"/>
                  </a:lnTo>
                  <a:lnTo>
                    <a:pt x="751865" y="5245"/>
                  </a:lnTo>
                  <a:lnTo>
                    <a:pt x="751865" y="94589"/>
                  </a:lnTo>
                  <a:lnTo>
                    <a:pt x="751865" y="305892"/>
                  </a:lnTo>
                  <a:lnTo>
                    <a:pt x="749566" y="323761"/>
                  </a:lnTo>
                  <a:lnTo>
                    <a:pt x="743089" y="335737"/>
                  </a:lnTo>
                  <a:lnTo>
                    <a:pt x="733005" y="342455"/>
                  </a:lnTo>
                  <a:lnTo>
                    <a:pt x="719924" y="344551"/>
                  </a:lnTo>
                  <a:lnTo>
                    <a:pt x="706856" y="342455"/>
                  </a:lnTo>
                  <a:lnTo>
                    <a:pt x="696823" y="335737"/>
                  </a:lnTo>
                  <a:lnTo>
                    <a:pt x="690384" y="323761"/>
                  </a:lnTo>
                  <a:lnTo>
                    <a:pt x="688111" y="305892"/>
                  </a:lnTo>
                  <a:lnTo>
                    <a:pt x="688111" y="94589"/>
                  </a:lnTo>
                  <a:lnTo>
                    <a:pt x="690372" y="76733"/>
                  </a:lnTo>
                  <a:lnTo>
                    <a:pt x="696772" y="64757"/>
                  </a:lnTo>
                  <a:lnTo>
                    <a:pt x="706805" y="58039"/>
                  </a:lnTo>
                  <a:lnTo>
                    <a:pt x="719924" y="55943"/>
                  </a:lnTo>
                  <a:lnTo>
                    <a:pt x="733069" y="58039"/>
                  </a:lnTo>
                  <a:lnTo>
                    <a:pt x="743140" y="64757"/>
                  </a:lnTo>
                  <a:lnTo>
                    <a:pt x="749592" y="76733"/>
                  </a:lnTo>
                  <a:lnTo>
                    <a:pt x="751865" y="94589"/>
                  </a:lnTo>
                  <a:lnTo>
                    <a:pt x="751865" y="5245"/>
                  </a:lnTo>
                  <a:lnTo>
                    <a:pt x="719924" y="0"/>
                  </a:lnTo>
                  <a:lnTo>
                    <a:pt x="679894" y="6502"/>
                  </a:lnTo>
                  <a:lnTo>
                    <a:pt x="650646" y="25565"/>
                  </a:lnTo>
                  <a:lnTo>
                    <a:pt x="650544" y="25755"/>
                  </a:lnTo>
                  <a:lnTo>
                    <a:pt x="632726" y="56476"/>
                  </a:lnTo>
                  <a:lnTo>
                    <a:pt x="632701" y="56692"/>
                  </a:lnTo>
                  <a:lnTo>
                    <a:pt x="626630" y="98513"/>
                  </a:lnTo>
                  <a:lnTo>
                    <a:pt x="626630" y="301980"/>
                  </a:lnTo>
                  <a:lnTo>
                    <a:pt x="632714" y="343789"/>
                  </a:lnTo>
                  <a:lnTo>
                    <a:pt x="679843" y="393801"/>
                  </a:lnTo>
                  <a:lnTo>
                    <a:pt x="719924" y="400367"/>
                  </a:lnTo>
                  <a:lnTo>
                    <a:pt x="760463" y="393801"/>
                  </a:lnTo>
                  <a:lnTo>
                    <a:pt x="760145" y="393801"/>
                  </a:lnTo>
                  <a:lnTo>
                    <a:pt x="789305" y="374853"/>
                  </a:lnTo>
                  <a:lnTo>
                    <a:pt x="789419" y="374662"/>
                  </a:lnTo>
                  <a:lnTo>
                    <a:pt x="806932" y="344551"/>
                  </a:lnTo>
                  <a:lnTo>
                    <a:pt x="807250" y="343992"/>
                  </a:lnTo>
                  <a:lnTo>
                    <a:pt x="807275" y="343789"/>
                  </a:lnTo>
                  <a:lnTo>
                    <a:pt x="813333" y="301980"/>
                  </a:lnTo>
                  <a:lnTo>
                    <a:pt x="813333" y="98513"/>
                  </a:lnTo>
                  <a:close/>
                </a:path>
                <a:path w="1266825" h="401954">
                  <a:moveTo>
                    <a:pt x="1033246" y="4914"/>
                  </a:moveTo>
                  <a:lnTo>
                    <a:pt x="975042" y="4914"/>
                  </a:lnTo>
                  <a:lnTo>
                    <a:pt x="975042" y="306908"/>
                  </a:lnTo>
                  <a:lnTo>
                    <a:pt x="972769" y="324548"/>
                  </a:lnTo>
                  <a:lnTo>
                    <a:pt x="966343" y="336270"/>
                  </a:lnTo>
                  <a:lnTo>
                    <a:pt x="956297" y="342785"/>
                  </a:lnTo>
                  <a:lnTo>
                    <a:pt x="943241" y="344792"/>
                  </a:lnTo>
                  <a:lnTo>
                    <a:pt x="930173" y="342798"/>
                  </a:lnTo>
                  <a:lnTo>
                    <a:pt x="920140" y="336321"/>
                  </a:lnTo>
                  <a:lnTo>
                    <a:pt x="913701" y="324599"/>
                  </a:lnTo>
                  <a:lnTo>
                    <a:pt x="911428" y="306908"/>
                  </a:lnTo>
                  <a:lnTo>
                    <a:pt x="911428" y="4914"/>
                  </a:lnTo>
                  <a:lnTo>
                    <a:pt x="849947" y="4914"/>
                  </a:lnTo>
                  <a:lnTo>
                    <a:pt x="849947" y="302996"/>
                  </a:lnTo>
                  <a:lnTo>
                    <a:pt x="855776" y="344741"/>
                  </a:lnTo>
                  <a:lnTo>
                    <a:pt x="873137" y="375627"/>
                  </a:lnTo>
                  <a:lnTo>
                    <a:pt x="901814" y="394804"/>
                  </a:lnTo>
                  <a:lnTo>
                    <a:pt x="941590" y="401383"/>
                  </a:lnTo>
                  <a:lnTo>
                    <a:pt x="981367" y="394804"/>
                  </a:lnTo>
                  <a:lnTo>
                    <a:pt x="1010043" y="375627"/>
                  </a:lnTo>
                  <a:lnTo>
                    <a:pt x="1027404" y="344741"/>
                  </a:lnTo>
                  <a:lnTo>
                    <a:pt x="1033246" y="302996"/>
                  </a:lnTo>
                  <a:lnTo>
                    <a:pt x="1033246" y="4914"/>
                  </a:lnTo>
                  <a:close/>
                </a:path>
                <a:path w="1266825" h="401954">
                  <a:moveTo>
                    <a:pt x="1266278" y="396328"/>
                  </a:moveTo>
                  <a:lnTo>
                    <a:pt x="1262646" y="384644"/>
                  </a:lnTo>
                  <a:lnTo>
                    <a:pt x="1260322" y="372948"/>
                  </a:lnTo>
                  <a:lnTo>
                    <a:pt x="1260297" y="372694"/>
                  </a:lnTo>
                  <a:lnTo>
                    <a:pt x="1259255" y="360984"/>
                  </a:lnTo>
                  <a:lnTo>
                    <a:pt x="1259268" y="360591"/>
                  </a:lnTo>
                  <a:lnTo>
                    <a:pt x="1259459" y="348843"/>
                  </a:lnTo>
                  <a:lnTo>
                    <a:pt x="1259344" y="286829"/>
                  </a:lnTo>
                  <a:lnTo>
                    <a:pt x="1257414" y="259905"/>
                  </a:lnTo>
                  <a:lnTo>
                    <a:pt x="1250873" y="237058"/>
                  </a:lnTo>
                  <a:lnTo>
                    <a:pt x="1250619" y="236169"/>
                  </a:lnTo>
                  <a:lnTo>
                    <a:pt x="1238046" y="217703"/>
                  </a:lnTo>
                  <a:lnTo>
                    <a:pt x="1218679" y="205105"/>
                  </a:lnTo>
                  <a:lnTo>
                    <a:pt x="1236637" y="192925"/>
                  </a:lnTo>
                  <a:lnTo>
                    <a:pt x="1245222" y="181114"/>
                  </a:lnTo>
                  <a:lnTo>
                    <a:pt x="1249184" y="175666"/>
                  </a:lnTo>
                  <a:lnTo>
                    <a:pt x="1256550" y="153263"/>
                  </a:lnTo>
                  <a:lnTo>
                    <a:pt x="1258951" y="125666"/>
                  </a:lnTo>
                  <a:lnTo>
                    <a:pt x="1258951" y="94970"/>
                  </a:lnTo>
                  <a:lnTo>
                    <a:pt x="1254340" y="60998"/>
                  </a:lnTo>
                  <a:lnTo>
                    <a:pt x="1253591" y="55435"/>
                  </a:lnTo>
                  <a:lnTo>
                    <a:pt x="1237056" y="27305"/>
                  </a:lnTo>
                  <a:lnTo>
                    <a:pt x="1208684" y="10502"/>
                  </a:lnTo>
                  <a:lnTo>
                    <a:pt x="1197470" y="8978"/>
                  </a:lnTo>
                  <a:lnTo>
                    <a:pt x="1197470" y="101168"/>
                  </a:lnTo>
                  <a:lnTo>
                    <a:pt x="1197470" y="139814"/>
                  </a:lnTo>
                  <a:lnTo>
                    <a:pt x="1194930" y="159473"/>
                  </a:lnTo>
                  <a:lnTo>
                    <a:pt x="1187615" y="172212"/>
                  </a:lnTo>
                  <a:lnTo>
                    <a:pt x="1176007" y="179057"/>
                  </a:lnTo>
                  <a:lnTo>
                    <a:pt x="1160614" y="181114"/>
                  </a:lnTo>
                  <a:lnTo>
                    <a:pt x="1136497" y="181114"/>
                  </a:lnTo>
                  <a:lnTo>
                    <a:pt x="1136497" y="60998"/>
                  </a:lnTo>
                  <a:lnTo>
                    <a:pt x="1166164" y="60998"/>
                  </a:lnTo>
                  <a:lnTo>
                    <a:pt x="1180274" y="63347"/>
                  </a:lnTo>
                  <a:lnTo>
                    <a:pt x="1190015" y="70612"/>
                  </a:lnTo>
                  <a:lnTo>
                    <a:pt x="1195654" y="83108"/>
                  </a:lnTo>
                  <a:lnTo>
                    <a:pt x="1197470" y="101168"/>
                  </a:lnTo>
                  <a:lnTo>
                    <a:pt x="1197470" y="8978"/>
                  </a:lnTo>
                  <a:lnTo>
                    <a:pt x="1167815" y="4914"/>
                  </a:lnTo>
                  <a:lnTo>
                    <a:pt x="1075029" y="4914"/>
                  </a:lnTo>
                  <a:lnTo>
                    <a:pt x="1075029" y="396328"/>
                  </a:lnTo>
                  <a:lnTo>
                    <a:pt x="1136497" y="396328"/>
                  </a:lnTo>
                  <a:lnTo>
                    <a:pt x="1136497" y="237058"/>
                  </a:lnTo>
                  <a:lnTo>
                    <a:pt x="1157833" y="237058"/>
                  </a:lnTo>
                  <a:lnTo>
                    <a:pt x="1175715" y="239725"/>
                  </a:lnTo>
                  <a:lnTo>
                    <a:pt x="1188224" y="248297"/>
                  </a:lnTo>
                  <a:lnTo>
                    <a:pt x="1195578" y="263702"/>
                  </a:lnTo>
                  <a:lnTo>
                    <a:pt x="1197978" y="286829"/>
                  </a:lnTo>
                  <a:lnTo>
                    <a:pt x="1197965" y="348843"/>
                  </a:lnTo>
                  <a:lnTo>
                    <a:pt x="1197521" y="360591"/>
                  </a:lnTo>
                  <a:lnTo>
                    <a:pt x="1197546" y="360984"/>
                  </a:lnTo>
                  <a:lnTo>
                    <a:pt x="1198308" y="372694"/>
                  </a:lnTo>
                  <a:lnTo>
                    <a:pt x="1198359" y="372948"/>
                  </a:lnTo>
                  <a:lnTo>
                    <a:pt x="1200353" y="384644"/>
                  </a:lnTo>
                  <a:lnTo>
                    <a:pt x="1203629" y="396328"/>
                  </a:lnTo>
                  <a:lnTo>
                    <a:pt x="1266278" y="396328"/>
                  </a:lnTo>
                  <a:close/>
                </a:path>
              </a:pathLst>
            </a:custGeom>
            <a:solidFill>
              <a:srgbClr val="EBEBEB"/>
            </a:solidFill>
          </p:spPr>
          <p:txBody>
            <a:bodyPr wrap="square" lIns="0" tIns="0" rIns="0" bIns="0" rtlCol="0"/>
            <a:lstStyle/>
            <a:p>
              <a:endParaRPr/>
            </a:p>
          </p:txBody>
        </p:sp>
        <p:pic>
          <p:nvPicPr>
            <p:cNvPr id="41" name="object 41"/>
            <p:cNvPicPr/>
            <p:nvPr/>
          </p:nvPicPr>
          <p:blipFill>
            <a:blip r:embed="rId2" cstate="print"/>
            <a:stretch>
              <a:fillRect/>
            </a:stretch>
          </p:blipFill>
          <p:spPr>
            <a:xfrm>
              <a:off x="3067569" y="4477260"/>
              <a:ext cx="1088406" cy="171042"/>
            </a:xfrm>
            <a:prstGeom prst="rect">
              <a:avLst/>
            </a:prstGeom>
          </p:spPr>
        </p:pic>
      </p:grpSp>
      <p:grpSp>
        <p:nvGrpSpPr>
          <p:cNvPr id="42" name="object 42"/>
          <p:cNvGrpSpPr/>
          <p:nvPr/>
        </p:nvGrpSpPr>
        <p:grpSpPr>
          <a:xfrm>
            <a:off x="2507207" y="590948"/>
            <a:ext cx="2030730" cy="768985"/>
            <a:chOff x="2507207" y="590948"/>
            <a:chExt cx="2030730" cy="768985"/>
          </a:xfrm>
        </p:grpSpPr>
        <p:sp>
          <p:nvSpPr>
            <p:cNvPr id="43" name="object 43"/>
            <p:cNvSpPr/>
            <p:nvPr/>
          </p:nvSpPr>
          <p:spPr>
            <a:xfrm>
              <a:off x="2507207" y="590948"/>
              <a:ext cx="2030730" cy="768985"/>
            </a:xfrm>
            <a:custGeom>
              <a:avLst/>
              <a:gdLst/>
              <a:ahLst/>
              <a:cxnLst/>
              <a:rect l="l" t="t" r="r" b="b"/>
              <a:pathLst>
                <a:path w="2030729" h="768985">
                  <a:moveTo>
                    <a:pt x="1942728" y="768940"/>
                  </a:moveTo>
                  <a:lnTo>
                    <a:pt x="402986" y="768948"/>
                  </a:lnTo>
                  <a:lnTo>
                    <a:pt x="362242" y="756619"/>
                  </a:lnTo>
                  <a:lnTo>
                    <a:pt x="327903" y="722263"/>
                  </a:lnTo>
                  <a:lnTo>
                    <a:pt x="315581" y="681498"/>
                  </a:lnTo>
                  <a:lnTo>
                    <a:pt x="315590" y="227359"/>
                  </a:lnTo>
                  <a:lnTo>
                    <a:pt x="0" y="16"/>
                  </a:lnTo>
                  <a:lnTo>
                    <a:pt x="1936334" y="16"/>
                  </a:lnTo>
                  <a:lnTo>
                    <a:pt x="1942486" y="0"/>
                  </a:lnTo>
                  <a:lnTo>
                    <a:pt x="1948581" y="585"/>
                  </a:lnTo>
                  <a:lnTo>
                    <a:pt x="1993545" y="19112"/>
                  </a:lnTo>
                  <a:lnTo>
                    <a:pt x="2020624" y="52046"/>
                  </a:lnTo>
                  <a:lnTo>
                    <a:pt x="2030127" y="87450"/>
                  </a:lnTo>
                  <a:lnTo>
                    <a:pt x="2030127" y="681495"/>
                  </a:lnTo>
                  <a:lnTo>
                    <a:pt x="2017775" y="722236"/>
                  </a:lnTo>
                  <a:lnTo>
                    <a:pt x="1983448" y="756581"/>
                  </a:lnTo>
                  <a:lnTo>
                    <a:pt x="1948811" y="768340"/>
                  </a:lnTo>
                  <a:lnTo>
                    <a:pt x="1942728" y="768940"/>
                  </a:lnTo>
                  <a:close/>
                </a:path>
              </a:pathLst>
            </a:custGeom>
            <a:solidFill>
              <a:srgbClr val="F5F5F5"/>
            </a:solidFill>
          </p:spPr>
          <p:txBody>
            <a:bodyPr wrap="square" lIns="0" tIns="0" rIns="0" bIns="0" rtlCol="0"/>
            <a:lstStyle/>
            <a:p>
              <a:endParaRPr/>
            </a:p>
          </p:txBody>
        </p:sp>
        <p:sp>
          <p:nvSpPr>
            <p:cNvPr id="44" name="object 44"/>
            <p:cNvSpPr/>
            <p:nvPr/>
          </p:nvSpPr>
          <p:spPr>
            <a:xfrm>
              <a:off x="3058350" y="904227"/>
              <a:ext cx="1304925" cy="179070"/>
            </a:xfrm>
            <a:custGeom>
              <a:avLst/>
              <a:gdLst/>
              <a:ahLst/>
              <a:cxnLst/>
              <a:rect l="l" t="t" r="r" b="b"/>
              <a:pathLst>
                <a:path w="1304925" h="179069">
                  <a:moveTo>
                    <a:pt x="1304391" y="175399"/>
                  </a:moveTo>
                  <a:lnTo>
                    <a:pt x="1228013" y="173799"/>
                  </a:lnTo>
                  <a:lnTo>
                    <a:pt x="1024890" y="172605"/>
                  </a:lnTo>
                  <a:lnTo>
                    <a:pt x="570433" y="172021"/>
                  </a:lnTo>
                  <a:lnTo>
                    <a:pt x="219049" y="172847"/>
                  </a:lnTo>
                  <a:lnTo>
                    <a:pt x="43891" y="174167"/>
                  </a:lnTo>
                  <a:lnTo>
                    <a:pt x="5080" y="174967"/>
                  </a:lnTo>
                  <a:lnTo>
                    <a:pt x="0" y="175399"/>
                  </a:lnTo>
                  <a:lnTo>
                    <a:pt x="5080" y="175831"/>
                  </a:lnTo>
                  <a:lnTo>
                    <a:pt x="19926" y="176250"/>
                  </a:lnTo>
                  <a:lnTo>
                    <a:pt x="76441" y="177012"/>
                  </a:lnTo>
                  <a:lnTo>
                    <a:pt x="279641" y="178206"/>
                  </a:lnTo>
                  <a:lnTo>
                    <a:pt x="734060" y="178790"/>
                  </a:lnTo>
                  <a:lnTo>
                    <a:pt x="1085367" y="177952"/>
                  </a:lnTo>
                  <a:lnTo>
                    <a:pt x="1260500" y="176644"/>
                  </a:lnTo>
                  <a:lnTo>
                    <a:pt x="1299311" y="175831"/>
                  </a:lnTo>
                  <a:lnTo>
                    <a:pt x="1304391" y="175399"/>
                  </a:lnTo>
                  <a:close/>
                </a:path>
                <a:path w="1304925" h="179069">
                  <a:moveTo>
                    <a:pt x="1304391" y="3378"/>
                  </a:moveTo>
                  <a:lnTo>
                    <a:pt x="1187589" y="1422"/>
                  </a:lnTo>
                  <a:lnTo>
                    <a:pt x="958875" y="368"/>
                  </a:lnTo>
                  <a:lnTo>
                    <a:pt x="570433" y="0"/>
                  </a:lnTo>
                  <a:lnTo>
                    <a:pt x="219049" y="876"/>
                  </a:lnTo>
                  <a:lnTo>
                    <a:pt x="43891" y="2197"/>
                  </a:lnTo>
                  <a:lnTo>
                    <a:pt x="5080" y="2971"/>
                  </a:lnTo>
                  <a:lnTo>
                    <a:pt x="0" y="3378"/>
                  </a:lnTo>
                  <a:lnTo>
                    <a:pt x="5080" y="3784"/>
                  </a:lnTo>
                  <a:lnTo>
                    <a:pt x="19926" y="4178"/>
                  </a:lnTo>
                  <a:lnTo>
                    <a:pt x="116878" y="5283"/>
                  </a:lnTo>
                  <a:lnTo>
                    <a:pt x="345668" y="6375"/>
                  </a:lnTo>
                  <a:lnTo>
                    <a:pt x="734060" y="6769"/>
                  </a:lnTo>
                  <a:lnTo>
                    <a:pt x="1085367" y="5930"/>
                  </a:lnTo>
                  <a:lnTo>
                    <a:pt x="1260500" y="4622"/>
                  </a:lnTo>
                  <a:lnTo>
                    <a:pt x="1299311" y="3810"/>
                  </a:lnTo>
                  <a:lnTo>
                    <a:pt x="1304391" y="3378"/>
                  </a:lnTo>
                  <a:close/>
                </a:path>
              </a:pathLst>
            </a:custGeom>
            <a:solidFill>
              <a:srgbClr val="DFDFDF"/>
            </a:solidFill>
          </p:spPr>
          <p:txBody>
            <a:bodyPr wrap="square" lIns="0" tIns="0" rIns="0" bIns="0" rtlCol="0"/>
            <a:lstStyle/>
            <a:p>
              <a:endParaRPr/>
            </a:p>
          </p:txBody>
        </p:sp>
      </p:grpSp>
      <p:sp>
        <p:nvSpPr>
          <p:cNvPr id="45" name="object 45"/>
          <p:cNvSpPr/>
          <p:nvPr/>
        </p:nvSpPr>
        <p:spPr>
          <a:xfrm>
            <a:off x="2315833" y="5637466"/>
            <a:ext cx="8843645" cy="0"/>
          </a:xfrm>
          <a:custGeom>
            <a:avLst/>
            <a:gdLst/>
            <a:ahLst/>
            <a:cxnLst/>
            <a:rect l="l" t="t" r="r" b="b"/>
            <a:pathLst>
              <a:path w="8843645">
                <a:moveTo>
                  <a:pt x="8843337" y="0"/>
                </a:moveTo>
                <a:lnTo>
                  <a:pt x="0" y="0"/>
                </a:lnTo>
                <a:lnTo>
                  <a:pt x="8843337" y="0"/>
                </a:lnTo>
                <a:close/>
              </a:path>
            </a:pathLst>
          </a:custGeom>
          <a:solidFill>
            <a:srgbClr val="253237"/>
          </a:solidFill>
        </p:spPr>
        <p:txBody>
          <a:bodyPr wrap="square" lIns="0" tIns="0" rIns="0" bIns="0" rtlCol="0"/>
          <a:lstStyle/>
          <a:p>
            <a:endParaRPr/>
          </a:p>
        </p:txBody>
      </p:sp>
      <p:grpSp>
        <p:nvGrpSpPr>
          <p:cNvPr id="46" name="object 46"/>
          <p:cNvGrpSpPr/>
          <p:nvPr/>
        </p:nvGrpSpPr>
        <p:grpSpPr>
          <a:xfrm>
            <a:off x="9786922" y="3503105"/>
            <a:ext cx="1334135" cy="2131695"/>
            <a:chOff x="9786922" y="3503105"/>
            <a:chExt cx="1334135" cy="2131695"/>
          </a:xfrm>
        </p:grpSpPr>
        <p:sp>
          <p:nvSpPr>
            <p:cNvPr id="47" name="object 47"/>
            <p:cNvSpPr/>
            <p:nvPr/>
          </p:nvSpPr>
          <p:spPr>
            <a:xfrm>
              <a:off x="9786912" y="3670706"/>
              <a:ext cx="1334135" cy="1322705"/>
            </a:xfrm>
            <a:custGeom>
              <a:avLst/>
              <a:gdLst/>
              <a:ahLst/>
              <a:cxnLst/>
              <a:rect l="l" t="t" r="r" b="b"/>
              <a:pathLst>
                <a:path w="1334134" h="1322704">
                  <a:moveTo>
                    <a:pt x="934758" y="754938"/>
                  </a:moveTo>
                  <a:lnTo>
                    <a:pt x="933881" y="709726"/>
                  </a:lnTo>
                  <a:lnTo>
                    <a:pt x="929792" y="666229"/>
                  </a:lnTo>
                  <a:lnTo>
                    <a:pt x="923086" y="623074"/>
                  </a:lnTo>
                  <a:lnTo>
                    <a:pt x="914349" y="578891"/>
                  </a:lnTo>
                  <a:lnTo>
                    <a:pt x="893127" y="481977"/>
                  </a:lnTo>
                  <a:lnTo>
                    <a:pt x="881824" y="426516"/>
                  </a:lnTo>
                  <a:lnTo>
                    <a:pt x="866800" y="372935"/>
                  </a:lnTo>
                  <a:lnTo>
                    <a:pt x="844537" y="315341"/>
                  </a:lnTo>
                  <a:lnTo>
                    <a:pt x="821448" y="264147"/>
                  </a:lnTo>
                  <a:lnTo>
                    <a:pt x="802182" y="226504"/>
                  </a:lnTo>
                  <a:lnTo>
                    <a:pt x="773887" y="212217"/>
                  </a:lnTo>
                  <a:lnTo>
                    <a:pt x="770267" y="212509"/>
                  </a:lnTo>
                  <a:lnTo>
                    <a:pt x="741603" y="241719"/>
                  </a:lnTo>
                  <a:lnTo>
                    <a:pt x="742657" y="294919"/>
                  </a:lnTo>
                  <a:lnTo>
                    <a:pt x="745947" y="344246"/>
                  </a:lnTo>
                  <a:lnTo>
                    <a:pt x="751433" y="393382"/>
                  </a:lnTo>
                  <a:lnTo>
                    <a:pt x="759129" y="442302"/>
                  </a:lnTo>
                  <a:lnTo>
                    <a:pt x="770026" y="506882"/>
                  </a:lnTo>
                  <a:lnTo>
                    <a:pt x="779754" y="567385"/>
                  </a:lnTo>
                  <a:lnTo>
                    <a:pt x="788022" y="623938"/>
                  </a:lnTo>
                  <a:lnTo>
                    <a:pt x="794600" y="676681"/>
                  </a:lnTo>
                  <a:lnTo>
                    <a:pt x="799198" y="725690"/>
                  </a:lnTo>
                  <a:lnTo>
                    <a:pt x="801585" y="771118"/>
                  </a:lnTo>
                  <a:lnTo>
                    <a:pt x="801484" y="813066"/>
                  </a:lnTo>
                  <a:lnTo>
                    <a:pt x="798639" y="851649"/>
                  </a:lnTo>
                  <a:lnTo>
                    <a:pt x="791959" y="899553"/>
                  </a:lnTo>
                  <a:lnTo>
                    <a:pt x="783767" y="947026"/>
                  </a:lnTo>
                  <a:lnTo>
                    <a:pt x="774065" y="994092"/>
                  </a:lnTo>
                  <a:lnTo>
                    <a:pt x="762850" y="1040739"/>
                  </a:lnTo>
                  <a:lnTo>
                    <a:pt x="759472" y="1052995"/>
                  </a:lnTo>
                  <a:lnTo>
                    <a:pt x="757275" y="1014958"/>
                  </a:lnTo>
                  <a:lnTo>
                    <a:pt x="739419" y="774700"/>
                  </a:lnTo>
                  <a:lnTo>
                    <a:pt x="717588" y="590715"/>
                  </a:lnTo>
                  <a:lnTo>
                    <a:pt x="706767" y="539546"/>
                  </a:lnTo>
                  <a:lnTo>
                    <a:pt x="693483" y="488022"/>
                  </a:lnTo>
                  <a:lnTo>
                    <a:pt x="678243" y="437426"/>
                  </a:lnTo>
                  <a:lnTo>
                    <a:pt x="661555" y="389039"/>
                  </a:lnTo>
                  <a:lnTo>
                    <a:pt x="643953" y="344131"/>
                  </a:lnTo>
                  <a:lnTo>
                    <a:pt x="625932" y="303999"/>
                  </a:lnTo>
                  <a:lnTo>
                    <a:pt x="608025" y="269900"/>
                  </a:lnTo>
                  <a:lnTo>
                    <a:pt x="589038" y="259270"/>
                  </a:lnTo>
                  <a:lnTo>
                    <a:pt x="580047" y="262394"/>
                  </a:lnTo>
                  <a:lnTo>
                    <a:pt x="576592" y="265239"/>
                  </a:lnTo>
                  <a:lnTo>
                    <a:pt x="571766" y="273443"/>
                  </a:lnTo>
                  <a:lnTo>
                    <a:pt x="570979" y="277850"/>
                  </a:lnTo>
                  <a:lnTo>
                    <a:pt x="576872" y="316877"/>
                  </a:lnTo>
                  <a:lnTo>
                    <a:pt x="588822" y="401777"/>
                  </a:lnTo>
                  <a:lnTo>
                    <a:pt x="595299" y="450723"/>
                  </a:lnTo>
                  <a:lnTo>
                    <a:pt x="601878" y="502920"/>
                  </a:lnTo>
                  <a:lnTo>
                    <a:pt x="608355" y="557580"/>
                  </a:lnTo>
                  <a:lnTo>
                    <a:pt x="614540" y="613892"/>
                  </a:lnTo>
                  <a:lnTo>
                    <a:pt x="620242" y="671055"/>
                  </a:lnTo>
                  <a:lnTo>
                    <a:pt x="625271" y="728281"/>
                  </a:lnTo>
                  <a:lnTo>
                    <a:pt x="629437" y="784733"/>
                  </a:lnTo>
                  <a:lnTo>
                    <a:pt x="632561" y="839647"/>
                  </a:lnTo>
                  <a:lnTo>
                    <a:pt x="634453" y="892187"/>
                  </a:lnTo>
                  <a:lnTo>
                    <a:pt x="634911" y="941578"/>
                  </a:lnTo>
                  <a:lnTo>
                    <a:pt x="633945" y="1112469"/>
                  </a:lnTo>
                  <a:lnTo>
                    <a:pt x="633996" y="1164513"/>
                  </a:lnTo>
                  <a:lnTo>
                    <a:pt x="542798" y="1056462"/>
                  </a:lnTo>
                  <a:lnTo>
                    <a:pt x="424942" y="911682"/>
                  </a:lnTo>
                  <a:lnTo>
                    <a:pt x="314020" y="765771"/>
                  </a:lnTo>
                  <a:lnTo>
                    <a:pt x="212585" y="602780"/>
                  </a:lnTo>
                  <a:lnTo>
                    <a:pt x="115582" y="420446"/>
                  </a:lnTo>
                  <a:lnTo>
                    <a:pt x="42849" y="271983"/>
                  </a:lnTo>
                  <a:lnTo>
                    <a:pt x="14211" y="210667"/>
                  </a:lnTo>
                  <a:lnTo>
                    <a:pt x="6807" y="209778"/>
                  </a:lnTo>
                  <a:lnTo>
                    <a:pt x="16865" y="335889"/>
                  </a:lnTo>
                  <a:lnTo>
                    <a:pt x="80479" y="551688"/>
                  </a:lnTo>
                  <a:lnTo>
                    <a:pt x="205752" y="834580"/>
                  </a:lnTo>
                  <a:lnTo>
                    <a:pt x="358267" y="1081366"/>
                  </a:lnTo>
                  <a:lnTo>
                    <a:pt x="487108" y="1255915"/>
                  </a:lnTo>
                  <a:lnTo>
                    <a:pt x="541362" y="1322120"/>
                  </a:lnTo>
                  <a:lnTo>
                    <a:pt x="634225" y="1245057"/>
                  </a:lnTo>
                  <a:lnTo>
                    <a:pt x="634911" y="1312646"/>
                  </a:lnTo>
                  <a:lnTo>
                    <a:pt x="773772" y="1312646"/>
                  </a:lnTo>
                  <a:lnTo>
                    <a:pt x="771994" y="1277150"/>
                  </a:lnTo>
                  <a:lnTo>
                    <a:pt x="787400" y="1278801"/>
                  </a:lnTo>
                  <a:lnTo>
                    <a:pt x="804722" y="1236103"/>
                  </a:lnTo>
                  <a:lnTo>
                    <a:pt x="845007" y="1129703"/>
                  </a:lnTo>
                  <a:lnTo>
                    <a:pt x="890765" y="992136"/>
                  </a:lnTo>
                  <a:lnTo>
                    <a:pt x="924496" y="855941"/>
                  </a:lnTo>
                  <a:lnTo>
                    <a:pt x="931824" y="803224"/>
                  </a:lnTo>
                  <a:lnTo>
                    <a:pt x="934758" y="754938"/>
                  </a:lnTo>
                  <a:close/>
                </a:path>
                <a:path w="1334134" h="1322704">
                  <a:moveTo>
                    <a:pt x="1333563" y="81445"/>
                  </a:moveTo>
                  <a:lnTo>
                    <a:pt x="1332471" y="41808"/>
                  </a:lnTo>
                  <a:lnTo>
                    <a:pt x="1328966" y="14033"/>
                  </a:lnTo>
                  <a:lnTo>
                    <a:pt x="1324533" y="0"/>
                  </a:lnTo>
                  <a:lnTo>
                    <a:pt x="1317396" y="6781"/>
                  </a:lnTo>
                  <a:lnTo>
                    <a:pt x="1288097" y="80073"/>
                  </a:lnTo>
                  <a:lnTo>
                    <a:pt x="1269161" y="136296"/>
                  </a:lnTo>
                  <a:lnTo>
                    <a:pt x="1249514" y="198729"/>
                  </a:lnTo>
                  <a:lnTo>
                    <a:pt x="1230757" y="262242"/>
                  </a:lnTo>
                  <a:lnTo>
                    <a:pt x="1214488" y="321691"/>
                  </a:lnTo>
                  <a:lnTo>
                    <a:pt x="1202334" y="371957"/>
                  </a:lnTo>
                  <a:lnTo>
                    <a:pt x="1130173" y="563156"/>
                  </a:lnTo>
                  <a:lnTo>
                    <a:pt x="996289" y="869518"/>
                  </a:lnTo>
                  <a:lnTo>
                    <a:pt x="867181" y="1153909"/>
                  </a:lnTo>
                  <a:lnTo>
                    <a:pt x="809371" y="1279182"/>
                  </a:lnTo>
                  <a:lnTo>
                    <a:pt x="809371" y="1303185"/>
                  </a:lnTo>
                  <a:lnTo>
                    <a:pt x="934847" y="1303185"/>
                  </a:lnTo>
                  <a:lnTo>
                    <a:pt x="980084" y="1172654"/>
                  </a:lnTo>
                  <a:lnTo>
                    <a:pt x="1084541" y="873264"/>
                  </a:lnTo>
                  <a:lnTo>
                    <a:pt x="1201394" y="543306"/>
                  </a:lnTo>
                  <a:lnTo>
                    <a:pt x="1283766" y="321056"/>
                  </a:lnTo>
                  <a:lnTo>
                    <a:pt x="1307350" y="252730"/>
                  </a:lnTo>
                  <a:lnTo>
                    <a:pt x="1322501" y="188772"/>
                  </a:lnTo>
                  <a:lnTo>
                    <a:pt x="1330744" y="131051"/>
                  </a:lnTo>
                  <a:lnTo>
                    <a:pt x="1333563" y="81445"/>
                  </a:lnTo>
                  <a:close/>
                </a:path>
              </a:pathLst>
            </a:custGeom>
            <a:solidFill>
              <a:srgbClr val="455964"/>
            </a:solidFill>
          </p:spPr>
          <p:txBody>
            <a:bodyPr wrap="square" lIns="0" tIns="0" rIns="0" bIns="0" rtlCol="0"/>
            <a:lstStyle/>
            <a:p>
              <a:endParaRPr/>
            </a:p>
          </p:txBody>
        </p:sp>
        <p:sp>
          <p:nvSpPr>
            <p:cNvPr id="48" name="object 48"/>
            <p:cNvSpPr/>
            <p:nvPr/>
          </p:nvSpPr>
          <p:spPr>
            <a:xfrm>
              <a:off x="9791395" y="3686619"/>
              <a:ext cx="1316355" cy="1292225"/>
            </a:xfrm>
            <a:custGeom>
              <a:avLst/>
              <a:gdLst/>
              <a:ahLst/>
              <a:cxnLst/>
              <a:rect l="l" t="t" r="r" b="b"/>
              <a:pathLst>
                <a:path w="1316354" h="1292225">
                  <a:moveTo>
                    <a:pt x="639267" y="1227899"/>
                  </a:moveTo>
                  <a:lnTo>
                    <a:pt x="636473" y="1224749"/>
                  </a:lnTo>
                  <a:lnTo>
                    <a:pt x="633437" y="1221841"/>
                  </a:lnTo>
                  <a:lnTo>
                    <a:pt x="583057" y="1179766"/>
                  </a:lnTo>
                  <a:lnTo>
                    <a:pt x="560133" y="1159459"/>
                  </a:lnTo>
                  <a:lnTo>
                    <a:pt x="505955" y="1107922"/>
                  </a:lnTo>
                  <a:lnTo>
                    <a:pt x="472351" y="1073137"/>
                  </a:lnTo>
                  <a:lnTo>
                    <a:pt x="439813" y="1037539"/>
                  </a:lnTo>
                  <a:lnTo>
                    <a:pt x="408343" y="1001115"/>
                  </a:lnTo>
                  <a:lnTo>
                    <a:pt x="377952" y="963866"/>
                  </a:lnTo>
                  <a:lnTo>
                    <a:pt x="348615" y="925804"/>
                  </a:lnTo>
                  <a:lnTo>
                    <a:pt x="320357" y="886904"/>
                  </a:lnTo>
                  <a:lnTo>
                    <a:pt x="293166" y="847178"/>
                  </a:lnTo>
                  <a:lnTo>
                    <a:pt x="267042" y="806627"/>
                  </a:lnTo>
                  <a:lnTo>
                    <a:pt x="241998" y="765263"/>
                  </a:lnTo>
                  <a:lnTo>
                    <a:pt x="218084" y="723315"/>
                  </a:lnTo>
                  <a:lnTo>
                    <a:pt x="195059" y="680974"/>
                  </a:lnTo>
                  <a:lnTo>
                    <a:pt x="172897" y="638200"/>
                  </a:lnTo>
                  <a:lnTo>
                    <a:pt x="151625" y="595033"/>
                  </a:lnTo>
                  <a:lnTo>
                    <a:pt x="131229" y="551434"/>
                  </a:lnTo>
                  <a:lnTo>
                    <a:pt x="111721" y="507441"/>
                  </a:lnTo>
                  <a:lnTo>
                    <a:pt x="93078" y="463029"/>
                  </a:lnTo>
                  <a:lnTo>
                    <a:pt x="75323" y="418198"/>
                  </a:lnTo>
                  <a:lnTo>
                    <a:pt x="58445" y="372973"/>
                  </a:lnTo>
                  <a:lnTo>
                    <a:pt x="45046" y="335749"/>
                  </a:lnTo>
                  <a:lnTo>
                    <a:pt x="23609" y="273253"/>
                  </a:lnTo>
                  <a:lnTo>
                    <a:pt x="4292" y="214718"/>
                  </a:lnTo>
                  <a:lnTo>
                    <a:pt x="3175" y="210680"/>
                  </a:lnTo>
                  <a:lnTo>
                    <a:pt x="1739" y="206768"/>
                  </a:lnTo>
                  <a:lnTo>
                    <a:pt x="0" y="202971"/>
                  </a:lnTo>
                  <a:lnTo>
                    <a:pt x="520" y="207264"/>
                  </a:lnTo>
                  <a:lnTo>
                    <a:pt x="1435" y="211480"/>
                  </a:lnTo>
                  <a:lnTo>
                    <a:pt x="20066" y="274789"/>
                  </a:lnTo>
                  <a:lnTo>
                    <a:pt x="40373" y="337756"/>
                  </a:lnTo>
                  <a:lnTo>
                    <a:pt x="53276" y="375246"/>
                  </a:lnTo>
                  <a:lnTo>
                    <a:pt x="69684" y="420801"/>
                  </a:lnTo>
                  <a:lnTo>
                    <a:pt x="87058" y="465937"/>
                  </a:lnTo>
                  <a:lnTo>
                    <a:pt x="105371" y="510628"/>
                  </a:lnTo>
                  <a:lnTo>
                    <a:pt x="124625" y="554875"/>
                  </a:lnTo>
                  <a:lnTo>
                    <a:pt x="144843" y="598690"/>
                  </a:lnTo>
                  <a:lnTo>
                    <a:pt x="166001" y="642061"/>
                  </a:lnTo>
                  <a:lnTo>
                    <a:pt x="188112" y="684999"/>
                  </a:lnTo>
                  <a:lnTo>
                    <a:pt x="211175" y="727494"/>
                  </a:lnTo>
                  <a:lnTo>
                    <a:pt x="235178" y="769556"/>
                  </a:lnTo>
                  <a:lnTo>
                    <a:pt x="260337" y="811072"/>
                  </a:lnTo>
                  <a:lnTo>
                    <a:pt x="286600" y="851712"/>
                  </a:lnTo>
                  <a:lnTo>
                    <a:pt x="313994" y="891489"/>
                  </a:lnTo>
                  <a:lnTo>
                    <a:pt x="342493" y="930389"/>
                  </a:lnTo>
                  <a:lnTo>
                    <a:pt x="372122" y="968425"/>
                  </a:lnTo>
                  <a:lnTo>
                    <a:pt x="402869" y="1005586"/>
                  </a:lnTo>
                  <a:lnTo>
                    <a:pt x="434721" y="1041869"/>
                  </a:lnTo>
                  <a:lnTo>
                    <a:pt x="467702" y="1077290"/>
                  </a:lnTo>
                  <a:lnTo>
                    <a:pt x="501789" y="1111834"/>
                  </a:lnTo>
                  <a:lnTo>
                    <a:pt x="550011" y="1156754"/>
                  </a:lnTo>
                  <a:lnTo>
                    <a:pt x="609104" y="1205966"/>
                  </a:lnTo>
                  <a:lnTo>
                    <a:pt x="635635" y="1225804"/>
                  </a:lnTo>
                  <a:lnTo>
                    <a:pt x="639267" y="1227899"/>
                  </a:lnTo>
                  <a:close/>
                </a:path>
                <a:path w="1316354" h="1292225">
                  <a:moveTo>
                    <a:pt x="680021" y="840930"/>
                  </a:moveTo>
                  <a:lnTo>
                    <a:pt x="679818" y="833018"/>
                  </a:lnTo>
                  <a:lnTo>
                    <a:pt x="678776" y="825131"/>
                  </a:lnTo>
                  <a:lnTo>
                    <a:pt x="678154" y="812914"/>
                  </a:lnTo>
                  <a:lnTo>
                    <a:pt x="670661" y="718134"/>
                  </a:lnTo>
                  <a:lnTo>
                    <a:pt x="665213" y="667918"/>
                  </a:lnTo>
                  <a:lnTo>
                    <a:pt x="658101" y="612533"/>
                  </a:lnTo>
                  <a:lnTo>
                    <a:pt x="649236" y="553199"/>
                  </a:lnTo>
                  <a:lnTo>
                    <a:pt x="639114" y="494042"/>
                  </a:lnTo>
                  <a:lnTo>
                    <a:pt x="628573" y="439166"/>
                  </a:lnTo>
                  <a:lnTo>
                    <a:pt x="618109" y="389712"/>
                  </a:lnTo>
                  <a:lnTo>
                    <a:pt x="608203" y="346824"/>
                  </a:lnTo>
                  <a:lnTo>
                    <a:pt x="592302" y="285064"/>
                  </a:lnTo>
                  <a:lnTo>
                    <a:pt x="590600" y="277406"/>
                  </a:lnTo>
                  <a:lnTo>
                    <a:pt x="588238" y="269951"/>
                  </a:lnTo>
                  <a:lnTo>
                    <a:pt x="585228" y="262712"/>
                  </a:lnTo>
                  <a:lnTo>
                    <a:pt x="585978" y="270522"/>
                  </a:lnTo>
                  <a:lnTo>
                    <a:pt x="587362" y="278231"/>
                  </a:lnTo>
                  <a:lnTo>
                    <a:pt x="589394" y="285826"/>
                  </a:lnTo>
                  <a:lnTo>
                    <a:pt x="611746" y="391109"/>
                  </a:lnTo>
                  <a:lnTo>
                    <a:pt x="621487" y="440613"/>
                  </a:lnTo>
                  <a:lnTo>
                    <a:pt x="631571" y="495452"/>
                  </a:lnTo>
                  <a:lnTo>
                    <a:pt x="641527" y="554469"/>
                  </a:lnTo>
                  <a:lnTo>
                    <a:pt x="650557" y="613613"/>
                  </a:lnTo>
                  <a:lnTo>
                    <a:pt x="658177" y="668820"/>
                  </a:lnTo>
                  <a:lnTo>
                    <a:pt x="664451" y="718883"/>
                  </a:lnTo>
                  <a:lnTo>
                    <a:pt x="669429" y="762609"/>
                  </a:lnTo>
                  <a:lnTo>
                    <a:pt x="676122" y="825754"/>
                  </a:lnTo>
                  <a:lnTo>
                    <a:pt x="676579" y="833551"/>
                  </a:lnTo>
                  <a:lnTo>
                    <a:pt x="677672" y="841260"/>
                  </a:lnTo>
                  <a:lnTo>
                    <a:pt x="679399" y="848868"/>
                  </a:lnTo>
                  <a:lnTo>
                    <a:pt x="680021" y="840930"/>
                  </a:lnTo>
                  <a:close/>
                </a:path>
                <a:path w="1316354" h="1292225">
                  <a:moveTo>
                    <a:pt x="855560" y="682929"/>
                  </a:moveTo>
                  <a:lnTo>
                    <a:pt x="854341" y="630618"/>
                  </a:lnTo>
                  <a:lnTo>
                    <a:pt x="851090" y="578243"/>
                  </a:lnTo>
                  <a:lnTo>
                    <a:pt x="845781" y="525792"/>
                  </a:lnTo>
                  <a:lnTo>
                    <a:pt x="839330" y="479107"/>
                  </a:lnTo>
                  <a:lnTo>
                    <a:pt x="825766" y="404406"/>
                  </a:lnTo>
                  <a:lnTo>
                    <a:pt x="810272" y="340309"/>
                  </a:lnTo>
                  <a:lnTo>
                    <a:pt x="792556" y="280873"/>
                  </a:lnTo>
                  <a:lnTo>
                    <a:pt x="769785" y="217995"/>
                  </a:lnTo>
                  <a:lnTo>
                    <a:pt x="768680" y="214490"/>
                  </a:lnTo>
                  <a:lnTo>
                    <a:pt x="767245" y="211124"/>
                  </a:lnTo>
                  <a:lnTo>
                    <a:pt x="765492" y="207899"/>
                  </a:lnTo>
                  <a:lnTo>
                    <a:pt x="766241" y="211759"/>
                  </a:lnTo>
                  <a:lnTo>
                    <a:pt x="767384" y="215506"/>
                  </a:lnTo>
                  <a:lnTo>
                    <a:pt x="768908" y="219138"/>
                  </a:lnTo>
                  <a:lnTo>
                    <a:pt x="781900" y="259168"/>
                  </a:lnTo>
                  <a:lnTo>
                    <a:pt x="801268" y="325767"/>
                  </a:lnTo>
                  <a:lnTo>
                    <a:pt x="820178" y="406260"/>
                  </a:lnTo>
                  <a:lnTo>
                    <a:pt x="829716" y="458381"/>
                  </a:lnTo>
                  <a:lnTo>
                    <a:pt x="839216" y="527062"/>
                  </a:lnTo>
                  <a:lnTo>
                    <a:pt x="844181" y="579234"/>
                  </a:lnTo>
                  <a:lnTo>
                    <a:pt x="847204" y="631329"/>
                  </a:lnTo>
                  <a:lnTo>
                    <a:pt x="848271" y="683361"/>
                  </a:lnTo>
                  <a:lnTo>
                    <a:pt x="847382" y="735317"/>
                  </a:lnTo>
                  <a:lnTo>
                    <a:pt x="844537" y="787209"/>
                  </a:lnTo>
                  <a:lnTo>
                    <a:pt x="839749" y="839038"/>
                  </a:lnTo>
                  <a:lnTo>
                    <a:pt x="833018" y="890778"/>
                  </a:lnTo>
                  <a:lnTo>
                    <a:pt x="824318" y="942467"/>
                  </a:lnTo>
                  <a:lnTo>
                    <a:pt x="809840" y="1009789"/>
                  </a:lnTo>
                  <a:lnTo>
                    <a:pt x="796798" y="1061161"/>
                  </a:lnTo>
                  <a:lnTo>
                    <a:pt x="777519" y="1124153"/>
                  </a:lnTo>
                  <a:lnTo>
                    <a:pt x="756932" y="1182268"/>
                  </a:lnTo>
                  <a:lnTo>
                    <a:pt x="732167" y="1244320"/>
                  </a:lnTo>
                  <a:lnTo>
                    <a:pt x="730605" y="1247660"/>
                  </a:lnTo>
                  <a:lnTo>
                    <a:pt x="729386" y="1251102"/>
                  </a:lnTo>
                  <a:lnTo>
                    <a:pt x="728510" y="1254683"/>
                  </a:lnTo>
                  <a:lnTo>
                    <a:pt x="730516" y="1251610"/>
                  </a:lnTo>
                  <a:lnTo>
                    <a:pt x="732205" y="1248371"/>
                  </a:lnTo>
                  <a:lnTo>
                    <a:pt x="733564" y="1244955"/>
                  </a:lnTo>
                  <a:lnTo>
                    <a:pt x="750595" y="1206690"/>
                  </a:lnTo>
                  <a:lnTo>
                    <a:pt x="776325" y="1141793"/>
                  </a:lnTo>
                  <a:lnTo>
                    <a:pt x="802220" y="1062799"/>
                  </a:lnTo>
                  <a:lnTo>
                    <a:pt x="815936" y="1011402"/>
                  </a:lnTo>
                  <a:lnTo>
                    <a:pt x="830884" y="943343"/>
                  </a:lnTo>
                  <a:lnTo>
                    <a:pt x="839914" y="891413"/>
                  </a:lnTo>
                  <a:lnTo>
                    <a:pt x="846899" y="839393"/>
                  </a:lnTo>
                  <a:lnTo>
                    <a:pt x="851827" y="787311"/>
                  </a:lnTo>
                  <a:lnTo>
                    <a:pt x="854722" y="735152"/>
                  </a:lnTo>
                  <a:lnTo>
                    <a:pt x="855560" y="682929"/>
                  </a:lnTo>
                  <a:close/>
                </a:path>
                <a:path w="1316354" h="1292225">
                  <a:moveTo>
                    <a:pt x="1315986" y="2362"/>
                  </a:moveTo>
                  <a:lnTo>
                    <a:pt x="1315758" y="0"/>
                  </a:lnTo>
                  <a:lnTo>
                    <a:pt x="1314742" y="2209"/>
                  </a:lnTo>
                  <a:lnTo>
                    <a:pt x="1306156" y="40500"/>
                  </a:lnTo>
                  <a:lnTo>
                    <a:pt x="1296492" y="80416"/>
                  </a:lnTo>
                  <a:lnTo>
                    <a:pt x="1276756" y="151422"/>
                  </a:lnTo>
                  <a:lnTo>
                    <a:pt x="1263751" y="193624"/>
                  </a:lnTo>
                  <a:lnTo>
                    <a:pt x="1248410" y="239725"/>
                  </a:lnTo>
                  <a:lnTo>
                    <a:pt x="1230718" y="289369"/>
                  </a:lnTo>
                  <a:lnTo>
                    <a:pt x="1210945" y="342265"/>
                  </a:lnTo>
                  <a:lnTo>
                    <a:pt x="1189278" y="398106"/>
                  </a:lnTo>
                  <a:lnTo>
                    <a:pt x="1131811" y="542696"/>
                  </a:lnTo>
                  <a:lnTo>
                    <a:pt x="1111821" y="593928"/>
                  </a:lnTo>
                  <a:lnTo>
                    <a:pt x="1091819" y="646544"/>
                  </a:lnTo>
                  <a:lnTo>
                    <a:pt x="1072794" y="699503"/>
                  </a:lnTo>
                  <a:lnTo>
                    <a:pt x="1055357" y="751674"/>
                  </a:lnTo>
                  <a:lnTo>
                    <a:pt x="1039228" y="802754"/>
                  </a:lnTo>
                  <a:lnTo>
                    <a:pt x="992416" y="957846"/>
                  </a:lnTo>
                  <a:lnTo>
                    <a:pt x="975575" y="1011745"/>
                  </a:lnTo>
                  <a:lnTo>
                    <a:pt x="959231" y="1061834"/>
                  </a:lnTo>
                  <a:lnTo>
                    <a:pt x="943368" y="1107795"/>
                  </a:lnTo>
                  <a:lnTo>
                    <a:pt x="927976" y="1149197"/>
                  </a:lnTo>
                  <a:lnTo>
                    <a:pt x="913320" y="1185748"/>
                  </a:lnTo>
                  <a:lnTo>
                    <a:pt x="882688" y="1254556"/>
                  </a:lnTo>
                  <a:lnTo>
                    <a:pt x="865416" y="1289862"/>
                  </a:lnTo>
                  <a:lnTo>
                    <a:pt x="864717" y="1292186"/>
                  </a:lnTo>
                  <a:lnTo>
                    <a:pt x="885088" y="1255826"/>
                  </a:lnTo>
                  <a:lnTo>
                    <a:pt x="906475" y="1211643"/>
                  </a:lnTo>
                  <a:lnTo>
                    <a:pt x="935456" y="1144066"/>
                  </a:lnTo>
                  <a:lnTo>
                    <a:pt x="965009" y="1063828"/>
                  </a:lnTo>
                  <a:lnTo>
                    <a:pt x="981760" y="1013701"/>
                  </a:lnTo>
                  <a:lnTo>
                    <a:pt x="998905" y="959777"/>
                  </a:lnTo>
                  <a:lnTo>
                    <a:pt x="1046670" y="805078"/>
                  </a:lnTo>
                  <a:lnTo>
                    <a:pt x="1063002" y="754126"/>
                  </a:lnTo>
                  <a:lnTo>
                    <a:pt x="1080465" y="702068"/>
                  </a:lnTo>
                  <a:lnTo>
                    <a:pt x="1099261" y="649185"/>
                  </a:lnTo>
                  <a:lnTo>
                    <a:pt x="1118971" y="596658"/>
                  </a:lnTo>
                  <a:lnTo>
                    <a:pt x="1138796" y="545477"/>
                  </a:lnTo>
                  <a:lnTo>
                    <a:pt x="1195959" y="400761"/>
                  </a:lnTo>
                  <a:lnTo>
                    <a:pt x="1217282" y="344728"/>
                  </a:lnTo>
                  <a:lnTo>
                    <a:pt x="1236573" y="291630"/>
                  </a:lnTo>
                  <a:lnTo>
                    <a:pt x="1253832" y="241757"/>
                  </a:lnTo>
                  <a:lnTo>
                    <a:pt x="1269047" y="195389"/>
                  </a:lnTo>
                  <a:lnTo>
                    <a:pt x="1281963" y="152908"/>
                  </a:lnTo>
                  <a:lnTo>
                    <a:pt x="1292440" y="114757"/>
                  </a:lnTo>
                  <a:lnTo>
                    <a:pt x="1306918" y="53174"/>
                  </a:lnTo>
                  <a:lnTo>
                    <a:pt x="1314754" y="9728"/>
                  </a:lnTo>
                  <a:lnTo>
                    <a:pt x="1315758" y="6311"/>
                  </a:lnTo>
                  <a:lnTo>
                    <a:pt x="1315758" y="3543"/>
                  </a:lnTo>
                  <a:lnTo>
                    <a:pt x="1315986" y="2362"/>
                  </a:lnTo>
                  <a:close/>
                </a:path>
              </a:pathLst>
            </a:custGeom>
            <a:solidFill>
              <a:srgbClr val="253237"/>
            </a:solidFill>
          </p:spPr>
          <p:txBody>
            <a:bodyPr wrap="square" lIns="0" tIns="0" rIns="0" bIns="0" rtlCol="0"/>
            <a:lstStyle/>
            <a:p>
              <a:endParaRPr/>
            </a:p>
          </p:txBody>
        </p:sp>
        <p:sp>
          <p:nvSpPr>
            <p:cNvPr id="49" name="object 49"/>
            <p:cNvSpPr/>
            <p:nvPr/>
          </p:nvSpPr>
          <p:spPr>
            <a:xfrm>
              <a:off x="9920673" y="3503105"/>
              <a:ext cx="631825" cy="1470660"/>
            </a:xfrm>
            <a:custGeom>
              <a:avLst/>
              <a:gdLst/>
              <a:ahLst/>
              <a:cxnLst/>
              <a:rect l="l" t="t" r="r" b="b"/>
              <a:pathLst>
                <a:path w="631825" h="1470660">
                  <a:moveTo>
                    <a:pt x="483353" y="1470647"/>
                  </a:moveTo>
                  <a:lnTo>
                    <a:pt x="466982" y="1405706"/>
                  </a:lnTo>
                  <a:lnTo>
                    <a:pt x="425758" y="1246951"/>
                  </a:lnTo>
                  <a:lnTo>
                    <a:pt x="371516" y="1048482"/>
                  </a:lnTo>
                  <a:lnTo>
                    <a:pt x="316090" y="864400"/>
                  </a:lnTo>
                  <a:lnTo>
                    <a:pt x="301203" y="819861"/>
                  </a:lnTo>
                  <a:lnTo>
                    <a:pt x="284523" y="771503"/>
                  </a:lnTo>
                  <a:lnTo>
                    <a:pt x="266365" y="720128"/>
                  </a:lnTo>
                  <a:lnTo>
                    <a:pt x="247044" y="666536"/>
                  </a:lnTo>
                  <a:lnTo>
                    <a:pt x="226874" y="611530"/>
                  </a:lnTo>
                  <a:lnTo>
                    <a:pt x="206170" y="555911"/>
                  </a:lnTo>
                  <a:lnTo>
                    <a:pt x="185246" y="500480"/>
                  </a:lnTo>
                  <a:lnTo>
                    <a:pt x="164418" y="446040"/>
                  </a:lnTo>
                  <a:lnTo>
                    <a:pt x="143999" y="393391"/>
                  </a:lnTo>
                  <a:lnTo>
                    <a:pt x="124305" y="343336"/>
                  </a:lnTo>
                  <a:lnTo>
                    <a:pt x="105650" y="296676"/>
                  </a:lnTo>
                  <a:lnTo>
                    <a:pt x="88348" y="254212"/>
                  </a:lnTo>
                  <a:lnTo>
                    <a:pt x="72715" y="216746"/>
                  </a:lnTo>
                  <a:lnTo>
                    <a:pt x="34582" y="130951"/>
                  </a:lnTo>
                  <a:lnTo>
                    <a:pt x="22505" y="101475"/>
                  </a:lnTo>
                  <a:lnTo>
                    <a:pt x="11481" y="71589"/>
                  </a:lnTo>
                  <a:lnTo>
                    <a:pt x="469" y="37940"/>
                  </a:lnTo>
                  <a:lnTo>
                    <a:pt x="0" y="34509"/>
                  </a:lnTo>
                  <a:lnTo>
                    <a:pt x="198" y="27490"/>
                  </a:lnTo>
                  <a:lnTo>
                    <a:pt x="28101" y="211"/>
                  </a:lnTo>
                  <a:lnTo>
                    <a:pt x="31556" y="0"/>
                  </a:lnTo>
                  <a:lnTo>
                    <a:pt x="38536" y="725"/>
                  </a:lnTo>
                  <a:lnTo>
                    <a:pt x="76131" y="34159"/>
                  </a:lnTo>
                  <a:lnTo>
                    <a:pt x="98941" y="64866"/>
                  </a:lnTo>
                  <a:lnTo>
                    <a:pt x="122050" y="100372"/>
                  </a:lnTo>
                  <a:lnTo>
                    <a:pt x="145433" y="139972"/>
                  </a:lnTo>
                  <a:lnTo>
                    <a:pt x="169065" y="182956"/>
                  </a:lnTo>
                  <a:lnTo>
                    <a:pt x="192921" y="228618"/>
                  </a:lnTo>
                  <a:lnTo>
                    <a:pt x="216975" y="276250"/>
                  </a:lnTo>
                  <a:lnTo>
                    <a:pt x="290077" y="423894"/>
                  </a:lnTo>
                  <a:lnTo>
                    <a:pt x="314674" y="472333"/>
                  </a:lnTo>
                  <a:lnTo>
                    <a:pt x="339344" y="519205"/>
                  </a:lnTo>
                  <a:lnTo>
                    <a:pt x="364061" y="563802"/>
                  </a:lnTo>
                  <a:lnTo>
                    <a:pt x="461529" y="800588"/>
                  </a:lnTo>
                  <a:lnTo>
                    <a:pt x="547339" y="1093084"/>
                  </a:lnTo>
                  <a:lnTo>
                    <a:pt x="608416" y="1341651"/>
                  </a:lnTo>
                  <a:lnTo>
                    <a:pt x="631680" y="1446649"/>
                  </a:lnTo>
                  <a:lnTo>
                    <a:pt x="483353" y="1470647"/>
                  </a:lnTo>
                  <a:close/>
                </a:path>
              </a:pathLst>
            </a:custGeom>
            <a:solidFill>
              <a:srgbClr val="455964"/>
            </a:solidFill>
          </p:spPr>
          <p:txBody>
            <a:bodyPr wrap="square" lIns="0" tIns="0" rIns="0" bIns="0" rtlCol="0"/>
            <a:lstStyle/>
            <a:p>
              <a:endParaRPr/>
            </a:p>
          </p:txBody>
        </p:sp>
        <p:sp>
          <p:nvSpPr>
            <p:cNvPr id="50" name="object 50"/>
            <p:cNvSpPr/>
            <p:nvPr/>
          </p:nvSpPr>
          <p:spPr>
            <a:xfrm>
              <a:off x="9937826" y="3509670"/>
              <a:ext cx="614680" cy="1464310"/>
            </a:xfrm>
            <a:custGeom>
              <a:avLst/>
              <a:gdLst/>
              <a:ahLst/>
              <a:cxnLst/>
              <a:rect l="l" t="t" r="r" b="b"/>
              <a:pathLst>
                <a:path w="614679" h="1464310">
                  <a:moveTo>
                    <a:pt x="466191" y="1464221"/>
                  </a:moveTo>
                  <a:lnTo>
                    <a:pt x="465810" y="1457756"/>
                  </a:lnTo>
                  <a:lnTo>
                    <a:pt x="464794" y="1451406"/>
                  </a:lnTo>
                  <a:lnTo>
                    <a:pt x="463169" y="1445145"/>
                  </a:lnTo>
                  <a:lnTo>
                    <a:pt x="443852" y="1358366"/>
                  </a:lnTo>
                  <a:lnTo>
                    <a:pt x="434314" y="1317828"/>
                  </a:lnTo>
                  <a:lnTo>
                    <a:pt x="423456" y="1273035"/>
                  </a:lnTo>
                  <a:lnTo>
                    <a:pt x="411403" y="1224876"/>
                  </a:lnTo>
                  <a:lnTo>
                    <a:pt x="398868" y="1176845"/>
                  </a:lnTo>
                  <a:lnTo>
                    <a:pt x="386613" y="1132420"/>
                  </a:lnTo>
                  <a:lnTo>
                    <a:pt x="374967" y="1092441"/>
                  </a:lnTo>
                  <a:lnTo>
                    <a:pt x="354825" y="1029296"/>
                  </a:lnTo>
                  <a:lnTo>
                    <a:pt x="347154" y="1008011"/>
                  </a:lnTo>
                  <a:lnTo>
                    <a:pt x="345262" y="1001788"/>
                  </a:lnTo>
                  <a:lnTo>
                    <a:pt x="342684" y="995845"/>
                  </a:lnTo>
                  <a:lnTo>
                    <a:pt x="339458" y="990206"/>
                  </a:lnTo>
                  <a:lnTo>
                    <a:pt x="340448" y="996505"/>
                  </a:lnTo>
                  <a:lnTo>
                    <a:pt x="342036" y="1002652"/>
                  </a:lnTo>
                  <a:lnTo>
                    <a:pt x="344246" y="1008646"/>
                  </a:lnTo>
                  <a:lnTo>
                    <a:pt x="358889" y="1059167"/>
                  </a:lnTo>
                  <a:lnTo>
                    <a:pt x="379653" y="1134237"/>
                  </a:lnTo>
                  <a:lnTo>
                    <a:pt x="391452" y="1178750"/>
                  </a:lnTo>
                  <a:lnTo>
                    <a:pt x="403834" y="1226642"/>
                  </a:lnTo>
                  <a:lnTo>
                    <a:pt x="446633" y="1395374"/>
                  </a:lnTo>
                  <a:lnTo>
                    <a:pt x="460133" y="1445895"/>
                  </a:lnTo>
                  <a:lnTo>
                    <a:pt x="461505" y="1452219"/>
                  </a:lnTo>
                  <a:lnTo>
                    <a:pt x="463524" y="1458328"/>
                  </a:lnTo>
                  <a:lnTo>
                    <a:pt x="466191" y="1464221"/>
                  </a:lnTo>
                  <a:close/>
                </a:path>
                <a:path w="614679" h="1464310">
                  <a:moveTo>
                    <a:pt x="540867" y="1449273"/>
                  </a:moveTo>
                  <a:lnTo>
                    <a:pt x="540677" y="1447800"/>
                  </a:lnTo>
                  <a:lnTo>
                    <a:pt x="540423" y="1444637"/>
                  </a:lnTo>
                  <a:lnTo>
                    <a:pt x="539877" y="1441348"/>
                  </a:lnTo>
                  <a:lnTo>
                    <a:pt x="539788" y="1436052"/>
                  </a:lnTo>
                  <a:lnTo>
                    <a:pt x="538949" y="1427365"/>
                  </a:lnTo>
                  <a:lnTo>
                    <a:pt x="538022" y="1416900"/>
                  </a:lnTo>
                  <a:lnTo>
                    <a:pt x="529501" y="1349514"/>
                  </a:lnTo>
                  <a:lnTo>
                    <a:pt x="522846" y="1308379"/>
                  </a:lnTo>
                  <a:lnTo>
                    <a:pt x="515175" y="1267421"/>
                  </a:lnTo>
                  <a:lnTo>
                    <a:pt x="506463" y="1226642"/>
                  </a:lnTo>
                  <a:lnTo>
                    <a:pt x="494957" y="1178331"/>
                  </a:lnTo>
                  <a:lnTo>
                    <a:pt x="482396" y="1130312"/>
                  </a:lnTo>
                  <a:lnTo>
                    <a:pt x="468782" y="1082598"/>
                  </a:lnTo>
                  <a:lnTo>
                    <a:pt x="454126" y="1035177"/>
                  </a:lnTo>
                  <a:lnTo>
                    <a:pt x="438416" y="988060"/>
                  </a:lnTo>
                  <a:lnTo>
                    <a:pt x="422694" y="943356"/>
                  </a:lnTo>
                  <a:lnTo>
                    <a:pt x="405739" y="897597"/>
                  </a:lnTo>
                  <a:lnTo>
                    <a:pt x="387616" y="850874"/>
                  </a:lnTo>
                  <a:lnTo>
                    <a:pt x="368388" y="803313"/>
                  </a:lnTo>
                  <a:lnTo>
                    <a:pt x="348157" y="754989"/>
                  </a:lnTo>
                  <a:lnTo>
                    <a:pt x="326961" y="706031"/>
                  </a:lnTo>
                  <a:lnTo>
                    <a:pt x="303136" y="652983"/>
                  </a:lnTo>
                  <a:lnTo>
                    <a:pt x="279425" y="601179"/>
                  </a:lnTo>
                  <a:lnTo>
                    <a:pt x="255955" y="550710"/>
                  </a:lnTo>
                  <a:lnTo>
                    <a:pt x="232854" y="501700"/>
                  </a:lnTo>
                  <a:lnTo>
                    <a:pt x="210273" y="454228"/>
                  </a:lnTo>
                  <a:lnTo>
                    <a:pt x="146964" y="322097"/>
                  </a:lnTo>
                  <a:lnTo>
                    <a:pt x="127800" y="281813"/>
                  </a:lnTo>
                  <a:lnTo>
                    <a:pt x="109816" y="243586"/>
                  </a:lnTo>
                  <a:lnTo>
                    <a:pt x="72212" y="162267"/>
                  </a:lnTo>
                  <a:lnTo>
                    <a:pt x="53746" y="121602"/>
                  </a:lnTo>
                  <a:lnTo>
                    <a:pt x="37884" y="85991"/>
                  </a:lnTo>
                  <a:lnTo>
                    <a:pt x="6819" y="14274"/>
                  </a:lnTo>
                  <a:lnTo>
                    <a:pt x="4800" y="9982"/>
                  </a:lnTo>
                  <a:lnTo>
                    <a:pt x="3035" y="5943"/>
                  </a:lnTo>
                  <a:lnTo>
                    <a:pt x="762" y="1143"/>
                  </a:lnTo>
                  <a:lnTo>
                    <a:pt x="0" y="0"/>
                  </a:lnTo>
                  <a:lnTo>
                    <a:pt x="203" y="1320"/>
                  </a:lnTo>
                  <a:lnTo>
                    <a:pt x="584" y="2578"/>
                  </a:lnTo>
                  <a:lnTo>
                    <a:pt x="1143" y="3784"/>
                  </a:lnTo>
                  <a:lnTo>
                    <a:pt x="2273" y="6819"/>
                  </a:lnTo>
                  <a:lnTo>
                    <a:pt x="3670" y="10363"/>
                  </a:lnTo>
                  <a:lnTo>
                    <a:pt x="5308" y="14909"/>
                  </a:lnTo>
                  <a:lnTo>
                    <a:pt x="8547" y="23037"/>
                  </a:lnTo>
                  <a:lnTo>
                    <a:pt x="34467" y="87464"/>
                  </a:lnTo>
                  <a:lnTo>
                    <a:pt x="49745" y="123380"/>
                  </a:lnTo>
                  <a:lnTo>
                    <a:pt x="67665" y="164490"/>
                  </a:lnTo>
                  <a:lnTo>
                    <a:pt x="88112" y="210426"/>
                  </a:lnTo>
                  <a:lnTo>
                    <a:pt x="104470" y="246634"/>
                  </a:lnTo>
                  <a:lnTo>
                    <a:pt x="122148" y="284988"/>
                  </a:lnTo>
                  <a:lnTo>
                    <a:pt x="141058" y="325399"/>
                  </a:lnTo>
                  <a:lnTo>
                    <a:pt x="226072" y="505371"/>
                  </a:lnTo>
                  <a:lnTo>
                    <a:pt x="249021" y="554431"/>
                  </a:lnTo>
                  <a:lnTo>
                    <a:pt x="272376" y="604913"/>
                  </a:lnTo>
                  <a:lnTo>
                    <a:pt x="295998" y="656691"/>
                  </a:lnTo>
                  <a:lnTo>
                    <a:pt x="319760" y="709688"/>
                  </a:lnTo>
                  <a:lnTo>
                    <a:pt x="340969" y="758545"/>
                  </a:lnTo>
                  <a:lnTo>
                    <a:pt x="361238" y="806691"/>
                  </a:lnTo>
                  <a:lnTo>
                    <a:pt x="380517" y="854062"/>
                  </a:lnTo>
                  <a:lnTo>
                    <a:pt x="398703" y="900607"/>
                  </a:lnTo>
                  <a:lnTo>
                    <a:pt x="415759" y="946264"/>
                  </a:lnTo>
                  <a:lnTo>
                    <a:pt x="431609" y="990968"/>
                  </a:lnTo>
                  <a:lnTo>
                    <a:pt x="447471" y="1037793"/>
                  </a:lnTo>
                  <a:lnTo>
                    <a:pt x="462343" y="1084922"/>
                  </a:lnTo>
                  <a:lnTo>
                    <a:pt x="476224" y="1132332"/>
                  </a:lnTo>
                  <a:lnTo>
                    <a:pt x="489127" y="1180033"/>
                  </a:lnTo>
                  <a:lnTo>
                    <a:pt x="501040" y="1228026"/>
                  </a:lnTo>
                  <a:lnTo>
                    <a:pt x="511835" y="1276997"/>
                  </a:lnTo>
                  <a:lnTo>
                    <a:pt x="520496" y="1320888"/>
                  </a:lnTo>
                  <a:lnTo>
                    <a:pt x="527189" y="1359255"/>
                  </a:lnTo>
                  <a:lnTo>
                    <a:pt x="534149" y="1405496"/>
                  </a:lnTo>
                  <a:lnTo>
                    <a:pt x="537006" y="1427988"/>
                  </a:lnTo>
                  <a:lnTo>
                    <a:pt x="538149" y="1436560"/>
                  </a:lnTo>
                  <a:lnTo>
                    <a:pt x="538911" y="1441348"/>
                  </a:lnTo>
                  <a:lnTo>
                    <a:pt x="539915" y="1445145"/>
                  </a:lnTo>
                  <a:lnTo>
                    <a:pt x="540016" y="1449628"/>
                  </a:lnTo>
                  <a:lnTo>
                    <a:pt x="540270" y="1450936"/>
                  </a:lnTo>
                  <a:lnTo>
                    <a:pt x="540677" y="1452219"/>
                  </a:lnTo>
                  <a:lnTo>
                    <a:pt x="540842" y="1450936"/>
                  </a:lnTo>
                  <a:lnTo>
                    <a:pt x="540867" y="1449273"/>
                  </a:lnTo>
                  <a:close/>
                </a:path>
                <a:path w="614679" h="1464310">
                  <a:moveTo>
                    <a:pt x="614527" y="1440218"/>
                  </a:moveTo>
                  <a:lnTo>
                    <a:pt x="609206" y="1385214"/>
                  </a:lnTo>
                  <a:lnTo>
                    <a:pt x="603669" y="1346123"/>
                  </a:lnTo>
                  <a:lnTo>
                    <a:pt x="596252" y="1300962"/>
                  </a:lnTo>
                  <a:lnTo>
                    <a:pt x="587933" y="1255991"/>
                  </a:lnTo>
                  <a:lnTo>
                    <a:pt x="578726" y="1211211"/>
                  </a:lnTo>
                  <a:lnTo>
                    <a:pt x="568604" y="1166609"/>
                  </a:lnTo>
                  <a:lnTo>
                    <a:pt x="557593" y="1122184"/>
                  </a:lnTo>
                  <a:lnTo>
                    <a:pt x="545668" y="1078001"/>
                  </a:lnTo>
                  <a:lnTo>
                    <a:pt x="532803" y="1034110"/>
                  </a:lnTo>
                  <a:lnTo>
                    <a:pt x="519023" y="990511"/>
                  </a:lnTo>
                  <a:lnTo>
                    <a:pt x="504304" y="947204"/>
                  </a:lnTo>
                  <a:lnTo>
                    <a:pt x="481406" y="884682"/>
                  </a:lnTo>
                  <a:lnTo>
                    <a:pt x="458495" y="828014"/>
                  </a:lnTo>
                  <a:lnTo>
                    <a:pt x="452691" y="816660"/>
                  </a:lnTo>
                  <a:lnTo>
                    <a:pt x="454253" y="822858"/>
                  </a:lnTo>
                  <a:lnTo>
                    <a:pt x="456082" y="828954"/>
                  </a:lnTo>
                  <a:lnTo>
                    <a:pt x="458165" y="834974"/>
                  </a:lnTo>
                  <a:lnTo>
                    <a:pt x="460514" y="840917"/>
                  </a:lnTo>
                  <a:lnTo>
                    <a:pt x="483235" y="905840"/>
                  </a:lnTo>
                  <a:lnTo>
                    <a:pt x="498500" y="951039"/>
                  </a:lnTo>
                  <a:lnTo>
                    <a:pt x="515073" y="1003249"/>
                  </a:lnTo>
                  <a:lnTo>
                    <a:pt x="532371" y="1061275"/>
                  </a:lnTo>
                  <a:lnTo>
                    <a:pt x="549757" y="1123962"/>
                  </a:lnTo>
                  <a:lnTo>
                    <a:pt x="565556" y="1187030"/>
                  </a:lnTo>
                  <a:lnTo>
                    <a:pt x="578650" y="1246111"/>
                  </a:lnTo>
                  <a:lnTo>
                    <a:pt x="589368" y="1299806"/>
                  </a:lnTo>
                  <a:lnTo>
                    <a:pt x="597979" y="1346758"/>
                  </a:lnTo>
                  <a:lnTo>
                    <a:pt x="611517" y="1427683"/>
                  </a:lnTo>
                  <a:lnTo>
                    <a:pt x="614527" y="1440218"/>
                  </a:lnTo>
                  <a:close/>
                </a:path>
              </a:pathLst>
            </a:custGeom>
            <a:solidFill>
              <a:srgbClr val="253237"/>
            </a:solidFill>
          </p:spPr>
          <p:txBody>
            <a:bodyPr wrap="square" lIns="0" tIns="0" rIns="0" bIns="0" rtlCol="0"/>
            <a:lstStyle/>
            <a:p>
              <a:endParaRPr/>
            </a:p>
          </p:txBody>
        </p:sp>
        <p:sp>
          <p:nvSpPr>
            <p:cNvPr id="51" name="object 51"/>
            <p:cNvSpPr/>
            <p:nvPr/>
          </p:nvSpPr>
          <p:spPr>
            <a:xfrm>
              <a:off x="10277791" y="4928536"/>
              <a:ext cx="579120" cy="706120"/>
            </a:xfrm>
            <a:custGeom>
              <a:avLst/>
              <a:gdLst/>
              <a:ahLst/>
              <a:cxnLst/>
              <a:rect l="l" t="t" r="r" b="b"/>
              <a:pathLst>
                <a:path w="579120" h="706120">
                  <a:moveTo>
                    <a:pt x="578918" y="705646"/>
                  </a:moveTo>
                  <a:lnTo>
                    <a:pt x="0" y="705646"/>
                  </a:lnTo>
                  <a:lnTo>
                    <a:pt x="0" y="0"/>
                  </a:lnTo>
                  <a:lnTo>
                    <a:pt x="578918" y="0"/>
                  </a:lnTo>
                  <a:lnTo>
                    <a:pt x="578918" y="705646"/>
                  </a:lnTo>
                  <a:close/>
                </a:path>
              </a:pathLst>
            </a:custGeom>
            <a:solidFill>
              <a:srgbClr val="ED2133"/>
            </a:solidFill>
          </p:spPr>
          <p:txBody>
            <a:bodyPr wrap="square" lIns="0" tIns="0" rIns="0" bIns="0" rtlCol="0"/>
            <a:lstStyle/>
            <a:p>
              <a:endParaRPr/>
            </a:p>
          </p:txBody>
        </p:sp>
        <p:sp>
          <p:nvSpPr>
            <p:cNvPr id="52" name="object 52"/>
            <p:cNvSpPr/>
            <p:nvPr/>
          </p:nvSpPr>
          <p:spPr>
            <a:xfrm>
              <a:off x="10672026" y="4928536"/>
              <a:ext cx="184785" cy="706120"/>
            </a:xfrm>
            <a:custGeom>
              <a:avLst/>
              <a:gdLst/>
              <a:ahLst/>
              <a:cxnLst/>
              <a:rect l="l" t="t" r="r" b="b"/>
              <a:pathLst>
                <a:path w="184784" h="706120">
                  <a:moveTo>
                    <a:pt x="0" y="705646"/>
                  </a:moveTo>
                  <a:lnTo>
                    <a:pt x="184683" y="705646"/>
                  </a:lnTo>
                  <a:lnTo>
                    <a:pt x="184683" y="0"/>
                  </a:lnTo>
                  <a:lnTo>
                    <a:pt x="0" y="0"/>
                  </a:lnTo>
                  <a:lnTo>
                    <a:pt x="0" y="705646"/>
                  </a:lnTo>
                  <a:close/>
                </a:path>
              </a:pathLst>
            </a:custGeom>
            <a:solidFill>
              <a:srgbClr val="000000">
                <a:alpha val="29998"/>
              </a:srgbClr>
            </a:solidFill>
          </p:spPr>
          <p:txBody>
            <a:bodyPr wrap="square" lIns="0" tIns="0" rIns="0" bIns="0" rtlCol="0"/>
            <a:lstStyle/>
            <a:p>
              <a:endParaRPr/>
            </a:p>
          </p:txBody>
        </p:sp>
        <p:sp>
          <p:nvSpPr>
            <p:cNvPr id="53" name="object 53"/>
            <p:cNvSpPr/>
            <p:nvPr/>
          </p:nvSpPr>
          <p:spPr>
            <a:xfrm>
              <a:off x="10158498" y="4928536"/>
              <a:ext cx="513715" cy="706120"/>
            </a:xfrm>
            <a:custGeom>
              <a:avLst/>
              <a:gdLst/>
              <a:ahLst/>
              <a:cxnLst/>
              <a:rect l="l" t="t" r="r" b="b"/>
              <a:pathLst>
                <a:path w="513715" h="706120">
                  <a:moveTo>
                    <a:pt x="513528" y="705646"/>
                  </a:moveTo>
                  <a:lnTo>
                    <a:pt x="0" y="705646"/>
                  </a:lnTo>
                  <a:lnTo>
                    <a:pt x="0" y="0"/>
                  </a:lnTo>
                  <a:lnTo>
                    <a:pt x="513528" y="0"/>
                  </a:lnTo>
                  <a:lnTo>
                    <a:pt x="513528" y="705646"/>
                  </a:lnTo>
                  <a:close/>
                </a:path>
              </a:pathLst>
            </a:custGeom>
            <a:solidFill>
              <a:srgbClr val="ED2133"/>
            </a:solidFill>
          </p:spPr>
          <p:txBody>
            <a:bodyPr wrap="square" lIns="0" tIns="0" rIns="0" bIns="0" rtlCol="0"/>
            <a:lstStyle/>
            <a:p>
              <a:endParaRPr/>
            </a:p>
          </p:txBody>
        </p:sp>
      </p:grpSp>
      <p:pic>
        <p:nvPicPr>
          <p:cNvPr id="54" name="object 54"/>
          <p:cNvPicPr/>
          <p:nvPr/>
        </p:nvPicPr>
        <p:blipFill>
          <a:blip r:embed="rId3" cstate="print"/>
          <a:stretch>
            <a:fillRect/>
          </a:stretch>
        </p:blipFill>
        <p:spPr>
          <a:xfrm>
            <a:off x="2638240" y="4597499"/>
            <a:ext cx="686092" cy="1038198"/>
          </a:xfrm>
          <a:prstGeom prst="rect">
            <a:avLst/>
          </a:prstGeom>
        </p:spPr>
      </p:pic>
      <p:grpSp>
        <p:nvGrpSpPr>
          <p:cNvPr id="55" name="object 55"/>
          <p:cNvGrpSpPr/>
          <p:nvPr/>
        </p:nvGrpSpPr>
        <p:grpSpPr>
          <a:xfrm>
            <a:off x="3571503" y="1347206"/>
            <a:ext cx="6361430" cy="4290695"/>
            <a:chOff x="3571503" y="1347206"/>
            <a:chExt cx="6361430" cy="4290695"/>
          </a:xfrm>
        </p:grpSpPr>
        <p:sp>
          <p:nvSpPr>
            <p:cNvPr id="56" name="object 56"/>
            <p:cNvSpPr/>
            <p:nvPr/>
          </p:nvSpPr>
          <p:spPr>
            <a:xfrm>
              <a:off x="3571494" y="1664283"/>
              <a:ext cx="6361430" cy="3973195"/>
            </a:xfrm>
            <a:custGeom>
              <a:avLst/>
              <a:gdLst/>
              <a:ahLst/>
              <a:cxnLst/>
              <a:rect l="l" t="t" r="r" b="b"/>
              <a:pathLst>
                <a:path w="6361430" h="3973195">
                  <a:moveTo>
                    <a:pt x="6360909" y="3633317"/>
                  </a:moveTo>
                  <a:lnTo>
                    <a:pt x="6063373" y="3633317"/>
                  </a:lnTo>
                  <a:lnTo>
                    <a:pt x="6063373" y="184023"/>
                  </a:lnTo>
                  <a:lnTo>
                    <a:pt x="6063145" y="174980"/>
                  </a:lnTo>
                  <a:lnTo>
                    <a:pt x="6055449" y="130594"/>
                  </a:lnTo>
                  <a:lnTo>
                    <a:pt x="6037211" y="89420"/>
                  </a:lnTo>
                  <a:lnTo>
                    <a:pt x="6009500" y="53898"/>
                  </a:lnTo>
                  <a:lnTo>
                    <a:pt x="5973991" y="26174"/>
                  </a:lnTo>
                  <a:lnTo>
                    <a:pt x="5932830" y="7924"/>
                  </a:lnTo>
                  <a:lnTo>
                    <a:pt x="5888482" y="215"/>
                  </a:lnTo>
                  <a:lnTo>
                    <a:pt x="5879439" y="0"/>
                  </a:lnTo>
                  <a:lnTo>
                    <a:pt x="376567" y="0"/>
                  </a:lnTo>
                  <a:lnTo>
                    <a:pt x="331863" y="5511"/>
                  </a:lnTo>
                  <a:lnTo>
                    <a:pt x="289864" y="21729"/>
                  </a:lnTo>
                  <a:lnTo>
                    <a:pt x="253060" y="47663"/>
                  </a:lnTo>
                  <a:lnTo>
                    <a:pt x="223634" y="81775"/>
                  </a:lnTo>
                  <a:lnTo>
                    <a:pt x="203390" y="122034"/>
                  </a:lnTo>
                  <a:lnTo>
                    <a:pt x="193522" y="165976"/>
                  </a:lnTo>
                  <a:lnTo>
                    <a:pt x="192633" y="184023"/>
                  </a:lnTo>
                  <a:lnTo>
                    <a:pt x="192633" y="3633317"/>
                  </a:lnTo>
                  <a:lnTo>
                    <a:pt x="508" y="3633317"/>
                  </a:lnTo>
                  <a:lnTo>
                    <a:pt x="0" y="3633317"/>
                  </a:lnTo>
                  <a:lnTo>
                    <a:pt x="0" y="3755733"/>
                  </a:lnTo>
                  <a:lnTo>
                    <a:pt x="5753" y="3799459"/>
                  </a:lnTo>
                  <a:lnTo>
                    <a:pt x="19926" y="3841204"/>
                  </a:lnTo>
                  <a:lnTo>
                    <a:pt x="41960" y="3879392"/>
                  </a:lnTo>
                  <a:lnTo>
                    <a:pt x="71018" y="3912552"/>
                  </a:lnTo>
                  <a:lnTo>
                    <a:pt x="105981" y="3939387"/>
                  </a:lnTo>
                  <a:lnTo>
                    <a:pt x="145516" y="3958894"/>
                  </a:lnTo>
                  <a:lnTo>
                    <a:pt x="188087" y="3970299"/>
                  </a:lnTo>
                  <a:lnTo>
                    <a:pt x="217347" y="3973195"/>
                  </a:lnTo>
                  <a:lnTo>
                    <a:pt x="6143574" y="3973195"/>
                  </a:lnTo>
                  <a:lnTo>
                    <a:pt x="6187262" y="3967429"/>
                  </a:lnTo>
                  <a:lnTo>
                    <a:pt x="6228994" y="3953256"/>
                  </a:lnTo>
                  <a:lnTo>
                    <a:pt x="6267170" y="3931208"/>
                  </a:lnTo>
                  <a:lnTo>
                    <a:pt x="6300305" y="3902138"/>
                  </a:lnTo>
                  <a:lnTo>
                    <a:pt x="6327127" y="3867150"/>
                  </a:lnTo>
                  <a:lnTo>
                    <a:pt x="6346622" y="3827602"/>
                  </a:lnTo>
                  <a:lnTo>
                    <a:pt x="6358026" y="3785006"/>
                  </a:lnTo>
                  <a:lnTo>
                    <a:pt x="6360909" y="3755733"/>
                  </a:lnTo>
                  <a:lnTo>
                    <a:pt x="6360909" y="3633317"/>
                  </a:lnTo>
                  <a:close/>
                </a:path>
              </a:pathLst>
            </a:custGeom>
            <a:solidFill>
              <a:srgbClr val="455964"/>
            </a:solidFill>
          </p:spPr>
          <p:txBody>
            <a:bodyPr wrap="square" lIns="0" tIns="0" rIns="0" bIns="0" rtlCol="0"/>
            <a:lstStyle/>
            <a:p>
              <a:endParaRPr/>
            </a:p>
          </p:txBody>
        </p:sp>
        <p:sp>
          <p:nvSpPr>
            <p:cNvPr id="57" name="object 57"/>
            <p:cNvSpPr/>
            <p:nvPr/>
          </p:nvSpPr>
          <p:spPr>
            <a:xfrm>
              <a:off x="6120828" y="5261216"/>
              <a:ext cx="1263015" cy="125730"/>
            </a:xfrm>
            <a:custGeom>
              <a:avLst/>
              <a:gdLst/>
              <a:ahLst/>
              <a:cxnLst/>
              <a:rect l="l" t="t" r="r" b="b"/>
              <a:pathLst>
                <a:path w="1263015" h="125729">
                  <a:moveTo>
                    <a:pt x="1262748" y="0"/>
                  </a:moveTo>
                  <a:lnTo>
                    <a:pt x="0" y="0"/>
                  </a:lnTo>
                  <a:lnTo>
                    <a:pt x="78905" y="125679"/>
                  </a:lnTo>
                  <a:lnTo>
                    <a:pt x="1189532" y="125679"/>
                  </a:lnTo>
                  <a:lnTo>
                    <a:pt x="1262748" y="0"/>
                  </a:lnTo>
                  <a:close/>
                </a:path>
              </a:pathLst>
            </a:custGeom>
            <a:solidFill>
              <a:srgbClr val="253237"/>
            </a:solidFill>
          </p:spPr>
          <p:txBody>
            <a:bodyPr wrap="square" lIns="0" tIns="0" rIns="0" bIns="0" rtlCol="0"/>
            <a:lstStyle/>
            <a:p>
              <a:endParaRPr/>
            </a:p>
          </p:txBody>
        </p:sp>
        <p:sp>
          <p:nvSpPr>
            <p:cNvPr id="58" name="object 58"/>
            <p:cNvSpPr/>
            <p:nvPr/>
          </p:nvSpPr>
          <p:spPr>
            <a:xfrm>
              <a:off x="3932285" y="1887575"/>
              <a:ext cx="5511800" cy="3271520"/>
            </a:xfrm>
            <a:custGeom>
              <a:avLst/>
              <a:gdLst/>
              <a:ahLst/>
              <a:cxnLst/>
              <a:rect l="l" t="t" r="r" b="b"/>
              <a:pathLst>
                <a:path w="5511800" h="3271520">
                  <a:moveTo>
                    <a:pt x="5475657" y="3270955"/>
                  </a:moveTo>
                  <a:lnTo>
                    <a:pt x="35805" y="3270955"/>
                  </a:lnTo>
                  <a:lnTo>
                    <a:pt x="30539" y="3269907"/>
                  </a:lnTo>
                  <a:lnTo>
                    <a:pt x="1047" y="3240399"/>
                  </a:lnTo>
                  <a:lnTo>
                    <a:pt x="0" y="3235131"/>
                  </a:lnTo>
                  <a:lnTo>
                    <a:pt x="0" y="35823"/>
                  </a:lnTo>
                  <a:lnTo>
                    <a:pt x="30539" y="1047"/>
                  </a:lnTo>
                  <a:lnTo>
                    <a:pt x="35805" y="0"/>
                  </a:lnTo>
                  <a:lnTo>
                    <a:pt x="41279" y="0"/>
                  </a:lnTo>
                  <a:lnTo>
                    <a:pt x="5475657" y="0"/>
                  </a:lnTo>
                  <a:lnTo>
                    <a:pt x="5510415" y="30555"/>
                  </a:lnTo>
                  <a:lnTo>
                    <a:pt x="5511463" y="35823"/>
                  </a:lnTo>
                  <a:lnTo>
                    <a:pt x="5511463" y="3235131"/>
                  </a:lnTo>
                  <a:lnTo>
                    <a:pt x="5480923" y="3269907"/>
                  </a:lnTo>
                  <a:lnTo>
                    <a:pt x="5475657" y="3270955"/>
                  </a:lnTo>
                  <a:close/>
                </a:path>
              </a:pathLst>
            </a:custGeom>
            <a:solidFill>
              <a:srgbClr val="EBEBEB"/>
            </a:solidFill>
          </p:spPr>
          <p:txBody>
            <a:bodyPr wrap="square" lIns="0" tIns="0" rIns="0" bIns="0" rtlCol="0"/>
            <a:lstStyle/>
            <a:p>
              <a:endParaRPr/>
            </a:p>
          </p:txBody>
        </p:sp>
        <p:sp>
          <p:nvSpPr>
            <p:cNvPr id="59" name="object 59"/>
            <p:cNvSpPr/>
            <p:nvPr/>
          </p:nvSpPr>
          <p:spPr>
            <a:xfrm>
              <a:off x="3926352" y="2132095"/>
              <a:ext cx="5511800" cy="2738755"/>
            </a:xfrm>
            <a:custGeom>
              <a:avLst/>
              <a:gdLst/>
              <a:ahLst/>
              <a:cxnLst/>
              <a:rect l="l" t="t" r="r" b="b"/>
              <a:pathLst>
                <a:path w="5511800" h="2738754">
                  <a:moveTo>
                    <a:pt x="0" y="2738468"/>
                  </a:moveTo>
                  <a:lnTo>
                    <a:pt x="5511463" y="2738468"/>
                  </a:lnTo>
                  <a:lnTo>
                    <a:pt x="5511463" y="0"/>
                  </a:lnTo>
                  <a:lnTo>
                    <a:pt x="0" y="0"/>
                  </a:lnTo>
                  <a:lnTo>
                    <a:pt x="0" y="2738468"/>
                  </a:lnTo>
                  <a:close/>
                </a:path>
              </a:pathLst>
            </a:custGeom>
            <a:solidFill>
              <a:srgbClr val="FFFFFF"/>
            </a:solidFill>
          </p:spPr>
          <p:txBody>
            <a:bodyPr wrap="square" lIns="0" tIns="0" rIns="0" bIns="0" rtlCol="0"/>
            <a:lstStyle/>
            <a:p>
              <a:endParaRPr/>
            </a:p>
          </p:txBody>
        </p:sp>
        <p:pic>
          <p:nvPicPr>
            <p:cNvPr id="60" name="object 60"/>
            <p:cNvPicPr/>
            <p:nvPr/>
          </p:nvPicPr>
          <p:blipFill>
            <a:blip r:embed="rId4" cstate="print"/>
            <a:stretch>
              <a:fillRect/>
            </a:stretch>
          </p:blipFill>
          <p:spPr>
            <a:xfrm>
              <a:off x="4296209" y="1970286"/>
              <a:ext cx="88178" cy="88208"/>
            </a:xfrm>
            <a:prstGeom prst="rect">
              <a:avLst/>
            </a:prstGeom>
          </p:spPr>
        </p:pic>
        <p:pic>
          <p:nvPicPr>
            <p:cNvPr id="61" name="object 61"/>
            <p:cNvPicPr/>
            <p:nvPr/>
          </p:nvPicPr>
          <p:blipFill>
            <a:blip r:embed="rId5" cstate="print"/>
            <a:stretch>
              <a:fillRect/>
            </a:stretch>
          </p:blipFill>
          <p:spPr>
            <a:xfrm>
              <a:off x="4029472" y="1970252"/>
              <a:ext cx="88177" cy="88223"/>
            </a:xfrm>
            <a:prstGeom prst="rect">
              <a:avLst/>
            </a:prstGeom>
          </p:spPr>
        </p:pic>
        <p:pic>
          <p:nvPicPr>
            <p:cNvPr id="62" name="object 62"/>
            <p:cNvPicPr/>
            <p:nvPr/>
          </p:nvPicPr>
          <p:blipFill>
            <a:blip r:embed="rId6" cstate="print"/>
            <a:stretch>
              <a:fillRect/>
            </a:stretch>
          </p:blipFill>
          <p:spPr>
            <a:xfrm>
              <a:off x="4157490" y="1969907"/>
              <a:ext cx="88129" cy="88174"/>
            </a:xfrm>
            <a:prstGeom prst="rect">
              <a:avLst/>
            </a:prstGeom>
          </p:spPr>
        </p:pic>
        <p:sp>
          <p:nvSpPr>
            <p:cNvPr id="63" name="object 63"/>
            <p:cNvSpPr/>
            <p:nvPr/>
          </p:nvSpPr>
          <p:spPr>
            <a:xfrm>
              <a:off x="3926352" y="4870564"/>
              <a:ext cx="5517515" cy="293370"/>
            </a:xfrm>
            <a:custGeom>
              <a:avLst/>
              <a:gdLst/>
              <a:ahLst/>
              <a:cxnLst/>
              <a:rect l="l" t="t" r="r" b="b"/>
              <a:pathLst>
                <a:path w="5517515" h="293370">
                  <a:moveTo>
                    <a:pt x="5517397" y="292766"/>
                  </a:moveTo>
                  <a:lnTo>
                    <a:pt x="0" y="292766"/>
                  </a:lnTo>
                  <a:lnTo>
                    <a:pt x="0" y="0"/>
                  </a:lnTo>
                  <a:lnTo>
                    <a:pt x="5517397" y="0"/>
                  </a:lnTo>
                  <a:lnTo>
                    <a:pt x="5517397" y="292766"/>
                  </a:lnTo>
                  <a:close/>
                </a:path>
              </a:pathLst>
            </a:custGeom>
            <a:solidFill>
              <a:srgbClr val="253237"/>
            </a:solidFill>
          </p:spPr>
          <p:txBody>
            <a:bodyPr wrap="square" lIns="0" tIns="0" rIns="0" bIns="0" rtlCol="0"/>
            <a:lstStyle/>
            <a:p>
              <a:endParaRPr/>
            </a:p>
          </p:txBody>
        </p:sp>
        <p:sp>
          <p:nvSpPr>
            <p:cNvPr id="64" name="object 64"/>
            <p:cNvSpPr/>
            <p:nvPr/>
          </p:nvSpPr>
          <p:spPr>
            <a:xfrm>
              <a:off x="4088561" y="4999037"/>
              <a:ext cx="4779010" cy="62865"/>
            </a:xfrm>
            <a:custGeom>
              <a:avLst/>
              <a:gdLst/>
              <a:ahLst/>
              <a:cxnLst/>
              <a:rect l="l" t="t" r="r" b="b"/>
              <a:pathLst>
                <a:path w="4779009" h="62864">
                  <a:moveTo>
                    <a:pt x="46329" y="51765"/>
                  </a:moveTo>
                  <a:lnTo>
                    <a:pt x="18173" y="51511"/>
                  </a:lnTo>
                  <a:lnTo>
                    <a:pt x="34086" y="36360"/>
                  </a:lnTo>
                  <a:lnTo>
                    <a:pt x="40551" y="31750"/>
                  </a:lnTo>
                  <a:lnTo>
                    <a:pt x="43878" y="25476"/>
                  </a:lnTo>
                  <a:lnTo>
                    <a:pt x="13512" y="0"/>
                  </a:lnTo>
                  <a:lnTo>
                    <a:pt x="5930" y="3276"/>
                  </a:lnTo>
                  <a:lnTo>
                    <a:pt x="0" y="10337"/>
                  </a:lnTo>
                  <a:lnTo>
                    <a:pt x="7823" y="16268"/>
                  </a:lnTo>
                  <a:lnTo>
                    <a:pt x="11391" y="11836"/>
                  </a:lnTo>
                  <a:lnTo>
                    <a:pt x="16027" y="9779"/>
                  </a:lnTo>
                  <a:lnTo>
                    <a:pt x="21704" y="10083"/>
                  </a:lnTo>
                  <a:lnTo>
                    <a:pt x="29032" y="10083"/>
                  </a:lnTo>
                  <a:lnTo>
                    <a:pt x="32816" y="13246"/>
                  </a:lnTo>
                  <a:lnTo>
                    <a:pt x="32816" y="22212"/>
                  </a:lnTo>
                  <a:lnTo>
                    <a:pt x="31813" y="25742"/>
                  </a:lnTo>
                  <a:lnTo>
                    <a:pt x="2400" y="53784"/>
                  </a:lnTo>
                  <a:lnTo>
                    <a:pt x="2400" y="61112"/>
                  </a:lnTo>
                  <a:lnTo>
                    <a:pt x="46329" y="61112"/>
                  </a:lnTo>
                  <a:lnTo>
                    <a:pt x="46329" y="51765"/>
                  </a:lnTo>
                  <a:close/>
                </a:path>
                <a:path w="4779009" h="62864">
                  <a:moveTo>
                    <a:pt x="66382" y="20243"/>
                  </a:moveTo>
                  <a:lnTo>
                    <a:pt x="65671" y="18580"/>
                  </a:lnTo>
                  <a:lnTo>
                    <a:pt x="62890" y="15811"/>
                  </a:lnTo>
                  <a:lnTo>
                    <a:pt x="61277" y="15125"/>
                  </a:lnTo>
                  <a:lnTo>
                    <a:pt x="57416" y="15125"/>
                  </a:lnTo>
                  <a:lnTo>
                    <a:pt x="55740" y="15811"/>
                  </a:lnTo>
                  <a:lnTo>
                    <a:pt x="52959" y="18580"/>
                  </a:lnTo>
                  <a:lnTo>
                    <a:pt x="52260" y="20243"/>
                  </a:lnTo>
                  <a:lnTo>
                    <a:pt x="52184" y="24168"/>
                  </a:lnTo>
                  <a:lnTo>
                    <a:pt x="52832" y="25844"/>
                  </a:lnTo>
                  <a:lnTo>
                    <a:pt x="55575" y="28638"/>
                  </a:lnTo>
                  <a:lnTo>
                    <a:pt x="57238" y="29324"/>
                  </a:lnTo>
                  <a:lnTo>
                    <a:pt x="61163" y="29324"/>
                  </a:lnTo>
                  <a:lnTo>
                    <a:pt x="62852" y="28638"/>
                  </a:lnTo>
                  <a:lnTo>
                    <a:pt x="65697" y="25844"/>
                  </a:lnTo>
                  <a:lnTo>
                    <a:pt x="66370" y="24168"/>
                  </a:lnTo>
                  <a:lnTo>
                    <a:pt x="66382" y="20243"/>
                  </a:lnTo>
                  <a:close/>
                </a:path>
                <a:path w="4779009" h="62864">
                  <a:moveTo>
                    <a:pt x="66560" y="52552"/>
                  </a:moveTo>
                  <a:lnTo>
                    <a:pt x="66001" y="50685"/>
                  </a:lnTo>
                  <a:lnTo>
                    <a:pt x="63182" y="47459"/>
                  </a:lnTo>
                  <a:lnTo>
                    <a:pt x="61404" y="46659"/>
                  </a:lnTo>
                  <a:lnTo>
                    <a:pt x="57124" y="46659"/>
                  </a:lnTo>
                  <a:lnTo>
                    <a:pt x="55346" y="47459"/>
                  </a:lnTo>
                  <a:lnTo>
                    <a:pt x="52539" y="50685"/>
                  </a:lnTo>
                  <a:lnTo>
                    <a:pt x="51968" y="52552"/>
                  </a:lnTo>
                  <a:lnTo>
                    <a:pt x="52260" y="54673"/>
                  </a:lnTo>
                  <a:lnTo>
                    <a:pt x="51968" y="56794"/>
                  </a:lnTo>
                  <a:lnTo>
                    <a:pt x="52539" y="58661"/>
                  </a:lnTo>
                  <a:lnTo>
                    <a:pt x="55346" y="61874"/>
                  </a:lnTo>
                  <a:lnTo>
                    <a:pt x="57124" y="62687"/>
                  </a:lnTo>
                  <a:lnTo>
                    <a:pt x="61404" y="62687"/>
                  </a:lnTo>
                  <a:lnTo>
                    <a:pt x="63182" y="61874"/>
                  </a:lnTo>
                  <a:lnTo>
                    <a:pt x="66001" y="58661"/>
                  </a:lnTo>
                  <a:lnTo>
                    <a:pt x="66560" y="56794"/>
                  </a:lnTo>
                  <a:lnTo>
                    <a:pt x="66268" y="54673"/>
                  </a:lnTo>
                  <a:lnTo>
                    <a:pt x="66560" y="52552"/>
                  </a:lnTo>
                  <a:close/>
                </a:path>
                <a:path w="4779009" h="62864">
                  <a:moveTo>
                    <a:pt x="93916" y="1498"/>
                  </a:moveTo>
                  <a:lnTo>
                    <a:pt x="70307" y="1244"/>
                  </a:lnTo>
                  <a:lnTo>
                    <a:pt x="70307" y="10591"/>
                  </a:lnTo>
                  <a:lnTo>
                    <a:pt x="82931" y="10591"/>
                  </a:lnTo>
                  <a:lnTo>
                    <a:pt x="82931" y="61112"/>
                  </a:lnTo>
                  <a:lnTo>
                    <a:pt x="93916" y="61112"/>
                  </a:lnTo>
                  <a:lnTo>
                    <a:pt x="93916" y="1498"/>
                  </a:lnTo>
                  <a:close/>
                </a:path>
                <a:path w="4779009" h="62864">
                  <a:moveTo>
                    <a:pt x="158927" y="39255"/>
                  </a:moveTo>
                  <a:lnTo>
                    <a:pt x="148323" y="39255"/>
                  </a:lnTo>
                  <a:lnTo>
                    <a:pt x="148323" y="27266"/>
                  </a:lnTo>
                  <a:lnTo>
                    <a:pt x="137972" y="27266"/>
                  </a:lnTo>
                  <a:lnTo>
                    <a:pt x="137972" y="39255"/>
                  </a:lnTo>
                  <a:lnTo>
                    <a:pt x="118402" y="39255"/>
                  </a:lnTo>
                  <a:lnTo>
                    <a:pt x="146177" y="2501"/>
                  </a:lnTo>
                  <a:lnTo>
                    <a:pt x="134315" y="2501"/>
                  </a:lnTo>
                  <a:lnTo>
                    <a:pt x="104902" y="40398"/>
                  </a:lnTo>
                  <a:lnTo>
                    <a:pt x="104902" y="47599"/>
                  </a:lnTo>
                  <a:lnTo>
                    <a:pt x="137591" y="47599"/>
                  </a:lnTo>
                  <a:lnTo>
                    <a:pt x="137591" y="61112"/>
                  </a:lnTo>
                  <a:lnTo>
                    <a:pt x="148323" y="61112"/>
                  </a:lnTo>
                  <a:lnTo>
                    <a:pt x="148323" y="47599"/>
                  </a:lnTo>
                  <a:lnTo>
                    <a:pt x="158927" y="47599"/>
                  </a:lnTo>
                  <a:lnTo>
                    <a:pt x="158927" y="39255"/>
                  </a:lnTo>
                  <a:close/>
                </a:path>
                <a:path w="4779009" h="62864">
                  <a:moveTo>
                    <a:pt x="4778540" y="23723"/>
                  </a:moveTo>
                  <a:lnTo>
                    <a:pt x="1666062" y="23723"/>
                  </a:lnTo>
                  <a:lnTo>
                    <a:pt x="1666062" y="44310"/>
                  </a:lnTo>
                  <a:lnTo>
                    <a:pt x="4778540" y="44310"/>
                  </a:lnTo>
                  <a:lnTo>
                    <a:pt x="4778540" y="23723"/>
                  </a:lnTo>
                  <a:close/>
                </a:path>
              </a:pathLst>
            </a:custGeom>
            <a:solidFill>
              <a:srgbClr val="FFFFFF"/>
            </a:solidFill>
          </p:spPr>
          <p:txBody>
            <a:bodyPr wrap="square" lIns="0" tIns="0" rIns="0" bIns="0" rtlCol="0"/>
            <a:lstStyle/>
            <a:p>
              <a:endParaRPr/>
            </a:p>
          </p:txBody>
        </p:sp>
        <p:sp>
          <p:nvSpPr>
            <p:cNvPr id="65" name="object 65"/>
            <p:cNvSpPr/>
            <p:nvPr/>
          </p:nvSpPr>
          <p:spPr>
            <a:xfrm>
              <a:off x="4341416" y="5000654"/>
              <a:ext cx="1413510" cy="55244"/>
            </a:xfrm>
            <a:custGeom>
              <a:avLst/>
              <a:gdLst/>
              <a:ahLst/>
              <a:cxnLst/>
              <a:rect l="l" t="t" r="r" b="b"/>
              <a:pathLst>
                <a:path w="1413510" h="55245">
                  <a:moveTo>
                    <a:pt x="1413212" y="55067"/>
                  </a:moveTo>
                  <a:lnTo>
                    <a:pt x="0" y="55067"/>
                  </a:lnTo>
                  <a:lnTo>
                    <a:pt x="0" y="0"/>
                  </a:lnTo>
                  <a:lnTo>
                    <a:pt x="1413212" y="0"/>
                  </a:lnTo>
                  <a:lnTo>
                    <a:pt x="1413212" y="55067"/>
                  </a:lnTo>
                  <a:close/>
                </a:path>
              </a:pathLst>
            </a:custGeom>
            <a:solidFill>
              <a:srgbClr val="ED2133"/>
            </a:solidFill>
          </p:spPr>
          <p:txBody>
            <a:bodyPr wrap="square" lIns="0" tIns="0" rIns="0" bIns="0" rtlCol="0"/>
            <a:lstStyle/>
            <a:p>
              <a:endParaRPr/>
            </a:p>
          </p:txBody>
        </p:sp>
        <p:pic>
          <p:nvPicPr>
            <p:cNvPr id="66" name="object 66"/>
            <p:cNvPicPr/>
            <p:nvPr/>
          </p:nvPicPr>
          <p:blipFill>
            <a:blip r:embed="rId7" cstate="print"/>
            <a:stretch>
              <a:fillRect/>
            </a:stretch>
          </p:blipFill>
          <p:spPr>
            <a:xfrm>
              <a:off x="5662729" y="4964279"/>
              <a:ext cx="137597" cy="137668"/>
            </a:xfrm>
            <a:prstGeom prst="rect">
              <a:avLst/>
            </a:prstGeom>
          </p:spPr>
        </p:pic>
        <p:sp>
          <p:nvSpPr>
            <p:cNvPr id="67" name="object 67"/>
            <p:cNvSpPr/>
            <p:nvPr/>
          </p:nvSpPr>
          <p:spPr>
            <a:xfrm>
              <a:off x="8933497" y="4957965"/>
              <a:ext cx="410845" cy="137160"/>
            </a:xfrm>
            <a:custGeom>
              <a:avLst/>
              <a:gdLst/>
              <a:ahLst/>
              <a:cxnLst/>
              <a:rect l="l" t="t" r="r" b="b"/>
              <a:pathLst>
                <a:path w="410845" h="137160">
                  <a:moveTo>
                    <a:pt x="47345" y="71628"/>
                  </a:moveTo>
                  <a:lnTo>
                    <a:pt x="42926" y="62522"/>
                  </a:lnTo>
                  <a:lnTo>
                    <a:pt x="39585" y="59461"/>
                  </a:lnTo>
                  <a:lnTo>
                    <a:pt x="37439" y="58178"/>
                  </a:lnTo>
                  <a:lnTo>
                    <a:pt x="36741" y="57937"/>
                  </a:lnTo>
                  <a:lnTo>
                    <a:pt x="36741" y="68338"/>
                  </a:lnTo>
                  <a:lnTo>
                    <a:pt x="36664" y="76479"/>
                  </a:lnTo>
                  <a:lnTo>
                    <a:pt x="27724" y="84797"/>
                  </a:lnTo>
                  <a:lnTo>
                    <a:pt x="25882" y="84797"/>
                  </a:lnTo>
                  <a:lnTo>
                    <a:pt x="24866" y="84632"/>
                  </a:lnTo>
                  <a:lnTo>
                    <a:pt x="16662" y="84632"/>
                  </a:lnTo>
                  <a:lnTo>
                    <a:pt x="12242" y="80213"/>
                  </a:lnTo>
                  <a:lnTo>
                    <a:pt x="12319" y="73101"/>
                  </a:lnTo>
                  <a:lnTo>
                    <a:pt x="12700" y="71628"/>
                  </a:lnTo>
                  <a:lnTo>
                    <a:pt x="14097" y="68859"/>
                  </a:lnTo>
                  <a:lnTo>
                    <a:pt x="15049" y="67678"/>
                  </a:lnTo>
                  <a:lnTo>
                    <a:pt x="17462" y="65722"/>
                  </a:lnTo>
                  <a:lnTo>
                    <a:pt x="19050" y="64909"/>
                  </a:lnTo>
                  <a:lnTo>
                    <a:pt x="19253" y="64909"/>
                  </a:lnTo>
                  <a:lnTo>
                    <a:pt x="22085" y="64160"/>
                  </a:lnTo>
                  <a:lnTo>
                    <a:pt x="23342" y="64160"/>
                  </a:lnTo>
                  <a:lnTo>
                    <a:pt x="24866" y="64414"/>
                  </a:lnTo>
                  <a:lnTo>
                    <a:pt x="32067" y="64414"/>
                  </a:lnTo>
                  <a:lnTo>
                    <a:pt x="36741" y="68338"/>
                  </a:lnTo>
                  <a:lnTo>
                    <a:pt x="36741" y="57937"/>
                  </a:lnTo>
                  <a:lnTo>
                    <a:pt x="32651" y="56489"/>
                  </a:lnTo>
                  <a:lnTo>
                    <a:pt x="30175" y="56159"/>
                  </a:lnTo>
                  <a:lnTo>
                    <a:pt x="30099" y="56489"/>
                  </a:lnTo>
                  <a:lnTo>
                    <a:pt x="25298" y="56489"/>
                  </a:lnTo>
                  <a:lnTo>
                    <a:pt x="27635" y="56337"/>
                  </a:lnTo>
                  <a:lnTo>
                    <a:pt x="30099" y="56489"/>
                  </a:lnTo>
                  <a:lnTo>
                    <a:pt x="30099" y="56159"/>
                  </a:lnTo>
                  <a:lnTo>
                    <a:pt x="24993" y="56159"/>
                  </a:lnTo>
                  <a:lnTo>
                    <a:pt x="21386" y="55930"/>
                  </a:lnTo>
                  <a:lnTo>
                    <a:pt x="16078" y="57988"/>
                  </a:lnTo>
                  <a:lnTo>
                    <a:pt x="11734" y="62522"/>
                  </a:lnTo>
                  <a:lnTo>
                    <a:pt x="13017" y="53632"/>
                  </a:lnTo>
                  <a:lnTo>
                    <a:pt x="16675" y="47231"/>
                  </a:lnTo>
                  <a:lnTo>
                    <a:pt x="22440" y="43357"/>
                  </a:lnTo>
                  <a:lnTo>
                    <a:pt x="30048" y="42062"/>
                  </a:lnTo>
                  <a:lnTo>
                    <a:pt x="34086" y="41871"/>
                  </a:lnTo>
                  <a:lnTo>
                    <a:pt x="37833" y="42849"/>
                  </a:lnTo>
                  <a:lnTo>
                    <a:pt x="41275" y="44970"/>
                  </a:lnTo>
                  <a:lnTo>
                    <a:pt x="41351" y="44831"/>
                  </a:lnTo>
                  <a:lnTo>
                    <a:pt x="42824" y="41871"/>
                  </a:lnTo>
                  <a:lnTo>
                    <a:pt x="45440" y="36626"/>
                  </a:lnTo>
                  <a:lnTo>
                    <a:pt x="40589" y="33883"/>
                  </a:lnTo>
                  <a:lnTo>
                    <a:pt x="35915" y="32715"/>
                  </a:lnTo>
                  <a:lnTo>
                    <a:pt x="35369" y="32588"/>
                  </a:lnTo>
                  <a:lnTo>
                    <a:pt x="29794" y="32715"/>
                  </a:lnTo>
                  <a:lnTo>
                    <a:pt x="25641" y="32537"/>
                  </a:lnTo>
                  <a:lnTo>
                    <a:pt x="0" y="60286"/>
                  </a:lnTo>
                  <a:lnTo>
                    <a:pt x="317" y="62890"/>
                  </a:lnTo>
                  <a:lnTo>
                    <a:pt x="25539" y="94068"/>
                  </a:lnTo>
                  <a:lnTo>
                    <a:pt x="25361" y="94068"/>
                  </a:lnTo>
                  <a:lnTo>
                    <a:pt x="28511" y="94361"/>
                  </a:lnTo>
                  <a:lnTo>
                    <a:pt x="31216" y="94068"/>
                  </a:lnTo>
                  <a:lnTo>
                    <a:pt x="36499" y="92316"/>
                  </a:lnTo>
                  <a:lnTo>
                    <a:pt x="47320" y="77863"/>
                  </a:lnTo>
                  <a:lnTo>
                    <a:pt x="47345" y="71628"/>
                  </a:lnTo>
                  <a:close/>
                </a:path>
                <a:path w="410845" h="137160">
                  <a:moveTo>
                    <a:pt x="67195" y="84404"/>
                  </a:moveTo>
                  <a:lnTo>
                    <a:pt x="66624" y="82537"/>
                  </a:lnTo>
                  <a:lnTo>
                    <a:pt x="63817" y="79311"/>
                  </a:lnTo>
                  <a:lnTo>
                    <a:pt x="62039" y="78511"/>
                  </a:lnTo>
                  <a:lnTo>
                    <a:pt x="57759" y="78511"/>
                  </a:lnTo>
                  <a:lnTo>
                    <a:pt x="55981" y="79311"/>
                  </a:lnTo>
                  <a:lnTo>
                    <a:pt x="53174" y="82537"/>
                  </a:lnTo>
                  <a:lnTo>
                    <a:pt x="52603" y="84404"/>
                  </a:lnTo>
                  <a:lnTo>
                    <a:pt x="52895" y="86525"/>
                  </a:lnTo>
                  <a:lnTo>
                    <a:pt x="52603" y="88646"/>
                  </a:lnTo>
                  <a:lnTo>
                    <a:pt x="53174" y="90512"/>
                  </a:lnTo>
                  <a:lnTo>
                    <a:pt x="55981" y="93738"/>
                  </a:lnTo>
                  <a:lnTo>
                    <a:pt x="57759" y="94538"/>
                  </a:lnTo>
                  <a:lnTo>
                    <a:pt x="62039" y="94538"/>
                  </a:lnTo>
                  <a:lnTo>
                    <a:pt x="63817" y="93738"/>
                  </a:lnTo>
                  <a:lnTo>
                    <a:pt x="66624" y="90512"/>
                  </a:lnTo>
                  <a:lnTo>
                    <a:pt x="67195" y="88646"/>
                  </a:lnTo>
                  <a:lnTo>
                    <a:pt x="66903" y="86525"/>
                  </a:lnTo>
                  <a:lnTo>
                    <a:pt x="67195" y="84404"/>
                  </a:lnTo>
                  <a:close/>
                </a:path>
                <a:path w="410845" h="137160">
                  <a:moveTo>
                    <a:pt x="67195" y="51943"/>
                  </a:moveTo>
                  <a:lnTo>
                    <a:pt x="66624" y="50076"/>
                  </a:lnTo>
                  <a:lnTo>
                    <a:pt x="63817" y="46850"/>
                  </a:lnTo>
                  <a:lnTo>
                    <a:pt x="62039" y="46050"/>
                  </a:lnTo>
                  <a:lnTo>
                    <a:pt x="57759" y="46050"/>
                  </a:lnTo>
                  <a:lnTo>
                    <a:pt x="55981" y="46850"/>
                  </a:lnTo>
                  <a:lnTo>
                    <a:pt x="53174" y="50076"/>
                  </a:lnTo>
                  <a:lnTo>
                    <a:pt x="52603" y="51943"/>
                  </a:lnTo>
                  <a:lnTo>
                    <a:pt x="52895" y="54063"/>
                  </a:lnTo>
                  <a:lnTo>
                    <a:pt x="52603" y="56184"/>
                  </a:lnTo>
                  <a:lnTo>
                    <a:pt x="53174" y="58051"/>
                  </a:lnTo>
                  <a:lnTo>
                    <a:pt x="55981" y="61277"/>
                  </a:lnTo>
                  <a:lnTo>
                    <a:pt x="57759" y="62077"/>
                  </a:lnTo>
                  <a:lnTo>
                    <a:pt x="62039" y="62077"/>
                  </a:lnTo>
                  <a:lnTo>
                    <a:pt x="63817" y="61277"/>
                  </a:lnTo>
                  <a:lnTo>
                    <a:pt x="66624" y="58051"/>
                  </a:lnTo>
                  <a:lnTo>
                    <a:pt x="67195" y="56184"/>
                  </a:lnTo>
                  <a:lnTo>
                    <a:pt x="66903" y="54063"/>
                  </a:lnTo>
                  <a:lnTo>
                    <a:pt x="67195" y="51943"/>
                  </a:lnTo>
                  <a:close/>
                </a:path>
                <a:path w="410845" h="137160">
                  <a:moveTo>
                    <a:pt x="124472" y="63157"/>
                  </a:moveTo>
                  <a:lnTo>
                    <a:pt x="122567" y="50101"/>
                  </a:lnTo>
                  <a:lnTo>
                    <a:pt x="118237" y="42189"/>
                  </a:lnTo>
                  <a:lnTo>
                    <a:pt x="117284" y="40474"/>
                  </a:lnTo>
                  <a:lnTo>
                    <a:pt x="112598" y="36982"/>
                  </a:lnTo>
                  <a:lnTo>
                    <a:pt x="112598" y="48755"/>
                  </a:lnTo>
                  <a:lnTo>
                    <a:pt x="112598" y="77558"/>
                  </a:lnTo>
                  <a:lnTo>
                    <a:pt x="106921" y="84251"/>
                  </a:lnTo>
                  <a:lnTo>
                    <a:pt x="90766" y="84251"/>
                  </a:lnTo>
                  <a:lnTo>
                    <a:pt x="85077" y="77558"/>
                  </a:lnTo>
                  <a:lnTo>
                    <a:pt x="85077" y="48755"/>
                  </a:lnTo>
                  <a:lnTo>
                    <a:pt x="90639" y="42189"/>
                  </a:lnTo>
                  <a:lnTo>
                    <a:pt x="107048" y="42189"/>
                  </a:lnTo>
                  <a:lnTo>
                    <a:pt x="112598" y="48755"/>
                  </a:lnTo>
                  <a:lnTo>
                    <a:pt x="112598" y="36982"/>
                  </a:lnTo>
                  <a:lnTo>
                    <a:pt x="109296" y="34505"/>
                  </a:lnTo>
                  <a:lnTo>
                    <a:pt x="99225" y="32461"/>
                  </a:lnTo>
                  <a:lnTo>
                    <a:pt x="89154" y="34505"/>
                  </a:lnTo>
                  <a:lnTo>
                    <a:pt x="81153" y="40474"/>
                  </a:lnTo>
                  <a:lnTo>
                    <a:pt x="75882" y="50101"/>
                  </a:lnTo>
                  <a:lnTo>
                    <a:pt x="73977" y="63157"/>
                  </a:lnTo>
                  <a:lnTo>
                    <a:pt x="75882" y="76212"/>
                  </a:lnTo>
                  <a:lnTo>
                    <a:pt x="81153" y="85839"/>
                  </a:lnTo>
                  <a:lnTo>
                    <a:pt x="89154" y="91808"/>
                  </a:lnTo>
                  <a:lnTo>
                    <a:pt x="99225" y="93853"/>
                  </a:lnTo>
                  <a:lnTo>
                    <a:pt x="109296" y="91808"/>
                  </a:lnTo>
                  <a:lnTo>
                    <a:pt x="117284" y="85839"/>
                  </a:lnTo>
                  <a:lnTo>
                    <a:pt x="118160" y="84251"/>
                  </a:lnTo>
                  <a:lnTo>
                    <a:pt x="122567" y="76212"/>
                  </a:lnTo>
                  <a:lnTo>
                    <a:pt x="124472" y="63157"/>
                  </a:lnTo>
                  <a:close/>
                </a:path>
                <a:path w="410845" h="137160">
                  <a:moveTo>
                    <a:pt x="181648" y="63157"/>
                  </a:moveTo>
                  <a:lnTo>
                    <a:pt x="179755" y="50101"/>
                  </a:lnTo>
                  <a:lnTo>
                    <a:pt x="175412" y="42189"/>
                  </a:lnTo>
                  <a:lnTo>
                    <a:pt x="174472" y="40474"/>
                  </a:lnTo>
                  <a:lnTo>
                    <a:pt x="169913" y="37084"/>
                  </a:lnTo>
                  <a:lnTo>
                    <a:pt x="169913" y="48755"/>
                  </a:lnTo>
                  <a:lnTo>
                    <a:pt x="169913" y="77558"/>
                  </a:lnTo>
                  <a:lnTo>
                    <a:pt x="164109" y="84251"/>
                  </a:lnTo>
                  <a:lnTo>
                    <a:pt x="147942" y="84251"/>
                  </a:lnTo>
                  <a:lnTo>
                    <a:pt x="142392" y="77558"/>
                  </a:lnTo>
                  <a:lnTo>
                    <a:pt x="142392" y="48755"/>
                  </a:lnTo>
                  <a:lnTo>
                    <a:pt x="147828" y="42189"/>
                  </a:lnTo>
                  <a:lnTo>
                    <a:pt x="164236" y="42189"/>
                  </a:lnTo>
                  <a:lnTo>
                    <a:pt x="169913" y="48755"/>
                  </a:lnTo>
                  <a:lnTo>
                    <a:pt x="169913" y="37084"/>
                  </a:lnTo>
                  <a:lnTo>
                    <a:pt x="166471" y="34505"/>
                  </a:lnTo>
                  <a:lnTo>
                    <a:pt x="156400" y="32461"/>
                  </a:lnTo>
                  <a:lnTo>
                    <a:pt x="146342" y="34505"/>
                  </a:lnTo>
                  <a:lnTo>
                    <a:pt x="138341" y="40474"/>
                  </a:lnTo>
                  <a:lnTo>
                    <a:pt x="133057" y="50101"/>
                  </a:lnTo>
                  <a:lnTo>
                    <a:pt x="131152" y="63157"/>
                  </a:lnTo>
                  <a:lnTo>
                    <a:pt x="133057" y="76212"/>
                  </a:lnTo>
                  <a:lnTo>
                    <a:pt x="138341" y="85839"/>
                  </a:lnTo>
                  <a:lnTo>
                    <a:pt x="146342" y="91808"/>
                  </a:lnTo>
                  <a:lnTo>
                    <a:pt x="156400" y="93853"/>
                  </a:lnTo>
                  <a:lnTo>
                    <a:pt x="166471" y="91808"/>
                  </a:lnTo>
                  <a:lnTo>
                    <a:pt x="174472" y="85839"/>
                  </a:lnTo>
                  <a:lnTo>
                    <a:pt x="175348" y="84251"/>
                  </a:lnTo>
                  <a:lnTo>
                    <a:pt x="179755" y="76212"/>
                  </a:lnTo>
                  <a:lnTo>
                    <a:pt x="181648" y="63157"/>
                  </a:lnTo>
                  <a:close/>
                </a:path>
                <a:path w="410845" h="137160">
                  <a:moveTo>
                    <a:pt x="316090" y="116459"/>
                  </a:moveTo>
                  <a:lnTo>
                    <a:pt x="277215" y="116459"/>
                  </a:lnTo>
                  <a:lnTo>
                    <a:pt x="277215" y="77685"/>
                  </a:lnTo>
                  <a:lnTo>
                    <a:pt x="256641" y="77685"/>
                  </a:lnTo>
                  <a:lnTo>
                    <a:pt x="256641" y="137045"/>
                  </a:lnTo>
                  <a:lnTo>
                    <a:pt x="316090" y="137045"/>
                  </a:lnTo>
                  <a:lnTo>
                    <a:pt x="316090" y="116459"/>
                  </a:lnTo>
                  <a:close/>
                </a:path>
                <a:path w="410845" h="137160">
                  <a:moveTo>
                    <a:pt x="316090" y="0"/>
                  </a:moveTo>
                  <a:lnTo>
                    <a:pt x="256641" y="0"/>
                  </a:lnTo>
                  <a:lnTo>
                    <a:pt x="256641" y="59499"/>
                  </a:lnTo>
                  <a:lnTo>
                    <a:pt x="277342" y="59499"/>
                  </a:lnTo>
                  <a:lnTo>
                    <a:pt x="277342" y="20586"/>
                  </a:lnTo>
                  <a:lnTo>
                    <a:pt x="316090" y="20586"/>
                  </a:lnTo>
                  <a:lnTo>
                    <a:pt x="316090" y="0"/>
                  </a:lnTo>
                  <a:close/>
                </a:path>
                <a:path w="410845" h="137160">
                  <a:moveTo>
                    <a:pt x="410768" y="77558"/>
                  </a:moveTo>
                  <a:lnTo>
                    <a:pt x="390067" y="77558"/>
                  </a:lnTo>
                  <a:lnTo>
                    <a:pt x="390067" y="116459"/>
                  </a:lnTo>
                  <a:lnTo>
                    <a:pt x="351447" y="116459"/>
                  </a:lnTo>
                  <a:lnTo>
                    <a:pt x="351447" y="137045"/>
                  </a:lnTo>
                  <a:lnTo>
                    <a:pt x="410768" y="137045"/>
                  </a:lnTo>
                  <a:lnTo>
                    <a:pt x="410768" y="77558"/>
                  </a:lnTo>
                  <a:close/>
                </a:path>
                <a:path w="410845" h="137160">
                  <a:moveTo>
                    <a:pt x="410768" y="0"/>
                  </a:moveTo>
                  <a:lnTo>
                    <a:pt x="351320" y="0"/>
                  </a:lnTo>
                  <a:lnTo>
                    <a:pt x="351320" y="20586"/>
                  </a:lnTo>
                  <a:lnTo>
                    <a:pt x="390194" y="20586"/>
                  </a:lnTo>
                  <a:lnTo>
                    <a:pt x="390194" y="59372"/>
                  </a:lnTo>
                  <a:lnTo>
                    <a:pt x="410768" y="59372"/>
                  </a:lnTo>
                  <a:lnTo>
                    <a:pt x="410768" y="0"/>
                  </a:lnTo>
                  <a:close/>
                </a:path>
              </a:pathLst>
            </a:custGeom>
            <a:solidFill>
              <a:srgbClr val="FFFFFF"/>
            </a:solidFill>
          </p:spPr>
          <p:txBody>
            <a:bodyPr wrap="square" lIns="0" tIns="0" rIns="0" bIns="0" rtlCol="0"/>
            <a:lstStyle/>
            <a:p>
              <a:endParaRPr/>
            </a:p>
          </p:txBody>
        </p:sp>
        <p:pic>
          <p:nvPicPr>
            <p:cNvPr id="68" name="object 68"/>
            <p:cNvPicPr/>
            <p:nvPr/>
          </p:nvPicPr>
          <p:blipFill>
            <a:blip r:embed="rId8" cstate="print"/>
            <a:stretch>
              <a:fillRect/>
            </a:stretch>
          </p:blipFill>
          <p:spPr>
            <a:xfrm>
              <a:off x="4194982" y="2312327"/>
              <a:ext cx="649610" cy="562925"/>
            </a:xfrm>
            <a:prstGeom prst="rect">
              <a:avLst/>
            </a:prstGeom>
          </p:spPr>
        </p:pic>
        <p:sp>
          <p:nvSpPr>
            <p:cNvPr id="69" name="object 69"/>
            <p:cNvSpPr/>
            <p:nvPr/>
          </p:nvSpPr>
          <p:spPr>
            <a:xfrm>
              <a:off x="4963134" y="2587662"/>
              <a:ext cx="649605" cy="74930"/>
            </a:xfrm>
            <a:custGeom>
              <a:avLst/>
              <a:gdLst/>
              <a:ahLst/>
              <a:cxnLst/>
              <a:rect l="l" t="t" r="r" b="b"/>
              <a:pathLst>
                <a:path w="649604" h="74930">
                  <a:moveTo>
                    <a:pt x="349034" y="71615"/>
                  </a:moveTo>
                  <a:lnTo>
                    <a:pt x="335419" y="70294"/>
                  </a:lnTo>
                  <a:lnTo>
                    <a:pt x="298310" y="69202"/>
                  </a:lnTo>
                  <a:lnTo>
                    <a:pt x="243268" y="68478"/>
                  </a:lnTo>
                  <a:lnTo>
                    <a:pt x="175831" y="68211"/>
                  </a:lnTo>
                  <a:lnTo>
                    <a:pt x="108407" y="68491"/>
                  </a:lnTo>
                  <a:lnTo>
                    <a:pt x="53352" y="69253"/>
                  </a:lnTo>
                  <a:lnTo>
                    <a:pt x="16243" y="70345"/>
                  </a:lnTo>
                  <a:lnTo>
                    <a:pt x="2641" y="71615"/>
                  </a:lnTo>
                  <a:lnTo>
                    <a:pt x="16243" y="72885"/>
                  </a:lnTo>
                  <a:lnTo>
                    <a:pt x="53352" y="73926"/>
                  </a:lnTo>
                  <a:lnTo>
                    <a:pt x="108407" y="74637"/>
                  </a:lnTo>
                  <a:lnTo>
                    <a:pt x="175831" y="74904"/>
                  </a:lnTo>
                  <a:lnTo>
                    <a:pt x="243268" y="74637"/>
                  </a:lnTo>
                  <a:lnTo>
                    <a:pt x="298310" y="73926"/>
                  </a:lnTo>
                  <a:lnTo>
                    <a:pt x="335419" y="72885"/>
                  </a:lnTo>
                  <a:lnTo>
                    <a:pt x="349034" y="71615"/>
                  </a:lnTo>
                  <a:close/>
                </a:path>
                <a:path w="649604" h="74930">
                  <a:moveTo>
                    <a:pt x="649338" y="2540"/>
                  </a:moveTo>
                  <a:lnTo>
                    <a:pt x="617067" y="2540"/>
                  </a:lnTo>
                  <a:lnTo>
                    <a:pt x="617067" y="1270"/>
                  </a:lnTo>
                  <a:lnTo>
                    <a:pt x="511200" y="1270"/>
                  </a:lnTo>
                  <a:lnTo>
                    <a:pt x="511200" y="0"/>
                  </a:lnTo>
                  <a:lnTo>
                    <a:pt x="138137" y="0"/>
                  </a:lnTo>
                  <a:lnTo>
                    <a:pt x="138137" y="1270"/>
                  </a:lnTo>
                  <a:lnTo>
                    <a:pt x="32270" y="1270"/>
                  </a:lnTo>
                  <a:lnTo>
                    <a:pt x="32270" y="2540"/>
                  </a:lnTo>
                  <a:lnTo>
                    <a:pt x="0" y="2540"/>
                  </a:lnTo>
                  <a:lnTo>
                    <a:pt x="0" y="3810"/>
                  </a:lnTo>
                  <a:lnTo>
                    <a:pt x="22821" y="3810"/>
                  </a:lnTo>
                  <a:lnTo>
                    <a:pt x="22821" y="5080"/>
                  </a:lnTo>
                  <a:lnTo>
                    <a:pt x="109702" y="5080"/>
                  </a:lnTo>
                  <a:lnTo>
                    <a:pt x="109702" y="6350"/>
                  </a:lnTo>
                  <a:lnTo>
                    <a:pt x="539635" y="6350"/>
                  </a:lnTo>
                  <a:lnTo>
                    <a:pt x="539635" y="5080"/>
                  </a:lnTo>
                  <a:lnTo>
                    <a:pt x="626516" y="5080"/>
                  </a:lnTo>
                  <a:lnTo>
                    <a:pt x="626516" y="3810"/>
                  </a:lnTo>
                  <a:lnTo>
                    <a:pt x="649338" y="3810"/>
                  </a:lnTo>
                  <a:lnTo>
                    <a:pt x="649338" y="2540"/>
                  </a:lnTo>
                  <a:close/>
                </a:path>
              </a:pathLst>
            </a:custGeom>
            <a:solidFill>
              <a:srgbClr val="253237"/>
            </a:solidFill>
          </p:spPr>
          <p:txBody>
            <a:bodyPr wrap="square" lIns="0" tIns="0" rIns="0" bIns="0" rtlCol="0"/>
            <a:lstStyle/>
            <a:p>
              <a:endParaRPr/>
            </a:p>
          </p:txBody>
        </p:sp>
        <p:sp>
          <p:nvSpPr>
            <p:cNvPr id="70" name="object 70"/>
            <p:cNvSpPr/>
            <p:nvPr/>
          </p:nvSpPr>
          <p:spPr>
            <a:xfrm>
              <a:off x="5684304" y="2916554"/>
              <a:ext cx="2486660" cy="1954530"/>
            </a:xfrm>
            <a:custGeom>
              <a:avLst/>
              <a:gdLst/>
              <a:ahLst/>
              <a:cxnLst/>
              <a:rect l="l" t="t" r="r" b="b"/>
              <a:pathLst>
                <a:path w="2486659" h="1954529">
                  <a:moveTo>
                    <a:pt x="2486164" y="1533893"/>
                  </a:moveTo>
                  <a:lnTo>
                    <a:pt x="2483320" y="1486954"/>
                  </a:lnTo>
                  <a:lnTo>
                    <a:pt x="2460104" y="1413687"/>
                  </a:lnTo>
                  <a:lnTo>
                    <a:pt x="2420112" y="1343012"/>
                  </a:lnTo>
                  <a:lnTo>
                    <a:pt x="2382240" y="1289748"/>
                  </a:lnTo>
                  <a:lnTo>
                    <a:pt x="2365413" y="1268704"/>
                  </a:lnTo>
                  <a:lnTo>
                    <a:pt x="2335326" y="1176489"/>
                  </a:lnTo>
                  <a:lnTo>
                    <a:pt x="2264562" y="957249"/>
                  </a:lnTo>
                  <a:lnTo>
                    <a:pt x="2182380" y="697077"/>
                  </a:lnTo>
                  <a:lnTo>
                    <a:pt x="2111019" y="458495"/>
                  </a:lnTo>
                  <a:lnTo>
                    <a:pt x="2102904" y="435317"/>
                  </a:lnTo>
                  <a:lnTo>
                    <a:pt x="2083269" y="390271"/>
                  </a:lnTo>
                  <a:lnTo>
                    <a:pt x="2059292" y="347370"/>
                  </a:lnTo>
                  <a:lnTo>
                    <a:pt x="2031199" y="307060"/>
                  </a:lnTo>
                  <a:lnTo>
                    <a:pt x="1999259" y="269709"/>
                  </a:lnTo>
                  <a:lnTo>
                    <a:pt x="1963801" y="235699"/>
                  </a:lnTo>
                  <a:lnTo>
                    <a:pt x="1925154" y="205346"/>
                  </a:lnTo>
                  <a:lnTo>
                    <a:pt x="1883702" y="178968"/>
                  </a:lnTo>
                  <a:lnTo>
                    <a:pt x="1343533" y="83870"/>
                  </a:lnTo>
                  <a:lnTo>
                    <a:pt x="1236992" y="0"/>
                  </a:lnTo>
                  <a:lnTo>
                    <a:pt x="635723" y="30568"/>
                  </a:lnTo>
                  <a:lnTo>
                    <a:pt x="544334" y="121881"/>
                  </a:lnTo>
                  <a:lnTo>
                    <a:pt x="400672" y="158381"/>
                  </a:lnTo>
                  <a:lnTo>
                    <a:pt x="349313" y="175539"/>
                  </a:lnTo>
                  <a:lnTo>
                    <a:pt x="230301" y="219798"/>
                  </a:lnTo>
                  <a:lnTo>
                    <a:pt x="96316" y="280403"/>
                  </a:lnTo>
                  <a:lnTo>
                    <a:pt x="0" y="346583"/>
                  </a:lnTo>
                  <a:lnTo>
                    <a:pt x="262572" y="1568665"/>
                  </a:lnTo>
                  <a:lnTo>
                    <a:pt x="257898" y="1954390"/>
                  </a:lnTo>
                  <a:lnTo>
                    <a:pt x="1778800" y="1954390"/>
                  </a:lnTo>
                  <a:lnTo>
                    <a:pt x="1788401" y="1051331"/>
                  </a:lnTo>
                  <a:lnTo>
                    <a:pt x="1906041" y="1838833"/>
                  </a:lnTo>
                  <a:lnTo>
                    <a:pt x="2354554" y="1881390"/>
                  </a:lnTo>
                  <a:lnTo>
                    <a:pt x="2366365" y="1881733"/>
                  </a:lnTo>
                  <a:lnTo>
                    <a:pt x="2377935" y="1880654"/>
                  </a:lnTo>
                  <a:lnTo>
                    <a:pt x="2420759" y="1862620"/>
                  </a:lnTo>
                  <a:lnTo>
                    <a:pt x="2451557" y="1818157"/>
                  </a:lnTo>
                  <a:lnTo>
                    <a:pt x="2463685" y="1773047"/>
                  </a:lnTo>
                  <a:lnTo>
                    <a:pt x="2473604" y="1716557"/>
                  </a:lnTo>
                  <a:lnTo>
                    <a:pt x="2480919" y="1654200"/>
                  </a:lnTo>
                  <a:lnTo>
                    <a:pt x="2485237" y="1591475"/>
                  </a:lnTo>
                  <a:lnTo>
                    <a:pt x="2486164" y="1533893"/>
                  </a:lnTo>
                  <a:close/>
                </a:path>
              </a:pathLst>
            </a:custGeom>
            <a:solidFill>
              <a:srgbClr val="ED2133"/>
            </a:solidFill>
          </p:spPr>
          <p:txBody>
            <a:bodyPr wrap="square" lIns="0" tIns="0" rIns="0" bIns="0" rtlCol="0"/>
            <a:lstStyle/>
            <a:p>
              <a:endParaRPr/>
            </a:p>
          </p:txBody>
        </p:sp>
        <p:pic>
          <p:nvPicPr>
            <p:cNvPr id="71" name="object 71"/>
            <p:cNvPicPr/>
            <p:nvPr/>
          </p:nvPicPr>
          <p:blipFill>
            <a:blip r:embed="rId9" cstate="print"/>
            <a:stretch>
              <a:fillRect/>
            </a:stretch>
          </p:blipFill>
          <p:spPr>
            <a:xfrm>
              <a:off x="5079124" y="1347206"/>
              <a:ext cx="3487143" cy="3525377"/>
            </a:xfrm>
            <a:prstGeom prst="rect">
              <a:avLst/>
            </a:prstGeom>
          </p:spPr>
        </p:pic>
      </p:grpSp>
      <p:pic>
        <p:nvPicPr>
          <p:cNvPr id="72" name="object 72"/>
          <p:cNvPicPr/>
          <p:nvPr/>
        </p:nvPicPr>
        <p:blipFill>
          <a:blip r:embed="rId10" cstate="print"/>
          <a:stretch>
            <a:fillRect/>
          </a:stretch>
        </p:blipFill>
        <p:spPr>
          <a:xfrm>
            <a:off x="3867150" y="6133494"/>
            <a:ext cx="5532917" cy="388115"/>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933440" cy="558800"/>
          </a:xfrm>
          <a:prstGeom prst="rect">
            <a:avLst/>
          </a:prstGeom>
        </p:spPr>
        <p:txBody>
          <a:bodyPr vert="horz" wrap="square" lIns="0" tIns="12700" rIns="0" bIns="0" rtlCol="0">
            <a:spAutoFit/>
          </a:bodyPr>
          <a:lstStyle/>
          <a:p>
            <a:pPr marL="12700">
              <a:lnSpc>
                <a:spcPct val="100000"/>
              </a:lnSpc>
              <a:spcBef>
                <a:spcPts val="100"/>
              </a:spcBef>
            </a:pPr>
            <a:r>
              <a:rPr spc="-60" dirty="0"/>
              <a:t>LOADBALANCER</a:t>
            </a:r>
            <a:r>
              <a:rPr spc="-180" dirty="0"/>
              <a:t> </a:t>
            </a:r>
            <a:r>
              <a:rPr spc="-100" dirty="0"/>
              <a:t>SERVICES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10986770" cy="3355340"/>
          </a:xfrm>
          <a:prstGeom prst="rect">
            <a:avLst/>
          </a:prstGeom>
        </p:spPr>
        <p:txBody>
          <a:bodyPr vert="horz" wrap="square" lIns="0" tIns="66040" rIns="0" bIns="0" rtlCol="0">
            <a:spAutoFit/>
          </a:bodyPr>
          <a:lstStyle/>
          <a:p>
            <a:pPr marL="12700" marR="1045210">
              <a:lnSpc>
                <a:spcPts val="2100"/>
              </a:lnSpc>
              <a:spcBef>
                <a:spcPts val="520"/>
              </a:spcBef>
            </a:pPr>
            <a:r>
              <a:rPr sz="2100" spc="125" dirty="0">
                <a:solidFill>
                  <a:srgbClr val="333333"/>
                </a:solidFill>
                <a:latin typeface="Trebuchet MS"/>
                <a:cs typeface="Trebuchet MS"/>
              </a:rPr>
              <a:t>Some</a:t>
            </a:r>
            <a:r>
              <a:rPr sz="2100" spc="-25" dirty="0">
                <a:solidFill>
                  <a:srgbClr val="333333"/>
                </a:solidFill>
                <a:latin typeface="Trebuchet MS"/>
                <a:cs typeface="Trebuchet MS"/>
              </a:rPr>
              <a:t> </a:t>
            </a:r>
            <a:r>
              <a:rPr sz="2100" spc="60" dirty="0">
                <a:solidFill>
                  <a:srgbClr val="ED2137"/>
                </a:solidFill>
                <a:latin typeface="Trebuchet MS"/>
                <a:cs typeface="Trebuchet MS"/>
              </a:rPr>
              <a:t>Cloud</a:t>
            </a:r>
            <a:r>
              <a:rPr sz="2100" spc="-20" dirty="0">
                <a:solidFill>
                  <a:srgbClr val="ED2137"/>
                </a:solidFill>
                <a:latin typeface="Trebuchet MS"/>
                <a:cs typeface="Trebuchet MS"/>
              </a:rPr>
              <a:t> </a:t>
            </a:r>
            <a:r>
              <a:rPr sz="2100" dirty="0">
                <a:solidFill>
                  <a:srgbClr val="333333"/>
                </a:solidFill>
                <a:latin typeface="Trebuchet MS"/>
                <a:cs typeface="Trebuchet MS"/>
              </a:rPr>
              <a:t>service</a:t>
            </a:r>
            <a:r>
              <a:rPr sz="2100" spc="-20" dirty="0">
                <a:solidFill>
                  <a:srgbClr val="333333"/>
                </a:solidFill>
                <a:latin typeface="Trebuchet MS"/>
                <a:cs typeface="Trebuchet MS"/>
              </a:rPr>
              <a:t> </a:t>
            </a:r>
            <a:r>
              <a:rPr sz="2100" spc="55" dirty="0">
                <a:solidFill>
                  <a:srgbClr val="333333"/>
                </a:solidFill>
                <a:latin typeface="Trebuchet MS"/>
                <a:cs typeface="Trebuchet MS"/>
              </a:rPr>
              <a:t>providers</a:t>
            </a:r>
            <a:r>
              <a:rPr sz="2100" spc="-20" dirty="0">
                <a:solidFill>
                  <a:srgbClr val="333333"/>
                </a:solidFill>
                <a:latin typeface="Trebuchet MS"/>
                <a:cs typeface="Trebuchet MS"/>
              </a:rPr>
              <a:t> </a:t>
            </a:r>
            <a:r>
              <a:rPr sz="2100" spc="50" dirty="0">
                <a:solidFill>
                  <a:srgbClr val="333333"/>
                </a:solidFill>
                <a:latin typeface="Trebuchet MS"/>
                <a:cs typeface="Trebuchet MS"/>
              </a:rPr>
              <a:t>provide</a:t>
            </a:r>
            <a:r>
              <a:rPr sz="2100" spc="-2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20" dirty="0">
                <a:solidFill>
                  <a:srgbClr val="333333"/>
                </a:solidFill>
                <a:latin typeface="Trebuchet MS"/>
                <a:cs typeface="Trebuchet MS"/>
              </a:rPr>
              <a:t> </a:t>
            </a:r>
            <a:r>
              <a:rPr sz="2100" dirty="0">
                <a:solidFill>
                  <a:srgbClr val="333333"/>
                </a:solidFill>
                <a:latin typeface="Trebuchet MS"/>
                <a:cs typeface="Trebuchet MS"/>
              </a:rPr>
              <a:t>integration</a:t>
            </a:r>
            <a:r>
              <a:rPr sz="2100" spc="-20" dirty="0">
                <a:solidFill>
                  <a:srgbClr val="333333"/>
                </a:solidFill>
                <a:latin typeface="Trebuchet MS"/>
                <a:cs typeface="Trebuchet MS"/>
              </a:rPr>
              <a:t> </a:t>
            </a:r>
            <a:r>
              <a:rPr sz="2100" dirty="0">
                <a:solidFill>
                  <a:srgbClr val="333333"/>
                </a:solidFill>
                <a:latin typeface="Trebuchet MS"/>
                <a:cs typeface="Trebuchet MS"/>
              </a:rPr>
              <a:t>with</a:t>
            </a:r>
            <a:r>
              <a:rPr sz="2100" spc="-25" dirty="0">
                <a:solidFill>
                  <a:srgbClr val="333333"/>
                </a:solidFill>
                <a:latin typeface="Trebuchet MS"/>
                <a:cs typeface="Trebuchet MS"/>
              </a:rPr>
              <a:t> </a:t>
            </a:r>
            <a:r>
              <a:rPr sz="2100" dirty="0">
                <a:solidFill>
                  <a:srgbClr val="333333"/>
                </a:solidFill>
                <a:latin typeface="Trebuchet MS"/>
                <a:cs typeface="Trebuchet MS"/>
              </a:rPr>
              <a:t>their</a:t>
            </a:r>
            <a:r>
              <a:rPr sz="2100" spc="-20" dirty="0">
                <a:solidFill>
                  <a:srgbClr val="333333"/>
                </a:solidFill>
                <a:latin typeface="Trebuchet MS"/>
                <a:cs typeface="Trebuchet MS"/>
              </a:rPr>
              <a:t> </a:t>
            </a:r>
            <a:r>
              <a:rPr sz="2100" spc="-10" dirty="0">
                <a:solidFill>
                  <a:srgbClr val="333333"/>
                </a:solidFill>
                <a:latin typeface="Trebuchet MS"/>
                <a:cs typeface="Trebuchet MS"/>
              </a:rPr>
              <a:t>internal </a:t>
            </a:r>
            <a:r>
              <a:rPr sz="2100" spc="60" dirty="0">
                <a:solidFill>
                  <a:srgbClr val="333333"/>
                </a:solidFill>
                <a:latin typeface="Trebuchet MS"/>
                <a:cs typeface="Trebuchet MS"/>
              </a:rPr>
              <a:t>LoadBalancing</a:t>
            </a:r>
            <a:r>
              <a:rPr sz="2100" spc="-25" dirty="0">
                <a:solidFill>
                  <a:srgbClr val="333333"/>
                </a:solidFill>
                <a:latin typeface="Trebuchet MS"/>
                <a:cs typeface="Trebuchet MS"/>
              </a:rPr>
              <a:t> </a:t>
            </a:r>
            <a:r>
              <a:rPr sz="2100" dirty="0">
                <a:solidFill>
                  <a:srgbClr val="333333"/>
                </a:solidFill>
                <a:latin typeface="Trebuchet MS"/>
                <a:cs typeface="Trebuchet MS"/>
              </a:rPr>
              <a:t>features</a:t>
            </a:r>
            <a:r>
              <a:rPr sz="2100" spc="-20" dirty="0">
                <a:solidFill>
                  <a:srgbClr val="333333"/>
                </a:solidFill>
                <a:latin typeface="Trebuchet MS"/>
                <a:cs typeface="Trebuchet MS"/>
              </a:rPr>
              <a:t> </a:t>
            </a:r>
            <a:r>
              <a:rPr sz="2100" spc="65" dirty="0">
                <a:solidFill>
                  <a:srgbClr val="333333"/>
                </a:solidFill>
                <a:latin typeface="Trebuchet MS"/>
                <a:cs typeface="Trebuchet MS"/>
              </a:rPr>
              <a:t>(NLB</a:t>
            </a:r>
            <a:r>
              <a:rPr sz="2100" spc="-20" dirty="0">
                <a:solidFill>
                  <a:srgbClr val="333333"/>
                </a:solidFill>
                <a:latin typeface="Trebuchet MS"/>
                <a:cs typeface="Trebuchet MS"/>
              </a:rPr>
              <a:t> </a:t>
            </a:r>
            <a:r>
              <a:rPr sz="2100" spc="135" dirty="0">
                <a:solidFill>
                  <a:srgbClr val="333333"/>
                </a:solidFill>
                <a:latin typeface="Trebuchet MS"/>
                <a:cs typeface="Trebuchet MS"/>
              </a:rPr>
              <a:t>on</a:t>
            </a:r>
            <a:r>
              <a:rPr sz="2100" spc="-25" dirty="0">
                <a:solidFill>
                  <a:srgbClr val="333333"/>
                </a:solidFill>
                <a:latin typeface="Trebuchet MS"/>
                <a:cs typeface="Trebuchet MS"/>
              </a:rPr>
              <a:t> </a:t>
            </a:r>
            <a:r>
              <a:rPr sz="2100" dirty="0">
                <a:solidFill>
                  <a:srgbClr val="333333"/>
                </a:solidFill>
                <a:latin typeface="Trebuchet MS"/>
                <a:cs typeface="Trebuchet MS"/>
              </a:rPr>
              <a:t>AWS,</a:t>
            </a:r>
            <a:r>
              <a:rPr sz="2100" spc="-20" dirty="0">
                <a:solidFill>
                  <a:srgbClr val="333333"/>
                </a:solidFill>
                <a:latin typeface="Trebuchet MS"/>
                <a:cs typeface="Trebuchet MS"/>
              </a:rPr>
              <a:t> </a:t>
            </a:r>
            <a:r>
              <a:rPr sz="2100" dirty="0">
                <a:solidFill>
                  <a:srgbClr val="333333"/>
                </a:solidFill>
                <a:latin typeface="Trebuchet MS"/>
                <a:cs typeface="Trebuchet MS"/>
              </a:rPr>
              <a:t>Azure,</a:t>
            </a:r>
            <a:r>
              <a:rPr sz="2100" spc="-20" dirty="0">
                <a:solidFill>
                  <a:srgbClr val="333333"/>
                </a:solidFill>
                <a:latin typeface="Trebuchet MS"/>
                <a:cs typeface="Trebuchet MS"/>
              </a:rPr>
              <a:t> GCP)</a:t>
            </a:r>
            <a:endParaRPr sz="2100">
              <a:latin typeface="Trebuchet MS"/>
              <a:cs typeface="Trebuchet MS"/>
            </a:endParaRPr>
          </a:p>
          <a:p>
            <a:pPr marL="12700" marR="297815">
              <a:lnSpc>
                <a:spcPct val="86300"/>
              </a:lnSpc>
              <a:spcBef>
                <a:spcPts val="1650"/>
              </a:spcBef>
            </a:pPr>
            <a:r>
              <a:rPr sz="2100" spc="85" dirty="0">
                <a:solidFill>
                  <a:srgbClr val="333333"/>
                </a:solidFill>
                <a:latin typeface="Trebuchet MS"/>
                <a:cs typeface="Trebuchet MS"/>
              </a:rPr>
              <a:t>By</a:t>
            </a:r>
            <a:r>
              <a:rPr sz="2100" spc="-20" dirty="0">
                <a:solidFill>
                  <a:srgbClr val="333333"/>
                </a:solidFill>
                <a:latin typeface="Trebuchet MS"/>
                <a:cs typeface="Trebuchet MS"/>
              </a:rPr>
              <a:t> </a:t>
            </a:r>
            <a:r>
              <a:rPr sz="2100" dirty="0">
                <a:solidFill>
                  <a:srgbClr val="333333"/>
                </a:solidFill>
                <a:latin typeface="Trebuchet MS"/>
                <a:cs typeface="Trebuchet MS"/>
              </a:rPr>
              <a:t>setting</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310" dirty="0">
                <a:solidFill>
                  <a:srgbClr val="ED2137"/>
                </a:solidFill>
                <a:latin typeface="Tahoma"/>
                <a:cs typeface="Tahoma"/>
              </a:rPr>
              <a:t>.spec.type</a:t>
            </a:r>
            <a:r>
              <a:rPr sz="2100" spc="-40" dirty="0">
                <a:solidFill>
                  <a:srgbClr val="ED2137"/>
                </a:solidFill>
                <a:latin typeface="Tahoma"/>
                <a:cs typeface="Tahoma"/>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ED2137"/>
                </a:solidFill>
                <a:latin typeface="Trebuchet MS"/>
                <a:cs typeface="Trebuchet MS"/>
              </a:rPr>
              <a:t>LoadBalancer</a:t>
            </a:r>
            <a:r>
              <a:rPr sz="2100" dirty="0">
                <a:solidFill>
                  <a:srgbClr val="333333"/>
                </a:solidFill>
                <a:latin typeface="Trebuchet MS"/>
                <a:cs typeface="Trebuchet MS"/>
              </a:rPr>
              <a:t>,</a:t>
            </a:r>
            <a:r>
              <a:rPr sz="2100" spc="-1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20" dirty="0">
                <a:solidFill>
                  <a:srgbClr val="333333"/>
                </a:solidFill>
                <a:latin typeface="Trebuchet MS"/>
                <a:cs typeface="Trebuchet MS"/>
              </a:rPr>
              <a:t> </a:t>
            </a:r>
            <a:r>
              <a:rPr sz="2100" spc="-50" dirty="0">
                <a:solidFill>
                  <a:srgbClr val="333333"/>
                </a:solidFill>
                <a:latin typeface="Trebuchet MS"/>
                <a:cs typeface="Trebuchet MS"/>
              </a:rPr>
              <a:t>will</a:t>
            </a:r>
            <a:r>
              <a:rPr sz="2100" spc="-15" dirty="0">
                <a:solidFill>
                  <a:srgbClr val="333333"/>
                </a:solidFill>
                <a:latin typeface="Trebuchet MS"/>
                <a:cs typeface="Trebuchet MS"/>
              </a:rPr>
              <a:t> </a:t>
            </a:r>
            <a:r>
              <a:rPr sz="2100" dirty="0">
                <a:solidFill>
                  <a:srgbClr val="333333"/>
                </a:solidFill>
                <a:latin typeface="Trebuchet MS"/>
                <a:cs typeface="Trebuchet MS"/>
              </a:rPr>
              <a:t>interact</a:t>
            </a:r>
            <a:r>
              <a:rPr sz="2100" spc="-20" dirty="0">
                <a:solidFill>
                  <a:srgbClr val="333333"/>
                </a:solidFill>
                <a:latin typeface="Trebuchet MS"/>
                <a:cs typeface="Trebuchet MS"/>
              </a:rPr>
              <a:t> </a:t>
            </a:r>
            <a:r>
              <a:rPr sz="2100" dirty="0">
                <a:solidFill>
                  <a:srgbClr val="333333"/>
                </a:solidFill>
                <a:latin typeface="Trebuchet MS"/>
                <a:cs typeface="Trebuchet MS"/>
              </a:rPr>
              <a:t>with</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ED2137"/>
                </a:solidFill>
                <a:latin typeface="Trebuchet MS"/>
                <a:cs typeface="Trebuchet MS"/>
              </a:rPr>
              <a:t>Cloud </a:t>
            </a:r>
            <a:r>
              <a:rPr sz="2100" spc="10" dirty="0">
                <a:solidFill>
                  <a:srgbClr val="ED2137"/>
                </a:solidFill>
                <a:latin typeface="Trebuchet MS"/>
                <a:cs typeface="Trebuchet MS"/>
              </a:rPr>
              <a:t>Provider</a:t>
            </a:r>
            <a:r>
              <a:rPr sz="2100" spc="80" dirty="0">
                <a:solidFill>
                  <a:srgbClr val="ED2137"/>
                </a:solidFill>
                <a:latin typeface="Trebuchet MS"/>
                <a:cs typeface="Trebuchet MS"/>
              </a:rPr>
              <a:t> </a:t>
            </a:r>
            <a:r>
              <a:rPr sz="2100" spc="50" dirty="0">
                <a:solidFill>
                  <a:srgbClr val="333333"/>
                </a:solidFill>
                <a:latin typeface="Trebuchet MS"/>
                <a:cs typeface="Trebuchet MS"/>
              </a:rPr>
              <a:t>API</a:t>
            </a:r>
            <a:r>
              <a:rPr sz="2100" spc="80" dirty="0">
                <a:solidFill>
                  <a:srgbClr val="333333"/>
                </a:solidFill>
                <a:latin typeface="Trebuchet MS"/>
                <a:cs typeface="Trebuchet MS"/>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spc="10" dirty="0">
                <a:solidFill>
                  <a:srgbClr val="333333"/>
                </a:solidFill>
                <a:latin typeface="Trebuchet MS"/>
                <a:cs typeface="Trebuchet MS"/>
              </a:rPr>
              <a:t>automatically</a:t>
            </a:r>
            <a:r>
              <a:rPr sz="2100" spc="80" dirty="0">
                <a:solidFill>
                  <a:srgbClr val="333333"/>
                </a:solidFill>
                <a:latin typeface="Trebuchet MS"/>
                <a:cs typeface="Trebuchet MS"/>
              </a:rPr>
              <a:t> </a:t>
            </a:r>
            <a:r>
              <a:rPr sz="2100" spc="10" dirty="0">
                <a:solidFill>
                  <a:srgbClr val="333333"/>
                </a:solidFill>
                <a:latin typeface="Trebuchet MS"/>
                <a:cs typeface="Trebuchet MS"/>
              </a:rPr>
              <a:t>provision/configure</a:t>
            </a:r>
            <a:r>
              <a:rPr sz="2100" spc="80" dirty="0">
                <a:solidFill>
                  <a:srgbClr val="333333"/>
                </a:solidFill>
                <a:latin typeface="Trebuchet MS"/>
                <a:cs typeface="Trebuchet MS"/>
              </a:rPr>
              <a:t>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spc="10" dirty="0">
                <a:solidFill>
                  <a:srgbClr val="333333"/>
                </a:solidFill>
                <a:latin typeface="Trebuchet MS"/>
                <a:cs typeface="Trebuchet MS"/>
              </a:rPr>
              <a:t>loadbalancer</a:t>
            </a:r>
            <a:r>
              <a:rPr sz="2100" spc="80" dirty="0">
                <a:solidFill>
                  <a:srgbClr val="333333"/>
                </a:solidFill>
                <a:latin typeface="Trebuchet MS"/>
                <a:cs typeface="Trebuchet MS"/>
              </a:rPr>
              <a:t> </a:t>
            </a:r>
            <a:r>
              <a:rPr sz="2100" spc="10" dirty="0">
                <a:solidFill>
                  <a:srgbClr val="333333"/>
                </a:solidFill>
                <a:latin typeface="Trebuchet MS"/>
                <a:cs typeface="Trebuchet MS"/>
              </a:rPr>
              <a:t>associated</a:t>
            </a:r>
            <a:r>
              <a:rPr sz="2100" spc="85" dirty="0">
                <a:solidFill>
                  <a:srgbClr val="333333"/>
                </a:solidFill>
                <a:latin typeface="Trebuchet MS"/>
                <a:cs typeface="Trebuchet MS"/>
              </a:rPr>
              <a:t> </a:t>
            </a:r>
            <a:r>
              <a:rPr sz="2100" spc="10" dirty="0">
                <a:solidFill>
                  <a:srgbClr val="333333"/>
                </a:solidFill>
                <a:latin typeface="Trebuchet MS"/>
                <a:cs typeface="Trebuchet MS"/>
              </a:rPr>
              <a:t>with</a:t>
            </a:r>
            <a:r>
              <a:rPr sz="2100" spc="80" dirty="0">
                <a:solidFill>
                  <a:srgbClr val="333333"/>
                </a:solidFill>
                <a:latin typeface="Trebuchet MS"/>
                <a:cs typeface="Trebuchet MS"/>
              </a:rPr>
              <a:t> </a:t>
            </a:r>
            <a:r>
              <a:rPr sz="2100" spc="-25" dirty="0">
                <a:solidFill>
                  <a:srgbClr val="333333"/>
                </a:solidFill>
                <a:latin typeface="Trebuchet MS"/>
                <a:cs typeface="Trebuchet MS"/>
              </a:rPr>
              <a:t>the </a:t>
            </a:r>
            <a:r>
              <a:rPr sz="2100" spc="-10" dirty="0">
                <a:solidFill>
                  <a:srgbClr val="333333"/>
                </a:solidFill>
                <a:latin typeface="Trebuchet MS"/>
                <a:cs typeface="Trebuchet MS"/>
              </a:rPr>
              <a:t>Service</a:t>
            </a:r>
            <a:endParaRPr sz="2100">
              <a:latin typeface="Trebuchet MS"/>
              <a:cs typeface="Trebuchet MS"/>
            </a:endParaRPr>
          </a:p>
          <a:p>
            <a:pPr marL="12700">
              <a:lnSpc>
                <a:spcPct val="100000"/>
              </a:lnSpc>
              <a:spcBef>
                <a:spcPts val="1230"/>
              </a:spcBef>
            </a:pPr>
            <a:r>
              <a:rPr sz="2100" spc="10" dirty="0">
                <a:solidFill>
                  <a:srgbClr val="333333"/>
                </a:solidFill>
                <a:latin typeface="Trebuchet MS"/>
                <a:cs typeface="Trebuchet MS"/>
              </a:rPr>
              <a:t>This</a:t>
            </a:r>
            <a:r>
              <a:rPr sz="2100" spc="130" dirty="0">
                <a:solidFill>
                  <a:srgbClr val="333333"/>
                </a:solidFill>
                <a:latin typeface="Trebuchet MS"/>
                <a:cs typeface="Trebuchet MS"/>
              </a:rPr>
              <a:t> </a:t>
            </a:r>
            <a:r>
              <a:rPr sz="2100" spc="10" dirty="0">
                <a:solidFill>
                  <a:srgbClr val="333333"/>
                </a:solidFill>
                <a:latin typeface="Trebuchet MS"/>
                <a:cs typeface="Trebuchet MS"/>
              </a:rPr>
              <a:t>configuration/provision</a:t>
            </a:r>
            <a:r>
              <a:rPr sz="2100" spc="135" dirty="0">
                <a:solidFill>
                  <a:srgbClr val="333333"/>
                </a:solidFill>
                <a:latin typeface="Trebuchet MS"/>
                <a:cs typeface="Trebuchet MS"/>
              </a:rPr>
              <a:t> </a:t>
            </a:r>
            <a:r>
              <a:rPr sz="2100" spc="10" dirty="0">
                <a:solidFill>
                  <a:srgbClr val="333333"/>
                </a:solidFill>
                <a:latin typeface="Trebuchet MS"/>
                <a:cs typeface="Trebuchet MS"/>
              </a:rPr>
              <a:t>is</a:t>
            </a:r>
            <a:r>
              <a:rPr sz="2100" spc="135" dirty="0">
                <a:solidFill>
                  <a:srgbClr val="333333"/>
                </a:solidFill>
                <a:latin typeface="Trebuchet MS"/>
                <a:cs typeface="Trebuchet MS"/>
              </a:rPr>
              <a:t> </a:t>
            </a:r>
            <a:r>
              <a:rPr sz="2100" spc="80" dirty="0">
                <a:solidFill>
                  <a:srgbClr val="333333"/>
                </a:solidFill>
                <a:latin typeface="Trebuchet MS"/>
                <a:cs typeface="Trebuchet MS"/>
              </a:rPr>
              <a:t>asynchronous</a:t>
            </a:r>
            <a:endParaRPr sz="2100">
              <a:latin typeface="Trebuchet MS"/>
              <a:cs typeface="Trebuchet MS"/>
            </a:endParaRPr>
          </a:p>
          <a:p>
            <a:pPr marL="12700">
              <a:lnSpc>
                <a:spcPct val="100000"/>
              </a:lnSpc>
              <a:spcBef>
                <a:spcPts val="1305"/>
              </a:spcBef>
            </a:pPr>
            <a:r>
              <a:rPr sz="2100" spc="50" dirty="0">
                <a:solidFill>
                  <a:srgbClr val="ED2137"/>
                </a:solidFill>
                <a:latin typeface="Trebuchet MS"/>
                <a:cs typeface="Trebuchet MS"/>
              </a:rPr>
              <a:t>LoadBalancer</a:t>
            </a:r>
            <a:r>
              <a:rPr sz="2100" spc="65" dirty="0">
                <a:solidFill>
                  <a:srgbClr val="ED2137"/>
                </a:solidFill>
                <a:latin typeface="Trebuchet MS"/>
                <a:cs typeface="Trebuchet MS"/>
              </a:rPr>
              <a:t> </a:t>
            </a:r>
            <a:r>
              <a:rPr sz="2100" dirty="0">
                <a:solidFill>
                  <a:srgbClr val="333333"/>
                </a:solidFill>
                <a:latin typeface="Trebuchet MS"/>
                <a:cs typeface="Trebuchet MS"/>
              </a:rPr>
              <a:t>configuration</a:t>
            </a:r>
            <a:r>
              <a:rPr sz="2100" spc="65" dirty="0">
                <a:solidFill>
                  <a:srgbClr val="333333"/>
                </a:solidFill>
                <a:latin typeface="Trebuchet MS"/>
                <a:cs typeface="Trebuchet MS"/>
              </a:rPr>
              <a:t> </a:t>
            </a:r>
            <a:r>
              <a:rPr sz="2100" spc="50" dirty="0">
                <a:solidFill>
                  <a:srgbClr val="333333"/>
                </a:solidFill>
                <a:latin typeface="Trebuchet MS"/>
                <a:cs typeface="Trebuchet MS"/>
              </a:rPr>
              <a:t>information</a:t>
            </a:r>
            <a:r>
              <a:rPr sz="2100" spc="65" dirty="0">
                <a:solidFill>
                  <a:srgbClr val="333333"/>
                </a:solidFill>
                <a:latin typeface="Trebuchet MS"/>
                <a:cs typeface="Trebuchet MS"/>
              </a:rPr>
              <a:t> </a:t>
            </a:r>
            <a:r>
              <a:rPr sz="2100" dirty="0">
                <a:solidFill>
                  <a:srgbClr val="333333"/>
                </a:solidFill>
                <a:latin typeface="Trebuchet MS"/>
                <a:cs typeface="Trebuchet MS"/>
              </a:rPr>
              <a:t>only</a:t>
            </a:r>
            <a:r>
              <a:rPr sz="2100" spc="65" dirty="0">
                <a:solidFill>
                  <a:srgbClr val="333333"/>
                </a:solidFill>
                <a:latin typeface="Trebuchet MS"/>
                <a:cs typeface="Trebuchet MS"/>
              </a:rPr>
              <a:t> </a:t>
            </a:r>
            <a:r>
              <a:rPr sz="2100" spc="70" dirty="0">
                <a:solidFill>
                  <a:srgbClr val="333333"/>
                </a:solidFill>
                <a:latin typeface="Trebuchet MS"/>
                <a:cs typeface="Trebuchet MS"/>
              </a:rPr>
              <a:t>appears</a:t>
            </a:r>
            <a:r>
              <a:rPr sz="2100" spc="65" dirty="0">
                <a:solidFill>
                  <a:srgbClr val="333333"/>
                </a:solidFill>
                <a:latin typeface="Trebuchet MS"/>
                <a:cs typeface="Trebuchet MS"/>
              </a:rPr>
              <a:t> </a:t>
            </a:r>
            <a:r>
              <a:rPr sz="2100" spc="85" dirty="0">
                <a:solidFill>
                  <a:srgbClr val="333333"/>
                </a:solidFill>
                <a:latin typeface="Trebuchet MS"/>
                <a:cs typeface="Trebuchet MS"/>
              </a:rPr>
              <a:t>when</a:t>
            </a:r>
            <a:r>
              <a:rPr sz="2100" spc="65" dirty="0">
                <a:solidFill>
                  <a:srgbClr val="333333"/>
                </a:solidFill>
                <a:latin typeface="Trebuchet MS"/>
                <a:cs typeface="Trebuchet MS"/>
              </a:rPr>
              <a:t> </a:t>
            </a:r>
            <a:r>
              <a:rPr sz="2100" dirty="0">
                <a:solidFill>
                  <a:srgbClr val="333333"/>
                </a:solidFill>
                <a:latin typeface="Trebuchet MS"/>
                <a:cs typeface="Trebuchet MS"/>
              </a:rPr>
              <a:t>configuration</a:t>
            </a:r>
            <a:r>
              <a:rPr sz="2100" spc="65" dirty="0">
                <a:solidFill>
                  <a:srgbClr val="333333"/>
                </a:solidFill>
                <a:latin typeface="Trebuchet MS"/>
                <a:cs typeface="Trebuchet MS"/>
              </a:rPr>
              <a:t> </a:t>
            </a:r>
            <a:r>
              <a:rPr sz="2100" dirty="0">
                <a:solidFill>
                  <a:srgbClr val="333333"/>
                </a:solidFill>
                <a:latin typeface="Trebuchet MS"/>
                <a:cs typeface="Trebuchet MS"/>
              </a:rPr>
              <a:t>is</a:t>
            </a:r>
            <a:r>
              <a:rPr sz="2100" spc="65" dirty="0">
                <a:solidFill>
                  <a:srgbClr val="333333"/>
                </a:solidFill>
                <a:latin typeface="Trebuchet MS"/>
                <a:cs typeface="Trebuchet MS"/>
              </a:rPr>
              <a:t> </a:t>
            </a:r>
            <a:r>
              <a:rPr sz="2100" spc="-10" dirty="0">
                <a:solidFill>
                  <a:srgbClr val="333333"/>
                </a:solidFill>
                <a:latin typeface="Trebuchet MS"/>
                <a:cs typeface="Trebuchet MS"/>
              </a:rPr>
              <a:t>complete</a:t>
            </a:r>
            <a:endParaRPr sz="2100">
              <a:latin typeface="Trebuchet MS"/>
              <a:cs typeface="Trebuchet MS"/>
            </a:endParaRPr>
          </a:p>
          <a:p>
            <a:pPr marL="12700" marR="5080">
              <a:lnSpc>
                <a:spcPts val="2100"/>
              </a:lnSpc>
              <a:spcBef>
                <a:spcPts val="1650"/>
              </a:spcBef>
            </a:pPr>
            <a:r>
              <a:rPr sz="2100" spc="-30" dirty="0">
                <a:solidFill>
                  <a:srgbClr val="333333"/>
                </a:solidFill>
                <a:latin typeface="Trebuchet MS"/>
                <a:cs typeface="Trebuchet MS"/>
              </a:rPr>
              <a:t>Technically,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created</a:t>
            </a:r>
            <a:r>
              <a:rPr sz="2100" spc="-30" dirty="0">
                <a:solidFill>
                  <a:srgbClr val="333333"/>
                </a:solidFill>
                <a:latin typeface="Trebuchet MS"/>
                <a:cs typeface="Trebuchet MS"/>
              </a:rPr>
              <a:t> </a:t>
            </a:r>
            <a:r>
              <a:rPr sz="2100" spc="50" dirty="0">
                <a:solidFill>
                  <a:srgbClr val="ED2137"/>
                </a:solidFill>
                <a:latin typeface="Trebuchet MS"/>
                <a:cs typeface="Trebuchet MS"/>
              </a:rPr>
              <a:t>LoadBalancer</a:t>
            </a:r>
            <a:r>
              <a:rPr sz="2100" spc="-30" dirty="0">
                <a:solidFill>
                  <a:srgbClr val="ED2137"/>
                </a:solidFill>
                <a:latin typeface="Trebuchet MS"/>
                <a:cs typeface="Trebuchet MS"/>
              </a:rPr>
              <a:t> </a:t>
            </a:r>
            <a:r>
              <a:rPr sz="2100" dirty="0">
                <a:solidFill>
                  <a:srgbClr val="333333"/>
                </a:solidFill>
                <a:latin typeface="Trebuchet MS"/>
                <a:cs typeface="Trebuchet MS"/>
              </a:rPr>
              <a:t>redirects</a:t>
            </a:r>
            <a:r>
              <a:rPr sz="2100" spc="-25" dirty="0">
                <a:solidFill>
                  <a:srgbClr val="333333"/>
                </a:solidFill>
                <a:latin typeface="Trebuchet MS"/>
                <a:cs typeface="Trebuchet MS"/>
              </a:rPr>
              <a:t> </a:t>
            </a:r>
            <a:r>
              <a:rPr sz="2100" spc="-35" dirty="0">
                <a:solidFill>
                  <a:srgbClr val="333333"/>
                </a:solidFill>
                <a:latin typeface="Trebuchet MS"/>
                <a:cs typeface="Trebuchet MS"/>
              </a:rPr>
              <a:t>traffic</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Service</a:t>
            </a:r>
            <a:r>
              <a:rPr sz="2100" spc="-30" dirty="0">
                <a:solidFill>
                  <a:srgbClr val="333333"/>
                </a:solidFill>
                <a:latin typeface="Trebuchet MS"/>
                <a:cs typeface="Trebuchet MS"/>
              </a:rPr>
              <a:t> </a:t>
            </a:r>
            <a:r>
              <a:rPr sz="2100" spc="80" dirty="0">
                <a:solidFill>
                  <a:srgbClr val="333333"/>
                </a:solidFill>
                <a:latin typeface="Trebuchet MS"/>
                <a:cs typeface="Trebuchet MS"/>
              </a:rPr>
              <a:t>through</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spc="65" dirty="0">
                <a:solidFill>
                  <a:srgbClr val="ED2137"/>
                </a:solidFill>
                <a:latin typeface="Trebuchet MS"/>
                <a:cs typeface="Trebuchet MS"/>
              </a:rPr>
              <a:t>NodePort </a:t>
            </a:r>
            <a:r>
              <a:rPr sz="2100" dirty="0">
                <a:solidFill>
                  <a:srgbClr val="333333"/>
                </a:solidFill>
                <a:latin typeface="Trebuchet MS"/>
                <a:cs typeface="Trebuchet MS"/>
              </a:rPr>
              <a:t>which</a:t>
            </a:r>
            <a:r>
              <a:rPr sz="2100" spc="5" dirty="0">
                <a:solidFill>
                  <a:srgbClr val="333333"/>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dirty="0">
                <a:solidFill>
                  <a:srgbClr val="333333"/>
                </a:solidFill>
                <a:latin typeface="Trebuchet MS"/>
                <a:cs typeface="Trebuchet MS"/>
              </a:rPr>
              <a:t>associated</a:t>
            </a:r>
            <a:r>
              <a:rPr sz="2100" spc="5" dirty="0">
                <a:solidFill>
                  <a:srgbClr val="333333"/>
                </a:solidFill>
                <a:latin typeface="Trebuchet MS"/>
                <a:cs typeface="Trebuchet MS"/>
              </a:rPr>
              <a:t> </a:t>
            </a:r>
            <a:r>
              <a:rPr sz="2100" dirty="0">
                <a:solidFill>
                  <a:srgbClr val="333333"/>
                </a:solidFill>
                <a:latin typeface="Trebuchet MS"/>
                <a:cs typeface="Trebuchet MS"/>
              </a:rPr>
              <a:t>with</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Service</a:t>
            </a:r>
            <a:r>
              <a:rPr sz="2100" spc="5" dirty="0">
                <a:solidFill>
                  <a:srgbClr val="333333"/>
                </a:solidFill>
                <a:latin typeface="Trebuchet MS"/>
                <a:cs typeface="Trebuchet MS"/>
              </a:rPr>
              <a:t> </a:t>
            </a:r>
            <a:r>
              <a:rPr sz="2100" dirty="0">
                <a:solidFill>
                  <a:srgbClr val="333333"/>
                </a:solidFill>
                <a:latin typeface="Trebuchet MS"/>
                <a:cs typeface="Trebuchet MS"/>
              </a:rPr>
              <a:t>(which</a:t>
            </a:r>
            <a:r>
              <a:rPr sz="2100" spc="5" dirty="0">
                <a:solidFill>
                  <a:srgbClr val="333333"/>
                </a:solidFill>
                <a:latin typeface="Trebuchet MS"/>
                <a:cs typeface="Trebuchet MS"/>
              </a:rPr>
              <a:t> </a:t>
            </a:r>
            <a:r>
              <a:rPr sz="2100" spc="85" dirty="0">
                <a:solidFill>
                  <a:srgbClr val="333333"/>
                </a:solidFill>
                <a:latin typeface="Trebuchet MS"/>
                <a:cs typeface="Trebuchet MS"/>
              </a:rPr>
              <a:t>you</a:t>
            </a:r>
            <a:r>
              <a:rPr sz="2100" spc="5" dirty="0">
                <a:solidFill>
                  <a:srgbClr val="333333"/>
                </a:solidFill>
                <a:latin typeface="Trebuchet MS"/>
                <a:cs typeface="Trebuchet MS"/>
              </a:rPr>
              <a:t> </a:t>
            </a:r>
            <a:r>
              <a:rPr sz="2100" spc="80" dirty="0">
                <a:solidFill>
                  <a:srgbClr val="333333"/>
                </a:solidFill>
                <a:latin typeface="Trebuchet MS"/>
                <a:cs typeface="Trebuchet MS"/>
              </a:rPr>
              <a:t>don't</a:t>
            </a:r>
            <a:r>
              <a:rPr sz="2100" spc="5" dirty="0">
                <a:solidFill>
                  <a:srgbClr val="333333"/>
                </a:solidFill>
                <a:latin typeface="Trebuchet MS"/>
                <a:cs typeface="Trebuchet MS"/>
              </a:rPr>
              <a:t> </a:t>
            </a:r>
            <a:r>
              <a:rPr sz="2100" spc="55" dirty="0">
                <a:solidFill>
                  <a:srgbClr val="333333"/>
                </a:solidFill>
                <a:latin typeface="Trebuchet MS"/>
                <a:cs typeface="Trebuchet MS"/>
              </a:rPr>
              <a:t>have</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dirty="0">
                <a:solidFill>
                  <a:srgbClr val="333333"/>
                </a:solidFill>
                <a:latin typeface="Trebuchet MS"/>
                <a:cs typeface="Trebuchet MS"/>
              </a:rPr>
              <a:t>create</a:t>
            </a:r>
            <a:r>
              <a:rPr sz="2100" spc="5" dirty="0">
                <a:solidFill>
                  <a:srgbClr val="333333"/>
                </a:solidFill>
                <a:latin typeface="Trebuchet MS"/>
                <a:cs typeface="Trebuchet MS"/>
              </a:rPr>
              <a:t> </a:t>
            </a:r>
            <a:r>
              <a:rPr sz="2100" spc="-10" dirty="0">
                <a:solidFill>
                  <a:srgbClr val="333333"/>
                </a:solidFill>
                <a:latin typeface="Trebuchet MS"/>
                <a:cs typeface="Trebuchet MS"/>
              </a:rPr>
              <a:t>yourself)</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3428999"/>
            <a:ext cx="95250" cy="95249"/>
          </a:xfrm>
          <a:prstGeom prst="rect">
            <a:avLst/>
          </a:prstGeom>
        </p:spPr>
      </p:pic>
      <p:pic>
        <p:nvPicPr>
          <p:cNvPr id="7" name="object 7"/>
          <p:cNvPicPr/>
          <p:nvPr/>
        </p:nvPicPr>
        <p:blipFill>
          <a:blip r:embed="rId2" cstate="print"/>
          <a:stretch>
            <a:fillRect/>
          </a:stretch>
        </p:blipFill>
        <p:spPr>
          <a:xfrm>
            <a:off x="933449" y="3914774"/>
            <a:ext cx="95250" cy="95249"/>
          </a:xfrm>
          <a:prstGeom prst="rect">
            <a:avLst/>
          </a:prstGeom>
        </p:spPr>
      </p:pic>
      <p:pic>
        <p:nvPicPr>
          <p:cNvPr id="8" name="object 8"/>
          <p:cNvPicPr/>
          <p:nvPr/>
        </p:nvPicPr>
        <p:blipFill>
          <a:blip r:embed="rId2" cstate="print"/>
          <a:stretch>
            <a:fillRect/>
          </a:stretch>
        </p:blipFill>
        <p:spPr>
          <a:xfrm>
            <a:off x="933449" y="4391024"/>
            <a:ext cx="95250" cy="95249"/>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52055" y="6133494"/>
            <a:ext cx="8081366" cy="388115"/>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0923905" cy="558800"/>
          </a:xfrm>
          <a:prstGeom prst="rect">
            <a:avLst/>
          </a:prstGeom>
        </p:spPr>
        <p:txBody>
          <a:bodyPr vert="horz" wrap="square" lIns="0" tIns="12700" rIns="0" bIns="0" rtlCol="0">
            <a:spAutoFit/>
          </a:bodyPr>
          <a:lstStyle/>
          <a:p>
            <a:pPr marL="12700">
              <a:lnSpc>
                <a:spcPct val="100000"/>
              </a:lnSpc>
              <a:spcBef>
                <a:spcPts val="100"/>
              </a:spcBef>
            </a:pPr>
            <a:r>
              <a:rPr spc="190" dirty="0"/>
              <a:t>WHY</a:t>
            </a:r>
            <a:r>
              <a:rPr dirty="0"/>
              <a:t> </a:t>
            </a:r>
            <a:r>
              <a:rPr spc="60" dirty="0"/>
              <a:t>DO</a:t>
            </a:r>
            <a:r>
              <a:rPr spc="5" dirty="0"/>
              <a:t> </a:t>
            </a:r>
            <a:r>
              <a:rPr spc="165" dirty="0"/>
              <a:t>WE</a:t>
            </a:r>
            <a:r>
              <a:rPr spc="5" dirty="0"/>
              <a:t> </a:t>
            </a:r>
            <a:r>
              <a:rPr spc="-45" dirty="0"/>
              <a:t>NEED</a:t>
            </a:r>
            <a:r>
              <a:rPr dirty="0"/>
              <a:t> </a:t>
            </a:r>
            <a:r>
              <a:rPr spc="70" dirty="0"/>
              <a:t>AN</a:t>
            </a:r>
            <a:r>
              <a:rPr spc="5" dirty="0"/>
              <a:t> </a:t>
            </a:r>
            <a:r>
              <a:rPr dirty="0"/>
              <a:t>ADDITIONAL</a:t>
            </a:r>
            <a:r>
              <a:rPr spc="5" dirty="0"/>
              <a:t> </a:t>
            </a:r>
            <a:r>
              <a:rPr spc="-10" dirty="0"/>
              <a:t>MECHANISM?</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1389360" cy="2978785"/>
          </a:xfrm>
          <a:prstGeom prst="rect">
            <a:avLst/>
          </a:prstGeom>
        </p:spPr>
        <p:txBody>
          <a:bodyPr vert="horz" wrap="square" lIns="0" tIns="12700" rIns="0" bIns="0" rtlCol="0">
            <a:spAutoFit/>
          </a:bodyPr>
          <a:lstStyle/>
          <a:p>
            <a:pPr marL="12700" marR="1532890">
              <a:lnSpc>
                <a:spcPct val="151800"/>
              </a:lnSpc>
              <a:spcBef>
                <a:spcPts val="100"/>
              </a:spcBef>
            </a:pPr>
            <a:r>
              <a:rPr sz="2100" spc="85" dirty="0">
                <a:solidFill>
                  <a:srgbClr val="333333"/>
                </a:solidFill>
                <a:latin typeface="Trebuchet MS"/>
                <a:cs typeface="Trebuchet MS"/>
              </a:rPr>
              <a:t>Not</a:t>
            </a:r>
            <a:r>
              <a:rPr sz="2100" spc="35" dirty="0">
                <a:solidFill>
                  <a:srgbClr val="333333"/>
                </a:solidFill>
                <a:latin typeface="Trebuchet MS"/>
                <a:cs typeface="Trebuchet MS"/>
              </a:rPr>
              <a:t> </a:t>
            </a:r>
            <a:r>
              <a:rPr sz="2100" spc="-40" dirty="0">
                <a:solidFill>
                  <a:srgbClr val="333333"/>
                </a:solidFill>
                <a:latin typeface="Trebuchet MS"/>
                <a:cs typeface="Trebuchet MS"/>
              </a:rPr>
              <a:t>all</a:t>
            </a:r>
            <a:r>
              <a:rPr sz="2100" spc="4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0" dirty="0">
                <a:solidFill>
                  <a:srgbClr val="333333"/>
                </a:solidFill>
                <a:latin typeface="Trebuchet MS"/>
                <a:cs typeface="Trebuchet MS"/>
              </a:rPr>
              <a:t> </a:t>
            </a:r>
            <a:r>
              <a:rPr sz="2100" dirty="0">
                <a:solidFill>
                  <a:srgbClr val="333333"/>
                </a:solidFill>
                <a:latin typeface="Trebuchet MS"/>
                <a:cs typeface="Trebuchet MS"/>
              </a:rPr>
              <a:t>clusters</a:t>
            </a:r>
            <a:r>
              <a:rPr sz="2100" spc="40" dirty="0">
                <a:solidFill>
                  <a:srgbClr val="333333"/>
                </a:solidFill>
                <a:latin typeface="Trebuchet MS"/>
                <a:cs typeface="Trebuchet MS"/>
              </a:rPr>
              <a:t> </a:t>
            </a:r>
            <a:r>
              <a:rPr sz="2100" dirty="0">
                <a:solidFill>
                  <a:srgbClr val="333333"/>
                </a:solidFill>
                <a:latin typeface="Trebuchet MS"/>
                <a:cs typeface="Trebuchet MS"/>
              </a:rPr>
              <a:t>are</a:t>
            </a:r>
            <a:r>
              <a:rPr sz="2100" spc="35" dirty="0">
                <a:solidFill>
                  <a:srgbClr val="333333"/>
                </a:solidFill>
                <a:latin typeface="Trebuchet MS"/>
                <a:cs typeface="Trebuchet MS"/>
              </a:rPr>
              <a:t> </a:t>
            </a:r>
            <a:r>
              <a:rPr sz="2100" dirty="0">
                <a:solidFill>
                  <a:srgbClr val="333333"/>
                </a:solidFill>
                <a:latin typeface="Trebuchet MS"/>
                <a:cs typeface="Trebuchet MS"/>
              </a:rPr>
              <a:t>configured</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dirty="0">
                <a:solidFill>
                  <a:srgbClr val="333333"/>
                </a:solidFill>
                <a:latin typeface="Trebuchet MS"/>
                <a:cs typeface="Trebuchet MS"/>
              </a:rPr>
              <a:t>dynamically</a:t>
            </a:r>
            <a:r>
              <a:rPr sz="2100" spc="40" dirty="0">
                <a:solidFill>
                  <a:srgbClr val="333333"/>
                </a:solidFill>
                <a:latin typeface="Trebuchet MS"/>
                <a:cs typeface="Trebuchet MS"/>
              </a:rPr>
              <a:t> </a:t>
            </a:r>
            <a:r>
              <a:rPr sz="2100" dirty="0">
                <a:solidFill>
                  <a:srgbClr val="333333"/>
                </a:solidFill>
                <a:latin typeface="Trebuchet MS"/>
                <a:cs typeface="Trebuchet MS"/>
              </a:rPr>
              <a:t>create</a:t>
            </a:r>
            <a:r>
              <a:rPr sz="2100" spc="35" dirty="0">
                <a:solidFill>
                  <a:srgbClr val="333333"/>
                </a:solidFill>
                <a:latin typeface="Trebuchet MS"/>
                <a:cs typeface="Trebuchet MS"/>
              </a:rPr>
              <a:t> </a:t>
            </a:r>
            <a:r>
              <a:rPr sz="2100" spc="45" dirty="0">
                <a:solidFill>
                  <a:srgbClr val="ED2137"/>
                </a:solidFill>
                <a:latin typeface="Trebuchet MS"/>
                <a:cs typeface="Trebuchet MS"/>
              </a:rPr>
              <a:t>LoadBalancers </a:t>
            </a:r>
            <a:r>
              <a:rPr sz="2100" spc="70" dirty="0">
                <a:solidFill>
                  <a:srgbClr val="333333"/>
                </a:solidFill>
                <a:latin typeface="Trebuchet MS"/>
                <a:cs typeface="Trebuchet MS"/>
              </a:rPr>
              <a:t>Exposing</a:t>
            </a:r>
            <a:r>
              <a:rPr sz="2100" spc="-20" dirty="0">
                <a:solidFill>
                  <a:srgbClr val="333333"/>
                </a:solidFill>
                <a:latin typeface="Trebuchet MS"/>
                <a:cs typeface="Trebuchet MS"/>
              </a:rPr>
              <a:t> </a:t>
            </a:r>
            <a:r>
              <a:rPr sz="2100" dirty="0">
                <a:solidFill>
                  <a:srgbClr val="333333"/>
                </a:solidFill>
                <a:latin typeface="Trebuchet MS"/>
                <a:cs typeface="Trebuchet MS"/>
              </a:rPr>
              <a:t>Services</a:t>
            </a:r>
            <a:r>
              <a:rPr sz="2100" spc="-15" dirty="0">
                <a:solidFill>
                  <a:srgbClr val="333333"/>
                </a:solidFill>
                <a:latin typeface="Trebuchet MS"/>
                <a:cs typeface="Trebuchet MS"/>
              </a:rPr>
              <a:t> </a:t>
            </a:r>
            <a:r>
              <a:rPr sz="2100" spc="80" dirty="0">
                <a:solidFill>
                  <a:srgbClr val="333333"/>
                </a:solidFill>
                <a:latin typeface="Trebuchet MS"/>
                <a:cs typeface="Trebuchet MS"/>
              </a:rPr>
              <a:t>through</a:t>
            </a:r>
            <a:r>
              <a:rPr sz="2100" spc="-15" dirty="0">
                <a:solidFill>
                  <a:srgbClr val="333333"/>
                </a:solidFill>
                <a:latin typeface="Trebuchet MS"/>
                <a:cs typeface="Trebuchet MS"/>
              </a:rPr>
              <a:t> </a:t>
            </a:r>
            <a:r>
              <a:rPr sz="2100" spc="85" dirty="0">
                <a:solidFill>
                  <a:srgbClr val="ED2137"/>
                </a:solidFill>
                <a:latin typeface="Trebuchet MS"/>
                <a:cs typeface="Trebuchet MS"/>
              </a:rPr>
              <a:t>NodePort</a:t>
            </a:r>
            <a:r>
              <a:rPr sz="2100" spc="-20" dirty="0">
                <a:solidFill>
                  <a:srgbClr val="ED2137"/>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dirty="0">
                <a:solidFill>
                  <a:srgbClr val="333333"/>
                </a:solidFill>
                <a:latin typeface="Trebuchet MS"/>
                <a:cs typeface="Trebuchet MS"/>
              </a:rPr>
              <a:t>very</a:t>
            </a:r>
            <a:r>
              <a:rPr sz="2100" spc="-15" dirty="0">
                <a:solidFill>
                  <a:srgbClr val="333333"/>
                </a:solidFill>
                <a:latin typeface="Trebuchet MS"/>
                <a:cs typeface="Trebuchet MS"/>
              </a:rPr>
              <a:t> </a:t>
            </a:r>
            <a:r>
              <a:rPr sz="2100" spc="-10" dirty="0">
                <a:solidFill>
                  <a:srgbClr val="333333"/>
                </a:solidFill>
                <a:latin typeface="Trebuchet MS"/>
                <a:cs typeface="Trebuchet MS"/>
              </a:rPr>
              <a:t>practical</a:t>
            </a:r>
            <a:endParaRPr sz="2100">
              <a:latin typeface="Trebuchet MS"/>
              <a:cs typeface="Trebuchet MS"/>
            </a:endParaRPr>
          </a:p>
          <a:p>
            <a:pPr marL="12700">
              <a:lnSpc>
                <a:spcPts val="2310"/>
              </a:lnSpc>
              <a:spcBef>
                <a:spcPts val="1230"/>
              </a:spcBef>
            </a:pPr>
            <a:r>
              <a:rPr sz="2100" spc="80" dirty="0">
                <a:solidFill>
                  <a:srgbClr val="333333"/>
                </a:solidFill>
                <a:latin typeface="Trebuchet MS"/>
                <a:cs typeface="Trebuchet MS"/>
              </a:rPr>
              <a:t>You</a:t>
            </a:r>
            <a:r>
              <a:rPr sz="2100" spc="-10" dirty="0">
                <a:solidFill>
                  <a:srgbClr val="333333"/>
                </a:solidFill>
                <a:latin typeface="Trebuchet MS"/>
                <a:cs typeface="Trebuchet MS"/>
              </a:rPr>
              <a:t> </a:t>
            </a:r>
            <a:r>
              <a:rPr sz="2100" spc="50" dirty="0">
                <a:solidFill>
                  <a:srgbClr val="333333"/>
                </a:solidFill>
                <a:latin typeface="Trebuchet MS"/>
                <a:cs typeface="Trebuchet MS"/>
              </a:rPr>
              <a:t>can</a:t>
            </a:r>
            <a:r>
              <a:rPr sz="2100" spc="-5" dirty="0">
                <a:solidFill>
                  <a:srgbClr val="333333"/>
                </a:solidFill>
                <a:latin typeface="Trebuchet MS"/>
                <a:cs typeface="Trebuchet MS"/>
              </a:rPr>
              <a:t> </a:t>
            </a:r>
            <a:r>
              <a:rPr sz="2100" spc="60" dirty="0">
                <a:solidFill>
                  <a:srgbClr val="333333"/>
                </a:solidFill>
                <a:latin typeface="Trebuchet MS"/>
                <a:cs typeface="Trebuchet MS"/>
              </a:rPr>
              <a:t>also</a:t>
            </a:r>
            <a:r>
              <a:rPr sz="2100" spc="-5" dirty="0">
                <a:solidFill>
                  <a:srgbClr val="333333"/>
                </a:solidFill>
                <a:latin typeface="Trebuchet MS"/>
                <a:cs typeface="Trebuchet MS"/>
              </a:rPr>
              <a:t> </a:t>
            </a:r>
            <a:r>
              <a:rPr sz="2100" dirty="0">
                <a:solidFill>
                  <a:srgbClr val="333333"/>
                </a:solidFill>
                <a:latin typeface="Trebuchet MS"/>
                <a:cs typeface="Trebuchet MS"/>
              </a:rPr>
              <a:t>optionally</a:t>
            </a:r>
            <a:r>
              <a:rPr sz="2100" spc="-10" dirty="0">
                <a:solidFill>
                  <a:srgbClr val="333333"/>
                </a:solidFill>
                <a:latin typeface="Trebuchet MS"/>
                <a:cs typeface="Trebuchet MS"/>
              </a:rPr>
              <a:t> </a:t>
            </a:r>
            <a:r>
              <a:rPr sz="2100" dirty="0">
                <a:solidFill>
                  <a:srgbClr val="333333"/>
                </a:solidFill>
                <a:latin typeface="Trebuchet MS"/>
                <a:cs typeface="Trebuchet MS"/>
              </a:rPr>
              <a:t>configure</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spc="50" dirty="0">
                <a:solidFill>
                  <a:srgbClr val="333333"/>
                </a:solidFill>
                <a:latin typeface="Trebuchet MS"/>
                <a:cs typeface="Trebuchet MS"/>
              </a:rPr>
              <a:t>LoadBalancer</a:t>
            </a:r>
            <a:r>
              <a:rPr sz="2100" spc="-10" dirty="0">
                <a:solidFill>
                  <a:srgbClr val="333333"/>
                </a:solidFill>
                <a:latin typeface="Trebuchet MS"/>
                <a:cs typeface="Trebuchet MS"/>
              </a:rPr>
              <a:t> </a:t>
            </a:r>
            <a:r>
              <a:rPr sz="2100" spc="60" dirty="0">
                <a:solidFill>
                  <a:srgbClr val="333333"/>
                </a:solidFill>
                <a:latin typeface="Trebuchet MS"/>
                <a:cs typeface="Trebuchet MS"/>
              </a:rPr>
              <a:t>not</a:t>
            </a:r>
            <a:r>
              <a:rPr sz="2100" spc="-5" dirty="0">
                <a:solidFill>
                  <a:srgbClr val="333333"/>
                </a:solidFill>
                <a:latin typeface="Trebuchet MS"/>
                <a:cs typeface="Trebuchet MS"/>
              </a:rPr>
              <a:t> </a:t>
            </a:r>
            <a:r>
              <a:rPr sz="2100" dirty="0">
                <a:solidFill>
                  <a:srgbClr val="333333"/>
                </a:solidFill>
                <a:latin typeface="Trebuchet MS"/>
                <a:cs typeface="Trebuchet MS"/>
              </a:rPr>
              <a:t>driven</a:t>
            </a:r>
            <a:r>
              <a:rPr sz="2100" spc="-5" dirty="0">
                <a:solidFill>
                  <a:srgbClr val="333333"/>
                </a:solidFill>
                <a:latin typeface="Trebuchet MS"/>
                <a:cs typeface="Trebuchet MS"/>
              </a:rPr>
              <a:t> </a:t>
            </a:r>
            <a:r>
              <a:rPr sz="2100" spc="55" dirty="0">
                <a:solidFill>
                  <a:srgbClr val="333333"/>
                </a:solidFill>
                <a:latin typeface="Trebuchet MS"/>
                <a:cs typeface="Trebuchet MS"/>
              </a:rPr>
              <a:t>by</a:t>
            </a:r>
            <a:r>
              <a:rPr sz="2100" spc="-1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dirty="0">
                <a:solidFill>
                  <a:srgbClr val="333333"/>
                </a:solidFill>
                <a:latin typeface="Trebuchet MS"/>
                <a:cs typeface="Trebuchet MS"/>
              </a:rPr>
              <a:t>(HAProxy,</a:t>
            </a:r>
            <a:r>
              <a:rPr sz="2100" spc="-5" dirty="0">
                <a:solidFill>
                  <a:srgbClr val="333333"/>
                </a:solidFill>
                <a:latin typeface="Trebuchet MS"/>
                <a:cs typeface="Trebuchet MS"/>
              </a:rPr>
              <a:t> </a:t>
            </a:r>
            <a:r>
              <a:rPr sz="2100" spc="-45" dirty="0">
                <a:solidFill>
                  <a:srgbClr val="333333"/>
                </a:solidFill>
                <a:latin typeface="Trebuchet MS"/>
                <a:cs typeface="Trebuchet MS"/>
              </a:rPr>
              <a:t>F5,</a:t>
            </a:r>
            <a:r>
              <a:rPr sz="2100" spc="-10" dirty="0">
                <a:solidFill>
                  <a:srgbClr val="333333"/>
                </a:solidFill>
                <a:latin typeface="Trebuchet MS"/>
                <a:cs typeface="Trebuchet MS"/>
              </a:rPr>
              <a:t> </a:t>
            </a:r>
            <a:r>
              <a:rPr sz="2100" spc="-125" dirty="0">
                <a:solidFill>
                  <a:srgbClr val="333333"/>
                </a:solidFill>
                <a:latin typeface="Trebuchet MS"/>
                <a:cs typeface="Trebuchet MS"/>
              </a:rPr>
              <a:t>...)</a:t>
            </a:r>
            <a:endParaRPr sz="2100">
              <a:latin typeface="Trebuchet MS"/>
              <a:cs typeface="Trebuchet MS"/>
            </a:endParaRPr>
          </a:p>
          <a:p>
            <a:pPr marL="12700">
              <a:lnSpc>
                <a:spcPts val="2310"/>
              </a:lnSpc>
            </a:pPr>
            <a:r>
              <a:rPr sz="2100" spc="-229" dirty="0">
                <a:solidFill>
                  <a:srgbClr val="333333"/>
                </a:solidFill>
                <a:latin typeface="Trebuchet MS"/>
                <a:cs typeface="Trebuchet MS"/>
              </a:rPr>
              <a:t>...</a:t>
            </a:r>
            <a:r>
              <a:rPr sz="2100" spc="-80" dirty="0">
                <a:solidFill>
                  <a:srgbClr val="333333"/>
                </a:solidFill>
                <a:latin typeface="Trebuchet MS"/>
                <a:cs typeface="Trebuchet MS"/>
              </a:rPr>
              <a:t> if</a:t>
            </a:r>
            <a:r>
              <a:rPr sz="2100" spc="-75" dirty="0">
                <a:solidFill>
                  <a:srgbClr val="333333"/>
                </a:solidFill>
                <a:latin typeface="Trebuchet MS"/>
                <a:cs typeface="Trebuchet MS"/>
              </a:rPr>
              <a:t> </a:t>
            </a:r>
            <a:r>
              <a:rPr sz="2100" spc="85" dirty="0">
                <a:solidFill>
                  <a:srgbClr val="333333"/>
                </a:solidFill>
                <a:latin typeface="Trebuchet MS"/>
                <a:cs typeface="Trebuchet MS"/>
              </a:rPr>
              <a:t>you</a:t>
            </a:r>
            <a:r>
              <a:rPr sz="2100" spc="-80" dirty="0">
                <a:solidFill>
                  <a:srgbClr val="333333"/>
                </a:solidFill>
                <a:latin typeface="Trebuchet MS"/>
                <a:cs typeface="Trebuchet MS"/>
              </a:rPr>
              <a:t> </a:t>
            </a:r>
            <a:r>
              <a:rPr sz="2100" spc="55" dirty="0">
                <a:solidFill>
                  <a:srgbClr val="333333"/>
                </a:solidFill>
                <a:latin typeface="Trebuchet MS"/>
                <a:cs typeface="Trebuchet MS"/>
              </a:rPr>
              <a:t>have</a:t>
            </a:r>
            <a:r>
              <a:rPr sz="2100" spc="-75" dirty="0">
                <a:solidFill>
                  <a:srgbClr val="333333"/>
                </a:solidFill>
                <a:latin typeface="Trebuchet MS"/>
                <a:cs typeface="Trebuchet MS"/>
              </a:rPr>
              <a:t> </a:t>
            </a:r>
            <a:r>
              <a:rPr sz="2100" spc="50" dirty="0">
                <a:solidFill>
                  <a:srgbClr val="333333"/>
                </a:solidFill>
                <a:latin typeface="Trebuchet MS"/>
                <a:cs typeface="Trebuchet MS"/>
              </a:rPr>
              <a:t>access</a:t>
            </a:r>
            <a:r>
              <a:rPr sz="2100" spc="-80" dirty="0">
                <a:solidFill>
                  <a:srgbClr val="333333"/>
                </a:solidFill>
                <a:latin typeface="Trebuchet MS"/>
                <a:cs typeface="Trebuchet MS"/>
              </a:rPr>
              <a:t> </a:t>
            </a:r>
            <a:r>
              <a:rPr sz="2100" dirty="0">
                <a:solidFill>
                  <a:srgbClr val="333333"/>
                </a:solidFill>
                <a:latin typeface="Trebuchet MS"/>
                <a:cs typeface="Trebuchet MS"/>
              </a:rPr>
              <a:t>to</a:t>
            </a:r>
            <a:r>
              <a:rPr sz="2100" spc="-75" dirty="0">
                <a:solidFill>
                  <a:srgbClr val="333333"/>
                </a:solidFill>
                <a:latin typeface="Trebuchet MS"/>
                <a:cs typeface="Trebuchet MS"/>
              </a:rPr>
              <a:t> </a:t>
            </a:r>
            <a:r>
              <a:rPr sz="2100" spc="-25" dirty="0">
                <a:solidFill>
                  <a:srgbClr val="333333"/>
                </a:solidFill>
                <a:latin typeface="Trebuchet MS"/>
                <a:cs typeface="Trebuchet MS"/>
              </a:rPr>
              <a:t>it</a:t>
            </a:r>
            <a:endParaRPr sz="2100">
              <a:latin typeface="Trebuchet MS"/>
              <a:cs typeface="Trebuchet MS"/>
            </a:endParaRPr>
          </a:p>
          <a:p>
            <a:pPr marL="12700" marR="309880">
              <a:lnSpc>
                <a:spcPts val="2100"/>
              </a:lnSpc>
              <a:spcBef>
                <a:spcPts val="1725"/>
              </a:spcBef>
            </a:pP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Services</a:t>
            </a:r>
            <a:r>
              <a:rPr sz="2100" spc="-10" dirty="0">
                <a:solidFill>
                  <a:srgbClr val="333333"/>
                </a:solidFill>
                <a:latin typeface="Trebuchet MS"/>
                <a:cs typeface="Trebuchet MS"/>
              </a:rPr>
              <a:t> </a:t>
            </a:r>
            <a:r>
              <a:rPr sz="2100" dirty="0">
                <a:solidFill>
                  <a:srgbClr val="333333"/>
                </a:solidFill>
                <a:latin typeface="Trebuchet MS"/>
                <a:cs typeface="Trebuchet MS"/>
              </a:rPr>
              <a:t>operate</a:t>
            </a:r>
            <a:r>
              <a:rPr sz="2100" spc="-10" dirty="0">
                <a:solidFill>
                  <a:srgbClr val="333333"/>
                </a:solidFill>
                <a:latin typeface="Trebuchet MS"/>
                <a:cs typeface="Trebuchet MS"/>
              </a:rPr>
              <a:t> </a:t>
            </a:r>
            <a:r>
              <a:rPr sz="2100" dirty="0">
                <a:solidFill>
                  <a:srgbClr val="333333"/>
                </a:solidFill>
                <a:latin typeface="Trebuchet MS"/>
                <a:cs typeface="Trebuchet MS"/>
              </a:rPr>
              <a:t>at</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50" i="1" dirty="0">
                <a:solidFill>
                  <a:srgbClr val="ED2137"/>
                </a:solidFill>
                <a:latin typeface="Trebuchet MS"/>
                <a:cs typeface="Trebuchet MS"/>
              </a:rPr>
              <a:t>TCP</a:t>
            </a:r>
            <a:r>
              <a:rPr sz="2150" i="1" spc="-25" dirty="0">
                <a:solidFill>
                  <a:srgbClr val="ED2137"/>
                </a:solidFill>
                <a:latin typeface="Trebuchet MS"/>
                <a:cs typeface="Trebuchet MS"/>
              </a:rPr>
              <a:t> </a:t>
            </a:r>
            <a:r>
              <a:rPr sz="2100" dirty="0">
                <a:solidFill>
                  <a:srgbClr val="333333"/>
                </a:solidFill>
                <a:latin typeface="Trebuchet MS"/>
                <a:cs typeface="Trebuchet MS"/>
              </a:rPr>
              <a:t>layer</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0" dirty="0">
                <a:solidFill>
                  <a:srgbClr val="333333"/>
                </a:solidFill>
                <a:latin typeface="Trebuchet MS"/>
                <a:cs typeface="Trebuchet MS"/>
              </a:rPr>
              <a:t> </a:t>
            </a:r>
            <a:r>
              <a:rPr sz="2100" spc="114" dirty="0">
                <a:solidFill>
                  <a:srgbClr val="333333"/>
                </a:solidFill>
                <a:latin typeface="Trebuchet MS"/>
                <a:cs typeface="Trebuchet MS"/>
              </a:rPr>
              <a:t>do</a:t>
            </a:r>
            <a:r>
              <a:rPr sz="2100" spc="-10"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dirty="0">
                <a:solidFill>
                  <a:srgbClr val="333333"/>
                </a:solidFill>
                <a:latin typeface="Trebuchet MS"/>
                <a:cs typeface="Trebuchet MS"/>
              </a:rPr>
              <a:t>allow</a:t>
            </a:r>
            <a:r>
              <a:rPr sz="2100" spc="-10" dirty="0">
                <a:solidFill>
                  <a:srgbClr val="333333"/>
                </a:solidFill>
                <a:latin typeface="Trebuchet MS"/>
                <a:cs typeface="Trebuchet MS"/>
              </a:rPr>
              <a:t> </a:t>
            </a:r>
            <a:r>
              <a:rPr sz="2100" dirty="0">
                <a:solidFill>
                  <a:srgbClr val="333333"/>
                </a:solidFill>
                <a:latin typeface="Trebuchet MS"/>
                <a:cs typeface="Trebuchet MS"/>
              </a:rPr>
              <a:t>practices</a:t>
            </a:r>
            <a:r>
              <a:rPr sz="2100" spc="-10" dirty="0">
                <a:solidFill>
                  <a:srgbClr val="333333"/>
                </a:solidFill>
                <a:latin typeface="Trebuchet MS"/>
                <a:cs typeface="Trebuchet MS"/>
              </a:rPr>
              <a:t> </a:t>
            </a:r>
            <a:r>
              <a:rPr sz="2100" spc="90" dirty="0">
                <a:solidFill>
                  <a:srgbClr val="333333"/>
                </a:solidFill>
                <a:latin typeface="Trebuchet MS"/>
                <a:cs typeface="Trebuchet MS"/>
              </a:rPr>
              <a:t>such</a:t>
            </a:r>
            <a:r>
              <a:rPr sz="2100" spc="-10" dirty="0">
                <a:solidFill>
                  <a:srgbClr val="333333"/>
                </a:solidFill>
                <a:latin typeface="Trebuchet MS"/>
                <a:cs typeface="Trebuchet MS"/>
              </a:rPr>
              <a:t> </a:t>
            </a:r>
            <a:r>
              <a:rPr sz="2100" spc="105" dirty="0">
                <a:solidFill>
                  <a:srgbClr val="333333"/>
                </a:solidFill>
                <a:latin typeface="Trebuchet MS"/>
                <a:cs typeface="Trebuchet MS"/>
              </a:rPr>
              <a:t>as</a:t>
            </a:r>
            <a:r>
              <a:rPr sz="2100" spc="-15" dirty="0">
                <a:solidFill>
                  <a:srgbClr val="333333"/>
                </a:solidFill>
                <a:latin typeface="Trebuchet MS"/>
                <a:cs typeface="Trebuchet MS"/>
              </a:rPr>
              <a:t> </a:t>
            </a:r>
            <a:r>
              <a:rPr sz="2100" dirty="0">
                <a:solidFill>
                  <a:srgbClr val="333333"/>
                </a:solidFill>
                <a:latin typeface="Trebuchet MS"/>
                <a:cs typeface="Trebuchet MS"/>
              </a:rPr>
              <a:t>cookie</a:t>
            </a:r>
            <a:r>
              <a:rPr sz="2100" spc="-10" dirty="0">
                <a:solidFill>
                  <a:srgbClr val="333333"/>
                </a:solidFill>
                <a:latin typeface="Trebuchet MS"/>
                <a:cs typeface="Trebuchet MS"/>
              </a:rPr>
              <a:t> </a:t>
            </a:r>
            <a:r>
              <a:rPr sz="2100" spc="-20" dirty="0">
                <a:solidFill>
                  <a:srgbClr val="333333"/>
                </a:solidFill>
                <a:latin typeface="Trebuchet MS"/>
                <a:cs typeface="Trebuchet MS"/>
              </a:rPr>
              <a:t>affinity</a:t>
            </a:r>
            <a:r>
              <a:rPr sz="2100" spc="-10" dirty="0">
                <a:solidFill>
                  <a:srgbClr val="333333"/>
                </a:solidFill>
                <a:latin typeface="Trebuchet MS"/>
                <a:cs typeface="Trebuchet MS"/>
              </a:rPr>
              <a:t> </a:t>
            </a:r>
            <a:r>
              <a:rPr sz="2100" spc="25" dirty="0">
                <a:solidFill>
                  <a:srgbClr val="333333"/>
                </a:solidFill>
                <a:latin typeface="Trebuchet MS"/>
                <a:cs typeface="Trebuchet MS"/>
              </a:rPr>
              <a:t>or </a:t>
            </a:r>
            <a:r>
              <a:rPr sz="2100" spc="50" dirty="0">
                <a:solidFill>
                  <a:srgbClr val="333333"/>
                </a:solidFill>
                <a:latin typeface="Trebuchet MS"/>
                <a:cs typeface="Trebuchet MS"/>
              </a:rPr>
              <a:t>other</a:t>
            </a:r>
            <a:r>
              <a:rPr sz="2100" spc="-10" dirty="0">
                <a:solidFill>
                  <a:srgbClr val="333333"/>
                </a:solidFill>
                <a:latin typeface="Trebuchet MS"/>
                <a:cs typeface="Trebuchet MS"/>
              </a:rPr>
              <a:t> </a:t>
            </a:r>
            <a:r>
              <a:rPr sz="2100" spc="10" dirty="0">
                <a:solidFill>
                  <a:srgbClr val="333333"/>
                </a:solidFill>
                <a:latin typeface="Trebuchet MS"/>
                <a:cs typeface="Trebuchet MS"/>
              </a:rPr>
              <a:t>configurations</a:t>
            </a:r>
            <a:r>
              <a:rPr sz="2100" spc="-10" dirty="0">
                <a:solidFill>
                  <a:srgbClr val="333333"/>
                </a:solidFill>
                <a:latin typeface="Trebuchet MS"/>
                <a:cs typeface="Trebuchet MS"/>
              </a:rPr>
              <a:t> </a:t>
            </a:r>
            <a:r>
              <a:rPr sz="2100" spc="90" dirty="0">
                <a:solidFill>
                  <a:srgbClr val="333333"/>
                </a:solidFill>
                <a:latin typeface="Trebuchet MS"/>
                <a:cs typeface="Trebuchet MS"/>
              </a:rPr>
              <a:t>made</a:t>
            </a:r>
            <a:r>
              <a:rPr sz="2100" spc="-10" dirty="0">
                <a:solidFill>
                  <a:srgbClr val="333333"/>
                </a:solidFill>
                <a:latin typeface="Trebuchet MS"/>
                <a:cs typeface="Trebuchet MS"/>
              </a:rPr>
              <a:t> </a:t>
            </a:r>
            <a:r>
              <a:rPr sz="2100" spc="10" dirty="0">
                <a:solidFill>
                  <a:srgbClr val="333333"/>
                </a:solidFill>
                <a:latin typeface="Trebuchet MS"/>
                <a:cs typeface="Trebuchet MS"/>
              </a:rPr>
              <a:t>at</a:t>
            </a:r>
            <a:r>
              <a:rPr sz="2100" spc="-10" dirty="0">
                <a:solidFill>
                  <a:srgbClr val="333333"/>
                </a:solidFill>
                <a:latin typeface="Trebuchet MS"/>
                <a:cs typeface="Trebuchet MS"/>
              </a:rPr>
              <a:t> </a:t>
            </a:r>
            <a:r>
              <a:rPr sz="2100" spc="10" dirty="0">
                <a:solidFill>
                  <a:srgbClr val="333333"/>
                </a:solidFill>
                <a:latin typeface="Trebuchet MS"/>
                <a:cs typeface="Trebuchet MS"/>
              </a:rPr>
              <a:t>the</a:t>
            </a:r>
            <a:r>
              <a:rPr sz="2100" spc="-5" dirty="0">
                <a:solidFill>
                  <a:srgbClr val="333333"/>
                </a:solidFill>
                <a:latin typeface="Trebuchet MS"/>
                <a:cs typeface="Trebuchet MS"/>
              </a:rPr>
              <a:t> </a:t>
            </a:r>
            <a:r>
              <a:rPr sz="2150" i="1" spc="10" dirty="0">
                <a:solidFill>
                  <a:srgbClr val="ED2137"/>
                </a:solidFill>
                <a:latin typeface="Trebuchet MS"/>
                <a:cs typeface="Trebuchet MS"/>
              </a:rPr>
              <a:t>HTTP</a:t>
            </a:r>
            <a:r>
              <a:rPr sz="2150" i="1" spc="-25" dirty="0">
                <a:solidFill>
                  <a:srgbClr val="ED2137"/>
                </a:solidFill>
                <a:latin typeface="Trebuchet MS"/>
                <a:cs typeface="Trebuchet MS"/>
              </a:rPr>
              <a:t> </a:t>
            </a:r>
            <a:r>
              <a:rPr sz="2100" spc="-10" dirty="0">
                <a:solidFill>
                  <a:srgbClr val="333333"/>
                </a:solidFill>
                <a:latin typeface="Trebuchet MS"/>
                <a:cs typeface="Trebuchet MS"/>
              </a:rPr>
              <a:t>level</a:t>
            </a:r>
            <a:endParaRPr sz="2100">
              <a:latin typeface="Trebuchet MS"/>
              <a:cs typeface="Trebuchet MS"/>
            </a:endParaRPr>
          </a:p>
          <a:p>
            <a:pPr marL="12700">
              <a:lnSpc>
                <a:spcPct val="100000"/>
              </a:lnSpc>
              <a:spcBef>
                <a:spcPts val="830"/>
              </a:spcBef>
            </a:pP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ED2137"/>
                </a:solidFill>
                <a:latin typeface="Trebuchet MS"/>
                <a:cs typeface="Trebuchet MS"/>
              </a:rPr>
              <a:t>Ingress</a:t>
            </a:r>
            <a:r>
              <a:rPr sz="2100" dirty="0">
                <a:solidFill>
                  <a:srgbClr val="333333"/>
                </a:solidFill>
                <a:latin typeface="Trebuchet MS"/>
                <a:cs typeface="Trebuchet MS"/>
              </a:rPr>
              <a:t>,</a:t>
            </a:r>
            <a:r>
              <a:rPr sz="2100" spc="50" dirty="0">
                <a:solidFill>
                  <a:srgbClr val="333333"/>
                </a:solidFill>
                <a:latin typeface="Trebuchet MS"/>
                <a:cs typeface="Trebuchet MS"/>
              </a:rPr>
              <a:t> </a:t>
            </a:r>
            <a:r>
              <a:rPr sz="2100" spc="60" dirty="0">
                <a:solidFill>
                  <a:srgbClr val="333333"/>
                </a:solidFill>
                <a:latin typeface="Trebuchet MS"/>
                <a:cs typeface="Trebuchet MS"/>
              </a:rPr>
              <a:t>yes</a:t>
            </a:r>
            <a:r>
              <a:rPr sz="2100" spc="50" dirty="0">
                <a:solidFill>
                  <a:srgbClr val="333333"/>
                </a:solidFill>
                <a:latin typeface="Trebuchet MS"/>
                <a:cs typeface="Trebuchet MS"/>
              </a:rPr>
              <a:t> </a:t>
            </a:r>
            <a:r>
              <a:rPr sz="2500" spc="1400" dirty="0">
                <a:solidFill>
                  <a:srgbClr val="333333"/>
                </a:solidFill>
                <a:latin typeface="Cambria"/>
                <a:cs typeface="Cambria"/>
              </a:rPr>
              <a:t>🙂</a:t>
            </a:r>
            <a:endParaRPr sz="2500">
              <a:latin typeface="Cambria"/>
              <a:cs typeface="Cambria"/>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362324"/>
            <a:ext cx="95250" cy="95249"/>
          </a:xfrm>
          <a:prstGeom prst="rect">
            <a:avLst/>
          </a:prstGeom>
        </p:spPr>
      </p:pic>
      <p:pic>
        <p:nvPicPr>
          <p:cNvPr id="8" name="object 8"/>
          <p:cNvPicPr/>
          <p:nvPr/>
        </p:nvPicPr>
        <p:blipFill>
          <a:blip r:embed="rId2" cstate="print"/>
          <a:stretch>
            <a:fillRect/>
          </a:stretch>
        </p:blipFill>
        <p:spPr>
          <a:xfrm>
            <a:off x="933449" y="4105274"/>
            <a:ext cx="95250" cy="95249"/>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OTHER</a:t>
            </a:r>
            <a:r>
              <a:rPr spc="-165" dirty="0"/>
              <a:t> </a:t>
            </a:r>
            <a:r>
              <a:rPr spc="-105" dirty="0"/>
              <a:t>INGRESS</a:t>
            </a:r>
            <a:r>
              <a:rPr spc="-140" dirty="0"/>
              <a:t> </a:t>
            </a:r>
            <a:r>
              <a:rPr spc="-35" dirty="0"/>
              <a:t>ADVANTAGES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11348085" cy="1097915"/>
          </a:xfrm>
          <a:prstGeom prst="rect">
            <a:avLst/>
          </a:prstGeom>
        </p:spPr>
        <p:txBody>
          <a:bodyPr vert="horz" wrap="square" lIns="0" tIns="66040" rIns="0" bIns="0" rtlCol="0">
            <a:spAutoFit/>
          </a:bodyPr>
          <a:lstStyle/>
          <a:p>
            <a:pPr marL="12700" marR="5080">
              <a:lnSpc>
                <a:spcPts val="2100"/>
              </a:lnSpc>
              <a:spcBef>
                <a:spcPts val="520"/>
              </a:spcBef>
            </a:pPr>
            <a:r>
              <a:rPr sz="2100" dirty="0">
                <a:solidFill>
                  <a:srgbClr val="333333"/>
                </a:solidFill>
                <a:latin typeface="Trebuchet MS"/>
                <a:cs typeface="Trebuchet MS"/>
              </a:rPr>
              <a:t>Each</a:t>
            </a:r>
            <a:r>
              <a:rPr sz="2100" spc="-5" dirty="0">
                <a:solidFill>
                  <a:srgbClr val="333333"/>
                </a:solidFill>
                <a:latin typeface="Trebuchet MS"/>
                <a:cs typeface="Trebuchet MS"/>
              </a:rPr>
              <a:t> </a:t>
            </a:r>
            <a:r>
              <a:rPr sz="2100" spc="50" dirty="0">
                <a:solidFill>
                  <a:srgbClr val="ED2137"/>
                </a:solidFill>
                <a:latin typeface="Trebuchet MS"/>
                <a:cs typeface="Trebuchet MS"/>
              </a:rPr>
              <a:t>LoadBalancer</a:t>
            </a:r>
            <a:r>
              <a:rPr sz="2100" spc="-5" dirty="0">
                <a:solidFill>
                  <a:srgbClr val="ED2137"/>
                </a:solidFill>
                <a:latin typeface="Trebuchet MS"/>
                <a:cs typeface="Trebuchet MS"/>
              </a:rPr>
              <a:t> </a:t>
            </a:r>
            <a:r>
              <a:rPr sz="2100" dirty="0">
                <a:solidFill>
                  <a:srgbClr val="333333"/>
                </a:solidFill>
                <a:latin typeface="Trebuchet MS"/>
                <a:cs typeface="Trebuchet MS"/>
              </a:rPr>
              <a:t>type</a:t>
            </a:r>
            <a:r>
              <a:rPr sz="2100" spc="-5" dirty="0">
                <a:solidFill>
                  <a:srgbClr val="333333"/>
                </a:solidFill>
                <a:latin typeface="Trebuchet MS"/>
                <a:cs typeface="Trebuchet MS"/>
              </a:rPr>
              <a:t> </a:t>
            </a:r>
            <a:r>
              <a:rPr sz="2100" dirty="0">
                <a:solidFill>
                  <a:srgbClr val="333333"/>
                </a:solidFill>
                <a:latin typeface="Trebuchet MS"/>
                <a:cs typeface="Trebuchet MS"/>
              </a:rPr>
              <a:t>Service </a:t>
            </a:r>
            <a:r>
              <a:rPr sz="2100" spc="55" dirty="0">
                <a:solidFill>
                  <a:srgbClr val="333333"/>
                </a:solidFill>
                <a:latin typeface="Trebuchet MS"/>
                <a:cs typeface="Trebuchet MS"/>
              </a:rPr>
              <a:t>requires</a:t>
            </a:r>
            <a:r>
              <a:rPr sz="2100" spc="-5" dirty="0">
                <a:solidFill>
                  <a:srgbClr val="333333"/>
                </a:solidFill>
                <a:latin typeface="Trebuchet MS"/>
                <a:cs typeface="Trebuchet MS"/>
              </a:rPr>
              <a:t> </a:t>
            </a:r>
            <a:r>
              <a:rPr sz="2100" dirty="0">
                <a:solidFill>
                  <a:srgbClr val="333333"/>
                </a:solidFill>
                <a:latin typeface="Trebuchet MS"/>
                <a:cs typeface="Trebuchet MS"/>
              </a:rPr>
              <a:t>its</a:t>
            </a:r>
            <a:r>
              <a:rPr sz="2100" spc="-5" dirty="0">
                <a:solidFill>
                  <a:srgbClr val="333333"/>
                </a:solidFill>
                <a:latin typeface="Trebuchet MS"/>
                <a:cs typeface="Trebuchet MS"/>
              </a:rPr>
              <a:t> </a:t>
            </a:r>
            <a:r>
              <a:rPr sz="2100" spc="100" dirty="0">
                <a:solidFill>
                  <a:srgbClr val="333333"/>
                </a:solidFill>
                <a:latin typeface="Trebuchet MS"/>
                <a:cs typeface="Trebuchet MS"/>
              </a:rPr>
              <a:t>own</a:t>
            </a:r>
            <a:r>
              <a:rPr sz="2100" dirty="0">
                <a:solidFill>
                  <a:srgbClr val="333333"/>
                </a:solidFill>
                <a:latin typeface="Trebuchet MS"/>
                <a:cs typeface="Trebuchet MS"/>
              </a:rPr>
              <a:t> loadbalancer</a:t>
            </a:r>
            <a:r>
              <a:rPr sz="2100" spc="-5" dirty="0">
                <a:solidFill>
                  <a:srgbClr val="333333"/>
                </a:solidFill>
                <a:latin typeface="Trebuchet MS"/>
                <a:cs typeface="Trebuchet MS"/>
              </a:rPr>
              <a:t> </a:t>
            </a:r>
            <a:r>
              <a:rPr sz="2100" spc="-20" dirty="0">
                <a:solidFill>
                  <a:srgbClr val="333333"/>
                </a:solidFill>
                <a:latin typeface="Trebuchet MS"/>
                <a:cs typeface="Trebuchet MS"/>
              </a:rPr>
              <a:t>(in</a:t>
            </a:r>
            <a:r>
              <a:rPr sz="2100" spc="-5" dirty="0">
                <a:solidFill>
                  <a:srgbClr val="333333"/>
                </a:solidFill>
                <a:latin typeface="Trebuchet MS"/>
                <a:cs typeface="Trebuchet MS"/>
              </a:rPr>
              <a:t> </a:t>
            </a:r>
            <a:r>
              <a:rPr sz="2100" dirty="0">
                <a:solidFill>
                  <a:srgbClr val="333333"/>
                </a:solidFill>
                <a:latin typeface="Trebuchet MS"/>
                <a:cs typeface="Trebuchet MS"/>
              </a:rPr>
              <a:t>the </a:t>
            </a:r>
            <a:r>
              <a:rPr sz="2100" spc="50" dirty="0">
                <a:solidFill>
                  <a:srgbClr val="333333"/>
                </a:solidFill>
                <a:latin typeface="Trebuchet MS"/>
                <a:cs typeface="Trebuchet MS"/>
              </a:rPr>
              <a:t>cloud</a:t>
            </a:r>
            <a:r>
              <a:rPr sz="2100" spc="-5" dirty="0">
                <a:solidFill>
                  <a:srgbClr val="333333"/>
                </a:solidFill>
                <a:latin typeface="Trebuchet MS"/>
                <a:cs typeface="Trebuchet MS"/>
              </a:rPr>
              <a:t> </a:t>
            </a:r>
            <a:r>
              <a:rPr sz="2100" dirty="0">
                <a:solidFill>
                  <a:srgbClr val="333333"/>
                </a:solidFill>
                <a:latin typeface="Trebuchet MS"/>
                <a:cs typeface="Trebuchet MS"/>
              </a:rPr>
              <a:t>service</a:t>
            </a:r>
            <a:r>
              <a:rPr sz="2100" spc="-5" dirty="0">
                <a:solidFill>
                  <a:srgbClr val="333333"/>
                </a:solidFill>
                <a:latin typeface="Trebuchet MS"/>
                <a:cs typeface="Trebuchet MS"/>
              </a:rPr>
              <a:t> </a:t>
            </a:r>
            <a:r>
              <a:rPr sz="2100" spc="-10" dirty="0">
                <a:solidFill>
                  <a:srgbClr val="333333"/>
                </a:solidFill>
                <a:latin typeface="Trebuchet MS"/>
                <a:cs typeface="Trebuchet MS"/>
              </a:rPr>
              <a:t>instance </a:t>
            </a:r>
            <a:r>
              <a:rPr sz="2100" spc="50" dirty="0">
                <a:solidFill>
                  <a:srgbClr val="333333"/>
                </a:solidFill>
                <a:latin typeface="Trebuchet MS"/>
                <a:cs typeface="Trebuchet MS"/>
              </a:rPr>
              <a:t>meaning)</a:t>
            </a:r>
            <a:r>
              <a:rPr sz="2100" spc="-85" dirty="0">
                <a:solidFill>
                  <a:srgbClr val="333333"/>
                </a:solidFill>
                <a:latin typeface="Trebuchet MS"/>
                <a:cs typeface="Trebuchet MS"/>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dirty="0">
                <a:solidFill>
                  <a:srgbClr val="333333"/>
                </a:solidFill>
                <a:latin typeface="Trebuchet MS"/>
                <a:cs typeface="Trebuchet MS"/>
              </a:rPr>
              <a:t>its</a:t>
            </a:r>
            <a:r>
              <a:rPr sz="2100" spc="-80" dirty="0">
                <a:solidFill>
                  <a:srgbClr val="333333"/>
                </a:solidFill>
                <a:latin typeface="Trebuchet MS"/>
                <a:cs typeface="Trebuchet MS"/>
              </a:rPr>
              <a:t> </a:t>
            </a:r>
            <a:r>
              <a:rPr sz="2100" spc="100" dirty="0">
                <a:solidFill>
                  <a:srgbClr val="333333"/>
                </a:solidFill>
                <a:latin typeface="Trebuchet MS"/>
                <a:cs typeface="Trebuchet MS"/>
              </a:rPr>
              <a:t>own</a:t>
            </a:r>
            <a:r>
              <a:rPr sz="2100" spc="-85" dirty="0">
                <a:solidFill>
                  <a:srgbClr val="333333"/>
                </a:solidFill>
                <a:latin typeface="Trebuchet MS"/>
                <a:cs typeface="Trebuchet MS"/>
              </a:rPr>
              <a:t> </a:t>
            </a:r>
            <a:r>
              <a:rPr sz="2100" spc="-25" dirty="0">
                <a:solidFill>
                  <a:srgbClr val="333333"/>
                </a:solidFill>
                <a:latin typeface="Trebuchet MS"/>
                <a:cs typeface="Trebuchet MS"/>
              </a:rPr>
              <a:t>IP</a:t>
            </a:r>
            <a:endParaRPr sz="2100">
              <a:latin typeface="Trebuchet MS"/>
              <a:cs typeface="Trebuchet MS"/>
            </a:endParaRPr>
          </a:p>
          <a:p>
            <a:pPr marL="12700">
              <a:lnSpc>
                <a:spcPct val="100000"/>
              </a:lnSpc>
              <a:spcBef>
                <a:spcPts val="1305"/>
              </a:spcBef>
            </a:pPr>
            <a:r>
              <a:rPr sz="2100" spc="105" dirty="0">
                <a:solidFill>
                  <a:srgbClr val="333333"/>
                </a:solidFill>
                <a:latin typeface="Trebuchet MS"/>
                <a:cs typeface="Trebuchet MS"/>
              </a:rPr>
              <a:t>An</a:t>
            </a:r>
            <a:r>
              <a:rPr sz="2100" spc="-40" dirty="0">
                <a:solidFill>
                  <a:srgbClr val="333333"/>
                </a:solidFill>
                <a:latin typeface="Trebuchet MS"/>
                <a:cs typeface="Trebuchet MS"/>
              </a:rPr>
              <a:t> </a:t>
            </a:r>
            <a:r>
              <a:rPr sz="2100" spc="80" dirty="0">
                <a:solidFill>
                  <a:srgbClr val="ED2137"/>
                </a:solidFill>
                <a:latin typeface="Trebuchet MS"/>
                <a:cs typeface="Trebuchet MS"/>
              </a:rPr>
              <a:t>Ingress</a:t>
            </a:r>
            <a:r>
              <a:rPr sz="2100" spc="-35" dirty="0">
                <a:solidFill>
                  <a:srgbClr val="ED2137"/>
                </a:solidFill>
                <a:latin typeface="Trebuchet MS"/>
                <a:cs typeface="Trebuchet MS"/>
              </a:rPr>
              <a:t> </a:t>
            </a:r>
            <a:r>
              <a:rPr sz="2100" spc="55" dirty="0">
                <a:solidFill>
                  <a:srgbClr val="333333"/>
                </a:solidFill>
                <a:latin typeface="Trebuchet MS"/>
                <a:cs typeface="Trebuchet MS"/>
              </a:rPr>
              <a:t>requires</a:t>
            </a:r>
            <a:r>
              <a:rPr sz="2100" spc="-35" dirty="0">
                <a:solidFill>
                  <a:srgbClr val="333333"/>
                </a:solidFill>
                <a:latin typeface="Trebuchet MS"/>
                <a:cs typeface="Trebuchet MS"/>
              </a:rPr>
              <a:t> </a:t>
            </a:r>
            <a:r>
              <a:rPr sz="2100" dirty="0">
                <a:solidFill>
                  <a:srgbClr val="333333"/>
                </a:solidFill>
                <a:latin typeface="Trebuchet MS"/>
                <a:cs typeface="Trebuchet MS"/>
              </a:rPr>
              <a:t>only</a:t>
            </a:r>
            <a:r>
              <a:rPr sz="2100" spc="-35" dirty="0">
                <a:solidFill>
                  <a:srgbClr val="333333"/>
                </a:solidFill>
                <a:latin typeface="Trebuchet MS"/>
                <a:cs typeface="Trebuchet MS"/>
              </a:rPr>
              <a:t> </a:t>
            </a:r>
            <a:r>
              <a:rPr sz="2100" spc="90" dirty="0">
                <a:solidFill>
                  <a:srgbClr val="333333"/>
                </a:solidFill>
                <a:latin typeface="Trebuchet MS"/>
                <a:cs typeface="Trebuchet MS"/>
              </a:rPr>
              <a:t>one</a:t>
            </a:r>
            <a:r>
              <a:rPr sz="2100" spc="-35" dirty="0">
                <a:solidFill>
                  <a:srgbClr val="333333"/>
                </a:solidFill>
                <a:latin typeface="Trebuchet MS"/>
                <a:cs typeface="Trebuchet MS"/>
              </a:rPr>
              <a:t> </a:t>
            </a:r>
            <a:r>
              <a:rPr sz="2100" spc="-45" dirty="0">
                <a:solidFill>
                  <a:srgbClr val="333333"/>
                </a:solidFill>
                <a:latin typeface="Trebuchet MS"/>
                <a:cs typeface="Trebuchet MS"/>
              </a:rPr>
              <a:t>IP,</a:t>
            </a:r>
            <a:r>
              <a:rPr sz="2100" spc="-40"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spc="-50" dirty="0">
                <a:solidFill>
                  <a:srgbClr val="333333"/>
                </a:solidFill>
                <a:latin typeface="Trebuchet MS"/>
                <a:cs typeface="Trebuchet MS"/>
              </a:rPr>
              <a:t>can/will</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5" dirty="0">
                <a:solidFill>
                  <a:srgbClr val="333333"/>
                </a:solidFill>
                <a:latin typeface="Trebuchet MS"/>
                <a:cs typeface="Trebuchet MS"/>
              </a:rPr>
              <a:t> </a:t>
            </a:r>
            <a:r>
              <a:rPr sz="2100" spc="80" dirty="0">
                <a:solidFill>
                  <a:srgbClr val="333333"/>
                </a:solidFill>
                <a:latin typeface="Trebuchet MS"/>
                <a:cs typeface="Trebuchet MS"/>
              </a:rPr>
              <a:t>shared</a:t>
            </a:r>
            <a:r>
              <a:rPr sz="2100" spc="-35" dirty="0">
                <a:solidFill>
                  <a:srgbClr val="333333"/>
                </a:solidFill>
                <a:latin typeface="Trebuchet MS"/>
                <a:cs typeface="Trebuchet MS"/>
              </a:rPr>
              <a:t> </a:t>
            </a:r>
            <a:r>
              <a:rPr sz="2100" spc="55" dirty="0">
                <a:solidFill>
                  <a:srgbClr val="333333"/>
                </a:solidFill>
                <a:latin typeface="Trebuchet MS"/>
                <a:cs typeface="Trebuchet MS"/>
              </a:rPr>
              <a:t>by</a:t>
            </a:r>
            <a:r>
              <a:rPr sz="2100" spc="-40" dirty="0">
                <a:solidFill>
                  <a:srgbClr val="333333"/>
                </a:solidFill>
                <a:latin typeface="Trebuchet MS"/>
                <a:cs typeface="Trebuchet MS"/>
              </a:rPr>
              <a:t> </a:t>
            </a:r>
            <a:r>
              <a:rPr sz="2100" dirty="0">
                <a:solidFill>
                  <a:srgbClr val="333333"/>
                </a:solidFill>
                <a:latin typeface="Trebuchet MS"/>
                <a:cs typeface="Trebuchet MS"/>
              </a:rPr>
              <a:t>several</a:t>
            </a:r>
            <a:r>
              <a:rPr sz="2100" spc="-35" dirty="0">
                <a:solidFill>
                  <a:srgbClr val="333333"/>
                </a:solidFill>
                <a:latin typeface="Trebuchet MS"/>
                <a:cs typeface="Trebuchet MS"/>
              </a:rPr>
              <a:t> </a:t>
            </a:r>
            <a:r>
              <a:rPr sz="2100" spc="-10" dirty="0">
                <a:solidFill>
                  <a:srgbClr val="333333"/>
                </a:solidFill>
                <a:latin typeface="Trebuchet MS"/>
                <a:cs typeface="Trebuchet MS"/>
              </a:rPr>
              <a:t>Services</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3" cstate="print"/>
          <a:stretch>
            <a:fillRect/>
          </a:stretch>
        </p:blipFill>
        <p:spPr>
          <a:xfrm>
            <a:off x="3876675" y="2857499"/>
            <a:ext cx="5781674" cy="2590799"/>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INGRESS</a:t>
            </a:r>
            <a:r>
              <a:rPr spc="-100" dirty="0"/>
              <a:t> </a:t>
            </a:r>
            <a:r>
              <a:rPr spc="-85" dirty="0"/>
              <a:t>CONTROLLER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47924"/>
            <a:ext cx="95250" cy="95249"/>
          </a:xfrm>
          <a:prstGeom prst="rect">
            <a:avLst/>
          </a:prstGeom>
        </p:spPr>
      </p:pic>
      <p:pic>
        <p:nvPicPr>
          <p:cNvPr id="5" name="object 5"/>
          <p:cNvPicPr/>
          <p:nvPr/>
        </p:nvPicPr>
        <p:blipFill>
          <a:blip r:embed="rId2" cstate="print"/>
          <a:stretch>
            <a:fillRect/>
          </a:stretch>
        </p:blipFill>
        <p:spPr>
          <a:xfrm>
            <a:off x="933449" y="3248024"/>
            <a:ext cx="95250" cy="95249"/>
          </a:xfrm>
          <a:prstGeom prst="rect">
            <a:avLst/>
          </a:prstGeom>
        </p:spPr>
      </p:pic>
      <p:pic>
        <p:nvPicPr>
          <p:cNvPr id="6" name="object 6"/>
          <p:cNvPicPr/>
          <p:nvPr/>
        </p:nvPicPr>
        <p:blipFill>
          <a:blip r:embed="rId3" cstate="print"/>
          <a:stretch>
            <a:fillRect/>
          </a:stretch>
        </p:blipFill>
        <p:spPr>
          <a:xfrm>
            <a:off x="1309687" y="3776662"/>
            <a:ext cx="104775" cy="104774"/>
          </a:xfrm>
          <a:prstGeom prst="rect">
            <a:avLst/>
          </a:prstGeom>
        </p:spPr>
      </p:pic>
      <p:pic>
        <p:nvPicPr>
          <p:cNvPr id="7" name="object 7"/>
          <p:cNvPicPr/>
          <p:nvPr/>
        </p:nvPicPr>
        <p:blipFill>
          <a:blip r:embed="rId3" cstate="print"/>
          <a:stretch>
            <a:fillRect/>
          </a:stretch>
        </p:blipFill>
        <p:spPr>
          <a:xfrm>
            <a:off x="1309687" y="4262437"/>
            <a:ext cx="104775" cy="104774"/>
          </a:xfrm>
          <a:prstGeom prst="rect">
            <a:avLst/>
          </a:prstGeom>
        </p:spPr>
      </p:pic>
      <p:pic>
        <p:nvPicPr>
          <p:cNvPr id="8" name="object 8"/>
          <p:cNvPicPr/>
          <p:nvPr/>
        </p:nvPicPr>
        <p:blipFill>
          <a:blip r:embed="rId3" cstate="print"/>
          <a:stretch>
            <a:fillRect/>
          </a:stretch>
        </p:blipFill>
        <p:spPr>
          <a:xfrm>
            <a:off x="1309687" y="4738687"/>
            <a:ext cx="104775" cy="104774"/>
          </a:xfrm>
          <a:prstGeom prst="rect">
            <a:avLst/>
          </a:prstGeom>
        </p:spPr>
      </p:pic>
      <p:sp>
        <p:nvSpPr>
          <p:cNvPr id="9" name="object 9"/>
          <p:cNvSpPr/>
          <p:nvPr/>
        </p:nvSpPr>
        <p:spPr>
          <a:xfrm>
            <a:off x="2981324" y="4430077"/>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0" name="object 10"/>
          <p:cNvSpPr txBox="1"/>
          <p:nvPr/>
        </p:nvSpPr>
        <p:spPr>
          <a:xfrm>
            <a:off x="1177924" y="1503091"/>
            <a:ext cx="11416665" cy="3449320"/>
          </a:xfrm>
          <a:prstGeom prst="rect">
            <a:avLst/>
          </a:prstGeom>
        </p:spPr>
        <p:txBody>
          <a:bodyPr vert="horz" wrap="square" lIns="0" tIns="74295" rIns="0" bIns="0" rtlCol="0">
            <a:spAutoFit/>
          </a:bodyPr>
          <a:lstStyle/>
          <a:p>
            <a:pPr marL="12700" marR="5080">
              <a:lnSpc>
                <a:spcPts val="2100"/>
              </a:lnSpc>
              <a:spcBef>
                <a:spcPts val="585"/>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80" dirty="0">
                <a:solidFill>
                  <a:srgbClr val="ED2137"/>
                </a:solidFill>
                <a:latin typeface="Trebuchet MS"/>
                <a:cs typeface="Trebuchet MS"/>
              </a:rPr>
              <a:t>Ingress</a:t>
            </a:r>
            <a:r>
              <a:rPr sz="2100" spc="-20" dirty="0">
                <a:solidFill>
                  <a:srgbClr val="ED2137"/>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generic</a:t>
            </a:r>
            <a:r>
              <a:rPr sz="2100" spc="-25" dirty="0">
                <a:solidFill>
                  <a:srgbClr val="333333"/>
                </a:solidFill>
                <a:latin typeface="Trebuchet MS"/>
                <a:cs typeface="Trebuchet MS"/>
              </a:rPr>
              <a:t> </a:t>
            </a:r>
            <a:r>
              <a:rPr sz="2100" spc="-20" dirty="0">
                <a:solidFill>
                  <a:srgbClr val="333333"/>
                </a:solidFill>
                <a:latin typeface="Trebuchet MS"/>
                <a:cs typeface="Trebuchet MS"/>
              </a:rPr>
              <a:t>rule,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50" i="1" spc="55" dirty="0">
                <a:solidFill>
                  <a:srgbClr val="ED2137"/>
                </a:solidFill>
                <a:latin typeface="Trebuchet MS"/>
                <a:cs typeface="Trebuchet MS"/>
              </a:rPr>
              <a:t>Ingress</a:t>
            </a:r>
            <a:r>
              <a:rPr sz="2150" i="1" spc="-40" dirty="0">
                <a:solidFill>
                  <a:srgbClr val="ED2137"/>
                </a:solidFill>
                <a:latin typeface="Trebuchet MS"/>
                <a:cs typeface="Trebuchet MS"/>
              </a:rPr>
              <a:t> </a:t>
            </a:r>
            <a:r>
              <a:rPr sz="2150" i="1" spc="-20" dirty="0">
                <a:solidFill>
                  <a:srgbClr val="ED2137"/>
                </a:solidFill>
                <a:latin typeface="Trebuchet MS"/>
                <a:cs typeface="Trebuchet MS"/>
              </a:rPr>
              <a:t>Controller</a:t>
            </a:r>
            <a:r>
              <a:rPr sz="2150" i="1" spc="-35" dirty="0">
                <a:solidFill>
                  <a:srgbClr val="ED2137"/>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60" dirty="0">
                <a:solidFill>
                  <a:srgbClr val="333333"/>
                </a:solidFill>
                <a:latin typeface="Trebuchet MS"/>
                <a:cs typeface="Trebuchet MS"/>
              </a:rPr>
              <a:t>resource</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20" dirty="0">
                <a:solidFill>
                  <a:srgbClr val="333333"/>
                </a:solidFill>
                <a:latin typeface="Trebuchet MS"/>
                <a:cs typeface="Trebuchet MS"/>
              </a:rPr>
              <a:t> </a:t>
            </a:r>
            <a:r>
              <a:rPr sz="2100" spc="-50" dirty="0">
                <a:solidFill>
                  <a:srgbClr val="333333"/>
                </a:solidFill>
                <a:latin typeface="Trebuchet MS"/>
                <a:cs typeface="Trebuchet MS"/>
              </a:rPr>
              <a:t>will</a:t>
            </a:r>
            <a:r>
              <a:rPr sz="2100" spc="-20" dirty="0">
                <a:solidFill>
                  <a:srgbClr val="333333"/>
                </a:solidFill>
                <a:latin typeface="Trebuchet MS"/>
                <a:cs typeface="Trebuchet MS"/>
              </a:rPr>
              <a:t> </a:t>
            </a:r>
            <a:r>
              <a:rPr sz="2100" dirty="0">
                <a:solidFill>
                  <a:srgbClr val="333333"/>
                </a:solidFill>
                <a:latin typeface="Trebuchet MS"/>
                <a:cs typeface="Trebuchet MS"/>
              </a:rPr>
              <a:t>implement</a:t>
            </a:r>
            <a:r>
              <a:rPr sz="2100" spc="-25" dirty="0">
                <a:solidFill>
                  <a:srgbClr val="333333"/>
                </a:solidFill>
                <a:latin typeface="Trebuchet MS"/>
                <a:cs typeface="Trebuchet MS"/>
              </a:rPr>
              <a:t> the </a:t>
            </a:r>
            <a:r>
              <a:rPr sz="2100" spc="-10" dirty="0">
                <a:solidFill>
                  <a:srgbClr val="333333"/>
                </a:solidFill>
                <a:latin typeface="Trebuchet MS"/>
                <a:cs typeface="Trebuchet MS"/>
              </a:rPr>
              <a:t>rule...</a:t>
            </a:r>
            <a:endParaRPr sz="2100">
              <a:latin typeface="Trebuchet MS"/>
              <a:cs typeface="Trebuchet MS"/>
            </a:endParaRPr>
          </a:p>
          <a:p>
            <a:pPr marL="12700" marR="381000">
              <a:lnSpc>
                <a:spcPts val="2100"/>
              </a:lnSpc>
              <a:spcBef>
                <a:spcPts val="2100"/>
              </a:spcBef>
            </a:pP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5" dirty="0">
                <a:solidFill>
                  <a:srgbClr val="333333"/>
                </a:solidFill>
                <a:latin typeface="Trebuchet MS"/>
                <a:cs typeface="Trebuchet MS"/>
              </a:rPr>
              <a:t>use</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80" dirty="0">
                <a:solidFill>
                  <a:srgbClr val="ED2137"/>
                </a:solidFill>
                <a:latin typeface="Trebuchet MS"/>
                <a:cs typeface="Trebuchet MS"/>
              </a:rPr>
              <a:t>Ingress</a:t>
            </a:r>
            <a:r>
              <a:rPr sz="2100" spc="-40" dirty="0">
                <a:solidFill>
                  <a:srgbClr val="ED2137"/>
                </a:solidFill>
                <a:latin typeface="Trebuchet MS"/>
                <a:cs typeface="Trebuchet MS"/>
              </a:rPr>
              <a:t> </a:t>
            </a:r>
            <a:r>
              <a:rPr sz="2100" spc="55" dirty="0">
                <a:solidFill>
                  <a:srgbClr val="333333"/>
                </a:solidFill>
                <a:latin typeface="Trebuchet MS"/>
                <a:cs typeface="Trebuchet MS"/>
              </a:rPr>
              <a:t>requires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installation</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spc="100" dirty="0">
                <a:solidFill>
                  <a:srgbClr val="333333"/>
                </a:solidFill>
                <a:latin typeface="Trebuchet MS"/>
                <a:cs typeface="Trebuchet MS"/>
              </a:rPr>
              <a:t>an</a:t>
            </a:r>
            <a:r>
              <a:rPr sz="2100" spc="-40" dirty="0">
                <a:solidFill>
                  <a:srgbClr val="333333"/>
                </a:solidFill>
                <a:latin typeface="Trebuchet MS"/>
                <a:cs typeface="Trebuchet MS"/>
              </a:rPr>
              <a:t> </a:t>
            </a:r>
            <a:r>
              <a:rPr sz="2150" i="1" spc="55" dirty="0">
                <a:solidFill>
                  <a:srgbClr val="ED2137"/>
                </a:solidFill>
                <a:latin typeface="Trebuchet MS"/>
                <a:cs typeface="Trebuchet MS"/>
              </a:rPr>
              <a:t>Ingress</a:t>
            </a:r>
            <a:r>
              <a:rPr sz="2150" i="1" spc="-60" dirty="0">
                <a:solidFill>
                  <a:srgbClr val="ED2137"/>
                </a:solidFill>
                <a:latin typeface="Trebuchet MS"/>
                <a:cs typeface="Trebuchet MS"/>
              </a:rPr>
              <a:t> </a:t>
            </a:r>
            <a:r>
              <a:rPr sz="2150" i="1" spc="-20" dirty="0">
                <a:solidFill>
                  <a:srgbClr val="ED2137"/>
                </a:solidFill>
                <a:latin typeface="Trebuchet MS"/>
                <a:cs typeface="Trebuchet MS"/>
              </a:rPr>
              <a:t>Controller</a:t>
            </a:r>
            <a:r>
              <a:rPr sz="2150" i="1" spc="-55" dirty="0">
                <a:solidFill>
                  <a:srgbClr val="ED2137"/>
                </a:solidFill>
                <a:latin typeface="Trebuchet MS"/>
                <a:cs typeface="Trebuchet MS"/>
              </a:rPr>
              <a:t> </a:t>
            </a:r>
            <a:r>
              <a:rPr sz="2100" dirty="0">
                <a:solidFill>
                  <a:srgbClr val="333333"/>
                </a:solidFill>
                <a:latin typeface="Trebuchet MS"/>
                <a:cs typeface="Trebuchet MS"/>
              </a:rPr>
              <a:t>(most</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35" dirty="0">
                <a:solidFill>
                  <a:srgbClr val="333333"/>
                </a:solidFill>
                <a:latin typeface="Trebuchet MS"/>
                <a:cs typeface="Trebuchet MS"/>
              </a:rPr>
              <a:t>time,</a:t>
            </a:r>
            <a:r>
              <a:rPr sz="2100" spc="-40"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cluster</a:t>
            </a:r>
            <a:r>
              <a:rPr sz="2100" spc="-10" dirty="0">
                <a:solidFill>
                  <a:srgbClr val="333333"/>
                </a:solidFill>
                <a:latin typeface="Trebuchet MS"/>
                <a:cs typeface="Trebuchet MS"/>
              </a:rPr>
              <a:t> </a:t>
            </a:r>
            <a:r>
              <a:rPr sz="2100" spc="65" dirty="0">
                <a:solidFill>
                  <a:srgbClr val="333333"/>
                </a:solidFill>
                <a:latin typeface="Trebuchet MS"/>
                <a:cs typeface="Trebuchet MS"/>
              </a:rPr>
              <a:t>operators</a:t>
            </a:r>
            <a:r>
              <a:rPr sz="2100" spc="-5" dirty="0">
                <a:solidFill>
                  <a:srgbClr val="333333"/>
                </a:solidFill>
                <a:latin typeface="Trebuchet MS"/>
                <a:cs typeface="Trebuchet MS"/>
              </a:rPr>
              <a:t> </a:t>
            </a:r>
            <a:r>
              <a:rPr sz="2100" dirty="0">
                <a:solidFill>
                  <a:srgbClr val="333333"/>
                </a:solidFill>
                <a:latin typeface="Trebuchet MS"/>
                <a:cs typeface="Trebuchet MS"/>
              </a:rPr>
              <a:t>are</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105" dirty="0">
                <a:solidFill>
                  <a:srgbClr val="333333"/>
                </a:solidFill>
                <a:latin typeface="Trebuchet MS"/>
                <a:cs typeface="Trebuchet MS"/>
              </a:rPr>
              <a:t>ones</a:t>
            </a:r>
            <a:r>
              <a:rPr sz="2100" spc="-5" dirty="0">
                <a:solidFill>
                  <a:srgbClr val="333333"/>
                </a:solidFill>
                <a:latin typeface="Trebuchet MS"/>
                <a:cs typeface="Trebuchet MS"/>
              </a:rPr>
              <a:t> </a:t>
            </a:r>
            <a:r>
              <a:rPr sz="2100" dirty="0">
                <a:solidFill>
                  <a:srgbClr val="333333"/>
                </a:solidFill>
                <a:latin typeface="Trebuchet MS"/>
                <a:cs typeface="Trebuchet MS"/>
              </a:rPr>
              <a:t>taking</a:t>
            </a:r>
            <a:r>
              <a:rPr sz="2100" spc="-5" dirty="0">
                <a:solidFill>
                  <a:srgbClr val="333333"/>
                </a:solidFill>
                <a:latin typeface="Trebuchet MS"/>
                <a:cs typeface="Trebuchet MS"/>
              </a:rPr>
              <a:t> </a:t>
            </a:r>
            <a:r>
              <a:rPr sz="2100" dirty="0">
                <a:solidFill>
                  <a:srgbClr val="333333"/>
                </a:solidFill>
                <a:latin typeface="Trebuchet MS"/>
                <a:cs typeface="Trebuchet MS"/>
              </a:rPr>
              <a:t>care</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spc="-10" dirty="0">
                <a:solidFill>
                  <a:srgbClr val="333333"/>
                </a:solidFill>
                <a:latin typeface="Trebuchet MS"/>
                <a:cs typeface="Trebuchet MS"/>
              </a:rPr>
              <a:t>this)</a:t>
            </a:r>
            <a:endParaRPr sz="2100">
              <a:latin typeface="Trebuchet MS"/>
              <a:cs typeface="Trebuchet MS"/>
            </a:endParaRPr>
          </a:p>
          <a:p>
            <a:pPr marL="393065" marR="5550535" indent="-381000">
              <a:lnSpc>
                <a:spcPct val="158300"/>
              </a:lnSpc>
              <a:spcBef>
                <a:spcPts val="125"/>
              </a:spcBef>
            </a:pPr>
            <a:r>
              <a:rPr sz="2100" dirty="0">
                <a:solidFill>
                  <a:srgbClr val="333333"/>
                </a:solidFill>
                <a:latin typeface="Trebuchet MS"/>
                <a:cs typeface="Trebuchet MS"/>
              </a:rPr>
              <a:t>There</a:t>
            </a:r>
            <a:r>
              <a:rPr sz="2100" spc="35" dirty="0">
                <a:solidFill>
                  <a:srgbClr val="333333"/>
                </a:solidFill>
                <a:latin typeface="Trebuchet MS"/>
                <a:cs typeface="Trebuchet MS"/>
              </a:rPr>
              <a:t> </a:t>
            </a:r>
            <a:r>
              <a:rPr sz="2100" dirty="0">
                <a:solidFill>
                  <a:srgbClr val="333333"/>
                </a:solidFill>
                <a:latin typeface="Trebuchet MS"/>
                <a:cs typeface="Trebuchet MS"/>
              </a:rPr>
              <a:t>are</a:t>
            </a:r>
            <a:r>
              <a:rPr sz="2100" spc="35" dirty="0">
                <a:solidFill>
                  <a:srgbClr val="333333"/>
                </a:solidFill>
                <a:latin typeface="Trebuchet MS"/>
                <a:cs typeface="Trebuchet MS"/>
              </a:rPr>
              <a:t> </a:t>
            </a:r>
            <a:r>
              <a:rPr sz="2100" dirty="0">
                <a:solidFill>
                  <a:srgbClr val="333333"/>
                </a:solidFill>
                <a:latin typeface="Trebuchet MS"/>
                <a:cs typeface="Trebuchet MS"/>
              </a:rPr>
              <a:t>several</a:t>
            </a:r>
            <a:r>
              <a:rPr sz="2100" spc="35" dirty="0">
                <a:solidFill>
                  <a:srgbClr val="333333"/>
                </a:solidFill>
                <a:latin typeface="Trebuchet MS"/>
                <a:cs typeface="Trebuchet MS"/>
              </a:rPr>
              <a:t> </a:t>
            </a:r>
            <a:r>
              <a:rPr sz="2150" i="1" spc="55" dirty="0">
                <a:solidFill>
                  <a:srgbClr val="ED2137"/>
                </a:solidFill>
                <a:latin typeface="Trebuchet MS"/>
                <a:cs typeface="Trebuchet MS"/>
              </a:rPr>
              <a:t>Ingress</a:t>
            </a:r>
            <a:r>
              <a:rPr sz="2150" i="1" spc="20" dirty="0">
                <a:solidFill>
                  <a:srgbClr val="ED2137"/>
                </a:solidFill>
                <a:latin typeface="Trebuchet MS"/>
                <a:cs typeface="Trebuchet MS"/>
              </a:rPr>
              <a:t> </a:t>
            </a:r>
            <a:r>
              <a:rPr sz="2150" i="1" spc="-10" dirty="0">
                <a:solidFill>
                  <a:srgbClr val="ED2137"/>
                </a:solidFill>
                <a:latin typeface="Trebuchet MS"/>
                <a:cs typeface="Trebuchet MS"/>
              </a:rPr>
              <a:t>Controllers</a:t>
            </a:r>
            <a:r>
              <a:rPr sz="2100" spc="-10" dirty="0">
                <a:solidFill>
                  <a:srgbClr val="333333"/>
                </a:solidFill>
                <a:latin typeface="Trebuchet MS"/>
                <a:cs typeface="Trebuchet MS"/>
              </a:rPr>
              <a:t>:</a:t>
            </a:r>
            <a:r>
              <a:rPr sz="2100" spc="525" dirty="0">
                <a:solidFill>
                  <a:srgbClr val="333333"/>
                </a:solidFill>
                <a:latin typeface="Trebuchet MS"/>
                <a:cs typeface="Trebuchet MS"/>
              </a:rPr>
              <a:t> </a:t>
            </a:r>
            <a:r>
              <a:rPr sz="2100" dirty="0">
                <a:solidFill>
                  <a:srgbClr val="333333"/>
                </a:solidFill>
                <a:latin typeface="Trebuchet MS"/>
                <a:cs typeface="Trebuchet MS"/>
              </a:rPr>
              <a:t>software:</a:t>
            </a:r>
            <a:r>
              <a:rPr sz="2100" spc="50" dirty="0">
                <a:solidFill>
                  <a:srgbClr val="333333"/>
                </a:solidFill>
                <a:latin typeface="Trebuchet MS"/>
                <a:cs typeface="Trebuchet MS"/>
              </a:rPr>
              <a:t> </a:t>
            </a:r>
            <a:r>
              <a:rPr sz="2100" dirty="0">
                <a:solidFill>
                  <a:srgbClr val="333333"/>
                </a:solidFill>
                <a:latin typeface="Trebuchet MS"/>
                <a:cs typeface="Trebuchet MS"/>
              </a:rPr>
              <a:t>nginx,</a:t>
            </a:r>
            <a:r>
              <a:rPr sz="2100" spc="55" dirty="0">
                <a:solidFill>
                  <a:srgbClr val="333333"/>
                </a:solidFill>
                <a:latin typeface="Trebuchet MS"/>
                <a:cs typeface="Trebuchet MS"/>
              </a:rPr>
              <a:t> </a:t>
            </a:r>
            <a:r>
              <a:rPr sz="2100" dirty="0">
                <a:solidFill>
                  <a:srgbClr val="333333"/>
                </a:solidFill>
                <a:latin typeface="Trebuchet MS"/>
                <a:cs typeface="Trebuchet MS"/>
              </a:rPr>
              <a:t>haproxy,</a:t>
            </a:r>
            <a:r>
              <a:rPr sz="2100" spc="55" dirty="0">
                <a:solidFill>
                  <a:srgbClr val="333333"/>
                </a:solidFill>
                <a:latin typeface="Trebuchet MS"/>
                <a:cs typeface="Trebuchet MS"/>
              </a:rPr>
              <a:t> </a:t>
            </a:r>
            <a:r>
              <a:rPr sz="2100" spc="-40" dirty="0">
                <a:solidFill>
                  <a:srgbClr val="333333"/>
                </a:solidFill>
                <a:latin typeface="Trebuchet MS"/>
                <a:cs typeface="Trebuchet MS"/>
              </a:rPr>
              <a:t>traefik,</a:t>
            </a:r>
            <a:r>
              <a:rPr sz="2100" spc="55" dirty="0">
                <a:solidFill>
                  <a:srgbClr val="333333"/>
                </a:solidFill>
                <a:latin typeface="Trebuchet MS"/>
                <a:cs typeface="Trebuchet MS"/>
              </a:rPr>
              <a:t> </a:t>
            </a:r>
            <a:r>
              <a:rPr sz="2100" dirty="0">
                <a:solidFill>
                  <a:srgbClr val="333333"/>
                </a:solidFill>
                <a:latin typeface="Trebuchet MS"/>
                <a:cs typeface="Trebuchet MS"/>
              </a:rPr>
              <a:t>contour,</a:t>
            </a:r>
            <a:r>
              <a:rPr sz="2100" spc="55" dirty="0">
                <a:solidFill>
                  <a:srgbClr val="333333"/>
                </a:solidFill>
                <a:latin typeface="Trebuchet MS"/>
                <a:cs typeface="Trebuchet MS"/>
              </a:rPr>
              <a:t> </a:t>
            </a:r>
            <a:r>
              <a:rPr sz="2100" spc="-200" dirty="0">
                <a:solidFill>
                  <a:srgbClr val="333333"/>
                </a:solidFill>
                <a:latin typeface="Trebuchet MS"/>
                <a:cs typeface="Trebuchet MS"/>
              </a:rPr>
              <a:t>... </a:t>
            </a:r>
            <a:r>
              <a:rPr sz="2100" spc="55" dirty="0">
                <a:solidFill>
                  <a:srgbClr val="333333"/>
                </a:solidFill>
                <a:latin typeface="Trebuchet MS"/>
                <a:cs typeface="Trebuchet MS"/>
              </a:rPr>
              <a:t>onprem:</a:t>
            </a:r>
            <a:r>
              <a:rPr sz="2100" spc="-95" dirty="0">
                <a:solidFill>
                  <a:srgbClr val="333333"/>
                </a:solidFill>
                <a:latin typeface="Trebuchet MS"/>
                <a:cs typeface="Trebuchet MS"/>
              </a:rPr>
              <a:t> </a:t>
            </a:r>
            <a:r>
              <a:rPr sz="2100" u="heavy" spc="-50" dirty="0">
                <a:solidFill>
                  <a:srgbClr val="ED2137"/>
                </a:solidFill>
                <a:uFill>
                  <a:solidFill>
                    <a:srgbClr val="ED2137"/>
                  </a:solidFill>
                </a:uFill>
                <a:latin typeface="Trebuchet MS"/>
                <a:cs typeface="Trebuchet MS"/>
                <a:hlinkClick r:id="rId4"/>
              </a:rPr>
              <a:t>F5</a:t>
            </a:r>
            <a:r>
              <a:rPr sz="2100" spc="-50" dirty="0">
                <a:solidFill>
                  <a:srgbClr val="333333"/>
                </a:solidFill>
                <a:latin typeface="Trebuchet MS"/>
                <a:cs typeface="Trebuchet MS"/>
              </a:rPr>
              <a:t>,</a:t>
            </a:r>
            <a:r>
              <a:rPr sz="2100" spc="-95" dirty="0">
                <a:solidFill>
                  <a:srgbClr val="333333"/>
                </a:solidFill>
                <a:latin typeface="Trebuchet MS"/>
                <a:cs typeface="Trebuchet MS"/>
              </a:rPr>
              <a:t> </a:t>
            </a:r>
            <a:r>
              <a:rPr sz="2100" spc="-25" dirty="0">
                <a:solidFill>
                  <a:srgbClr val="333333"/>
                </a:solidFill>
                <a:latin typeface="Trebuchet MS"/>
                <a:cs typeface="Trebuchet MS"/>
              </a:rPr>
              <a:t>...</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cloud:</a:t>
            </a:r>
            <a:r>
              <a:rPr sz="2100" spc="-90" dirty="0">
                <a:solidFill>
                  <a:srgbClr val="333333"/>
                </a:solidFill>
                <a:latin typeface="Trebuchet MS"/>
                <a:cs typeface="Trebuchet MS"/>
              </a:rPr>
              <a:t> </a:t>
            </a:r>
            <a:r>
              <a:rPr sz="2100" u="heavy" spc="90" dirty="0">
                <a:solidFill>
                  <a:srgbClr val="ED2137"/>
                </a:solidFill>
                <a:uFill>
                  <a:solidFill>
                    <a:srgbClr val="ED2137"/>
                  </a:solidFill>
                </a:uFill>
                <a:latin typeface="Trebuchet MS"/>
                <a:cs typeface="Trebuchet MS"/>
                <a:hlinkClick r:id="rId5"/>
              </a:rPr>
              <a:t>ALB</a:t>
            </a:r>
            <a:r>
              <a:rPr sz="2100" spc="-90" dirty="0">
                <a:solidFill>
                  <a:srgbClr val="ED2137"/>
                </a:solidFill>
                <a:latin typeface="Trebuchet MS"/>
                <a:cs typeface="Trebuchet MS"/>
              </a:rPr>
              <a:t> </a:t>
            </a:r>
            <a:r>
              <a:rPr sz="2100" spc="-30" dirty="0">
                <a:solidFill>
                  <a:srgbClr val="333333"/>
                </a:solidFill>
                <a:latin typeface="Trebuchet MS"/>
                <a:cs typeface="Trebuchet MS"/>
              </a:rPr>
              <a:t>(AWS),</a:t>
            </a:r>
            <a:r>
              <a:rPr sz="2100" spc="-90" dirty="0">
                <a:solidFill>
                  <a:srgbClr val="333333"/>
                </a:solidFill>
                <a:latin typeface="Trebuchet MS"/>
                <a:cs typeface="Trebuchet MS"/>
              </a:rPr>
              <a:t> </a:t>
            </a:r>
            <a:r>
              <a:rPr sz="2100" u="heavy" spc="85" dirty="0">
                <a:solidFill>
                  <a:srgbClr val="ED2137"/>
                </a:solidFill>
                <a:uFill>
                  <a:solidFill>
                    <a:srgbClr val="ED2137"/>
                  </a:solidFill>
                </a:uFill>
                <a:latin typeface="Trebuchet MS"/>
                <a:cs typeface="Trebuchet MS"/>
                <a:hlinkClick r:id="rId6"/>
              </a:rPr>
              <a:t>GCLB</a:t>
            </a:r>
            <a:r>
              <a:rPr sz="2100" spc="-90" dirty="0">
                <a:solidFill>
                  <a:srgbClr val="ED2137"/>
                </a:solidFill>
                <a:latin typeface="Trebuchet MS"/>
                <a:cs typeface="Trebuchet MS"/>
              </a:rPr>
              <a:t> </a:t>
            </a:r>
            <a:r>
              <a:rPr sz="2100" spc="-55" dirty="0">
                <a:solidFill>
                  <a:srgbClr val="333333"/>
                </a:solidFill>
                <a:latin typeface="Trebuchet MS"/>
                <a:cs typeface="Trebuchet MS"/>
              </a:rPr>
              <a:t>(GCP),</a:t>
            </a:r>
            <a:r>
              <a:rPr sz="2100" spc="-90" dirty="0">
                <a:solidFill>
                  <a:srgbClr val="333333"/>
                </a:solidFill>
                <a:latin typeface="Trebuchet MS"/>
                <a:cs typeface="Trebuchet MS"/>
              </a:rPr>
              <a:t> </a:t>
            </a:r>
            <a:r>
              <a:rPr sz="2100" u="heavy" spc="55" dirty="0">
                <a:solidFill>
                  <a:srgbClr val="ED2137"/>
                </a:solidFill>
                <a:uFill>
                  <a:solidFill>
                    <a:srgbClr val="ED2137"/>
                  </a:solidFill>
                </a:uFill>
                <a:latin typeface="Trebuchet MS"/>
                <a:cs typeface="Trebuchet MS"/>
                <a:hlinkClick r:id="rId7"/>
              </a:rPr>
              <a:t>AGIC</a:t>
            </a:r>
            <a:r>
              <a:rPr sz="2100" spc="-90" dirty="0">
                <a:solidFill>
                  <a:srgbClr val="ED2137"/>
                </a:solidFill>
                <a:latin typeface="Trebuchet MS"/>
                <a:cs typeface="Trebuchet MS"/>
              </a:rPr>
              <a:t> </a:t>
            </a:r>
            <a:r>
              <a:rPr sz="2100" spc="-35" dirty="0">
                <a:solidFill>
                  <a:srgbClr val="333333"/>
                </a:solidFill>
                <a:latin typeface="Trebuchet MS"/>
                <a:cs typeface="Trebuchet MS"/>
              </a:rPr>
              <a:t>(Azure),</a:t>
            </a:r>
            <a:r>
              <a:rPr sz="2100" spc="-90" dirty="0">
                <a:solidFill>
                  <a:srgbClr val="333333"/>
                </a:solidFill>
                <a:latin typeface="Trebuchet MS"/>
                <a:cs typeface="Trebuchet MS"/>
              </a:rPr>
              <a:t> </a:t>
            </a:r>
            <a:r>
              <a:rPr sz="2100" spc="-25" dirty="0">
                <a:solidFill>
                  <a:srgbClr val="333333"/>
                </a:solidFill>
                <a:latin typeface="Trebuchet MS"/>
                <a:cs typeface="Trebuchet MS"/>
              </a:rPr>
              <a:t>...</a:t>
            </a:r>
            <a:endParaRPr sz="2100">
              <a:latin typeface="Trebuchet MS"/>
              <a:cs typeface="Trebuchet M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257675"/>
            <a:chOff x="809624" y="1552574"/>
            <a:chExt cx="12211050" cy="4257675"/>
          </a:xfrm>
        </p:grpSpPr>
        <p:sp>
          <p:nvSpPr>
            <p:cNvPr id="4" name="object 4"/>
            <p:cNvSpPr/>
            <p:nvPr/>
          </p:nvSpPr>
          <p:spPr>
            <a:xfrm>
              <a:off x="809612" y="155257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CREATING</a:t>
            </a:r>
            <a:r>
              <a:rPr spc="-70" dirty="0"/>
              <a:t> </a:t>
            </a:r>
            <a:r>
              <a:rPr spc="70" dirty="0"/>
              <a:t>AN</a:t>
            </a:r>
            <a:r>
              <a:rPr spc="-70" dirty="0"/>
              <a:t> </a:t>
            </a:r>
            <a:r>
              <a:rPr spc="-105" dirty="0"/>
              <a:t>INGRESS</a:t>
            </a:r>
            <a:r>
              <a:rPr spc="-70" dirty="0"/>
              <a:t> </a:t>
            </a:r>
            <a:r>
              <a:rPr spc="-100" dirty="0"/>
              <a:t>RESOURCE</a:t>
            </a:r>
          </a:p>
        </p:txBody>
      </p:sp>
      <p:pic>
        <p:nvPicPr>
          <p:cNvPr id="7" name="object 7"/>
          <p:cNvPicPr/>
          <p:nvPr/>
        </p:nvPicPr>
        <p:blipFill>
          <a:blip r:embed="rId2" cstate="print"/>
          <a:stretch>
            <a:fillRect/>
          </a:stretch>
        </p:blipFill>
        <p:spPr>
          <a:xfrm>
            <a:off x="933449" y="6172199"/>
            <a:ext cx="95250" cy="95249"/>
          </a:xfrm>
          <a:prstGeom prst="rect">
            <a:avLst/>
          </a:prstGeom>
        </p:spPr>
      </p:pic>
      <p:sp>
        <p:nvSpPr>
          <p:cNvPr id="8" name="object 8"/>
          <p:cNvSpPr txBox="1"/>
          <p:nvPr/>
        </p:nvSpPr>
        <p:spPr>
          <a:xfrm>
            <a:off x="819149" y="1625600"/>
            <a:ext cx="12192000" cy="5041265"/>
          </a:xfrm>
          <a:prstGeom prst="rect">
            <a:avLst/>
          </a:prstGeom>
        </p:spPr>
        <p:txBody>
          <a:bodyPr vert="horz" wrap="square" lIns="0" tIns="31115" rIns="0" bIns="0" rtlCol="0">
            <a:spAutoFit/>
          </a:bodyPr>
          <a:lstStyle/>
          <a:p>
            <a:pPr marL="142875" marR="8004175">
              <a:lnSpc>
                <a:spcPts val="1880"/>
              </a:lnSpc>
              <a:spcBef>
                <a:spcPts val="24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networking.k8s.io/v1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0" dirty="0">
                <a:latin typeface="Tahoma"/>
                <a:cs typeface="Tahoma"/>
              </a:rPr>
              <a:t>Ingress</a:t>
            </a:r>
            <a:endParaRPr sz="1650">
              <a:latin typeface="Tahoma"/>
              <a:cs typeface="Tahoma"/>
            </a:endParaRPr>
          </a:p>
          <a:p>
            <a:pPr marL="142875">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marR="9391650">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whoami </a:t>
            </a:r>
            <a:r>
              <a:rPr sz="1650" spc="110" dirty="0">
                <a:solidFill>
                  <a:srgbClr val="0077AA"/>
                </a:solidFill>
                <a:latin typeface="Tahoma"/>
                <a:cs typeface="Tahoma"/>
              </a:rPr>
              <a:t>namespace</a:t>
            </a:r>
            <a:r>
              <a:rPr sz="1650" spc="110" dirty="0">
                <a:solidFill>
                  <a:srgbClr val="999999"/>
                </a:solidFill>
                <a:latin typeface="Tahoma"/>
                <a:cs typeface="Tahoma"/>
              </a:rPr>
              <a:t>:</a:t>
            </a:r>
            <a:r>
              <a:rPr sz="1650" spc="-5" dirty="0">
                <a:solidFill>
                  <a:srgbClr val="999999"/>
                </a:solidFill>
                <a:latin typeface="Tahoma"/>
                <a:cs typeface="Tahoma"/>
              </a:rPr>
              <a:t>  </a:t>
            </a:r>
            <a:r>
              <a:rPr sz="1650" spc="155" dirty="0">
                <a:latin typeface="Tahoma"/>
                <a:cs typeface="Tahoma"/>
              </a:rPr>
              <a:t>shopping</a:t>
            </a:r>
            <a:endParaRPr sz="1650">
              <a:latin typeface="Tahoma"/>
              <a:cs typeface="Tahoma"/>
            </a:endParaRPr>
          </a:p>
          <a:p>
            <a:pPr marL="142875">
              <a:lnSpc>
                <a:spcPts val="1770"/>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875"/>
              </a:lnSpc>
            </a:pPr>
            <a:r>
              <a:rPr sz="1650" spc="295" dirty="0">
                <a:solidFill>
                  <a:srgbClr val="0077AA"/>
                </a:solidFill>
                <a:latin typeface="Tahoma"/>
                <a:cs typeface="Tahoma"/>
              </a:rPr>
              <a:t>rules</a:t>
            </a:r>
            <a:r>
              <a:rPr sz="1650" spc="295" dirty="0">
                <a:solidFill>
                  <a:srgbClr val="999999"/>
                </a:solidFill>
                <a:latin typeface="Tahoma"/>
                <a:cs typeface="Tahoma"/>
              </a:rPr>
              <a:t>:</a:t>
            </a:r>
            <a:endParaRPr sz="1650">
              <a:latin typeface="Tahoma"/>
              <a:cs typeface="Tahoma"/>
            </a:endParaRPr>
          </a:p>
          <a:p>
            <a:pPr marL="899794" marR="8004175" indent="-252729">
              <a:lnSpc>
                <a:spcPts val="1880"/>
              </a:lnSpc>
              <a:spcBef>
                <a:spcPts val="90"/>
              </a:spcBef>
            </a:pPr>
            <a:r>
              <a:rPr sz="1650" spc="390" dirty="0">
                <a:solidFill>
                  <a:srgbClr val="999999"/>
                </a:solidFill>
                <a:latin typeface="Tahoma"/>
                <a:cs typeface="Tahoma"/>
              </a:rPr>
              <a:t>-</a:t>
            </a:r>
            <a:r>
              <a:rPr sz="1650" spc="480" dirty="0">
                <a:solidFill>
                  <a:srgbClr val="999999"/>
                </a:solidFill>
                <a:latin typeface="Tahoma"/>
                <a:cs typeface="Tahoma"/>
              </a:rPr>
              <a:t> </a:t>
            </a:r>
            <a:r>
              <a:rPr sz="1650" spc="245" dirty="0">
                <a:solidFill>
                  <a:srgbClr val="0077AA"/>
                </a:solidFill>
                <a:latin typeface="Tahoma"/>
                <a:cs typeface="Tahoma"/>
              </a:rPr>
              <a:t>host</a:t>
            </a:r>
            <a:r>
              <a:rPr sz="1650" spc="245" dirty="0">
                <a:solidFill>
                  <a:srgbClr val="999999"/>
                </a:solidFill>
                <a:latin typeface="Tahoma"/>
                <a:cs typeface="Tahoma"/>
              </a:rPr>
              <a:t>:</a:t>
            </a:r>
            <a:r>
              <a:rPr sz="1650" spc="480" dirty="0">
                <a:solidFill>
                  <a:srgbClr val="999999"/>
                </a:solidFill>
                <a:latin typeface="Tahoma"/>
                <a:cs typeface="Tahoma"/>
              </a:rPr>
              <a:t> </a:t>
            </a:r>
            <a:r>
              <a:rPr sz="1650" spc="50" dirty="0">
                <a:latin typeface="Tahoma"/>
                <a:cs typeface="Tahoma"/>
              </a:rPr>
              <a:t>whoami.mycompany.com </a:t>
            </a:r>
            <a:r>
              <a:rPr sz="1650" spc="265" dirty="0">
                <a:solidFill>
                  <a:srgbClr val="0077AA"/>
                </a:solidFill>
                <a:latin typeface="Tahoma"/>
                <a:cs typeface="Tahoma"/>
              </a:rPr>
              <a:t>http</a:t>
            </a:r>
            <a:r>
              <a:rPr sz="1650" spc="265" dirty="0">
                <a:solidFill>
                  <a:srgbClr val="999999"/>
                </a:solidFill>
                <a:latin typeface="Tahoma"/>
                <a:cs typeface="Tahoma"/>
              </a:rPr>
              <a:t>:</a:t>
            </a:r>
            <a:endParaRPr sz="1650">
              <a:latin typeface="Tahoma"/>
              <a:cs typeface="Tahoma"/>
            </a:endParaRPr>
          </a:p>
          <a:p>
            <a:pPr marL="1151890">
              <a:lnSpc>
                <a:spcPts val="1770"/>
              </a:lnSpc>
            </a:pPr>
            <a:r>
              <a:rPr sz="1650" spc="215" dirty="0">
                <a:solidFill>
                  <a:srgbClr val="0077AA"/>
                </a:solidFill>
                <a:latin typeface="Tahoma"/>
                <a:cs typeface="Tahoma"/>
              </a:rPr>
              <a:t>paths</a:t>
            </a:r>
            <a:r>
              <a:rPr sz="1650" spc="215" dirty="0">
                <a:solidFill>
                  <a:srgbClr val="999999"/>
                </a:solidFill>
                <a:latin typeface="Tahoma"/>
                <a:cs typeface="Tahoma"/>
              </a:rPr>
              <a:t>:</a:t>
            </a:r>
            <a:endParaRPr sz="1650">
              <a:latin typeface="Tahoma"/>
              <a:cs typeface="Tahoma"/>
            </a:endParaRPr>
          </a:p>
          <a:p>
            <a:pPr marL="1656714" marR="8508365" indent="-252729">
              <a:lnSpc>
                <a:spcPts val="1870"/>
              </a:lnSpc>
              <a:spcBef>
                <a:spcPts val="105"/>
              </a:spcBef>
            </a:pPr>
            <a:r>
              <a:rPr sz="1650" spc="390" dirty="0">
                <a:solidFill>
                  <a:srgbClr val="999999"/>
                </a:solidFill>
                <a:latin typeface="Tahoma"/>
                <a:cs typeface="Tahoma"/>
              </a:rPr>
              <a:t>-</a:t>
            </a:r>
            <a:r>
              <a:rPr sz="1650" spc="480" dirty="0">
                <a:solidFill>
                  <a:srgbClr val="999999"/>
                </a:solidFill>
                <a:latin typeface="Tahoma"/>
                <a:cs typeface="Tahoma"/>
              </a:rPr>
              <a:t> </a:t>
            </a:r>
            <a:r>
              <a:rPr sz="1650" spc="220" dirty="0">
                <a:solidFill>
                  <a:srgbClr val="0077AA"/>
                </a:solidFill>
                <a:latin typeface="Tahoma"/>
                <a:cs typeface="Tahoma"/>
              </a:rPr>
              <a:t>path</a:t>
            </a:r>
            <a:r>
              <a:rPr sz="1650" spc="220" dirty="0">
                <a:solidFill>
                  <a:srgbClr val="999999"/>
                </a:solidFill>
                <a:latin typeface="Tahoma"/>
                <a:cs typeface="Tahoma"/>
              </a:rPr>
              <a:t>:</a:t>
            </a:r>
            <a:r>
              <a:rPr sz="1650" spc="480" dirty="0">
                <a:solidFill>
                  <a:srgbClr val="999999"/>
                </a:solidFill>
                <a:latin typeface="Tahoma"/>
                <a:cs typeface="Tahoma"/>
              </a:rPr>
              <a:t> </a:t>
            </a:r>
            <a:r>
              <a:rPr sz="1650" spc="310" dirty="0">
                <a:latin typeface="Tahoma"/>
                <a:cs typeface="Tahoma"/>
              </a:rPr>
              <a:t>/ </a:t>
            </a:r>
            <a:r>
              <a:rPr sz="1650" spc="165" dirty="0">
                <a:solidFill>
                  <a:srgbClr val="0077AA"/>
                </a:solidFill>
                <a:latin typeface="Tahoma"/>
                <a:cs typeface="Tahoma"/>
              </a:rPr>
              <a:t>pathType</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Prefix </a:t>
            </a:r>
            <a:r>
              <a:rPr sz="1650" spc="145" dirty="0">
                <a:solidFill>
                  <a:srgbClr val="0077AA"/>
                </a:solidFill>
                <a:latin typeface="Tahoma"/>
                <a:cs typeface="Tahoma"/>
              </a:rPr>
              <a:t>backend</a:t>
            </a:r>
            <a:r>
              <a:rPr sz="1650" spc="145" dirty="0">
                <a:solidFill>
                  <a:srgbClr val="999999"/>
                </a:solidFill>
                <a:latin typeface="Tahoma"/>
                <a:cs typeface="Tahoma"/>
              </a:rPr>
              <a:t>:</a:t>
            </a:r>
            <a:endParaRPr sz="1650">
              <a:latin typeface="Tahoma"/>
              <a:cs typeface="Tahoma"/>
            </a:endParaRPr>
          </a:p>
          <a:p>
            <a:pPr marL="1908810">
              <a:lnSpc>
                <a:spcPts val="1789"/>
              </a:lnSpc>
            </a:pPr>
            <a:r>
              <a:rPr sz="1650" spc="275" dirty="0">
                <a:solidFill>
                  <a:srgbClr val="0077AA"/>
                </a:solidFill>
                <a:latin typeface="Tahoma"/>
                <a:cs typeface="Tahoma"/>
              </a:rPr>
              <a:t>service</a:t>
            </a:r>
            <a:r>
              <a:rPr sz="1650" spc="275" dirty="0">
                <a:solidFill>
                  <a:srgbClr val="999999"/>
                </a:solidFill>
                <a:latin typeface="Tahoma"/>
                <a:cs typeface="Tahoma"/>
              </a:rPr>
              <a:t>:</a:t>
            </a:r>
            <a:endParaRPr sz="1650">
              <a:latin typeface="Tahoma"/>
              <a:cs typeface="Tahoma"/>
            </a:endParaRPr>
          </a:p>
          <a:p>
            <a:pPr marL="2160905" marR="8508365">
              <a:lnSpc>
                <a:spcPts val="1880"/>
              </a:lnSpc>
              <a:spcBef>
                <a:spcPts val="90"/>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whoami </a:t>
            </a:r>
            <a:r>
              <a:rPr sz="1650" spc="270" dirty="0">
                <a:solidFill>
                  <a:srgbClr val="0077AA"/>
                </a:solidFill>
                <a:latin typeface="Tahoma"/>
                <a:cs typeface="Tahoma"/>
              </a:rPr>
              <a:t>port</a:t>
            </a:r>
            <a:r>
              <a:rPr sz="1650" spc="270" dirty="0">
                <a:solidFill>
                  <a:srgbClr val="999999"/>
                </a:solidFill>
                <a:latin typeface="Tahoma"/>
                <a:cs typeface="Tahoma"/>
              </a:rPr>
              <a:t>:</a:t>
            </a:r>
            <a:endParaRPr sz="1650">
              <a:latin typeface="Tahoma"/>
              <a:cs typeface="Tahoma"/>
            </a:endParaRPr>
          </a:p>
          <a:p>
            <a:pPr marL="2413635">
              <a:lnSpc>
                <a:spcPts val="1825"/>
              </a:lnSpc>
            </a:pPr>
            <a:r>
              <a:rPr sz="1650" spc="105" dirty="0">
                <a:solidFill>
                  <a:srgbClr val="0077AA"/>
                </a:solidFill>
                <a:latin typeface="Tahoma"/>
                <a:cs typeface="Tahoma"/>
              </a:rPr>
              <a:t>number</a:t>
            </a:r>
            <a:r>
              <a:rPr sz="1650" spc="105" dirty="0">
                <a:solidFill>
                  <a:srgbClr val="999999"/>
                </a:solidFill>
                <a:latin typeface="Tahoma"/>
                <a:cs typeface="Tahoma"/>
              </a:rPr>
              <a:t>:</a:t>
            </a:r>
            <a:r>
              <a:rPr sz="1650" spc="475" dirty="0">
                <a:solidFill>
                  <a:srgbClr val="999999"/>
                </a:solidFill>
                <a:latin typeface="Tahoma"/>
                <a:cs typeface="Tahoma"/>
              </a:rPr>
              <a:t> </a:t>
            </a:r>
            <a:r>
              <a:rPr sz="1650" spc="70" dirty="0">
                <a:solidFill>
                  <a:srgbClr val="990054"/>
                </a:solidFill>
                <a:latin typeface="Tahoma"/>
                <a:cs typeface="Tahoma"/>
              </a:rPr>
              <a:t>8080</a:t>
            </a:r>
            <a:endParaRPr sz="1650">
              <a:latin typeface="Tahoma"/>
              <a:cs typeface="Tahoma"/>
            </a:endParaRPr>
          </a:p>
          <a:p>
            <a:pPr>
              <a:lnSpc>
                <a:spcPct val="100000"/>
              </a:lnSpc>
              <a:spcBef>
                <a:spcPts val="1055"/>
              </a:spcBef>
            </a:pPr>
            <a:endParaRPr sz="1650">
              <a:latin typeface="Tahoma"/>
              <a:cs typeface="Tahoma"/>
            </a:endParaRPr>
          </a:p>
          <a:p>
            <a:pPr marL="371475" marR="606425">
              <a:lnSpc>
                <a:spcPts val="2250"/>
              </a:lnSpc>
            </a:pPr>
            <a:r>
              <a:rPr sz="2100" spc="-20" dirty="0">
                <a:solidFill>
                  <a:srgbClr val="333333"/>
                </a:solidFill>
                <a:latin typeface="Trebuchet MS"/>
                <a:cs typeface="Trebuchet MS"/>
              </a:rPr>
              <a:t>All</a:t>
            </a:r>
            <a:r>
              <a:rPr sz="2100" spc="-50" dirty="0">
                <a:solidFill>
                  <a:srgbClr val="333333"/>
                </a:solidFill>
                <a:latin typeface="Trebuchet MS"/>
                <a:cs typeface="Trebuchet MS"/>
              </a:rPr>
              <a:t> </a:t>
            </a:r>
            <a:r>
              <a:rPr sz="2100" spc="65" dirty="0">
                <a:solidFill>
                  <a:srgbClr val="333333"/>
                </a:solidFill>
                <a:latin typeface="Trebuchet MS"/>
                <a:cs typeface="Trebuchet MS"/>
              </a:rPr>
              <a:t>requests</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ED2137"/>
                </a:solidFill>
                <a:latin typeface="Trebuchet MS"/>
                <a:cs typeface="Trebuchet MS"/>
              </a:rPr>
              <a:t>Path</a:t>
            </a:r>
            <a:r>
              <a:rPr sz="2100" spc="-50" dirty="0">
                <a:solidFill>
                  <a:srgbClr val="ED2137"/>
                </a:solidFill>
                <a:latin typeface="Trebuchet MS"/>
                <a:cs typeface="Trebuchet MS"/>
              </a:rPr>
              <a:t> </a:t>
            </a:r>
            <a:r>
              <a:rPr sz="2100" spc="459" dirty="0">
                <a:solidFill>
                  <a:srgbClr val="ED2137"/>
                </a:solidFill>
                <a:latin typeface="Tahoma"/>
                <a:cs typeface="Tahoma"/>
              </a:rPr>
              <a:t>/</a:t>
            </a:r>
            <a:r>
              <a:rPr sz="2100" spc="-70" dirty="0">
                <a:solidFill>
                  <a:srgbClr val="ED2137"/>
                </a:solidFill>
                <a:latin typeface="Tahoma"/>
                <a:cs typeface="Tahoma"/>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80" dirty="0">
                <a:solidFill>
                  <a:srgbClr val="ED2137"/>
                </a:solidFill>
                <a:latin typeface="Trebuchet MS"/>
                <a:cs typeface="Trebuchet MS"/>
              </a:rPr>
              <a:t>Host</a:t>
            </a:r>
            <a:r>
              <a:rPr sz="2100" spc="-50" dirty="0">
                <a:solidFill>
                  <a:srgbClr val="ED2137"/>
                </a:solidFill>
                <a:latin typeface="Trebuchet MS"/>
                <a:cs typeface="Trebuchet MS"/>
              </a:rPr>
              <a:t> </a:t>
            </a:r>
            <a:r>
              <a:rPr sz="2100" spc="80" dirty="0">
                <a:solidFill>
                  <a:srgbClr val="ED2137"/>
                </a:solidFill>
                <a:latin typeface="Tahoma"/>
                <a:cs typeface="Tahoma"/>
              </a:rPr>
              <a:t>whoami.mycompany.com</a:t>
            </a:r>
            <a:r>
              <a:rPr sz="2100" spc="-70" dirty="0">
                <a:solidFill>
                  <a:srgbClr val="ED2137"/>
                </a:solidFill>
                <a:latin typeface="Tahoma"/>
                <a:cs typeface="Tahoma"/>
              </a:rPr>
              <a:t> </a:t>
            </a:r>
            <a:r>
              <a:rPr sz="2100" spc="-50" dirty="0">
                <a:solidFill>
                  <a:srgbClr val="333333"/>
                </a:solidFill>
                <a:latin typeface="Trebuchet MS"/>
                <a:cs typeface="Trebuchet MS"/>
              </a:rPr>
              <a:t>will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dirty="0">
                <a:solidFill>
                  <a:srgbClr val="333333"/>
                </a:solidFill>
                <a:latin typeface="Trebuchet MS"/>
                <a:cs typeface="Trebuchet MS"/>
              </a:rPr>
              <a:t>directed</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20" dirty="0">
                <a:solidFill>
                  <a:srgbClr val="333333"/>
                </a:solidFill>
                <a:latin typeface="Trebuchet MS"/>
                <a:cs typeface="Trebuchet MS"/>
              </a:rPr>
              <a:t>port </a:t>
            </a:r>
            <a:r>
              <a:rPr sz="2100" spc="95" dirty="0">
                <a:solidFill>
                  <a:srgbClr val="ED2137"/>
                </a:solidFill>
                <a:latin typeface="Trebuchet MS"/>
                <a:cs typeface="Trebuchet MS"/>
              </a:rPr>
              <a:t>8080</a:t>
            </a:r>
            <a:r>
              <a:rPr sz="2100" spc="-60" dirty="0">
                <a:solidFill>
                  <a:srgbClr val="ED2137"/>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80" dirty="0">
                <a:solidFill>
                  <a:srgbClr val="ED2137"/>
                </a:solidFill>
                <a:latin typeface="Trebuchet MS"/>
                <a:cs typeface="Trebuchet MS"/>
              </a:rPr>
              <a:t>whoami</a:t>
            </a:r>
            <a:r>
              <a:rPr sz="2100" spc="-45" dirty="0">
                <a:solidFill>
                  <a:srgbClr val="ED2137"/>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972050"/>
            <a:chOff x="809624" y="1552574"/>
            <a:chExt cx="12211050" cy="4972050"/>
          </a:xfrm>
        </p:grpSpPr>
        <p:sp>
          <p:nvSpPr>
            <p:cNvPr id="4" name="object 4"/>
            <p:cNvSpPr/>
            <p:nvPr/>
          </p:nvSpPr>
          <p:spPr>
            <a:xfrm>
              <a:off x="809612" y="1552574"/>
              <a:ext cx="12211050" cy="4972050"/>
            </a:xfrm>
            <a:custGeom>
              <a:avLst/>
              <a:gdLst/>
              <a:ahLst/>
              <a:cxnLst/>
              <a:rect l="l" t="t" r="r" b="b"/>
              <a:pathLst>
                <a:path w="12211050" h="4972050">
                  <a:moveTo>
                    <a:pt x="12211050" y="0"/>
                  </a:moveTo>
                  <a:lnTo>
                    <a:pt x="12201525" y="0"/>
                  </a:lnTo>
                  <a:lnTo>
                    <a:pt x="12201525" y="4962525"/>
                  </a:lnTo>
                  <a:lnTo>
                    <a:pt x="0" y="4962525"/>
                  </a:lnTo>
                  <a:lnTo>
                    <a:pt x="0" y="4972050"/>
                  </a:lnTo>
                  <a:lnTo>
                    <a:pt x="12201525" y="4972050"/>
                  </a:lnTo>
                  <a:lnTo>
                    <a:pt x="12211050" y="4972050"/>
                  </a:lnTo>
                  <a:lnTo>
                    <a:pt x="12211050" y="496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972050"/>
            </a:xfrm>
            <a:custGeom>
              <a:avLst/>
              <a:gdLst/>
              <a:ahLst/>
              <a:cxnLst/>
              <a:rect l="l" t="t" r="r" b="b"/>
              <a:pathLst>
                <a:path w="9525" h="4972050">
                  <a:moveTo>
                    <a:pt x="0" y="4972049"/>
                  </a:moveTo>
                  <a:lnTo>
                    <a:pt x="0" y="0"/>
                  </a:lnTo>
                  <a:lnTo>
                    <a:pt x="9524" y="9524"/>
                  </a:lnTo>
                  <a:lnTo>
                    <a:pt x="9524" y="4962524"/>
                  </a:lnTo>
                  <a:lnTo>
                    <a:pt x="0" y="49720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DIFFERENT</a:t>
            </a:r>
            <a:r>
              <a:rPr spc="-130" dirty="0"/>
              <a:t> </a:t>
            </a:r>
            <a:r>
              <a:rPr spc="-70" dirty="0"/>
              <a:t>PATHS</a:t>
            </a:r>
            <a:r>
              <a:rPr spc="-125" dirty="0"/>
              <a:t> </a:t>
            </a:r>
            <a:r>
              <a:rPr dirty="0"/>
              <a:t>TO</a:t>
            </a:r>
            <a:r>
              <a:rPr spc="-125" dirty="0"/>
              <a:t> </a:t>
            </a:r>
            <a:r>
              <a:rPr spc="-80" dirty="0"/>
              <a:t>DIFFERENT</a:t>
            </a:r>
            <a:r>
              <a:rPr spc="-125" dirty="0"/>
              <a:t> </a:t>
            </a:r>
            <a:r>
              <a:rPr spc="-80" dirty="0"/>
              <a:t>SERVICES</a:t>
            </a:r>
          </a:p>
        </p:txBody>
      </p:sp>
      <p:sp>
        <p:nvSpPr>
          <p:cNvPr id="7" name="object 7"/>
          <p:cNvSpPr txBox="1"/>
          <p:nvPr/>
        </p:nvSpPr>
        <p:spPr>
          <a:xfrm>
            <a:off x="949325" y="1625600"/>
            <a:ext cx="4189095" cy="4801235"/>
          </a:xfrm>
          <a:prstGeom prst="rect">
            <a:avLst/>
          </a:prstGeom>
        </p:spPr>
        <p:txBody>
          <a:bodyPr vert="horz" wrap="square" lIns="0" tIns="31115" rIns="0" bIns="0" rtlCol="0">
            <a:spAutoFit/>
          </a:bodyPr>
          <a:lstStyle/>
          <a:p>
            <a:pPr marL="12700" marR="130810">
              <a:lnSpc>
                <a:spcPts val="1880"/>
              </a:lnSpc>
              <a:spcBef>
                <a:spcPts val="24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networking.k8s.io/v1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0" dirty="0">
                <a:latin typeface="Tahoma"/>
                <a:cs typeface="Tahoma"/>
              </a:rPr>
              <a:t>Ingress</a:t>
            </a:r>
            <a:endParaRPr sz="1650">
              <a:latin typeface="Tahoma"/>
              <a:cs typeface="Tahoma"/>
            </a:endParaRPr>
          </a:p>
          <a:p>
            <a:pPr marL="12700">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12700" marR="2906395" indent="25209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500" dirty="0">
                <a:latin typeface="Tahoma"/>
                <a:cs typeface="Tahoma"/>
              </a:rPr>
              <a:t>jj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a:lnSpc>
                <a:spcPts val="1770"/>
              </a:lnSpc>
            </a:pPr>
            <a:r>
              <a:rPr sz="1650" spc="295" dirty="0">
                <a:solidFill>
                  <a:srgbClr val="0077AA"/>
                </a:solidFill>
                <a:latin typeface="Tahoma"/>
                <a:cs typeface="Tahoma"/>
              </a:rPr>
              <a:t>rules</a:t>
            </a:r>
            <a:r>
              <a:rPr sz="1650" spc="295" dirty="0">
                <a:solidFill>
                  <a:srgbClr val="999999"/>
                </a:solidFill>
                <a:latin typeface="Tahoma"/>
                <a:cs typeface="Tahoma"/>
              </a:rPr>
              <a:t>:</a:t>
            </a:r>
            <a:endParaRPr sz="1650">
              <a:latin typeface="Tahoma"/>
              <a:cs typeface="Tahoma"/>
            </a:endParaRPr>
          </a:p>
          <a:p>
            <a:pPr marL="767715" marR="130810" indent="-250825">
              <a:lnSpc>
                <a:spcPts val="1880"/>
              </a:lnSpc>
              <a:spcBef>
                <a:spcPts val="90"/>
              </a:spcBef>
              <a:buClr>
                <a:srgbClr val="999999"/>
              </a:buClr>
              <a:buChar char="-"/>
              <a:tabLst>
                <a:tab pos="769620" algn="l"/>
              </a:tabLst>
            </a:pPr>
            <a:r>
              <a:rPr sz="1650" spc="245" dirty="0">
                <a:solidFill>
                  <a:srgbClr val="0077AA"/>
                </a:solidFill>
                <a:latin typeface="Tahoma"/>
                <a:cs typeface="Tahoma"/>
              </a:rPr>
              <a:t>host</a:t>
            </a:r>
            <a:r>
              <a:rPr sz="1650" spc="245" dirty="0">
                <a:solidFill>
                  <a:srgbClr val="999999"/>
                </a:solidFill>
                <a:latin typeface="Tahoma"/>
                <a:cs typeface="Tahoma"/>
              </a:rPr>
              <a:t>:</a:t>
            </a:r>
            <a:r>
              <a:rPr sz="1650" spc="490" dirty="0">
                <a:solidFill>
                  <a:srgbClr val="999999"/>
                </a:solidFill>
                <a:latin typeface="Tahoma"/>
                <a:cs typeface="Tahoma"/>
              </a:rPr>
              <a:t> </a:t>
            </a:r>
            <a:r>
              <a:rPr sz="1650" spc="70" dirty="0">
                <a:latin typeface="Tahoma"/>
                <a:cs typeface="Tahoma"/>
              </a:rPr>
              <a:t>abrams.mycompany.com 	</a:t>
            </a:r>
            <a:r>
              <a:rPr sz="1650" spc="275" dirty="0">
                <a:solidFill>
                  <a:srgbClr val="0077AA"/>
                </a:solidFill>
                <a:latin typeface="Tahoma"/>
                <a:cs typeface="Tahoma"/>
              </a:rPr>
              <a:t>http</a:t>
            </a:r>
            <a:r>
              <a:rPr sz="1650" spc="275" dirty="0">
                <a:solidFill>
                  <a:srgbClr val="999999"/>
                </a:solidFill>
                <a:latin typeface="Tahoma"/>
                <a:cs typeface="Tahoma"/>
              </a:rPr>
              <a:t>:</a:t>
            </a:r>
            <a:endParaRPr sz="1650">
              <a:latin typeface="Tahoma"/>
              <a:cs typeface="Tahoma"/>
            </a:endParaRPr>
          </a:p>
          <a:p>
            <a:pPr marL="1021715">
              <a:lnSpc>
                <a:spcPts val="1770"/>
              </a:lnSpc>
            </a:pPr>
            <a:r>
              <a:rPr sz="1650" spc="215" dirty="0">
                <a:solidFill>
                  <a:srgbClr val="0077AA"/>
                </a:solidFill>
                <a:latin typeface="Tahoma"/>
                <a:cs typeface="Tahoma"/>
              </a:rPr>
              <a:t>paths</a:t>
            </a:r>
            <a:r>
              <a:rPr sz="1650" spc="215" dirty="0">
                <a:solidFill>
                  <a:srgbClr val="999999"/>
                </a:solidFill>
                <a:latin typeface="Tahoma"/>
                <a:cs typeface="Tahoma"/>
              </a:rPr>
              <a:t>:</a:t>
            </a:r>
            <a:endParaRPr sz="1650">
              <a:latin typeface="Tahoma"/>
              <a:cs typeface="Tahoma"/>
            </a:endParaRPr>
          </a:p>
          <a:p>
            <a:pPr marL="1524635" marR="635635" lvl="1" indent="-250825">
              <a:lnSpc>
                <a:spcPts val="1870"/>
              </a:lnSpc>
              <a:spcBef>
                <a:spcPts val="105"/>
              </a:spcBef>
              <a:buClr>
                <a:srgbClr val="999999"/>
              </a:buClr>
              <a:buChar char="-"/>
              <a:tabLst>
                <a:tab pos="1526540" algn="l"/>
              </a:tabLst>
            </a:pPr>
            <a:r>
              <a:rPr sz="1650" spc="220" dirty="0">
                <a:solidFill>
                  <a:srgbClr val="0077AA"/>
                </a:solidFill>
                <a:latin typeface="Tahoma"/>
                <a:cs typeface="Tahoma"/>
              </a:rPr>
              <a:t>path</a:t>
            </a:r>
            <a:r>
              <a:rPr sz="1650" spc="220" dirty="0">
                <a:solidFill>
                  <a:srgbClr val="999999"/>
                </a:solidFill>
                <a:latin typeface="Tahoma"/>
                <a:cs typeface="Tahoma"/>
              </a:rPr>
              <a:t>:</a:t>
            </a:r>
            <a:r>
              <a:rPr sz="1650" spc="490" dirty="0">
                <a:solidFill>
                  <a:srgbClr val="999999"/>
                </a:solidFill>
                <a:latin typeface="Tahoma"/>
                <a:cs typeface="Tahoma"/>
              </a:rPr>
              <a:t> </a:t>
            </a:r>
            <a:r>
              <a:rPr sz="1650" spc="340" dirty="0">
                <a:latin typeface="Tahoma"/>
                <a:cs typeface="Tahoma"/>
              </a:rPr>
              <a:t>/alias 	</a:t>
            </a:r>
            <a:r>
              <a:rPr sz="1650" spc="165" dirty="0">
                <a:solidFill>
                  <a:srgbClr val="0077AA"/>
                </a:solidFill>
                <a:latin typeface="Tahoma"/>
                <a:cs typeface="Tahoma"/>
              </a:rPr>
              <a:t>pathType</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Prefix 	</a:t>
            </a:r>
            <a:r>
              <a:rPr sz="1650" spc="145" dirty="0">
                <a:solidFill>
                  <a:srgbClr val="0077AA"/>
                </a:solidFill>
                <a:latin typeface="Tahoma"/>
                <a:cs typeface="Tahoma"/>
              </a:rPr>
              <a:t>backend</a:t>
            </a:r>
            <a:r>
              <a:rPr sz="1650" spc="145" dirty="0">
                <a:solidFill>
                  <a:srgbClr val="999999"/>
                </a:solidFill>
                <a:latin typeface="Tahoma"/>
                <a:cs typeface="Tahoma"/>
              </a:rPr>
              <a:t>:</a:t>
            </a:r>
            <a:endParaRPr sz="1650">
              <a:latin typeface="Tahoma"/>
              <a:cs typeface="Tahoma"/>
            </a:endParaRPr>
          </a:p>
          <a:p>
            <a:pPr marL="1778635">
              <a:lnSpc>
                <a:spcPts val="1789"/>
              </a:lnSpc>
            </a:pPr>
            <a:r>
              <a:rPr sz="1650" spc="275" dirty="0">
                <a:solidFill>
                  <a:srgbClr val="0077AA"/>
                </a:solidFill>
                <a:latin typeface="Tahoma"/>
                <a:cs typeface="Tahoma"/>
              </a:rPr>
              <a:t>service</a:t>
            </a:r>
            <a:r>
              <a:rPr sz="1650" spc="275" dirty="0">
                <a:solidFill>
                  <a:srgbClr val="999999"/>
                </a:solidFill>
                <a:latin typeface="Tahoma"/>
                <a:cs typeface="Tahoma"/>
              </a:rPr>
              <a:t>:</a:t>
            </a:r>
            <a:endParaRPr sz="1650">
              <a:latin typeface="Tahoma"/>
              <a:cs typeface="Tahoma"/>
            </a:endParaRPr>
          </a:p>
          <a:p>
            <a:pPr marL="2030730" marR="5080">
              <a:lnSpc>
                <a:spcPts val="1880"/>
              </a:lnSpc>
              <a:spcBef>
                <a:spcPts val="90"/>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5" dirty="0">
                <a:solidFill>
                  <a:srgbClr val="999999"/>
                </a:solidFill>
                <a:latin typeface="Tahoma"/>
                <a:cs typeface="Tahoma"/>
              </a:rPr>
              <a:t> </a:t>
            </a:r>
            <a:r>
              <a:rPr sz="1650" spc="325" dirty="0">
                <a:latin typeface="Tahoma"/>
                <a:cs typeface="Tahoma"/>
              </a:rPr>
              <a:t>forty</a:t>
            </a:r>
            <a:r>
              <a:rPr sz="1650" spc="325" dirty="0">
                <a:solidFill>
                  <a:srgbClr val="999999"/>
                </a:solidFill>
                <a:latin typeface="Tahoma"/>
                <a:cs typeface="Tahoma"/>
              </a:rPr>
              <a:t>-</a:t>
            </a:r>
            <a:r>
              <a:rPr sz="1650" spc="130" dirty="0">
                <a:latin typeface="Tahoma"/>
                <a:cs typeface="Tahoma"/>
              </a:rPr>
              <a:t>seven </a:t>
            </a:r>
            <a:r>
              <a:rPr sz="1650" spc="270" dirty="0">
                <a:solidFill>
                  <a:srgbClr val="0077AA"/>
                </a:solidFill>
                <a:latin typeface="Tahoma"/>
                <a:cs typeface="Tahoma"/>
              </a:rPr>
              <a:t>port</a:t>
            </a:r>
            <a:r>
              <a:rPr sz="1650" spc="270" dirty="0">
                <a:solidFill>
                  <a:srgbClr val="999999"/>
                </a:solidFill>
                <a:latin typeface="Tahoma"/>
                <a:cs typeface="Tahoma"/>
              </a:rPr>
              <a:t>:</a:t>
            </a:r>
            <a:endParaRPr sz="1650">
              <a:latin typeface="Tahoma"/>
              <a:cs typeface="Tahoma"/>
            </a:endParaRPr>
          </a:p>
          <a:p>
            <a:pPr marL="2283460">
              <a:lnSpc>
                <a:spcPts val="1770"/>
              </a:lnSpc>
            </a:pPr>
            <a:r>
              <a:rPr sz="1650" spc="105" dirty="0">
                <a:solidFill>
                  <a:srgbClr val="0077AA"/>
                </a:solidFill>
                <a:latin typeface="Tahoma"/>
                <a:cs typeface="Tahoma"/>
              </a:rPr>
              <a:t>number</a:t>
            </a:r>
            <a:r>
              <a:rPr sz="1650" spc="105" dirty="0">
                <a:solidFill>
                  <a:srgbClr val="999999"/>
                </a:solidFill>
                <a:latin typeface="Tahoma"/>
                <a:cs typeface="Tahoma"/>
              </a:rPr>
              <a:t>:</a:t>
            </a:r>
            <a:r>
              <a:rPr sz="1650" spc="475"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a:p>
            <a:pPr marL="1524635" marR="635635" lvl="1" indent="-250825" algn="just">
              <a:lnSpc>
                <a:spcPts val="1870"/>
              </a:lnSpc>
              <a:spcBef>
                <a:spcPts val="105"/>
              </a:spcBef>
              <a:buClr>
                <a:srgbClr val="999999"/>
              </a:buClr>
              <a:buChar char="-"/>
              <a:tabLst>
                <a:tab pos="1526540" algn="l"/>
              </a:tabLst>
            </a:pPr>
            <a:r>
              <a:rPr sz="1650" spc="220" dirty="0">
                <a:solidFill>
                  <a:srgbClr val="0077AA"/>
                </a:solidFill>
                <a:latin typeface="Tahoma"/>
                <a:cs typeface="Tahoma"/>
              </a:rPr>
              <a:t>path</a:t>
            </a:r>
            <a:r>
              <a:rPr sz="1650" spc="220" dirty="0">
                <a:solidFill>
                  <a:srgbClr val="999999"/>
                </a:solidFill>
                <a:latin typeface="Tahoma"/>
                <a:cs typeface="Tahoma"/>
              </a:rPr>
              <a:t>:</a:t>
            </a:r>
            <a:r>
              <a:rPr sz="1650" spc="490" dirty="0">
                <a:solidFill>
                  <a:srgbClr val="999999"/>
                </a:solidFill>
                <a:latin typeface="Tahoma"/>
                <a:cs typeface="Tahoma"/>
              </a:rPr>
              <a:t> </a:t>
            </a:r>
            <a:r>
              <a:rPr sz="1650" spc="280" dirty="0">
                <a:latin typeface="Tahoma"/>
                <a:cs typeface="Tahoma"/>
              </a:rPr>
              <a:t>/ze</a:t>
            </a:r>
            <a:r>
              <a:rPr sz="1650" spc="280" dirty="0">
                <a:solidFill>
                  <a:srgbClr val="999999"/>
                </a:solidFill>
                <a:latin typeface="Tahoma"/>
                <a:cs typeface="Tahoma"/>
              </a:rPr>
              <a:t>-</a:t>
            </a:r>
            <a:r>
              <a:rPr sz="1650" spc="215" dirty="0">
                <a:latin typeface="Tahoma"/>
                <a:cs typeface="Tahoma"/>
              </a:rPr>
              <a:t>others 	</a:t>
            </a:r>
            <a:r>
              <a:rPr sz="1650" spc="165" dirty="0">
                <a:solidFill>
                  <a:srgbClr val="0077AA"/>
                </a:solidFill>
                <a:latin typeface="Tahoma"/>
                <a:cs typeface="Tahoma"/>
              </a:rPr>
              <a:t>pathType</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Prefix 	</a:t>
            </a:r>
            <a:r>
              <a:rPr sz="1650" spc="145" dirty="0">
                <a:solidFill>
                  <a:srgbClr val="0077AA"/>
                </a:solidFill>
                <a:latin typeface="Tahoma"/>
                <a:cs typeface="Tahoma"/>
              </a:rPr>
              <a:t>backend</a:t>
            </a:r>
            <a:r>
              <a:rPr sz="1650" spc="145" dirty="0">
                <a:solidFill>
                  <a:srgbClr val="999999"/>
                </a:solidFill>
                <a:latin typeface="Tahoma"/>
                <a:cs typeface="Tahoma"/>
              </a:rPr>
              <a:t>:</a:t>
            </a:r>
            <a:endParaRPr sz="1650">
              <a:latin typeface="Tahoma"/>
              <a:cs typeface="Tahoma"/>
            </a:endParaRPr>
          </a:p>
          <a:p>
            <a:pPr marL="1778635" algn="just">
              <a:lnSpc>
                <a:spcPts val="1839"/>
              </a:lnSpc>
            </a:pPr>
            <a:r>
              <a:rPr sz="1650" spc="285" dirty="0">
                <a:solidFill>
                  <a:srgbClr val="0077AA"/>
                </a:solidFill>
                <a:latin typeface="Tahoma"/>
                <a:cs typeface="Tahoma"/>
              </a:rPr>
              <a:t>service</a:t>
            </a:r>
            <a:r>
              <a:rPr sz="1650" spc="285" dirty="0">
                <a:solidFill>
                  <a:srgbClr val="999999"/>
                </a:solidFill>
                <a:latin typeface="Tahoma"/>
                <a:cs typeface="Tahoma"/>
              </a:rPr>
              <a:t>:</a:t>
            </a:r>
            <a:r>
              <a:rPr sz="1650" spc="-5" dirty="0">
                <a:solidFill>
                  <a:srgbClr val="999999"/>
                </a:solidFill>
                <a:latin typeface="Tahoma"/>
                <a:cs typeface="Tahoma"/>
              </a:rPr>
              <a:t>  </a:t>
            </a:r>
            <a:r>
              <a:rPr sz="1650" spc="420" dirty="0">
                <a:latin typeface="Tahoma"/>
                <a:cs typeface="Tahoma"/>
              </a:rPr>
              <a:t>(</a:t>
            </a:r>
            <a:r>
              <a:rPr sz="1650" spc="420" dirty="0">
                <a:solidFill>
                  <a:srgbClr val="999999"/>
                </a:solidFill>
                <a:latin typeface="Tahoma"/>
                <a:cs typeface="Tahoma"/>
              </a:rPr>
              <a:t>...</a:t>
            </a:r>
            <a:r>
              <a:rPr sz="1650" spc="420" dirty="0">
                <a:latin typeface="Tahoma"/>
                <a:cs typeface="Tahoma"/>
              </a:rPr>
              <a:t>)</a:t>
            </a:r>
            <a:endParaRPr sz="1650">
              <a:latin typeface="Tahoma"/>
              <a:cs typeface="Tahoma"/>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686425"/>
            <a:chOff x="809624" y="1552574"/>
            <a:chExt cx="12211050" cy="5686425"/>
          </a:xfrm>
        </p:grpSpPr>
        <p:sp>
          <p:nvSpPr>
            <p:cNvPr id="4" name="object 4"/>
            <p:cNvSpPr/>
            <p:nvPr/>
          </p:nvSpPr>
          <p:spPr>
            <a:xfrm>
              <a:off x="809612" y="1552574"/>
              <a:ext cx="12211050" cy="5686425"/>
            </a:xfrm>
            <a:custGeom>
              <a:avLst/>
              <a:gdLst/>
              <a:ahLst/>
              <a:cxnLst/>
              <a:rect l="l" t="t" r="r" b="b"/>
              <a:pathLst>
                <a:path w="12211050" h="5686425">
                  <a:moveTo>
                    <a:pt x="12211050" y="0"/>
                  </a:moveTo>
                  <a:lnTo>
                    <a:pt x="12201525" y="0"/>
                  </a:lnTo>
                  <a:lnTo>
                    <a:pt x="12201525" y="5676900"/>
                  </a:lnTo>
                  <a:lnTo>
                    <a:pt x="0" y="5676900"/>
                  </a:lnTo>
                  <a:lnTo>
                    <a:pt x="0" y="5686425"/>
                  </a:lnTo>
                  <a:lnTo>
                    <a:pt x="12201525" y="5686425"/>
                  </a:lnTo>
                  <a:lnTo>
                    <a:pt x="12211050" y="5686425"/>
                  </a:lnTo>
                  <a:lnTo>
                    <a:pt x="12211050" y="567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686425"/>
            </a:xfrm>
            <a:custGeom>
              <a:avLst/>
              <a:gdLst/>
              <a:ahLst/>
              <a:cxnLst/>
              <a:rect l="l" t="t" r="r" b="b"/>
              <a:pathLst>
                <a:path w="9525" h="5686425">
                  <a:moveTo>
                    <a:pt x="0" y="5686424"/>
                  </a:moveTo>
                  <a:lnTo>
                    <a:pt x="0" y="0"/>
                  </a:lnTo>
                  <a:lnTo>
                    <a:pt x="9524" y="9524"/>
                  </a:lnTo>
                  <a:lnTo>
                    <a:pt x="9524" y="5676899"/>
                  </a:lnTo>
                  <a:lnTo>
                    <a:pt x="0" y="5686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DIFFERENT</a:t>
            </a:r>
            <a:r>
              <a:rPr spc="-95" dirty="0"/>
              <a:t> </a:t>
            </a:r>
            <a:r>
              <a:rPr spc="-10" dirty="0"/>
              <a:t>HOSTS</a:t>
            </a:r>
          </a:p>
        </p:txBody>
      </p:sp>
      <p:sp>
        <p:nvSpPr>
          <p:cNvPr id="7" name="object 7"/>
          <p:cNvSpPr txBox="1"/>
          <p:nvPr/>
        </p:nvSpPr>
        <p:spPr>
          <a:xfrm>
            <a:off x="949325" y="1625600"/>
            <a:ext cx="4062729" cy="5515610"/>
          </a:xfrm>
          <a:prstGeom prst="rect">
            <a:avLst/>
          </a:prstGeom>
        </p:spPr>
        <p:txBody>
          <a:bodyPr vert="horz" wrap="square" lIns="0" tIns="31115" rIns="0" bIns="0" rtlCol="0">
            <a:spAutoFit/>
          </a:bodyPr>
          <a:lstStyle/>
          <a:p>
            <a:pPr marL="12700" marR="5080">
              <a:lnSpc>
                <a:spcPts val="1880"/>
              </a:lnSpc>
              <a:spcBef>
                <a:spcPts val="24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networking.k8s.io/v1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0" dirty="0">
                <a:latin typeface="Tahoma"/>
                <a:cs typeface="Tahoma"/>
              </a:rPr>
              <a:t>Ingress</a:t>
            </a:r>
            <a:endParaRPr sz="1650">
              <a:latin typeface="Tahoma"/>
              <a:cs typeface="Tahoma"/>
            </a:endParaRPr>
          </a:p>
          <a:p>
            <a:pPr marL="12700">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12700" marR="2275840" indent="25209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whoami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a:lnSpc>
                <a:spcPts val="1770"/>
              </a:lnSpc>
            </a:pPr>
            <a:r>
              <a:rPr sz="1650" spc="295" dirty="0">
                <a:solidFill>
                  <a:srgbClr val="0077AA"/>
                </a:solidFill>
                <a:latin typeface="Tahoma"/>
                <a:cs typeface="Tahoma"/>
              </a:rPr>
              <a:t>rules</a:t>
            </a:r>
            <a:r>
              <a:rPr sz="1650" spc="295" dirty="0">
                <a:solidFill>
                  <a:srgbClr val="999999"/>
                </a:solidFill>
                <a:latin typeface="Tahoma"/>
                <a:cs typeface="Tahoma"/>
              </a:rPr>
              <a:t>:</a:t>
            </a:r>
            <a:endParaRPr sz="1650">
              <a:latin typeface="Tahoma"/>
              <a:cs typeface="Tahoma"/>
            </a:endParaRPr>
          </a:p>
          <a:p>
            <a:pPr marL="767715" marR="5080" indent="-250825">
              <a:lnSpc>
                <a:spcPts val="1880"/>
              </a:lnSpc>
              <a:spcBef>
                <a:spcPts val="90"/>
              </a:spcBef>
              <a:buClr>
                <a:srgbClr val="999999"/>
              </a:buClr>
              <a:buChar char="-"/>
              <a:tabLst>
                <a:tab pos="769620" algn="l"/>
              </a:tabLst>
            </a:pPr>
            <a:r>
              <a:rPr sz="1650" spc="245" dirty="0">
                <a:solidFill>
                  <a:srgbClr val="0077AA"/>
                </a:solidFill>
                <a:latin typeface="Tahoma"/>
                <a:cs typeface="Tahoma"/>
              </a:rPr>
              <a:t>host</a:t>
            </a:r>
            <a:r>
              <a:rPr sz="1650" spc="245" dirty="0">
                <a:solidFill>
                  <a:srgbClr val="999999"/>
                </a:solidFill>
                <a:latin typeface="Tahoma"/>
                <a:cs typeface="Tahoma"/>
              </a:rPr>
              <a:t>:</a:t>
            </a:r>
            <a:r>
              <a:rPr sz="1650" spc="490" dirty="0">
                <a:solidFill>
                  <a:srgbClr val="999999"/>
                </a:solidFill>
                <a:latin typeface="Tahoma"/>
                <a:cs typeface="Tahoma"/>
              </a:rPr>
              <a:t> </a:t>
            </a:r>
            <a:r>
              <a:rPr sz="1650" spc="125" dirty="0">
                <a:latin typeface="Tahoma"/>
                <a:cs typeface="Tahoma"/>
              </a:rPr>
              <a:t>fringe.mycompany.com 	</a:t>
            </a:r>
            <a:r>
              <a:rPr sz="1650" spc="275" dirty="0">
                <a:solidFill>
                  <a:srgbClr val="0077AA"/>
                </a:solidFill>
                <a:latin typeface="Tahoma"/>
                <a:cs typeface="Tahoma"/>
              </a:rPr>
              <a:t>http</a:t>
            </a:r>
            <a:r>
              <a:rPr sz="1650" spc="275" dirty="0">
                <a:solidFill>
                  <a:srgbClr val="999999"/>
                </a:solidFill>
                <a:latin typeface="Tahoma"/>
                <a:cs typeface="Tahoma"/>
              </a:rPr>
              <a:t>:</a:t>
            </a:r>
            <a:endParaRPr sz="1650">
              <a:latin typeface="Tahoma"/>
              <a:cs typeface="Tahoma"/>
            </a:endParaRPr>
          </a:p>
          <a:p>
            <a:pPr marL="1021715">
              <a:lnSpc>
                <a:spcPts val="1770"/>
              </a:lnSpc>
            </a:pPr>
            <a:r>
              <a:rPr sz="1650" spc="215" dirty="0">
                <a:solidFill>
                  <a:srgbClr val="0077AA"/>
                </a:solidFill>
                <a:latin typeface="Tahoma"/>
                <a:cs typeface="Tahoma"/>
              </a:rPr>
              <a:t>paths</a:t>
            </a:r>
            <a:r>
              <a:rPr sz="1650" spc="215" dirty="0">
                <a:solidFill>
                  <a:srgbClr val="999999"/>
                </a:solidFill>
                <a:latin typeface="Tahoma"/>
                <a:cs typeface="Tahoma"/>
              </a:rPr>
              <a:t>:</a:t>
            </a:r>
            <a:endParaRPr sz="1650">
              <a:latin typeface="Tahoma"/>
              <a:cs typeface="Tahoma"/>
            </a:endParaRPr>
          </a:p>
          <a:p>
            <a:pPr marL="1524635" marR="509270" lvl="1" indent="-250825">
              <a:lnSpc>
                <a:spcPts val="1870"/>
              </a:lnSpc>
              <a:spcBef>
                <a:spcPts val="105"/>
              </a:spcBef>
              <a:buClr>
                <a:srgbClr val="999999"/>
              </a:buClr>
              <a:buChar char="-"/>
              <a:tabLst>
                <a:tab pos="1526540" algn="l"/>
              </a:tabLst>
            </a:pPr>
            <a:r>
              <a:rPr sz="1650" spc="220" dirty="0">
                <a:solidFill>
                  <a:srgbClr val="0077AA"/>
                </a:solidFill>
                <a:latin typeface="Tahoma"/>
                <a:cs typeface="Tahoma"/>
              </a:rPr>
              <a:t>path</a:t>
            </a:r>
            <a:r>
              <a:rPr sz="1650" spc="220" dirty="0">
                <a:solidFill>
                  <a:srgbClr val="999999"/>
                </a:solidFill>
                <a:latin typeface="Tahoma"/>
                <a:cs typeface="Tahoma"/>
              </a:rPr>
              <a:t>:</a:t>
            </a:r>
            <a:r>
              <a:rPr sz="1650" spc="490" dirty="0">
                <a:solidFill>
                  <a:srgbClr val="999999"/>
                </a:solidFill>
                <a:latin typeface="Tahoma"/>
                <a:cs typeface="Tahoma"/>
              </a:rPr>
              <a:t> </a:t>
            </a:r>
            <a:r>
              <a:rPr sz="1650" spc="310" dirty="0">
                <a:latin typeface="Tahoma"/>
                <a:cs typeface="Tahoma"/>
              </a:rPr>
              <a:t>/ 	</a:t>
            </a:r>
            <a:r>
              <a:rPr sz="1650" spc="165" dirty="0">
                <a:solidFill>
                  <a:srgbClr val="0077AA"/>
                </a:solidFill>
                <a:latin typeface="Tahoma"/>
                <a:cs typeface="Tahoma"/>
              </a:rPr>
              <a:t>pathType</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Prefix 	</a:t>
            </a:r>
            <a:r>
              <a:rPr sz="1650" spc="145" dirty="0">
                <a:solidFill>
                  <a:srgbClr val="0077AA"/>
                </a:solidFill>
                <a:latin typeface="Tahoma"/>
                <a:cs typeface="Tahoma"/>
              </a:rPr>
              <a:t>backend</a:t>
            </a:r>
            <a:r>
              <a:rPr sz="1650" spc="145" dirty="0">
                <a:solidFill>
                  <a:srgbClr val="999999"/>
                </a:solidFill>
                <a:latin typeface="Tahoma"/>
                <a:cs typeface="Tahoma"/>
              </a:rPr>
              <a:t>:</a:t>
            </a:r>
            <a:endParaRPr sz="1650">
              <a:latin typeface="Tahoma"/>
              <a:cs typeface="Tahoma"/>
            </a:endParaRPr>
          </a:p>
          <a:p>
            <a:pPr marL="1778635">
              <a:lnSpc>
                <a:spcPts val="1789"/>
              </a:lnSpc>
            </a:pPr>
            <a:r>
              <a:rPr sz="1650" spc="275" dirty="0">
                <a:solidFill>
                  <a:srgbClr val="0077AA"/>
                </a:solidFill>
                <a:latin typeface="Tahoma"/>
                <a:cs typeface="Tahoma"/>
              </a:rPr>
              <a:t>service</a:t>
            </a:r>
            <a:r>
              <a:rPr sz="1650" spc="275" dirty="0">
                <a:solidFill>
                  <a:srgbClr val="999999"/>
                </a:solidFill>
                <a:latin typeface="Tahoma"/>
                <a:cs typeface="Tahoma"/>
              </a:rPr>
              <a:t>:</a:t>
            </a:r>
            <a:endParaRPr sz="1650">
              <a:latin typeface="Tahoma"/>
              <a:cs typeface="Tahoma"/>
            </a:endParaRPr>
          </a:p>
          <a:p>
            <a:pPr marL="2030730" marR="509270">
              <a:lnSpc>
                <a:spcPts val="1880"/>
              </a:lnSpc>
              <a:spcBef>
                <a:spcPts val="90"/>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85" dirty="0">
                <a:latin typeface="Tahoma"/>
                <a:cs typeface="Tahoma"/>
              </a:rPr>
              <a:t>bishop </a:t>
            </a:r>
            <a:r>
              <a:rPr sz="1650" spc="270" dirty="0">
                <a:solidFill>
                  <a:srgbClr val="0077AA"/>
                </a:solidFill>
                <a:latin typeface="Tahoma"/>
                <a:cs typeface="Tahoma"/>
              </a:rPr>
              <a:t>port</a:t>
            </a:r>
            <a:r>
              <a:rPr sz="1650" spc="270" dirty="0">
                <a:solidFill>
                  <a:srgbClr val="999999"/>
                </a:solidFill>
                <a:latin typeface="Tahoma"/>
                <a:cs typeface="Tahoma"/>
              </a:rPr>
              <a:t>:</a:t>
            </a:r>
            <a:endParaRPr sz="1650">
              <a:latin typeface="Tahoma"/>
              <a:cs typeface="Tahoma"/>
            </a:endParaRPr>
          </a:p>
          <a:p>
            <a:pPr marL="2283460">
              <a:lnSpc>
                <a:spcPts val="1770"/>
              </a:lnSpc>
            </a:pPr>
            <a:r>
              <a:rPr sz="1650" spc="105" dirty="0">
                <a:solidFill>
                  <a:srgbClr val="0077AA"/>
                </a:solidFill>
                <a:latin typeface="Tahoma"/>
                <a:cs typeface="Tahoma"/>
              </a:rPr>
              <a:t>number</a:t>
            </a:r>
            <a:r>
              <a:rPr sz="1650" spc="105" dirty="0">
                <a:solidFill>
                  <a:srgbClr val="999999"/>
                </a:solidFill>
                <a:latin typeface="Tahoma"/>
                <a:cs typeface="Tahoma"/>
              </a:rPr>
              <a:t>:</a:t>
            </a:r>
            <a:r>
              <a:rPr sz="1650" spc="475"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a:p>
            <a:pPr marL="767715" marR="257175" indent="-250825">
              <a:lnSpc>
                <a:spcPts val="1880"/>
              </a:lnSpc>
              <a:spcBef>
                <a:spcPts val="95"/>
              </a:spcBef>
              <a:buClr>
                <a:srgbClr val="999999"/>
              </a:buClr>
              <a:buChar char="-"/>
              <a:tabLst>
                <a:tab pos="769620" algn="l"/>
              </a:tabLst>
            </a:pPr>
            <a:r>
              <a:rPr sz="1650" spc="245" dirty="0">
                <a:solidFill>
                  <a:srgbClr val="0077AA"/>
                </a:solidFill>
                <a:latin typeface="Tahoma"/>
                <a:cs typeface="Tahoma"/>
              </a:rPr>
              <a:t>host</a:t>
            </a:r>
            <a:r>
              <a:rPr sz="1650" spc="245" dirty="0">
                <a:solidFill>
                  <a:srgbClr val="999999"/>
                </a:solidFill>
                <a:latin typeface="Tahoma"/>
                <a:cs typeface="Tahoma"/>
              </a:rPr>
              <a:t>:</a:t>
            </a:r>
            <a:r>
              <a:rPr sz="1650" spc="490" dirty="0">
                <a:solidFill>
                  <a:srgbClr val="999999"/>
                </a:solidFill>
                <a:latin typeface="Tahoma"/>
                <a:cs typeface="Tahoma"/>
              </a:rPr>
              <a:t> </a:t>
            </a:r>
            <a:r>
              <a:rPr sz="1650" spc="125" dirty="0">
                <a:latin typeface="Tahoma"/>
                <a:cs typeface="Tahoma"/>
              </a:rPr>
              <a:t>lost.mycompany.com 	</a:t>
            </a:r>
            <a:r>
              <a:rPr sz="1650" spc="275" dirty="0">
                <a:solidFill>
                  <a:srgbClr val="0077AA"/>
                </a:solidFill>
                <a:latin typeface="Tahoma"/>
                <a:cs typeface="Tahoma"/>
              </a:rPr>
              <a:t>http</a:t>
            </a:r>
            <a:r>
              <a:rPr sz="1650" spc="275" dirty="0">
                <a:solidFill>
                  <a:srgbClr val="999999"/>
                </a:solidFill>
                <a:latin typeface="Tahoma"/>
                <a:cs typeface="Tahoma"/>
              </a:rPr>
              <a:t>:</a:t>
            </a:r>
            <a:endParaRPr sz="1650">
              <a:latin typeface="Tahoma"/>
              <a:cs typeface="Tahoma"/>
            </a:endParaRPr>
          </a:p>
          <a:p>
            <a:pPr marL="1021715">
              <a:lnSpc>
                <a:spcPts val="1770"/>
              </a:lnSpc>
            </a:pPr>
            <a:r>
              <a:rPr sz="1650" spc="215" dirty="0">
                <a:solidFill>
                  <a:srgbClr val="0077AA"/>
                </a:solidFill>
                <a:latin typeface="Tahoma"/>
                <a:cs typeface="Tahoma"/>
              </a:rPr>
              <a:t>paths</a:t>
            </a:r>
            <a:r>
              <a:rPr sz="1650" spc="215" dirty="0">
                <a:solidFill>
                  <a:srgbClr val="999999"/>
                </a:solidFill>
                <a:latin typeface="Tahoma"/>
                <a:cs typeface="Tahoma"/>
              </a:rPr>
              <a:t>:</a:t>
            </a:r>
            <a:endParaRPr sz="1650">
              <a:latin typeface="Tahoma"/>
              <a:cs typeface="Tahoma"/>
            </a:endParaRPr>
          </a:p>
          <a:p>
            <a:pPr marL="1524635" marR="509270" lvl="1" indent="-250825">
              <a:lnSpc>
                <a:spcPts val="1880"/>
              </a:lnSpc>
              <a:spcBef>
                <a:spcPts val="95"/>
              </a:spcBef>
              <a:buClr>
                <a:srgbClr val="999999"/>
              </a:buClr>
              <a:buChar char="-"/>
              <a:tabLst>
                <a:tab pos="1526540" algn="l"/>
              </a:tabLst>
            </a:pPr>
            <a:r>
              <a:rPr sz="1650" spc="220" dirty="0">
                <a:solidFill>
                  <a:srgbClr val="0077AA"/>
                </a:solidFill>
                <a:latin typeface="Tahoma"/>
                <a:cs typeface="Tahoma"/>
              </a:rPr>
              <a:t>path</a:t>
            </a:r>
            <a:r>
              <a:rPr sz="1650" spc="220" dirty="0">
                <a:solidFill>
                  <a:srgbClr val="999999"/>
                </a:solidFill>
                <a:latin typeface="Tahoma"/>
                <a:cs typeface="Tahoma"/>
              </a:rPr>
              <a:t>:</a:t>
            </a:r>
            <a:r>
              <a:rPr sz="1650" spc="490" dirty="0">
                <a:solidFill>
                  <a:srgbClr val="999999"/>
                </a:solidFill>
                <a:latin typeface="Tahoma"/>
                <a:cs typeface="Tahoma"/>
              </a:rPr>
              <a:t> </a:t>
            </a:r>
            <a:r>
              <a:rPr sz="1650" spc="310" dirty="0">
                <a:latin typeface="Tahoma"/>
                <a:cs typeface="Tahoma"/>
              </a:rPr>
              <a:t>/ 	</a:t>
            </a:r>
            <a:r>
              <a:rPr sz="1650" spc="165" dirty="0">
                <a:solidFill>
                  <a:srgbClr val="0077AA"/>
                </a:solidFill>
                <a:latin typeface="Tahoma"/>
                <a:cs typeface="Tahoma"/>
              </a:rPr>
              <a:t>pathType</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Prefix 	</a:t>
            </a:r>
            <a:r>
              <a:rPr sz="1650" spc="145" dirty="0">
                <a:solidFill>
                  <a:srgbClr val="0077AA"/>
                </a:solidFill>
                <a:latin typeface="Tahoma"/>
                <a:cs typeface="Tahoma"/>
              </a:rPr>
              <a:t>backend</a:t>
            </a:r>
            <a:r>
              <a:rPr sz="1650" spc="145" dirty="0">
                <a:solidFill>
                  <a:srgbClr val="999999"/>
                </a:solidFill>
                <a:latin typeface="Tahoma"/>
                <a:cs typeface="Tahoma"/>
              </a:rPr>
              <a:t>:</a:t>
            </a:r>
            <a:endParaRPr sz="1650">
              <a:latin typeface="Tahoma"/>
              <a:cs typeface="Tahoma"/>
            </a:endParaRPr>
          </a:p>
          <a:p>
            <a:pPr marL="1778635">
              <a:lnSpc>
                <a:spcPts val="1820"/>
              </a:lnSpc>
            </a:pPr>
            <a:r>
              <a:rPr sz="1650" spc="285" dirty="0">
                <a:solidFill>
                  <a:srgbClr val="0077AA"/>
                </a:solidFill>
                <a:latin typeface="Tahoma"/>
                <a:cs typeface="Tahoma"/>
              </a:rPr>
              <a:t>service</a:t>
            </a:r>
            <a:r>
              <a:rPr sz="1650" spc="285" dirty="0">
                <a:solidFill>
                  <a:srgbClr val="999999"/>
                </a:solidFill>
                <a:latin typeface="Tahoma"/>
                <a:cs typeface="Tahoma"/>
              </a:rPr>
              <a:t>:</a:t>
            </a:r>
            <a:r>
              <a:rPr sz="1650" spc="-5" dirty="0">
                <a:solidFill>
                  <a:srgbClr val="999999"/>
                </a:solidFill>
                <a:latin typeface="Tahoma"/>
                <a:cs typeface="Tahoma"/>
              </a:rPr>
              <a:t>  </a:t>
            </a:r>
            <a:r>
              <a:rPr sz="1650" spc="420" dirty="0">
                <a:latin typeface="Tahoma"/>
                <a:cs typeface="Tahoma"/>
              </a:rPr>
              <a:t>(</a:t>
            </a:r>
            <a:r>
              <a:rPr sz="1650" spc="420" dirty="0">
                <a:solidFill>
                  <a:srgbClr val="999999"/>
                </a:solidFill>
                <a:latin typeface="Tahoma"/>
                <a:cs typeface="Tahoma"/>
              </a:rPr>
              <a:t>...</a:t>
            </a:r>
            <a:r>
              <a:rPr sz="1650" spc="420" dirty="0">
                <a:latin typeface="Tahoma"/>
                <a:cs typeface="Tahoma"/>
              </a:rPr>
              <a:t>)</a:t>
            </a:r>
            <a:endParaRPr sz="1650">
              <a:latin typeface="Tahoma"/>
              <a:cs typeface="Tahoma"/>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60674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6067424"/>
            <a:ext cx="12211050" cy="923925"/>
            <a:chOff x="809624" y="6067424"/>
            <a:chExt cx="12211050" cy="923925"/>
          </a:xfrm>
        </p:grpSpPr>
        <p:sp>
          <p:nvSpPr>
            <p:cNvPr id="4" name="object 4"/>
            <p:cNvSpPr/>
            <p:nvPr/>
          </p:nvSpPr>
          <p:spPr>
            <a:xfrm>
              <a:off x="809612" y="6067425"/>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60674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61947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INGRESS</a:t>
            </a:r>
            <a:r>
              <a:rPr spc="-60" dirty="0"/>
              <a:t> </a:t>
            </a:r>
            <a:r>
              <a:rPr spc="170" dirty="0"/>
              <a:t>FTW</a:t>
            </a:r>
            <a:r>
              <a:rPr spc="-55" dirty="0"/>
              <a:t> </a:t>
            </a:r>
            <a:r>
              <a:rPr spc="-355" dirty="0"/>
              <a:t>!</a:t>
            </a:r>
          </a:p>
        </p:txBody>
      </p:sp>
      <p:pic>
        <p:nvPicPr>
          <p:cNvPr id="8" name="object 8"/>
          <p:cNvPicPr/>
          <p:nvPr/>
        </p:nvPicPr>
        <p:blipFill>
          <a:blip r:embed="rId3" cstate="print"/>
          <a:stretch>
            <a:fillRect/>
          </a:stretch>
        </p:blipFill>
        <p:spPr>
          <a:xfrm>
            <a:off x="1343024" y="1552574"/>
            <a:ext cx="10839449" cy="4229099"/>
          </a:xfrm>
          <a:prstGeom prst="rect">
            <a:avLst/>
          </a:prstGeom>
        </p:spPr>
      </p:pic>
      <p:sp>
        <p:nvSpPr>
          <p:cNvPr id="9" name="object 9"/>
          <p:cNvSpPr txBox="1"/>
          <p:nvPr/>
        </p:nvSpPr>
        <p:spPr>
          <a:xfrm>
            <a:off x="1201737" y="6140449"/>
            <a:ext cx="2675255"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229" dirty="0">
                <a:latin typeface="Tahoma"/>
                <a:cs typeface="Tahoma"/>
              </a:rPr>
              <a:t>ingresses</a:t>
            </a:r>
            <a:endParaRPr sz="1650">
              <a:latin typeface="Tahoma"/>
              <a:cs typeface="Tahoma"/>
            </a:endParaRPr>
          </a:p>
        </p:txBody>
      </p:sp>
      <p:sp>
        <p:nvSpPr>
          <p:cNvPr id="10" name="object 10"/>
          <p:cNvSpPr txBox="1"/>
          <p:nvPr/>
        </p:nvSpPr>
        <p:spPr>
          <a:xfrm>
            <a:off x="2841721" y="6378574"/>
            <a:ext cx="2927350" cy="276860"/>
          </a:xfrm>
          <a:prstGeom prst="rect">
            <a:avLst/>
          </a:prstGeom>
        </p:spPr>
        <p:txBody>
          <a:bodyPr vert="horz" wrap="square" lIns="0" tIns="12700" rIns="0" bIns="0" rtlCol="0">
            <a:spAutoFit/>
          </a:bodyPr>
          <a:lstStyle/>
          <a:p>
            <a:pPr marL="12700">
              <a:lnSpc>
                <a:spcPct val="100000"/>
              </a:lnSpc>
              <a:spcBef>
                <a:spcPts val="100"/>
              </a:spcBef>
            </a:pPr>
            <a:r>
              <a:rPr sz="1650" spc="95" dirty="0">
                <a:latin typeface="Tahoma"/>
                <a:cs typeface="Tahoma"/>
              </a:rPr>
              <a:t>guestbook.mycompany.com</a:t>
            </a:r>
            <a:endParaRPr sz="1650">
              <a:latin typeface="Tahoma"/>
              <a:cs typeface="Tahoma"/>
            </a:endParaRPr>
          </a:p>
        </p:txBody>
      </p:sp>
      <p:sp>
        <p:nvSpPr>
          <p:cNvPr id="11" name="object 11"/>
          <p:cNvSpPr txBox="1"/>
          <p:nvPr/>
        </p:nvSpPr>
        <p:spPr>
          <a:xfrm>
            <a:off x="949325" y="6378574"/>
            <a:ext cx="1539875" cy="514984"/>
          </a:xfrm>
          <a:prstGeom prst="rect">
            <a:avLst/>
          </a:prstGeom>
        </p:spPr>
        <p:txBody>
          <a:bodyPr vert="horz" wrap="square" lIns="0" tIns="31115" rIns="0" bIns="0" rtlCol="0">
            <a:spAutoFit/>
          </a:bodyPr>
          <a:lstStyle/>
          <a:p>
            <a:pPr marL="12700" marR="5080">
              <a:lnSpc>
                <a:spcPts val="1880"/>
              </a:lnSpc>
              <a:spcBef>
                <a:spcPts val="245"/>
              </a:spcBef>
            </a:pPr>
            <a:r>
              <a:rPr sz="1650" spc="220" dirty="0">
                <a:latin typeface="Tahoma"/>
                <a:cs typeface="Tahoma"/>
              </a:rPr>
              <a:t>ing/frontend </a:t>
            </a:r>
            <a:r>
              <a:rPr sz="1650" spc="165" dirty="0">
                <a:latin typeface="Tahoma"/>
                <a:cs typeface="Tahoma"/>
              </a:rPr>
              <a:t>ing/gateway</a:t>
            </a:r>
            <a:endParaRPr sz="1650">
              <a:latin typeface="Tahoma"/>
              <a:cs typeface="Tahoma"/>
            </a:endParaRPr>
          </a:p>
        </p:txBody>
      </p:sp>
      <p:sp>
        <p:nvSpPr>
          <p:cNvPr id="12" name="object 12"/>
          <p:cNvSpPr txBox="1"/>
          <p:nvPr/>
        </p:nvSpPr>
        <p:spPr>
          <a:xfrm>
            <a:off x="2841721" y="6616700"/>
            <a:ext cx="2170430" cy="276860"/>
          </a:xfrm>
          <a:prstGeom prst="rect">
            <a:avLst/>
          </a:prstGeom>
        </p:spPr>
        <p:txBody>
          <a:bodyPr vert="horz" wrap="square" lIns="0" tIns="12700" rIns="0" bIns="0" rtlCol="0">
            <a:spAutoFit/>
          </a:bodyPr>
          <a:lstStyle/>
          <a:p>
            <a:pPr marL="12700">
              <a:lnSpc>
                <a:spcPct val="100000"/>
              </a:lnSpc>
              <a:spcBef>
                <a:spcPts val="100"/>
              </a:spcBef>
            </a:pPr>
            <a:r>
              <a:rPr sz="1650" spc="95" dirty="0">
                <a:latin typeface="Tahoma"/>
                <a:cs typeface="Tahoma"/>
              </a:rPr>
              <a:t>api.mycompany.com</a:t>
            </a:r>
            <a:endParaRPr sz="1650">
              <a:latin typeface="Tahoma"/>
              <a:cs typeface="Tahoma"/>
            </a:endParaRPr>
          </a:p>
        </p:txBody>
      </p:sp>
      <p:sp>
        <p:nvSpPr>
          <p:cNvPr id="13" name="object 13"/>
          <p:cNvSpPr txBox="1"/>
          <p:nvPr/>
        </p:nvSpPr>
        <p:spPr>
          <a:xfrm>
            <a:off x="7131152" y="6378574"/>
            <a:ext cx="278130" cy="514984"/>
          </a:xfrm>
          <a:prstGeom prst="rect">
            <a:avLst/>
          </a:prstGeom>
        </p:spPr>
        <p:txBody>
          <a:bodyPr vert="horz" wrap="square" lIns="0" tIns="12700" rIns="0" bIns="0" rtlCol="0">
            <a:spAutoFit/>
          </a:bodyPr>
          <a:lstStyle/>
          <a:p>
            <a:pPr marL="12700">
              <a:lnSpc>
                <a:spcPts val="1930"/>
              </a:lnSpc>
              <a:spcBef>
                <a:spcPts val="100"/>
              </a:spcBef>
            </a:pPr>
            <a:r>
              <a:rPr sz="1650" spc="65" dirty="0">
                <a:latin typeface="Tahoma"/>
                <a:cs typeface="Tahoma"/>
              </a:rPr>
              <a:t>80</a:t>
            </a:r>
            <a:endParaRPr sz="1650">
              <a:latin typeface="Tahoma"/>
              <a:cs typeface="Tahoma"/>
            </a:endParaRPr>
          </a:p>
          <a:p>
            <a:pPr marL="12700">
              <a:lnSpc>
                <a:spcPts val="1925"/>
              </a:lnSpc>
            </a:pPr>
            <a:r>
              <a:rPr sz="1650" spc="65" dirty="0">
                <a:latin typeface="Tahoma"/>
                <a:cs typeface="Tahoma"/>
              </a:rPr>
              <a:t>80</a:t>
            </a:r>
            <a:endParaRPr sz="1650">
              <a:latin typeface="Tahoma"/>
              <a:cs typeface="Tahoma"/>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8574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857499"/>
            <a:ext cx="12211050" cy="2352675"/>
            <a:chOff x="809624" y="2857499"/>
            <a:chExt cx="12211050" cy="2352675"/>
          </a:xfrm>
        </p:grpSpPr>
        <p:sp>
          <p:nvSpPr>
            <p:cNvPr id="4" name="object 4"/>
            <p:cNvSpPr/>
            <p:nvPr/>
          </p:nvSpPr>
          <p:spPr>
            <a:xfrm>
              <a:off x="809612" y="285749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85749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INGRESSCLASS</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3" cstate="print"/>
          <a:stretch>
            <a:fillRect/>
          </a:stretch>
        </p:blipFill>
        <p:spPr>
          <a:xfrm>
            <a:off x="1309687" y="2414587"/>
            <a:ext cx="104775" cy="104774"/>
          </a:xfrm>
          <a:prstGeom prst="rect">
            <a:avLst/>
          </a:prstGeom>
        </p:spPr>
      </p:pic>
      <p:sp>
        <p:nvSpPr>
          <p:cNvPr id="9" name="object 9"/>
          <p:cNvSpPr txBox="1">
            <a:spLocks noGrp="1"/>
          </p:cNvSpPr>
          <p:nvPr>
            <p:ph type="body" idx="1"/>
          </p:nvPr>
        </p:nvSpPr>
        <p:spPr>
          <a:prstGeom prst="rect">
            <a:avLst/>
          </a:prstGeom>
        </p:spPr>
        <p:txBody>
          <a:bodyPr vert="horz" wrap="square" lIns="0" tIns="250872" rIns="0" bIns="0" rtlCol="0">
            <a:spAutoFit/>
          </a:bodyPr>
          <a:lstStyle/>
          <a:p>
            <a:pPr marL="371475" marR="608965">
              <a:lnSpc>
                <a:spcPts val="2100"/>
              </a:lnSpc>
              <a:spcBef>
                <a:spcPts val="585"/>
              </a:spcBef>
            </a:pPr>
            <a:r>
              <a:rPr u="none" spc="-35" dirty="0">
                <a:solidFill>
                  <a:srgbClr val="333333"/>
                </a:solidFill>
              </a:rPr>
              <a:t>It</a:t>
            </a:r>
            <a:r>
              <a:rPr u="none" spc="-30" dirty="0">
                <a:solidFill>
                  <a:srgbClr val="333333"/>
                </a:solidFill>
              </a:rPr>
              <a:t> </a:t>
            </a:r>
            <a:r>
              <a:rPr u="none" dirty="0">
                <a:solidFill>
                  <a:srgbClr val="333333"/>
                </a:solidFill>
              </a:rPr>
              <a:t>is</a:t>
            </a:r>
            <a:r>
              <a:rPr u="none" spc="-25" dirty="0">
                <a:solidFill>
                  <a:srgbClr val="333333"/>
                </a:solidFill>
              </a:rPr>
              <a:t> </a:t>
            </a:r>
            <a:r>
              <a:rPr u="none" spc="55" dirty="0">
                <a:solidFill>
                  <a:srgbClr val="333333"/>
                </a:solidFill>
              </a:rPr>
              <a:t>possible</a:t>
            </a:r>
            <a:r>
              <a:rPr u="none" spc="-25" dirty="0">
                <a:solidFill>
                  <a:srgbClr val="333333"/>
                </a:solidFill>
              </a:rPr>
              <a:t> </a:t>
            </a:r>
            <a:r>
              <a:rPr u="none" dirty="0">
                <a:solidFill>
                  <a:srgbClr val="333333"/>
                </a:solidFill>
              </a:rPr>
              <a:t>to</a:t>
            </a:r>
            <a:r>
              <a:rPr u="none" spc="-25" dirty="0">
                <a:solidFill>
                  <a:srgbClr val="333333"/>
                </a:solidFill>
              </a:rPr>
              <a:t> </a:t>
            </a:r>
            <a:r>
              <a:rPr u="none" dirty="0">
                <a:solidFill>
                  <a:srgbClr val="333333"/>
                </a:solidFill>
              </a:rPr>
              <a:t>install</a:t>
            </a:r>
            <a:r>
              <a:rPr u="none" spc="-25" dirty="0">
                <a:solidFill>
                  <a:srgbClr val="333333"/>
                </a:solidFill>
              </a:rPr>
              <a:t> </a:t>
            </a:r>
            <a:r>
              <a:rPr u="none" dirty="0">
                <a:solidFill>
                  <a:srgbClr val="333333"/>
                </a:solidFill>
              </a:rPr>
              <a:t>multiple</a:t>
            </a:r>
            <a:r>
              <a:rPr u="none" spc="-25" dirty="0">
                <a:solidFill>
                  <a:srgbClr val="333333"/>
                </a:solidFill>
              </a:rPr>
              <a:t> </a:t>
            </a:r>
            <a:r>
              <a:rPr sz="2150" i="1" u="none" dirty="0">
                <a:latin typeface="Trebuchet MS"/>
                <a:cs typeface="Trebuchet MS"/>
              </a:rPr>
              <a:t>IngressController</a:t>
            </a:r>
            <a:r>
              <a:rPr u="none" dirty="0">
                <a:solidFill>
                  <a:srgbClr val="333333"/>
                </a:solidFill>
              </a:rPr>
              <a:t>.</a:t>
            </a:r>
            <a:r>
              <a:rPr u="none" spc="-25" dirty="0">
                <a:solidFill>
                  <a:srgbClr val="333333"/>
                </a:solidFill>
              </a:rPr>
              <a:t> </a:t>
            </a:r>
            <a:r>
              <a:rPr u="none" spc="55" dirty="0">
                <a:solidFill>
                  <a:srgbClr val="333333"/>
                </a:solidFill>
              </a:rPr>
              <a:t>Then</a:t>
            </a:r>
            <a:r>
              <a:rPr u="none" spc="-25" dirty="0">
                <a:solidFill>
                  <a:srgbClr val="333333"/>
                </a:solidFill>
              </a:rPr>
              <a:t> </a:t>
            </a:r>
            <a:r>
              <a:rPr u="none" spc="100" dirty="0">
                <a:solidFill>
                  <a:srgbClr val="333333"/>
                </a:solidFill>
              </a:rPr>
              <a:t>an</a:t>
            </a:r>
            <a:r>
              <a:rPr u="none" spc="-30" dirty="0">
                <a:solidFill>
                  <a:srgbClr val="333333"/>
                </a:solidFill>
              </a:rPr>
              <a:t> </a:t>
            </a:r>
            <a:r>
              <a:rPr sz="2150" i="1" u="none" dirty="0">
                <a:latin typeface="Trebuchet MS"/>
                <a:cs typeface="Trebuchet MS"/>
              </a:rPr>
              <a:t>IngressClass</a:t>
            </a:r>
            <a:r>
              <a:rPr sz="2150" i="1" u="none" spc="-40" dirty="0">
                <a:latin typeface="Trebuchet MS"/>
                <a:cs typeface="Trebuchet MS"/>
              </a:rPr>
              <a:t> </a:t>
            </a:r>
            <a:r>
              <a:rPr u="none" spc="50" dirty="0">
                <a:solidFill>
                  <a:srgbClr val="333333"/>
                </a:solidFill>
              </a:rPr>
              <a:t>can</a:t>
            </a:r>
            <a:r>
              <a:rPr u="none" spc="-25" dirty="0">
                <a:solidFill>
                  <a:srgbClr val="333333"/>
                </a:solidFill>
              </a:rPr>
              <a:t> </a:t>
            </a:r>
            <a:r>
              <a:rPr u="none" spc="55" dirty="0">
                <a:solidFill>
                  <a:srgbClr val="333333"/>
                </a:solidFill>
              </a:rPr>
              <a:t>be</a:t>
            </a:r>
            <a:r>
              <a:rPr u="none" spc="-25" dirty="0">
                <a:solidFill>
                  <a:srgbClr val="333333"/>
                </a:solidFill>
              </a:rPr>
              <a:t> </a:t>
            </a:r>
            <a:r>
              <a:rPr u="none" dirty="0">
                <a:solidFill>
                  <a:srgbClr val="333333"/>
                </a:solidFill>
              </a:rPr>
              <a:t>specified</a:t>
            </a:r>
            <a:r>
              <a:rPr u="none" spc="-25" dirty="0">
                <a:solidFill>
                  <a:srgbClr val="333333"/>
                </a:solidFill>
              </a:rPr>
              <a:t> for </a:t>
            </a:r>
            <a:r>
              <a:rPr u="none" dirty="0">
                <a:solidFill>
                  <a:srgbClr val="333333"/>
                </a:solidFill>
              </a:rPr>
              <a:t>each</a:t>
            </a:r>
            <a:r>
              <a:rPr u="none" spc="10" dirty="0">
                <a:solidFill>
                  <a:srgbClr val="333333"/>
                </a:solidFill>
              </a:rPr>
              <a:t> </a:t>
            </a:r>
            <a:r>
              <a:rPr u="none" spc="80" dirty="0"/>
              <a:t>Ingress</a:t>
            </a:r>
            <a:r>
              <a:rPr u="none" spc="10" dirty="0"/>
              <a:t> </a:t>
            </a:r>
            <a:r>
              <a:rPr u="none" spc="200" dirty="0">
                <a:solidFill>
                  <a:srgbClr val="333333"/>
                </a:solidFill>
              </a:rPr>
              <a:t>(</a:t>
            </a:r>
            <a:r>
              <a:rPr u="none" spc="200" dirty="0">
                <a:latin typeface="Tahoma"/>
                <a:cs typeface="Tahoma"/>
              </a:rPr>
              <a:t>spec.ingressClassName</a:t>
            </a:r>
            <a:r>
              <a:rPr u="none" spc="200" dirty="0">
                <a:solidFill>
                  <a:srgbClr val="333333"/>
                </a:solidFill>
              </a:rPr>
              <a:t>)</a:t>
            </a:r>
            <a:r>
              <a:rPr u="none" spc="10" dirty="0">
                <a:solidFill>
                  <a:srgbClr val="333333"/>
                </a:solidFill>
              </a:rPr>
              <a:t> </a:t>
            </a:r>
            <a:r>
              <a:rPr u="none" dirty="0">
                <a:solidFill>
                  <a:srgbClr val="333333"/>
                </a:solidFill>
              </a:rPr>
              <a:t>to</a:t>
            </a:r>
            <a:r>
              <a:rPr u="none" spc="10" dirty="0">
                <a:solidFill>
                  <a:srgbClr val="333333"/>
                </a:solidFill>
              </a:rPr>
              <a:t> </a:t>
            </a:r>
            <a:r>
              <a:rPr u="none" dirty="0">
                <a:solidFill>
                  <a:srgbClr val="333333"/>
                </a:solidFill>
              </a:rPr>
              <a:t>specify</a:t>
            </a:r>
            <a:r>
              <a:rPr u="none" spc="10" dirty="0">
                <a:solidFill>
                  <a:srgbClr val="333333"/>
                </a:solidFill>
              </a:rPr>
              <a:t> </a:t>
            </a:r>
            <a:r>
              <a:rPr u="none" dirty="0">
                <a:solidFill>
                  <a:srgbClr val="333333"/>
                </a:solidFill>
              </a:rPr>
              <a:t>which</a:t>
            </a:r>
            <a:r>
              <a:rPr u="none" spc="10" dirty="0">
                <a:solidFill>
                  <a:srgbClr val="333333"/>
                </a:solidFill>
              </a:rPr>
              <a:t> </a:t>
            </a:r>
            <a:r>
              <a:rPr sz="2150" i="1" u="none" dirty="0">
                <a:latin typeface="Trebuchet MS"/>
                <a:cs typeface="Trebuchet MS"/>
              </a:rPr>
              <a:t>IngressController</a:t>
            </a:r>
            <a:r>
              <a:rPr sz="2150" i="1" u="none" spc="-5" dirty="0">
                <a:latin typeface="Trebuchet MS"/>
                <a:cs typeface="Trebuchet MS"/>
              </a:rPr>
              <a:t> </a:t>
            </a:r>
            <a:r>
              <a:rPr u="none" dirty="0">
                <a:solidFill>
                  <a:srgbClr val="333333"/>
                </a:solidFill>
              </a:rPr>
              <a:t>to</a:t>
            </a:r>
            <a:r>
              <a:rPr u="none" spc="10" dirty="0">
                <a:solidFill>
                  <a:srgbClr val="333333"/>
                </a:solidFill>
              </a:rPr>
              <a:t> </a:t>
            </a:r>
            <a:r>
              <a:rPr u="none" spc="-20" dirty="0">
                <a:solidFill>
                  <a:srgbClr val="333333"/>
                </a:solidFill>
              </a:rPr>
              <a:t>use.</a:t>
            </a:r>
            <a:endParaRPr sz="2150">
              <a:latin typeface="Trebuchet MS"/>
              <a:cs typeface="Trebuchet MS"/>
            </a:endParaRPr>
          </a:p>
          <a:p>
            <a:pPr marL="751840">
              <a:lnSpc>
                <a:spcPct val="100000"/>
              </a:lnSpc>
              <a:spcBef>
                <a:spcPts val="1405"/>
              </a:spcBef>
            </a:pPr>
            <a:r>
              <a:rPr u="none" spc="105" dirty="0">
                <a:solidFill>
                  <a:srgbClr val="333333"/>
                </a:solidFill>
              </a:rPr>
              <a:t>An</a:t>
            </a:r>
            <a:r>
              <a:rPr u="none" spc="-10" dirty="0">
                <a:solidFill>
                  <a:srgbClr val="333333"/>
                </a:solidFill>
              </a:rPr>
              <a:t> </a:t>
            </a:r>
            <a:r>
              <a:rPr sz="2150" i="1" u="none" dirty="0">
                <a:latin typeface="Trebuchet MS"/>
                <a:cs typeface="Trebuchet MS"/>
              </a:rPr>
              <a:t>IngressClass</a:t>
            </a:r>
            <a:r>
              <a:rPr sz="2150" i="1" u="none" spc="-25" dirty="0">
                <a:latin typeface="Trebuchet MS"/>
                <a:cs typeface="Trebuchet MS"/>
              </a:rPr>
              <a:t> </a:t>
            </a:r>
            <a:r>
              <a:rPr u="none" spc="50" dirty="0">
                <a:solidFill>
                  <a:srgbClr val="333333"/>
                </a:solidFill>
              </a:rPr>
              <a:t>can</a:t>
            </a:r>
            <a:r>
              <a:rPr u="none" spc="-5" dirty="0">
                <a:solidFill>
                  <a:srgbClr val="333333"/>
                </a:solidFill>
              </a:rPr>
              <a:t> </a:t>
            </a:r>
            <a:r>
              <a:rPr u="none" spc="55" dirty="0">
                <a:solidFill>
                  <a:srgbClr val="333333"/>
                </a:solidFill>
              </a:rPr>
              <a:t>be</a:t>
            </a:r>
            <a:r>
              <a:rPr u="none" spc="-10" dirty="0">
                <a:solidFill>
                  <a:srgbClr val="333333"/>
                </a:solidFill>
              </a:rPr>
              <a:t> </a:t>
            </a:r>
            <a:r>
              <a:rPr u="none" dirty="0">
                <a:solidFill>
                  <a:srgbClr val="333333"/>
                </a:solidFill>
              </a:rPr>
              <a:t>declared</a:t>
            </a:r>
            <a:r>
              <a:rPr u="none" spc="-5" dirty="0">
                <a:solidFill>
                  <a:srgbClr val="333333"/>
                </a:solidFill>
              </a:rPr>
              <a:t> </a:t>
            </a:r>
            <a:r>
              <a:rPr u="none" spc="55" dirty="0">
                <a:solidFill>
                  <a:srgbClr val="333333"/>
                </a:solidFill>
              </a:rPr>
              <a:t>by</a:t>
            </a:r>
            <a:r>
              <a:rPr u="none" spc="-10" dirty="0">
                <a:solidFill>
                  <a:srgbClr val="333333"/>
                </a:solidFill>
              </a:rPr>
              <a:t> </a:t>
            </a:r>
            <a:r>
              <a:rPr u="none" dirty="0">
                <a:solidFill>
                  <a:srgbClr val="333333"/>
                </a:solidFill>
              </a:rPr>
              <a:t>default</a:t>
            </a:r>
            <a:r>
              <a:rPr u="none" spc="-5" dirty="0">
                <a:solidFill>
                  <a:srgbClr val="333333"/>
                </a:solidFill>
              </a:rPr>
              <a:t> </a:t>
            </a:r>
            <a:r>
              <a:rPr u="none" spc="135" dirty="0">
                <a:solidFill>
                  <a:srgbClr val="333333"/>
                </a:solidFill>
              </a:rPr>
              <a:t>so</a:t>
            </a:r>
            <a:r>
              <a:rPr u="none" spc="-10" dirty="0">
                <a:solidFill>
                  <a:srgbClr val="333333"/>
                </a:solidFill>
              </a:rPr>
              <a:t> </a:t>
            </a:r>
            <a:r>
              <a:rPr u="none" dirty="0">
                <a:solidFill>
                  <a:srgbClr val="333333"/>
                </a:solidFill>
              </a:rPr>
              <a:t>that</a:t>
            </a:r>
            <a:r>
              <a:rPr u="none" spc="-5" dirty="0">
                <a:solidFill>
                  <a:srgbClr val="333333"/>
                </a:solidFill>
              </a:rPr>
              <a:t> </a:t>
            </a:r>
            <a:r>
              <a:rPr u="none" spc="85" dirty="0">
                <a:solidFill>
                  <a:srgbClr val="333333"/>
                </a:solidFill>
              </a:rPr>
              <a:t>you</a:t>
            </a:r>
            <a:r>
              <a:rPr u="none" spc="-10" dirty="0">
                <a:solidFill>
                  <a:srgbClr val="333333"/>
                </a:solidFill>
              </a:rPr>
              <a:t> </a:t>
            </a:r>
            <a:r>
              <a:rPr u="none" spc="80" dirty="0">
                <a:solidFill>
                  <a:srgbClr val="333333"/>
                </a:solidFill>
              </a:rPr>
              <a:t>don't</a:t>
            </a:r>
            <a:r>
              <a:rPr u="none" spc="-5" dirty="0">
                <a:solidFill>
                  <a:srgbClr val="333333"/>
                </a:solidFill>
              </a:rPr>
              <a:t> </a:t>
            </a:r>
            <a:r>
              <a:rPr u="none" spc="55" dirty="0">
                <a:solidFill>
                  <a:srgbClr val="333333"/>
                </a:solidFill>
              </a:rPr>
              <a:t>have</a:t>
            </a:r>
            <a:r>
              <a:rPr u="none" spc="-10" dirty="0">
                <a:solidFill>
                  <a:srgbClr val="333333"/>
                </a:solidFill>
              </a:rPr>
              <a:t> </a:t>
            </a:r>
            <a:r>
              <a:rPr u="none" dirty="0">
                <a:solidFill>
                  <a:srgbClr val="333333"/>
                </a:solidFill>
              </a:rPr>
              <a:t>to</a:t>
            </a:r>
            <a:r>
              <a:rPr u="none" spc="-10" dirty="0">
                <a:solidFill>
                  <a:srgbClr val="333333"/>
                </a:solidFill>
              </a:rPr>
              <a:t> </a:t>
            </a:r>
            <a:r>
              <a:rPr u="none" dirty="0">
                <a:solidFill>
                  <a:srgbClr val="333333"/>
                </a:solidFill>
              </a:rPr>
              <a:t>specify</a:t>
            </a:r>
            <a:r>
              <a:rPr u="none" spc="-5" dirty="0">
                <a:solidFill>
                  <a:srgbClr val="333333"/>
                </a:solidFill>
              </a:rPr>
              <a:t> </a:t>
            </a:r>
            <a:r>
              <a:rPr u="none" spc="-95" dirty="0">
                <a:solidFill>
                  <a:srgbClr val="333333"/>
                </a:solidFill>
              </a:rPr>
              <a:t>it</a:t>
            </a:r>
            <a:r>
              <a:rPr u="none" spc="-10" dirty="0">
                <a:solidFill>
                  <a:srgbClr val="333333"/>
                </a:solidFill>
              </a:rPr>
              <a:t> </a:t>
            </a:r>
            <a:r>
              <a:rPr u="none" dirty="0">
                <a:solidFill>
                  <a:srgbClr val="333333"/>
                </a:solidFill>
              </a:rPr>
              <a:t>each</a:t>
            </a:r>
            <a:r>
              <a:rPr u="none" spc="-5" dirty="0">
                <a:solidFill>
                  <a:srgbClr val="333333"/>
                </a:solidFill>
              </a:rPr>
              <a:t> </a:t>
            </a:r>
            <a:r>
              <a:rPr u="none" spc="-10" dirty="0">
                <a:solidFill>
                  <a:srgbClr val="333333"/>
                </a:solidFill>
              </a:rPr>
              <a:t>time.</a:t>
            </a:r>
            <a:endParaRPr sz="2150">
              <a:latin typeface="Trebuchet MS"/>
              <a:cs typeface="Trebuchet MS"/>
            </a:endParaRPr>
          </a:p>
          <a:p>
            <a:pPr>
              <a:lnSpc>
                <a:spcPct val="100000"/>
              </a:lnSpc>
              <a:spcBef>
                <a:spcPts val="275"/>
              </a:spcBef>
            </a:pPr>
            <a:endParaRPr sz="2150">
              <a:latin typeface="Trebuchet MS"/>
              <a:cs typeface="Trebuchet MS"/>
            </a:endParaRPr>
          </a:p>
          <a:p>
            <a:pPr marL="142875" marR="800417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15" dirty="0">
                <a:solidFill>
                  <a:srgbClr val="000000"/>
                </a:solidFill>
                <a:latin typeface="Tahoma"/>
                <a:cs typeface="Tahoma"/>
              </a:rPr>
              <a:t>networking.k8s.io/v1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0" dirty="0">
                <a:solidFill>
                  <a:srgbClr val="000000"/>
                </a:solidFill>
                <a:latin typeface="Tahoma"/>
                <a:cs typeface="Tahoma"/>
              </a:rPr>
              <a:t>Ingress</a:t>
            </a:r>
            <a:endParaRPr sz="1650">
              <a:latin typeface="Tahoma"/>
              <a:cs typeface="Tahoma"/>
            </a:endParaRPr>
          </a:p>
          <a:p>
            <a:pPr marL="142875">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9391650">
              <a:lnSpc>
                <a:spcPts val="1880"/>
              </a:lnSpc>
              <a:spcBef>
                <a:spcPts val="9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60" dirty="0">
                <a:solidFill>
                  <a:srgbClr val="000000"/>
                </a:solidFill>
                <a:latin typeface="Tahoma"/>
                <a:cs typeface="Tahoma"/>
              </a:rPr>
              <a:t>app </a:t>
            </a:r>
            <a:r>
              <a:rPr sz="1650" u="none" spc="110" dirty="0">
                <a:solidFill>
                  <a:srgbClr val="0077AA"/>
                </a:solidFill>
                <a:latin typeface="Tahoma"/>
                <a:cs typeface="Tahoma"/>
              </a:rPr>
              <a:t>namespace</a:t>
            </a:r>
            <a:r>
              <a:rPr sz="1650" u="none" spc="110" dirty="0">
                <a:solidFill>
                  <a:srgbClr val="999999"/>
                </a:solidFill>
                <a:latin typeface="Tahoma"/>
                <a:cs typeface="Tahoma"/>
              </a:rPr>
              <a:t>:</a:t>
            </a:r>
            <a:r>
              <a:rPr sz="1650" u="none" spc="-5" dirty="0">
                <a:solidFill>
                  <a:srgbClr val="999999"/>
                </a:solidFill>
                <a:latin typeface="Tahoma"/>
                <a:cs typeface="Tahoma"/>
              </a:rPr>
              <a:t>  </a:t>
            </a:r>
            <a:r>
              <a:rPr sz="1650" u="none" spc="155" dirty="0">
                <a:solidFill>
                  <a:srgbClr val="000000"/>
                </a:solidFill>
                <a:latin typeface="Tahoma"/>
                <a:cs typeface="Tahoma"/>
              </a:rPr>
              <a:t>shopping</a:t>
            </a:r>
            <a:endParaRPr sz="1650">
              <a:latin typeface="Tahoma"/>
              <a:cs typeface="Tahoma"/>
            </a:endParaRPr>
          </a:p>
          <a:p>
            <a:pPr marL="142875">
              <a:lnSpc>
                <a:spcPts val="1770"/>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marR="8761095">
              <a:lnSpc>
                <a:spcPts val="1880"/>
              </a:lnSpc>
              <a:spcBef>
                <a:spcPts val="95"/>
              </a:spcBef>
            </a:pPr>
            <a:r>
              <a:rPr sz="1650" u="none" spc="185" dirty="0">
                <a:solidFill>
                  <a:srgbClr val="0077AA"/>
                </a:solidFill>
                <a:latin typeface="Tahoma"/>
                <a:cs typeface="Tahoma"/>
              </a:rPr>
              <a:t>ingressClassName</a:t>
            </a:r>
            <a:r>
              <a:rPr sz="1650" u="none" spc="185" dirty="0">
                <a:solidFill>
                  <a:srgbClr val="999999"/>
                </a:solidFill>
                <a:latin typeface="Tahoma"/>
                <a:cs typeface="Tahoma"/>
              </a:rPr>
              <a:t>:</a:t>
            </a:r>
            <a:r>
              <a:rPr sz="1650" u="none" spc="470" dirty="0">
                <a:solidFill>
                  <a:srgbClr val="999999"/>
                </a:solidFill>
                <a:latin typeface="Tahoma"/>
                <a:cs typeface="Tahoma"/>
              </a:rPr>
              <a:t> </a:t>
            </a:r>
            <a:r>
              <a:rPr sz="1650" u="none" spc="265" dirty="0">
                <a:solidFill>
                  <a:srgbClr val="000000"/>
                </a:solidFill>
                <a:latin typeface="Tahoma"/>
                <a:cs typeface="Tahoma"/>
              </a:rPr>
              <a:t>public </a:t>
            </a:r>
            <a:r>
              <a:rPr sz="1650" u="none" spc="295" dirty="0">
                <a:solidFill>
                  <a:srgbClr val="0077AA"/>
                </a:solidFill>
                <a:latin typeface="Tahoma"/>
                <a:cs typeface="Tahoma"/>
              </a:rPr>
              <a:t>rules</a:t>
            </a:r>
            <a:r>
              <a:rPr sz="1650" u="none" spc="295" dirty="0">
                <a:solidFill>
                  <a:srgbClr val="999999"/>
                </a:solidFill>
                <a:latin typeface="Tahoma"/>
                <a:cs typeface="Tahoma"/>
              </a:rPr>
              <a:t>:</a:t>
            </a:r>
            <a:endParaRPr sz="1650">
              <a:latin typeface="Tahoma"/>
              <a:cs typeface="Tahoma"/>
            </a:endParaRPr>
          </a:p>
          <a:p>
            <a:pPr marL="647065">
              <a:lnSpc>
                <a:spcPts val="1825"/>
              </a:lnSpc>
            </a:pPr>
            <a:r>
              <a:rPr sz="1650" u="none"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CONTAINERS</a:t>
            </a:r>
            <a:r>
              <a:rPr spc="-60" dirty="0"/>
              <a:t> </a:t>
            </a:r>
            <a:r>
              <a:rPr spc="120" dirty="0"/>
              <a:t>WITHOUT</a:t>
            </a:r>
            <a:r>
              <a:rPr spc="-55" dirty="0"/>
              <a:t> </a:t>
            </a:r>
            <a:r>
              <a:rPr spc="-40" dirty="0"/>
              <a:t>ORCHESTRATION</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86049"/>
            <a:ext cx="95250" cy="95249"/>
          </a:xfrm>
          <a:prstGeom prst="rect">
            <a:avLst/>
          </a:prstGeom>
        </p:spPr>
      </p:pic>
      <p:pic>
        <p:nvPicPr>
          <p:cNvPr id="5" name="object 5"/>
          <p:cNvPicPr/>
          <p:nvPr/>
        </p:nvPicPr>
        <p:blipFill>
          <a:blip r:embed="rId2" cstate="print"/>
          <a:stretch>
            <a:fillRect/>
          </a:stretch>
        </p:blipFill>
        <p:spPr>
          <a:xfrm>
            <a:off x="933449" y="3181349"/>
            <a:ext cx="95250" cy="95249"/>
          </a:xfrm>
          <a:prstGeom prst="rect">
            <a:avLst/>
          </a:prstGeom>
        </p:spPr>
      </p:pic>
      <p:pic>
        <p:nvPicPr>
          <p:cNvPr id="6" name="object 6"/>
          <p:cNvPicPr/>
          <p:nvPr/>
        </p:nvPicPr>
        <p:blipFill>
          <a:blip r:embed="rId2" cstate="print"/>
          <a:stretch>
            <a:fillRect/>
          </a:stretch>
        </p:blipFill>
        <p:spPr>
          <a:xfrm>
            <a:off x="933449" y="3667124"/>
            <a:ext cx="95250" cy="95249"/>
          </a:xfrm>
          <a:prstGeom prst="rect">
            <a:avLst/>
          </a:prstGeom>
        </p:spPr>
      </p:pic>
      <p:sp>
        <p:nvSpPr>
          <p:cNvPr id="7" name="object 7"/>
          <p:cNvSpPr txBox="1"/>
          <p:nvPr/>
        </p:nvSpPr>
        <p:spPr>
          <a:xfrm>
            <a:off x="796924" y="1511300"/>
            <a:ext cx="11422380" cy="2631440"/>
          </a:xfrm>
          <a:prstGeom prst="rect">
            <a:avLst/>
          </a:prstGeom>
        </p:spPr>
        <p:txBody>
          <a:bodyPr vert="horz" wrap="square" lIns="0" tIns="12700" rIns="0" bIns="0" rtlCol="0">
            <a:spAutoFit/>
          </a:bodyPr>
          <a:lstStyle/>
          <a:p>
            <a:pPr marL="12700">
              <a:lnSpc>
                <a:spcPct val="100000"/>
              </a:lnSpc>
              <a:spcBef>
                <a:spcPts val="100"/>
              </a:spcBef>
            </a:pPr>
            <a:r>
              <a:rPr sz="2100" spc="120" dirty="0">
                <a:solidFill>
                  <a:srgbClr val="333333"/>
                </a:solidFill>
                <a:latin typeface="Trebuchet MS"/>
                <a:cs typeface="Trebuchet MS"/>
              </a:rPr>
              <a:t>How</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start</a:t>
            </a:r>
            <a:r>
              <a:rPr sz="2100" spc="-60" dirty="0">
                <a:solidFill>
                  <a:srgbClr val="333333"/>
                </a:solidFill>
                <a:latin typeface="Trebuchet MS"/>
                <a:cs typeface="Trebuchet MS"/>
              </a:rPr>
              <a:t> </a:t>
            </a:r>
            <a:r>
              <a:rPr sz="2100" spc="45" dirty="0">
                <a:solidFill>
                  <a:srgbClr val="333333"/>
                </a:solidFill>
                <a:latin typeface="Trebuchet MS"/>
                <a:cs typeface="Trebuchet MS"/>
              </a:rPr>
              <a:t>containers?</a:t>
            </a:r>
            <a:endParaRPr sz="2100">
              <a:latin typeface="Trebuchet MS"/>
              <a:cs typeface="Trebuchet MS"/>
            </a:endParaRPr>
          </a:p>
          <a:p>
            <a:pPr marL="393065" marR="7921625">
              <a:lnSpc>
                <a:spcPct val="156300"/>
              </a:lnSpc>
              <a:spcBef>
                <a:spcPts val="260"/>
              </a:spcBef>
            </a:pPr>
            <a:r>
              <a:rPr sz="2100" spc="85" dirty="0">
                <a:solidFill>
                  <a:srgbClr val="333333"/>
                </a:solidFill>
                <a:latin typeface="Trebuchet MS"/>
                <a:cs typeface="Trebuchet MS"/>
              </a:rPr>
              <a:t>using</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225" dirty="0">
                <a:solidFill>
                  <a:srgbClr val="ED2137"/>
                </a:solidFill>
                <a:latin typeface="Tahoma"/>
                <a:cs typeface="Tahoma"/>
              </a:rPr>
              <a:t>docker</a:t>
            </a:r>
            <a:r>
              <a:rPr sz="2100" spc="-80" dirty="0">
                <a:solidFill>
                  <a:srgbClr val="ED2137"/>
                </a:solidFill>
                <a:latin typeface="Tahoma"/>
                <a:cs typeface="Tahoma"/>
              </a:rPr>
              <a:t> </a:t>
            </a:r>
            <a:r>
              <a:rPr sz="2100" spc="35" dirty="0">
                <a:solidFill>
                  <a:srgbClr val="333333"/>
                </a:solidFill>
                <a:latin typeface="Trebuchet MS"/>
                <a:cs typeface="Trebuchet MS"/>
              </a:rPr>
              <a:t>CLI? </a:t>
            </a:r>
            <a:r>
              <a:rPr sz="2100" spc="85" dirty="0">
                <a:solidFill>
                  <a:srgbClr val="333333"/>
                </a:solidFill>
                <a:latin typeface="Trebuchet MS"/>
                <a:cs typeface="Trebuchet MS"/>
              </a:rPr>
              <a:t>using</a:t>
            </a:r>
            <a:r>
              <a:rPr sz="2100" spc="-60" dirty="0">
                <a:solidFill>
                  <a:srgbClr val="333333"/>
                </a:solidFill>
                <a:latin typeface="Trebuchet MS"/>
                <a:cs typeface="Trebuchet MS"/>
              </a:rPr>
              <a:t> </a:t>
            </a:r>
            <a:r>
              <a:rPr sz="2100" spc="155" dirty="0">
                <a:solidFill>
                  <a:srgbClr val="ED2137"/>
                </a:solidFill>
                <a:latin typeface="Tahoma"/>
                <a:cs typeface="Tahoma"/>
              </a:rPr>
              <a:t>docker-</a:t>
            </a:r>
            <a:r>
              <a:rPr sz="2100" spc="165" dirty="0">
                <a:solidFill>
                  <a:srgbClr val="ED2137"/>
                </a:solidFill>
                <a:latin typeface="Tahoma"/>
                <a:cs typeface="Tahoma"/>
              </a:rPr>
              <a:t>compose</a:t>
            </a:r>
            <a:r>
              <a:rPr sz="2100" spc="165" dirty="0">
                <a:solidFill>
                  <a:srgbClr val="333333"/>
                </a:solidFill>
                <a:latin typeface="Trebuchet MS"/>
                <a:cs typeface="Trebuchet MS"/>
              </a:rPr>
              <a:t>? </a:t>
            </a:r>
            <a:r>
              <a:rPr sz="2100" spc="85" dirty="0">
                <a:solidFill>
                  <a:srgbClr val="333333"/>
                </a:solidFill>
                <a:latin typeface="Trebuchet MS"/>
                <a:cs typeface="Trebuchet MS"/>
              </a:rPr>
              <a:t>using</a:t>
            </a:r>
            <a:r>
              <a:rPr sz="2100" spc="-45" dirty="0">
                <a:solidFill>
                  <a:srgbClr val="333333"/>
                </a:solidFill>
                <a:latin typeface="Trebuchet MS"/>
                <a:cs typeface="Trebuchet MS"/>
              </a:rPr>
              <a:t> </a:t>
            </a:r>
            <a:r>
              <a:rPr sz="2100" dirty="0">
                <a:solidFill>
                  <a:srgbClr val="333333"/>
                </a:solidFill>
                <a:latin typeface="Trebuchet MS"/>
                <a:cs typeface="Trebuchet MS"/>
              </a:rPr>
              <a:t>shell</a:t>
            </a:r>
            <a:r>
              <a:rPr sz="2100" spc="-40" dirty="0">
                <a:solidFill>
                  <a:srgbClr val="333333"/>
                </a:solidFill>
                <a:latin typeface="Trebuchet MS"/>
                <a:cs typeface="Trebuchet MS"/>
              </a:rPr>
              <a:t> </a:t>
            </a:r>
            <a:r>
              <a:rPr sz="2100" spc="-10" dirty="0">
                <a:solidFill>
                  <a:srgbClr val="333333"/>
                </a:solidFill>
                <a:latin typeface="Trebuchet MS"/>
                <a:cs typeface="Trebuchet MS"/>
              </a:rPr>
              <a:t>script?</a:t>
            </a:r>
            <a:endParaRPr sz="2100">
              <a:latin typeface="Trebuchet MS"/>
              <a:cs typeface="Trebuchet MS"/>
            </a:endParaRPr>
          </a:p>
          <a:p>
            <a:pPr marL="393065" marR="5080">
              <a:lnSpc>
                <a:spcPts val="2100"/>
              </a:lnSpc>
              <a:spcBef>
                <a:spcPts val="1725"/>
              </a:spcBef>
            </a:pPr>
            <a:r>
              <a:rPr sz="2100" spc="85" dirty="0">
                <a:solidFill>
                  <a:srgbClr val="333333"/>
                </a:solidFill>
                <a:latin typeface="Trebuchet MS"/>
                <a:cs typeface="Trebuchet MS"/>
              </a:rPr>
              <a:t>using</a:t>
            </a:r>
            <a:r>
              <a:rPr sz="2100" spc="-20" dirty="0">
                <a:solidFill>
                  <a:srgbClr val="333333"/>
                </a:solidFill>
                <a:latin typeface="Trebuchet MS"/>
                <a:cs typeface="Trebuchet MS"/>
              </a:rPr>
              <a:t> </a:t>
            </a:r>
            <a:r>
              <a:rPr sz="2150" i="1" spc="-25" dirty="0">
                <a:solidFill>
                  <a:srgbClr val="ED2137"/>
                </a:solidFill>
                <a:latin typeface="Trebuchet MS"/>
                <a:cs typeface="Trebuchet MS"/>
              </a:rPr>
              <a:t>[insert</a:t>
            </a:r>
            <a:r>
              <a:rPr sz="2150" i="1" spc="-30" dirty="0">
                <a:solidFill>
                  <a:srgbClr val="ED2137"/>
                </a:solidFill>
                <a:latin typeface="Trebuchet MS"/>
                <a:cs typeface="Trebuchet MS"/>
              </a:rPr>
              <a:t> </a:t>
            </a:r>
            <a:r>
              <a:rPr sz="2150" i="1" dirty="0">
                <a:solidFill>
                  <a:srgbClr val="ED2137"/>
                </a:solidFill>
                <a:latin typeface="Trebuchet MS"/>
                <a:cs typeface="Trebuchet MS"/>
              </a:rPr>
              <a:t>here</a:t>
            </a:r>
            <a:r>
              <a:rPr sz="2150" i="1" spc="-30" dirty="0">
                <a:solidFill>
                  <a:srgbClr val="ED2137"/>
                </a:solidFill>
                <a:latin typeface="Trebuchet MS"/>
                <a:cs typeface="Trebuchet MS"/>
              </a:rPr>
              <a:t> </a:t>
            </a:r>
            <a:r>
              <a:rPr sz="2150" i="1" dirty="0">
                <a:solidFill>
                  <a:srgbClr val="ED2137"/>
                </a:solidFill>
                <a:latin typeface="Trebuchet MS"/>
                <a:cs typeface="Trebuchet MS"/>
              </a:rPr>
              <a:t>your</a:t>
            </a:r>
            <a:r>
              <a:rPr sz="2150" i="1" spc="-35" dirty="0">
                <a:solidFill>
                  <a:srgbClr val="ED2137"/>
                </a:solidFill>
                <a:latin typeface="Trebuchet MS"/>
                <a:cs typeface="Trebuchet MS"/>
              </a:rPr>
              <a:t> </a:t>
            </a:r>
            <a:r>
              <a:rPr sz="2150" i="1" spc="-40" dirty="0">
                <a:solidFill>
                  <a:srgbClr val="ED2137"/>
                </a:solidFill>
                <a:latin typeface="Trebuchet MS"/>
                <a:cs typeface="Trebuchet MS"/>
              </a:rPr>
              <a:t>favorite</a:t>
            </a:r>
            <a:r>
              <a:rPr sz="2150" i="1" spc="-30" dirty="0">
                <a:solidFill>
                  <a:srgbClr val="ED2137"/>
                </a:solidFill>
                <a:latin typeface="Trebuchet MS"/>
                <a:cs typeface="Trebuchet MS"/>
              </a:rPr>
              <a:t> </a:t>
            </a:r>
            <a:r>
              <a:rPr sz="2150" i="1" dirty="0">
                <a:solidFill>
                  <a:srgbClr val="ED2137"/>
                </a:solidFill>
                <a:latin typeface="Trebuchet MS"/>
                <a:cs typeface="Trebuchet MS"/>
              </a:rPr>
              <a:t>configuration</a:t>
            </a:r>
            <a:r>
              <a:rPr sz="2150" i="1" spc="-30" dirty="0">
                <a:solidFill>
                  <a:srgbClr val="ED2137"/>
                </a:solidFill>
                <a:latin typeface="Trebuchet MS"/>
                <a:cs typeface="Trebuchet MS"/>
              </a:rPr>
              <a:t> </a:t>
            </a:r>
            <a:r>
              <a:rPr sz="2150" i="1" dirty="0">
                <a:solidFill>
                  <a:srgbClr val="ED2137"/>
                </a:solidFill>
                <a:latin typeface="Trebuchet MS"/>
                <a:cs typeface="Trebuchet MS"/>
              </a:rPr>
              <a:t>management</a:t>
            </a:r>
            <a:r>
              <a:rPr sz="2150" i="1" spc="-30" dirty="0">
                <a:solidFill>
                  <a:srgbClr val="ED2137"/>
                </a:solidFill>
                <a:latin typeface="Trebuchet MS"/>
                <a:cs typeface="Trebuchet MS"/>
              </a:rPr>
              <a:t> </a:t>
            </a:r>
            <a:r>
              <a:rPr sz="2150" i="1" spc="-35" dirty="0">
                <a:solidFill>
                  <a:srgbClr val="ED2137"/>
                </a:solidFill>
                <a:latin typeface="Trebuchet MS"/>
                <a:cs typeface="Trebuchet MS"/>
              </a:rPr>
              <a:t>tool] </a:t>
            </a:r>
            <a:r>
              <a:rPr sz="2100" spc="-10" dirty="0">
                <a:solidFill>
                  <a:srgbClr val="333333"/>
                </a:solidFill>
                <a:latin typeface="Trebuchet MS"/>
                <a:cs typeface="Trebuchet MS"/>
              </a:rPr>
              <a:t>(Ansible,</a:t>
            </a:r>
            <a:r>
              <a:rPr sz="2100" spc="-15" dirty="0">
                <a:solidFill>
                  <a:srgbClr val="333333"/>
                </a:solidFill>
                <a:latin typeface="Trebuchet MS"/>
                <a:cs typeface="Trebuchet MS"/>
              </a:rPr>
              <a:t> </a:t>
            </a:r>
            <a:r>
              <a:rPr sz="2100" spc="-10" dirty="0">
                <a:solidFill>
                  <a:srgbClr val="333333"/>
                </a:solidFill>
                <a:latin typeface="Trebuchet MS"/>
                <a:cs typeface="Trebuchet MS"/>
              </a:rPr>
              <a:t>SaltStack,</a:t>
            </a:r>
            <a:r>
              <a:rPr sz="2100" spc="-15" dirty="0">
                <a:solidFill>
                  <a:srgbClr val="333333"/>
                </a:solidFill>
                <a:latin typeface="Trebuchet MS"/>
                <a:cs typeface="Trebuchet MS"/>
              </a:rPr>
              <a:t> </a:t>
            </a:r>
            <a:r>
              <a:rPr sz="2100" spc="-10" dirty="0">
                <a:solidFill>
                  <a:srgbClr val="333333"/>
                </a:solidFill>
                <a:latin typeface="Trebuchet MS"/>
                <a:cs typeface="Trebuchet MS"/>
              </a:rPr>
              <a:t>Chef, </a:t>
            </a:r>
            <a:r>
              <a:rPr sz="2100" dirty="0">
                <a:solidFill>
                  <a:srgbClr val="333333"/>
                </a:solidFill>
                <a:latin typeface="Trebuchet MS"/>
                <a:cs typeface="Trebuchet MS"/>
              </a:rPr>
              <a:t>Puppet,</a:t>
            </a:r>
            <a:r>
              <a:rPr sz="2100" spc="55" dirty="0">
                <a:solidFill>
                  <a:srgbClr val="333333"/>
                </a:solidFill>
                <a:latin typeface="Trebuchet MS"/>
                <a:cs typeface="Trebuchet MS"/>
              </a:rPr>
              <a:t> </a:t>
            </a:r>
            <a:r>
              <a:rPr sz="2100" spc="-20" dirty="0">
                <a:solidFill>
                  <a:srgbClr val="333333"/>
                </a:solidFill>
                <a:latin typeface="Trebuchet MS"/>
                <a:cs typeface="Trebuchet MS"/>
              </a:rPr>
              <a:t>...)</a:t>
            </a:r>
            <a:endParaRPr sz="2100">
              <a:latin typeface="Trebuchet MS"/>
              <a:cs typeface="Trebuchet MS"/>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8384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838449"/>
            <a:ext cx="12211050" cy="3543300"/>
            <a:chOff x="809624" y="2838449"/>
            <a:chExt cx="12211050" cy="3543300"/>
          </a:xfrm>
        </p:grpSpPr>
        <p:sp>
          <p:nvSpPr>
            <p:cNvPr id="4" name="object 4"/>
            <p:cNvSpPr/>
            <p:nvPr/>
          </p:nvSpPr>
          <p:spPr>
            <a:xfrm>
              <a:off x="809612" y="2838449"/>
              <a:ext cx="12211050" cy="3543300"/>
            </a:xfrm>
            <a:custGeom>
              <a:avLst/>
              <a:gdLst/>
              <a:ahLst/>
              <a:cxnLst/>
              <a:rect l="l" t="t" r="r" b="b"/>
              <a:pathLst>
                <a:path w="12211050" h="3543300">
                  <a:moveTo>
                    <a:pt x="12211050" y="0"/>
                  </a:moveTo>
                  <a:lnTo>
                    <a:pt x="12201525" y="0"/>
                  </a:lnTo>
                  <a:lnTo>
                    <a:pt x="12201525" y="3533775"/>
                  </a:lnTo>
                  <a:lnTo>
                    <a:pt x="0" y="3533775"/>
                  </a:lnTo>
                  <a:lnTo>
                    <a:pt x="0" y="3543300"/>
                  </a:lnTo>
                  <a:lnTo>
                    <a:pt x="12201525" y="3543300"/>
                  </a:lnTo>
                  <a:lnTo>
                    <a:pt x="12211050" y="3543300"/>
                  </a:lnTo>
                  <a:lnTo>
                    <a:pt x="12211050" y="3533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838449"/>
              <a:ext cx="9525" cy="3543300"/>
            </a:xfrm>
            <a:custGeom>
              <a:avLst/>
              <a:gdLst/>
              <a:ahLst/>
              <a:cxnLst/>
              <a:rect l="l" t="t" r="r" b="b"/>
              <a:pathLst>
                <a:path w="9525" h="3543300">
                  <a:moveTo>
                    <a:pt x="0" y="3543299"/>
                  </a:moveTo>
                  <a:lnTo>
                    <a:pt x="0" y="0"/>
                  </a:lnTo>
                  <a:lnTo>
                    <a:pt x="9524" y="9524"/>
                  </a:lnTo>
                  <a:lnTo>
                    <a:pt x="9524" y="3533774"/>
                  </a:lnTo>
                  <a:lnTo>
                    <a:pt x="0" y="35432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ANNOTATIONS</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400299"/>
            <a:ext cx="95250" cy="95249"/>
          </a:xfrm>
          <a:prstGeom prst="rect">
            <a:avLst/>
          </a:prstGeom>
        </p:spPr>
      </p:pic>
      <p:sp>
        <p:nvSpPr>
          <p:cNvPr id="9" name="object 9"/>
          <p:cNvSpPr/>
          <p:nvPr/>
        </p:nvSpPr>
        <p:spPr>
          <a:xfrm>
            <a:off x="9581845" y="2563177"/>
            <a:ext cx="10160" cy="26670"/>
          </a:xfrm>
          <a:custGeom>
            <a:avLst/>
            <a:gdLst/>
            <a:ahLst/>
            <a:cxnLst/>
            <a:rect l="l" t="t" r="r" b="b"/>
            <a:pathLst>
              <a:path w="10159" h="26669">
                <a:moveTo>
                  <a:pt x="9828" y="26669"/>
                </a:moveTo>
                <a:lnTo>
                  <a:pt x="0" y="26669"/>
                </a:lnTo>
                <a:lnTo>
                  <a:pt x="0" y="0"/>
                </a:lnTo>
                <a:lnTo>
                  <a:pt x="9828" y="0"/>
                </a:lnTo>
                <a:lnTo>
                  <a:pt x="9828" y="26669"/>
                </a:lnTo>
                <a:close/>
              </a:path>
            </a:pathLst>
          </a:custGeom>
          <a:solidFill>
            <a:srgbClr val="ED2137"/>
          </a:solidFill>
        </p:spPr>
        <p:txBody>
          <a:bodyPr wrap="square" lIns="0" tIns="0" rIns="0" bIns="0" rtlCol="0"/>
          <a:lstStyle/>
          <a:p>
            <a:endParaRPr/>
          </a:p>
        </p:txBody>
      </p:sp>
      <p:sp>
        <p:nvSpPr>
          <p:cNvPr id="10" name="object 10"/>
          <p:cNvSpPr txBox="1">
            <a:spLocks noGrp="1"/>
          </p:cNvSpPr>
          <p:nvPr>
            <p:ph type="body" idx="1"/>
          </p:nvPr>
        </p:nvSpPr>
        <p:spPr>
          <a:prstGeom prst="rect">
            <a:avLst/>
          </a:prstGeom>
        </p:spPr>
        <p:txBody>
          <a:bodyPr vert="horz" wrap="square" lIns="0" tIns="250872" rIns="0" bIns="0" rtlCol="0">
            <a:spAutoFit/>
          </a:bodyPr>
          <a:lstStyle/>
          <a:p>
            <a:pPr marL="371475" marR="669925">
              <a:lnSpc>
                <a:spcPts val="2100"/>
              </a:lnSpc>
              <a:spcBef>
                <a:spcPts val="585"/>
              </a:spcBef>
            </a:pPr>
            <a:r>
              <a:rPr u="none" dirty="0">
                <a:solidFill>
                  <a:srgbClr val="333333"/>
                </a:solidFill>
              </a:rPr>
              <a:t>To</a:t>
            </a:r>
            <a:r>
              <a:rPr u="none" spc="-45" dirty="0">
                <a:solidFill>
                  <a:srgbClr val="333333"/>
                </a:solidFill>
              </a:rPr>
              <a:t> </a:t>
            </a:r>
            <a:r>
              <a:rPr u="none" spc="90" dirty="0">
                <a:solidFill>
                  <a:srgbClr val="333333"/>
                </a:solidFill>
              </a:rPr>
              <a:t>add</a:t>
            </a:r>
            <a:r>
              <a:rPr u="none" spc="-45" dirty="0">
                <a:solidFill>
                  <a:srgbClr val="333333"/>
                </a:solidFill>
              </a:rPr>
              <a:t> </a:t>
            </a:r>
            <a:r>
              <a:rPr u="none" dirty="0">
                <a:solidFill>
                  <a:srgbClr val="333333"/>
                </a:solidFill>
              </a:rPr>
              <a:t>specific</a:t>
            </a:r>
            <a:r>
              <a:rPr u="none" spc="-40" dirty="0">
                <a:solidFill>
                  <a:srgbClr val="333333"/>
                </a:solidFill>
              </a:rPr>
              <a:t> </a:t>
            </a:r>
            <a:r>
              <a:rPr u="none" spc="70" dirty="0">
                <a:solidFill>
                  <a:srgbClr val="333333"/>
                </a:solidFill>
              </a:rPr>
              <a:t>ingress</a:t>
            </a:r>
            <a:r>
              <a:rPr u="none" spc="-45" dirty="0">
                <a:solidFill>
                  <a:srgbClr val="333333"/>
                </a:solidFill>
              </a:rPr>
              <a:t> </a:t>
            </a:r>
            <a:r>
              <a:rPr u="none" dirty="0">
                <a:solidFill>
                  <a:srgbClr val="333333"/>
                </a:solidFill>
              </a:rPr>
              <a:t>configuration</a:t>
            </a:r>
            <a:r>
              <a:rPr u="none" spc="-40" dirty="0">
                <a:solidFill>
                  <a:srgbClr val="333333"/>
                </a:solidFill>
              </a:rPr>
              <a:t> </a:t>
            </a:r>
            <a:r>
              <a:rPr u="none" dirty="0">
                <a:solidFill>
                  <a:srgbClr val="333333"/>
                </a:solidFill>
              </a:rPr>
              <a:t>to</a:t>
            </a:r>
            <a:r>
              <a:rPr u="none" spc="-45" dirty="0">
                <a:solidFill>
                  <a:srgbClr val="333333"/>
                </a:solidFill>
              </a:rPr>
              <a:t> </a:t>
            </a:r>
            <a:r>
              <a:rPr u="none" spc="100" dirty="0">
                <a:solidFill>
                  <a:srgbClr val="333333"/>
                </a:solidFill>
              </a:rPr>
              <a:t>an</a:t>
            </a:r>
            <a:r>
              <a:rPr u="none" spc="-40" dirty="0">
                <a:solidFill>
                  <a:srgbClr val="333333"/>
                </a:solidFill>
              </a:rPr>
              <a:t> </a:t>
            </a:r>
            <a:r>
              <a:rPr sz="2150" i="1" u="none" dirty="0">
                <a:latin typeface="Trebuchet MS"/>
                <a:cs typeface="Trebuchet MS"/>
              </a:rPr>
              <a:t>IngressController</a:t>
            </a:r>
            <a:r>
              <a:rPr u="none" dirty="0">
                <a:solidFill>
                  <a:srgbClr val="333333"/>
                </a:solidFill>
              </a:rPr>
              <a:t>,</a:t>
            </a:r>
            <a:r>
              <a:rPr u="none" spc="-45" dirty="0">
                <a:solidFill>
                  <a:srgbClr val="333333"/>
                </a:solidFill>
              </a:rPr>
              <a:t> </a:t>
            </a:r>
            <a:r>
              <a:rPr u="none" spc="-95" dirty="0">
                <a:solidFill>
                  <a:srgbClr val="333333"/>
                </a:solidFill>
              </a:rPr>
              <a:t>it</a:t>
            </a:r>
            <a:r>
              <a:rPr u="none" spc="-40" dirty="0">
                <a:solidFill>
                  <a:srgbClr val="333333"/>
                </a:solidFill>
              </a:rPr>
              <a:t> </a:t>
            </a:r>
            <a:r>
              <a:rPr u="none" dirty="0">
                <a:solidFill>
                  <a:srgbClr val="333333"/>
                </a:solidFill>
              </a:rPr>
              <a:t>is</a:t>
            </a:r>
            <a:r>
              <a:rPr u="none" spc="-45" dirty="0">
                <a:solidFill>
                  <a:srgbClr val="333333"/>
                </a:solidFill>
              </a:rPr>
              <a:t> </a:t>
            </a:r>
            <a:r>
              <a:rPr u="none" spc="60" dirty="0">
                <a:solidFill>
                  <a:srgbClr val="333333"/>
                </a:solidFill>
              </a:rPr>
              <a:t>necessary</a:t>
            </a:r>
            <a:r>
              <a:rPr u="none" spc="-40" dirty="0">
                <a:solidFill>
                  <a:srgbClr val="333333"/>
                </a:solidFill>
              </a:rPr>
              <a:t> </a:t>
            </a:r>
            <a:r>
              <a:rPr u="none" dirty="0">
                <a:solidFill>
                  <a:srgbClr val="333333"/>
                </a:solidFill>
              </a:rPr>
              <a:t>to</a:t>
            </a:r>
            <a:r>
              <a:rPr u="none" spc="-45" dirty="0">
                <a:solidFill>
                  <a:srgbClr val="333333"/>
                </a:solidFill>
              </a:rPr>
              <a:t> </a:t>
            </a:r>
            <a:r>
              <a:rPr u="none" spc="105" dirty="0">
                <a:solidFill>
                  <a:srgbClr val="333333"/>
                </a:solidFill>
              </a:rPr>
              <a:t>use</a:t>
            </a:r>
            <a:r>
              <a:rPr u="none" spc="-40" dirty="0">
                <a:solidFill>
                  <a:srgbClr val="333333"/>
                </a:solidFill>
              </a:rPr>
              <a:t> </a:t>
            </a:r>
            <a:r>
              <a:rPr u="none" spc="-10" dirty="0">
                <a:solidFill>
                  <a:srgbClr val="333333"/>
                </a:solidFill>
              </a:rPr>
              <a:t>specific annotations.</a:t>
            </a:r>
            <a:endParaRPr sz="2150">
              <a:latin typeface="Trebuchet MS"/>
              <a:cs typeface="Trebuchet MS"/>
            </a:endParaRPr>
          </a:p>
          <a:p>
            <a:pPr marL="371475">
              <a:lnSpc>
                <a:spcPct val="100000"/>
              </a:lnSpc>
              <a:spcBef>
                <a:spcPts val="1255"/>
              </a:spcBef>
            </a:pPr>
            <a:r>
              <a:rPr u="none" dirty="0">
                <a:solidFill>
                  <a:srgbClr val="333333"/>
                </a:solidFill>
              </a:rPr>
              <a:t>Refer</a:t>
            </a:r>
            <a:r>
              <a:rPr u="none" spc="-45" dirty="0">
                <a:solidFill>
                  <a:srgbClr val="333333"/>
                </a:solidFill>
              </a:rPr>
              <a:t> </a:t>
            </a:r>
            <a:r>
              <a:rPr u="none" dirty="0">
                <a:solidFill>
                  <a:srgbClr val="333333"/>
                </a:solidFill>
              </a:rPr>
              <a:t>to</a:t>
            </a:r>
            <a:r>
              <a:rPr u="none" spc="-40" dirty="0">
                <a:solidFill>
                  <a:srgbClr val="333333"/>
                </a:solidFill>
              </a:rPr>
              <a:t> </a:t>
            </a:r>
            <a:r>
              <a:rPr u="none" dirty="0">
                <a:solidFill>
                  <a:srgbClr val="333333"/>
                </a:solidFill>
              </a:rPr>
              <a:t>the</a:t>
            </a:r>
            <a:r>
              <a:rPr u="none" spc="-40" dirty="0">
                <a:solidFill>
                  <a:srgbClr val="333333"/>
                </a:solidFill>
              </a:rPr>
              <a:t> </a:t>
            </a:r>
            <a:r>
              <a:rPr u="none" spc="50" dirty="0">
                <a:solidFill>
                  <a:srgbClr val="333333"/>
                </a:solidFill>
              </a:rPr>
              <a:t>documentation</a:t>
            </a:r>
            <a:r>
              <a:rPr u="none" spc="-40" dirty="0">
                <a:solidFill>
                  <a:srgbClr val="333333"/>
                </a:solidFill>
              </a:rPr>
              <a:t> </a:t>
            </a:r>
            <a:r>
              <a:rPr u="none" dirty="0">
                <a:solidFill>
                  <a:srgbClr val="333333"/>
                </a:solidFill>
              </a:rPr>
              <a:t>of</a:t>
            </a:r>
            <a:r>
              <a:rPr u="none" spc="-45" dirty="0">
                <a:solidFill>
                  <a:srgbClr val="333333"/>
                </a:solidFill>
              </a:rPr>
              <a:t> </a:t>
            </a:r>
            <a:r>
              <a:rPr u="none" dirty="0">
                <a:solidFill>
                  <a:srgbClr val="333333"/>
                </a:solidFill>
              </a:rPr>
              <a:t>the</a:t>
            </a:r>
            <a:r>
              <a:rPr u="none" spc="-40" dirty="0">
                <a:solidFill>
                  <a:srgbClr val="333333"/>
                </a:solidFill>
              </a:rPr>
              <a:t> </a:t>
            </a:r>
            <a:r>
              <a:rPr sz="2150" i="1" u="none" dirty="0">
                <a:latin typeface="Trebuchet MS"/>
                <a:cs typeface="Trebuchet MS"/>
              </a:rPr>
              <a:t>IngressController</a:t>
            </a:r>
            <a:r>
              <a:rPr u="none" dirty="0">
                <a:solidFill>
                  <a:srgbClr val="333333"/>
                </a:solidFill>
              </a:rPr>
              <a:t>:</a:t>
            </a:r>
            <a:r>
              <a:rPr u="none" spc="-40" dirty="0">
                <a:solidFill>
                  <a:srgbClr val="333333"/>
                </a:solidFill>
              </a:rPr>
              <a:t> </a:t>
            </a:r>
            <a:r>
              <a:rPr dirty="0">
                <a:hlinkClick r:id="rId3"/>
              </a:rPr>
              <a:t>nginx</a:t>
            </a:r>
            <a:r>
              <a:rPr u="none" dirty="0">
                <a:solidFill>
                  <a:srgbClr val="333333"/>
                </a:solidFill>
              </a:rPr>
              <a:t>,</a:t>
            </a:r>
            <a:r>
              <a:rPr u="none" spc="-40" dirty="0">
                <a:solidFill>
                  <a:srgbClr val="333333"/>
                </a:solidFill>
              </a:rPr>
              <a:t> </a:t>
            </a:r>
            <a:r>
              <a:rPr spc="-10" dirty="0">
                <a:hlinkClick r:id="rId4"/>
              </a:rPr>
              <a:t>haprox</a:t>
            </a:r>
            <a:r>
              <a:rPr u="none" spc="-10" dirty="0">
                <a:hlinkClick r:id="rId4"/>
              </a:rPr>
              <a:t>y</a:t>
            </a:r>
            <a:r>
              <a:rPr u="none" spc="-10" dirty="0">
                <a:solidFill>
                  <a:srgbClr val="333333"/>
                </a:solidFill>
              </a:rPr>
              <a:t>...</a:t>
            </a:r>
            <a:endParaRPr sz="2150">
              <a:latin typeface="Trebuchet MS"/>
              <a:cs typeface="Trebuchet MS"/>
            </a:endParaRPr>
          </a:p>
          <a:p>
            <a:pPr>
              <a:lnSpc>
                <a:spcPct val="100000"/>
              </a:lnSpc>
              <a:spcBef>
                <a:spcPts val="275"/>
              </a:spcBef>
            </a:pPr>
            <a:endParaRPr sz="2150">
              <a:latin typeface="Trebuchet MS"/>
              <a:cs typeface="Trebuchet MS"/>
            </a:endParaRPr>
          </a:p>
          <a:p>
            <a:pPr marL="142875" marR="800417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15" dirty="0">
                <a:solidFill>
                  <a:srgbClr val="000000"/>
                </a:solidFill>
                <a:latin typeface="Tahoma"/>
                <a:cs typeface="Tahoma"/>
              </a:rPr>
              <a:t>networking.k8s.io/v1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0" dirty="0">
                <a:solidFill>
                  <a:srgbClr val="000000"/>
                </a:solidFill>
                <a:latin typeface="Tahoma"/>
                <a:cs typeface="Tahoma"/>
              </a:rPr>
              <a:t>Ingress</a:t>
            </a:r>
            <a:endParaRPr sz="1650">
              <a:latin typeface="Tahoma"/>
              <a:cs typeface="Tahoma"/>
            </a:endParaRPr>
          </a:p>
          <a:p>
            <a:pPr marL="142875">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9391650">
              <a:lnSpc>
                <a:spcPts val="1880"/>
              </a:lnSpc>
              <a:spcBef>
                <a:spcPts val="9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60" dirty="0">
                <a:solidFill>
                  <a:srgbClr val="000000"/>
                </a:solidFill>
                <a:latin typeface="Tahoma"/>
                <a:cs typeface="Tahoma"/>
              </a:rPr>
              <a:t>app </a:t>
            </a:r>
            <a:r>
              <a:rPr sz="1650" u="none" spc="110" dirty="0">
                <a:solidFill>
                  <a:srgbClr val="0077AA"/>
                </a:solidFill>
                <a:latin typeface="Tahoma"/>
                <a:cs typeface="Tahoma"/>
              </a:rPr>
              <a:t>namespace</a:t>
            </a:r>
            <a:r>
              <a:rPr sz="1650" u="none" spc="110" dirty="0">
                <a:solidFill>
                  <a:srgbClr val="999999"/>
                </a:solidFill>
                <a:latin typeface="Tahoma"/>
                <a:cs typeface="Tahoma"/>
              </a:rPr>
              <a:t>:</a:t>
            </a:r>
            <a:r>
              <a:rPr sz="1650" u="none" spc="-5" dirty="0">
                <a:solidFill>
                  <a:srgbClr val="999999"/>
                </a:solidFill>
                <a:latin typeface="Tahoma"/>
                <a:cs typeface="Tahoma"/>
              </a:rPr>
              <a:t>  </a:t>
            </a:r>
            <a:r>
              <a:rPr sz="1650" u="none" spc="155" dirty="0">
                <a:solidFill>
                  <a:srgbClr val="000000"/>
                </a:solidFill>
                <a:latin typeface="Tahoma"/>
                <a:cs typeface="Tahoma"/>
              </a:rPr>
              <a:t>shopping </a:t>
            </a:r>
            <a:r>
              <a:rPr sz="1650" u="none" spc="220" dirty="0">
                <a:solidFill>
                  <a:srgbClr val="0077AA"/>
                </a:solidFill>
                <a:latin typeface="Tahoma"/>
                <a:cs typeface="Tahoma"/>
              </a:rPr>
              <a:t>annotations</a:t>
            </a:r>
            <a:r>
              <a:rPr sz="1650" u="none" spc="220" dirty="0">
                <a:solidFill>
                  <a:srgbClr val="999999"/>
                </a:solidFill>
                <a:latin typeface="Tahoma"/>
                <a:cs typeface="Tahoma"/>
              </a:rPr>
              <a:t>:</a:t>
            </a:r>
            <a:endParaRPr sz="1650">
              <a:latin typeface="Tahoma"/>
              <a:cs typeface="Tahoma"/>
            </a:endParaRPr>
          </a:p>
          <a:p>
            <a:pPr marL="647065">
              <a:lnSpc>
                <a:spcPts val="1764"/>
              </a:lnSpc>
            </a:pPr>
            <a:r>
              <a:rPr sz="1650" u="none" spc="254" dirty="0">
                <a:solidFill>
                  <a:srgbClr val="0077AA"/>
                </a:solidFill>
                <a:latin typeface="Tahoma"/>
                <a:cs typeface="Tahoma"/>
              </a:rPr>
              <a:t>haproxy-</a:t>
            </a:r>
            <a:r>
              <a:rPr sz="1650" u="none" spc="229" dirty="0">
                <a:solidFill>
                  <a:srgbClr val="0077AA"/>
                </a:solidFill>
                <a:latin typeface="Tahoma"/>
                <a:cs typeface="Tahoma"/>
              </a:rPr>
              <a:t>ingress.github.io/balance-</a:t>
            </a:r>
            <a:r>
              <a:rPr sz="1650" u="none" spc="260" dirty="0">
                <a:solidFill>
                  <a:srgbClr val="0077AA"/>
                </a:solidFill>
                <a:latin typeface="Tahoma"/>
                <a:cs typeface="Tahoma"/>
              </a:rPr>
              <a:t>algorithm</a:t>
            </a:r>
            <a:r>
              <a:rPr sz="1650" u="none" spc="260" dirty="0">
                <a:solidFill>
                  <a:srgbClr val="999999"/>
                </a:solidFill>
                <a:latin typeface="Tahoma"/>
                <a:cs typeface="Tahoma"/>
              </a:rPr>
              <a:t>:</a:t>
            </a:r>
            <a:r>
              <a:rPr sz="1650" u="none" spc="10" dirty="0">
                <a:solidFill>
                  <a:srgbClr val="999999"/>
                </a:solidFill>
                <a:latin typeface="Tahoma"/>
                <a:cs typeface="Tahoma"/>
              </a:rPr>
              <a:t>  </a:t>
            </a:r>
            <a:r>
              <a:rPr sz="1650" u="none" spc="45" dirty="0">
                <a:solidFill>
                  <a:srgbClr val="000000"/>
                </a:solidFill>
                <a:latin typeface="Tahoma"/>
                <a:cs typeface="Tahoma"/>
              </a:rPr>
              <a:t>random</a:t>
            </a:r>
            <a:endParaRPr sz="1650">
              <a:latin typeface="Tahoma"/>
              <a:cs typeface="Tahoma"/>
            </a:endParaRPr>
          </a:p>
          <a:p>
            <a:pPr marL="647065" marR="5607050">
              <a:lnSpc>
                <a:spcPts val="1880"/>
              </a:lnSpc>
              <a:spcBef>
                <a:spcPts val="95"/>
              </a:spcBef>
            </a:pPr>
            <a:r>
              <a:rPr sz="1650" u="none" spc="229" dirty="0">
                <a:solidFill>
                  <a:srgbClr val="0077AA"/>
                </a:solidFill>
                <a:latin typeface="Tahoma"/>
                <a:cs typeface="Tahoma"/>
              </a:rPr>
              <a:t>haproxy-</a:t>
            </a:r>
            <a:r>
              <a:rPr sz="1650" u="none" spc="220" dirty="0">
                <a:solidFill>
                  <a:srgbClr val="0077AA"/>
                </a:solidFill>
                <a:latin typeface="Tahoma"/>
                <a:cs typeface="Tahoma"/>
              </a:rPr>
              <a:t>ingress.github.io/maxconn-</a:t>
            </a:r>
            <a:r>
              <a:rPr sz="1650" u="none" spc="240" dirty="0">
                <a:solidFill>
                  <a:srgbClr val="0077AA"/>
                </a:solidFill>
                <a:latin typeface="Tahoma"/>
                <a:cs typeface="Tahoma"/>
              </a:rPr>
              <a:t>server</a:t>
            </a:r>
            <a:r>
              <a:rPr sz="1650" u="none" spc="240" dirty="0">
                <a:solidFill>
                  <a:srgbClr val="999999"/>
                </a:solidFill>
                <a:latin typeface="Tahoma"/>
                <a:cs typeface="Tahoma"/>
              </a:rPr>
              <a:t>:</a:t>
            </a:r>
            <a:r>
              <a:rPr sz="1650" u="none" spc="20" dirty="0">
                <a:solidFill>
                  <a:srgbClr val="999999"/>
                </a:solidFill>
                <a:latin typeface="Tahoma"/>
                <a:cs typeface="Tahoma"/>
              </a:rPr>
              <a:t>  </a:t>
            </a:r>
            <a:r>
              <a:rPr sz="1650" u="none" spc="175" dirty="0">
                <a:solidFill>
                  <a:srgbClr val="669900"/>
                </a:solidFill>
                <a:latin typeface="Tahoma"/>
                <a:cs typeface="Tahoma"/>
              </a:rPr>
              <a:t>"500" </a:t>
            </a:r>
            <a:r>
              <a:rPr sz="1650" u="none" spc="310" dirty="0">
                <a:solidFill>
                  <a:srgbClr val="0077AA"/>
                </a:solidFill>
                <a:latin typeface="Tahoma"/>
                <a:cs typeface="Tahoma"/>
              </a:rPr>
              <a:t>haproxy-</a:t>
            </a:r>
            <a:r>
              <a:rPr sz="1650" u="none" spc="265" dirty="0">
                <a:solidFill>
                  <a:srgbClr val="0077AA"/>
                </a:solidFill>
                <a:latin typeface="Tahoma"/>
                <a:cs typeface="Tahoma"/>
              </a:rPr>
              <a:t>ingress.github.io/ssl-</a:t>
            </a:r>
            <a:r>
              <a:rPr sz="1650" u="none" spc="280" dirty="0">
                <a:solidFill>
                  <a:srgbClr val="0077AA"/>
                </a:solidFill>
                <a:latin typeface="Tahoma"/>
                <a:cs typeface="Tahoma"/>
              </a:rPr>
              <a:t>redirect</a:t>
            </a:r>
            <a:r>
              <a:rPr sz="1650" u="none" spc="280" dirty="0">
                <a:solidFill>
                  <a:srgbClr val="999999"/>
                </a:solidFill>
                <a:latin typeface="Tahoma"/>
                <a:cs typeface="Tahoma"/>
              </a:rPr>
              <a:t>:</a:t>
            </a:r>
            <a:r>
              <a:rPr sz="1650" u="none" spc="40" dirty="0">
                <a:solidFill>
                  <a:srgbClr val="999999"/>
                </a:solidFill>
                <a:latin typeface="Tahoma"/>
                <a:cs typeface="Tahoma"/>
              </a:rPr>
              <a:t>  </a:t>
            </a:r>
            <a:r>
              <a:rPr sz="1650" u="none" spc="310" dirty="0">
                <a:solidFill>
                  <a:srgbClr val="669900"/>
                </a:solidFill>
                <a:latin typeface="Tahoma"/>
                <a:cs typeface="Tahoma"/>
              </a:rPr>
              <a:t>"false"</a:t>
            </a:r>
            <a:endParaRPr sz="1650">
              <a:latin typeface="Tahoma"/>
              <a:cs typeface="Tahoma"/>
            </a:endParaRPr>
          </a:p>
          <a:p>
            <a:pPr marL="142875">
              <a:lnSpc>
                <a:spcPts val="1770"/>
              </a:lnSpc>
            </a:pPr>
            <a:r>
              <a:rPr sz="1650" u="none" dirty="0">
                <a:solidFill>
                  <a:srgbClr val="6F808F"/>
                </a:solidFill>
                <a:latin typeface="Tahoma"/>
                <a:cs typeface="Tahoma"/>
              </a:rPr>
              <a:t>#</a:t>
            </a:r>
            <a:r>
              <a:rPr sz="1650" u="none" spc="250" dirty="0">
                <a:solidFill>
                  <a:srgbClr val="6F808F"/>
                </a:solidFill>
                <a:latin typeface="Tahoma"/>
                <a:cs typeface="Tahoma"/>
              </a:rPr>
              <a:t> </a:t>
            </a:r>
            <a:r>
              <a:rPr sz="1650" u="none" spc="45" dirty="0">
                <a:solidFill>
                  <a:srgbClr val="6F808F"/>
                </a:solidFill>
                <a:latin typeface="Tahoma"/>
                <a:cs typeface="Tahoma"/>
              </a:rPr>
              <a:t>ou</a:t>
            </a:r>
            <a:endParaRPr sz="1650">
              <a:latin typeface="Tahoma"/>
              <a:cs typeface="Tahoma"/>
            </a:endParaRPr>
          </a:p>
          <a:p>
            <a:pPr marL="142875" marR="5985510" indent="504190">
              <a:lnSpc>
                <a:spcPts val="1880"/>
              </a:lnSpc>
              <a:spcBef>
                <a:spcPts val="90"/>
              </a:spcBef>
            </a:pPr>
            <a:r>
              <a:rPr sz="1650" u="none" spc="285" dirty="0">
                <a:solidFill>
                  <a:srgbClr val="0077AA"/>
                </a:solidFill>
                <a:latin typeface="Tahoma"/>
                <a:cs typeface="Tahoma"/>
              </a:rPr>
              <a:t>nginx.ingress.kubernetes.io/affinity</a:t>
            </a:r>
            <a:r>
              <a:rPr sz="1650" u="none" spc="285" dirty="0">
                <a:solidFill>
                  <a:srgbClr val="999999"/>
                </a:solidFill>
                <a:latin typeface="Tahoma"/>
                <a:cs typeface="Tahoma"/>
              </a:rPr>
              <a:t>:</a:t>
            </a:r>
            <a:r>
              <a:rPr sz="1650" u="none" spc="10" dirty="0">
                <a:solidFill>
                  <a:srgbClr val="999999"/>
                </a:solidFill>
                <a:latin typeface="Tahoma"/>
                <a:cs typeface="Tahoma"/>
              </a:rPr>
              <a:t>  </a:t>
            </a:r>
            <a:r>
              <a:rPr sz="1650" u="none" spc="204" dirty="0">
                <a:solidFill>
                  <a:srgbClr val="000000"/>
                </a:solidFill>
                <a:latin typeface="Tahoma"/>
                <a:cs typeface="Tahoma"/>
              </a:rPr>
              <a:t>cookie </a:t>
            </a: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770"/>
              </a:lnSpc>
            </a:pPr>
            <a:r>
              <a:rPr sz="1650" u="none" spc="295" dirty="0">
                <a:solidFill>
                  <a:srgbClr val="0077AA"/>
                </a:solidFill>
                <a:latin typeface="Tahoma"/>
                <a:cs typeface="Tahoma"/>
              </a:rPr>
              <a:t>rules</a:t>
            </a:r>
            <a:r>
              <a:rPr sz="1650" u="none" spc="295" dirty="0">
                <a:solidFill>
                  <a:srgbClr val="999999"/>
                </a:solidFill>
                <a:latin typeface="Tahoma"/>
                <a:cs typeface="Tahoma"/>
              </a:rPr>
              <a:t>:</a:t>
            </a:r>
            <a:endParaRPr sz="1650">
              <a:latin typeface="Tahoma"/>
              <a:cs typeface="Tahoma"/>
            </a:endParaRPr>
          </a:p>
          <a:p>
            <a:pPr marL="647065">
              <a:lnSpc>
                <a:spcPts val="1925"/>
              </a:lnSpc>
            </a:pPr>
            <a:r>
              <a:rPr sz="1650" u="none"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85977" y="6133494"/>
            <a:ext cx="3398397" cy="496016"/>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GATEWAY</a:t>
            </a:r>
            <a:r>
              <a:rPr spc="-75" dirty="0"/>
              <a:t> </a:t>
            </a:r>
            <a:r>
              <a:rPr dirty="0"/>
              <a:t>API</a:t>
            </a:r>
            <a:r>
              <a:rPr spc="-70" dirty="0"/>
              <a:t> </a:t>
            </a:r>
            <a:r>
              <a:rPr spc="95" dirty="0"/>
              <a:t>(1/2)</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76462"/>
            <a:ext cx="104775" cy="104774"/>
          </a:xfrm>
          <a:prstGeom prst="rect">
            <a:avLst/>
          </a:prstGeom>
        </p:spPr>
      </p:pic>
      <p:pic>
        <p:nvPicPr>
          <p:cNvPr id="5" name="object 5"/>
          <p:cNvPicPr/>
          <p:nvPr/>
        </p:nvPicPr>
        <p:blipFill>
          <a:blip r:embed="rId3" cstate="print"/>
          <a:stretch>
            <a:fillRect/>
          </a:stretch>
        </p:blipFill>
        <p:spPr>
          <a:xfrm>
            <a:off x="1309687" y="2928937"/>
            <a:ext cx="104775" cy="104774"/>
          </a:xfrm>
          <a:prstGeom prst="rect">
            <a:avLst/>
          </a:prstGeom>
        </p:spPr>
      </p:pic>
      <p:pic>
        <p:nvPicPr>
          <p:cNvPr id="6" name="object 6"/>
          <p:cNvPicPr/>
          <p:nvPr/>
        </p:nvPicPr>
        <p:blipFill>
          <a:blip r:embed="rId2" cstate="print"/>
          <a:stretch>
            <a:fillRect/>
          </a:stretch>
        </p:blipFill>
        <p:spPr>
          <a:xfrm>
            <a:off x="933449" y="3467099"/>
            <a:ext cx="95250" cy="95249"/>
          </a:xfrm>
          <a:prstGeom prst="rect">
            <a:avLst/>
          </a:prstGeom>
        </p:spPr>
      </p:pic>
      <p:pic>
        <p:nvPicPr>
          <p:cNvPr id="7" name="object 7"/>
          <p:cNvPicPr/>
          <p:nvPr/>
        </p:nvPicPr>
        <p:blipFill>
          <a:blip r:embed="rId2" cstate="print"/>
          <a:stretch>
            <a:fillRect/>
          </a:stretch>
        </p:blipFill>
        <p:spPr>
          <a:xfrm>
            <a:off x="933449" y="4267199"/>
            <a:ext cx="95250" cy="95249"/>
          </a:xfrm>
          <a:prstGeom prst="rect">
            <a:avLst/>
          </a:prstGeom>
        </p:spPr>
      </p:pic>
      <p:pic>
        <p:nvPicPr>
          <p:cNvPr id="8" name="object 8"/>
          <p:cNvPicPr/>
          <p:nvPr/>
        </p:nvPicPr>
        <p:blipFill>
          <a:blip r:embed="rId2" cstate="print"/>
          <a:stretch>
            <a:fillRect/>
          </a:stretch>
        </p:blipFill>
        <p:spPr>
          <a:xfrm>
            <a:off x="933449" y="5067299"/>
            <a:ext cx="95250" cy="95249"/>
          </a:xfrm>
          <a:prstGeom prst="rect">
            <a:avLst/>
          </a:prstGeom>
        </p:spPr>
      </p:pic>
      <p:sp>
        <p:nvSpPr>
          <p:cNvPr id="9" name="object 9"/>
          <p:cNvSpPr/>
          <p:nvPr/>
        </p:nvSpPr>
        <p:spPr>
          <a:xfrm>
            <a:off x="9963148" y="3896677"/>
            <a:ext cx="3810" cy="26670"/>
          </a:xfrm>
          <a:custGeom>
            <a:avLst/>
            <a:gdLst/>
            <a:ahLst/>
            <a:cxnLst/>
            <a:rect l="l" t="t" r="r" b="b"/>
            <a:pathLst>
              <a:path w="3809" h="26670">
                <a:moveTo>
                  <a:pt x="3442" y="26669"/>
                </a:moveTo>
                <a:lnTo>
                  <a:pt x="0" y="26669"/>
                </a:lnTo>
                <a:lnTo>
                  <a:pt x="0" y="0"/>
                </a:lnTo>
                <a:lnTo>
                  <a:pt x="3442" y="0"/>
                </a:lnTo>
                <a:lnTo>
                  <a:pt x="3442" y="26669"/>
                </a:lnTo>
                <a:close/>
              </a:path>
            </a:pathLst>
          </a:custGeom>
          <a:solidFill>
            <a:srgbClr val="ED2137"/>
          </a:solidFill>
        </p:spPr>
        <p:txBody>
          <a:bodyPr wrap="square" lIns="0" tIns="0" rIns="0" bIns="0" rtlCol="0"/>
          <a:lstStyle/>
          <a:p>
            <a:endParaRPr/>
          </a:p>
        </p:txBody>
      </p:sp>
      <p:sp>
        <p:nvSpPr>
          <p:cNvPr id="10" name="object 10"/>
          <p:cNvSpPr txBox="1"/>
          <p:nvPr/>
        </p:nvSpPr>
        <p:spPr>
          <a:xfrm>
            <a:off x="1177924" y="1511300"/>
            <a:ext cx="11276330" cy="3764915"/>
          </a:xfrm>
          <a:prstGeom prst="rect">
            <a:avLst/>
          </a:prstGeom>
        </p:spPr>
        <p:txBody>
          <a:bodyPr vert="horz" wrap="square" lIns="0" tIns="12700" rIns="0" bIns="0" rtlCol="0">
            <a:spAutoFit/>
          </a:bodyPr>
          <a:lstStyle/>
          <a:p>
            <a:pPr marL="12700">
              <a:lnSpc>
                <a:spcPct val="100000"/>
              </a:lnSpc>
              <a:spcBef>
                <a:spcPts val="100"/>
              </a:spcBef>
            </a:pPr>
            <a:r>
              <a:rPr sz="2100" spc="130" dirty="0">
                <a:solidFill>
                  <a:srgbClr val="333333"/>
                </a:solidFill>
                <a:latin typeface="Trebuchet MS"/>
                <a:cs typeface="Trebuchet MS"/>
              </a:rPr>
              <a:t>Due</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universality</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ED2137"/>
                </a:solidFill>
                <a:latin typeface="Trebuchet MS"/>
                <a:cs typeface="Trebuchet MS"/>
              </a:rPr>
              <a:t>Ingress</a:t>
            </a:r>
            <a:r>
              <a:rPr sz="2100" dirty="0">
                <a:solidFill>
                  <a:srgbClr val="333333"/>
                </a:solidFill>
                <a:latin typeface="Trebuchet MS"/>
                <a:cs typeface="Trebuchet MS"/>
              </a:rPr>
              <a:t>,</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configuration</a:t>
            </a:r>
            <a:r>
              <a:rPr sz="2100" spc="55" dirty="0">
                <a:solidFill>
                  <a:srgbClr val="333333"/>
                </a:solidFill>
                <a:latin typeface="Trebuchet MS"/>
                <a:cs typeface="Trebuchet MS"/>
              </a:rPr>
              <a:t> </a:t>
            </a:r>
            <a:r>
              <a:rPr sz="2100" dirty="0">
                <a:solidFill>
                  <a:srgbClr val="333333"/>
                </a:solidFill>
                <a:latin typeface="Trebuchet MS"/>
                <a:cs typeface="Trebuchet MS"/>
              </a:rPr>
              <a:t>is</a:t>
            </a:r>
            <a:r>
              <a:rPr sz="2100" spc="60" dirty="0">
                <a:solidFill>
                  <a:srgbClr val="333333"/>
                </a:solidFill>
                <a:latin typeface="Trebuchet MS"/>
                <a:cs typeface="Trebuchet MS"/>
              </a:rPr>
              <a:t> </a:t>
            </a:r>
            <a:r>
              <a:rPr sz="2100" spc="-10" dirty="0">
                <a:solidFill>
                  <a:srgbClr val="333333"/>
                </a:solidFill>
                <a:latin typeface="Trebuchet MS"/>
                <a:cs typeface="Trebuchet MS"/>
              </a:rPr>
              <a:t>limited</a:t>
            </a:r>
            <a:endParaRPr sz="2100">
              <a:latin typeface="Trebuchet MS"/>
              <a:cs typeface="Trebuchet MS"/>
            </a:endParaRPr>
          </a:p>
          <a:p>
            <a:pPr marL="393065">
              <a:lnSpc>
                <a:spcPts val="2340"/>
              </a:lnSpc>
              <a:spcBef>
                <a:spcPts val="1630"/>
              </a:spcBef>
            </a:pPr>
            <a:r>
              <a:rPr sz="2100" spc="55" dirty="0">
                <a:solidFill>
                  <a:srgbClr val="333333"/>
                </a:solidFill>
                <a:latin typeface="Trebuchet MS"/>
                <a:cs typeface="Trebuchet MS"/>
              </a:rPr>
              <a:t>hence</a:t>
            </a:r>
            <a:r>
              <a:rPr sz="2100" dirty="0">
                <a:solidFill>
                  <a:srgbClr val="333333"/>
                </a:solidFill>
                <a:latin typeface="Trebuchet MS"/>
                <a:cs typeface="Trebuchet MS"/>
              </a:rPr>
              <a:t> the</a:t>
            </a:r>
            <a:r>
              <a:rPr sz="2100" spc="5" dirty="0">
                <a:solidFill>
                  <a:srgbClr val="333333"/>
                </a:solidFill>
                <a:latin typeface="Trebuchet MS"/>
                <a:cs typeface="Trebuchet MS"/>
              </a:rPr>
              <a:t> </a:t>
            </a:r>
            <a:r>
              <a:rPr sz="2100" spc="105" dirty="0">
                <a:solidFill>
                  <a:srgbClr val="333333"/>
                </a:solidFill>
                <a:latin typeface="Trebuchet MS"/>
                <a:cs typeface="Trebuchet MS"/>
              </a:rPr>
              <a:t>use</a:t>
            </a:r>
            <a:r>
              <a:rPr sz="2100" spc="5" dirty="0">
                <a:solidFill>
                  <a:srgbClr val="333333"/>
                </a:solidFill>
                <a:latin typeface="Trebuchet MS"/>
                <a:cs typeface="Trebuchet MS"/>
              </a:rPr>
              <a:t> </a:t>
            </a:r>
            <a:r>
              <a:rPr sz="2100" dirty="0">
                <a:solidFill>
                  <a:srgbClr val="333333"/>
                </a:solidFill>
                <a:latin typeface="Trebuchet MS"/>
                <a:cs typeface="Trebuchet MS"/>
              </a:rPr>
              <a:t>(abuse?)</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dirty="0">
                <a:solidFill>
                  <a:srgbClr val="333333"/>
                </a:solidFill>
                <a:latin typeface="Trebuchet MS"/>
                <a:cs typeface="Trebuchet MS"/>
              </a:rPr>
              <a:t>annotations,</a:t>
            </a:r>
            <a:r>
              <a:rPr sz="2100" spc="5" dirty="0">
                <a:solidFill>
                  <a:srgbClr val="333333"/>
                </a:solidFill>
                <a:latin typeface="Trebuchet MS"/>
                <a:cs typeface="Trebuchet MS"/>
              </a:rPr>
              <a:t> </a:t>
            </a:r>
            <a:r>
              <a:rPr sz="2100" spc="85" dirty="0">
                <a:solidFill>
                  <a:srgbClr val="333333"/>
                </a:solidFill>
                <a:latin typeface="Trebuchet MS"/>
                <a:cs typeface="Trebuchet MS"/>
              </a:rPr>
              <a:t>or</a:t>
            </a:r>
            <a:r>
              <a:rPr sz="2100" spc="5" dirty="0">
                <a:solidFill>
                  <a:srgbClr val="333333"/>
                </a:solidFill>
                <a:latin typeface="Trebuchet MS"/>
                <a:cs typeface="Trebuchet MS"/>
              </a:rPr>
              <a:t> </a:t>
            </a:r>
            <a:r>
              <a:rPr sz="2100" dirty="0">
                <a:solidFill>
                  <a:srgbClr val="333333"/>
                </a:solidFill>
                <a:latin typeface="Trebuchet MS"/>
                <a:cs typeface="Trebuchet MS"/>
              </a:rPr>
              <a:t>even</a:t>
            </a:r>
            <a:r>
              <a:rPr sz="2100" spc="5" dirty="0">
                <a:solidFill>
                  <a:srgbClr val="333333"/>
                </a:solidFill>
                <a:latin typeface="Trebuchet MS"/>
                <a:cs typeface="Trebuchet MS"/>
              </a:rPr>
              <a:t> </a:t>
            </a:r>
            <a:r>
              <a:rPr sz="2100" dirty="0">
                <a:solidFill>
                  <a:srgbClr val="333333"/>
                </a:solidFill>
                <a:latin typeface="Trebuchet MS"/>
                <a:cs typeface="Trebuchet MS"/>
              </a:rPr>
              <a:t>specific</a:t>
            </a:r>
            <a:r>
              <a:rPr sz="2100" spc="5" dirty="0">
                <a:solidFill>
                  <a:srgbClr val="333333"/>
                </a:solidFill>
                <a:latin typeface="Trebuchet MS"/>
                <a:cs typeface="Trebuchet MS"/>
              </a:rPr>
              <a:t> </a:t>
            </a:r>
            <a:r>
              <a:rPr sz="2100" spc="65" dirty="0">
                <a:solidFill>
                  <a:srgbClr val="333333"/>
                </a:solidFill>
                <a:latin typeface="Trebuchet MS"/>
                <a:cs typeface="Trebuchet MS"/>
              </a:rPr>
              <a:t>resources</a:t>
            </a:r>
            <a:r>
              <a:rPr sz="2100" spc="5" dirty="0">
                <a:solidFill>
                  <a:srgbClr val="333333"/>
                </a:solidFill>
                <a:latin typeface="Trebuchet MS"/>
                <a:cs typeface="Trebuchet MS"/>
              </a:rPr>
              <a:t> </a:t>
            </a:r>
            <a:r>
              <a:rPr sz="2100" dirty="0">
                <a:solidFill>
                  <a:srgbClr val="333333"/>
                </a:solidFill>
                <a:latin typeface="Trebuchet MS"/>
                <a:cs typeface="Trebuchet MS"/>
              </a:rPr>
              <a:t>(</a:t>
            </a:r>
            <a:r>
              <a:rPr sz="2150" i="1" dirty="0">
                <a:solidFill>
                  <a:srgbClr val="ED2137"/>
                </a:solidFill>
                <a:latin typeface="Trebuchet MS"/>
                <a:cs typeface="Trebuchet MS"/>
              </a:rPr>
              <a:t>CRD</a:t>
            </a:r>
            <a:r>
              <a:rPr sz="2100" dirty="0">
                <a:solidFill>
                  <a:srgbClr val="333333"/>
                </a:solidFill>
                <a:latin typeface="Trebuchet MS"/>
                <a:cs typeface="Trebuchet MS"/>
              </a:rPr>
              <a:t>)</a:t>
            </a:r>
            <a:r>
              <a:rPr sz="2100" spc="5" dirty="0">
                <a:solidFill>
                  <a:srgbClr val="333333"/>
                </a:solidFill>
                <a:latin typeface="Trebuchet MS"/>
                <a:cs typeface="Trebuchet MS"/>
              </a:rPr>
              <a:t> </a:t>
            </a:r>
            <a:r>
              <a:rPr sz="2100" dirty="0">
                <a:solidFill>
                  <a:srgbClr val="333333"/>
                </a:solidFill>
                <a:latin typeface="Trebuchet MS"/>
                <a:cs typeface="Trebuchet MS"/>
              </a:rPr>
              <a:t>for</a:t>
            </a:r>
            <a:r>
              <a:rPr sz="2100" spc="5" dirty="0">
                <a:solidFill>
                  <a:srgbClr val="333333"/>
                </a:solidFill>
                <a:latin typeface="Trebuchet MS"/>
                <a:cs typeface="Trebuchet MS"/>
              </a:rPr>
              <a:t> </a:t>
            </a:r>
            <a:r>
              <a:rPr sz="2100" spc="100" dirty="0">
                <a:solidFill>
                  <a:srgbClr val="333333"/>
                </a:solidFill>
                <a:latin typeface="Trebuchet MS"/>
                <a:cs typeface="Trebuchet MS"/>
              </a:rPr>
              <a:t>some</a:t>
            </a:r>
            <a:endParaRPr sz="2100">
              <a:latin typeface="Trebuchet MS"/>
              <a:cs typeface="Trebuchet MS"/>
            </a:endParaRPr>
          </a:p>
          <a:p>
            <a:pPr marL="393065">
              <a:lnSpc>
                <a:spcPts val="2340"/>
              </a:lnSpc>
            </a:pPr>
            <a:r>
              <a:rPr sz="2150" i="1" spc="-10" dirty="0">
                <a:solidFill>
                  <a:srgbClr val="ED2137"/>
                </a:solidFill>
                <a:latin typeface="Trebuchet MS"/>
                <a:cs typeface="Trebuchet MS"/>
              </a:rPr>
              <a:t>IngressController</a:t>
            </a:r>
            <a:r>
              <a:rPr sz="2100" spc="-10" dirty="0">
                <a:solidFill>
                  <a:srgbClr val="333333"/>
                </a:solidFill>
                <a:latin typeface="Trebuchet MS"/>
                <a:cs typeface="Trebuchet MS"/>
              </a:rPr>
              <a:t>.</a:t>
            </a:r>
            <a:endParaRPr sz="2100">
              <a:latin typeface="Trebuchet MS"/>
              <a:cs typeface="Trebuchet MS"/>
            </a:endParaRPr>
          </a:p>
          <a:p>
            <a:pPr marL="393065">
              <a:lnSpc>
                <a:spcPct val="100000"/>
              </a:lnSpc>
              <a:spcBef>
                <a:spcPts val="1295"/>
              </a:spcBef>
            </a:pPr>
            <a:r>
              <a:rPr sz="2100" spc="-95" dirty="0">
                <a:solidFill>
                  <a:srgbClr val="333333"/>
                </a:solidFill>
                <a:latin typeface="Trebuchet MS"/>
                <a:cs typeface="Trebuchet MS"/>
              </a:rPr>
              <a:t>it</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60" dirty="0">
                <a:solidFill>
                  <a:srgbClr val="333333"/>
                </a:solidFill>
                <a:latin typeface="Trebuchet MS"/>
                <a:cs typeface="Trebuchet MS"/>
              </a:rPr>
              <a:t>also</a:t>
            </a:r>
            <a:r>
              <a:rPr sz="2100" spc="-10" dirty="0">
                <a:solidFill>
                  <a:srgbClr val="333333"/>
                </a:solidFill>
                <a:latin typeface="Trebuchet MS"/>
                <a:cs typeface="Trebuchet MS"/>
              </a:rPr>
              <a:t> </a:t>
            </a:r>
            <a:r>
              <a:rPr sz="2100" dirty="0">
                <a:solidFill>
                  <a:srgbClr val="333333"/>
                </a:solidFill>
                <a:latin typeface="Trebuchet MS"/>
                <a:cs typeface="Trebuchet MS"/>
              </a:rPr>
              <a:t>limited</a:t>
            </a:r>
            <a:r>
              <a:rPr sz="2100" spc="-5"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HTTP</a:t>
            </a:r>
            <a:r>
              <a:rPr sz="2100" spc="-5" dirty="0">
                <a:solidFill>
                  <a:srgbClr val="333333"/>
                </a:solidFill>
                <a:latin typeface="Trebuchet MS"/>
                <a:cs typeface="Trebuchet MS"/>
              </a:rPr>
              <a:t> </a:t>
            </a:r>
            <a:r>
              <a:rPr sz="2100" dirty="0">
                <a:solidFill>
                  <a:srgbClr val="333333"/>
                </a:solidFill>
                <a:latin typeface="Trebuchet MS"/>
                <a:cs typeface="Trebuchet MS"/>
              </a:rPr>
              <a:t>protocol</a:t>
            </a:r>
            <a:r>
              <a:rPr sz="2100" spc="-10" dirty="0">
                <a:solidFill>
                  <a:srgbClr val="333333"/>
                </a:solidFill>
                <a:latin typeface="Trebuchet MS"/>
                <a:cs typeface="Trebuchet MS"/>
              </a:rPr>
              <a:t> </a:t>
            </a:r>
            <a:r>
              <a:rPr sz="2100" dirty="0">
                <a:solidFill>
                  <a:srgbClr val="333333"/>
                </a:solidFill>
                <a:latin typeface="Trebuchet MS"/>
                <a:cs typeface="Trebuchet MS"/>
              </a:rPr>
              <a:t>for</a:t>
            </a:r>
            <a:r>
              <a:rPr sz="2100" spc="-10" dirty="0">
                <a:solidFill>
                  <a:srgbClr val="333333"/>
                </a:solidFill>
                <a:latin typeface="Trebuchet MS"/>
                <a:cs typeface="Trebuchet MS"/>
              </a:rPr>
              <a:t> </a:t>
            </a:r>
            <a:r>
              <a:rPr sz="2100" spc="-20" dirty="0">
                <a:solidFill>
                  <a:srgbClr val="333333"/>
                </a:solidFill>
                <a:latin typeface="Trebuchet MS"/>
                <a:cs typeface="Trebuchet MS"/>
              </a:rPr>
              <a:t>now.</a:t>
            </a:r>
            <a:endParaRPr sz="2100">
              <a:latin typeface="Trebuchet MS"/>
              <a:cs typeface="Trebuchet MS"/>
            </a:endParaRPr>
          </a:p>
          <a:p>
            <a:pPr marL="12700" marR="5080">
              <a:lnSpc>
                <a:spcPts val="2100"/>
              </a:lnSpc>
              <a:spcBef>
                <a:spcPts val="2100"/>
              </a:spcBef>
            </a:pPr>
            <a:r>
              <a:rPr sz="2100" dirty="0">
                <a:solidFill>
                  <a:srgbClr val="333333"/>
                </a:solidFill>
                <a:latin typeface="Trebuchet MS"/>
                <a:cs typeface="Trebuchet MS"/>
              </a:rPr>
              <a:t>To </a:t>
            </a:r>
            <a:r>
              <a:rPr sz="2100" spc="65" dirty="0">
                <a:solidFill>
                  <a:srgbClr val="333333"/>
                </a:solidFill>
                <a:latin typeface="Trebuchet MS"/>
                <a:cs typeface="Trebuchet MS"/>
              </a:rPr>
              <a:t>overcome</a:t>
            </a:r>
            <a:r>
              <a:rPr sz="2100" spc="5" dirty="0">
                <a:solidFill>
                  <a:srgbClr val="333333"/>
                </a:solidFill>
                <a:latin typeface="Trebuchet MS"/>
                <a:cs typeface="Trebuchet MS"/>
              </a:rPr>
              <a:t> </a:t>
            </a:r>
            <a:r>
              <a:rPr sz="2100" spc="50" dirty="0">
                <a:solidFill>
                  <a:srgbClr val="333333"/>
                </a:solidFill>
                <a:latin typeface="Trebuchet MS"/>
                <a:cs typeface="Trebuchet MS"/>
              </a:rPr>
              <a:t>these</a:t>
            </a:r>
            <a:r>
              <a:rPr sz="2100" spc="5" dirty="0">
                <a:solidFill>
                  <a:srgbClr val="333333"/>
                </a:solidFill>
                <a:latin typeface="Trebuchet MS"/>
                <a:cs typeface="Trebuchet MS"/>
              </a:rPr>
              <a:t> </a:t>
            </a:r>
            <a:r>
              <a:rPr sz="2100" spc="85" dirty="0">
                <a:solidFill>
                  <a:srgbClr val="333333"/>
                </a:solidFill>
                <a:latin typeface="Trebuchet MS"/>
                <a:cs typeface="Trebuchet MS"/>
              </a:rPr>
              <a:t>problems</a:t>
            </a:r>
            <a:r>
              <a:rPr sz="2100" spc="5" dirty="0">
                <a:solidFill>
                  <a:srgbClr val="333333"/>
                </a:solidFill>
                <a:latin typeface="Trebuchet MS"/>
                <a:cs typeface="Trebuchet MS"/>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dirty="0">
                <a:solidFill>
                  <a:srgbClr val="333333"/>
                </a:solidFill>
                <a:latin typeface="Trebuchet MS"/>
                <a:cs typeface="Trebuchet MS"/>
              </a:rPr>
              <a:t>allow</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dirty="0">
                <a:solidFill>
                  <a:srgbClr val="333333"/>
                </a:solidFill>
                <a:latin typeface="Trebuchet MS"/>
                <a:cs typeface="Trebuchet MS"/>
              </a:rPr>
              <a:t> better</a:t>
            </a:r>
            <a:r>
              <a:rPr sz="2100" spc="5" dirty="0">
                <a:solidFill>
                  <a:srgbClr val="333333"/>
                </a:solidFill>
                <a:latin typeface="Trebuchet MS"/>
                <a:cs typeface="Trebuchet MS"/>
              </a:rPr>
              <a:t> </a:t>
            </a:r>
            <a:r>
              <a:rPr sz="2100" dirty="0">
                <a:solidFill>
                  <a:srgbClr val="333333"/>
                </a:solidFill>
                <a:latin typeface="Trebuchet MS"/>
                <a:cs typeface="Trebuchet MS"/>
              </a:rPr>
              <a:t>separation</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dirty="0">
                <a:solidFill>
                  <a:srgbClr val="333333"/>
                </a:solidFill>
                <a:latin typeface="Trebuchet MS"/>
                <a:cs typeface="Trebuchet MS"/>
              </a:rPr>
              <a:t>roles</a:t>
            </a:r>
            <a:r>
              <a:rPr sz="2100" spc="5" dirty="0">
                <a:solidFill>
                  <a:srgbClr val="333333"/>
                </a:solidFill>
                <a:latin typeface="Trebuchet MS"/>
                <a:cs typeface="Trebuchet MS"/>
              </a:rPr>
              <a:t> </a:t>
            </a:r>
            <a:r>
              <a:rPr sz="2100" dirty="0">
                <a:solidFill>
                  <a:srgbClr val="333333"/>
                </a:solidFill>
                <a:latin typeface="Trebuchet MS"/>
                <a:cs typeface="Trebuchet MS"/>
              </a:rPr>
              <a:t>involved</a:t>
            </a:r>
            <a:r>
              <a:rPr sz="2100" spc="5" dirty="0">
                <a:solidFill>
                  <a:srgbClr val="333333"/>
                </a:solidFill>
                <a:latin typeface="Trebuchet MS"/>
                <a:cs typeface="Trebuchet MS"/>
              </a:rPr>
              <a:t> </a:t>
            </a:r>
            <a:r>
              <a:rPr sz="2100" dirty="0">
                <a:solidFill>
                  <a:srgbClr val="333333"/>
                </a:solidFill>
                <a:latin typeface="Trebuchet MS"/>
                <a:cs typeface="Trebuchet MS"/>
              </a:rPr>
              <a:t>in </a:t>
            </a:r>
            <a:r>
              <a:rPr sz="2100" spc="40" dirty="0">
                <a:solidFill>
                  <a:srgbClr val="333333"/>
                </a:solidFill>
                <a:latin typeface="Trebuchet MS"/>
                <a:cs typeface="Trebuchet MS"/>
              </a:rPr>
              <a:t>Kubernetes </a:t>
            </a:r>
            <a:r>
              <a:rPr sz="2100" spc="55" dirty="0">
                <a:solidFill>
                  <a:srgbClr val="333333"/>
                </a:solidFill>
                <a:latin typeface="Trebuchet MS"/>
                <a:cs typeface="Trebuchet MS"/>
              </a:rPr>
              <a:t>management,</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75" dirty="0">
                <a:solidFill>
                  <a:srgbClr val="333333"/>
                </a:solidFill>
                <a:latin typeface="Trebuchet MS"/>
                <a:cs typeface="Trebuchet MS"/>
              </a:rPr>
              <a:t>new</a:t>
            </a:r>
            <a:r>
              <a:rPr sz="2100" spc="-40" dirty="0">
                <a:solidFill>
                  <a:srgbClr val="333333"/>
                </a:solidFill>
                <a:latin typeface="Trebuchet MS"/>
                <a:cs typeface="Trebuchet MS"/>
              </a:rPr>
              <a:t> </a:t>
            </a:r>
            <a:r>
              <a:rPr sz="2100" spc="55" dirty="0">
                <a:solidFill>
                  <a:srgbClr val="333333"/>
                </a:solidFill>
                <a:latin typeface="Trebuchet MS"/>
                <a:cs typeface="Trebuchet MS"/>
              </a:rPr>
              <a:t>solution</a:t>
            </a:r>
            <a:r>
              <a:rPr sz="2100" spc="-35" dirty="0">
                <a:solidFill>
                  <a:srgbClr val="333333"/>
                </a:solidFill>
                <a:latin typeface="Trebuchet MS"/>
                <a:cs typeface="Trebuchet MS"/>
              </a:rPr>
              <a:t> </a:t>
            </a:r>
            <a:r>
              <a:rPr sz="2100" spc="110" dirty="0">
                <a:solidFill>
                  <a:srgbClr val="333333"/>
                </a:solidFill>
                <a:latin typeface="Trebuchet MS"/>
                <a:cs typeface="Trebuchet MS"/>
              </a:rPr>
              <a:t>has</a:t>
            </a:r>
            <a:r>
              <a:rPr sz="2100" spc="-40" dirty="0">
                <a:solidFill>
                  <a:srgbClr val="333333"/>
                </a:solidFill>
                <a:latin typeface="Trebuchet MS"/>
                <a:cs typeface="Trebuchet MS"/>
              </a:rPr>
              <a:t> </a:t>
            </a:r>
            <a:r>
              <a:rPr sz="2100" spc="65" dirty="0">
                <a:solidFill>
                  <a:srgbClr val="333333"/>
                </a:solidFill>
                <a:latin typeface="Trebuchet MS"/>
                <a:cs typeface="Trebuchet MS"/>
              </a:rPr>
              <a:t>been</a:t>
            </a:r>
            <a:r>
              <a:rPr sz="2100" spc="-35" dirty="0">
                <a:solidFill>
                  <a:srgbClr val="333333"/>
                </a:solidFill>
                <a:latin typeface="Trebuchet MS"/>
                <a:cs typeface="Trebuchet MS"/>
              </a:rPr>
              <a:t> </a:t>
            </a:r>
            <a:r>
              <a:rPr sz="2100" dirty="0">
                <a:solidFill>
                  <a:srgbClr val="333333"/>
                </a:solidFill>
                <a:latin typeface="Trebuchet MS"/>
                <a:cs typeface="Trebuchet MS"/>
              </a:rPr>
              <a:t>developed:</a:t>
            </a:r>
            <a:r>
              <a:rPr sz="2100" spc="-35" dirty="0">
                <a:solidFill>
                  <a:srgbClr val="333333"/>
                </a:solidFill>
                <a:latin typeface="Trebuchet MS"/>
                <a:cs typeface="Trebuchet MS"/>
              </a:rPr>
              <a:t> </a:t>
            </a:r>
            <a:r>
              <a:rPr sz="2100" u="heavy" spc="60" dirty="0">
                <a:solidFill>
                  <a:srgbClr val="ED2137"/>
                </a:solidFill>
                <a:uFill>
                  <a:solidFill>
                    <a:srgbClr val="ED2137"/>
                  </a:solidFill>
                </a:uFill>
                <a:latin typeface="Trebuchet MS"/>
                <a:cs typeface="Trebuchet MS"/>
                <a:hlinkClick r:id="rId4"/>
              </a:rPr>
              <a:t>Kubernetes</a:t>
            </a:r>
            <a:r>
              <a:rPr sz="2100" u="heavy" spc="-40" dirty="0">
                <a:solidFill>
                  <a:srgbClr val="ED2137"/>
                </a:solidFill>
                <a:uFill>
                  <a:solidFill>
                    <a:srgbClr val="ED2137"/>
                  </a:solidFill>
                </a:uFill>
                <a:latin typeface="Trebuchet MS"/>
                <a:cs typeface="Trebuchet MS"/>
                <a:hlinkClick r:id="rId4"/>
              </a:rPr>
              <a:t> </a:t>
            </a:r>
            <a:r>
              <a:rPr sz="2100" u="heavy" dirty="0">
                <a:solidFill>
                  <a:srgbClr val="ED2137"/>
                </a:solidFill>
                <a:uFill>
                  <a:solidFill>
                    <a:srgbClr val="ED2137"/>
                  </a:solidFill>
                </a:uFill>
                <a:latin typeface="Trebuchet MS"/>
                <a:cs typeface="Trebuchet MS"/>
                <a:hlinkClick r:id="rId4"/>
              </a:rPr>
              <a:t>Gateway</a:t>
            </a:r>
            <a:r>
              <a:rPr sz="2100" u="heavy" spc="190" dirty="0">
                <a:solidFill>
                  <a:srgbClr val="ED2137"/>
                </a:solidFill>
                <a:uFill>
                  <a:solidFill>
                    <a:srgbClr val="ED2137"/>
                  </a:solidFill>
                </a:uFill>
                <a:latin typeface="Trebuchet MS"/>
                <a:cs typeface="Trebuchet MS"/>
                <a:hlinkClick r:id="rId4"/>
              </a:rPr>
              <a:t> </a:t>
            </a:r>
            <a:r>
              <a:rPr sz="2100" u="heavy" spc="25" dirty="0">
                <a:solidFill>
                  <a:srgbClr val="ED2137"/>
                </a:solidFill>
                <a:uFill>
                  <a:solidFill>
                    <a:srgbClr val="ED2137"/>
                  </a:solidFill>
                </a:uFill>
                <a:latin typeface="Trebuchet MS"/>
                <a:cs typeface="Trebuchet MS"/>
                <a:hlinkClick r:id="rId4"/>
              </a:rPr>
              <a:t>API</a:t>
            </a:r>
            <a:endParaRPr sz="2100">
              <a:latin typeface="Trebuchet MS"/>
              <a:cs typeface="Trebuchet MS"/>
            </a:endParaRPr>
          </a:p>
          <a:p>
            <a:pPr marL="12700" marR="80645">
              <a:lnSpc>
                <a:spcPts val="2100"/>
              </a:lnSpc>
              <a:spcBef>
                <a:spcPts val="2100"/>
              </a:spcBef>
            </a:pP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333333"/>
                </a:solidFill>
                <a:latin typeface="Trebuchet MS"/>
                <a:cs typeface="Trebuchet MS"/>
              </a:rPr>
              <a:t>Gateway</a:t>
            </a:r>
            <a:r>
              <a:rPr sz="2100" spc="-45" dirty="0">
                <a:solidFill>
                  <a:srgbClr val="333333"/>
                </a:solidFill>
                <a:latin typeface="Trebuchet MS"/>
                <a:cs typeface="Trebuchet MS"/>
              </a:rPr>
              <a:t> </a:t>
            </a:r>
            <a:r>
              <a:rPr sz="2100" spc="50" dirty="0">
                <a:solidFill>
                  <a:srgbClr val="333333"/>
                </a:solidFill>
                <a:latin typeface="Trebuchet MS"/>
                <a:cs typeface="Trebuchet MS"/>
              </a:rPr>
              <a:t>API</a:t>
            </a:r>
            <a:r>
              <a:rPr sz="2100" spc="-50"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333333"/>
                </a:solidFill>
                <a:latin typeface="Trebuchet MS"/>
                <a:cs typeface="Trebuchet MS"/>
              </a:rPr>
              <a:t>successor</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80" dirty="0">
                <a:solidFill>
                  <a:srgbClr val="333333"/>
                </a:solidFill>
                <a:latin typeface="Trebuchet MS"/>
                <a:cs typeface="Trebuchet MS"/>
              </a:rPr>
              <a:t>Ingress</a:t>
            </a:r>
            <a:r>
              <a:rPr sz="2100" spc="-45" dirty="0">
                <a:solidFill>
                  <a:srgbClr val="333333"/>
                </a:solidFill>
                <a:latin typeface="Trebuchet MS"/>
                <a:cs typeface="Trebuchet MS"/>
              </a:rPr>
              <a:t> </a:t>
            </a:r>
            <a:r>
              <a:rPr sz="2100" spc="-10" dirty="0">
                <a:solidFill>
                  <a:srgbClr val="333333"/>
                </a:solidFill>
                <a:latin typeface="Trebuchet MS"/>
                <a:cs typeface="Trebuchet MS"/>
              </a:rPr>
              <a:t>API;</a:t>
            </a:r>
            <a:r>
              <a:rPr sz="2100" spc="-50" dirty="0">
                <a:solidFill>
                  <a:srgbClr val="333333"/>
                </a:solidFill>
                <a:latin typeface="Trebuchet MS"/>
                <a:cs typeface="Trebuchet MS"/>
              </a:rPr>
              <a:t> </a:t>
            </a:r>
            <a:r>
              <a:rPr sz="2100" spc="80" dirty="0">
                <a:solidFill>
                  <a:srgbClr val="333333"/>
                </a:solidFill>
                <a:latin typeface="Trebuchet MS"/>
                <a:cs typeface="Trebuchet MS"/>
              </a:rPr>
              <a:t>Ingress</a:t>
            </a:r>
            <a:r>
              <a:rPr sz="2100" spc="-45"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frozen,</a:t>
            </a:r>
            <a:r>
              <a:rPr sz="2100" spc="-50"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spc="135" dirty="0">
                <a:solidFill>
                  <a:srgbClr val="333333"/>
                </a:solidFill>
                <a:latin typeface="Trebuchet MS"/>
                <a:cs typeface="Trebuchet MS"/>
              </a:rPr>
              <a:t>so</a:t>
            </a:r>
            <a:r>
              <a:rPr sz="2100" spc="-50" dirty="0">
                <a:solidFill>
                  <a:srgbClr val="333333"/>
                </a:solidFill>
                <a:latin typeface="Trebuchet MS"/>
                <a:cs typeface="Trebuchet MS"/>
              </a:rPr>
              <a:t> </a:t>
            </a:r>
            <a:r>
              <a:rPr sz="2100" spc="75" dirty="0">
                <a:solidFill>
                  <a:srgbClr val="333333"/>
                </a:solidFill>
                <a:latin typeface="Trebuchet MS"/>
                <a:cs typeface="Trebuchet MS"/>
              </a:rPr>
              <a:t>new</a:t>
            </a:r>
            <a:r>
              <a:rPr sz="2100" spc="-45" dirty="0">
                <a:solidFill>
                  <a:srgbClr val="333333"/>
                </a:solidFill>
                <a:latin typeface="Trebuchet MS"/>
                <a:cs typeface="Trebuchet MS"/>
              </a:rPr>
              <a:t> </a:t>
            </a:r>
            <a:r>
              <a:rPr sz="2100" spc="-10" dirty="0">
                <a:solidFill>
                  <a:srgbClr val="333333"/>
                </a:solidFill>
                <a:latin typeface="Trebuchet MS"/>
                <a:cs typeface="Trebuchet MS"/>
              </a:rPr>
              <a:t>features </a:t>
            </a:r>
            <a:r>
              <a:rPr sz="2100" dirty="0">
                <a:solidFill>
                  <a:srgbClr val="333333"/>
                </a:solidFill>
                <a:latin typeface="Trebuchet MS"/>
                <a:cs typeface="Trebuchet MS"/>
              </a:rPr>
              <a:t>are</a:t>
            </a:r>
            <a:r>
              <a:rPr sz="2100" spc="-10" dirty="0">
                <a:solidFill>
                  <a:srgbClr val="333333"/>
                </a:solidFill>
                <a:latin typeface="Trebuchet MS"/>
                <a:cs typeface="Trebuchet MS"/>
              </a:rPr>
              <a:t> </a:t>
            </a:r>
            <a:r>
              <a:rPr sz="2100" spc="50" dirty="0">
                <a:solidFill>
                  <a:srgbClr val="333333"/>
                </a:solidFill>
                <a:latin typeface="Trebuchet MS"/>
                <a:cs typeface="Trebuchet MS"/>
              </a:rPr>
              <a:t>being</a:t>
            </a:r>
            <a:r>
              <a:rPr sz="2100" spc="-10" dirty="0">
                <a:solidFill>
                  <a:srgbClr val="333333"/>
                </a:solidFill>
                <a:latin typeface="Trebuchet MS"/>
                <a:cs typeface="Trebuchet MS"/>
              </a:rPr>
              <a:t> </a:t>
            </a:r>
            <a:r>
              <a:rPr sz="2100" spc="80" dirty="0">
                <a:solidFill>
                  <a:srgbClr val="333333"/>
                </a:solidFill>
                <a:latin typeface="Trebuchet MS"/>
                <a:cs typeface="Trebuchet MS"/>
              </a:rPr>
              <a:t>added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Gateway</a:t>
            </a:r>
            <a:r>
              <a:rPr sz="2100" spc="-10" dirty="0">
                <a:solidFill>
                  <a:srgbClr val="333333"/>
                </a:solidFill>
                <a:latin typeface="Trebuchet MS"/>
                <a:cs typeface="Trebuchet MS"/>
              </a:rPr>
              <a:t> </a:t>
            </a:r>
            <a:r>
              <a:rPr sz="2100" spc="-20" dirty="0">
                <a:solidFill>
                  <a:srgbClr val="333333"/>
                </a:solidFill>
                <a:latin typeface="Trebuchet MS"/>
                <a:cs typeface="Trebuchet MS"/>
              </a:rPr>
              <a:t>API.</a:t>
            </a:r>
            <a:endParaRPr sz="2100">
              <a:latin typeface="Trebuchet MS"/>
              <a:cs typeface="Trebuchet MS"/>
            </a:endParaRPr>
          </a:p>
          <a:p>
            <a:pPr marL="12700">
              <a:lnSpc>
                <a:spcPct val="100000"/>
              </a:lnSpc>
              <a:spcBef>
                <a:spcPts val="1680"/>
              </a:spcBef>
            </a:pPr>
            <a:r>
              <a:rPr sz="2100" spc="60" dirty="0">
                <a:solidFill>
                  <a:srgbClr val="333333"/>
                </a:solidFill>
                <a:latin typeface="Trebuchet MS"/>
                <a:cs typeface="Trebuchet MS"/>
              </a:rPr>
              <a:t>Graduates</a:t>
            </a:r>
            <a:r>
              <a:rPr sz="2100" dirty="0">
                <a:solidFill>
                  <a:srgbClr val="333333"/>
                </a:solidFill>
                <a:latin typeface="Trebuchet MS"/>
                <a:cs typeface="Trebuchet MS"/>
              </a:rPr>
              <a:t> to Beta since </a:t>
            </a:r>
            <a:r>
              <a:rPr sz="2100" spc="-25" dirty="0">
                <a:solidFill>
                  <a:srgbClr val="333333"/>
                </a:solidFill>
                <a:latin typeface="Trebuchet MS"/>
                <a:cs typeface="Trebuchet MS"/>
              </a:rPr>
              <a:t>v1.26,</a:t>
            </a:r>
            <a:r>
              <a:rPr sz="2100" dirty="0">
                <a:solidFill>
                  <a:srgbClr val="333333"/>
                </a:solidFill>
                <a:latin typeface="Trebuchet MS"/>
                <a:cs typeface="Trebuchet MS"/>
              </a:rPr>
              <a:t> Stable since </a:t>
            </a:r>
            <a:r>
              <a:rPr sz="2100" spc="95" dirty="0">
                <a:solidFill>
                  <a:srgbClr val="333333"/>
                </a:solidFill>
                <a:latin typeface="Trebuchet MS"/>
                <a:cs typeface="Trebuchet MS"/>
              </a:rPr>
              <a:t>November</a:t>
            </a:r>
            <a:r>
              <a:rPr sz="2100" dirty="0">
                <a:solidFill>
                  <a:srgbClr val="333333"/>
                </a:solidFill>
                <a:latin typeface="Trebuchet MS"/>
                <a:cs typeface="Trebuchet MS"/>
              </a:rPr>
              <a:t> </a:t>
            </a:r>
            <a:r>
              <a:rPr sz="2100" spc="75" dirty="0">
                <a:solidFill>
                  <a:srgbClr val="333333"/>
                </a:solidFill>
                <a:latin typeface="Trebuchet MS"/>
                <a:cs typeface="Trebuchet MS"/>
              </a:rPr>
              <a:t>2023</a:t>
            </a:r>
            <a:endParaRPr sz="2100">
              <a:latin typeface="Trebuchet MS"/>
              <a:cs typeface="Trebuchet M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GATEWAY</a:t>
            </a:r>
            <a:r>
              <a:rPr spc="-75" dirty="0"/>
              <a:t> </a:t>
            </a:r>
            <a:r>
              <a:rPr dirty="0"/>
              <a:t>API</a:t>
            </a:r>
            <a:r>
              <a:rPr spc="-70" dirty="0"/>
              <a:t> </a:t>
            </a:r>
            <a:r>
              <a:rPr spc="95" dirty="0"/>
              <a:t>(2/2)</a:t>
            </a:r>
          </a:p>
        </p:txBody>
      </p:sp>
      <p:pic>
        <p:nvPicPr>
          <p:cNvPr id="3" name="object 3"/>
          <p:cNvPicPr/>
          <p:nvPr/>
        </p:nvPicPr>
        <p:blipFill>
          <a:blip r:embed="rId2" cstate="print"/>
          <a:stretch>
            <a:fillRect/>
          </a:stretch>
        </p:blipFill>
        <p:spPr>
          <a:xfrm>
            <a:off x="3632757" y="1721801"/>
            <a:ext cx="6187966" cy="3675823"/>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335060" y="2559246"/>
            <a:ext cx="1885950" cy="715645"/>
            <a:chOff x="9335060" y="2559246"/>
            <a:chExt cx="1885950" cy="715645"/>
          </a:xfrm>
        </p:grpSpPr>
        <p:sp>
          <p:nvSpPr>
            <p:cNvPr id="3" name="object 3"/>
            <p:cNvSpPr/>
            <p:nvPr/>
          </p:nvSpPr>
          <p:spPr>
            <a:xfrm>
              <a:off x="9335060" y="2559246"/>
              <a:ext cx="1885950" cy="715645"/>
            </a:xfrm>
            <a:custGeom>
              <a:avLst/>
              <a:gdLst/>
              <a:ahLst/>
              <a:cxnLst/>
              <a:rect l="l" t="t" r="r" b="b"/>
              <a:pathLst>
                <a:path w="1885950" h="715645">
                  <a:moveTo>
                    <a:pt x="1511446" y="715245"/>
                  </a:moveTo>
                  <a:lnTo>
                    <a:pt x="81148" y="715245"/>
                  </a:lnTo>
                  <a:lnTo>
                    <a:pt x="43339" y="703770"/>
                  </a:lnTo>
                  <a:lnTo>
                    <a:pt x="11467" y="671881"/>
                  </a:lnTo>
                  <a:lnTo>
                    <a:pt x="0" y="634055"/>
                  </a:lnTo>
                  <a:lnTo>
                    <a:pt x="0" y="81189"/>
                  </a:lnTo>
                  <a:lnTo>
                    <a:pt x="11470" y="43362"/>
                  </a:lnTo>
                  <a:lnTo>
                    <a:pt x="43340" y="11474"/>
                  </a:lnTo>
                  <a:lnTo>
                    <a:pt x="81148" y="0"/>
                  </a:lnTo>
                  <a:lnTo>
                    <a:pt x="86851" y="0"/>
                  </a:lnTo>
                  <a:lnTo>
                    <a:pt x="1885587" y="0"/>
                  </a:lnTo>
                  <a:lnTo>
                    <a:pt x="1592593" y="211554"/>
                  </a:lnTo>
                  <a:lnTo>
                    <a:pt x="1592594" y="634055"/>
                  </a:lnTo>
                  <a:lnTo>
                    <a:pt x="1592038" y="639706"/>
                  </a:lnTo>
                  <a:lnTo>
                    <a:pt x="1574788" y="681370"/>
                  </a:lnTo>
                  <a:lnTo>
                    <a:pt x="1544249" y="706447"/>
                  </a:lnTo>
                  <a:lnTo>
                    <a:pt x="1517094" y="714688"/>
                  </a:lnTo>
                  <a:lnTo>
                    <a:pt x="1511446" y="715245"/>
                  </a:lnTo>
                  <a:close/>
                </a:path>
              </a:pathLst>
            </a:custGeom>
            <a:solidFill>
              <a:srgbClr val="F5F5F5"/>
            </a:solidFill>
          </p:spPr>
          <p:txBody>
            <a:bodyPr wrap="square" lIns="0" tIns="0" rIns="0" bIns="0" rtlCol="0"/>
            <a:lstStyle/>
            <a:p>
              <a:endParaRPr/>
            </a:p>
          </p:txBody>
        </p:sp>
        <p:sp>
          <p:nvSpPr>
            <p:cNvPr id="4" name="object 4"/>
            <p:cNvSpPr/>
            <p:nvPr/>
          </p:nvSpPr>
          <p:spPr>
            <a:xfrm>
              <a:off x="9501886" y="2850629"/>
              <a:ext cx="1202055" cy="165735"/>
            </a:xfrm>
            <a:custGeom>
              <a:avLst/>
              <a:gdLst/>
              <a:ahLst/>
              <a:cxnLst/>
              <a:rect l="l" t="t" r="r" b="b"/>
              <a:pathLst>
                <a:path w="1202054" h="165735">
                  <a:moveTo>
                    <a:pt x="1193228" y="161328"/>
                  </a:moveTo>
                  <a:lnTo>
                    <a:pt x="1078979" y="161328"/>
                  </a:lnTo>
                  <a:lnTo>
                    <a:pt x="1078979" y="160058"/>
                  </a:lnTo>
                  <a:lnTo>
                    <a:pt x="136182" y="160058"/>
                  </a:lnTo>
                  <a:lnTo>
                    <a:pt x="136182" y="161328"/>
                  </a:lnTo>
                  <a:lnTo>
                    <a:pt x="7912" y="161328"/>
                  </a:lnTo>
                  <a:lnTo>
                    <a:pt x="7912" y="162598"/>
                  </a:lnTo>
                  <a:lnTo>
                    <a:pt x="13487" y="162598"/>
                  </a:lnTo>
                  <a:lnTo>
                    <a:pt x="13487" y="163868"/>
                  </a:lnTo>
                  <a:lnTo>
                    <a:pt x="134912" y="163868"/>
                  </a:lnTo>
                  <a:lnTo>
                    <a:pt x="134912" y="165138"/>
                  </a:lnTo>
                  <a:lnTo>
                    <a:pt x="1057160" y="165138"/>
                  </a:lnTo>
                  <a:lnTo>
                    <a:pt x="1057160" y="163868"/>
                  </a:lnTo>
                  <a:lnTo>
                    <a:pt x="1191691" y="163868"/>
                  </a:lnTo>
                  <a:lnTo>
                    <a:pt x="1191691" y="162598"/>
                  </a:lnTo>
                  <a:lnTo>
                    <a:pt x="1193228" y="162598"/>
                  </a:lnTo>
                  <a:lnTo>
                    <a:pt x="1193228" y="161328"/>
                  </a:lnTo>
                  <a:close/>
                </a:path>
                <a:path w="1202054" h="165735">
                  <a:moveTo>
                    <a:pt x="1201877" y="2540"/>
                  </a:moveTo>
                  <a:lnTo>
                    <a:pt x="1178090" y="2540"/>
                  </a:lnTo>
                  <a:lnTo>
                    <a:pt x="1178090" y="1270"/>
                  </a:lnTo>
                  <a:lnTo>
                    <a:pt x="1041412" y="1270"/>
                  </a:lnTo>
                  <a:lnTo>
                    <a:pt x="1041412" y="0"/>
                  </a:lnTo>
                  <a:lnTo>
                    <a:pt x="182740" y="0"/>
                  </a:lnTo>
                  <a:lnTo>
                    <a:pt x="182740" y="1270"/>
                  </a:lnTo>
                  <a:lnTo>
                    <a:pt x="19138" y="1270"/>
                  </a:lnTo>
                  <a:lnTo>
                    <a:pt x="19138" y="2540"/>
                  </a:lnTo>
                  <a:lnTo>
                    <a:pt x="0" y="2540"/>
                  </a:lnTo>
                  <a:lnTo>
                    <a:pt x="0" y="3810"/>
                  </a:lnTo>
                  <a:lnTo>
                    <a:pt x="97358" y="3810"/>
                  </a:lnTo>
                  <a:lnTo>
                    <a:pt x="97358" y="5080"/>
                  </a:lnTo>
                  <a:lnTo>
                    <a:pt x="441858" y="5080"/>
                  </a:lnTo>
                  <a:lnTo>
                    <a:pt x="441858" y="6350"/>
                  </a:lnTo>
                  <a:lnTo>
                    <a:pt x="711060" y="6350"/>
                  </a:lnTo>
                  <a:lnTo>
                    <a:pt x="711060" y="5080"/>
                  </a:lnTo>
                  <a:lnTo>
                    <a:pt x="1113078" y="5080"/>
                  </a:lnTo>
                  <a:lnTo>
                    <a:pt x="1113078" y="3810"/>
                  </a:lnTo>
                  <a:lnTo>
                    <a:pt x="1201877" y="3810"/>
                  </a:lnTo>
                  <a:lnTo>
                    <a:pt x="1201877" y="2540"/>
                  </a:lnTo>
                  <a:close/>
                </a:path>
              </a:pathLst>
            </a:custGeom>
            <a:solidFill>
              <a:srgbClr val="DFDFDF"/>
            </a:solidFill>
          </p:spPr>
          <p:txBody>
            <a:bodyPr wrap="square" lIns="0" tIns="0" rIns="0" bIns="0" rtlCol="0"/>
            <a:lstStyle/>
            <a:p>
              <a:endParaRPr/>
            </a:p>
          </p:txBody>
        </p:sp>
      </p:grpSp>
      <p:sp>
        <p:nvSpPr>
          <p:cNvPr id="5" name="object 5"/>
          <p:cNvSpPr/>
          <p:nvPr/>
        </p:nvSpPr>
        <p:spPr>
          <a:xfrm>
            <a:off x="6605838" y="1023420"/>
            <a:ext cx="84455" cy="282575"/>
          </a:xfrm>
          <a:custGeom>
            <a:avLst/>
            <a:gdLst/>
            <a:ahLst/>
            <a:cxnLst/>
            <a:rect l="l" t="t" r="r" b="b"/>
            <a:pathLst>
              <a:path w="84454" h="282575">
                <a:moveTo>
                  <a:pt x="84199" y="282157"/>
                </a:moveTo>
                <a:lnTo>
                  <a:pt x="0" y="282157"/>
                </a:lnTo>
                <a:lnTo>
                  <a:pt x="0" y="0"/>
                </a:lnTo>
                <a:lnTo>
                  <a:pt x="84199" y="0"/>
                </a:lnTo>
                <a:lnTo>
                  <a:pt x="84199" y="282157"/>
                </a:lnTo>
                <a:close/>
              </a:path>
            </a:pathLst>
          </a:custGeom>
          <a:solidFill>
            <a:srgbClr val="DFDFDF"/>
          </a:solidFill>
        </p:spPr>
        <p:txBody>
          <a:bodyPr wrap="square" lIns="0" tIns="0" rIns="0" bIns="0" rtlCol="0"/>
          <a:lstStyle/>
          <a:p>
            <a:endParaRPr/>
          </a:p>
        </p:txBody>
      </p:sp>
      <p:sp>
        <p:nvSpPr>
          <p:cNvPr id="6" name="object 6"/>
          <p:cNvSpPr/>
          <p:nvPr/>
        </p:nvSpPr>
        <p:spPr>
          <a:xfrm>
            <a:off x="5902703" y="982625"/>
            <a:ext cx="84455" cy="323215"/>
          </a:xfrm>
          <a:custGeom>
            <a:avLst/>
            <a:gdLst/>
            <a:ahLst/>
            <a:cxnLst/>
            <a:rect l="l" t="t" r="r" b="b"/>
            <a:pathLst>
              <a:path w="84454" h="323215">
                <a:moveTo>
                  <a:pt x="84199" y="322952"/>
                </a:moveTo>
                <a:lnTo>
                  <a:pt x="0" y="322952"/>
                </a:lnTo>
                <a:lnTo>
                  <a:pt x="0" y="0"/>
                </a:lnTo>
                <a:lnTo>
                  <a:pt x="84199" y="0"/>
                </a:lnTo>
                <a:lnTo>
                  <a:pt x="84199" y="322952"/>
                </a:lnTo>
                <a:close/>
              </a:path>
            </a:pathLst>
          </a:custGeom>
          <a:solidFill>
            <a:srgbClr val="DFDFDF"/>
          </a:solidFill>
        </p:spPr>
        <p:txBody>
          <a:bodyPr wrap="square" lIns="0" tIns="0" rIns="0" bIns="0" rtlCol="0"/>
          <a:lstStyle/>
          <a:p>
            <a:endParaRPr/>
          </a:p>
        </p:txBody>
      </p:sp>
      <p:sp>
        <p:nvSpPr>
          <p:cNvPr id="7" name="object 7"/>
          <p:cNvSpPr/>
          <p:nvPr/>
        </p:nvSpPr>
        <p:spPr>
          <a:xfrm>
            <a:off x="6078550" y="915306"/>
            <a:ext cx="84455" cy="390525"/>
          </a:xfrm>
          <a:custGeom>
            <a:avLst/>
            <a:gdLst/>
            <a:ahLst/>
            <a:cxnLst/>
            <a:rect l="l" t="t" r="r" b="b"/>
            <a:pathLst>
              <a:path w="84454" h="390525">
                <a:moveTo>
                  <a:pt x="84199" y="390271"/>
                </a:moveTo>
                <a:lnTo>
                  <a:pt x="0" y="390271"/>
                </a:lnTo>
                <a:lnTo>
                  <a:pt x="0" y="0"/>
                </a:lnTo>
                <a:lnTo>
                  <a:pt x="84199" y="0"/>
                </a:lnTo>
                <a:lnTo>
                  <a:pt x="84199" y="390271"/>
                </a:lnTo>
                <a:close/>
              </a:path>
            </a:pathLst>
          </a:custGeom>
          <a:solidFill>
            <a:srgbClr val="DFDFDF"/>
          </a:solidFill>
        </p:spPr>
        <p:txBody>
          <a:bodyPr wrap="square" lIns="0" tIns="0" rIns="0" bIns="0" rtlCol="0"/>
          <a:lstStyle/>
          <a:p>
            <a:endParaRPr/>
          </a:p>
        </p:txBody>
      </p:sp>
      <p:sp>
        <p:nvSpPr>
          <p:cNvPr id="8" name="object 8"/>
          <p:cNvSpPr/>
          <p:nvPr/>
        </p:nvSpPr>
        <p:spPr>
          <a:xfrm>
            <a:off x="6254270" y="936651"/>
            <a:ext cx="84455" cy="368935"/>
          </a:xfrm>
          <a:custGeom>
            <a:avLst/>
            <a:gdLst/>
            <a:ahLst/>
            <a:cxnLst/>
            <a:rect l="l" t="t" r="r" b="b"/>
            <a:pathLst>
              <a:path w="84454" h="368934">
                <a:moveTo>
                  <a:pt x="84199" y="368926"/>
                </a:moveTo>
                <a:lnTo>
                  <a:pt x="0" y="368926"/>
                </a:lnTo>
                <a:lnTo>
                  <a:pt x="0" y="0"/>
                </a:lnTo>
                <a:lnTo>
                  <a:pt x="84199" y="0"/>
                </a:lnTo>
                <a:lnTo>
                  <a:pt x="84199" y="368926"/>
                </a:lnTo>
                <a:close/>
              </a:path>
            </a:pathLst>
          </a:custGeom>
          <a:solidFill>
            <a:srgbClr val="DFDFDF"/>
          </a:solidFill>
        </p:spPr>
        <p:txBody>
          <a:bodyPr wrap="square" lIns="0" tIns="0" rIns="0" bIns="0" rtlCol="0"/>
          <a:lstStyle/>
          <a:p>
            <a:endParaRPr/>
          </a:p>
        </p:txBody>
      </p:sp>
      <p:sp>
        <p:nvSpPr>
          <p:cNvPr id="9" name="object 9"/>
          <p:cNvSpPr/>
          <p:nvPr/>
        </p:nvSpPr>
        <p:spPr>
          <a:xfrm>
            <a:off x="6429991" y="811865"/>
            <a:ext cx="84455" cy="494030"/>
          </a:xfrm>
          <a:custGeom>
            <a:avLst/>
            <a:gdLst/>
            <a:ahLst/>
            <a:cxnLst/>
            <a:rect l="l" t="t" r="r" b="b"/>
            <a:pathLst>
              <a:path w="84454" h="494030">
                <a:moveTo>
                  <a:pt x="84199" y="493712"/>
                </a:moveTo>
                <a:lnTo>
                  <a:pt x="0" y="493712"/>
                </a:lnTo>
                <a:lnTo>
                  <a:pt x="0" y="0"/>
                </a:lnTo>
                <a:lnTo>
                  <a:pt x="84199" y="0"/>
                </a:lnTo>
                <a:lnTo>
                  <a:pt x="84199" y="493712"/>
                </a:lnTo>
                <a:close/>
              </a:path>
            </a:pathLst>
          </a:custGeom>
          <a:solidFill>
            <a:srgbClr val="DFDFDF"/>
          </a:solidFill>
        </p:spPr>
        <p:txBody>
          <a:bodyPr wrap="square" lIns="0" tIns="0" rIns="0" bIns="0" rtlCol="0"/>
          <a:lstStyle/>
          <a:p>
            <a:endParaRPr/>
          </a:p>
        </p:txBody>
      </p:sp>
      <p:sp>
        <p:nvSpPr>
          <p:cNvPr id="10" name="object 10"/>
          <p:cNvSpPr/>
          <p:nvPr/>
        </p:nvSpPr>
        <p:spPr>
          <a:xfrm>
            <a:off x="6781558" y="814265"/>
            <a:ext cx="84455" cy="491490"/>
          </a:xfrm>
          <a:custGeom>
            <a:avLst/>
            <a:gdLst/>
            <a:ahLst/>
            <a:cxnLst/>
            <a:rect l="l" t="t" r="r" b="b"/>
            <a:pathLst>
              <a:path w="84454" h="491490">
                <a:moveTo>
                  <a:pt x="84199" y="491312"/>
                </a:moveTo>
                <a:lnTo>
                  <a:pt x="0" y="491312"/>
                </a:lnTo>
                <a:lnTo>
                  <a:pt x="0" y="0"/>
                </a:lnTo>
                <a:lnTo>
                  <a:pt x="84199" y="0"/>
                </a:lnTo>
                <a:lnTo>
                  <a:pt x="84199" y="491312"/>
                </a:lnTo>
                <a:close/>
              </a:path>
            </a:pathLst>
          </a:custGeom>
          <a:solidFill>
            <a:srgbClr val="DFDFDF"/>
          </a:solidFill>
        </p:spPr>
        <p:txBody>
          <a:bodyPr wrap="square" lIns="0" tIns="0" rIns="0" bIns="0" rtlCol="0"/>
          <a:lstStyle/>
          <a:p>
            <a:endParaRPr/>
          </a:p>
        </p:txBody>
      </p:sp>
      <p:sp>
        <p:nvSpPr>
          <p:cNvPr id="11" name="object 11"/>
          <p:cNvSpPr/>
          <p:nvPr/>
        </p:nvSpPr>
        <p:spPr>
          <a:xfrm>
            <a:off x="6957405" y="975678"/>
            <a:ext cx="84455" cy="330200"/>
          </a:xfrm>
          <a:custGeom>
            <a:avLst/>
            <a:gdLst/>
            <a:ahLst/>
            <a:cxnLst/>
            <a:rect l="l" t="t" r="r" b="b"/>
            <a:pathLst>
              <a:path w="84454" h="330200">
                <a:moveTo>
                  <a:pt x="84199" y="329899"/>
                </a:moveTo>
                <a:lnTo>
                  <a:pt x="0" y="329899"/>
                </a:lnTo>
                <a:lnTo>
                  <a:pt x="0" y="0"/>
                </a:lnTo>
                <a:lnTo>
                  <a:pt x="84199" y="0"/>
                </a:lnTo>
                <a:lnTo>
                  <a:pt x="84199" y="329899"/>
                </a:lnTo>
                <a:close/>
              </a:path>
            </a:pathLst>
          </a:custGeom>
          <a:solidFill>
            <a:srgbClr val="DFDFDF"/>
          </a:solidFill>
        </p:spPr>
        <p:txBody>
          <a:bodyPr wrap="square" lIns="0" tIns="0" rIns="0" bIns="0" rtlCol="0"/>
          <a:lstStyle/>
          <a:p>
            <a:endParaRPr/>
          </a:p>
        </p:txBody>
      </p:sp>
      <p:sp>
        <p:nvSpPr>
          <p:cNvPr id="12" name="object 12"/>
          <p:cNvSpPr/>
          <p:nvPr/>
        </p:nvSpPr>
        <p:spPr>
          <a:xfrm>
            <a:off x="7133125" y="835863"/>
            <a:ext cx="84455" cy="469900"/>
          </a:xfrm>
          <a:custGeom>
            <a:avLst/>
            <a:gdLst/>
            <a:ahLst/>
            <a:cxnLst/>
            <a:rect l="l" t="t" r="r" b="b"/>
            <a:pathLst>
              <a:path w="84454" h="469900">
                <a:moveTo>
                  <a:pt x="84199" y="469715"/>
                </a:moveTo>
                <a:lnTo>
                  <a:pt x="0" y="469715"/>
                </a:lnTo>
                <a:lnTo>
                  <a:pt x="0" y="0"/>
                </a:lnTo>
                <a:lnTo>
                  <a:pt x="84199" y="0"/>
                </a:lnTo>
                <a:lnTo>
                  <a:pt x="84199" y="469715"/>
                </a:lnTo>
                <a:close/>
              </a:path>
            </a:pathLst>
          </a:custGeom>
          <a:solidFill>
            <a:srgbClr val="DFDFDF"/>
          </a:solidFill>
        </p:spPr>
        <p:txBody>
          <a:bodyPr wrap="square" lIns="0" tIns="0" rIns="0" bIns="0" rtlCol="0"/>
          <a:lstStyle/>
          <a:p>
            <a:endParaRPr/>
          </a:p>
        </p:txBody>
      </p:sp>
      <p:sp>
        <p:nvSpPr>
          <p:cNvPr id="13" name="object 13"/>
          <p:cNvSpPr/>
          <p:nvPr/>
        </p:nvSpPr>
        <p:spPr>
          <a:xfrm>
            <a:off x="7308972" y="730148"/>
            <a:ext cx="84455" cy="575945"/>
          </a:xfrm>
          <a:custGeom>
            <a:avLst/>
            <a:gdLst/>
            <a:ahLst/>
            <a:cxnLst/>
            <a:rect l="l" t="t" r="r" b="b"/>
            <a:pathLst>
              <a:path w="84454" h="575944">
                <a:moveTo>
                  <a:pt x="84199" y="575429"/>
                </a:moveTo>
                <a:lnTo>
                  <a:pt x="0" y="575429"/>
                </a:lnTo>
                <a:lnTo>
                  <a:pt x="0" y="0"/>
                </a:lnTo>
                <a:lnTo>
                  <a:pt x="84199" y="0"/>
                </a:lnTo>
                <a:lnTo>
                  <a:pt x="84199" y="575429"/>
                </a:lnTo>
                <a:close/>
              </a:path>
            </a:pathLst>
          </a:custGeom>
          <a:solidFill>
            <a:srgbClr val="DFDFDF"/>
          </a:solidFill>
        </p:spPr>
        <p:txBody>
          <a:bodyPr wrap="square" lIns="0" tIns="0" rIns="0" bIns="0" rtlCol="0"/>
          <a:lstStyle/>
          <a:p>
            <a:endParaRPr/>
          </a:p>
        </p:txBody>
      </p:sp>
      <p:sp>
        <p:nvSpPr>
          <p:cNvPr id="14" name="object 14"/>
          <p:cNvSpPr/>
          <p:nvPr/>
        </p:nvSpPr>
        <p:spPr>
          <a:xfrm>
            <a:off x="7484693" y="833463"/>
            <a:ext cx="84455" cy="472440"/>
          </a:xfrm>
          <a:custGeom>
            <a:avLst/>
            <a:gdLst/>
            <a:ahLst/>
            <a:cxnLst/>
            <a:rect l="l" t="t" r="r" b="b"/>
            <a:pathLst>
              <a:path w="84454" h="472440">
                <a:moveTo>
                  <a:pt x="84199" y="472114"/>
                </a:moveTo>
                <a:lnTo>
                  <a:pt x="0" y="472114"/>
                </a:lnTo>
                <a:lnTo>
                  <a:pt x="0" y="0"/>
                </a:lnTo>
                <a:lnTo>
                  <a:pt x="84199" y="0"/>
                </a:lnTo>
                <a:lnTo>
                  <a:pt x="84199" y="472114"/>
                </a:lnTo>
                <a:close/>
              </a:path>
            </a:pathLst>
          </a:custGeom>
          <a:solidFill>
            <a:srgbClr val="DFDFDF"/>
          </a:solidFill>
        </p:spPr>
        <p:txBody>
          <a:bodyPr wrap="square" lIns="0" tIns="0" rIns="0" bIns="0" rtlCol="0"/>
          <a:lstStyle/>
          <a:p>
            <a:endParaRPr/>
          </a:p>
        </p:txBody>
      </p:sp>
      <p:grpSp>
        <p:nvGrpSpPr>
          <p:cNvPr id="15" name="object 15"/>
          <p:cNvGrpSpPr/>
          <p:nvPr/>
        </p:nvGrpSpPr>
        <p:grpSpPr>
          <a:xfrm>
            <a:off x="9082309" y="575057"/>
            <a:ext cx="1409065" cy="1409700"/>
            <a:chOff x="9082309" y="575057"/>
            <a:chExt cx="1409065" cy="1409700"/>
          </a:xfrm>
        </p:grpSpPr>
        <p:sp>
          <p:nvSpPr>
            <p:cNvPr id="16" name="object 16"/>
            <p:cNvSpPr/>
            <p:nvPr/>
          </p:nvSpPr>
          <p:spPr>
            <a:xfrm>
              <a:off x="9082309" y="575057"/>
              <a:ext cx="1409065" cy="1409700"/>
            </a:xfrm>
            <a:custGeom>
              <a:avLst/>
              <a:gdLst/>
              <a:ahLst/>
              <a:cxnLst/>
              <a:rect l="l" t="t" r="r" b="b"/>
              <a:pathLst>
                <a:path w="1409065" h="1409700">
                  <a:moveTo>
                    <a:pt x="713373" y="1409453"/>
                  </a:moveTo>
                  <a:lnTo>
                    <a:pt x="658649" y="1408026"/>
                  </a:lnTo>
                  <a:lnTo>
                    <a:pt x="604201" y="1402350"/>
                  </a:lnTo>
                  <a:lnTo>
                    <a:pt x="550357" y="1392461"/>
                  </a:lnTo>
                  <a:lnTo>
                    <a:pt x="497442" y="1378418"/>
                  </a:lnTo>
                  <a:lnTo>
                    <a:pt x="445779" y="1360306"/>
                  </a:lnTo>
                  <a:lnTo>
                    <a:pt x="395677" y="1338235"/>
                  </a:lnTo>
                  <a:lnTo>
                    <a:pt x="347441" y="1312338"/>
                  </a:lnTo>
                  <a:lnTo>
                    <a:pt x="301358" y="1282771"/>
                  </a:lnTo>
                  <a:lnTo>
                    <a:pt x="257711" y="1249712"/>
                  </a:lnTo>
                  <a:lnTo>
                    <a:pt x="216761" y="1213363"/>
                  </a:lnTo>
                  <a:lnTo>
                    <a:pt x="178756" y="1173941"/>
                  </a:lnTo>
                  <a:lnTo>
                    <a:pt x="143925" y="1131686"/>
                  </a:lnTo>
                  <a:lnTo>
                    <a:pt x="112480" y="1086852"/>
                  </a:lnTo>
                  <a:lnTo>
                    <a:pt x="84609" y="1039710"/>
                  </a:lnTo>
                  <a:lnTo>
                    <a:pt x="60482" y="990545"/>
                  </a:lnTo>
                  <a:lnTo>
                    <a:pt x="40243" y="939653"/>
                  </a:lnTo>
                  <a:lnTo>
                    <a:pt x="24017" y="887343"/>
                  </a:lnTo>
                  <a:lnTo>
                    <a:pt x="11898" y="833930"/>
                  </a:lnTo>
                  <a:lnTo>
                    <a:pt x="3964" y="779737"/>
                  </a:lnTo>
                  <a:lnTo>
                    <a:pt x="259" y="725091"/>
                  </a:lnTo>
                  <a:lnTo>
                    <a:pt x="0" y="697702"/>
                  </a:lnTo>
                  <a:lnTo>
                    <a:pt x="805" y="670322"/>
                  </a:lnTo>
                  <a:lnTo>
                    <a:pt x="5603" y="615761"/>
                  </a:lnTo>
                  <a:lnTo>
                    <a:pt x="14619" y="561738"/>
                  </a:lnTo>
                  <a:lnTo>
                    <a:pt x="27803" y="508578"/>
                  </a:lnTo>
                  <a:lnTo>
                    <a:pt x="45073" y="456603"/>
                  </a:lnTo>
                  <a:lnTo>
                    <a:pt x="66324" y="406127"/>
                  </a:lnTo>
                  <a:lnTo>
                    <a:pt x="91429" y="357454"/>
                  </a:lnTo>
                  <a:lnTo>
                    <a:pt x="120237" y="310879"/>
                  </a:lnTo>
                  <a:lnTo>
                    <a:pt x="152572" y="266683"/>
                  </a:lnTo>
                  <a:lnTo>
                    <a:pt x="188240" y="225133"/>
                  </a:lnTo>
                  <a:lnTo>
                    <a:pt x="227025" y="186480"/>
                  </a:lnTo>
                  <a:lnTo>
                    <a:pt x="268692" y="150957"/>
                  </a:lnTo>
                  <a:lnTo>
                    <a:pt x="312992" y="118779"/>
                  </a:lnTo>
                  <a:lnTo>
                    <a:pt x="359656" y="90140"/>
                  </a:lnTo>
                  <a:lnTo>
                    <a:pt x="408401" y="65213"/>
                  </a:lnTo>
                  <a:lnTo>
                    <a:pt x="458934" y="44149"/>
                  </a:lnTo>
                  <a:lnTo>
                    <a:pt x="510949" y="27074"/>
                  </a:lnTo>
                  <a:lnTo>
                    <a:pt x="564132" y="14093"/>
                  </a:lnTo>
                  <a:lnTo>
                    <a:pt x="618163" y="5283"/>
                  </a:lnTo>
                  <a:lnTo>
                    <a:pt x="672713" y="698"/>
                  </a:lnTo>
                  <a:lnTo>
                    <a:pt x="700081" y="0"/>
                  </a:lnTo>
                  <a:lnTo>
                    <a:pt x="727456" y="365"/>
                  </a:lnTo>
                  <a:lnTo>
                    <a:pt x="754796" y="1795"/>
                  </a:lnTo>
                  <a:lnTo>
                    <a:pt x="782059" y="4287"/>
                  </a:lnTo>
                  <a:lnTo>
                    <a:pt x="704550" y="704376"/>
                  </a:lnTo>
                  <a:lnTo>
                    <a:pt x="1400615" y="597904"/>
                  </a:lnTo>
                  <a:lnTo>
                    <a:pt x="1404239" y="625053"/>
                  </a:lnTo>
                  <a:lnTo>
                    <a:pt x="1406806" y="652324"/>
                  </a:lnTo>
                  <a:lnTo>
                    <a:pt x="1408311" y="679675"/>
                  </a:lnTo>
                  <a:lnTo>
                    <a:pt x="1408753" y="707061"/>
                  </a:lnTo>
                  <a:lnTo>
                    <a:pt x="1408132" y="734444"/>
                  </a:lnTo>
                  <a:lnTo>
                    <a:pt x="1403702" y="789038"/>
                  </a:lnTo>
                  <a:lnTo>
                    <a:pt x="1395048" y="843120"/>
                  </a:lnTo>
                  <a:lnTo>
                    <a:pt x="1382221" y="896368"/>
                  </a:lnTo>
                  <a:lnTo>
                    <a:pt x="1365302" y="948457"/>
                  </a:lnTo>
                  <a:lnTo>
                    <a:pt x="1344390" y="999076"/>
                  </a:lnTo>
                  <a:lnTo>
                    <a:pt x="1319613" y="1047915"/>
                  </a:lnTo>
                  <a:lnTo>
                    <a:pt x="1291119" y="1094683"/>
                  </a:lnTo>
                  <a:lnTo>
                    <a:pt x="1259082" y="1139094"/>
                  </a:lnTo>
                  <a:lnTo>
                    <a:pt x="1223693" y="1180885"/>
                  </a:lnTo>
                  <a:lnTo>
                    <a:pt x="1185170" y="1219797"/>
                  </a:lnTo>
                  <a:lnTo>
                    <a:pt x="1143740" y="1255600"/>
                  </a:lnTo>
                  <a:lnTo>
                    <a:pt x="1099659" y="1288074"/>
                  </a:lnTo>
                  <a:lnTo>
                    <a:pt x="1053187" y="1317027"/>
                  </a:lnTo>
                  <a:lnTo>
                    <a:pt x="1004611" y="1342280"/>
                  </a:lnTo>
                  <a:lnTo>
                    <a:pt x="954219" y="1363685"/>
                  </a:lnTo>
                  <a:lnTo>
                    <a:pt x="902321" y="1381108"/>
                  </a:lnTo>
                  <a:lnTo>
                    <a:pt x="849224" y="1394446"/>
                  </a:lnTo>
                  <a:lnTo>
                    <a:pt x="795255" y="1403619"/>
                  </a:lnTo>
                  <a:lnTo>
                    <a:pt x="740735" y="1408571"/>
                  </a:lnTo>
                  <a:lnTo>
                    <a:pt x="713373" y="1409453"/>
                  </a:lnTo>
                  <a:close/>
                </a:path>
              </a:pathLst>
            </a:custGeom>
            <a:solidFill>
              <a:srgbClr val="EBEBEB"/>
            </a:solidFill>
          </p:spPr>
          <p:txBody>
            <a:bodyPr wrap="square" lIns="0" tIns="0" rIns="0" bIns="0" rtlCol="0"/>
            <a:lstStyle/>
            <a:p>
              <a:endParaRPr/>
            </a:p>
          </p:txBody>
        </p:sp>
        <p:sp>
          <p:nvSpPr>
            <p:cNvPr id="17" name="object 17"/>
            <p:cNvSpPr/>
            <p:nvPr/>
          </p:nvSpPr>
          <p:spPr>
            <a:xfrm>
              <a:off x="9928244" y="580986"/>
              <a:ext cx="530225" cy="540385"/>
            </a:xfrm>
            <a:custGeom>
              <a:avLst/>
              <a:gdLst/>
              <a:ahLst/>
              <a:cxnLst/>
              <a:rect l="l" t="t" r="r" b="b"/>
              <a:pathLst>
                <a:path w="530225" h="540385">
                  <a:moveTo>
                    <a:pt x="0" y="539812"/>
                  </a:moveTo>
                  <a:lnTo>
                    <a:pt x="84451" y="0"/>
                  </a:lnTo>
                  <a:lnTo>
                    <a:pt x="309072" y="127086"/>
                  </a:lnTo>
                  <a:lnTo>
                    <a:pt x="445076" y="271958"/>
                  </a:lnTo>
                  <a:lnTo>
                    <a:pt x="512202" y="390922"/>
                  </a:lnTo>
                  <a:lnTo>
                    <a:pt x="530191" y="440287"/>
                  </a:lnTo>
                  <a:lnTo>
                    <a:pt x="0" y="539812"/>
                  </a:lnTo>
                  <a:close/>
                </a:path>
              </a:pathLst>
            </a:custGeom>
            <a:solidFill>
              <a:srgbClr val="DFDFDF"/>
            </a:solidFill>
          </p:spPr>
          <p:txBody>
            <a:bodyPr wrap="square" lIns="0" tIns="0" rIns="0" bIns="0" rtlCol="0"/>
            <a:lstStyle/>
            <a:p>
              <a:endParaRPr/>
            </a:p>
          </p:txBody>
        </p:sp>
      </p:grpSp>
      <p:grpSp>
        <p:nvGrpSpPr>
          <p:cNvPr id="18" name="object 18"/>
          <p:cNvGrpSpPr/>
          <p:nvPr/>
        </p:nvGrpSpPr>
        <p:grpSpPr>
          <a:xfrm>
            <a:off x="2678762" y="2208760"/>
            <a:ext cx="713105" cy="721995"/>
            <a:chOff x="2678762" y="2208760"/>
            <a:chExt cx="713105" cy="721995"/>
          </a:xfrm>
        </p:grpSpPr>
        <p:sp>
          <p:nvSpPr>
            <p:cNvPr id="19" name="object 19"/>
            <p:cNvSpPr/>
            <p:nvPr/>
          </p:nvSpPr>
          <p:spPr>
            <a:xfrm>
              <a:off x="2678820" y="2239644"/>
              <a:ext cx="690245" cy="689610"/>
            </a:xfrm>
            <a:custGeom>
              <a:avLst/>
              <a:gdLst/>
              <a:ahLst/>
              <a:cxnLst/>
              <a:rect l="l" t="t" r="r" b="b"/>
              <a:pathLst>
                <a:path w="690245" h="689610">
                  <a:moveTo>
                    <a:pt x="384394" y="688343"/>
                  </a:moveTo>
                  <a:lnTo>
                    <a:pt x="308283" y="688343"/>
                  </a:lnTo>
                  <a:lnTo>
                    <a:pt x="283115" y="684554"/>
                  </a:lnTo>
                  <a:lnTo>
                    <a:pt x="274792" y="682028"/>
                  </a:lnTo>
                  <a:lnTo>
                    <a:pt x="266516" y="680764"/>
                  </a:lnTo>
                  <a:lnTo>
                    <a:pt x="250108" y="675712"/>
                  </a:lnTo>
                  <a:lnTo>
                    <a:pt x="241986" y="674449"/>
                  </a:lnTo>
                  <a:lnTo>
                    <a:pt x="233931" y="670660"/>
                  </a:lnTo>
                  <a:lnTo>
                    <a:pt x="218023" y="665608"/>
                  </a:lnTo>
                  <a:lnTo>
                    <a:pt x="202423" y="658030"/>
                  </a:lnTo>
                  <a:lnTo>
                    <a:pt x="194752" y="655504"/>
                  </a:lnTo>
                  <a:lnTo>
                    <a:pt x="187168" y="651715"/>
                  </a:lnTo>
                  <a:lnTo>
                    <a:pt x="179679" y="646663"/>
                  </a:lnTo>
                  <a:lnTo>
                    <a:pt x="165014" y="639085"/>
                  </a:lnTo>
                  <a:lnTo>
                    <a:pt x="157839" y="634033"/>
                  </a:lnTo>
                  <a:lnTo>
                    <a:pt x="150776" y="628981"/>
                  </a:lnTo>
                  <a:lnTo>
                    <a:pt x="143834" y="625192"/>
                  </a:lnTo>
                  <a:lnTo>
                    <a:pt x="137015" y="620140"/>
                  </a:lnTo>
                  <a:lnTo>
                    <a:pt x="130316" y="613825"/>
                  </a:lnTo>
                  <a:lnTo>
                    <a:pt x="123747" y="608773"/>
                  </a:lnTo>
                  <a:lnTo>
                    <a:pt x="117316" y="603721"/>
                  </a:lnTo>
                  <a:lnTo>
                    <a:pt x="111021" y="597406"/>
                  </a:lnTo>
                  <a:lnTo>
                    <a:pt x="104865" y="592353"/>
                  </a:lnTo>
                  <a:lnTo>
                    <a:pt x="76330" y="560778"/>
                  </a:lnTo>
                  <a:lnTo>
                    <a:pt x="66030" y="546885"/>
                  </a:lnTo>
                  <a:lnTo>
                    <a:pt x="61128" y="540570"/>
                  </a:lnTo>
                  <a:lnTo>
                    <a:pt x="56396" y="532992"/>
                  </a:lnTo>
                  <a:lnTo>
                    <a:pt x="51842" y="525414"/>
                  </a:lnTo>
                  <a:lnTo>
                    <a:pt x="47463" y="519099"/>
                  </a:lnTo>
                  <a:lnTo>
                    <a:pt x="28302" y="481208"/>
                  </a:lnTo>
                  <a:lnTo>
                    <a:pt x="25032" y="472367"/>
                  </a:lnTo>
                  <a:lnTo>
                    <a:pt x="21957" y="464789"/>
                  </a:lnTo>
                  <a:lnTo>
                    <a:pt x="19077" y="457211"/>
                  </a:lnTo>
                  <a:lnTo>
                    <a:pt x="16391" y="449633"/>
                  </a:lnTo>
                  <a:lnTo>
                    <a:pt x="13903" y="440792"/>
                  </a:lnTo>
                  <a:lnTo>
                    <a:pt x="11615" y="433214"/>
                  </a:lnTo>
                  <a:lnTo>
                    <a:pt x="9529" y="424372"/>
                  </a:lnTo>
                  <a:lnTo>
                    <a:pt x="7643" y="416794"/>
                  </a:lnTo>
                  <a:lnTo>
                    <a:pt x="5960" y="407953"/>
                  </a:lnTo>
                  <a:lnTo>
                    <a:pt x="627" y="366274"/>
                  </a:lnTo>
                  <a:lnTo>
                    <a:pt x="0" y="338487"/>
                  </a:lnTo>
                  <a:lnTo>
                    <a:pt x="147" y="332172"/>
                  </a:lnTo>
                  <a:lnTo>
                    <a:pt x="5733" y="281652"/>
                  </a:lnTo>
                  <a:lnTo>
                    <a:pt x="9235" y="265233"/>
                  </a:lnTo>
                  <a:lnTo>
                    <a:pt x="11289" y="256392"/>
                  </a:lnTo>
                  <a:lnTo>
                    <a:pt x="13545" y="248813"/>
                  </a:lnTo>
                  <a:lnTo>
                    <a:pt x="16000" y="239972"/>
                  </a:lnTo>
                  <a:lnTo>
                    <a:pt x="18652" y="232394"/>
                  </a:lnTo>
                  <a:lnTo>
                    <a:pt x="21500" y="224816"/>
                  </a:lnTo>
                  <a:lnTo>
                    <a:pt x="24544" y="215975"/>
                  </a:lnTo>
                  <a:lnTo>
                    <a:pt x="27781" y="208397"/>
                  </a:lnTo>
                  <a:lnTo>
                    <a:pt x="46779" y="170507"/>
                  </a:lnTo>
                  <a:lnTo>
                    <a:pt x="51125" y="164191"/>
                  </a:lnTo>
                  <a:lnTo>
                    <a:pt x="55651" y="156613"/>
                  </a:lnTo>
                  <a:lnTo>
                    <a:pt x="60351" y="149035"/>
                  </a:lnTo>
                  <a:lnTo>
                    <a:pt x="65219" y="142720"/>
                  </a:lnTo>
                  <a:lnTo>
                    <a:pt x="70255" y="135142"/>
                  </a:lnTo>
                  <a:lnTo>
                    <a:pt x="97861" y="103567"/>
                  </a:lnTo>
                  <a:lnTo>
                    <a:pt x="109967" y="92200"/>
                  </a:lnTo>
                  <a:lnTo>
                    <a:pt x="116232" y="85885"/>
                  </a:lnTo>
                  <a:lnTo>
                    <a:pt x="122639" y="80832"/>
                  </a:lnTo>
                  <a:lnTo>
                    <a:pt x="129179" y="75780"/>
                  </a:lnTo>
                  <a:lnTo>
                    <a:pt x="135845" y="69465"/>
                  </a:lnTo>
                  <a:lnTo>
                    <a:pt x="142637" y="64413"/>
                  </a:lnTo>
                  <a:lnTo>
                    <a:pt x="149555" y="60624"/>
                  </a:lnTo>
                  <a:lnTo>
                    <a:pt x="156590" y="55572"/>
                  </a:lnTo>
                  <a:lnTo>
                    <a:pt x="163734" y="50520"/>
                  </a:lnTo>
                  <a:lnTo>
                    <a:pt x="170988" y="46731"/>
                  </a:lnTo>
                  <a:lnTo>
                    <a:pt x="178350" y="41679"/>
                  </a:lnTo>
                  <a:lnTo>
                    <a:pt x="201012" y="30312"/>
                  </a:lnTo>
                  <a:lnTo>
                    <a:pt x="208749" y="27786"/>
                  </a:lnTo>
                  <a:lnTo>
                    <a:pt x="216567" y="23997"/>
                  </a:lnTo>
                  <a:lnTo>
                    <a:pt x="224458" y="21471"/>
                  </a:lnTo>
                  <a:lnTo>
                    <a:pt x="232422" y="17682"/>
                  </a:lnTo>
                  <a:lnTo>
                    <a:pt x="248557" y="12630"/>
                  </a:lnTo>
                  <a:lnTo>
                    <a:pt x="256709" y="11367"/>
                  </a:lnTo>
                  <a:lnTo>
                    <a:pt x="273172" y="6315"/>
                  </a:lnTo>
                  <a:lnTo>
                    <a:pt x="306577" y="1263"/>
                  </a:lnTo>
                  <a:lnTo>
                    <a:pt x="315002" y="1263"/>
                  </a:lnTo>
                  <a:lnTo>
                    <a:pt x="323439" y="0"/>
                  </a:lnTo>
                  <a:lnTo>
                    <a:pt x="374173" y="0"/>
                  </a:lnTo>
                  <a:lnTo>
                    <a:pt x="416019" y="6315"/>
                  </a:lnTo>
                  <a:lnTo>
                    <a:pt x="424277" y="8841"/>
                  </a:lnTo>
                  <a:lnTo>
                    <a:pt x="432488" y="10104"/>
                  </a:lnTo>
                  <a:lnTo>
                    <a:pt x="464766" y="20208"/>
                  </a:lnTo>
                  <a:lnTo>
                    <a:pt x="472669" y="23997"/>
                  </a:lnTo>
                  <a:lnTo>
                    <a:pt x="480497" y="26523"/>
                  </a:lnTo>
                  <a:lnTo>
                    <a:pt x="503461" y="37890"/>
                  </a:lnTo>
                  <a:lnTo>
                    <a:pt x="518304" y="45468"/>
                  </a:lnTo>
                  <a:lnTo>
                    <a:pt x="525568" y="50520"/>
                  </a:lnTo>
                  <a:lnTo>
                    <a:pt x="532729" y="54309"/>
                  </a:lnTo>
                  <a:lnTo>
                    <a:pt x="566748" y="79569"/>
                  </a:lnTo>
                  <a:lnTo>
                    <a:pt x="573165" y="85885"/>
                  </a:lnTo>
                  <a:lnTo>
                    <a:pt x="579445" y="90937"/>
                  </a:lnTo>
                  <a:lnTo>
                    <a:pt x="585588" y="97252"/>
                  </a:lnTo>
                  <a:lnTo>
                    <a:pt x="591586" y="103567"/>
                  </a:lnTo>
                  <a:lnTo>
                    <a:pt x="597433" y="108619"/>
                  </a:lnTo>
                  <a:lnTo>
                    <a:pt x="603128" y="114934"/>
                  </a:lnTo>
                  <a:lnTo>
                    <a:pt x="608670" y="121249"/>
                  </a:lnTo>
                  <a:lnTo>
                    <a:pt x="614055" y="128827"/>
                  </a:lnTo>
                  <a:lnTo>
                    <a:pt x="619274" y="135142"/>
                  </a:lnTo>
                  <a:lnTo>
                    <a:pt x="624329" y="141457"/>
                  </a:lnTo>
                  <a:lnTo>
                    <a:pt x="629218" y="149035"/>
                  </a:lnTo>
                  <a:lnTo>
                    <a:pt x="633937" y="155350"/>
                  </a:lnTo>
                  <a:lnTo>
                    <a:pt x="638479" y="162928"/>
                  </a:lnTo>
                  <a:lnTo>
                    <a:pt x="642844" y="170507"/>
                  </a:lnTo>
                  <a:lnTo>
                    <a:pt x="647033" y="178085"/>
                  </a:lnTo>
                  <a:lnTo>
                    <a:pt x="647835" y="179348"/>
                  </a:lnTo>
                  <a:lnTo>
                    <a:pt x="333910" y="179348"/>
                  </a:lnTo>
                  <a:lnTo>
                    <a:pt x="302064" y="184400"/>
                  </a:lnTo>
                  <a:lnTo>
                    <a:pt x="286703" y="189452"/>
                  </a:lnTo>
                  <a:lnTo>
                    <a:pt x="279206" y="193241"/>
                  </a:lnTo>
                  <a:lnTo>
                    <a:pt x="271867" y="195767"/>
                  </a:lnTo>
                  <a:lnTo>
                    <a:pt x="264721" y="199556"/>
                  </a:lnTo>
                  <a:lnTo>
                    <a:pt x="257768" y="204608"/>
                  </a:lnTo>
                  <a:lnTo>
                    <a:pt x="251009" y="208397"/>
                  </a:lnTo>
                  <a:lnTo>
                    <a:pt x="244475" y="213449"/>
                  </a:lnTo>
                  <a:lnTo>
                    <a:pt x="238198" y="218501"/>
                  </a:lnTo>
                  <a:lnTo>
                    <a:pt x="232178" y="223553"/>
                  </a:lnTo>
                  <a:lnTo>
                    <a:pt x="226415" y="229868"/>
                  </a:lnTo>
                  <a:lnTo>
                    <a:pt x="220937" y="234920"/>
                  </a:lnTo>
                  <a:lnTo>
                    <a:pt x="215769" y="241235"/>
                  </a:lnTo>
                  <a:lnTo>
                    <a:pt x="210913" y="247550"/>
                  </a:lnTo>
                  <a:lnTo>
                    <a:pt x="206367" y="255128"/>
                  </a:lnTo>
                  <a:lnTo>
                    <a:pt x="202154" y="261444"/>
                  </a:lnTo>
                  <a:lnTo>
                    <a:pt x="198294" y="269022"/>
                  </a:lnTo>
                  <a:lnTo>
                    <a:pt x="194787" y="276600"/>
                  </a:lnTo>
                  <a:lnTo>
                    <a:pt x="191634" y="282915"/>
                  </a:lnTo>
                  <a:lnTo>
                    <a:pt x="181525" y="322068"/>
                  </a:lnTo>
                  <a:lnTo>
                    <a:pt x="180194" y="348592"/>
                  </a:lnTo>
                  <a:lnTo>
                    <a:pt x="180468" y="354907"/>
                  </a:lnTo>
                  <a:lnTo>
                    <a:pt x="187992" y="394060"/>
                  </a:lnTo>
                  <a:lnTo>
                    <a:pt x="204898" y="430688"/>
                  </a:lnTo>
                  <a:lnTo>
                    <a:pt x="209333" y="438266"/>
                  </a:lnTo>
                  <a:lnTo>
                    <a:pt x="214093" y="444581"/>
                  </a:lnTo>
                  <a:lnTo>
                    <a:pt x="219156" y="450896"/>
                  </a:lnTo>
                  <a:lnTo>
                    <a:pt x="224521" y="457211"/>
                  </a:lnTo>
                  <a:lnTo>
                    <a:pt x="230190" y="462263"/>
                  </a:lnTo>
                  <a:lnTo>
                    <a:pt x="236134" y="468578"/>
                  </a:lnTo>
                  <a:lnTo>
                    <a:pt x="242325" y="473630"/>
                  </a:lnTo>
                  <a:lnTo>
                    <a:pt x="248763" y="478682"/>
                  </a:lnTo>
                  <a:lnTo>
                    <a:pt x="255448" y="482471"/>
                  </a:lnTo>
                  <a:lnTo>
                    <a:pt x="262348" y="487523"/>
                  </a:lnTo>
                  <a:lnTo>
                    <a:pt x="269430" y="491312"/>
                  </a:lnTo>
                  <a:lnTo>
                    <a:pt x="276695" y="493838"/>
                  </a:lnTo>
                  <a:lnTo>
                    <a:pt x="284141" y="497627"/>
                  </a:lnTo>
                  <a:lnTo>
                    <a:pt x="307246" y="505205"/>
                  </a:lnTo>
                  <a:lnTo>
                    <a:pt x="331188" y="508994"/>
                  </a:lnTo>
                  <a:lnTo>
                    <a:pt x="648565" y="508994"/>
                  </a:lnTo>
                  <a:lnTo>
                    <a:pt x="647903" y="510257"/>
                  </a:lnTo>
                  <a:lnTo>
                    <a:pt x="643755" y="517836"/>
                  </a:lnTo>
                  <a:lnTo>
                    <a:pt x="639428" y="525414"/>
                  </a:lnTo>
                  <a:lnTo>
                    <a:pt x="634920" y="531729"/>
                  </a:lnTo>
                  <a:lnTo>
                    <a:pt x="630239" y="539307"/>
                  </a:lnTo>
                  <a:lnTo>
                    <a:pt x="625389" y="545622"/>
                  </a:lnTo>
                  <a:lnTo>
                    <a:pt x="620370" y="553200"/>
                  </a:lnTo>
                  <a:lnTo>
                    <a:pt x="615182" y="559515"/>
                  </a:lnTo>
                  <a:lnTo>
                    <a:pt x="586880" y="591090"/>
                  </a:lnTo>
                  <a:lnTo>
                    <a:pt x="568128" y="607510"/>
                  </a:lnTo>
                  <a:lnTo>
                    <a:pt x="561602" y="613825"/>
                  </a:lnTo>
                  <a:lnTo>
                    <a:pt x="527109" y="637822"/>
                  </a:lnTo>
                  <a:lnTo>
                    <a:pt x="519867" y="642874"/>
                  </a:lnTo>
                  <a:lnTo>
                    <a:pt x="497519" y="654241"/>
                  </a:lnTo>
                  <a:lnTo>
                    <a:pt x="482156" y="661819"/>
                  </a:lnTo>
                  <a:lnTo>
                    <a:pt x="474346" y="664345"/>
                  </a:lnTo>
                  <a:lnTo>
                    <a:pt x="466463" y="668134"/>
                  </a:lnTo>
                  <a:lnTo>
                    <a:pt x="426039" y="680764"/>
                  </a:lnTo>
                  <a:lnTo>
                    <a:pt x="409488" y="683291"/>
                  </a:lnTo>
                  <a:lnTo>
                    <a:pt x="401157" y="685817"/>
                  </a:lnTo>
                  <a:lnTo>
                    <a:pt x="384394" y="688343"/>
                  </a:lnTo>
                  <a:close/>
                </a:path>
                <a:path w="690245" h="689610">
                  <a:moveTo>
                    <a:pt x="648565" y="508994"/>
                  </a:moveTo>
                  <a:lnTo>
                    <a:pt x="355478" y="508994"/>
                  </a:lnTo>
                  <a:lnTo>
                    <a:pt x="387522" y="503942"/>
                  </a:lnTo>
                  <a:lnTo>
                    <a:pt x="402981" y="498890"/>
                  </a:lnTo>
                  <a:lnTo>
                    <a:pt x="410526" y="495101"/>
                  </a:lnTo>
                  <a:lnTo>
                    <a:pt x="417913" y="492575"/>
                  </a:lnTo>
                  <a:lnTo>
                    <a:pt x="425105" y="488786"/>
                  </a:lnTo>
                  <a:lnTo>
                    <a:pt x="432102" y="483734"/>
                  </a:lnTo>
                  <a:lnTo>
                    <a:pt x="438904" y="479945"/>
                  </a:lnTo>
                  <a:lnTo>
                    <a:pt x="445479" y="474893"/>
                  </a:lnTo>
                  <a:lnTo>
                    <a:pt x="474357" y="445844"/>
                  </a:lnTo>
                  <a:lnTo>
                    <a:pt x="488042" y="425635"/>
                  </a:lnTo>
                  <a:lnTo>
                    <a:pt x="491920" y="419320"/>
                  </a:lnTo>
                  <a:lnTo>
                    <a:pt x="505831" y="381430"/>
                  </a:lnTo>
                  <a:lnTo>
                    <a:pt x="510011" y="348592"/>
                  </a:lnTo>
                  <a:lnTo>
                    <a:pt x="509954" y="338487"/>
                  </a:lnTo>
                  <a:lnTo>
                    <a:pt x="504271" y="300597"/>
                  </a:lnTo>
                  <a:lnTo>
                    <a:pt x="488978" y="262707"/>
                  </a:lnTo>
                  <a:lnTo>
                    <a:pt x="480383" y="250076"/>
                  </a:lnTo>
                  <a:lnTo>
                    <a:pt x="475588" y="242498"/>
                  </a:lnTo>
                  <a:lnTo>
                    <a:pt x="470492" y="237446"/>
                  </a:lnTo>
                  <a:lnTo>
                    <a:pt x="465094" y="231131"/>
                  </a:lnTo>
                  <a:lnTo>
                    <a:pt x="459395" y="224816"/>
                  </a:lnTo>
                  <a:lnTo>
                    <a:pt x="427107" y="200819"/>
                  </a:lnTo>
                  <a:lnTo>
                    <a:pt x="382115" y="183137"/>
                  </a:lnTo>
                  <a:lnTo>
                    <a:pt x="358154" y="179348"/>
                  </a:lnTo>
                  <a:lnTo>
                    <a:pt x="647835" y="179348"/>
                  </a:lnTo>
                  <a:lnTo>
                    <a:pt x="651041" y="184400"/>
                  </a:lnTo>
                  <a:lnTo>
                    <a:pt x="654862" y="191978"/>
                  </a:lnTo>
                  <a:lnTo>
                    <a:pt x="658497" y="199556"/>
                  </a:lnTo>
                  <a:lnTo>
                    <a:pt x="661945" y="208397"/>
                  </a:lnTo>
                  <a:lnTo>
                    <a:pt x="665203" y="215975"/>
                  </a:lnTo>
                  <a:lnTo>
                    <a:pt x="668267" y="223553"/>
                  </a:lnTo>
                  <a:lnTo>
                    <a:pt x="671136" y="231131"/>
                  </a:lnTo>
                  <a:lnTo>
                    <a:pt x="673810" y="239972"/>
                  </a:lnTo>
                  <a:lnTo>
                    <a:pt x="676287" y="247550"/>
                  </a:lnTo>
                  <a:lnTo>
                    <a:pt x="678563" y="256392"/>
                  </a:lnTo>
                  <a:lnTo>
                    <a:pt x="680639" y="263970"/>
                  </a:lnTo>
                  <a:lnTo>
                    <a:pt x="682514" y="272811"/>
                  </a:lnTo>
                  <a:lnTo>
                    <a:pt x="688824" y="314490"/>
                  </a:lnTo>
                  <a:lnTo>
                    <a:pt x="690157" y="348592"/>
                  </a:lnTo>
                  <a:lnTo>
                    <a:pt x="690003" y="354907"/>
                  </a:lnTo>
                  <a:lnTo>
                    <a:pt x="689916" y="357433"/>
                  </a:lnTo>
                  <a:lnTo>
                    <a:pt x="689692" y="362485"/>
                  </a:lnTo>
                  <a:lnTo>
                    <a:pt x="689579" y="365011"/>
                  </a:lnTo>
                  <a:lnTo>
                    <a:pt x="689151" y="371326"/>
                  </a:lnTo>
                  <a:lnTo>
                    <a:pt x="689065" y="372589"/>
                  </a:lnTo>
                  <a:lnTo>
                    <a:pt x="688979" y="373852"/>
                  </a:lnTo>
                  <a:lnTo>
                    <a:pt x="688172" y="381430"/>
                  </a:lnTo>
                  <a:lnTo>
                    <a:pt x="687159" y="390271"/>
                  </a:lnTo>
                  <a:lnTo>
                    <a:pt x="685941" y="399112"/>
                  </a:lnTo>
                  <a:lnTo>
                    <a:pt x="684516" y="406690"/>
                  </a:lnTo>
                  <a:lnTo>
                    <a:pt x="682888" y="415531"/>
                  </a:lnTo>
                  <a:lnTo>
                    <a:pt x="681057" y="423109"/>
                  </a:lnTo>
                  <a:lnTo>
                    <a:pt x="679024" y="431951"/>
                  </a:lnTo>
                  <a:lnTo>
                    <a:pt x="676789" y="439529"/>
                  </a:lnTo>
                  <a:lnTo>
                    <a:pt x="674355" y="448370"/>
                  </a:lnTo>
                  <a:lnTo>
                    <a:pt x="671724" y="455948"/>
                  </a:lnTo>
                  <a:lnTo>
                    <a:pt x="668897" y="463526"/>
                  </a:lnTo>
                  <a:lnTo>
                    <a:pt x="665873" y="472367"/>
                  </a:lnTo>
                  <a:lnTo>
                    <a:pt x="662656" y="479945"/>
                  </a:lnTo>
                  <a:lnTo>
                    <a:pt x="659250" y="487523"/>
                  </a:lnTo>
                  <a:lnTo>
                    <a:pt x="655656" y="495101"/>
                  </a:lnTo>
                  <a:lnTo>
                    <a:pt x="651872" y="502679"/>
                  </a:lnTo>
                  <a:lnTo>
                    <a:pt x="648565" y="508994"/>
                  </a:lnTo>
                  <a:close/>
                </a:path>
                <a:path w="690245" h="689610">
                  <a:moveTo>
                    <a:pt x="367536" y="689606"/>
                  </a:moveTo>
                  <a:lnTo>
                    <a:pt x="325191" y="689606"/>
                  </a:lnTo>
                  <a:lnTo>
                    <a:pt x="316728" y="688343"/>
                  </a:lnTo>
                  <a:lnTo>
                    <a:pt x="375972" y="688343"/>
                  </a:lnTo>
                  <a:lnTo>
                    <a:pt x="367536" y="689606"/>
                  </a:lnTo>
                  <a:close/>
                </a:path>
              </a:pathLst>
            </a:custGeom>
            <a:solidFill>
              <a:srgbClr val="F5F5F5"/>
            </a:solidFill>
          </p:spPr>
          <p:txBody>
            <a:bodyPr wrap="square" lIns="0" tIns="0" rIns="0" bIns="0" rtlCol="0"/>
            <a:lstStyle/>
            <a:p>
              <a:endParaRPr/>
            </a:p>
          </p:txBody>
        </p:sp>
        <p:sp>
          <p:nvSpPr>
            <p:cNvPr id="20" name="object 20"/>
            <p:cNvSpPr/>
            <p:nvPr/>
          </p:nvSpPr>
          <p:spPr>
            <a:xfrm>
              <a:off x="2678762" y="2236672"/>
              <a:ext cx="351155" cy="694055"/>
            </a:xfrm>
            <a:custGeom>
              <a:avLst/>
              <a:gdLst/>
              <a:ahLst/>
              <a:cxnLst/>
              <a:rect l="l" t="t" r="r" b="b"/>
              <a:pathLst>
                <a:path w="351155" h="694055">
                  <a:moveTo>
                    <a:pt x="350683" y="693521"/>
                  </a:moveTo>
                  <a:lnTo>
                    <a:pt x="299919" y="690438"/>
                  </a:lnTo>
                  <a:lnTo>
                    <a:pt x="250153" y="679948"/>
                  </a:lnTo>
                  <a:lnTo>
                    <a:pt x="202460" y="662279"/>
                  </a:lnTo>
                  <a:lnTo>
                    <a:pt x="157868" y="637811"/>
                  </a:lnTo>
                  <a:lnTo>
                    <a:pt x="117339" y="607070"/>
                  </a:lnTo>
                  <a:lnTo>
                    <a:pt x="81748" y="570722"/>
                  </a:lnTo>
                  <a:lnTo>
                    <a:pt x="51863" y="529550"/>
                  </a:lnTo>
                  <a:lnTo>
                    <a:pt x="28327" y="484443"/>
                  </a:lnTo>
                  <a:lnTo>
                    <a:pt x="11649" y="436372"/>
                  </a:lnTo>
                  <a:lnTo>
                    <a:pt x="2189" y="386376"/>
                  </a:lnTo>
                  <a:lnTo>
                    <a:pt x="0" y="352507"/>
                  </a:lnTo>
                  <a:lnTo>
                    <a:pt x="121" y="335521"/>
                  </a:lnTo>
                  <a:lnTo>
                    <a:pt x="5467" y="284883"/>
                  </a:lnTo>
                  <a:lnTo>
                    <a:pt x="18170" y="235576"/>
                  </a:lnTo>
                  <a:lnTo>
                    <a:pt x="37958" y="188663"/>
                  </a:lnTo>
                  <a:lnTo>
                    <a:pt x="64402" y="145158"/>
                  </a:lnTo>
                  <a:lnTo>
                    <a:pt x="96932" y="105998"/>
                  </a:lnTo>
                  <a:lnTo>
                    <a:pt x="134846" y="72031"/>
                  </a:lnTo>
                  <a:lnTo>
                    <a:pt x="177325" y="43988"/>
                  </a:lnTo>
                  <a:lnTo>
                    <a:pt x="223453" y="22475"/>
                  </a:lnTo>
                  <a:lnTo>
                    <a:pt x="272233" y="7957"/>
                  </a:lnTo>
                  <a:lnTo>
                    <a:pt x="322613" y="747"/>
                  </a:lnTo>
                  <a:lnTo>
                    <a:pt x="339574" y="0"/>
                  </a:lnTo>
                  <a:lnTo>
                    <a:pt x="342478" y="180990"/>
                  </a:lnTo>
                  <a:lnTo>
                    <a:pt x="334463" y="181489"/>
                  </a:lnTo>
                  <a:lnTo>
                    <a:pt x="326500" y="182373"/>
                  </a:lnTo>
                  <a:lnTo>
                    <a:pt x="287799" y="192497"/>
                  </a:lnTo>
                  <a:lnTo>
                    <a:pt x="252630" y="211607"/>
                  </a:lnTo>
                  <a:lnTo>
                    <a:pt x="223058" y="238586"/>
                  </a:lnTo>
                  <a:lnTo>
                    <a:pt x="200813" y="271851"/>
                  </a:lnTo>
                  <a:lnTo>
                    <a:pt x="187177" y="309476"/>
                  </a:lnTo>
                  <a:lnTo>
                    <a:pt x="182940" y="349293"/>
                  </a:lnTo>
                  <a:lnTo>
                    <a:pt x="183253" y="357321"/>
                  </a:lnTo>
                  <a:lnTo>
                    <a:pt x="190576" y="396668"/>
                  </a:lnTo>
                  <a:lnTo>
                    <a:pt x="207103" y="433116"/>
                  </a:lnTo>
                  <a:lnTo>
                    <a:pt x="231883" y="464558"/>
                  </a:lnTo>
                  <a:lnTo>
                    <a:pt x="263468" y="489148"/>
                  </a:lnTo>
                  <a:lnTo>
                    <a:pt x="300002" y="505448"/>
                  </a:lnTo>
                  <a:lnTo>
                    <a:pt x="339375" y="512522"/>
                  </a:lnTo>
                  <a:lnTo>
                    <a:pt x="347401" y="512784"/>
                  </a:lnTo>
                  <a:lnTo>
                    <a:pt x="350683" y="693521"/>
                  </a:lnTo>
                  <a:close/>
                </a:path>
              </a:pathLst>
            </a:custGeom>
            <a:solidFill>
              <a:srgbClr val="DFDFDF"/>
            </a:solidFill>
          </p:spPr>
          <p:txBody>
            <a:bodyPr wrap="square" lIns="0" tIns="0" rIns="0" bIns="0" rtlCol="0"/>
            <a:lstStyle/>
            <a:p>
              <a:endParaRPr/>
            </a:p>
          </p:txBody>
        </p:sp>
        <p:sp>
          <p:nvSpPr>
            <p:cNvPr id="21" name="object 21"/>
            <p:cNvSpPr/>
            <p:nvPr/>
          </p:nvSpPr>
          <p:spPr>
            <a:xfrm>
              <a:off x="2987409" y="2208760"/>
              <a:ext cx="404495" cy="396875"/>
            </a:xfrm>
            <a:custGeom>
              <a:avLst/>
              <a:gdLst/>
              <a:ahLst/>
              <a:cxnLst/>
              <a:rect l="l" t="t" r="r" b="b"/>
              <a:pathLst>
                <a:path w="404495" h="396875">
                  <a:moveTo>
                    <a:pt x="193141" y="396460"/>
                  </a:moveTo>
                  <a:lnTo>
                    <a:pt x="185926" y="346412"/>
                  </a:lnTo>
                  <a:lnTo>
                    <a:pt x="166940" y="303792"/>
                  </a:lnTo>
                  <a:lnTo>
                    <a:pt x="137707" y="269416"/>
                  </a:lnTo>
                  <a:lnTo>
                    <a:pt x="99754" y="244103"/>
                  </a:lnTo>
                  <a:lnTo>
                    <a:pt x="54605" y="228669"/>
                  </a:lnTo>
                  <a:lnTo>
                    <a:pt x="3787" y="223932"/>
                  </a:lnTo>
                  <a:lnTo>
                    <a:pt x="0" y="0"/>
                  </a:lnTo>
                  <a:lnTo>
                    <a:pt x="39200" y="1020"/>
                  </a:lnTo>
                  <a:lnTo>
                    <a:pt x="78105" y="5929"/>
                  </a:lnTo>
                  <a:lnTo>
                    <a:pt x="116331" y="14676"/>
                  </a:lnTo>
                  <a:lnTo>
                    <a:pt x="153501" y="27177"/>
                  </a:lnTo>
                  <a:lnTo>
                    <a:pt x="189247" y="43306"/>
                  </a:lnTo>
                  <a:lnTo>
                    <a:pt x="223217" y="62906"/>
                  </a:lnTo>
                  <a:lnTo>
                    <a:pt x="255075" y="85781"/>
                  </a:lnTo>
                  <a:lnTo>
                    <a:pt x="284507" y="111708"/>
                  </a:lnTo>
                  <a:lnTo>
                    <a:pt x="311221" y="140429"/>
                  </a:lnTo>
                  <a:lnTo>
                    <a:pt x="334954" y="171661"/>
                  </a:lnTo>
                  <a:lnTo>
                    <a:pt x="355472" y="205096"/>
                  </a:lnTo>
                  <a:lnTo>
                    <a:pt x="372572" y="240402"/>
                  </a:lnTo>
                  <a:lnTo>
                    <a:pt x="386085" y="277233"/>
                  </a:lnTo>
                  <a:lnTo>
                    <a:pt x="395878" y="315223"/>
                  </a:lnTo>
                  <a:lnTo>
                    <a:pt x="401855" y="353999"/>
                  </a:lnTo>
                  <a:lnTo>
                    <a:pt x="403955" y="393176"/>
                  </a:lnTo>
                  <a:lnTo>
                    <a:pt x="193141" y="396460"/>
                  </a:lnTo>
                  <a:close/>
                </a:path>
              </a:pathLst>
            </a:custGeom>
            <a:solidFill>
              <a:srgbClr val="EBEBEB"/>
            </a:solidFill>
          </p:spPr>
          <p:txBody>
            <a:bodyPr wrap="square" lIns="0" tIns="0" rIns="0" bIns="0" rtlCol="0"/>
            <a:lstStyle/>
            <a:p>
              <a:endParaRPr/>
            </a:p>
          </p:txBody>
        </p:sp>
      </p:grpSp>
      <p:sp>
        <p:nvSpPr>
          <p:cNvPr id="22" name="object 22"/>
          <p:cNvSpPr/>
          <p:nvPr/>
        </p:nvSpPr>
        <p:spPr>
          <a:xfrm>
            <a:off x="4497697" y="3807231"/>
            <a:ext cx="423545" cy="521970"/>
          </a:xfrm>
          <a:custGeom>
            <a:avLst/>
            <a:gdLst/>
            <a:ahLst/>
            <a:cxnLst/>
            <a:rect l="l" t="t" r="r" b="b"/>
            <a:pathLst>
              <a:path w="423545" h="521970">
                <a:moveTo>
                  <a:pt x="0" y="521877"/>
                </a:moveTo>
                <a:lnTo>
                  <a:pt x="423521" y="521877"/>
                </a:lnTo>
                <a:lnTo>
                  <a:pt x="423521" y="0"/>
                </a:lnTo>
                <a:lnTo>
                  <a:pt x="0" y="0"/>
                </a:lnTo>
                <a:lnTo>
                  <a:pt x="0" y="521877"/>
                </a:lnTo>
                <a:close/>
              </a:path>
            </a:pathLst>
          </a:custGeom>
          <a:solidFill>
            <a:srgbClr val="F5F5F5"/>
          </a:solidFill>
        </p:spPr>
        <p:txBody>
          <a:bodyPr wrap="square" lIns="0" tIns="0" rIns="0" bIns="0" rtlCol="0"/>
          <a:lstStyle/>
          <a:p>
            <a:endParaRPr/>
          </a:p>
        </p:txBody>
      </p:sp>
      <p:sp>
        <p:nvSpPr>
          <p:cNvPr id="23" name="object 23"/>
          <p:cNvSpPr/>
          <p:nvPr/>
        </p:nvSpPr>
        <p:spPr>
          <a:xfrm>
            <a:off x="2514907" y="3773130"/>
            <a:ext cx="1593215" cy="589280"/>
          </a:xfrm>
          <a:custGeom>
            <a:avLst/>
            <a:gdLst/>
            <a:ahLst/>
            <a:cxnLst/>
            <a:rect l="l" t="t" r="r" b="b"/>
            <a:pathLst>
              <a:path w="1593214" h="589279">
                <a:moveTo>
                  <a:pt x="0" y="588691"/>
                </a:moveTo>
                <a:lnTo>
                  <a:pt x="1592593" y="588691"/>
                </a:lnTo>
                <a:lnTo>
                  <a:pt x="1592593" y="0"/>
                </a:lnTo>
                <a:lnTo>
                  <a:pt x="0" y="0"/>
                </a:lnTo>
                <a:lnTo>
                  <a:pt x="0" y="588691"/>
                </a:lnTo>
                <a:close/>
              </a:path>
            </a:pathLst>
          </a:custGeom>
          <a:solidFill>
            <a:srgbClr val="DFDFDF"/>
          </a:solidFill>
        </p:spPr>
        <p:txBody>
          <a:bodyPr wrap="square" lIns="0" tIns="0" rIns="0" bIns="0" rtlCol="0"/>
          <a:lstStyle/>
          <a:p>
            <a:endParaRPr/>
          </a:p>
        </p:txBody>
      </p:sp>
      <p:grpSp>
        <p:nvGrpSpPr>
          <p:cNvPr id="24" name="object 24"/>
          <p:cNvGrpSpPr/>
          <p:nvPr/>
        </p:nvGrpSpPr>
        <p:grpSpPr>
          <a:xfrm>
            <a:off x="4107501" y="3773130"/>
            <a:ext cx="852805" cy="589280"/>
            <a:chOff x="4107501" y="3773130"/>
            <a:chExt cx="852805" cy="589280"/>
          </a:xfrm>
        </p:grpSpPr>
        <p:sp>
          <p:nvSpPr>
            <p:cNvPr id="25" name="object 25"/>
            <p:cNvSpPr/>
            <p:nvPr/>
          </p:nvSpPr>
          <p:spPr>
            <a:xfrm>
              <a:off x="4341787" y="3773131"/>
              <a:ext cx="618490" cy="589280"/>
            </a:xfrm>
            <a:custGeom>
              <a:avLst/>
              <a:gdLst/>
              <a:ahLst/>
              <a:cxnLst/>
              <a:rect l="l" t="t" r="r" b="b"/>
              <a:pathLst>
                <a:path w="618489" h="589279">
                  <a:moveTo>
                    <a:pt x="617931" y="21920"/>
                  </a:moveTo>
                  <a:lnTo>
                    <a:pt x="596023" y="0"/>
                  </a:lnTo>
                  <a:lnTo>
                    <a:pt x="155905" y="0"/>
                  </a:lnTo>
                  <a:lnTo>
                    <a:pt x="102628" y="0"/>
                  </a:lnTo>
                  <a:lnTo>
                    <a:pt x="0" y="0"/>
                  </a:lnTo>
                  <a:lnTo>
                    <a:pt x="0" y="588695"/>
                  </a:lnTo>
                  <a:lnTo>
                    <a:pt x="102628" y="588695"/>
                  </a:lnTo>
                  <a:lnTo>
                    <a:pt x="155905" y="588695"/>
                  </a:lnTo>
                  <a:lnTo>
                    <a:pt x="592683" y="588695"/>
                  </a:lnTo>
                  <a:lnTo>
                    <a:pt x="595947" y="588695"/>
                  </a:lnTo>
                  <a:lnTo>
                    <a:pt x="599084" y="588086"/>
                  </a:lnTo>
                  <a:lnTo>
                    <a:pt x="617931" y="561098"/>
                  </a:lnTo>
                  <a:lnTo>
                    <a:pt x="617283" y="557872"/>
                  </a:lnTo>
                  <a:lnTo>
                    <a:pt x="596023" y="539191"/>
                  </a:lnTo>
                  <a:lnTo>
                    <a:pt x="155905" y="539191"/>
                  </a:lnTo>
                  <a:lnTo>
                    <a:pt x="155905" y="49517"/>
                  </a:lnTo>
                  <a:lnTo>
                    <a:pt x="592683" y="49517"/>
                  </a:lnTo>
                  <a:lnTo>
                    <a:pt x="595947" y="49517"/>
                  </a:lnTo>
                  <a:lnTo>
                    <a:pt x="599084" y="48907"/>
                  </a:lnTo>
                  <a:lnTo>
                    <a:pt x="617791" y="28524"/>
                  </a:lnTo>
                  <a:lnTo>
                    <a:pt x="617931" y="21920"/>
                  </a:lnTo>
                  <a:close/>
                </a:path>
              </a:pathLst>
            </a:custGeom>
            <a:solidFill>
              <a:srgbClr val="DFDFDF"/>
            </a:solidFill>
          </p:spPr>
          <p:txBody>
            <a:bodyPr wrap="square" lIns="0" tIns="0" rIns="0" bIns="0" rtlCol="0"/>
            <a:lstStyle/>
            <a:p>
              <a:endParaRPr/>
            </a:p>
          </p:txBody>
        </p:sp>
        <p:sp>
          <p:nvSpPr>
            <p:cNvPr id="26" name="object 26"/>
            <p:cNvSpPr/>
            <p:nvPr/>
          </p:nvSpPr>
          <p:spPr>
            <a:xfrm>
              <a:off x="4107501" y="3773130"/>
              <a:ext cx="234315" cy="589280"/>
            </a:xfrm>
            <a:custGeom>
              <a:avLst/>
              <a:gdLst/>
              <a:ahLst/>
              <a:cxnLst/>
              <a:rect l="l" t="t" r="r" b="b"/>
              <a:pathLst>
                <a:path w="234314" h="589279">
                  <a:moveTo>
                    <a:pt x="234294" y="588691"/>
                  </a:moveTo>
                  <a:lnTo>
                    <a:pt x="0" y="588691"/>
                  </a:lnTo>
                  <a:lnTo>
                    <a:pt x="0" y="0"/>
                  </a:lnTo>
                  <a:lnTo>
                    <a:pt x="234294" y="0"/>
                  </a:lnTo>
                  <a:lnTo>
                    <a:pt x="234294" y="588691"/>
                  </a:lnTo>
                  <a:close/>
                </a:path>
              </a:pathLst>
            </a:custGeom>
            <a:solidFill>
              <a:srgbClr val="EBEBEB"/>
            </a:solidFill>
          </p:spPr>
          <p:txBody>
            <a:bodyPr wrap="square" lIns="0" tIns="0" rIns="0" bIns="0" rtlCol="0"/>
            <a:lstStyle/>
            <a:p>
              <a:endParaRPr/>
            </a:p>
          </p:txBody>
        </p:sp>
      </p:grpSp>
      <p:sp>
        <p:nvSpPr>
          <p:cNvPr id="27" name="object 27"/>
          <p:cNvSpPr/>
          <p:nvPr/>
        </p:nvSpPr>
        <p:spPr>
          <a:xfrm>
            <a:off x="2703378" y="3779698"/>
            <a:ext cx="234315" cy="582295"/>
          </a:xfrm>
          <a:custGeom>
            <a:avLst/>
            <a:gdLst/>
            <a:ahLst/>
            <a:cxnLst/>
            <a:rect l="l" t="t" r="r" b="b"/>
            <a:pathLst>
              <a:path w="234314" h="582295">
                <a:moveTo>
                  <a:pt x="0" y="582123"/>
                </a:moveTo>
                <a:lnTo>
                  <a:pt x="234294" y="582123"/>
                </a:lnTo>
                <a:lnTo>
                  <a:pt x="234294" y="0"/>
                </a:lnTo>
                <a:lnTo>
                  <a:pt x="0" y="0"/>
                </a:lnTo>
                <a:lnTo>
                  <a:pt x="0" y="582123"/>
                </a:lnTo>
                <a:close/>
              </a:path>
            </a:pathLst>
          </a:custGeom>
          <a:solidFill>
            <a:srgbClr val="EBEBEB"/>
          </a:solidFill>
        </p:spPr>
        <p:txBody>
          <a:bodyPr wrap="square" lIns="0" tIns="0" rIns="0" bIns="0" rtlCol="0"/>
          <a:lstStyle/>
          <a:p>
            <a:endParaRPr/>
          </a:p>
        </p:txBody>
      </p:sp>
      <p:sp>
        <p:nvSpPr>
          <p:cNvPr id="28" name="object 28"/>
          <p:cNvSpPr/>
          <p:nvPr/>
        </p:nvSpPr>
        <p:spPr>
          <a:xfrm>
            <a:off x="4506099" y="3891025"/>
            <a:ext cx="405765" cy="5080"/>
          </a:xfrm>
          <a:custGeom>
            <a:avLst/>
            <a:gdLst/>
            <a:ahLst/>
            <a:cxnLst/>
            <a:rect l="l" t="t" r="r" b="b"/>
            <a:pathLst>
              <a:path w="405764" h="5079">
                <a:moveTo>
                  <a:pt x="405587" y="1270"/>
                </a:moveTo>
                <a:lnTo>
                  <a:pt x="353009" y="1270"/>
                </a:lnTo>
                <a:lnTo>
                  <a:pt x="353009" y="0"/>
                </a:lnTo>
                <a:lnTo>
                  <a:pt x="50228" y="0"/>
                </a:lnTo>
                <a:lnTo>
                  <a:pt x="50228" y="1270"/>
                </a:lnTo>
                <a:lnTo>
                  <a:pt x="0" y="1270"/>
                </a:lnTo>
                <a:lnTo>
                  <a:pt x="0" y="2540"/>
                </a:lnTo>
                <a:lnTo>
                  <a:pt x="2006" y="2540"/>
                </a:lnTo>
                <a:lnTo>
                  <a:pt x="2006" y="3810"/>
                </a:lnTo>
                <a:lnTo>
                  <a:pt x="62103" y="3810"/>
                </a:lnTo>
                <a:lnTo>
                  <a:pt x="62103" y="5080"/>
                </a:lnTo>
                <a:lnTo>
                  <a:pt x="343966" y="5080"/>
                </a:lnTo>
                <a:lnTo>
                  <a:pt x="343966" y="3810"/>
                </a:lnTo>
                <a:lnTo>
                  <a:pt x="404063" y="3810"/>
                </a:lnTo>
                <a:lnTo>
                  <a:pt x="404063" y="2540"/>
                </a:lnTo>
                <a:lnTo>
                  <a:pt x="405587" y="2540"/>
                </a:lnTo>
                <a:lnTo>
                  <a:pt x="405587" y="1270"/>
                </a:lnTo>
                <a:close/>
              </a:path>
            </a:pathLst>
          </a:custGeom>
          <a:solidFill>
            <a:srgbClr val="DFDFDF"/>
          </a:solidFill>
        </p:spPr>
        <p:txBody>
          <a:bodyPr wrap="square" lIns="0" tIns="0" rIns="0" bIns="0" rtlCol="0"/>
          <a:lstStyle/>
          <a:p>
            <a:endParaRPr/>
          </a:p>
        </p:txBody>
      </p:sp>
      <p:sp>
        <p:nvSpPr>
          <p:cNvPr id="29" name="object 29"/>
          <p:cNvSpPr/>
          <p:nvPr/>
        </p:nvSpPr>
        <p:spPr>
          <a:xfrm>
            <a:off x="4499026" y="3969791"/>
            <a:ext cx="420370" cy="5080"/>
          </a:xfrm>
          <a:custGeom>
            <a:avLst/>
            <a:gdLst/>
            <a:ahLst/>
            <a:cxnLst/>
            <a:rect l="l" t="t" r="r" b="b"/>
            <a:pathLst>
              <a:path w="420370" h="5079">
                <a:moveTo>
                  <a:pt x="420319" y="1270"/>
                </a:moveTo>
                <a:lnTo>
                  <a:pt x="387413" y="1270"/>
                </a:lnTo>
                <a:lnTo>
                  <a:pt x="387413" y="0"/>
                </a:lnTo>
                <a:lnTo>
                  <a:pt x="35534" y="0"/>
                </a:lnTo>
                <a:lnTo>
                  <a:pt x="35534" y="1270"/>
                </a:lnTo>
                <a:lnTo>
                  <a:pt x="0" y="1270"/>
                </a:lnTo>
                <a:lnTo>
                  <a:pt x="0" y="2540"/>
                </a:lnTo>
                <a:lnTo>
                  <a:pt x="24371" y="2540"/>
                </a:lnTo>
                <a:lnTo>
                  <a:pt x="24371" y="3810"/>
                </a:lnTo>
                <a:lnTo>
                  <a:pt x="167106" y="3810"/>
                </a:lnTo>
                <a:lnTo>
                  <a:pt x="167106" y="5080"/>
                </a:lnTo>
                <a:lnTo>
                  <a:pt x="253098" y="5080"/>
                </a:lnTo>
                <a:lnTo>
                  <a:pt x="253098" y="3810"/>
                </a:lnTo>
                <a:lnTo>
                  <a:pt x="395833" y="3810"/>
                </a:lnTo>
                <a:lnTo>
                  <a:pt x="395833" y="2540"/>
                </a:lnTo>
                <a:lnTo>
                  <a:pt x="420319" y="2540"/>
                </a:lnTo>
                <a:lnTo>
                  <a:pt x="420319" y="1270"/>
                </a:lnTo>
                <a:close/>
              </a:path>
            </a:pathLst>
          </a:custGeom>
          <a:solidFill>
            <a:srgbClr val="DFDFDF"/>
          </a:solidFill>
        </p:spPr>
        <p:txBody>
          <a:bodyPr wrap="square" lIns="0" tIns="0" rIns="0" bIns="0" rtlCol="0"/>
          <a:lstStyle/>
          <a:p>
            <a:endParaRPr/>
          </a:p>
        </p:txBody>
      </p:sp>
      <p:sp>
        <p:nvSpPr>
          <p:cNvPr id="30" name="object 30"/>
          <p:cNvSpPr/>
          <p:nvPr/>
        </p:nvSpPr>
        <p:spPr>
          <a:xfrm>
            <a:off x="4498047" y="4065053"/>
            <a:ext cx="422275" cy="5715"/>
          </a:xfrm>
          <a:custGeom>
            <a:avLst/>
            <a:gdLst/>
            <a:ahLst/>
            <a:cxnLst/>
            <a:rect l="l" t="t" r="r" b="b"/>
            <a:pathLst>
              <a:path w="422275" h="5714">
                <a:moveTo>
                  <a:pt x="422173" y="2552"/>
                </a:moveTo>
                <a:lnTo>
                  <a:pt x="392404" y="2552"/>
                </a:lnTo>
                <a:lnTo>
                  <a:pt x="392404" y="1270"/>
                </a:lnTo>
                <a:lnTo>
                  <a:pt x="270433" y="1270"/>
                </a:lnTo>
                <a:lnTo>
                  <a:pt x="270433" y="0"/>
                </a:lnTo>
                <a:lnTo>
                  <a:pt x="146926" y="0"/>
                </a:lnTo>
                <a:lnTo>
                  <a:pt x="146926" y="1270"/>
                </a:lnTo>
                <a:lnTo>
                  <a:pt x="27012" y="1270"/>
                </a:lnTo>
                <a:lnTo>
                  <a:pt x="27012" y="2552"/>
                </a:lnTo>
                <a:lnTo>
                  <a:pt x="0" y="2552"/>
                </a:lnTo>
                <a:lnTo>
                  <a:pt x="0" y="3822"/>
                </a:lnTo>
                <a:lnTo>
                  <a:pt x="35369" y="3822"/>
                </a:lnTo>
                <a:lnTo>
                  <a:pt x="35369" y="5092"/>
                </a:lnTo>
                <a:lnTo>
                  <a:pt x="386803" y="5092"/>
                </a:lnTo>
                <a:lnTo>
                  <a:pt x="386803" y="3822"/>
                </a:lnTo>
                <a:lnTo>
                  <a:pt x="422173" y="3822"/>
                </a:lnTo>
                <a:lnTo>
                  <a:pt x="422173" y="2552"/>
                </a:lnTo>
                <a:close/>
              </a:path>
            </a:pathLst>
          </a:custGeom>
          <a:solidFill>
            <a:srgbClr val="DFDFDF"/>
          </a:solidFill>
        </p:spPr>
        <p:txBody>
          <a:bodyPr wrap="square" lIns="0" tIns="0" rIns="0" bIns="0" rtlCol="0"/>
          <a:lstStyle/>
          <a:p>
            <a:endParaRPr/>
          </a:p>
        </p:txBody>
      </p:sp>
      <p:sp>
        <p:nvSpPr>
          <p:cNvPr id="31" name="object 31"/>
          <p:cNvSpPr/>
          <p:nvPr/>
        </p:nvSpPr>
        <p:spPr>
          <a:xfrm>
            <a:off x="4502785" y="4161599"/>
            <a:ext cx="412750" cy="5715"/>
          </a:xfrm>
          <a:custGeom>
            <a:avLst/>
            <a:gdLst/>
            <a:ahLst/>
            <a:cxnLst/>
            <a:rect l="l" t="t" r="r" b="b"/>
            <a:pathLst>
              <a:path w="412750" h="5714">
                <a:moveTo>
                  <a:pt x="412699" y="2540"/>
                </a:moveTo>
                <a:lnTo>
                  <a:pt x="402996" y="2540"/>
                </a:lnTo>
                <a:lnTo>
                  <a:pt x="402996" y="1270"/>
                </a:lnTo>
                <a:lnTo>
                  <a:pt x="307314" y="1270"/>
                </a:lnTo>
                <a:lnTo>
                  <a:pt x="307314" y="0"/>
                </a:lnTo>
                <a:lnTo>
                  <a:pt x="102006" y="0"/>
                </a:lnTo>
                <a:lnTo>
                  <a:pt x="102006" y="1270"/>
                </a:lnTo>
                <a:lnTo>
                  <a:pt x="8915" y="1270"/>
                </a:lnTo>
                <a:lnTo>
                  <a:pt x="8915" y="2540"/>
                </a:lnTo>
                <a:lnTo>
                  <a:pt x="0" y="2540"/>
                </a:lnTo>
                <a:lnTo>
                  <a:pt x="0" y="3822"/>
                </a:lnTo>
                <a:lnTo>
                  <a:pt x="42214" y="3822"/>
                </a:lnTo>
                <a:lnTo>
                  <a:pt x="42214" y="5092"/>
                </a:lnTo>
                <a:lnTo>
                  <a:pt x="370497" y="5092"/>
                </a:lnTo>
                <a:lnTo>
                  <a:pt x="370497" y="3822"/>
                </a:lnTo>
                <a:lnTo>
                  <a:pt x="412699" y="3822"/>
                </a:lnTo>
                <a:lnTo>
                  <a:pt x="412699" y="2540"/>
                </a:lnTo>
                <a:close/>
              </a:path>
            </a:pathLst>
          </a:custGeom>
          <a:solidFill>
            <a:srgbClr val="DFDFDF"/>
          </a:solidFill>
        </p:spPr>
        <p:txBody>
          <a:bodyPr wrap="square" lIns="0" tIns="0" rIns="0" bIns="0" rtlCol="0"/>
          <a:lstStyle/>
          <a:p>
            <a:endParaRPr/>
          </a:p>
        </p:txBody>
      </p:sp>
      <p:sp>
        <p:nvSpPr>
          <p:cNvPr id="32" name="object 32"/>
          <p:cNvSpPr/>
          <p:nvPr/>
        </p:nvSpPr>
        <p:spPr>
          <a:xfrm>
            <a:off x="4505579" y="4258144"/>
            <a:ext cx="407670" cy="5715"/>
          </a:xfrm>
          <a:custGeom>
            <a:avLst/>
            <a:gdLst/>
            <a:ahLst/>
            <a:cxnLst/>
            <a:rect l="l" t="t" r="r" b="b"/>
            <a:pathLst>
              <a:path w="407670" h="5714">
                <a:moveTo>
                  <a:pt x="407111" y="2540"/>
                </a:moveTo>
                <a:lnTo>
                  <a:pt x="403212" y="2540"/>
                </a:lnTo>
                <a:lnTo>
                  <a:pt x="403212" y="1270"/>
                </a:lnTo>
                <a:lnTo>
                  <a:pt x="326504" y="1270"/>
                </a:lnTo>
                <a:lnTo>
                  <a:pt x="326504" y="0"/>
                </a:lnTo>
                <a:lnTo>
                  <a:pt x="75958" y="0"/>
                </a:lnTo>
                <a:lnTo>
                  <a:pt x="75958" y="1270"/>
                </a:lnTo>
                <a:lnTo>
                  <a:pt x="3263" y="1270"/>
                </a:lnTo>
                <a:lnTo>
                  <a:pt x="3263" y="2540"/>
                </a:lnTo>
                <a:lnTo>
                  <a:pt x="0" y="2540"/>
                </a:lnTo>
                <a:lnTo>
                  <a:pt x="0" y="3810"/>
                </a:lnTo>
                <a:lnTo>
                  <a:pt x="48983" y="3810"/>
                </a:lnTo>
                <a:lnTo>
                  <a:pt x="48983" y="5092"/>
                </a:lnTo>
                <a:lnTo>
                  <a:pt x="358127" y="5092"/>
                </a:lnTo>
                <a:lnTo>
                  <a:pt x="358127" y="3810"/>
                </a:lnTo>
                <a:lnTo>
                  <a:pt x="407111" y="3810"/>
                </a:lnTo>
                <a:lnTo>
                  <a:pt x="407111" y="2540"/>
                </a:lnTo>
                <a:close/>
              </a:path>
            </a:pathLst>
          </a:custGeom>
          <a:solidFill>
            <a:srgbClr val="DFDFDF"/>
          </a:solidFill>
        </p:spPr>
        <p:txBody>
          <a:bodyPr wrap="square" lIns="0" tIns="0" rIns="0" bIns="0" rtlCol="0"/>
          <a:lstStyle/>
          <a:p>
            <a:endParaRPr/>
          </a:p>
        </p:txBody>
      </p:sp>
      <p:sp>
        <p:nvSpPr>
          <p:cNvPr id="33" name="object 33"/>
          <p:cNvSpPr/>
          <p:nvPr/>
        </p:nvSpPr>
        <p:spPr>
          <a:xfrm>
            <a:off x="3089534" y="4015123"/>
            <a:ext cx="892175" cy="106045"/>
          </a:xfrm>
          <a:custGeom>
            <a:avLst/>
            <a:gdLst/>
            <a:ahLst/>
            <a:cxnLst/>
            <a:rect l="l" t="t" r="r" b="b"/>
            <a:pathLst>
              <a:path w="892175" h="106045">
                <a:moveTo>
                  <a:pt x="891983" y="105967"/>
                </a:moveTo>
                <a:lnTo>
                  <a:pt x="0" y="105967"/>
                </a:lnTo>
                <a:lnTo>
                  <a:pt x="0" y="0"/>
                </a:lnTo>
                <a:lnTo>
                  <a:pt x="891983" y="0"/>
                </a:lnTo>
                <a:lnTo>
                  <a:pt x="891983" y="105967"/>
                </a:lnTo>
                <a:close/>
              </a:path>
            </a:pathLst>
          </a:custGeom>
          <a:solidFill>
            <a:srgbClr val="EBEBEB"/>
          </a:solidFill>
        </p:spPr>
        <p:txBody>
          <a:bodyPr wrap="square" lIns="0" tIns="0" rIns="0" bIns="0" rtlCol="0"/>
          <a:lstStyle/>
          <a:p>
            <a:endParaRPr/>
          </a:p>
        </p:txBody>
      </p:sp>
      <p:grpSp>
        <p:nvGrpSpPr>
          <p:cNvPr id="34" name="object 34"/>
          <p:cNvGrpSpPr/>
          <p:nvPr/>
        </p:nvGrpSpPr>
        <p:grpSpPr>
          <a:xfrm>
            <a:off x="2395362" y="4361821"/>
            <a:ext cx="2654935" cy="1276350"/>
            <a:chOff x="2395362" y="4361821"/>
            <a:chExt cx="2654935" cy="1276350"/>
          </a:xfrm>
        </p:grpSpPr>
        <p:sp>
          <p:nvSpPr>
            <p:cNvPr id="35" name="object 35"/>
            <p:cNvSpPr/>
            <p:nvPr/>
          </p:nvSpPr>
          <p:spPr>
            <a:xfrm>
              <a:off x="4471313" y="4373441"/>
              <a:ext cx="445770" cy="318135"/>
            </a:xfrm>
            <a:custGeom>
              <a:avLst/>
              <a:gdLst/>
              <a:ahLst/>
              <a:cxnLst/>
              <a:rect l="l" t="t" r="r" b="b"/>
              <a:pathLst>
                <a:path w="445770" h="318135">
                  <a:moveTo>
                    <a:pt x="445486" y="318027"/>
                  </a:moveTo>
                  <a:lnTo>
                    <a:pt x="0" y="318027"/>
                  </a:lnTo>
                  <a:lnTo>
                    <a:pt x="0" y="0"/>
                  </a:lnTo>
                  <a:lnTo>
                    <a:pt x="445486" y="0"/>
                  </a:lnTo>
                  <a:lnTo>
                    <a:pt x="445486" y="318027"/>
                  </a:lnTo>
                  <a:close/>
                </a:path>
              </a:pathLst>
            </a:custGeom>
            <a:solidFill>
              <a:srgbClr val="FAFAFA"/>
            </a:solidFill>
          </p:spPr>
          <p:txBody>
            <a:bodyPr wrap="square" lIns="0" tIns="0" rIns="0" bIns="0" rtlCol="0"/>
            <a:lstStyle/>
            <a:p>
              <a:endParaRPr/>
            </a:p>
          </p:txBody>
        </p:sp>
        <p:sp>
          <p:nvSpPr>
            <p:cNvPr id="36" name="object 36"/>
            <p:cNvSpPr/>
            <p:nvPr/>
          </p:nvSpPr>
          <p:spPr>
            <a:xfrm>
              <a:off x="2580538" y="4361827"/>
              <a:ext cx="2372360" cy="341630"/>
            </a:xfrm>
            <a:custGeom>
              <a:avLst/>
              <a:gdLst/>
              <a:ahLst/>
              <a:cxnLst/>
              <a:rect l="l" t="t" r="r" b="b"/>
              <a:pathLst>
                <a:path w="2372360" h="341629">
                  <a:moveTo>
                    <a:pt x="2372233" y="8432"/>
                  </a:moveTo>
                  <a:lnTo>
                    <a:pt x="2371115" y="5715"/>
                  </a:lnTo>
                  <a:lnTo>
                    <a:pt x="2366632" y="1181"/>
                  </a:lnTo>
                  <a:lnTo>
                    <a:pt x="2363927" y="38"/>
                  </a:lnTo>
                  <a:lnTo>
                    <a:pt x="1895817" y="12"/>
                  </a:lnTo>
                  <a:lnTo>
                    <a:pt x="1881936" y="0"/>
                  </a:lnTo>
                  <a:lnTo>
                    <a:pt x="0" y="0"/>
                  </a:lnTo>
                  <a:lnTo>
                    <a:pt x="0" y="341020"/>
                  </a:lnTo>
                  <a:lnTo>
                    <a:pt x="1881936" y="341020"/>
                  </a:lnTo>
                  <a:lnTo>
                    <a:pt x="1881936" y="341261"/>
                  </a:lnTo>
                  <a:lnTo>
                    <a:pt x="2368397" y="341261"/>
                  </a:lnTo>
                  <a:lnTo>
                    <a:pt x="2369642" y="340753"/>
                  </a:lnTo>
                  <a:lnTo>
                    <a:pt x="2371712" y="338683"/>
                  </a:lnTo>
                  <a:lnTo>
                    <a:pt x="2372233" y="337426"/>
                  </a:lnTo>
                  <a:lnTo>
                    <a:pt x="2372233" y="321868"/>
                  </a:lnTo>
                  <a:lnTo>
                    <a:pt x="2371712" y="320611"/>
                  </a:lnTo>
                  <a:lnTo>
                    <a:pt x="2369642" y="318541"/>
                  </a:lnTo>
                  <a:lnTo>
                    <a:pt x="2368397" y="318033"/>
                  </a:lnTo>
                  <a:lnTo>
                    <a:pt x="1895817" y="318033"/>
                  </a:lnTo>
                  <a:lnTo>
                    <a:pt x="1895817" y="23114"/>
                  </a:lnTo>
                  <a:lnTo>
                    <a:pt x="2363914" y="23114"/>
                  </a:lnTo>
                  <a:lnTo>
                    <a:pt x="2366619" y="21996"/>
                  </a:lnTo>
                  <a:lnTo>
                    <a:pt x="2371115" y="17500"/>
                  </a:lnTo>
                  <a:lnTo>
                    <a:pt x="2372233" y="14795"/>
                  </a:lnTo>
                  <a:lnTo>
                    <a:pt x="2372233" y="8432"/>
                  </a:lnTo>
                  <a:close/>
                </a:path>
              </a:pathLst>
            </a:custGeom>
            <a:solidFill>
              <a:srgbClr val="F5F5F5"/>
            </a:solidFill>
          </p:spPr>
          <p:txBody>
            <a:bodyPr wrap="square" lIns="0" tIns="0" rIns="0" bIns="0" rtlCol="0"/>
            <a:lstStyle/>
            <a:p>
              <a:endParaRPr/>
            </a:p>
          </p:txBody>
        </p:sp>
        <p:sp>
          <p:nvSpPr>
            <p:cNvPr id="37" name="object 37"/>
            <p:cNvSpPr/>
            <p:nvPr/>
          </p:nvSpPr>
          <p:spPr>
            <a:xfrm>
              <a:off x="4478629" y="4430915"/>
              <a:ext cx="436245" cy="186055"/>
            </a:xfrm>
            <a:custGeom>
              <a:avLst/>
              <a:gdLst/>
              <a:ahLst/>
              <a:cxnLst/>
              <a:rect l="l" t="t" r="r" b="b"/>
              <a:pathLst>
                <a:path w="436245" h="186054">
                  <a:moveTo>
                    <a:pt x="427799" y="123215"/>
                  </a:moveTo>
                  <a:lnTo>
                    <a:pt x="426935" y="123215"/>
                  </a:lnTo>
                  <a:lnTo>
                    <a:pt x="426935" y="121945"/>
                  </a:lnTo>
                  <a:lnTo>
                    <a:pt x="366179" y="121945"/>
                  </a:lnTo>
                  <a:lnTo>
                    <a:pt x="366179" y="120675"/>
                  </a:lnTo>
                  <a:lnTo>
                    <a:pt x="74853" y="120675"/>
                  </a:lnTo>
                  <a:lnTo>
                    <a:pt x="74853" y="121945"/>
                  </a:lnTo>
                  <a:lnTo>
                    <a:pt x="9423" y="121945"/>
                  </a:lnTo>
                  <a:lnTo>
                    <a:pt x="9423" y="123215"/>
                  </a:lnTo>
                  <a:lnTo>
                    <a:pt x="7962" y="123215"/>
                  </a:lnTo>
                  <a:lnTo>
                    <a:pt x="7962" y="124485"/>
                  </a:lnTo>
                  <a:lnTo>
                    <a:pt x="71577" y="124485"/>
                  </a:lnTo>
                  <a:lnTo>
                    <a:pt x="71577" y="125755"/>
                  </a:lnTo>
                  <a:lnTo>
                    <a:pt x="364172" y="125755"/>
                  </a:lnTo>
                  <a:lnTo>
                    <a:pt x="364172" y="124485"/>
                  </a:lnTo>
                  <a:lnTo>
                    <a:pt x="427799" y="124485"/>
                  </a:lnTo>
                  <a:lnTo>
                    <a:pt x="427799" y="123215"/>
                  </a:lnTo>
                  <a:close/>
                </a:path>
                <a:path w="436245" h="186054">
                  <a:moveTo>
                    <a:pt x="433476" y="2540"/>
                  </a:moveTo>
                  <a:lnTo>
                    <a:pt x="420852" y="2540"/>
                  </a:lnTo>
                  <a:lnTo>
                    <a:pt x="420852" y="1270"/>
                  </a:lnTo>
                  <a:lnTo>
                    <a:pt x="323151" y="1270"/>
                  </a:lnTo>
                  <a:lnTo>
                    <a:pt x="323151" y="0"/>
                  </a:lnTo>
                  <a:lnTo>
                    <a:pt x="112610" y="0"/>
                  </a:lnTo>
                  <a:lnTo>
                    <a:pt x="112610" y="1270"/>
                  </a:lnTo>
                  <a:lnTo>
                    <a:pt x="14909" y="1270"/>
                  </a:lnTo>
                  <a:lnTo>
                    <a:pt x="14909" y="2540"/>
                  </a:lnTo>
                  <a:lnTo>
                    <a:pt x="2286" y="2540"/>
                  </a:lnTo>
                  <a:lnTo>
                    <a:pt x="2286" y="3810"/>
                  </a:lnTo>
                  <a:lnTo>
                    <a:pt x="45097" y="3810"/>
                  </a:lnTo>
                  <a:lnTo>
                    <a:pt x="45097" y="5080"/>
                  </a:lnTo>
                  <a:lnTo>
                    <a:pt x="390677" y="5080"/>
                  </a:lnTo>
                  <a:lnTo>
                    <a:pt x="390677" y="3810"/>
                  </a:lnTo>
                  <a:lnTo>
                    <a:pt x="433476" y="3810"/>
                  </a:lnTo>
                  <a:lnTo>
                    <a:pt x="433476" y="2540"/>
                  </a:lnTo>
                  <a:close/>
                </a:path>
                <a:path w="436245" h="186054">
                  <a:moveTo>
                    <a:pt x="435114" y="182930"/>
                  </a:moveTo>
                  <a:lnTo>
                    <a:pt x="418401" y="182930"/>
                  </a:lnTo>
                  <a:lnTo>
                    <a:pt x="418401" y="181660"/>
                  </a:lnTo>
                  <a:lnTo>
                    <a:pt x="314083" y="181660"/>
                  </a:lnTo>
                  <a:lnTo>
                    <a:pt x="314083" y="180390"/>
                  </a:lnTo>
                  <a:lnTo>
                    <a:pt x="124320" y="180390"/>
                  </a:lnTo>
                  <a:lnTo>
                    <a:pt x="124320" y="181660"/>
                  </a:lnTo>
                  <a:lnTo>
                    <a:pt x="20320" y="181660"/>
                  </a:lnTo>
                  <a:lnTo>
                    <a:pt x="20320" y="182930"/>
                  </a:lnTo>
                  <a:lnTo>
                    <a:pt x="647" y="182930"/>
                  </a:lnTo>
                  <a:lnTo>
                    <a:pt x="647" y="184200"/>
                  </a:lnTo>
                  <a:lnTo>
                    <a:pt x="42100" y="184200"/>
                  </a:lnTo>
                  <a:lnTo>
                    <a:pt x="42100" y="185470"/>
                  </a:lnTo>
                  <a:lnTo>
                    <a:pt x="393661" y="185470"/>
                  </a:lnTo>
                  <a:lnTo>
                    <a:pt x="393661" y="184200"/>
                  </a:lnTo>
                  <a:lnTo>
                    <a:pt x="435114" y="184200"/>
                  </a:lnTo>
                  <a:lnTo>
                    <a:pt x="435114" y="182930"/>
                  </a:lnTo>
                  <a:close/>
                </a:path>
                <a:path w="436245" h="186054">
                  <a:moveTo>
                    <a:pt x="435635" y="62242"/>
                  </a:moveTo>
                  <a:lnTo>
                    <a:pt x="395427" y="62242"/>
                  </a:lnTo>
                  <a:lnTo>
                    <a:pt x="395427" y="60972"/>
                  </a:lnTo>
                  <a:lnTo>
                    <a:pt x="37376" y="60972"/>
                  </a:lnTo>
                  <a:lnTo>
                    <a:pt x="37376" y="62242"/>
                  </a:lnTo>
                  <a:lnTo>
                    <a:pt x="0" y="62242"/>
                  </a:lnTo>
                  <a:lnTo>
                    <a:pt x="0" y="63512"/>
                  </a:lnTo>
                  <a:lnTo>
                    <a:pt x="19037" y="63512"/>
                  </a:lnTo>
                  <a:lnTo>
                    <a:pt x="19037" y="64782"/>
                  </a:lnTo>
                  <a:lnTo>
                    <a:pt x="125437" y="64782"/>
                  </a:lnTo>
                  <a:lnTo>
                    <a:pt x="125437" y="66052"/>
                  </a:lnTo>
                  <a:lnTo>
                    <a:pt x="310324" y="66052"/>
                  </a:lnTo>
                  <a:lnTo>
                    <a:pt x="310324" y="64782"/>
                  </a:lnTo>
                  <a:lnTo>
                    <a:pt x="416725" y="64782"/>
                  </a:lnTo>
                  <a:lnTo>
                    <a:pt x="416725" y="63512"/>
                  </a:lnTo>
                  <a:lnTo>
                    <a:pt x="435635" y="63512"/>
                  </a:lnTo>
                  <a:lnTo>
                    <a:pt x="435635" y="62242"/>
                  </a:lnTo>
                  <a:close/>
                </a:path>
              </a:pathLst>
            </a:custGeom>
            <a:solidFill>
              <a:srgbClr val="DFDFDF"/>
            </a:solidFill>
          </p:spPr>
          <p:txBody>
            <a:bodyPr wrap="square" lIns="0" tIns="0" rIns="0" bIns="0" rtlCol="0"/>
            <a:lstStyle/>
            <a:p>
              <a:endParaRPr/>
            </a:p>
          </p:txBody>
        </p:sp>
        <p:sp>
          <p:nvSpPr>
            <p:cNvPr id="38" name="object 38"/>
            <p:cNvSpPr/>
            <p:nvPr/>
          </p:nvSpPr>
          <p:spPr>
            <a:xfrm>
              <a:off x="4529634" y="4733274"/>
              <a:ext cx="455295" cy="862330"/>
            </a:xfrm>
            <a:custGeom>
              <a:avLst/>
              <a:gdLst/>
              <a:ahLst/>
              <a:cxnLst/>
              <a:rect l="l" t="t" r="r" b="b"/>
              <a:pathLst>
                <a:path w="455295" h="862329">
                  <a:moveTo>
                    <a:pt x="454702" y="862007"/>
                  </a:moveTo>
                  <a:lnTo>
                    <a:pt x="0" y="862007"/>
                  </a:lnTo>
                  <a:lnTo>
                    <a:pt x="0" y="0"/>
                  </a:lnTo>
                  <a:lnTo>
                    <a:pt x="454702" y="0"/>
                  </a:lnTo>
                  <a:lnTo>
                    <a:pt x="454702" y="862007"/>
                  </a:lnTo>
                  <a:close/>
                </a:path>
              </a:pathLst>
            </a:custGeom>
            <a:solidFill>
              <a:srgbClr val="EBEBEB"/>
            </a:solidFill>
          </p:spPr>
          <p:txBody>
            <a:bodyPr wrap="square" lIns="0" tIns="0" rIns="0" bIns="0" rtlCol="0"/>
            <a:lstStyle/>
            <a:p>
              <a:endParaRPr/>
            </a:p>
          </p:txBody>
        </p:sp>
        <p:sp>
          <p:nvSpPr>
            <p:cNvPr id="39" name="object 39"/>
            <p:cNvSpPr/>
            <p:nvPr/>
          </p:nvSpPr>
          <p:spPr>
            <a:xfrm>
              <a:off x="2395359" y="4702962"/>
              <a:ext cx="2654935" cy="934719"/>
            </a:xfrm>
            <a:custGeom>
              <a:avLst/>
              <a:gdLst/>
              <a:ahLst/>
              <a:cxnLst/>
              <a:rect l="l" t="t" r="r" b="b"/>
              <a:pathLst>
                <a:path w="2654935" h="934720">
                  <a:moveTo>
                    <a:pt x="2580106" y="477443"/>
                  </a:moveTo>
                  <a:lnTo>
                    <a:pt x="2580030" y="476173"/>
                  </a:lnTo>
                  <a:lnTo>
                    <a:pt x="2509647" y="476173"/>
                  </a:lnTo>
                  <a:lnTo>
                    <a:pt x="2509647" y="474903"/>
                  </a:lnTo>
                  <a:lnTo>
                    <a:pt x="2210003" y="474903"/>
                  </a:lnTo>
                  <a:lnTo>
                    <a:pt x="2210003" y="476173"/>
                  </a:lnTo>
                  <a:lnTo>
                    <a:pt x="2142947" y="476173"/>
                  </a:lnTo>
                  <a:lnTo>
                    <a:pt x="2142947" y="477443"/>
                  </a:lnTo>
                  <a:lnTo>
                    <a:pt x="2143379" y="477443"/>
                  </a:lnTo>
                  <a:lnTo>
                    <a:pt x="2143379" y="478713"/>
                  </a:lnTo>
                  <a:lnTo>
                    <a:pt x="2207717" y="478713"/>
                  </a:lnTo>
                  <a:lnTo>
                    <a:pt x="2207717" y="479983"/>
                  </a:lnTo>
                  <a:lnTo>
                    <a:pt x="2515781" y="479983"/>
                  </a:lnTo>
                  <a:lnTo>
                    <a:pt x="2515781" y="478713"/>
                  </a:lnTo>
                  <a:lnTo>
                    <a:pt x="2580106" y="478713"/>
                  </a:lnTo>
                  <a:lnTo>
                    <a:pt x="2580106" y="477443"/>
                  </a:lnTo>
                  <a:close/>
                </a:path>
                <a:path w="2654935" h="934720">
                  <a:moveTo>
                    <a:pt x="2580106" y="365658"/>
                  </a:moveTo>
                  <a:lnTo>
                    <a:pt x="2515235" y="365658"/>
                  </a:lnTo>
                  <a:lnTo>
                    <a:pt x="2515235" y="364388"/>
                  </a:lnTo>
                  <a:lnTo>
                    <a:pt x="2208263" y="364388"/>
                  </a:lnTo>
                  <a:lnTo>
                    <a:pt x="2208263" y="365658"/>
                  </a:lnTo>
                  <a:lnTo>
                    <a:pt x="2143379" y="365658"/>
                  </a:lnTo>
                  <a:lnTo>
                    <a:pt x="2143379" y="366928"/>
                  </a:lnTo>
                  <a:lnTo>
                    <a:pt x="2143849" y="366928"/>
                  </a:lnTo>
                  <a:lnTo>
                    <a:pt x="2143849" y="368198"/>
                  </a:lnTo>
                  <a:lnTo>
                    <a:pt x="2210981" y="368198"/>
                  </a:lnTo>
                  <a:lnTo>
                    <a:pt x="2210981" y="369468"/>
                  </a:lnTo>
                  <a:lnTo>
                    <a:pt x="2512504" y="369468"/>
                  </a:lnTo>
                  <a:lnTo>
                    <a:pt x="2512504" y="368198"/>
                  </a:lnTo>
                  <a:lnTo>
                    <a:pt x="2579649" y="368198"/>
                  </a:lnTo>
                  <a:lnTo>
                    <a:pt x="2579649" y="366928"/>
                  </a:lnTo>
                  <a:lnTo>
                    <a:pt x="2580106" y="366928"/>
                  </a:lnTo>
                  <a:lnTo>
                    <a:pt x="2580106" y="365658"/>
                  </a:lnTo>
                  <a:close/>
                </a:path>
                <a:path w="2654935" h="934720">
                  <a:moveTo>
                    <a:pt x="2580551" y="255143"/>
                  </a:moveTo>
                  <a:lnTo>
                    <a:pt x="2518587" y="255143"/>
                  </a:lnTo>
                  <a:lnTo>
                    <a:pt x="2518587" y="253873"/>
                  </a:lnTo>
                  <a:lnTo>
                    <a:pt x="2208657" y="253873"/>
                  </a:lnTo>
                  <a:lnTo>
                    <a:pt x="2208657" y="255143"/>
                  </a:lnTo>
                  <a:lnTo>
                    <a:pt x="2143455" y="255143"/>
                  </a:lnTo>
                  <a:lnTo>
                    <a:pt x="2143455" y="256413"/>
                  </a:lnTo>
                  <a:lnTo>
                    <a:pt x="2143925" y="256413"/>
                  </a:lnTo>
                  <a:lnTo>
                    <a:pt x="2143925" y="257683"/>
                  </a:lnTo>
                  <a:lnTo>
                    <a:pt x="2216747" y="257683"/>
                  </a:lnTo>
                  <a:lnTo>
                    <a:pt x="2216747" y="258953"/>
                  </a:lnTo>
                  <a:lnTo>
                    <a:pt x="2506738" y="258953"/>
                  </a:lnTo>
                  <a:lnTo>
                    <a:pt x="2506738" y="257683"/>
                  </a:lnTo>
                  <a:lnTo>
                    <a:pt x="2579560" y="257683"/>
                  </a:lnTo>
                  <a:lnTo>
                    <a:pt x="2579560" y="256413"/>
                  </a:lnTo>
                  <a:lnTo>
                    <a:pt x="2580551" y="256413"/>
                  </a:lnTo>
                  <a:lnTo>
                    <a:pt x="2580551" y="255143"/>
                  </a:lnTo>
                  <a:close/>
                </a:path>
                <a:path w="2654935" h="934720">
                  <a:moveTo>
                    <a:pt x="2581186" y="587959"/>
                  </a:moveTo>
                  <a:lnTo>
                    <a:pt x="2579039" y="587959"/>
                  </a:lnTo>
                  <a:lnTo>
                    <a:pt x="2579039" y="586689"/>
                  </a:lnTo>
                  <a:lnTo>
                    <a:pt x="2508885" y="586689"/>
                  </a:lnTo>
                  <a:lnTo>
                    <a:pt x="2508885" y="585419"/>
                  </a:lnTo>
                  <a:lnTo>
                    <a:pt x="2218067" y="585419"/>
                  </a:lnTo>
                  <a:lnTo>
                    <a:pt x="2218067" y="586689"/>
                  </a:lnTo>
                  <a:lnTo>
                    <a:pt x="2145055" y="586689"/>
                  </a:lnTo>
                  <a:lnTo>
                    <a:pt x="2145055" y="587959"/>
                  </a:lnTo>
                  <a:lnTo>
                    <a:pt x="2142299" y="587959"/>
                  </a:lnTo>
                  <a:lnTo>
                    <a:pt x="2142299" y="589241"/>
                  </a:lnTo>
                  <a:lnTo>
                    <a:pt x="2206701" y="589241"/>
                  </a:lnTo>
                  <a:lnTo>
                    <a:pt x="2206701" y="590511"/>
                  </a:lnTo>
                  <a:lnTo>
                    <a:pt x="2516784" y="590511"/>
                  </a:lnTo>
                  <a:lnTo>
                    <a:pt x="2516784" y="589241"/>
                  </a:lnTo>
                  <a:lnTo>
                    <a:pt x="2581186" y="589241"/>
                  </a:lnTo>
                  <a:lnTo>
                    <a:pt x="2581186" y="587959"/>
                  </a:lnTo>
                  <a:close/>
                </a:path>
                <a:path w="2654935" h="934720">
                  <a:moveTo>
                    <a:pt x="2581249" y="698487"/>
                  </a:moveTo>
                  <a:lnTo>
                    <a:pt x="2578506" y="698487"/>
                  </a:lnTo>
                  <a:lnTo>
                    <a:pt x="2578506" y="697217"/>
                  </a:lnTo>
                  <a:lnTo>
                    <a:pt x="2505824" y="697217"/>
                  </a:lnTo>
                  <a:lnTo>
                    <a:pt x="2505824" y="695947"/>
                  </a:lnTo>
                  <a:lnTo>
                    <a:pt x="2217674" y="695947"/>
                  </a:lnTo>
                  <a:lnTo>
                    <a:pt x="2217674" y="697217"/>
                  </a:lnTo>
                  <a:lnTo>
                    <a:pt x="2144979" y="697217"/>
                  </a:lnTo>
                  <a:lnTo>
                    <a:pt x="2144979" y="698487"/>
                  </a:lnTo>
                  <a:lnTo>
                    <a:pt x="2142248" y="698487"/>
                  </a:lnTo>
                  <a:lnTo>
                    <a:pt x="2142248" y="699757"/>
                  </a:lnTo>
                  <a:lnTo>
                    <a:pt x="2201583" y="699757"/>
                  </a:lnTo>
                  <a:lnTo>
                    <a:pt x="2201583" y="701027"/>
                  </a:lnTo>
                  <a:lnTo>
                    <a:pt x="2521902" y="701027"/>
                  </a:lnTo>
                  <a:lnTo>
                    <a:pt x="2521902" y="699757"/>
                  </a:lnTo>
                  <a:lnTo>
                    <a:pt x="2581249" y="699757"/>
                  </a:lnTo>
                  <a:lnTo>
                    <a:pt x="2581249" y="698487"/>
                  </a:lnTo>
                  <a:close/>
                </a:path>
                <a:path w="2654935" h="934720">
                  <a:moveTo>
                    <a:pt x="2581618" y="809002"/>
                  </a:moveTo>
                  <a:lnTo>
                    <a:pt x="2578404" y="809002"/>
                  </a:lnTo>
                  <a:lnTo>
                    <a:pt x="2578404" y="807732"/>
                  </a:lnTo>
                  <a:lnTo>
                    <a:pt x="2499601" y="807732"/>
                  </a:lnTo>
                  <a:lnTo>
                    <a:pt x="2499601" y="806462"/>
                  </a:lnTo>
                  <a:lnTo>
                    <a:pt x="2220391" y="806462"/>
                  </a:lnTo>
                  <a:lnTo>
                    <a:pt x="2220391" y="807732"/>
                  </a:lnTo>
                  <a:lnTo>
                    <a:pt x="2144484" y="807732"/>
                  </a:lnTo>
                  <a:lnTo>
                    <a:pt x="2144484" y="809002"/>
                  </a:lnTo>
                  <a:lnTo>
                    <a:pt x="2141867" y="809002"/>
                  </a:lnTo>
                  <a:lnTo>
                    <a:pt x="2141867" y="810272"/>
                  </a:lnTo>
                  <a:lnTo>
                    <a:pt x="2198014" y="810272"/>
                  </a:lnTo>
                  <a:lnTo>
                    <a:pt x="2198014" y="811542"/>
                  </a:lnTo>
                  <a:lnTo>
                    <a:pt x="2525484" y="811542"/>
                  </a:lnTo>
                  <a:lnTo>
                    <a:pt x="2525484" y="810272"/>
                  </a:lnTo>
                  <a:lnTo>
                    <a:pt x="2581618" y="810272"/>
                  </a:lnTo>
                  <a:lnTo>
                    <a:pt x="2581618" y="809002"/>
                  </a:lnTo>
                  <a:close/>
                </a:path>
                <a:path w="2654935" h="934720">
                  <a:moveTo>
                    <a:pt x="2581668" y="144614"/>
                  </a:moveTo>
                  <a:lnTo>
                    <a:pt x="2519692" y="144614"/>
                  </a:lnTo>
                  <a:lnTo>
                    <a:pt x="2519692" y="143344"/>
                  </a:lnTo>
                  <a:lnTo>
                    <a:pt x="2199602" y="143344"/>
                  </a:lnTo>
                  <a:lnTo>
                    <a:pt x="2199602" y="144614"/>
                  </a:lnTo>
                  <a:lnTo>
                    <a:pt x="2141410" y="144614"/>
                  </a:lnTo>
                  <a:lnTo>
                    <a:pt x="2141410" y="145884"/>
                  </a:lnTo>
                  <a:lnTo>
                    <a:pt x="2144890" y="145884"/>
                  </a:lnTo>
                  <a:lnTo>
                    <a:pt x="2144890" y="147154"/>
                  </a:lnTo>
                  <a:lnTo>
                    <a:pt x="2217420" y="147154"/>
                  </a:lnTo>
                  <a:lnTo>
                    <a:pt x="2217420" y="148437"/>
                  </a:lnTo>
                  <a:lnTo>
                    <a:pt x="2506065" y="148437"/>
                  </a:lnTo>
                  <a:lnTo>
                    <a:pt x="2506065" y="147154"/>
                  </a:lnTo>
                  <a:lnTo>
                    <a:pt x="2578595" y="147154"/>
                  </a:lnTo>
                  <a:lnTo>
                    <a:pt x="2578595" y="145884"/>
                  </a:lnTo>
                  <a:lnTo>
                    <a:pt x="2581668" y="145884"/>
                  </a:lnTo>
                  <a:lnTo>
                    <a:pt x="2581668" y="144614"/>
                  </a:lnTo>
                  <a:close/>
                </a:path>
                <a:path w="2654935" h="934720">
                  <a:moveTo>
                    <a:pt x="2654871" y="12052"/>
                  </a:moveTo>
                  <a:lnTo>
                    <a:pt x="2642819" y="0"/>
                  </a:lnTo>
                  <a:lnTo>
                    <a:pt x="2134273" y="0"/>
                  </a:lnTo>
                  <a:lnTo>
                    <a:pt x="2075942" y="0"/>
                  </a:lnTo>
                  <a:lnTo>
                    <a:pt x="0" y="0"/>
                  </a:lnTo>
                  <a:lnTo>
                    <a:pt x="0" y="934631"/>
                  </a:lnTo>
                  <a:lnTo>
                    <a:pt x="2134273" y="934631"/>
                  </a:lnTo>
                  <a:lnTo>
                    <a:pt x="2624569" y="934516"/>
                  </a:lnTo>
                  <a:lnTo>
                    <a:pt x="2628582" y="934516"/>
                  </a:lnTo>
                  <a:lnTo>
                    <a:pt x="2632456" y="933742"/>
                  </a:lnTo>
                  <a:lnTo>
                    <a:pt x="2654871" y="908215"/>
                  </a:lnTo>
                  <a:lnTo>
                    <a:pt x="2654846" y="900188"/>
                  </a:lnTo>
                  <a:lnTo>
                    <a:pt x="2628582" y="873899"/>
                  </a:lnTo>
                  <a:lnTo>
                    <a:pt x="2134273" y="873899"/>
                  </a:lnTo>
                  <a:lnTo>
                    <a:pt x="2134273" y="60629"/>
                  </a:lnTo>
                  <a:lnTo>
                    <a:pt x="2642819" y="60629"/>
                  </a:lnTo>
                  <a:lnTo>
                    <a:pt x="2644597" y="60274"/>
                  </a:lnTo>
                  <a:lnTo>
                    <a:pt x="2654871" y="48577"/>
                  </a:lnTo>
                  <a:lnTo>
                    <a:pt x="2654871" y="12052"/>
                  </a:lnTo>
                  <a:close/>
                </a:path>
              </a:pathLst>
            </a:custGeom>
            <a:solidFill>
              <a:srgbClr val="DFDFDF"/>
            </a:solidFill>
          </p:spPr>
          <p:txBody>
            <a:bodyPr wrap="square" lIns="0" tIns="0" rIns="0" bIns="0" rtlCol="0"/>
            <a:lstStyle/>
            <a:p>
              <a:endParaRPr/>
            </a:p>
          </p:txBody>
        </p:sp>
        <p:sp>
          <p:nvSpPr>
            <p:cNvPr id="40" name="object 40"/>
            <p:cNvSpPr/>
            <p:nvPr/>
          </p:nvSpPr>
          <p:spPr>
            <a:xfrm>
              <a:off x="2942336" y="4971363"/>
              <a:ext cx="1266825" cy="401955"/>
            </a:xfrm>
            <a:custGeom>
              <a:avLst/>
              <a:gdLst/>
              <a:ahLst/>
              <a:cxnLst/>
              <a:rect l="l" t="t" r="r" b="b"/>
              <a:pathLst>
                <a:path w="1266825" h="401954">
                  <a:moveTo>
                    <a:pt x="183299" y="98513"/>
                  </a:moveTo>
                  <a:lnTo>
                    <a:pt x="177457" y="56692"/>
                  </a:lnTo>
                  <a:lnTo>
                    <a:pt x="160096" y="25755"/>
                  </a:lnTo>
                  <a:lnTo>
                    <a:pt x="131419" y="6578"/>
                  </a:lnTo>
                  <a:lnTo>
                    <a:pt x="91643" y="0"/>
                  </a:lnTo>
                  <a:lnTo>
                    <a:pt x="51866" y="6502"/>
                  </a:lnTo>
                  <a:lnTo>
                    <a:pt x="23190" y="25565"/>
                  </a:lnTo>
                  <a:lnTo>
                    <a:pt x="5829" y="56476"/>
                  </a:lnTo>
                  <a:lnTo>
                    <a:pt x="0" y="98513"/>
                  </a:lnTo>
                  <a:lnTo>
                    <a:pt x="0" y="301980"/>
                  </a:lnTo>
                  <a:lnTo>
                    <a:pt x="5829" y="343789"/>
                  </a:lnTo>
                  <a:lnTo>
                    <a:pt x="23190" y="374662"/>
                  </a:lnTo>
                  <a:lnTo>
                    <a:pt x="51866" y="393801"/>
                  </a:lnTo>
                  <a:lnTo>
                    <a:pt x="91643" y="400367"/>
                  </a:lnTo>
                  <a:lnTo>
                    <a:pt x="131419" y="393877"/>
                  </a:lnTo>
                  <a:lnTo>
                    <a:pt x="160096" y="374853"/>
                  </a:lnTo>
                  <a:lnTo>
                    <a:pt x="177457" y="343992"/>
                  </a:lnTo>
                  <a:lnTo>
                    <a:pt x="183299" y="301980"/>
                  </a:lnTo>
                  <a:lnTo>
                    <a:pt x="183299" y="249948"/>
                  </a:lnTo>
                  <a:lnTo>
                    <a:pt x="125222" y="249948"/>
                  </a:lnTo>
                  <a:lnTo>
                    <a:pt x="125222" y="305892"/>
                  </a:lnTo>
                  <a:lnTo>
                    <a:pt x="122974" y="323596"/>
                  </a:lnTo>
                  <a:lnTo>
                    <a:pt x="116560" y="335305"/>
                  </a:lnTo>
                  <a:lnTo>
                    <a:pt x="106540" y="341795"/>
                  </a:lnTo>
                  <a:lnTo>
                    <a:pt x="93421" y="343789"/>
                  </a:lnTo>
                  <a:lnTo>
                    <a:pt x="80276" y="341807"/>
                  </a:lnTo>
                  <a:lnTo>
                    <a:pt x="70205" y="335356"/>
                  </a:lnTo>
                  <a:lnTo>
                    <a:pt x="63754" y="323646"/>
                  </a:lnTo>
                  <a:lnTo>
                    <a:pt x="61480" y="305892"/>
                  </a:lnTo>
                  <a:lnTo>
                    <a:pt x="61480" y="94589"/>
                  </a:lnTo>
                  <a:lnTo>
                    <a:pt x="63766" y="76733"/>
                  </a:lnTo>
                  <a:lnTo>
                    <a:pt x="70256" y="64757"/>
                  </a:lnTo>
                  <a:lnTo>
                    <a:pt x="80327" y="58039"/>
                  </a:lnTo>
                  <a:lnTo>
                    <a:pt x="93421" y="55943"/>
                  </a:lnTo>
                  <a:lnTo>
                    <a:pt x="106476" y="58039"/>
                  </a:lnTo>
                  <a:lnTo>
                    <a:pt x="116522" y="64757"/>
                  </a:lnTo>
                  <a:lnTo>
                    <a:pt x="122948" y="76733"/>
                  </a:lnTo>
                  <a:lnTo>
                    <a:pt x="125222" y="94589"/>
                  </a:lnTo>
                  <a:lnTo>
                    <a:pt x="125222" y="136398"/>
                  </a:lnTo>
                  <a:lnTo>
                    <a:pt x="183299" y="136398"/>
                  </a:lnTo>
                  <a:lnTo>
                    <a:pt x="183299" y="98513"/>
                  </a:lnTo>
                  <a:close/>
                </a:path>
                <a:path w="1266825" h="401954">
                  <a:moveTo>
                    <a:pt x="402310" y="98513"/>
                  </a:moveTo>
                  <a:lnTo>
                    <a:pt x="396227" y="56692"/>
                  </a:lnTo>
                  <a:lnTo>
                    <a:pt x="396100" y="56476"/>
                  </a:lnTo>
                  <a:lnTo>
                    <a:pt x="395795" y="55943"/>
                  </a:lnTo>
                  <a:lnTo>
                    <a:pt x="378294" y="25755"/>
                  </a:lnTo>
                  <a:lnTo>
                    <a:pt x="348945" y="6502"/>
                  </a:lnTo>
                  <a:lnTo>
                    <a:pt x="348627" y="6502"/>
                  </a:lnTo>
                  <a:lnTo>
                    <a:pt x="340842" y="5232"/>
                  </a:lnTo>
                  <a:lnTo>
                    <a:pt x="340842" y="94589"/>
                  </a:lnTo>
                  <a:lnTo>
                    <a:pt x="340842" y="305892"/>
                  </a:lnTo>
                  <a:lnTo>
                    <a:pt x="338569" y="323761"/>
                  </a:lnTo>
                  <a:lnTo>
                    <a:pt x="332130" y="335737"/>
                  </a:lnTo>
                  <a:lnTo>
                    <a:pt x="322097" y="342455"/>
                  </a:lnTo>
                  <a:lnTo>
                    <a:pt x="309029" y="344551"/>
                  </a:lnTo>
                  <a:lnTo>
                    <a:pt x="295960" y="342455"/>
                  </a:lnTo>
                  <a:lnTo>
                    <a:pt x="285927" y="335737"/>
                  </a:lnTo>
                  <a:lnTo>
                    <a:pt x="279488" y="323761"/>
                  </a:lnTo>
                  <a:lnTo>
                    <a:pt x="277215" y="305892"/>
                  </a:lnTo>
                  <a:lnTo>
                    <a:pt x="277215" y="94589"/>
                  </a:lnTo>
                  <a:lnTo>
                    <a:pt x="279488" y="76733"/>
                  </a:lnTo>
                  <a:lnTo>
                    <a:pt x="285927" y="64757"/>
                  </a:lnTo>
                  <a:lnTo>
                    <a:pt x="295960" y="58039"/>
                  </a:lnTo>
                  <a:lnTo>
                    <a:pt x="309029" y="55943"/>
                  </a:lnTo>
                  <a:lnTo>
                    <a:pt x="322097" y="58039"/>
                  </a:lnTo>
                  <a:lnTo>
                    <a:pt x="332130" y="64757"/>
                  </a:lnTo>
                  <a:lnTo>
                    <a:pt x="338569" y="76733"/>
                  </a:lnTo>
                  <a:lnTo>
                    <a:pt x="340842" y="94589"/>
                  </a:lnTo>
                  <a:lnTo>
                    <a:pt x="340842" y="5232"/>
                  </a:lnTo>
                  <a:lnTo>
                    <a:pt x="309029" y="0"/>
                  </a:lnTo>
                  <a:lnTo>
                    <a:pt x="268998" y="6502"/>
                  </a:lnTo>
                  <a:lnTo>
                    <a:pt x="239750" y="25565"/>
                  </a:lnTo>
                  <a:lnTo>
                    <a:pt x="239649" y="25755"/>
                  </a:lnTo>
                  <a:lnTo>
                    <a:pt x="221830" y="56476"/>
                  </a:lnTo>
                  <a:lnTo>
                    <a:pt x="221792" y="56692"/>
                  </a:lnTo>
                  <a:lnTo>
                    <a:pt x="215734" y="98513"/>
                  </a:lnTo>
                  <a:lnTo>
                    <a:pt x="215734" y="301980"/>
                  </a:lnTo>
                  <a:lnTo>
                    <a:pt x="221830" y="343789"/>
                  </a:lnTo>
                  <a:lnTo>
                    <a:pt x="221957" y="343992"/>
                  </a:lnTo>
                  <a:lnTo>
                    <a:pt x="239750" y="374662"/>
                  </a:lnTo>
                  <a:lnTo>
                    <a:pt x="268998" y="393801"/>
                  </a:lnTo>
                  <a:lnTo>
                    <a:pt x="309029" y="400367"/>
                  </a:lnTo>
                  <a:lnTo>
                    <a:pt x="349491" y="393801"/>
                  </a:lnTo>
                  <a:lnTo>
                    <a:pt x="349173" y="393801"/>
                  </a:lnTo>
                  <a:lnTo>
                    <a:pt x="378294" y="374853"/>
                  </a:lnTo>
                  <a:lnTo>
                    <a:pt x="378409" y="374662"/>
                  </a:lnTo>
                  <a:lnTo>
                    <a:pt x="395909" y="344551"/>
                  </a:lnTo>
                  <a:lnTo>
                    <a:pt x="396227" y="343992"/>
                  </a:lnTo>
                  <a:lnTo>
                    <a:pt x="396252" y="343789"/>
                  </a:lnTo>
                  <a:lnTo>
                    <a:pt x="402310" y="301980"/>
                  </a:lnTo>
                  <a:lnTo>
                    <a:pt x="402310" y="98513"/>
                  </a:lnTo>
                  <a:close/>
                </a:path>
                <a:path w="1266825" h="401954">
                  <a:moveTo>
                    <a:pt x="604418" y="339890"/>
                  </a:moveTo>
                  <a:lnTo>
                    <a:pt x="503428" y="339890"/>
                  </a:lnTo>
                  <a:lnTo>
                    <a:pt x="503428" y="4521"/>
                  </a:lnTo>
                  <a:lnTo>
                    <a:pt x="441947" y="4521"/>
                  </a:lnTo>
                  <a:lnTo>
                    <a:pt x="441947" y="339890"/>
                  </a:lnTo>
                  <a:lnTo>
                    <a:pt x="441947" y="397052"/>
                  </a:lnTo>
                  <a:lnTo>
                    <a:pt x="604418" y="397052"/>
                  </a:lnTo>
                  <a:lnTo>
                    <a:pt x="604418" y="339890"/>
                  </a:lnTo>
                  <a:close/>
                </a:path>
                <a:path w="1266825" h="401954">
                  <a:moveTo>
                    <a:pt x="813333" y="98513"/>
                  </a:moveTo>
                  <a:lnTo>
                    <a:pt x="807224" y="56692"/>
                  </a:lnTo>
                  <a:lnTo>
                    <a:pt x="807110" y="56476"/>
                  </a:lnTo>
                  <a:lnTo>
                    <a:pt x="806792" y="55943"/>
                  </a:lnTo>
                  <a:lnTo>
                    <a:pt x="789254" y="25755"/>
                  </a:lnTo>
                  <a:lnTo>
                    <a:pt x="759866" y="6502"/>
                  </a:lnTo>
                  <a:lnTo>
                    <a:pt x="759548" y="6502"/>
                  </a:lnTo>
                  <a:lnTo>
                    <a:pt x="751865" y="5245"/>
                  </a:lnTo>
                  <a:lnTo>
                    <a:pt x="751865" y="94589"/>
                  </a:lnTo>
                  <a:lnTo>
                    <a:pt x="751865" y="305892"/>
                  </a:lnTo>
                  <a:lnTo>
                    <a:pt x="749566" y="323761"/>
                  </a:lnTo>
                  <a:lnTo>
                    <a:pt x="743089" y="335737"/>
                  </a:lnTo>
                  <a:lnTo>
                    <a:pt x="733005" y="342455"/>
                  </a:lnTo>
                  <a:lnTo>
                    <a:pt x="719924" y="344551"/>
                  </a:lnTo>
                  <a:lnTo>
                    <a:pt x="706856" y="342455"/>
                  </a:lnTo>
                  <a:lnTo>
                    <a:pt x="696823" y="335737"/>
                  </a:lnTo>
                  <a:lnTo>
                    <a:pt x="690384" y="323761"/>
                  </a:lnTo>
                  <a:lnTo>
                    <a:pt x="688111" y="305892"/>
                  </a:lnTo>
                  <a:lnTo>
                    <a:pt x="688111" y="94589"/>
                  </a:lnTo>
                  <a:lnTo>
                    <a:pt x="690372" y="76733"/>
                  </a:lnTo>
                  <a:lnTo>
                    <a:pt x="696772" y="64757"/>
                  </a:lnTo>
                  <a:lnTo>
                    <a:pt x="706805" y="58039"/>
                  </a:lnTo>
                  <a:lnTo>
                    <a:pt x="719924" y="55943"/>
                  </a:lnTo>
                  <a:lnTo>
                    <a:pt x="733069" y="58039"/>
                  </a:lnTo>
                  <a:lnTo>
                    <a:pt x="743140" y="64757"/>
                  </a:lnTo>
                  <a:lnTo>
                    <a:pt x="749592" y="76733"/>
                  </a:lnTo>
                  <a:lnTo>
                    <a:pt x="751865" y="94589"/>
                  </a:lnTo>
                  <a:lnTo>
                    <a:pt x="751865" y="5245"/>
                  </a:lnTo>
                  <a:lnTo>
                    <a:pt x="719924" y="0"/>
                  </a:lnTo>
                  <a:lnTo>
                    <a:pt x="679894" y="6502"/>
                  </a:lnTo>
                  <a:lnTo>
                    <a:pt x="650646" y="25565"/>
                  </a:lnTo>
                  <a:lnTo>
                    <a:pt x="650544" y="25755"/>
                  </a:lnTo>
                  <a:lnTo>
                    <a:pt x="632726" y="56476"/>
                  </a:lnTo>
                  <a:lnTo>
                    <a:pt x="632701" y="56692"/>
                  </a:lnTo>
                  <a:lnTo>
                    <a:pt x="626630" y="98513"/>
                  </a:lnTo>
                  <a:lnTo>
                    <a:pt x="626630" y="301980"/>
                  </a:lnTo>
                  <a:lnTo>
                    <a:pt x="632714" y="343789"/>
                  </a:lnTo>
                  <a:lnTo>
                    <a:pt x="679843" y="393801"/>
                  </a:lnTo>
                  <a:lnTo>
                    <a:pt x="719924" y="400367"/>
                  </a:lnTo>
                  <a:lnTo>
                    <a:pt x="760463" y="393801"/>
                  </a:lnTo>
                  <a:lnTo>
                    <a:pt x="760145" y="393801"/>
                  </a:lnTo>
                  <a:lnTo>
                    <a:pt x="789305" y="374853"/>
                  </a:lnTo>
                  <a:lnTo>
                    <a:pt x="789419" y="374662"/>
                  </a:lnTo>
                  <a:lnTo>
                    <a:pt x="806932" y="344551"/>
                  </a:lnTo>
                  <a:lnTo>
                    <a:pt x="807250" y="343992"/>
                  </a:lnTo>
                  <a:lnTo>
                    <a:pt x="807275" y="343789"/>
                  </a:lnTo>
                  <a:lnTo>
                    <a:pt x="813333" y="301980"/>
                  </a:lnTo>
                  <a:lnTo>
                    <a:pt x="813333" y="98513"/>
                  </a:lnTo>
                  <a:close/>
                </a:path>
                <a:path w="1266825" h="401954">
                  <a:moveTo>
                    <a:pt x="1033246" y="4914"/>
                  </a:moveTo>
                  <a:lnTo>
                    <a:pt x="975042" y="4914"/>
                  </a:lnTo>
                  <a:lnTo>
                    <a:pt x="975042" y="306908"/>
                  </a:lnTo>
                  <a:lnTo>
                    <a:pt x="972769" y="324548"/>
                  </a:lnTo>
                  <a:lnTo>
                    <a:pt x="966343" y="336270"/>
                  </a:lnTo>
                  <a:lnTo>
                    <a:pt x="956297" y="342785"/>
                  </a:lnTo>
                  <a:lnTo>
                    <a:pt x="943241" y="344792"/>
                  </a:lnTo>
                  <a:lnTo>
                    <a:pt x="930173" y="342798"/>
                  </a:lnTo>
                  <a:lnTo>
                    <a:pt x="920140" y="336321"/>
                  </a:lnTo>
                  <a:lnTo>
                    <a:pt x="913701" y="324599"/>
                  </a:lnTo>
                  <a:lnTo>
                    <a:pt x="911428" y="306908"/>
                  </a:lnTo>
                  <a:lnTo>
                    <a:pt x="911428" y="4914"/>
                  </a:lnTo>
                  <a:lnTo>
                    <a:pt x="849947" y="4914"/>
                  </a:lnTo>
                  <a:lnTo>
                    <a:pt x="849947" y="302996"/>
                  </a:lnTo>
                  <a:lnTo>
                    <a:pt x="855776" y="344741"/>
                  </a:lnTo>
                  <a:lnTo>
                    <a:pt x="873137" y="375627"/>
                  </a:lnTo>
                  <a:lnTo>
                    <a:pt x="901814" y="394804"/>
                  </a:lnTo>
                  <a:lnTo>
                    <a:pt x="941590" y="401383"/>
                  </a:lnTo>
                  <a:lnTo>
                    <a:pt x="981367" y="394804"/>
                  </a:lnTo>
                  <a:lnTo>
                    <a:pt x="1010043" y="375627"/>
                  </a:lnTo>
                  <a:lnTo>
                    <a:pt x="1027404" y="344741"/>
                  </a:lnTo>
                  <a:lnTo>
                    <a:pt x="1033246" y="302996"/>
                  </a:lnTo>
                  <a:lnTo>
                    <a:pt x="1033246" y="4914"/>
                  </a:lnTo>
                  <a:close/>
                </a:path>
                <a:path w="1266825" h="401954">
                  <a:moveTo>
                    <a:pt x="1266278" y="396328"/>
                  </a:moveTo>
                  <a:lnTo>
                    <a:pt x="1262646" y="384644"/>
                  </a:lnTo>
                  <a:lnTo>
                    <a:pt x="1260322" y="372948"/>
                  </a:lnTo>
                  <a:lnTo>
                    <a:pt x="1260297" y="372694"/>
                  </a:lnTo>
                  <a:lnTo>
                    <a:pt x="1259255" y="360984"/>
                  </a:lnTo>
                  <a:lnTo>
                    <a:pt x="1259268" y="360591"/>
                  </a:lnTo>
                  <a:lnTo>
                    <a:pt x="1259459" y="348843"/>
                  </a:lnTo>
                  <a:lnTo>
                    <a:pt x="1259344" y="286829"/>
                  </a:lnTo>
                  <a:lnTo>
                    <a:pt x="1257414" y="259905"/>
                  </a:lnTo>
                  <a:lnTo>
                    <a:pt x="1250873" y="237058"/>
                  </a:lnTo>
                  <a:lnTo>
                    <a:pt x="1250619" y="236169"/>
                  </a:lnTo>
                  <a:lnTo>
                    <a:pt x="1238046" y="217703"/>
                  </a:lnTo>
                  <a:lnTo>
                    <a:pt x="1218679" y="205105"/>
                  </a:lnTo>
                  <a:lnTo>
                    <a:pt x="1236637" y="192925"/>
                  </a:lnTo>
                  <a:lnTo>
                    <a:pt x="1245222" y="181114"/>
                  </a:lnTo>
                  <a:lnTo>
                    <a:pt x="1249184" y="175666"/>
                  </a:lnTo>
                  <a:lnTo>
                    <a:pt x="1256550" y="153263"/>
                  </a:lnTo>
                  <a:lnTo>
                    <a:pt x="1258951" y="125666"/>
                  </a:lnTo>
                  <a:lnTo>
                    <a:pt x="1258951" y="94970"/>
                  </a:lnTo>
                  <a:lnTo>
                    <a:pt x="1254340" y="60998"/>
                  </a:lnTo>
                  <a:lnTo>
                    <a:pt x="1253591" y="55435"/>
                  </a:lnTo>
                  <a:lnTo>
                    <a:pt x="1237056" y="27305"/>
                  </a:lnTo>
                  <a:lnTo>
                    <a:pt x="1208684" y="10502"/>
                  </a:lnTo>
                  <a:lnTo>
                    <a:pt x="1197470" y="8978"/>
                  </a:lnTo>
                  <a:lnTo>
                    <a:pt x="1197470" y="101168"/>
                  </a:lnTo>
                  <a:lnTo>
                    <a:pt x="1197470" y="139814"/>
                  </a:lnTo>
                  <a:lnTo>
                    <a:pt x="1194930" y="159473"/>
                  </a:lnTo>
                  <a:lnTo>
                    <a:pt x="1187615" y="172212"/>
                  </a:lnTo>
                  <a:lnTo>
                    <a:pt x="1176007" y="179057"/>
                  </a:lnTo>
                  <a:lnTo>
                    <a:pt x="1160614" y="181114"/>
                  </a:lnTo>
                  <a:lnTo>
                    <a:pt x="1136497" y="181114"/>
                  </a:lnTo>
                  <a:lnTo>
                    <a:pt x="1136497" y="60998"/>
                  </a:lnTo>
                  <a:lnTo>
                    <a:pt x="1166164" y="60998"/>
                  </a:lnTo>
                  <a:lnTo>
                    <a:pt x="1180274" y="63347"/>
                  </a:lnTo>
                  <a:lnTo>
                    <a:pt x="1190015" y="70612"/>
                  </a:lnTo>
                  <a:lnTo>
                    <a:pt x="1195654" y="83108"/>
                  </a:lnTo>
                  <a:lnTo>
                    <a:pt x="1197470" y="101168"/>
                  </a:lnTo>
                  <a:lnTo>
                    <a:pt x="1197470" y="8978"/>
                  </a:lnTo>
                  <a:lnTo>
                    <a:pt x="1167815" y="4914"/>
                  </a:lnTo>
                  <a:lnTo>
                    <a:pt x="1075029" y="4914"/>
                  </a:lnTo>
                  <a:lnTo>
                    <a:pt x="1075029" y="396328"/>
                  </a:lnTo>
                  <a:lnTo>
                    <a:pt x="1136497" y="396328"/>
                  </a:lnTo>
                  <a:lnTo>
                    <a:pt x="1136497" y="237058"/>
                  </a:lnTo>
                  <a:lnTo>
                    <a:pt x="1157833" y="237058"/>
                  </a:lnTo>
                  <a:lnTo>
                    <a:pt x="1175715" y="239725"/>
                  </a:lnTo>
                  <a:lnTo>
                    <a:pt x="1188224" y="248297"/>
                  </a:lnTo>
                  <a:lnTo>
                    <a:pt x="1195578" y="263702"/>
                  </a:lnTo>
                  <a:lnTo>
                    <a:pt x="1197978" y="286829"/>
                  </a:lnTo>
                  <a:lnTo>
                    <a:pt x="1197965" y="348843"/>
                  </a:lnTo>
                  <a:lnTo>
                    <a:pt x="1197521" y="360591"/>
                  </a:lnTo>
                  <a:lnTo>
                    <a:pt x="1197546" y="360984"/>
                  </a:lnTo>
                  <a:lnTo>
                    <a:pt x="1198308" y="372694"/>
                  </a:lnTo>
                  <a:lnTo>
                    <a:pt x="1198359" y="372948"/>
                  </a:lnTo>
                  <a:lnTo>
                    <a:pt x="1200353" y="384644"/>
                  </a:lnTo>
                  <a:lnTo>
                    <a:pt x="1203629" y="396328"/>
                  </a:lnTo>
                  <a:lnTo>
                    <a:pt x="1266278" y="396328"/>
                  </a:lnTo>
                  <a:close/>
                </a:path>
              </a:pathLst>
            </a:custGeom>
            <a:solidFill>
              <a:srgbClr val="EBEBEB"/>
            </a:solidFill>
          </p:spPr>
          <p:txBody>
            <a:bodyPr wrap="square" lIns="0" tIns="0" rIns="0" bIns="0" rtlCol="0"/>
            <a:lstStyle/>
            <a:p>
              <a:endParaRPr/>
            </a:p>
          </p:txBody>
        </p:sp>
        <p:pic>
          <p:nvPicPr>
            <p:cNvPr id="41" name="object 41"/>
            <p:cNvPicPr/>
            <p:nvPr/>
          </p:nvPicPr>
          <p:blipFill>
            <a:blip r:embed="rId2" cstate="print"/>
            <a:stretch>
              <a:fillRect/>
            </a:stretch>
          </p:blipFill>
          <p:spPr>
            <a:xfrm>
              <a:off x="3067569" y="4477260"/>
              <a:ext cx="1088406" cy="171042"/>
            </a:xfrm>
            <a:prstGeom prst="rect">
              <a:avLst/>
            </a:prstGeom>
          </p:spPr>
        </p:pic>
      </p:grpSp>
      <p:grpSp>
        <p:nvGrpSpPr>
          <p:cNvPr id="42" name="object 42"/>
          <p:cNvGrpSpPr/>
          <p:nvPr/>
        </p:nvGrpSpPr>
        <p:grpSpPr>
          <a:xfrm>
            <a:off x="2507207" y="590948"/>
            <a:ext cx="2030730" cy="768985"/>
            <a:chOff x="2507207" y="590948"/>
            <a:chExt cx="2030730" cy="768985"/>
          </a:xfrm>
        </p:grpSpPr>
        <p:sp>
          <p:nvSpPr>
            <p:cNvPr id="43" name="object 43"/>
            <p:cNvSpPr/>
            <p:nvPr/>
          </p:nvSpPr>
          <p:spPr>
            <a:xfrm>
              <a:off x="2507207" y="590948"/>
              <a:ext cx="2030730" cy="768985"/>
            </a:xfrm>
            <a:custGeom>
              <a:avLst/>
              <a:gdLst/>
              <a:ahLst/>
              <a:cxnLst/>
              <a:rect l="l" t="t" r="r" b="b"/>
              <a:pathLst>
                <a:path w="2030729" h="768985">
                  <a:moveTo>
                    <a:pt x="1942728" y="768940"/>
                  </a:moveTo>
                  <a:lnTo>
                    <a:pt x="402986" y="768948"/>
                  </a:lnTo>
                  <a:lnTo>
                    <a:pt x="362242" y="756619"/>
                  </a:lnTo>
                  <a:lnTo>
                    <a:pt x="327903" y="722263"/>
                  </a:lnTo>
                  <a:lnTo>
                    <a:pt x="315581" y="681498"/>
                  </a:lnTo>
                  <a:lnTo>
                    <a:pt x="315590" y="227359"/>
                  </a:lnTo>
                  <a:lnTo>
                    <a:pt x="0" y="16"/>
                  </a:lnTo>
                  <a:lnTo>
                    <a:pt x="1936334" y="16"/>
                  </a:lnTo>
                  <a:lnTo>
                    <a:pt x="1942486" y="0"/>
                  </a:lnTo>
                  <a:lnTo>
                    <a:pt x="1948581" y="585"/>
                  </a:lnTo>
                  <a:lnTo>
                    <a:pt x="1993545" y="19112"/>
                  </a:lnTo>
                  <a:lnTo>
                    <a:pt x="2020624" y="52046"/>
                  </a:lnTo>
                  <a:lnTo>
                    <a:pt x="2030127" y="87450"/>
                  </a:lnTo>
                  <a:lnTo>
                    <a:pt x="2030127" y="681495"/>
                  </a:lnTo>
                  <a:lnTo>
                    <a:pt x="2017775" y="722236"/>
                  </a:lnTo>
                  <a:lnTo>
                    <a:pt x="1983448" y="756581"/>
                  </a:lnTo>
                  <a:lnTo>
                    <a:pt x="1948811" y="768340"/>
                  </a:lnTo>
                  <a:lnTo>
                    <a:pt x="1942728" y="768940"/>
                  </a:lnTo>
                  <a:close/>
                </a:path>
              </a:pathLst>
            </a:custGeom>
            <a:solidFill>
              <a:srgbClr val="F5F5F5"/>
            </a:solidFill>
          </p:spPr>
          <p:txBody>
            <a:bodyPr wrap="square" lIns="0" tIns="0" rIns="0" bIns="0" rtlCol="0"/>
            <a:lstStyle/>
            <a:p>
              <a:endParaRPr/>
            </a:p>
          </p:txBody>
        </p:sp>
        <p:sp>
          <p:nvSpPr>
            <p:cNvPr id="44" name="object 44"/>
            <p:cNvSpPr/>
            <p:nvPr/>
          </p:nvSpPr>
          <p:spPr>
            <a:xfrm>
              <a:off x="3058350" y="904227"/>
              <a:ext cx="1304925" cy="179070"/>
            </a:xfrm>
            <a:custGeom>
              <a:avLst/>
              <a:gdLst/>
              <a:ahLst/>
              <a:cxnLst/>
              <a:rect l="l" t="t" r="r" b="b"/>
              <a:pathLst>
                <a:path w="1304925" h="179069">
                  <a:moveTo>
                    <a:pt x="1304391" y="175399"/>
                  </a:moveTo>
                  <a:lnTo>
                    <a:pt x="1228013" y="173799"/>
                  </a:lnTo>
                  <a:lnTo>
                    <a:pt x="1024890" y="172605"/>
                  </a:lnTo>
                  <a:lnTo>
                    <a:pt x="570433" y="172021"/>
                  </a:lnTo>
                  <a:lnTo>
                    <a:pt x="219049" y="172847"/>
                  </a:lnTo>
                  <a:lnTo>
                    <a:pt x="43891" y="174167"/>
                  </a:lnTo>
                  <a:lnTo>
                    <a:pt x="5080" y="174967"/>
                  </a:lnTo>
                  <a:lnTo>
                    <a:pt x="0" y="175399"/>
                  </a:lnTo>
                  <a:lnTo>
                    <a:pt x="5080" y="175831"/>
                  </a:lnTo>
                  <a:lnTo>
                    <a:pt x="19926" y="176250"/>
                  </a:lnTo>
                  <a:lnTo>
                    <a:pt x="76441" y="177012"/>
                  </a:lnTo>
                  <a:lnTo>
                    <a:pt x="279641" y="178206"/>
                  </a:lnTo>
                  <a:lnTo>
                    <a:pt x="734060" y="178790"/>
                  </a:lnTo>
                  <a:lnTo>
                    <a:pt x="1085367" y="177952"/>
                  </a:lnTo>
                  <a:lnTo>
                    <a:pt x="1260500" y="176644"/>
                  </a:lnTo>
                  <a:lnTo>
                    <a:pt x="1299311" y="175831"/>
                  </a:lnTo>
                  <a:lnTo>
                    <a:pt x="1304391" y="175399"/>
                  </a:lnTo>
                  <a:close/>
                </a:path>
                <a:path w="1304925" h="179069">
                  <a:moveTo>
                    <a:pt x="1304391" y="3378"/>
                  </a:moveTo>
                  <a:lnTo>
                    <a:pt x="1187589" y="1422"/>
                  </a:lnTo>
                  <a:lnTo>
                    <a:pt x="958875" y="368"/>
                  </a:lnTo>
                  <a:lnTo>
                    <a:pt x="570433" y="0"/>
                  </a:lnTo>
                  <a:lnTo>
                    <a:pt x="219049" y="876"/>
                  </a:lnTo>
                  <a:lnTo>
                    <a:pt x="43891" y="2197"/>
                  </a:lnTo>
                  <a:lnTo>
                    <a:pt x="5080" y="2971"/>
                  </a:lnTo>
                  <a:lnTo>
                    <a:pt x="0" y="3378"/>
                  </a:lnTo>
                  <a:lnTo>
                    <a:pt x="5080" y="3784"/>
                  </a:lnTo>
                  <a:lnTo>
                    <a:pt x="19926" y="4178"/>
                  </a:lnTo>
                  <a:lnTo>
                    <a:pt x="116878" y="5283"/>
                  </a:lnTo>
                  <a:lnTo>
                    <a:pt x="345668" y="6375"/>
                  </a:lnTo>
                  <a:lnTo>
                    <a:pt x="734060" y="6769"/>
                  </a:lnTo>
                  <a:lnTo>
                    <a:pt x="1085367" y="5930"/>
                  </a:lnTo>
                  <a:lnTo>
                    <a:pt x="1260500" y="4622"/>
                  </a:lnTo>
                  <a:lnTo>
                    <a:pt x="1299311" y="3810"/>
                  </a:lnTo>
                  <a:lnTo>
                    <a:pt x="1304391" y="3378"/>
                  </a:lnTo>
                  <a:close/>
                </a:path>
              </a:pathLst>
            </a:custGeom>
            <a:solidFill>
              <a:srgbClr val="DFDFDF"/>
            </a:solidFill>
          </p:spPr>
          <p:txBody>
            <a:bodyPr wrap="square" lIns="0" tIns="0" rIns="0" bIns="0" rtlCol="0"/>
            <a:lstStyle/>
            <a:p>
              <a:endParaRPr/>
            </a:p>
          </p:txBody>
        </p:sp>
      </p:grpSp>
      <p:sp>
        <p:nvSpPr>
          <p:cNvPr id="45" name="object 45"/>
          <p:cNvSpPr/>
          <p:nvPr/>
        </p:nvSpPr>
        <p:spPr>
          <a:xfrm>
            <a:off x="2315833" y="5637466"/>
            <a:ext cx="8843645" cy="0"/>
          </a:xfrm>
          <a:custGeom>
            <a:avLst/>
            <a:gdLst/>
            <a:ahLst/>
            <a:cxnLst/>
            <a:rect l="l" t="t" r="r" b="b"/>
            <a:pathLst>
              <a:path w="8843645">
                <a:moveTo>
                  <a:pt x="8843337" y="0"/>
                </a:moveTo>
                <a:lnTo>
                  <a:pt x="0" y="0"/>
                </a:lnTo>
                <a:lnTo>
                  <a:pt x="8843337" y="0"/>
                </a:lnTo>
                <a:close/>
              </a:path>
            </a:pathLst>
          </a:custGeom>
          <a:solidFill>
            <a:srgbClr val="253237"/>
          </a:solidFill>
        </p:spPr>
        <p:txBody>
          <a:bodyPr wrap="square" lIns="0" tIns="0" rIns="0" bIns="0" rtlCol="0"/>
          <a:lstStyle/>
          <a:p>
            <a:endParaRPr/>
          </a:p>
        </p:txBody>
      </p:sp>
      <p:grpSp>
        <p:nvGrpSpPr>
          <p:cNvPr id="46" name="object 46"/>
          <p:cNvGrpSpPr/>
          <p:nvPr/>
        </p:nvGrpSpPr>
        <p:grpSpPr>
          <a:xfrm>
            <a:off x="9786922" y="3503105"/>
            <a:ext cx="1334135" cy="2131695"/>
            <a:chOff x="9786922" y="3503105"/>
            <a:chExt cx="1334135" cy="2131695"/>
          </a:xfrm>
        </p:grpSpPr>
        <p:sp>
          <p:nvSpPr>
            <p:cNvPr id="47" name="object 47"/>
            <p:cNvSpPr/>
            <p:nvPr/>
          </p:nvSpPr>
          <p:spPr>
            <a:xfrm>
              <a:off x="9786912" y="3670706"/>
              <a:ext cx="1334135" cy="1322705"/>
            </a:xfrm>
            <a:custGeom>
              <a:avLst/>
              <a:gdLst/>
              <a:ahLst/>
              <a:cxnLst/>
              <a:rect l="l" t="t" r="r" b="b"/>
              <a:pathLst>
                <a:path w="1334134" h="1322704">
                  <a:moveTo>
                    <a:pt x="934758" y="754938"/>
                  </a:moveTo>
                  <a:lnTo>
                    <a:pt x="933881" y="709726"/>
                  </a:lnTo>
                  <a:lnTo>
                    <a:pt x="929792" y="666229"/>
                  </a:lnTo>
                  <a:lnTo>
                    <a:pt x="923086" y="623074"/>
                  </a:lnTo>
                  <a:lnTo>
                    <a:pt x="914349" y="578891"/>
                  </a:lnTo>
                  <a:lnTo>
                    <a:pt x="893127" y="481977"/>
                  </a:lnTo>
                  <a:lnTo>
                    <a:pt x="881824" y="426516"/>
                  </a:lnTo>
                  <a:lnTo>
                    <a:pt x="866800" y="372935"/>
                  </a:lnTo>
                  <a:lnTo>
                    <a:pt x="844537" y="315341"/>
                  </a:lnTo>
                  <a:lnTo>
                    <a:pt x="821448" y="264147"/>
                  </a:lnTo>
                  <a:lnTo>
                    <a:pt x="802182" y="226504"/>
                  </a:lnTo>
                  <a:lnTo>
                    <a:pt x="773887" y="212217"/>
                  </a:lnTo>
                  <a:lnTo>
                    <a:pt x="770267" y="212509"/>
                  </a:lnTo>
                  <a:lnTo>
                    <a:pt x="741603" y="241719"/>
                  </a:lnTo>
                  <a:lnTo>
                    <a:pt x="742657" y="294919"/>
                  </a:lnTo>
                  <a:lnTo>
                    <a:pt x="745947" y="344246"/>
                  </a:lnTo>
                  <a:lnTo>
                    <a:pt x="751433" y="393382"/>
                  </a:lnTo>
                  <a:lnTo>
                    <a:pt x="759129" y="442302"/>
                  </a:lnTo>
                  <a:lnTo>
                    <a:pt x="770026" y="506882"/>
                  </a:lnTo>
                  <a:lnTo>
                    <a:pt x="779754" y="567385"/>
                  </a:lnTo>
                  <a:lnTo>
                    <a:pt x="788022" y="623938"/>
                  </a:lnTo>
                  <a:lnTo>
                    <a:pt x="794600" y="676681"/>
                  </a:lnTo>
                  <a:lnTo>
                    <a:pt x="799198" y="725690"/>
                  </a:lnTo>
                  <a:lnTo>
                    <a:pt x="801585" y="771118"/>
                  </a:lnTo>
                  <a:lnTo>
                    <a:pt x="801484" y="813066"/>
                  </a:lnTo>
                  <a:lnTo>
                    <a:pt x="798639" y="851649"/>
                  </a:lnTo>
                  <a:lnTo>
                    <a:pt x="791959" y="899553"/>
                  </a:lnTo>
                  <a:lnTo>
                    <a:pt x="783767" y="947026"/>
                  </a:lnTo>
                  <a:lnTo>
                    <a:pt x="774065" y="994092"/>
                  </a:lnTo>
                  <a:lnTo>
                    <a:pt x="762850" y="1040739"/>
                  </a:lnTo>
                  <a:lnTo>
                    <a:pt x="759472" y="1052995"/>
                  </a:lnTo>
                  <a:lnTo>
                    <a:pt x="757275" y="1014958"/>
                  </a:lnTo>
                  <a:lnTo>
                    <a:pt x="739419" y="774700"/>
                  </a:lnTo>
                  <a:lnTo>
                    <a:pt x="717588" y="590715"/>
                  </a:lnTo>
                  <a:lnTo>
                    <a:pt x="706767" y="539546"/>
                  </a:lnTo>
                  <a:lnTo>
                    <a:pt x="693483" y="488022"/>
                  </a:lnTo>
                  <a:lnTo>
                    <a:pt x="678243" y="437426"/>
                  </a:lnTo>
                  <a:lnTo>
                    <a:pt x="661555" y="389039"/>
                  </a:lnTo>
                  <a:lnTo>
                    <a:pt x="643953" y="344131"/>
                  </a:lnTo>
                  <a:lnTo>
                    <a:pt x="625932" y="303999"/>
                  </a:lnTo>
                  <a:lnTo>
                    <a:pt x="608025" y="269900"/>
                  </a:lnTo>
                  <a:lnTo>
                    <a:pt x="589038" y="259270"/>
                  </a:lnTo>
                  <a:lnTo>
                    <a:pt x="580047" y="262394"/>
                  </a:lnTo>
                  <a:lnTo>
                    <a:pt x="576592" y="265239"/>
                  </a:lnTo>
                  <a:lnTo>
                    <a:pt x="571766" y="273443"/>
                  </a:lnTo>
                  <a:lnTo>
                    <a:pt x="570979" y="277850"/>
                  </a:lnTo>
                  <a:lnTo>
                    <a:pt x="576872" y="316877"/>
                  </a:lnTo>
                  <a:lnTo>
                    <a:pt x="588822" y="401777"/>
                  </a:lnTo>
                  <a:lnTo>
                    <a:pt x="595299" y="450723"/>
                  </a:lnTo>
                  <a:lnTo>
                    <a:pt x="601878" y="502920"/>
                  </a:lnTo>
                  <a:lnTo>
                    <a:pt x="608355" y="557580"/>
                  </a:lnTo>
                  <a:lnTo>
                    <a:pt x="614540" y="613892"/>
                  </a:lnTo>
                  <a:lnTo>
                    <a:pt x="620242" y="671055"/>
                  </a:lnTo>
                  <a:lnTo>
                    <a:pt x="625271" y="728281"/>
                  </a:lnTo>
                  <a:lnTo>
                    <a:pt x="629437" y="784733"/>
                  </a:lnTo>
                  <a:lnTo>
                    <a:pt x="632561" y="839647"/>
                  </a:lnTo>
                  <a:lnTo>
                    <a:pt x="634453" y="892187"/>
                  </a:lnTo>
                  <a:lnTo>
                    <a:pt x="634911" y="941578"/>
                  </a:lnTo>
                  <a:lnTo>
                    <a:pt x="633945" y="1112469"/>
                  </a:lnTo>
                  <a:lnTo>
                    <a:pt x="633996" y="1164513"/>
                  </a:lnTo>
                  <a:lnTo>
                    <a:pt x="542798" y="1056462"/>
                  </a:lnTo>
                  <a:lnTo>
                    <a:pt x="424942" y="911682"/>
                  </a:lnTo>
                  <a:lnTo>
                    <a:pt x="314020" y="765771"/>
                  </a:lnTo>
                  <a:lnTo>
                    <a:pt x="212585" y="602780"/>
                  </a:lnTo>
                  <a:lnTo>
                    <a:pt x="115582" y="420446"/>
                  </a:lnTo>
                  <a:lnTo>
                    <a:pt x="42849" y="271983"/>
                  </a:lnTo>
                  <a:lnTo>
                    <a:pt x="14211" y="210667"/>
                  </a:lnTo>
                  <a:lnTo>
                    <a:pt x="6807" y="209778"/>
                  </a:lnTo>
                  <a:lnTo>
                    <a:pt x="16865" y="335889"/>
                  </a:lnTo>
                  <a:lnTo>
                    <a:pt x="80479" y="551688"/>
                  </a:lnTo>
                  <a:lnTo>
                    <a:pt x="205752" y="834580"/>
                  </a:lnTo>
                  <a:lnTo>
                    <a:pt x="358267" y="1081366"/>
                  </a:lnTo>
                  <a:lnTo>
                    <a:pt x="487108" y="1255915"/>
                  </a:lnTo>
                  <a:lnTo>
                    <a:pt x="541362" y="1322120"/>
                  </a:lnTo>
                  <a:lnTo>
                    <a:pt x="634225" y="1245057"/>
                  </a:lnTo>
                  <a:lnTo>
                    <a:pt x="634911" y="1312646"/>
                  </a:lnTo>
                  <a:lnTo>
                    <a:pt x="773772" y="1312646"/>
                  </a:lnTo>
                  <a:lnTo>
                    <a:pt x="771994" y="1277150"/>
                  </a:lnTo>
                  <a:lnTo>
                    <a:pt x="787400" y="1278801"/>
                  </a:lnTo>
                  <a:lnTo>
                    <a:pt x="804722" y="1236103"/>
                  </a:lnTo>
                  <a:lnTo>
                    <a:pt x="845007" y="1129703"/>
                  </a:lnTo>
                  <a:lnTo>
                    <a:pt x="890765" y="992136"/>
                  </a:lnTo>
                  <a:lnTo>
                    <a:pt x="924496" y="855941"/>
                  </a:lnTo>
                  <a:lnTo>
                    <a:pt x="931824" y="803224"/>
                  </a:lnTo>
                  <a:lnTo>
                    <a:pt x="934758" y="754938"/>
                  </a:lnTo>
                  <a:close/>
                </a:path>
                <a:path w="1334134" h="1322704">
                  <a:moveTo>
                    <a:pt x="1333563" y="81445"/>
                  </a:moveTo>
                  <a:lnTo>
                    <a:pt x="1332471" y="41808"/>
                  </a:lnTo>
                  <a:lnTo>
                    <a:pt x="1328966" y="14033"/>
                  </a:lnTo>
                  <a:lnTo>
                    <a:pt x="1324533" y="0"/>
                  </a:lnTo>
                  <a:lnTo>
                    <a:pt x="1317396" y="6781"/>
                  </a:lnTo>
                  <a:lnTo>
                    <a:pt x="1288097" y="80073"/>
                  </a:lnTo>
                  <a:lnTo>
                    <a:pt x="1269161" y="136296"/>
                  </a:lnTo>
                  <a:lnTo>
                    <a:pt x="1249514" y="198729"/>
                  </a:lnTo>
                  <a:lnTo>
                    <a:pt x="1230757" y="262242"/>
                  </a:lnTo>
                  <a:lnTo>
                    <a:pt x="1214488" y="321691"/>
                  </a:lnTo>
                  <a:lnTo>
                    <a:pt x="1202334" y="371957"/>
                  </a:lnTo>
                  <a:lnTo>
                    <a:pt x="1130173" y="563156"/>
                  </a:lnTo>
                  <a:lnTo>
                    <a:pt x="996289" y="869518"/>
                  </a:lnTo>
                  <a:lnTo>
                    <a:pt x="867181" y="1153909"/>
                  </a:lnTo>
                  <a:lnTo>
                    <a:pt x="809371" y="1279182"/>
                  </a:lnTo>
                  <a:lnTo>
                    <a:pt x="809371" y="1303185"/>
                  </a:lnTo>
                  <a:lnTo>
                    <a:pt x="934847" y="1303185"/>
                  </a:lnTo>
                  <a:lnTo>
                    <a:pt x="980084" y="1172654"/>
                  </a:lnTo>
                  <a:lnTo>
                    <a:pt x="1084541" y="873264"/>
                  </a:lnTo>
                  <a:lnTo>
                    <a:pt x="1201394" y="543306"/>
                  </a:lnTo>
                  <a:lnTo>
                    <a:pt x="1283766" y="321056"/>
                  </a:lnTo>
                  <a:lnTo>
                    <a:pt x="1307350" y="252730"/>
                  </a:lnTo>
                  <a:lnTo>
                    <a:pt x="1322501" y="188772"/>
                  </a:lnTo>
                  <a:lnTo>
                    <a:pt x="1330744" y="131051"/>
                  </a:lnTo>
                  <a:lnTo>
                    <a:pt x="1333563" y="81445"/>
                  </a:lnTo>
                  <a:close/>
                </a:path>
              </a:pathLst>
            </a:custGeom>
            <a:solidFill>
              <a:srgbClr val="455964"/>
            </a:solidFill>
          </p:spPr>
          <p:txBody>
            <a:bodyPr wrap="square" lIns="0" tIns="0" rIns="0" bIns="0" rtlCol="0"/>
            <a:lstStyle/>
            <a:p>
              <a:endParaRPr/>
            </a:p>
          </p:txBody>
        </p:sp>
        <p:sp>
          <p:nvSpPr>
            <p:cNvPr id="48" name="object 48"/>
            <p:cNvSpPr/>
            <p:nvPr/>
          </p:nvSpPr>
          <p:spPr>
            <a:xfrm>
              <a:off x="9791395" y="3686619"/>
              <a:ext cx="1316355" cy="1292225"/>
            </a:xfrm>
            <a:custGeom>
              <a:avLst/>
              <a:gdLst/>
              <a:ahLst/>
              <a:cxnLst/>
              <a:rect l="l" t="t" r="r" b="b"/>
              <a:pathLst>
                <a:path w="1316354" h="1292225">
                  <a:moveTo>
                    <a:pt x="639267" y="1227899"/>
                  </a:moveTo>
                  <a:lnTo>
                    <a:pt x="636473" y="1224749"/>
                  </a:lnTo>
                  <a:lnTo>
                    <a:pt x="633437" y="1221841"/>
                  </a:lnTo>
                  <a:lnTo>
                    <a:pt x="583057" y="1179766"/>
                  </a:lnTo>
                  <a:lnTo>
                    <a:pt x="560133" y="1159459"/>
                  </a:lnTo>
                  <a:lnTo>
                    <a:pt x="505955" y="1107922"/>
                  </a:lnTo>
                  <a:lnTo>
                    <a:pt x="472351" y="1073137"/>
                  </a:lnTo>
                  <a:lnTo>
                    <a:pt x="439813" y="1037539"/>
                  </a:lnTo>
                  <a:lnTo>
                    <a:pt x="408343" y="1001115"/>
                  </a:lnTo>
                  <a:lnTo>
                    <a:pt x="377952" y="963866"/>
                  </a:lnTo>
                  <a:lnTo>
                    <a:pt x="348615" y="925804"/>
                  </a:lnTo>
                  <a:lnTo>
                    <a:pt x="320357" y="886904"/>
                  </a:lnTo>
                  <a:lnTo>
                    <a:pt x="293166" y="847178"/>
                  </a:lnTo>
                  <a:lnTo>
                    <a:pt x="267042" y="806627"/>
                  </a:lnTo>
                  <a:lnTo>
                    <a:pt x="241998" y="765263"/>
                  </a:lnTo>
                  <a:lnTo>
                    <a:pt x="218084" y="723315"/>
                  </a:lnTo>
                  <a:lnTo>
                    <a:pt x="195059" y="680974"/>
                  </a:lnTo>
                  <a:lnTo>
                    <a:pt x="172897" y="638200"/>
                  </a:lnTo>
                  <a:lnTo>
                    <a:pt x="151625" y="595033"/>
                  </a:lnTo>
                  <a:lnTo>
                    <a:pt x="131229" y="551434"/>
                  </a:lnTo>
                  <a:lnTo>
                    <a:pt x="111721" y="507441"/>
                  </a:lnTo>
                  <a:lnTo>
                    <a:pt x="93078" y="463029"/>
                  </a:lnTo>
                  <a:lnTo>
                    <a:pt x="75323" y="418198"/>
                  </a:lnTo>
                  <a:lnTo>
                    <a:pt x="58445" y="372973"/>
                  </a:lnTo>
                  <a:lnTo>
                    <a:pt x="45046" y="335749"/>
                  </a:lnTo>
                  <a:lnTo>
                    <a:pt x="23609" y="273253"/>
                  </a:lnTo>
                  <a:lnTo>
                    <a:pt x="4292" y="214718"/>
                  </a:lnTo>
                  <a:lnTo>
                    <a:pt x="3175" y="210680"/>
                  </a:lnTo>
                  <a:lnTo>
                    <a:pt x="1739" y="206768"/>
                  </a:lnTo>
                  <a:lnTo>
                    <a:pt x="0" y="202971"/>
                  </a:lnTo>
                  <a:lnTo>
                    <a:pt x="520" y="207264"/>
                  </a:lnTo>
                  <a:lnTo>
                    <a:pt x="1435" y="211480"/>
                  </a:lnTo>
                  <a:lnTo>
                    <a:pt x="20066" y="274789"/>
                  </a:lnTo>
                  <a:lnTo>
                    <a:pt x="40373" y="337756"/>
                  </a:lnTo>
                  <a:lnTo>
                    <a:pt x="53276" y="375246"/>
                  </a:lnTo>
                  <a:lnTo>
                    <a:pt x="69684" y="420801"/>
                  </a:lnTo>
                  <a:lnTo>
                    <a:pt x="87058" y="465937"/>
                  </a:lnTo>
                  <a:lnTo>
                    <a:pt x="105371" y="510628"/>
                  </a:lnTo>
                  <a:lnTo>
                    <a:pt x="124625" y="554875"/>
                  </a:lnTo>
                  <a:lnTo>
                    <a:pt x="144843" y="598690"/>
                  </a:lnTo>
                  <a:lnTo>
                    <a:pt x="166001" y="642061"/>
                  </a:lnTo>
                  <a:lnTo>
                    <a:pt x="188112" y="684999"/>
                  </a:lnTo>
                  <a:lnTo>
                    <a:pt x="211175" y="727494"/>
                  </a:lnTo>
                  <a:lnTo>
                    <a:pt x="235178" y="769556"/>
                  </a:lnTo>
                  <a:lnTo>
                    <a:pt x="260337" y="811072"/>
                  </a:lnTo>
                  <a:lnTo>
                    <a:pt x="286600" y="851712"/>
                  </a:lnTo>
                  <a:lnTo>
                    <a:pt x="313994" y="891489"/>
                  </a:lnTo>
                  <a:lnTo>
                    <a:pt x="342493" y="930389"/>
                  </a:lnTo>
                  <a:lnTo>
                    <a:pt x="372122" y="968425"/>
                  </a:lnTo>
                  <a:lnTo>
                    <a:pt x="402869" y="1005586"/>
                  </a:lnTo>
                  <a:lnTo>
                    <a:pt x="434721" y="1041869"/>
                  </a:lnTo>
                  <a:lnTo>
                    <a:pt x="467702" y="1077290"/>
                  </a:lnTo>
                  <a:lnTo>
                    <a:pt x="501789" y="1111834"/>
                  </a:lnTo>
                  <a:lnTo>
                    <a:pt x="550011" y="1156754"/>
                  </a:lnTo>
                  <a:lnTo>
                    <a:pt x="609104" y="1205966"/>
                  </a:lnTo>
                  <a:lnTo>
                    <a:pt x="635635" y="1225804"/>
                  </a:lnTo>
                  <a:lnTo>
                    <a:pt x="639267" y="1227899"/>
                  </a:lnTo>
                  <a:close/>
                </a:path>
                <a:path w="1316354" h="1292225">
                  <a:moveTo>
                    <a:pt x="680021" y="840930"/>
                  </a:moveTo>
                  <a:lnTo>
                    <a:pt x="679818" y="833018"/>
                  </a:lnTo>
                  <a:lnTo>
                    <a:pt x="678776" y="825131"/>
                  </a:lnTo>
                  <a:lnTo>
                    <a:pt x="678154" y="812914"/>
                  </a:lnTo>
                  <a:lnTo>
                    <a:pt x="670661" y="718134"/>
                  </a:lnTo>
                  <a:lnTo>
                    <a:pt x="665213" y="667918"/>
                  </a:lnTo>
                  <a:lnTo>
                    <a:pt x="658101" y="612533"/>
                  </a:lnTo>
                  <a:lnTo>
                    <a:pt x="649236" y="553199"/>
                  </a:lnTo>
                  <a:lnTo>
                    <a:pt x="639114" y="494042"/>
                  </a:lnTo>
                  <a:lnTo>
                    <a:pt x="628573" y="439166"/>
                  </a:lnTo>
                  <a:lnTo>
                    <a:pt x="618109" y="389712"/>
                  </a:lnTo>
                  <a:lnTo>
                    <a:pt x="608203" y="346824"/>
                  </a:lnTo>
                  <a:lnTo>
                    <a:pt x="592302" y="285064"/>
                  </a:lnTo>
                  <a:lnTo>
                    <a:pt x="590600" y="277406"/>
                  </a:lnTo>
                  <a:lnTo>
                    <a:pt x="588238" y="269951"/>
                  </a:lnTo>
                  <a:lnTo>
                    <a:pt x="585228" y="262712"/>
                  </a:lnTo>
                  <a:lnTo>
                    <a:pt x="585978" y="270522"/>
                  </a:lnTo>
                  <a:lnTo>
                    <a:pt x="587362" y="278231"/>
                  </a:lnTo>
                  <a:lnTo>
                    <a:pt x="589394" y="285826"/>
                  </a:lnTo>
                  <a:lnTo>
                    <a:pt x="611746" y="391109"/>
                  </a:lnTo>
                  <a:lnTo>
                    <a:pt x="621487" y="440613"/>
                  </a:lnTo>
                  <a:lnTo>
                    <a:pt x="631571" y="495452"/>
                  </a:lnTo>
                  <a:lnTo>
                    <a:pt x="641527" y="554469"/>
                  </a:lnTo>
                  <a:lnTo>
                    <a:pt x="650557" y="613613"/>
                  </a:lnTo>
                  <a:lnTo>
                    <a:pt x="658177" y="668820"/>
                  </a:lnTo>
                  <a:lnTo>
                    <a:pt x="664451" y="718883"/>
                  </a:lnTo>
                  <a:lnTo>
                    <a:pt x="669429" y="762609"/>
                  </a:lnTo>
                  <a:lnTo>
                    <a:pt x="676122" y="825754"/>
                  </a:lnTo>
                  <a:lnTo>
                    <a:pt x="676579" y="833551"/>
                  </a:lnTo>
                  <a:lnTo>
                    <a:pt x="677672" y="841260"/>
                  </a:lnTo>
                  <a:lnTo>
                    <a:pt x="679399" y="848868"/>
                  </a:lnTo>
                  <a:lnTo>
                    <a:pt x="680021" y="840930"/>
                  </a:lnTo>
                  <a:close/>
                </a:path>
                <a:path w="1316354" h="1292225">
                  <a:moveTo>
                    <a:pt x="855560" y="682929"/>
                  </a:moveTo>
                  <a:lnTo>
                    <a:pt x="854341" y="630618"/>
                  </a:lnTo>
                  <a:lnTo>
                    <a:pt x="851090" y="578243"/>
                  </a:lnTo>
                  <a:lnTo>
                    <a:pt x="845781" y="525792"/>
                  </a:lnTo>
                  <a:lnTo>
                    <a:pt x="839330" y="479107"/>
                  </a:lnTo>
                  <a:lnTo>
                    <a:pt x="825766" y="404406"/>
                  </a:lnTo>
                  <a:lnTo>
                    <a:pt x="810272" y="340309"/>
                  </a:lnTo>
                  <a:lnTo>
                    <a:pt x="792556" y="280873"/>
                  </a:lnTo>
                  <a:lnTo>
                    <a:pt x="769785" y="217995"/>
                  </a:lnTo>
                  <a:lnTo>
                    <a:pt x="768680" y="214490"/>
                  </a:lnTo>
                  <a:lnTo>
                    <a:pt x="767245" y="211124"/>
                  </a:lnTo>
                  <a:lnTo>
                    <a:pt x="765492" y="207899"/>
                  </a:lnTo>
                  <a:lnTo>
                    <a:pt x="766241" y="211759"/>
                  </a:lnTo>
                  <a:lnTo>
                    <a:pt x="767384" y="215506"/>
                  </a:lnTo>
                  <a:lnTo>
                    <a:pt x="768908" y="219138"/>
                  </a:lnTo>
                  <a:lnTo>
                    <a:pt x="781900" y="259168"/>
                  </a:lnTo>
                  <a:lnTo>
                    <a:pt x="801268" y="325767"/>
                  </a:lnTo>
                  <a:lnTo>
                    <a:pt x="820178" y="406260"/>
                  </a:lnTo>
                  <a:lnTo>
                    <a:pt x="829716" y="458381"/>
                  </a:lnTo>
                  <a:lnTo>
                    <a:pt x="839216" y="527062"/>
                  </a:lnTo>
                  <a:lnTo>
                    <a:pt x="844181" y="579234"/>
                  </a:lnTo>
                  <a:lnTo>
                    <a:pt x="847204" y="631329"/>
                  </a:lnTo>
                  <a:lnTo>
                    <a:pt x="848271" y="683361"/>
                  </a:lnTo>
                  <a:lnTo>
                    <a:pt x="847382" y="735317"/>
                  </a:lnTo>
                  <a:lnTo>
                    <a:pt x="844537" y="787209"/>
                  </a:lnTo>
                  <a:lnTo>
                    <a:pt x="839749" y="839038"/>
                  </a:lnTo>
                  <a:lnTo>
                    <a:pt x="833018" y="890778"/>
                  </a:lnTo>
                  <a:lnTo>
                    <a:pt x="824318" y="942467"/>
                  </a:lnTo>
                  <a:lnTo>
                    <a:pt x="809840" y="1009789"/>
                  </a:lnTo>
                  <a:lnTo>
                    <a:pt x="796798" y="1061161"/>
                  </a:lnTo>
                  <a:lnTo>
                    <a:pt x="777519" y="1124153"/>
                  </a:lnTo>
                  <a:lnTo>
                    <a:pt x="756932" y="1182268"/>
                  </a:lnTo>
                  <a:lnTo>
                    <a:pt x="732167" y="1244320"/>
                  </a:lnTo>
                  <a:lnTo>
                    <a:pt x="730605" y="1247660"/>
                  </a:lnTo>
                  <a:lnTo>
                    <a:pt x="729386" y="1251102"/>
                  </a:lnTo>
                  <a:lnTo>
                    <a:pt x="728510" y="1254683"/>
                  </a:lnTo>
                  <a:lnTo>
                    <a:pt x="730516" y="1251610"/>
                  </a:lnTo>
                  <a:lnTo>
                    <a:pt x="732205" y="1248371"/>
                  </a:lnTo>
                  <a:lnTo>
                    <a:pt x="733564" y="1244955"/>
                  </a:lnTo>
                  <a:lnTo>
                    <a:pt x="750595" y="1206690"/>
                  </a:lnTo>
                  <a:lnTo>
                    <a:pt x="776325" y="1141793"/>
                  </a:lnTo>
                  <a:lnTo>
                    <a:pt x="802220" y="1062799"/>
                  </a:lnTo>
                  <a:lnTo>
                    <a:pt x="815936" y="1011402"/>
                  </a:lnTo>
                  <a:lnTo>
                    <a:pt x="830884" y="943343"/>
                  </a:lnTo>
                  <a:lnTo>
                    <a:pt x="839914" y="891413"/>
                  </a:lnTo>
                  <a:lnTo>
                    <a:pt x="846899" y="839393"/>
                  </a:lnTo>
                  <a:lnTo>
                    <a:pt x="851827" y="787311"/>
                  </a:lnTo>
                  <a:lnTo>
                    <a:pt x="854722" y="735152"/>
                  </a:lnTo>
                  <a:lnTo>
                    <a:pt x="855560" y="682929"/>
                  </a:lnTo>
                  <a:close/>
                </a:path>
                <a:path w="1316354" h="1292225">
                  <a:moveTo>
                    <a:pt x="1315986" y="2362"/>
                  </a:moveTo>
                  <a:lnTo>
                    <a:pt x="1315758" y="0"/>
                  </a:lnTo>
                  <a:lnTo>
                    <a:pt x="1314742" y="2209"/>
                  </a:lnTo>
                  <a:lnTo>
                    <a:pt x="1306156" y="40500"/>
                  </a:lnTo>
                  <a:lnTo>
                    <a:pt x="1296492" y="80416"/>
                  </a:lnTo>
                  <a:lnTo>
                    <a:pt x="1276756" y="151422"/>
                  </a:lnTo>
                  <a:lnTo>
                    <a:pt x="1263751" y="193624"/>
                  </a:lnTo>
                  <a:lnTo>
                    <a:pt x="1248410" y="239725"/>
                  </a:lnTo>
                  <a:lnTo>
                    <a:pt x="1230718" y="289369"/>
                  </a:lnTo>
                  <a:lnTo>
                    <a:pt x="1210945" y="342265"/>
                  </a:lnTo>
                  <a:lnTo>
                    <a:pt x="1189278" y="398106"/>
                  </a:lnTo>
                  <a:lnTo>
                    <a:pt x="1131811" y="542696"/>
                  </a:lnTo>
                  <a:lnTo>
                    <a:pt x="1111821" y="593928"/>
                  </a:lnTo>
                  <a:lnTo>
                    <a:pt x="1091819" y="646544"/>
                  </a:lnTo>
                  <a:lnTo>
                    <a:pt x="1072794" y="699503"/>
                  </a:lnTo>
                  <a:lnTo>
                    <a:pt x="1055357" y="751674"/>
                  </a:lnTo>
                  <a:lnTo>
                    <a:pt x="1039228" y="802754"/>
                  </a:lnTo>
                  <a:lnTo>
                    <a:pt x="992416" y="957846"/>
                  </a:lnTo>
                  <a:lnTo>
                    <a:pt x="975575" y="1011745"/>
                  </a:lnTo>
                  <a:lnTo>
                    <a:pt x="959231" y="1061834"/>
                  </a:lnTo>
                  <a:lnTo>
                    <a:pt x="943368" y="1107795"/>
                  </a:lnTo>
                  <a:lnTo>
                    <a:pt x="927976" y="1149197"/>
                  </a:lnTo>
                  <a:lnTo>
                    <a:pt x="913320" y="1185748"/>
                  </a:lnTo>
                  <a:lnTo>
                    <a:pt x="882688" y="1254556"/>
                  </a:lnTo>
                  <a:lnTo>
                    <a:pt x="865416" y="1289862"/>
                  </a:lnTo>
                  <a:lnTo>
                    <a:pt x="864717" y="1292186"/>
                  </a:lnTo>
                  <a:lnTo>
                    <a:pt x="885088" y="1255826"/>
                  </a:lnTo>
                  <a:lnTo>
                    <a:pt x="906475" y="1211643"/>
                  </a:lnTo>
                  <a:lnTo>
                    <a:pt x="935456" y="1144066"/>
                  </a:lnTo>
                  <a:lnTo>
                    <a:pt x="965009" y="1063828"/>
                  </a:lnTo>
                  <a:lnTo>
                    <a:pt x="981760" y="1013701"/>
                  </a:lnTo>
                  <a:lnTo>
                    <a:pt x="998905" y="959777"/>
                  </a:lnTo>
                  <a:lnTo>
                    <a:pt x="1046670" y="805078"/>
                  </a:lnTo>
                  <a:lnTo>
                    <a:pt x="1063002" y="754126"/>
                  </a:lnTo>
                  <a:lnTo>
                    <a:pt x="1080465" y="702068"/>
                  </a:lnTo>
                  <a:lnTo>
                    <a:pt x="1099261" y="649185"/>
                  </a:lnTo>
                  <a:lnTo>
                    <a:pt x="1118971" y="596658"/>
                  </a:lnTo>
                  <a:lnTo>
                    <a:pt x="1138796" y="545477"/>
                  </a:lnTo>
                  <a:lnTo>
                    <a:pt x="1195959" y="400761"/>
                  </a:lnTo>
                  <a:lnTo>
                    <a:pt x="1217282" y="344728"/>
                  </a:lnTo>
                  <a:lnTo>
                    <a:pt x="1236573" y="291630"/>
                  </a:lnTo>
                  <a:lnTo>
                    <a:pt x="1253832" y="241757"/>
                  </a:lnTo>
                  <a:lnTo>
                    <a:pt x="1269047" y="195389"/>
                  </a:lnTo>
                  <a:lnTo>
                    <a:pt x="1281963" y="152908"/>
                  </a:lnTo>
                  <a:lnTo>
                    <a:pt x="1292440" y="114757"/>
                  </a:lnTo>
                  <a:lnTo>
                    <a:pt x="1306918" y="53174"/>
                  </a:lnTo>
                  <a:lnTo>
                    <a:pt x="1314754" y="9728"/>
                  </a:lnTo>
                  <a:lnTo>
                    <a:pt x="1315758" y="6311"/>
                  </a:lnTo>
                  <a:lnTo>
                    <a:pt x="1315758" y="3543"/>
                  </a:lnTo>
                  <a:lnTo>
                    <a:pt x="1315986" y="2362"/>
                  </a:lnTo>
                  <a:close/>
                </a:path>
              </a:pathLst>
            </a:custGeom>
            <a:solidFill>
              <a:srgbClr val="253237"/>
            </a:solidFill>
          </p:spPr>
          <p:txBody>
            <a:bodyPr wrap="square" lIns="0" tIns="0" rIns="0" bIns="0" rtlCol="0"/>
            <a:lstStyle/>
            <a:p>
              <a:endParaRPr/>
            </a:p>
          </p:txBody>
        </p:sp>
        <p:sp>
          <p:nvSpPr>
            <p:cNvPr id="49" name="object 49"/>
            <p:cNvSpPr/>
            <p:nvPr/>
          </p:nvSpPr>
          <p:spPr>
            <a:xfrm>
              <a:off x="9920673" y="3503105"/>
              <a:ext cx="631825" cy="1470660"/>
            </a:xfrm>
            <a:custGeom>
              <a:avLst/>
              <a:gdLst/>
              <a:ahLst/>
              <a:cxnLst/>
              <a:rect l="l" t="t" r="r" b="b"/>
              <a:pathLst>
                <a:path w="631825" h="1470660">
                  <a:moveTo>
                    <a:pt x="483353" y="1470647"/>
                  </a:moveTo>
                  <a:lnTo>
                    <a:pt x="466982" y="1405706"/>
                  </a:lnTo>
                  <a:lnTo>
                    <a:pt x="425758" y="1246951"/>
                  </a:lnTo>
                  <a:lnTo>
                    <a:pt x="371516" y="1048482"/>
                  </a:lnTo>
                  <a:lnTo>
                    <a:pt x="316090" y="864400"/>
                  </a:lnTo>
                  <a:lnTo>
                    <a:pt x="301203" y="819861"/>
                  </a:lnTo>
                  <a:lnTo>
                    <a:pt x="284523" y="771503"/>
                  </a:lnTo>
                  <a:lnTo>
                    <a:pt x="266365" y="720128"/>
                  </a:lnTo>
                  <a:lnTo>
                    <a:pt x="247044" y="666536"/>
                  </a:lnTo>
                  <a:lnTo>
                    <a:pt x="226874" y="611530"/>
                  </a:lnTo>
                  <a:lnTo>
                    <a:pt x="206170" y="555911"/>
                  </a:lnTo>
                  <a:lnTo>
                    <a:pt x="185246" y="500480"/>
                  </a:lnTo>
                  <a:lnTo>
                    <a:pt x="164418" y="446040"/>
                  </a:lnTo>
                  <a:lnTo>
                    <a:pt x="143999" y="393391"/>
                  </a:lnTo>
                  <a:lnTo>
                    <a:pt x="124305" y="343336"/>
                  </a:lnTo>
                  <a:lnTo>
                    <a:pt x="105650" y="296676"/>
                  </a:lnTo>
                  <a:lnTo>
                    <a:pt x="88348" y="254212"/>
                  </a:lnTo>
                  <a:lnTo>
                    <a:pt x="72715" y="216746"/>
                  </a:lnTo>
                  <a:lnTo>
                    <a:pt x="34582" y="130951"/>
                  </a:lnTo>
                  <a:lnTo>
                    <a:pt x="22505" y="101475"/>
                  </a:lnTo>
                  <a:lnTo>
                    <a:pt x="11481" y="71589"/>
                  </a:lnTo>
                  <a:lnTo>
                    <a:pt x="469" y="37940"/>
                  </a:lnTo>
                  <a:lnTo>
                    <a:pt x="0" y="34509"/>
                  </a:lnTo>
                  <a:lnTo>
                    <a:pt x="198" y="27490"/>
                  </a:lnTo>
                  <a:lnTo>
                    <a:pt x="28101" y="211"/>
                  </a:lnTo>
                  <a:lnTo>
                    <a:pt x="31556" y="0"/>
                  </a:lnTo>
                  <a:lnTo>
                    <a:pt x="38536" y="725"/>
                  </a:lnTo>
                  <a:lnTo>
                    <a:pt x="76131" y="34159"/>
                  </a:lnTo>
                  <a:lnTo>
                    <a:pt x="98941" y="64866"/>
                  </a:lnTo>
                  <a:lnTo>
                    <a:pt x="122050" y="100372"/>
                  </a:lnTo>
                  <a:lnTo>
                    <a:pt x="145433" y="139972"/>
                  </a:lnTo>
                  <a:lnTo>
                    <a:pt x="169065" y="182956"/>
                  </a:lnTo>
                  <a:lnTo>
                    <a:pt x="192921" y="228618"/>
                  </a:lnTo>
                  <a:lnTo>
                    <a:pt x="216975" y="276250"/>
                  </a:lnTo>
                  <a:lnTo>
                    <a:pt x="290077" y="423894"/>
                  </a:lnTo>
                  <a:lnTo>
                    <a:pt x="314674" y="472333"/>
                  </a:lnTo>
                  <a:lnTo>
                    <a:pt x="339344" y="519205"/>
                  </a:lnTo>
                  <a:lnTo>
                    <a:pt x="364061" y="563802"/>
                  </a:lnTo>
                  <a:lnTo>
                    <a:pt x="461529" y="800588"/>
                  </a:lnTo>
                  <a:lnTo>
                    <a:pt x="547339" y="1093084"/>
                  </a:lnTo>
                  <a:lnTo>
                    <a:pt x="608416" y="1341651"/>
                  </a:lnTo>
                  <a:lnTo>
                    <a:pt x="631680" y="1446649"/>
                  </a:lnTo>
                  <a:lnTo>
                    <a:pt x="483353" y="1470647"/>
                  </a:lnTo>
                  <a:close/>
                </a:path>
              </a:pathLst>
            </a:custGeom>
            <a:solidFill>
              <a:srgbClr val="455964"/>
            </a:solidFill>
          </p:spPr>
          <p:txBody>
            <a:bodyPr wrap="square" lIns="0" tIns="0" rIns="0" bIns="0" rtlCol="0"/>
            <a:lstStyle/>
            <a:p>
              <a:endParaRPr/>
            </a:p>
          </p:txBody>
        </p:sp>
        <p:sp>
          <p:nvSpPr>
            <p:cNvPr id="50" name="object 50"/>
            <p:cNvSpPr/>
            <p:nvPr/>
          </p:nvSpPr>
          <p:spPr>
            <a:xfrm>
              <a:off x="9937826" y="3509670"/>
              <a:ext cx="614680" cy="1464310"/>
            </a:xfrm>
            <a:custGeom>
              <a:avLst/>
              <a:gdLst/>
              <a:ahLst/>
              <a:cxnLst/>
              <a:rect l="l" t="t" r="r" b="b"/>
              <a:pathLst>
                <a:path w="614679" h="1464310">
                  <a:moveTo>
                    <a:pt x="466191" y="1464221"/>
                  </a:moveTo>
                  <a:lnTo>
                    <a:pt x="465810" y="1457756"/>
                  </a:lnTo>
                  <a:lnTo>
                    <a:pt x="464794" y="1451406"/>
                  </a:lnTo>
                  <a:lnTo>
                    <a:pt x="463169" y="1445145"/>
                  </a:lnTo>
                  <a:lnTo>
                    <a:pt x="443852" y="1358366"/>
                  </a:lnTo>
                  <a:lnTo>
                    <a:pt x="434314" y="1317828"/>
                  </a:lnTo>
                  <a:lnTo>
                    <a:pt x="423456" y="1273035"/>
                  </a:lnTo>
                  <a:lnTo>
                    <a:pt x="411403" y="1224876"/>
                  </a:lnTo>
                  <a:lnTo>
                    <a:pt x="398868" y="1176845"/>
                  </a:lnTo>
                  <a:lnTo>
                    <a:pt x="386613" y="1132420"/>
                  </a:lnTo>
                  <a:lnTo>
                    <a:pt x="374967" y="1092441"/>
                  </a:lnTo>
                  <a:lnTo>
                    <a:pt x="354825" y="1029296"/>
                  </a:lnTo>
                  <a:lnTo>
                    <a:pt x="347154" y="1008011"/>
                  </a:lnTo>
                  <a:lnTo>
                    <a:pt x="345262" y="1001788"/>
                  </a:lnTo>
                  <a:lnTo>
                    <a:pt x="342684" y="995845"/>
                  </a:lnTo>
                  <a:lnTo>
                    <a:pt x="339458" y="990206"/>
                  </a:lnTo>
                  <a:lnTo>
                    <a:pt x="340448" y="996505"/>
                  </a:lnTo>
                  <a:lnTo>
                    <a:pt x="342036" y="1002652"/>
                  </a:lnTo>
                  <a:lnTo>
                    <a:pt x="344246" y="1008646"/>
                  </a:lnTo>
                  <a:lnTo>
                    <a:pt x="358889" y="1059167"/>
                  </a:lnTo>
                  <a:lnTo>
                    <a:pt x="379653" y="1134237"/>
                  </a:lnTo>
                  <a:lnTo>
                    <a:pt x="391452" y="1178750"/>
                  </a:lnTo>
                  <a:lnTo>
                    <a:pt x="403834" y="1226642"/>
                  </a:lnTo>
                  <a:lnTo>
                    <a:pt x="446633" y="1395374"/>
                  </a:lnTo>
                  <a:lnTo>
                    <a:pt x="460133" y="1445895"/>
                  </a:lnTo>
                  <a:lnTo>
                    <a:pt x="461505" y="1452219"/>
                  </a:lnTo>
                  <a:lnTo>
                    <a:pt x="463524" y="1458328"/>
                  </a:lnTo>
                  <a:lnTo>
                    <a:pt x="466191" y="1464221"/>
                  </a:lnTo>
                  <a:close/>
                </a:path>
                <a:path w="614679" h="1464310">
                  <a:moveTo>
                    <a:pt x="540867" y="1449273"/>
                  </a:moveTo>
                  <a:lnTo>
                    <a:pt x="540677" y="1447800"/>
                  </a:lnTo>
                  <a:lnTo>
                    <a:pt x="540423" y="1444637"/>
                  </a:lnTo>
                  <a:lnTo>
                    <a:pt x="539877" y="1441348"/>
                  </a:lnTo>
                  <a:lnTo>
                    <a:pt x="539788" y="1436052"/>
                  </a:lnTo>
                  <a:lnTo>
                    <a:pt x="538949" y="1427365"/>
                  </a:lnTo>
                  <a:lnTo>
                    <a:pt x="538022" y="1416900"/>
                  </a:lnTo>
                  <a:lnTo>
                    <a:pt x="529501" y="1349514"/>
                  </a:lnTo>
                  <a:lnTo>
                    <a:pt x="522846" y="1308379"/>
                  </a:lnTo>
                  <a:lnTo>
                    <a:pt x="515175" y="1267421"/>
                  </a:lnTo>
                  <a:lnTo>
                    <a:pt x="506463" y="1226642"/>
                  </a:lnTo>
                  <a:lnTo>
                    <a:pt x="494957" y="1178331"/>
                  </a:lnTo>
                  <a:lnTo>
                    <a:pt x="482396" y="1130312"/>
                  </a:lnTo>
                  <a:lnTo>
                    <a:pt x="468782" y="1082598"/>
                  </a:lnTo>
                  <a:lnTo>
                    <a:pt x="454126" y="1035177"/>
                  </a:lnTo>
                  <a:lnTo>
                    <a:pt x="438416" y="988060"/>
                  </a:lnTo>
                  <a:lnTo>
                    <a:pt x="422694" y="943356"/>
                  </a:lnTo>
                  <a:lnTo>
                    <a:pt x="405739" y="897597"/>
                  </a:lnTo>
                  <a:lnTo>
                    <a:pt x="387616" y="850874"/>
                  </a:lnTo>
                  <a:lnTo>
                    <a:pt x="368388" y="803313"/>
                  </a:lnTo>
                  <a:lnTo>
                    <a:pt x="348157" y="754989"/>
                  </a:lnTo>
                  <a:lnTo>
                    <a:pt x="326961" y="706031"/>
                  </a:lnTo>
                  <a:lnTo>
                    <a:pt x="303136" y="652983"/>
                  </a:lnTo>
                  <a:lnTo>
                    <a:pt x="279425" y="601179"/>
                  </a:lnTo>
                  <a:lnTo>
                    <a:pt x="255955" y="550710"/>
                  </a:lnTo>
                  <a:lnTo>
                    <a:pt x="232854" y="501700"/>
                  </a:lnTo>
                  <a:lnTo>
                    <a:pt x="210273" y="454228"/>
                  </a:lnTo>
                  <a:lnTo>
                    <a:pt x="146964" y="322097"/>
                  </a:lnTo>
                  <a:lnTo>
                    <a:pt x="127800" y="281813"/>
                  </a:lnTo>
                  <a:lnTo>
                    <a:pt x="109816" y="243586"/>
                  </a:lnTo>
                  <a:lnTo>
                    <a:pt x="72212" y="162267"/>
                  </a:lnTo>
                  <a:lnTo>
                    <a:pt x="53746" y="121602"/>
                  </a:lnTo>
                  <a:lnTo>
                    <a:pt x="37884" y="85991"/>
                  </a:lnTo>
                  <a:lnTo>
                    <a:pt x="6819" y="14274"/>
                  </a:lnTo>
                  <a:lnTo>
                    <a:pt x="4800" y="9982"/>
                  </a:lnTo>
                  <a:lnTo>
                    <a:pt x="3035" y="5943"/>
                  </a:lnTo>
                  <a:lnTo>
                    <a:pt x="762" y="1143"/>
                  </a:lnTo>
                  <a:lnTo>
                    <a:pt x="0" y="0"/>
                  </a:lnTo>
                  <a:lnTo>
                    <a:pt x="203" y="1320"/>
                  </a:lnTo>
                  <a:lnTo>
                    <a:pt x="584" y="2578"/>
                  </a:lnTo>
                  <a:lnTo>
                    <a:pt x="1143" y="3784"/>
                  </a:lnTo>
                  <a:lnTo>
                    <a:pt x="2273" y="6819"/>
                  </a:lnTo>
                  <a:lnTo>
                    <a:pt x="3670" y="10363"/>
                  </a:lnTo>
                  <a:lnTo>
                    <a:pt x="5308" y="14909"/>
                  </a:lnTo>
                  <a:lnTo>
                    <a:pt x="8547" y="23037"/>
                  </a:lnTo>
                  <a:lnTo>
                    <a:pt x="34467" y="87464"/>
                  </a:lnTo>
                  <a:lnTo>
                    <a:pt x="49745" y="123380"/>
                  </a:lnTo>
                  <a:lnTo>
                    <a:pt x="67665" y="164490"/>
                  </a:lnTo>
                  <a:lnTo>
                    <a:pt x="88112" y="210426"/>
                  </a:lnTo>
                  <a:lnTo>
                    <a:pt x="104470" y="246634"/>
                  </a:lnTo>
                  <a:lnTo>
                    <a:pt x="122148" y="284988"/>
                  </a:lnTo>
                  <a:lnTo>
                    <a:pt x="141058" y="325399"/>
                  </a:lnTo>
                  <a:lnTo>
                    <a:pt x="226072" y="505371"/>
                  </a:lnTo>
                  <a:lnTo>
                    <a:pt x="249021" y="554431"/>
                  </a:lnTo>
                  <a:lnTo>
                    <a:pt x="272376" y="604913"/>
                  </a:lnTo>
                  <a:lnTo>
                    <a:pt x="295998" y="656691"/>
                  </a:lnTo>
                  <a:lnTo>
                    <a:pt x="319760" y="709688"/>
                  </a:lnTo>
                  <a:lnTo>
                    <a:pt x="340969" y="758545"/>
                  </a:lnTo>
                  <a:lnTo>
                    <a:pt x="361238" y="806691"/>
                  </a:lnTo>
                  <a:lnTo>
                    <a:pt x="380517" y="854062"/>
                  </a:lnTo>
                  <a:lnTo>
                    <a:pt x="398703" y="900607"/>
                  </a:lnTo>
                  <a:lnTo>
                    <a:pt x="415759" y="946264"/>
                  </a:lnTo>
                  <a:lnTo>
                    <a:pt x="431609" y="990968"/>
                  </a:lnTo>
                  <a:lnTo>
                    <a:pt x="447471" y="1037793"/>
                  </a:lnTo>
                  <a:lnTo>
                    <a:pt x="462343" y="1084922"/>
                  </a:lnTo>
                  <a:lnTo>
                    <a:pt x="476224" y="1132332"/>
                  </a:lnTo>
                  <a:lnTo>
                    <a:pt x="489127" y="1180033"/>
                  </a:lnTo>
                  <a:lnTo>
                    <a:pt x="501040" y="1228026"/>
                  </a:lnTo>
                  <a:lnTo>
                    <a:pt x="511835" y="1276997"/>
                  </a:lnTo>
                  <a:lnTo>
                    <a:pt x="520496" y="1320888"/>
                  </a:lnTo>
                  <a:lnTo>
                    <a:pt x="527189" y="1359255"/>
                  </a:lnTo>
                  <a:lnTo>
                    <a:pt x="534149" y="1405496"/>
                  </a:lnTo>
                  <a:lnTo>
                    <a:pt x="537006" y="1427988"/>
                  </a:lnTo>
                  <a:lnTo>
                    <a:pt x="538149" y="1436560"/>
                  </a:lnTo>
                  <a:lnTo>
                    <a:pt x="538911" y="1441348"/>
                  </a:lnTo>
                  <a:lnTo>
                    <a:pt x="539915" y="1445145"/>
                  </a:lnTo>
                  <a:lnTo>
                    <a:pt x="540016" y="1449628"/>
                  </a:lnTo>
                  <a:lnTo>
                    <a:pt x="540270" y="1450936"/>
                  </a:lnTo>
                  <a:lnTo>
                    <a:pt x="540677" y="1452219"/>
                  </a:lnTo>
                  <a:lnTo>
                    <a:pt x="540842" y="1450936"/>
                  </a:lnTo>
                  <a:lnTo>
                    <a:pt x="540867" y="1449273"/>
                  </a:lnTo>
                  <a:close/>
                </a:path>
                <a:path w="614679" h="1464310">
                  <a:moveTo>
                    <a:pt x="614527" y="1440218"/>
                  </a:moveTo>
                  <a:lnTo>
                    <a:pt x="609206" y="1385214"/>
                  </a:lnTo>
                  <a:lnTo>
                    <a:pt x="603669" y="1346123"/>
                  </a:lnTo>
                  <a:lnTo>
                    <a:pt x="596252" y="1300962"/>
                  </a:lnTo>
                  <a:lnTo>
                    <a:pt x="587933" y="1255991"/>
                  </a:lnTo>
                  <a:lnTo>
                    <a:pt x="578726" y="1211211"/>
                  </a:lnTo>
                  <a:lnTo>
                    <a:pt x="568604" y="1166609"/>
                  </a:lnTo>
                  <a:lnTo>
                    <a:pt x="557593" y="1122184"/>
                  </a:lnTo>
                  <a:lnTo>
                    <a:pt x="545668" y="1078001"/>
                  </a:lnTo>
                  <a:lnTo>
                    <a:pt x="532803" y="1034110"/>
                  </a:lnTo>
                  <a:lnTo>
                    <a:pt x="519023" y="990511"/>
                  </a:lnTo>
                  <a:lnTo>
                    <a:pt x="504304" y="947204"/>
                  </a:lnTo>
                  <a:lnTo>
                    <a:pt x="481406" y="884682"/>
                  </a:lnTo>
                  <a:lnTo>
                    <a:pt x="458495" y="828014"/>
                  </a:lnTo>
                  <a:lnTo>
                    <a:pt x="452691" y="816660"/>
                  </a:lnTo>
                  <a:lnTo>
                    <a:pt x="454253" y="822858"/>
                  </a:lnTo>
                  <a:lnTo>
                    <a:pt x="456082" y="828954"/>
                  </a:lnTo>
                  <a:lnTo>
                    <a:pt x="458165" y="834974"/>
                  </a:lnTo>
                  <a:lnTo>
                    <a:pt x="460514" y="840917"/>
                  </a:lnTo>
                  <a:lnTo>
                    <a:pt x="483235" y="905840"/>
                  </a:lnTo>
                  <a:lnTo>
                    <a:pt x="498500" y="951039"/>
                  </a:lnTo>
                  <a:lnTo>
                    <a:pt x="515073" y="1003249"/>
                  </a:lnTo>
                  <a:lnTo>
                    <a:pt x="532371" y="1061275"/>
                  </a:lnTo>
                  <a:lnTo>
                    <a:pt x="549757" y="1123962"/>
                  </a:lnTo>
                  <a:lnTo>
                    <a:pt x="565556" y="1187030"/>
                  </a:lnTo>
                  <a:lnTo>
                    <a:pt x="578650" y="1246111"/>
                  </a:lnTo>
                  <a:lnTo>
                    <a:pt x="589368" y="1299806"/>
                  </a:lnTo>
                  <a:lnTo>
                    <a:pt x="597979" y="1346758"/>
                  </a:lnTo>
                  <a:lnTo>
                    <a:pt x="611517" y="1427683"/>
                  </a:lnTo>
                  <a:lnTo>
                    <a:pt x="614527" y="1440218"/>
                  </a:lnTo>
                  <a:close/>
                </a:path>
              </a:pathLst>
            </a:custGeom>
            <a:solidFill>
              <a:srgbClr val="253237"/>
            </a:solidFill>
          </p:spPr>
          <p:txBody>
            <a:bodyPr wrap="square" lIns="0" tIns="0" rIns="0" bIns="0" rtlCol="0"/>
            <a:lstStyle/>
            <a:p>
              <a:endParaRPr/>
            </a:p>
          </p:txBody>
        </p:sp>
        <p:sp>
          <p:nvSpPr>
            <p:cNvPr id="51" name="object 51"/>
            <p:cNvSpPr/>
            <p:nvPr/>
          </p:nvSpPr>
          <p:spPr>
            <a:xfrm>
              <a:off x="10277791" y="4928536"/>
              <a:ext cx="579120" cy="706120"/>
            </a:xfrm>
            <a:custGeom>
              <a:avLst/>
              <a:gdLst/>
              <a:ahLst/>
              <a:cxnLst/>
              <a:rect l="l" t="t" r="r" b="b"/>
              <a:pathLst>
                <a:path w="579120" h="706120">
                  <a:moveTo>
                    <a:pt x="578918" y="705646"/>
                  </a:moveTo>
                  <a:lnTo>
                    <a:pt x="0" y="705646"/>
                  </a:lnTo>
                  <a:lnTo>
                    <a:pt x="0" y="0"/>
                  </a:lnTo>
                  <a:lnTo>
                    <a:pt x="578918" y="0"/>
                  </a:lnTo>
                  <a:lnTo>
                    <a:pt x="578918" y="705646"/>
                  </a:lnTo>
                  <a:close/>
                </a:path>
              </a:pathLst>
            </a:custGeom>
            <a:solidFill>
              <a:srgbClr val="ED2133"/>
            </a:solidFill>
          </p:spPr>
          <p:txBody>
            <a:bodyPr wrap="square" lIns="0" tIns="0" rIns="0" bIns="0" rtlCol="0"/>
            <a:lstStyle/>
            <a:p>
              <a:endParaRPr/>
            </a:p>
          </p:txBody>
        </p:sp>
        <p:sp>
          <p:nvSpPr>
            <p:cNvPr id="52" name="object 52"/>
            <p:cNvSpPr/>
            <p:nvPr/>
          </p:nvSpPr>
          <p:spPr>
            <a:xfrm>
              <a:off x="10672026" y="4928536"/>
              <a:ext cx="184785" cy="706120"/>
            </a:xfrm>
            <a:custGeom>
              <a:avLst/>
              <a:gdLst/>
              <a:ahLst/>
              <a:cxnLst/>
              <a:rect l="l" t="t" r="r" b="b"/>
              <a:pathLst>
                <a:path w="184784" h="706120">
                  <a:moveTo>
                    <a:pt x="0" y="705646"/>
                  </a:moveTo>
                  <a:lnTo>
                    <a:pt x="184683" y="705646"/>
                  </a:lnTo>
                  <a:lnTo>
                    <a:pt x="184683" y="0"/>
                  </a:lnTo>
                  <a:lnTo>
                    <a:pt x="0" y="0"/>
                  </a:lnTo>
                  <a:lnTo>
                    <a:pt x="0" y="705646"/>
                  </a:lnTo>
                  <a:close/>
                </a:path>
              </a:pathLst>
            </a:custGeom>
            <a:solidFill>
              <a:srgbClr val="000000">
                <a:alpha val="29998"/>
              </a:srgbClr>
            </a:solidFill>
          </p:spPr>
          <p:txBody>
            <a:bodyPr wrap="square" lIns="0" tIns="0" rIns="0" bIns="0" rtlCol="0"/>
            <a:lstStyle/>
            <a:p>
              <a:endParaRPr/>
            </a:p>
          </p:txBody>
        </p:sp>
        <p:sp>
          <p:nvSpPr>
            <p:cNvPr id="53" name="object 53"/>
            <p:cNvSpPr/>
            <p:nvPr/>
          </p:nvSpPr>
          <p:spPr>
            <a:xfrm>
              <a:off x="10158498" y="4928536"/>
              <a:ext cx="513715" cy="706120"/>
            </a:xfrm>
            <a:custGeom>
              <a:avLst/>
              <a:gdLst/>
              <a:ahLst/>
              <a:cxnLst/>
              <a:rect l="l" t="t" r="r" b="b"/>
              <a:pathLst>
                <a:path w="513715" h="706120">
                  <a:moveTo>
                    <a:pt x="513528" y="705646"/>
                  </a:moveTo>
                  <a:lnTo>
                    <a:pt x="0" y="705646"/>
                  </a:lnTo>
                  <a:lnTo>
                    <a:pt x="0" y="0"/>
                  </a:lnTo>
                  <a:lnTo>
                    <a:pt x="513528" y="0"/>
                  </a:lnTo>
                  <a:lnTo>
                    <a:pt x="513528" y="705646"/>
                  </a:lnTo>
                  <a:close/>
                </a:path>
              </a:pathLst>
            </a:custGeom>
            <a:solidFill>
              <a:srgbClr val="ED2133"/>
            </a:solidFill>
          </p:spPr>
          <p:txBody>
            <a:bodyPr wrap="square" lIns="0" tIns="0" rIns="0" bIns="0" rtlCol="0"/>
            <a:lstStyle/>
            <a:p>
              <a:endParaRPr/>
            </a:p>
          </p:txBody>
        </p:sp>
      </p:grpSp>
      <p:pic>
        <p:nvPicPr>
          <p:cNvPr id="54" name="object 54"/>
          <p:cNvPicPr/>
          <p:nvPr/>
        </p:nvPicPr>
        <p:blipFill>
          <a:blip r:embed="rId3" cstate="print"/>
          <a:stretch>
            <a:fillRect/>
          </a:stretch>
        </p:blipFill>
        <p:spPr>
          <a:xfrm>
            <a:off x="2638240" y="4597499"/>
            <a:ext cx="686092" cy="1038198"/>
          </a:xfrm>
          <a:prstGeom prst="rect">
            <a:avLst/>
          </a:prstGeom>
        </p:spPr>
      </p:pic>
      <p:grpSp>
        <p:nvGrpSpPr>
          <p:cNvPr id="55" name="object 55"/>
          <p:cNvGrpSpPr/>
          <p:nvPr/>
        </p:nvGrpSpPr>
        <p:grpSpPr>
          <a:xfrm>
            <a:off x="3571503" y="1347206"/>
            <a:ext cx="6361430" cy="4290695"/>
            <a:chOff x="3571503" y="1347206"/>
            <a:chExt cx="6361430" cy="4290695"/>
          </a:xfrm>
        </p:grpSpPr>
        <p:sp>
          <p:nvSpPr>
            <p:cNvPr id="56" name="object 56"/>
            <p:cNvSpPr/>
            <p:nvPr/>
          </p:nvSpPr>
          <p:spPr>
            <a:xfrm>
              <a:off x="3571494" y="1664283"/>
              <a:ext cx="6361430" cy="3973195"/>
            </a:xfrm>
            <a:custGeom>
              <a:avLst/>
              <a:gdLst/>
              <a:ahLst/>
              <a:cxnLst/>
              <a:rect l="l" t="t" r="r" b="b"/>
              <a:pathLst>
                <a:path w="6361430" h="3973195">
                  <a:moveTo>
                    <a:pt x="6360909" y="3633317"/>
                  </a:moveTo>
                  <a:lnTo>
                    <a:pt x="6063373" y="3633317"/>
                  </a:lnTo>
                  <a:lnTo>
                    <a:pt x="6063373" y="184023"/>
                  </a:lnTo>
                  <a:lnTo>
                    <a:pt x="6063145" y="174980"/>
                  </a:lnTo>
                  <a:lnTo>
                    <a:pt x="6055449" y="130594"/>
                  </a:lnTo>
                  <a:lnTo>
                    <a:pt x="6037211" y="89420"/>
                  </a:lnTo>
                  <a:lnTo>
                    <a:pt x="6009500" y="53898"/>
                  </a:lnTo>
                  <a:lnTo>
                    <a:pt x="5973991" y="26174"/>
                  </a:lnTo>
                  <a:lnTo>
                    <a:pt x="5932830" y="7924"/>
                  </a:lnTo>
                  <a:lnTo>
                    <a:pt x="5888482" y="215"/>
                  </a:lnTo>
                  <a:lnTo>
                    <a:pt x="5879439" y="0"/>
                  </a:lnTo>
                  <a:lnTo>
                    <a:pt x="376567" y="0"/>
                  </a:lnTo>
                  <a:lnTo>
                    <a:pt x="331863" y="5511"/>
                  </a:lnTo>
                  <a:lnTo>
                    <a:pt x="289864" y="21729"/>
                  </a:lnTo>
                  <a:lnTo>
                    <a:pt x="253060" y="47663"/>
                  </a:lnTo>
                  <a:lnTo>
                    <a:pt x="223634" y="81775"/>
                  </a:lnTo>
                  <a:lnTo>
                    <a:pt x="203390" y="122034"/>
                  </a:lnTo>
                  <a:lnTo>
                    <a:pt x="193522" y="165976"/>
                  </a:lnTo>
                  <a:lnTo>
                    <a:pt x="192633" y="184023"/>
                  </a:lnTo>
                  <a:lnTo>
                    <a:pt x="192633" y="3633317"/>
                  </a:lnTo>
                  <a:lnTo>
                    <a:pt x="508" y="3633317"/>
                  </a:lnTo>
                  <a:lnTo>
                    <a:pt x="0" y="3633317"/>
                  </a:lnTo>
                  <a:lnTo>
                    <a:pt x="0" y="3755733"/>
                  </a:lnTo>
                  <a:lnTo>
                    <a:pt x="5753" y="3799459"/>
                  </a:lnTo>
                  <a:lnTo>
                    <a:pt x="19926" y="3841204"/>
                  </a:lnTo>
                  <a:lnTo>
                    <a:pt x="41960" y="3879392"/>
                  </a:lnTo>
                  <a:lnTo>
                    <a:pt x="71018" y="3912552"/>
                  </a:lnTo>
                  <a:lnTo>
                    <a:pt x="105981" y="3939387"/>
                  </a:lnTo>
                  <a:lnTo>
                    <a:pt x="145516" y="3958894"/>
                  </a:lnTo>
                  <a:lnTo>
                    <a:pt x="188087" y="3970299"/>
                  </a:lnTo>
                  <a:lnTo>
                    <a:pt x="217347" y="3973195"/>
                  </a:lnTo>
                  <a:lnTo>
                    <a:pt x="6143574" y="3973195"/>
                  </a:lnTo>
                  <a:lnTo>
                    <a:pt x="6187262" y="3967429"/>
                  </a:lnTo>
                  <a:lnTo>
                    <a:pt x="6228994" y="3953256"/>
                  </a:lnTo>
                  <a:lnTo>
                    <a:pt x="6267170" y="3931208"/>
                  </a:lnTo>
                  <a:lnTo>
                    <a:pt x="6300305" y="3902138"/>
                  </a:lnTo>
                  <a:lnTo>
                    <a:pt x="6327127" y="3867150"/>
                  </a:lnTo>
                  <a:lnTo>
                    <a:pt x="6346622" y="3827602"/>
                  </a:lnTo>
                  <a:lnTo>
                    <a:pt x="6358026" y="3785006"/>
                  </a:lnTo>
                  <a:lnTo>
                    <a:pt x="6360909" y="3755733"/>
                  </a:lnTo>
                  <a:lnTo>
                    <a:pt x="6360909" y="3633317"/>
                  </a:lnTo>
                  <a:close/>
                </a:path>
              </a:pathLst>
            </a:custGeom>
            <a:solidFill>
              <a:srgbClr val="455964"/>
            </a:solidFill>
          </p:spPr>
          <p:txBody>
            <a:bodyPr wrap="square" lIns="0" tIns="0" rIns="0" bIns="0" rtlCol="0"/>
            <a:lstStyle/>
            <a:p>
              <a:endParaRPr/>
            </a:p>
          </p:txBody>
        </p:sp>
        <p:sp>
          <p:nvSpPr>
            <p:cNvPr id="57" name="object 57"/>
            <p:cNvSpPr/>
            <p:nvPr/>
          </p:nvSpPr>
          <p:spPr>
            <a:xfrm>
              <a:off x="6120828" y="5261216"/>
              <a:ext cx="1263015" cy="125730"/>
            </a:xfrm>
            <a:custGeom>
              <a:avLst/>
              <a:gdLst/>
              <a:ahLst/>
              <a:cxnLst/>
              <a:rect l="l" t="t" r="r" b="b"/>
              <a:pathLst>
                <a:path w="1263015" h="125729">
                  <a:moveTo>
                    <a:pt x="1262748" y="0"/>
                  </a:moveTo>
                  <a:lnTo>
                    <a:pt x="0" y="0"/>
                  </a:lnTo>
                  <a:lnTo>
                    <a:pt x="78905" y="125679"/>
                  </a:lnTo>
                  <a:lnTo>
                    <a:pt x="1189532" y="125679"/>
                  </a:lnTo>
                  <a:lnTo>
                    <a:pt x="1262748" y="0"/>
                  </a:lnTo>
                  <a:close/>
                </a:path>
              </a:pathLst>
            </a:custGeom>
            <a:solidFill>
              <a:srgbClr val="253237"/>
            </a:solidFill>
          </p:spPr>
          <p:txBody>
            <a:bodyPr wrap="square" lIns="0" tIns="0" rIns="0" bIns="0" rtlCol="0"/>
            <a:lstStyle/>
            <a:p>
              <a:endParaRPr/>
            </a:p>
          </p:txBody>
        </p:sp>
        <p:sp>
          <p:nvSpPr>
            <p:cNvPr id="58" name="object 58"/>
            <p:cNvSpPr/>
            <p:nvPr/>
          </p:nvSpPr>
          <p:spPr>
            <a:xfrm>
              <a:off x="3932285" y="1887575"/>
              <a:ext cx="5511800" cy="3271520"/>
            </a:xfrm>
            <a:custGeom>
              <a:avLst/>
              <a:gdLst/>
              <a:ahLst/>
              <a:cxnLst/>
              <a:rect l="l" t="t" r="r" b="b"/>
              <a:pathLst>
                <a:path w="5511800" h="3271520">
                  <a:moveTo>
                    <a:pt x="5475657" y="3270955"/>
                  </a:moveTo>
                  <a:lnTo>
                    <a:pt x="35805" y="3270955"/>
                  </a:lnTo>
                  <a:lnTo>
                    <a:pt x="30539" y="3269907"/>
                  </a:lnTo>
                  <a:lnTo>
                    <a:pt x="1047" y="3240399"/>
                  </a:lnTo>
                  <a:lnTo>
                    <a:pt x="0" y="3235131"/>
                  </a:lnTo>
                  <a:lnTo>
                    <a:pt x="0" y="35823"/>
                  </a:lnTo>
                  <a:lnTo>
                    <a:pt x="30539" y="1047"/>
                  </a:lnTo>
                  <a:lnTo>
                    <a:pt x="35805" y="0"/>
                  </a:lnTo>
                  <a:lnTo>
                    <a:pt x="41279" y="0"/>
                  </a:lnTo>
                  <a:lnTo>
                    <a:pt x="5475657" y="0"/>
                  </a:lnTo>
                  <a:lnTo>
                    <a:pt x="5510415" y="30555"/>
                  </a:lnTo>
                  <a:lnTo>
                    <a:pt x="5511463" y="35823"/>
                  </a:lnTo>
                  <a:lnTo>
                    <a:pt x="5511463" y="3235131"/>
                  </a:lnTo>
                  <a:lnTo>
                    <a:pt x="5480923" y="3269907"/>
                  </a:lnTo>
                  <a:lnTo>
                    <a:pt x="5475657" y="3270955"/>
                  </a:lnTo>
                  <a:close/>
                </a:path>
              </a:pathLst>
            </a:custGeom>
            <a:solidFill>
              <a:srgbClr val="EBEBEB"/>
            </a:solidFill>
          </p:spPr>
          <p:txBody>
            <a:bodyPr wrap="square" lIns="0" tIns="0" rIns="0" bIns="0" rtlCol="0"/>
            <a:lstStyle/>
            <a:p>
              <a:endParaRPr/>
            </a:p>
          </p:txBody>
        </p:sp>
        <p:sp>
          <p:nvSpPr>
            <p:cNvPr id="59" name="object 59"/>
            <p:cNvSpPr/>
            <p:nvPr/>
          </p:nvSpPr>
          <p:spPr>
            <a:xfrm>
              <a:off x="3926352" y="2132095"/>
              <a:ext cx="5511800" cy="2738755"/>
            </a:xfrm>
            <a:custGeom>
              <a:avLst/>
              <a:gdLst/>
              <a:ahLst/>
              <a:cxnLst/>
              <a:rect l="l" t="t" r="r" b="b"/>
              <a:pathLst>
                <a:path w="5511800" h="2738754">
                  <a:moveTo>
                    <a:pt x="0" y="2738468"/>
                  </a:moveTo>
                  <a:lnTo>
                    <a:pt x="5511463" y="2738468"/>
                  </a:lnTo>
                  <a:lnTo>
                    <a:pt x="5511463" y="0"/>
                  </a:lnTo>
                  <a:lnTo>
                    <a:pt x="0" y="0"/>
                  </a:lnTo>
                  <a:lnTo>
                    <a:pt x="0" y="2738468"/>
                  </a:lnTo>
                  <a:close/>
                </a:path>
              </a:pathLst>
            </a:custGeom>
            <a:solidFill>
              <a:srgbClr val="FFFFFF"/>
            </a:solidFill>
          </p:spPr>
          <p:txBody>
            <a:bodyPr wrap="square" lIns="0" tIns="0" rIns="0" bIns="0" rtlCol="0"/>
            <a:lstStyle/>
            <a:p>
              <a:endParaRPr/>
            </a:p>
          </p:txBody>
        </p:sp>
        <p:pic>
          <p:nvPicPr>
            <p:cNvPr id="60" name="object 60"/>
            <p:cNvPicPr/>
            <p:nvPr/>
          </p:nvPicPr>
          <p:blipFill>
            <a:blip r:embed="rId4" cstate="print"/>
            <a:stretch>
              <a:fillRect/>
            </a:stretch>
          </p:blipFill>
          <p:spPr>
            <a:xfrm>
              <a:off x="4296209" y="1970286"/>
              <a:ext cx="88178" cy="88208"/>
            </a:xfrm>
            <a:prstGeom prst="rect">
              <a:avLst/>
            </a:prstGeom>
          </p:spPr>
        </p:pic>
        <p:pic>
          <p:nvPicPr>
            <p:cNvPr id="61" name="object 61"/>
            <p:cNvPicPr/>
            <p:nvPr/>
          </p:nvPicPr>
          <p:blipFill>
            <a:blip r:embed="rId5" cstate="print"/>
            <a:stretch>
              <a:fillRect/>
            </a:stretch>
          </p:blipFill>
          <p:spPr>
            <a:xfrm>
              <a:off x="4029472" y="1970252"/>
              <a:ext cx="88177" cy="88223"/>
            </a:xfrm>
            <a:prstGeom prst="rect">
              <a:avLst/>
            </a:prstGeom>
          </p:spPr>
        </p:pic>
        <p:pic>
          <p:nvPicPr>
            <p:cNvPr id="62" name="object 62"/>
            <p:cNvPicPr/>
            <p:nvPr/>
          </p:nvPicPr>
          <p:blipFill>
            <a:blip r:embed="rId6" cstate="print"/>
            <a:stretch>
              <a:fillRect/>
            </a:stretch>
          </p:blipFill>
          <p:spPr>
            <a:xfrm>
              <a:off x="4157490" y="1969907"/>
              <a:ext cx="88129" cy="88174"/>
            </a:xfrm>
            <a:prstGeom prst="rect">
              <a:avLst/>
            </a:prstGeom>
          </p:spPr>
        </p:pic>
        <p:sp>
          <p:nvSpPr>
            <p:cNvPr id="63" name="object 63"/>
            <p:cNvSpPr/>
            <p:nvPr/>
          </p:nvSpPr>
          <p:spPr>
            <a:xfrm>
              <a:off x="3926352" y="4870564"/>
              <a:ext cx="5517515" cy="293370"/>
            </a:xfrm>
            <a:custGeom>
              <a:avLst/>
              <a:gdLst/>
              <a:ahLst/>
              <a:cxnLst/>
              <a:rect l="l" t="t" r="r" b="b"/>
              <a:pathLst>
                <a:path w="5517515" h="293370">
                  <a:moveTo>
                    <a:pt x="5517397" y="292766"/>
                  </a:moveTo>
                  <a:lnTo>
                    <a:pt x="0" y="292766"/>
                  </a:lnTo>
                  <a:lnTo>
                    <a:pt x="0" y="0"/>
                  </a:lnTo>
                  <a:lnTo>
                    <a:pt x="5517397" y="0"/>
                  </a:lnTo>
                  <a:lnTo>
                    <a:pt x="5517397" y="292766"/>
                  </a:lnTo>
                  <a:close/>
                </a:path>
              </a:pathLst>
            </a:custGeom>
            <a:solidFill>
              <a:srgbClr val="253237"/>
            </a:solidFill>
          </p:spPr>
          <p:txBody>
            <a:bodyPr wrap="square" lIns="0" tIns="0" rIns="0" bIns="0" rtlCol="0"/>
            <a:lstStyle/>
            <a:p>
              <a:endParaRPr/>
            </a:p>
          </p:txBody>
        </p:sp>
        <p:sp>
          <p:nvSpPr>
            <p:cNvPr id="64" name="object 64"/>
            <p:cNvSpPr/>
            <p:nvPr/>
          </p:nvSpPr>
          <p:spPr>
            <a:xfrm>
              <a:off x="4088561" y="4999037"/>
              <a:ext cx="4779010" cy="62865"/>
            </a:xfrm>
            <a:custGeom>
              <a:avLst/>
              <a:gdLst/>
              <a:ahLst/>
              <a:cxnLst/>
              <a:rect l="l" t="t" r="r" b="b"/>
              <a:pathLst>
                <a:path w="4779009" h="62864">
                  <a:moveTo>
                    <a:pt x="46329" y="51765"/>
                  </a:moveTo>
                  <a:lnTo>
                    <a:pt x="18173" y="51511"/>
                  </a:lnTo>
                  <a:lnTo>
                    <a:pt x="34086" y="36360"/>
                  </a:lnTo>
                  <a:lnTo>
                    <a:pt x="40551" y="31750"/>
                  </a:lnTo>
                  <a:lnTo>
                    <a:pt x="43878" y="25476"/>
                  </a:lnTo>
                  <a:lnTo>
                    <a:pt x="13512" y="0"/>
                  </a:lnTo>
                  <a:lnTo>
                    <a:pt x="5930" y="3276"/>
                  </a:lnTo>
                  <a:lnTo>
                    <a:pt x="0" y="10337"/>
                  </a:lnTo>
                  <a:lnTo>
                    <a:pt x="7823" y="16268"/>
                  </a:lnTo>
                  <a:lnTo>
                    <a:pt x="11391" y="11836"/>
                  </a:lnTo>
                  <a:lnTo>
                    <a:pt x="16027" y="9779"/>
                  </a:lnTo>
                  <a:lnTo>
                    <a:pt x="21704" y="10083"/>
                  </a:lnTo>
                  <a:lnTo>
                    <a:pt x="29032" y="10083"/>
                  </a:lnTo>
                  <a:lnTo>
                    <a:pt x="32816" y="13246"/>
                  </a:lnTo>
                  <a:lnTo>
                    <a:pt x="32816" y="22212"/>
                  </a:lnTo>
                  <a:lnTo>
                    <a:pt x="31813" y="25742"/>
                  </a:lnTo>
                  <a:lnTo>
                    <a:pt x="2400" y="53784"/>
                  </a:lnTo>
                  <a:lnTo>
                    <a:pt x="2400" y="61112"/>
                  </a:lnTo>
                  <a:lnTo>
                    <a:pt x="46329" y="61112"/>
                  </a:lnTo>
                  <a:lnTo>
                    <a:pt x="46329" y="51765"/>
                  </a:lnTo>
                  <a:close/>
                </a:path>
                <a:path w="4779009" h="62864">
                  <a:moveTo>
                    <a:pt x="66382" y="20243"/>
                  </a:moveTo>
                  <a:lnTo>
                    <a:pt x="65671" y="18580"/>
                  </a:lnTo>
                  <a:lnTo>
                    <a:pt x="62890" y="15811"/>
                  </a:lnTo>
                  <a:lnTo>
                    <a:pt x="61277" y="15125"/>
                  </a:lnTo>
                  <a:lnTo>
                    <a:pt x="57416" y="15125"/>
                  </a:lnTo>
                  <a:lnTo>
                    <a:pt x="55740" y="15811"/>
                  </a:lnTo>
                  <a:lnTo>
                    <a:pt x="52959" y="18580"/>
                  </a:lnTo>
                  <a:lnTo>
                    <a:pt x="52260" y="20243"/>
                  </a:lnTo>
                  <a:lnTo>
                    <a:pt x="52184" y="24168"/>
                  </a:lnTo>
                  <a:lnTo>
                    <a:pt x="52832" y="25844"/>
                  </a:lnTo>
                  <a:lnTo>
                    <a:pt x="55575" y="28638"/>
                  </a:lnTo>
                  <a:lnTo>
                    <a:pt x="57238" y="29324"/>
                  </a:lnTo>
                  <a:lnTo>
                    <a:pt x="61163" y="29324"/>
                  </a:lnTo>
                  <a:lnTo>
                    <a:pt x="62852" y="28638"/>
                  </a:lnTo>
                  <a:lnTo>
                    <a:pt x="65697" y="25844"/>
                  </a:lnTo>
                  <a:lnTo>
                    <a:pt x="66370" y="24168"/>
                  </a:lnTo>
                  <a:lnTo>
                    <a:pt x="66382" y="20243"/>
                  </a:lnTo>
                  <a:close/>
                </a:path>
                <a:path w="4779009" h="62864">
                  <a:moveTo>
                    <a:pt x="66560" y="52552"/>
                  </a:moveTo>
                  <a:lnTo>
                    <a:pt x="66001" y="50685"/>
                  </a:lnTo>
                  <a:lnTo>
                    <a:pt x="63182" y="47459"/>
                  </a:lnTo>
                  <a:lnTo>
                    <a:pt x="61404" y="46659"/>
                  </a:lnTo>
                  <a:lnTo>
                    <a:pt x="57124" y="46659"/>
                  </a:lnTo>
                  <a:lnTo>
                    <a:pt x="55346" y="47459"/>
                  </a:lnTo>
                  <a:lnTo>
                    <a:pt x="52539" y="50685"/>
                  </a:lnTo>
                  <a:lnTo>
                    <a:pt x="51968" y="52552"/>
                  </a:lnTo>
                  <a:lnTo>
                    <a:pt x="52260" y="54673"/>
                  </a:lnTo>
                  <a:lnTo>
                    <a:pt x="51968" y="56794"/>
                  </a:lnTo>
                  <a:lnTo>
                    <a:pt x="52539" y="58661"/>
                  </a:lnTo>
                  <a:lnTo>
                    <a:pt x="55346" y="61874"/>
                  </a:lnTo>
                  <a:lnTo>
                    <a:pt x="57124" y="62687"/>
                  </a:lnTo>
                  <a:lnTo>
                    <a:pt x="61404" y="62687"/>
                  </a:lnTo>
                  <a:lnTo>
                    <a:pt x="63182" y="61874"/>
                  </a:lnTo>
                  <a:lnTo>
                    <a:pt x="66001" y="58661"/>
                  </a:lnTo>
                  <a:lnTo>
                    <a:pt x="66560" y="56794"/>
                  </a:lnTo>
                  <a:lnTo>
                    <a:pt x="66268" y="54673"/>
                  </a:lnTo>
                  <a:lnTo>
                    <a:pt x="66560" y="52552"/>
                  </a:lnTo>
                  <a:close/>
                </a:path>
                <a:path w="4779009" h="62864">
                  <a:moveTo>
                    <a:pt x="93916" y="1498"/>
                  </a:moveTo>
                  <a:lnTo>
                    <a:pt x="70307" y="1244"/>
                  </a:lnTo>
                  <a:lnTo>
                    <a:pt x="70307" y="10591"/>
                  </a:lnTo>
                  <a:lnTo>
                    <a:pt x="82931" y="10591"/>
                  </a:lnTo>
                  <a:lnTo>
                    <a:pt x="82931" y="61112"/>
                  </a:lnTo>
                  <a:lnTo>
                    <a:pt x="93916" y="61112"/>
                  </a:lnTo>
                  <a:lnTo>
                    <a:pt x="93916" y="1498"/>
                  </a:lnTo>
                  <a:close/>
                </a:path>
                <a:path w="4779009" h="62864">
                  <a:moveTo>
                    <a:pt x="158927" y="39255"/>
                  </a:moveTo>
                  <a:lnTo>
                    <a:pt x="148323" y="39255"/>
                  </a:lnTo>
                  <a:lnTo>
                    <a:pt x="148323" y="27266"/>
                  </a:lnTo>
                  <a:lnTo>
                    <a:pt x="137972" y="27266"/>
                  </a:lnTo>
                  <a:lnTo>
                    <a:pt x="137972" y="39255"/>
                  </a:lnTo>
                  <a:lnTo>
                    <a:pt x="118402" y="39255"/>
                  </a:lnTo>
                  <a:lnTo>
                    <a:pt x="146177" y="2501"/>
                  </a:lnTo>
                  <a:lnTo>
                    <a:pt x="134315" y="2501"/>
                  </a:lnTo>
                  <a:lnTo>
                    <a:pt x="104902" y="40398"/>
                  </a:lnTo>
                  <a:lnTo>
                    <a:pt x="104902" y="47599"/>
                  </a:lnTo>
                  <a:lnTo>
                    <a:pt x="137591" y="47599"/>
                  </a:lnTo>
                  <a:lnTo>
                    <a:pt x="137591" y="61112"/>
                  </a:lnTo>
                  <a:lnTo>
                    <a:pt x="148323" y="61112"/>
                  </a:lnTo>
                  <a:lnTo>
                    <a:pt x="148323" y="47599"/>
                  </a:lnTo>
                  <a:lnTo>
                    <a:pt x="158927" y="47599"/>
                  </a:lnTo>
                  <a:lnTo>
                    <a:pt x="158927" y="39255"/>
                  </a:lnTo>
                  <a:close/>
                </a:path>
                <a:path w="4779009" h="62864">
                  <a:moveTo>
                    <a:pt x="4778540" y="23723"/>
                  </a:moveTo>
                  <a:lnTo>
                    <a:pt x="1666062" y="23723"/>
                  </a:lnTo>
                  <a:lnTo>
                    <a:pt x="1666062" y="44310"/>
                  </a:lnTo>
                  <a:lnTo>
                    <a:pt x="4778540" y="44310"/>
                  </a:lnTo>
                  <a:lnTo>
                    <a:pt x="4778540" y="23723"/>
                  </a:lnTo>
                  <a:close/>
                </a:path>
              </a:pathLst>
            </a:custGeom>
            <a:solidFill>
              <a:srgbClr val="FFFFFF"/>
            </a:solidFill>
          </p:spPr>
          <p:txBody>
            <a:bodyPr wrap="square" lIns="0" tIns="0" rIns="0" bIns="0" rtlCol="0"/>
            <a:lstStyle/>
            <a:p>
              <a:endParaRPr/>
            </a:p>
          </p:txBody>
        </p:sp>
        <p:sp>
          <p:nvSpPr>
            <p:cNvPr id="65" name="object 65"/>
            <p:cNvSpPr/>
            <p:nvPr/>
          </p:nvSpPr>
          <p:spPr>
            <a:xfrm>
              <a:off x="4341416" y="5000654"/>
              <a:ext cx="1413510" cy="55244"/>
            </a:xfrm>
            <a:custGeom>
              <a:avLst/>
              <a:gdLst/>
              <a:ahLst/>
              <a:cxnLst/>
              <a:rect l="l" t="t" r="r" b="b"/>
              <a:pathLst>
                <a:path w="1413510" h="55245">
                  <a:moveTo>
                    <a:pt x="1413212" y="55067"/>
                  </a:moveTo>
                  <a:lnTo>
                    <a:pt x="0" y="55067"/>
                  </a:lnTo>
                  <a:lnTo>
                    <a:pt x="0" y="0"/>
                  </a:lnTo>
                  <a:lnTo>
                    <a:pt x="1413212" y="0"/>
                  </a:lnTo>
                  <a:lnTo>
                    <a:pt x="1413212" y="55067"/>
                  </a:lnTo>
                  <a:close/>
                </a:path>
              </a:pathLst>
            </a:custGeom>
            <a:solidFill>
              <a:srgbClr val="ED2133"/>
            </a:solidFill>
          </p:spPr>
          <p:txBody>
            <a:bodyPr wrap="square" lIns="0" tIns="0" rIns="0" bIns="0" rtlCol="0"/>
            <a:lstStyle/>
            <a:p>
              <a:endParaRPr/>
            </a:p>
          </p:txBody>
        </p:sp>
        <p:pic>
          <p:nvPicPr>
            <p:cNvPr id="66" name="object 66"/>
            <p:cNvPicPr/>
            <p:nvPr/>
          </p:nvPicPr>
          <p:blipFill>
            <a:blip r:embed="rId7" cstate="print"/>
            <a:stretch>
              <a:fillRect/>
            </a:stretch>
          </p:blipFill>
          <p:spPr>
            <a:xfrm>
              <a:off x="5662729" y="4964279"/>
              <a:ext cx="137597" cy="137668"/>
            </a:xfrm>
            <a:prstGeom prst="rect">
              <a:avLst/>
            </a:prstGeom>
          </p:spPr>
        </p:pic>
        <p:sp>
          <p:nvSpPr>
            <p:cNvPr id="67" name="object 67"/>
            <p:cNvSpPr/>
            <p:nvPr/>
          </p:nvSpPr>
          <p:spPr>
            <a:xfrm>
              <a:off x="8933497" y="4957965"/>
              <a:ext cx="410845" cy="137160"/>
            </a:xfrm>
            <a:custGeom>
              <a:avLst/>
              <a:gdLst/>
              <a:ahLst/>
              <a:cxnLst/>
              <a:rect l="l" t="t" r="r" b="b"/>
              <a:pathLst>
                <a:path w="410845" h="137160">
                  <a:moveTo>
                    <a:pt x="47345" y="71628"/>
                  </a:moveTo>
                  <a:lnTo>
                    <a:pt x="42926" y="62522"/>
                  </a:lnTo>
                  <a:lnTo>
                    <a:pt x="39585" y="59461"/>
                  </a:lnTo>
                  <a:lnTo>
                    <a:pt x="37439" y="58178"/>
                  </a:lnTo>
                  <a:lnTo>
                    <a:pt x="36741" y="57937"/>
                  </a:lnTo>
                  <a:lnTo>
                    <a:pt x="36741" y="68338"/>
                  </a:lnTo>
                  <a:lnTo>
                    <a:pt x="36664" y="76479"/>
                  </a:lnTo>
                  <a:lnTo>
                    <a:pt x="27724" y="84797"/>
                  </a:lnTo>
                  <a:lnTo>
                    <a:pt x="25882" y="84797"/>
                  </a:lnTo>
                  <a:lnTo>
                    <a:pt x="24866" y="84632"/>
                  </a:lnTo>
                  <a:lnTo>
                    <a:pt x="16662" y="84632"/>
                  </a:lnTo>
                  <a:lnTo>
                    <a:pt x="12242" y="80213"/>
                  </a:lnTo>
                  <a:lnTo>
                    <a:pt x="12319" y="73101"/>
                  </a:lnTo>
                  <a:lnTo>
                    <a:pt x="12700" y="71628"/>
                  </a:lnTo>
                  <a:lnTo>
                    <a:pt x="14097" y="68859"/>
                  </a:lnTo>
                  <a:lnTo>
                    <a:pt x="15049" y="67678"/>
                  </a:lnTo>
                  <a:lnTo>
                    <a:pt x="17462" y="65722"/>
                  </a:lnTo>
                  <a:lnTo>
                    <a:pt x="19050" y="64909"/>
                  </a:lnTo>
                  <a:lnTo>
                    <a:pt x="19253" y="64909"/>
                  </a:lnTo>
                  <a:lnTo>
                    <a:pt x="22085" y="64160"/>
                  </a:lnTo>
                  <a:lnTo>
                    <a:pt x="23342" y="64160"/>
                  </a:lnTo>
                  <a:lnTo>
                    <a:pt x="24866" y="64414"/>
                  </a:lnTo>
                  <a:lnTo>
                    <a:pt x="32067" y="64414"/>
                  </a:lnTo>
                  <a:lnTo>
                    <a:pt x="36741" y="68338"/>
                  </a:lnTo>
                  <a:lnTo>
                    <a:pt x="36741" y="57937"/>
                  </a:lnTo>
                  <a:lnTo>
                    <a:pt x="32651" y="56489"/>
                  </a:lnTo>
                  <a:lnTo>
                    <a:pt x="30175" y="56159"/>
                  </a:lnTo>
                  <a:lnTo>
                    <a:pt x="30099" y="56489"/>
                  </a:lnTo>
                  <a:lnTo>
                    <a:pt x="25298" y="56489"/>
                  </a:lnTo>
                  <a:lnTo>
                    <a:pt x="27635" y="56337"/>
                  </a:lnTo>
                  <a:lnTo>
                    <a:pt x="30099" y="56489"/>
                  </a:lnTo>
                  <a:lnTo>
                    <a:pt x="30099" y="56159"/>
                  </a:lnTo>
                  <a:lnTo>
                    <a:pt x="24993" y="56159"/>
                  </a:lnTo>
                  <a:lnTo>
                    <a:pt x="21386" y="55930"/>
                  </a:lnTo>
                  <a:lnTo>
                    <a:pt x="16078" y="57988"/>
                  </a:lnTo>
                  <a:lnTo>
                    <a:pt x="11734" y="62522"/>
                  </a:lnTo>
                  <a:lnTo>
                    <a:pt x="13017" y="53632"/>
                  </a:lnTo>
                  <a:lnTo>
                    <a:pt x="16675" y="47231"/>
                  </a:lnTo>
                  <a:lnTo>
                    <a:pt x="22440" y="43357"/>
                  </a:lnTo>
                  <a:lnTo>
                    <a:pt x="30048" y="42062"/>
                  </a:lnTo>
                  <a:lnTo>
                    <a:pt x="34086" y="41871"/>
                  </a:lnTo>
                  <a:lnTo>
                    <a:pt x="37833" y="42849"/>
                  </a:lnTo>
                  <a:lnTo>
                    <a:pt x="41275" y="44970"/>
                  </a:lnTo>
                  <a:lnTo>
                    <a:pt x="41351" y="44831"/>
                  </a:lnTo>
                  <a:lnTo>
                    <a:pt x="42824" y="41871"/>
                  </a:lnTo>
                  <a:lnTo>
                    <a:pt x="45440" y="36626"/>
                  </a:lnTo>
                  <a:lnTo>
                    <a:pt x="40589" y="33883"/>
                  </a:lnTo>
                  <a:lnTo>
                    <a:pt x="35915" y="32715"/>
                  </a:lnTo>
                  <a:lnTo>
                    <a:pt x="35369" y="32588"/>
                  </a:lnTo>
                  <a:lnTo>
                    <a:pt x="29794" y="32715"/>
                  </a:lnTo>
                  <a:lnTo>
                    <a:pt x="25641" y="32537"/>
                  </a:lnTo>
                  <a:lnTo>
                    <a:pt x="0" y="60286"/>
                  </a:lnTo>
                  <a:lnTo>
                    <a:pt x="317" y="62890"/>
                  </a:lnTo>
                  <a:lnTo>
                    <a:pt x="25539" y="94068"/>
                  </a:lnTo>
                  <a:lnTo>
                    <a:pt x="25361" y="94068"/>
                  </a:lnTo>
                  <a:lnTo>
                    <a:pt x="28511" y="94361"/>
                  </a:lnTo>
                  <a:lnTo>
                    <a:pt x="31216" y="94068"/>
                  </a:lnTo>
                  <a:lnTo>
                    <a:pt x="36499" y="92316"/>
                  </a:lnTo>
                  <a:lnTo>
                    <a:pt x="47320" y="77863"/>
                  </a:lnTo>
                  <a:lnTo>
                    <a:pt x="47345" y="71628"/>
                  </a:lnTo>
                  <a:close/>
                </a:path>
                <a:path w="410845" h="137160">
                  <a:moveTo>
                    <a:pt x="67195" y="84404"/>
                  </a:moveTo>
                  <a:lnTo>
                    <a:pt x="66624" y="82537"/>
                  </a:lnTo>
                  <a:lnTo>
                    <a:pt x="63817" y="79311"/>
                  </a:lnTo>
                  <a:lnTo>
                    <a:pt x="62039" y="78511"/>
                  </a:lnTo>
                  <a:lnTo>
                    <a:pt x="57759" y="78511"/>
                  </a:lnTo>
                  <a:lnTo>
                    <a:pt x="55981" y="79311"/>
                  </a:lnTo>
                  <a:lnTo>
                    <a:pt x="53174" y="82537"/>
                  </a:lnTo>
                  <a:lnTo>
                    <a:pt x="52603" y="84404"/>
                  </a:lnTo>
                  <a:lnTo>
                    <a:pt x="52895" y="86525"/>
                  </a:lnTo>
                  <a:lnTo>
                    <a:pt x="52603" y="88646"/>
                  </a:lnTo>
                  <a:lnTo>
                    <a:pt x="53174" y="90512"/>
                  </a:lnTo>
                  <a:lnTo>
                    <a:pt x="55981" y="93738"/>
                  </a:lnTo>
                  <a:lnTo>
                    <a:pt x="57759" y="94538"/>
                  </a:lnTo>
                  <a:lnTo>
                    <a:pt x="62039" y="94538"/>
                  </a:lnTo>
                  <a:lnTo>
                    <a:pt x="63817" y="93738"/>
                  </a:lnTo>
                  <a:lnTo>
                    <a:pt x="66624" y="90512"/>
                  </a:lnTo>
                  <a:lnTo>
                    <a:pt x="67195" y="88646"/>
                  </a:lnTo>
                  <a:lnTo>
                    <a:pt x="66903" y="86525"/>
                  </a:lnTo>
                  <a:lnTo>
                    <a:pt x="67195" y="84404"/>
                  </a:lnTo>
                  <a:close/>
                </a:path>
                <a:path w="410845" h="137160">
                  <a:moveTo>
                    <a:pt x="67195" y="51943"/>
                  </a:moveTo>
                  <a:lnTo>
                    <a:pt x="66624" y="50076"/>
                  </a:lnTo>
                  <a:lnTo>
                    <a:pt x="63817" y="46850"/>
                  </a:lnTo>
                  <a:lnTo>
                    <a:pt x="62039" y="46050"/>
                  </a:lnTo>
                  <a:lnTo>
                    <a:pt x="57759" y="46050"/>
                  </a:lnTo>
                  <a:lnTo>
                    <a:pt x="55981" y="46850"/>
                  </a:lnTo>
                  <a:lnTo>
                    <a:pt x="53174" y="50076"/>
                  </a:lnTo>
                  <a:lnTo>
                    <a:pt x="52603" y="51943"/>
                  </a:lnTo>
                  <a:lnTo>
                    <a:pt x="52895" y="54063"/>
                  </a:lnTo>
                  <a:lnTo>
                    <a:pt x="52603" y="56184"/>
                  </a:lnTo>
                  <a:lnTo>
                    <a:pt x="53174" y="58051"/>
                  </a:lnTo>
                  <a:lnTo>
                    <a:pt x="55981" y="61277"/>
                  </a:lnTo>
                  <a:lnTo>
                    <a:pt x="57759" y="62077"/>
                  </a:lnTo>
                  <a:lnTo>
                    <a:pt x="62039" y="62077"/>
                  </a:lnTo>
                  <a:lnTo>
                    <a:pt x="63817" y="61277"/>
                  </a:lnTo>
                  <a:lnTo>
                    <a:pt x="66624" y="58051"/>
                  </a:lnTo>
                  <a:lnTo>
                    <a:pt x="67195" y="56184"/>
                  </a:lnTo>
                  <a:lnTo>
                    <a:pt x="66903" y="54063"/>
                  </a:lnTo>
                  <a:lnTo>
                    <a:pt x="67195" y="51943"/>
                  </a:lnTo>
                  <a:close/>
                </a:path>
                <a:path w="410845" h="137160">
                  <a:moveTo>
                    <a:pt x="124472" y="63157"/>
                  </a:moveTo>
                  <a:lnTo>
                    <a:pt x="122567" y="50101"/>
                  </a:lnTo>
                  <a:lnTo>
                    <a:pt x="118237" y="42189"/>
                  </a:lnTo>
                  <a:lnTo>
                    <a:pt x="117284" y="40474"/>
                  </a:lnTo>
                  <a:lnTo>
                    <a:pt x="112598" y="36982"/>
                  </a:lnTo>
                  <a:lnTo>
                    <a:pt x="112598" y="48755"/>
                  </a:lnTo>
                  <a:lnTo>
                    <a:pt x="112598" y="77558"/>
                  </a:lnTo>
                  <a:lnTo>
                    <a:pt x="106921" y="84251"/>
                  </a:lnTo>
                  <a:lnTo>
                    <a:pt x="90766" y="84251"/>
                  </a:lnTo>
                  <a:lnTo>
                    <a:pt x="85077" y="77558"/>
                  </a:lnTo>
                  <a:lnTo>
                    <a:pt x="85077" y="48755"/>
                  </a:lnTo>
                  <a:lnTo>
                    <a:pt x="90639" y="42189"/>
                  </a:lnTo>
                  <a:lnTo>
                    <a:pt x="107048" y="42189"/>
                  </a:lnTo>
                  <a:lnTo>
                    <a:pt x="112598" y="48755"/>
                  </a:lnTo>
                  <a:lnTo>
                    <a:pt x="112598" y="36982"/>
                  </a:lnTo>
                  <a:lnTo>
                    <a:pt x="109296" y="34505"/>
                  </a:lnTo>
                  <a:lnTo>
                    <a:pt x="99225" y="32461"/>
                  </a:lnTo>
                  <a:lnTo>
                    <a:pt x="89154" y="34505"/>
                  </a:lnTo>
                  <a:lnTo>
                    <a:pt x="81153" y="40474"/>
                  </a:lnTo>
                  <a:lnTo>
                    <a:pt x="75882" y="50101"/>
                  </a:lnTo>
                  <a:lnTo>
                    <a:pt x="73977" y="63157"/>
                  </a:lnTo>
                  <a:lnTo>
                    <a:pt x="75882" y="76212"/>
                  </a:lnTo>
                  <a:lnTo>
                    <a:pt x="81153" y="85839"/>
                  </a:lnTo>
                  <a:lnTo>
                    <a:pt x="89154" y="91808"/>
                  </a:lnTo>
                  <a:lnTo>
                    <a:pt x="99225" y="93853"/>
                  </a:lnTo>
                  <a:lnTo>
                    <a:pt x="109296" y="91808"/>
                  </a:lnTo>
                  <a:lnTo>
                    <a:pt x="117284" y="85839"/>
                  </a:lnTo>
                  <a:lnTo>
                    <a:pt x="118160" y="84251"/>
                  </a:lnTo>
                  <a:lnTo>
                    <a:pt x="122567" y="76212"/>
                  </a:lnTo>
                  <a:lnTo>
                    <a:pt x="124472" y="63157"/>
                  </a:lnTo>
                  <a:close/>
                </a:path>
                <a:path w="410845" h="137160">
                  <a:moveTo>
                    <a:pt x="181648" y="63157"/>
                  </a:moveTo>
                  <a:lnTo>
                    <a:pt x="179755" y="50101"/>
                  </a:lnTo>
                  <a:lnTo>
                    <a:pt x="175412" y="42189"/>
                  </a:lnTo>
                  <a:lnTo>
                    <a:pt x="174472" y="40474"/>
                  </a:lnTo>
                  <a:lnTo>
                    <a:pt x="169913" y="37084"/>
                  </a:lnTo>
                  <a:lnTo>
                    <a:pt x="169913" y="48755"/>
                  </a:lnTo>
                  <a:lnTo>
                    <a:pt x="169913" y="77558"/>
                  </a:lnTo>
                  <a:lnTo>
                    <a:pt x="164109" y="84251"/>
                  </a:lnTo>
                  <a:lnTo>
                    <a:pt x="147942" y="84251"/>
                  </a:lnTo>
                  <a:lnTo>
                    <a:pt x="142392" y="77558"/>
                  </a:lnTo>
                  <a:lnTo>
                    <a:pt x="142392" y="48755"/>
                  </a:lnTo>
                  <a:lnTo>
                    <a:pt x="147828" y="42189"/>
                  </a:lnTo>
                  <a:lnTo>
                    <a:pt x="164236" y="42189"/>
                  </a:lnTo>
                  <a:lnTo>
                    <a:pt x="169913" y="48755"/>
                  </a:lnTo>
                  <a:lnTo>
                    <a:pt x="169913" y="37084"/>
                  </a:lnTo>
                  <a:lnTo>
                    <a:pt x="166471" y="34505"/>
                  </a:lnTo>
                  <a:lnTo>
                    <a:pt x="156400" y="32461"/>
                  </a:lnTo>
                  <a:lnTo>
                    <a:pt x="146342" y="34505"/>
                  </a:lnTo>
                  <a:lnTo>
                    <a:pt x="138341" y="40474"/>
                  </a:lnTo>
                  <a:lnTo>
                    <a:pt x="133057" y="50101"/>
                  </a:lnTo>
                  <a:lnTo>
                    <a:pt x="131152" y="63157"/>
                  </a:lnTo>
                  <a:lnTo>
                    <a:pt x="133057" y="76212"/>
                  </a:lnTo>
                  <a:lnTo>
                    <a:pt x="138341" y="85839"/>
                  </a:lnTo>
                  <a:lnTo>
                    <a:pt x="146342" y="91808"/>
                  </a:lnTo>
                  <a:lnTo>
                    <a:pt x="156400" y="93853"/>
                  </a:lnTo>
                  <a:lnTo>
                    <a:pt x="166471" y="91808"/>
                  </a:lnTo>
                  <a:lnTo>
                    <a:pt x="174472" y="85839"/>
                  </a:lnTo>
                  <a:lnTo>
                    <a:pt x="175348" y="84251"/>
                  </a:lnTo>
                  <a:lnTo>
                    <a:pt x="179755" y="76212"/>
                  </a:lnTo>
                  <a:lnTo>
                    <a:pt x="181648" y="63157"/>
                  </a:lnTo>
                  <a:close/>
                </a:path>
                <a:path w="410845" h="137160">
                  <a:moveTo>
                    <a:pt x="316090" y="116459"/>
                  </a:moveTo>
                  <a:lnTo>
                    <a:pt x="277215" y="116459"/>
                  </a:lnTo>
                  <a:lnTo>
                    <a:pt x="277215" y="77685"/>
                  </a:lnTo>
                  <a:lnTo>
                    <a:pt x="256641" y="77685"/>
                  </a:lnTo>
                  <a:lnTo>
                    <a:pt x="256641" y="137045"/>
                  </a:lnTo>
                  <a:lnTo>
                    <a:pt x="316090" y="137045"/>
                  </a:lnTo>
                  <a:lnTo>
                    <a:pt x="316090" y="116459"/>
                  </a:lnTo>
                  <a:close/>
                </a:path>
                <a:path w="410845" h="137160">
                  <a:moveTo>
                    <a:pt x="316090" y="0"/>
                  </a:moveTo>
                  <a:lnTo>
                    <a:pt x="256641" y="0"/>
                  </a:lnTo>
                  <a:lnTo>
                    <a:pt x="256641" y="59499"/>
                  </a:lnTo>
                  <a:lnTo>
                    <a:pt x="277342" y="59499"/>
                  </a:lnTo>
                  <a:lnTo>
                    <a:pt x="277342" y="20586"/>
                  </a:lnTo>
                  <a:lnTo>
                    <a:pt x="316090" y="20586"/>
                  </a:lnTo>
                  <a:lnTo>
                    <a:pt x="316090" y="0"/>
                  </a:lnTo>
                  <a:close/>
                </a:path>
                <a:path w="410845" h="137160">
                  <a:moveTo>
                    <a:pt x="410768" y="77558"/>
                  </a:moveTo>
                  <a:lnTo>
                    <a:pt x="390067" y="77558"/>
                  </a:lnTo>
                  <a:lnTo>
                    <a:pt x="390067" y="116459"/>
                  </a:lnTo>
                  <a:lnTo>
                    <a:pt x="351447" y="116459"/>
                  </a:lnTo>
                  <a:lnTo>
                    <a:pt x="351447" y="137045"/>
                  </a:lnTo>
                  <a:lnTo>
                    <a:pt x="410768" y="137045"/>
                  </a:lnTo>
                  <a:lnTo>
                    <a:pt x="410768" y="77558"/>
                  </a:lnTo>
                  <a:close/>
                </a:path>
                <a:path w="410845" h="137160">
                  <a:moveTo>
                    <a:pt x="410768" y="0"/>
                  </a:moveTo>
                  <a:lnTo>
                    <a:pt x="351320" y="0"/>
                  </a:lnTo>
                  <a:lnTo>
                    <a:pt x="351320" y="20586"/>
                  </a:lnTo>
                  <a:lnTo>
                    <a:pt x="390194" y="20586"/>
                  </a:lnTo>
                  <a:lnTo>
                    <a:pt x="390194" y="59372"/>
                  </a:lnTo>
                  <a:lnTo>
                    <a:pt x="410768" y="59372"/>
                  </a:lnTo>
                  <a:lnTo>
                    <a:pt x="410768" y="0"/>
                  </a:lnTo>
                  <a:close/>
                </a:path>
              </a:pathLst>
            </a:custGeom>
            <a:solidFill>
              <a:srgbClr val="FFFFFF"/>
            </a:solidFill>
          </p:spPr>
          <p:txBody>
            <a:bodyPr wrap="square" lIns="0" tIns="0" rIns="0" bIns="0" rtlCol="0"/>
            <a:lstStyle/>
            <a:p>
              <a:endParaRPr/>
            </a:p>
          </p:txBody>
        </p:sp>
        <p:pic>
          <p:nvPicPr>
            <p:cNvPr id="68" name="object 68"/>
            <p:cNvPicPr/>
            <p:nvPr/>
          </p:nvPicPr>
          <p:blipFill>
            <a:blip r:embed="rId8" cstate="print"/>
            <a:stretch>
              <a:fillRect/>
            </a:stretch>
          </p:blipFill>
          <p:spPr>
            <a:xfrm>
              <a:off x="4194982" y="2312327"/>
              <a:ext cx="649610" cy="562925"/>
            </a:xfrm>
            <a:prstGeom prst="rect">
              <a:avLst/>
            </a:prstGeom>
          </p:spPr>
        </p:pic>
        <p:sp>
          <p:nvSpPr>
            <p:cNvPr id="69" name="object 69"/>
            <p:cNvSpPr/>
            <p:nvPr/>
          </p:nvSpPr>
          <p:spPr>
            <a:xfrm>
              <a:off x="4963134" y="2587662"/>
              <a:ext cx="649605" cy="74930"/>
            </a:xfrm>
            <a:custGeom>
              <a:avLst/>
              <a:gdLst/>
              <a:ahLst/>
              <a:cxnLst/>
              <a:rect l="l" t="t" r="r" b="b"/>
              <a:pathLst>
                <a:path w="649604" h="74930">
                  <a:moveTo>
                    <a:pt x="349034" y="71615"/>
                  </a:moveTo>
                  <a:lnTo>
                    <a:pt x="335419" y="70294"/>
                  </a:lnTo>
                  <a:lnTo>
                    <a:pt x="298310" y="69202"/>
                  </a:lnTo>
                  <a:lnTo>
                    <a:pt x="243268" y="68478"/>
                  </a:lnTo>
                  <a:lnTo>
                    <a:pt x="175831" y="68211"/>
                  </a:lnTo>
                  <a:lnTo>
                    <a:pt x="108407" y="68491"/>
                  </a:lnTo>
                  <a:lnTo>
                    <a:pt x="53352" y="69253"/>
                  </a:lnTo>
                  <a:lnTo>
                    <a:pt x="16243" y="70345"/>
                  </a:lnTo>
                  <a:lnTo>
                    <a:pt x="2641" y="71615"/>
                  </a:lnTo>
                  <a:lnTo>
                    <a:pt x="16243" y="72885"/>
                  </a:lnTo>
                  <a:lnTo>
                    <a:pt x="53352" y="73926"/>
                  </a:lnTo>
                  <a:lnTo>
                    <a:pt x="108407" y="74637"/>
                  </a:lnTo>
                  <a:lnTo>
                    <a:pt x="175831" y="74904"/>
                  </a:lnTo>
                  <a:lnTo>
                    <a:pt x="243268" y="74637"/>
                  </a:lnTo>
                  <a:lnTo>
                    <a:pt x="298310" y="73926"/>
                  </a:lnTo>
                  <a:lnTo>
                    <a:pt x="335419" y="72885"/>
                  </a:lnTo>
                  <a:lnTo>
                    <a:pt x="349034" y="71615"/>
                  </a:lnTo>
                  <a:close/>
                </a:path>
                <a:path w="649604" h="74930">
                  <a:moveTo>
                    <a:pt x="649338" y="2540"/>
                  </a:moveTo>
                  <a:lnTo>
                    <a:pt x="617067" y="2540"/>
                  </a:lnTo>
                  <a:lnTo>
                    <a:pt x="617067" y="1270"/>
                  </a:lnTo>
                  <a:lnTo>
                    <a:pt x="511200" y="1270"/>
                  </a:lnTo>
                  <a:lnTo>
                    <a:pt x="511200" y="0"/>
                  </a:lnTo>
                  <a:lnTo>
                    <a:pt x="138137" y="0"/>
                  </a:lnTo>
                  <a:lnTo>
                    <a:pt x="138137" y="1270"/>
                  </a:lnTo>
                  <a:lnTo>
                    <a:pt x="32270" y="1270"/>
                  </a:lnTo>
                  <a:lnTo>
                    <a:pt x="32270" y="2540"/>
                  </a:lnTo>
                  <a:lnTo>
                    <a:pt x="0" y="2540"/>
                  </a:lnTo>
                  <a:lnTo>
                    <a:pt x="0" y="3810"/>
                  </a:lnTo>
                  <a:lnTo>
                    <a:pt x="22821" y="3810"/>
                  </a:lnTo>
                  <a:lnTo>
                    <a:pt x="22821" y="5080"/>
                  </a:lnTo>
                  <a:lnTo>
                    <a:pt x="109702" y="5080"/>
                  </a:lnTo>
                  <a:lnTo>
                    <a:pt x="109702" y="6350"/>
                  </a:lnTo>
                  <a:lnTo>
                    <a:pt x="539635" y="6350"/>
                  </a:lnTo>
                  <a:lnTo>
                    <a:pt x="539635" y="5080"/>
                  </a:lnTo>
                  <a:lnTo>
                    <a:pt x="626516" y="5080"/>
                  </a:lnTo>
                  <a:lnTo>
                    <a:pt x="626516" y="3810"/>
                  </a:lnTo>
                  <a:lnTo>
                    <a:pt x="649338" y="3810"/>
                  </a:lnTo>
                  <a:lnTo>
                    <a:pt x="649338" y="2540"/>
                  </a:lnTo>
                  <a:close/>
                </a:path>
              </a:pathLst>
            </a:custGeom>
            <a:solidFill>
              <a:srgbClr val="253237"/>
            </a:solidFill>
          </p:spPr>
          <p:txBody>
            <a:bodyPr wrap="square" lIns="0" tIns="0" rIns="0" bIns="0" rtlCol="0"/>
            <a:lstStyle/>
            <a:p>
              <a:endParaRPr/>
            </a:p>
          </p:txBody>
        </p:sp>
        <p:sp>
          <p:nvSpPr>
            <p:cNvPr id="70" name="object 70"/>
            <p:cNvSpPr/>
            <p:nvPr/>
          </p:nvSpPr>
          <p:spPr>
            <a:xfrm>
              <a:off x="5684304" y="2916554"/>
              <a:ext cx="2486660" cy="1954530"/>
            </a:xfrm>
            <a:custGeom>
              <a:avLst/>
              <a:gdLst/>
              <a:ahLst/>
              <a:cxnLst/>
              <a:rect l="l" t="t" r="r" b="b"/>
              <a:pathLst>
                <a:path w="2486659" h="1954529">
                  <a:moveTo>
                    <a:pt x="2486164" y="1533893"/>
                  </a:moveTo>
                  <a:lnTo>
                    <a:pt x="2483320" y="1486954"/>
                  </a:lnTo>
                  <a:lnTo>
                    <a:pt x="2460104" y="1413687"/>
                  </a:lnTo>
                  <a:lnTo>
                    <a:pt x="2420112" y="1343012"/>
                  </a:lnTo>
                  <a:lnTo>
                    <a:pt x="2382240" y="1289748"/>
                  </a:lnTo>
                  <a:lnTo>
                    <a:pt x="2365413" y="1268704"/>
                  </a:lnTo>
                  <a:lnTo>
                    <a:pt x="2335326" y="1176489"/>
                  </a:lnTo>
                  <a:lnTo>
                    <a:pt x="2264562" y="957249"/>
                  </a:lnTo>
                  <a:lnTo>
                    <a:pt x="2182380" y="697077"/>
                  </a:lnTo>
                  <a:lnTo>
                    <a:pt x="2111019" y="458495"/>
                  </a:lnTo>
                  <a:lnTo>
                    <a:pt x="2102904" y="435317"/>
                  </a:lnTo>
                  <a:lnTo>
                    <a:pt x="2083269" y="390271"/>
                  </a:lnTo>
                  <a:lnTo>
                    <a:pt x="2059292" y="347370"/>
                  </a:lnTo>
                  <a:lnTo>
                    <a:pt x="2031199" y="307060"/>
                  </a:lnTo>
                  <a:lnTo>
                    <a:pt x="1999259" y="269709"/>
                  </a:lnTo>
                  <a:lnTo>
                    <a:pt x="1963801" y="235699"/>
                  </a:lnTo>
                  <a:lnTo>
                    <a:pt x="1925154" y="205346"/>
                  </a:lnTo>
                  <a:lnTo>
                    <a:pt x="1883702" y="178968"/>
                  </a:lnTo>
                  <a:lnTo>
                    <a:pt x="1343533" y="83870"/>
                  </a:lnTo>
                  <a:lnTo>
                    <a:pt x="1236992" y="0"/>
                  </a:lnTo>
                  <a:lnTo>
                    <a:pt x="635723" y="30568"/>
                  </a:lnTo>
                  <a:lnTo>
                    <a:pt x="544334" y="121881"/>
                  </a:lnTo>
                  <a:lnTo>
                    <a:pt x="400672" y="158381"/>
                  </a:lnTo>
                  <a:lnTo>
                    <a:pt x="349313" y="175539"/>
                  </a:lnTo>
                  <a:lnTo>
                    <a:pt x="230301" y="219798"/>
                  </a:lnTo>
                  <a:lnTo>
                    <a:pt x="96316" y="280403"/>
                  </a:lnTo>
                  <a:lnTo>
                    <a:pt x="0" y="346583"/>
                  </a:lnTo>
                  <a:lnTo>
                    <a:pt x="262572" y="1568665"/>
                  </a:lnTo>
                  <a:lnTo>
                    <a:pt x="257898" y="1954390"/>
                  </a:lnTo>
                  <a:lnTo>
                    <a:pt x="1778800" y="1954390"/>
                  </a:lnTo>
                  <a:lnTo>
                    <a:pt x="1788401" y="1051331"/>
                  </a:lnTo>
                  <a:lnTo>
                    <a:pt x="1906041" y="1838833"/>
                  </a:lnTo>
                  <a:lnTo>
                    <a:pt x="2354554" y="1881390"/>
                  </a:lnTo>
                  <a:lnTo>
                    <a:pt x="2366365" y="1881733"/>
                  </a:lnTo>
                  <a:lnTo>
                    <a:pt x="2377935" y="1880654"/>
                  </a:lnTo>
                  <a:lnTo>
                    <a:pt x="2420759" y="1862620"/>
                  </a:lnTo>
                  <a:lnTo>
                    <a:pt x="2451557" y="1818157"/>
                  </a:lnTo>
                  <a:lnTo>
                    <a:pt x="2463685" y="1773047"/>
                  </a:lnTo>
                  <a:lnTo>
                    <a:pt x="2473604" y="1716557"/>
                  </a:lnTo>
                  <a:lnTo>
                    <a:pt x="2480919" y="1654200"/>
                  </a:lnTo>
                  <a:lnTo>
                    <a:pt x="2485237" y="1591475"/>
                  </a:lnTo>
                  <a:lnTo>
                    <a:pt x="2486164" y="1533893"/>
                  </a:lnTo>
                  <a:close/>
                </a:path>
              </a:pathLst>
            </a:custGeom>
            <a:solidFill>
              <a:srgbClr val="ED2133"/>
            </a:solidFill>
          </p:spPr>
          <p:txBody>
            <a:bodyPr wrap="square" lIns="0" tIns="0" rIns="0" bIns="0" rtlCol="0"/>
            <a:lstStyle/>
            <a:p>
              <a:endParaRPr/>
            </a:p>
          </p:txBody>
        </p:sp>
        <p:pic>
          <p:nvPicPr>
            <p:cNvPr id="71" name="object 71"/>
            <p:cNvPicPr/>
            <p:nvPr/>
          </p:nvPicPr>
          <p:blipFill>
            <a:blip r:embed="rId9" cstate="print"/>
            <a:stretch>
              <a:fillRect/>
            </a:stretch>
          </p:blipFill>
          <p:spPr>
            <a:xfrm>
              <a:off x="5079124" y="1347206"/>
              <a:ext cx="3487143" cy="3525377"/>
            </a:xfrm>
            <a:prstGeom prst="rect">
              <a:avLst/>
            </a:prstGeom>
          </p:spPr>
        </p:pic>
      </p:grpSp>
      <p:pic>
        <p:nvPicPr>
          <p:cNvPr id="72" name="object 72"/>
          <p:cNvPicPr/>
          <p:nvPr/>
        </p:nvPicPr>
        <p:blipFill>
          <a:blip r:embed="rId10" cstate="print"/>
          <a:stretch>
            <a:fillRect/>
          </a:stretch>
        </p:blipFill>
        <p:spPr>
          <a:xfrm>
            <a:off x="4632200" y="6150470"/>
            <a:ext cx="4280203" cy="479273"/>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4620260" cy="558800"/>
          </a:xfrm>
          <a:prstGeom prst="rect">
            <a:avLst/>
          </a:prstGeom>
        </p:spPr>
        <p:txBody>
          <a:bodyPr vert="horz" wrap="square" lIns="0" tIns="12700" rIns="0" bIns="0" rtlCol="0">
            <a:spAutoFit/>
          </a:bodyPr>
          <a:lstStyle/>
          <a:p>
            <a:pPr marL="12700">
              <a:lnSpc>
                <a:spcPct val="100000"/>
              </a:lnSpc>
              <a:spcBef>
                <a:spcPts val="100"/>
              </a:spcBef>
            </a:pPr>
            <a:r>
              <a:rPr spc="-70" dirty="0"/>
              <a:t>HEADLESS</a:t>
            </a:r>
            <a:r>
              <a:rPr spc="-170" dirty="0"/>
              <a:t> </a:t>
            </a:r>
            <a:r>
              <a:rPr spc="-105" dirty="0"/>
              <a:t>SERVICES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1217275" cy="3006725"/>
          </a:xfrm>
          <a:prstGeom prst="rect">
            <a:avLst/>
          </a:prstGeom>
        </p:spPr>
        <p:txBody>
          <a:bodyPr vert="horz" wrap="square" lIns="0" tIns="178435" rIns="0" bIns="0" rtlCol="0">
            <a:spAutoFit/>
          </a:bodyPr>
          <a:lstStyle/>
          <a:p>
            <a:pPr marL="12700">
              <a:lnSpc>
                <a:spcPct val="100000"/>
              </a:lnSpc>
              <a:spcBef>
                <a:spcPts val="1405"/>
              </a:spcBef>
            </a:pPr>
            <a:r>
              <a:rPr sz="2100" spc="85" dirty="0">
                <a:solidFill>
                  <a:srgbClr val="333333"/>
                </a:solidFill>
                <a:latin typeface="Trebuchet MS"/>
                <a:cs typeface="Trebuchet MS"/>
              </a:rPr>
              <a:t>A</a:t>
            </a:r>
            <a:r>
              <a:rPr sz="2100" spc="-5" dirty="0">
                <a:solidFill>
                  <a:srgbClr val="333333"/>
                </a:solidFill>
                <a:latin typeface="Trebuchet MS"/>
                <a:cs typeface="Trebuchet MS"/>
              </a:rPr>
              <a:t> </a:t>
            </a:r>
            <a:r>
              <a:rPr sz="2100" dirty="0">
                <a:solidFill>
                  <a:srgbClr val="ED2137"/>
                </a:solidFill>
                <a:latin typeface="Trebuchet MS"/>
                <a:cs typeface="Trebuchet MS"/>
              </a:rPr>
              <a:t>Service</a:t>
            </a:r>
            <a:r>
              <a:rPr sz="2100" spc="-5" dirty="0">
                <a:solidFill>
                  <a:srgbClr val="ED2137"/>
                </a:solidFill>
                <a:latin typeface="Trebuchet MS"/>
                <a:cs typeface="Trebuchet MS"/>
              </a:rPr>
              <a:t> </a:t>
            </a:r>
            <a:r>
              <a:rPr sz="2100" spc="55" dirty="0">
                <a:solidFill>
                  <a:srgbClr val="333333"/>
                </a:solidFill>
                <a:latin typeface="Trebuchet MS"/>
                <a:cs typeface="Trebuchet MS"/>
              </a:rPr>
              <a:t>provides</a:t>
            </a:r>
            <a:r>
              <a:rPr sz="2100"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dirty="0">
                <a:solidFill>
                  <a:srgbClr val="333333"/>
                </a:solidFill>
                <a:latin typeface="Trebuchet MS"/>
                <a:cs typeface="Trebuchet MS"/>
              </a:rPr>
              <a:t>single</a:t>
            </a:r>
            <a:r>
              <a:rPr sz="2100" spc="-5" dirty="0">
                <a:solidFill>
                  <a:srgbClr val="333333"/>
                </a:solidFill>
                <a:latin typeface="Trebuchet MS"/>
                <a:cs typeface="Trebuchet MS"/>
              </a:rPr>
              <a:t> </a:t>
            </a:r>
            <a:r>
              <a:rPr sz="2100" dirty="0">
                <a:solidFill>
                  <a:srgbClr val="333333"/>
                </a:solidFill>
                <a:latin typeface="Trebuchet MS"/>
                <a:cs typeface="Trebuchet MS"/>
              </a:rPr>
              <a:t>entrypoint to</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dirty="0">
                <a:solidFill>
                  <a:srgbClr val="333333"/>
                </a:solidFill>
                <a:latin typeface="Trebuchet MS"/>
                <a:cs typeface="Trebuchet MS"/>
              </a:rPr>
              <a:t> set</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spc="95" dirty="0">
                <a:solidFill>
                  <a:srgbClr val="ED2137"/>
                </a:solidFill>
                <a:latin typeface="Trebuchet MS"/>
                <a:cs typeface="Trebuchet MS"/>
              </a:rPr>
              <a:t>Pods</a:t>
            </a:r>
            <a:endParaRPr sz="2100">
              <a:latin typeface="Trebuchet MS"/>
              <a:cs typeface="Trebuchet MS"/>
            </a:endParaRPr>
          </a:p>
          <a:p>
            <a:pPr marL="12700" marR="5080">
              <a:lnSpc>
                <a:spcPts val="2100"/>
              </a:lnSpc>
              <a:spcBef>
                <a:spcPts val="1725"/>
              </a:spcBef>
            </a:pPr>
            <a:r>
              <a:rPr sz="2100" spc="60" dirty="0">
                <a:solidFill>
                  <a:srgbClr val="333333"/>
                </a:solidFill>
                <a:latin typeface="Trebuchet MS"/>
                <a:cs typeface="Trebuchet MS"/>
              </a:rPr>
              <a:t>But</a:t>
            </a:r>
            <a:r>
              <a:rPr sz="2100" spc="-50" dirty="0">
                <a:solidFill>
                  <a:srgbClr val="333333"/>
                </a:solidFill>
                <a:latin typeface="Trebuchet MS"/>
                <a:cs typeface="Trebuchet MS"/>
              </a:rPr>
              <a:t> </a:t>
            </a:r>
            <a:r>
              <a:rPr sz="2100" spc="75" dirty="0">
                <a:solidFill>
                  <a:srgbClr val="333333"/>
                </a:solidFill>
                <a:latin typeface="Trebuchet MS"/>
                <a:cs typeface="Trebuchet MS"/>
              </a:rPr>
              <a:t>sometimes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65" dirty="0">
                <a:solidFill>
                  <a:srgbClr val="333333"/>
                </a:solidFill>
                <a:latin typeface="Trebuchet MS"/>
                <a:cs typeface="Trebuchet MS"/>
              </a:rPr>
              <a:t>customer</a:t>
            </a:r>
            <a:r>
              <a:rPr sz="2100" spc="-45" dirty="0">
                <a:solidFill>
                  <a:srgbClr val="333333"/>
                </a:solidFill>
                <a:latin typeface="Trebuchet MS"/>
                <a:cs typeface="Trebuchet MS"/>
              </a:rPr>
              <a:t> </a:t>
            </a:r>
            <a:r>
              <a:rPr sz="2100" spc="85" dirty="0">
                <a:solidFill>
                  <a:srgbClr val="333333"/>
                </a:solidFill>
                <a:latin typeface="Trebuchet MS"/>
                <a:cs typeface="Trebuchet MS"/>
              </a:rPr>
              <a:t>needs</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spc="85" dirty="0">
                <a:solidFill>
                  <a:srgbClr val="333333"/>
                </a:solidFill>
                <a:latin typeface="Trebuchet MS"/>
                <a:cs typeface="Trebuchet MS"/>
              </a:rPr>
              <a:t>know</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5" dirty="0">
                <a:solidFill>
                  <a:srgbClr val="333333"/>
                </a:solidFill>
                <a:latin typeface="Trebuchet MS"/>
                <a:cs typeface="Trebuchet MS"/>
              </a:rPr>
              <a:t>IPs</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14" dirty="0">
                <a:solidFill>
                  <a:srgbClr val="ED2137"/>
                </a:solidFill>
                <a:latin typeface="Trebuchet MS"/>
                <a:cs typeface="Trebuchet MS"/>
              </a:rPr>
              <a:t>Pods</a:t>
            </a:r>
            <a:r>
              <a:rPr sz="2100" spc="-45" dirty="0">
                <a:solidFill>
                  <a:srgbClr val="ED2137"/>
                </a:solidFill>
                <a:latin typeface="Trebuchet MS"/>
                <a:cs typeface="Trebuchet MS"/>
              </a:rPr>
              <a:t> </a:t>
            </a:r>
            <a:r>
              <a:rPr sz="2100" dirty="0">
                <a:solidFill>
                  <a:srgbClr val="333333"/>
                </a:solidFill>
                <a:latin typeface="Trebuchet MS"/>
                <a:cs typeface="Trebuchet MS"/>
              </a:rPr>
              <a:t>rather</a:t>
            </a:r>
            <a:r>
              <a:rPr sz="2100" spc="-45" dirty="0">
                <a:solidFill>
                  <a:srgbClr val="333333"/>
                </a:solidFill>
                <a:latin typeface="Trebuchet MS"/>
                <a:cs typeface="Trebuchet MS"/>
              </a:rPr>
              <a:t> </a:t>
            </a:r>
            <a:r>
              <a:rPr sz="2100" spc="50" dirty="0">
                <a:solidFill>
                  <a:srgbClr val="333333"/>
                </a:solidFill>
                <a:latin typeface="Trebuchet MS"/>
                <a:cs typeface="Trebuchet MS"/>
              </a:rPr>
              <a:t>than</a:t>
            </a:r>
            <a:r>
              <a:rPr sz="2100" spc="-45" dirty="0">
                <a:solidFill>
                  <a:srgbClr val="333333"/>
                </a:solidFill>
                <a:latin typeface="Trebuchet MS"/>
                <a:cs typeface="Trebuchet MS"/>
              </a:rPr>
              <a:t> </a:t>
            </a:r>
            <a:r>
              <a:rPr sz="2100" spc="85" dirty="0">
                <a:solidFill>
                  <a:srgbClr val="333333"/>
                </a:solidFill>
                <a:latin typeface="Trebuchet MS"/>
                <a:cs typeface="Trebuchet MS"/>
              </a:rPr>
              <a:t>using</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IP</a:t>
            </a:r>
            <a:r>
              <a:rPr sz="2100" spc="-45" dirty="0">
                <a:solidFill>
                  <a:srgbClr val="333333"/>
                </a:solidFill>
                <a:latin typeface="Trebuchet MS"/>
                <a:cs typeface="Trebuchet MS"/>
              </a:rPr>
              <a:t> </a:t>
            </a:r>
            <a:r>
              <a:rPr sz="2100" spc="-25" dirty="0">
                <a:solidFill>
                  <a:srgbClr val="333333"/>
                </a:solidFill>
                <a:latin typeface="Trebuchet MS"/>
                <a:cs typeface="Trebuchet MS"/>
              </a:rPr>
              <a:t>of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Service</a:t>
            </a:r>
            <a:r>
              <a:rPr sz="2100" spc="-45" dirty="0">
                <a:solidFill>
                  <a:srgbClr val="333333"/>
                </a:solidFill>
                <a:latin typeface="Trebuchet MS"/>
                <a:cs typeface="Trebuchet MS"/>
              </a:rPr>
              <a:t> </a:t>
            </a:r>
            <a:r>
              <a:rPr sz="2100" spc="-90" dirty="0">
                <a:solidFill>
                  <a:srgbClr val="333333"/>
                </a:solidFill>
                <a:latin typeface="Trebuchet MS"/>
                <a:cs typeface="Trebuchet MS"/>
              </a:rPr>
              <a:t>(ex:</a:t>
            </a:r>
            <a:r>
              <a:rPr sz="2100" spc="-45" dirty="0">
                <a:solidFill>
                  <a:srgbClr val="333333"/>
                </a:solidFill>
                <a:latin typeface="Trebuchet MS"/>
                <a:cs typeface="Trebuchet MS"/>
              </a:rPr>
              <a:t> </a:t>
            </a:r>
            <a:r>
              <a:rPr sz="2100" dirty="0">
                <a:solidFill>
                  <a:srgbClr val="333333"/>
                </a:solidFill>
                <a:latin typeface="Trebuchet MS"/>
                <a:cs typeface="Trebuchet MS"/>
              </a:rPr>
              <a:t>Netflix</a:t>
            </a:r>
            <a:r>
              <a:rPr sz="2100" spc="-40" dirty="0">
                <a:solidFill>
                  <a:srgbClr val="333333"/>
                </a:solidFill>
                <a:latin typeface="Trebuchet MS"/>
                <a:cs typeface="Trebuchet MS"/>
              </a:rPr>
              <a:t> </a:t>
            </a:r>
            <a:r>
              <a:rPr sz="2100" spc="-10" dirty="0">
                <a:solidFill>
                  <a:srgbClr val="333333"/>
                </a:solidFill>
                <a:latin typeface="Trebuchet MS"/>
                <a:cs typeface="Trebuchet MS"/>
              </a:rPr>
              <a:t>Ribbon)</a:t>
            </a:r>
            <a:endParaRPr sz="2100">
              <a:latin typeface="Trebuchet MS"/>
              <a:cs typeface="Trebuchet MS"/>
            </a:endParaRPr>
          </a:p>
          <a:p>
            <a:pPr marL="12700">
              <a:lnSpc>
                <a:spcPct val="100000"/>
              </a:lnSpc>
              <a:spcBef>
                <a:spcPts val="1230"/>
              </a:spcBef>
            </a:pPr>
            <a:r>
              <a:rPr sz="2100" spc="-35" dirty="0">
                <a:solidFill>
                  <a:srgbClr val="333333"/>
                </a:solidFill>
                <a:latin typeface="Trebuchet MS"/>
                <a:cs typeface="Trebuchet MS"/>
              </a:rPr>
              <a:t>It</a:t>
            </a:r>
            <a:r>
              <a:rPr sz="2100" spc="-75" dirty="0">
                <a:solidFill>
                  <a:srgbClr val="333333"/>
                </a:solidFill>
                <a:latin typeface="Trebuchet MS"/>
                <a:cs typeface="Trebuchet MS"/>
              </a:rPr>
              <a:t> </a:t>
            </a:r>
            <a:r>
              <a:rPr sz="2100" dirty="0">
                <a:solidFill>
                  <a:srgbClr val="333333"/>
                </a:solidFill>
                <a:latin typeface="Trebuchet MS"/>
                <a:cs typeface="Trebuchet MS"/>
              </a:rPr>
              <a:t>is</a:t>
            </a:r>
            <a:r>
              <a:rPr sz="2100" spc="-70" dirty="0">
                <a:solidFill>
                  <a:srgbClr val="333333"/>
                </a:solidFill>
                <a:latin typeface="Trebuchet MS"/>
                <a:cs typeface="Trebuchet MS"/>
              </a:rPr>
              <a:t> </a:t>
            </a:r>
            <a:r>
              <a:rPr sz="2100" spc="55" dirty="0">
                <a:solidFill>
                  <a:srgbClr val="333333"/>
                </a:solidFill>
                <a:latin typeface="Trebuchet MS"/>
                <a:cs typeface="Trebuchet MS"/>
              </a:rPr>
              <a:t>possible</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dirty="0">
                <a:solidFill>
                  <a:srgbClr val="333333"/>
                </a:solidFill>
                <a:latin typeface="Trebuchet MS"/>
                <a:cs typeface="Trebuchet MS"/>
              </a:rPr>
              <a:t>create</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254" dirty="0">
                <a:solidFill>
                  <a:srgbClr val="ED2137"/>
                </a:solidFill>
                <a:latin typeface="Tahoma"/>
                <a:cs typeface="Tahoma"/>
              </a:rPr>
              <a:t>headless</a:t>
            </a:r>
            <a:r>
              <a:rPr sz="2100" spc="-95" dirty="0">
                <a:solidFill>
                  <a:srgbClr val="ED2137"/>
                </a:solidFill>
                <a:latin typeface="Tahoma"/>
                <a:cs typeface="Tahoma"/>
              </a:rPr>
              <a:t> </a:t>
            </a:r>
            <a:r>
              <a:rPr sz="2100" spc="-10" dirty="0">
                <a:solidFill>
                  <a:srgbClr val="ED2137"/>
                </a:solidFill>
                <a:latin typeface="Trebuchet MS"/>
                <a:cs typeface="Trebuchet MS"/>
              </a:rPr>
              <a:t>Service</a:t>
            </a:r>
            <a:endParaRPr sz="2100">
              <a:latin typeface="Trebuchet MS"/>
              <a:cs typeface="Trebuchet MS"/>
            </a:endParaRPr>
          </a:p>
          <a:p>
            <a:pPr marL="12700">
              <a:lnSpc>
                <a:spcPct val="100000"/>
              </a:lnSpc>
              <a:spcBef>
                <a:spcPts val="1455"/>
              </a:spcBef>
              <a:tabLst>
                <a:tab pos="4067175" algn="l"/>
              </a:tabLst>
            </a:pP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114" dirty="0">
                <a:solidFill>
                  <a:srgbClr val="333333"/>
                </a:solidFill>
                <a:latin typeface="Trebuchet MS"/>
                <a:cs typeface="Trebuchet MS"/>
              </a:rPr>
              <a:t>do</a:t>
            </a:r>
            <a:r>
              <a:rPr sz="2100" spc="-50" dirty="0">
                <a:solidFill>
                  <a:srgbClr val="333333"/>
                </a:solidFill>
                <a:latin typeface="Trebuchet MS"/>
                <a:cs typeface="Trebuchet MS"/>
              </a:rPr>
              <a:t> </a:t>
            </a:r>
            <a:r>
              <a:rPr sz="2100" spc="-20" dirty="0">
                <a:solidFill>
                  <a:srgbClr val="333333"/>
                </a:solidFill>
                <a:latin typeface="Trebuchet MS"/>
                <a:cs typeface="Trebuchet MS"/>
              </a:rPr>
              <a:t>this,</a:t>
            </a:r>
            <a:r>
              <a:rPr sz="2100" spc="-55" dirty="0">
                <a:solidFill>
                  <a:srgbClr val="333333"/>
                </a:solidFill>
                <a:latin typeface="Trebuchet MS"/>
                <a:cs typeface="Trebuchet MS"/>
              </a:rPr>
              <a:t> </a:t>
            </a:r>
            <a:r>
              <a:rPr sz="2100" dirty="0">
                <a:solidFill>
                  <a:srgbClr val="333333"/>
                </a:solidFill>
                <a:latin typeface="Trebuchet MS"/>
                <a:cs typeface="Trebuchet MS"/>
              </a:rPr>
              <a:t>specify</a:t>
            </a:r>
            <a:r>
              <a:rPr sz="2100" spc="-50" dirty="0">
                <a:solidFill>
                  <a:srgbClr val="333333"/>
                </a:solidFill>
                <a:latin typeface="Trebuchet MS"/>
                <a:cs typeface="Trebuchet MS"/>
              </a:rPr>
              <a:t> </a:t>
            </a:r>
            <a:r>
              <a:rPr sz="2100" spc="365" dirty="0">
                <a:solidFill>
                  <a:srgbClr val="ED2137"/>
                </a:solidFill>
                <a:latin typeface="Tahoma"/>
                <a:cs typeface="Tahoma"/>
              </a:rPr>
              <a:t>clusterIP:</a:t>
            </a:r>
            <a:r>
              <a:rPr sz="2100" dirty="0">
                <a:solidFill>
                  <a:srgbClr val="ED2137"/>
                </a:solidFill>
                <a:latin typeface="Tahoma"/>
                <a:cs typeface="Tahoma"/>
              </a:rPr>
              <a:t>	None</a:t>
            </a:r>
            <a:r>
              <a:rPr sz="2100" dirty="0">
                <a:solidFill>
                  <a:srgbClr val="333333"/>
                </a:solidFill>
                <a:latin typeface="Trebuchet MS"/>
                <a:cs typeface="Trebuchet MS"/>
              </a:rPr>
              <a:t>,</a:t>
            </a:r>
            <a:r>
              <a:rPr sz="2100" spc="-80" dirty="0">
                <a:solidFill>
                  <a:srgbClr val="333333"/>
                </a:solidFill>
                <a:latin typeface="Trebuchet MS"/>
                <a:cs typeface="Trebuchet MS"/>
              </a:rPr>
              <a:t> </a:t>
            </a:r>
            <a:r>
              <a:rPr sz="2100" spc="135" dirty="0">
                <a:solidFill>
                  <a:srgbClr val="333333"/>
                </a:solidFill>
                <a:latin typeface="Trebuchet MS"/>
                <a:cs typeface="Trebuchet MS"/>
              </a:rPr>
              <a:t>no</a:t>
            </a:r>
            <a:r>
              <a:rPr sz="2100" spc="-80" dirty="0">
                <a:solidFill>
                  <a:srgbClr val="333333"/>
                </a:solidFill>
                <a:latin typeface="Trebuchet MS"/>
                <a:cs typeface="Trebuchet MS"/>
              </a:rPr>
              <a:t> </a:t>
            </a:r>
            <a:r>
              <a:rPr sz="2100" spc="330" dirty="0">
                <a:solidFill>
                  <a:srgbClr val="ED2137"/>
                </a:solidFill>
                <a:latin typeface="Tahoma"/>
                <a:cs typeface="Tahoma"/>
              </a:rPr>
              <a:t>ClusterIP</a:t>
            </a:r>
            <a:r>
              <a:rPr sz="2100" spc="-105" dirty="0">
                <a:solidFill>
                  <a:srgbClr val="ED2137"/>
                </a:solidFill>
                <a:latin typeface="Tahoma"/>
                <a:cs typeface="Tahoma"/>
              </a:rPr>
              <a:t> </a:t>
            </a:r>
            <a:r>
              <a:rPr sz="2100" spc="-50" dirty="0">
                <a:solidFill>
                  <a:srgbClr val="333333"/>
                </a:solidFill>
                <a:latin typeface="Trebuchet MS"/>
                <a:cs typeface="Trebuchet MS"/>
              </a:rPr>
              <a:t>will</a:t>
            </a:r>
            <a:r>
              <a:rPr sz="2100" spc="-80" dirty="0">
                <a:solidFill>
                  <a:srgbClr val="333333"/>
                </a:solidFill>
                <a:latin typeface="Trebuchet MS"/>
                <a:cs typeface="Trebuchet MS"/>
              </a:rPr>
              <a:t> </a:t>
            </a:r>
            <a:r>
              <a:rPr sz="2100" spc="55" dirty="0">
                <a:solidFill>
                  <a:srgbClr val="333333"/>
                </a:solidFill>
                <a:latin typeface="Trebuchet MS"/>
                <a:cs typeface="Trebuchet MS"/>
              </a:rPr>
              <a:t>be</a:t>
            </a:r>
            <a:r>
              <a:rPr sz="2100" spc="-80" dirty="0">
                <a:solidFill>
                  <a:srgbClr val="333333"/>
                </a:solidFill>
                <a:latin typeface="Trebuchet MS"/>
                <a:cs typeface="Trebuchet MS"/>
              </a:rPr>
              <a:t> </a:t>
            </a:r>
            <a:r>
              <a:rPr sz="2100" spc="-10" dirty="0">
                <a:solidFill>
                  <a:srgbClr val="333333"/>
                </a:solidFill>
                <a:latin typeface="Trebuchet MS"/>
                <a:cs typeface="Trebuchet MS"/>
              </a:rPr>
              <a:t>created</a:t>
            </a:r>
            <a:endParaRPr sz="2100">
              <a:latin typeface="Trebuchet MS"/>
              <a:cs typeface="Trebuchet MS"/>
            </a:endParaRPr>
          </a:p>
          <a:p>
            <a:pPr marL="12700" marR="196215">
              <a:lnSpc>
                <a:spcPts val="2100"/>
              </a:lnSpc>
              <a:spcBef>
                <a:spcPts val="1800"/>
              </a:spcBef>
            </a:pPr>
            <a:r>
              <a:rPr sz="2100" spc="60" dirty="0">
                <a:solidFill>
                  <a:srgbClr val="333333"/>
                </a:solidFill>
                <a:latin typeface="Trebuchet MS"/>
                <a:cs typeface="Trebuchet MS"/>
              </a:rPr>
              <a:t>In</a:t>
            </a:r>
            <a:r>
              <a:rPr sz="2100" spc="-5" dirty="0">
                <a:solidFill>
                  <a:srgbClr val="333333"/>
                </a:solidFill>
                <a:latin typeface="Trebuchet MS"/>
                <a:cs typeface="Trebuchet MS"/>
              </a:rPr>
              <a:t> </a:t>
            </a:r>
            <a:r>
              <a:rPr sz="2100" dirty="0">
                <a:solidFill>
                  <a:srgbClr val="333333"/>
                </a:solidFill>
                <a:latin typeface="Trebuchet MS"/>
                <a:cs typeface="Trebuchet MS"/>
              </a:rPr>
              <a:t>this case, the </a:t>
            </a:r>
            <a:r>
              <a:rPr sz="2100" spc="204" dirty="0">
                <a:solidFill>
                  <a:srgbClr val="ED2137"/>
                </a:solidFill>
                <a:latin typeface="Trebuchet MS"/>
                <a:cs typeface="Trebuchet MS"/>
              </a:rPr>
              <a:t>DNS</a:t>
            </a:r>
            <a:r>
              <a:rPr sz="2100" spc="-5" dirty="0">
                <a:solidFill>
                  <a:srgbClr val="ED2137"/>
                </a:solidFill>
                <a:latin typeface="Trebuchet MS"/>
                <a:cs typeface="Trebuchet MS"/>
              </a:rPr>
              <a:t> </a:t>
            </a:r>
            <a:r>
              <a:rPr sz="2100" dirty="0">
                <a:solidFill>
                  <a:srgbClr val="333333"/>
                </a:solidFill>
                <a:latin typeface="Trebuchet MS"/>
                <a:cs typeface="Trebuchet MS"/>
              </a:rPr>
              <a:t>resolution of the Service </a:t>
            </a:r>
            <a:r>
              <a:rPr sz="2100" spc="-50" dirty="0">
                <a:solidFill>
                  <a:srgbClr val="333333"/>
                </a:solidFill>
                <a:latin typeface="Trebuchet MS"/>
                <a:cs typeface="Trebuchet MS"/>
              </a:rPr>
              <a:t>will</a:t>
            </a:r>
            <a:r>
              <a:rPr sz="2100" spc="-5" dirty="0">
                <a:solidFill>
                  <a:srgbClr val="333333"/>
                </a:solidFill>
                <a:latin typeface="Trebuchet MS"/>
                <a:cs typeface="Trebuchet MS"/>
              </a:rPr>
              <a:t> </a:t>
            </a:r>
            <a:r>
              <a:rPr sz="2100" dirty="0">
                <a:solidFill>
                  <a:srgbClr val="333333"/>
                </a:solidFill>
                <a:latin typeface="Trebuchet MS"/>
                <a:cs typeface="Trebuchet MS"/>
              </a:rPr>
              <a:t>return </a:t>
            </a:r>
            <a:r>
              <a:rPr sz="2100" spc="-40" dirty="0">
                <a:solidFill>
                  <a:srgbClr val="333333"/>
                </a:solidFill>
                <a:latin typeface="Trebuchet MS"/>
                <a:cs typeface="Trebuchet MS"/>
              </a:rPr>
              <a:t>all</a:t>
            </a:r>
            <a:r>
              <a:rPr sz="2100" dirty="0">
                <a:solidFill>
                  <a:srgbClr val="333333"/>
                </a:solidFill>
                <a:latin typeface="Trebuchet MS"/>
                <a:cs typeface="Trebuchet MS"/>
              </a:rPr>
              <a:t> the </a:t>
            </a:r>
            <a:r>
              <a:rPr sz="2100" spc="75" dirty="0">
                <a:solidFill>
                  <a:srgbClr val="333333"/>
                </a:solidFill>
                <a:latin typeface="Trebuchet MS"/>
                <a:cs typeface="Trebuchet MS"/>
              </a:rPr>
              <a:t>IPs</a:t>
            </a:r>
            <a:r>
              <a:rPr sz="2100" dirty="0">
                <a:solidFill>
                  <a:srgbClr val="333333"/>
                </a:solidFill>
                <a:latin typeface="Trebuchet MS"/>
                <a:cs typeface="Trebuchet MS"/>
              </a:rPr>
              <a:t> of</a:t>
            </a:r>
            <a:r>
              <a:rPr sz="2100" spc="-5" dirty="0">
                <a:solidFill>
                  <a:srgbClr val="333333"/>
                </a:solidFill>
                <a:latin typeface="Trebuchet MS"/>
                <a:cs typeface="Trebuchet MS"/>
              </a:rPr>
              <a:t> </a:t>
            </a:r>
            <a:r>
              <a:rPr sz="2100" dirty="0">
                <a:solidFill>
                  <a:srgbClr val="333333"/>
                </a:solidFill>
                <a:latin typeface="Trebuchet MS"/>
                <a:cs typeface="Trebuchet MS"/>
              </a:rPr>
              <a:t>the </a:t>
            </a:r>
            <a:r>
              <a:rPr sz="2100" spc="114" dirty="0">
                <a:solidFill>
                  <a:srgbClr val="ED2137"/>
                </a:solidFill>
                <a:latin typeface="Trebuchet MS"/>
                <a:cs typeface="Trebuchet MS"/>
              </a:rPr>
              <a:t>Pods</a:t>
            </a:r>
            <a:r>
              <a:rPr sz="2100" dirty="0">
                <a:solidFill>
                  <a:srgbClr val="ED2137"/>
                </a:solidFill>
                <a:latin typeface="Trebuchet MS"/>
                <a:cs typeface="Trebuchet MS"/>
              </a:rPr>
              <a:t> </a:t>
            </a:r>
            <a:r>
              <a:rPr sz="2100" dirty="0">
                <a:solidFill>
                  <a:srgbClr val="333333"/>
                </a:solidFill>
                <a:latin typeface="Trebuchet MS"/>
                <a:cs typeface="Trebuchet MS"/>
              </a:rPr>
              <a:t>instead </a:t>
            </a:r>
            <a:r>
              <a:rPr sz="2100" spc="-25" dirty="0">
                <a:solidFill>
                  <a:srgbClr val="333333"/>
                </a:solidFill>
                <a:latin typeface="Trebuchet MS"/>
                <a:cs typeface="Trebuchet MS"/>
              </a:rPr>
              <a:t>of </a:t>
            </a:r>
            <a:r>
              <a:rPr sz="2100" dirty="0">
                <a:solidFill>
                  <a:srgbClr val="333333"/>
                </a:solidFill>
                <a:latin typeface="Trebuchet MS"/>
                <a:cs typeface="Trebuchet MS"/>
              </a:rPr>
              <a:t>returning</a:t>
            </a:r>
            <a:r>
              <a:rPr sz="2100" spc="125" dirty="0">
                <a:solidFill>
                  <a:srgbClr val="333333"/>
                </a:solidFill>
                <a:latin typeface="Trebuchet MS"/>
                <a:cs typeface="Trebuchet MS"/>
              </a:rPr>
              <a:t> </a:t>
            </a:r>
            <a:r>
              <a:rPr sz="2100" spc="65" dirty="0">
                <a:solidFill>
                  <a:srgbClr val="333333"/>
                </a:solidFill>
                <a:latin typeface="Trebuchet MS"/>
                <a:cs typeface="Trebuchet MS"/>
              </a:rPr>
              <a:t>a</a:t>
            </a:r>
            <a:r>
              <a:rPr sz="2100" spc="130" dirty="0">
                <a:solidFill>
                  <a:srgbClr val="333333"/>
                </a:solidFill>
                <a:latin typeface="Trebuchet MS"/>
                <a:cs typeface="Trebuchet MS"/>
              </a:rPr>
              <a:t> </a:t>
            </a:r>
            <a:r>
              <a:rPr sz="2100" spc="-10" dirty="0">
                <a:solidFill>
                  <a:srgbClr val="ED2137"/>
                </a:solidFill>
                <a:latin typeface="Trebuchet MS"/>
                <a:cs typeface="Trebuchet MS"/>
              </a:rPr>
              <a:t>ClusterIP</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pic>
        <p:nvPicPr>
          <p:cNvPr id="7" name="object 7"/>
          <p:cNvPicPr/>
          <p:nvPr/>
        </p:nvPicPr>
        <p:blipFill>
          <a:blip r:embed="rId2" cstate="print"/>
          <a:stretch>
            <a:fillRect/>
          </a:stretch>
        </p:blipFill>
        <p:spPr>
          <a:xfrm>
            <a:off x="933449" y="3381374"/>
            <a:ext cx="95250" cy="95249"/>
          </a:xfrm>
          <a:prstGeom prst="rect">
            <a:avLst/>
          </a:prstGeom>
        </p:spPr>
      </p:pic>
      <p:pic>
        <p:nvPicPr>
          <p:cNvPr id="8" name="object 8"/>
          <p:cNvPicPr/>
          <p:nvPr/>
        </p:nvPicPr>
        <p:blipFill>
          <a:blip r:embed="rId2" cstate="print"/>
          <a:stretch>
            <a:fillRect/>
          </a:stretch>
        </p:blipFill>
        <p:spPr>
          <a:xfrm>
            <a:off x="933449" y="3876674"/>
            <a:ext cx="95250" cy="95249"/>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5528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552824"/>
            <a:ext cx="12211050" cy="1162050"/>
            <a:chOff x="809624" y="3552824"/>
            <a:chExt cx="12211050" cy="1162050"/>
          </a:xfrm>
        </p:grpSpPr>
        <p:sp>
          <p:nvSpPr>
            <p:cNvPr id="4" name="object 4"/>
            <p:cNvSpPr/>
            <p:nvPr/>
          </p:nvSpPr>
          <p:spPr>
            <a:xfrm>
              <a:off x="809612" y="3552824"/>
              <a:ext cx="12211050" cy="1162050"/>
            </a:xfrm>
            <a:custGeom>
              <a:avLst/>
              <a:gdLst/>
              <a:ahLst/>
              <a:cxnLst/>
              <a:rect l="l" t="t" r="r" b="b"/>
              <a:pathLst>
                <a:path w="12211050" h="1162050">
                  <a:moveTo>
                    <a:pt x="12211050" y="0"/>
                  </a:moveTo>
                  <a:lnTo>
                    <a:pt x="12201525" y="0"/>
                  </a:lnTo>
                  <a:lnTo>
                    <a:pt x="12201525" y="1152525"/>
                  </a:lnTo>
                  <a:lnTo>
                    <a:pt x="0" y="1152525"/>
                  </a:lnTo>
                  <a:lnTo>
                    <a:pt x="0" y="1162050"/>
                  </a:lnTo>
                  <a:lnTo>
                    <a:pt x="12201525" y="1162050"/>
                  </a:lnTo>
                  <a:lnTo>
                    <a:pt x="12211050" y="1162050"/>
                  </a:lnTo>
                  <a:lnTo>
                    <a:pt x="12211050" y="115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552824"/>
              <a:ext cx="9525" cy="1162050"/>
            </a:xfrm>
            <a:custGeom>
              <a:avLst/>
              <a:gdLst/>
              <a:ahLst/>
              <a:cxnLst/>
              <a:rect l="l" t="t" r="r" b="b"/>
              <a:pathLst>
                <a:path w="9525" h="1162050">
                  <a:moveTo>
                    <a:pt x="0" y="1162049"/>
                  </a:moveTo>
                  <a:lnTo>
                    <a:pt x="0" y="0"/>
                  </a:lnTo>
                  <a:lnTo>
                    <a:pt x="9524" y="9524"/>
                  </a:lnTo>
                  <a:lnTo>
                    <a:pt x="9524" y="1152524"/>
                  </a:lnTo>
                  <a:lnTo>
                    <a:pt x="0" y="1162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680193"/>
              <a:ext cx="103240" cy="198704"/>
            </a:xfrm>
            <a:prstGeom prst="rect">
              <a:avLst/>
            </a:prstGeom>
          </p:spPr>
        </p:pic>
      </p:grpSp>
      <p:sp>
        <p:nvSpPr>
          <p:cNvPr id="7" name="object 7"/>
          <p:cNvSpPr txBox="1">
            <a:spLocks noGrp="1"/>
          </p:cNvSpPr>
          <p:nvPr>
            <p:ph type="title"/>
          </p:nvPr>
        </p:nvSpPr>
        <p:spPr>
          <a:xfrm>
            <a:off x="796924" y="571563"/>
            <a:ext cx="8836025" cy="558800"/>
          </a:xfrm>
          <a:prstGeom prst="rect">
            <a:avLst/>
          </a:prstGeom>
        </p:spPr>
        <p:txBody>
          <a:bodyPr vert="horz" wrap="square" lIns="0" tIns="12700" rIns="0" bIns="0" rtlCol="0">
            <a:spAutoFit/>
          </a:bodyPr>
          <a:lstStyle/>
          <a:p>
            <a:pPr marL="12700">
              <a:lnSpc>
                <a:spcPct val="100000"/>
              </a:lnSpc>
              <a:spcBef>
                <a:spcPts val="100"/>
              </a:spcBef>
            </a:pPr>
            <a:r>
              <a:rPr spc="-110" dirty="0"/>
              <a:t>ACCESSING</a:t>
            </a:r>
            <a:r>
              <a:rPr spc="-30" dirty="0"/>
              <a:t> </a:t>
            </a:r>
            <a:r>
              <a:rPr spc="75" dirty="0"/>
              <a:t>A</a:t>
            </a:r>
            <a:r>
              <a:rPr spc="-30" dirty="0"/>
              <a:t> </a:t>
            </a:r>
            <a:r>
              <a:rPr dirty="0">
                <a:solidFill>
                  <a:srgbClr val="ED2137"/>
                </a:solidFill>
              </a:rPr>
              <a:t>POD</a:t>
            </a:r>
            <a:r>
              <a:rPr spc="-30" dirty="0">
                <a:solidFill>
                  <a:srgbClr val="ED2137"/>
                </a:solidFill>
              </a:rPr>
              <a:t> </a:t>
            </a:r>
            <a:r>
              <a:rPr spc="120" dirty="0"/>
              <a:t>WITHOUT</a:t>
            </a:r>
            <a:r>
              <a:rPr spc="-30" dirty="0"/>
              <a:t> </a:t>
            </a:r>
            <a:r>
              <a:rPr spc="75" dirty="0"/>
              <a:t>A</a:t>
            </a:r>
            <a:r>
              <a:rPr spc="-30" dirty="0"/>
              <a:t> </a:t>
            </a:r>
            <a:r>
              <a:rPr spc="-70" dirty="0"/>
              <a:t>SERVICE</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511300"/>
            <a:ext cx="11396345" cy="1383665"/>
          </a:xfrm>
          <a:prstGeom prst="rect">
            <a:avLst/>
          </a:prstGeom>
        </p:spPr>
        <p:txBody>
          <a:bodyPr vert="horz" wrap="square" lIns="0" tIns="66040" rIns="0" bIns="0" rtlCol="0">
            <a:spAutoFit/>
          </a:bodyPr>
          <a:lstStyle/>
          <a:p>
            <a:pPr marL="12700" marR="5080">
              <a:lnSpc>
                <a:spcPts val="2100"/>
              </a:lnSpc>
              <a:spcBef>
                <a:spcPts val="520"/>
              </a:spcBef>
            </a:pPr>
            <a:r>
              <a:rPr sz="2100" spc="-35" dirty="0">
                <a:solidFill>
                  <a:srgbClr val="333333"/>
                </a:solidFill>
                <a:latin typeface="Trebuchet MS"/>
                <a:cs typeface="Trebuchet MS"/>
              </a:rPr>
              <a:t>It</a:t>
            </a:r>
            <a:r>
              <a:rPr sz="2100" spc="-40"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60" dirty="0">
                <a:solidFill>
                  <a:srgbClr val="333333"/>
                </a:solidFill>
                <a:latin typeface="Trebuchet MS"/>
                <a:cs typeface="Trebuchet MS"/>
              </a:rPr>
              <a:t>also</a:t>
            </a:r>
            <a:r>
              <a:rPr sz="2100" spc="-35" dirty="0">
                <a:solidFill>
                  <a:srgbClr val="333333"/>
                </a:solidFill>
                <a:latin typeface="Trebuchet MS"/>
                <a:cs typeface="Trebuchet MS"/>
              </a:rPr>
              <a:t> </a:t>
            </a:r>
            <a:r>
              <a:rPr sz="2100" spc="55" dirty="0">
                <a:solidFill>
                  <a:srgbClr val="333333"/>
                </a:solidFill>
                <a:latin typeface="Trebuchet MS"/>
                <a:cs typeface="Trebuchet MS"/>
              </a:rPr>
              <a:t>possible</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temporarily</a:t>
            </a:r>
            <a:r>
              <a:rPr sz="2100" spc="-35" dirty="0">
                <a:solidFill>
                  <a:srgbClr val="333333"/>
                </a:solidFill>
                <a:latin typeface="Trebuchet MS"/>
                <a:cs typeface="Trebuchet MS"/>
              </a:rPr>
              <a:t> </a:t>
            </a:r>
            <a:r>
              <a:rPr sz="2100" spc="50" dirty="0">
                <a:solidFill>
                  <a:srgbClr val="333333"/>
                </a:solidFill>
                <a:latin typeface="Trebuchet MS"/>
                <a:cs typeface="Trebuchet MS"/>
              </a:rPr>
              <a:t>access</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100" dirty="0">
                <a:solidFill>
                  <a:srgbClr val="ED2137"/>
                </a:solidFill>
                <a:latin typeface="Trebuchet MS"/>
                <a:cs typeface="Trebuchet MS"/>
              </a:rPr>
              <a:t>Pod</a:t>
            </a:r>
            <a:r>
              <a:rPr sz="2100" spc="-35" dirty="0">
                <a:solidFill>
                  <a:srgbClr val="ED2137"/>
                </a:solidFill>
                <a:latin typeface="Trebuchet MS"/>
                <a:cs typeface="Trebuchet MS"/>
              </a:rPr>
              <a:t> </a:t>
            </a:r>
            <a:r>
              <a:rPr sz="2100" dirty="0">
                <a:solidFill>
                  <a:srgbClr val="333333"/>
                </a:solidFill>
                <a:latin typeface="Trebuchet MS"/>
                <a:cs typeface="Trebuchet MS"/>
              </a:rPr>
              <a:t>without</a:t>
            </a:r>
            <a:r>
              <a:rPr sz="2100" spc="-35" dirty="0">
                <a:solidFill>
                  <a:srgbClr val="333333"/>
                </a:solidFill>
                <a:latin typeface="Trebuchet MS"/>
                <a:cs typeface="Trebuchet MS"/>
              </a:rPr>
              <a:t> </a:t>
            </a:r>
            <a:r>
              <a:rPr sz="2100" spc="65" dirty="0">
                <a:solidFill>
                  <a:srgbClr val="333333"/>
                </a:solidFill>
                <a:latin typeface="Trebuchet MS"/>
                <a:cs typeface="Trebuchet MS"/>
              </a:rPr>
              <a:t>going</a:t>
            </a:r>
            <a:r>
              <a:rPr sz="2100" spc="-35" dirty="0">
                <a:solidFill>
                  <a:srgbClr val="333333"/>
                </a:solidFill>
                <a:latin typeface="Trebuchet MS"/>
                <a:cs typeface="Trebuchet MS"/>
              </a:rPr>
              <a:t> </a:t>
            </a:r>
            <a:r>
              <a:rPr sz="2100" spc="80" dirty="0">
                <a:solidFill>
                  <a:srgbClr val="333333"/>
                </a:solidFill>
                <a:latin typeface="Trebuchet MS"/>
                <a:cs typeface="Trebuchet MS"/>
              </a:rPr>
              <a:t>through</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10" dirty="0">
                <a:solidFill>
                  <a:srgbClr val="333333"/>
                </a:solidFill>
                <a:latin typeface="Trebuchet MS"/>
                <a:cs typeface="Trebuchet MS"/>
              </a:rPr>
              <a:t>Service,</a:t>
            </a:r>
            <a:r>
              <a:rPr sz="2100" spc="-35" dirty="0">
                <a:solidFill>
                  <a:srgbClr val="333333"/>
                </a:solidFill>
                <a:latin typeface="Trebuchet MS"/>
                <a:cs typeface="Trebuchet MS"/>
              </a:rPr>
              <a:t> </a:t>
            </a:r>
            <a:r>
              <a:rPr sz="2100" dirty="0">
                <a:solidFill>
                  <a:srgbClr val="333333"/>
                </a:solidFill>
                <a:latin typeface="Trebuchet MS"/>
                <a:cs typeface="Trebuchet MS"/>
              </a:rPr>
              <a:t>especially</a:t>
            </a:r>
            <a:r>
              <a:rPr sz="2100" spc="-35" dirty="0">
                <a:solidFill>
                  <a:srgbClr val="333333"/>
                </a:solidFill>
                <a:latin typeface="Trebuchet MS"/>
                <a:cs typeface="Trebuchet MS"/>
              </a:rPr>
              <a:t> </a:t>
            </a:r>
            <a:r>
              <a:rPr sz="2100" spc="-25" dirty="0">
                <a:solidFill>
                  <a:srgbClr val="333333"/>
                </a:solidFill>
                <a:latin typeface="Trebuchet MS"/>
                <a:cs typeface="Trebuchet MS"/>
              </a:rPr>
              <a:t>for </a:t>
            </a:r>
            <a:r>
              <a:rPr sz="2100" spc="-10" dirty="0">
                <a:solidFill>
                  <a:srgbClr val="333333"/>
                </a:solidFill>
                <a:latin typeface="Trebuchet MS"/>
                <a:cs typeface="Trebuchet MS"/>
              </a:rPr>
              <a:t>debugging.</a:t>
            </a:r>
            <a:endParaRPr sz="2100">
              <a:latin typeface="Trebuchet MS"/>
              <a:cs typeface="Trebuchet MS"/>
            </a:endParaRPr>
          </a:p>
          <a:p>
            <a:pPr marL="12700" marR="182880">
              <a:lnSpc>
                <a:spcPts val="2250"/>
              </a:lnSpc>
              <a:spcBef>
                <a:spcPts val="1605"/>
              </a:spcBef>
              <a:tabLst>
                <a:tab pos="1826260" algn="l"/>
              </a:tabLst>
            </a:pP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60" dirty="0">
                <a:solidFill>
                  <a:srgbClr val="ED2137"/>
                </a:solidFill>
                <a:latin typeface="Tahoma"/>
                <a:cs typeface="Tahoma"/>
              </a:rPr>
              <a:t>port-</a:t>
            </a:r>
            <a:r>
              <a:rPr sz="2100" spc="295" dirty="0">
                <a:solidFill>
                  <a:srgbClr val="ED2137"/>
                </a:solidFill>
                <a:latin typeface="Tahoma"/>
                <a:cs typeface="Tahoma"/>
              </a:rPr>
              <a:t>forward</a:t>
            </a:r>
            <a:r>
              <a:rPr sz="2100" spc="-40" dirty="0">
                <a:solidFill>
                  <a:srgbClr val="ED2137"/>
                </a:solidFill>
                <a:latin typeface="Tahoma"/>
                <a:cs typeface="Tahoma"/>
              </a:rPr>
              <a:t> </a:t>
            </a:r>
            <a:r>
              <a:rPr sz="2100" spc="114" dirty="0">
                <a:solidFill>
                  <a:srgbClr val="333333"/>
                </a:solidFill>
                <a:latin typeface="Trebuchet MS"/>
                <a:cs typeface="Trebuchet MS"/>
              </a:rPr>
              <a:t>command</a:t>
            </a:r>
            <a:r>
              <a:rPr sz="2100" spc="-15" dirty="0">
                <a:solidFill>
                  <a:srgbClr val="333333"/>
                </a:solidFill>
                <a:latin typeface="Trebuchet MS"/>
                <a:cs typeface="Trebuchet MS"/>
              </a:rPr>
              <a:t> </a:t>
            </a:r>
            <a:r>
              <a:rPr sz="2100" dirty="0">
                <a:solidFill>
                  <a:srgbClr val="333333"/>
                </a:solidFill>
                <a:latin typeface="Trebuchet MS"/>
                <a:cs typeface="Trebuchet MS"/>
              </a:rPr>
              <a:t>allows</a:t>
            </a:r>
            <a:r>
              <a:rPr sz="2100" spc="-15" dirty="0">
                <a:solidFill>
                  <a:srgbClr val="333333"/>
                </a:solidFill>
                <a:latin typeface="Trebuchet MS"/>
                <a:cs typeface="Trebuchet MS"/>
              </a:rPr>
              <a:t> </a:t>
            </a:r>
            <a:r>
              <a:rPr sz="2100" spc="85" dirty="0">
                <a:solidFill>
                  <a:srgbClr val="333333"/>
                </a:solidFill>
                <a:latin typeface="Trebuchet MS"/>
                <a:cs typeface="Trebuchet MS"/>
              </a:rPr>
              <a:t>you</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temporarily</a:t>
            </a:r>
            <a:r>
              <a:rPr sz="2100" spc="-10" dirty="0">
                <a:solidFill>
                  <a:srgbClr val="333333"/>
                </a:solidFill>
                <a:latin typeface="Trebuchet MS"/>
                <a:cs typeface="Trebuchet MS"/>
              </a:rPr>
              <a:t> </a:t>
            </a:r>
            <a:r>
              <a:rPr sz="2100" spc="50" dirty="0">
                <a:solidFill>
                  <a:srgbClr val="333333"/>
                </a:solidFill>
                <a:latin typeface="Trebuchet MS"/>
                <a:cs typeface="Trebuchet MS"/>
              </a:rPr>
              <a:t>forward</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local</a:t>
            </a:r>
            <a:r>
              <a:rPr sz="2100" spc="-15" dirty="0">
                <a:solidFill>
                  <a:srgbClr val="333333"/>
                </a:solidFill>
                <a:latin typeface="Trebuchet MS"/>
                <a:cs typeface="Trebuchet MS"/>
              </a:rPr>
              <a:t> </a:t>
            </a:r>
            <a:r>
              <a:rPr sz="2100" dirty="0">
                <a:solidFill>
                  <a:srgbClr val="333333"/>
                </a:solidFill>
                <a:latin typeface="Trebuchet MS"/>
                <a:cs typeface="Trebuchet MS"/>
              </a:rPr>
              <a:t>port</a:t>
            </a:r>
            <a:r>
              <a:rPr sz="2100" spc="-15" dirty="0">
                <a:solidFill>
                  <a:srgbClr val="333333"/>
                </a:solidFill>
                <a:latin typeface="Trebuchet MS"/>
                <a:cs typeface="Trebuchet MS"/>
              </a:rPr>
              <a:t> </a:t>
            </a:r>
            <a:r>
              <a:rPr sz="2100" spc="-25" dirty="0">
                <a:solidFill>
                  <a:srgbClr val="333333"/>
                </a:solidFill>
                <a:latin typeface="Trebuchet MS"/>
                <a:cs typeface="Trebuchet MS"/>
              </a:rPr>
              <a:t>(of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75" dirty="0">
                <a:solidFill>
                  <a:srgbClr val="333333"/>
                </a:solidFill>
                <a:latin typeface="Trebuchet MS"/>
                <a:cs typeface="Trebuchet MS"/>
              </a:rPr>
              <a:t>host</a:t>
            </a:r>
            <a:r>
              <a:rPr sz="2100" spc="-10" dirty="0">
                <a:solidFill>
                  <a:srgbClr val="333333"/>
                </a:solidFill>
                <a:latin typeface="Trebuchet MS"/>
                <a:cs typeface="Trebuchet MS"/>
              </a:rPr>
              <a:t> </a:t>
            </a:r>
            <a:r>
              <a:rPr sz="2100" spc="75" dirty="0">
                <a:solidFill>
                  <a:srgbClr val="333333"/>
                </a:solidFill>
                <a:latin typeface="Trebuchet MS"/>
                <a:cs typeface="Trebuchet MS"/>
              </a:rPr>
              <a:t>from</a:t>
            </a:r>
            <a:r>
              <a:rPr sz="2100" spc="-10" dirty="0">
                <a:solidFill>
                  <a:srgbClr val="333333"/>
                </a:solidFill>
                <a:latin typeface="Trebuchet MS"/>
                <a:cs typeface="Trebuchet MS"/>
              </a:rPr>
              <a:t> </a:t>
            </a:r>
            <a:r>
              <a:rPr sz="2100" dirty="0">
                <a:solidFill>
                  <a:srgbClr val="333333"/>
                </a:solidFill>
                <a:latin typeface="Trebuchet MS"/>
                <a:cs typeface="Trebuchet MS"/>
              </a:rPr>
              <a:t>which</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310" dirty="0">
                <a:solidFill>
                  <a:srgbClr val="ED2137"/>
                </a:solidFill>
                <a:latin typeface="Tahoma"/>
                <a:cs typeface="Tahoma"/>
              </a:rPr>
              <a:t>kubectl</a:t>
            </a:r>
            <a:r>
              <a:rPr sz="2100" spc="-30" dirty="0">
                <a:solidFill>
                  <a:srgbClr val="ED2137"/>
                </a:solidFill>
                <a:latin typeface="Tahoma"/>
                <a:cs typeface="Tahoma"/>
              </a:rPr>
              <a:t> </a:t>
            </a:r>
            <a:r>
              <a:rPr sz="2100" spc="114" dirty="0">
                <a:solidFill>
                  <a:srgbClr val="333333"/>
                </a:solidFill>
                <a:latin typeface="Trebuchet MS"/>
                <a:cs typeface="Trebuchet MS"/>
              </a:rPr>
              <a:t>command</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dirty="0">
                <a:solidFill>
                  <a:srgbClr val="333333"/>
                </a:solidFill>
                <a:latin typeface="Trebuchet MS"/>
                <a:cs typeface="Trebuchet MS"/>
              </a:rPr>
              <a:t>launched)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port</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20" dirty="0">
                <a:solidFill>
                  <a:srgbClr val="333333"/>
                </a:solidFill>
                <a:latin typeface="Trebuchet MS"/>
                <a:cs typeface="Trebuchet MS"/>
              </a:rPr>
              <a:t>Pod.</a:t>
            </a:r>
            <a:endParaRPr sz="2100">
              <a:latin typeface="Trebuchet MS"/>
              <a:cs typeface="Trebuchet MS"/>
            </a:endParaRPr>
          </a:p>
        </p:txBody>
      </p:sp>
      <p:pic>
        <p:nvPicPr>
          <p:cNvPr id="10" name="object 10"/>
          <p:cNvPicPr/>
          <p:nvPr/>
        </p:nvPicPr>
        <p:blipFill>
          <a:blip r:embed="rId3" cstate="print"/>
          <a:stretch>
            <a:fillRect/>
          </a:stretch>
        </p:blipFill>
        <p:spPr>
          <a:xfrm>
            <a:off x="933449" y="2400299"/>
            <a:ext cx="95250" cy="95249"/>
          </a:xfrm>
          <a:prstGeom prst="rect">
            <a:avLst/>
          </a:prstGeom>
        </p:spPr>
      </p:pic>
      <p:sp>
        <p:nvSpPr>
          <p:cNvPr id="11" name="object 11"/>
          <p:cNvSpPr txBox="1"/>
          <p:nvPr/>
        </p:nvSpPr>
        <p:spPr>
          <a:xfrm>
            <a:off x="819149" y="3625850"/>
            <a:ext cx="12192000" cy="991235"/>
          </a:xfrm>
          <a:prstGeom prst="rect">
            <a:avLst/>
          </a:prstGeom>
        </p:spPr>
        <p:txBody>
          <a:bodyPr vert="horz" wrap="square" lIns="0" tIns="31115" rIns="0" bIns="0" rtlCol="0">
            <a:spAutoFit/>
          </a:bodyPr>
          <a:lstStyle/>
          <a:p>
            <a:pPr marL="142875" marR="7372984" indent="252095">
              <a:lnSpc>
                <a:spcPts val="1880"/>
              </a:lnSpc>
              <a:spcBef>
                <a:spcPts val="245"/>
              </a:spcBef>
            </a:pPr>
            <a:r>
              <a:rPr sz="1650" spc="245" dirty="0">
                <a:latin typeface="Tahoma"/>
                <a:cs typeface="Tahoma"/>
              </a:rPr>
              <a:t>kubectl</a:t>
            </a:r>
            <a:r>
              <a:rPr sz="1650" spc="30" dirty="0">
                <a:latin typeface="Tahoma"/>
                <a:cs typeface="Tahoma"/>
              </a:rPr>
              <a:t>  </a:t>
            </a:r>
            <a:r>
              <a:rPr sz="1650" spc="204" dirty="0">
                <a:latin typeface="Tahoma"/>
                <a:cs typeface="Tahoma"/>
              </a:rPr>
              <a:t>port-</a:t>
            </a:r>
            <a:r>
              <a:rPr sz="1650" spc="229" dirty="0">
                <a:latin typeface="Tahoma"/>
                <a:cs typeface="Tahoma"/>
              </a:rPr>
              <a:t>forward</a:t>
            </a:r>
            <a:r>
              <a:rPr sz="1650" spc="30" dirty="0">
                <a:latin typeface="Tahoma"/>
                <a:cs typeface="Tahoma"/>
              </a:rPr>
              <a:t>  </a:t>
            </a:r>
            <a:r>
              <a:rPr sz="1650" dirty="0">
                <a:solidFill>
                  <a:srgbClr val="DD4A67"/>
                </a:solidFill>
                <a:latin typeface="Tahoma"/>
                <a:cs typeface="Tahoma"/>
              </a:rPr>
              <a:t>whoami</a:t>
            </a:r>
            <a:r>
              <a:rPr sz="1650" spc="35" dirty="0">
                <a:solidFill>
                  <a:srgbClr val="DD4A67"/>
                </a:solidFill>
                <a:latin typeface="Tahoma"/>
                <a:cs typeface="Tahoma"/>
              </a:rPr>
              <a:t>  </a:t>
            </a:r>
            <a:r>
              <a:rPr sz="1650" spc="120" dirty="0">
                <a:solidFill>
                  <a:srgbClr val="990054"/>
                </a:solidFill>
                <a:latin typeface="Tahoma"/>
                <a:cs typeface="Tahoma"/>
              </a:rPr>
              <a:t>8080</a:t>
            </a:r>
            <a:r>
              <a:rPr sz="1650" spc="120" dirty="0">
                <a:latin typeface="Tahoma"/>
                <a:cs typeface="Tahoma"/>
              </a:rPr>
              <a:t>:80 </a:t>
            </a:r>
            <a:r>
              <a:rPr sz="1650" spc="170" dirty="0">
                <a:latin typeface="Tahoma"/>
                <a:cs typeface="Tahoma"/>
              </a:rPr>
              <a:t>Forwarding</a:t>
            </a:r>
            <a:r>
              <a:rPr sz="1650" spc="484" dirty="0">
                <a:latin typeface="Tahoma"/>
                <a:cs typeface="Tahoma"/>
              </a:rPr>
              <a:t> </a:t>
            </a:r>
            <a:r>
              <a:rPr sz="1650" spc="135" dirty="0">
                <a:latin typeface="Tahoma"/>
                <a:cs typeface="Tahoma"/>
              </a:rPr>
              <a:t>from</a:t>
            </a:r>
            <a:r>
              <a:rPr sz="1650" spc="484" dirty="0">
                <a:latin typeface="Tahoma"/>
                <a:cs typeface="Tahoma"/>
              </a:rPr>
              <a:t> </a:t>
            </a:r>
            <a:r>
              <a:rPr sz="1650" spc="195" dirty="0">
                <a:latin typeface="Tahoma"/>
                <a:cs typeface="Tahoma"/>
              </a:rPr>
              <a:t>127.0.0.1:8080</a:t>
            </a:r>
            <a:r>
              <a:rPr sz="1650" spc="484" dirty="0">
                <a:latin typeface="Tahoma"/>
                <a:cs typeface="Tahoma"/>
              </a:rPr>
              <a:t> </a:t>
            </a:r>
            <a:r>
              <a:rPr sz="1650" spc="60" dirty="0">
                <a:latin typeface="Tahoma"/>
                <a:cs typeface="Tahoma"/>
              </a:rPr>
              <a:t>-</a:t>
            </a:r>
            <a:r>
              <a:rPr sz="1650" spc="120" dirty="0">
                <a:latin typeface="Tahoma"/>
                <a:cs typeface="Tahoma"/>
              </a:rPr>
              <a:t>&gt;</a:t>
            </a:r>
            <a:r>
              <a:rPr sz="1650" spc="484" dirty="0">
                <a:latin typeface="Tahoma"/>
                <a:cs typeface="Tahoma"/>
              </a:rPr>
              <a:t> </a:t>
            </a:r>
            <a:r>
              <a:rPr sz="1650" spc="65" dirty="0">
                <a:latin typeface="Tahoma"/>
                <a:cs typeface="Tahoma"/>
              </a:rPr>
              <a:t>80 </a:t>
            </a:r>
            <a:r>
              <a:rPr sz="1650" spc="190" dirty="0">
                <a:latin typeface="Tahoma"/>
                <a:cs typeface="Tahoma"/>
              </a:rPr>
              <a:t>Handling</a:t>
            </a:r>
            <a:r>
              <a:rPr sz="1650" spc="480" dirty="0">
                <a:latin typeface="Tahoma"/>
                <a:cs typeface="Tahoma"/>
              </a:rPr>
              <a:t> </a:t>
            </a:r>
            <a:r>
              <a:rPr sz="1650" spc="195" dirty="0">
                <a:latin typeface="Tahoma"/>
                <a:cs typeface="Tahoma"/>
              </a:rPr>
              <a:t>connection</a:t>
            </a:r>
            <a:r>
              <a:rPr sz="1650" spc="484" dirty="0">
                <a:latin typeface="Tahoma"/>
                <a:cs typeface="Tahoma"/>
              </a:rPr>
              <a:t> </a:t>
            </a:r>
            <a:r>
              <a:rPr sz="1650" spc="315" dirty="0">
                <a:latin typeface="Tahoma"/>
                <a:cs typeface="Tahoma"/>
              </a:rPr>
              <a:t>for</a:t>
            </a:r>
            <a:r>
              <a:rPr sz="1650" spc="484" dirty="0">
                <a:latin typeface="Tahoma"/>
                <a:cs typeface="Tahoma"/>
              </a:rPr>
              <a:t> </a:t>
            </a:r>
            <a:r>
              <a:rPr sz="1650" spc="70" dirty="0">
                <a:latin typeface="Tahoma"/>
                <a:cs typeface="Tahoma"/>
              </a:rPr>
              <a:t>8080</a:t>
            </a:r>
            <a:endParaRPr sz="1650">
              <a:latin typeface="Tahoma"/>
              <a:cs typeface="Tahoma"/>
            </a:endParaRPr>
          </a:p>
          <a:p>
            <a:pPr marL="142875">
              <a:lnSpc>
                <a:spcPts val="1820"/>
              </a:lnSpc>
            </a:pPr>
            <a:r>
              <a:rPr sz="1650" spc="190" dirty="0">
                <a:latin typeface="Tahoma"/>
                <a:cs typeface="Tahoma"/>
              </a:rPr>
              <a:t>Handling</a:t>
            </a:r>
            <a:r>
              <a:rPr sz="1650" spc="480" dirty="0">
                <a:latin typeface="Tahoma"/>
                <a:cs typeface="Tahoma"/>
              </a:rPr>
              <a:t> </a:t>
            </a:r>
            <a:r>
              <a:rPr sz="1650" spc="195" dirty="0">
                <a:latin typeface="Tahoma"/>
                <a:cs typeface="Tahoma"/>
              </a:rPr>
              <a:t>connection</a:t>
            </a:r>
            <a:r>
              <a:rPr sz="1650" spc="484" dirty="0">
                <a:latin typeface="Tahoma"/>
                <a:cs typeface="Tahoma"/>
              </a:rPr>
              <a:t> </a:t>
            </a:r>
            <a:r>
              <a:rPr sz="1650" spc="315" dirty="0">
                <a:latin typeface="Tahoma"/>
                <a:cs typeface="Tahoma"/>
              </a:rPr>
              <a:t>for</a:t>
            </a:r>
            <a:r>
              <a:rPr sz="1650" spc="484" dirty="0">
                <a:latin typeface="Tahoma"/>
                <a:cs typeface="Tahoma"/>
              </a:rPr>
              <a:t> </a:t>
            </a:r>
            <a:r>
              <a:rPr sz="1650" spc="70" dirty="0">
                <a:latin typeface="Tahoma"/>
                <a:cs typeface="Tahoma"/>
              </a:rPr>
              <a:t>8080</a:t>
            </a:r>
            <a:endParaRPr sz="1650">
              <a:latin typeface="Tahoma"/>
              <a:cs typeface="Tahoma"/>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5911" y="6130937"/>
            <a:ext cx="10638885" cy="445554"/>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8168640" cy="558800"/>
          </a:xfrm>
          <a:prstGeom prst="rect">
            <a:avLst/>
          </a:prstGeom>
        </p:spPr>
        <p:txBody>
          <a:bodyPr vert="horz" wrap="square" lIns="0" tIns="12700" rIns="0" bIns="0" rtlCol="0">
            <a:spAutoFit/>
          </a:bodyPr>
          <a:lstStyle/>
          <a:p>
            <a:pPr marL="12700">
              <a:lnSpc>
                <a:spcPct val="100000"/>
              </a:lnSpc>
              <a:spcBef>
                <a:spcPts val="100"/>
              </a:spcBef>
            </a:pPr>
            <a:r>
              <a:rPr spc="-140" dirty="0"/>
              <a:t>SECURE</a:t>
            </a:r>
            <a:r>
              <a:rPr spc="-105" dirty="0"/>
              <a:t> </a:t>
            </a:r>
            <a:r>
              <a:rPr spc="-120" dirty="0"/>
              <a:t>SERVICES </a:t>
            </a:r>
            <a:r>
              <a:rPr dirty="0"/>
              <a:t>INSIDE</a:t>
            </a:r>
            <a:r>
              <a:rPr spc="-110" dirty="0"/>
              <a:t> </a:t>
            </a:r>
            <a:r>
              <a:rPr spc="75" dirty="0"/>
              <a:t>A</a:t>
            </a:r>
            <a:r>
              <a:rPr spc="-110" dirty="0"/>
              <a:t> </a:t>
            </a:r>
            <a:r>
              <a:rPr spc="-90" dirty="0"/>
              <a:t>CLUSTER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3" cstate="print"/>
          <a:stretch>
            <a:fillRect/>
          </a:stretch>
        </p:blipFill>
        <p:spPr>
          <a:xfrm>
            <a:off x="1309687" y="3090862"/>
            <a:ext cx="104775" cy="104774"/>
          </a:xfrm>
          <a:prstGeom prst="rect">
            <a:avLst/>
          </a:prstGeom>
        </p:spPr>
      </p:pic>
      <p:pic>
        <p:nvPicPr>
          <p:cNvPr id="7" name="object 7"/>
          <p:cNvPicPr/>
          <p:nvPr/>
        </p:nvPicPr>
        <p:blipFill>
          <a:blip r:embed="rId3" cstate="print"/>
          <a:stretch>
            <a:fillRect/>
          </a:stretch>
        </p:blipFill>
        <p:spPr>
          <a:xfrm>
            <a:off x="1309687" y="3567112"/>
            <a:ext cx="104775" cy="104774"/>
          </a:xfrm>
          <a:prstGeom prst="rect">
            <a:avLst/>
          </a:prstGeom>
        </p:spPr>
      </p:pic>
      <p:sp>
        <p:nvSpPr>
          <p:cNvPr id="8" name="object 8"/>
          <p:cNvSpPr/>
          <p:nvPr/>
        </p:nvSpPr>
        <p:spPr>
          <a:xfrm>
            <a:off x="1695449" y="404812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9" name="object 9"/>
          <p:cNvSpPr txBox="1"/>
          <p:nvPr/>
        </p:nvSpPr>
        <p:spPr>
          <a:xfrm>
            <a:off x="1177924" y="1345564"/>
            <a:ext cx="9345295" cy="2911475"/>
          </a:xfrm>
          <a:prstGeom prst="rect">
            <a:avLst/>
          </a:prstGeom>
        </p:spPr>
        <p:txBody>
          <a:bodyPr vert="horz" wrap="square" lIns="0" tIns="178435" rIns="0" bIns="0" rtlCol="0">
            <a:spAutoFit/>
          </a:bodyPr>
          <a:lstStyle/>
          <a:p>
            <a:pPr marL="12700">
              <a:lnSpc>
                <a:spcPct val="100000"/>
              </a:lnSpc>
              <a:spcBef>
                <a:spcPts val="1405"/>
              </a:spcBef>
            </a:pPr>
            <a:r>
              <a:rPr sz="2100" spc="85" dirty="0">
                <a:solidFill>
                  <a:srgbClr val="333333"/>
                </a:solidFill>
                <a:latin typeface="Trebuchet MS"/>
                <a:cs typeface="Trebuchet MS"/>
              </a:rPr>
              <a:t>By</a:t>
            </a:r>
            <a:r>
              <a:rPr sz="2100" spc="-80" dirty="0">
                <a:solidFill>
                  <a:srgbClr val="333333"/>
                </a:solidFill>
                <a:latin typeface="Trebuchet MS"/>
                <a:cs typeface="Trebuchet MS"/>
              </a:rPr>
              <a:t> </a:t>
            </a:r>
            <a:r>
              <a:rPr sz="2100" dirty="0">
                <a:solidFill>
                  <a:srgbClr val="333333"/>
                </a:solidFill>
                <a:latin typeface="Trebuchet MS"/>
                <a:cs typeface="Trebuchet MS"/>
              </a:rPr>
              <a:t>default</a:t>
            </a:r>
            <a:r>
              <a:rPr sz="2100" spc="-75" dirty="0">
                <a:solidFill>
                  <a:srgbClr val="333333"/>
                </a:solidFill>
                <a:latin typeface="Trebuchet MS"/>
                <a:cs typeface="Trebuchet MS"/>
              </a:rPr>
              <a:t> </a:t>
            </a:r>
            <a:r>
              <a:rPr sz="2100" spc="114" dirty="0">
                <a:solidFill>
                  <a:srgbClr val="ED2137"/>
                </a:solidFill>
                <a:latin typeface="Trebuchet MS"/>
                <a:cs typeface="Trebuchet MS"/>
              </a:rPr>
              <a:t>Pods</a:t>
            </a:r>
            <a:r>
              <a:rPr sz="2100" spc="-75" dirty="0">
                <a:solidFill>
                  <a:srgbClr val="ED2137"/>
                </a:solidFill>
                <a:latin typeface="Trebuchet MS"/>
                <a:cs typeface="Trebuchet MS"/>
              </a:rPr>
              <a:t> </a:t>
            </a:r>
            <a:r>
              <a:rPr sz="2100" dirty="0">
                <a:solidFill>
                  <a:srgbClr val="333333"/>
                </a:solidFill>
                <a:latin typeface="Trebuchet MS"/>
                <a:cs typeface="Trebuchet MS"/>
              </a:rPr>
              <a:t>accept</a:t>
            </a:r>
            <a:r>
              <a:rPr sz="2100" spc="-80" dirty="0">
                <a:solidFill>
                  <a:srgbClr val="333333"/>
                </a:solidFill>
                <a:latin typeface="Trebuchet MS"/>
                <a:cs typeface="Trebuchet MS"/>
              </a:rPr>
              <a:t> </a:t>
            </a:r>
            <a:r>
              <a:rPr sz="2100" spc="-35" dirty="0">
                <a:solidFill>
                  <a:srgbClr val="333333"/>
                </a:solidFill>
                <a:latin typeface="Trebuchet MS"/>
                <a:cs typeface="Trebuchet MS"/>
              </a:rPr>
              <a:t>traffic</a:t>
            </a:r>
            <a:r>
              <a:rPr sz="2100" spc="-75" dirty="0">
                <a:solidFill>
                  <a:srgbClr val="333333"/>
                </a:solidFill>
                <a:latin typeface="Trebuchet MS"/>
                <a:cs typeface="Trebuchet MS"/>
              </a:rPr>
              <a:t> </a:t>
            </a:r>
            <a:r>
              <a:rPr sz="2100" spc="75" dirty="0">
                <a:solidFill>
                  <a:srgbClr val="333333"/>
                </a:solidFill>
                <a:latin typeface="Trebuchet MS"/>
                <a:cs typeface="Trebuchet MS"/>
              </a:rPr>
              <a:t>from</a:t>
            </a:r>
            <a:r>
              <a:rPr sz="2100" spc="-75" dirty="0">
                <a:solidFill>
                  <a:srgbClr val="333333"/>
                </a:solidFill>
                <a:latin typeface="Trebuchet MS"/>
                <a:cs typeface="Trebuchet MS"/>
              </a:rPr>
              <a:t> </a:t>
            </a:r>
            <a:r>
              <a:rPr sz="2100" spc="65" dirty="0">
                <a:solidFill>
                  <a:srgbClr val="333333"/>
                </a:solidFill>
                <a:latin typeface="Trebuchet MS"/>
                <a:cs typeface="Trebuchet MS"/>
              </a:rPr>
              <a:t>any</a:t>
            </a:r>
            <a:r>
              <a:rPr sz="2100" spc="-80" dirty="0">
                <a:solidFill>
                  <a:srgbClr val="333333"/>
                </a:solidFill>
                <a:latin typeface="Trebuchet MS"/>
                <a:cs typeface="Trebuchet MS"/>
              </a:rPr>
              <a:t> </a:t>
            </a:r>
            <a:r>
              <a:rPr sz="2100" spc="60" dirty="0">
                <a:solidFill>
                  <a:srgbClr val="333333"/>
                </a:solidFill>
                <a:latin typeface="Trebuchet MS"/>
                <a:cs typeface="Trebuchet MS"/>
              </a:rPr>
              <a:t>source</a:t>
            </a:r>
            <a:endParaRPr sz="2100">
              <a:latin typeface="Trebuchet MS"/>
              <a:cs typeface="Trebuchet MS"/>
            </a:endParaRPr>
          </a:p>
          <a:p>
            <a:pPr marL="12700" marR="2730500">
              <a:lnSpc>
                <a:spcPct val="148800"/>
              </a:lnSpc>
              <a:spcBef>
                <a:spcPts val="75"/>
              </a:spcBef>
            </a:pPr>
            <a:r>
              <a:rPr sz="2100" spc="-35" dirty="0">
                <a:solidFill>
                  <a:srgbClr val="333333"/>
                </a:solidFill>
                <a:latin typeface="Trebuchet MS"/>
                <a:cs typeface="Trebuchet MS"/>
              </a:rPr>
              <a:t>It</a:t>
            </a:r>
            <a:r>
              <a:rPr sz="2100" spc="-65" dirty="0">
                <a:solidFill>
                  <a:srgbClr val="333333"/>
                </a:solidFill>
                <a:latin typeface="Trebuchet MS"/>
                <a:cs typeface="Trebuchet MS"/>
              </a:rPr>
              <a:t> </a:t>
            </a:r>
            <a:r>
              <a:rPr sz="2100" spc="90" dirty="0">
                <a:solidFill>
                  <a:srgbClr val="333333"/>
                </a:solidFill>
                <a:latin typeface="Trebuchet MS"/>
                <a:cs typeface="Trebuchet MS"/>
              </a:rPr>
              <a:t>may</a:t>
            </a:r>
            <a:r>
              <a:rPr sz="2100" spc="-65" dirty="0">
                <a:solidFill>
                  <a:srgbClr val="333333"/>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dirty="0">
                <a:solidFill>
                  <a:srgbClr val="333333"/>
                </a:solidFill>
                <a:latin typeface="Trebuchet MS"/>
                <a:cs typeface="Trebuchet MS"/>
              </a:rPr>
              <a:t>useful</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dirty="0">
                <a:solidFill>
                  <a:srgbClr val="333333"/>
                </a:solidFill>
                <a:latin typeface="Trebuchet MS"/>
                <a:cs typeface="Trebuchet MS"/>
              </a:rPr>
              <a:t>restrict</a:t>
            </a:r>
            <a:r>
              <a:rPr sz="2100" spc="-60" dirty="0">
                <a:solidFill>
                  <a:srgbClr val="333333"/>
                </a:solidFill>
                <a:latin typeface="Trebuchet MS"/>
                <a:cs typeface="Trebuchet MS"/>
              </a:rPr>
              <a:t> </a:t>
            </a:r>
            <a:r>
              <a:rPr sz="2100" spc="50" dirty="0">
                <a:solidFill>
                  <a:srgbClr val="333333"/>
                </a:solidFill>
                <a:latin typeface="Trebuchet MS"/>
                <a:cs typeface="Trebuchet MS"/>
              </a:rPr>
              <a:t>access</a:t>
            </a:r>
            <a:r>
              <a:rPr sz="2100" spc="-65" dirty="0">
                <a:solidFill>
                  <a:srgbClr val="333333"/>
                </a:solidFill>
                <a:latin typeface="Trebuchet MS"/>
                <a:cs typeface="Trebuchet MS"/>
              </a:rPr>
              <a:t> </a:t>
            </a:r>
            <a:r>
              <a:rPr sz="2100" dirty="0">
                <a:solidFill>
                  <a:srgbClr val="333333"/>
                </a:solidFill>
                <a:latin typeface="Trebuchet MS"/>
                <a:cs typeface="Trebuchet MS"/>
              </a:rPr>
              <a:t>to/from</a:t>
            </a:r>
            <a:r>
              <a:rPr sz="2100" spc="-65" dirty="0">
                <a:solidFill>
                  <a:srgbClr val="333333"/>
                </a:solidFill>
                <a:latin typeface="Trebuchet MS"/>
                <a:cs typeface="Trebuchet MS"/>
              </a:rPr>
              <a:t> </a:t>
            </a:r>
            <a:r>
              <a:rPr sz="2100" spc="120" dirty="0">
                <a:solidFill>
                  <a:srgbClr val="333333"/>
                </a:solidFill>
                <a:latin typeface="Trebuchet MS"/>
                <a:cs typeface="Trebuchet MS"/>
              </a:rPr>
              <a:t>some</a:t>
            </a:r>
            <a:r>
              <a:rPr sz="2100" spc="-60" dirty="0">
                <a:solidFill>
                  <a:srgbClr val="333333"/>
                </a:solidFill>
                <a:latin typeface="Trebuchet MS"/>
                <a:cs typeface="Trebuchet MS"/>
              </a:rPr>
              <a:t> </a:t>
            </a:r>
            <a:r>
              <a:rPr sz="2100" spc="80" dirty="0">
                <a:solidFill>
                  <a:srgbClr val="ED2137"/>
                </a:solidFill>
                <a:latin typeface="Trebuchet MS"/>
                <a:cs typeface="Trebuchet MS"/>
              </a:rPr>
              <a:t>Pods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114" dirty="0">
                <a:solidFill>
                  <a:srgbClr val="333333"/>
                </a:solidFill>
                <a:latin typeface="Trebuchet MS"/>
                <a:cs typeface="Trebuchet MS"/>
              </a:rPr>
              <a:t>do</a:t>
            </a:r>
            <a:r>
              <a:rPr sz="2100" spc="-50" dirty="0">
                <a:solidFill>
                  <a:srgbClr val="333333"/>
                </a:solidFill>
                <a:latin typeface="Trebuchet MS"/>
                <a:cs typeface="Trebuchet MS"/>
              </a:rPr>
              <a:t> </a:t>
            </a:r>
            <a:r>
              <a:rPr sz="2100" spc="135" dirty="0">
                <a:solidFill>
                  <a:srgbClr val="333333"/>
                </a:solidFill>
                <a:latin typeface="Trebuchet MS"/>
                <a:cs typeface="Trebuchet MS"/>
              </a:rPr>
              <a:t>so</a:t>
            </a:r>
            <a:r>
              <a:rPr sz="2100" spc="-45" dirty="0">
                <a:solidFill>
                  <a:srgbClr val="333333"/>
                </a:solidFill>
                <a:latin typeface="Trebuchet MS"/>
                <a:cs typeface="Trebuchet MS"/>
              </a:rPr>
              <a:t> </a:t>
            </a:r>
            <a:r>
              <a:rPr sz="2100" dirty="0">
                <a:solidFill>
                  <a:srgbClr val="333333"/>
                </a:solidFill>
                <a:latin typeface="Trebuchet MS"/>
                <a:cs typeface="Trebuchet MS"/>
              </a:rPr>
              <a:t>you'll</a:t>
            </a:r>
            <a:r>
              <a:rPr sz="2100" spc="-50" dirty="0">
                <a:solidFill>
                  <a:srgbClr val="333333"/>
                </a:solidFill>
                <a:latin typeface="Trebuchet MS"/>
                <a:cs typeface="Trebuchet MS"/>
              </a:rPr>
              <a:t> </a:t>
            </a:r>
            <a:r>
              <a:rPr sz="2100" spc="105" dirty="0">
                <a:solidFill>
                  <a:srgbClr val="333333"/>
                </a:solidFill>
                <a:latin typeface="Trebuchet MS"/>
                <a:cs typeface="Trebuchet MS"/>
              </a:rPr>
              <a:t>use</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10" dirty="0">
                <a:solidFill>
                  <a:srgbClr val="ED2137"/>
                </a:solidFill>
                <a:latin typeface="Trebuchet MS"/>
                <a:cs typeface="Trebuchet MS"/>
              </a:rPr>
              <a:t>NetworkPolicy</a:t>
            </a:r>
            <a:endParaRPr sz="2100">
              <a:latin typeface="Trebuchet MS"/>
              <a:cs typeface="Trebuchet MS"/>
            </a:endParaRPr>
          </a:p>
          <a:p>
            <a:pPr marL="393065" marR="781685">
              <a:lnSpc>
                <a:spcPct val="148800"/>
              </a:lnSpc>
              <a:spcBef>
                <a:spcPts val="75"/>
              </a:spcBef>
            </a:pPr>
            <a:r>
              <a:rPr sz="2100" spc="114" dirty="0">
                <a:solidFill>
                  <a:srgbClr val="ED2137"/>
                </a:solidFill>
                <a:latin typeface="Trebuchet MS"/>
                <a:cs typeface="Trebuchet MS"/>
              </a:rPr>
              <a:t>Pods</a:t>
            </a:r>
            <a:r>
              <a:rPr sz="2100" spc="-35" dirty="0">
                <a:solidFill>
                  <a:srgbClr val="ED2137"/>
                </a:solidFill>
                <a:latin typeface="Trebuchet MS"/>
                <a:cs typeface="Trebuchet MS"/>
              </a:rPr>
              <a:t> </a:t>
            </a:r>
            <a:r>
              <a:rPr sz="2100" spc="70" dirty="0">
                <a:solidFill>
                  <a:srgbClr val="333333"/>
                </a:solidFill>
                <a:latin typeface="Trebuchet MS"/>
                <a:cs typeface="Trebuchet MS"/>
              </a:rPr>
              <a:t>become</a:t>
            </a:r>
            <a:r>
              <a:rPr sz="2100" spc="-35" dirty="0">
                <a:solidFill>
                  <a:srgbClr val="333333"/>
                </a:solidFill>
                <a:latin typeface="Trebuchet MS"/>
                <a:cs typeface="Trebuchet MS"/>
              </a:rPr>
              <a:t> </a:t>
            </a:r>
            <a:r>
              <a:rPr sz="2100" dirty="0">
                <a:solidFill>
                  <a:srgbClr val="333333"/>
                </a:solidFill>
                <a:latin typeface="Trebuchet MS"/>
                <a:cs typeface="Trebuchet MS"/>
              </a:rPr>
              <a:t>isolated</a:t>
            </a:r>
            <a:r>
              <a:rPr sz="2100" spc="-35" dirty="0">
                <a:solidFill>
                  <a:srgbClr val="333333"/>
                </a:solidFill>
                <a:latin typeface="Trebuchet MS"/>
                <a:cs typeface="Trebuchet MS"/>
              </a:rPr>
              <a:t> </a:t>
            </a:r>
            <a:r>
              <a:rPr sz="2100" spc="85" dirty="0">
                <a:solidFill>
                  <a:srgbClr val="333333"/>
                </a:solidFill>
                <a:latin typeface="Trebuchet MS"/>
                <a:cs typeface="Trebuchet MS"/>
              </a:rPr>
              <a:t>when</a:t>
            </a:r>
            <a:r>
              <a:rPr sz="2100" spc="-35" dirty="0">
                <a:solidFill>
                  <a:srgbClr val="333333"/>
                </a:solidFill>
                <a:latin typeface="Trebuchet MS"/>
                <a:cs typeface="Trebuchet MS"/>
              </a:rPr>
              <a:t> </a:t>
            </a:r>
            <a:r>
              <a:rPr sz="2100" dirty="0">
                <a:solidFill>
                  <a:srgbClr val="333333"/>
                </a:solidFill>
                <a:latin typeface="Trebuchet MS"/>
                <a:cs typeface="Trebuchet MS"/>
              </a:rPr>
              <a:t>they</a:t>
            </a:r>
            <a:r>
              <a:rPr sz="2100" spc="-30" dirty="0">
                <a:solidFill>
                  <a:srgbClr val="333333"/>
                </a:solidFill>
                <a:latin typeface="Trebuchet MS"/>
                <a:cs typeface="Trebuchet MS"/>
              </a:rPr>
              <a:t> </a:t>
            </a:r>
            <a:r>
              <a:rPr sz="2100" dirty="0">
                <a:solidFill>
                  <a:srgbClr val="333333"/>
                </a:solidFill>
                <a:latin typeface="Trebuchet MS"/>
                <a:cs typeface="Trebuchet MS"/>
              </a:rPr>
              <a:t>are</a:t>
            </a:r>
            <a:r>
              <a:rPr sz="2100" spc="-35" dirty="0">
                <a:solidFill>
                  <a:srgbClr val="333333"/>
                </a:solidFill>
                <a:latin typeface="Trebuchet MS"/>
                <a:cs typeface="Trebuchet MS"/>
              </a:rPr>
              <a:t> </a:t>
            </a:r>
            <a:r>
              <a:rPr sz="2100" spc="55" dirty="0">
                <a:solidFill>
                  <a:srgbClr val="333333"/>
                </a:solidFill>
                <a:latin typeface="Trebuchet MS"/>
                <a:cs typeface="Trebuchet MS"/>
              </a:rPr>
              <a:t>matched</a:t>
            </a:r>
            <a:r>
              <a:rPr sz="2100" spc="-35" dirty="0">
                <a:solidFill>
                  <a:srgbClr val="333333"/>
                </a:solidFill>
                <a:latin typeface="Trebuchet MS"/>
                <a:cs typeface="Trebuchet MS"/>
              </a:rPr>
              <a:t> </a:t>
            </a:r>
            <a:r>
              <a:rPr sz="2100" spc="55" dirty="0">
                <a:solidFill>
                  <a:srgbClr val="333333"/>
                </a:solidFill>
                <a:latin typeface="Trebuchet MS"/>
                <a:cs typeface="Trebuchet MS"/>
              </a:rPr>
              <a:t>by</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spc="-10" dirty="0">
                <a:solidFill>
                  <a:srgbClr val="ED2137"/>
                </a:solidFill>
                <a:latin typeface="Trebuchet MS"/>
                <a:cs typeface="Trebuchet MS"/>
              </a:rPr>
              <a:t>NetworkPolicy </a:t>
            </a:r>
            <a:r>
              <a:rPr sz="2100" spc="80" dirty="0">
                <a:solidFill>
                  <a:srgbClr val="333333"/>
                </a:solidFill>
                <a:latin typeface="Trebuchet MS"/>
                <a:cs typeface="Trebuchet MS"/>
              </a:rPr>
              <a:t>You</a:t>
            </a:r>
            <a:r>
              <a:rPr sz="2100" spc="15" dirty="0">
                <a:solidFill>
                  <a:srgbClr val="333333"/>
                </a:solidFill>
                <a:latin typeface="Trebuchet MS"/>
                <a:cs typeface="Trebuchet MS"/>
              </a:rPr>
              <a:t> </a:t>
            </a:r>
            <a:r>
              <a:rPr sz="2100" spc="90" dirty="0">
                <a:solidFill>
                  <a:srgbClr val="333333"/>
                </a:solidFill>
                <a:latin typeface="Trebuchet MS"/>
                <a:cs typeface="Trebuchet MS"/>
              </a:rPr>
              <a:t>must</a:t>
            </a:r>
            <a:r>
              <a:rPr sz="2100" spc="20" dirty="0">
                <a:solidFill>
                  <a:srgbClr val="333333"/>
                </a:solidFill>
                <a:latin typeface="Trebuchet MS"/>
                <a:cs typeface="Trebuchet MS"/>
              </a:rPr>
              <a:t> </a:t>
            </a:r>
            <a:r>
              <a:rPr sz="2100" spc="55" dirty="0">
                <a:solidFill>
                  <a:srgbClr val="333333"/>
                </a:solidFill>
                <a:latin typeface="Trebuchet MS"/>
                <a:cs typeface="Trebuchet MS"/>
              </a:rPr>
              <a:t>have</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ED2137"/>
                </a:solidFill>
                <a:latin typeface="Trebuchet MS"/>
                <a:cs typeface="Trebuchet MS"/>
              </a:rPr>
              <a:t>network</a:t>
            </a:r>
            <a:r>
              <a:rPr sz="2100" spc="20" dirty="0">
                <a:solidFill>
                  <a:srgbClr val="ED2137"/>
                </a:solidFill>
                <a:latin typeface="Trebuchet MS"/>
                <a:cs typeface="Trebuchet MS"/>
              </a:rPr>
              <a:t> </a:t>
            </a:r>
            <a:r>
              <a:rPr sz="2100" dirty="0">
                <a:solidFill>
                  <a:srgbClr val="ED2137"/>
                </a:solidFill>
                <a:latin typeface="Trebuchet MS"/>
                <a:cs typeface="Trebuchet MS"/>
              </a:rPr>
              <a:t>plugin</a:t>
            </a:r>
            <a:r>
              <a:rPr sz="2100" spc="15" dirty="0">
                <a:solidFill>
                  <a:srgbClr val="ED2137"/>
                </a:solidFill>
                <a:latin typeface="Trebuchet MS"/>
                <a:cs typeface="Trebuchet MS"/>
              </a:rPr>
              <a:t> </a:t>
            </a:r>
            <a:r>
              <a:rPr sz="2100" dirty="0">
                <a:solidFill>
                  <a:srgbClr val="333333"/>
                </a:solidFill>
                <a:latin typeface="Trebuchet MS"/>
                <a:cs typeface="Trebuchet MS"/>
              </a:rPr>
              <a:t>which</a:t>
            </a:r>
            <a:r>
              <a:rPr sz="2100" spc="20" dirty="0">
                <a:solidFill>
                  <a:srgbClr val="333333"/>
                </a:solidFill>
                <a:latin typeface="Trebuchet MS"/>
                <a:cs typeface="Trebuchet MS"/>
              </a:rPr>
              <a:t> </a:t>
            </a:r>
            <a:r>
              <a:rPr sz="2100" spc="85" dirty="0">
                <a:solidFill>
                  <a:srgbClr val="333333"/>
                </a:solidFill>
                <a:latin typeface="Trebuchet MS"/>
                <a:cs typeface="Trebuchet MS"/>
              </a:rPr>
              <a:t>supports</a:t>
            </a:r>
            <a:r>
              <a:rPr sz="2100" spc="15" dirty="0">
                <a:solidFill>
                  <a:srgbClr val="333333"/>
                </a:solidFill>
                <a:latin typeface="Trebuchet MS"/>
                <a:cs typeface="Trebuchet MS"/>
              </a:rPr>
              <a:t> </a:t>
            </a:r>
            <a:r>
              <a:rPr sz="2100" spc="-10" dirty="0">
                <a:solidFill>
                  <a:srgbClr val="ED2137"/>
                </a:solidFill>
                <a:latin typeface="Trebuchet MS"/>
                <a:cs typeface="Trebuchet MS"/>
              </a:rPr>
              <a:t>NetworkPolicy</a:t>
            </a:r>
            <a:endParaRPr sz="2100">
              <a:latin typeface="Trebuchet MS"/>
              <a:cs typeface="Trebuchet MS"/>
            </a:endParaRPr>
          </a:p>
          <a:p>
            <a:pPr marL="774065">
              <a:lnSpc>
                <a:spcPct val="100000"/>
              </a:lnSpc>
              <a:spcBef>
                <a:spcPts val="1230"/>
              </a:spcBef>
            </a:pPr>
            <a:r>
              <a:rPr sz="2100" spc="50" dirty="0">
                <a:solidFill>
                  <a:srgbClr val="333333"/>
                </a:solidFill>
                <a:latin typeface="Trebuchet MS"/>
                <a:cs typeface="Trebuchet MS"/>
              </a:rPr>
              <a:t>Otherwise</a:t>
            </a:r>
            <a:r>
              <a:rPr sz="2100" spc="-55" dirty="0">
                <a:solidFill>
                  <a:srgbClr val="333333"/>
                </a:solidFill>
                <a:latin typeface="Trebuchet MS"/>
                <a:cs typeface="Trebuchet MS"/>
              </a:rPr>
              <a:t> </a:t>
            </a:r>
            <a:r>
              <a:rPr sz="2100" dirty="0">
                <a:solidFill>
                  <a:srgbClr val="333333"/>
                </a:solidFill>
                <a:latin typeface="Trebuchet MS"/>
                <a:cs typeface="Trebuchet MS"/>
              </a:rPr>
              <a:t>you'll</a:t>
            </a:r>
            <a:r>
              <a:rPr sz="2100" spc="-55"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dirty="0">
                <a:solidFill>
                  <a:srgbClr val="333333"/>
                </a:solidFill>
                <a:latin typeface="Trebuchet MS"/>
                <a:cs typeface="Trebuchet MS"/>
              </a:rPr>
              <a:t>able</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dirty="0">
                <a:solidFill>
                  <a:srgbClr val="333333"/>
                </a:solidFill>
                <a:latin typeface="Trebuchet MS"/>
                <a:cs typeface="Trebuchet MS"/>
              </a:rPr>
              <a:t>create</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object, </a:t>
            </a:r>
            <a:r>
              <a:rPr sz="2100" spc="50" dirty="0">
                <a:solidFill>
                  <a:srgbClr val="333333"/>
                </a:solidFill>
                <a:latin typeface="Trebuchet MS"/>
                <a:cs typeface="Trebuchet MS"/>
              </a:rPr>
              <a:t>but</a:t>
            </a:r>
            <a:r>
              <a:rPr sz="2100" spc="-50" dirty="0">
                <a:solidFill>
                  <a:srgbClr val="333333"/>
                </a:solidFill>
                <a:latin typeface="Trebuchet MS"/>
                <a:cs typeface="Trebuchet MS"/>
              </a:rPr>
              <a:t> </a:t>
            </a:r>
            <a:r>
              <a:rPr sz="2100" spc="-95" dirty="0">
                <a:solidFill>
                  <a:srgbClr val="333333"/>
                </a:solidFill>
                <a:latin typeface="Trebuchet MS"/>
                <a:cs typeface="Trebuchet MS"/>
              </a:rPr>
              <a:t>it</a:t>
            </a:r>
            <a:r>
              <a:rPr sz="2100" spc="-55" dirty="0">
                <a:solidFill>
                  <a:srgbClr val="333333"/>
                </a:solidFill>
                <a:latin typeface="Trebuchet MS"/>
                <a:cs typeface="Trebuchet MS"/>
              </a:rPr>
              <a:t> </a:t>
            </a:r>
            <a:r>
              <a:rPr sz="2100" spc="-50" dirty="0">
                <a:solidFill>
                  <a:srgbClr val="333333"/>
                </a:solidFill>
                <a:latin typeface="Trebuchet MS"/>
                <a:cs typeface="Trebuchet MS"/>
              </a:rPr>
              <a:t>will</a:t>
            </a:r>
            <a:r>
              <a:rPr sz="2100" spc="-55" dirty="0">
                <a:solidFill>
                  <a:srgbClr val="333333"/>
                </a:solidFill>
                <a:latin typeface="Trebuchet MS"/>
                <a:cs typeface="Trebuchet MS"/>
              </a:rPr>
              <a:t> </a:t>
            </a:r>
            <a:r>
              <a:rPr sz="2100" spc="55" dirty="0">
                <a:solidFill>
                  <a:srgbClr val="333333"/>
                </a:solidFill>
                <a:latin typeface="Trebuchet MS"/>
                <a:cs typeface="Trebuchet MS"/>
              </a:rPr>
              <a:t>have</a:t>
            </a:r>
            <a:r>
              <a:rPr sz="2100" spc="-50" dirty="0">
                <a:solidFill>
                  <a:srgbClr val="333333"/>
                </a:solidFill>
                <a:latin typeface="Trebuchet MS"/>
                <a:cs typeface="Trebuchet MS"/>
              </a:rPr>
              <a:t> </a:t>
            </a:r>
            <a:r>
              <a:rPr sz="2100" spc="135" dirty="0">
                <a:solidFill>
                  <a:srgbClr val="333333"/>
                </a:solidFill>
                <a:latin typeface="Trebuchet MS"/>
                <a:cs typeface="Trebuchet MS"/>
              </a:rPr>
              <a:t>no</a:t>
            </a:r>
            <a:r>
              <a:rPr sz="2100" spc="-55" dirty="0">
                <a:solidFill>
                  <a:srgbClr val="333333"/>
                </a:solidFill>
                <a:latin typeface="Trebuchet MS"/>
                <a:cs typeface="Trebuchet MS"/>
              </a:rPr>
              <a:t> </a:t>
            </a:r>
            <a:r>
              <a:rPr sz="2100" spc="-10" dirty="0">
                <a:solidFill>
                  <a:srgbClr val="333333"/>
                </a:solidFill>
                <a:latin typeface="Trebuchet MS"/>
                <a:cs typeface="Trebuchet MS"/>
              </a:rPr>
              <a:t>effect</a:t>
            </a:r>
            <a:endParaRPr sz="2100">
              <a:latin typeface="Trebuchet MS"/>
              <a:cs typeface="Trebuchet M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565140" cy="558800"/>
          </a:xfrm>
          <a:prstGeom prst="rect">
            <a:avLst/>
          </a:prstGeom>
        </p:spPr>
        <p:txBody>
          <a:bodyPr vert="horz" wrap="square" lIns="0" tIns="12700" rIns="0" bIns="0" rtlCol="0">
            <a:spAutoFit/>
          </a:bodyPr>
          <a:lstStyle/>
          <a:p>
            <a:pPr marL="12700">
              <a:lnSpc>
                <a:spcPct val="100000"/>
              </a:lnSpc>
              <a:spcBef>
                <a:spcPts val="100"/>
              </a:spcBef>
            </a:pPr>
            <a:r>
              <a:rPr dirty="0"/>
              <a:t>NETWORK</a:t>
            </a:r>
            <a:r>
              <a:rPr spc="-45" dirty="0"/>
              <a:t> </a:t>
            </a:r>
            <a:r>
              <a:rPr spc="-95" dirty="0"/>
              <a:t>POLICY</a:t>
            </a:r>
            <a:r>
              <a:rPr spc="-40" dirty="0"/>
              <a:t> </a:t>
            </a:r>
            <a:r>
              <a:rPr spc="-55" dirty="0"/>
              <a:t>TYPES</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86049"/>
            <a:ext cx="95250" cy="95249"/>
          </a:xfrm>
          <a:prstGeom prst="rect">
            <a:avLst/>
          </a:prstGeom>
        </p:spPr>
      </p:pic>
      <p:sp>
        <p:nvSpPr>
          <p:cNvPr id="5" name="object 5"/>
          <p:cNvSpPr txBox="1"/>
          <p:nvPr/>
        </p:nvSpPr>
        <p:spPr>
          <a:xfrm>
            <a:off x="796924" y="1511300"/>
            <a:ext cx="6569709" cy="1383665"/>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Two</a:t>
            </a:r>
            <a:r>
              <a:rPr sz="2100" spc="-15" dirty="0">
                <a:solidFill>
                  <a:srgbClr val="333333"/>
                </a:solidFill>
                <a:latin typeface="Trebuchet MS"/>
                <a:cs typeface="Trebuchet MS"/>
              </a:rPr>
              <a:t> </a:t>
            </a:r>
            <a:r>
              <a:rPr sz="2100" dirty="0">
                <a:solidFill>
                  <a:srgbClr val="333333"/>
                </a:solidFill>
                <a:latin typeface="Trebuchet MS"/>
                <a:cs typeface="Trebuchet MS"/>
              </a:rPr>
              <a:t>types</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policy</a:t>
            </a:r>
            <a:r>
              <a:rPr sz="2100" spc="-15" dirty="0">
                <a:solidFill>
                  <a:srgbClr val="333333"/>
                </a:solidFill>
                <a:latin typeface="Trebuchet MS"/>
                <a:cs typeface="Trebuchet MS"/>
              </a:rPr>
              <a:t> </a:t>
            </a:r>
            <a:r>
              <a:rPr sz="2100" spc="50" dirty="0">
                <a:solidFill>
                  <a:srgbClr val="333333"/>
                </a:solidFill>
                <a:latin typeface="Trebuchet MS"/>
                <a:cs typeface="Trebuchet MS"/>
              </a:rPr>
              <a:t>can</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spc="-10" dirty="0">
                <a:solidFill>
                  <a:srgbClr val="333333"/>
                </a:solidFill>
                <a:latin typeface="Trebuchet MS"/>
                <a:cs typeface="Trebuchet MS"/>
              </a:rPr>
              <a:t>created:</a:t>
            </a:r>
            <a:endParaRPr sz="2100">
              <a:latin typeface="Trebuchet MS"/>
              <a:cs typeface="Trebuchet MS"/>
            </a:endParaRPr>
          </a:p>
          <a:p>
            <a:pPr marL="393065">
              <a:lnSpc>
                <a:spcPct val="100000"/>
              </a:lnSpc>
              <a:spcBef>
                <a:spcPts val="1680"/>
              </a:spcBef>
            </a:pPr>
            <a:r>
              <a:rPr sz="2100" spc="190" dirty="0">
                <a:solidFill>
                  <a:srgbClr val="ED2137"/>
                </a:solidFill>
                <a:latin typeface="Tahoma"/>
                <a:cs typeface="Tahoma"/>
              </a:rPr>
              <a:t>egress</a:t>
            </a:r>
            <a:r>
              <a:rPr sz="2100" spc="190" dirty="0">
                <a:solidFill>
                  <a:srgbClr val="333333"/>
                </a:solidFill>
                <a:latin typeface="Trebuchet MS"/>
                <a:cs typeface="Trebuchet MS"/>
              </a:rPr>
              <a:t>:</a:t>
            </a:r>
            <a:r>
              <a:rPr sz="2100" dirty="0">
                <a:solidFill>
                  <a:srgbClr val="333333"/>
                </a:solidFill>
                <a:latin typeface="Trebuchet MS"/>
                <a:cs typeface="Trebuchet MS"/>
              </a:rPr>
              <a:t> </a:t>
            </a:r>
            <a:r>
              <a:rPr sz="2100" spc="-35" dirty="0">
                <a:solidFill>
                  <a:srgbClr val="333333"/>
                </a:solidFill>
                <a:latin typeface="Trebuchet MS"/>
                <a:cs typeface="Trebuchet MS"/>
              </a:rPr>
              <a:t>traffic</a:t>
            </a:r>
            <a:r>
              <a:rPr sz="2100" dirty="0">
                <a:solidFill>
                  <a:srgbClr val="333333"/>
                </a:solidFill>
                <a:latin typeface="Trebuchet MS"/>
                <a:cs typeface="Trebuchet MS"/>
              </a:rPr>
              <a:t> originating</a:t>
            </a:r>
            <a:r>
              <a:rPr sz="2100" spc="5" dirty="0">
                <a:solidFill>
                  <a:srgbClr val="333333"/>
                </a:solidFill>
                <a:latin typeface="Trebuchet MS"/>
                <a:cs typeface="Trebuchet MS"/>
              </a:rPr>
              <a:t> </a:t>
            </a:r>
            <a:r>
              <a:rPr sz="2100" spc="75" dirty="0">
                <a:solidFill>
                  <a:srgbClr val="333333"/>
                </a:solidFill>
                <a:latin typeface="Trebuchet MS"/>
                <a:cs typeface="Trebuchet MS"/>
              </a:rPr>
              <a:t>from</a:t>
            </a:r>
            <a:r>
              <a:rPr sz="2100" dirty="0">
                <a:solidFill>
                  <a:srgbClr val="333333"/>
                </a:solidFill>
                <a:latin typeface="Trebuchet MS"/>
                <a:cs typeface="Trebuchet MS"/>
              </a:rPr>
              <a:t> the selected</a:t>
            </a:r>
            <a:r>
              <a:rPr sz="2100" spc="5" dirty="0">
                <a:solidFill>
                  <a:srgbClr val="333333"/>
                </a:solidFill>
                <a:latin typeface="Trebuchet MS"/>
                <a:cs typeface="Trebuchet MS"/>
              </a:rPr>
              <a:t> </a:t>
            </a:r>
            <a:r>
              <a:rPr sz="2100" spc="95" dirty="0">
                <a:solidFill>
                  <a:srgbClr val="ED2137"/>
                </a:solidFill>
                <a:latin typeface="Trebuchet MS"/>
                <a:cs typeface="Trebuchet MS"/>
              </a:rPr>
              <a:t>Pods</a:t>
            </a:r>
            <a:endParaRPr sz="2100">
              <a:latin typeface="Trebuchet MS"/>
              <a:cs typeface="Trebuchet MS"/>
            </a:endParaRPr>
          </a:p>
          <a:p>
            <a:pPr marL="393065">
              <a:lnSpc>
                <a:spcPct val="100000"/>
              </a:lnSpc>
              <a:spcBef>
                <a:spcPts val="1455"/>
              </a:spcBef>
            </a:pPr>
            <a:r>
              <a:rPr sz="2100" spc="254" dirty="0">
                <a:solidFill>
                  <a:srgbClr val="ED2137"/>
                </a:solidFill>
                <a:latin typeface="Tahoma"/>
                <a:cs typeface="Tahoma"/>
              </a:rPr>
              <a:t>ingress</a:t>
            </a:r>
            <a:r>
              <a:rPr sz="2100" spc="254" dirty="0">
                <a:solidFill>
                  <a:srgbClr val="333333"/>
                </a:solidFill>
                <a:latin typeface="Trebuchet MS"/>
                <a:cs typeface="Trebuchet MS"/>
              </a:rPr>
              <a:t>:</a:t>
            </a:r>
            <a:r>
              <a:rPr sz="2100" spc="-25" dirty="0">
                <a:solidFill>
                  <a:srgbClr val="333333"/>
                </a:solidFill>
                <a:latin typeface="Trebuchet MS"/>
                <a:cs typeface="Trebuchet MS"/>
              </a:rPr>
              <a:t> </a:t>
            </a:r>
            <a:r>
              <a:rPr sz="2100" spc="-35" dirty="0">
                <a:solidFill>
                  <a:srgbClr val="333333"/>
                </a:solidFill>
                <a:latin typeface="Trebuchet MS"/>
                <a:cs typeface="Trebuchet MS"/>
              </a:rPr>
              <a:t>traffic</a:t>
            </a:r>
            <a:r>
              <a:rPr sz="2100" spc="-25" dirty="0">
                <a:solidFill>
                  <a:srgbClr val="333333"/>
                </a:solidFill>
                <a:latin typeface="Trebuchet MS"/>
                <a:cs typeface="Trebuchet MS"/>
              </a:rPr>
              <a:t> </a:t>
            </a:r>
            <a:r>
              <a:rPr sz="2100" dirty="0">
                <a:solidFill>
                  <a:srgbClr val="333333"/>
                </a:solidFill>
                <a:latin typeface="Trebuchet MS"/>
                <a:cs typeface="Trebuchet MS"/>
              </a:rPr>
              <a:t>sent</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selected</a:t>
            </a:r>
            <a:r>
              <a:rPr sz="2100" spc="-25" dirty="0">
                <a:solidFill>
                  <a:srgbClr val="333333"/>
                </a:solidFill>
                <a:latin typeface="Trebuchet MS"/>
                <a:cs typeface="Trebuchet MS"/>
              </a:rPr>
              <a:t> </a:t>
            </a:r>
            <a:r>
              <a:rPr sz="2100" spc="95" dirty="0">
                <a:solidFill>
                  <a:srgbClr val="ED2137"/>
                </a:solidFill>
                <a:latin typeface="Trebuchet MS"/>
                <a:cs typeface="Trebuchet MS"/>
              </a:rPr>
              <a:t>Pods</a:t>
            </a:r>
            <a:endParaRPr sz="2100">
              <a:latin typeface="Trebuchet MS"/>
              <a:cs typeface="Trebuchet MS"/>
            </a:endParaRPr>
          </a:p>
        </p:txBody>
      </p:sp>
      <p:pic>
        <p:nvPicPr>
          <p:cNvPr id="6" name="object 6"/>
          <p:cNvPicPr/>
          <p:nvPr/>
        </p:nvPicPr>
        <p:blipFill>
          <a:blip r:embed="rId3" cstate="print"/>
          <a:stretch>
            <a:fillRect/>
          </a:stretch>
        </p:blipFill>
        <p:spPr>
          <a:xfrm>
            <a:off x="2162175" y="3457575"/>
            <a:ext cx="9286874" cy="28098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PET</a:t>
            </a:r>
            <a:r>
              <a:rPr spc="-120" dirty="0"/>
              <a:t> </a:t>
            </a:r>
            <a:r>
              <a:rPr dirty="0"/>
              <a:t>VS</a:t>
            </a:r>
            <a:r>
              <a:rPr spc="-120" dirty="0"/>
              <a:t> </a:t>
            </a:r>
            <a:r>
              <a:rPr spc="-105" dirty="0"/>
              <a:t>CATTLE</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3200399"/>
            <a:ext cx="95250" cy="95249"/>
          </a:xfrm>
          <a:prstGeom prst="rect">
            <a:avLst/>
          </a:prstGeom>
        </p:spPr>
      </p:pic>
      <p:sp>
        <p:nvSpPr>
          <p:cNvPr id="5" name="object 5"/>
          <p:cNvSpPr txBox="1"/>
          <p:nvPr/>
        </p:nvSpPr>
        <p:spPr>
          <a:xfrm>
            <a:off x="796924" y="1307941"/>
            <a:ext cx="11660505" cy="2901950"/>
          </a:xfrm>
          <a:prstGeom prst="rect">
            <a:avLst/>
          </a:prstGeom>
        </p:spPr>
        <p:txBody>
          <a:bodyPr vert="horz" wrap="square" lIns="0" tIns="165100" rIns="0" bIns="0" rtlCol="0">
            <a:spAutoFit/>
          </a:bodyPr>
          <a:lstStyle/>
          <a:p>
            <a:pPr marL="12700">
              <a:lnSpc>
                <a:spcPct val="100000"/>
              </a:lnSpc>
              <a:spcBef>
                <a:spcPts val="1300"/>
              </a:spcBef>
            </a:pPr>
            <a:r>
              <a:rPr sz="2100" spc="120" dirty="0">
                <a:solidFill>
                  <a:srgbClr val="333333"/>
                </a:solidFill>
                <a:latin typeface="Trebuchet MS"/>
                <a:cs typeface="Trebuchet MS"/>
              </a:rPr>
              <a:t>How</a:t>
            </a:r>
            <a:r>
              <a:rPr sz="2100" spc="-60"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85" dirty="0">
                <a:solidFill>
                  <a:srgbClr val="333333"/>
                </a:solidFill>
                <a:latin typeface="Trebuchet MS"/>
                <a:cs typeface="Trebuchet MS"/>
              </a:rPr>
              <a:t>choose</a:t>
            </a:r>
            <a:r>
              <a:rPr sz="2100" spc="-55" dirty="0">
                <a:solidFill>
                  <a:srgbClr val="333333"/>
                </a:solidFill>
                <a:latin typeface="Trebuchet MS"/>
                <a:cs typeface="Trebuchet MS"/>
              </a:rPr>
              <a:t> </a:t>
            </a:r>
            <a:r>
              <a:rPr sz="2100" spc="135" dirty="0">
                <a:solidFill>
                  <a:srgbClr val="333333"/>
                </a:solidFill>
                <a:latin typeface="Trebuchet MS"/>
                <a:cs typeface="Trebuchet MS"/>
              </a:rPr>
              <a:t>on</a:t>
            </a:r>
            <a:r>
              <a:rPr sz="2100" spc="-55" dirty="0">
                <a:solidFill>
                  <a:srgbClr val="333333"/>
                </a:solidFill>
                <a:latin typeface="Trebuchet MS"/>
                <a:cs typeface="Trebuchet MS"/>
              </a:rPr>
              <a:t> </a:t>
            </a:r>
            <a:r>
              <a:rPr sz="2100" dirty="0">
                <a:solidFill>
                  <a:srgbClr val="333333"/>
                </a:solidFill>
                <a:latin typeface="Trebuchet MS"/>
                <a:cs typeface="Trebuchet MS"/>
              </a:rPr>
              <a:t>which</a:t>
            </a:r>
            <a:r>
              <a:rPr sz="2100" spc="-55" dirty="0">
                <a:solidFill>
                  <a:srgbClr val="333333"/>
                </a:solidFill>
                <a:latin typeface="Trebuchet MS"/>
                <a:cs typeface="Trebuchet MS"/>
              </a:rPr>
              <a:t> </a:t>
            </a:r>
            <a:r>
              <a:rPr sz="2100" spc="95" dirty="0">
                <a:solidFill>
                  <a:srgbClr val="333333"/>
                </a:solidFill>
                <a:latin typeface="Trebuchet MS"/>
                <a:cs typeface="Trebuchet MS"/>
              </a:rPr>
              <a:t>hosts</a:t>
            </a:r>
            <a:r>
              <a:rPr sz="2100" spc="-60" dirty="0">
                <a:solidFill>
                  <a:srgbClr val="333333"/>
                </a:solidFill>
                <a:latin typeface="Trebuchet MS"/>
                <a:cs typeface="Trebuchet MS"/>
              </a:rPr>
              <a:t> </a:t>
            </a:r>
            <a:r>
              <a:rPr sz="2100" spc="90" dirty="0">
                <a:solidFill>
                  <a:srgbClr val="333333"/>
                </a:solidFill>
                <a:latin typeface="Trebuchet MS"/>
                <a:cs typeface="Trebuchet MS"/>
              </a:rPr>
              <a:t>should</a:t>
            </a:r>
            <a:r>
              <a:rPr sz="2100" spc="-55" dirty="0">
                <a:solidFill>
                  <a:srgbClr val="333333"/>
                </a:solidFill>
                <a:latin typeface="Trebuchet MS"/>
                <a:cs typeface="Trebuchet MS"/>
              </a:rPr>
              <a:t> </a:t>
            </a:r>
            <a:r>
              <a:rPr sz="2100" spc="100" dirty="0">
                <a:solidFill>
                  <a:srgbClr val="333333"/>
                </a:solidFill>
                <a:latin typeface="Trebuchet MS"/>
                <a:cs typeface="Trebuchet MS"/>
              </a:rPr>
              <a:t>run</a:t>
            </a:r>
            <a:r>
              <a:rPr sz="2100" spc="-55" dirty="0">
                <a:solidFill>
                  <a:srgbClr val="333333"/>
                </a:solidFill>
                <a:latin typeface="Trebuchet MS"/>
                <a:cs typeface="Trebuchet MS"/>
              </a:rPr>
              <a:t> </a:t>
            </a:r>
            <a:r>
              <a:rPr sz="2100" spc="80" dirty="0">
                <a:solidFill>
                  <a:srgbClr val="333333"/>
                </a:solidFill>
                <a:latin typeface="Trebuchet MS"/>
                <a:cs typeface="Trebuchet MS"/>
              </a:rPr>
              <a:t>your</a:t>
            </a:r>
            <a:r>
              <a:rPr sz="2100" spc="-55" dirty="0">
                <a:solidFill>
                  <a:srgbClr val="333333"/>
                </a:solidFill>
                <a:latin typeface="Trebuchet MS"/>
                <a:cs typeface="Trebuchet MS"/>
              </a:rPr>
              <a:t> </a:t>
            </a:r>
            <a:r>
              <a:rPr sz="2100" spc="40" dirty="0">
                <a:solidFill>
                  <a:srgbClr val="333333"/>
                </a:solidFill>
                <a:latin typeface="Trebuchet MS"/>
                <a:cs typeface="Trebuchet MS"/>
              </a:rPr>
              <a:t>containers</a:t>
            </a:r>
            <a:r>
              <a:rPr sz="2500" spc="40" dirty="0">
                <a:solidFill>
                  <a:srgbClr val="333333"/>
                </a:solidFill>
                <a:latin typeface="MingLiU_HKSCS-ExtB"/>
                <a:cs typeface="MingLiU_HKSCS-ExtB"/>
              </a:rPr>
              <a:t>❓</a:t>
            </a:r>
            <a:endParaRPr sz="2500">
              <a:latin typeface="MingLiU_HKSCS-ExtB"/>
              <a:cs typeface="MingLiU_HKSCS-ExtB"/>
            </a:endParaRPr>
          </a:p>
          <a:p>
            <a:pPr marL="393065" marR="5080">
              <a:lnSpc>
                <a:spcPct val="82000"/>
              </a:lnSpc>
              <a:spcBef>
                <a:spcPts val="1739"/>
              </a:spcBef>
            </a:pPr>
            <a:r>
              <a:rPr sz="2500" spc="1450" dirty="0">
                <a:solidFill>
                  <a:srgbClr val="333333"/>
                </a:solidFill>
                <a:latin typeface="Cambria"/>
                <a:cs typeface="Cambria"/>
              </a:rPr>
              <a:t>🐈</a:t>
            </a:r>
            <a:r>
              <a:rPr sz="2500" spc="65" dirty="0">
                <a:solidFill>
                  <a:srgbClr val="333333"/>
                </a:solidFill>
                <a:latin typeface="Cambria"/>
                <a:cs typeface="Cambria"/>
              </a:rPr>
              <a:t> </a:t>
            </a:r>
            <a:r>
              <a:rPr sz="2100" spc="-229" dirty="0">
                <a:solidFill>
                  <a:srgbClr val="333333"/>
                </a:solidFill>
                <a:latin typeface="Trebuchet MS"/>
                <a:cs typeface="Trebuchet MS"/>
              </a:rPr>
              <a:t>:</a:t>
            </a:r>
            <a:r>
              <a:rPr sz="2100" spc="-15" dirty="0">
                <a:solidFill>
                  <a:srgbClr val="333333"/>
                </a:solidFill>
                <a:latin typeface="Trebuchet MS"/>
                <a:cs typeface="Trebuchet MS"/>
              </a:rPr>
              <a:t> </a:t>
            </a:r>
            <a:r>
              <a:rPr sz="2100" spc="60" dirty="0">
                <a:solidFill>
                  <a:srgbClr val="333333"/>
                </a:solidFill>
                <a:latin typeface="Trebuchet MS"/>
                <a:cs typeface="Trebuchet MS"/>
              </a:rPr>
              <a:t>In</a:t>
            </a:r>
            <a:r>
              <a:rPr sz="2100" spc="-15" dirty="0">
                <a:solidFill>
                  <a:srgbClr val="333333"/>
                </a:solidFill>
                <a:latin typeface="Trebuchet MS"/>
                <a:cs typeface="Trebuchet MS"/>
              </a:rPr>
              <a:t> </a:t>
            </a:r>
            <a:r>
              <a:rPr sz="2150" i="1" dirty="0">
                <a:solidFill>
                  <a:srgbClr val="ED2137"/>
                </a:solidFill>
                <a:latin typeface="Trebuchet MS"/>
                <a:cs typeface="Trebuchet MS"/>
              </a:rPr>
              <a:t>Pet</a:t>
            </a:r>
            <a:r>
              <a:rPr sz="2150" i="1" spc="-30" dirty="0">
                <a:solidFill>
                  <a:srgbClr val="ED2137"/>
                </a:solidFill>
                <a:latin typeface="Trebuchet MS"/>
                <a:cs typeface="Trebuchet MS"/>
              </a:rPr>
              <a:t> </a:t>
            </a:r>
            <a:r>
              <a:rPr sz="2100" spc="114" dirty="0">
                <a:solidFill>
                  <a:srgbClr val="333333"/>
                </a:solidFill>
                <a:latin typeface="Trebuchet MS"/>
                <a:cs typeface="Trebuchet MS"/>
              </a:rPr>
              <a:t>mode</a:t>
            </a:r>
            <a:r>
              <a:rPr sz="2100" spc="-15" dirty="0">
                <a:solidFill>
                  <a:srgbClr val="333333"/>
                </a:solidFill>
                <a:latin typeface="Trebuchet MS"/>
                <a:cs typeface="Trebuchet MS"/>
              </a:rPr>
              <a:t> </a:t>
            </a:r>
            <a:r>
              <a:rPr sz="2100" dirty="0">
                <a:solidFill>
                  <a:srgbClr val="333333"/>
                </a:solidFill>
                <a:latin typeface="Trebuchet MS"/>
                <a:cs typeface="Trebuchet MS"/>
              </a:rPr>
              <a:t>(micro</a:t>
            </a:r>
            <a:r>
              <a:rPr sz="2100" spc="-15" dirty="0">
                <a:solidFill>
                  <a:srgbClr val="333333"/>
                </a:solidFill>
                <a:latin typeface="Trebuchet MS"/>
                <a:cs typeface="Trebuchet MS"/>
              </a:rPr>
              <a:t> </a:t>
            </a:r>
            <a:r>
              <a:rPr sz="2100" dirty="0">
                <a:solidFill>
                  <a:srgbClr val="333333"/>
                </a:solidFill>
                <a:latin typeface="Trebuchet MS"/>
                <a:cs typeface="Trebuchet MS"/>
              </a:rPr>
              <a:t>management),</a:t>
            </a:r>
            <a:r>
              <a:rPr sz="2100" spc="-15" dirty="0">
                <a:solidFill>
                  <a:srgbClr val="333333"/>
                </a:solidFill>
                <a:latin typeface="Trebuchet MS"/>
                <a:cs typeface="Trebuchet MS"/>
              </a:rPr>
              <a:t> </a:t>
            </a:r>
            <a:r>
              <a:rPr sz="2100" dirty="0">
                <a:solidFill>
                  <a:srgbClr val="333333"/>
                </a:solidFill>
                <a:latin typeface="Trebuchet MS"/>
                <a:cs typeface="Trebuchet MS"/>
              </a:rPr>
              <a:t>we</a:t>
            </a:r>
            <a:r>
              <a:rPr sz="2100" spc="-15" dirty="0">
                <a:solidFill>
                  <a:srgbClr val="333333"/>
                </a:solidFill>
                <a:latin typeface="Trebuchet MS"/>
                <a:cs typeface="Trebuchet MS"/>
              </a:rPr>
              <a:t> </a:t>
            </a:r>
            <a:r>
              <a:rPr sz="2100" spc="-10" dirty="0">
                <a:solidFill>
                  <a:srgbClr val="333333"/>
                </a:solidFill>
                <a:latin typeface="Trebuchet MS"/>
                <a:cs typeface="Trebuchet MS"/>
              </a:rPr>
              <a:t>identify</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server</a:t>
            </a:r>
            <a:r>
              <a:rPr sz="2100" spc="-15" dirty="0">
                <a:solidFill>
                  <a:srgbClr val="333333"/>
                </a:solidFill>
                <a:latin typeface="Trebuchet MS"/>
                <a:cs typeface="Trebuchet MS"/>
              </a:rPr>
              <a:t> </a:t>
            </a:r>
            <a:r>
              <a:rPr sz="2100" dirty="0">
                <a:solidFill>
                  <a:srgbClr val="333333"/>
                </a:solidFill>
                <a:latin typeface="Trebuchet MS"/>
                <a:cs typeface="Trebuchet MS"/>
              </a:rPr>
              <a:t>with</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name,</a:t>
            </a:r>
            <a:r>
              <a:rPr sz="2100" spc="-15" dirty="0">
                <a:solidFill>
                  <a:srgbClr val="333333"/>
                </a:solidFill>
                <a:latin typeface="Trebuchet MS"/>
                <a:cs typeface="Trebuchet MS"/>
              </a:rPr>
              <a:t> </a:t>
            </a:r>
            <a:r>
              <a:rPr sz="2100" dirty="0">
                <a:solidFill>
                  <a:srgbClr val="333333"/>
                </a:solidFill>
                <a:latin typeface="Trebuchet MS"/>
                <a:cs typeface="Trebuchet MS"/>
              </a:rPr>
              <a:t>we</a:t>
            </a:r>
            <a:r>
              <a:rPr sz="2100" spc="-15" dirty="0">
                <a:solidFill>
                  <a:srgbClr val="333333"/>
                </a:solidFill>
                <a:latin typeface="Trebuchet MS"/>
                <a:cs typeface="Trebuchet MS"/>
              </a:rPr>
              <a:t> </a:t>
            </a:r>
            <a:r>
              <a:rPr sz="2100" spc="85" dirty="0">
                <a:solidFill>
                  <a:srgbClr val="333333"/>
                </a:solidFill>
                <a:latin typeface="Trebuchet MS"/>
                <a:cs typeface="Trebuchet MS"/>
              </a:rPr>
              <a:t>know</a:t>
            </a:r>
            <a:r>
              <a:rPr sz="2100" spc="-15" dirty="0">
                <a:solidFill>
                  <a:srgbClr val="333333"/>
                </a:solidFill>
                <a:latin typeface="Trebuchet MS"/>
                <a:cs typeface="Trebuchet MS"/>
              </a:rPr>
              <a:t> </a:t>
            </a:r>
            <a:r>
              <a:rPr sz="2100" spc="-25" dirty="0">
                <a:solidFill>
                  <a:srgbClr val="333333"/>
                </a:solidFill>
                <a:latin typeface="Trebuchet MS"/>
                <a:cs typeface="Trebuchet MS"/>
              </a:rPr>
              <a:t>its </a:t>
            </a:r>
            <a:r>
              <a:rPr sz="2100" dirty="0">
                <a:solidFill>
                  <a:srgbClr val="333333"/>
                </a:solidFill>
                <a:latin typeface="Trebuchet MS"/>
                <a:cs typeface="Trebuchet MS"/>
              </a:rPr>
              <a:t>characteristics</a:t>
            </a:r>
            <a:r>
              <a:rPr sz="2100" spc="-20"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dirty="0">
                <a:solidFill>
                  <a:srgbClr val="333333"/>
                </a:solidFill>
                <a:latin typeface="Trebuchet MS"/>
                <a:cs typeface="Trebuchet MS"/>
              </a:rPr>
              <a:t>what</a:t>
            </a:r>
            <a:r>
              <a:rPr sz="2100" spc="-15"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contains,</a:t>
            </a:r>
            <a:r>
              <a:rPr sz="2100" spc="-20" dirty="0">
                <a:solidFill>
                  <a:srgbClr val="333333"/>
                </a:solidFill>
                <a:latin typeface="Trebuchet MS"/>
                <a:cs typeface="Trebuchet MS"/>
              </a:rPr>
              <a:t> </a:t>
            </a:r>
            <a:r>
              <a:rPr sz="2100" dirty="0">
                <a:solidFill>
                  <a:srgbClr val="333333"/>
                </a:solidFill>
                <a:latin typeface="Trebuchet MS"/>
                <a:cs typeface="Trebuchet MS"/>
              </a:rPr>
              <a:t>we</a:t>
            </a:r>
            <a:r>
              <a:rPr sz="2100" spc="-15" dirty="0">
                <a:solidFill>
                  <a:srgbClr val="333333"/>
                </a:solidFill>
                <a:latin typeface="Trebuchet MS"/>
                <a:cs typeface="Trebuchet MS"/>
              </a:rPr>
              <a:t> </a:t>
            </a:r>
            <a:r>
              <a:rPr sz="2100" dirty="0">
                <a:solidFill>
                  <a:srgbClr val="333333"/>
                </a:solidFill>
                <a:latin typeface="Trebuchet MS"/>
                <a:cs typeface="Trebuchet MS"/>
              </a:rPr>
              <a:t>keep</a:t>
            </a:r>
            <a:r>
              <a:rPr sz="2100" spc="-15"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spc="114" dirty="0">
                <a:solidFill>
                  <a:srgbClr val="333333"/>
                </a:solidFill>
                <a:latin typeface="Trebuchet MS"/>
                <a:cs typeface="Trebuchet MS"/>
              </a:rPr>
              <a:t>up</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25" dirty="0">
                <a:solidFill>
                  <a:srgbClr val="333333"/>
                </a:solidFill>
                <a:latin typeface="Trebuchet MS"/>
                <a:cs typeface="Trebuchet MS"/>
              </a:rPr>
              <a:t>date,</a:t>
            </a:r>
            <a:r>
              <a:rPr sz="2100" spc="-15" dirty="0">
                <a:solidFill>
                  <a:srgbClr val="333333"/>
                </a:solidFill>
                <a:latin typeface="Trebuchet MS"/>
                <a:cs typeface="Trebuchet MS"/>
              </a:rPr>
              <a:t> </a:t>
            </a:r>
            <a:r>
              <a:rPr sz="2100" dirty="0">
                <a:solidFill>
                  <a:srgbClr val="333333"/>
                </a:solidFill>
                <a:latin typeface="Trebuchet MS"/>
                <a:cs typeface="Trebuchet MS"/>
              </a:rPr>
              <a:t>we</a:t>
            </a:r>
            <a:r>
              <a:rPr sz="2100" spc="-15" dirty="0">
                <a:solidFill>
                  <a:srgbClr val="333333"/>
                </a:solidFill>
                <a:latin typeface="Trebuchet MS"/>
                <a:cs typeface="Trebuchet MS"/>
              </a:rPr>
              <a:t> </a:t>
            </a:r>
            <a:r>
              <a:rPr sz="2100" dirty="0">
                <a:solidFill>
                  <a:srgbClr val="333333"/>
                </a:solidFill>
                <a:latin typeface="Trebuchet MS"/>
                <a:cs typeface="Trebuchet MS"/>
              </a:rPr>
              <a:t>patch</a:t>
            </a:r>
            <a:r>
              <a:rPr sz="2100" spc="-20"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spc="130" dirty="0">
                <a:solidFill>
                  <a:srgbClr val="333333"/>
                </a:solidFill>
                <a:latin typeface="Trebuchet MS"/>
                <a:cs typeface="Trebuchet MS"/>
              </a:rPr>
              <a:t>humans</a:t>
            </a:r>
            <a:r>
              <a:rPr sz="2100" spc="-15" dirty="0">
                <a:solidFill>
                  <a:srgbClr val="333333"/>
                </a:solidFill>
                <a:latin typeface="Trebuchet MS"/>
                <a:cs typeface="Trebuchet MS"/>
              </a:rPr>
              <a:t> </a:t>
            </a:r>
            <a:r>
              <a:rPr sz="2100" spc="-10" dirty="0">
                <a:solidFill>
                  <a:srgbClr val="333333"/>
                </a:solidFill>
                <a:latin typeface="Trebuchet MS"/>
                <a:cs typeface="Trebuchet MS"/>
              </a:rPr>
              <a:t>(usually </a:t>
            </a:r>
            <a:r>
              <a:rPr sz="2100" spc="55" dirty="0">
                <a:solidFill>
                  <a:srgbClr val="333333"/>
                </a:solidFill>
                <a:latin typeface="Trebuchet MS"/>
                <a:cs typeface="Trebuchet MS"/>
              </a:rPr>
              <a:t>ops)</a:t>
            </a:r>
            <a:r>
              <a:rPr sz="2100" spc="-80" dirty="0">
                <a:solidFill>
                  <a:srgbClr val="333333"/>
                </a:solidFill>
                <a:latin typeface="Trebuchet MS"/>
                <a:cs typeface="Trebuchet MS"/>
              </a:rPr>
              <a:t> </a:t>
            </a:r>
            <a:r>
              <a:rPr sz="2100" spc="85" dirty="0">
                <a:solidFill>
                  <a:srgbClr val="333333"/>
                </a:solidFill>
                <a:latin typeface="Trebuchet MS"/>
                <a:cs typeface="Trebuchet MS"/>
              </a:rPr>
              <a:t>choose</a:t>
            </a:r>
            <a:r>
              <a:rPr sz="2100" spc="-75" dirty="0">
                <a:solidFill>
                  <a:srgbClr val="333333"/>
                </a:solidFill>
                <a:latin typeface="Trebuchet MS"/>
                <a:cs typeface="Trebuchet MS"/>
              </a:rPr>
              <a:t> </a:t>
            </a:r>
            <a:r>
              <a:rPr sz="2100" spc="55" dirty="0">
                <a:solidFill>
                  <a:srgbClr val="333333"/>
                </a:solidFill>
                <a:latin typeface="Trebuchet MS"/>
                <a:cs typeface="Trebuchet MS"/>
              </a:rPr>
              <a:t>where</a:t>
            </a:r>
            <a:r>
              <a:rPr sz="2100" spc="-80" dirty="0">
                <a:solidFill>
                  <a:srgbClr val="333333"/>
                </a:solidFill>
                <a:latin typeface="Trebuchet MS"/>
                <a:cs typeface="Trebuchet MS"/>
              </a:rPr>
              <a:t> </a:t>
            </a:r>
            <a:r>
              <a:rPr sz="2100" dirty="0">
                <a:solidFill>
                  <a:srgbClr val="333333"/>
                </a:solidFill>
                <a:latin typeface="Trebuchet MS"/>
                <a:cs typeface="Trebuchet MS"/>
              </a:rPr>
              <a:t>to</a:t>
            </a:r>
            <a:r>
              <a:rPr sz="2100" spc="-75" dirty="0">
                <a:solidFill>
                  <a:srgbClr val="333333"/>
                </a:solidFill>
                <a:latin typeface="Trebuchet MS"/>
                <a:cs typeface="Trebuchet MS"/>
              </a:rPr>
              <a:t> </a:t>
            </a:r>
            <a:r>
              <a:rPr sz="2100" spc="75" dirty="0">
                <a:solidFill>
                  <a:srgbClr val="333333"/>
                </a:solidFill>
                <a:latin typeface="Trebuchet MS"/>
                <a:cs typeface="Trebuchet MS"/>
              </a:rPr>
              <a:t>spin</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80"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a:p>
            <a:pPr marL="393065" marR="33020">
              <a:lnSpc>
                <a:spcPct val="82500"/>
              </a:lnSpc>
              <a:spcBef>
                <a:spcPts val="1430"/>
              </a:spcBef>
            </a:pPr>
            <a:r>
              <a:rPr sz="2500" spc="1450" dirty="0">
                <a:solidFill>
                  <a:srgbClr val="333333"/>
                </a:solidFill>
                <a:latin typeface="Cambria"/>
                <a:cs typeface="Cambria"/>
              </a:rPr>
              <a:t>🐄</a:t>
            </a:r>
            <a:r>
              <a:rPr sz="2500" spc="75" dirty="0">
                <a:solidFill>
                  <a:srgbClr val="333333"/>
                </a:solidFill>
                <a:latin typeface="Cambria"/>
                <a:cs typeface="Cambria"/>
              </a:rPr>
              <a:t> </a:t>
            </a:r>
            <a:r>
              <a:rPr sz="2100" spc="-229" dirty="0">
                <a:solidFill>
                  <a:srgbClr val="333333"/>
                </a:solidFill>
                <a:latin typeface="Trebuchet MS"/>
                <a:cs typeface="Trebuchet MS"/>
              </a:rPr>
              <a:t>:</a:t>
            </a:r>
            <a:r>
              <a:rPr sz="2100" spc="-5" dirty="0">
                <a:solidFill>
                  <a:srgbClr val="333333"/>
                </a:solidFill>
                <a:latin typeface="Trebuchet MS"/>
                <a:cs typeface="Trebuchet MS"/>
              </a:rPr>
              <a:t> </a:t>
            </a:r>
            <a:r>
              <a:rPr sz="2100" spc="60" dirty="0">
                <a:solidFill>
                  <a:srgbClr val="333333"/>
                </a:solidFill>
                <a:latin typeface="Trebuchet MS"/>
                <a:cs typeface="Trebuchet MS"/>
              </a:rPr>
              <a:t>In</a:t>
            </a:r>
            <a:r>
              <a:rPr sz="2100" spc="-5" dirty="0">
                <a:solidFill>
                  <a:srgbClr val="333333"/>
                </a:solidFill>
                <a:latin typeface="Trebuchet MS"/>
                <a:cs typeface="Trebuchet MS"/>
              </a:rPr>
              <a:t> </a:t>
            </a:r>
            <a:r>
              <a:rPr sz="2150" i="1" spc="-70" dirty="0">
                <a:solidFill>
                  <a:srgbClr val="ED2137"/>
                </a:solidFill>
                <a:latin typeface="Trebuchet MS"/>
                <a:cs typeface="Trebuchet MS"/>
              </a:rPr>
              <a:t>Cattle</a:t>
            </a:r>
            <a:r>
              <a:rPr sz="2150" i="1" spc="-20" dirty="0">
                <a:solidFill>
                  <a:srgbClr val="ED2137"/>
                </a:solidFill>
                <a:latin typeface="Trebuchet MS"/>
                <a:cs typeface="Trebuchet MS"/>
              </a:rPr>
              <a:t> </a:t>
            </a:r>
            <a:r>
              <a:rPr sz="2100" spc="114" dirty="0">
                <a:solidFill>
                  <a:srgbClr val="333333"/>
                </a:solidFill>
                <a:latin typeface="Trebuchet MS"/>
                <a:cs typeface="Trebuchet MS"/>
              </a:rPr>
              <a:t>mode</a:t>
            </a:r>
            <a:r>
              <a:rPr sz="2100" spc="-5" dirty="0">
                <a:solidFill>
                  <a:srgbClr val="333333"/>
                </a:solidFill>
                <a:latin typeface="Trebuchet MS"/>
                <a:cs typeface="Trebuchet MS"/>
              </a:rPr>
              <a:t> </a:t>
            </a:r>
            <a:r>
              <a:rPr sz="2100" dirty="0">
                <a:solidFill>
                  <a:srgbClr val="333333"/>
                </a:solidFill>
                <a:latin typeface="Trebuchet MS"/>
                <a:cs typeface="Trebuchet MS"/>
              </a:rPr>
              <a:t>(macro</a:t>
            </a:r>
            <a:r>
              <a:rPr sz="2100" spc="-5" dirty="0">
                <a:solidFill>
                  <a:srgbClr val="333333"/>
                </a:solidFill>
                <a:latin typeface="Trebuchet MS"/>
                <a:cs typeface="Trebuchet MS"/>
              </a:rPr>
              <a:t> </a:t>
            </a:r>
            <a:r>
              <a:rPr sz="2100" dirty="0">
                <a:solidFill>
                  <a:srgbClr val="333333"/>
                </a:solidFill>
                <a:latin typeface="Trebuchet MS"/>
                <a:cs typeface="Trebuchet MS"/>
              </a:rPr>
              <a:t>management),</a:t>
            </a:r>
            <a:r>
              <a:rPr sz="2100" spc="-5" dirty="0">
                <a:solidFill>
                  <a:srgbClr val="333333"/>
                </a:solidFill>
                <a:latin typeface="Trebuchet MS"/>
                <a:cs typeface="Trebuchet MS"/>
              </a:rPr>
              <a:t> </a:t>
            </a:r>
            <a:r>
              <a:rPr sz="2100" dirty="0">
                <a:solidFill>
                  <a:srgbClr val="333333"/>
                </a:solidFill>
                <a:latin typeface="Trebuchet MS"/>
                <a:cs typeface="Trebuchet MS"/>
              </a:rPr>
              <a:t>we </a:t>
            </a:r>
            <a:r>
              <a:rPr sz="2100" spc="105" dirty="0">
                <a:solidFill>
                  <a:srgbClr val="333333"/>
                </a:solidFill>
                <a:latin typeface="Trebuchet MS"/>
                <a:cs typeface="Trebuchet MS"/>
              </a:rPr>
              <a:t>use</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dirty="0">
                <a:solidFill>
                  <a:srgbClr val="333333"/>
                </a:solidFill>
                <a:latin typeface="Trebuchet MS"/>
                <a:cs typeface="Trebuchet MS"/>
              </a:rPr>
              <a:t>characteristics</a:t>
            </a:r>
            <a:r>
              <a:rPr sz="2100" spc="-5" dirty="0">
                <a:solidFill>
                  <a:srgbClr val="333333"/>
                </a:solidFill>
                <a:latin typeface="Trebuchet MS"/>
                <a:cs typeface="Trebuchet MS"/>
              </a:rPr>
              <a:t> </a:t>
            </a:r>
            <a:r>
              <a:rPr sz="2100" spc="-25" dirty="0">
                <a:solidFill>
                  <a:srgbClr val="333333"/>
                </a:solidFill>
                <a:latin typeface="Trebuchet MS"/>
                <a:cs typeface="Trebuchet MS"/>
              </a:rPr>
              <a:t>(via</a:t>
            </a:r>
            <a:r>
              <a:rPr sz="2100" spc="-5" dirty="0">
                <a:solidFill>
                  <a:srgbClr val="333333"/>
                </a:solidFill>
                <a:latin typeface="Trebuchet MS"/>
                <a:cs typeface="Trebuchet MS"/>
              </a:rPr>
              <a:t> </a:t>
            </a:r>
            <a:r>
              <a:rPr sz="2100" spc="-10" dirty="0">
                <a:solidFill>
                  <a:srgbClr val="333333"/>
                </a:solidFill>
                <a:latin typeface="Trebuchet MS"/>
                <a:cs typeface="Trebuchet MS"/>
              </a:rPr>
              <a:t>tags/labels)</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00" spc="-475" dirty="0">
                <a:solidFill>
                  <a:srgbClr val="333333"/>
                </a:solidFill>
                <a:latin typeface="Trebuchet MS"/>
                <a:cs typeface="Trebuchet MS"/>
              </a:rPr>
              <a:t>the</a:t>
            </a:r>
            <a:r>
              <a:rPr sz="2100" spc="65" dirty="0">
                <a:solidFill>
                  <a:srgbClr val="333333"/>
                </a:solidFill>
                <a:latin typeface="Trebuchet MS"/>
                <a:cs typeface="Trebuchet MS"/>
              </a:rPr>
              <a:t> servers</a:t>
            </a:r>
            <a:r>
              <a:rPr sz="2100" spc="-60"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spc="-10" dirty="0">
                <a:solidFill>
                  <a:srgbClr val="333333"/>
                </a:solidFill>
                <a:latin typeface="Trebuchet MS"/>
                <a:cs typeface="Trebuchet MS"/>
              </a:rPr>
              <a:t>identify</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80" dirty="0">
                <a:solidFill>
                  <a:srgbClr val="333333"/>
                </a:solidFill>
                <a:latin typeface="Trebuchet MS"/>
                <a:cs typeface="Trebuchet MS"/>
              </a:rPr>
              <a:t>subset</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333333"/>
                </a:solidFill>
                <a:latin typeface="Trebuchet MS"/>
                <a:cs typeface="Trebuchet MS"/>
              </a:rPr>
              <a:t>them,</a:t>
            </a:r>
            <a:r>
              <a:rPr sz="2100" spc="-55" dirty="0">
                <a:solidFill>
                  <a:srgbClr val="333333"/>
                </a:solidFill>
                <a:latin typeface="Trebuchet MS"/>
                <a:cs typeface="Trebuchet MS"/>
              </a:rPr>
              <a:t> </a:t>
            </a:r>
            <a:r>
              <a:rPr sz="2100" dirty="0">
                <a:solidFill>
                  <a:srgbClr val="333333"/>
                </a:solidFill>
                <a:latin typeface="Trebuchet MS"/>
                <a:cs typeface="Trebuchet MS"/>
              </a:rPr>
              <a:t>we</a:t>
            </a:r>
            <a:r>
              <a:rPr sz="2100" spc="-60" dirty="0">
                <a:solidFill>
                  <a:srgbClr val="333333"/>
                </a:solidFill>
                <a:latin typeface="Trebuchet MS"/>
                <a:cs typeface="Trebuchet MS"/>
              </a:rPr>
              <a:t> </a:t>
            </a:r>
            <a:r>
              <a:rPr sz="2100" spc="114" dirty="0">
                <a:solidFill>
                  <a:srgbClr val="333333"/>
                </a:solidFill>
                <a:latin typeface="Trebuchet MS"/>
                <a:cs typeface="Trebuchet MS"/>
              </a:rPr>
              <a:t>do</a:t>
            </a:r>
            <a:r>
              <a:rPr sz="2100" spc="-60" dirty="0">
                <a:solidFill>
                  <a:srgbClr val="333333"/>
                </a:solidFill>
                <a:latin typeface="Trebuchet MS"/>
                <a:cs typeface="Trebuchet MS"/>
              </a:rPr>
              <a:t> </a:t>
            </a:r>
            <a:r>
              <a:rPr sz="2100" spc="60" dirty="0">
                <a:solidFill>
                  <a:srgbClr val="333333"/>
                </a:solidFill>
                <a:latin typeface="Trebuchet MS"/>
                <a:cs typeface="Trebuchet MS"/>
              </a:rPr>
              <a:t>not</a:t>
            </a:r>
            <a:r>
              <a:rPr sz="2100" spc="-60" dirty="0">
                <a:solidFill>
                  <a:srgbClr val="333333"/>
                </a:solidFill>
                <a:latin typeface="Trebuchet MS"/>
                <a:cs typeface="Trebuchet MS"/>
              </a:rPr>
              <a:t> </a:t>
            </a:r>
            <a:r>
              <a:rPr sz="2100" dirty="0">
                <a:solidFill>
                  <a:srgbClr val="333333"/>
                </a:solidFill>
                <a:latin typeface="Trebuchet MS"/>
                <a:cs typeface="Trebuchet MS"/>
              </a:rPr>
              <a:t>try</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patch</a:t>
            </a:r>
            <a:r>
              <a:rPr sz="2100" spc="-60" dirty="0">
                <a:solidFill>
                  <a:srgbClr val="333333"/>
                </a:solidFill>
                <a:latin typeface="Trebuchet MS"/>
                <a:cs typeface="Trebuchet MS"/>
              </a:rPr>
              <a:t> </a:t>
            </a:r>
            <a:r>
              <a:rPr sz="2100" spc="85" dirty="0">
                <a:solidFill>
                  <a:srgbClr val="333333"/>
                </a:solidFill>
                <a:latin typeface="Trebuchet MS"/>
                <a:cs typeface="Trebuchet MS"/>
              </a:rPr>
              <a:t>or</a:t>
            </a:r>
            <a:r>
              <a:rPr sz="2100" spc="-55" dirty="0">
                <a:solidFill>
                  <a:srgbClr val="333333"/>
                </a:solidFill>
                <a:latin typeface="Trebuchet MS"/>
                <a:cs typeface="Trebuchet MS"/>
              </a:rPr>
              <a:t> </a:t>
            </a:r>
            <a:r>
              <a:rPr sz="2100" spc="50" dirty="0">
                <a:solidFill>
                  <a:srgbClr val="333333"/>
                </a:solidFill>
                <a:latin typeface="Trebuchet MS"/>
                <a:cs typeface="Trebuchet MS"/>
              </a:rPr>
              <a:t>manually</a:t>
            </a:r>
            <a:r>
              <a:rPr sz="2100" spc="-60" dirty="0">
                <a:solidFill>
                  <a:srgbClr val="333333"/>
                </a:solidFill>
                <a:latin typeface="Trebuchet MS"/>
                <a:cs typeface="Trebuchet MS"/>
              </a:rPr>
              <a:t> </a:t>
            </a:r>
            <a:r>
              <a:rPr sz="2100" dirty="0">
                <a:solidFill>
                  <a:srgbClr val="333333"/>
                </a:solidFill>
                <a:latin typeface="Trebuchet MS"/>
                <a:cs typeface="Trebuchet MS"/>
              </a:rPr>
              <a:t>keep</a:t>
            </a:r>
            <a:r>
              <a:rPr sz="2100" spc="-60" dirty="0">
                <a:solidFill>
                  <a:srgbClr val="333333"/>
                </a:solidFill>
                <a:latin typeface="Trebuchet MS"/>
                <a:cs typeface="Trebuchet MS"/>
              </a:rPr>
              <a:t> </a:t>
            </a:r>
            <a:r>
              <a:rPr sz="2100" spc="60" dirty="0">
                <a:solidFill>
                  <a:srgbClr val="333333"/>
                </a:solidFill>
                <a:latin typeface="Trebuchet MS"/>
                <a:cs typeface="Trebuchet MS"/>
              </a:rPr>
              <a:t>them</a:t>
            </a:r>
            <a:r>
              <a:rPr sz="2100" spc="-55" dirty="0">
                <a:solidFill>
                  <a:srgbClr val="333333"/>
                </a:solidFill>
                <a:latin typeface="Trebuchet MS"/>
                <a:cs typeface="Trebuchet MS"/>
              </a:rPr>
              <a:t> </a:t>
            </a:r>
            <a:r>
              <a:rPr sz="2100" spc="114" dirty="0">
                <a:solidFill>
                  <a:srgbClr val="333333"/>
                </a:solidFill>
                <a:latin typeface="Trebuchet MS"/>
                <a:cs typeface="Trebuchet MS"/>
              </a:rPr>
              <a:t>up</a:t>
            </a:r>
            <a:r>
              <a:rPr sz="2100" spc="-60" dirty="0">
                <a:solidFill>
                  <a:srgbClr val="333333"/>
                </a:solidFill>
                <a:latin typeface="Trebuchet MS"/>
                <a:cs typeface="Trebuchet MS"/>
              </a:rPr>
              <a:t> </a:t>
            </a:r>
            <a:r>
              <a:rPr sz="2100" spc="-25" dirty="0">
                <a:solidFill>
                  <a:srgbClr val="333333"/>
                </a:solidFill>
                <a:latin typeface="Trebuchet MS"/>
                <a:cs typeface="Trebuchet MS"/>
              </a:rPr>
              <a:t>to date,</a:t>
            </a:r>
            <a:r>
              <a:rPr sz="2100" spc="-40" dirty="0">
                <a:solidFill>
                  <a:srgbClr val="333333"/>
                </a:solidFill>
                <a:latin typeface="Trebuchet MS"/>
                <a:cs typeface="Trebuchet MS"/>
              </a:rPr>
              <a:t> </a:t>
            </a:r>
            <a:r>
              <a:rPr sz="2100" dirty="0">
                <a:solidFill>
                  <a:srgbClr val="333333"/>
                </a:solidFill>
                <a:latin typeface="Trebuchet MS"/>
                <a:cs typeface="Trebuchet MS"/>
              </a:rPr>
              <a:t>we</a:t>
            </a:r>
            <a:r>
              <a:rPr sz="2100" spc="-35" dirty="0">
                <a:solidFill>
                  <a:srgbClr val="333333"/>
                </a:solidFill>
                <a:latin typeface="Trebuchet MS"/>
                <a:cs typeface="Trebuchet MS"/>
              </a:rPr>
              <a:t> </a:t>
            </a:r>
            <a:r>
              <a:rPr sz="2100" dirty="0">
                <a:solidFill>
                  <a:srgbClr val="333333"/>
                </a:solidFill>
                <a:latin typeface="Trebuchet MS"/>
                <a:cs typeface="Trebuchet MS"/>
              </a:rPr>
              <a:t>replace</a:t>
            </a:r>
            <a:r>
              <a:rPr sz="2100" spc="-35" dirty="0">
                <a:solidFill>
                  <a:srgbClr val="333333"/>
                </a:solidFill>
                <a:latin typeface="Trebuchet MS"/>
                <a:cs typeface="Trebuchet MS"/>
              </a:rPr>
              <a:t> </a:t>
            </a:r>
            <a:r>
              <a:rPr sz="2100" spc="105" dirty="0">
                <a:solidFill>
                  <a:srgbClr val="333333"/>
                </a:solidFill>
                <a:latin typeface="Trebuchet MS"/>
                <a:cs typeface="Trebuchet MS"/>
              </a:rPr>
              <a:t>as</a:t>
            </a:r>
            <a:r>
              <a:rPr sz="2100" spc="-35" dirty="0">
                <a:solidFill>
                  <a:srgbClr val="333333"/>
                </a:solidFill>
                <a:latin typeface="Trebuchet MS"/>
                <a:cs typeface="Trebuchet MS"/>
              </a:rPr>
              <a:t> </a:t>
            </a:r>
            <a:r>
              <a:rPr sz="2100" spc="65" dirty="0">
                <a:solidFill>
                  <a:srgbClr val="333333"/>
                </a:solidFill>
                <a:latin typeface="Trebuchet MS"/>
                <a:cs typeface="Trebuchet MS"/>
              </a:rPr>
              <a:t>needed</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maintain</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105" dirty="0">
                <a:solidFill>
                  <a:srgbClr val="333333"/>
                </a:solidFill>
                <a:latin typeface="Trebuchet MS"/>
                <a:cs typeface="Trebuchet MS"/>
              </a:rPr>
              <a:t>number</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75" dirty="0">
                <a:solidFill>
                  <a:srgbClr val="333333"/>
                </a:solidFill>
                <a:latin typeface="Trebuchet MS"/>
                <a:cs typeface="Trebuchet MS"/>
              </a:rPr>
              <a:t>machines</a:t>
            </a:r>
            <a:r>
              <a:rPr sz="2100" spc="-35" dirty="0">
                <a:solidFill>
                  <a:srgbClr val="333333"/>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dirty="0">
                <a:solidFill>
                  <a:srgbClr val="333333"/>
                </a:solidFill>
                <a:latin typeface="Trebuchet MS"/>
                <a:cs typeface="Trebuchet MS"/>
              </a:rPr>
              <a:t>we</a:t>
            </a:r>
            <a:r>
              <a:rPr sz="2100" spc="-35" dirty="0">
                <a:solidFill>
                  <a:srgbClr val="333333"/>
                </a:solidFill>
                <a:latin typeface="Trebuchet MS"/>
                <a:cs typeface="Trebuchet MS"/>
              </a:rPr>
              <a:t> </a:t>
            </a:r>
            <a:r>
              <a:rPr sz="2100" spc="105" dirty="0">
                <a:solidFill>
                  <a:srgbClr val="333333"/>
                </a:solidFill>
                <a:latin typeface="Trebuchet MS"/>
                <a:cs typeface="Trebuchet MS"/>
              </a:rPr>
              <a:t>use</a:t>
            </a:r>
            <a:r>
              <a:rPr sz="2100" spc="-40" dirty="0">
                <a:solidFill>
                  <a:srgbClr val="333333"/>
                </a:solidFill>
                <a:latin typeface="Trebuchet MS"/>
                <a:cs typeface="Trebuchet MS"/>
              </a:rPr>
              <a:t> </a:t>
            </a:r>
            <a:r>
              <a:rPr sz="2100" spc="50" dirty="0">
                <a:solidFill>
                  <a:srgbClr val="333333"/>
                </a:solidFill>
                <a:latin typeface="Trebuchet MS"/>
                <a:cs typeface="Trebuchet MS"/>
              </a:rPr>
              <a:t>automation</a:t>
            </a:r>
            <a:r>
              <a:rPr sz="2100" spc="-35" dirty="0">
                <a:solidFill>
                  <a:srgbClr val="333333"/>
                </a:solidFill>
                <a:latin typeface="Trebuchet MS"/>
                <a:cs typeface="Trebuchet MS"/>
              </a:rPr>
              <a:t> </a:t>
            </a:r>
            <a:r>
              <a:rPr sz="2100" spc="-25" dirty="0">
                <a:solidFill>
                  <a:srgbClr val="333333"/>
                </a:solidFill>
                <a:latin typeface="Trebuchet MS"/>
                <a:cs typeface="Trebuchet MS"/>
              </a:rPr>
              <a:t>to </a:t>
            </a:r>
            <a:r>
              <a:rPr sz="2100" dirty="0">
                <a:solidFill>
                  <a:srgbClr val="333333"/>
                </a:solidFill>
                <a:latin typeface="Trebuchet MS"/>
                <a:cs typeface="Trebuchet MS"/>
              </a:rPr>
              <a:t>place</a:t>
            </a:r>
            <a:r>
              <a:rPr sz="2100" spc="-30" dirty="0">
                <a:solidFill>
                  <a:srgbClr val="333333"/>
                </a:solidFill>
                <a:latin typeface="Trebuchet MS"/>
                <a:cs typeface="Trebuchet MS"/>
              </a:rPr>
              <a:t> </a:t>
            </a:r>
            <a:r>
              <a:rPr sz="2100" spc="100" dirty="0">
                <a:solidFill>
                  <a:srgbClr val="333333"/>
                </a:solidFill>
                <a:latin typeface="Trebuchet MS"/>
                <a:cs typeface="Trebuchet MS"/>
              </a:rPr>
              <a:t>our</a:t>
            </a:r>
            <a:r>
              <a:rPr sz="2100" spc="-25" dirty="0">
                <a:solidFill>
                  <a:srgbClr val="333333"/>
                </a:solidFill>
                <a:latin typeface="Trebuchet MS"/>
                <a:cs typeface="Trebuchet MS"/>
              </a:rPr>
              <a:t> </a:t>
            </a:r>
            <a:r>
              <a:rPr sz="2100" dirty="0">
                <a:solidFill>
                  <a:srgbClr val="333333"/>
                </a:solidFill>
                <a:latin typeface="Trebuchet MS"/>
                <a:cs typeface="Trebuchet MS"/>
              </a:rPr>
              <a:t>container</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spc="65" dirty="0">
                <a:solidFill>
                  <a:srgbClr val="333333"/>
                </a:solidFill>
                <a:latin typeface="Trebuchet MS"/>
                <a:cs typeface="Trebuchet MS"/>
              </a:rPr>
              <a:t>machine</a:t>
            </a:r>
            <a:r>
              <a:rPr sz="2100" spc="-30" dirty="0">
                <a:solidFill>
                  <a:srgbClr val="333333"/>
                </a:solidFill>
                <a:latin typeface="Trebuchet MS"/>
                <a:cs typeface="Trebuchet MS"/>
              </a:rPr>
              <a:t> </a:t>
            </a:r>
            <a:r>
              <a:rPr sz="2100" dirty="0">
                <a:solidFill>
                  <a:srgbClr val="333333"/>
                </a:solidFill>
                <a:latin typeface="Trebuchet MS"/>
                <a:cs typeface="Trebuchet MS"/>
              </a:rPr>
              <a:t>via</a:t>
            </a:r>
            <a:r>
              <a:rPr sz="2100" spc="-25" dirty="0">
                <a:solidFill>
                  <a:srgbClr val="333333"/>
                </a:solidFill>
                <a:latin typeface="Trebuchet MS"/>
                <a:cs typeface="Trebuchet MS"/>
              </a:rPr>
              <a:t> </a:t>
            </a:r>
            <a:r>
              <a:rPr sz="2100" spc="-10" dirty="0">
                <a:solidFill>
                  <a:srgbClr val="333333"/>
                </a:solidFill>
                <a:latin typeface="Trebuchet MS"/>
                <a:cs typeface="Trebuchet MS"/>
              </a:rPr>
              <a:t>constraints</a:t>
            </a:r>
            <a:endParaRPr sz="2100">
              <a:latin typeface="Trebuchet MS"/>
              <a:cs typeface="Trebuchet MS"/>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781425"/>
            <a:chOff x="809624" y="1552574"/>
            <a:chExt cx="12211050" cy="3781425"/>
          </a:xfrm>
        </p:grpSpPr>
        <p:sp>
          <p:nvSpPr>
            <p:cNvPr id="4" name="object 4"/>
            <p:cNvSpPr/>
            <p:nvPr/>
          </p:nvSpPr>
          <p:spPr>
            <a:xfrm>
              <a:off x="809612" y="1552574"/>
              <a:ext cx="12211050" cy="3781425"/>
            </a:xfrm>
            <a:custGeom>
              <a:avLst/>
              <a:gdLst/>
              <a:ahLst/>
              <a:cxnLst/>
              <a:rect l="l" t="t" r="r" b="b"/>
              <a:pathLst>
                <a:path w="12211050" h="3781425">
                  <a:moveTo>
                    <a:pt x="12211050" y="0"/>
                  </a:moveTo>
                  <a:lnTo>
                    <a:pt x="12201525" y="0"/>
                  </a:lnTo>
                  <a:lnTo>
                    <a:pt x="12201525" y="3771900"/>
                  </a:lnTo>
                  <a:lnTo>
                    <a:pt x="0" y="3771900"/>
                  </a:lnTo>
                  <a:lnTo>
                    <a:pt x="0" y="3781425"/>
                  </a:lnTo>
                  <a:lnTo>
                    <a:pt x="12201525" y="3781425"/>
                  </a:lnTo>
                  <a:lnTo>
                    <a:pt x="12211050" y="3781425"/>
                  </a:lnTo>
                  <a:lnTo>
                    <a:pt x="12211050" y="3771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781425"/>
            </a:xfrm>
            <a:custGeom>
              <a:avLst/>
              <a:gdLst/>
              <a:ahLst/>
              <a:cxnLst/>
              <a:rect l="l" t="t" r="r" b="b"/>
              <a:pathLst>
                <a:path w="9525" h="3781425">
                  <a:moveTo>
                    <a:pt x="0" y="3781424"/>
                  </a:moveTo>
                  <a:lnTo>
                    <a:pt x="0" y="0"/>
                  </a:lnTo>
                  <a:lnTo>
                    <a:pt x="9524" y="9524"/>
                  </a:lnTo>
                  <a:lnTo>
                    <a:pt x="9524" y="3771899"/>
                  </a:lnTo>
                  <a:lnTo>
                    <a:pt x="0" y="37814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NETWORKPOLICY</a:t>
            </a:r>
            <a:r>
              <a:rPr spc="-114" dirty="0"/>
              <a:t> </a:t>
            </a:r>
            <a:r>
              <a:rPr spc="-60" dirty="0"/>
              <a:t>EXAMPLE</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240">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240" marR="800417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15" dirty="0">
                <a:solidFill>
                  <a:srgbClr val="000000"/>
                </a:solidFill>
                <a:latin typeface="Tahoma"/>
                <a:cs typeface="Tahoma"/>
              </a:rPr>
              <a:t>networking.k8s.io/v1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90" dirty="0">
                <a:solidFill>
                  <a:srgbClr val="000000"/>
                </a:solidFill>
                <a:latin typeface="Tahoma"/>
                <a:cs typeface="Tahoma"/>
              </a:rPr>
              <a:t>NetworkPolicy</a:t>
            </a:r>
            <a:endParaRPr sz="1650">
              <a:latin typeface="Tahoma"/>
              <a:cs typeface="Tahoma"/>
            </a:endParaRPr>
          </a:p>
          <a:p>
            <a:pPr marL="142240">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9138920">
              <a:lnSpc>
                <a:spcPts val="1880"/>
              </a:lnSpc>
              <a:spcBef>
                <a:spcPts val="95"/>
              </a:spcBef>
            </a:pPr>
            <a:r>
              <a:rPr sz="1650" u="none" spc="110" dirty="0">
                <a:solidFill>
                  <a:srgbClr val="0077AA"/>
                </a:solidFill>
                <a:latin typeface="Tahoma"/>
                <a:cs typeface="Tahoma"/>
              </a:rPr>
              <a:t>namespace</a:t>
            </a:r>
            <a:r>
              <a:rPr sz="1650" u="none" spc="110" dirty="0">
                <a:solidFill>
                  <a:srgbClr val="999999"/>
                </a:solidFill>
                <a:latin typeface="Tahoma"/>
                <a:cs typeface="Tahoma"/>
              </a:rPr>
              <a:t>:</a:t>
            </a:r>
            <a:r>
              <a:rPr sz="1650" u="none" spc="70" dirty="0">
                <a:solidFill>
                  <a:srgbClr val="999999"/>
                </a:solidFill>
                <a:latin typeface="Tahoma"/>
                <a:cs typeface="Tahoma"/>
              </a:rPr>
              <a:t>  </a:t>
            </a:r>
            <a:r>
              <a:rPr sz="1650" u="none" dirty="0">
                <a:solidFill>
                  <a:srgbClr val="000000"/>
                </a:solidFill>
                <a:latin typeface="Tahoma"/>
                <a:cs typeface="Tahoma"/>
              </a:rPr>
              <a:t>my</a:t>
            </a:r>
            <a:r>
              <a:rPr sz="1650" u="none" dirty="0">
                <a:solidFill>
                  <a:srgbClr val="999999"/>
                </a:solidFill>
                <a:latin typeface="Tahoma"/>
                <a:cs typeface="Tahoma"/>
              </a:rPr>
              <a:t>-</a:t>
            </a:r>
            <a:r>
              <a:rPr sz="1650" u="none" spc="254" dirty="0">
                <a:solidFill>
                  <a:srgbClr val="000000"/>
                </a:solidFill>
                <a:latin typeface="Tahoma"/>
                <a:cs typeface="Tahoma"/>
              </a:rPr>
              <a:t>project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10" dirty="0">
                <a:solidFill>
                  <a:srgbClr val="999999"/>
                </a:solidFill>
                <a:latin typeface="Tahoma"/>
                <a:cs typeface="Tahoma"/>
              </a:rPr>
              <a:t>  </a:t>
            </a:r>
            <a:r>
              <a:rPr sz="1650" u="none" spc="300" dirty="0">
                <a:solidFill>
                  <a:srgbClr val="000000"/>
                </a:solidFill>
                <a:latin typeface="Tahoma"/>
                <a:cs typeface="Tahoma"/>
              </a:rPr>
              <a:t>api</a:t>
            </a:r>
            <a:r>
              <a:rPr sz="1650" u="none" spc="300" dirty="0">
                <a:solidFill>
                  <a:srgbClr val="999999"/>
                </a:solidFill>
                <a:latin typeface="Tahoma"/>
                <a:cs typeface="Tahoma"/>
              </a:rPr>
              <a:t>-</a:t>
            </a:r>
            <a:r>
              <a:rPr sz="1650" u="none" spc="225" dirty="0">
                <a:solidFill>
                  <a:srgbClr val="000000"/>
                </a:solidFill>
                <a:latin typeface="Tahoma"/>
                <a:cs typeface="Tahoma"/>
              </a:rPr>
              <a:t>allow</a:t>
            </a:r>
            <a:endParaRPr sz="1650">
              <a:latin typeface="Tahoma"/>
              <a:cs typeface="Tahoma"/>
            </a:endParaRPr>
          </a:p>
          <a:p>
            <a:pPr marL="142240">
              <a:lnSpc>
                <a:spcPts val="1770"/>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647065" marR="10022840" indent="-252729">
              <a:lnSpc>
                <a:spcPts val="1880"/>
              </a:lnSpc>
              <a:spcBef>
                <a:spcPts val="95"/>
              </a:spcBef>
            </a:pPr>
            <a:r>
              <a:rPr sz="1650" u="none" spc="215" dirty="0">
                <a:solidFill>
                  <a:srgbClr val="0077AA"/>
                </a:solidFill>
                <a:latin typeface="Tahoma"/>
                <a:cs typeface="Tahoma"/>
              </a:rPr>
              <a:t>podSelector</a:t>
            </a:r>
            <a:r>
              <a:rPr sz="1650" u="none" spc="215" dirty="0">
                <a:solidFill>
                  <a:srgbClr val="999999"/>
                </a:solidFill>
                <a:latin typeface="Tahoma"/>
                <a:cs typeface="Tahoma"/>
              </a:rPr>
              <a:t>: </a:t>
            </a:r>
            <a:r>
              <a:rPr sz="1650" u="none" spc="170" dirty="0">
                <a:solidFill>
                  <a:srgbClr val="0077AA"/>
                </a:solidFill>
                <a:latin typeface="Tahoma"/>
                <a:cs typeface="Tahoma"/>
              </a:rPr>
              <a:t>matchLabels</a:t>
            </a:r>
            <a:r>
              <a:rPr sz="1650" u="none" spc="170" dirty="0">
                <a:solidFill>
                  <a:srgbClr val="999999"/>
                </a:solidFill>
                <a:latin typeface="Tahoma"/>
                <a:cs typeface="Tahoma"/>
              </a:rPr>
              <a:t>:</a:t>
            </a:r>
            <a:endParaRPr sz="1650">
              <a:latin typeface="Tahoma"/>
              <a:cs typeface="Tahoma"/>
            </a:endParaRPr>
          </a:p>
          <a:p>
            <a:pPr marL="899794">
              <a:lnSpc>
                <a:spcPts val="1770"/>
              </a:lnSpc>
            </a:pPr>
            <a:r>
              <a:rPr sz="1650" u="none" spc="325" dirty="0">
                <a:solidFill>
                  <a:srgbClr val="0077AA"/>
                </a:solidFill>
                <a:latin typeface="Tahoma"/>
                <a:cs typeface="Tahoma"/>
              </a:rPr>
              <a:t>role</a:t>
            </a:r>
            <a:r>
              <a:rPr sz="1650" u="none" spc="325" dirty="0">
                <a:solidFill>
                  <a:srgbClr val="999999"/>
                </a:solidFill>
                <a:latin typeface="Tahoma"/>
                <a:cs typeface="Tahoma"/>
              </a:rPr>
              <a:t>:</a:t>
            </a:r>
            <a:r>
              <a:rPr sz="1650" u="none" spc="480" dirty="0">
                <a:solidFill>
                  <a:srgbClr val="999999"/>
                </a:solidFill>
                <a:latin typeface="Tahoma"/>
                <a:cs typeface="Tahoma"/>
              </a:rPr>
              <a:t> </a:t>
            </a:r>
            <a:r>
              <a:rPr sz="1650" u="none" spc="245" dirty="0">
                <a:solidFill>
                  <a:srgbClr val="000000"/>
                </a:solidFill>
                <a:latin typeface="Tahoma"/>
                <a:cs typeface="Tahoma"/>
              </a:rPr>
              <a:t>api</a:t>
            </a:r>
            <a:endParaRPr sz="1650">
              <a:latin typeface="Tahoma"/>
              <a:cs typeface="Tahoma"/>
            </a:endParaRPr>
          </a:p>
          <a:p>
            <a:pPr marL="394970">
              <a:lnSpc>
                <a:spcPts val="1875"/>
              </a:lnSpc>
            </a:pPr>
            <a:r>
              <a:rPr sz="1650" u="none" spc="265" dirty="0">
                <a:solidFill>
                  <a:srgbClr val="0077AA"/>
                </a:solidFill>
                <a:latin typeface="Tahoma"/>
                <a:cs typeface="Tahoma"/>
              </a:rPr>
              <a:t>ingress</a:t>
            </a:r>
            <a:r>
              <a:rPr sz="1650" u="none" spc="265" dirty="0">
                <a:solidFill>
                  <a:srgbClr val="999999"/>
                </a:solidFill>
                <a:latin typeface="Tahoma"/>
                <a:cs typeface="Tahoma"/>
              </a:rPr>
              <a:t>:</a:t>
            </a:r>
            <a:endParaRPr sz="1650">
              <a:latin typeface="Tahoma"/>
              <a:cs typeface="Tahoma"/>
            </a:endParaRPr>
          </a:p>
          <a:p>
            <a:pPr marL="647065">
              <a:lnSpc>
                <a:spcPts val="1875"/>
              </a:lnSpc>
            </a:pPr>
            <a:r>
              <a:rPr sz="1650" u="none" spc="390" dirty="0">
                <a:solidFill>
                  <a:srgbClr val="999999"/>
                </a:solidFill>
                <a:latin typeface="Tahoma"/>
                <a:cs typeface="Tahoma"/>
              </a:rPr>
              <a:t>-</a:t>
            </a:r>
            <a:r>
              <a:rPr sz="1650" u="none" spc="470" dirty="0">
                <a:solidFill>
                  <a:srgbClr val="999999"/>
                </a:solidFill>
                <a:latin typeface="Tahoma"/>
                <a:cs typeface="Tahoma"/>
              </a:rPr>
              <a:t> </a:t>
            </a:r>
            <a:r>
              <a:rPr sz="1650" u="none" spc="180" dirty="0">
                <a:solidFill>
                  <a:srgbClr val="0077AA"/>
                </a:solidFill>
                <a:latin typeface="Tahoma"/>
                <a:cs typeface="Tahoma"/>
              </a:rPr>
              <a:t>from</a:t>
            </a:r>
            <a:r>
              <a:rPr sz="1650" u="none" spc="180" dirty="0">
                <a:solidFill>
                  <a:srgbClr val="999999"/>
                </a:solidFill>
                <a:latin typeface="Tahoma"/>
                <a:cs typeface="Tahoma"/>
              </a:rPr>
              <a:t>:</a:t>
            </a:r>
            <a:endParaRPr sz="1650">
              <a:latin typeface="Tahoma"/>
              <a:cs typeface="Tahoma"/>
            </a:endParaRPr>
          </a:p>
          <a:p>
            <a:pPr marL="1656714" marR="9013190" indent="-504825">
              <a:lnSpc>
                <a:spcPts val="1880"/>
              </a:lnSpc>
              <a:spcBef>
                <a:spcPts val="90"/>
              </a:spcBef>
            </a:pPr>
            <a:r>
              <a:rPr sz="1650" u="none" spc="390" dirty="0">
                <a:solidFill>
                  <a:srgbClr val="999999"/>
                </a:solidFill>
                <a:latin typeface="Tahoma"/>
                <a:cs typeface="Tahoma"/>
              </a:rPr>
              <a:t>-</a:t>
            </a:r>
            <a:r>
              <a:rPr sz="1650" u="none" spc="459" dirty="0">
                <a:solidFill>
                  <a:srgbClr val="999999"/>
                </a:solidFill>
                <a:latin typeface="Tahoma"/>
                <a:cs typeface="Tahoma"/>
              </a:rPr>
              <a:t> </a:t>
            </a:r>
            <a:r>
              <a:rPr sz="1650" u="none" spc="215" dirty="0">
                <a:solidFill>
                  <a:srgbClr val="0077AA"/>
                </a:solidFill>
                <a:latin typeface="Tahoma"/>
                <a:cs typeface="Tahoma"/>
              </a:rPr>
              <a:t>podSelector</a:t>
            </a:r>
            <a:r>
              <a:rPr sz="1650" u="none" spc="215" dirty="0">
                <a:solidFill>
                  <a:srgbClr val="999999"/>
                </a:solidFill>
                <a:latin typeface="Tahoma"/>
                <a:cs typeface="Tahoma"/>
              </a:rPr>
              <a:t>: </a:t>
            </a:r>
            <a:r>
              <a:rPr sz="1650" u="none" spc="170" dirty="0">
                <a:solidFill>
                  <a:srgbClr val="0077AA"/>
                </a:solidFill>
                <a:latin typeface="Tahoma"/>
                <a:cs typeface="Tahoma"/>
              </a:rPr>
              <a:t>matchLabels</a:t>
            </a:r>
            <a:r>
              <a:rPr sz="1650" u="none" spc="170" dirty="0">
                <a:solidFill>
                  <a:srgbClr val="999999"/>
                </a:solidFill>
                <a:latin typeface="Tahoma"/>
                <a:cs typeface="Tahoma"/>
              </a:rPr>
              <a:t>:</a:t>
            </a:r>
            <a:endParaRPr sz="1650">
              <a:latin typeface="Tahoma"/>
              <a:cs typeface="Tahoma"/>
            </a:endParaRPr>
          </a:p>
          <a:p>
            <a:pPr marL="1908810">
              <a:lnSpc>
                <a:spcPts val="1825"/>
              </a:lnSpc>
            </a:pPr>
            <a:r>
              <a:rPr sz="1650" u="none" spc="325" dirty="0">
                <a:solidFill>
                  <a:srgbClr val="0077AA"/>
                </a:solidFill>
                <a:latin typeface="Tahoma"/>
                <a:cs typeface="Tahoma"/>
              </a:rPr>
              <a:t>role</a:t>
            </a:r>
            <a:r>
              <a:rPr sz="1650" u="none" spc="325" dirty="0">
                <a:solidFill>
                  <a:srgbClr val="999999"/>
                </a:solidFill>
                <a:latin typeface="Tahoma"/>
                <a:cs typeface="Tahoma"/>
              </a:rPr>
              <a:t>:</a:t>
            </a:r>
            <a:r>
              <a:rPr sz="1650" u="none" spc="480" dirty="0">
                <a:solidFill>
                  <a:srgbClr val="999999"/>
                </a:solidFill>
                <a:latin typeface="Tahoma"/>
                <a:cs typeface="Tahoma"/>
              </a:rPr>
              <a:t> </a:t>
            </a:r>
            <a:r>
              <a:rPr sz="1650" u="none" spc="204" dirty="0">
                <a:solidFill>
                  <a:srgbClr val="000000"/>
                </a:solidFill>
                <a:latin typeface="Tahoma"/>
                <a:cs typeface="Tahoma"/>
              </a:rPr>
              <a:t>frontend</a:t>
            </a:r>
            <a:endParaRPr sz="1650">
              <a:latin typeface="Tahoma"/>
              <a:cs typeface="Tahoma"/>
            </a:endParaRPr>
          </a:p>
          <a:p>
            <a:pPr>
              <a:lnSpc>
                <a:spcPct val="100000"/>
              </a:lnSpc>
              <a:spcBef>
                <a:spcPts val="755"/>
              </a:spcBef>
            </a:pPr>
            <a:endParaRPr sz="1650">
              <a:latin typeface="Tahoma"/>
              <a:cs typeface="Tahoma"/>
            </a:endParaRPr>
          </a:p>
          <a:p>
            <a:pPr>
              <a:lnSpc>
                <a:spcPts val="2385"/>
              </a:lnSpc>
            </a:pPr>
            <a:r>
              <a:rPr u="none" dirty="0">
                <a:solidFill>
                  <a:srgbClr val="333333"/>
                </a:solidFill>
              </a:rPr>
              <a:t>This</a:t>
            </a:r>
            <a:r>
              <a:rPr u="none" spc="-40" dirty="0">
                <a:solidFill>
                  <a:srgbClr val="333333"/>
                </a:solidFill>
              </a:rPr>
              <a:t> </a:t>
            </a:r>
            <a:r>
              <a:rPr u="none" dirty="0">
                <a:solidFill>
                  <a:srgbClr val="333333"/>
                </a:solidFill>
              </a:rPr>
              <a:t>policy</a:t>
            </a:r>
            <a:r>
              <a:rPr u="none" spc="-35" dirty="0">
                <a:solidFill>
                  <a:srgbClr val="333333"/>
                </a:solidFill>
              </a:rPr>
              <a:t> </a:t>
            </a:r>
            <a:r>
              <a:rPr u="none" dirty="0">
                <a:solidFill>
                  <a:srgbClr val="333333"/>
                </a:solidFill>
              </a:rPr>
              <a:t>only</a:t>
            </a:r>
            <a:r>
              <a:rPr u="none" spc="-40" dirty="0">
                <a:solidFill>
                  <a:srgbClr val="333333"/>
                </a:solidFill>
              </a:rPr>
              <a:t> </a:t>
            </a:r>
            <a:r>
              <a:rPr u="none" dirty="0"/>
              <a:t>allows</a:t>
            </a:r>
            <a:r>
              <a:rPr u="none" spc="-35" dirty="0"/>
              <a:t> </a:t>
            </a:r>
            <a:r>
              <a:rPr u="none" spc="50" dirty="0">
                <a:solidFill>
                  <a:srgbClr val="333333"/>
                </a:solidFill>
              </a:rPr>
              <a:t>access</a:t>
            </a:r>
            <a:r>
              <a:rPr u="none" spc="-40" dirty="0">
                <a:solidFill>
                  <a:srgbClr val="333333"/>
                </a:solidFill>
              </a:rPr>
              <a:t> </a:t>
            </a:r>
            <a:r>
              <a:rPr u="none" dirty="0">
                <a:solidFill>
                  <a:srgbClr val="333333"/>
                </a:solidFill>
              </a:rPr>
              <a:t>to</a:t>
            </a:r>
            <a:r>
              <a:rPr u="none" spc="-35" dirty="0">
                <a:solidFill>
                  <a:srgbClr val="333333"/>
                </a:solidFill>
              </a:rPr>
              <a:t> </a:t>
            </a:r>
            <a:r>
              <a:rPr u="none" spc="114" dirty="0"/>
              <a:t>Pods</a:t>
            </a:r>
            <a:r>
              <a:rPr u="none" spc="-40" dirty="0"/>
              <a:t> </a:t>
            </a:r>
            <a:r>
              <a:rPr u="none" dirty="0">
                <a:solidFill>
                  <a:srgbClr val="333333"/>
                </a:solidFill>
              </a:rPr>
              <a:t>with</a:t>
            </a:r>
            <a:r>
              <a:rPr u="none" spc="-35" dirty="0">
                <a:solidFill>
                  <a:srgbClr val="333333"/>
                </a:solidFill>
              </a:rPr>
              <a:t> </a:t>
            </a:r>
            <a:r>
              <a:rPr u="none" dirty="0">
                <a:solidFill>
                  <a:srgbClr val="333333"/>
                </a:solidFill>
              </a:rPr>
              <a:t>the</a:t>
            </a:r>
            <a:r>
              <a:rPr u="none" spc="-40" dirty="0">
                <a:solidFill>
                  <a:srgbClr val="333333"/>
                </a:solidFill>
              </a:rPr>
              <a:t> </a:t>
            </a:r>
            <a:r>
              <a:rPr u="none" dirty="0">
                <a:solidFill>
                  <a:srgbClr val="333333"/>
                </a:solidFill>
              </a:rPr>
              <a:t>label</a:t>
            </a:r>
            <a:r>
              <a:rPr u="none" spc="-35" dirty="0">
                <a:solidFill>
                  <a:srgbClr val="333333"/>
                </a:solidFill>
              </a:rPr>
              <a:t> </a:t>
            </a:r>
            <a:r>
              <a:rPr u="none" spc="290" dirty="0">
                <a:latin typeface="Tahoma"/>
                <a:cs typeface="Tahoma"/>
              </a:rPr>
              <a:t>role=api</a:t>
            </a:r>
            <a:r>
              <a:rPr u="none" spc="-65" dirty="0">
                <a:latin typeface="Tahoma"/>
                <a:cs typeface="Tahoma"/>
              </a:rPr>
              <a:t> </a:t>
            </a:r>
            <a:r>
              <a:rPr u="none" spc="75" dirty="0">
                <a:solidFill>
                  <a:srgbClr val="333333"/>
                </a:solidFill>
              </a:rPr>
              <a:t>from</a:t>
            </a:r>
            <a:r>
              <a:rPr u="none" spc="-35" dirty="0">
                <a:solidFill>
                  <a:srgbClr val="333333"/>
                </a:solidFill>
              </a:rPr>
              <a:t> </a:t>
            </a:r>
            <a:r>
              <a:rPr u="none" spc="114" dirty="0"/>
              <a:t>Pods</a:t>
            </a:r>
            <a:r>
              <a:rPr u="none" spc="-40" dirty="0"/>
              <a:t> </a:t>
            </a:r>
            <a:r>
              <a:rPr u="none" dirty="0">
                <a:solidFill>
                  <a:srgbClr val="333333"/>
                </a:solidFill>
              </a:rPr>
              <a:t>with</a:t>
            </a:r>
            <a:r>
              <a:rPr u="none" spc="-35" dirty="0">
                <a:solidFill>
                  <a:srgbClr val="333333"/>
                </a:solidFill>
              </a:rPr>
              <a:t> </a:t>
            </a:r>
            <a:r>
              <a:rPr u="none" spc="-10" dirty="0">
                <a:solidFill>
                  <a:srgbClr val="333333"/>
                </a:solidFill>
              </a:rPr>
              <a:t>label</a:t>
            </a:r>
          </a:p>
          <a:p>
            <a:pPr>
              <a:lnSpc>
                <a:spcPts val="2385"/>
              </a:lnSpc>
            </a:pPr>
            <a:r>
              <a:rPr u="none" spc="254" dirty="0">
                <a:latin typeface="Tahoma"/>
                <a:cs typeface="Tahoma"/>
              </a:rPr>
              <a:t>role=frontend</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828925"/>
            <a:chOff x="809624" y="1552574"/>
            <a:chExt cx="12211050" cy="2828925"/>
          </a:xfrm>
        </p:grpSpPr>
        <p:sp>
          <p:nvSpPr>
            <p:cNvPr id="4" name="object 4"/>
            <p:cNvSpPr/>
            <p:nvPr/>
          </p:nvSpPr>
          <p:spPr>
            <a:xfrm>
              <a:off x="809612" y="1552574"/>
              <a:ext cx="12211050" cy="2828925"/>
            </a:xfrm>
            <a:custGeom>
              <a:avLst/>
              <a:gdLst/>
              <a:ahLst/>
              <a:cxnLst/>
              <a:rect l="l" t="t" r="r" b="b"/>
              <a:pathLst>
                <a:path w="12211050" h="2828925">
                  <a:moveTo>
                    <a:pt x="12211050" y="0"/>
                  </a:moveTo>
                  <a:lnTo>
                    <a:pt x="12201525" y="0"/>
                  </a:lnTo>
                  <a:lnTo>
                    <a:pt x="12201525" y="2819400"/>
                  </a:lnTo>
                  <a:lnTo>
                    <a:pt x="0" y="2819400"/>
                  </a:lnTo>
                  <a:lnTo>
                    <a:pt x="0" y="2828925"/>
                  </a:lnTo>
                  <a:lnTo>
                    <a:pt x="12201525" y="2828925"/>
                  </a:lnTo>
                  <a:lnTo>
                    <a:pt x="12211050" y="2828925"/>
                  </a:lnTo>
                  <a:lnTo>
                    <a:pt x="12211050" y="2819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828925"/>
            </a:xfrm>
            <a:custGeom>
              <a:avLst/>
              <a:gdLst/>
              <a:ahLst/>
              <a:cxnLst/>
              <a:rect l="l" t="t" r="r" b="b"/>
              <a:pathLst>
                <a:path w="9525" h="2828925">
                  <a:moveTo>
                    <a:pt x="0" y="2828924"/>
                  </a:moveTo>
                  <a:lnTo>
                    <a:pt x="0" y="0"/>
                  </a:lnTo>
                  <a:lnTo>
                    <a:pt x="9524" y="9524"/>
                  </a:lnTo>
                  <a:lnTo>
                    <a:pt x="9524" y="2819399"/>
                  </a:lnTo>
                  <a:lnTo>
                    <a:pt x="0" y="2828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NAMESPACES</a:t>
            </a:r>
            <a:r>
              <a:rPr spc="-70" dirty="0"/>
              <a:t> </a:t>
            </a:r>
            <a:r>
              <a:rPr spc="-25" dirty="0"/>
              <a:t>ISOLATION</a:t>
            </a:r>
          </a:p>
        </p:txBody>
      </p:sp>
      <p:pic>
        <p:nvPicPr>
          <p:cNvPr id="7" name="object 7"/>
          <p:cNvPicPr/>
          <p:nvPr/>
        </p:nvPicPr>
        <p:blipFill>
          <a:blip r:embed="rId2" cstate="print"/>
          <a:stretch>
            <a:fillRect/>
          </a:stretch>
        </p:blipFill>
        <p:spPr>
          <a:xfrm>
            <a:off x="933449" y="4743449"/>
            <a:ext cx="95250" cy="95249"/>
          </a:xfrm>
          <a:prstGeom prst="rect">
            <a:avLst/>
          </a:prstGeom>
        </p:spPr>
      </p:pic>
      <p:pic>
        <p:nvPicPr>
          <p:cNvPr id="8" name="object 8"/>
          <p:cNvPicPr/>
          <p:nvPr/>
        </p:nvPicPr>
        <p:blipFill>
          <a:blip r:embed="rId2" cstate="print"/>
          <a:stretch>
            <a:fillRect/>
          </a:stretch>
        </p:blipFill>
        <p:spPr>
          <a:xfrm>
            <a:off x="933449" y="5248274"/>
            <a:ext cx="95250" cy="95249"/>
          </a:xfrm>
          <a:prstGeom prst="rect">
            <a:avLst/>
          </a:prstGeom>
        </p:spPr>
      </p:pic>
      <p:pic>
        <p:nvPicPr>
          <p:cNvPr id="9" name="object 9"/>
          <p:cNvPicPr/>
          <p:nvPr/>
        </p:nvPicPr>
        <p:blipFill>
          <a:blip r:embed="rId2" cstate="print"/>
          <a:stretch>
            <a:fillRect/>
          </a:stretch>
        </p:blipFill>
        <p:spPr>
          <a:xfrm>
            <a:off x="933449" y="5743574"/>
            <a:ext cx="95250" cy="95249"/>
          </a:xfrm>
          <a:prstGeom prst="rect">
            <a:avLst/>
          </a:prstGeom>
        </p:spPr>
      </p:pic>
      <p:pic>
        <p:nvPicPr>
          <p:cNvPr id="10" name="object 10"/>
          <p:cNvPicPr/>
          <p:nvPr/>
        </p:nvPicPr>
        <p:blipFill>
          <a:blip r:embed="rId2" cstate="print"/>
          <a:stretch>
            <a:fillRect/>
          </a:stretch>
        </p:blipFill>
        <p:spPr>
          <a:xfrm>
            <a:off x="933449" y="6248399"/>
            <a:ext cx="95250" cy="95249"/>
          </a:xfrm>
          <a:prstGeom prst="rect">
            <a:avLst/>
          </a:prstGeom>
        </p:spPr>
      </p:pic>
      <p:sp>
        <p:nvSpPr>
          <p:cNvPr id="11" name="object 11"/>
          <p:cNvSpPr/>
          <p:nvPr/>
        </p:nvSpPr>
        <p:spPr>
          <a:xfrm>
            <a:off x="2943224" y="6401751"/>
            <a:ext cx="10160" cy="26670"/>
          </a:xfrm>
          <a:custGeom>
            <a:avLst/>
            <a:gdLst/>
            <a:ahLst/>
            <a:cxnLst/>
            <a:rect l="l" t="t" r="r" b="b"/>
            <a:pathLst>
              <a:path w="10160" h="26670">
                <a:moveTo>
                  <a:pt x="9886" y="26670"/>
                </a:moveTo>
                <a:lnTo>
                  <a:pt x="0" y="26670"/>
                </a:lnTo>
                <a:lnTo>
                  <a:pt x="0" y="0"/>
                </a:lnTo>
                <a:lnTo>
                  <a:pt x="9886" y="0"/>
                </a:lnTo>
                <a:lnTo>
                  <a:pt x="9886" y="26670"/>
                </a:lnTo>
                <a:close/>
              </a:path>
            </a:pathLst>
          </a:custGeom>
          <a:solidFill>
            <a:srgbClr val="ED2137"/>
          </a:solidFill>
        </p:spPr>
        <p:txBody>
          <a:bodyPr wrap="square" lIns="0" tIns="0" rIns="0" bIns="0" rtlCol="0"/>
          <a:lstStyle/>
          <a:p>
            <a:endParaRPr/>
          </a:p>
        </p:txBody>
      </p:sp>
      <p:sp>
        <p:nvSpPr>
          <p:cNvPr id="12" name="object 12"/>
          <p:cNvSpPr txBox="1"/>
          <p:nvPr/>
        </p:nvSpPr>
        <p:spPr>
          <a:xfrm>
            <a:off x="819149" y="1625600"/>
            <a:ext cx="12192000" cy="4831715"/>
          </a:xfrm>
          <a:prstGeom prst="rect">
            <a:avLst/>
          </a:prstGeom>
        </p:spPr>
        <p:txBody>
          <a:bodyPr vert="horz" wrap="square" lIns="0" tIns="12700" rIns="0" bIns="0" rtlCol="0">
            <a:spAutoFit/>
          </a:bodyPr>
          <a:lstStyle/>
          <a:p>
            <a:pPr marL="142875">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42875" marR="800417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networking.k8s.io/v1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190" dirty="0">
                <a:latin typeface="Tahoma"/>
                <a:cs typeface="Tahoma"/>
              </a:rPr>
              <a:t>NetworkPolicy</a:t>
            </a:r>
            <a:endParaRPr sz="1650">
              <a:latin typeface="Tahoma"/>
              <a:cs typeface="Tahoma"/>
            </a:endParaRPr>
          </a:p>
          <a:p>
            <a:pPr marL="142875">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875"/>
              </a:lnSpc>
            </a:pPr>
            <a:r>
              <a:rPr sz="1650" spc="110" dirty="0">
                <a:solidFill>
                  <a:srgbClr val="0077AA"/>
                </a:solidFill>
                <a:latin typeface="Tahoma"/>
                <a:cs typeface="Tahoma"/>
              </a:rPr>
              <a:t>namespace</a:t>
            </a:r>
            <a:r>
              <a:rPr sz="1650" spc="110" dirty="0">
                <a:solidFill>
                  <a:srgbClr val="999999"/>
                </a:solidFill>
                <a:latin typeface="Tahoma"/>
                <a:cs typeface="Tahoma"/>
              </a:rPr>
              <a:t>:</a:t>
            </a:r>
            <a:r>
              <a:rPr sz="1650" spc="70"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54" dirty="0">
                <a:latin typeface="Tahoma"/>
                <a:cs typeface="Tahoma"/>
              </a:rPr>
              <a:t>project</a:t>
            </a:r>
            <a:endParaRPr sz="1650">
              <a:latin typeface="Tahoma"/>
              <a:cs typeface="Tahoma"/>
            </a:endParaRPr>
          </a:p>
          <a:p>
            <a:pPr marL="142875" marR="7751445" indent="25209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160" dirty="0">
                <a:latin typeface="Tahoma"/>
                <a:cs typeface="Tahoma"/>
              </a:rPr>
              <a:t>deny</a:t>
            </a:r>
            <a:r>
              <a:rPr sz="1650" spc="160" dirty="0">
                <a:solidFill>
                  <a:srgbClr val="999999"/>
                </a:solidFill>
                <a:latin typeface="Tahoma"/>
                <a:cs typeface="Tahoma"/>
              </a:rPr>
              <a:t>-</a:t>
            </a:r>
            <a:r>
              <a:rPr sz="1650" spc="185" dirty="0">
                <a:latin typeface="Tahoma"/>
                <a:cs typeface="Tahoma"/>
              </a:rPr>
              <a:t>from</a:t>
            </a:r>
            <a:r>
              <a:rPr sz="1650" spc="185" dirty="0">
                <a:solidFill>
                  <a:srgbClr val="999999"/>
                </a:solidFill>
                <a:latin typeface="Tahoma"/>
                <a:cs typeface="Tahoma"/>
              </a:rPr>
              <a:t>-</a:t>
            </a:r>
            <a:r>
              <a:rPr sz="1650" spc="250" dirty="0">
                <a:latin typeface="Tahoma"/>
                <a:cs typeface="Tahoma"/>
              </a:rPr>
              <a:t>other</a:t>
            </a:r>
            <a:r>
              <a:rPr sz="1650" spc="250" dirty="0">
                <a:solidFill>
                  <a:srgbClr val="999999"/>
                </a:solidFill>
                <a:latin typeface="Tahoma"/>
                <a:cs typeface="Tahoma"/>
              </a:rPr>
              <a:t>-</a:t>
            </a:r>
            <a:r>
              <a:rPr sz="1650" spc="85" dirty="0">
                <a:latin typeface="Tahoma"/>
                <a:cs typeface="Tahoma"/>
              </a:rPr>
              <a:t>namespaces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770"/>
              </a:lnSpc>
            </a:pPr>
            <a:r>
              <a:rPr sz="1650" spc="225" dirty="0">
                <a:solidFill>
                  <a:srgbClr val="0077AA"/>
                </a:solidFill>
                <a:latin typeface="Tahoma"/>
                <a:cs typeface="Tahoma"/>
              </a:rPr>
              <a:t>podSelector</a:t>
            </a:r>
            <a:r>
              <a:rPr sz="1650" spc="225" dirty="0">
                <a:solidFill>
                  <a:srgbClr val="999999"/>
                </a:solidFill>
                <a:latin typeface="Tahoma"/>
                <a:cs typeface="Tahoma"/>
              </a:rPr>
              <a:t>:</a:t>
            </a:r>
            <a:r>
              <a:rPr sz="1650" spc="484" dirty="0">
                <a:solidFill>
                  <a:srgbClr val="999999"/>
                </a:solidFill>
                <a:latin typeface="Tahoma"/>
                <a:cs typeface="Tahoma"/>
              </a:rPr>
              <a:t> </a:t>
            </a:r>
            <a:r>
              <a:rPr sz="1650" spc="175" dirty="0">
                <a:solidFill>
                  <a:srgbClr val="999999"/>
                </a:solidFill>
                <a:latin typeface="Tahoma"/>
                <a:cs typeface="Tahoma"/>
              </a:rPr>
              <a:t>{}</a:t>
            </a:r>
            <a:endParaRPr sz="1650">
              <a:latin typeface="Tahoma"/>
              <a:cs typeface="Tahoma"/>
            </a:endParaRPr>
          </a:p>
          <a:p>
            <a:pPr marL="394970">
              <a:lnSpc>
                <a:spcPts val="1875"/>
              </a:lnSpc>
            </a:pPr>
            <a:r>
              <a:rPr sz="1650" spc="265" dirty="0">
                <a:solidFill>
                  <a:srgbClr val="0077AA"/>
                </a:solidFill>
                <a:latin typeface="Tahoma"/>
                <a:cs typeface="Tahoma"/>
              </a:rPr>
              <a:t>ingress</a:t>
            </a:r>
            <a:r>
              <a:rPr sz="1650" spc="265" dirty="0">
                <a:solidFill>
                  <a:srgbClr val="999999"/>
                </a:solidFill>
                <a:latin typeface="Tahoma"/>
                <a:cs typeface="Tahoma"/>
              </a:rPr>
              <a:t>:</a:t>
            </a:r>
            <a:endParaRPr sz="1650">
              <a:latin typeface="Tahoma"/>
              <a:cs typeface="Tahoma"/>
            </a:endParaRPr>
          </a:p>
          <a:p>
            <a:pPr marL="647065">
              <a:lnSpc>
                <a:spcPts val="1875"/>
              </a:lnSpc>
            </a:pPr>
            <a:r>
              <a:rPr sz="1650" spc="390" dirty="0">
                <a:solidFill>
                  <a:srgbClr val="999999"/>
                </a:solidFill>
                <a:latin typeface="Tahoma"/>
                <a:cs typeface="Tahoma"/>
              </a:rPr>
              <a:t>-</a:t>
            </a:r>
            <a:r>
              <a:rPr sz="1650" spc="470" dirty="0">
                <a:solidFill>
                  <a:srgbClr val="999999"/>
                </a:solidFill>
                <a:latin typeface="Tahoma"/>
                <a:cs typeface="Tahoma"/>
              </a:rPr>
              <a:t> </a:t>
            </a:r>
            <a:r>
              <a:rPr sz="1650" spc="180" dirty="0">
                <a:solidFill>
                  <a:srgbClr val="0077AA"/>
                </a:solidFill>
                <a:latin typeface="Tahoma"/>
                <a:cs typeface="Tahoma"/>
              </a:rPr>
              <a:t>from</a:t>
            </a:r>
            <a:r>
              <a:rPr sz="1650" spc="180" dirty="0">
                <a:solidFill>
                  <a:srgbClr val="999999"/>
                </a:solidFill>
                <a:latin typeface="Tahoma"/>
                <a:cs typeface="Tahoma"/>
              </a:rPr>
              <a:t>:</a:t>
            </a:r>
            <a:endParaRPr sz="1650">
              <a:latin typeface="Tahoma"/>
              <a:cs typeface="Tahoma"/>
            </a:endParaRPr>
          </a:p>
          <a:p>
            <a:pPr marL="1151890">
              <a:lnSpc>
                <a:spcPts val="1930"/>
              </a:lnSpc>
            </a:pPr>
            <a:r>
              <a:rPr sz="1650" spc="390" dirty="0">
                <a:solidFill>
                  <a:srgbClr val="999999"/>
                </a:solidFill>
                <a:latin typeface="Tahoma"/>
                <a:cs typeface="Tahoma"/>
              </a:rPr>
              <a:t>-</a:t>
            </a:r>
            <a:r>
              <a:rPr sz="1650" spc="475" dirty="0">
                <a:solidFill>
                  <a:srgbClr val="999999"/>
                </a:solidFill>
                <a:latin typeface="Tahoma"/>
                <a:cs typeface="Tahoma"/>
              </a:rPr>
              <a:t> </a:t>
            </a:r>
            <a:r>
              <a:rPr sz="1650" spc="225" dirty="0">
                <a:solidFill>
                  <a:srgbClr val="0077AA"/>
                </a:solidFill>
                <a:latin typeface="Tahoma"/>
                <a:cs typeface="Tahoma"/>
              </a:rPr>
              <a:t>podSelector</a:t>
            </a:r>
            <a:r>
              <a:rPr sz="1650" spc="225" dirty="0">
                <a:solidFill>
                  <a:srgbClr val="999999"/>
                </a:solidFill>
                <a:latin typeface="Tahoma"/>
                <a:cs typeface="Tahoma"/>
              </a:rPr>
              <a:t>:</a:t>
            </a:r>
            <a:r>
              <a:rPr sz="1650" spc="480" dirty="0">
                <a:solidFill>
                  <a:srgbClr val="999999"/>
                </a:solidFill>
                <a:latin typeface="Tahoma"/>
                <a:cs typeface="Tahoma"/>
              </a:rPr>
              <a:t> </a:t>
            </a:r>
            <a:r>
              <a:rPr sz="1650" spc="175" dirty="0">
                <a:solidFill>
                  <a:srgbClr val="999999"/>
                </a:solidFill>
                <a:latin typeface="Tahoma"/>
                <a:cs typeface="Tahoma"/>
              </a:rPr>
              <a:t>{}</a:t>
            </a:r>
            <a:endParaRPr sz="1650">
              <a:latin typeface="Tahoma"/>
              <a:cs typeface="Tahoma"/>
            </a:endParaRPr>
          </a:p>
          <a:p>
            <a:pPr marL="371475" marR="1648460">
              <a:lnSpc>
                <a:spcPct val="157700"/>
              </a:lnSpc>
              <a:spcBef>
                <a:spcPts val="1290"/>
              </a:spcBef>
            </a:pPr>
            <a:r>
              <a:rPr sz="2100" dirty="0">
                <a:solidFill>
                  <a:srgbClr val="333333"/>
                </a:solidFill>
                <a:latin typeface="Trebuchet MS"/>
                <a:cs typeface="Trebuchet MS"/>
              </a:rPr>
              <a:t>This</a:t>
            </a:r>
            <a:r>
              <a:rPr sz="2100" spc="-30" dirty="0">
                <a:solidFill>
                  <a:srgbClr val="333333"/>
                </a:solidFill>
                <a:latin typeface="Trebuchet MS"/>
                <a:cs typeface="Trebuchet MS"/>
              </a:rPr>
              <a:t> </a:t>
            </a:r>
            <a:r>
              <a:rPr sz="2100" dirty="0">
                <a:solidFill>
                  <a:srgbClr val="333333"/>
                </a:solidFill>
                <a:latin typeface="Trebuchet MS"/>
                <a:cs typeface="Trebuchet MS"/>
              </a:rPr>
              <a:t>policy</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50" dirty="0">
                <a:solidFill>
                  <a:srgbClr val="333333"/>
                </a:solidFill>
                <a:latin typeface="Trebuchet MS"/>
                <a:cs typeface="Trebuchet MS"/>
              </a:rPr>
              <a:t>deployed</a:t>
            </a:r>
            <a:r>
              <a:rPr sz="2100" spc="-30"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90" dirty="0">
                <a:solidFill>
                  <a:srgbClr val="ED2137"/>
                </a:solidFill>
                <a:latin typeface="Trebuchet MS"/>
                <a:cs typeface="Trebuchet MS"/>
              </a:rPr>
              <a:t>Namespace</a:t>
            </a:r>
            <a:r>
              <a:rPr sz="2100" spc="-30" dirty="0">
                <a:solidFill>
                  <a:srgbClr val="ED2137"/>
                </a:solidFill>
                <a:latin typeface="Trebuchet MS"/>
                <a:cs typeface="Trebuchet MS"/>
              </a:rPr>
              <a:t> </a:t>
            </a:r>
            <a:r>
              <a:rPr sz="2100" spc="305" dirty="0">
                <a:solidFill>
                  <a:srgbClr val="ED2137"/>
                </a:solidFill>
                <a:latin typeface="Tahoma"/>
                <a:cs typeface="Tahoma"/>
              </a:rPr>
              <a:t>my-</a:t>
            </a:r>
            <a:r>
              <a:rPr sz="2100" spc="225" dirty="0">
                <a:solidFill>
                  <a:srgbClr val="ED2137"/>
                </a:solidFill>
                <a:latin typeface="Tahoma"/>
                <a:cs typeface="Tahoma"/>
              </a:rPr>
              <a:t>project </a:t>
            </a:r>
            <a:r>
              <a:rPr sz="2100" spc="260" dirty="0">
                <a:solidFill>
                  <a:srgbClr val="ED2137"/>
                </a:solidFill>
                <a:latin typeface="Tahoma"/>
                <a:cs typeface="Tahoma"/>
              </a:rPr>
              <a:t>podSelector.matchLabels</a:t>
            </a:r>
            <a:r>
              <a:rPr sz="2100" spc="-65" dirty="0">
                <a:solidFill>
                  <a:srgbClr val="ED2137"/>
                </a:solidFill>
                <a:latin typeface="Tahoma"/>
                <a:cs typeface="Tahoma"/>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dirty="0">
                <a:solidFill>
                  <a:srgbClr val="333333"/>
                </a:solidFill>
                <a:latin typeface="Trebuchet MS"/>
                <a:cs typeface="Trebuchet MS"/>
              </a:rPr>
              <a:t>empty,</a:t>
            </a:r>
            <a:r>
              <a:rPr sz="2100" spc="-45" dirty="0">
                <a:solidFill>
                  <a:srgbClr val="333333"/>
                </a:solidFill>
                <a:latin typeface="Trebuchet MS"/>
                <a:cs typeface="Trebuchet MS"/>
              </a:rPr>
              <a:t> </a:t>
            </a:r>
            <a:r>
              <a:rPr sz="2100" spc="135" dirty="0">
                <a:solidFill>
                  <a:srgbClr val="333333"/>
                </a:solidFill>
                <a:latin typeface="Trebuchet MS"/>
                <a:cs typeface="Trebuchet MS"/>
              </a:rPr>
              <a:t>so</a:t>
            </a:r>
            <a:r>
              <a:rPr sz="2100" spc="-40" dirty="0">
                <a:solidFill>
                  <a:srgbClr val="333333"/>
                </a:solidFill>
                <a:latin typeface="Trebuchet MS"/>
                <a:cs typeface="Trebuchet MS"/>
              </a:rPr>
              <a:t> </a:t>
            </a:r>
            <a:r>
              <a:rPr sz="2100" spc="-95" dirty="0">
                <a:solidFill>
                  <a:srgbClr val="333333"/>
                </a:solidFill>
                <a:latin typeface="Trebuchet MS"/>
                <a:cs typeface="Trebuchet MS"/>
              </a:rPr>
              <a:t>it</a:t>
            </a:r>
            <a:r>
              <a:rPr sz="2100" spc="-40" dirty="0">
                <a:solidFill>
                  <a:srgbClr val="333333"/>
                </a:solidFill>
                <a:latin typeface="Trebuchet MS"/>
                <a:cs typeface="Trebuchet MS"/>
              </a:rPr>
              <a:t> </a:t>
            </a:r>
            <a:r>
              <a:rPr sz="2100" dirty="0">
                <a:solidFill>
                  <a:srgbClr val="333333"/>
                </a:solidFill>
                <a:latin typeface="Trebuchet MS"/>
                <a:cs typeface="Trebuchet MS"/>
              </a:rPr>
              <a:t>applies</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all</a:t>
            </a:r>
            <a:r>
              <a:rPr sz="2100" spc="-45" dirty="0">
                <a:solidFill>
                  <a:srgbClr val="333333"/>
                </a:solidFill>
                <a:latin typeface="Trebuchet MS"/>
                <a:cs typeface="Trebuchet MS"/>
              </a:rPr>
              <a:t> </a:t>
            </a:r>
            <a:r>
              <a:rPr sz="2100" spc="114" dirty="0">
                <a:solidFill>
                  <a:srgbClr val="ED2137"/>
                </a:solidFill>
                <a:latin typeface="Trebuchet MS"/>
                <a:cs typeface="Trebuchet MS"/>
              </a:rPr>
              <a:t>Pods</a:t>
            </a:r>
            <a:r>
              <a:rPr sz="2100" spc="-40" dirty="0">
                <a:solidFill>
                  <a:srgbClr val="ED2137"/>
                </a:solidFill>
                <a:latin typeface="Trebuchet MS"/>
                <a:cs typeface="Trebuchet MS"/>
              </a:rPr>
              <a:t> </a:t>
            </a:r>
            <a:r>
              <a:rPr sz="2100" dirty="0">
                <a:solidFill>
                  <a:srgbClr val="333333"/>
                </a:solidFill>
                <a:latin typeface="Trebuchet MS"/>
                <a:cs typeface="Trebuchet MS"/>
              </a:rPr>
              <a:t>in</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40" dirty="0">
                <a:solidFill>
                  <a:srgbClr val="ED2137"/>
                </a:solidFill>
                <a:latin typeface="Trebuchet MS"/>
                <a:cs typeface="Trebuchet MS"/>
              </a:rPr>
              <a:t>Namespace</a:t>
            </a:r>
            <a:r>
              <a:rPr sz="2100" spc="40" dirty="0">
                <a:solidFill>
                  <a:srgbClr val="333333"/>
                </a:solidFill>
                <a:latin typeface="Trebuchet MS"/>
                <a:cs typeface="Trebuchet MS"/>
              </a:rPr>
              <a:t>.</a:t>
            </a:r>
            <a:endParaRPr sz="2100">
              <a:latin typeface="Trebuchet MS"/>
              <a:cs typeface="Trebuchet MS"/>
            </a:endParaRPr>
          </a:p>
          <a:p>
            <a:pPr marL="371475" marR="450850">
              <a:lnSpc>
                <a:spcPts val="3970"/>
              </a:lnSpc>
              <a:spcBef>
                <a:spcPts val="105"/>
              </a:spcBef>
            </a:pPr>
            <a:r>
              <a:rPr sz="2100" spc="295" dirty="0">
                <a:solidFill>
                  <a:srgbClr val="ED2137"/>
                </a:solidFill>
                <a:latin typeface="Tahoma"/>
                <a:cs typeface="Tahoma"/>
              </a:rPr>
              <a:t>ingress.from.podSelector</a:t>
            </a:r>
            <a:r>
              <a:rPr sz="2100" spc="-80" dirty="0">
                <a:solidFill>
                  <a:srgbClr val="ED2137"/>
                </a:solidFill>
                <a:latin typeface="Tahoma"/>
                <a:cs typeface="Tahoma"/>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dirty="0">
                <a:solidFill>
                  <a:srgbClr val="333333"/>
                </a:solidFill>
                <a:latin typeface="Trebuchet MS"/>
                <a:cs typeface="Trebuchet MS"/>
              </a:rPr>
              <a:t>empty,</a:t>
            </a:r>
            <a:r>
              <a:rPr sz="2100" spc="-50" dirty="0">
                <a:solidFill>
                  <a:srgbClr val="333333"/>
                </a:solidFill>
                <a:latin typeface="Trebuchet MS"/>
                <a:cs typeface="Trebuchet MS"/>
              </a:rPr>
              <a:t> </a:t>
            </a:r>
            <a:r>
              <a:rPr sz="2100" spc="135" dirty="0">
                <a:solidFill>
                  <a:srgbClr val="333333"/>
                </a:solidFill>
                <a:latin typeface="Trebuchet MS"/>
                <a:cs typeface="Trebuchet MS"/>
              </a:rPr>
              <a:t>so</a:t>
            </a:r>
            <a:r>
              <a:rPr sz="2100" spc="-55"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dirty="0">
                <a:solidFill>
                  <a:srgbClr val="ED2137"/>
                </a:solidFill>
                <a:latin typeface="Trebuchet MS"/>
                <a:cs typeface="Trebuchet MS"/>
              </a:rPr>
              <a:t>allows</a:t>
            </a:r>
            <a:r>
              <a:rPr sz="2100" spc="-55" dirty="0">
                <a:solidFill>
                  <a:srgbClr val="ED2137"/>
                </a:solidFill>
                <a:latin typeface="Trebuchet MS"/>
                <a:cs typeface="Trebuchet MS"/>
              </a:rPr>
              <a:t> </a:t>
            </a:r>
            <a:r>
              <a:rPr sz="2100" spc="-35" dirty="0">
                <a:solidFill>
                  <a:srgbClr val="333333"/>
                </a:solidFill>
                <a:latin typeface="Trebuchet MS"/>
                <a:cs typeface="Trebuchet MS"/>
              </a:rPr>
              <a:t>traffic</a:t>
            </a:r>
            <a:r>
              <a:rPr sz="2100" spc="-55" dirty="0">
                <a:solidFill>
                  <a:srgbClr val="333333"/>
                </a:solidFill>
                <a:latin typeface="Trebuchet MS"/>
                <a:cs typeface="Trebuchet MS"/>
              </a:rPr>
              <a:t> </a:t>
            </a:r>
            <a:r>
              <a:rPr sz="2100" spc="75" dirty="0">
                <a:solidFill>
                  <a:srgbClr val="333333"/>
                </a:solidFill>
                <a:latin typeface="Trebuchet MS"/>
                <a:cs typeface="Trebuchet MS"/>
              </a:rPr>
              <a:t>from</a:t>
            </a:r>
            <a:r>
              <a:rPr sz="2100" spc="-50" dirty="0">
                <a:solidFill>
                  <a:srgbClr val="333333"/>
                </a:solidFill>
                <a:latin typeface="Trebuchet MS"/>
                <a:cs typeface="Trebuchet MS"/>
              </a:rPr>
              <a:t> </a:t>
            </a:r>
            <a:r>
              <a:rPr sz="2100" spc="-40" dirty="0">
                <a:solidFill>
                  <a:srgbClr val="333333"/>
                </a:solidFill>
                <a:latin typeface="Trebuchet MS"/>
                <a:cs typeface="Trebuchet MS"/>
              </a:rPr>
              <a:t>all</a:t>
            </a:r>
            <a:r>
              <a:rPr sz="2100" spc="-55" dirty="0">
                <a:solidFill>
                  <a:srgbClr val="333333"/>
                </a:solidFill>
                <a:latin typeface="Trebuchet MS"/>
                <a:cs typeface="Trebuchet MS"/>
              </a:rPr>
              <a:t> </a:t>
            </a:r>
            <a:r>
              <a:rPr sz="2100" spc="114" dirty="0">
                <a:solidFill>
                  <a:srgbClr val="ED2137"/>
                </a:solidFill>
                <a:latin typeface="Trebuchet MS"/>
                <a:cs typeface="Trebuchet MS"/>
              </a:rPr>
              <a:t>Pods</a:t>
            </a:r>
            <a:r>
              <a:rPr sz="2100" spc="-50" dirty="0">
                <a:solidFill>
                  <a:srgbClr val="ED2137"/>
                </a:solidFill>
                <a:latin typeface="Trebuchet MS"/>
                <a:cs typeface="Trebuchet MS"/>
              </a:rPr>
              <a:t> </a:t>
            </a:r>
            <a:r>
              <a:rPr sz="210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40" dirty="0">
                <a:solidFill>
                  <a:srgbClr val="ED2137"/>
                </a:solidFill>
                <a:latin typeface="Trebuchet MS"/>
                <a:cs typeface="Trebuchet MS"/>
              </a:rPr>
              <a:t>Namespace</a:t>
            </a:r>
            <a:r>
              <a:rPr sz="2100" spc="40" dirty="0">
                <a:solidFill>
                  <a:srgbClr val="333333"/>
                </a:solidFill>
                <a:latin typeface="Trebuchet MS"/>
                <a:cs typeface="Trebuchet MS"/>
              </a:rPr>
              <a:t>. </a:t>
            </a:r>
            <a:r>
              <a:rPr sz="2100" spc="50" dirty="0">
                <a:solidFill>
                  <a:srgbClr val="333333"/>
                </a:solidFill>
                <a:latin typeface="Trebuchet MS"/>
                <a:cs typeface="Trebuchet MS"/>
              </a:rPr>
              <a:t>Simulator</a:t>
            </a:r>
            <a:r>
              <a:rPr sz="2100" spc="-90" dirty="0">
                <a:solidFill>
                  <a:srgbClr val="333333"/>
                </a:solidFill>
                <a:latin typeface="Trebuchet MS"/>
                <a:cs typeface="Trebuchet MS"/>
              </a:rPr>
              <a:t> </a:t>
            </a:r>
            <a:r>
              <a:rPr sz="2100" spc="-229" dirty="0">
                <a:solidFill>
                  <a:srgbClr val="333333"/>
                </a:solidFill>
                <a:latin typeface="Trebuchet MS"/>
                <a:cs typeface="Trebuchet MS"/>
              </a:rPr>
              <a:t>:</a:t>
            </a:r>
            <a:r>
              <a:rPr sz="2100" spc="-85" dirty="0">
                <a:solidFill>
                  <a:srgbClr val="333333"/>
                </a:solidFill>
                <a:latin typeface="Trebuchet MS"/>
                <a:cs typeface="Trebuchet MS"/>
              </a:rPr>
              <a:t> </a:t>
            </a:r>
            <a:r>
              <a:rPr sz="2100" u="heavy" spc="-10" dirty="0">
                <a:solidFill>
                  <a:srgbClr val="ED2137"/>
                </a:solidFill>
                <a:uFill>
                  <a:solidFill>
                    <a:srgbClr val="ED2137"/>
                  </a:solidFill>
                </a:uFill>
                <a:latin typeface="Trebuchet MS"/>
                <a:cs typeface="Trebuchet MS"/>
                <a:hlinkClick r:id="rId3"/>
              </a:rPr>
              <a:t>https://editor.cilium.io/</a:t>
            </a:r>
            <a:endParaRPr sz="2100">
              <a:latin typeface="Trebuchet MS"/>
              <a:cs typeface="Trebuchet M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1552574"/>
          <a:ext cx="11896725" cy="530034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11468100">
                  <a:extLst>
                    <a:ext uri="{9D8B030D-6E8A-4147-A177-3AD203B41FA5}">
                      <a16:colId xmlns:a16="http://schemas.microsoft.com/office/drawing/2014/main" val="20001"/>
                    </a:ext>
                  </a:extLst>
                </a:gridCol>
              </a:tblGrid>
              <a:tr h="437515">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542290">
                <a:tc>
                  <a:txBody>
                    <a:bodyPr/>
                    <a:lstStyle/>
                    <a:p>
                      <a:pPr algn="ctr">
                        <a:lnSpc>
                          <a:spcPct val="100000"/>
                        </a:lnSpc>
                        <a:spcBef>
                          <a:spcPts val="860"/>
                        </a:spcBef>
                      </a:pPr>
                      <a:r>
                        <a:rPr sz="2100" spc="45" dirty="0">
                          <a:solidFill>
                            <a:srgbClr val="333333"/>
                          </a:solidFill>
                          <a:latin typeface="Trebuchet MS"/>
                          <a:cs typeface="Trebuchet MS"/>
                        </a:rPr>
                        <a:t>1</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137795">
                        <a:lnSpc>
                          <a:spcPct val="100000"/>
                        </a:lnSpc>
                        <a:spcBef>
                          <a:spcPts val="459"/>
                        </a:spcBef>
                      </a:pPr>
                      <a:r>
                        <a:rPr sz="2100" spc="130" dirty="0">
                          <a:solidFill>
                            <a:srgbClr val="333333"/>
                          </a:solidFill>
                          <a:latin typeface="Trebuchet MS"/>
                          <a:cs typeface="Trebuchet MS"/>
                        </a:rPr>
                        <a:t>Does</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ED2137"/>
                          </a:solidFill>
                          <a:latin typeface="Trebuchet MS"/>
                          <a:cs typeface="Trebuchet MS"/>
                        </a:rPr>
                        <a:t>Service</a:t>
                      </a:r>
                      <a:r>
                        <a:rPr sz="2100" spc="-55" dirty="0">
                          <a:solidFill>
                            <a:srgbClr val="ED2137"/>
                          </a:solidFill>
                          <a:latin typeface="Trebuchet MS"/>
                          <a:cs typeface="Trebuchet MS"/>
                        </a:rPr>
                        <a:t> </a:t>
                      </a:r>
                      <a:r>
                        <a:rPr sz="2100" spc="80" dirty="0">
                          <a:solidFill>
                            <a:srgbClr val="333333"/>
                          </a:solidFill>
                          <a:latin typeface="Trebuchet MS"/>
                          <a:cs typeface="Trebuchet MS"/>
                        </a:rPr>
                        <a:t>assign</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dirty="0">
                          <a:solidFill>
                            <a:srgbClr val="333333"/>
                          </a:solidFill>
                          <a:latin typeface="Trebuchet MS"/>
                          <a:cs typeface="Trebuchet MS"/>
                        </a:rPr>
                        <a:t>fixed</a:t>
                      </a:r>
                      <a:r>
                        <a:rPr sz="2100" spc="-55" dirty="0">
                          <a:solidFill>
                            <a:srgbClr val="333333"/>
                          </a:solidFill>
                          <a:latin typeface="Trebuchet MS"/>
                          <a:cs typeface="Trebuchet MS"/>
                        </a:rPr>
                        <a:t> </a:t>
                      </a:r>
                      <a:r>
                        <a:rPr sz="2100" dirty="0">
                          <a:solidFill>
                            <a:srgbClr val="333333"/>
                          </a:solidFill>
                          <a:latin typeface="Trebuchet MS"/>
                          <a:cs typeface="Trebuchet MS"/>
                        </a:rPr>
                        <a:t>IP</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100" dirty="0">
                          <a:solidFill>
                            <a:srgbClr val="ED2137"/>
                          </a:solidFill>
                          <a:latin typeface="Trebuchet MS"/>
                          <a:cs typeface="Trebuchet MS"/>
                        </a:rPr>
                        <a:t>Pod</a:t>
                      </a:r>
                      <a:r>
                        <a:rPr sz="2100" spc="-55"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808990">
                <a:tc>
                  <a:txBody>
                    <a:bodyPr/>
                    <a:lstStyle/>
                    <a:p>
                      <a:pPr algn="ctr">
                        <a:lnSpc>
                          <a:spcPct val="100000"/>
                        </a:lnSpc>
                        <a:spcBef>
                          <a:spcPts val="1910"/>
                        </a:spcBef>
                      </a:pPr>
                      <a:r>
                        <a:rPr sz="2100" spc="45" dirty="0">
                          <a:solidFill>
                            <a:srgbClr val="333333"/>
                          </a:solidFill>
                          <a:latin typeface="Trebuchet MS"/>
                          <a:cs typeface="Trebuchet MS"/>
                        </a:rPr>
                        <a:t>2</a:t>
                      </a:r>
                      <a:endParaRPr sz="2100">
                        <a:latin typeface="Trebuchet MS"/>
                        <a:cs typeface="Trebuchet MS"/>
                      </a:endParaRPr>
                    </a:p>
                  </a:txBody>
                  <a:tcPr marL="0" marR="0" marT="2425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marR="713105">
                        <a:lnSpc>
                          <a:spcPct val="71700"/>
                        </a:lnSpc>
                        <a:spcBef>
                          <a:spcPts val="1540"/>
                        </a:spcBef>
                      </a:pPr>
                      <a:r>
                        <a:rPr sz="2100" spc="180" dirty="0">
                          <a:solidFill>
                            <a:srgbClr val="333333"/>
                          </a:solidFill>
                          <a:latin typeface="Trebuchet MS"/>
                          <a:cs typeface="Trebuchet MS"/>
                        </a:rPr>
                        <a:t>Do</a:t>
                      </a:r>
                      <a:r>
                        <a:rPr sz="2100" spc="-35" dirty="0">
                          <a:solidFill>
                            <a:srgbClr val="333333"/>
                          </a:solidFill>
                          <a:latin typeface="Trebuchet MS"/>
                          <a:cs typeface="Trebuchet MS"/>
                        </a:rPr>
                        <a:t> </a:t>
                      </a:r>
                      <a:r>
                        <a:rPr sz="2100" spc="85" dirty="0">
                          <a:solidFill>
                            <a:srgbClr val="ED2137"/>
                          </a:solidFill>
                          <a:latin typeface="Trebuchet MS"/>
                          <a:cs typeface="Trebuchet MS"/>
                        </a:rPr>
                        <a:t>NodePort</a:t>
                      </a:r>
                      <a:r>
                        <a:rPr sz="2100" spc="-30" dirty="0">
                          <a:solidFill>
                            <a:srgbClr val="ED2137"/>
                          </a:solidFill>
                          <a:latin typeface="Trebuchet MS"/>
                          <a:cs typeface="Trebuchet MS"/>
                        </a:rPr>
                        <a:t> </a:t>
                      </a:r>
                      <a:r>
                        <a:rPr sz="2100" dirty="0">
                          <a:solidFill>
                            <a:srgbClr val="333333"/>
                          </a:solidFill>
                          <a:latin typeface="Trebuchet MS"/>
                          <a:cs typeface="Trebuchet MS"/>
                        </a:rPr>
                        <a:t>Services</a:t>
                      </a:r>
                      <a:r>
                        <a:rPr sz="2100" spc="-30" dirty="0">
                          <a:solidFill>
                            <a:srgbClr val="333333"/>
                          </a:solidFill>
                          <a:latin typeface="Trebuchet MS"/>
                          <a:cs typeface="Trebuchet MS"/>
                        </a:rPr>
                        <a:t> </a:t>
                      </a:r>
                      <a:r>
                        <a:rPr sz="2100" spc="-10" dirty="0">
                          <a:solidFill>
                            <a:srgbClr val="333333"/>
                          </a:solidFill>
                          <a:latin typeface="Trebuchet MS"/>
                          <a:cs typeface="Trebuchet MS"/>
                        </a:rPr>
                        <a:t>allocate</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spc="-10" dirty="0">
                          <a:solidFill>
                            <a:srgbClr val="333333"/>
                          </a:solidFill>
                          <a:latin typeface="Trebuchet MS"/>
                          <a:cs typeface="Trebuchet MS"/>
                        </a:rPr>
                        <a:t>static</a:t>
                      </a:r>
                      <a:r>
                        <a:rPr sz="2100" spc="-30" dirty="0">
                          <a:solidFill>
                            <a:srgbClr val="333333"/>
                          </a:solidFill>
                          <a:latin typeface="Trebuchet MS"/>
                          <a:cs typeface="Trebuchet MS"/>
                        </a:rPr>
                        <a:t> </a:t>
                      </a:r>
                      <a:r>
                        <a:rPr sz="2100" dirty="0">
                          <a:solidFill>
                            <a:srgbClr val="333333"/>
                          </a:solidFill>
                          <a:latin typeface="Trebuchet MS"/>
                          <a:cs typeface="Trebuchet MS"/>
                        </a:rPr>
                        <a:t>port</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30" dirty="0">
                          <a:solidFill>
                            <a:srgbClr val="333333"/>
                          </a:solidFill>
                          <a:latin typeface="Trebuchet MS"/>
                          <a:cs typeface="Trebuchet MS"/>
                        </a:rPr>
                        <a:t> </a:t>
                      </a:r>
                      <a:r>
                        <a:rPr sz="2100" dirty="0">
                          <a:solidFill>
                            <a:srgbClr val="333333"/>
                          </a:solidFill>
                          <a:latin typeface="Trebuchet MS"/>
                          <a:cs typeface="Trebuchet MS"/>
                        </a:rPr>
                        <a:t>every</a:t>
                      </a:r>
                      <a:r>
                        <a:rPr sz="2100" spc="-30" dirty="0">
                          <a:solidFill>
                            <a:srgbClr val="333333"/>
                          </a:solidFill>
                          <a:latin typeface="Trebuchet MS"/>
                          <a:cs typeface="Trebuchet MS"/>
                        </a:rPr>
                        <a:t> </a:t>
                      </a:r>
                      <a:r>
                        <a:rPr sz="2150" i="1" spc="95" dirty="0">
                          <a:solidFill>
                            <a:srgbClr val="ED2137"/>
                          </a:solidFill>
                          <a:latin typeface="Trebuchet MS"/>
                          <a:cs typeface="Trebuchet MS"/>
                        </a:rPr>
                        <a:t>Node</a:t>
                      </a:r>
                      <a:r>
                        <a:rPr sz="2150" i="1" spc="-45" dirty="0">
                          <a:solidFill>
                            <a:srgbClr val="ED2137"/>
                          </a:solidFill>
                          <a:latin typeface="Trebuchet MS"/>
                          <a:cs typeface="Trebuchet MS"/>
                        </a:rPr>
                        <a:t> </a:t>
                      </a:r>
                      <a:r>
                        <a:rPr sz="2100" dirty="0">
                          <a:solidFill>
                            <a:srgbClr val="333333"/>
                          </a:solidFill>
                          <a:latin typeface="Trebuchet MS"/>
                          <a:cs typeface="Trebuchet MS"/>
                        </a:rPr>
                        <a:t>in</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cluster</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75" dirty="0">
                          <a:solidFill>
                            <a:srgbClr val="333333"/>
                          </a:solidFill>
                          <a:latin typeface="Trebuchet MS"/>
                          <a:cs typeface="Trebuchet MS"/>
                        </a:rPr>
                        <a:t>expose</a:t>
                      </a:r>
                      <a:r>
                        <a:rPr sz="2100" spc="-30"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Service</a:t>
                      </a:r>
                      <a:r>
                        <a:rPr sz="2100" spc="4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19558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542290">
                <a:tc>
                  <a:txBody>
                    <a:bodyPr/>
                    <a:lstStyle/>
                    <a:p>
                      <a:pPr algn="ctr">
                        <a:lnSpc>
                          <a:spcPct val="100000"/>
                        </a:lnSpc>
                        <a:spcBef>
                          <a:spcPts val="860"/>
                        </a:spcBef>
                      </a:pPr>
                      <a:r>
                        <a:rPr sz="2100" spc="45" dirty="0">
                          <a:solidFill>
                            <a:srgbClr val="333333"/>
                          </a:solidFill>
                          <a:latin typeface="Trebuchet MS"/>
                          <a:cs typeface="Trebuchet MS"/>
                        </a:rPr>
                        <a:t>3</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80" dirty="0">
                          <a:solidFill>
                            <a:srgbClr val="333333"/>
                          </a:solidFill>
                          <a:latin typeface="Trebuchet MS"/>
                          <a:cs typeface="Trebuchet MS"/>
                        </a:rPr>
                        <a:t>Can</a:t>
                      </a:r>
                      <a:r>
                        <a:rPr sz="2100" spc="-30" dirty="0">
                          <a:solidFill>
                            <a:srgbClr val="333333"/>
                          </a:solidFill>
                          <a:latin typeface="Trebuchet MS"/>
                          <a:cs typeface="Trebuchet MS"/>
                        </a:rPr>
                        <a:t> </a:t>
                      </a:r>
                      <a:r>
                        <a:rPr sz="2100" spc="114" dirty="0">
                          <a:solidFill>
                            <a:srgbClr val="ED2137"/>
                          </a:solidFill>
                          <a:latin typeface="Trebuchet MS"/>
                          <a:cs typeface="Trebuchet MS"/>
                        </a:rPr>
                        <a:t>Pods</a:t>
                      </a:r>
                      <a:r>
                        <a:rPr sz="2100" spc="-30" dirty="0">
                          <a:solidFill>
                            <a:srgbClr val="ED2137"/>
                          </a:solidFill>
                          <a:latin typeface="Trebuchet MS"/>
                          <a:cs typeface="Trebuchet MS"/>
                        </a:rPr>
                        <a:t> </a:t>
                      </a:r>
                      <a:r>
                        <a:rPr sz="2100" spc="55" dirty="0">
                          <a:solidFill>
                            <a:srgbClr val="333333"/>
                          </a:solidFill>
                          <a:latin typeface="Trebuchet MS"/>
                          <a:cs typeface="Trebuchet MS"/>
                        </a:rPr>
                        <a:t>communicate</a:t>
                      </a:r>
                      <a:r>
                        <a:rPr sz="2100" spc="-30" dirty="0">
                          <a:solidFill>
                            <a:srgbClr val="333333"/>
                          </a:solidFill>
                          <a:latin typeface="Trebuchet MS"/>
                          <a:cs typeface="Trebuchet MS"/>
                        </a:rPr>
                        <a:t> </a:t>
                      </a:r>
                      <a:r>
                        <a:rPr sz="2100" dirty="0">
                          <a:solidFill>
                            <a:srgbClr val="333333"/>
                          </a:solidFill>
                          <a:latin typeface="Trebuchet MS"/>
                          <a:cs typeface="Trebuchet MS"/>
                        </a:rPr>
                        <a:t>with</a:t>
                      </a:r>
                      <a:r>
                        <a:rPr sz="2100" spc="-30" dirty="0">
                          <a:solidFill>
                            <a:srgbClr val="333333"/>
                          </a:solidFill>
                          <a:latin typeface="Trebuchet MS"/>
                          <a:cs typeface="Trebuchet MS"/>
                        </a:rPr>
                        <a:t> </a:t>
                      </a:r>
                      <a:r>
                        <a:rPr sz="2100" dirty="0">
                          <a:solidFill>
                            <a:srgbClr val="333333"/>
                          </a:solidFill>
                          <a:latin typeface="Trebuchet MS"/>
                          <a:cs typeface="Trebuchet MS"/>
                        </a:rPr>
                        <a:t>each</a:t>
                      </a:r>
                      <a:r>
                        <a:rPr sz="2100" spc="-35" dirty="0">
                          <a:solidFill>
                            <a:srgbClr val="333333"/>
                          </a:solidFill>
                          <a:latin typeface="Trebuchet MS"/>
                          <a:cs typeface="Trebuchet MS"/>
                        </a:rPr>
                        <a:t> </a:t>
                      </a:r>
                      <a:r>
                        <a:rPr sz="2100" spc="50" dirty="0">
                          <a:solidFill>
                            <a:srgbClr val="333333"/>
                          </a:solidFill>
                          <a:latin typeface="Trebuchet MS"/>
                          <a:cs typeface="Trebuchet MS"/>
                        </a:rPr>
                        <a:t>other</a:t>
                      </a:r>
                      <a:r>
                        <a:rPr sz="2100" spc="-30" dirty="0">
                          <a:solidFill>
                            <a:srgbClr val="333333"/>
                          </a:solidFill>
                          <a:latin typeface="Trebuchet MS"/>
                          <a:cs typeface="Trebuchet MS"/>
                        </a:rPr>
                        <a:t> </a:t>
                      </a:r>
                      <a:r>
                        <a:rPr sz="2100" dirty="0">
                          <a:solidFill>
                            <a:srgbClr val="333333"/>
                          </a:solidFill>
                          <a:latin typeface="Trebuchet MS"/>
                          <a:cs typeface="Trebuchet MS"/>
                        </a:rPr>
                        <a:t>within</a:t>
                      </a:r>
                      <a:r>
                        <a:rPr sz="2100" spc="-30" dirty="0">
                          <a:solidFill>
                            <a:srgbClr val="333333"/>
                          </a:solidFill>
                          <a:latin typeface="Trebuchet MS"/>
                          <a:cs typeface="Trebuchet MS"/>
                        </a:rPr>
                        <a:t> </a:t>
                      </a:r>
                      <a:r>
                        <a:rPr sz="2100" dirty="0">
                          <a:solidFill>
                            <a:srgbClr val="333333"/>
                          </a:solidFill>
                          <a:latin typeface="Trebuchet MS"/>
                          <a:cs typeface="Trebuchet MS"/>
                        </a:rPr>
                        <a:t>differents</a:t>
                      </a:r>
                      <a:r>
                        <a:rPr sz="2100" spc="-30" dirty="0">
                          <a:solidFill>
                            <a:srgbClr val="333333"/>
                          </a:solidFill>
                          <a:latin typeface="Trebuchet MS"/>
                          <a:cs typeface="Trebuchet MS"/>
                        </a:rPr>
                        <a:t> </a:t>
                      </a:r>
                      <a:r>
                        <a:rPr sz="2150" i="1" spc="80" dirty="0">
                          <a:solidFill>
                            <a:srgbClr val="ED2137"/>
                          </a:solidFill>
                          <a:latin typeface="Trebuchet MS"/>
                          <a:cs typeface="Trebuchet MS"/>
                        </a:rPr>
                        <a:t>Namespaces</a:t>
                      </a:r>
                      <a:r>
                        <a:rPr sz="2150" i="1" spc="-45" dirty="0">
                          <a:solidFill>
                            <a:srgbClr val="ED2137"/>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808990">
                <a:tc>
                  <a:txBody>
                    <a:bodyPr/>
                    <a:lstStyle/>
                    <a:p>
                      <a:pPr algn="ctr">
                        <a:lnSpc>
                          <a:spcPct val="100000"/>
                        </a:lnSpc>
                        <a:spcBef>
                          <a:spcPts val="1910"/>
                        </a:spcBef>
                      </a:pPr>
                      <a:r>
                        <a:rPr sz="2100" spc="45" dirty="0">
                          <a:solidFill>
                            <a:srgbClr val="333333"/>
                          </a:solidFill>
                          <a:latin typeface="Trebuchet MS"/>
                          <a:cs typeface="Trebuchet MS"/>
                        </a:rPr>
                        <a:t>4</a:t>
                      </a:r>
                      <a:endParaRPr sz="2100">
                        <a:latin typeface="Trebuchet MS"/>
                        <a:cs typeface="Trebuchet MS"/>
                      </a:endParaRPr>
                    </a:p>
                  </a:txBody>
                  <a:tcPr marL="0" marR="0" marT="2425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marR="804545">
                        <a:lnSpc>
                          <a:spcPct val="71900"/>
                        </a:lnSpc>
                        <a:spcBef>
                          <a:spcPts val="1570"/>
                        </a:spcBef>
                      </a:pPr>
                      <a:r>
                        <a:rPr sz="2100" spc="180" dirty="0">
                          <a:solidFill>
                            <a:srgbClr val="333333"/>
                          </a:solidFill>
                          <a:latin typeface="Trebuchet MS"/>
                          <a:cs typeface="Trebuchet MS"/>
                        </a:rPr>
                        <a:t>Do</a:t>
                      </a:r>
                      <a:r>
                        <a:rPr sz="2100" spc="-20" dirty="0">
                          <a:solidFill>
                            <a:srgbClr val="333333"/>
                          </a:solidFill>
                          <a:latin typeface="Trebuchet MS"/>
                          <a:cs typeface="Trebuchet MS"/>
                        </a:rPr>
                        <a:t> </a:t>
                      </a:r>
                      <a:r>
                        <a:rPr sz="2100" spc="80" dirty="0">
                          <a:solidFill>
                            <a:srgbClr val="ED2137"/>
                          </a:solidFill>
                          <a:latin typeface="Trebuchet MS"/>
                          <a:cs typeface="Trebuchet MS"/>
                        </a:rPr>
                        <a:t>Ingress</a:t>
                      </a:r>
                      <a:r>
                        <a:rPr sz="2100" spc="-20" dirty="0">
                          <a:solidFill>
                            <a:srgbClr val="ED2137"/>
                          </a:solidFill>
                          <a:latin typeface="Trebuchet MS"/>
                          <a:cs typeface="Trebuchet MS"/>
                        </a:rPr>
                        <a:t> </a:t>
                      </a:r>
                      <a:r>
                        <a:rPr sz="2100" spc="50" dirty="0">
                          <a:solidFill>
                            <a:srgbClr val="333333"/>
                          </a:solidFill>
                          <a:latin typeface="Trebuchet MS"/>
                          <a:cs typeface="Trebuchet MS"/>
                        </a:rPr>
                        <a:t>provide</a:t>
                      </a:r>
                      <a:r>
                        <a:rPr sz="2100" spc="-20" dirty="0">
                          <a:solidFill>
                            <a:srgbClr val="333333"/>
                          </a:solidFill>
                          <a:latin typeface="Trebuchet MS"/>
                          <a:cs typeface="Trebuchet MS"/>
                        </a:rPr>
                        <a:t> </a:t>
                      </a:r>
                      <a:r>
                        <a:rPr sz="2100" dirty="0">
                          <a:solidFill>
                            <a:srgbClr val="333333"/>
                          </a:solidFill>
                          <a:latin typeface="Trebuchet MS"/>
                          <a:cs typeface="Trebuchet MS"/>
                        </a:rPr>
                        <a:t>health</a:t>
                      </a:r>
                      <a:r>
                        <a:rPr sz="2100" spc="-15" dirty="0">
                          <a:solidFill>
                            <a:srgbClr val="333333"/>
                          </a:solidFill>
                          <a:latin typeface="Trebuchet MS"/>
                          <a:cs typeface="Trebuchet MS"/>
                        </a:rPr>
                        <a:t> </a:t>
                      </a:r>
                      <a:r>
                        <a:rPr sz="2100" dirty="0">
                          <a:solidFill>
                            <a:srgbClr val="333333"/>
                          </a:solidFill>
                          <a:latin typeface="Trebuchet MS"/>
                          <a:cs typeface="Trebuchet MS"/>
                        </a:rPr>
                        <a:t>checks</a:t>
                      </a:r>
                      <a:r>
                        <a:rPr sz="2100" spc="-20" dirty="0">
                          <a:solidFill>
                            <a:srgbClr val="333333"/>
                          </a:solidFill>
                          <a:latin typeface="Trebuchet MS"/>
                          <a:cs typeface="Trebuchet MS"/>
                        </a:rPr>
                        <a:t> </a:t>
                      </a:r>
                      <a:r>
                        <a:rPr sz="2100" spc="100" dirty="0">
                          <a:solidFill>
                            <a:srgbClr val="333333"/>
                          </a:solidFill>
                          <a:latin typeface="Trebuchet MS"/>
                          <a:cs typeface="Trebuchet MS"/>
                        </a:rPr>
                        <a:t>and</a:t>
                      </a:r>
                      <a:r>
                        <a:rPr sz="2100" spc="-20" dirty="0">
                          <a:solidFill>
                            <a:srgbClr val="333333"/>
                          </a:solidFill>
                          <a:latin typeface="Trebuchet MS"/>
                          <a:cs typeface="Trebuchet MS"/>
                        </a:rPr>
                        <a:t> </a:t>
                      </a:r>
                      <a:r>
                        <a:rPr sz="2100" dirty="0">
                          <a:solidFill>
                            <a:srgbClr val="333333"/>
                          </a:solidFill>
                          <a:latin typeface="Trebuchet MS"/>
                          <a:cs typeface="Trebuchet MS"/>
                        </a:rPr>
                        <a:t>automatic</a:t>
                      </a:r>
                      <a:r>
                        <a:rPr sz="2100" spc="-15" dirty="0">
                          <a:solidFill>
                            <a:srgbClr val="333333"/>
                          </a:solidFill>
                          <a:latin typeface="Trebuchet MS"/>
                          <a:cs typeface="Trebuchet MS"/>
                        </a:rPr>
                        <a:t> </a:t>
                      </a:r>
                      <a:r>
                        <a:rPr sz="2100" dirty="0">
                          <a:solidFill>
                            <a:srgbClr val="333333"/>
                          </a:solidFill>
                          <a:latin typeface="Trebuchet MS"/>
                          <a:cs typeface="Trebuchet MS"/>
                        </a:rPr>
                        <a:t>failover</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80" dirty="0">
                          <a:solidFill>
                            <a:srgbClr val="333333"/>
                          </a:solidFill>
                          <a:latin typeface="Trebuchet MS"/>
                          <a:cs typeface="Trebuchet MS"/>
                        </a:rPr>
                        <a:t>ensure</a:t>
                      </a:r>
                      <a:r>
                        <a:rPr sz="2100" spc="-15" dirty="0">
                          <a:solidFill>
                            <a:srgbClr val="333333"/>
                          </a:solidFill>
                          <a:latin typeface="Trebuchet MS"/>
                          <a:cs typeface="Trebuchet MS"/>
                        </a:rPr>
                        <a:t> </a:t>
                      </a:r>
                      <a:r>
                        <a:rPr sz="2100" spc="65" dirty="0">
                          <a:solidFill>
                            <a:srgbClr val="333333"/>
                          </a:solidFill>
                          <a:latin typeface="Trebuchet MS"/>
                          <a:cs typeface="Trebuchet MS"/>
                        </a:rPr>
                        <a:t>high</a:t>
                      </a:r>
                      <a:r>
                        <a:rPr sz="2100" spc="-20" dirty="0">
                          <a:solidFill>
                            <a:srgbClr val="333333"/>
                          </a:solidFill>
                          <a:latin typeface="Trebuchet MS"/>
                          <a:cs typeface="Trebuchet MS"/>
                        </a:rPr>
                        <a:t> availability </a:t>
                      </a:r>
                      <a:r>
                        <a:rPr sz="2100" spc="-25" dirty="0">
                          <a:solidFill>
                            <a:srgbClr val="333333"/>
                          </a:solidFill>
                          <a:latin typeface="Trebuchet MS"/>
                          <a:cs typeface="Trebuchet MS"/>
                        </a:rPr>
                        <a:t>of </a:t>
                      </a:r>
                      <a:r>
                        <a:rPr sz="2100" dirty="0">
                          <a:solidFill>
                            <a:srgbClr val="333333"/>
                          </a:solidFill>
                          <a:latin typeface="Trebuchet MS"/>
                          <a:cs typeface="Trebuchet MS"/>
                        </a:rPr>
                        <a:t>applications</a:t>
                      </a:r>
                      <a:r>
                        <a:rPr sz="2100" spc="250"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19939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542290">
                <a:tc>
                  <a:txBody>
                    <a:bodyPr/>
                    <a:lstStyle/>
                    <a:p>
                      <a:pPr algn="ctr">
                        <a:lnSpc>
                          <a:spcPct val="100000"/>
                        </a:lnSpc>
                        <a:spcBef>
                          <a:spcPts val="860"/>
                        </a:spcBef>
                      </a:pPr>
                      <a:r>
                        <a:rPr sz="2100" spc="45" dirty="0">
                          <a:solidFill>
                            <a:srgbClr val="333333"/>
                          </a:solidFill>
                          <a:latin typeface="Trebuchet MS"/>
                          <a:cs typeface="Trebuchet MS"/>
                        </a:rPr>
                        <a:t>5</a:t>
                      </a:r>
                      <a:endParaRPr sz="2100">
                        <a:latin typeface="Trebuchet MS"/>
                        <a:cs typeface="Trebuchet MS"/>
                      </a:endParaRPr>
                    </a:p>
                  </a:txBody>
                  <a:tcPr marL="0" marR="0" marT="10922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a:lnSpc>
                          <a:spcPct val="100000"/>
                        </a:lnSpc>
                        <a:spcBef>
                          <a:spcPts val="459"/>
                        </a:spcBef>
                      </a:pPr>
                      <a:r>
                        <a:rPr sz="2100" spc="180" dirty="0">
                          <a:solidFill>
                            <a:srgbClr val="333333"/>
                          </a:solidFill>
                          <a:latin typeface="Trebuchet MS"/>
                          <a:cs typeface="Trebuchet MS"/>
                        </a:rPr>
                        <a:t>Do</a:t>
                      </a:r>
                      <a:r>
                        <a:rPr sz="2100" spc="20" dirty="0">
                          <a:solidFill>
                            <a:srgbClr val="333333"/>
                          </a:solidFill>
                          <a:latin typeface="Trebuchet MS"/>
                          <a:cs typeface="Trebuchet MS"/>
                        </a:rPr>
                        <a:t> </a:t>
                      </a:r>
                      <a:r>
                        <a:rPr sz="2150" i="1" dirty="0">
                          <a:solidFill>
                            <a:srgbClr val="ED2137"/>
                          </a:solidFill>
                          <a:latin typeface="Trebuchet MS"/>
                          <a:cs typeface="Trebuchet MS"/>
                        </a:rPr>
                        <a:t>LivenessProbes</a:t>
                      </a:r>
                      <a:r>
                        <a:rPr sz="2150" i="1" spc="10" dirty="0">
                          <a:solidFill>
                            <a:srgbClr val="ED2137"/>
                          </a:solidFill>
                          <a:latin typeface="Trebuchet MS"/>
                          <a:cs typeface="Trebuchet MS"/>
                        </a:rPr>
                        <a:t> </a:t>
                      </a:r>
                      <a:r>
                        <a:rPr sz="2100" dirty="0">
                          <a:solidFill>
                            <a:srgbClr val="333333"/>
                          </a:solidFill>
                          <a:latin typeface="Trebuchet MS"/>
                          <a:cs typeface="Trebuchet MS"/>
                        </a:rPr>
                        <a:t>indicate</a:t>
                      </a:r>
                      <a:r>
                        <a:rPr sz="2100" spc="20" dirty="0">
                          <a:solidFill>
                            <a:srgbClr val="333333"/>
                          </a:solidFill>
                          <a:latin typeface="Trebuchet MS"/>
                          <a:cs typeface="Trebuchet MS"/>
                        </a:rPr>
                        <a:t> </a:t>
                      </a:r>
                      <a:r>
                        <a:rPr sz="2100" spc="85" dirty="0">
                          <a:solidFill>
                            <a:srgbClr val="333333"/>
                          </a:solidFill>
                          <a:latin typeface="Trebuchet MS"/>
                          <a:cs typeface="Trebuchet MS"/>
                        </a:rPr>
                        <a:t>when</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container</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50" dirty="0">
                          <a:solidFill>
                            <a:srgbClr val="333333"/>
                          </a:solidFill>
                          <a:latin typeface="Trebuchet MS"/>
                          <a:cs typeface="Trebuchet MS"/>
                        </a:rPr>
                        <a:t>ready</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start</a:t>
                      </a:r>
                      <a:r>
                        <a:rPr sz="2100" spc="25" dirty="0">
                          <a:solidFill>
                            <a:srgbClr val="333333"/>
                          </a:solidFill>
                          <a:latin typeface="Trebuchet MS"/>
                          <a:cs typeface="Trebuchet MS"/>
                        </a:rPr>
                        <a:t> </a:t>
                      </a:r>
                      <a:r>
                        <a:rPr sz="2100" dirty="0">
                          <a:solidFill>
                            <a:srgbClr val="333333"/>
                          </a:solidFill>
                          <a:latin typeface="Trebuchet MS"/>
                          <a:cs typeface="Trebuchet MS"/>
                        </a:rPr>
                        <a:t>receiving</a:t>
                      </a:r>
                      <a:r>
                        <a:rPr sz="2100" spc="20" dirty="0">
                          <a:solidFill>
                            <a:srgbClr val="333333"/>
                          </a:solidFill>
                          <a:latin typeface="Trebuchet MS"/>
                          <a:cs typeface="Trebuchet MS"/>
                        </a:rPr>
                        <a:t> </a:t>
                      </a:r>
                      <a:r>
                        <a:rPr sz="2100" spc="-35" dirty="0">
                          <a:solidFill>
                            <a:srgbClr val="333333"/>
                          </a:solidFill>
                          <a:latin typeface="Trebuchet MS"/>
                          <a:cs typeface="Trebuchet MS"/>
                        </a:rPr>
                        <a:t>traffic</a:t>
                      </a:r>
                      <a:r>
                        <a:rPr sz="2100" spc="2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5841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808990">
                <a:tc>
                  <a:txBody>
                    <a:bodyPr/>
                    <a:lstStyle/>
                    <a:p>
                      <a:pPr algn="ctr">
                        <a:lnSpc>
                          <a:spcPct val="100000"/>
                        </a:lnSpc>
                        <a:spcBef>
                          <a:spcPts val="1910"/>
                        </a:spcBef>
                      </a:pPr>
                      <a:r>
                        <a:rPr sz="2100" spc="45" dirty="0">
                          <a:solidFill>
                            <a:srgbClr val="333333"/>
                          </a:solidFill>
                          <a:latin typeface="Trebuchet MS"/>
                          <a:cs typeface="Trebuchet MS"/>
                        </a:rPr>
                        <a:t>6</a:t>
                      </a:r>
                      <a:endParaRPr sz="2100">
                        <a:latin typeface="Trebuchet MS"/>
                        <a:cs typeface="Trebuchet MS"/>
                      </a:endParaRPr>
                    </a:p>
                  </a:txBody>
                  <a:tcPr marL="0" marR="0" marT="2425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marR="489584">
                        <a:lnSpc>
                          <a:spcPct val="71700"/>
                        </a:lnSpc>
                        <a:spcBef>
                          <a:spcPts val="1540"/>
                        </a:spcBef>
                      </a:pPr>
                      <a:r>
                        <a:rPr sz="2100" spc="80" dirty="0">
                          <a:solidFill>
                            <a:srgbClr val="333333"/>
                          </a:solidFill>
                          <a:latin typeface="Trebuchet MS"/>
                          <a:cs typeface="Trebuchet MS"/>
                        </a:rPr>
                        <a:t>Can</a:t>
                      </a:r>
                      <a:r>
                        <a:rPr sz="2100" spc="10" dirty="0">
                          <a:solidFill>
                            <a:srgbClr val="333333"/>
                          </a:solidFill>
                          <a:latin typeface="Trebuchet MS"/>
                          <a:cs typeface="Trebuchet MS"/>
                        </a:rPr>
                        <a:t> </a:t>
                      </a:r>
                      <a:r>
                        <a:rPr sz="2150" i="1" dirty="0">
                          <a:solidFill>
                            <a:srgbClr val="ED2137"/>
                          </a:solidFill>
                          <a:latin typeface="Trebuchet MS"/>
                          <a:cs typeface="Trebuchet MS"/>
                        </a:rPr>
                        <a:t>StartupProbes</a:t>
                      </a:r>
                      <a:r>
                        <a:rPr sz="2150" i="1" spc="-5" dirty="0">
                          <a:solidFill>
                            <a:srgbClr val="ED2137"/>
                          </a:solidFill>
                          <a:latin typeface="Trebuchet MS"/>
                          <a:cs typeface="Trebuchet MS"/>
                        </a:rPr>
                        <a:t> </a:t>
                      </a:r>
                      <a:r>
                        <a:rPr sz="2100" spc="55" dirty="0">
                          <a:solidFill>
                            <a:srgbClr val="333333"/>
                          </a:solidFill>
                          <a:latin typeface="Trebuchet MS"/>
                          <a:cs typeface="Trebuchet MS"/>
                        </a:rPr>
                        <a:t>be</a:t>
                      </a:r>
                      <a:r>
                        <a:rPr sz="2100" spc="10" dirty="0">
                          <a:solidFill>
                            <a:srgbClr val="333333"/>
                          </a:solidFill>
                          <a:latin typeface="Trebuchet MS"/>
                          <a:cs typeface="Trebuchet MS"/>
                        </a:rPr>
                        <a:t> </a:t>
                      </a:r>
                      <a:r>
                        <a:rPr sz="2100" spc="95" dirty="0">
                          <a:solidFill>
                            <a:srgbClr val="333333"/>
                          </a:solidFill>
                          <a:latin typeface="Trebuchet MS"/>
                          <a:cs typeface="Trebuchet MS"/>
                        </a:rPr>
                        <a:t>used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prevent</a:t>
                      </a:r>
                      <a:r>
                        <a:rPr sz="2100" spc="10" dirty="0">
                          <a:solidFill>
                            <a:srgbClr val="333333"/>
                          </a:solidFill>
                          <a:latin typeface="Trebuchet MS"/>
                          <a:cs typeface="Trebuchet MS"/>
                        </a:rPr>
                        <a:t> </a:t>
                      </a:r>
                      <a:r>
                        <a:rPr sz="2100" spc="-35" dirty="0">
                          <a:solidFill>
                            <a:srgbClr val="333333"/>
                          </a:solidFill>
                          <a:latin typeface="Trebuchet MS"/>
                          <a:cs typeface="Trebuchet MS"/>
                        </a:rPr>
                        <a:t>traffic</a:t>
                      </a:r>
                      <a:r>
                        <a:rPr sz="2100" spc="15" dirty="0">
                          <a:solidFill>
                            <a:srgbClr val="333333"/>
                          </a:solidFill>
                          <a:latin typeface="Trebuchet MS"/>
                          <a:cs typeface="Trebuchet MS"/>
                        </a:rPr>
                        <a:t> </a:t>
                      </a:r>
                      <a:r>
                        <a:rPr sz="2100" spc="75" dirty="0">
                          <a:solidFill>
                            <a:srgbClr val="333333"/>
                          </a:solidFill>
                          <a:latin typeface="Trebuchet MS"/>
                          <a:cs typeface="Trebuchet MS"/>
                        </a:rPr>
                        <a:t>from</a:t>
                      </a:r>
                      <a:r>
                        <a:rPr sz="2100" spc="10" dirty="0">
                          <a:solidFill>
                            <a:srgbClr val="333333"/>
                          </a:solidFill>
                          <a:latin typeface="Trebuchet MS"/>
                          <a:cs typeface="Trebuchet MS"/>
                        </a:rPr>
                        <a:t> </a:t>
                      </a:r>
                      <a:r>
                        <a:rPr sz="2100" spc="50" dirty="0">
                          <a:solidFill>
                            <a:srgbClr val="333333"/>
                          </a:solidFill>
                          <a:latin typeface="Trebuchet MS"/>
                          <a:cs typeface="Trebuchet MS"/>
                        </a:rPr>
                        <a:t>being</a:t>
                      </a:r>
                      <a:r>
                        <a:rPr sz="2100" spc="10" dirty="0">
                          <a:solidFill>
                            <a:srgbClr val="333333"/>
                          </a:solidFill>
                          <a:latin typeface="Trebuchet MS"/>
                          <a:cs typeface="Trebuchet MS"/>
                        </a:rPr>
                        <a:t> </a:t>
                      </a:r>
                      <a:r>
                        <a:rPr sz="2100" dirty="0">
                          <a:solidFill>
                            <a:srgbClr val="333333"/>
                          </a:solidFill>
                          <a:latin typeface="Trebuchet MS"/>
                          <a:cs typeface="Trebuchet MS"/>
                        </a:rPr>
                        <a:t>sent</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containers</a:t>
                      </a:r>
                      <a:r>
                        <a:rPr sz="2100" spc="10" dirty="0">
                          <a:solidFill>
                            <a:srgbClr val="333333"/>
                          </a:solidFill>
                          <a:latin typeface="Trebuchet MS"/>
                          <a:cs typeface="Trebuchet MS"/>
                        </a:rPr>
                        <a:t> </a:t>
                      </a:r>
                      <a:r>
                        <a:rPr sz="2100" dirty="0">
                          <a:solidFill>
                            <a:srgbClr val="333333"/>
                          </a:solidFill>
                          <a:latin typeface="Trebuchet MS"/>
                          <a:cs typeface="Trebuchet MS"/>
                        </a:rPr>
                        <a:t>that</a:t>
                      </a:r>
                      <a:r>
                        <a:rPr sz="2100" spc="10" dirty="0">
                          <a:solidFill>
                            <a:srgbClr val="333333"/>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spc="-10" dirty="0">
                          <a:solidFill>
                            <a:srgbClr val="333333"/>
                          </a:solidFill>
                          <a:latin typeface="Trebuchet MS"/>
                          <a:cs typeface="Trebuchet MS"/>
                        </a:rPr>
                        <a:t>still </a:t>
                      </a:r>
                      <a:r>
                        <a:rPr sz="2100" spc="-20" dirty="0">
                          <a:solidFill>
                            <a:srgbClr val="333333"/>
                          </a:solidFill>
                          <a:latin typeface="Trebuchet MS"/>
                          <a:cs typeface="Trebuchet MS"/>
                        </a:rPr>
                        <a:t>initializing</a:t>
                      </a:r>
                      <a:r>
                        <a:rPr sz="2100" spc="-50" dirty="0">
                          <a:solidFill>
                            <a:srgbClr val="333333"/>
                          </a:solidFill>
                          <a:latin typeface="Trebuchet MS"/>
                          <a:cs typeface="Trebuchet MS"/>
                        </a:rPr>
                        <a:t> </a:t>
                      </a:r>
                      <a:r>
                        <a:rPr sz="2500" spc="40" dirty="0">
                          <a:solidFill>
                            <a:srgbClr val="333333"/>
                          </a:solidFill>
                          <a:latin typeface="MingLiU_HKSCS-ExtB"/>
                          <a:cs typeface="MingLiU_HKSCS-ExtB"/>
                        </a:rPr>
                        <a:t>❓</a:t>
                      </a:r>
                      <a:endParaRPr sz="2500">
                        <a:latin typeface="MingLiU_HKSCS-ExtB"/>
                        <a:cs typeface="MingLiU_HKSCS-ExtB"/>
                      </a:endParaRPr>
                    </a:p>
                  </a:txBody>
                  <a:tcPr marL="0" marR="0" marT="19558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r h="808990">
                <a:tc>
                  <a:txBody>
                    <a:bodyPr/>
                    <a:lstStyle/>
                    <a:p>
                      <a:pPr algn="ctr">
                        <a:lnSpc>
                          <a:spcPct val="100000"/>
                        </a:lnSpc>
                        <a:spcBef>
                          <a:spcPts val="1910"/>
                        </a:spcBef>
                      </a:pPr>
                      <a:r>
                        <a:rPr sz="2100" spc="45" dirty="0">
                          <a:solidFill>
                            <a:srgbClr val="333333"/>
                          </a:solidFill>
                          <a:latin typeface="Trebuchet MS"/>
                          <a:cs typeface="Trebuchet MS"/>
                        </a:rPr>
                        <a:t>7</a:t>
                      </a:r>
                      <a:endParaRPr sz="2100">
                        <a:latin typeface="Trebuchet MS"/>
                        <a:cs typeface="Trebuchet MS"/>
                      </a:endParaRPr>
                    </a:p>
                  </a:txBody>
                  <a:tcPr marL="0" marR="0" marT="24257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137795" marR="821690">
                        <a:lnSpc>
                          <a:spcPct val="71700"/>
                        </a:lnSpc>
                        <a:spcBef>
                          <a:spcPts val="1540"/>
                        </a:spcBef>
                      </a:pPr>
                      <a:r>
                        <a:rPr sz="2100" spc="80" dirty="0">
                          <a:solidFill>
                            <a:srgbClr val="333333"/>
                          </a:solidFill>
                          <a:latin typeface="Trebuchet MS"/>
                          <a:cs typeface="Trebuchet MS"/>
                        </a:rPr>
                        <a:t>Can</a:t>
                      </a:r>
                      <a:r>
                        <a:rPr sz="2100" spc="-25" dirty="0">
                          <a:solidFill>
                            <a:srgbClr val="333333"/>
                          </a:solidFill>
                          <a:latin typeface="Trebuchet MS"/>
                          <a:cs typeface="Trebuchet MS"/>
                        </a:rPr>
                        <a:t> </a:t>
                      </a:r>
                      <a:r>
                        <a:rPr sz="2150" i="1" dirty="0">
                          <a:solidFill>
                            <a:srgbClr val="ED2137"/>
                          </a:solidFill>
                          <a:latin typeface="Trebuchet MS"/>
                          <a:cs typeface="Trebuchet MS"/>
                        </a:rPr>
                        <a:t>LoadBalancer</a:t>
                      </a:r>
                      <a:r>
                        <a:rPr sz="2150" i="1" spc="-45" dirty="0">
                          <a:solidFill>
                            <a:srgbClr val="ED2137"/>
                          </a:solidFill>
                          <a:latin typeface="Trebuchet MS"/>
                          <a:cs typeface="Trebuchet MS"/>
                        </a:rPr>
                        <a:t> </a:t>
                      </a:r>
                      <a:r>
                        <a:rPr sz="2100" dirty="0">
                          <a:solidFill>
                            <a:srgbClr val="333333"/>
                          </a:solidFill>
                          <a:latin typeface="Trebuchet MS"/>
                          <a:cs typeface="Trebuchet MS"/>
                        </a:rPr>
                        <a:t>controllers</a:t>
                      </a:r>
                      <a:r>
                        <a:rPr sz="2100" spc="-25" dirty="0">
                          <a:solidFill>
                            <a:srgbClr val="333333"/>
                          </a:solidFill>
                          <a:latin typeface="Trebuchet MS"/>
                          <a:cs typeface="Trebuchet MS"/>
                        </a:rPr>
                        <a:t> </a:t>
                      </a:r>
                      <a:r>
                        <a:rPr sz="2100" spc="55" dirty="0">
                          <a:solidFill>
                            <a:srgbClr val="333333"/>
                          </a:solidFill>
                          <a:latin typeface="Trebuchet MS"/>
                          <a:cs typeface="Trebuchet MS"/>
                        </a:rPr>
                        <a:t>be</a:t>
                      </a:r>
                      <a:r>
                        <a:rPr sz="2100" spc="-25" dirty="0">
                          <a:solidFill>
                            <a:srgbClr val="333333"/>
                          </a:solidFill>
                          <a:latin typeface="Trebuchet MS"/>
                          <a:cs typeface="Trebuchet MS"/>
                        </a:rPr>
                        <a:t> </a:t>
                      </a:r>
                      <a:r>
                        <a:rPr sz="2100" spc="95" dirty="0">
                          <a:solidFill>
                            <a:srgbClr val="333333"/>
                          </a:solidFill>
                          <a:latin typeface="Trebuchet MS"/>
                          <a:cs typeface="Trebuchet MS"/>
                        </a:rPr>
                        <a:t>used</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95" dirty="0">
                          <a:solidFill>
                            <a:srgbClr val="333333"/>
                          </a:solidFill>
                          <a:latin typeface="Trebuchet MS"/>
                          <a:cs typeface="Trebuchet MS"/>
                        </a:rPr>
                        <a:t>manage</a:t>
                      </a:r>
                      <a:r>
                        <a:rPr sz="2100" spc="-25" dirty="0">
                          <a:solidFill>
                            <a:srgbClr val="333333"/>
                          </a:solidFill>
                          <a:latin typeface="Trebuchet MS"/>
                          <a:cs typeface="Trebuchet MS"/>
                        </a:rPr>
                        <a:t> </a:t>
                      </a:r>
                      <a:r>
                        <a:rPr sz="2100" spc="-35" dirty="0">
                          <a:solidFill>
                            <a:srgbClr val="333333"/>
                          </a:solidFill>
                          <a:latin typeface="Trebuchet MS"/>
                          <a:cs typeface="Trebuchet MS"/>
                        </a:rPr>
                        <a:t>traffic</a:t>
                      </a:r>
                      <a:r>
                        <a:rPr sz="2100" spc="-25" dirty="0">
                          <a:solidFill>
                            <a:srgbClr val="333333"/>
                          </a:solidFill>
                          <a:latin typeface="Trebuchet MS"/>
                          <a:cs typeface="Trebuchet MS"/>
                        </a:rPr>
                        <a:t> </a:t>
                      </a:r>
                      <a:r>
                        <a:rPr sz="2100" spc="85" dirty="0">
                          <a:solidFill>
                            <a:srgbClr val="333333"/>
                          </a:solidFill>
                          <a:latin typeface="Trebuchet MS"/>
                          <a:cs typeface="Trebuchet MS"/>
                        </a:rPr>
                        <a:t>based</a:t>
                      </a:r>
                      <a:r>
                        <a:rPr sz="2100" spc="-25" dirty="0">
                          <a:solidFill>
                            <a:srgbClr val="333333"/>
                          </a:solidFill>
                          <a:latin typeface="Trebuchet MS"/>
                          <a:cs typeface="Trebuchet MS"/>
                        </a:rPr>
                        <a:t> </a:t>
                      </a:r>
                      <a:r>
                        <a:rPr sz="2100" spc="135" dirty="0">
                          <a:solidFill>
                            <a:srgbClr val="333333"/>
                          </a:solidFill>
                          <a:latin typeface="Trebuchet MS"/>
                          <a:cs typeface="Trebuchet MS"/>
                        </a:rPr>
                        <a:t>on</a:t>
                      </a:r>
                      <a:r>
                        <a:rPr sz="2100" spc="-25" dirty="0">
                          <a:solidFill>
                            <a:srgbClr val="333333"/>
                          </a:solidFill>
                          <a:latin typeface="Trebuchet MS"/>
                          <a:cs typeface="Trebuchet MS"/>
                        </a:rPr>
                        <a:t> </a:t>
                      </a:r>
                      <a:r>
                        <a:rPr sz="2100" spc="90" dirty="0">
                          <a:solidFill>
                            <a:srgbClr val="333333"/>
                          </a:solidFill>
                          <a:latin typeface="Trebuchet MS"/>
                          <a:cs typeface="Trebuchet MS"/>
                        </a:rPr>
                        <a:t>hostname</a:t>
                      </a:r>
                      <a:r>
                        <a:rPr sz="2100" spc="-25" dirty="0">
                          <a:solidFill>
                            <a:srgbClr val="333333"/>
                          </a:solidFill>
                          <a:latin typeface="Trebuchet MS"/>
                          <a:cs typeface="Trebuchet MS"/>
                        </a:rPr>
                        <a:t> </a:t>
                      </a:r>
                      <a:r>
                        <a:rPr sz="2100" spc="85" dirty="0">
                          <a:solidFill>
                            <a:srgbClr val="333333"/>
                          </a:solidFill>
                          <a:latin typeface="Trebuchet MS"/>
                          <a:cs typeface="Trebuchet MS"/>
                        </a:rPr>
                        <a:t>or</a:t>
                      </a:r>
                      <a:r>
                        <a:rPr sz="2100" spc="-25" dirty="0">
                          <a:solidFill>
                            <a:srgbClr val="333333"/>
                          </a:solidFill>
                          <a:latin typeface="Trebuchet MS"/>
                          <a:cs typeface="Trebuchet MS"/>
                        </a:rPr>
                        <a:t> </a:t>
                      </a:r>
                      <a:r>
                        <a:rPr sz="2100" spc="-10" dirty="0">
                          <a:solidFill>
                            <a:srgbClr val="333333"/>
                          </a:solidFill>
                          <a:latin typeface="Trebuchet MS"/>
                          <a:cs typeface="Trebuchet MS"/>
                        </a:rPr>
                        <a:t>path- </a:t>
                      </a:r>
                      <a:r>
                        <a:rPr sz="2100" spc="85" dirty="0">
                          <a:solidFill>
                            <a:srgbClr val="333333"/>
                          </a:solidFill>
                          <a:latin typeface="Trebuchet MS"/>
                          <a:cs typeface="Trebuchet MS"/>
                        </a:rPr>
                        <a:t>based</a:t>
                      </a:r>
                      <a:r>
                        <a:rPr sz="2100" spc="100" dirty="0">
                          <a:solidFill>
                            <a:srgbClr val="333333"/>
                          </a:solidFill>
                          <a:latin typeface="Trebuchet MS"/>
                          <a:cs typeface="Trebuchet MS"/>
                        </a:rPr>
                        <a:t> </a:t>
                      </a:r>
                      <a:r>
                        <a:rPr sz="2100" dirty="0">
                          <a:solidFill>
                            <a:srgbClr val="333333"/>
                          </a:solidFill>
                          <a:latin typeface="Trebuchet MS"/>
                          <a:cs typeface="Trebuchet MS"/>
                        </a:rPr>
                        <a:t>routing</a:t>
                      </a:r>
                      <a:r>
                        <a:rPr sz="2100" spc="100" dirty="0">
                          <a:solidFill>
                            <a:srgbClr val="333333"/>
                          </a:solidFill>
                          <a:latin typeface="Trebuchet MS"/>
                          <a:cs typeface="Trebuchet MS"/>
                        </a:rPr>
                        <a:t> </a:t>
                      </a:r>
                      <a:r>
                        <a:rPr sz="2100" dirty="0">
                          <a:solidFill>
                            <a:srgbClr val="333333"/>
                          </a:solidFill>
                          <a:latin typeface="Trebuchet MS"/>
                          <a:cs typeface="Trebuchet MS"/>
                        </a:rPr>
                        <a:t>rules</a:t>
                      </a:r>
                      <a:r>
                        <a:rPr sz="2100" spc="105" dirty="0">
                          <a:solidFill>
                            <a:srgbClr val="333333"/>
                          </a:solidFill>
                          <a:latin typeface="Trebuchet MS"/>
                          <a:cs typeface="Trebuchet MS"/>
                        </a:rPr>
                        <a:t> </a:t>
                      </a:r>
                      <a:r>
                        <a:rPr sz="2500" spc="50" dirty="0">
                          <a:solidFill>
                            <a:srgbClr val="333333"/>
                          </a:solidFill>
                          <a:latin typeface="MingLiU_HKSCS-ExtB"/>
                          <a:cs typeface="MingLiU_HKSCS-ExtB"/>
                        </a:rPr>
                        <a:t>❓</a:t>
                      </a:r>
                      <a:endParaRPr sz="2500">
                        <a:latin typeface="MingLiU_HKSCS-ExtB"/>
                        <a:cs typeface="MingLiU_HKSCS-ExtB"/>
                      </a:endParaRPr>
                    </a:p>
                  </a:txBody>
                  <a:tcPr marL="0" marR="0" marT="195580"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7"/>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QUIZZ</a:t>
            </a:r>
          </a:p>
        </p:txBody>
      </p:sp>
      <p:pic>
        <p:nvPicPr>
          <p:cNvPr id="4" name="object 4"/>
          <p:cNvPicPr/>
          <p:nvPr/>
        </p:nvPicPr>
        <p:blipFill>
          <a:blip r:embed="rId2" cstate="print"/>
          <a:stretch>
            <a:fillRect/>
          </a:stretch>
        </p:blipFill>
        <p:spPr>
          <a:xfrm>
            <a:off x="905842" y="1684492"/>
            <a:ext cx="169682" cy="201457"/>
          </a:xfrm>
          <a:prstGeom prst="rect">
            <a:avLst/>
          </a:prstGeom>
        </p:spPr>
      </p:pic>
      <p:pic>
        <p:nvPicPr>
          <p:cNvPr id="5" name="object 5"/>
          <p:cNvPicPr/>
          <p:nvPr/>
        </p:nvPicPr>
        <p:blipFill>
          <a:blip r:embed="rId3" cstate="print"/>
          <a:stretch>
            <a:fillRect/>
          </a:stretch>
        </p:blipFill>
        <p:spPr>
          <a:xfrm>
            <a:off x="1344122" y="1678762"/>
            <a:ext cx="1244165" cy="252505"/>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21176" y="4441856"/>
            <a:ext cx="2483485" cy="635000"/>
          </a:xfrm>
          <a:prstGeom prst="rect">
            <a:avLst/>
          </a:prstGeom>
        </p:spPr>
        <p:txBody>
          <a:bodyPr vert="horz" wrap="square" lIns="0" tIns="12700" rIns="0" bIns="0" rtlCol="0">
            <a:spAutoFit/>
          </a:bodyPr>
          <a:lstStyle/>
          <a:p>
            <a:pPr marL="12700">
              <a:lnSpc>
                <a:spcPct val="100000"/>
              </a:lnSpc>
              <a:spcBef>
                <a:spcPts val="100"/>
              </a:spcBef>
            </a:pPr>
            <a:r>
              <a:rPr sz="4000" spc="-60" dirty="0"/>
              <a:t>VOLUMES</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8</a:t>
            </a:r>
            <a:endParaRPr sz="1450">
              <a:latin typeface="Trebuchet MS"/>
              <a:cs typeface="Trebuchet M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sp>
        <p:nvSpPr>
          <p:cNvPr id="7" name="object 7"/>
          <p:cNvSpPr txBox="1"/>
          <p:nvPr/>
        </p:nvSpPr>
        <p:spPr>
          <a:xfrm>
            <a:off x="1177924" y="1574164"/>
            <a:ext cx="6387465" cy="1939925"/>
          </a:xfrm>
          <a:prstGeom prst="rect">
            <a:avLst/>
          </a:prstGeom>
        </p:spPr>
        <p:txBody>
          <a:bodyPr vert="horz" wrap="square" lIns="0" tIns="168910" rIns="0" bIns="0" rtlCol="0">
            <a:spAutoFit/>
          </a:bodyPr>
          <a:lstStyle/>
          <a:p>
            <a:pPr marL="12700">
              <a:lnSpc>
                <a:spcPct val="100000"/>
              </a:lnSpc>
              <a:spcBef>
                <a:spcPts val="1330"/>
              </a:spcBef>
            </a:pPr>
            <a:r>
              <a:rPr sz="2100" dirty="0">
                <a:solidFill>
                  <a:srgbClr val="333333"/>
                </a:solidFill>
                <a:latin typeface="Trebuchet MS"/>
                <a:cs typeface="Trebuchet MS"/>
              </a:rPr>
              <a:t>Introducing</a:t>
            </a:r>
            <a:r>
              <a:rPr sz="2100" spc="440" dirty="0">
                <a:solidFill>
                  <a:srgbClr val="333333"/>
                </a:solidFill>
                <a:latin typeface="Trebuchet MS"/>
                <a:cs typeface="Trebuchet MS"/>
              </a:rPr>
              <a:t> </a:t>
            </a:r>
            <a:r>
              <a:rPr sz="2100" spc="65" dirty="0">
                <a:solidFill>
                  <a:srgbClr val="333333"/>
                </a:solidFill>
                <a:latin typeface="Trebuchet MS"/>
                <a:cs typeface="Trebuchet MS"/>
              </a:rPr>
              <a:t>volumes</a:t>
            </a:r>
            <a:endParaRPr sz="2100">
              <a:latin typeface="Trebuchet MS"/>
              <a:cs typeface="Trebuchet MS"/>
            </a:endParaRPr>
          </a:p>
          <a:p>
            <a:pPr marL="12700" marR="5080">
              <a:lnSpc>
                <a:spcPts val="3829"/>
              </a:lnSpc>
              <a:spcBef>
                <a:spcPts val="265"/>
              </a:spcBef>
            </a:pPr>
            <a:r>
              <a:rPr sz="2100" spc="50" dirty="0">
                <a:solidFill>
                  <a:srgbClr val="333333"/>
                </a:solidFill>
                <a:latin typeface="Trebuchet MS"/>
                <a:cs typeface="Trebuchet MS"/>
              </a:rPr>
              <a:t>Simple</a:t>
            </a:r>
            <a:r>
              <a:rPr sz="2100" spc="40" dirty="0">
                <a:solidFill>
                  <a:srgbClr val="333333"/>
                </a:solidFill>
                <a:latin typeface="Trebuchet MS"/>
                <a:cs typeface="Trebuchet MS"/>
              </a:rPr>
              <a:t> </a:t>
            </a:r>
            <a:r>
              <a:rPr sz="2100" dirty="0">
                <a:solidFill>
                  <a:srgbClr val="333333"/>
                </a:solidFill>
                <a:latin typeface="Trebuchet MS"/>
                <a:cs typeface="Trebuchet MS"/>
              </a:rPr>
              <a:t>data</a:t>
            </a:r>
            <a:r>
              <a:rPr sz="2100" spc="40" dirty="0">
                <a:solidFill>
                  <a:srgbClr val="333333"/>
                </a:solidFill>
                <a:latin typeface="Trebuchet MS"/>
                <a:cs typeface="Trebuchet MS"/>
              </a:rPr>
              <a:t> </a:t>
            </a:r>
            <a:r>
              <a:rPr sz="2100" spc="80" dirty="0">
                <a:solidFill>
                  <a:srgbClr val="333333"/>
                </a:solidFill>
                <a:latin typeface="Trebuchet MS"/>
                <a:cs typeface="Trebuchet MS"/>
              </a:rPr>
              <a:t>share</a:t>
            </a:r>
            <a:r>
              <a:rPr sz="2100" spc="40" dirty="0">
                <a:solidFill>
                  <a:srgbClr val="333333"/>
                </a:solidFill>
                <a:latin typeface="Trebuchet MS"/>
                <a:cs typeface="Trebuchet MS"/>
              </a:rPr>
              <a:t> </a:t>
            </a:r>
            <a:r>
              <a:rPr sz="2100" dirty="0">
                <a:solidFill>
                  <a:srgbClr val="333333"/>
                </a:solidFill>
                <a:latin typeface="Trebuchet MS"/>
                <a:cs typeface="Trebuchet MS"/>
              </a:rPr>
              <a:t>between</a:t>
            </a:r>
            <a:r>
              <a:rPr sz="2100" spc="40" dirty="0">
                <a:solidFill>
                  <a:srgbClr val="333333"/>
                </a:solidFill>
                <a:latin typeface="Trebuchet MS"/>
                <a:cs typeface="Trebuchet MS"/>
              </a:rPr>
              <a:t> </a:t>
            </a:r>
            <a:r>
              <a:rPr sz="2100" dirty="0">
                <a:solidFill>
                  <a:srgbClr val="333333"/>
                </a:solidFill>
                <a:latin typeface="Trebuchet MS"/>
                <a:cs typeface="Trebuchet MS"/>
              </a:rPr>
              <a:t>two</a:t>
            </a:r>
            <a:r>
              <a:rPr sz="2100" spc="40" dirty="0">
                <a:solidFill>
                  <a:srgbClr val="333333"/>
                </a:solidFill>
                <a:latin typeface="Trebuchet MS"/>
                <a:cs typeface="Trebuchet MS"/>
              </a:rPr>
              <a:t> </a:t>
            </a:r>
            <a:r>
              <a:rPr sz="2100" dirty="0">
                <a:solidFill>
                  <a:srgbClr val="333333"/>
                </a:solidFill>
                <a:latin typeface="Trebuchet MS"/>
                <a:cs typeface="Trebuchet MS"/>
              </a:rPr>
              <a:t>containers</a:t>
            </a:r>
            <a:r>
              <a:rPr sz="2100" spc="40" dirty="0">
                <a:solidFill>
                  <a:srgbClr val="333333"/>
                </a:solidFill>
                <a:latin typeface="Trebuchet MS"/>
                <a:cs typeface="Trebuchet MS"/>
              </a:rPr>
              <a:t> </a:t>
            </a:r>
            <a:r>
              <a:rPr sz="2100" dirty="0">
                <a:solidFill>
                  <a:srgbClr val="333333"/>
                </a:solidFill>
                <a:latin typeface="Trebuchet MS"/>
                <a:cs typeface="Trebuchet MS"/>
              </a:rPr>
              <a:t>in</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55" dirty="0">
                <a:solidFill>
                  <a:srgbClr val="ED2137"/>
                </a:solidFill>
                <a:latin typeface="Trebuchet MS"/>
                <a:cs typeface="Trebuchet MS"/>
              </a:rPr>
              <a:t>Pod </a:t>
            </a:r>
            <a:r>
              <a:rPr sz="2100" dirty="0">
                <a:solidFill>
                  <a:srgbClr val="333333"/>
                </a:solidFill>
                <a:latin typeface="Trebuchet MS"/>
                <a:cs typeface="Trebuchet MS"/>
              </a:rPr>
              <a:t>Accessing</a:t>
            </a:r>
            <a:r>
              <a:rPr sz="2100" spc="65" dirty="0">
                <a:solidFill>
                  <a:srgbClr val="333333"/>
                </a:solidFill>
                <a:latin typeface="Trebuchet MS"/>
                <a:cs typeface="Trebuchet MS"/>
              </a:rPr>
              <a:t> a</a:t>
            </a:r>
            <a:r>
              <a:rPr sz="2100" spc="70" dirty="0">
                <a:solidFill>
                  <a:srgbClr val="333333"/>
                </a:solidFill>
                <a:latin typeface="Trebuchet MS"/>
                <a:cs typeface="Trebuchet MS"/>
              </a:rPr>
              <a:t> </a:t>
            </a:r>
            <a:r>
              <a:rPr sz="2100" spc="125" dirty="0">
                <a:solidFill>
                  <a:srgbClr val="333333"/>
                </a:solidFill>
                <a:latin typeface="Trebuchet MS"/>
                <a:cs typeface="Trebuchet MS"/>
              </a:rPr>
              <a:t>Node's</a:t>
            </a:r>
            <a:r>
              <a:rPr sz="2100" spc="70" dirty="0">
                <a:solidFill>
                  <a:srgbClr val="333333"/>
                </a:solidFill>
                <a:latin typeface="Trebuchet MS"/>
                <a:cs typeface="Trebuchet MS"/>
              </a:rPr>
              <a:t> </a:t>
            </a:r>
            <a:r>
              <a:rPr sz="2100" spc="25" dirty="0">
                <a:solidFill>
                  <a:srgbClr val="333333"/>
                </a:solidFill>
                <a:latin typeface="Trebuchet MS"/>
                <a:cs typeface="Trebuchet MS"/>
              </a:rPr>
              <a:t>FS</a:t>
            </a:r>
            <a:endParaRPr sz="2100">
              <a:latin typeface="Trebuchet MS"/>
              <a:cs typeface="Trebuchet MS"/>
            </a:endParaRPr>
          </a:p>
          <a:p>
            <a:pPr marL="12700">
              <a:lnSpc>
                <a:spcPct val="100000"/>
              </a:lnSpc>
              <a:spcBef>
                <a:spcPts val="880"/>
              </a:spcBef>
            </a:pPr>
            <a:r>
              <a:rPr sz="2100" spc="50" dirty="0">
                <a:solidFill>
                  <a:srgbClr val="ED2137"/>
                </a:solidFill>
                <a:latin typeface="Trebuchet MS"/>
                <a:cs typeface="Trebuchet MS"/>
              </a:rPr>
              <a:t>PersistentVolumes</a:t>
            </a:r>
            <a:r>
              <a:rPr sz="2100" spc="-80" dirty="0">
                <a:solidFill>
                  <a:srgbClr val="ED2137"/>
                </a:solidFill>
                <a:latin typeface="Trebuchet MS"/>
                <a:cs typeface="Trebuchet MS"/>
              </a:rPr>
              <a:t> </a:t>
            </a:r>
            <a:r>
              <a:rPr sz="2100" spc="100" dirty="0">
                <a:solidFill>
                  <a:srgbClr val="333333"/>
                </a:solidFill>
                <a:latin typeface="Trebuchet MS"/>
                <a:cs typeface="Trebuchet MS"/>
              </a:rPr>
              <a:t>and</a:t>
            </a:r>
            <a:r>
              <a:rPr sz="2100" spc="-80" dirty="0">
                <a:solidFill>
                  <a:srgbClr val="333333"/>
                </a:solidFill>
                <a:latin typeface="Trebuchet MS"/>
                <a:cs typeface="Trebuchet MS"/>
              </a:rPr>
              <a:t> </a:t>
            </a:r>
            <a:r>
              <a:rPr sz="2100" spc="40" dirty="0">
                <a:solidFill>
                  <a:srgbClr val="ED2137"/>
                </a:solidFill>
                <a:latin typeface="Trebuchet MS"/>
                <a:cs typeface="Trebuchet MS"/>
              </a:rPr>
              <a:t>PersistentVolumeClaims</a:t>
            </a:r>
            <a:endParaRPr sz="2100">
              <a:latin typeface="Trebuchet MS"/>
              <a:cs typeface="Trebuchet M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434965" cy="558800"/>
          </a:xfrm>
          <a:prstGeom prst="rect">
            <a:avLst/>
          </a:prstGeom>
        </p:spPr>
        <p:txBody>
          <a:bodyPr vert="horz" wrap="square" lIns="0" tIns="12700" rIns="0" bIns="0" rtlCol="0">
            <a:spAutoFit/>
          </a:bodyPr>
          <a:lstStyle/>
          <a:p>
            <a:pPr marL="12700">
              <a:lnSpc>
                <a:spcPct val="100000"/>
              </a:lnSpc>
              <a:spcBef>
                <a:spcPts val="100"/>
              </a:spcBef>
            </a:pPr>
            <a:r>
              <a:rPr dirty="0"/>
              <a:t>INTRODUCING</a:t>
            </a:r>
            <a:r>
              <a:rPr spc="-165" dirty="0"/>
              <a:t> </a:t>
            </a:r>
            <a:r>
              <a:rPr spc="-30" dirty="0"/>
              <a:t>VOLUMES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dirty="0">
                <a:solidFill>
                  <a:srgbClr val="333333"/>
                </a:solidFill>
              </a:rPr>
              <a:t>Files</a:t>
            </a:r>
            <a:r>
              <a:rPr u="none" spc="15" dirty="0">
                <a:solidFill>
                  <a:srgbClr val="333333"/>
                </a:solidFill>
              </a:rPr>
              <a:t> </a:t>
            </a:r>
            <a:r>
              <a:rPr u="none" dirty="0">
                <a:solidFill>
                  <a:srgbClr val="333333"/>
                </a:solidFill>
              </a:rPr>
              <a:t>created</a:t>
            </a:r>
            <a:r>
              <a:rPr u="none" spc="15" dirty="0">
                <a:solidFill>
                  <a:srgbClr val="333333"/>
                </a:solidFill>
              </a:rPr>
              <a:t> </a:t>
            </a:r>
            <a:r>
              <a:rPr u="none" dirty="0">
                <a:solidFill>
                  <a:srgbClr val="333333"/>
                </a:solidFill>
              </a:rPr>
              <a:t>in</a:t>
            </a:r>
            <a:r>
              <a:rPr u="none" spc="15" dirty="0">
                <a:solidFill>
                  <a:srgbClr val="333333"/>
                </a:solidFill>
              </a:rPr>
              <a:t> </a:t>
            </a:r>
            <a:r>
              <a:rPr u="none" spc="65" dirty="0">
                <a:solidFill>
                  <a:srgbClr val="333333"/>
                </a:solidFill>
              </a:rPr>
              <a:t>a</a:t>
            </a:r>
            <a:r>
              <a:rPr u="none" spc="15" dirty="0">
                <a:solidFill>
                  <a:srgbClr val="333333"/>
                </a:solidFill>
              </a:rPr>
              <a:t> </a:t>
            </a:r>
            <a:r>
              <a:rPr u="none" dirty="0">
                <a:solidFill>
                  <a:srgbClr val="333333"/>
                </a:solidFill>
              </a:rPr>
              <a:t>container</a:t>
            </a:r>
            <a:r>
              <a:rPr u="none" spc="20" dirty="0">
                <a:solidFill>
                  <a:srgbClr val="333333"/>
                </a:solidFill>
              </a:rPr>
              <a:t> </a:t>
            </a:r>
            <a:r>
              <a:rPr u="none" dirty="0">
                <a:solidFill>
                  <a:srgbClr val="333333"/>
                </a:solidFill>
              </a:rPr>
              <a:t>are</a:t>
            </a:r>
            <a:r>
              <a:rPr u="none" spc="15" dirty="0">
                <a:solidFill>
                  <a:srgbClr val="333333"/>
                </a:solidFill>
              </a:rPr>
              <a:t> </a:t>
            </a:r>
            <a:r>
              <a:rPr u="none" spc="45" dirty="0">
                <a:solidFill>
                  <a:srgbClr val="333333"/>
                </a:solidFill>
              </a:rPr>
              <a:t>ephemeral</a:t>
            </a:r>
          </a:p>
          <a:p>
            <a:pPr marL="371475" marR="5080">
              <a:lnSpc>
                <a:spcPct val="148800"/>
              </a:lnSpc>
              <a:spcBef>
                <a:spcPts val="75"/>
              </a:spcBef>
            </a:pPr>
            <a:r>
              <a:rPr u="none" spc="-20" dirty="0">
                <a:solidFill>
                  <a:srgbClr val="333333"/>
                </a:solidFill>
              </a:rPr>
              <a:t>If</a:t>
            </a:r>
            <a:r>
              <a:rPr u="none" spc="-45" dirty="0">
                <a:solidFill>
                  <a:srgbClr val="333333"/>
                </a:solidFill>
              </a:rPr>
              <a:t> </a:t>
            </a:r>
            <a:r>
              <a:rPr u="none" spc="65" dirty="0">
                <a:solidFill>
                  <a:srgbClr val="333333"/>
                </a:solidFill>
              </a:rPr>
              <a:t>a</a:t>
            </a:r>
            <a:r>
              <a:rPr u="none" spc="-45" dirty="0">
                <a:solidFill>
                  <a:srgbClr val="333333"/>
                </a:solidFill>
              </a:rPr>
              <a:t> </a:t>
            </a:r>
            <a:r>
              <a:rPr u="none" spc="100" dirty="0"/>
              <a:t>Pod</a:t>
            </a:r>
            <a:r>
              <a:rPr u="none" spc="-45" dirty="0"/>
              <a:t> </a:t>
            </a:r>
            <a:r>
              <a:rPr u="none" dirty="0">
                <a:solidFill>
                  <a:srgbClr val="333333"/>
                </a:solidFill>
              </a:rPr>
              <a:t>is</a:t>
            </a:r>
            <a:r>
              <a:rPr u="none" spc="-40" dirty="0">
                <a:solidFill>
                  <a:srgbClr val="333333"/>
                </a:solidFill>
              </a:rPr>
              <a:t> </a:t>
            </a:r>
            <a:r>
              <a:rPr u="none" dirty="0">
                <a:solidFill>
                  <a:srgbClr val="333333"/>
                </a:solidFill>
              </a:rPr>
              <a:t>restarted,</a:t>
            </a:r>
            <a:r>
              <a:rPr u="none" spc="-45" dirty="0">
                <a:solidFill>
                  <a:srgbClr val="333333"/>
                </a:solidFill>
              </a:rPr>
              <a:t> </a:t>
            </a:r>
            <a:r>
              <a:rPr u="none" spc="75" dirty="0">
                <a:solidFill>
                  <a:srgbClr val="333333"/>
                </a:solidFill>
              </a:rPr>
              <a:t>new</a:t>
            </a:r>
            <a:r>
              <a:rPr u="none" spc="-45" dirty="0">
                <a:solidFill>
                  <a:srgbClr val="333333"/>
                </a:solidFill>
              </a:rPr>
              <a:t> </a:t>
            </a:r>
            <a:r>
              <a:rPr u="none" spc="114" dirty="0"/>
              <a:t>Pod</a:t>
            </a:r>
            <a:r>
              <a:rPr u="none" spc="114" dirty="0">
                <a:solidFill>
                  <a:srgbClr val="333333"/>
                </a:solidFill>
              </a:rPr>
              <a:t>'s</a:t>
            </a:r>
            <a:r>
              <a:rPr u="none" spc="-45" dirty="0">
                <a:solidFill>
                  <a:srgbClr val="333333"/>
                </a:solidFill>
              </a:rPr>
              <a:t> </a:t>
            </a:r>
            <a:r>
              <a:rPr u="none" dirty="0">
                <a:solidFill>
                  <a:srgbClr val="333333"/>
                </a:solidFill>
              </a:rPr>
              <a:t>containers</a:t>
            </a:r>
            <a:r>
              <a:rPr u="none" spc="-40" dirty="0">
                <a:solidFill>
                  <a:srgbClr val="333333"/>
                </a:solidFill>
              </a:rPr>
              <a:t> </a:t>
            </a:r>
            <a:r>
              <a:rPr u="none" spc="70" dirty="0">
                <a:solidFill>
                  <a:srgbClr val="333333"/>
                </a:solidFill>
              </a:rPr>
              <a:t>won't</a:t>
            </a:r>
            <a:r>
              <a:rPr u="none" spc="-45" dirty="0">
                <a:solidFill>
                  <a:srgbClr val="333333"/>
                </a:solidFill>
              </a:rPr>
              <a:t> </a:t>
            </a:r>
            <a:r>
              <a:rPr u="none" spc="55" dirty="0">
                <a:solidFill>
                  <a:srgbClr val="333333"/>
                </a:solidFill>
              </a:rPr>
              <a:t>have</a:t>
            </a:r>
            <a:r>
              <a:rPr u="none" spc="-45" dirty="0">
                <a:solidFill>
                  <a:srgbClr val="333333"/>
                </a:solidFill>
              </a:rPr>
              <a:t> </a:t>
            </a:r>
            <a:r>
              <a:rPr u="none" spc="50" dirty="0">
                <a:solidFill>
                  <a:srgbClr val="333333"/>
                </a:solidFill>
              </a:rPr>
              <a:t>access</a:t>
            </a:r>
            <a:r>
              <a:rPr u="none" spc="-45" dirty="0">
                <a:solidFill>
                  <a:srgbClr val="333333"/>
                </a:solidFill>
              </a:rPr>
              <a:t> </a:t>
            </a:r>
            <a:r>
              <a:rPr u="none" dirty="0">
                <a:solidFill>
                  <a:srgbClr val="333333"/>
                </a:solidFill>
              </a:rPr>
              <a:t>to</a:t>
            </a:r>
            <a:r>
              <a:rPr u="none" spc="-40" dirty="0">
                <a:solidFill>
                  <a:srgbClr val="333333"/>
                </a:solidFill>
              </a:rPr>
              <a:t> </a:t>
            </a:r>
            <a:r>
              <a:rPr u="none" dirty="0">
                <a:solidFill>
                  <a:srgbClr val="333333"/>
                </a:solidFill>
              </a:rPr>
              <a:t>the</a:t>
            </a:r>
            <a:r>
              <a:rPr u="none" spc="-45" dirty="0">
                <a:solidFill>
                  <a:srgbClr val="333333"/>
                </a:solidFill>
              </a:rPr>
              <a:t> </a:t>
            </a:r>
            <a:r>
              <a:rPr u="none" spc="65" dirty="0">
                <a:solidFill>
                  <a:srgbClr val="333333"/>
                </a:solidFill>
              </a:rPr>
              <a:t>previous</a:t>
            </a:r>
            <a:r>
              <a:rPr u="none" spc="-45" dirty="0">
                <a:solidFill>
                  <a:srgbClr val="333333"/>
                </a:solidFill>
              </a:rPr>
              <a:t> </a:t>
            </a:r>
            <a:r>
              <a:rPr u="none" spc="110" dirty="0">
                <a:solidFill>
                  <a:srgbClr val="333333"/>
                </a:solidFill>
              </a:rPr>
              <a:t>one's</a:t>
            </a:r>
            <a:r>
              <a:rPr u="none" spc="-45" dirty="0">
                <a:solidFill>
                  <a:srgbClr val="333333"/>
                </a:solidFill>
              </a:rPr>
              <a:t> </a:t>
            </a:r>
            <a:r>
              <a:rPr u="none" spc="-10" dirty="0">
                <a:solidFill>
                  <a:srgbClr val="333333"/>
                </a:solidFill>
              </a:rPr>
              <a:t>files </a:t>
            </a:r>
            <a:r>
              <a:rPr u="none" spc="75" dirty="0">
                <a:solidFill>
                  <a:srgbClr val="333333"/>
                </a:solidFill>
              </a:rPr>
              <a:t>Sometimes</a:t>
            </a:r>
            <a:r>
              <a:rPr u="none" spc="-10" dirty="0">
                <a:solidFill>
                  <a:srgbClr val="333333"/>
                </a:solidFill>
              </a:rPr>
              <a:t> </a:t>
            </a:r>
            <a:r>
              <a:rPr u="none" dirty="0">
                <a:solidFill>
                  <a:srgbClr val="333333"/>
                </a:solidFill>
              </a:rPr>
              <a:t>multiple</a:t>
            </a:r>
            <a:r>
              <a:rPr u="none" spc="-10" dirty="0">
                <a:solidFill>
                  <a:srgbClr val="333333"/>
                </a:solidFill>
              </a:rPr>
              <a:t> </a:t>
            </a:r>
            <a:r>
              <a:rPr u="none" dirty="0">
                <a:solidFill>
                  <a:srgbClr val="333333"/>
                </a:solidFill>
              </a:rPr>
              <a:t>containers</a:t>
            </a:r>
            <a:r>
              <a:rPr u="none" spc="-5" dirty="0">
                <a:solidFill>
                  <a:srgbClr val="333333"/>
                </a:solidFill>
              </a:rPr>
              <a:t> </a:t>
            </a:r>
            <a:r>
              <a:rPr u="none" dirty="0">
                <a:solidFill>
                  <a:srgbClr val="333333"/>
                </a:solidFill>
              </a:rPr>
              <a:t>in</a:t>
            </a:r>
            <a:r>
              <a:rPr u="none" spc="-10" dirty="0">
                <a:solidFill>
                  <a:srgbClr val="333333"/>
                </a:solidFill>
              </a:rPr>
              <a:t> </a:t>
            </a:r>
            <a:r>
              <a:rPr u="none" spc="65" dirty="0">
                <a:solidFill>
                  <a:srgbClr val="333333"/>
                </a:solidFill>
              </a:rPr>
              <a:t>a</a:t>
            </a:r>
            <a:r>
              <a:rPr u="none" spc="-10" dirty="0">
                <a:solidFill>
                  <a:srgbClr val="333333"/>
                </a:solidFill>
              </a:rPr>
              <a:t> </a:t>
            </a:r>
            <a:r>
              <a:rPr u="none" spc="100" dirty="0"/>
              <a:t>Pod</a:t>
            </a:r>
            <a:r>
              <a:rPr u="none" spc="-5" dirty="0"/>
              <a:t> </a:t>
            </a:r>
            <a:r>
              <a:rPr u="none" spc="65" dirty="0">
                <a:solidFill>
                  <a:srgbClr val="333333"/>
                </a:solidFill>
              </a:rPr>
              <a:t>need</a:t>
            </a:r>
            <a:r>
              <a:rPr u="none" spc="-10" dirty="0">
                <a:solidFill>
                  <a:srgbClr val="333333"/>
                </a:solidFill>
              </a:rPr>
              <a:t> </a:t>
            </a:r>
            <a:r>
              <a:rPr u="none" dirty="0">
                <a:solidFill>
                  <a:srgbClr val="333333"/>
                </a:solidFill>
              </a:rPr>
              <a:t>to</a:t>
            </a:r>
            <a:r>
              <a:rPr u="none" spc="-10" dirty="0">
                <a:solidFill>
                  <a:srgbClr val="333333"/>
                </a:solidFill>
              </a:rPr>
              <a:t> </a:t>
            </a:r>
            <a:r>
              <a:rPr u="none" spc="80" dirty="0">
                <a:solidFill>
                  <a:srgbClr val="333333"/>
                </a:solidFill>
              </a:rPr>
              <a:t>share</a:t>
            </a:r>
            <a:r>
              <a:rPr u="none" spc="-5" dirty="0">
                <a:solidFill>
                  <a:srgbClr val="333333"/>
                </a:solidFill>
              </a:rPr>
              <a:t> </a:t>
            </a:r>
            <a:r>
              <a:rPr u="none" spc="-10" dirty="0">
                <a:solidFill>
                  <a:srgbClr val="333333"/>
                </a:solidFill>
              </a:rPr>
              <a:t>files</a:t>
            </a:r>
          </a:p>
          <a:p>
            <a:pPr marL="371475">
              <a:lnSpc>
                <a:spcPct val="100000"/>
              </a:lnSpc>
              <a:spcBef>
                <a:spcPts val="1305"/>
              </a:spcBef>
            </a:pPr>
            <a:r>
              <a:rPr u="none" spc="60" dirty="0">
                <a:solidFill>
                  <a:srgbClr val="333333"/>
                </a:solidFill>
              </a:rPr>
              <a:t>Kubernetes</a:t>
            </a:r>
            <a:r>
              <a:rPr u="none" spc="-65" dirty="0">
                <a:solidFill>
                  <a:srgbClr val="333333"/>
                </a:solidFill>
              </a:rPr>
              <a:t> </a:t>
            </a:r>
            <a:r>
              <a:rPr u="none" spc="75" dirty="0"/>
              <a:t>Volumes</a:t>
            </a:r>
            <a:r>
              <a:rPr u="none" spc="-65" dirty="0"/>
              <a:t> </a:t>
            </a:r>
            <a:r>
              <a:rPr u="none" spc="50" dirty="0">
                <a:solidFill>
                  <a:srgbClr val="333333"/>
                </a:solidFill>
              </a:rPr>
              <a:t>provide</a:t>
            </a:r>
            <a:r>
              <a:rPr u="none" spc="-60" dirty="0">
                <a:solidFill>
                  <a:srgbClr val="333333"/>
                </a:solidFill>
              </a:rPr>
              <a:t> </a:t>
            </a:r>
            <a:r>
              <a:rPr u="none" spc="65" dirty="0">
                <a:solidFill>
                  <a:srgbClr val="333333"/>
                </a:solidFill>
              </a:rPr>
              <a:t>a</a:t>
            </a:r>
            <a:r>
              <a:rPr u="none" spc="-65" dirty="0">
                <a:solidFill>
                  <a:srgbClr val="333333"/>
                </a:solidFill>
              </a:rPr>
              <a:t> </a:t>
            </a:r>
            <a:r>
              <a:rPr u="none" spc="55" dirty="0">
                <a:solidFill>
                  <a:srgbClr val="333333"/>
                </a:solidFill>
              </a:rPr>
              <a:t>solution</a:t>
            </a:r>
            <a:r>
              <a:rPr u="none" spc="-60" dirty="0">
                <a:solidFill>
                  <a:srgbClr val="333333"/>
                </a:solidFill>
              </a:rPr>
              <a:t> </a:t>
            </a:r>
            <a:r>
              <a:rPr u="none" dirty="0">
                <a:solidFill>
                  <a:srgbClr val="333333"/>
                </a:solidFill>
              </a:rPr>
              <a:t>for</a:t>
            </a:r>
            <a:r>
              <a:rPr u="none" spc="-65" dirty="0">
                <a:solidFill>
                  <a:srgbClr val="333333"/>
                </a:solidFill>
              </a:rPr>
              <a:t> </a:t>
            </a:r>
            <a:r>
              <a:rPr u="none" spc="50" dirty="0">
                <a:solidFill>
                  <a:srgbClr val="333333"/>
                </a:solidFill>
              </a:rPr>
              <a:t>these</a:t>
            </a:r>
            <a:r>
              <a:rPr u="none" spc="-60" dirty="0">
                <a:solidFill>
                  <a:srgbClr val="333333"/>
                </a:solidFill>
              </a:rPr>
              <a:t> </a:t>
            </a:r>
            <a:r>
              <a:rPr u="none" spc="75" dirty="0">
                <a:solidFill>
                  <a:srgbClr val="333333"/>
                </a:solidFill>
              </a:rPr>
              <a:t>needs</a:t>
            </a: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423285" cy="558800"/>
          </a:xfrm>
          <a:prstGeom prst="rect">
            <a:avLst/>
          </a:prstGeom>
        </p:spPr>
        <p:txBody>
          <a:bodyPr vert="horz" wrap="square" lIns="0" tIns="12700" rIns="0" bIns="0" rtlCol="0">
            <a:spAutoFit/>
          </a:bodyPr>
          <a:lstStyle/>
          <a:p>
            <a:pPr marL="12700">
              <a:lnSpc>
                <a:spcPct val="100000"/>
              </a:lnSpc>
              <a:spcBef>
                <a:spcPts val="100"/>
              </a:spcBef>
            </a:pPr>
            <a:r>
              <a:rPr spc="-20" dirty="0"/>
              <a:t>VOLUME</a:t>
            </a:r>
            <a:r>
              <a:rPr spc="-210" dirty="0"/>
              <a:t> </a:t>
            </a:r>
            <a:r>
              <a:rPr spc="-70" dirty="0"/>
              <a:t>TYPES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2" cstate="print"/>
          <a:stretch>
            <a:fillRect/>
          </a:stretch>
        </p:blipFill>
        <p:spPr>
          <a:xfrm>
            <a:off x="933449" y="3362324"/>
            <a:ext cx="95250" cy="95249"/>
          </a:xfrm>
          <a:prstGeom prst="rect">
            <a:avLst/>
          </a:prstGeom>
        </p:spPr>
      </p:pic>
      <p:pic>
        <p:nvPicPr>
          <p:cNvPr id="7" name="object 7"/>
          <p:cNvPicPr/>
          <p:nvPr/>
        </p:nvPicPr>
        <p:blipFill>
          <a:blip r:embed="rId2" cstate="print"/>
          <a:stretch>
            <a:fillRect/>
          </a:stretch>
        </p:blipFill>
        <p:spPr>
          <a:xfrm>
            <a:off x="933449" y="4105274"/>
            <a:ext cx="95250" cy="95249"/>
          </a:xfrm>
          <a:prstGeom prst="rect">
            <a:avLst/>
          </a:prstGeom>
        </p:spPr>
      </p:pic>
      <p:pic>
        <p:nvPicPr>
          <p:cNvPr id="8" name="object 8"/>
          <p:cNvPicPr/>
          <p:nvPr/>
        </p:nvPicPr>
        <p:blipFill>
          <a:blip r:embed="rId2" cstate="print"/>
          <a:stretch>
            <a:fillRect/>
          </a:stretch>
        </p:blipFill>
        <p:spPr>
          <a:xfrm>
            <a:off x="933449" y="4848224"/>
            <a:ext cx="95250" cy="95249"/>
          </a:xfrm>
          <a:prstGeom prst="rect">
            <a:avLst/>
          </a:prstGeom>
        </p:spPr>
      </p:pic>
      <p:sp>
        <p:nvSpPr>
          <p:cNvPr id="9" name="object 9"/>
          <p:cNvSpPr/>
          <p:nvPr/>
        </p:nvSpPr>
        <p:spPr>
          <a:xfrm>
            <a:off x="11001374" y="3782377"/>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0" name="object 10"/>
          <p:cNvSpPr/>
          <p:nvPr/>
        </p:nvSpPr>
        <p:spPr>
          <a:xfrm>
            <a:off x="5553074" y="4268152"/>
            <a:ext cx="9525" cy="26670"/>
          </a:xfrm>
          <a:custGeom>
            <a:avLst/>
            <a:gdLst/>
            <a:ahLst/>
            <a:cxnLst/>
            <a:rect l="l" t="t" r="r" b="b"/>
            <a:pathLst>
              <a:path w="9525" h="26670">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1" name="object 11"/>
          <p:cNvSpPr txBox="1"/>
          <p:nvPr/>
        </p:nvSpPr>
        <p:spPr>
          <a:xfrm>
            <a:off x="1177924" y="1358476"/>
            <a:ext cx="11536680" cy="3698875"/>
          </a:xfrm>
          <a:prstGeom prst="rect">
            <a:avLst/>
          </a:prstGeom>
        </p:spPr>
        <p:txBody>
          <a:bodyPr vert="horz" wrap="square" lIns="0" tIns="165100" rIns="0" bIns="0" rtlCol="0">
            <a:spAutoFit/>
          </a:bodyPr>
          <a:lstStyle/>
          <a:p>
            <a:pPr marL="12700">
              <a:lnSpc>
                <a:spcPct val="100000"/>
              </a:lnSpc>
              <a:spcBef>
                <a:spcPts val="1300"/>
              </a:spcBef>
            </a:pPr>
            <a:r>
              <a:rPr sz="2100" spc="50" dirty="0">
                <a:solidFill>
                  <a:srgbClr val="ED2137"/>
                </a:solidFill>
                <a:latin typeface="Trebuchet MS"/>
                <a:cs typeface="Trebuchet MS"/>
              </a:rPr>
              <a:t>emptyDir</a:t>
            </a:r>
            <a:r>
              <a:rPr sz="2100" spc="-30" dirty="0">
                <a:solidFill>
                  <a:srgbClr val="ED2137"/>
                </a:solidFill>
                <a:latin typeface="Trebuchet MS"/>
                <a:cs typeface="Trebuchet MS"/>
              </a:rPr>
              <a:t> </a:t>
            </a:r>
            <a:r>
              <a:rPr sz="2100" spc="-229" dirty="0">
                <a:solidFill>
                  <a:srgbClr val="333333"/>
                </a:solidFill>
                <a:latin typeface="Trebuchet MS"/>
                <a:cs typeface="Trebuchet MS"/>
              </a:rPr>
              <a:t>:</a:t>
            </a:r>
            <a:r>
              <a:rPr sz="2100" spc="-25" dirty="0">
                <a:solidFill>
                  <a:srgbClr val="333333"/>
                </a:solidFill>
                <a:latin typeface="Trebuchet MS"/>
                <a:cs typeface="Trebuchet MS"/>
              </a:rPr>
              <a:t> </a:t>
            </a:r>
            <a:r>
              <a:rPr sz="2100" spc="-30" dirty="0">
                <a:solidFill>
                  <a:srgbClr val="333333"/>
                </a:solidFill>
                <a:latin typeface="Trebuchet MS"/>
                <a:cs typeface="Trebuchet MS"/>
              </a:rPr>
              <a:t>initially</a:t>
            </a:r>
            <a:r>
              <a:rPr sz="2100" spc="-25" dirty="0">
                <a:solidFill>
                  <a:srgbClr val="333333"/>
                </a:solidFill>
                <a:latin typeface="Trebuchet MS"/>
                <a:cs typeface="Trebuchet MS"/>
              </a:rPr>
              <a:t> </a:t>
            </a:r>
            <a:r>
              <a:rPr sz="2100" dirty="0">
                <a:solidFill>
                  <a:srgbClr val="333333"/>
                </a:solidFill>
                <a:latin typeface="Trebuchet MS"/>
                <a:cs typeface="Trebuchet MS"/>
              </a:rPr>
              <a:t>empty</a:t>
            </a:r>
            <a:r>
              <a:rPr sz="2100" spc="-25" dirty="0">
                <a:solidFill>
                  <a:srgbClr val="333333"/>
                </a:solidFill>
                <a:latin typeface="Trebuchet MS"/>
                <a:cs typeface="Trebuchet MS"/>
              </a:rPr>
              <a:t> </a:t>
            </a:r>
            <a:r>
              <a:rPr sz="2100" spc="55" dirty="0">
                <a:solidFill>
                  <a:srgbClr val="333333"/>
                </a:solidFill>
                <a:latin typeface="Trebuchet MS"/>
                <a:cs typeface="Trebuchet MS"/>
              </a:rPr>
              <a:t>volume</a:t>
            </a:r>
            <a:endParaRPr sz="2100">
              <a:latin typeface="Trebuchet MS"/>
              <a:cs typeface="Trebuchet MS"/>
            </a:endParaRPr>
          </a:p>
          <a:p>
            <a:pPr marL="12700">
              <a:lnSpc>
                <a:spcPct val="100000"/>
              </a:lnSpc>
              <a:spcBef>
                <a:spcPts val="1255"/>
              </a:spcBef>
            </a:pPr>
            <a:r>
              <a:rPr sz="2100" spc="60" dirty="0">
                <a:solidFill>
                  <a:srgbClr val="ED2137"/>
                </a:solidFill>
                <a:latin typeface="Trebuchet MS"/>
                <a:cs typeface="Trebuchet MS"/>
              </a:rPr>
              <a:t>hostPath</a:t>
            </a:r>
            <a:r>
              <a:rPr sz="2100" spc="-15" dirty="0">
                <a:solidFill>
                  <a:srgbClr val="ED2137"/>
                </a:solidFill>
                <a:latin typeface="Trebuchet MS"/>
                <a:cs typeface="Trebuchet MS"/>
              </a:rPr>
              <a:t> </a:t>
            </a:r>
            <a:r>
              <a:rPr sz="2100" spc="-229" dirty="0">
                <a:solidFill>
                  <a:srgbClr val="333333"/>
                </a:solidFill>
                <a:latin typeface="Trebuchet MS"/>
                <a:cs typeface="Trebuchet MS"/>
              </a:rPr>
              <a:t>:</a:t>
            </a:r>
            <a:r>
              <a:rPr sz="2100" spc="-15" dirty="0">
                <a:solidFill>
                  <a:srgbClr val="333333"/>
                </a:solidFill>
                <a:latin typeface="Trebuchet MS"/>
                <a:cs typeface="Trebuchet MS"/>
              </a:rPr>
              <a:t> </a:t>
            </a:r>
            <a:r>
              <a:rPr sz="2100" spc="50" dirty="0">
                <a:solidFill>
                  <a:srgbClr val="333333"/>
                </a:solidFill>
                <a:latin typeface="Trebuchet MS"/>
                <a:cs typeface="Trebuchet MS"/>
              </a:rPr>
              <a:t>path</a:t>
            </a:r>
            <a:r>
              <a:rPr sz="2100" spc="-15" dirty="0">
                <a:solidFill>
                  <a:srgbClr val="333333"/>
                </a:solidFill>
                <a:latin typeface="Trebuchet MS"/>
                <a:cs typeface="Trebuchet MS"/>
              </a:rPr>
              <a:t> </a:t>
            </a:r>
            <a:r>
              <a:rPr sz="2150" i="1" spc="60" dirty="0">
                <a:solidFill>
                  <a:srgbClr val="ED2137"/>
                </a:solidFill>
                <a:latin typeface="Trebuchet MS"/>
                <a:cs typeface="Trebuchet MS"/>
              </a:rPr>
              <a:t>mounted</a:t>
            </a:r>
            <a:r>
              <a:rPr sz="2150" i="1" spc="-30" dirty="0">
                <a:solidFill>
                  <a:srgbClr val="ED2137"/>
                </a:solidFill>
                <a:latin typeface="Trebuchet MS"/>
                <a:cs typeface="Trebuchet MS"/>
              </a:rPr>
              <a:t> </a:t>
            </a:r>
            <a:r>
              <a:rPr sz="2100" spc="75" dirty="0">
                <a:solidFill>
                  <a:srgbClr val="333333"/>
                </a:solidFill>
                <a:latin typeface="Trebuchet MS"/>
                <a:cs typeface="Trebuchet MS"/>
              </a:rPr>
              <a:t>from</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cluster</a:t>
            </a:r>
            <a:r>
              <a:rPr sz="2100" spc="-15" dirty="0">
                <a:solidFill>
                  <a:srgbClr val="333333"/>
                </a:solidFill>
                <a:latin typeface="Trebuchet MS"/>
                <a:cs typeface="Trebuchet MS"/>
              </a:rPr>
              <a:t> </a:t>
            </a:r>
            <a:r>
              <a:rPr sz="2100" spc="100" dirty="0">
                <a:solidFill>
                  <a:srgbClr val="333333"/>
                </a:solidFill>
                <a:latin typeface="Trebuchet MS"/>
                <a:cs typeface="Trebuchet MS"/>
              </a:rPr>
              <a:t>node</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5" dirty="0">
                <a:solidFill>
                  <a:srgbClr val="333333"/>
                </a:solidFill>
                <a:latin typeface="Trebuchet MS"/>
                <a:cs typeface="Trebuchet MS"/>
              </a:rPr>
              <a:t> </a:t>
            </a:r>
            <a:r>
              <a:rPr sz="2100" dirty="0">
                <a:solidFill>
                  <a:srgbClr val="333333"/>
                </a:solidFill>
                <a:latin typeface="Trebuchet MS"/>
                <a:cs typeface="Trebuchet MS"/>
              </a:rPr>
              <a:t>which</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container</a:t>
            </a:r>
            <a:r>
              <a:rPr sz="2100" spc="-15" dirty="0">
                <a:solidFill>
                  <a:srgbClr val="333333"/>
                </a:solidFill>
                <a:latin typeface="Trebuchet MS"/>
                <a:cs typeface="Trebuchet MS"/>
              </a:rPr>
              <a:t> </a:t>
            </a:r>
            <a:r>
              <a:rPr sz="2100" spc="85" dirty="0">
                <a:solidFill>
                  <a:srgbClr val="333333"/>
                </a:solidFill>
                <a:latin typeface="Trebuchet MS"/>
                <a:cs typeface="Trebuchet MS"/>
              </a:rPr>
              <a:t>runs</a:t>
            </a:r>
            <a:endParaRPr sz="2100">
              <a:latin typeface="Trebuchet MS"/>
              <a:cs typeface="Trebuchet MS"/>
            </a:endParaRPr>
          </a:p>
          <a:p>
            <a:pPr marL="12700" marR="186690">
              <a:lnSpc>
                <a:spcPts val="2100"/>
              </a:lnSpc>
              <a:spcBef>
                <a:spcPts val="1639"/>
              </a:spcBef>
            </a:pPr>
            <a:r>
              <a:rPr sz="2100" spc="60" dirty="0">
                <a:solidFill>
                  <a:srgbClr val="ED2137"/>
                </a:solidFill>
                <a:latin typeface="Trebuchet MS"/>
                <a:cs typeface="Trebuchet MS"/>
              </a:rPr>
              <a:t>nfs</a:t>
            </a:r>
            <a:r>
              <a:rPr sz="2100" spc="-45" dirty="0">
                <a:solidFill>
                  <a:srgbClr val="ED2137"/>
                </a:solidFill>
                <a:latin typeface="Trebuchet MS"/>
                <a:cs typeface="Trebuchet MS"/>
              </a:rPr>
              <a:t> </a:t>
            </a:r>
            <a:r>
              <a:rPr sz="2100" dirty="0">
                <a:solidFill>
                  <a:srgbClr val="333333"/>
                </a:solidFill>
                <a:latin typeface="Trebuchet MS"/>
                <a:cs typeface="Trebuchet MS"/>
              </a:rPr>
              <a:t>&amp;</a:t>
            </a:r>
            <a:r>
              <a:rPr sz="2100" spc="-40" dirty="0">
                <a:solidFill>
                  <a:srgbClr val="333333"/>
                </a:solidFill>
                <a:latin typeface="Trebuchet MS"/>
                <a:cs typeface="Trebuchet MS"/>
              </a:rPr>
              <a:t> </a:t>
            </a:r>
            <a:r>
              <a:rPr sz="2100" dirty="0">
                <a:solidFill>
                  <a:srgbClr val="ED2137"/>
                </a:solidFill>
                <a:latin typeface="Trebuchet MS"/>
                <a:cs typeface="Trebuchet MS"/>
              </a:rPr>
              <a:t>iscsi</a:t>
            </a:r>
            <a:r>
              <a:rPr sz="2100" spc="-45" dirty="0">
                <a:solidFill>
                  <a:srgbClr val="ED2137"/>
                </a:solidFill>
                <a:latin typeface="Trebuchet MS"/>
                <a:cs typeface="Trebuchet MS"/>
              </a:rPr>
              <a:t> </a:t>
            </a:r>
            <a:r>
              <a:rPr sz="2100" spc="-229" dirty="0">
                <a:solidFill>
                  <a:srgbClr val="333333"/>
                </a:solidFill>
                <a:latin typeface="Trebuchet MS"/>
                <a:cs typeface="Trebuchet MS"/>
              </a:rPr>
              <a:t>:</a:t>
            </a:r>
            <a:r>
              <a:rPr sz="2100" spc="-40" dirty="0">
                <a:solidFill>
                  <a:srgbClr val="333333"/>
                </a:solidFill>
                <a:latin typeface="Trebuchet MS"/>
                <a:cs typeface="Trebuchet MS"/>
              </a:rPr>
              <a:t> </a:t>
            </a:r>
            <a:r>
              <a:rPr sz="2100" spc="65" dirty="0">
                <a:solidFill>
                  <a:srgbClr val="333333"/>
                </a:solidFill>
                <a:latin typeface="Trebuchet MS"/>
                <a:cs typeface="Trebuchet MS"/>
              </a:rPr>
              <a:t>Network</a:t>
            </a:r>
            <a:r>
              <a:rPr sz="2100" spc="-40" dirty="0">
                <a:solidFill>
                  <a:srgbClr val="333333"/>
                </a:solidFill>
                <a:latin typeface="Trebuchet MS"/>
                <a:cs typeface="Trebuchet MS"/>
              </a:rPr>
              <a:t> </a:t>
            </a:r>
            <a:r>
              <a:rPr sz="2100" spc="-35" dirty="0">
                <a:solidFill>
                  <a:srgbClr val="333333"/>
                </a:solidFill>
                <a:latin typeface="Trebuchet MS"/>
                <a:cs typeface="Trebuchet MS"/>
              </a:rPr>
              <a:t>File</a:t>
            </a:r>
            <a:r>
              <a:rPr sz="2100" spc="-45" dirty="0">
                <a:solidFill>
                  <a:srgbClr val="333333"/>
                </a:solidFill>
                <a:latin typeface="Trebuchet MS"/>
                <a:cs typeface="Trebuchet MS"/>
              </a:rPr>
              <a:t> </a:t>
            </a:r>
            <a:r>
              <a:rPr sz="2100" spc="65" dirty="0">
                <a:solidFill>
                  <a:srgbClr val="333333"/>
                </a:solidFill>
                <a:latin typeface="Trebuchet MS"/>
                <a:cs typeface="Trebuchet MS"/>
              </a:rPr>
              <a:t>System</a:t>
            </a:r>
            <a:r>
              <a:rPr sz="2100" spc="-40" dirty="0">
                <a:solidFill>
                  <a:srgbClr val="333333"/>
                </a:solidFill>
                <a:latin typeface="Trebuchet MS"/>
                <a:cs typeface="Trebuchet MS"/>
              </a:rPr>
              <a:t> </a:t>
            </a:r>
            <a:r>
              <a:rPr sz="2100" dirty="0">
                <a:solidFill>
                  <a:srgbClr val="333333"/>
                </a:solidFill>
                <a:latin typeface="Trebuchet MS"/>
                <a:cs typeface="Trebuchet MS"/>
              </a:rPr>
              <a:t>(NFS)</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45" dirty="0">
                <a:solidFill>
                  <a:srgbClr val="333333"/>
                </a:solidFill>
                <a:latin typeface="Trebuchet MS"/>
                <a:cs typeface="Trebuchet MS"/>
              </a:rPr>
              <a:t> </a:t>
            </a:r>
            <a:r>
              <a:rPr sz="2100" dirty="0">
                <a:solidFill>
                  <a:srgbClr val="333333"/>
                </a:solidFill>
                <a:latin typeface="Trebuchet MS"/>
                <a:cs typeface="Trebuchet MS"/>
              </a:rPr>
              <a:t>Internet</a:t>
            </a:r>
            <a:r>
              <a:rPr sz="2100" spc="-40" dirty="0">
                <a:solidFill>
                  <a:srgbClr val="333333"/>
                </a:solidFill>
                <a:latin typeface="Trebuchet MS"/>
                <a:cs typeface="Trebuchet MS"/>
              </a:rPr>
              <a:t> </a:t>
            </a:r>
            <a:r>
              <a:rPr sz="2100" dirty="0">
                <a:solidFill>
                  <a:srgbClr val="333333"/>
                </a:solidFill>
                <a:latin typeface="Trebuchet MS"/>
                <a:cs typeface="Trebuchet MS"/>
              </a:rPr>
              <a:t>Small</a:t>
            </a:r>
            <a:r>
              <a:rPr sz="2100" spc="-40" dirty="0">
                <a:solidFill>
                  <a:srgbClr val="333333"/>
                </a:solidFill>
                <a:latin typeface="Trebuchet MS"/>
                <a:cs typeface="Trebuchet MS"/>
              </a:rPr>
              <a:t> </a:t>
            </a:r>
            <a:r>
              <a:rPr sz="2100" spc="80" dirty="0">
                <a:solidFill>
                  <a:srgbClr val="333333"/>
                </a:solidFill>
                <a:latin typeface="Trebuchet MS"/>
                <a:cs typeface="Trebuchet MS"/>
              </a:rPr>
              <a:t>Computer</a:t>
            </a:r>
            <a:r>
              <a:rPr sz="2100" spc="-45" dirty="0">
                <a:solidFill>
                  <a:srgbClr val="333333"/>
                </a:solidFill>
                <a:latin typeface="Trebuchet MS"/>
                <a:cs typeface="Trebuchet MS"/>
              </a:rPr>
              <a:t> </a:t>
            </a:r>
            <a:r>
              <a:rPr sz="2100" spc="65" dirty="0">
                <a:solidFill>
                  <a:srgbClr val="333333"/>
                </a:solidFill>
                <a:latin typeface="Trebuchet MS"/>
                <a:cs typeface="Trebuchet MS"/>
              </a:rPr>
              <a:t>System</a:t>
            </a:r>
            <a:r>
              <a:rPr sz="2100" spc="-40" dirty="0">
                <a:solidFill>
                  <a:srgbClr val="333333"/>
                </a:solidFill>
                <a:latin typeface="Trebuchet MS"/>
                <a:cs typeface="Trebuchet MS"/>
              </a:rPr>
              <a:t> </a:t>
            </a:r>
            <a:r>
              <a:rPr sz="2100" dirty="0">
                <a:solidFill>
                  <a:srgbClr val="333333"/>
                </a:solidFill>
                <a:latin typeface="Trebuchet MS"/>
                <a:cs typeface="Trebuchet MS"/>
              </a:rPr>
              <a:t>Interface</a:t>
            </a:r>
            <a:r>
              <a:rPr sz="2100" spc="-40" dirty="0">
                <a:solidFill>
                  <a:srgbClr val="333333"/>
                </a:solidFill>
                <a:latin typeface="Trebuchet MS"/>
                <a:cs typeface="Trebuchet MS"/>
              </a:rPr>
              <a:t> </a:t>
            </a:r>
            <a:r>
              <a:rPr sz="2100" spc="-10" dirty="0">
                <a:solidFill>
                  <a:srgbClr val="333333"/>
                </a:solidFill>
                <a:latin typeface="Trebuchet MS"/>
                <a:cs typeface="Trebuchet MS"/>
              </a:rPr>
              <a:t>(iSCSI) </a:t>
            </a:r>
            <a:r>
              <a:rPr sz="2100" spc="85" dirty="0">
                <a:solidFill>
                  <a:srgbClr val="333333"/>
                </a:solidFill>
                <a:latin typeface="Trebuchet MS"/>
                <a:cs typeface="Trebuchet MS"/>
              </a:rPr>
              <a:t>shares</a:t>
            </a:r>
            <a:r>
              <a:rPr sz="2100" spc="-85" dirty="0">
                <a:solidFill>
                  <a:srgbClr val="333333"/>
                </a:solidFill>
                <a:latin typeface="Trebuchet MS"/>
                <a:cs typeface="Trebuchet MS"/>
              </a:rPr>
              <a:t> </a:t>
            </a:r>
            <a:r>
              <a:rPr sz="2100" spc="95" dirty="0">
                <a:solidFill>
                  <a:srgbClr val="333333"/>
                </a:solidFill>
                <a:latin typeface="Trebuchet MS"/>
                <a:cs typeface="Trebuchet MS"/>
              </a:rPr>
              <a:t>mounted</a:t>
            </a:r>
            <a:r>
              <a:rPr sz="2100" spc="-85" dirty="0">
                <a:solidFill>
                  <a:srgbClr val="333333"/>
                </a:solidFill>
                <a:latin typeface="Trebuchet MS"/>
                <a:cs typeface="Trebuchet MS"/>
              </a:rPr>
              <a:t> </a:t>
            </a:r>
            <a:r>
              <a:rPr sz="2100" spc="105" dirty="0">
                <a:solidFill>
                  <a:srgbClr val="333333"/>
                </a:solidFill>
                <a:latin typeface="Trebuchet MS"/>
                <a:cs typeface="Trebuchet MS"/>
              </a:rPr>
              <a:t>as</a:t>
            </a:r>
            <a:r>
              <a:rPr sz="2100" spc="-80" dirty="0">
                <a:solidFill>
                  <a:srgbClr val="333333"/>
                </a:solidFill>
                <a:latin typeface="Trebuchet MS"/>
                <a:cs typeface="Trebuchet MS"/>
              </a:rPr>
              <a:t>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spc="55" dirty="0">
                <a:solidFill>
                  <a:srgbClr val="333333"/>
                </a:solidFill>
                <a:latin typeface="Trebuchet MS"/>
                <a:cs typeface="Trebuchet MS"/>
              </a:rPr>
              <a:t>volume</a:t>
            </a:r>
            <a:endParaRPr sz="2100">
              <a:latin typeface="Trebuchet MS"/>
              <a:cs typeface="Trebuchet MS"/>
            </a:endParaRPr>
          </a:p>
          <a:p>
            <a:pPr marL="12700" marR="5080">
              <a:lnSpc>
                <a:spcPts val="2100"/>
              </a:lnSpc>
              <a:spcBef>
                <a:spcPts val="1725"/>
              </a:spcBef>
            </a:pPr>
            <a:r>
              <a:rPr sz="2100" dirty="0">
                <a:solidFill>
                  <a:srgbClr val="ED2137"/>
                </a:solidFill>
                <a:latin typeface="Trebuchet MS"/>
                <a:cs typeface="Trebuchet MS"/>
              </a:rPr>
              <a:t>csi</a:t>
            </a:r>
            <a:r>
              <a:rPr sz="2100" spc="-5" dirty="0">
                <a:solidFill>
                  <a:srgbClr val="ED2137"/>
                </a:solidFill>
                <a:latin typeface="Trebuchet MS"/>
                <a:cs typeface="Trebuchet MS"/>
              </a:rPr>
              <a:t> </a:t>
            </a:r>
            <a:r>
              <a:rPr sz="2100" dirty="0">
                <a:solidFill>
                  <a:srgbClr val="333333"/>
                </a:solidFill>
                <a:latin typeface="Trebuchet MS"/>
                <a:cs typeface="Trebuchet MS"/>
              </a:rPr>
              <a:t>(Container </a:t>
            </a:r>
            <a:r>
              <a:rPr sz="2100" spc="50" dirty="0">
                <a:solidFill>
                  <a:srgbClr val="333333"/>
                </a:solidFill>
                <a:latin typeface="Trebuchet MS"/>
                <a:cs typeface="Trebuchet MS"/>
              </a:rPr>
              <a:t>Storage</a:t>
            </a:r>
            <a:r>
              <a:rPr sz="2100" dirty="0">
                <a:solidFill>
                  <a:srgbClr val="333333"/>
                </a:solidFill>
                <a:latin typeface="Trebuchet MS"/>
                <a:cs typeface="Trebuchet MS"/>
              </a:rPr>
              <a:t> </a:t>
            </a:r>
            <a:r>
              <a:rPr sz="2100" spc="-30" dirty="0">
                <a:solidFill>
                  <a:srgbClr val="333333"/>
                </a:solidFill>
                <a:latin typeface="Trebuchet MS"/>
                <a:cs typeface="Trebuchet MS"/>
              </a:rPr>
              <a:t>Interface):</a:t>
            </a:r>
            <a:r>
              <a:rPr sz="2100" dirty="0">
                <a:solidFill>
                  <a:srgbClr val="333333"/>
                </a:solidFill>
                <a:latin typeface="Trebuchet MS"/>
                <a:cs typeface="Trebuchet MS"/>
              </a:rPr>
              <a:t> generic</a:t>
            </a:r>
            <a:r>
              <a:rPr sz="2100" spc="-5" dirty="0">
                <a:solidFill>
                  <a:srgbClr val="333333"/>
                </a:solidFill>
                <a:latin typeface="Trebuchet MS"/>
                <a:cs typeface="Trebuchet MS"/>
              </a:rPr>
              <a:t> </a:t>
            </a:r>
            <a:r>
              <a:rPr sz="2100" spc="65" dirty="0">
                <a:solidFill>
                  <a:srgbClr val="333333"/>
                </a:solidFill>
                <a:latin typeface="Trebuchet MS"/>
                <a:cs typeface="Trebuchet MS"/>
              </a:rPr>
              <a:t>volume</a:t>
            </a:r>
            <a:r>
              <a:rPr sz="2100" dirty="0">
                <a:solidFill>
                  <a:srgbClr val="333333"/>
                </a:solidFill>
                <a:latin typeface="Trebuchet MS"/>
                <a:cs typeface="Trebuchet MS"/>
              </a:rPr>
              <a:t> declaration </a:t>
            </a:r>
            <a:r>
              <a:rPr sz="2100" spc="85" dirty="0">
                <a:solidFill>
                  <a:srgbClr val="333333"/>
                </a:solidFill>
                <a:latin typeface="Trebuchet MS"/>
                <a:cs typeface="Trebuchet MS"/>
              </a:rPr>
              <a:t>based</a:t>
            </a:r>
            <a:r>
              <a:rPr sz="2100" dirty="0">
                <a:solidFill>
                  <a:srgbClr val="333333"/>
                </a:solidFill>
                <a:latin typeface="Trebuchet MS"/>
                <a:cs typeface="Trebuchet MS"/>
              </a:rPr>
              <a:t> </a:t>
            </a:r>
            <a:r>
              <a:rPr sz="2100" spc="135" dirty="0">
                <a:solidFill>
                  <a:srgbClr val="333333"/>
                </a:solidFill>
                <a:latin typeface="Trebuchet MS"/>
                <a:cs typeface="Trebuchet MS"/>
              </a:rPr>
              <a:t>on</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dirty="0">
                <a:solidFill>
                  <a:srgbClr val="333333"/>
                </a:solidFill>
                <a:latin typeface="Trebuchet MS"/>
                <a:cs typeface="Trebuchet MS"/>
              </a:rPr>
              <a:t> driver </a:t>
            </a:r>
            <a:r>
              <a:rPr sz="2100" spc="-10" dirty="0">
                <a:solidFill>
                  <a:srgbClr val="333333"/>
                </a:solidFill>
                <a:latin typeface="Trebuchet MS"/>
                <a:cs typeface="Trebuchet MS"/>
              </a:rPr>
              <a:t>implementing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spec.</a:t>
            </a:r>
            <a:r>
              <a:rPr sz="2100" spc="30" dirty="0">
                <a:solidFill>
                  <a:srgbClr val="333333"/>
                </a:solidFill>
                <a:latin typeface="Trebuchet MS"/>
                <a:cs typeface="Trebuchet MS"/>
              </a:rPr>
              <a:t> </a:t>
            </a:r>
            <a:r>
              <a:rPr sz="2100" dirty="0">
                <a:solidFill>
                  <a:srgbClr val="333333"/>
                </a:solidFill>
                <a:latin typeface="Trebuchet MS"/>
                <a:cs typeface="Trebuchet MS"/>
              </a:rPr>
              <a:t>Replacement</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30" dirty="0">
                <a:solidFill>
                  <a:srgbClr val="333333"/>
                </a:solidFill>
                <a:latin typeface="Trebuchet MS"/>
                <a:cs typeface="Trebuchet MS"/>
              </a:rPr>
              <a:t> </a:t>
            </a:r>
            <a:r>
              <a:rPr sz="2100" spc="50" dirty="0">
                <a:solidFill>
                  <a:srgbClr val="333333"/>
                </a:solidFill>
                <a:latin typeface="Trebuchet MS"/>
                <a:cs typeface="Trebuchet MS"/>
              </a:rPr>
              <a:t>other</a:t>
            </a:r>
            <a:r>
              <a:rPr sz="2100" spc="25" dirty="0">
                <a:solidFill>
                  <a:srgbClr val="333333"/>
                </a:solidFill>
                <a:latin typeface="Trebuchet MS"/>
                <a:cs typeface="Trebuchet MS"/>
              </a:rPr>
              <a:t> </a:t>
            </a:r>
            <a:r>
              <a:rPr sz="2100" dirty="0">
                <a:solidFill>
                  <a:srgbClr val="333333"/>
                </a:solidFill>
                <a:latin typeface="Trebuchet MS"/>
                <a:cs typeface="Trebuchet MS"/>
              </a:rPr>
              <a:t>deprecated</a:t>
            </a:r>
            <a:r>
              <a:rPr sz="2100" spc="30" dirty="0">
                <a:solidFill>
                  <a:srgbClr val="333333"/>
                </a:solidFill>
                <a:latin typeface="Trebuchet MS"/>
                <a:cs typeface="Trebuchet MS"/>
              </a:rPr>
              <a:t> </a:t>
            </a:r>
            <a:r>
              <a:rPr sz="2100" spc="75" dirty="0">
                <a:solidFill>
                  <a:srgbClr val="333333"/>
                </a:solidFill>
                <a:latin typeface="Trebuchet MS"/>
                <a:cs typeface="Trebuchet MS"/>
              </a:rPr>
              <a:t>volumes</a:t>
            </a:r>
            <a:r>
              <a:rPr sz="2100" spc="30" dirty="0">
                <a:solidFill>
                  <a:srgbClr val="333333"/>
                </a:solidFill>
                <a:latin typeface="Trebuchet MS"/>
                <a:cs typeface="Trebuchet MS"/>
              </a:rPr>
              <a:t> </a:t>
            </a:r>
            <a:r>
              <a:rPr sz="2100" dirty="0">
                <a:solidFill>
                  <a:srgbClr val="333333"/>
                </a:solidFill>
                <a:latin typeface="Trebuchet MS"/>
                <a:cs typeface="Trebuchet MS"/>
              </a:rPr>
              <a:t>types.</a:t>
            </a:r>
            <a:r>
              <a:rPr sz="2100" spc="2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3"/>
              </a:rPr>
              <a:t>Available</a:t>
            </a:r>
            <a:r>
              <a:rPr sz="2100" u="heavy" spc="30" dirty="0">
                <a:solidFill>
                  <a:srgbClr val="ED2137"/>
                </a:solidFill>
                <a:uFill>
                  <a:solidFill>
                    <a:srgbClr val="ED2137"/>
                  </a:solidFill>
                </a:uFill>
                <a:latin typeface="Trebuchet MS"/>
                <a:cs typeface="Trebuchet MS"/>
                <a:hlinkClick r:id="rId3"/>
              </a:rPr>
              <a:t> </a:t>
            </a:r>
            <a:r>
              <a:rPr sz="2100" u="heavy" dirty="0">
                <a:solidFill>
                  <a:srgbClr val="ED2137"/>
                </a:solidFill>
                <a:uFill>
                  <a:solidFill>
                    <a:srgbClr val="ED2137"/>
                  </a:solidFill>
                </a:uFill>
                <a:latin typeface="Trebuchet MS"/>
                <a:cs typeface="Trebuchet MS"/>
                <a:hlinkClick r:id="rId3"/>
              </a:rPr>
              <a:t>drivers</a:t>
            </a:r>
            <a:r>
              <a:rPr sz="2100" u="heavy" spc="25" dirty="0">
                <a:solidFill>
                  <a:srgbClr val="ED2137"/>
                </a:solidFill>
                <a:uFill>
                  <a:solidFill>
                    <a:srgbClr val="ED2137"/>
                  </a:solidFill>
                </a:uFill>
                <a:latin typeface="Trebuchet MS"/>
                <a:cs typeface="Trebuchet MS"/>
                <a:hlinkClick r:id="rId3"/>
              </a:rPr>
              <a:t> </a:t>
            </a:r>
            <a:r>
              <a:rPr sz="2100" u="heavy" spc="-20" dirty="0">
                <a:solidFill>
                  <a:srgbClr val="ED2137"/>
                </a:solidFill>
                <a:uFill>
                  <a:solidFill>
                    <a:srgbClr val="ED2137"/>
                  </a:solidFill>
                </a:uFill>
                <a:latin typeface="Trebuchet MS"/>
                <a:cs typeface="Trebuchet MS"/>
                <a:hlinkClick r:id="rId3"/>
              </a:rPr>
              <a:t>list</a:t>
            </a:r>
            <a:endParaRPr sz="2100">
              <a:latin typeface="Trebuchet MS"/>
              <a:cs typeface="Trebuchet MS"/>
            </a:endParaRPr>
          </a:p>
          <a:p>
            <a:pPr marL="12700" marR="135890">
              <a:lnSpc>
                <a:spcPts val="2100"/>
              </a:lnSpc>
              <a:spcBef>
                <a:spcPts val="1650"/>
              </a:spcBef>
            </a:pPr>
            <a:r>
              <a:rPr sz="2100" spc="65" dirty="0">
                <a:solidFill>
                  <a:srgbClr val="ED2137"/>
                </a:solidFill>
                <a:latin typeface="Trebuchet MS"/>
                <a:cs typeface="Trebuchet MS"/>
              </a:rPr>
              <a:t>ConfigMaps</a:t>
            </a:r>
            <a:r>
              <a:rPr sz="2100" spc="65" dirty="0">
                <a:solidFill>
                  <a:srgbClr val="333333"/>
                </a:solidFill>
                <a:latin typeface="Trebuchet MS"/>
                <a:cs typeface="Trebuchet MS"/>
              </a:rPr>
              <a:t>,</a:t>
            </a:r>
            <a:r>
              <a:rPr sz="2100" spc="-55" dirty="0">
                <a:solidFill>
                  <a:srgbClr val="333333"/>
                </a:solidFill>
                <a:latin typeface="Trebuchet MS"/>
                <a:cs typeface="Trebuchet MS"/>
              </a:rPr>
              <a:t> </a:t>
            </a:r>
            <a:r>
              <a:rPr sz="2100" dirty="0">
                <a:solidFill>
                  <a:srgbClr val="ED2137"/>
                </a:solidFill>
                <a:latin typeface="Trebuchet MS"/>
                <a:cs typeface="Trebuchet MS"/>
              </a:rPr>
              <a:t>Secrets</a:t>
            </a:r>
            <a:r>
              <a:rPr sz="2100" dirty="0">
                <a:solidFill>
                  <a:srgbClr val="333333"/>
                </a:solidFill>
                <a:latin typeface="Trebuchet MS"/>
                <a:cs typeface="Trebuchet MS"/>
              </a:rPr>
              <a:t>,</a:t>
            </a:r>
            <a:r>
              <a:rPr sz="2100" spc="-50" dirty="0">
                <a:solidFill>
                  <a:srgbClr val="333333"/>
                </a:solidFill>
                <a:latin typeface="Trebuchet MS"/>
                <a:cs typeface="Trebuchet MS"/>
              </a:rPr>
              <a:t> </a:t>
            </a:r>
            <a:r>
              <a:rPr sz="2100" u="heavy" spc="75" dirty="0">
                <a:solidFill>
                  <a:srgbClr val="ED2137"/>
                </a:solidFill>
                <a:uFill>
                  <a:solidFill>
                    <a:srgbClr val="ED2137"/>
                  </a:solidFill>
                </a:uFill>
                <a:latin typeface="Trebuchet MS"/>
                <a:cs typeface="Trebuchet MS"/>
                <a:hlinkClick r:id="rId4"/>
              </a:rPr>
              <a:t>downwardAP</a:t>
            </a:r>
            <a:r>
              <a:rPr sz="2100" spc="75" dirty="0">
                <a:solidFill>
                  <a:srgbClr val="ED2137"/>
                </a:solidFill>
                <a:latin typeface="Trebuchet MS"/>
                <a:cs typeface="Trebuchet MS"/>
                <a:hlinkClick r:id="rId4"/>
              </a:rPr>
              <a:t>I</a:t>
            </a:r>
            <a:r>
              <a:rPr sz="2100" spc="-55" dirty="0">
                <a:solidFill>
                  <a:srgbClr val="ED2137"/>
                </a:solidFill>
                <a:latin typeface="Trebuchet MS"/>
                <a:cs typeface="Trebuchet MS"/>
              </a:rPr>
              <a:t> </a:t>
            </a:r>
            <a:r>
              <a:rPr sz="2100" spc="-229" dirty="0">
                <a:solidFill>
                  <a:srgbClr val="333333"/>
                </a:solidFill>
                <a:latin typeface="Trebuchet MS"/>
                <a:cs typeface="Trebuchet MS"/>
              </a:rPr>
              <a:t>:</a:t>
            </a:r>
            <a:r>
              <a:rPr sz="2100" spc="-50" dirty="0">
                <a:solidFill>
                  <a:srgbClr val="333333"/>
                </a:solidFill>
                <a:latin typeface="Trebuchet MS"/>
                <a:cs typeface="Trebuchet MS"/>
              </a:rPr>
              <a:t> </a:t>
            </a:r>
            <a:r>
              <a:rPr sz="2100" dirty="0">
                <a:solidFill>
                  <a:srgbClr val="333333"/>
                </a:solidFill>
                <a:latin typeface="Trebuchet MS"/>
                <a:cs typeface="Trebuchet MS"/>
              </a:rPr>
              <a:t>special</a:t>
            </a:r>
            <a:r>
              <a:rPr sz="2100" spc="-55" dirty="0">
                <a:solidFill>
                  <a:srgbClr val="333333"/>
                </a:solidFill>
                <a:latin typeface="Trebuchet MS"/>
                <a:cs typeface="Trebuchet MS"/>
              </a:rPr>
              <a:t> </a:t>
            </a:r>
            <a:r>
              <a:rPr sz="2100" spc="65" dirty="0">
                <a:solidFill>
                  <a:srgbClr val="333333"/>
                </a:solidFill>
                <a:latin typeface="Trebuchet MS"/>
                <a:cs typeface="Trebuchet MS"/>
              </a:rPr>
              <a:t>volume</a:t>
            </a:r>
            <a:r>
              <a:rPr sz="2100" spc="-50" dirty="0">
                <a:solidFill>
                  <a:srgbClr val="333333"/>
                </a:solidFill>
                <a:latin typeface="Trebuchet MS"/>
                <a:cs typeface="Trebuchet MS"/>
              </a:rPr>
              <a:t> </a:t>
            </a:r>
            <a:r>
              <a:rPr sz="2100" dirty="0">
                <a:solidFill>
                  <a:srgbClr val="333333"/>
                </a:solidFill>
                <a:latin typeface="Trebuchet MS"/>
                <a:cs typeface="Trebuchet MS"/>
              </a:rPr>
              <a:t>types</a:t>
            </a:r>
            <a:r>
              <a:rPr sz="2100" spc="-55" dirty="0">
                <a:solidFill>
                  <a:srgbClr val="333333"/>
                </a:solidFill>
                <a:latin typeface="Trebuchet MS"/>
                <a:cs typeface="Trebuchet MS"/>
              </a:rPr>
              <a:t> </a:t>
            </a:r>
            <a:r>
              <a:rPr sz="2100" spc="95" dirty="0">
                <a:solidFill>
                  <a:srgbClr val="333333"/>
                </a:solidFill>
                <a:latin typeface="Trebuchet MS"/>
                <a:cs typeface="Trebuchet MS"/>
              </a:rPr>
              <a:t>used</a:t>
            </a:r>
            <a:r>
              <a:rPr sz="2100" spc="-50"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75" dirty="0">
                <a:solidFill>
                  <a:srgbClr val="333333"/>
                </a:solidFill>
                <a:latin typeface="Trebuchet MS"/>
                <a:cs typeface="Trebuchet MS"/>
              </a:rPr>
              <a:t>expose</a:t>
            </a:r>
            <a:r>
              <a:rPr sz="2100" spc="-50" dirty="0">
                <a:solidFill>
                  <a:srgbClr val="333333"/>
                </a:solidFill>
                <a:latin typeface="Trebuchet MS"/>
                <a:cs typeface="Trebuchet MS"/>
              </a:rPr>
              <a:t> </a:t>
            </a:r>
            <a:r>
              <a:rPr sz="2100" spc="120" dirty="0">
                <a:solidFill>
                  <a:srgbClr val="333333"/>
                </a:solidFill>
                <a:latin typeface="Trebuchet MS"/>
                <a:cs typeface="Trebuchet MS"/>
              </a:rPr>
              <a:t>some</a:t>
            </a:r>
            <a:r>
              <a:rPr sz="2100" spc="-50" dirty="0">
                <a:solidFill>
                  <a:srgbClr val="333333"/>
                </a:solidFill>
                <a:latin typeface="Trebuchet MS"/>
                <a:cs typeface="Trebuchet MS"/>
              </a:rPr>
              <a:t> </a:t>
            </a:r>
            <a:r>
              <a:rPr sz="2100" spc="40" dirty="0">
                <a:solidFill>
                  <a:srgbClr val="333333"/>
                </a:solidFill>
                <a:latin typeface="Trebuchet MS"/>
                <a:cs typeface="Trebuchet MS"/>
              </a:rPr>
              <a:t>Kubernetes </a:t>
            </a:r>
            <a:r>
              <a:rPr sz="2100" spc="55" dirty="0">
                <a:solidFill>
                  <a:srgbClr val="333333"/>
                </a:solidFill>
                <a:latin typeface="Trebuchet MS"/>
                <a:cs typeface="Trebuchet MS"/>
              </a:rPr>
              <a:t>resources</a:t>
            </a:r>
            <a:endParaRPr sz="2100">
              <a:latin typeface="Trebuchet MS"/>
              <a:cs typeface="Trebuchet MS"/>
            </a:endParaRPr>
          </a:p>
          <a:p>
            <a:pPr marL="12700">
              <a:lnSpc>
                <a:spcPct val="100000"/>
              </a:lnSpc>
              <a:spcBef>
                <a:spcPts val="1230"/>
              </a:spcBef>
            </a:pPr>
            <a:r>
              <a:rPr sz="2100" dirty="0">
                <a:solidFill>
                  <a:srgbClr val="ED2137"/>
                </a:solidFill>
                <a:latin typeface="Trebuchet MS"/>
                <a:cs typeface="Trebuchet MS"/>
              </a:rPr>
              <a:t>PersistentVolumeClaim</a:t>
            </a:r>
            <a:r>
              <a:rPr sz="2100" spc="90" dirty="0">
                <a:solidFill>
                  <a:srgbClr val="ED2137"/>
                </a:solidFill>
                <a:latin typeface="Trebuchet MS"/>
                <a:cs typeface="Trebuchet MS"/>
              </a:rPr>
              <a:t> </a:t>
            </a:r>
            <a:r>
              <a:rPr sz="2100" spc="-229" dirty="0">
                <a:solidFill>
                  <a:srgbClr val="333333"/>
                </a:solidFill>
                <a:latin typeface="Trebuchet MS"/>
                <a:cs typeface="Trebuchet MS"/>
              </a:rPr>
              <a:t>:</a:t>
            </a:r>
            <a:r>
              <a:rPr sz="2100" spc="90" dirty="0">
                <a:solidFill>
                  <a:srgbClr val="333333"/>
                </a:solidFill>
                <a:latin typeface="Trebuchet MS"/>
                <a:cs typeface="Trebuchet MS"/>
              </a:rPr>
              <a:t> </a:t>
            </a:r>
            <a:r>
              <a:rPr sz="2100" spc="65" dirty="0">
                <a:solidFill>
                  <a:srgbClr val="333333"/>
                </a:solidFill>
                <a:latin typeface="Trebuchet MS"/>
                <a:cs typeface="Trebuchet MS"/>
              </a:rPr>
              <a:t>a</a:t>
            </a:r>
            <a:r>
              <a:rPr sz="2100" spc="95" dirty="0">
                <a:solidFill>
                  <a:srgbClr val="333333"/>
                </a:solidFill>
                <a:latin typeface="Trebuchet MS"/>
                <a:cs typeface="Trebuchet MS"/>
              </a:rPr>
              <a:t> </a:t>
            </a:r>
            <a:r>
              <a:rPr sz="2100" dirty="0">
                <a:solidFill>
                  <a:srgbClr val="333333"/>
                </a:solidFill>
                <a:latin typeface="Trebuchet MS"/>
                <a:cs typeface="Trebuchet MS"/>
              </a:rPr>
              <a:t>way</a:t>
            </a:r>
            <a:r>
              <a:rPr sz="2100" spc="90" dirty="0">
                <a:solidFill>
                  <a:srgbClr val="333333"/>
                </a:solidFill>
                <a:latin typeface="Trebuchet MS"/>
                <a:cs typeface="Trebuchet MS"/>
              </a:rPr>
              <a:t> </a:t>
            </a:r>
            <a:r>
              <a:rPr sz="2100" dirty="0">
                <a:solidFill>
                  <a:srgbClr val="333333"/>
                </a:solidFill>
                <a:latin typeface="Trebuchet MS"/>
                <a:cs typeface="Trebuchet MS"/>
              </a:rPr>
              <a:t>of</a:t>
            </a:r>
            <a:r>
              <a:rPr sz="2100" spc="95" dirty="0">
                <a:solidFill>
                  <a:srgbClr val="333333"/>
                </a:solidFill>
                <a:latin typeface="Trebuchet MS"/>
                <a:cs typeface="Trebuchet MS"/>
              </a:rPr>
              <a:t> </a:t>
            </a:r>
            <a:r>
              <a:rPr sz="2100" dirty="0">
                <a:solidFill>
                  <a:srgbClr val="333333"/>
                </a:solidFill>
                <a:latin typeface="Trebuchet MS"/>
                <a:cs typeface="Trebuchet MS"/>
              </a:rPr>
              <a:t>dynamically</a:t>
            </a:r>
            <a:r>
              <a:rPr sz="2100" spc="90" dirty="0">
                <a:solidFill>
                  <a:srgbClr val="333333"/>
                </a:solidFill>
                <a:latin typeface="Trebuchet MS"/>
                <a:cs typeface="Trebuchet MS"/>
              </a:rPr>
              <a:t> </a:t>
            </a:r>
            <a:r>
              <a:rPr sz="2100" spc="65" dirty="0">
                <a:solidFill>
                  <a:srgbClr val="333333"/>
                </a:solidFill>
                <a:latin typeface="Trebuchet MS"/>
                <a:cs typeface="Trebuchet MS"/>
              </a:rPr>
              <a:t>provision</a:t>
            </a:r>
            <a:r>
              <a:rPr sz="2100" spc="95" dirty="0">
                <a:solidFill>
                  <a:srgbClr val="333333"/>
                </a:solidFill>
                <a:latin typeface="Trebuchet MS"/>
                <a:cs typeface="Trebuchet MS"/>
              </a:rPr>
              <a:t> </a:t>
            </a:r>
            <a:r>
              <a:rPr sz="2100" spc="65" dirty="0">
                <a:solidFill>
                  <a:srgbClr val="333333"/>
                </a:solidFill>
                <a:latin typeface="Trebuchet MS"/>
                <a:cs typeface="Trebuchet MS"/>
              </a:rPr>
              <a:t>volumes</a:t>
            </a:r>
            <a:endParaRPr sz="2100">
              <a:latin typeface="Trebuchet MS"/>
              <a:cs typeface="Trebuchet MS"/>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 dirty="0"/>
              <a:t>VOLUME</a:t>
            </a:r>
            <a:r>
              <a:rPr spc="-135" dirty="0"/>
              <a:t> </a:t>
            </a:r>
            <a:r>
              <a:rPr spc="-75" dirty="0"/>
              <a:t>TYPES</a:t>
            </a:r>
            <a:r>
              <a:rPr spc="-130" dirty="0"/>
              <a:t> </a:t>
            </a:r>
            <a:r>
              <a:rPr spc="345" dirty="0"/>
              <a:t>-</a:t>
            </a:r>
            <a:r>
              <a:rPr spc="-130" dirty="0"/>
              <a:t> </a:t>
            </a:r>
            <a:r>
              <a:rPr spc="-85" dirty="0"/>
              <a:t>DEPRECATED</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sp>
        <p:nvSpPr>
          <p:cNvPr id="5" name="object 5"/>
          <p:cNvSpPr/>
          <p:nvPr/>
        </p:nvSpPr>
        <p:spPr>
          <a:xfrm>
            <a:off x="1695449" y="2609849"/>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6" name="object 6"/>
          <p:cNvSpPr/>
          <p:nvPr/>
        </p:nvSpPr>
        <p:spPr>
          <a:xfrm>
            <a:off x="1695449" y="309562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sp>
        <p:nvSpPr>
          <p:cNvPr id="7" name="object 7"/>
          <p:cNvSpPr/>
          <p:nvPr/>
        </p:nvSpPr>
        <p:spPr>
          <a:xfrm>
            <a:off x="1695449" y="3571874"/>
            <a:ext cx="95250" cy="95250"/>
          </a:xfrm>
          <a:custGeom>
            <a:avLst/>
            <a:gdLst/>
            <a:ahLst/>
            <a:cxnLst/>
            <a:rect l="l" t="t" r="r" b="b"/>
            <a:pathLst>
              <a:path w="95250" h="95250">
                <a:moveTo>
                  <a:pt x="95249" y="95249"/>
                </a:moveTo>
                <a:lnTo>
                  <a:pt x="0" y="95249"/>
                </a:lnTo>
                <a:lnTo>
                  <a:pt x="0" y="0"/>
                </a:lnTo>
                <a:lnTo>
                  <a:pt x="95249" y="0"/>
                </a:lnTo>
                <a:lnTo>
                  <a:pt x="95249" y="95249"/>
                </a:lnTo>
                <a:close/>
              </a:path>
            </a:pathLst>
          </a:custGeom>
          <a:solidFill>
            <a:srgbClr val="333333"/>
          </a:solidFill>
        </p:spPr>
        <p:txBody>
          <a:bodyPr wrap="square" lIns="0" tIns="0" rIns="0" bIns="0" rtlCol="0"/>
          <a:lstStyle/>
          <a:p>
            <a:endParaRPr/>
          </a:p>
        </p:txBody>
      </p:sp>
      <p:pic>
        <p:nvPicPr>
          <p:cNvPr id="8" name="object 8"/>
          <p:cNvPicPr/>
          <p:nvPr/>
        </p:nvPicPr>
        <p:blipFill>
          <a:blip r:embed="rId4" cstate="print"/>
          <a:stretch>
            <a:fillRect/>
          </a:stretch>
        </p:blipFill>
        <p:spPr>
          <a:xfrm>
            <a:off x="1309687" y="4043362"/>
            <a:ext cx="104775" cy="104774"/>
          </a:xfrm>
          <a:prstGeom prst="rect">
            <a:avLst/>
          </a:prstGeom>
        </p:spPr>
      </p:pic>
      <p:sp>
        <p:nvSpPr>
          <p:cNvPr id="9" name="object 9"/>
          <p:cNvSpPr/>
          <p:nvPr/>
        </p:nvSpPr>
        <p:spPr>
          <a:xfrm>
            <a:off x="1390649" y="4744401"/>
            <a:ext cx="10160" cy="26670"/>
          </a:xfrm>
          <a:custGeom>
            <a:avLst/>
            <a:gdLst/>
            <a:ahLst/>
            <a:cxnLst/>
            <a:rect l="l" t="t" r="r" b="b"/>
            <a:pathLst>
              <a:path w="10159" h="26670">
                <a:moveTo>
                  <a:pt x="9737" y="26669"/>
                </a:moveTo>
                <a:lnTo>
                  <a:pt x="0" y="26669"/>
                </a:lnTo>
                <a:lnTo>
                  <a:pt x="0" y="0"/>
                </a:lnTo>
                <a:lnTo>
                  <a:pt x="9737" y="0"/>
                </a:lnTo>
                <a:lnTo>
                  <a:pt x="9737" y="26669"/>
                </a:lnTo>
                <a:close/>
              </a:path>
            </a:pathLst>
          </a:custGeom>
          <a:solidFill>
            <a:srgbClr val="ED2137"/>
          </a:solidFill>
        </p:spPr>
        <p:txBody>
          <a:bodyPr wrap="square" lIns="0" tIns="0" rIns="0" bIns="0" rtlCol="0"/>
          <a:lstStyle/>
          <a:p>
            <a:endParaRPr/>
          </a:p>
        </p:txBody>
      </p:sp>
      <p:sp>
        <p:nvSpPr>
          <p:cNvPr id="10" name="object 10"/>
          <p:cNvSpPr txBox="1"/>
          <p:nvPr/>
        </p:nvSpPr>
        <p:spPr>
          <a:xfrm>
            <a:off x="796924" y="1345564"/>
            <a:ext cx="10022840" cy="3444875"/>
          </a:xfrm>
          <a:prstGeom prst="rect">
            <a:avLst/>
          </a:prstGeom>
        </p:spPr>
        <p:txBody>
          <a:bodyPr vert="horz" wrap="square" lIns="0" tIns="12700" rIns="0" bIns="0" rtlCol="0">
            <a:spAutoFit/>
          </a:bodyPr>
          <a:lstStyle/>
          <a:p>
            <a:pPr marL="774065" marR="1701164" indent="-381000">
              <a:lnSpc>
                <a:spcPct val="151800"/>
              </a:lnSpc>
              <a:spcBef>
                <a:spcPts val="100"/>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following</a:t>
            </a:r>
            <a:r>
              <a:rPr sz="2100" spc="25" dirty="0">
                <a:solidFill>
                  <a:srgbClr val="333333"/>
                </a:solidFill>
                <a:latin typeface="Trebuchet MS"/>
                <a:cs typeface="Trebuchet MS"/>
              </a:rPr>
              <a:t> </a:t>
            </a:r>
            <a:r>
              <a:rPr sz="2100" spc="75" dirty="0">
                <a:solidFill>
                  <a:srgbClr val="333333"/>
                </a:solidFill>
                <a:latin typeface="Trebuchet MS"/>
                <a:cs typeface="Trebuchet MS"/>
              </a:rPr>
              <a:t>volumes</a:t>
            </a:r>
            <a:r>
              <a:rPr sz="2100" spc="30" dirty="0">
                <a:solidFill>
                  <a:srgbClr val="333333"/>
                </a:solidFill>
                <a:latin typeface="Trebuchet MS"/>
                <a:cs typeface="Trebuchet MS"/>
              </a:rPr>
              <a:t> </a:t>
            </a:r>
            <a:r>
              <a:rPr sz="2100" dirty="0">
                <a:solidFill>
                  <a:srgbClr val="333333"/>
                </a:solidFill>
                <a:latin typeface="Trebuchet MS"/>
                <a:cs typeface="Trebuchet MS"/>
              </a:rPr>
              <a:t>are</a:t>
            </a:r>
            <a:r>
              <a:rPr sz="2100" spc="25" dirty="0">
                <a:solidFill>
                  <a:srgbClr val="333333"/>
                </a:solidFill>
                <a:latin typeface="Trebuchet MS"/>
                <a:cs typeface="Trebuchet MS"/>
              </a:rPr>
              <a:t> </a:t>
            </a:r>
            <a:r>
              <a:rPr sz="2100" dirty="0">
                <a:solidFill>
                  <a:srgbClr val="333333"/>
                </a:solidFill>
                <a:latin typeface="Trebuchet MS"/>
                <a:cs typeface="Trebuchet MS"/>
              </a:rPr>
              <a:t>deprecated</a:t>
            </a:r>
            <a:r>
              <a:rPr sz="2100" spc="25" dirty="0">
                <a:solidFill>
                  <a:srgbClr val="333333"/>
                </a:solidFill>
                <a:latin typeface="Trebuchet MS"/>
                <a:cs typeface="Trebuchet MS"/>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dirty="0">
                <a:solidFill>
                  <a:srgbClr val="333333"/>
                </a:solidFill>
                <a:latin typeface="Trebuchet MS"/>
                <a:cs typeface="Trebuchet MS"/>
              </a:rPr>
              <a:t>replaced</a:t>
            </a:r>
            <a:r>
              <a:rPr sz="2100" spc="25" dirty="0">
                <a:solidFill>
                  <a:srgbClr val="333333"/>
                </a:solidFill>
                <a:latin typeface="Trebuchet MS"/>
                <a:cs typeface="Trebuchet MS"/>
              </a:rPr>
              <a:t> </a:t>
            </a:r>
            <a:r>
              <a:rPr sz="2100" dirty="0">
                <a:solidFill>
                  <a:srgbClr val="333333"/>
                </a:solidFill>
                <a:latin typeface="Trebuchet MS"/>
                <a:cs typeface="Trebuchet MS"/>
              </a:rPr>
              <a:t>with</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20" dirty="0">
                <a:solidFill>
                  <a:srgbClr val="ED2137"/>
                </a:solidFill>
                <a:latin typeface="Trebuchet MS"/>
                <a:cs typeface="Trebuchet MS"/>
              </a:rPr>
              <a:t>csi</a:t>
            </a:r>
            <a:r>
              <a:rPr sz="2100" spc="-20" dirty="0">
                <a:solidFill>
                  <a:srgbClr val="333333"/>
                </a:solidFill>
                <a:latin typeface="Trebuchet MS"/>
                <a:cs typeface="Trebuchet MS"/>
              </a:rPr>
              <a:t>: </a:t>
            </a:r>
            <a:r>
              <a:rPr sz="2100" spc="75" dirty="0">
                <a:solidFill>
                  <a:srgbClr val="333333"/>
                </a:solidFill>
                <a:latin typeface="Trebuchet MS"/>
                <a:cs typeface="Trebuchet MS"/>
              </a:rPr>
              <a:t>volumes</a:t>
            </a:r>
            <a:r>
              <a:rPr sz="2100" spc="25" dirty="0">
                <a:solidFill>
                  <a:srgbClr val="333333"/>
                </a:solidFill>
                <a:latin typeface="Trebuchet MS"/>
                <a:cs typeface="Trebuchet MS"/>
              </a:rPr>
              <a:t> </a:t>
            </a:r>
            <a:r>
              <a:rPr sz="2100" dirty="0">
                <a:solidFill>
                  <a:srgbClr val="333333"/>
                </a:solidFill>
                <a:latin typeface="Trebuchet MS"/>
                <a:cs typeface="Trebuchet MS"/>
              </a:rPr>
              <a:t>offered</a:t>
            </a:r>
            <a:r>
              <a:rPr sz="2100" spc="25" dirty="0">
                <a:solidFill>
                  <a:srgbClr val="333333"/>
                </a:solidFill>
                <a:latin typeface="Trebuchet MS"/>
                <a:cs typeface="Trebuchet MS"/>
              </a:rPr>
              <a:t> </a:t>
            </a:r>
            <a:r>
              <a:rPr sz="2100" spc="55" dirty="0">
                <a:solidFill>
                  <a:srgbClr val="333333"/>
                </a:solidFill>
                <a:latin typeface="Trebuchet MS"/>
                <a:cs typeface="Trebuchet MS"/>
              </a:rPr>
              <a:t>by</a:t>
            </a:r>
            <a:r>
              <a:rPr sz="2100" spc="25" dirty="0">
                <a:solidFill>
                  <a:srgbClr val="333333"/>
                </a:solidFill>
                <a:latin typeface="Trebuchet MS"/>
                <a:cs typeface="Trebuchet MS"/>
              </a:rPr>
              <a:t> </a:t>
            </a:r>
            <a:r>
              <a:rPr sz="2100" spc="50" dirty="0">
                <a:solidFill>
                  <a:srgbClr val="333333"/>
                </a:solidFill>
                <a:latin typeface="Trebuchet MS"/>
                <a:cs typeface="Trebuchet MS"/>
              </a:rPr>
              <a:t>cloud</a:t>
            </a:r>
            <a:r>
              <a:rPr sz="2100" spc="25" dirty="0">
                <a:solidFill>
                  <a:srgbClr val="333333"/>
                </a:solidFill>
                <a:latin typeface="Trebuchet MS"/>
                <a:cs typeface="Trebuchet MS"/>
              </a:rPr>
              <a:t> </a:t>
            </a:r>
            <a:r>
              <a:rPr sz="2100" dirty="0">
                <a:solidFill>
                  <a:srgbClr val="333333"/>
                </a:solidFill>
                <a:latin typeface="Trebuchet MS"/>
                <a:cs typeface="Trebuchet MS"/>
              </a:rPr>
              <a:t>infrastructure</a:t>
            </a:r>
            <a:r>
              <a:rPr sz="2100" spc="25" dirty="0">
                <a:solidFill>
                  <a:srgbClr val="333333"/>
                </a:solidFill>
                <a:latin typeface="Trebuchet MS"/>
                <a:cs typeface="Trebuchet MS"/>
              </a:rPr>
              <a:t> </a:t>
            </a:r>
            <a:r>
              <a:rPr sz="2100" spc="-10" dirty="0">
                <a:solidFill>
                  <a:srgbClr val="333333"/>
                </a:solidFill>
                <a:latin typeface="Trebuchet MS"/>
                <a:cs typeface="Trebuchet MS"/>
              </a:rPr>
              <a:t>providers:</a:t>
            </a:r>
            <a:endParaRPr sz="2100">
              <a:latin typeface="Trebuchet MS"/>
              <a:cs typeface="Trebuchet MS"/>
            </a:endParaRPr>
          </a:p>
          <a:p>
            <a:pPr marL="1155065">
              <a:lnSpc>
                <a:spcPct val="100000"/>
              </a:lnSpc>
              <a:spcBef>
                <a:spcPts val="1230"/>
              </a:spcBef>
            </a:pPr>
            <a:r>
              <a:rPr sz="2100" dirty="0">
                <a:solidFill>
                  <a:srgbClr val="ED2137"/>
                </a:solidFill>
                <a:latin typeface="Trebuchet MS"/>
                <a:cs typeface="Trebuchet MS"/>
              </a:rPr>
              <a:t>gcePersistentDisk</a:t>
            </a:r>
            <a:r>
              <a:rPr sz="2100" spc="114" dirty="0">
                <a:solidFill>
                  <a:srgbClr val="ED2137"/>
                </a:solidFill>
                <a:latin typeface="Trebuchet MS"/>
                <a:cs typeface="Trebuchet MS"/>
              </a:rPr>
              <a:t> </a:t>
            </a:r>
            <a:r>
              <a:rPr sz="2100" spc="-229" dirty="0">
                <a:solidFill>
                  <a:srgbClr val="333333"/>
                </a:solidFill>
                <a:latin typeface="Trebuchet MS"/>
                <a:cs typeface="Trebuchet MS"/>
              </a:rPr>
              <a:t>:</a:t>
            </a:r>
            <a:r>
              <a:rPr sz="2100" spc="120" dirty="0">
                <a:solidFill>
                  <a:srgbClr val="333333"/>
                </a:solidFill>
                <a:latin typeface="Trebuchet MS"/>
                <a:cs typeface="Trebuchet MS"/>
              </a:rPr>
              <a:t> </a:t>
            </a:r>
            <a:r>
              <a:rPr sz="2100" spc="65" dirty="0">
                <a:solidFill>
                  <a:srgbClr val="333333"/>
                </a:solidFill>
                <a:latin typeface="Trebuchet MS"/>
                <a:cs typeface="Trebuchet MS"/>
              </a:rPr>
              <a:t>Google</a:t>
            </a:r>
            <a:r>
              <a:rPr sz="2100" spc="114" dirty="0">
                <a:solidFill>
                  <a:srgbClr val="333333"/>
                </a:solidFill>
                <a:latin typeface="Trebuchet MS"/>
                <a:cs typeface="Trebuchet MS"/>
              </a:rPr>
              <a:t> </a:t>
            </a:r>
            <a:r>
              <a:rPr sz="2100" spc="80" dirty="0">
                <a:solidFill>
                  <a:srgbClr val="333333"/>
                </a:solidFill>
                <a:latin typeface="Trebuchet MS"/>
                <a:cs typeface="Trebuchet MS"/>
              </a:rPr>
              <a:t>Compute</a:t>
            </a:r>
            <a:r>
              <a:rPr sz="2100" spc="120" dirty="0">
                <a:solidFill>
                  <a:srgbClr val="333333"/>
                </a:solidFill>
                <a:latin typeface="Trebuchet MS"/>
                <a:cs typeface="Trebuchet MS"/>
              </a:rPr>
              <a:t> </a:t>
            </a:r>
            <a:r>
              <a:rPr sz="2100" spc="50" dirty="0">
                <a:solidFill>
                  <a:srgbClr val="333333"/>
                </a:solidFill>
                <a:latin typeface="Trebuchet MS"/>
                <a:cs typeface="Trebuchet MS"/>
              </a:rPr>
              <a:t>Engine</a:t>
            </a:r>
            <a:r>
              <a:rPr sz="2100" spc="114" dirty="0">
                <a:solidFill>
                  <a:srgbClr val="333333"/>
                </a:solidFill>
                <a:latin typeface="Trebuchet MS"/>
                <a:cs typeface="Trebuchet MS"/>
              </a:rPr>
              <a:t> </a:t>
            </a:r>
            <a:r>
              <a:rPr sz="2100" dirty="0">
                <a:solidFill>
                  <a:srgbClr val="333333"/>
                </a:solidFill>
                <a:latin typeface="Trebuchet MS"/>
                <a:cs typeface="Trebuchet MS"/>
              </a:rPr>
              <a:t>Persistent</a:t>
            </a:r>
            <a:r>
              <a:rPr sz="2100" spc="120" dirty="0">
                <a:solidFill>
                  <a:srgbClr val="333333"/>
                </a:solidFill>
                <a:latin typeface="Trebuchet MS"/>
                <a:cs typeface="Trebuchet MS"/>
              </a:rPr>
              <a:t> </a:t>
            </a:r>
            <a:r>
              <a:rPr sz="2100" spc="65" dirty="0">
                <a:solidFill>
                  <a:srgbClr val="333333"/>
                </a:solidFill>
                <a:latin typeface="Trebuchet MS"/>
                <a:cs typeface="Trebuchet MS"/>
              </a:rPr>
              <a:t>Disk</a:t>
            </a:r>
            <a:endParaRPr sz="2100">
              <a:latin typeface="Trebuchet MS"/>
              <a:cs typeface="Trebuchet MS"/>
            </a:endParaRPr>
          </a:p>
          <a:p>
            <a:pPr marL="1155065" marR="5080">
              <a:lnSpc>
                <a:spcPct val="148800"/>
              </a:lnSpc>
              <a:spcBef>
                <a:spcPts val="75"/>
              </a:spcBef>
            </a:pPr>
            <a:r>
              <a:rPr sz="2100" dirty="0">
                <a:solidFill>
                  <a:srgbClr val="ED2137"/>
                </a:solidFill>
                <a:latin typeface="Trebuchet MS"/>
                <a:cs typeface="Trebuchet MS"/>
              </a:rPr>
              <a:t>awsElasticBlockStore</a:t>
            </a:r>
            <a:r>
              <a:rPr sz="2100" spc="70" dirty="0">
                <a:solidFill>
                  <a:srgbClr val="ED2137"/>
                </a:solidFill>
                <a:latin typeface="Trebuchet MS"/>
                <a:cs typeface="Trebuchet MS"/>
              </a:rPr>
              <a:t> </a:t>
            </a:r>
            <a:r>
              <a:rPr sz="2100" spc="-229" dirty="0">
                <a:solidFill>
                  <a:srgbClr val="333333"/>
                </a:solidFill>
                <a:latin typeface="Trebuchet MS"/>
                <a:cs typeface="Trebuchet MS"/>
              </a:rPr>
              <a:t>:</a:t>
            </a:r>
            <a:r>
              <a:rPr sz="2100" spc="75" dirty="0">
                <a:solidFill>
                  <a:srgbClr val="333333"/>
                </a:solidFill>
                <a:latin typeface="Trebuchet MS"/>
                <a:cs typeface="Trebuchet MS"/>
              </a:rPr>
              <a:t> </a:t>
            </a:r>
            <a:r>
              <a:rPr sz="2100" spc="95" dirty="0">
                <a:solidFill>
                  <a:srgbClr val="333333"/>
                </a:solidFill>
                <a:latin typeface="Trebuchet MS"/>
                <a:cs typeface="Trebuchet MS"/>
              </a:rPr>
              <a:t>Amazon</a:t>
            </a:r>
            <a:r>
              <a:rPr sz="2100" spc="75" dirty="0">
                <a:solidFill>
                  <a:srgbClr val="333333"/>
                </a:solidFill>
                <a:latin typeface="Trebuchet MS"/>
                <a:cs typeface="Trebuchet MS"/>
              </a:rPr>
              <a:t> </a:t>
            </a:r>
            <a:r>
              <a:rPr sz="2100" spc="95" dirty="0">
                <a:solidFill>
                  <a:srgbClr val="333333"/>
                </a:solidFill>
                <a:latin typeface="Trebuchet MS"/>
                <a:cs typeface="Trebuchet MS"/>
              </a:rPr>
              <a:t>Web</a:t>
            </a:r>
            <a:r>
              <a:rPr sz="2100" spc="70" dirty="0">
                <a:solidFill>
                  <a:srgbClr val="333333"/>
                </a:solidFill>
                <a:latin typeface="Trebuchet MS"/>
                <a:cs typeface="Trebuchet MS"/>
              </a:rPr>
              <a:t> </a:t>
            </a:r>
            <a:r>
              <a:rPr sz="2100" dirty="0">
                <a:solidFill>
                  <a:srgbClr val="333333"/>
                </a:solidFill>
                <a:latin typeface="Trebuchet MS"/>
                <a:cs typeface="Trebuchet MS"/>
              </a:rPr>
              <a:t>Services</a:t>
            </a:r>
            <a:r>
              <a:rPr sz="2100" spc="75" dirty="0">
                <a:solidFill>
                  <a:srgbClr val="333333"/>
                </a:solidFill>
                <a:latin typeface="Trebuchet MS"/>
                <a:cs typeface="Trebuchet MS"/>
              </a:rPr>
              <a:t> </a:t>
            </a:r>
            <a:r>
              <a:rPr sz="2100" dirty="0">
                <a:solidFill>
                  <a:srgbClr val="333333"/>
                </a:solidFill>
                <a:latin typeface="Trebuchet MS"/>
                <a:cs typeface="Trebuchet MS"/>
              </a:rPr>
              <a:t>Elastic</a:t>
            </a:r>
            <a:r>
              <a:rPr sz="2100" spc="75" dirty="0">
                <a:solidFill>
                  <a:srgbClr val="333333"/>
                </a:solidFill>
                <a:latin typeface="Trebuchet MS"/>
                <a:cs typeface="Trebuchet MS"/>
              </a:rPr>
              <a:t> </a:t>
            </a:r>
            <a:r>
              <a:rPr sz="2100" dirty="0">
                <a:solidFill>
                  <a:srgbClr val="333333"/>
                </a:solidFill>
                <a:latin typeface="Trebuchet MS"/>
                <a:cs typeface="Trebuchet MS"/>
              </a:rPr>
              <a:t>Block</a:t>
            </a:r>
            <a:r>
              <a:rPr sz="2100" spc="70" dirty="0">
                <a:solidFill>
                  <a:srgbClr val="333333"/>
                </a:solidFill>
                <a:latin typeface="Trebuchet MS"/>
                <a:cs typeface="Trebuchet MS"/>
              </a:rPr>
              <a:t> </a:t>
            </a:r>
            <a:r>
              <a:rPr sz="2100" dirty="0">
                <a:solidFill>
                  <a:srgbClr val="333333"/>
                </a:solidFill>
                <a:latin typeface="Trebuchet MS"/>
                <a:cs typeface="Trebuchet MS"/>
              </a:rPr>
              <a:t>Store</a:t>
            </a:r>
            <a:r>
              <a:rPr sz="2100" spc="75" dirty="0">
                <a:solidFill>
                  <a:srgbClr val="333333"/>
                </a:solidFill>
                <a:latin typeface="Trebuchet MS"/>
                <a:cs typeface="Trebuchet MS"/>
              </a:rPr>
              <a:t> </a:t>
            </a:r>
            <a:r>
              <a:rPr sz="2100" spc="50" dirty="0">
                <a:solidFill>
                  <a:srgbClr val="333333"/>
                </a:solidFill>
                <a:latin typeface="Trebuchet MS"/>
                <a:cs typeface="Trebuchet MS"/>
              </a:rPr>
              <a:t>Volume </a:t>
            </a:r>
            <a:r>
              <a:rPr sz="2100" spc="60" dirty="0">
                <a:solidFill>
                  <a:srgbClr val="ED2137"/>
                </a:solidFill>
                <a:latin typeface="Trebuchet MS"/>
                <a:cs typeface="Trebuchet MS"/>
              </a:rPr>
              <a:t>azureDisk</a:t>
            </a:r>
            <a:r>
              <a:rPr sz="2100" spc="-85" dirty="0">
                <a:solidFill>
                  <a:srgbClr val="ED2137"/>
                </a:solidFill>
                <a:latin typeface="Trebuchet MS"/>
                <a:cs typeface="Trebuchet MS"/>
              </a:rPr>
              <a:t> </a:t>
            </a:r>
            <a:r>
              <a:rPr sz="2100" spc="-229" dirty="0">
                <a:solidFill>
                  <a:srgbClr val="333333"/>
                </a:solidFill>
                <a:latin typeface="Trebuchet MS"/>
                <a:cs typeface="Trebuchet MS"/>
              </a:rPr>
              <a:t>:</a:t>
            </a:r>
            <a:r>
              <a:rPr sz="2100" spc="-80" dirty="0">
                <a:solidFill>
                  <a:srgbClr val="333333"/>
                </a:solidFill>
                <a:latin typeface="Trebuchet MS"/>
                <a:cs typeface="Trebuchet MS"/>
              </a:rPr>
              <a:t> </a:t>
            </a:r>
            <a:r>
              <a:rPr sz="2100" spc="65" dirty="0">
                <a:solidFill>
                  <a:srgbClr val="333333"/>
                </a:solidFill>
                <a:latin typeface="Trebuchet MS"/>
                <a:cs typeface="Trebuchet MS"/>
              </a:rPr>
              <a:t>Microsoft</a:t>
            </a:r>
            <a:r>
              <a:rPr sz="2100" spc="-80" dirty="0">
                <a:solidFill>
                  <a:srgbClr val="333333"/>
                </a:solidFill>
                <a:latin typeface="Trebuchet MS"/>
                <a:cs typeface="Trebuchet MS"/>
              </a:rPr>
              <a:t> </a:t>
            </a:r>
            <a:r>
              <a:rPr sz="2100" spc="50" dirty="0">
                <a:solidFill>
                  <a:srgbClr val="333333"/>
                </a:solidFill>
                <a:latin typeface="Trebuchet MS"/>
                <a:cs typeface="Trebuchet MS"/>
              </a:rPr>
              <a:t>Azure</a:t>
            </a:r>
            <a:r>
              <a:rPr sz="2100" spc="-80" dirty="0">
                <a:solidFill>
                  <a:srgbClr val="333333"/>
                </a:solidFill>
                <a:latin typeface="Trebuchet MS"/>
                <a:cs typeface="Trebuchet MS"/>
              </a:rPr>
              <a:t> </a:t>
            </a:r>
            <a:r>
              <a:rPr sz="2100" spc="85" dirty="0">
                <a:solidFill>
                  <a:srgbClr val="333333"/>
                </a:solidFill>
                <a:latin typeface="Trebuchet MS"/>
                <a:cs typeface="Trebuchet MS"/>
              </a:rPr>
              <a:t>Disk</a:t>
            </a:r>
            <a:r>
              <a:rPr sz="2100" spc="-80" dirty="0">
                <a:solidFill>
                  <a:srgbClr val="333333"/>
                </a:solidFill>
                <a:latin typeface="Trebuchet MS"/>
                <a:cs typeface="Trebuchet MS"/>
              </a:rPr>
              <a:t> </a:t>
            </a:r>
            <a:r>
              <a:rPr sz="2100" spc="60" dirty="0">
                <a:solidFill>
                  <a:srgbClr val="333333"/>
                </a:solidFill>
                <a:latin typeface="Trebuchet MS"/>
                <a:cs typeface="Trebuchet MS"/>
              </a:rPr>
              <a:t>Volume</a:t>
            </a:r>
            <a:endParaRPr sz="2100">
              <a:latin typeface="Trebuchet MS"/>
              <a:cs typeface="Trebuchet MS"/>
            </a:endParaRPr>
          </a:p>
          <a:p>
            <a:pPr marL="774065">
              <a:lnSpc>
                <a:spcPct val="100000"/>
              </a:lnSpc>
              <a:spcBef>
                <a:spcPts val="1230"/>
              </a:spcBef>
            </a:pPr>
            <a:r>
              <a:rPr sz="2100" spc="10" dirty="0">
                <a:solidFill>
                  <a:srgbClr val="333333"/>
                </a:solidFill>
                <a:latin typeface="Trebuchet MS"/>
                <a:cs typeface="Trebuchet MS"/>
              </a:rPr>
              <a:t>network</a:t>
            </a:r>
            <a:r>
              <a:rPr sz="2100" spc="5" dirty="0">
                <a:solidFill>
                  <a:srgbClr val="333333"/>
                </a:solidFill>
                <a:latin typeface="Trebuchet MS"/>
                <a:cs typeface="Trebuchet MS"/>
              </a:rPr>
              <a:t> </a:t>
            </a:r>
            <a:r>
              <a:rPr sz="2100" spc="85" dirty="0">
                <a:solidFill>
                  <a:srgbClr val="333333"/>
                </a:solidFill>
                <a:latin typeface="Trebuchet MS"/>
                <a:cs typeface="Trebuchet MS"/>
              </a:rPr>
              <a:t>based</a:t>
            </a:r>
            <a:r>
              <a:rPr sz="2100" spc="5" dirty="0">
                <a:solidFill>
                  <a:srgbClr val="333333"/>
                </a:solidFill>
                <a:latin typeface="Trebuchet MS"/>
                <a:cs typeface="Trebuchet MS"/>
              </a:rPr>
              <a:t> </a:t>
            </a:r>
            <a:r>
              <a:rPr sz="2100" spc="80" dirty="0">
                <a:solidFill>
                  <a:srgbClr val="333333"/>
                </a:solidFill>
                <a:latin typeface="Trebuchet MS"/>
                <a:cs typeface="Trebuchet MS"/>
              </a:rPr>
              <a:t>shared</a:t>
            </a:r>
            <a:r>
              <a:rPr sz="2100" spc="5" dirty="0">
                <a:solidFill>
                  <a:srgbClr val="333333"/>
                </a:solidFill>
                <a:latin typeface="Trebuchet MS"/>
                <a:cs typeface="Trebuchet MS"/>
              </a:rPr>
              <a:t> </a:t>
            </a:r>
            <a:r>
              <a:rPr sz="2100" spc="10" dirty="0">
                <a:solidFill>
                  <a:srgbClr val="333333"/>
                </a:solidFill>
                <a:latin typeface="Trebuchet MS"/>
                <a:cs typeface="Trebuchet MS"/>
              </a:rPr>
              <a:t>storage:</a:t>
            </a:r>
            <a:r>
              <a:rPr sz="2100" dirty="0">
                <a:solidFill>
                  <a:srgbClr val="333333"/>
                </a:solidFill>
                <a:latin typeface="Trebuchet MS"/>
                <a:cs typeface="Trebuchet MS"/>
              </a:rPr>
              <a:t> </a:t>
            </a:r>
            <a:r>
              <a:rPr sz="2100" spc="10" dirty="0">
                <a:solidFill>
                  <a:srgbClr val="ED2137"/>
                </a:solidFill>
                <a:latin typeface="Trebuchet MS"/>
                <a:cs typeface="Trebuchet MS"/>
              </a:rPr>
              <a:t>cephfs</a:t>
            </a:r>
            <a:r>
              <a:rPr sz="2100" spc="10" dirty="0">
                <a:solidFill>
                  <a:srgbClr val="333333"/>
                </a:solidFill>
                <a:latin typeface="Trebuchet MS"/>
                <a:cs typeface="Trebuchet MS"/>
              </a:rPr>
              <a:t>,</a:t>
            </a:r>
            <a:r>
              <a:rPr sz="2100" spc="5" dirty="0">
                <a:solidFill>
                  <a:srgbClr val="333333"/>
                </a:solidFill>
                <a:latin typeface="Trebuchet MS"/>
                <a:cs typeface="Trebuchet MS"/>
              </a:rPr>
              <a:t> </a:t>
            </a:r>
            <a:r>
              <a:rPr sz="2100" dirty="0">
                <a:solidFill>
                  <a:srgbClr val="ED2137"/>
                </a:solidFill>
                <a:latin typeface="Trebuchet MS"/>
                <a:cs typeface="Trebuchet MS"/>
              </a:rPr>
              <a:t>cinder</a:t>
            </a:r>
            <a:r>
              <a:rPr sz="2100" dirty="0">
                <a:solidFill>
                  <a:srgbClr val="333333"/>
                </a:solidFill>
                <a:latin typeface="Trebuchet MS"/>
                <a:cs typeface="Trebuchet MS"/>
              </a:rPr>
              <a:t>,</a:t>
            </a:r>
            <a:r>
              <a:rPr sz="2100" spc="5" dirty="0">
                <a:solidFill>
                  <a:srgbClr val="333333"/>
                </a:solidFill>
                <a:latin typeface="Trebuchet MS"/>
                <a:cs typeface="Trebuchet MS"/>
              </a:rPr>
              <a:t> </a:t>
            </a:r>
            <a:r>
              <a:rPr sz="2100" spc="10" dirty="0">
                <a:solidFill>
                  <a:srgbClr val="ED2137"/>
                </a:solidFill>
                <a:latin typeface="Trebuchet MS"/>
                <a:cs typeface="Trebuchet MS"/>
              </a:rPr>
              <a:t>vsphereVolume</a:t>
            </a:r>
            <a:r>
              <a:rPr sz="2100" spc="10" dirty="0">
                <a:solidFill>
                  <a:srgbClr val="333333"/>
                </a:solidFill>
                <a:latin typeface="Trebuchet MS"/>
                <a:cs typeface="Trebuchet MS"/>
              </a:rPr>
              <a:t>,</a:t>
            </a:r>
            <a:r>
              <a:rPr sz="2100" spc="5" dirty="0">
                <a:solidFill>
                  <a:srgbClr val="333333"/>
                </a:solidFill>
                <a:latin typeface="Trebuchet MS"/>
                <a:cs typeface="Trebuchet MS"/>
              </a:rPr>
              <a:t> </a:t>
            </a:r>
            <a:r>
              <a:rPr sz="2100" spc="10" dirty="0">
                <a:solidFill>
                  <a:srgbClr val="ED2137"/>
                </a:solidFill>
                <a:latin typeface="Trebuchet MS"/>
                <a:cs typeface="Trebuchet MS"/>
              </a:rPr>
              <a:t>rbd</a:t>
            </a:r>
            <a:r>
              <a:rPr sz="2100" spc="10" dirty="0">
                <a:solidFill>
                  <a:srgbClr val="333333"/>
                </a:solidFill>
                <a:latin typeface="Trebuchet MS"/>
                <a:cs typeface="Trebuchet MS"/>
              </a:rPr>
              <a:t>,</a:t>
            </a:r>
            <a:r>
              <a:rPr sz="2100" spc="5" dirty="0">
                <a:solidFill>
                  <a:srgbClr val="333333"/>
                </a:solidFill>
                <a:latin typeface="Trebuchet MS"/>
                <a:cs typeface="Trebuchet MS"/>
              </a:rPr>
              <a:t> </a:t>
            </a:r>
            <a:r>
              <a:rPr sz="2100" spc="-25" dirty="0">
                <a:solidFill>
                  <a:srgbClr val="333333"/>
                </a:solidFill>
                <a:latin typeface="Trebuchet MS"/>
                <a:cs typeface="Trebuchet MS"/>
              </a:rPr>
              <a:t>...</a:t>
            </a:r>
            <a:endParaRPr sz="2100">
              <a:latin typeface="Trebuchet MS"/>
              <a:cs typeface="Trebuchet MS"/>
            </a:endParaRPr>
          </a:p>
          <a:p>
            <a:pPr marL="12700">
              <a:lnSpc>
                <a:spcPct val="100000"/>
              </a:lnSpc>
              <a:spcBef>
                <a:spcPts val="1680"/>
              </a:spcBef>
            </a:pPr>
            <a:r>
              <a:rPr sz="2100" spc="-110" dirty="0">
                <a:solidFill>
                  <a:srgbClr val="333333"/>
                </a:solidFill>
                <a:latin typeface="Trebuchet MS"/>
                <a:cs typeface="Trebuchet MS"/>
              </a:rPr>
              <a:t>--</a:t>
            </a:r>
            <a:r>
              <a:rPr sz="2100" spc="114" dirty="0">
                <a:solidFill>
                  <a:srgbClr val="333333"/>
                </a:solidFill>
                <a:latin typeface="Trebuchet MS"/>
                <a:cs typeface="Trebuchet MS"/>
              </a:rPr>
              <a:t> </a:t>
            </a:r>
            <a:r>
              <a:rPr sz="2100" u="heavy" spc="-20" dirty="0">
                <a:solidFill>
                  <a:srgbClr val="ED2137"/>
                </a:solidFill>
                <a:uFill>
                  <a:solidFill>
                    <a:srgbClr val="ED2137"/>
                  </a:solidFill>
                </a:uFill>
                <a:latin typeface="Trebuchet MS"/>
                <a:cs typeface="Trebuchet MS"/>
                <a:hlinkClick r:id="rId5"/>
              </a:rPr>
              <a:t>https://kubernetes-</a:t>
            </a:r>
            <a:r>
              <a:rPr sz="2100" u="heavy" spc="-10" dirty="0">
                <a:solidFill>
                  <a:srgbClr val="ED2137"/>
                </a:solidFill>
                <a:uFill>
                  <a:solidFill>
                    <a:srgbClr val="ED2137"/>
                  </a:solidFill>
                </a:uFill>
                <a:latin typeface="Trebuchet MS"/>
                <a:cs typeface="Trebuchet MS"/>
                <a:hlinkClick r:id="rId5"/>
              </a:rPr>
              <a:t>csi.github.io/docs/drivers.html</a:t>
            </a:r>
            <a:endParaRPr sz="2100">
              <a:latin typeface="Trebuchet MS"/>
              <a:cs typeface="Trebuchet MS"/>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541010" cy="558800"/>
          </a:xfrm>
          <a:prstGeom prst="rect">
            <a:avLst/>
          </a:prstGeom>
        </p:spPr>
        <p:txBody>
          <a:bodyPr vert="horz" wrap="square" lIns="0" tIns="12700" rIns="0" bIns="0" rtlCol="0">
            <a:spAutoFit/>
          </a:bodyPr>
          <a:lstStyle/>
          <a:p>
            <a:pPr marL="12700">
              <a:lnSpc>
                <a:spcPct val="100000"/>
              </a:lnSpc>
              <a:spcBef>
                <a:spcPts val="100"/>
              </a:spcBef>
            </a:pPr>
            <a:r>
              <a:rPr spc="-10" dirty="0"/>
              <a:t>EMPTYDIR</a:t>
            </a:r>
            <a:r>
              <a:rPr spc="-220" dirty="0"/>
              <a:t> </a:t>
            </a:r>
            <a:r>
              <a:rPr spc="-20" dirty="0"/>
              <a:t>VOLUME</a:t>
            </a:r>
            <a:r>
              <a:rPr spc="-220" dirty="0"/>
              <a:t> </a:t>
            </a:r>
            <a:r>
              <a:rPr spc="-20" dirty="0"/>
              <a:t>TYPE</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10474325" cy="2511425"/>
          </a:xfrm>
          <a:prstGeom prst="rect">
            <a:avLst/>
          </a:prstGeom>
        </p:spPr>
        <p:txBody>
          <a:bodyPr vert="horz" wrap="square" lIns="0" tIns="12700" rIns="0" bIns="0" rtlCol="0">
            <a:spAutoFit/>
          </a:bodyPr>
          <a:lstStyle/>
          <a:p>
            <a:pPr marL="12700" marR="2949575">
              <a:lnSpc>
                <a:spcPct val="157700"/>
              </a:lnSpc>
              <a:spcBef>
                <a:spcPts val="100"/>
              </a:spcBef>
            </a:pPr>
            <a:r>
              <a:rPr sz="2100" spc="105" dirty="0">
                <a:solidFill>
                  <a:srgbClr val="333333"/>
                </a:solidFill>
                <a:latin typeface="Trebuchet MS"/>
                <a:cs typeface="Trebuchet MS"/>
              </a:rPr>
              <a:t>An</a:t>
            </a:r>
            <a:r>
              <a:rPr sz="2100" spc="-40" dirty="0">
                <a:solidFill>
                  <a:srgbClr val="333333"/>
                </a:solidFill>
                <a:latin typeface="Trebuchet MS"/>
                <a:cs typeface="Trebuchet MS"/>
              </a:rPr>
              <a:t> </a:t>
            </a:r>
            <a:r>
              <a:rPr sz="2100" spc="200" dirty="0">
                <a:solidFill>
                  <a:srgbClr val="ED2137"/>
                </a:solidFill>
                <a:latin typeface="Tahoma"/>
                <a:cs typeface="Tahoma"/>
              </a:rPr>
              <a:t>emptyDir</a:t>
            </a:r>
            <a:r>
              <a:rPr sz="2100" spc="-60" dirty="0">
                <a:solidFill>
                  <a:srgbClr val="ED2137"/>
                </a:solidFill>
                <a:latin typeface="Tahoma"/>
                <a:cs typeface="Tahoma"/>
              </a:rPr>
              <a:t> </a:t>
            </a:r>
            <a:r>
              <a:rPr sz="2100" dirty="0">
                <a:solidFill>
                  <a:srgbClr val="333333"/>
                </a:solidFill>
                <a:latin typeface="Trebuchet MS"/>
                <a:cs typeface="Trebuchet MS"/>
              </a:rPr>
              <a:t>allows</a:t>
            </a:r>
            <a:r>
              <a:rPr sz="2100" spc="-35" dirty="0">
                <a:solidFill>
                  <a:srgbClr val="333333"/>
                </a:solidFill>
                <a:latin typeface="Trebuchet MS"/>
                <a:cs typeface="Trebuchet MS"/>
              </a:rPr>
              <a:t> </a:t>
            </a:r>
            <a:r>
              <a:rPr sz="2100" spc="140" dirty="0">
                <a:solidFill>
                  <a:srgbClr val="333333"/>
                </a:solidFill>
                <a:latin typeface="Trebuchet MS"/>
                <a:cs typeface="Trebuchet MS"/>
              </a:rPr>
              <a:t>us</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spc="95" dirty="0">
                <a:solidFill>
                  <a:srgbClr val="333333"/>
                </a:solidFill>
                <a:latin typeface="Trebuchet MS"/>
                <a:cs typeface="Trebuchet MS"/>
              </a:rPr>
              <a:t>mount</a:t>
            </a:r>
            <a:r>
              <a:rPr sz="2100" spc="-35" dirty="0">
                <a:solidFill>
                  <a:srgbClr val="333333"/>
                </a:solidFill>
                <a:latin typeface="Trebuchet MS"/>
                <a:cs typeface="Trebuchet MS"/>
              </a:rPr>
              <a:t> </a:t>
            </a:r>
            <a:r>
              <a:rPr sz="2100" spc="-229" dirty="0">
                <a:solidFill>
                  <a:srgbClr val="333333"/>
                </a:solidFill>
                <a:latin typeface="Trebuchet MS"/>
                <a:cs typeface="Trebuchet MS"/>
              </a:rPr>
              <a:t>...</a:t>
            </a:r>
            <a:r>
              <a:rPr sz="2100" spc="-35" dirty="0">
                <a:solidFill>
                  <a:srgbClr val="333333"/>
                </a:solidFill>
                <a:latin typeface="Trebuchet MS"/>
                <a:cs typeface="Trebuchet MS"/>
              </a:rPr>
              <a:t> </a:t>
            </a:r>
            <a:r>
              <a:rPr sz="2100" spc="100" dirty="0">
                <a:solidFill>
                  <a:srgbClr val="333333"/>
                </a:solidFill>
                <a:latin typeface="Trebuchet MS"/>
                <a:cs typeface="Trebuchet MS"/>
              </a:rPr>
              <a:t>an</a:t>
            </a:r>
            <a:r>
              <a:rPr sz="2100" spc="-35" dirty="0">
                <a:solidFill>
                  <a:srgbClr val="333333"/>
                </a:solidFill>
                <a:latin typeface="Trebuchet MS"/>
                <a:cs typeface="Trebuchet MS"/>
              </a:rPr>
              <a:t> </a:t>
            </a:r>
            <a:r>
              <a:rPr sz="2100" dirty="0">
                <a:solidFill>
                  <a:srgbClr val="333333"/>
                </a:solidFill>
                <a:latin typeface="Trebuchet MS"/>
                <a:cs typeface="Trebuchet MS"/>
              </a:rPr>
              <a:t>empty</a:t>
            </a:r>
            <a:r>
              <a:rPr sz="2100" spc="-40" dirty="0">
                <a:solidFill>
                  <a:srgbClr val="333333"/>
                </a:solidFill>
                <a:latin typeface="Trebuchet MS"/>
                <a:cs typeface="Trebuchet MS"/>
              </a:rPr>
              <a:t> </a:t>
            </a:r>
            <a:r>
              <a:rPr sz="2100" spc="-10" dirty="0">
                <a:solidFill>
                  <a:srgbClr val="333333"/>
                </a:solidFill>
                <a:latin typeface="Trebuchet MS"/>
                <a:cs typeface="Trebuchet MS"/>
              </a:rPr>
              <a:t>directory!</a:t>
            </a:r>
            <a:r>
              <a:rPr sz="2100" spc="525" dirty="0">
                <a:solidFill>
                  <a:srgbClr val="333333"/>
                </a:solidFill>
                <a:latin typeface="Trebuchet MS"/>
                <a:cs typeface="Trebuchet MS"/>
              </a:rPr>
              <a:t> </a:t>
            </a:r>
            <a:r>
              <a:rPr sz="2100" dirty="0">
                <a:solidFill>
                  <a:srgbClr val="333333"/>
                </a:solidFill>
                <a:latin typeface="Trebuchet MS"/>
                <a:cs typeface="Trebuchet MS"/>
              </a:rPr>
              <a:t>That</a:t>
            </a:r>
            <a:r>
              <a:rPr sz="2100" spc="-50" dirty="0">
                <a:solidFill>
                  <a:srgbClr val="333333"/>
                </a:solidFill>
                <a:latin typeface="Trebuchet MS"/>
                <a:cs typeface="Trebuchet MS"/>
              </a:rPr>
              <a:t> </a:t>
            </a:r>
            <a:r>
              <a:rPr sz="2100" spc="-10" dirty="0">
                <a:solidFill>
                  <a:srgbClr val="333333"/>
                </a:solidFill>
                <a:latin typeface="Trebuchet MS"/>
                <a:cs typeface="Trebuchet MS"/>
              </a:rPr>
              <a:t>way,</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50" dirty="0">
                <a:solidFill>
                  <a:srgbClr val="333333"/>
                </a:solidFill>
                <a:latin typeface="Trebuchet MS"/>
                <a:cs typeface="Trebuchet MS"/>
              </a:rPr>
              <a:t>workload</a:t>
            </a:r>
            <a:r>
              <a:rPr sz="2100" spc="-50" dirty="0">
                <a:solidFill>
                  <a:srgbClr val="333333"/>
                </a:solidFill>
                <a:latin typeface="Trebuchet MS"/>
                <a:cs typeface="Trebuchet MS"/>
              </a:rPr>
              <a:t> </a:t>
            </a:r>
            <a:r>
              <a:rPr sz="2100" spc="80" dirty="0">
                <a:solidFill>
                  <a:srgbClr val="333333"/>
                </a:solidFill>
                <a:latin typeface="Trebuchet MS"/>
                <a:cs typeface="Trebuchet MS"/>
              </a:rPr>
              <a:t>running</a:t>
            </a:r>
            <a:r>
              <a:rPr sz="2100" spc="-50" dirty="0">
                <a:solidFill>
                  <a:srgbClr val="333333"/>
                </a:solidFill>
                <a:latin typeface="Trebuchet MS"/>
                <a:cs typeface="Trebuchet MS"/>
              </a:rPr>
              <a:t> </a:t>
            </a:r>
            <a:r>
              <a:rPr sz="2100" dirty="0">
                <a:solidFill>
                  <a:srgbClr val="333333"/>
                </a:solidFill>
                <a:latin typeface="Trebuchet MS"/>
                <a:cs typeface="Trebuchet MS"/>
              </a:rPr>
              <a:t>inside</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0" dirty="0">
                <a:solidFill>
                  <a:srgbClr val="ED2137"/>
                </a:solidFill>
                <a:latin typeface="Trebuchet MS"/>
                <a:cs typeface="Trebuchet MS"/>
              </a:rPr>
              <a:t>Pod</a:t>
            </a:r>
            <a:r>
              <a:rPr sz="2100" spc="-50" dirty="0">
                <a:solidFill>
                  <a:srgbClr val="ED2137"/>
                </a:solidFill>
                <a:latin typeface="Trebuchet MS"/>
                <a:cs typeface="Trebuchet MS"/>
              </a:rPr>
              <a:t> </a:t>
            </a:r>
            <a:r>
              <a:rPr sz="2100" spc="50" dirty="0">
                <a:solidFill>
                  <a:srgbClr val="333333"/>
                </a:solidFill>
                <a:latin typeface="Trebuchet MS"/>
                <a:cs typeface="Trebuchet MS"/>
              </a:rPr>
              <a:t>can</a:t>
            </a:r>
            <a:r>
              <a:rPr sz="2100" spc="-45" dirty="0">
                <a:solidFill>
                  <a:srgbClr val="333333"/>
                </a:solidFill>
                <a:latin typeface="Trebuchet MS"/>
                <a:cs typeface="Trebuchet MS"/>
              </a:rPr>
              <a:t> </a:t>
            </a:r>
            <a:r>
              <a:rPr sz="2100" dirty="0">
                <a:solidFill>
                  <a:srgbClr val="333333"/>
                </a:solidFill>
                <a:latin typeface="Trebuchet MS"/>
                <a:cs typeface="Trebuchet MS"/>
              </a:rPr>
              <a:t>write</a:t>
            </a:r>
            <a:r>
              <a:rPr sz="2100" spc="-50" dirty="0">
                <a:solidFill>
                  <a:srgbClr val="333333"/>
                </a:solidFill>
                <a:latin typeface="Trebuchet MS"/>
                <a:cs typeface="Trebuchet MS"/>
              </a:rPr>
              <a:t> </a:t>
            </a:r>
            <a:r>
              <a:rPr sz="2100" dirty="0">
                <a:solidFill>
                  <a:srgbClr val="333333"/>
                </a:solidFill>
                <a:latin typeface="Trebuchet MS"/>
                <a:cs typeface="Trebuchet MS"/>
              </a:rPr>
              <a:t>in</a:t>
            </a:r>
            <a:r>
              <a:rPr sz="2100" spc="-50" dirty="0">
                <a:solidFill>
                  <a:srgbClr val="333333"/>
                </a:solidFill>
                <a:latin typeface="Trebuchet MS"/>
                <a:cs typeface="Trebuchet MS"/>
              </a:rPr>
              <a:t> </a:t>
            </a:r>
            <a:r>
              <a:rPr sz="2100" spc="-25" dirty="0">
                <a:solidFill>
                  <a:srgbClr val="333333"/>
                </a:solidFill>
                <a:latin typeface="Trebuchet MS"/>
                <a:cs typeface="Trebuchet MS"/>
              </a:rPr>
              <a:t>it</a:t>
            </a:r>
            <a:endParaRPr sz="2100">
              <a:latin typeface="Trebuchet MS"/>
              <a:cs typeface="Trebuchet MS"/>
            </a:endParaRPr>
          </a:p>
          <a:p>
            <a:pPr marL="12700" marR="1793875">
              <a:lnSpc>
                <a:spcPts val="3979"/>
              </a:lnSpc>
              <a:spcBef>
                <a:spcPts val="145"/>
              </a:spcBef>
            </a:pPr>
            <a:r>
              <a:rPr sz="2100" dirty="0">
                <a:solidFill>
                  <a:srgbClr val="333333"/>
                </a:solidFill>
                <a:latin typeface="Trebuchet MS"/>
                <a:cs typeface="Trebuchet MS"/>
              </a:rPr>
              <a:t>Warning:</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200" dirty="0">
                <a:solidFill>
                  <a:srgbClr val="ED2137"/>
                </a:solidFill>
                <a:latin typeface="Tahoma"/>
                <a:cs typeface="Tahoma"/>
              </a:rPr>
              <a:t>emptyDir</a:t>
            </a:r>
            <a:r>
              <a:rPr sz="2100" spc="-45" dirty="0">
                <a:solidFill>
                  <a:srgbClr val="ED2137"/>
                </a:solidFill>
                <a:latin typeface="Tahoma"/>
                <a:cs typeface="Tahoma"/>
              </a:rPr>
              <a:t> </a:t>
            </a:r>
            <a:r>
              <a:rPr sz="2100" spc="65" dirty="0">
                <a:solidFill>
                  <a:srgbClr val="333333"/>
                </a:solidFill>
                <a:latin typeface="Trebuchet MS"/>
                <a:cs typeface="Trebuchet MS"/>
              </a:rPr>
              <a:t>volume</a:t>
            </a:r>
            <a:r>
              <a:rPr sz="2100" spc="-15" dirty="0">
                <a:solidFill>
                  <a:srgbClr val="333333"/>
                </a:solidFill>
                <a:latin typeface="Trebuchet MS"/>
                <a:cs typeface="Trebuchet MS"/>
              </a:rPr>
              <a:t> </a:t>
            </a:r>
            <a:r>
              <a:rPr sz="2100" spc="-35" dirty="0">
                <a:solidFill>
                  <a:srgbClr val="333333"/>
                </a:solidFill>
                <a:latin typeface="Trebuchet MS"/>
                <a:cs typeface="Trebuchet MS"/>
              </a:rPr>
              <a:t>lifecycle</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dirty="0">
                <a:solidFill>
                  <a:srgbClr val="333333"/>
                </a:solidFill>
                <a:latin typeface="Trebuchet MS"/>
                <a:cs typeface="Trebuchet MS"/>
              </a:rPr>
              <a:t>linked</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14" dirty="0">
                <a:solidFill>
                  <a:srgbClr val="ED2137"/>
                </a:solidFill>
                <a:latin typeface="Trebuchet MS"/>
                <a:cs typeface="Trebuchet MS"/>
              </a:rPr>
              <a:t>Pod</a:t>
            </a:r>
            <a:r>
              <a:rPr sz="2100" spc="114" dirty="0">
                <a:solidFill>
                  <a:srgbClr val="333333"/>
                </a:solidFill>
                <a:latin typeface="Trebuchet MS"/>
                <a:cs typeface="Trebuchet MS"/>
              </a:rPr>
              <a:t>'s</a:t>
            </a:r>
            <a:r>
              <a:rPr sz="2100" spc="-15" dirty="0">
                <a:solidFill>
                  <a:srgbClr val="333333"/>
                </a:solidFill>
                <a:latin typeface="Trebuchet MS"/>
                <a:cs typeface="Trebuchet MS"/>
              </a:rPr>
              <a:t> </a:t>
            </a:r>
            <a:r>
              <a:rPr sz="2100" spc="-25" dirty="0">
                <a:solidFill>
                  <a:srgbClr val="333333"/>
                </a:solidFill>
                <a:latin typeface="Trebuchet MS"/>
                <a:cs typeface="Trebuchet MS"/>
              </a:rPr>
              <a:t>lifecycle </a:t>
            </a:r>
            <a:r>
              <a:rPr sz="2100" spc="-20" dirty="0">
                <a:solidFill>
                  <a:srgbClr val="333333"/>
                </a:solidFill>
                <a:latin typeface="Trebuchet MS"/>
                <a:cs typeface="Trebuchet MS"/>
              </a:rPr>
              <a:t>If</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0" dirty="0">
                <a:solidFill>
                  <a:srgbClr val="ED2137"/>
                </a:solidFill>
                <a:latin typeface="Trebuchet MS"/>
                <a:cs typeface="Trebuchet MS"/>
              </a:rPr>
              <a:t>Pod</a:t>
            </a:r>
            <a:r>
              <a:rPr sz="2100" spc="-30" dirty="0">
                <a:solidFill>
                  <a:srgbClr val="ED2137"/>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destroyed,</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200" dirty="0">
                <a:solidFill>
                  <a:srgbClr val="ED2137"/>
                </a:solidFill>
                <a:latin typeface="Tahoma"/>
                <a:cs typeface="Tahoma"/>
              </a:rPr>
              <a:t>emptyDir</a:t>
            </a:r>
            <a:r>
              <a:rPr sz="2100" spc="-50" dirty="0">
                <a:solidFill>
                  <a:srgbClr val="ED2137"/>
                </a:solidFill>
                <a:latin typeface="Tahoma"/>
                <a:cs typeface="Tahoma"/>
              </a:rPr>
              <a:t> </a:t>
            </a:r>
            <a:r>
              <a:rPr sz="2100" dirty="0">
                <a:solidFill>
                  <a:srgbClr val="333333"/>
                </a:solidFill>
                <a:latin typeface="Trebuchet MS"/>
                <a:cs typeface="Trebuchet MS"/>
              </a:rPr>
              <a:t>is</a:t>
            </a:r>
            <a:r>
              <a:rPr sz="2100" spc="-30" dirty="0">
                <a:solidFill>
                  <a:srgbClr val="333333"/>
                </a:solidFill>
                <a:latin typeface="Trebuchet MS"/>
                <a:cs typeface="Trebuchet MS"/>
              </a:rPr>
              <a:t> </a:t>
            </a:r>
            <a:r>
              <a:rPr sz="2100" spc="60" dirty="0">
                <a:solidFill>
                  <a:srgbClr val="333333"/>
                </a:solidFill>
                <a:latin typeface="Trebuchet MS"/>
                <a:cs typeface="Trebuchet MS"/>
              </a:rPr>
              <a:t>also</a:t>
            </a:r>
            <a:r>
              <a:rPr sz="2100" spc="-25" dirty="0">
                <a:solidFill>
                  <a:srgbClr val="333333"/>
                </a:solidFill>
                <a:latin typeface="Trebuchet MS"/>
                <a:cs typeface="Trebuchet MS"/>
              </a:rPr>
              <a:t> </a:t>
            </a:r>
            <a:r>
              <a:rPr sz="2100" spc="40" dirty="0">
                <a:solidFill>
                  <a:srgbClr val="333333"/>
                </a:solidFill>
                <a:latin typeface="Trebuchet MS"/>
                <a:cs typeface="Trebuchet MS"/>
              </a:rPr>
              <a:t>destroyed</a:t>
            </a:r>
            <a:endParaRPr sz="2100">
              <a:latin typeface="Trebuchet MS"/>
              <a:cs typeface="Trebuchet MS"/>
            </a:endParaRPr>
          </a:p>
          <a:p>
            <a:pPr marL="12700">
              <a:lnSpc>
                <a:spcPct val="100000"/>
              </a:lnSpc>
              <a:spcBef>
                <a:spcPts val="1000"/>
              </a:spcBef>
            </a:pPr>
            <a:r>
              <a:rPr sz="2100" dirty="0">
                <a:solidFill>
                  <a:srgbClr val="333333"/>
                </a:solidFill>
                <a:latin typeface="Trebuchet MS"/>
                <a:cs typeface="Trebuchet MS"/>
              </a:rPr>
              <a:t>This</a:t>
            </a:r>
            <a:r>
              <a:rPr sz="2100" spc="5" dirty="0">
                <a:solidFill>
                  <a:srgbClr val="333333"/>
                </a:solidFill>
                <a:latin typeface="Trebuchet MS"/>
                <a:cs typeface="Trebuchet MS"/>
              </a:rPr>
              <a:t> </a:t>
            </a:r>
            <a:r>
              <a:rPr sz="2100" spc="65" dirty="0">
                <a:solidFill>
                  <a:srgbClr val="333333"/>
                </a:solidFill>
                <a:latin typeface="Trebuchet MS"/>
                <a:cs typeface="Trebuchet MS"/>
              </a:rPr>
              <a:t>volume</a:t>
            </a:r>
            <a:r>
              <a:rPr sz="2100" spc="10" dirty="0">
                <a:solidFill>
                  <a:srgbClr val="333333"/>
                </a:solidFill>
                <a:latin typeface="Trebuchet MS"/>
                <a:cs typeface="Trebuchet MS"/>
              </a:rPr>
              <a:t> </a:t>
            </a:r>
            <a:r>
              <a:rPr sz="2100" dirty="0">
                <a:solidFill>
                  <a:srgbClr val="333333"/>
                </a:solidFill>
                <a:latin typeface="Trebuchet MS"/>
                <a:cs typeface="Trebuchet MS"/>
              </a:rPr>
              <a:t>type</a:t>
            </a:r>
            <a:r>
              <a:rPr sz="2100" spc="5"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spc="95" dirty="0">
                <a:solidFill>
                  <a:srgbClr val="333333"/>
                </a:solidFill>
                <a:latin typeface="Trebuchet MS"/>
                <a:cs typeface="Trebuchet MS"/>
              </a:rPr>
              <a:t>used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spc="80" dirty="0">
                <a:solidFill>
                  <a:srgbClr val="333333"/>
                </a:solidFill>
                <a:latin typeface="Trebuchet MS"/>
                <a:cs typeface="Trebuchet MS"/>
              </a:rPr>
              <a:t>share</a:t>
            </a:r>
            <a:r>
              <a:rPr sz="2100" spc="10" dirty="0">
                <a:solidFill>
                  <a:srgbClr val="333333"/>
                </a:solidFill>
                <a:latin typeface="Trebuchet MS"/>
                <a:cs typeface="Trebuchet MS"/>
              </a:rPr>
              <a:t> </a:t>
            </a:r>
            <a:r>
              <a:rPr sz="2100" dirty="0">
                <a:solidFill>
                  <a:srgbClr val="333333"/>
                </a:solidFill>
                <a:latin typeface="Trebuchet MS"/>
                <a:cs typeface="Trebuchet MS"/>
              </a:rPr>
              <a:t>data</a:t>
            </a:r>
            <a:r>
              <a:rPr sz="2100" spc="5" dirty="0">
                <a:solidFill>
                  <a:srgbClr val="333333"/>
                </a:solidFill>
                <a:latin typeface="Trebuchet MS"/>
                <a:cs typeface="Trebuchet MS"/>
              </a:rPr>
              <a:t> </a:t>
            </a:r>
            <a:r>
              <a:rPr sz="2100" dirty="0">
                <a:solidFill>
                  <a:srgbClr val="333333"/>
                </a:solidFill>
                <a:latin typeface="Trebuchet MS"/>
                <a:cs typeface="Trebuchet MS"/>
              </a:rPr>
              <a:t>between</a:t>
            </a:r>
            <a:r>
              <a:rPr sz="2100" spc="10" dirty="0">
                <a:solidFill>
                  <a:srgbClr val="333333"/>
                </a:solidFill>
                <a:latin typeface="Trebuchet MS"/>
                <a:cs typeface="Trebuchet MS"/>
              </a:rPr>
              <a:t> </a:t>
            </a:r>
            <a:r>
              <a:rPr sz="2100" dirty="0">
                <a:solidFill>
                  <a:srgbClr val="333333"/>
                </a:solidFill>
                <a:latin typeface="Trebuchet MS"/>
                <a:cs typeface="Trebuchet MS"/>
              </a:rPr>
              <a:t>multiple</a:t>
            </a:r>
            <a:r>
              <a:rPr sz="2100" spc="10" dirty="0">
                <a:solidFill>
                  <a:srgbClr val="333333"/>
                </a:solidFill>
                <a:latin typeface="Trebuchet MS"/>
                <a:cs typeface="Trebuchet MS"/>
              </a:rPr>
              <a:t> </a:t>
            </a:r>
            <a:r>
              <a:rPr sz="2100" dirty="0">
                <a:solidFill>
                  <a:srgbClr val="333333"/>
                </a:solidFill>
                <a:latin typeface="Trebuchet MS"/>
                <a:cs typeface="Trebuchet MS"/>
              </a:rPr>
              <a:t>containers</a:t>
            </a:r>
            <a:r>
              <a:rPr sz="2100" spc="5"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105" dirty="0">
                <a:solidFill>
                  <a:srgbClr val="333333"/>
                </a:solidFill>
                <a:latin typeface="Trebuchet MS"/>
                <a:cs typeface="Trebuchet MS"/>
              </a:rPr>
              <a:t>same</a:t>
            </a:r>
            <a:r>
              <a:rPr sz="2100" spc="5" dirty="0">
                <a:solidFill>
                  <a:srgbClr val="333333"/>
                </a:solidFill>
                <a:latin typeface="Trebuchet MS"/>
                <a:cs typeface="Trebuchet MS"/>
              </a:rPr>
              <a:t> </a:t>
            </a:r>
            <a:r>
              <a:rPr sz="2100" spc="75" dirty="0">
                <a:solidFill>
                  <a:srgbClr val="ED2137"/>
                </a:solidFill>
                <a:latin typeface="Trebuchet MS"/>
                <a:cs typeface="Trebuchet MS"/>
              </a:rPr>
              <a:t>Pod</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28899"/>
            <a:ext cx="95250" cy="95249"/>
          </a:xfrm>
          <a:prstGeom prst="rect">
            <a:avLst/>
          </a:prstGeom>
        </p:spPr>
      </p:pic>
      <p:pic>
        <p:nvPicPr>
          <p:cNvPr id="7" name="object 7"/>
          <p:cNvPicPr/>
          <p:nvPr/>
        </p:nvPicPr>
        <p:blipFill>
          <a:blip r:embed="rId2" cstate="print"/>
          <a:stretch>
            <a:fillRect/>
          </a:stretch>
        </p:blipFill>
        <p:spPr>
          <a:xfrm>
            <a:off x="933449" y="3133724"/>
            <a:ext cx="95250" cy="95249"/>
          </a:xfrm>
          <a:prstGeom prst="rect">
            <a:avLst/>
          </a:prstGeom>
        </p:spPr>
      </p:pic>
      <p:pic>
        <p:nvPicPr>
          <p:cNvPr id="8" name="object 8"/>
          <p:cNvPicPr/>
          <p:nvPr/>
        </p:nvPicPr>
        <p:blipFill>
          <a:blip r:embed="rId2" cstate="print"/>
          <a:stretch>
            <a:fillRect/>
          </a:stretch>
        </p:blipFill>
        <p:spPr>
          <a:xfrm>
            <a:off x="933449" y="3629024"/>
            <a:ext cx="95250" cy="9524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90" dirty="0"/>
              <a:t>WHY</a:t>
            </a:r>
            <a:r>
              <a:rPr spc="-75" dirty="0"/>
              <a:t> </a:t>
            </a:r>
            <a:r>
              <a:rPr spc="-70" dirty="0"/>
              <a:t>USE </a:t>
            </a:r>
            <a:r>
              <a:rPr spc="70" dirty="0"/>
              <a:t>AN</a:t>
            </a:r>
            <a:r>
              <a:rPr spc="-70" dirty="0"/>
              <a:t> </a:t>
            </a:r>
            <a:r>
              <a:rPr spc="-90" dirty="0"/>
              <a:t>ORCHESTRATOR</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0138410" cy="1473200"/>
          </a:xfrm>
          <a:prstGeom prst="rect">
            <a:avLst/>
          </a:prstGeom>
        </p:spPr>
        <p:txBody>
          <a:bodyPr vert="horz" wrap="square" lIns="0" tIns="12700" rIns="0" bIns="0" rtlCol="0">
            <a:spAutoFit/>
          </a:bodyPr>
          <a:lstStyle/>
          <a:p>
            <a:pPr marL="12700" marR="5080">
              <a:lnSpc>
                <a:spcPct val="151800"/>
              </a:lnSpc>
              <a:spcBef>
                <a:spcPts val="100"/>
              </a:spcBef>
            </a:pPr>
            <a:r>
              <a:rPr sz="2100" spc="55" dirty="0">
                <a:solidFill>
                  <a:srgbClr val="333333"/>
                </a:solidFill>
                <a:latin typeface="Trebuchet MS"/>
                <a:cs typeface="Trebuchet MS"/>
              </a:rPr>
              <a:t>Orchestrators</a:t>
            </a:r>
            <a:r>
              <a:rPr sz="2100" dirty="0">
                <a:solidFill>
                  <a:srgbClr val="333333"/>
                </a:solidFill>
                <a:latin typeface="Trebuchet MS"/>
                <a:cs typeface="Trebuchet MS"/>
              </a:rPr>
              <a:t> are tools</a:t>
            </a:r>
            <a:r>
              <a:rPr sz="2100" spc="5" dirty="0">
                <a:solidFill>
                  <a:srgbClr val="333333"/>
                </a:solidFill>
                <a:latin typeface="Trebuchet MS"/>
                <a:cs typeface="Trebuchet MS"/>
              </a:rPr>
              <a:t> </a:t>
            </a:r>
            <a:r>
              <a:rPr sz="2100" dirty="0">
                <a:solidFill>
                  <a:srgbClr val="333333"/>
                </a:solidFill>
                <a:latin typeface="Trebuchet MS"/>
                <a:cs typeface="Trebuchet MS"/>
              </a:rPr>
              <a:t>built to</a:t>
            </a:r>
            <a:r>
              <a:rPr sz="2100" spc="5" dirty="0">
                <a:solidFill>
                  <a:srgbClr val="333333"/>
                </a:solidFill>
                <a:latin typeface="Trebuchet MS"/>
                <a:cs typeface="Trebuchet MS"/>
              </a:rPr>
              <a:t> </a:t>
            </a:r>
            <a:r>
              <a:rPr sz="2100" spc="60" dirty="0">
                <a:solidFill>
                  <a:srgbClr val="333333"/>
                </a:solidFill>
                <a:latin typeface="Trebuchet MS"/>
                <a:cs typeface="Trebuchet MS"/>
              </a:rPr>
              <a:t>ease</a:t>
            </a:r>
            <a:r>
              <a:rPr sz="2100" dirty="0">
                <a:solidFill>
                  <a:srgbClr val="333333"/>
                </a:solidFill>
                <a:latin typeface="Trebuchet MS"/>
                <a:cs typeface="Trebuchet MS"/>
              </a:rPr>
              <a:t> the </a:t>
            </a:r>
            <a:r>
              <a:rPr sz="2100" spc="85" dirty="0">
                <a:solidFill>
                  <a:srgbClr val="333333"/>
                </a:solidFill>
                <a:latin typeface="Trebuchet MS"/>
                <a:cs typeface="Trebuchet MS"/>
              </a:rPr>
              <a:t>management</a:t>
            </a:r>
            <a:r>
              <a:rPr sz="2100" spc="5" dirty="0">
                <a:solidFill>
                  <a:srgbClr val="333333"/>
                </a:solidFill>
                <a:latin typeface="Trebuchet MS"/>
                <a:cs typeface="Trebuchet MS"/>
              </a:rPr>
              <a:t> </a:t>
            </a:r>
            <a:r>
              <a:rPr sz="2100" dirty="0">
                <a:solidFill>
                  <a:srgbClr val="333333"/>
                </a:solidFill>
                <a:latin typeface="Trebuchet MS"/>
                <a:cs typeface="Trebuchet MS"/>
              </a:rPr>
              <a:t>of containerized</a:t>
            </a:r>
            <a:r>
              <a:rPr sz="2100" spc="5" dirty="0">
                <a:solidFill>
                  <a:srgbClr val="333333"/>
                </a:solidFill>
                <a:latin typeface="Trebuchet MS"/>
                <a:cs typeface="Trebuchet MS"/>
              </a:rPr>
              <a:t> </a:t>
            </a:r>
            <a:r>
              <a:rPr sz="2100" spc="40" dirty="0">
                <a:solidFill>
                  <a:srgbClr val="333333"/>
                </a:solidFill>
                <a:latin typeface="Trebuchet MS"/>
                <a:cs typeface="Trebuchet MS"/>
              </a:rPr>
              <a:t>workloads </a:t>
            </a:r>
            <a:r>
              <a:rPr sz="2100" dirty="0">
                <a:solidFill>
                  <a:srgbClr val="333333"/>
                </a:solidFill>
                <a:latin typeface="Trebuchet MS"/>
                <a:cs typeface="Trebuchet MS"/>
              </a:rPr>
              <a:t>often</a:t>
            </a:r>
            <a:r>
              <a:rPr sz="2100" spc="35" dirty="0">
                <a:solidFill>
                  <a:srgbClr val="333333"/>
                </a:solidFill>
                <a:latin typeface="Trebuchet MS"/>
                <a:cs typeface="Trebuchet MS"/>
              </a:rPr>
              <a:t> </a:t>
            </a:r>
            <a:r>
              <a:rPr sz="2100" dirty="0">
                <a:solidFill>
                  <a:srgbClr val="333333"/>
                </a:solidFill>
                <a:latin typeface="Trebuchet MS"/>
                <a:cs typeface="Trebuchet MS"/>
              </a:rPr>
              <a:t>called</a:t>
            </a:r>
            <a:r>
              <a:rPr sz="2100" spc="35" dirty="0">
                <a:solidFill>
                  <a:srgbClr val="333333"/>
                </a:solidFill>
                <a:latin typeface="Trebuchet MS"/>
                <a:cs typeface="Trebuchet MS"/>
              </a:rPr>
              <a:t> </a:t>
            </a:r>
            <a:r>
              <a:rPr sz="2100" dirty="0">
                <a:solidFill>
                  <a:srgbClr val="333333"/>
                </a:solidFill>
                <a:latin typeface="Trebuchet MS"/>
                <a:cs typeface="Trebuchet MS"/>
              </a:rPr>
              <a:t>"Datacenter</a:t>
            </a:r>
            <a:r>
              <a:rPr sz="2100" spc="35" dirty="0">
                <a:solidFill>
                  <a:srgbClr val="333333"/>
                </a:solidFill>
                <a:latin typeface="Trebuchet MS"/>
                <a:cs typeface="Trebuchet MS"/>
              </a:rPr>
              <a:t> </a:t>
            </a:r>
            <a:r>
              <a:rPr sz="2100" spc="50" dirty="0">
                <a:solidFill>
                  <a:srgbClr val="333333"/>
                </a:solidFill>
                <a:latin typeface="Trebuchet MS"/>
                <a:cs typeface="Trebuchet MS"/>
              </a:rPr>
              <a:t>Operating</a:t>
            </a:r>
            <a:r>
              <a:rPr sz="2100" spc="35" dirty="0">
                <a:solidFill>
                  <a:srgbClr val="333333"/>
                </a:solidFill>
                <a:latin typeface="Trebuchet MS"/>
                <a:cs typeface="Trebuchet MS"/>
              </a:rPr>
              <a:t> </a:t>
            </a:r>
            <a:r>
              <a:rPr sz="2100" spc="80" dirty="0">
                <a:solidFill>
                  <a:srgbClr val="333333"/>
                </a:solidFill>
                <a:latin typeface="Trebuchet MS"/>
                <a:cs typeface="Trebuchet MS"/>
              </a:rPr>
              <a:t>Systems"</a:t>
            </a:r>
            <a:endParaRPr sz="2100">
              <a:latin typeface="Trebuchet MS"/>
              <a:cs typeface="Trebuchet MS"/>
            </a:endParaRPr>
          </a:p>
          <a:p>
            <a:pPr marL="12700">
              <a:lnSpc>
                <a:spcPct val="100000"/>
              </a:lnSpc>
              <a:spcBef>
                <a:spcPts val="1230"/>
              </a:spcBef>
            </a:pPr>
            <a:r>
              <a:rPr sz="2100" dirty="0">
                <a:solidFill>
                  <a:srgbClr val="333333"/>
                </a:solidFill>
                <a:latin typeface="Trebuchet MS"/>
                <a:cs typeface="Trebuchet MS"/>
              </a:rPr>
              <a:t>Take</a:t>
            </a:r>
            <a:r>
              <a:rPr sz="2100" spc="-15" dirty="0">
                <a:solidFill>
                  <a:srgbClr val="333333"/>
                </a:solidFill>
                <a:latin typeface="Trebuchet MS"/>
                <a:cs typeface="Trebuchet MS"/>
              </a:rPr>
              <a:t> </a:t>
            </a:r>
            <a:r>
              <a:rPr sz="2100" dirty="0">
                <a:solidFill>
                  <a:srgbClr val="333333"/>
                </a:solidFill>
                <a:latin typeface="Trebuchet MS"/>
                <a:cs typeface="Trebuchet MS"/>
              </a:rPr>
              <a:t>care</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55" dirty="0">
                <a:solidFill>
                  <a:srgbClr val="333333"/>
                </a:solidFill>
                <a:latin typeface="Trebuchet MS"/>
                <a:cs typeface="Trebuchet MS"/>
              </a:rPr>
              <a:t>deployment</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spc="80" dirty="0">
                <a:solidFill>
                  <a:srgbClr val="333333"/>
                </a:solidFill>
                <a:latin typeface="Trebuchet MS"/>
                <a:cs typeface="Trebuchet MS"/>
              </a:rPr>
              <a:t>your</a:t>
            </a:r>
            <a:r>
              <a:rPr sz="2100" spc="-15" dirty="0">
                <a:solidFill>
                  <a:srgbClr val="333333"/>
                </a:solidFill>
                <a:latin typeface="Trebuchet MS"/>
                <a:cs typeface="Trebuchet MS"/>
              </a:rPr>
              <a:t> </a:t>
            </a:r>
            <a:r>
              <a:rPr sz="2100" dirty="0">
                <a:solidFill>
                  <a:srgbClr val="333333"/>
                </a:solidFill>
                <a:latin typeface="Trebuchet MS"/>
                <a:cs typeface="Trebuchet MS"/>
              </a:rPr>
              <a:t>application</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dirty="0">
                <a:solidFill>
                  <a:srgbClr val="333333"/>
                </a:solidFill>
                <a:latin typeface="Trebuchet MS"/>
                <a:cs typeface="Trebuchet MS"/>
              </a:rPr>
              <a:t>its</a:t>
            </a:r>
            <a:r>
              <a:rPr sz="2100" spc="-15" dirty="0">
                <a:solidFill>
                  <a:srgbClr val="333333"/>
                </a:solidFill>
                <a:latin typeface="Trebuchet MS"/>
                <a:cs typeface="Trebuchet MS"/>
              </a:rPr>
              <a:t> </a:t>
            </a:r>
            <a:r>
              <a:rPr sz="2100" dirty="0">
                <a:solidFill>
                  <a:srgbClr val="333333"/>
                </a:solidFill>
                <a:latin typeface="Trebuchet MS"/>
                <a:cs typeface="Trebuchet MS"/>
              </a:rPr>
              <a:t>network</a:t>
            </a:r>
            <a:r>
              <a:rPr sz="2100" spc="-15" dirty="0">
                <a:solidFill>
                  <a:srgbClr val="333333"/>
                </a:solidFill>
                <a:latin typeface="Trebuchet MS"/>
                <a:cs typeface="Trebuchet MS"/>
              </a:rPr>
              <a:t> </a:t>
            </a:r>
            <a:r>
              <a:rPr sz="2100" spc="-10" dirty="0">
                <a:solidFill>
                  <a:srgbClr val="333333"/>
                </a:solidFill>
                <a:latin typeface="Trebuchet MS"/>
                <a:cs typeface="Trebuchet MS"/>
              </a:rPr>
              <a:t>accessibility</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002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00249"/>
            <a:ext cx="12211050" cy="5210175"/>
            <a:chOff x="809624" y="2000249"/>
            <a:chExt cx="12211050" cy="5210175"/>
          </a:xfrm>
        </p:grpSpPr>
        <p:sp>
          <p:nvSpPr>
            <p:cNvPr id="4" name="object 4"/>
            <p:cNvSpPr/>
            <p:nvPr/>
          </p:nvSpPr>
          <p:spPr>
            <a:xfrm>
              <a:off x="809612" y="2000249"/>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00249"/>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11515090" cy="1006475"/>
          </a:xfrm>
          <a:prstGeom prst="rect">
            <a:avLst/>
          </a:prstGeom>
        </p:spPr>
        <p:txBody>
          <a:bodyPr vert="horz" wrap="square" lIns="0" tIns="98425" rIns="0" bIns="0" rtlCol="0">
            <a:spAutoFit/>
          </a:bodyPr>
          <a:lstStyle/>
          <a:p>
            <a:pPr marL="12700" marR="5080">
              <a:lnSpc>
                <a:spcPts val="3529"/>
              </a:lnSpc>
              <a:spcBef>
                <a:spcPts val="775"/>
              </a:spcBef>
            </a:pPr>
            <a:r>
              <a:rPr dirty="0"/>
              <a:t>SHARING</a:t>
            </a:r>
            <a:r>
              <a:rPr spc="-110" dirty="0"/>
              <a:t> </a:t>
            </a:r>
            <a:r>
              <a:rPr spc="-30" dirty="0"/>
              <a:t>DATA</a:t>
            </a:r>
            <a:r>
              <a:rPr spc="-105" dirty="0"/>
              <a:t> </a:t>
            </a:r>
            <a:r>
              <a:rPr dirty="0"/>
              <a:t>BETWEEN</a:t>
            </a:r>
            <a:r>
              <a:rPr spc="-110" dirty="0"/>
              <a:t> </a:t>
            </a:r>
            <a:r>
              <a:rPr spc="200" dirty="0"/>
              <a:t>TWO</a:t>
            </a:r>
            <a:r>
              <a:rPr spc="-105" dirty="0"/>
              <a:t> </a:t>
            </a:r>
            <a:r>
              <a:rPr spc="-75" dirty="0"/>
              <a:t>CONTAINERS</a:t>
            </a:r>
            <a:r>
              <a:rPr spc="-105" dirty="0"/>
              <a:t> </a:t>
            </a:r>
            <a:r>
              <a:rPr dirty="0"/>
              <a:t>IN</a:t>
            </a:r>
            <a:r>
              <a:rPr spc="-110" dirty="0"/>
              <a:t> </a:t>
            </a:r>
            <a:r>
              <a:rPr spc="-25" dirty="0"/>
              <a:t>THE </a:t>
            </a:r>
            <a:r>
              <a:rPr spc="-10" dirty="0"/>
              <a:t>SAME</a:t>
            </a:r>
            <a:r>
              <a:rPr spc="-225" dirty="0"/>
              <a:t> </a:t>
            </a:r>
            <a:r>
              <a:rPr spc="-25" dirty="0"/>
              <a:t>POD</a:t>
            </a:r>
          </a:p>
        </p:txBody>
      </p:sp>
      <p:sp>
        <p:nvSpPr>
          <p:cNvPr id="7" name="object 7"/>
          <p:cNvSpPr txBox="1"/>
          <p:nvPr/>
        </p:nvSpPr>
        <p:spPr>
          <a:xfrm>
            <a:off x="949325" y="2073275"/>
            <a:ext cx="7596505" cy="5129609"/>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dirty="0">
              <a:latin typeface="Tahoma"/>
              <a:cs typeface="Tahoma"/>
            </a:endParaRPr>
          </a:p>
          <a:p>
            <a:pPr marL="12700" marR="5808980">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dirty="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200" dirty="0">
                <a:latin typeface="Tahoma"/>
                <a:cs typeface="Tahoma"/>
              </a:rPr>
              <a:t>shared</a:t>
            </a:r>
            <a:r>
              <a:rPr sz="1650" spc="200" dirty="0">
                <a:solidFill>
                  <a:srgbClr val="999999"/>
                </a:solidFill>
                <a:latin typeface="Tahoma"/>
                <a:cs typeface="Tahoma"/>
              </a:rPr>
              <a:t>-</a:t>
            </a:r>
            <a:r>
              <a:rPr sz="1650" spc="260" dirty="0">
                <a:latin typeface="Tahoma"/>
                <a:cs typeface="Tahoma"/>
              </a:rPr>
              <a:t>vol</a:t>
            </a:r>
            <a:endParaRPr sz="1650" dirty="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dirty="0">
              <a:latin typeface="Tahoma"/>
              <a:cs typeface="Tahoma"/>
            </a:endParaRPr>
          </a:p>
          <a:p>
            <a:pPr marL="264795">
              <a:lnSpc>
                <a:spcPts val="1875"/>
              </a:lnSpc>
            </a:pPr>
            <a:r>
              <a:rPr sz="1650" spc="150" dirty="0">
                <a:solidFill>
                  <a:srgbClr val="0077AA"/>
                </a:solidFill>
                <a:latin typeface="Tahoma"/>
                <a:cs typeface="Tahoma"/>
              </a:rPr>
              <a:t>volumes</a:t>
            </a:r>
            <a:r>
              <a:rPr sz="1650" spc="150" dirty="0">
                <a:solidFill>
                  <a:srgbClr val="999999"/>
                </a:solidFill>
                <a:latin typeface="Tahoma"/>
                <a:cs typeface="Tahoma"/>
              </a:rPr>
              <a:t>:</a:t>
            </a:r>
            <a:endParaRPr sz="1650" dirty="0">
              <a:latin typeface="Tahoma"/>
              <a:cs typeface="Tahoma"/>
            </a:endParaRPr>
          </a:p>
          <a:p>
            <a:pPr marL="767715" marR="4294505" indent="-250825">
              <a:lnSpc>
                <a:spcPts val="1880"/>
              </a:lnSpc>
              <a:spcBef>
                <a:spcPts val="95"/>
              </a:spcBef>
              <a:buClr>
                <a:srgbClr val="999999"/>
              </a:buClr>
              <a:buChar char="-"/>
              <a:tabLst>
                <a:tab pos="76962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70"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00" dirty="0">
                <a:latin typeface="Tahoma"/>
                <a:cs typeface="Tahoma"/>
              </a:rPr>
              <a:t>shared</a:t>
            </a:r>
            <a:r>
              <a:rPr sz="1650" spc="200" dirty="0">
                <a:solidFill>
                  <a:srgbClr val="999999"/>
                </a:solidFill>
                <a:latin typeface="Tahoma"/>
                <a:cs typeface="Tahoma"/>
              </a:rPr>
              <a:t>-</a:t>
            </a:r>
            <a:r>
              <a:rPr sz="1650" spc="170" dirty="0">
                <a:latin typeface="Tahoma"/>
                <a:cs typeface="Tahoma"/>
              </a:rPr>
              <a:t>data 	</a:t>
            </a:r>
            <a:r>
              <a:rPr sz="1650" spc="185" dirty="0">
                <a:solidFill>
                  <a:srgbClr val="0077AA"/>
                </a:solidFill>
                <a:latin typeface="Tahoma"/>
                <a:cs typeface="Tahoma"/>
              </a:rPr>
              <a:t>emptyDir</a:t>
            </a:r>
            <a:r>
              <a:rPr sz="1650" spc="185" dirty="0">
                <a:solidFill>
                  <a:srgbClr val="999999"/>
                </a:solidFill>
                <a:latin typeface="Tahoma"/>
                <a:cs typeface="Tahoma"/>
              </a:rPr>
              <a:t>:</a:t>
            </a:r>
            <a:r>
              <a:rPr sz="1650" spc="470" dirty="0">
                <a:solidFill>
                  <a:srgbClr val="999999"/>
                </a:solidFill>
                <a:latin typeface="Tahoma"/>
                <a:cs typeface="Tahoma"/>
              </a:rPr>
              <a:t> </a:t>
            </a:r>
            <a:r>
              <a:rPr sz="1650" spc="175" dirty="0">
                <a:solidFill>
                  <a:srgbClr val="999999"/>
                </a:solidFill>
                <a:latin typeface="Tahoma"/>
                <a:cs typeface="Tahoma"/>
              </a:rPr>
              <a:t>{}</a:t>
            </a:r>
            <a:endParaRPr sz="1650" dirty="0">
              <a:latin typeface="Tahoma"/>
              <a:cs typeface="Tahoma"/>
            </a:endParaRPr>
          </a:p>
          <a:p>
            <a:pPr marL="264795">
              <a:lnSpc>
                <a:spcPts val="1770"/>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dirty="0">
              <a:latin typeface="Tahoma"/>
              <a:cs typeface="Tahoma"/>
            </a:endParaRPr>
          </a:p>
          <a:p>
            <a:pPr marL="767715" indent="-250825">
              <a:lnSpc>
                <a:spcPts val="1875"/>
              </a:lnSpc>
              <a:buClr>
                <a:srgbClr val="999999"/>
              </a:buClr>
              <a:buChar char="-"/>
              <a:tabLst>
                <a:tab pos="767715"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254" dirty="0">
                <a:latin typeface="Tahoma"/>
                <a:cs typeface="Tahoma"/>
              </a:rPr>
              <a:t>log2fs</a:t>
            </a:r>
            <a:endParaRPr sz="1650" dirty="0">
              <a:latin typeface="Tahoma"/>
              <a:cs typeface="Tahoma"/>
            </a:endParaRPr>
          </a:p>
          <a:p>
            <a:pPr marL="769620" marR="5080">
              <a:lnSpc>
                <a:spcPts val="1880"/>
              </a:lnSpc>
              <a:spcBef>
                <a:spcPts val="95"/>
              </a:spcBef>
            </a:pPr>
            <a:r>
              <a:rPr sz="1650" spc="155" dirty="0">
                <a:solidFill>
                  <a:srgbClr val="0077AA"/>
                </a:solidFill>
                <a:latin typeface="Tahoma"/>
                <a:cs typeface="Tahoma"/>
              </a:rPr>
              <a:t>image</a:t>
            </a:r>
            <a:r>
              <a:rPr sz="1650" spc="155" dirty="0">
                <a:solidFill>
                  <a:srgbClr val="999999"/>
                </a:solidFill>
                <a:latin typeface="Tahoma"/>
                <a:cs typeface="Tahoma"/>
              </a:rPr>
              <a:t>:</a:t>
            </a:r>
            <a:r>
              <a:rPr sz="1650" spc="60" dirty="0">
                <a:solidFill>
                  <a:srgbClr val="999999"/>
                </a:solidFill>
                <a:latin typeface="Tahoma"/>
                <a:cs typeface="Tahoma"/>
              </a:rPr>
              <a:t>  </a:t>
            </a:r>
            <a:r>
              <a:rPr lang="fr-FR" sz="1650" spc="235" dirty="0" err="1">
                <a:latin typeface="Tahoma"/>
                <a:cs typeface="Tahoma"/>
              </a:rPr>
              <a:t>bitbox</a:t>
            </a:r>
            <a:r>
              <a:rPr sz="1650" spc="235" dirty="0">
                <a:latin typeface="Tahoma"/>
                <a:cs typeface="Tahoma"/>
              </a:rPr>
              <a:t>/k8s</a:t>
            </a:r>
            <a:r>
              <a:rPr sz="1650" spc="235" dirty="0">
                <a:solidFill>
                  <a:srgbClr val="999999"/>
                </a:solidFill>
                <a:latin typeface="Tahoma"/>
                <a:cs typeface="Tahoma"/>
              </a:rPr>
              <a:t>-</a:t>
            </a:r>
            <a:r>
              <a:rPr sz="1650" spc="305" dirty="0">
                <a:latin typeface="Tahoma"/>
                <a:cs typeface="Tahoma"/>
              </a:rPr>
              <a:t>training</a:t>
            </a:r>
            <a:r>
              <a:rPr sz="1650" spc="305" dirty="0">
                <a:solidFill>
                  <a:srgbClr val="999999"/>
                </a:solidFill>
                <a:latin typeface="Tahoma"/>
                <a:cs typeface="Tahoma"/>
              </a:rPr>
              <a:t>-</a:t>
            </a:r>
            <a:r>
              <a:rPr sz="1650" spc="225" dirty="0">
                <a:latin typeface="Tahoma"/>
                <a:cs typeface="Tahoma"/>
              </a:rPr>
              <a:t>nginx</a:t>
            </a:r>
            <a:r>
              <a:rPr sz="1650" spc="225" dirty="0">
                <a:solidFill>
                  <a:srgbClr val="999999"/>
                </a:solidFill>
                <a:latin typeface="Tahoma"/>
                <a:cs typeface="Tahoma"/>
              </a:rPr>
              <a:t>-</a:t>
            </a:r>
            <a:r>
              <a:rPr sz="1650" spc="260" dirty="0">
                <a:latin typeface="Tahoma"/>
                <a:cs typeface="Tahoma"/>
              </a:rPr>
              <a:t>log2fs</a:t>
            </a:r>
            <a:r>
              <a:rPr sz="1650" spc="260" dirty="0">
                <a:solidFill>
                  <a:srgbClr val="999999"/>
                </a:solidFill>
                <a:latin typeface="Tahoma"/>
                <a:cs typeface="Tahoma"/>
              </a:rPr>
              <a:t>:</a:t>
            </a:r>
            <a:r>
              <a:rPr sz="1650" spc="260" dirty="0">
                <a:latin typeface="Tahoma"/>
                <a:cs typeface="Tahoma"/>
              </a:rPr>
              <a:t>1.19</a:t>
            </a:r>
            <a:r>
              <a:rPr sz="1650" spc="260" dirty="0">
                <a:solidFill>
                  <a:srgbClr val="999999"/>
                </a:solidFill>
                <a:latin typeface="Tahoma"/>
                <a:cs typeface="Tahoma"/>
              </a:rPr>
              <a:t>-</a:t>
            </a:r>
            <a:r>
              <a:rPr sz="1650" spc="285" dirty="0">
                <a:latin typeface="Tahoma"/>
                <a:cs typeface="Tahoma"/>
              </a:rPr>
              <a:t>alpine</a:t>
            </a:r>
            <a:r>
              <a:rPr sz="1650" spc="285" dirty="0">
                <a:solidFill>
                  <a:srgbClr val="999999"/>
                </a:solidFill>
                <a:latin typeface="Tahoma"/>
                <a:cs typeface="Tahoma"/>
              </a:rPr>
              <a:t>-</a:t>
            </a:r>
            <a:r>
              <a:rPr sz="1650" spc="100" dirty="0">
                <a:latin typeface="Tahoma"/>
                <a:cs typeface="Tahoma"/>
              </a:rPr>
              <a:t>v1 </a:t>
            </a:r>
            <a:r>
              <a:rPr sz="1650" spc="114" dirty="0">
                <a:solidFill>
                  <a:srgbClr val="0077AA"/>
                </a:solidFill>
                <a:latin typeface="Tahoma"/>
                <a:cs typeface="Tahoma"/>
              </a:rPr>
              <a:t>volumeMounts</a:t>
            </a:r>
            <a:r>
              <a:rPr sz="1650" spc="114" dirty="0">
                <a:solidFill>
                  <a:srgbClr val="999999"/>
                </a:solidFill>
                <a:latin typeface="Tahoma"/>
                <a:cs typeface="Tahoma"/>
              </a:rPr>
              <a:t>:</a:t>
            </a:r>
            <a:endParaRPr sz="1650" dirty="0">
              <a:latin typeface="Tahoma"/>
              <a:cs typeface="Tahoma"/>
            </a:endParaRPr>
          </a:p>
          <a:p>
            <a:pPr marL="1272540" lvl="1" indent="-250825">
              <a:lnSpc>
                <a:spcPts val="1770"/>
              </a:lnSpc>
              <a:buClr>
                <a:srgbClr val="999999"/>
              </a:buClr>
              <a:buChar char="-"/>
              <a:tabLst>
                <a:tab pos="127254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70"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00" dirty="0">
                <a:latin typeface="Tahoma"/>
                <a:cs typeface="Tahoma"/>
              </a:rPr>
              <a:t>shared</a:t>
            </a:r>
            <a:r>
              <a:rPr sz="1650" spc="200" dirty="0">
                <a:solidFill>
                  <a:srgbClr val="999999"/>
                </a:solidFill>
                <a:latin typeface="Tahoma"/>
                <a:cs typeface="Tahoma"/>
              </a:rPr>
              <a:t>-</a:t>
            </a:r>
            <a:r>
              <a:rPr sz="1650" spc="170" dirty="0">
                <a:latin typeface="Tahoma"/>
                <a:cs typeface="Tahoma"/>
              </a:rPr>
              <a:t>data</a:t>
            </a:r>
            <a:endParaRPr sz="1650" dirty="0">
              <a:latin typeface="Tahoma"/>
              <a:cs typeface="Tahoma"/>
            </a:endParaRPr>
          </a:p>
          <a:p>
            <a:pPr marL="1273810">
              <a:lnSpc>
                <a:spcPts val="1875"/>
              </a:lnSpc>
            </a:pPr>
            <a:r>
              <a:rPr sz="1650" spc="135" dirty="0">
                <a:solidFill>
                  <a:srgbClr val="0077AA"/>
                </a:solidFill>
                <a:latin typeface="Tahoma"/>
                <a:cs typeface="Tahoma"/>
              </a:rPr>
              <a:t>mountPath</a:t>
            </a:r>
            <a:r>
              <a:rPr sz="1650" spc="135" dirty="0">
                <a:solidFill>
                  <a:srgbClr val="999999"/>
                </a:solidFill>
                <a:latin typeface="Tahoma"/>
                <a:cs typeface="Tahoma"/>
              </a:rPr>
              <a:t>:</a:t>
            </a:r>
            <a:r>
              <a:rPr sz="1650" spc="475" dirty="0">
                <a:solidFill>
                  <a:srgbClr val="999999"/>
                </a:solidFill>
                <a:latin typeface="Tahoma"/>
                <a:cs typeface="Tahoma"/>
              </a:rPr>
              <a:t> </a:t>
            </a:r>
            <a:r>
              <a:rPr sz="1650" spc="245" dirty="0">
                <a:latin typeface="Tahoma"/>
                <a:cs typeface="Tahoma"/>
              </a:rPr>
              <a:t>/var/log/nginx</a:t>
            </a:r>
            <a:endParaRPr sz="1650" dirty="0">
              <a:latin typeface="Tahoma"/>
              <a:cs typeface="Tahoma"/>
            </a:endParaRPr>
          </a:p>
          <a:p>
            <a:pPr marL="767715" indent="-250825">
              <a:lnSpc>
                <a:spcPts val="1875"/>
              </a:lnSpc>
              <a:buClr>
                <a:srgbClr val="999999"/>
              </a:buClr>
              <a:buChar char="-"/>
              <a:tabLst>
                <a:tab pos="767715"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320" dirty="0">
                <a:latin typeface="Tahoma"/>
                <a:cs typeface="Tahoma"/>
              </a:rPr>
              <a:t>shell</a:t>
            </a:r>
            <a:endParaRPr sz="1650" dirty="0">
              <a:latin typeface="Tahoma"/>
              <a:cs typeface="Tahoma"/>
            </a:endParaRPr>
          </a:p>
          <a:p>
            <a:pPr marL="769620">
              <a:lnSpc>
                <a:spcPts val="1875"/>
              </a:lnSpc>
            </a:pPr>
            <a:r>
              <a:rPr sz="1650" spc="155" dirty="0">
                <a:solidFill>
                  <a:srgbClr val="0077AA"/>
                </a:solidFill>
                <a:latin typeface="Tahoma"/>
                <a:cs typeface="Tahoma"/>
              </a:rPr>
              <a:t>image</a:t>
            </a:r>
            <a:r>
              <a:rPr sz="1650" spc="155" dirty="0">
                <a:solidFill>
                  <a:srgbClr val="999999"/>
                </a:solidFill>
                <a:latin typeface="Tahoma"/>
                <a:cs typeface="Tahoma"/>
              </a:rPr>
              <a:t>:</a:t>
            </a:r>
            <a:r>
              <a:rPr sz="1650" dirty="0">
                <a:solidFill>
                  <a:srgbClr val="999999"/>
                </a:solidFill>
                <a:latin typeface="Tahoma"/>
                <a:cs typeface="Tahoma"/>
              </a:rPr>
              <a:t>  </a:t>
            </a:r>
            <a:r>
              <a:rPr sz="1650" spc="200" dirty="0">
                <a:latin typeface="Tahoma"/>
                <a:cs typeface="Tahoma"/>
              </a:rPr>
              <a:t>debian</a:t>
            </a:r>
            <a:r>
              <a:rPr sz="1650" spc="200" dirty="0">
                <a:solidFill>
                  <a:srgbClr val="999999"/>
                </a:solidFill>
                <a:latin typeface="Tahoma"/>
                <a:cs typeface="Tahoma"/>
              </a:rPr>
              <a:t>:</a:t>
            </a:r>
            <a:r>
              <a:rPr sz="1650" spc="200" dirty="0">
                <a:latin typeface="Tahoma"/>
                <a:cs typeface="Tahoma"/>
              </a:rPr>
              <a:t>11</a:t>
            </a:r>
            <a:r>
              <a:rPr sz="1650" spc="200" dirty="0">
                <a:solidFill>
                  <a:srgbClr val="999999"/>
                </a:solidFill>
                <a:latin typeface="Tahoma"/>
                <a:cs typeface="Tahoma"/>
              </a:rPr>
              <a:t>-</a:t>
            </a:r>
            <a:r>
              <a:rPr sz="1650" spc="250" dirty="0">
                <a:latin typeface="Tahoma"/>
                <a:cs typeface="Tahoma"/>
              </a:rPr>
              <a:t>slim</a:t>
            </a:r>
            <a:endParaRPr sz="1650" dirty="0">
              <a:latin typeface="Tahoma"/>
              <a:cs typeface="Tahoma"/>
            </a:endParaRPr>
          </a:p>
          <a:p>
            <a:pPr marL="769620" marR="1645285">
              <a:lnSpc>
                <a:spcPts val="1880"/>
              </a:lnSpc>
              <a:spcBef>
                <a:spcPts val="90"/>
              </a:spcBef>
            </a:pPr>
            <a:r>
              <a:rPr sz="1650" dirty="0">
                <a:solidFill>
                  <a:srgbClr val="0077AA"/>
                </a:solidFill>
                <a:latin typeface="Tahoma"/>
                <a:cs typeface="Tahoma"/>
              </a:rPr>
              <a:t>command</a:t>
            </a:r>
            <a:r>
              <a:rPr sz="1650" dirty="0">
                <a:solidFill>
                  <a:srgbClr val="999999"/>
                </a:solidFill>
                <a:latin typeface="Tahoma"/>
                <a:cs typeface="Tahoma"/>
              </a:rPr>
              <a:t>:</a:t>
            </a:r>
            <a:r>
              <a:rPr sz="1650" spc="5" dirty="0">
                <a:solidFill>
                  <a:srgbClr val="999999"/>
                </a:solidFill>
                <a:latin typeface="Tahoma"/>
                <a:cs typeface="Tahoma"/>
              </a:rPr>
              <a:t>  </a:t>
            </a:r>
            <a:r>
              <a:rPr sz="1650" spc="250" dirty="0">
                <a:solidFill>
                  <a:srgbClr val="999999"/>
                </a:solidFill>
                <a:latin typeface="Tahoma"/>
                <a:cs typeface="Tahoma"/>
              </a:rPr>
              <a:t>[</a:t>
            </a:r>
            <a:r>
              <a:rPr sz="1650" spc="250" dirty="0">
                <a:solidFill>
                  <a:srgbClr val="669900"/>
                </a:solidFill>
                <a:latin typeface="Tahoma"/>
                <a:cs typeface="Tahoma"/>
              </a:rPr>
              <a:t>"bash"</a:t>
            </a:r>
            <a:r>
              <a:rPr sz="1650" spc="250" dirty="0">
                <a:solidFill>
                  <a:srgbClr val="999999"/>
                </a:solidFill>
                <a:latin typeface="Tahoma"/>
                <a:cs typeface="Tahoma"/>
              </a:rPr>
              <a:t>,</a:t>
            </a:r>
            <a:r>
              <a:rPr sz="1650" spc="10" dirty="0">
                <a:solidFill>
                  <a:srgbClr val="999999"/>
                </a:solidFill>
                <a:latin typeface="Tahoma"/>
                <a:cs typeface="Tahoma"/>
              </a:rPr>
              <a:t>  </a:t>
            </a:r>
            <a:r>
              <a:rPr sz="1650" spc="295" dirty="0">
                <a:solidFill>
                  <a:srgbClr val="669900"/>
                </a:solidFill>
                <a:latin typeface="Tahoma"/>
                <a:cs typeface="Tahoma"/>
              </a:rPr>
              <a:t>"-</a:t>
            </a:r>
            <a:r>
              <a:rPr sz="1650" spc="385" dirty="0">
                <a:solidFill>
                  <a:srgbClr val="669900"/>
                </a:solidFill>
                <a:latin typeface="Tahoma"/>
                <a:cs typeface="Tahoma"/>
              </a:rPr>
              <a:t>c"</a:t>
            </a:r>
            <a:r>
              <a:rPr sz="1650" spc="385" dirty="0">
                <a:solidFill>
                  <a:srgbClr val="999999"/>
                </a:solidFill>
                <a:latin typeface="Tahoma"/>
                <a:cs typeface="Tahoma"/>
              </a:rPr>
              <a:t>,</a:t>
            </a:r>
            <a:r>
              <a:rPr sz="1650" spc="10" dirty="0">
                <a:solidFill>
                  <a:srgbClr val="999999"/>
                </a:solidFill>
                <a:latin typeface="Tahoma"/>
                <a:cs typeface="Tahoma"/>
              </a:rPr>
              <a:t>  </a:t>
            </a:r>
            <a:r>
              <a:rPr sz="1650" spc="254" dirty="0">
                <a:solidFill>
                  <a:srgbClr val="669900"/>
                </a:solidFill>
                <a:latin typeface="Tahoma"/>
                <a:cs typeface="Tahoma"/>
              </a:rPr>
              <a:t>"sleep</a:t>
            </a:r>
            <a:r>
              <a:rPr sz="1650" spc="10" dirty="0">
                <a:solidFill>
                  <a:srgbClr val="669900"/>
                </a:solidFill>
                <a:latin typeface="Tahoma"/>
                <a:cs typeface="Tahoma"/>
              </a:rPr>
              <a:t>  </a:t>
            </a:r>
            <a:r>
              <a:rPr sz="1650" spc="360" dirty="0">
                <a:solidFill>
                  <a:srgbClr val="669900"/>
                </a:solidFill>
                <a:latin typeface="Tahoma"/>
                <a:cs typeface="Tahoma"/>
              </a:rPr>
              <a:t>infinity"</a:t>
            </a:r>
            <a:r>
              <a:rPr sz="1650" spc="360" dirty="0">
                <a:solidFill>
                  <a:srgbClr val="999999"/>
                </a:solidFill>
                <a:latin typeface="Tahoma"/>
                <a:cs typeface="Tahoma"/>
              </a:rPr>
              <a:t>] </a:t>
            </a:r>
            <a:r>
              <a:rPr sz="1650" spc="114" dirty="0">
                <a:solidFill>
                  <a:srgbClr val="0077AA"/>
                </a:solidFill>
                <a:latin typeface="Tahoma"/>
                <a:cs typeface="Tahoma"/>
              </a:rPr>
              <a:t>volumeMounts</a:t>
            </a:r>
            <a:r>
              <a:rPr sz="1650" spc="114" dirty="0">
                <a:solidFill>
                  <a:srgbClr val="999999"/>
                </a:solidFill>
                <a:latin typeface="Tahoma"/>
                <a:cs typeface="Tahoma"/>
              </a:rPr>
              <a:t>:</a:t>
            </a:r>
            <a:endParaRPr sz="1650" dirty="0">
              <a:latin typeface="Tahoma"/>
              <a:cs typeface="Tahoma"/>
            </a:endParaRPr>
          </a:p>
          <a:p>
            <a:pPr marL="1272540" lvl="1" indent="-250825">
              <a:lnSpc>
                <a:spcPts val="1770"/>
              </a:lnSpc>
              <a:buClr>
                <a:srgbClr val="999999"/>
              </a:buClr>
              <a:buChar char="-"/>
              <a:tabLst>
                <a:tab pos="127254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70"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00" dirty="0">
                <a:latin typeface="Tahoma"/>
                <a:cs typeface="Tahoma"/>
              </a:rPr>
              <a:t>shared</a:t>
            </a:r>
            <a:r>
              <a:rPr sz="1650" spc="200" dirty="0">
                <a:solidFill>
                  <a:srgbClr val="999999"/>
                </a:solidFill>
                <a:latin typeface="Tahoma"/>
                <a:cs typeface="Tahoma"/>
              </a:rPr>
              <a:t>-</a:t>
            </a:r>
            <a:r>
              <a:rPr sz="1650" spc="170" dirty="0">
                <a:latin typeface="Tahoma"/>
                <a:cs typeface="Tahoma"/>
              </a:rPr>
              <a:t>data</a:t>
            </a:r>
            <a:endParaRPr sz="1650" dirty="0">
              <a:latin typeface="Tahoma"/>
              <a:cs typeface="Tahoma"/>
            </a:endParaRPr>
          </a:p>
          <a:p>
            <a:pPr marL="1273810">
              <a:lnSpc>
                <a:spcPts val="1930"/>
              </a:lnSpc>
            </a:pPr>
            <a:r>
              <a:rPr sz="1650" spc="135" dirty="0">
                <a:solidFill>
                  <a:srgbClr val="0077AA"/>
                </a:solidFill>
                <a:latin typeface="Tahoma"/>
                <a:cs typeface="Tahoma"/>
              </a:rPr>
              <a:t>mountPath</a:t>
            </a:r>
            <a:r>
              <a:rPr sz="1650" spc="135" dirty="0">
                <a:solidFill>
                  <a:srgbClr val="999999"/>
                </a:solidFill>
                <a:latin typeface="Tahoma"/>
                <a:cs typeface="Tahoma"/>
              </a:rPr>
              <a:t>:</a:t>
            </a:r>
            <a:r>
              <a:rPr sz="1650" spc="475" dirty="0">
                <a:solidFill>
                  <a:srgbClr val="999999"/>
                </a:solidFill>
                <a:latin typeface="Tahoma"/>
                <a:cs typeface="Tahoma"/>
              </a:rPr>
              <a:t> </a:t>
            </a:r>
            <a:r>
              <a:rPr sz="1650" spc="215" dirty="0">
                <a:latin typeface="Tahoma"/>
                <a:cs typeface="Tahoma"/>
              </a:rPr>
              <a:t>/data</a:t>
            </a:r>
            <a:endParaRPr sz="1650" dirty="0">
              <a:latin typeface="Tahoma"/>
              <a:cs typeface="Tahoma"/>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436870" cy="558800"/>
          </a:xfrm>
          <a:prstGeom prst="rect">
            <a:avLst/>
          </a:prstGeom>
        </p:spPr>
        <p:txBody>
          <a:bodyPr vert="horz" wrap="square" lIns="0" tIns="12700" rIns="0" bIns="0" rtlCol="0">
            <a:spAutoFit/>
          </a:bodyPr>
          <a:lstStyle/>
          <a:p>
            <a:pPr marL="12700">
              <a:lnSpc>
                <a:spcPct val="100000"/>
              </a:lnSpc>
              <a:spcBef>
                <a:spcPts val="100"/>
              </a:spcBef>
            </a:pPr>
            <a:r>
              <a:rPr spc="-110" dirty="0"/>
              <a:t>ACCESSING</a:t>
            </a:r>
            <a:r>
              <a:rPr spc="-114" dirty="0"/>
              <a:t> </a:t>
            </a:r>
            <a:r>
              <a:rPr spc="75" dirty="0"/>
              <a:t>A</a:t>
            </a:r>
            <a:r>
              <a:rPr spc="-114" dirty="0"/>
              <a:t> </a:t>
            </a:r>
            <a:r>
              <a:rPr dirty="0"/>
              <a:t>NODE'S</a:t>
            </a:r>
            <a:r>
              <a:rPr spc="-114" dirty="0"/>
              <a:t> </a:t>
            </a:r>
            <a:r>
              <a:rPr spc="-60" dirty="0"/>
              <a:t>FS</a:t>
            </a:r>
          </a:p>
        </p:txBody>
      </p:sp>
      <p:pic>
        <p:nvPicPr>
          <p:cNvPr id="3" name="object 3"/>
          <p:cNvPicPr/>
          <p:nvPr/>
        </p:nvPicPr>
        <p:blipFill>
          <a:blip r:embed="rId2" cstate="print"/>
          <a:stretch>
            <a:fillRect/>
          </a:stretch>
        </p:blipFill>
        <p:spPr>
          <a:xfrm>
            <a:off x="933449" y="3514724"/>
            <a:ext cx="95250" cy="95249"/>
          </a:xfrm>
          <a:prstGeom prst="rect">
            <a:avLst/>
          </a:prstGeom>
        </p:spPr>
      </p:pic>
      <p:pic>
        <p:nvPicPr>
          <p:cNvPr id="4" name="object 4"/>
          <p:cNvPicPr/>
          <p:nvPr/>
        </p:nvPicPr>
        <p:blipFill>
          <a:blip r:embed="rId2" cstate="print"/>
          <a:stretch>
            <a:fillRect/>
          </a:stretch>
        </p:blipFill>
        <p:spPr>
          <a:xfrm>
            <a:off x="933449" y="4000499"/>
            <a:ext cx="95250" cy="95249"/>
          </a:xfrm>
          <a:prstGeom prst="rect">
            <a:avLst/>
          </a:prstGeom>
        </p:spPr>
      </p:pic>
      <p:sp>
        <p:nvSpPr>
          <p:cNvPr id="5" name="object 5"/>
          <p:cNvSpPr txBox="1"/>
          <p:nvPr/>
        </p:nvSpPr>
        <p:spPr>
          <a:xfrm>
            <a:off x="796924" y="1503091"/>
            <a:ext cx="11564620" cy="2706370"/>
          </a:xfrm>
          <a:prstGeom prst="rect">
            <a:avLst/>
          </a:prstGeom>
        </p:spPr>
        <p:txBody>
          <a:bodyPr vert="horz" wrap="square" lIns="0" tIns="14605" rIns="0" bIns="0" rtlCol="0">
            <a:spAutoFit/>
          </a:bodyPr>
          <a:lstStyle/>
          <a:p>
            <a:pPr marL="12700">
              <a:lnSpc>
                <a:spcPct val="100000"/>
              </a:lnSpc>
              <a:spcBef>
                <a:spcPts val="115"/>
              </a:spcBef>
            </a:pPr>
            <a:r>
              <a:rPr sz="2150" i="1" spc="95" dirty="0">
                <a:solidFill>
                  <a:srgbClr val="333333"/>
                </a:solidFill>
                <a:latin typeface="Trebuchet MS"/>
                <a:cs typeface="Trebuchet MS"/>
              </a:rPr>
              <a:t>Pods</a:t>
            </a:r>
            <a:r>
              <a:rPr sz="2150" i="1" spc="-60" dirty="0">
                <a:solidFill>
                  <a:srgbClr val="333333"/>
                </a:solidFill>
                <a:latin typeface="Trebuchet MS"/>
                <a:cs typeface="Trebuchet MS"/>
              </a:rPr>
              <a:t> </a:t>
            </a:r>
            <a:r>
              <a:rPr sz="2150" i="1" spc="50" dirty="0">
                <a:solidFill>
                  <a:srgbClr val="333333"/>
                </a:solidFill>
                <a:latin typeface="Trebuchet MS"/>
                <a:cs typeface="Trebuchet MS"/>
              </a:rPr>
              <a:t>should</a:t>
            </a:r>
            <a:r>
              <a:rPr sz="2150" i="1" spc="-60" dirty="0">
                <a:solidFill>
                  <a:srgbClr val="333333"/>
                </a:solidFill>
                <a:latin typeface="Trebuchet MS"/>
                <a:cs typeface="Trebuchet MS"/>
              </a:rPr>
              <a:t> </a:t>
            </a:r>
            <a:r>
              <a:rPr sz="2150" i="1" dirty="0">
                <a:solidFill>
                  <a:srgbClr val="333333"/>
                </a:solidFill>
                <a:latin typeface="Trebuchet MS"/>
                <a:cs typeface="Trebuchet MS"/>
              </a:rPr>
              <a:t>run</a:t>
            </a:r>
            <a:r>
              <a:rPr sz="2150" i="1" spc="-55" dirty="0">
                <a:solidFill>
                  <a:srgbClr val="333333"/>
                </a:solidFill>
                <a:latin typeface="Trebuchet MS"/>
                <a:cs typeface="Trebuchet MS"/>
              </a:rPr>
              <a:t> </a:t>
            </a:r>
            <a:r>
              <a:rPr sz="2150" i="1" spc="100" dirty="0">
                <a:solidFill>
                  <a:srgbClr val="333333"/>
                </a:solidFill>
                <a:latin typeface="Trebuchet MS"/>
                <a:cs typeface="Trebuchet MS"/>
              </a:rPr>
              <a:t>on</a:t>
            </a:r>
            <a:r>
              <a:rPr sz="2150" i="1" spc="-60" dirty="0">
                <a:solidFill>
                  <a:srgbClr val="333333"/>
                </a:solidFill>
                <a:latin typeface="Trebuchet MS"/>
                <a:cs typeface="Trebuchet MS"/>
              </a:rPr>
              <a:t> </a:t>
            </a:r>
            <a:r>
              <a:rPr sz="2150" i="1" dirty="0">
                <a:solidFill>
                  <a:srgbClr val="333333"/>
                </a:solidFill>
                <a:latin typeface="Trebuchet MS"/>
                <a:cs typeface="Trebuchet MS"/>
              </a:rPr>
              <a:t>anywhere</a:t>
            </a:r>
            <a:r>
              <a:rPr sz="2150" i="1" spc="-55" dirty="0">
                <a:solidFill>
                  <a:srgbClr val="333333"/>
                </a:solidFill>
                <a:latin typeface="Trebuchet MS"/>
                <a:cs typeface="Trebuchet MS"/>
              </a:rPr>
              <a:t> </a:t>
            </a:r>
            <a:r>
              <a:rPr sz="2150" i="1" spc="100" dirty="0">
                <a:solidFill>
                  <a:srgbClr val="333333"/>
                </a:solidFill>
                <a:latin typeface="Trebuchet MS"/>
                <a:cs typeface="Trebuchet MS"/>
              </a:rPr>
              <a:t>on</a:t>
            </a:r>
            <a:r>
              <a:rPr sz="2150" i="1" spc="-60" dirty="0">
                <a:solidFill>
                  <a:srgbClr val="333333"/>
                </a:solidFill>
                <a:latin typeface="Trebuchet MS"/>
                <a:cs typeface="Trebuchet MS"/>
              </a:rPr>
              <a:t> </a:t>
            </a:r>
            <a:r>
              <a:rPr sz="2150" i="1" spc="-10" dirty="0">
                <a:solidFill>
                  <a:srgbClr val="333333"/>
                </a:solidFill>
                <a:latin typeface="Trebuchet MS"/>
                <a:cs typeface="Trebuchet MS"/>
              </a:rPr>
              <a:t>the</a:t>
            </a:r>
            <a:r>
              <a:rPr sz="2150" i="1" spc="-55" dirty="0">
                <a:solidFill>
                  <a:srgbClr val="333333"/>
                </a:solidFill>
                <a:latin typeface="Trebuchet MS"/>
                <a:cs typeface="Trebuchet MS"/>
              </a:rPr>
              <a:t> cluster,</a:t>
            </a:r>
            <a:r>
              <a:rPr sz="2150" i="1" spc="-60" dirty="0">
                <a:solidFill>
                  <a:srgbClr val="333333"/>
                </a:solidFill>
                <a:latin typeface="Trebuchet MS"/>
                <a:cs typeface="Trebuchet MS"/>
              </a:rPr>
              <a:t> </a:t>
            </a:r>
            <a:r>
              <a:rPr sz="2150" i="1" dirty="0">
                <a:solidFill>
                  <a:srgbClr val="333333"/>
                </a:solidFill>
                <a:latin typeface="Trebuchet MS"/>
                <a:cs typeface="Trebuchet MS"/>
              </a:rPr>
              <a:t>regardless</a:t>
            </a:r>
            <a:r>
              <a:rPr sz="2150" i="1" spc="-55" dirty="0">
                <a:solidFill>
                  <a:srgbClr val="333333"/>
                </a:solidFill>
                <a:latin typeface="Trebuchet MS"/>
                <a:cs typeface="Trebuchet MS"/>
              </a:rPr>
              <a:t> </a:t>
            </a:r>
            <a:r>
              <a:rPr sz="2150" i="1" spc="-10" dirty="0">
                <a:solidFill>
                  <a:srgbClr val="333333"/>
                </a:solidFill>
                <a:latin typeface="Trebuchet MS"/>
                <a:cs typeface="Trebuchet MS"/>
              </a:rPr>
              <a:t>of</a:t>
            </a:r>
            <a:r>
              <a:rPr sz="2150" i="1" spc="-60" dirty="0">
                <a:solidFill>
                  <a:srgbClr val="333333"/>
                </a:solidFill>
                <a:latin typeface="Trebuchet MS"/>
                <a:cs typeface="Trebuchet MS"/>
              </a:rPr>
              <a:t> </a:t>
            </a:r>
            <a:r>
              <a:rPr sz="2150" i="1" spc="-10" dirty="0">
                <a:solidFill>
                  <a:srgbClr val="333333"/>
                </a:solidFill>
                <a:latin typeface="Trebuchet MS"/>
                <a:cs typeface="Trebuchet MS"/>
              </a:rPr>
              <a:t>the</a:t>
            </a:r>
            <a:r>
              <a:rPr sz="2150" i="1" spc="-55" dirty="0">
                <a:solidFill>
                  <a:srgbClr val="333333"/>
                </a:solidFill>
                <a:latin typeface="Trebuchet MS"/>
                <a:cs typeface="Trebuchet MS"/>
              </a:rPr>
              <a:t> </a:t>
            </a:r>
            <a:r>
              <a:rPr sz="2150" i="1" spc="60" dirty="0">
                <a:solidFill>
                  <a:srgbClr val="333333"/>
                </a:solidFill>
                <a:latin typeface="Trebuchet MS"/>
                <a:cs typeface="Trebuchet MS"/>
              </a:rPr>
              <a:t>node</a:t>
            </a:r>
            <a:endParaRPr sz="2150">
              <a:latin typeface="Trebuchet MS"/>
              <a:cs typeface="Trebuchet MS"/>
            </a:endParaRPr>
          </a:p>
          <a:p>
            <a:pPr>
              <a:lnSpc>
                <a:spcPct val="100000"/>
              </a:lnSpc>
            </a:pPr>
            <a:endParaRPr sz="2150">
              <a:latin typeface="Trebuchet MS"/>
              <a:cs typeface="Trebuchet MS"/>
            </a:endParaRPr>
          </a:p>
          <a:p>
            <a:pPr>
              <a:lnSpc>
                <a:spcPct val="100000"/>
              </a:lnSpc>
              <a:spcBef>
                <a:spcPts val="1295"/>
              </a:spcBef>
            </a:pPr>
            <a:endParaRPr sz="2150">
              <a:latin typeface="Trebuchet MS"/>
              <a:cs typeface="Trebuchet MS"/>
            </a:endParaRPr>
          </a:p>
          <a:p>
            <a:pPr marL="12700" marR="5080">
              <a:lnSpc>
                <a:spcPts val="2100"/>
              </a:lnSpc>
            </a:pPr>
            <a:r>
              <a:rPr sz="2100" spc="60" dirty="0">
                <a:solidFill>
                  <a:srgbClr val="333333"/>
                </a:solidFill>
                <a:latin typeface="Trebuchet MS"/>
                <a:cs typeface="Trebuchet MS"/>
              </a:rPr>
              <a:t>But</a:t>
            </a:r>
            <a:r>
              <a:rPr sz="2100" spc="-70" dirty="0">
                <a:solidFill>
                  <a:srgbClr val="333333"/>
                </a:solidFill>
                <a:latin typeface="Trebuchet MS"/>
                <a:cs typeface="Trebuchet MS"/>
              </a:rPr>
              <a:t> </a:t>
            </a:r>
            <a:r>
              <a:rPr sz="2100" spc="75" dirty="0">
                <a:solidFill>
                  <a:srgbClr val="333333"/>
                </a:solidFill>
                <a:latin typeface="Trebuchet MS"/>
                <a:cs typeface="Trebuchet MS"/>
              </a:rPr>
              <a:t>sometimes</a:t>
            </a:r>
            <a:r>
              <a:rPr sz="2100" spc="-70" dirty="0">
                <a:solidFill>
                  <a:srgbClr val="333333"/>
                </a:solidFill>
                <a:latin typeface="Trebuchet MS"/>
                <a:cs typeface="Trebuchet MS"/>
              </a:rPr>
              <a:t> </a:t>
            </a:r>
            <a:r>
              <a:rPr sz="2100" dirty="0">
                <a:solidFill>
                  <a:srgbClr val="333333"/>
                </a:solidFill>
                <a:latin typeface="Trebuchet MS"/>
                <a:cs typeface="Trebuchet MS"/>
              </a:rPr>
              <a:t>certain</a:t>
            </a:r>
            <a:r>
              <a:rPr sz="2100" spc="-65" dirty="0">
                <a:solidFill>
                  <a:srgbClr val="333333"/>
                </a:solidFill>
                <a:latin typeface="Trebuchet MS"/>
                <a:cs typeface="Trebuchet MS"/>
              </a:rPr>
              <a:t> </a:t>
            </a:r>
            <a:r>
              <a:rPr sz="2100" spc="75" dirty="0">
                <a:solidFill>
                  <a:srgbClr val="333333"/>
                </a:solidFill>
                <a:latin typeface="Trebuchet MS"/>
                <a:cs typeface="Trebuchet MS"/>
              </a:rPr>
              <a:t>system</a:t>
            </a:r>
            <a:r>
              <a:rPr sz="2100" spc="-70" dirty="0">
                <a:solidFill>
                  <a:srgbClr val="333333"/>
                </a:solidFill>
                <a:latin typeface="Trebuchet MS"/>
                <a:cs typeface="Trebuchet MS"/>
              </a:rPr>
              <a:t> </a:t>
            </a:r>
            <a:r>
              <a:rPr sz="2100" spc="114" dirty="0">
                <a:solidFill>
                  <a:srgbClr val="ED2137"/>
                </a:solidFill>
                <a:latin typeface="Trebuchet MS"/>
                <a:cs typeface="Trebuchet MS"/>
              </a:rPr>
              <a:t>Pods</a:t>
            </a:r>
            <a:r>
              <a:rPr sz="2100" spc="-65" dirty="0">
                <a:solidFill>
                  <a:srgbClr val="ED2137"/>
                </a:solidFill>
                <a:latin typeface="Trebuchet MS"/>
                <a:cs typeface="Trebuchet MS"/>
              </a:rPr>
              <a:t> </a:t>
            </a:r>
            <a:r>
              <a:rPr sz="2100" spc="65" dirty="0">
                <a:solidFill>
                  <a:srgbClr val="333333"/>
                </a:solidFill>
                <a:latin typeface="Trebuchet MS"/>
                <a:cs typeface="Trebuchet MS"/>
              </a:rPr>
              <a:t>need</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55" dirty="0">
                <a:solidFill>
                  <a:srgbClr val="333333"/>
                </a:solidFill>
                <a:latin typeface="Trebuchet MS"/>
                <a:cs typeface="Trebuchet MS"/>
              </a:rPr>
              <a:t>have</a:t>
            </a:r>
            <a:r>
              <a:rPr sz="2100" spc="-70" dirty="0">
                <a:solidFill>
                  <a:srgbClr val="333333"/>
                </a:solidFill>
                <a:latin typeface="Trebuchet MS"/>
                <a:cs typeface="Trebuchet MS"/>
              </a:rPr>
              <a:t> </a:t>
            </a:r>
            <a:r>
              <a:rPr sz="2100" spc="50" dirty="0">
                <a:solidFill>
                  <a:srgbClr val="333333"/>
                </a:solidFill>
                <a:latin typeface="Trebuchet MS"/>
                <a:cs typeface="Trebuchet MS"/>
              </a:rPr>
              <a:t>access</a:t>
            </a:r>
            <a:r>
              <a:rPr sz="2100" spc="-70" dirty="0">
                <a:solidFill>
                  <a:srgbClr val="333333"/>
                </a:solidFill>
                <a:latin typeface="Trebuchet MS"/>
                <a:cs typeface="Trebuchet MS"/>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05" dirty="0">
                <a:solidFill>
                  <a:srgbClr val="333333"/>
                </a:solidFill>
                <a:latin typeface="Trebuchet MS"/>
                <a:cs typeface="Trebuchet MS"/>
              </a:rPr>
              <a:t>node's</a:t>
            </a:r>
            <a:r>
              <a:rPr sz="2100" spc="-65" dirty="0">
                <a:solidFill>
                  <a:srgbClr val="333333"/>
                </a:solidFill>
                <a:latin typeface="Trebuchet MS"/>
                <a:cs typeface="Trebuchet MS"/>
              </a:rPr>
              <a:t> </a:t>
            </a:r>
            <a:r>
              <a:rPr sz="2100" spc="65" dirty="0">
                <a:solidFill>
                  <a:srgbClr val="333333"/>
                </a:solidFill>
                <a:latin typeface="Trebuchet MS"/>
                <a:cs typeface="Trebuchet MS"/>
              </a:rPr>
              <a:t>resources</a:t>
            </a:r>
            <a:r>
              <a:rPr sz="2100" spc="-70" dirty="0">
                <a:solidFill>
                  <a:srgbClr val="333333"/>
                </a:solidFill>
                <a:latin typeface="Trebuchet MS"/>
                <a:cs typeface="Trebuchet MS"/>
              </a:rPr>
              <a:t> </a:t>
            </a:r>
            <a:r>
              <a:rPr sz="2100" spc="-75" dirty="0">
                <a:solidFill>
                  <a:srgbClr val="333333"/>
                </a:solidFill>
                <a:latin typeface="Trebuchet MS"/>
                <a:cs typeface="Trebuchet MS"/>
              </a:rPr>
              <a:t>(files,</a:t>
            </a:r>
            <a:r>
              <a:rPr sz="2100" spc="-65" dirty="0">
                <a:solidFill>
                  <a:srgbClr val="333333"/>
                </a:solidFill>
                <a:latin typeface="Trebuchet MS"/>
                <a:cs typeface="Trebuchet MS"/>
              </a:rPr>
              <a:t> </a:t>
            </a:r>
            <a:r>
              <a:rPr sz="2100" spc="-10" dirty="0">
                <a:solidFill>
                  <a:srgbClr val="333333"/>
                </a:solidFill>
                <a:latin typeface="Trebuchet MS"/>
                <a:cs typeface="Trebuchet MS"/>
              </a:rPr>
              <a:t>process, network...)</a:t>
            </a:r>
            <a:endParaRPr sz="2100">
              <a:latin typeface="Trebuchet MS"/>
              <a:cs typeface="Trebuchet MS"/>
            </a:endParaRPr>
          </a:p>
          <a:p>
            <a:pPr marL="393065">
              <a:lnSpc>
                <a:spcPct val="100000"/>
              </a:lnSpc>
              <a:spcBef>
                <a:spcPts val="1680"/>
              </a:spcBef>
            </a:pPr>
            <a:r>
              <a:rPr sz="2100" dirty="0">
                <a:solidFill>
                  <a:srgbClr val="333333"/>
                </a:solidFill>
                <a:latin typeface="Trebuchet MS"/>
                <a:cs typeface="Trebuchet MS"/>
              </a:rPr>
              <a:t>for</a:t>
            </a:r>
            <a:r>
              <a:rPr sz="2100" spc="-60" dirty="0">
                <a:solidFill>
                  <a:srgbClr val="333333"/>
                </a:solidFill>
                <a:latin typeface="Trebuchet MS"/>
                <a:cs typeface="Trebuchet MS"/>
              </a:rPr>
              <a:t> </a:t>
            </a:r>
            <a:r>
              <a:rPr sz="2100" dirty="0">
                <a:solidFill>
                  <a:srgbClr val="333333"/>
                </a:solidFill>
                <a:latin typeface="Trebuchet MS"/>
                <a:cs typeface="Trebuchet MS"/>
              </a:rPr>
              <a:t>instance:</a:t>
            </a:r>
            <a:r>
              <a:rPr sz="2100" spc="-55" dirty="0">
                <a:solidFill>
                  <a:srgbClr val="333333"/>
                </a:solidFill>
                <a:latin typeface="Trebuchet MS"/>
                <a:cs typeface="Trebuchet MS"/>
              </a:rPr>
              <a:t> </a:t>
            </a:r>
            <a:r>
              <a:rPr sz="2100" spc="85" dirty="0">
                <a:solidFill>
                  <a:srgbClr val="333333"/>
                </a:solidFill>
                <a:latin typeface="Trebuchet MS"/>
                <a:cs typeface="Trebuchet MS"/>
              </a:rPr>
              <a:t>using</a:t>
            </a:r>
            <a:r>
              <a:rPr sz="2100" spc="-55" dirty="0">
                <a:solidFill>
                  <a:srgbClr val="333333"/>
                </a:solidFill>
                <a:latin typeface="Trebuchet MS"/>
                <a:cs typeface="Trebuchet MS"/>
              </a:rPr>
              <a:t> </a:t>
            </a:r>
            <a:r>
              <a:rPr sz="2100" spc="114" dirty="0">
                <a:solidFill>
                  <a:srgbClr val="ED2137"/>
                </a:solidFill>
                <a:latin typeface="Trebuchet MS"/>
                <a:cs typeface="Trebuchet MS"/>
              </a:rPr>
              <a:t>Pods</a:t>
            </a:r>
            <a:r>
              <a:rPr sz="2100" spc="-60" dirty="0">
                <a:solidFill>
                  <a:srgbClr val="ED2137"/>
                </a:solidFill>
                <a:latin typeface="Trebuchet MS"/>
                <a:cs typeface="Trebuchet MS"/>
              </a:rPr>
              <a:t> </a:t>
            </a:r>
            <a:r>
              <a:rPr sz="2100" spc="75" dirty="0">
                <a:solidFill>
                  <a:srgbClr val="333333"/>
                </a:solidFill>
                <a:latin typeface="Trebuchet MS"/>
                <a:cs typeface="Trebuchet MS"/>
              </a:rPr>
              <a:t>from</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90" dirty="0">
                <a:solidFill>
                  <a:srgbClr val="ED2137"/>
                </a:solidFill>
                <a:latin typeface="Trebuchet MS"/>
                <a:cs typeface="Trebuchet MS"/>
              </a:rPr>
              <a:t>DaemonSet</a:t>
            </a:r>
            <a:r>
              <a:rPr sz="2100" spc="-55" dirty="0">
                <a:solidFill>
                  <a:srgbClr val="ED2137"/>
                </a:solidFill>
                <a:latin typeface="Trebuchet MS"/>
                <a:cs typeface="Trebuchet MS"/>
              </a:rPr>
              <a:t> </a:t>
            </a:r>
            <a:r>
              <a:rPr sz="2100" dirty="0">
                <a:solidFill>
                  <a:srgbClr val="333333"/>
                </a:solidFill>
                <a:latin typeface="Trebuchet MS"/>
                <a:cs typeface="Trebuchet MS"/>
              </a:rPr>
              <a:t>to</a:t>
            </a:r>
            <a:r>
              <a:rPr sz="2100" spc="-60" dirty="0">
                <a:solidFill>
                  <a:srgbClr val="333333"/>
                </a:solidFill>
                <a:latin typeface="Trebuchet MS"/>
                <a:cs typeface="Trebuchet MS"/>
              </a:rPr>
              <a:t> </a:t>
            </a:r>
            <a:r>
              <a:rPr sz="2100" dirty="0">
                <a:solidFill>
                  <a:srgbClr val="333333"/>
                </a:solidFill>
                <a:latin typeface="Trebuchet MS"/>
                <a:cs typeface="Trebuchet MS"/>
              </a:rPr>
              <a:t>centralize</a:t>
            </a:r>
            <a:r>
              <a:rPr sz="2100" spc="-55" dirty="0">
                <a:solidFill>
                  <a:srgbClr val="333333"/>
                </a:solidFill>
                <a:latin typeface="Trebuchet MS"/>
                <a:cs typeface="Trebuchet MS"/>
              </a:rPr>
              <a:t> </a:t>
            </a:r>
            <a:r>
              <a:rPr sz="2100" spc="40" dirty="0">
                <a:solidFill>
                  <a:srgbClr val="333333"/>
                </a:solidFill>
                <a:latin typeface="Trebuchet MS"/>
                <a:cs typeface="Trebuchet MS"/>
              </a:rPr>
              <a:t>logs</a:t>
            </a:r>
            <a:endParaRPr sz="2100">
              <a:latin typeface="Trebuchet MS"/>
              <a:cs typeface="Trebuchet MS"/>
            </a:endParaRPr>
          </a:p>
          <a:p>
            <a:pPr marL="393065">
              <a:lnSpc>
                <a:spcPct val="100000"/>
              </a:lnSpc>
              <a:spcBef>
                <a:spcPts val="1305"/>
              </a:spcBef>
            </a:pPr>
            <a:r>
              <a:rPr sz="2100" spc="250" dirty="0">
                <a:solidFill>
                  <a:srgbClr val="ED2137"/>
                </a:solidFill>
                <a:latin typeface="Tahoma"/>
                <a:cs typeface="Tahoma"/>
              </a:rPr>
              <a:t>hostPath</a:t>
            </a:r>
            <a:r>
              <a:rPr sz="2100" spc="-55" dirty="0">
                <a:solidFill>
                  <a:srgbClr val="ED2137"/>
                </a:solidFill>
                <a:latin typeface="Tahoma"/>
                <a:cs typeface="Tahoma"/>
              </a:rPr>
              <a:t> </a:t>
            </a:r>
            <a:r>
              <a:rPr sz="2100" spc="75" dirty="0">
                <a:solidFill>
                  <a:srgbClr val="333333"/>
                </a:solidFill>
                <a:latin typeface="Trebuchet MS"/>
                <a:cs typeface="Trebuchet MS"/>
              </a:rPr>
              <a:t>volumes</a:t>
            </a:r>
            <a:r>
              <a:rPr sz="2100" spc="-30" dirty="0">
                <a:solidFill>
                  <a:srgbClr val="333333"/>
                </a:solidFill>
                <a:latin typeface="Trebuchet MS"/>
                <a:cs typeface="Trebuchet MS"/>
              </a:rPr>
              <a:t> </a:t>
            </a:r>
            <a:r>
              <a:rPr sz="2100" spc="55" dirty="0">
                <a:solidFill>
                  <a:srgbClr val="333333"/>
                </a:solidFill>
                <a:latin typeface="Trebuchet MS"/>
                <a:cs typeface="Trebuchet MS"/>
              </a:rPr>
              <a:t>have</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30" dirty="0">
                <a:solidFill>
                  <a:srgbClr val="333333"/>
                </a:solidFill>
                <a:latin typeface="Trebuchet MS"/>
                <a:cs typeface="Trebuchet MS"/>
              </a:rPr>
              <a:t> </a:t>
            </a:r>
            <a:r>
              <a:rPr sz="2100" spc="60" dirty="0">
                <a:solidFill>
                  <a:srgbClr val="333333"/>
                </a:solidFill>
                <a:latin typeface="Trebuchet MS"/>
                <a:cs typeface="Trebuchet MS"/>
              </a:rPr>
              <a:t>purpose:</a:t>
            </a:r>
            <a:r>
              <a:rPr sz="2100" spc="-25" dirty="0">
                <a:solidFill>
                  <a:srgbClr val="333333"/>
                </a:solidFill>
                <a:latin typeface="Trebuchet MS"/>
                <a:cs typeface="Trebuchet MS"/>
              </a:rPr>
              <a:t> </a:t>
            </a:r>
            <a:r>
              <a:rPr sz="2100" dirty="0">
                <a:solidFill>
                  <a:srgbClr val="333333"/>
                </a:solidFill>
                <a:latin typeface="Trebuchet MS"/>
                <a:cs typeface="Trebuchet MS"/>
              </a:rPr>
              <a:t>accessing</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0" dirty="0">
                <a:solidFill>
                  <a:srgbClr val="333333"/>
                </a:solidFill>
                <a:latin typeface="Trebuchet MS"/>
                <a:cs typeface="Trebuchet MS"/>
              </a:rPr>
              <a:t> </a:t>
            </a:r>
            <a:r>
              <a:rPr sz="2100" spc="105" dirty="0">
                <a:solidFill>
                  <a:srgbClr val="333333"/>
                </a:solidFill>
                <a:latin typeface="Trebuchet MS"/>
                <a:cs typeface="Trebuchet MS"/>
              </a:rPr>
              <a:t>node's</a:t>
            </a:r>
            <a:r>
              <a:rPr sz="2100" spc="-25" dirty="0">
                <a:solidFill>
                  <a:srgbClr val="333333"/>
                </a:solidFill>
                <a:latin typeface="Trebuchet MS"/>
                <a:cs typeface="Trebuchet MS"/>
              </a:rPr>
              <a:t> </a:t>
            </a:r>
            <a:r>
              <a:rPr sz="2100" spc="25" dirty="0">
                <a:solidFill>
                  <a:srgbClr val="333333"/>
                </a:solidFill>
                <a:latin typeface="Trebuchet MS"/>
                <a:cs typeface="Trebuchet MS"/>
              </a:rPr>
              <a:t>FS</a:t>
            </a:r>
            <a:endParaRPr sz="2100">
              <a:latin typeface="Trebuchet MS"/>
              <a:cs typeface="Trebuchet MS"/>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PRECAUTIONS</a:t>
            </a:r>
            <a:r>
              <a:rPr spc="-140" dirty="0"/>
              <a:t> </a:t>
            </a:r>
            <a:r>
              <a:rPr spc="140" dirty="0"/>
              <a:t>WHEN</a:t>
            </a:r>
            <a:r>
              <a:rPr spc="-135" dirty="0"/>
              <a:t> </a:t>
            </a:r>
            <a:r>
              <a:rPr dirty="0"/>
              <a:t>USING</a:t>
            </a:r>
            <a:r>
              <a:rPr spc="-140" dirty="0"/>
              <a:t> </a:t>
            </a:r>
            <a:r>
              <a:rPr spc="-20" dirty="0"/>
              <a:t>'HOSTPATH'</a:t>
            </a:r>
            <a:r>
              <a:rPr spc="-135" dirty="0"/>
              <a:t> </a:t>
            </a:r>
            <a:r>
              <a:rPr spc="-10" dirty="0"/>
              <a:t>VOLUMES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52649"/>
            <a:ext cx="95250" cy="95249"/>
          </a:xfrm>
          <a:prstGeom prst="rect">
            <a:avLst/>
          </a:prstGeom>
        </p:spPr>
      </p:pic>
      <p:pic>
        <p:nvPicPr>
          <p:cNvPr id="5" name="object 5"/>
          <p:cNvPicPr/>
          <p:nvPr/>
        </p:nvPicPr>
        <p:blipFill>
          <a:blip r:embed="rId3" cstate="print"/>
          <a:stretch>
            <a:fillRect/>
          </a:stretch>
        </p:blipFill>
        <p:spPr>
          <a:xfrm>
            <a:off x="1309687" y="2624137"/>
            <a:ext cx="104775" cy="104774"/>
          </a:xfrm>
          <a:prstGeom prst="rect">
            <a:avLst/>
          </a:prstGeom>
        </p:spPr>
      </p:pic>
      <p:sp>
        <p:nvSpPr>
          <p:cNvPr id="6" name="object 6"/>
          <p:cNvSpPr txBox="1"/>
          <p:nvPr/>
        </p:nvSpPr>
        <p:spPr>
          <a:xfrm>
            <a:off x="1177924" y="1326514"/>
            <a:ext cx="7728584" cy="1511300"/>
          </a:xfrm>
          <a:prstGeom prst="rect">
            <a:avLst/>
          </a:prstGeom>
        </p:spPr>
        <p:txBody>
          <a:bodyPr vert="horz" wrap="square" lIns="0" tIns="12700" rIns="0" bIns="0" rtlCol="0">
            <a:spAutoFit/>
          </a:bodyPr>
          <a:lstStyle/>
          <a:p>
            <a:pPr marL="12700" marR="5080">
              <a:lnSpc>
                <a:spcPct val="157700"/>
              </a:lnSpc>
              <a:spcBef>
                <a:spcPts val="100"/>
              </a:spcBef>
            </a:pPr>
            <a:r>
              <a:rPr sz="2100" spc="250" dirty="0">
                <a:solidFill>
                  <a:srgbClr val="ED2137"/>
                </a:solidFill>
                <a:latin typeface="Tahoma"/>
                <a:cs typeface="Tahoma"/>
              </a:rPr>
              <a:t>hostPath</a:t>
            </a:r>
            <a:r>
              <a:rPr sz="2100" spc="-35" dirty="0">
                <a:solidFill>
                  <a:srgbClr val="ED2137"/>
                </a:solidFill>
                <a:latin typeface="Tahoma"/>
                <a:cs typeface="Tahoma"/>
              </a:rPr>
              <a:t> </a:t>
            </a:r>
            <a:r>
              <a:rPr sz="2100" spc="75" dirty="0">
                <a:solidFill>
                  <a:srgbClr val="333333"/>
                </a:solidFill>
                <a:latin typeface="Trebuchet MS"/>
                <a:cs typeface="Trebuchet MS"/>
              </a:rPr>
              <a:t>volumes</a:t>
            </a:r>
            <a:r>
              <a:rPr sz="2100" spc="-5" dirty="0">
                <a:solidFill>
                  <a:srgbClr val="333333"/>
                </a:solidFill>
                <a:latin typeface="Trebuchet MS"/>
                <a:cs typeface="Trebuchet MS"/>
              </a:rPr>
              <a:t> </a:t>
            </a:r>
            <a:r>
              <a:rPr sz="2100" dirty="0">
                <a:solidFill>
                  <a:srgbClr val="333333"/>
                </a:solidFill>
                <a:latin typeface="Trebuchet MS"/>
                <a:cs typeface="Trebuchet MS"/>
              </a:rPr>
              <a:t>are</a:t>
            </a:r>
            <a:r>
              <a:rPr sz="2100" spc="-5" dirty="0">
                <a:solidFill>
                  <a:srgbClr val="333333"/>
                </a:solidFill>
                <a:latin typeface="Trebuchet MS"/>
                <a:cs typeface="Trebuchet MS"/>
              </a:rPr>
              <a:t> </a:t>
            </a:r>
            <a:r>
              <a:rPr sz="2100" dirty="0">
                <a:solidFill>
                  <a:srgbClr val="333333"/>
                </a:solidFill>
                <a:latin typeface="Trebuchet MS"/>
                <a:cs typeface="Trebuchet MS"/>
              </a:rPr>
              <a:t>persistent</a:t>
            </a:r>
            <a:r>
              <a:rPr sz="2100" spc="-5" dirty="0">
                <a:solidFill>
                  <a:srgbClr val="333333"/>
                </a:solidFill>
                <a:latin typeface="Trebuchet MS"/>
                <a:cs typeface="Trebuchet MS"/>
              </a:rPr>
              <a:t> </a:t>
            </a:r>
            <a:r>
              <a:rPr sz="2100" spc="100" dirty="0">
                <a:solidFill>
                  <a:srgbClr val="333333"/>
                </a:solidFill>
                <a:latin typeface="Trebuchet MS"/>
                <a:cs typeface="Trebuchet MS"/>
              </a:rPr>
              <a:t>and</a:t>
            </a:r>
            <a:r>
              <a:rPr sz="2100" spc="-10" dirty="0">
                <a:solidFill>
                  <a:srgbClr val="333333"/>
                </a:solidFill>
                <a:latin typeface="Trebuchet MS"/>
                <a:cs typeface="Trebuchet MS"/>
              </a:rPr>
              <a:t> </a:t>
            </a:r>
            <a:r>
              <a:rPr sz="2100" dirty="0">
                <a:solidFill>
                  <a:srgbClr val="333333"/>
                </a:solidFill>
                <a:latin typeface="Trebuchet MS"/>
                <a:cs typeface="Trebuchet MS"/>
              </a:rPr>
              <a:t>are</a:t>
            </a:r>
            <a:r>
              <a:rPr sz="2100" spc="-5" dirty="0">
                <a:solidFill>
                  <a:srgbClr val="333333"/>
                </a:solidFill>
                <a:latin typeface="Trebuchet MS"/>
                <a:cs typeface="Trebuchet MS"/>
              </a:rPr>
              <a:t> </a:t>
            </a:r>
            <a:r>
              <a:rPr sz="2100" spc="55" dirty="0">
                <a:solidFill>
                  <a:srgbClr val="333333"/>
                </a:solidFill>
                <a:latin typeface="Trebuchet MS"/>
                <a:cs typeface="Trebuchet MS"/>
              </a:rPr>
              <a:t>stored</a:t>
            </a:r>
            <a:r>
              <a:rPr sz="2100" spc="-5" dirty="0">
                <a:solidFill>
                  <a:srgbClr val="333333"/>
                </a:solidFill>
                <a:latin typeface="Trebuchet MS"/>
                <a:cs typeface="Trebuchet MS"/>
              </a:rPr>
              <a:t> </a:t>
            </a:r>
            <a:r>
              <a:rPr sz="2100" spc="135" dirty="0">
                <a:solidFill>
                  <a:srgbClr val="333333"/>
                </a:solidFill>
                <a:latin typeface="Trebuchet MS"/>
                <a:cs typeface="Trebuchet MS"/>
              </a:rPr>
              <a:t>on</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80" dirty="0">
                <a:solidFill>
                  <a:srgbClr val="ED2137"/>
                </a:solidFill>
                <a:latin typeface="Trebuchet MS"/>
                <a:cs typeface="Trebuchet MS"/>
              </a:rPr>
              <a:t>Node </a:t>
            </a:r>
            <a:r>
              <a:rPr sz="2100" dirty="0">
                <a:solidFill>
                  <a:srgbClr val="333333"/>
                </a:solidFill>
                <a:latin typeface="Trebuchet MS"/>
                <a:cs typeface="Trebuchet MS"/>
              </a:rPr>
              <a:t>Accessing</a:t>
            </a:r>
            <a:r>
              <a:rPr sz="2100" spc="175" dirty="0">
                <a:solidFill>
                  <a:srgbClr val="333333"/>
                </a:solidFill>
                <a:latin typeface="Trebuchet MS"/>
                <a:cs typeface="Trebuchet MS"/>
              </a:rPr>
              <a:t> </a:t>
            </a:r>
            <a:r>
              <a:rPr sz="2100" dirty="0">
                <a:solidFill>
                  <a:srgbClr val="333333"/>
                </a:solidFill>
                <a:latin typeface="Trebuchet MS"/>
                <a:cs typeface="Trebuchet MS"/>
              </a:rPr>
              <a:t>persisted</a:t>
            </a:r>
            <a:r>
              <a:rPr sz="2100" spc="180" dirty="0">
                <a:solidFill>
                  <a:srgbClr val="333333"/>
                </a:solidFill>
                <a:latin typeface="Trebuchet MS"/>
                <a:cs typeface="Trebuchet MS"/>
              </a:rPr>
              <a:t> </a:t>
            </a:r>
            <a:r>
              <a:rPr sz="2100" dirty="0">
                <a:solidFill>
                  <a:srgbClr val="333333"/>
                </a:solidFill>
                <a:latin typeface="Trebuchet MS"/>
                <a:cs typeface="Trebuchet MS"/>
              </a:rPr>
              <a:t>data</a:t>
            </a:r>
            <a:r>
              <a:rPr sz="2100" spc="180" dirty="0">
                <a:solidFill>
                  <a:srgbClr val="333333"/>
                </a:solidFill>
                <a:latin typeface="Trebuchet MS"/>
                <a:cs typeface="Trebuchet MS"/>
              </a:rPr>
              <a:t> </a:t>
            </a:r>
            <a:r>
              <a:rPr sz="2100" dirty="0">
                <a:solidFill>
                  <a:srgbClr val="333333"/>
                </a:solidFill>
                <a:latin typeface="Trebuchet MS"/>
                <a:cs typeface="Trebuchet MS"/>
              </a:rPr>
              <a:t>is</a:t>
            </a:r>
            <a:r>
              <a:rPr sz="2100" spc="180" dirty="0">
                <a:solidFill>
                  <a:srgbClr val="333333"/>
                </a:solidFill>
                <a:latin typeface="Trebuchet MS"/>
                <a:cs typeface="Trebuchet MS"/>
              </a:rPr>
              <a:t> </a:t>
            </a:r>
            <a:r>
              <a:rPr sz="2100" spc="-10" dirty="0">
                <a:solidFill>
                  <a:srgbClr val="ED2137"/>
                </a:solidFill>
                <a:latin typeface="Trebuchet MS"/>
                <a:cs typeface="Trebuchet MS"/>
              </a:rPr>
              <a:t>inconsistent</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Since</a:t>
            </a:r>
            <a:r>
              <a:rPr sz="2100" spc="-50" dirty="0">
                <a:solidFill>
                  <a:srgbClr val="333333"/>
                </a:solidFill>
                <a:latin typeface="Trebuchet MS"/>
                <a:cs typeface="Trebuchet MS"/>
              </a:rPr>
              <a:t> </a:t>
            </a:r>
            <a:r>
              <a:rPr sz="2100" spc="75" dirty="0">
                <a:solidFill>
                  <a:srgbClr val="333333"/>
                </a:solidFill>
                <a:latin typeface="Trebuchet MS"/>
                <a:cs typeface="Trebuchet MS"/>
              </a:rPr>
              <a:t>new</a:t>
            </a:r>
            <a:r>
              <a:rPr sz="2100" spc="-50" dirty="0">
                <a:solidFill>
                  <a:srgbClr val="333333"/>
                </a:solidFill>
                <a:latin typeface="Trebuchet MS"/>
                <a:cs typeface="Trebuchet MS"/>
              </a:rPr>
              <a:t> </a:t>
            </a:r>
            <a:r>
              <a:rPr sz="2100" spc="114" dirty="0">
                <a:solidFill>
                  <a:srgbClr val="333333"/>
                </a:solidFill>
                <a:latin typeface="Trebuchet MS"/>
                <a:cs typeface="Trebuchet MS"/>
              </a:rPr>
              <a:t>Pods</a:t>
            </a:r>
            <a:r>
              <a:rPr sz="2100" spc="-50" dirty="0">
                <a:solidFill>
                  <a:srgbClr val="333333"/>
                </a:solidFill>
                <a:latin typeface="Trebuchet MS"/>
                <a:cs typeface="Trebuchet MS"/>
              </a:rPr>
              <a:t> </a:t>
            </a:r>
            <a:r>
              <a:rPr sz="2100" spc="50" dirty="0">
                <a:solidFill>
                  <a:srgbClr val="333333"/>
                </a:solidFill>
                <a:latin typeface="Trebuchet MS"/>
                <a:cs typeface="Trebuchet MS"/>
              </a:rPr>
              <a:t>can</a:t>
            </a:r>
            <a:r>
              <a:rPr sz="2100" spc="-50" dirty="0">
                <a:solidFill>
                  <a:srgbClr val="333333"/>
                </a:solidFill>
                <a:latin typeface="Trebuchet MS"/>
                <a:cs typeface="Trebuchet MS"/>
              </a:rPr>
              <a:t> </a:t>
            </a:r>
            <a:r>
              <a:rPr sz="2100" spc="100" dirty="0">
                <a:solidFill>
                  <a:srgbClr val="333333"/>
                </a:solidFill>
                <a:latin typeface="Trebuchet MS"/>
                <a:cs typeface="Trebuchet MS"/>
              </a:rPr>
              <a:t>run</a:t>
            </a:r>
            <a:r>
              <a:rPr sz="2100" spc="-50" dirty="0">
                <a:solidFill>
                  <a:srgbClr val="333333"/>
                </a:solidFill>
                <a:latin typeface="Trebuchet MS"/>
                <a:cs typeface="Trebuchet MS"/>
              </a:rPr>
              <a:t> </a:t>
            </a:r>
            <a:r>
              <a:rPr sz="2100" spc="55" dirty="0">
                <a:solidFill>
                  <a:srgbClr val="333333"/>
                </a:solidFill>
                <a:latin typeface="Trebuchet MS"/>
                <a:cs typeface="Trebuchet MS"/>
              </a:rPr>
              <a:t>anywhere</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019550"/>
            <a:chOff x="809624" y="1552574"/>
            <a:chExt cx="12211050" cy="4019550"/>
          </a:xfrm>
        </p:grpSpPr>
        <p:sp>
          <p:nvSpPr>
            <p:cNvPr id="4" name="object 4"/>
            <p:cNvSpPr/>
            <p:nvPr/>
          </p:nvSpPr>
          <p:spPr>
            <a:xfrm>
              <a:off x="809612" y="155257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6678295" cy="558800"/>
          </a:xfrm>
          <a:prstGeom prst="rect">
            <a:avLst/>
          </a:prstGeom>
        </p:spPr>
        <p:txBody>
          <a:bodyPr vert="horz" wrap="square" lIns="0" tIns="12700" rIns="0" bIns="0" rtlCol="0">
            <a:spAutoFit/>
          </a:bodyPr>
          <a:lstStyle/>
          <a:p>
            <a:pPr marL="12700">
              <a:lnSpc>
                <a:spcPct val="100000"/>
              </a:lnSpc>
              <a:spcBef>
                <a:spcPts val="100"/>
              </a:spcBef>
            </a:pPr>
            <a:r>
              <a:rPr spc="-40" dirty="0"/>
              <a:t>"HOSTPATH"</a:t>
            </a:r>
            <a:r>
              <a:rPr spc="-155" dirty="0"/>
              <a:t> </a:t>
            </a:r>
            <a:r>
              <a:rPr spc="-80" dirty="0"/>
              <a:t>EXAMPLE</a:t>
            </a:r>
            <a:r>
              <a:rPr spc="-155" dirty="0"/>
              <a:t> </a:t>
            </a:r>
            <a:r>
              <a:rPr spc="-45" dirty="0"/>
              <a:t>USAGE</a:t>
            </a:r>
          </a:p>
        </p:txBody>
      </p:sp>
      <p:sp>
        <p:nvSpPr>
          <p:cNvPr id="7" name="object 7"/>
          <p:cNvSpPr txBox="1">
            <a:spLocks noGrp="1"/>
          </p:cNvSpPr>
          <p:nvPr>
            <p:ph type="body" idx="1"/>
          </p:nvPr>
        </p:nvSpPr>
        <p:spPr>
          <a:xfrm>
            <a:off x="819149" y="1326514"/>
            <a:ext cx="12192000" cy="4213333"/>
          </a:xfrm>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dirty="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dirty="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dirty="0">
                <a:solidFill>
                  <a:srgbClr val="999999"/>
                </a:solidFill>
                <a:latin typeface="Tahoma"/>
                <a:cs typeface="Tahoma"/>
              </a:rPr>
              <a:t>  </a:t>
            </a:r>
            <a:r>
              <a:rPr sz="1650" u="none" spc="210" dirty="0">
                <a:solidFill>
                  <a:srgbClr val="000000"/>
                </a:solidFill>
                <a:latin typeface="Tahoma"/>
                <a:cs typeface="Tahoma"/>
              </a:rPr>
              <a:t>hostpath</a:t>
            </a:r>
            <a:r>
              <a:rPr sz="1650" u="none" spc="210" dirty="0">
                <a:solidFill>
                  <a:srgbClr val="999999"/>
                </a:solidFill>
                <a:latin typeface="Tahoma"/>
                <a:cs typeface="Tahoma"/>
              </a:rPr>
              <a:t>-</a:t>
            </a:r>
            <a:r>
              <a:rPr sz="1650" u="none" spc="260" dirty="0">
                <a:solidFill>
                  <a:srgbClr val="000000"/>
                </a:solidFill>
                <a:latin typeface="Tahoma"/>
                <a:cs typeface="Tahoma"/>
              </a:rPr>
              <a:t>vol</a:t>
            </a:r>
            <a:endParaRPr sz="1650" dirty="0">
              <a:latin typeface="Tahoma"/>
              <a:cs typeface="Tahoma"/>
            </a:endParaRPr>
          </a:p>
          <a:p>
            <a:pPr marL="142875">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dirty="0">
              <a:latin typeface="Tahoma"/>
              <a:cs typeface="Tahoma"/>
            </a:endParaRPr>
          </a:p>
          <a:p>
            <a:pPr marL="394970">
              <a:lnSpc>
                <a:spcPts val="1875"/>
              </a:lnSpc>
            </a:pPr>
            <a:r>
              <a:rPr sz="1650" u="none" spc="150" dirty="0">
                <a:solidFill>
                  <a:srgbClr val="0077AA"/>
                </a:solidFill>
                <a:latin typeface="Tahoma"/>
                <a:cs typeface="Tahoma"/>
              </a:rPr>
              <a:t>volumes</a:t>
            </a:r>
            <a:r>
              <a:rPr sz="1650" u="none" spc="150" dirty="0">
                <a:solidFill>
                  <a:srgbClr val="999999"/>
                </a:solidFill>
                <a:latin typeface="Tahoma"/>
                <a:cs typeface="Tahoma"/>
              </a:rPr>
              <a:t>:</a:t>
            </a:r>
            <a:endParaRPr sz="1650" dirty="0">
              <a:latin typeface="Tahoma"/>
              <a:cs typeface="Tahoma"/>
            </a:endParaRPr>
          </a:p>
          <a:p>
            <a:pPr marL="897890" marR="9013825" indent="-250825">
              <a:lnSpc>
                <a:spcPts val="1880"/>
              </a:lnSpc>
              <a:spcBef>
                <a:spcPts val="95"/>
              </a:spcBef>
              <a:buClr>
                <a:srgbClr val="999999"/>
              </a:buClr>
              <a:buChar char="-"/>
              <a:tabLst>
                <a:tab pos="899794"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65" dirty="0">
                <a:solidFill>
                  <a:srgbClr val="999999"/>
                </a:solidFill>
                <a:latin typeface="Tahoma"/>
                <a:cs typeface="Tahoma"/>
              </a:rPr>
              <a:t>  </a:t>
            </a:r>
            <a:r>
              <a:rPr sz="1650" u="none" dirty="0">
                <a:solidFill>
                  <a:srgbClr val="000000"/>
                </a:solidFill>
                <a:latin typeface="Tahoma"/>
                <a:cs typeface="Tahoma"/>
              </a:rPr>
              <a:t>my</a:t>
            </a:r>
            <a:r>
              <a:rPr sz="1650" u="none" dirty="0">
                <a:solidFill>
                  <a:srgbClr val="999999"/>
                </a:solidFill>
                <a:latin typeface="Tahoma"/>
                <a:cs typeface="Tahoma"/>
              </a:rPr>
              <a:t>-</a:t>
            </a:r>
            <a:r>
              <a:rPr sz="1650" u="none" spc="245" dirty="0">
                <a:solidFill>
                  <a:srgbClr val="000000"/>
                </a:solidFill>
                <a:latin typeface="Tahoma"/>
                <a:cs typeface="Tahoma"/>
              </a:rPr>
              <a:t>host</a:t>
            </a:r>
            <a:r>
              <a:rPr sz="1650" u="none" spc="245" dirty="0">
                <a:solidFill>
                  <a:srgbClr val="999999"/>
                </a:solidFill>
                <a:latin typeface="Tahoma"/>
                <a:cs typeface="Tahoma"/>
              </a:rPr>
              <a:t>-</a:t>
            </a:r>
            <a:r>
              <a:rPr sz="1650" u="none" spc="170" dirty="0">
                <a:solidFill>
                  <a:srgbClr val="000000"/>
                </a:solidFill>
                <a:latin typeface="Tahoma"/>
                <a:cs typeface="Tahoma"/>
              </a:rPr>
              <a:t>data 	</a:t>
            </a:r>
            <a:r>
              <a:rPr sz="1650" u="none" spc="200" dirty="0">
                <a:solidFill>
                  <a:srgbClr val="0077AA"/>
                </a:solidFill>
                <a:latin typeface="Tahoma"/>
                <a:cs typeface="Tahoma"/>
              </a:rPr>
              <a:t>hostPath</a:t>
            </a:r>
            <a:r>
              <a:rPr sz="1650" u="none" spc="200" dirty="0">
                <a:solidFill>
                  <a:srgbClr val="999999"/>
                </a:solidFill>
                <a:latin typeface="Tahoma"/>
                <a:cs typeface="Tahoma"/>
              </a:rPr>
              <a:t>:</a:t>
            </a:r>
            <a:endParaRPr sz="1650" dirty="0">
              <a:latin typeface="Tahoma"/>
              <a:cs typeface="Tahoma"/>
            </a:endParaRPr>
          </a:p>
          <a:p>
            <a:pPr marL="1151890">
              <a:lnSpc>
                <a:spcPts val="1770"/>
              </a:lnSpc>
            </a:pPr>
            <a:r>
              <a:rPr sz="1650" u="none" spc="220" dirty="0">
                <a:solidFill>
                  <a:srgbClr val="0077AA"/>
                </a:solidFill>
                <a:latin typeface="Tahoma"/>
                <a:cs typeface="Tahoma"/>
              </a:rPr>
              <a:t>path</a:t>
            </a:r>
            <a:r>
              <a:rPr sz="1650" u="none" spc="220" dirty="0">
                <a:solidFill>
                  <a:srgbClr val="999999"/>
                </a:solidFill>
                <a:latin typeface="Tahoma"/>
                <a:cs typeface="Tahoma"/>
              </a:rPr>
              <a:t>:</a:t>
            </a:r>
            <a:r>
              <a:rPr sz="1650" u="none" spc="5" dirty="0">
                <a:solidFill>
                  <a:srgbClr val="999999"/>
                </a:solidFill>
                <a:latin typeface="Tahoma"/>
                <a:cs typeface="Tahoma"/>
              </a:rPr>
              <a:t>  </a:t>
            </a:r>
            <a:r>
              <a:rPr sz="1650" u="none" spc="180" dirty="0">
                <a:solidFill>
                  <a:srgbClr val="000000"/>
                </a:solidFill>
                <a:latin typeface="Tahoma"/>
                <a:cs typeface="Tahoma"/>
              </a:rPr>
              <a:t>/data/my</a:t>
            </a:r>
            <a:r>
              <a:rPr sz="1650" u="none" spc="180" dirty="0">
                <a:solidFill>
                  <a:srgbClr val="999999"/>
                </a:solidFill>
                <a:latin typeface="Tahoma"/>
                <a:cs typeface="Tahoma"/>
              </a:rPr>
              <a:t>-</a:t>
            </a:r>
            <a:r>
              <a:rPr sz="1650" u="none" spc="170" dirty="0">
                <a:solidFill>
                  <a:srgbClr val="000000"/>
                </a:solidFill>
                <a:latin typeface="Tahoma"/>
                <a:cs typeface="Tahoma"/>
              </a:rPr>
              <a:t>data</a:t>
            </a:r>
            <a:endParaRPr sz="1650" dirty="0">
              <a:latin typeface="Tahoma"/>
              <a:cs typeface="Tahoma"/>
            </a:endParaRPr>
          </a:p>
          <a:p>
            <a:pPr marL="394970">
              <a:lnSpc>
                <a:spcPts val="1875"/>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dirty="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254" dirty="0">
                <a:solidFill>
                  <a:srgbClr val="000000"/>
                </a:solidFill>
                <a:latin typeface="Tahoma"/>
                <a:cs typeface="Tahoma"/>
              </a:rPr>
              <a:t>log2fs</a:t>
            </a:r>
            <a:endParaRPr sz="1650" dirty="0">
              <a:latin typeface="Tahoma"/>
              <a:cs typeface="Tahoma"/>
            </a:endParaRPr>
          </a:p>
          <a:p>
            <a:pPr marL="899794" marR="4470400">
              <a:lnSpc>
                <a:spcPts val="1880"/>
              </a:lnSpc>
              <a:spcBef>
                <a:spcPts val="95"/>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60" dirty="0">
                <a:solidFill>
                  <a:srgbClr val="999999"/>
                </a:solidFill>
                <a:latin typeface="Tahoma"/>
                <a:cs typeface="Tahoma"/>
              </a:rPr>
              <a:t>  </a:t>
            </a:r>
            <a:r>
              <a:rPr lang="fr-FR" sz="1650" u="none" spc="235" dirty="0" err="1">
                <a:solidFill>
                  <a:srgbClr val="000000"/>
                </a:solidFill>
                <a:latin typeface="Tahoma"/>
                <a:cs typeface="Tahoma"/>
              </a:rPr>
              <a:t>bitbox</a:t>
            </a:r>
            <a:r>
              <a:rPr sz="1650" u="none" spc="235" dirty="0">
                <a:solidFill>
                  <a:srgbClr val="000000"/>
                </a:solidFill>
                <a:latin typeface="Tahoma"/>
                <a:cs typeface="Tahoma"/>
              </a:rPr>
              <a:t>/k8s</a:t>
            </a:r>
            <a:r>
              <a:rPr sz="1650" u="none" spc="235" dirty="0">
                <a:solidFill>
                  <a:srgbClr val="999999"/>
                </a:solidFill>
                <a:latin typeface="Tahoma"/>
                <a:cs typeface="Tahoma"/>
              </a:rPr>
              <a:t>-</a:t>
            </a:r>
            <a:r>
              <a:rPr sz="1650" u="none" spc="305" dirty="0">
                <a:solidFill>
                  <a:srgbClr val="000000"/>
                </a:solidFill>
                <a:latin typeface="Tahoma"/>
                <a:cs typeface="Tahoma"/>
              </a:rPr>
              <a:t>training</a:t>
            </a:r>
            <a:r>
              <a:rPr sz="1650" u="none" spc="305" dirty="0">
                <a:solidFill>
                  <a:srgbClr val="999999"/>
                </a:solidFill>
                <a:latin typeface="Tahoma"/>
                <a:cs typeface="Tahoma"/>
              </a:rPr>
              <a:t>-</a:t>
            </a:r>
            <a:r>
              <a:rPr sz="1650" u="none" spc="225" dirty="0">
                <a:solidFill>
                  <a:srgbClr val="000000"/>
                </a:solidFill>
                <a:latin typeface="Tahoma"/>
                <a:cs typeface="Tahoma"/>
              </a:rPr>
              <a:t>nginx</a:t>
            </a:r>
            <a:r>
              <a:rPr sz="1650" u="none" spc="225" dirty="0">
                <a:solidFill>
                  <a:srgbClr val="999999"/>
                </a:solidFill>
                <a:latin typeface="Tahoma"/>
                <a:cs typeface="Tahoma"/>
              </a:rPr>
              <a:t>-</a:t>
            </a:r>
            <a:r>
              <a:rPr sz="1650" u="none" spc="260" dirty="0">
                <a:solidFill>
                  <a:srgbClr val="000000"/>
                </a:solidFill>
                <a:latin typeface="Tahoma"/>
                <a:cs typeface="Tahoma"/>
              </a:rPr>
              <a:t>log2fs</a:t>
            </a:r>
            <a:r>
              <a:rPr sz="1650" u="none" spc="260" dirty="0">
                <a:solidFill>
                  <a:srgbClr val="999999"/>
                </a:solidFill>
                <a:latin typeface="Tahoma"/>
                <a:cs typeface="Tahoma"/>
              </a:rPr>
              <a:t>:</a:t>
            </a:r>
            <a:r>
              <a:rPr sz="1650" u="none" spc="260" dirty="0">
                <a:solidFill>
                  <a:srgbClr val="000000"/>
                </a:solidFill>
                <a:latin typeface="Tahoma"/>
                <a:cs typeface="Tahoma"/>
              </a:rPr>
              <a:t>1.19</a:t>
            </a:r>
            <a:r>
              <a:rPr sz="1650" u="none" spc="260" dirty="0">
                <a:solidFill>
                  <a:srgbClr val="999999"/>
                </a:solidFill>
                <a:latin typeface="Tahoma"/>
                <a:cs typeface="Tahoma"/>
              </a:rPr>
              <a:t>-</a:t>
            </a:r>
            <a:r>
              <a:rPr sz="1650" u="none" spc="285" dirty="0">
                <a:solidFill>
                  <a:srgbClr val="000000"/>
                </a:solidFill>
                <a:latin typeface="Tahoma"/>
                <a:cs typeface="Tahoma"/>
              </a:rPr>
              <a:t>alpine</a:t>
            </a:r>
            <a:r>
              <a:rPr sz="1650" u="none" spc="285" dirty="0">
                <a:solidFill>
                  <a:srgbClr val="999999"/>
                </a:solidFill>
                <a:latin typeface="Tahoma"/>
                <a:cs typeface="Tahoma"/>
              </a:rPr>
              <a:t>-</a:t>
            </a:r>
            <a:r>
              <a:rPr sz="1650" u="none" spc="100" dirty="0">
                <a:solidFill>
                  <a:srgbClr val="000000"/>
                </a:solidFill>
                <a:latin typeface="Tahoma"/>
                <a:cs typeface="Tahoma"/>
              </a:rPr>
              <a:t>v1 </a:t>
            </a:r>
            <a:r>
              <a:rPr sz="1650" u="none" spc="114" dirty="0" err="1">
                <a:solidFill>
                  <a:srgbClr val="0077AA"/>
                </a:solidFill>
                <a:latin typeface="Tahoma"/>
                <a:cs typeface="Tahoma"/>
              </a:rPr>
              <a:t>volumeMounts</a:t>
            </a:r>
            <a:r>
              <a:rPr sz="1650" u="none" spc="114" dirty="0">
                <a:solidFill>
                  <a:srgbClr val="999999"/>
                </a:solidFill>
                <a:latin typeface="Tahoma"/>
                <a:cs typeface="Tahoma"/>
              </a:rPr>
              <a:t>:</a:t>
            </a:r>
            <a:endParaRPr sz="1650" dirty="0">
              <a:latin typeface="Tahoma"/>
              <a:cs typeface="Tahoma"/>
            </a:endParaRPr>
          </a:p>
          <a:p>
            <a:pPr marL="1151890">
              <a:lnSpc>
                <a:spcPts val="1770"/>
              </a:lnSpc>
            </a:pPr>
            <a:r>
              <a:rPr sz="1650" u="none" spc="390" dirty="0">
                <a:solidFill>
                  <a:srgbClr val="999999"/>
                </a:solidFill>
                <a:latin typeface="Tahoma"/>
                <a:cs typeface="Tahoma"/>
              </a:rPr>
              <a:t>-</a:t>
            </a:r>
            <a:r>
              <a:rPr sz="1650" u="none" spc="2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25" dirty="0">
                <a:solidFill>
                  <a:srgbClr val="999999"/>
                </a:solidFill>
                <a:latin typeface="Tahoma"/>
                <a:cs typeface="Tahoma"/>
              </a:rPr>
              <a:t>  </a:t>
            </a:r>
            <a:r>
              <a:rPr sz="1650" u="none" dirty="0">
                <a:solidFill>
                  <a:srgbClr val="000000"/>
                </a:solidFill>
                <a:latin typeface="Tahoma"/>
                <a:cs typeface="Tahoma"/>
              </a:rPr>
              <a:t>my</a:t>
            </a:r>
            <a:r>
              <a:rPr sz="1650" u="none" dirty="0">
                <a:solidFill>
                  <a:srgbClr val="999999"/>
                </a:solidFill>
                <a:latin typeface="Tahoma"/>
                <a:cs typeface="Tahoma"/>
              </a:rPr>
              <a:t>-</a:t>
            </a:r>
            <a:r>
              <a:rPr sz="1650" u="none" spc="245" dirty="0">
                <a:solidFill>
                  <a:srgbClr val="000000"/>
                </a:solidFill>
                <a:latin typeface="Tahoma"/>
                <a:cs typeface="Tahoma"/>
              </a:rPr>
              <a:t>host</a:t>
            </a:r>
            <a:r>
              <a:rPr sz="1650" u="none" spc="245" dirty="0">
                <a:solidFill>
                  <a:srgbClr val="999999"/>
                </a:solidFill>
                <a:latin typeface="Tahoma"/>
                <a:cs typeface="Tahoma"/>
              </a:rPr>
              <a:t>-</a:t>
            </a:r>
            <a:r>
              <a:rPr sz="1650" u="none" spc="170" dirty="0">
                <a:solidFill>
                  <a:srgbClr val="000000"/>
                </a:solidFill>
                <a:latin typeface="Tahoma"/>
                <a:cs typeface="Tahoma"/>
              </a:rPr>
              <a:t>data</a:t>
            </a:r>
            <a:endParaRPr sz="1650" dirty="0">
              <a:latin typeface="Tahoma"/>
              <a:cs typeface="Tahoma"/>
            </a:endParaRPr>
          </a:p>
          <a:p>
            <a:pPr marL="1403985">
              <a:lnSpc>
                <a:spcPts val="1930"/>
              </a:lnSpc>
            </a:pPr>
            <a:r>
              <a:rPr sz="1650" u="none" spc="135" dirty="0">
                <a:solidFill>
                  <a:srgbClr val="0077AA"/>
                </a:solidFill>
                <a:latin typeface="Tahoma"/>
                <a:cs typeface="Tahoma"/>
              </a:rPr>
              <a:t>mountPath</a:t>
            </a:r>
            <a:r>
              <a:rPr sz="1650" u="none" spc="135" dirty="0">
                <a:solidFill>
                  <a:srgbClr val="999999"/>
                </a:solidFill>
                <a:latin typeface="Tahoma"/>
                <a:cs typeface="Tahoma"/>
              </a:rPr>
              <a:t>:</a:t>
            </a:r>
            <a:r>
              <a:rPr sz="1650" u="none" spc="475" dirty="0">
                <a:solidFill>
                  <a:srgbClr val="999999"/>
                </a:solidFill>
                <a:latin typeface="Tahoma"/>
                <a:cs typeface="Tahoma"/>
              </a:rPr>
              <a:t> </a:t>
            </a:r>
            <a:r>
              <a:rPr sz="1650" u="none" spc="245" dirty="0">
                <a:solidFill>
                  <a:srgbClr val="000000"/>
                </a:solidFill>
                <a:latin typeface="Tahoma"/>
                <a:cs typeface="Tahoma"/>
              </a:rPr>
              <a:t>/var/log/nginx</a:t>
            </a:r>
            <a:endParaRPr sz="1650" dirty="0">
              <a:latin typeface="Tahoma"/>
              <a:cs typeface="Tahoma"/>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15779" y="6133494"/>
            <a:ext cx="5135267" cy="38811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6261735" cy="1006475"/>
          </a:xfrm>
          <a:prstGeom prst="rect">
            <a:avLst/>
          </a:prstGeom>
        </p:spPr>
        <p:txBody>
          <a:bodyPr vert="horz" wrap="square" lIns="0" tIns="98425" rIns="0" bIns="0" rtlCol="0">
            <a:spAutoFit/>
          </a:bodyPr>
          <a:lstStyle/>
          <a:p>
            <a:pPr marL="12700" marR="5080">
              <a:lnSpc>
                <a:spcPts val="3529"/>
              </a:lnSpc>
              <a:spcBef>
                <a:spcPts val="775"/>
              </a:spcBef>
            </a:pPr>
            <a:r>
              <a:rPr spc="-75" dirty="0"/>
              <a:t>PERSISTENTVOLUMES</a:t>
            </a:r>
            <a:r>
              <a:rPr spc="-145" dirty="0"/>
              <a:t> </a:t>
            </a:r>
            <a:r>
              <a:rPr spc="60" dirty="0"/>
              <a:t>AND </a:t>
            </a:r>
            <a:r>
              <a:rPr spc="-65" dirty="0"/>
              <a:t>PERSISTENTVOLUMECLAIMS</a:t>
            </a:r>
          </a:p>
        </p:txBody>
      </p:sp>
      <p:pic>
        <p:nvPicPr>
          <p:cNvPr id="3" name="object 3"/>
          <p:cNvPicPr/>
          <p:nvPr/>
        </p:nvPicPr>
        <p:blipFill>
          <a:blip r:embed="rId2" cstate="print"/>
          <a:stretch>
            <a:fillRect/>
          </a:stretch>
        </p:blipFill>
        <p:spPr>
          <a:xfrm>
            <a:off x="933449" y="2095499"/>
            <a:ext cx="95250" cy="95249"/>
          </a:xfrm>
          <a:prstGeom prst="rect">
            <a:avLst/>
          </a:prstGeom>
        </p:spPr>
      </p:pic>
      <p:sp>
        <p:nvSpPr>
          <p:cNvPr id="4" name="object 4"/>
          <p:cNvSpPr txBox="1"/>
          <p:nvPr/>
        </p:nvSpPr>
        <p:spPr>
          <a:xfrm>
            <a:off x="1177924" y="1958975"/>
            <a:ext cx="5410835" cy="3917315"/>
          </a:xfrm>
          <a:prstGeom prst="rect">
            <a:avLst/>
          </a:prstGeom>
        </p:spPr>
        <p:txBody>
          <a:bodyPr vert="horz" wrap="square" lIns="0" tIns="66040" rIns="0" bIns="0" rtlCol="0">
            <a:spAutoFit/>
          </a:bodyPr>
          <a:lstStyle/>
          <a:p>
            <a:pPr marL="12700" marR="99060">
              <a:lnSpc>
                <a:spcPts val="2100"/>
              </a:lnSpc>
              <a:spcBef>
                <a:spcPts val="520"/>
              </a:spcBef>
            </a:pPr>
            <a:r>
              <a:rPr sz="2100" dirty="0">
                <a:solidFill>
                  <a:srgbClr val="333333"/>
                </a:solidFill>
                <a:latin typeface="Trebuchet MS"/>
                <a:cs typeface="Trebuchet MS"/>
              </a:rPr>
              <a:t>The concept of</a:t>
            </a:r>
            <a:r>
              <a:rPr sz="2100" spc="5" dirty="0">
                <a:solidFill>
                  <a:srgbClr val="333333"/>
                </a:solidFill>
                <a:latin typeface="Trebuchet MS"/>
                <a:cs typeface="Trebuchet MS"/>
              </a:rPr>
              <a:t> </a:t>
            </a:r>
            <a:r>
              <a:rPr sz="2100" spc="50" dirty="0">
                <a:solidFill>
                  <a:srgbClr val="ED2137"/>
                </a:solidFill>
                <a:latin typeface="Trebuchet MS"/>
                <a:cs typeface="Trebuchet MS"/>
              </a:rPr>
              <a:t>PersistentVolumes</a:t>
            </a:r>
            <a:r>
              <a:rPr sz="2100" dirty="0">
                <a:solidFill>
                  <a:srgbClr val="ED2137"/>
                </a:solidFill>
                <a:latin typeface="Trebuchet MS"/>
                <a:cs typeface="Trebuchet MS"/>
              </a:rPr>
              <a:t> </a:t>
            </a:r>
            <a:r>
              <a:rPr sz="2100" spc="-10" dirty="0">
                <a:solidFill>
                  <a:srgbClr val="333333"/>
                </a:solidFill>
                <a:latin typeface="Trebuchet MS"/>
                <a:cs typeface="Trebuchet MS"/>
              </a:rPr>
              <a:t>allows </a:t>
            </a:r>
            <a:r>
              <a:rPr sz="2100" spc="10" dirty="0">
                <a:solidFill>
                  <a:srgbClr val="333333"/>
                </a:solidFill>
                <a:latin typeface="Trebuchet MS"/>
                <a:cs typeface="Trebuchet MS"/>
              </a:rPr>
              <a:t>cluster administrators</a:t>
            </a:r>
            <a:r>
              <a:rPr sz="2100" spc="15" dirty="0">
                <a:solidFill>
                  <a:srgbClr val="333333"/>
                </a:solidFill>
                <a:latin typeface="Trebuchet MS"/>
                <a:cs typeface="Trebuchet MS"/>
              </a:rPr>
              <a:t> </a:t>
            </a:r>
            <a:r>
              <a:rPr sz="2100" spc="10" dirty="0">
                <a:solidFill>
                  <a:srgbClr val="333333"/>
                </a:solidFill>
                <a:latin typeface="Trebuchet MS"/>
                <a:cs typeface="Trebuchet MS"/>
              </a:rPr>
              <a:t>to </a:t>
            </a:r>
            <a:r>
              <a:rPr sz="2100" spc="50" dirty="0">
                <a:solidFill>
                  <a:srgbClr val="333333"/>
                </a:solidFill>
                <a:latin typeface="Trebuchet MS"/>
                <a:cs typeface="Trebuchet MS"/>
              </a:rPr>
              <a:t>provide</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10" dirty="0">
                <a:solidFill>
                  <a:srgbClr val="333333"/>
                </a:solidFill>
                <a:latin typeface="Trebuchet MS"/>
                <a:cs typeface="Trebuchet MS"/>
              </a:rPr>
              <a:t>layer </a:t>
            </a:r>
            <a:r>
              <a:rPr sz="2100" spc="-25" dirty="0">
                <a:solidFill>
                  <a:srgbClr val="333333"/>
                </a:solidFill>
                <a:latin typeface="Trebuchet MS"/>
                <a:cs typeface="Trebuchet MS"/>
              </a:rPr>
              <a:t>of </a:t>
            </a:r>
            <a:r>
              <a:rPr sz="2100" dirty="0">
                <a:solidFill>
                  <a:srgbClr val="333333"/>
                </a:solidFill>
                <a:latin typeface="Trebuchet MS"/>
                <a:cs typeface="Trebuchet MS"/>
              </a:rPr>
              <a:t>abstraction</a:t>
            </a:r>
            <a:r>
              <a:rPr sz="2100" spc="90" dirty="0">
                <a:solidFill>
                  <a:srgbClr val="333333"/>
                </a:solidFill>
                <a:latin typeface="Trebuchet MS"/>
                <a:cs typeface="Trebuchet MS"/>
              </a:rPr>
              <a:t> </a:t>
            </a:r>
            <a:r>
              <a:rPr sz="2100" dirty="0">
                <a:solidFill>
                  <a:srgbClr val="333333"/>
                </a:solidFill>
                <a:latin typeface="Trebuchet MS"/>
                <a:cs typeface="Trebuchet MS"/>
              </a:rPr>
              <a:t>for</a:t>
            </a:r>
            <a:r>
              <a:rPr sz="2100" spc="95" dirty="0">
                <a:solidFill>
                  <a:srgbClr val="333333"/>
                </a:solidFill>
                <a:latin typeface="Trebuchet MS"/>
                <a:cs typeface="Trebuchet MS"/>
              </a:rPr>
              <a:t> </a:t>
            </a:r>
            <a:r>
              <a:rPr sz="2100" spc="85" dirty="0">
                <a:solidFill>
                  <a:srgbClr val="333333"/>
                </a:solidFill>
                <a:latin typeface="Trebuchet MS"/>
                <a:cs typeface="Trebuchet MS"/>
              </a:rPr>
              <a:t>consumption</a:t>
            </a:r>
            <a:r>
              <a:rPr sz="2100" spc="95" dirty="0">
                <a:solidFill>
                  <a:srgbClr val="333333"/>
                </a:solidFill>
                <a:latin typeface="Trebuchet MS"/>
                <a:cs typeface="Trebuchet MS"/>
              </a:rPr>
              <a:t> </a:t>
            </a:r>
            <a:r>
              <a:rPr sz="2100" spc="75" dirty="0">
                <a:solidFill>
                  <a:srgbClr val="333333"/>
                </a:solidFill>
                <a:latin typeface="Trebuchet MS"/>
                <a:cs typeface="Trebuchet MS"/>
              </a:rPr>
              <a:t>and </a:t>
            </a:r>
            <a:r>
              <a:rPr sz="2100" spc="55" dirty="0">
                <a:solidFill>
                  <a:srgbClr val="333333"/>
                </a:solidFill>
                <a:latin typeface="Trebuchet MS"/>
                <a:cs typeface="Trebuchet MS"/>
              </a:rPr>
              <a:t>provisioning</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65" dirty="0">
                <a:solidFill>
                  <a:srgbClr val="ED2137"/>
                </a:solidFill>
                <a:latin typeface="Trebuchet MS"/>
                <a:cs typeface="Trebuchet MS"/>
              </a:rPr>
              <a:t>Volumes</a:t>
            </a:r>
            <a:endParaRPr sz="2100">
              <a:latin typeface="Trebuchet MS"/>
              <a:cs typeface="Trebuchet MS"/>
            </a:endParaRPr>
          </a:p>
          <a:p>
            <a:pPr marL="12700" marR="1600835">
              <a:lnSpc>
                <a:spcPts val="2100"/>
              </a:lnSpc>
              <a:spcBef>
                <a:spcPts val="1650"/>
              </a:spcBef>
            </a:pPr>
            <a:r>
              <a:rPr sz="2100" dirty="0">
                <a:solidFill>
                  <a:srgbClr val="333333"/>
                </a:solidFill>
                <a:latin typeface="Trebuchet MS"/>
                <a:cs typeface="Trebuchet MS"/>
              </a:rPr>
              <a:t>This</a:t>
            </a:r>
            <a:r>
              <a:rPr sz="2100" spc="65" dirty="0">
                <a:solidFill>
                  <a:srgbClr val="333333"/>
                </a:solidFill>
                <a:latin typeface="Trebuchet MS"/>
                <a:cs typeface="Trebuchet MS"/>
              </a:rPr>
              <a:t> </a:t>
            </a:r>
            <a:r>
              <a:rPr sz="2100" dirty="0">
                <a:solidFill>
                  <a:srgbClr val="333333"/>
                </a:solidFill>
                <a:latin typeface="Trebuchet MS"/>
                <a:cs typeface="Trebuchet MS"/>
              </a:rPr>
              <a:t>abstraction</a:t>
            </a:r>
            <a:r>
              <a:rPr sz="2100" spc="70" dirty="0">
                <a:solidFill>
                  <a:srgbClr val="333333"/>
                </a:solidFill>
                <a:latin typeface="Trebuchet MS"/>
                <a:cs typeface="Trebuchet MS"/>
              </a:rPr>
              <a:t> </a:t>
            </a:r>
            <a:r>
              <a:rPr sz="2100" dirty="0">
                <a:solidFill>
                  <a:srgbClr val="333333"/>
                </a:solidFill>
                <a:latin typeface="Trebuchet MS"/>
                <a:cs typeface="Trebuchet MS"/>
              </a:rPr>
              <a:t>layer</a:t>
            </a:r>
            <a:r>
              <a:rPr sz="2100" spc="70" dirty="0">
                <a:solidFill>
                  <a:srgbClr val="333333"/>
                </a:solidFill>
                <a:latin typeface="Trebuchet MS"/>
                <a:cs typeface="Trebuchet MS"/>
              </a:rPr>
              <a:t> </a:t>
            </a:r>
            <a:r>
              <a:rPr sz="2100" dirty="0">
                <a:solidFill>
                  <a:srgbClr val="333333"/>
                </a:solidFill>
                <a:latin typeface="Trebuchet MS"/>
                <a:cs typeface="Trebuchet MS"/>
              </a:rPr>
              <a:t>relies</a:t>
            </a:r>
            <a:r>
              <a:rPr sz="2100" spc="70" dirty="0">
                <a:solidFill>
                  <a:srgbClr val="333333"/>
                </a:solidFill>
                <a:latin typeface="Trebuchet MS"/>
                <a:cs typeface="Trebuchet MS"/>
              </a:rPr>
              <a:t> </a:t>
            </a:r>
            <a:r>
              <a:rPr sz="2100" spc="110" dirty="0">
                <a:solidFill>
                  <a:srgbClr val="333333"/>
                </a:solidFill>
                <a:latin typeface="Trebuchet MS"/>
                <a:cs typeface="Trebuchet MS"/>
              </a:rPr>
              <a:t>on </a:t>
            </a:r>
            <a:r>
              <a:rPr sz="2100" spc="50" dirty="0">
                <a:solidFill>
                  <a:srgbClr val="ED2137"/>
                </a:solidFill>
                <a:latin typeface="Trebuchet MS"/>
                <a:cs typeface="Trebuchet MS"/>
              </a:rPr>
              <a:t>PersistentVolumes</a:t>
            </a:r>
            <a:r>
              <a:rPr sz="2100" spc="-80" dirty="0">
                <a:solidFill>
                  <a:srgbClr val="ED2137"/>
                </a:solidFill>
                <a:latin typeface="Trebuchet MS"/>
                <a:cs typeface="Trebuchet MS"/>
              </a:rPr>
              <a:t> </a:t>
            </a:r>
            <a:r>
              <a:rPr sz="2100" spc="75" dirty="0">
                <a:solidFill>
                  <a:srgbClr val="333333"/>
                </a:solidFill>
                <a:latin typeface="Trebuchet MS"/>
                <a:cs typeface="Trebuchet MS"/>
              </a:rPr>
              <a:t>and </a:t>
            </a:r>
            <a:r>
              <a:rPr sz="2100" spc="40" dirty="0">
                <a:solidFill>
                  <a:srgbClr val="ED2137"/>
                </a:solidFill>
                <a:latin typeface="Trebuchet MS"/>
                <a:cs typeface="Trebuchet MS"/>
              </a:rPr>
              <a:t>PersistentVolumeClaims</a:t>
            </a:r>
            <a:endParaRPr sz="2100">
              <a:latin typeface="Trebuchet MS"/>
              <a:cs typeface="Trebuchet MS"/>
            </a:endParaRPr>
          </a:p>
          <a:p>
            <a:pPr marL="12700" marR="5080">
              <a:lnSpc>
                <a:spcPts val="2100"/>
              </a:lnSpc>
              <a:spcBef>
                <a:spcPts val="1725"/>
              </a:spcBef>
            </a:pPr>
            <a:r>
              <a:rPr sz="2100" dirty="0">
                <a:solidFill>
                  <a:srgbClr val="ED2137"/>
                </a:solidFill>
                <a:latin typeface="Trebuchet MS"/>
                <a:cs typeface="Trebuchet MS"/>
              </a:rPr>
              <a:t>PersistentVolume</a:t>
            </a:r>
            <a:r>
              <a:rPr sz="2100" spc="60" dirty="0">
                <a:solidFill>
                  <a:srgbClr val="ED2137"/>
                </a:solidFill>
                <a:latin typeface="Trebuchet MS"/>
                <a:cs typeface="Trebuchet MS"/>
              </a:rPr>
              <a:t> </a:t>
            </a:r>
            <a:r>
              <a:rPr sz="2100" spc="-100" dirty="0">
                <a:solidFill>
                  <a:srgbClr val="333333"/>
                </a:solidFill>
                <a:latin typeface="Trebuchet MS"/>
                <a:cs typeface="Trebuchet MS"/>
              </a:rPr>
              <a:t>(</a:t>
            </a:r>
            <a:r>
              <a:rPr sz="2100" spc="-100" dirty="0">
                <a:solidFill>
                  <a:srgbClr val="ED2137"/>
                </a:solidFill>
                <a:latin typeface="Trebuchet MS"/>
                <a:cs typeface="Trebuchet MS"/>
              </a:rPr>
              <a:t>PV</a:t>
            </a:r>
            <a:r>
              <a:rPr sz="2100" spc="-100" dirty="0">
                <a:solidFill>
                  <a:srgbClr val="333333"/>
                </a:solidFill>
                <a:latin typeface="Trebuchet MS"/>
                <a:cs typeface="Trebuchet MS"/>
              </a:rPr>
              <a:t>):</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55" dirty="0">
                <a:solidFill>
                  <a:srgbClr val="333333"/>
                </a:solidFill>
                <a:latin typeface="Trebuchet MS"/>
                <a:cs typeface="Trebuchet MS"/>
              </a:rPr>
              <a:t>storage</a:t>
            </a:r>
            <a:r>
              <a:rPr sz="2100" spc="60" dirty="0">
                <a:solidFill>
                  <a:srgbClr val="333333"/>
                </a:solidFill>
                <a:latin typeface="Trebuchet MS"/>
                <a:cs typeface="Trebuchet MS"/>
              </a:rPr>
              <a:t> space </a:t>
            </a:r>
            <a:r>
              <a:rPr sz="2100" spc="-20" dirty="0">
                <a:solidFill>
                  <a:srgbClr val="333333"/>
                </a:solidFill>
                <a:latin typeface="Trebuchet MS"/>
                <a:cs typeface="Trebuchet MS"/>
              </a:rPr>
              <a:t>that </a:t>
            </a:r>
            <a:r>
              <a:rPr sz="2100" spc="110" dirty="0">
                <a:solidFill>
                  <a:srgbClr val="333333"/>
                </a:solidFill>
                <a:latin typeface="Trebuchet MS"/>
                <a:cs typeface="Trebuchet MS"/>
              </a:rPr>
              <a:t>has</a:t>
            </a:r>
            <a:r>
              <a:rPr sz="2100" spc="-75" dirty="0">
                <a:solidFill>
                  <a:srgbClr val="333333"/>
                </a:solidFill>
                <a:latin typeface="Trebuchet MS"/>
                <a:cs typeface="Trebuchet MS"/>
              </a:rPr>
              <a:t> </a:t>
            </a:r>
            <a:r>
              <a:rPr sz="2100" spc="65" dirty="0">
                <a:solidFill>
                  <a:srgbClr val="333333"/>
                </a:solidFill>
                <a:latin typeface="Trebuchet MS"/>
                <a:cs typeface="Trebuchet MS"/>
              </a:rPr>
              <a:t>been</a:t>
            </a:r>
            <a:r>
              <a:rPr sz="2100" spc="-70" dirty="0">
                <a:solidFill>
                  <a:srgbClr val="333333"/>
                </a:solidFill>
                <a:latin typeface="Trebuchet MS"/>
                <a:cs typeface="Trebuchet MS"/>
              </a:rPr>
              <a:t> </a:t>
            </a:r>
            <a:r>
              <a:rPr sz="2100" spc="50" dirty="0">
                <a:solidFill>
                  <a:srgbClr val="333333"/>
                </a:solidFill>
                <a:latin typeface="Trebuchet MS"/>
                <a:cs typeface="Trebuchet MS"/>
              </a:rPr>
              <a:t>reserved</a:t>
            </a:r>
            <a:r>
              <a:rPr sz="2100" spc="-70" dirty="0">
                <a:solidFill>
                  <a:srgbClr val="333333"/>
                </a:solidFill>
                <a:latin typeface="Trebuchet MS"/>
                <a:cs typeface="Trebuchet MS"/>
              </a:rPr>
              <a:t> </a:t>
            </a:r>
            <a:r>
              <a:rPr sz="2100" spc="55" dirty="0">
                <a:solidFill>
                  <a:srgbClr val="333333"/>
                </a:solidFill>
                <a:latin typeface="Trebuchet MS"/>
                <a:cs typeface="Trebuchet MS"/>
              </a:rPr>
              <a:t>by</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0" dirty="0">
                <a:solidFill>
                  <a:srgbClr val="333333"/>
                </a:solidFill>
                <a:latin typeface="Trebuchet MS"/>
                <a:cs typeface="Trebuchet MS"/>
              </a:rPr>
              <a:t>cluster administrators</a:t>
            </a:r>
            <a:endParaRPr sz="2100">
              <a:latin typeface="Trebuchet MS"/>
              <a:cs typeface="Trebuchet MS"/>
            </a:endParaRPr>
          </a:p>
          <a:p>
            <a:pPr marL="12700" marR="43815">
              <a:lnSpc>
                <a:spcPts val="2100"/>
              </a:lnSpc>
              <a:spcBef>
                <a:spcPts val="1650"/>
              </a:spcBef>
            </a:pPr>
            <a:r>
              <a:rPr sz="2100" dirty="0">
                <a:solidFill>
                  <a:srgbClr val="ED2137"/>
                </a:solidFill>
                <a:latin typeface="Trebuchet MS"/>
                <a:cs typeface="Trebuchet MS"/>
              </a:rPr>
              <a:t>PersistentVolumeClaim</a:t>
            </a:r>
            <a:r>
              <a:rPr sz="2100" spc="140" dirty="0">
                <a:solidFill>
                  <a:srgbClr val="ED2137"/>
                </a:solidFill>
                <a:latin typeface="Trebuchet MS"/>
                <a:cs typeface="Trebuchet MS"/>
              </a:rPr>
              <a:t> </a:t>
            </a:r>
            <a:r>
              <a:rPr sz="2100" spc="-75" dirty="0">
                <a:solidFill>
                  <a:srgbClr val="333333"/>
                </a:solidFill>
                <a:latin typeface="Trebuchet MS"/>
                <a:cs typeface="Trebuchet MS"/>
              </a:rPr>
              <a:t>(</a:t>
            </a:r>
            <a:r>
              <a:rPr sz="2100" spc="-75" dirty="0">
                <a:solidFill>
                  <a:srgbClr val="ED2137"/>
                </a:solidFill>
                <a:latin typeface="Trebuchet MS"/>
                <a:cs typeface="Trebuchet MS"/>
              </a:rPr>
              <a:t>PVC</a:t>
            </a:r>
            <a:r>
              <a:rPr sz="2100" spc="-75" dirty="0">
                <a:solidFill>
                  <a:srgbClr val="333333"/>
                </a:solidFill>
                <a:latin typeface="Trebuchet MS"/>
                <a:cs typeface="Trebuchet MS"/>
              </a:rPr>
              <a:t>):</a:t>
            </a:r>
            <a:r>
              <a:rPr sz="2100" spc="140" dirty="0">
                <a:solidFill>
                  <a:srgbClr val="333333"/>
                </a:solidFill>
                <a:latin typeface="Trebuchet MS"/>
                <a:cs typeface="Trebuchet MS"/>
              </a:rPr>
              <a:t> </a:t>
            </a:r>
            <a:r>
              <a:rPr sz="2100" spc="65" dirty="0">
                <a:solidFill>
                  <a:srgbClr val="333333"/>
                </a:solidFill>
                <a:latin typeface="Trebuchet MS"/>
                <a:cs typeface="Trebuchet MS"/>
              </a:rPr>
              <a:t>a</a:t>
            </a:r>
            <a:r>
              <a:rPr sz="2100" spc="140" dirty="0">
                <a:solidFill>
                  <a:srgbClr val="333333"/>
                </a:solidFill>
                <a:latin typeface="Trebuchet MS"/>
                <a:cs typeface="Trebuchet MS"/>
              </a:rPr>
              <a:t> </a:t>
            </a:r>
            <a:r>
              <a:rPr sz="2100" spc="50" dirty="0">
                <a:solidFill>
                  <a:srgbClr val="333333"/>
                </a:solidFill>
                <a:latin typeface="Trebuchet MS"/>
                <a:cs typeface="Trebuchet MS"/>
              </a:rPr>
              <a:t>request</a:t>
            </a:r>
            <a:r>
              <a:rPr sz="2100" spc="140" dirty="0">
                <a:solidFill>
                  <a:srgbClr val="333333"/>
                </a:solidFill>
                <a:latin typeface="Trebuchet MS"/>
                <a:cs typeface="Trebuchet MS"/>
              </a:rPr>
              <a:t> </a:t>
            </a:r>
            <a:r>
              <a:rPr sz="2100" spc="-25" dirty="0">
                <a:solidFill>
                  <a:srgbClr val="333333"/>
                </a:solidFill>
                <a:latin typeface="Trebuchet MS"/>
                <a:cs typeface="Trebuchet MS"/>
              </a:rPr>
              <a:t>for </a:t>
            </a:r>
            <a:r>
              <a:rPr sz="2100" spc="55" dirty="0">
                <a:solidFill>
                  <a:srgbClr val="333333"/>
                </a:solidFill>
                <a:latin typeface="Trebuchet MS"/>
                <a:cs typeface="Trebuchet MS"/>
              </a:rPr>
              <a:t>storage</a:t>
            </a:r>
            <a:r>
              <a:rPr sz="2100" spc="-45" dirty="0">
                <a:solidFill>
                  <a:srgbClr val="333333"/>
                </a:solidFill>
                <a:latin typeface="Trebuchet MS"/>
                <a:cs typeface="Trebuchet MS"/>
              </a:rPr>
              <a:t> </a:t>
            </a:r>
            <a:r>
              <a:rPr sz="2100" spc="60" dirty="0">
                <a:solidFill>
                  <a:srgbClr val="333333"/>
                </a:solidFill>
                <a:latin typeface="Trebuchet MS"/>
                <a:cs typeface="Trebuchet MS"/>
              </a:rPr>
              <a:t>space</a:t>
            </a:r>
            <a:r>
              <a:rPr sz="2100" spc="-40" dirty="0">
                <a:solidFill>
                  <a:srgbClr val="333333"/>
                </a:solidFill>
                <a:latin typeface="Trebuchet MS"/>
                <a:cs typeface="Trebuchet MS"/>
              </a:rPr>
              <a:t> </a:t>
            </a:r>
            <a:r>
              <a:rPr sz="2100" spc="75" dirty="0">
                <a:solidFill>
                  <a:srgbClr val="333333"/>
                </a:solidFill>
                <a:latin typeface="Trebuchet MS"/>
                <a:cs typeface="Trebuchet MS"/>
              </a:rPr>
              <a:t>from</a:t>
            </a:r>
            <a:r>
              <a:rPr sz="2100" spc="-45" dirty="0">
                <a:solidFill>
                  <a:srgbClr val="333333"/>
                </a:solidFill>
                <a:latin typeface="Trebuchet MS"/>
                <a:cs typeface="Trebuchet MS"/>
              </a:rPr>
              <a:t> </a:t>
            </a:r>
            <a:r>
              <a:rPr sz="2100" dirty="0">
                <a:solidFill>
                  <a:srgbClr val="333333"/>
                </a:solidFill>
                <a:latin typeface="Trebuchet MS"/>
                <a:cs typeface="Trebuchet MS"/>
              </a:rPr>
              <a:t>cluster</a:t>
            </a:r>
            <a:r>
              <a:rPr sz="2100" spc="-40" dirty="0">
                <a:solidFill>
                  <a:srgbClr val="333333"/>
                </a:solidFill>
                <a:latin typeface="Trebuchet MS"/>
                <a:cs typeface="Trebuchet MS"/>
              </a:rPr>
              <a:t> </a:t>
            </a:r>
            <a:r>
              <a:rPr sz="2100" spc="85" dirty="0">
                <a:solidFill>
                  <a:srgbClr val="333333"/>
                </a:solidFill>
                <a:latin typeface="Trebuchet MS"/>
                <a:cs typeface="Trebuchet MS"/>
              </a:rPr>
              <a:t>users</a:t>
            </a:r>
            <a:endParaRPr sz="2100">
              <a:latin typeface="Trebuchet MS"/>
              <a:cs typeface="Trebuchet MS"/>
            </a:endParaRPr>
          </a:p>
        </p:txBody>
      </p:sp>
      <p:pic>
        <p:nvPicPr>
          <p:cNvPr id="5" name="object 5"/>
          <p:cNvPicPr/>
          <p:nvPr/>
        </p:nvPicPr>
        <p:blipFill>
          <a:blip r:embed="rId2" cstate="print"/>
          <a:stretch>
            <a:fillRect/>
          </a:stretch>
        </p:blipFill>
        <p:spPr>
          <a:xfrm>
            <a:off x="933449" y="3371849"/>
            <a:ext cx="95250" cy="95249"/>
          </a:xfrm>
          <a:prstGeom prst="rect">
            <a:avLst/>
          </a:prstGeom>
        </p:spPr>
      </p:pic>
      <p:pic>
        <p:nvPicPr>
          <p:cNvPr id="6" name="object 6"/>
          <p:cNvPicPr/>
          <p:nvPr/>
        </p:nvPicPr>
        <p:blipFill>
          <a:blip r:embed="rId2" cstate="print"/>
          <a:stretch>
            <a:fillRect/>
          </a:stretch>
        </p:blipFill>
        <p:spPr>
          <a:xfrm>
            <a:off x="933449" y="4391024"/>
            <a:ext cx="95250" cy="95249"/>
          </a:xfrm>
          <a:prstGeom prst="rect">
            <a:avLst/>
          </a:prstGeom>
        </p:spPr>
      </p:pic>
      <p:pic>
        <p:nvPicPr>
          <p:cNvPr id="7" name="object 7"/>
          <p:cNvPicPr/>
          <p:nvPr/>
        </p:nvPicPr>
        <p:blipFill>
          <a:blip r:embed="rId2" cstate="print"/>
          <a:stretch>
            <a:fillRect/>
          </a:stretch>
        </p:blipFill>
        <p:spPr>
          <a:xfrm>
            <a:off x="933449" y="5400674"/>
            <a:ext cx="95250" cy="95249"/>
          </a:xfrm>
          <a:prstGeom prst="rect">
            <a:avLst/>
          </a:prstGeom>
        </p:spPr>
      </p:pic>
      <p:pic>
        <p:nvPicPr>
          <p:cNvPr id="8" name="object 8"/>
          <p:cNvPicPr/>
          <p:nvPr/>
        </p:nvPicPr>
        <p:blipFill>
          <a:blip r:embed="rId3" cstate="print"/>
          <a:stretch>
            <a:fillRect/>
          </a:stretch>
        </p:blipFill>
        <p:spPr>
          <a:xfrm>
            <a:off x="6648450" y="1619250"/>
            <a:ext cx="6800849" cy="5791199"/>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PERSISTENTVOLUMECLAIM</a:t>
            </a:r>
            <a:r>
              <a:rPr spc="-150" dirty="0"/>
              <a:t> </a:t>
            </a:r>
            <a:r>
              <a:rPr dirty="0"/>
              <a:t>VS.</a:t>
            </a:r>
            <a:r>
              <a:rPr spc="-145" dirty="0"/>
              <a:t> </a:t>
            </a:r>
            <a:r>
              <a:rPr spc="-20" dirty="0"/>
              <a:t>PODS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605087"/>
            <a:ext cx="104775" cy="104774"/>
          </a:xfrm>
          <a:prstGeom prst="rect">
            <a:avLst/>
          </a:prstGeom>
        </p:spPr>
      </p:pic>
      <p:pic>
        <p:nvPicPr>
          <p:cNvPr id="6" name="object 6"/>
          <p:cNvPicPr/>
          <p:nvPr/>
        </p:nvPicPr>
        <p:blipFill>
          <a:blip r:embed="rId2" cstate="print"/>
          <a:stretch>
            <a:fillRect/>
          </a:stretch>
        </p:blipFill>
        <p:spPr>
          <a:xfrm>
            <a:off x="933449" y="3095624"/>
            <a:ext cx="95250" cy="95249"/>
          </a:xfrm>
          <a:prstGeom prst="rect">
            <a:avLst/>
          </a:prstGeom>
        </p:spPr>
      </p:pic>
      <p:pic>
        <p:nvPicPr>
          <p:cNvPr id="7" name="object 7"/>
          <p:cNvPicPr/>
          <p:nvPr/>
        </p:nvPicPr>
        <p:blipFill>
          <a:blip r:embed="rId4" cstate="print"/>
          <a:stretch>
            <a:fillRect/>
          </a:stretch>
        </p:blipFill>
        <p:spPr>
          <a:xfrm>
            <a:off x="1309687" y="3567112"/>
            <a:ext cx="104775" cy="104774"/>
          </a:xfrm>
          <a:prstGeom prst="rect">
            <a:avLst/>
          </a:prstGeom>
        </p:spPr>
      </p:pic>
      <p:sp>
        <p:nvSpPr>
          <p:cNvPr id="8" name="object 8"/>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dirty="0"/>
              <a:t>PVC</a:t>
            </a:r>
            <a:r>
              <a:rPr u="none" spc="30" dirty="0"/>
              <a:t> </a:t>
            </a:r>
            <a:r>
              <a:rPr u="none" dirty="0">
                <a:solidFill>
                  <a:srgbClr val="333333"/>
                </a:solidFill>
              </a:rPr>
              <a:t>are</a:t>
            </a:r>
            <a:r>
              <a:rPr u="none" spc="35" dirty="0">
                <a:solidFill>
                  <a:srgbClr val="333333"/>
                </a:solidFill>
              </a:rPr>
              <a:t> </a:t>
            </a:r>
            <a:r>
              <a:rPr u="none" dirty="0">
                <a:solidFill>
                  <a:srgbClr val="333333"/>
                </a:solidFill>
              </a:rPr>
              <a:t>similar</a:t>
            </a:r>
            <a:r>
              <a:rPr u="none" spc="35" dirty="0">
                <a:solidFill>
                  <a:srgbClr val="333333"/>
                </a:solidFill>
              </a:rPr>
              <a:t> </a:t>
            </a:r>
            <a:r>
              <a:rPr u="none" dirty="0">
                <a:solidFill>
                  <a:srgbClr val="333333"/>
                </a:solidFill>
              </a:rPr>
              <a:t>to</a:t>
            </a:r>
            <a:r>
              <a:rPr u="none" spc="35" dirty="0">
                <a:solidFill>
                  <a:srgbClr val="333333"/>
                </a:solidFill>
              </a:rPr>
              <a:t> </a:t>
            </a:r>
            <a:r>
              <a:rPr u="none" spc="40" dirty="0"/>
              <a:t>Pods</a:t>
            </a:r>
            <a:r>
              <a:rPr u="none" spc="40" dirty="0">
                <a:solidFill>
                  <a:srgbClr val="333333"/>
                </a:solidFill>
              </a:rPr>
              <a:t>:</a:t>
            </a:r>
          </a:p>
          <a:p>
            <a:pPr marL="751840" marR="2042160">
              <a:lnSpc>
                <a:spcPct val="148800"/>
              </a:lnSpc>
              <a:spcBef>
                <a:spcPts val="75"/>
              </a:spcBef>
            </a:pPr>
            <a:r>
              <a:rPr u="none" dirty="0">
                <a:solidFill>
                  <a:srgbClr val="333333"/>
                </a:solidFill>
              </a:rPr>
              <a:t>The</a:t>
            </a:r>
            <a:r>
              <a:rPr u="none" spc="-45" dirty="0">
                <a:solidFill>
                  <a:srgbClr val="333333"/>
                </a:solidFill>
              </a:rPr>
              <a:t> </a:t>
            </a:r>
            <a:r>
              <a:rPr u="none" spc="114" dirty="0"/>
              <a:t>Pods</a:t>
            </a:r>
            <a:r>
              <a:rPr u="none" spc="-40" dirty="0"/>
              <a:t> </a:t>
            </a:r>
            <a:r>
              <a:rPr u="none" spc="105" dirty="0">
                <a:solidFill>
                  <a:srgbClr val="333333"/>
                </a:solidFill>
              </a:rPr>
              <a:t>consume</a:t>
            </a:r>
            <a:r>
              <a:rPr u="none" spc="-45" dirty="0">
                <a:solidFill>
                  <a:srgbClr val="333333"/>
                </a:solidFill>
              </a:rPr>
              <a:t> </a:t>
            </a:r>
            <a:r>
              <a:rPr u="none" spc="65" dirty="0">
                <a:solidFill>
                  <a:srgbClr val="333333"/>
                </a:solidFill>
              </a:rPr>
              <a:t>resources</a:t>
            </a:r>
            <a:r>
              <a:rPr u="none" spc="-40" dirty="0">
                <a:solidFill>
                  <a:srgbClr val="333333"/>
                </a:solidFill>
              </a:rPr>
              <a:t> </a:t>
            </a:r>
            <a:r>
              <a:rPr u="none" dirty="0">
                <a:solidFill>
                  <a:srgbClr val="333333"/>
                </a:solidFill>
              </a:rPr>
              <a:t>(CPU</a:t>
            </a:r>
            <a:r>
              <a:rPr u="none" spc="-40" dirty="0">
                <a:solidFill>
                  <a:srgbClr val="333333"/>
                </a:solidFill>
              </a:rPr>
              <a:t> </a:t>
            </a:r>
            <a:r>
              <a:rPr u="none" dirty="0">
                <a:solidFill>
                  <a:srgbClr val="333333"/>
                </a:solidFill>
              </a:rPr>
              <a:t>&amp;</a:t>
            </a:r>
            <a:r>
              <a:rPr u="none" spc="-45" dirty="0">
                <a:solidFill>
                  <a:srgbClr val="333333"/>
                </a:solidFill>
              </a:rPr>
              <a:t> </a:t>
            </a:r>
            <a:r>
              <a:rPr u="none" spc="90" dirty="0">
                <a:solidFill>
                  <a:srgbClr val="333333"/>
                </a:solidFill>
              </a:rPr>
              <a:t>Memory)</a:t>
            </a:r>
            <a:r>
              <a:rPr u="none" spc="-40" dirty="0">
                <a:solidFill>
                  <a:srgbClr val="333333"/>
                </a:solidFill>
              </a:rPr>
              <a:t> </a:t>
            </a:r>
            <a:r>
              <a:rPr u="none" dirty="0">
                <a:solidFill>
                  <a:srgbClr val="333333"/>
                </a:solidFill>
              </a:rPr>
              <a:t>of</a:t>
            </a:r>
            <a:r>
              <a:rPr u="none" spc="-45" dirty="0">
                <a:solidFill>
                  <a:srgbClr val="333333"/>
                </a:solidFill>
              </a:rPr>
              <a:t> </a:t>
            </a:r>
            <a:r>
              <a:rPr u="none" dirty="0">
                <a:solidFill>
                  <a:srgbClr val="333333"/>
                </a:solidFill>
              </a:rPr>
              <a:t>the</a:t>
            </a:r>
            <a:r>
              <a:rPr u="none" spc="-40" dirty="0">
                <a:solidFill>
                  <a:srgbClr val="333333"/>
                </a:solidFill>
              </a:rPr>
              <a:t> </a:t>
            </a:r>
            <a:r>
              <a:rPr u="none" spc="105" dirty="0">
                <a:solidFill>
                  <a:srgbClr val="333333"/>
                </a:solidFill>
              </a:rPr>
              <a:t>nodes</a:t>
            </a:r>
            <a:r>
              <a:rPr u="none" spc="-40" dirty="0">
                <a:solidFill>
                  <a:srgbClr val="333333"/>
                </a:solidFill>
              </a:rPr>
              <a:t> </a:t>
            </a:r>
            <a:r>
              <a:rPr u="none" dirty="0">
                <a:solidFill>
                  <a:srgbClr val="333333"/>
                </a:solidFill>
              </a:rPr>
              <a:t>of</a:t>
            </a:r>
            <a:r>
              <a:rPr u="none" spc="-45" dirty="0">
                <a:solidFill>
                  <a:srgbClr val="333333"/>
                </a:solidFill>
              </a:rPr>
              <a:t> </a:t>
            </a:r>
            <a:r>
              <a:rPr u="none" dirty="0">
                <a:solidFill>
                  <a:srgbClr val="333333"/>
                </a:solidFill>
              </a:rPr>
              <a:t>the</a:t>
            </a:r>
            <a:r>
              <a:rPr u="none" spc="-40" dirty="0">
                <a:solidFill>
                  <a:srgbClr val="333333"/>
                </a:solidFill>
              </a:rPr>
              <a:t> </a:t>
            </a:r>
            <a:r>
              <a:rPr u="none" spc="-10" dirty="0">
                <a:solidFill>
                  <a:srgbClr val="333333"/>
                </a:solidFill>
              </a:rPr>
              <a:t>cluster </a:t>
            </a:r>
            <a:r>
              <a:rPr u="none" dirty="0"/>
              <a:t>PVC</a:t>
            </a:r>
            <a:r>
              <a:rPr u="none" spc="-15" dirty="0"/>
              <a:t> </a:t>
            </a:r>
            <a:r>
              <a:rPr u="none" spc="105" dirty="0">
                <a:solidFill>
                  <a:srgbClr val="333333"/>
                </a:solidFill>
              </a:rPr>
              <a:t>consume</a:t>
            </a:r>
            <a:r>
              <a:rPr u="none" spc="-15" dirty="0">
                <a:solidFill>
                  <a:srgbClr val="333333"/>
                </a:solidFill>
              </a:rPr>
              <a:t> </a:t>
            </a:r>
            <a:r>
              <a:rPr u="none" dirty="0">
                <a:solidFill>
                  <a:srgbClr val="333333"/>
                </a:solidFill>
              </a:rPr>
              <a:t>cluster</a:t>
            </a:r>
            <a:r>
              <a:rPr u="none" spc="-10" dirty="0">
                <a:solidFill>
                  <a:srgbClr val="333333"/>
                </a:solidFill>
              </a:rPr>
              <a:t> </a:t>
            </a:r>
            <a:r>
              <a:rPr u="none" spc="55" dirty="0">
                <a:solidFill>
                  <a:srgbClr val="333333"/>
                </a:solidFill>
              </a:rPr>
              <a:t>storage</a:t>
            </a:r>
            <a:r>
              <a:rPr u="none" spc="-15" dirty="0">
                <a:solidFill>
                  <a:srgbClr val="333333"/>
                </a:solidFill>
              </a:rPr>
              <a:t> </a:t>
            </a:r>
            <a:r>
              <a:rPr u="none" spc="55" dirty="0">
                <a:solidFill>
                  <a:srgbClr val="333333"/>
                </a:solidFill>
              </a:rPr>
              <a:t>resources</a:t>
            </a:r>
          </a:p>
          <a:p>
            <a:pPr marL="751840" marR="4110354" indent="-381000">
              <a:lnSpc>
                <a:spcPct val="148800"/>
              </a:lnSpc>
              <a:spcBef>
                <a:spcPts val="75"/>
              </a:spcBef>
            </a:pPr>
            <a:r>
              <a:rPr u="none" dirty="0">
                <a:solidFill>
                  <a:srgbClr val="333333"/>
                </a:solidFill>
              </a:rPr>
              <a:t>The</a:t>
            </a:r>
            <a:r>
              <a:rPr u="none" spc="-45" dirty="0">
                <a:solidFill>
                  <a:srgbClr val="333333"/>
                </a:solidFill>
              </a:rPr>
              <a:t> </a:t>
            </a:r>
            <a:r>
              <a:rPr u="none" dirty="0"/>
              <a:t>PVC</a:t>
            </a:r>
            <a:r>
              <a:rPr u="none" spc="-45" dirty="0"/>
              <a:t> </a:t>
            </a:r>
            <a:r>
              <a:rPr u="none" spc="50" dirty="0">
                <a:solidFill>
                  <a:srgbClr val="333333"/>
                </a:solidFill>
              </a:rPr>
              <a:t>provide</a:t>
            </a:r>
            <a:r>
              <a:rPr u="none" spc="-45" dirty="0">
                <a:solidFill>
                  <a:srgbClr val="333333"/>
                </a:solidFill>
              </a:rPr>
              <a:t> </a:t>
            </a:r>
            <a:r>
              <a:rPr u="none" spc="50" dirty="0"/>
              <a:t>PersistentVolumes</a:t>
            </a:r>
            <a:r>
              <a:rPr u="none" spc="-45" dirty="0"/>
              <a:t> </a:t>
            </a:r>
            <a:r>
              <a:rPr u="none" spc="50" dirty="0">
                <a:solidFill>
                  <a:srgbClr val="333333"/>
                </a:solidFill>
              </a:rPr>
              <a:t>matching</a:t>
            </a:r>
            <a:r>
              <a:rPr u="none" spc="-45" dirty="0">
                <a:solidFill>
                  <a:srgbClr val="333333"/>
                </a:solidFill>
              </a:rPr>
              <a:t> </a:t>
            </a:r>
            <a:r>
              <a:rPr u="none" spc="120" dirty="0">
                <a:solidFill>
                  <a:srgbClr val="333333"/>
                </a:solidFill>
              </a:rPr>
              <a:t>some</a:t>
            </a:r>
            <a:r>
              <a:rPr u="none" spc="-45" dirty="0">
                <a:solidFill>
                  <a:srgbClr val="333333"/>
                </a:solidFill>
              </a:rPr>
              <a:t> </a:t>
            </a:r>
            <a:r>
              <a:rPr u="none" spc="-20" dirty="0">
                <a:solidFill>
                  <a:srgbClr val="333333"/>
                </a:solidFill>
              </a:rPr>
              <a:t>criteria: </a:t>
            </a:r>
            <a:r>
              <a:rPr u="none" dirty="0">
                <a:solidFill>
                  <a:srgbClr val="333333"/>
                </a:solidFill>
              </a:rPr>
              <a:t>size</a:t>
            </a:r>
            <a:r>
              <a:rPr u="none" spc="-55" dirty="0">
                <a:solidFill>
                  <a:srgbClr val="333333"/>
                </a:solidFill>
              </a:rPr>
              <a:t> </a:t>
            </a:r>
            <a:r>
              <a:rPr u="none" spc="100" dirty="0">
                <a:solidFill>
                  <a:srgbClr val="333333"/>
                </a:solidFill>
              </a:rPr>
              <a:t>and</a:t>
            </a:r>
            <a:r>
              <a:rPr u="none" spc="-55" dirty="0">
                <a:solidFill>
                  <a:srgbClr val="333333"/>
                </a:solidFill>
              </a:rPr>
              <a:t> </a:t>
            </a:r>
            <a:r>
              <a:rPr u="none" dirty="0">
                <a:solidFill>
                  <a:srgbClr val="333333"/>
                </a:solidFill>
              </a:rPr>
              <a:t>type</a:t>
            </a:r>
            <a:r>
              <a:rPr u="none" spc="-55" dirty="0">
                <a:solidFill>
                  <a:srgbClr val="333333"/>
                </a:solidFill>
              </a:rPr>
              <a:t> </a:t>
            </a:r>
            <a:r>
              <a:rPr u="none" dirty="0">
                <a:solidFill>
                  <a:srgbClr val="333333"/>
                </a:solidFill>
              </a:rPr>
              <a:t>of</a:t>
            </a:r>
            <a:r>
              <a:rPr u="none" spc="-55" dirty="0">
                <a:solidFill>
                  <a:srgbClr val="333333"/>
                </a:solidFill>
              </a:rPr>
              <a:t> </a:t>
            </a:r>
            <a:r>
              <a:rPr u="none" spc="50" dirty="0">
                <a:solidFill>
                  <a:srgbClr val="333333"/>
                </a:solidFill>
              </a:rPr>
              <a:t>access</a:t>
            </a:r>
            <a:r>
              <a:rPr u="none" spc="-50" dirty="0">
                <a:solidFill>
                  <a:srgbClr val="333333"/>
                </a:solidFill>
              </a:rPr>
              <a:t> </a:t>
            </a:r>
            <a:r>
              <a:rPr u="none" spc="-10" dirty="0">
                <a:solidFill>
                  <a:srgbClr val="333333"/>
                </a:solidFill>
              </a:rPr>
              <a:t>(ReadOnly/ReadWrite/...)</a:t>
            </a:r>
          </a:p>
          <a:p>
            <a:pPr marL="371475">
              <a:lnSpc>
                <a:spcPct val="100000"/>
              </a:lnSpc>
              <a:spcBef>
                <a:spcPts val="1230"/>
              </a:spcBef>
            </a:pPr>
            <a:r>
              <a:rPr u="none" spc="-229" dirty="0">
                <a:solidFill>
                  <a:srgbClr val="333333"/>
                </a:solidFill>
              </a:rPr>
              <a:t>...</a:t>
            </a:r>
            <a:r>
              <a:rPr u="none" spc="-55" dirty="0">
                <a:solidFill>
                  <a:srgbClr val="333333"/>
                </a:solidFill>
              </a:rPr>
              <a:t> </a:t>
            </a:r>
            <a:r>
              <a:rPr u="none" dirty="0">
                <a:solidFill>
                  <a:srgbClr val="333333"/>
                </a:solidFill>
              </a:rPr>
              <a:t>while</a:t>
            </a:r>
            <a:r>
              <a:rPr u="none" spc="-55" dirty="0">
                <a:solidFill>
                  <a:srgbClr val="333333"/>
                </a:solidFill>
              </a:rPr>
              <a:t> </a:t>
            </a:r>
            <a:r>
              <a:rPr u="none" spc="60" dirty="0">
                <a:solidFill>
                  <a:srgbClr val="333333"/>
                </a:solidFill>
              </a:rPr>
              <a:t>not</a:t>
            </a:r>
            <a:r>
              <a:rPr u="none" spc="-55" dirty="0">
                <a:solidFill>
                  <a:srgbClr val="333333"/>
                </a:solidFill>
              </a:rPr>
              <a:t> </a:t>
            </a:r>
            <a:r>
              <a:rPr u="none" spc="60" dirty="0">
                <a:solidFill>
                  <a:srgbClr val="333333"/>
                </a:solidFill>
              </a:rPr>
              <a:t>having</a:t>
            </a:r>
            <a:r>
              <a:rPr u="none" spc="-50" dirty="0">
                <a:solidFill>
                  <a:srgbClr val="333333"/>
                </a:solidFill>
              </a:rPr>
              <a:t> </a:t>
            </a:r>
            <a:r>
              <a:rPr u="none" dirty="0">
                <a:solidFill>
                  <a:srgbClr val="333333"/>
                </a:solidFill>
              </a:rPr>
              <a:t>to</a:t>
            </a:r>
            <a:r>
              <a:rPr u="none" spc="-55" dirty="0">
                <a:solidFill>
                  <a:srgbClr val="333333"/>
                </a:solidFill>
              </a:rPr>
              <a:t> </a:t>
            </a:r>
            <a:r>
              <a:rPr u="none" spc="75" dirty="0">
                <a:solidFill>
                  <a:srgbClr val="333333"/>
                </a:solidFill>
              </a:rPr>
              <a:t>expose</a:t>
            </a:r>
            <a:r>
              <a:rPr u="none" spc="-55" dirty="0">
                <a:solidFill>
                  <a:srgbClr val="333333"/>
                </a:solidFill>
              </a:rPr>
              <a:t> </a:t>
            </a:r>
            <a:r>
              <a:rPr u="none" dirty="0">
                <a:solidFill>
                  <a:srgbClr val="333333"/>
                </a:solidFill>
              </a:rPr>
              <a:t>to</a:t>
            </a:r>
            <a:r>
              <a:rPr u="none" spc="-50" dirty="0">
                <a:solidFill>
                  <a:srgbClr val="333333"/>
                </a:solidFill>
              </a:rPr>
              <a:t> </a:t>
            </a:r>
            <a:r>
              <a:rPr u="none" dirty="0">
                <a:solidFill>
                  <a:srgbClr val="333333"/>
                </a:solidFill>
              </a:rPr>
              <a:t>cluster</a:t>
            </a:r>
            <a:r>
              <a:rPr u="none" spc="-55" dirty="0">
                <a:solidFill>
                  <a:srgbClr val="333333"/>
                </a:solidFill>
              </a:rPr>
              <a:t> </a:t>
            </a:r>
            <a:r>
              <a:rPr u="none" spc="95" dirty="0">
                <a:solidFill>
                  <a:srgbClr val="333333"/>
                </a:solidFill>
              </a:rPr>
              <a:t>users</a:t>
            </a:r>
            <a:r>
              <a:rPr u="none" spc="-55" dirty="0">
                <a:solidFill>
                  <a:srgbClr val="333333"/>
                </a:solidFill>
              </a:rPr>
              <a:t> </a:t>
            </a:r>
            <a:r>
              <a:rPr u="none" spc="100" dirty="0">
                <a:solidFill>
                  <a:srgbClr val="333333"/>
                </a:solidFill>
              </a:rPr>
              <a:t>how</a:t>
            </a:r>
            <a:r>
              <a:rPr u="none" spc="-55" dirty="0">
                <a:solidFill>
                  <a:srgbClr val="333333"/>
                </a:solidFill>
              </a:rPr>
              <a:t> </a:t>
            </a:r>
            <a:r>
              <a:rPr u="none" spc="75" dirty="0">
                <a:solidFill>
                  <a:srgbClr val="333333"/>
                </a:solidFill>
              </a:rPr>
              <a:t>volumes</a:t>
            </a:r>
            <a:r>
              <a:rPr u="none" spc="-50" dirty="0">
                <a:solidFill>
                  <a:srgbClr val="333333"/>
                </a:solidFill>
              </a:rPr>
              <a:t> </a:t>
            </a:r>
            <a:r>
              <a:rPr u="none" dirty="0">
                <a:solidFill>
                  <a:srgbClr val="333333"/>
                </a:solidFill>
              </a:rPr>
              <a:t>are</a:t>
            </a:r>
            <a:r>
              <a:rPr u="none" spc="-55" dirty="0">
                <a:solidFill>
                  <a:srgbClr val="333333"/>
                </a:solidFill>
              </a:rPr>
              <a:t> </a:t>
            </a:r>
            <a:r>
              <a:rPr u="none" spc="45" dirty="0">
                <a:solidFill>
                  <a:srgbClr val="333333"/>
                </a:solidFill>
              </a:rPr>
              <a:t>provisioned</a:t>
            </a:r>
          </a:p>
          <a:p>
            <a:pPr marL="371475" marR="5080">
              <a:lnSpc>
                <a:spcPts val="2100"/>
              </a:lnSpc>
              <a:spcBef>
                <a:spcPts val="1725"/>
              </a:spcBef>
            </a:pPr>
            <a:r>
              <a:rPr u="none" spc="10" dirty="0">
                <a:solidFill>
                  <a:srgbClr val="333333"/>
                </a:solidFill>
              </a:rPr>
              <a:t>The</a:t>
            </a:r>
            <a:r>
              <a:rPr u="none" spc="-10" dirty="0">
                <a:solidFill>
                  <a:srgbClr val="333333"/>
                </a:solidFill>
              </a:rPr>
              <a:t> </a:t>
            </a:r>
            <a:r>
              <a:rPr u="none" spc="55" dirty="0"/>
              <a:t>StorageClass</a:t>
            </a:r>
            <a:r>
              <a:rPr u="none" spc="-10" dirty="0"/>
              <a:t> </a:t>
            </a:r>
            <a:r>
              <a:rPr u="none" spc="10" dirty="0">
                <a:solidFill>
                  <a:srgbClr val="333333"/>
                </a:solidFill>
              </a:rPr>
              <a:t>are</a:t>
            </a:r>
            <a:r>
              <a:rPr u="none" spc="-5" dirty="0">
                <a:solidFill>
                  <a:srgbClr val="333333"/>
                </a:solidFill>
              </a:rPr>
              <a:t> </a:t>
            </a:r>
            <a:r>
              <a:rPr u="none" spc="10" dirty="0">
                <a:solidFill>
                  <a:srgbClr val="333333"/>
                </a:solidFill>
              </a:rPr>
              <a:t>the</a:t>
            </a:r>
            <a:r>
              <a:rPr u="none" spc="-10" dirty="0">
                <a:solidFill>
                  <a:srgbClr val="333333"/>
                </a:solidFill>
              </a:rPr>
              <a:t> </a:t>
            </a:r>
            <a:r>
              <a:rPr u="none" spc="10" dirty="0">
                <a:solidFill>
                  <a:srgbClr val="333333"/>
                </a:solidFill>
              </a:rPr>
              <a:t>way</a:t>
            </a:r>
            <a:r>
              <a:rPr u="none" spc="-5" dirty="0">
                <a:solidFill>
                  <a:srgbClr val="333333"/>
                </a:solidFill>
              </a:rPr>
              <a:t> </a:t>
            </a:r>
            <a:r>
              <a:rPr u="none" spc="10" dirty="0">
                <a:solidFill>
                  <a:srgbClr val="333333"/>
                </a:solidFill>
              </a:rPr>
              <a:t>for</a:t>
            </a:r>
            <a:r>
              <a:rPr u="none" spc="-10" dirty="0">
                <a:solidFill>
                  <a:srgbClr val="333333"/>
                </a:solidFill>
              </a:rPr>
              <a:t> </a:t>
            </a:r>
            <a:r>
              <a:rPr u="none" spc="10" dirty="0">
                <a:solidFill>
                  <a:srgbClr val="333333"/>
                </a:solidFill>
              </a:rPr>
              <a:t>the</a:t>
            </a:r>
            <a:r>
              <a:rPr u="none" spc="-10" dirty="0">
                <a:solidFill>
                  <a:srgbClr val="333333"/>
                </a:solidFill>
              </a:rPr>
              <a:t> </a:t>
            </a:r>
            <a:r>
              <a:rPr u="none" spc="10" dirty="0">
                <a:solidFill>
                  <a:srgbClr val="333333"/>
                </a:solidFill>
              </a:rPr>
              <a:t>administrators</a:t>
            </a:r>
            <a:r>
              <a:rPr u="none" spc="-5" dirty="0">
                <a:solidFill>
                  <a:srgbClr val="333333"/>
                </a:solidFill>
              </a:rPr>
              <a:t> </a:t>
            </a:r>
            <a:r>
              <a:rPr u="none" spc="10" dirty="0">
                <a:solidFill>
                  <a:srgbClr val="333333"/>
                </a:solidFill>
              </a:rPr>
              <a:t>to</a:t>
            </a:r>
            <a:r>
              <a:rPr u="none" spc="-10" dirty="0">
                <a:solidFill>
                  <a:srgbClr val="333333"/>
                </a:solidFill>
              </a:rPr>
              <a:t> </a:t>
            </a:r>
            <a:r>
              <a:rPr u="none" spc="75" dirty="0">
                <a:solidFill>
                  <a:srgbClr val="333333"/>
                </a:solidFill>
              </a:rPr>
              <a:t>expose</a:t>
            </a:r>
            <a:r>
              <a:rPr u="none" spc="-5" dirty="0">
                <a:solidFill>
                  <a:srgbClr val="333333"/>
                </a:solidFill>
              </a:rPr>
              <a:t> </a:t>
            </a:r>
            <a:r>
              <a:rPr u="none" spc="10" dirty="0">
                <a:solidFill>
                  <a:srgbClr val="333333"/>
                </a:solidFill>
              </a:rPr>
              <a:t>the</a:t>
            </a:r>
            <a:r>
              <a:rPr u="none" spc="-10" dirty="0">
                <a:solidFill>
                  <a:srgbClr val="333333"/>
                </a:solidFill>
              </a:rPr>
              <a:t> </a:t>
            </a:r>
            <a:r>
              <a:rPr u="none" spc="10" dirty="0">
                <a:solidFill>
                  <a:srgbClr val="333333"/>
                </a:solidFill>
              </a:rPr>
              <a:t>different</a:t>
            </a:r>
            <a:r>
              <a:rPr u="none" spc="-10" dirty="0">
                <a:solidFill>
                  <a:srgbClr val="333333"/>
                </a:solidFill>
              </a:rPr>
              <a:t> </a:t>
            </a:r>
            <a:r>
              <a:rPr u="none" spc="10" dirty="0">
                <a:solidFill>
                  <a:srgbClr val="333333"/>
                </a:solidFill>
              </a:rPr>
              <a:t>types</a:t>
            </a:r>
            <a:r>
              <a:rPr u="none" spc="-5" dirty="0">
                <a:solidFill>
                  <a:srgbClr val="333333"/>
                </a:solidFill>
              </a:rPr>
              <a:t> </a:t>
            </a:r>
            <a:r>
              <a:rPr u="none" spc="10" dirty="0">
                <a:solidFill>
                  <a:srgbClr val="333333"/>
                </a:solidFill>
              </a:rPr>
              <a:t>of</a:t>
            </a:r>
            <a:r>
              <a:rPr u="none" spc="-10" dirty="0">
                <a:solidFill>
                  <a:srgbClr val="333333"/>
                </a:solidFill>
              </a:rPr>
              <a:t> </a:t>
            </a:r>
            <a:r>
              <a:rPr u="none" spc="55" dirty="0">
                <a:solidFill>
                  <a:srgbClr val="333333"/>
                </a:solidFill>
              </a:rPr>
              <a:t>volumes </a:t>
            </a:r>
            <a:r>
              <a:rPr u="none" spc="-10" dirty="0">
                <a:solidFill>
                  <a:srgbClr val="333333"/>
                </a:solidFill>
              </a:rPr>
              <a:t>available</a:t>
            </a:r>
          </a:p>
        </p:txBody>
      </p:sp>
      <p:pic>
        <p:nvPicPr>
          <p:cNvPr id="9" name="object 9"/>
          <p:cNvPicPr/>
          <p:nvPr/>
        </p:nvPicPr>
        <p:blipFill>
          <a:blip r:embed="rId2" cstate="print"/>
          <a:stretch>
            <a:fillRect/>
          </a:stretch>
        </p:blipFill>
        <p:spPr>
          <a:xfrm>
            <a:off x="933449" y="4048124"/>
            <a:ext cx="95250" cy="95249"/>
          </a:xfrm>
          <a:prstGeom prst="rect">
            <a:avLst/>
          </a:prstGeom>
        </p:spPr>
      </p:pic>
      <p:pic>
        <p:nvPicPr>
          <p:cNvPr id="10" name="object 10"/>
          <p:cNvPicPr/>
          <p:nvPr/>
        </p:nvPicPr>
        <p:blipFill>
          <a:blip r:embed="rId2" cstate="print"/>
          <a:stretch>
            <a:fillRect/>
          </a:stretch>
        </p:blipFill>
        <p:spPr>
          <a:xfrm>
            <a:off x="933449" y="4533899"/>
            <a:ext cx="95250" cy="95249"/>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0664825" cy="1006475"/>
          </a:xfrm>
          <a:prstGeom prst="rect">
            <a:avLst/>
          </a:prstGeom>
        </p:spPr>
        <p:txBody>
          <a:bodyPr vert="horz" wrap="square" lIns="0" tIns="98425" rIns="0" bIns="0" rtlCol="0">
            <a:spAutoFit/>
          </a:bodyPr>
          <a:lstStyle/>
          <a:p>
            <a:pPr marL="12700" marR="5080">
              <a:lnSpc>
                <a:spcPts val="3529"/>
              </a:lnSpc>
              <a:spcBef>
                <a:spcPts val="775"/>
              </a:spcBef>
            </a:pPr>
            <a:r>
              <a:rPr spc="-45" dirty="0"/>
              <a:t>VOLUMES</a:t>
            </a:r>
            <a:r>
              <a:rPr spc="-85" dirty="0"/>
              <a:t> </a:t>
            </a:r>
            <a:r>
              <a:rPr spc="85" dirty="0"/>
              <a:t>AND</a:t>
            </a:r>
            <a:r>
              <a:rPr spc="-80" dirty="0"/>
              <a:t> </a:t>
            </a:r>
            <a:r>
              <a:rPr spc="-70" dirty="0"/>
              <a:t>PERSISTENTVOLUMECLAIMS</a:t>
            </a:r>
            <a:r>
              <a:rPr spc="-80" dirty="0"/>
              <a:t> </a:t>
            </a:r>
            <a:r>
              <a:rPr spc="-55" dirty="0"/>
              <a:t>LIFE </a:t>
            </a:r>
            <a:r>
              <a:rPr spc="-40" dirty="0"/>
              <a:t>CYCLE</a:t>
            </a:r>
          </a:p>
        </p:txBody>
      </p:sp>
      <p:pic>
        <p:nvPicPr>
          <p:cNvPr id="3" name="object 3"/>
          <p:cNvPicPr/>
          <p:nvPr/>
        </p:nvPicPr>
        <p:blipFill>
          <a:blip r:embed="rId2" cstate="print"/>
          <a:stretch>
            <a:fillRect/>
          </a:stretch>
        </p:blipFill>
        <p:spPr>
          <a:xfrm>
            <a:off x="933449" y="2095499"/>
            <a:ext cx="95250" cy="95249"/>
          </a:xfrm>
          <a:prstGeom prst="rect">
            <a:avLst/>
          </a:prstGeom>
        </p:spPr>
      </p:pic>
      <p:pic>
        <p:nvPicPr>
          <p:cNvPr id="4" name="object 4"/>
          <p:cNvPicPr/>
          <p:nvPr/>
        </p:nvPicPr>
        <p:blipFill>
          <a:blip r:embed="rId3" cstate="print"/>
          <a:stretch>
            <a:fillRect/>
          </a:stretch>
        </p:blipFill>
        <p:spPr>
          <a:xfrm>
            <a:off x="1309687" y="2566987"/>
            <a:ext cx="104775" cy="104774"/>
          </a:xfrm>
          <a:prstGeom prst="rect">
            <a:avLst/>
          </a:prstGeom>
        </p:spPr>
      </p:pic>
      <p:pic>
        <p:nvPicPr>
          <p:cNvPr id="5" name="object 5"/>
          <p:cNvPicPr/>
          <p:nvPr/>
        </p:nvPicPr>
        <p:blipFill>
          <a:blip r:embed="rId3" cstate="print"/>
          <a:stretch>
            <a:fillRect/>
          </a:stretch>
        </p:blipFill>
        <p:spPr>
          <a:xfrm>
            <a:off x="1309687" y="3052762"/>
            <a:ext cx="104775" cy="104774"/>
          </a:xfrm>
          <a:prstGeom prst="rect">
            <a:avLst/>
          </a:prstGeom>
        </p:spPr>
      </p:pic>
      <p:sp>
        <p:nvSpPr>
          <p:cNvPr id="6" name="object 6"/>
          <p:cNvSpPr txBox="1"/>
          <p:nvPr/>
        </p:nvSpPr>
        <p:spPr>
          <a:xfrm>
            <a:off x="1177924" y="1802764"/>
            <a:ext cx="10350500" cy="2425700"/>
          </a:xfrm>
          <a:prstGeom prst="rect">
            <a:avLst/>
          </a:prstGeom>
        </p:spPr>
        <p:txBody>
          <a:bodyPr vert="horz" wrap="square" lIns="0" tIns="12700" rIns="0" bIns="0" rtlCol="0">
            <a:spAutoFit/>
          </a:bodyPr>
          <a:lstStyle/>
          <a:p>
            <a:pPr marL="393065" marR="2515870" indent="-381000">
              <a:lnSpc>
                <a:spcPct val="148800"/>
              </a:lnSpc>
              <a:spcBef>
                <a:spcPts val="100"/>
              </a:spcBef>
            </a:pPr>
            <a:r>
              <a:rPr sz="2100" spc="50" dirty="0">
                <a:solidFill>
                  <a:srgbClr val="ED2137"/>
                </a:solidFill>
                <a:latin typeface="Trebuchet MS"/>
                <a:cs typeface="Trebuchet MS"/>
              </a:rPr>
              <a:t>PersistentVolumes</a:t>
            </a:r>
            <a:r>
              <a:rPr sz="2100" spc="-80" dirty="0">
                <a:solidFill>
                  <a:srgbClr val="ED2137"/>
                </a:solidFill>
                <a:latin typeface="Trebuchet MS"/>
                <a:cs typeface="Trebuchet MS"/>
              </a:rPr>
              <a:t> </a:t>
            </a:r>
            <a:r>
              <a:rPr sz="2100" spc="50" dirty="0">
                <a:solidFill>
                  <a:srgbClr val="333333"/>
                </a:solidFill>
                <a:latin typeface="Trebuchet MS"/>
                <a:cs typeface="Trebuchet MS"/>
              </a:rPr>
              <a:t>can</a:t>
            </a:r>
            <a:r>
              <a:rPr sz="2100" spc="-80" dirty="0">
                <a:solidFill>
                  <a:srgbClr val="333333"/>
                </a:solidFill>
                <a:latin typeface="Trebuchet MS"/>
                <a:cs typeface="Trebuchet MS"/>
              </a:rPr>
              <a:t> </a:t>
            </a:r>
            <a:r>
              <a:rPr sz="2100" spc="55" dirty="0">
                <a:solidFill>
                  <a:srgbClr val="333333"/>
                </a:solidFill>
                <a:latin typeface="Trebuchet MS"/>
                <a:cs typeface="Trebuchet MS"/>
              </a:rPr>
              <a:t>be</a:t>
            </a:r>
            <a:r>
              <a:rPr sz="2100" spc="-80" dirty="0">
                <a:solidFill>
                  <a:srgbClr val="333333"/>
                </a:solidFill>
                <a:latin typeface="Trebuchet MS"/>
                <a:cs typeface="Trebuchet MS"/>
              </a:rPr>
              <a:t> </a:t>
            </a:r>
            <a:r>
              <a:rPr sz="2100" spc="55" dirty="0">
                <a:solidFill>
                  <a:srgbClr val="333333"/>
                </a:solidFill>
                <a:latin typeface="Trebuchet MS"/>
                <a:cs typeface="Trebuchet MS"/>
              </a:rPr>
              <a:t>provisioned</a:t>
            </a:r>
            <a:r>
              <a:rPr sz="2100" spc="-80" dirty="0">
                <a:solidFill>
                  <a:srgbClr val="333333"/>
                </a:solidFill>
                <a:latin typeface="Trebuchet MS"/>
                <a:cs typeface="Trebuchet MS"/>
              </a:rPr>
              <a:t> </a:t>
            </a:r>
            <a:r>
              <a:rPr sz="2100" spc="-25" dirty="0">
                <a:solidFill>
                  <a:srgbClr val="ED2137"/>
                </a:solidFill>
                <a:latin typeface="Trebuchet MS"/>
                <a:cs typeface="Trebuchet MS"/>
              </a:rPr>
              <a:t>Statically</a:t>
            </a:r>
            <a:r>
              <a:rPr sz="2100" spc="-75" dirty="0">
                <a:solidFill>
                  <a:srgbClr val="ED2137"/>
                </a:solidFill>
                <a:latin typeface="Trebuchet MS"/>
                <a:cs typeface="Trebuchet MS"/>
              </a:rPr>
              <a:t> </a:t>
            </a:r>
            <a:r>
              <a:rPr sz="2100" spc="85" dirty="0">
                <a:solidFill>
                  <a:srgbClr val="333333"/>
                </a:solidFill>
                <a:latin typeface="Trebuchet MS"/>
                <a:cs typeface="Trebuchet MS"/>
              </a:rPr>
              <a:t>or</a:t>
            </a:r>
            <a:r>
              <a:rPr sz="2100" spc="-80" dirty="0">
                <a:solidFill>
                  <a:srgbClr val="333333"/>
                </a:solidFill>
                <a:latin typeface="Trebuchet MS"/>
                <a:cs typeface="Trebuchet MS"/>
              </a:rPr>
              <a:t> </a:t>
            </a:r>
            <a:r>
              <a:rPr sz="2100" spc="-10" dirty="0">
                <a:solidFill>
                  <a:srgbClr val="ED2137"/>
                </a:solidFill>
                <a:latin typeface="Trebuchet MS"/>
                <a:cs typeface="Trebuchet MS"/>
              </a:rPr>
              <a:t>Dynamically Static</a:t>
            </a:r>
            <a:r>
              <a:rPr sz="2100" spc="95" dirty="0">
                <a:solidFill>
                  <a:srgbClr val="ED2137"/>
                </a:solidFill>
                <a:latin typeface="Trebuchet MS"/>
                <a:cs typeface="Trebuchet MS"/>
              </a:rPr>
              <a:t> </a:t>
            </a:r>
            <a:r>
              <a:rPr sz="2100" dirty="0">
                <a:solidFill>
                  <a:srgbClr val="ED2137"/>
                </a:solidFill>
                <a:latin typeface="Trebuchet MS"/>
                <a:cs typeface="Trebuchet MS"/>
              </a:rPr>
              <a:t>PV</a:t>
            </a:r>
            <a:r>
              <a:rPr sz="2100" spc="95" dirty="0">
                <a:solidFill>
                  <a:srgbClr val="ED2137"/>
                </a:solidFill>
                <a:latin typeface="Trebuchet MS"/>
                <a:cs typeface="Trebuchet MS"/>
              </a:rPr>
              <a:t> </a:t>
            </a:r>
            <a:r>
              <a:rPr sz="2100" dirty="0">
                <a:solidFill>
                  <a:srgbClr val="333333"/>
                </a:solidFill>
                <a:latin typeface="Trebuchet MS"/>
                <a:cs typeface="Trebuchet MS"/>
              </a:rPr>
              <a:t>are</a:t>
            </a:r>
            <a:r>
              <a:rPr sz="2100" spc="95" dirty="0">
                <a:solidFill>
                  <a:srgbClr val="333333"/>
                </a:solidFill>
                <a:latin typeface="Trebuchet MS"/>
                <a:cs typeface="Trebuchet MS"/>
              </a:rPr>
              <a:t> </a:t>
            </a:r>
            <a:r>
              <a:rPr sz="2100" dirty="0">
                <a:solidFill>
                  <a:srgbClr val="ED2137"/>
                </a:solidFill>
                <a:latin typeface="Trebuchet MS"/>
                <a:cs typeface="Trebuchet MS"/>
              </a:rPr>
              <a:t>PV</a:t>
            </a:r>
            <a:r>
              <a:rPr sz="2100" spc="100" dirty="0">
                <a:solidFill>
                  <a:srgbClr val="ED2137"/>
                </a:solidFill>
                <a:latin typeface="Trebuchet MS"/>
                <a:cs typeface="Trebuchet MS"/>
              </a:rPr>
              <a:t> </a:t>
            </a:r>
            <a:r>
              <a:rPr sz="2100" dirty="0">
                <a:solidFill>
                  <a:srgbClr val="333333"/>
                </a:solidFill>
                <a:latin typeface="Trebuchet MS"/>
                <a:cs typeface="Trebuchet MS"/>
              </a:rPr>
              <a:t>pre-provisioned</a:t>
            </a:r>
            <a:r>
              <a:rPr sz="2100" spc="95" dirty="0">
                <a:solidFill>
                  <a:srgbClr val="333333"/>
                </a:solidFill>
                <a:latin typeface="Trebuchet MS"/>
                <a:cs typeface="Trebuchet MS"/>
              </a:rPr>
              <a:t> </a:t>
            </a:r>
            <a:r>
              <a:rPr sz="2100" spc="55" dirty="0">
                <a:solidFill>
                  <a:srgbClr val="333333"/>
                </a:solidFill>
                <a:latin typeface="Trebuchet MS"/>
                <a:cs typeface="Trebuchet MS"/>
              </a:rPr>
              <a:t>by</a:t>
            </a:r>
            <a:r>
              <a:rPr sz="2100" spc="95" dirty="0">
                <a:solidFill>
                  <a:srgbClr val="333333"/>
                </a:solidFill>
                <a:latin typeface="Trebuchet MS"/>
                <a:cs typeface="Trebuchet MS"/>
              </a:rPr>
              <a:t> </a:t>
            </a:r>
            <a:r>
              <a:rPr sz="2100" spc="-10" dirty="0">
                <a:solidFill>
                  <a:srgbClr val="333333"/>
                </a:solidFill>
                <a:latin typeface="Trebuchet MS"/>
                <a:cs typeface="Trebuchet MS"/>
              </a:rPr>
              <a:t>administrators</a:t>
            </a:r>
            <a:endParaRPr sz="2100">
              <a:latin typeface="Trebuchet MS"/>
              <a:cs typeface="Trebuchet MS"/>
            </a:endParaRPr>
          </a:p>
          <a:p>
            <a:pPr marL="12700" marR="5080" indent="381000">
              <a:lnSpc>
                <a:spcPct val="148800"/>
              </a:lnSpc>
              <a:spcBef>
                <a:spcPts val="75"/>
              </a:spcBef>
            </a:pPr>
            <a:r>
              <a:rPr sz="2100" spc="75" dirty="0">
                <a:solidFill>
                  <a:srgbClr val="ED2137"/>
                </a:solidFill>
                <a:latin typeface="Trebuchet MS"/>
                <a:cs typeface="Trebuchet MS"/>
              </a:rPr>
              <a:t>Dynamic</a:t>
            </a:r>
            <a:r>
              <a:rPr sz="2100" spc="-45" dirty="0">
                <a:solidFill>
                  <a:srgbClr val="ED2137"/>
                </a:solidFill>
                <a:latin typeface="Trebuchet MS"/>
                <a:cs typeface="Trebuchet MS"/>
              </a:rPr>
              <a:t> </a:t>
            </a:r>
            <a:r>
              <a:rPr sz="2100" dirty="0">
                <a:solidFill>
                  <a:srgbClr val="ED2137"/>
                </a:solidFill>
                <a:latin typeface="Trebuchet MS"/>
                <a:cs typeface="Trebuchet MS"/>
              </a:rPr>
              <a:t>PV</a:t>
            </a:r>
            <a:r>
              <a:rPr sz="2100" spc="-45" dirty="0">
                <a:solidFill>
                  <a:srgbClr val="ED2137"/>
                </a:solidFill>
                <a:latin typeface="Trebuchet MS"/>
                <a:cs typeface="Trebuchet MS"/>
              </a:rPr>
              <a:t> </a:t>
            </a:r>
            <a:r>
              <a:rPr sz="2100" dirty="0">
                <a:solidFill>
                  <a:srgbClr val="333333"/>
                </a:solidFill>
                <a:latin typeface="Trebuchet MS"/>
                <a:cs typeface="Trebuchet MS"/>
              </a:rPr>
              <a:t>are</a:t>
            </a:r>
            <a:r>
              <a:rPr sz="2100" spc="-45" dirty="0">
                <a:solidFill>
                  <a:srgbClr val="333333"/>
                </a:solidFill>
                <a:latin typeface="Trebuchet MS"/>
                <a:cs typeface="Trebuchet MS"/>
              </a:rPr>
              <a:t> </a:t>
            </a:r>
            <a:r>
              <a:rPr sz="2100" dirty="0">
                <a:solidFill>
                  <a:srgbClr val="ED2137"/>
                </a:solidFill>
                <a:latin typeface="Trebuchet MS"/>
                <a:cs typeface="Trebuchet MS"/>
              </a:rPr>
              <a:t>PV</a:t>
            </a:r>
            <a:r>
              <a:rPr sz="2100" spc="-45" dirty="0">
                <a:solidFill>
                  <a:srgbClr val="ED2137"/>
                </a:solidFill>
                <a:latin typeface="Trebuchet MS"/>
                <a:cs typeface="Trebuchet MS"/>
              </a:rPr>
              <a:t> </a:t>
            </a:r>
            <a:r>
              <a:rPr sz="2100" spc="55" dirty="0">
                <a:solidFill>
                  <a:srgbClr val="333333"/>
                </a:solidFill>
                <a:latin typeface="Trebuchet MS"/>
                <a:cs typeface="Trebuchet MS"/>
              </a:rPr>
              <a:t>provisioned</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45" dirty="0">
                <a:solidFill>
                  <a:srgbClr val="333333"/>
                </a:solidFill>
                <a:latin typeface="Trebuchet MS"/>
                <a:cs typeface="Trebuchet MS"/>
              </a:rPr>
              <a:t>fly </a:t>
            </a:r>
            <a:r>
              <a:rPr sz="2100" spc="55" dirty="0">
                <a:solidFill>
                  <a:srgbClr val="333333"/>
                </a:solidFill>
                <a:latin typeface="Trebuchet MS"/>
                <a:cs typeface="Trebuchet MS"/>
              </a:rPr>
              <a:t>by</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cluster</a:t>
            </a:r>
            <a:r>
              <a:rPr sz="2100" spc="-45" dirty="0">
                <a:solidFill>
                  <a:srgbClr val="333333"/>
                </a:solidFill>
                <a:latin typeface="Trebuchet MS"/>
                <a:cs typeface="Trebuchet MS"/>
              </a:rPr>
              <a:t> </a:t>
            </a:r>
            <a:r>
              <a:rPr sz="2100" spc="85" dirty="0">
                <a:solidFill>
                  <a:srgbClr val="333333"/>
                </a:solidFill>
                <a:latin typeface="Trebuchet MS"/>
                <a:cs typeface="Trebuchet MS"/>
              </a:rPr>
              <a:t>based</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10" dirty="0">
                <a:solidFill>
                  <a:srgbClr val="ED2137"/>
                </a:solidFill>
                <a:latin typeface="Trebuchet MS"/>
                <a:cs typeface="Trebuchet MS"/>
              </a:rPr>
              <a:t>StorageClass </a:t>
            </a:r>
            <a:r>
              <a:rPr sz="2100" spc="85" dirty="0">
                <a:solidFill>
                  <a:srgbClr val="333333"/>
                </a:solidFill>
                <a:latin typeface="Trebuchet MS"/>
                <a:cs typeface="Trebuchet MS"/>
              </a:rPr>
              <a:t>A</a:t>
            </a:r>
            <a:r>
              <a:rPr sz="2100" spc="-35" dirty="0">
                <a:solidFill>
                  <a:srgbClr val="333333"/>
                </a:solidFill>
                <a:latin typeface="Trebuchet MS"/>
                <a:cs typeface="Trebuchet MS"/>
              </a:rPr>
              <a:t> </a:t>
            </a:r>
            <a:r>
              <a:rPr sz="2100" spc="20" dirty="0">
                <a:solidFill>
                  <a:srgbClr val="ED2137"/>
                </a:solidFill>
                <a:latin typeface="Trebuchet MS"/>
                <a:cs typeface="Trebuchet MS"/>
              </a:rPr>
              <a:t>PersistentVolumeClaim</a:t>
            </a:r>
            <a:r>
              <a:rPr sz="2100" spc="-30" dirty="0">
                <a:solidFill>
                  <a:srgbClr val="ED2137"/>
                </a:solidFill>
                <a:latin typeface="Trebuchet MS"/>
                <a:cs typeface="Trebuchet MS"/>
              </a:rPr>
              <a:t> </a:t>
            </a:r>
            <a:r>
              <a:rPr sz="2100" spc="90" dirty="0">
                <a:solidFill>
                  <a:srgbClr val="333333"/>
                </a:solidFill>
                <a:latin typeface="Trebuchet MS"/>
                <a:cs typeface="Trebuchet MS"/>
              </a:rPr>
              <a:t>must</a:t>
            </a:r>
            <a:r>
              <a:rPr sz="2100" spc="-30" dirty="0">
                <a:solidFill>
                  <a:srgbClr val="333333"/>
                </a:solidFill>
                <a:latin typeface="Trebuchet MS"/>
                <a:cs typeface="Trebuchet MS"/>
              </a:rPr>
              <a:t> </a:t>
            </a:r>
            <a:r>
              <a:rPr sz="2100" spc="20" dirty="0">
                <a:solidFill>
                  <a:srgbClr val="333333"/>
                </a:solidFill>
                <a:latin typeface="Trebuchet MS"/>
                <a:cs typeface="Trebuchet MS"/>
              </a:rPr>
              <a:t>specify</a:t>
            </a:r>
            <a:r>
              <a:rPr sz="2100" spc="-30" dirty="0">
                <a:solidFill>
                  <a:srgbClr val="333333"/>
                </a:solidFill>
                <a:latin typeface="Trebuchet MS"/>
                <a:cs typeface="Trebuchet MS"/>
              </a:rPr>
              <a:t> </a:t>
            </a:r>
            <a:r>
              <a:rPr sz="2100" spc="20" dirty="0">
                <a:solidFill>
                  <a:srgbClr val="333333"/>
                </a:solidFill>
                <a:latin typeface="Trebuchet MS"/>
                <a:cs typeface="Trebuchet MS"/>
              </a:rPr>
              <a:t>the</a:t>
            </a:r>
            <a:r>
              <a:rPr sz="2100" spc="-30" dirty="0">
                <a:solidFill>
                  <a:srgbClr val="333333"/>
                </a:solidFill>
                <a:latin typeface="Trebuchet MS"/>
                <a:cs typeface="Trebuchet MS"/>
              </a:rPr>
              <a:t> </a:t>
            </a:r>
            <a:r>
              <a:rPr sz="2100" spc="20" dirty="0">
                <a:solidFill>
                  <a:srgbClr val="333333"/>
                </a:solidFill>
                <a:latin typeface="Trebuchet MS"/>
                <a:cs typeface="Trebuchet MS"/>
              </a:rPr>
              <a:t>type</a:t>
            </a:r>
            <a:r>
              <a:rPr sz="2100" spc="-30" dirty="0">
                <a:solidFill>
                  <a:srgbClr val="333333"/>
                </a:solidFill>
                <a:latin typeface="Trebuchet MS"/>
                <a:cs typeface="Trebuchet MS"/>
              </a:rPr>
              <a:t> </a:t>
            </a:r>
            <a:r>
              <a:rPr sz="2100" spc="20" dirty="0">
                <a:solidFill>
                  <a:srgbClr val="333333"/>
                </a:solidFill>
                <a:latin typeface="Trebuchet MS"/>
                <a:cs typeface="Trebuchet MS"/>
              </a:rPr>
              <a:t>of</a:t>
            </a:r>
            <a:r>
              <a:rPr sz="2100" spc="-30" dirty="0">
                <a:solidFill>
                  <a:srgbClr val="333333"/>
                </a:solidFill>
                <a:latin typeface="Trebuchet MS"/>
                <a:cs typeface="Trebuchet MS"/>
              </a:rPr>
              <a:t> </a:t>
            </a:r>
            <a:r>
              <a:rPr sz="2100" spc="55" dirty="0">
                <a:solidFill>
                  <a:srgbClr val="ED2137"/>
                </a:solidFill>
                <a:latin typeface="Trebuchet MS"/>
                <a:cs typeface="Trebuchet MS"/>
              </a:rPr>
              <a:t>StorageClass</a:t>
            </a:r>
            <a:r>
              <a:rPr sz="2100" spc="-30" dirty="0">
                <a:solidFill>
                  <a:srgbClr val="ED2137"/>
                </a:solidFill>
                <a:latin typeface="Trebuchet MS"/>
                <a:cs typeface="Trebuchet MS"/>
              </a:rPr>
              <a:t> </a:t>
            </a:r>
            <a:r>
              <a:rPr sz="2100" spc="-10" dirty="0">
                <a:solidFill>
                  <a:srgbClr val="333333"/>
                </a:solidFill>
                <a:latin typeface="Trebuchet MS"/>
                <a:cs typeface="Trebuchet MS"/>
              </a:rPr>
              <a:t>desired</a:t>
            </a:r>
            <a:endParaRPr sz="2100">
              <a:latin typeface="Trebuchet MS"/>
              <a:cs typeface="Trebuchet MS"/>
            </a:endParaRPr>
          </a:p>
          <a:p>
            <a:pPr marL="12700">
              <a:lnSpc>
                <a:spcPct val="100000"/>
              </a:lnSpc>
              <a:spcBef>
                <a:spcPts val="1305"/>
              </a:spcBef>
            </a:pPr>
            <a:r>
              <a:rPr sz="2100" spc="105" dirty="0">
                <a:solidFill>
                  <a:srgbClr val="333333"/>
                </a:solidFill>
                <a:latin typeface="Trebuchet MS"/>
                <a:cs typeface="Trebuchet MS"/>
              </a:rPr>
              <a:t>An</a:t>
            </a:r>
            <a:r>
              <a:rPr sz="2100" spc="15" dirty="0">
                <a:solidFill>
                  <a:srgbClr val="333333"/>
                </a:solidFill>
                <a:latin typeface="Trebuchet MS"/>
                <a:cs typeface="Trebuchet MS"/>
              </a:rPr>
              <a:t> </a:t>
            </a:r>
            <a:r>
              <a:rPr sz="2100" dirty="0">
                <a:solidFill>
                  <a:srgbClr val="333333"/>
                </a:solidFill>
                <a:latin typeface="Trebuchet MS"/>
                <a:cs typeface="Trebuchet MS"/>
              </a:rPr>
              <a:t>empty</a:t>
            </a:r>
            <a:r>
              <a:rPr sz="2100" spc="15" dirty="0">
                <a:solidFill>
                  <a:srgbClr val="333333"/>
                </a:solidFill>
                <a:latin typeface="Trebuchet MS"/>
                <a:cs typeface="Trebuchet MS"/>
              </a:rPr>
              <a:t> </a:t>
            </a:r>
            <a:r>
              <a:rPr sz="2100" spc="55" dirty="0">
                <a:solidFill>
                  <a:srgbClr val="ED2137"/>
                </a:solidFill>
                <a:latin typeface="Trebuchet MS"/>
                <a:cs typeface="Trebuchet MS"/>
              </a:rPr>
              <a:t>StorageClass</a:t>
            </a:r>
            <a:r>
              <a:rPr sz="2100" spc="15" dirty="0">
                <a:solidFill>
                  <a:srgbClr val="ED2137"/>
                </a:solidFill>
                <a:latin typeface="Trebuchet MS"/>
                <a:cs typeface="Trebuchet MS"/>
              </a:rPr>
              <a:t> </a:t>
            </a:r>
            <a:r>
              <a:rPr sz="2100" spc="125" dirty="0">
                <a:solidFill>
                  <a:srgbClr val="333333"/>
                </a:solidFill>
                <a:latin typeface="Trebuchet MS"/>
                <a:cs typeface="Trebuchet MS"/>
              </a:rPr>
              <a:t>(</a:t>
            </a:r>
            <a:r>
              <a:rPr sz="2100" spc="125" dirty="0">
                <a:solidFill>
                  <a:srgbClr val="ED2137"/>
                </a:solidFill>
                <a:latin typeface="Tahoma"/>
                <a:cs typeface="Tahoma"/>
              </a:rPr>
              <a:t>""</a:t>
            </a:r>
            <a:r>
              <a:rPr sz="2100" spc="125" dirty="0">
                <a:solidFill>
                  <a:srgbClr val="333333"/>
                </a:solidFill>
                <a:latin typeface="Trebuchet MS"/>
                <a:cs typeface="Trebuchet MS"/>
              </a:rPr>
              <a:t>)</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dirty="0">
                <a:solidFill>
                  <a:srgbClr val="333333"/>
                </a:solidFill>
                <a:latin typeface="Trebuchet MS"/>
                <a:cs typeface="Trebuchet MS"/>
              </a:rPr>
              <a:t>equivalent</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requesting</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10" dirty="0">
                <a:solidFill>
                  <a:srgbClr val="333333"/>
                </a:solidFill>
                <a:latin typeface="Trebuchet MS"/>
                <a:cs typeface="Trebuchet MS"/>
              </a:rPr>
              <a:t>static</a:t>
            </a:r>
            <a:r>
              <a:rPr sz="2100" spc="15" dirty="0">
                <a:solidFill>
                  <a:srgbClr val="333333"/>
                </a:solidFill>
                <a:latin typeface="Trebuchet MS"/>
                <a:cs typeface="Trebuchet MS"/>
              </a:rPr>
              <a:t> </a:t>
            </a:r>
            <a:r>
              <a:rPr sz="2100" spc="-25" dirty="0">
                <a:solidFill>
                  <a:srgbClr val="ED2137"/>
                </a:solidFill>
                <a:latin typeface="Trebuchet MS"/>
                <a:cs typeface="Trebuchet MS"/>
              </a:rPr>
              <a:t>PV</a:t>
            </a:r>
            <a:endParaRPr sz="2100">
              <a:latin typeface="Trebuchet MS"/>
              <a:cs typeface="Trebuchet MS"/>
            </a:endParaRPr>
          </a:p>
        </p:txBody>
      </p:sp>
      <p:pic>
        <p:nvPicPr>
          <p:cNvPr id="7" name="object 7"/>
          <p:cNvPicPr/>
          <p:nvPr/>
        </p:nvPicPr>
        <p:blipFill>
          <a:blip r:embed="rId2" cstate="print"/>
          <a:stretch>
            <a:fillRect/>
          </a:stretch>
        </p:blipFill>
        <p:spPr>
          <a:xfrm>
            <a:off x="933449" y="3533774"/>
            <a:ext cx="95250" cy="95249"/>
          </a:xfrm>
          <a:prstGeom prst="rect">
            <a:avLst/>
          </a:prstGeom>
        </p:spPr>
      </p:pic>
      <p:pic>
        <p:nvPicPr>
          <p:cNvPr id="8" name="object 8"/>
          <p:cNvPicPr/>
          <p:nvPr/>
        </p:nvPicPr>
        <p:blipFill>
          <a:blip r:embed="rId2" cstate="print"/>
          <a:stretch>
            <a:fillRect/>
          </a:stretch>
        </p:blipFill>
        <p:spPr>
          <a:xfrm>
            <a:off x="933449" y="4019549"/>
            <a:ext cx="95250" cy="95249"/>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2310765" cy="558800"/>
          </a:xfrm>
          <a:prstGeom prst="rect">
            <a:avLst/>
          </a:prstGeom>
        </p:spPr>
        <p:txBody>
          <a:bodyPr vert="horz" wrap="square" lIns="0" tIns="12700" rIns="0" bIns="0" rtlCol="0">
            <a:spAutoFit/>
          </a:bodyPr>
          <a:lstStyle/>
          <a:p>
            <a:pPr marL="12700">
              <a:lnSpc>
                <a:spcPct val="100000"/>
              </a:lnSpc>
              <a:spcBef>
                <a:spcPts val="100"/>
              </a:spcBef>
            </a:pPr>
            <a:r>
              <a:rPr spc="-10" dirty="0"/>
              <a:t>"BINDING"</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250825" rIns="0" bIns="0" rtlCol="0">
            <a:spAutoFit/>
          </a:bodyPr>
          <a:lstStyle/>
          <a:p>
            <a:pPr marL="371475" marR="541655">
              <a:lnSpc>
                <a:spcPts val="2100"/>
              </a:lnSpc>
              <a:spcBef>
                <a:spcPts val="520"/>
              </a:spcBef>
            </a:pPr>
            <a:r>
              <a:rPr u="none" spc="85" dirty="0">
                <a:solidFill>
                  <a:srgbClr val="333333"/>
                </a:solidFill>
              </a:rPr>
              <a:t>A</a:t>
            </a:r>
            <a:r>
              <a:rPr u="none" spc="-45" dirty="0">
                <a:solidFill>
                  <a:srgbClr val="333333"/>
                </a:solidFill>
              </a:rPr>
              <a:t> </a:t>
            </a:r>
            <a:r>
              <a:rPr u="none" spc="85" dirty="0">
                <a:solidFill>
                  <a:srgbClr val="333333"/>
                </a:solidFill>
              </a:rPr>
              <a:t>user</a:t>
            </a:r>
            <a:r>
              <a:rPr u="none" spc="-40" dirty="0">
                <a:solidFill>
                  <a:srgbClr val="333333"/>
                </a:solidFill>
              </a:rPr>
              <a:t> </a:t>
            </a:r>
            <a:r>
              <a:rPr u="none" spc="20" dirty="0">
                <a:solidFill>
                  <a:srgbClr val="333333"/>
                </a:solidFill>
              </a:rPr>
              <a:t>creates</a:t>
            </a:r>
            <a:r>
              <a:rPr u="none" spc="-45" dirty="0">
                <a:solidFill>
                  <a:srgbClr val="333333"/>
                </a:solidFill>
              </a:rPr>
              <a:t> </a:t>
            </a:r>
            <a:r>
              <a:rPr u="none" spc="65" dirty="0">
                <a:solidFill>
                  <a:srgbClr val="333333"/>
                </a:solidFill>
              </a:rPr>
              <a:t>a</a:t>
            </a:r>
            <a:r>
              <a:rPr u="none" spc="-40" dirty="0">
                <a:solidFill>
                  <a:srgbClr val="333333"/>
                </a:solidFill>
              </a:rPr>
              <a:t> </a:t>
            </a:r>
            <a:r>
              <a:rPr u="none" spc="20" dirty="0"/>
              <a:t>PersistentVolumeClaim</a:t>
            </a:r>
            <a:r>
              <a:rPr u="none" spc="-45" dirty="0"/>
              <a:t> </a:t>
            </a:r>
            <a:r>
              <a:rPr u="none" spc="20" dirty="0">
                <a:solidFill>
                  <a:srgbClr val="333333"/>
                </a:solidFill>
              </a:rPr>
              <a:t>specifying</a:t>
            </a:r>
            <a:r>
              <a:rPr u="none" spc="-40" dirty="0">
                <a:solidFill>
                  <a:srgbClr val="333333"/>
                </a:solidFill>
              </a:rPr>
              <a:t> </a:t>
            </a:r>
            <a:r>
              <a:rPr u="none" spc="20" dirty="0">
                <a:solidFill>
                  <a:srgbClr val="333333"/>
                </a:solidFill>
              </a:rPr>
              <a:t>the</a:t>
            </a:r>
            <a:r>
              <a:rPr u="none" spc="-40" dirty="0">
                <a:solidFill>
                  <a:srgbClr val="333333"/>
                </a:solidFill>
              </a:rPr>
              <a:t> </a:t>
            </a:r>
            <a:r>
              <a:rPr u="none" spc="20" dirty="0">
                <a:solidFill>
                  <a:srgbClr val="333333"/>
                </a:solidFill>
              </a:rPr>
              <a:t>size</a:t>
            </a:r>
            <a:r>
              <a:rPr u="none" spc="-45" dirty="0">
                <a:solidFill>
                  <a:srgbClr val="333333"/>
                </a:solidFill>
              </a:rPr>
              <a:t> </a:t>
            </a:r>
            <a:r>
              <a:rPr u="none" spc="20" dirty="0">
                <a:solidFill>
                  <a:srgbClr val="333333"/>
                </a:solidFill>
              </a:rPr>
              <a:t>of</a:t>
            </a:r>
            <a:r>
              <a:rPr u="none" spc="-40" dirty="0">
                <a:solidFill>
                  <a:srgbClr val="333333"/>
                </a:solidFill>
              </a:rPr>
              <a:t> </a:t>
            </a:r>
            <a:r>
              <a:rPr u="none" spc="20" dirty="0">
                <a:solidFill>
                  <a:srgbClr val="333333"/>
                </a:solidFill>
              </a:rPr>
              <a:t>the</a:t>
            </a:r>
            <a:r>
              <a:rPr u="none" spc="-45" dirty="0">
                <a:solidFill>
                  <a:srgbClr val="333333"/>
                </a:solidFill>
              </a:rPr>
              <a:t> </a:t>
            </a:r>
            <a:r>
              <a:rPr u="none" spc="55" dirty="0">
                <a:solidFill>
                  <a:srgbClr val="333333"/>
                </a:solidFill>
              </a:rPr>
              <a:t>storage</a:t>
            </a:r>
            <a:r>
              <a:rPr u="none" spc="-40" dirty="0">
                <a:solidFill>
                  <a:srgbClr val="333333"/>
                </a:solidFill>
              </a:rPr>
              <a:t> </a:t>
            </a:r>
            <a:r>
              <a:rPr u="none" spc="60" dirty="0">
                <a:solidFill>
                  <a:srgbClr val="333333"/>
                </a:solidFill>
              </a:rPr>
              <a:t>space</a:t>
            </a:r>
            <a:r>
              <a:rPr u="none" spc="-45" dirty="0">
                <a:solidFill>
                  <a:srgbClr val="333333"/>
                </a:solidFill>
              </a:rPr>
              <a:t> </a:t>
            </a:r>
            <a:r>
              <a:rPr u="none" spc="100" dirty="0">
                <a:solidFill>
                  <a:srgbClr val="333333"/>
                </a:solidFill>
              </a:rPr>
              <a:t>and</a:t>
            </a:r>
            <a:r>
              <a:rPr u="none" spc="-40" dirty="0">
                <a:solidFill>
                  <a:srgbClr val="333333"/>
                </a:solidFill>
              </a:rPr>
              <a:t> </a:t>
            </a:r>
            <a:r>
              <a:rPr u="none" spc="-25" dirty="0">
                <a:solidFill>
                  <a:srgbClr val="333333"/>
                </a:solidFill>
              </a:rPr>
              <a:t>the </a:t>
            </a:r>
            <a:r>
              <a:rPr u="none" dirty="0">
                <a:solidFill>
                  <a:srgbClr val="333333"/>
                </a:solidFill>
              </a:rPr>
              <a:t>desired</a:t>
            </a:r>
            <a:r>
              <a:rPr u="none" spc="80" dirty="0">
                <a:solidFill>
                  <a:srgbClr val="333333"/>
                </a:solidFill>
              </a:rPr>
              <a:t> </a:t>
            </a:r>
            <a:r>
              <a:rPr u="none" spc="50" dirty="0">
                <a:solidFill>
                  <a:srgbClr val="333333"/>
                </a:solidFill>
              </a:rPr>
              <a:t>access</a:t>
            </a:r>
            <a:r>
              <a:rPr u="none" spc="85" dirty="0">
                <a:solidFill>
                  <a:srgbClr val="333333"/>
                </a:solidFill>
              </a:rPr>
              <a:t> </a:t>
            </a:r>
            <a:r>
              <a:rPr u="none" spc="95" dirty="0">
                <a:solidFill>
                  <a:srgbClr val="333333"/>
                </a:solidFill>
              </a:rPr>
              <a:t>mode</a:t>
            </a:r>
          </a:p>
          <a:p>
            <a:pPr marL="371475" marR="555625">
              <a:lnSpc>
                <a:spcPts val="2100"/>
              </a:lnSpc>
              <a:spcBef>
                <a:spcPts val="1725"/>
              </a:spcBef>
            </a:pPr>
            <a:r>
              <a:rPr u="none" dirty="0">
                <a:solidFill>
                  <a:srgbClr val="333333"/>
                </a:solidFill>
              </a:rPr>
              <a:t>The</a:t>
            </a:r>
            <a:r>
              <a:rPr u="none" spc="-55" dirty="0">
                <a:solidFill>
                  <a:srgbClr val="333333"/>
                </a:solidFill>
              </a:rPr>
              <a:t> </a:t>
            </a:r>
            <a:r>
              <a:rPr u="none" dirty="0">
                <a:solidFill>
                  <a:srgbClr val="333333"/>
                </a:solidFill>
              </a:rPr>
              <a:t>cluster</a:t>
            </a:r>
            <a:r>
              <a:rPr u="none" spc="-50" dirty="0">
                <a:solidFill>
                  <a:srgbClr val="333333"/>
                </a:solidFill>
              </a:rPr>
              <a:t> </a:t>
            </a:r>
            <a:r>
              <a:rPr u="none" spc="65" dirty="0">
                <a:solidFill>
                  <a:srgbClr val="333333"/>
                </a:solidFill>
              </a:rPr>
              <a:t>examines</a:t>
            </a:r>
            <a:r>
              <a:rPr u="none" spc="-50" dirty="0">
                <a:solidFill>
                  <a:srgbClr val="333333"/>
                </a:solidFill>
              </a:rPr>
              <a:t> </a:t>
            </a:r>
            <a:r>
              <a:rPr u="none" dirty="0">
                <a:solidFill>
                  <a:srgbClr val="333333"/>
                </a:solidFill>
              </a:rPr>
              <a:t>the</a:t>
            </a:r>
            <a:r>
              <a:rPr u="none" spc="-50" dirty="0">
                <a:solidFill>
                  <a:srgbClr val="333333"/>
                </a:solidFill>
              </a:rPr>
              <a:t> </a:t>
            </a:r>
            <a:r>
              <a:rPr u="none" spc="50" dirty="0"/>
              <a:t>PersistentVolumes</a:t>
            </a:r>
            <a:r>
              <a:rPr u="none" spc="-50" dirty="0"/>
              <a:t> </a:t>
            </a:r>
            <a:r>
              <a:rPr u="none" dirty="0">
                <a:solidFill>
                  <a:srgbClr val="333333"/>
                </a:solidFill>
              </a:rPr>
              <a:t>available</a:t>
            </a:r>
            <a:r>
              <a:rPr u="none" spc="-50" dirty="0">
                <a:solidFill>
                  <a:srgbClr val="333333"/>
                </a:solidFill>
              </a:rPr>
              <a:t> </a:t>
            </a:r>
            <a:r>
              <a:rPr u="none" spc="100" dirty="0">
                <a:solidFill>
                  <a:srgbClr val="333333"/>
                </a:solidFill>
              </a:rPr>
              <a:t>and</a:t>
            </a:r>
            <a:r>
              <a:rPr u="none" spc="-50" dirty="0">
                <a:solidFill>
                  <a:srgbClr val="333333"/>
                </a:solidFill>
              </a:rPr>
              <a:t> </a:t>
            </a:r>
            <a:r>
              <a:rPr u="none" spc="70" dirty="0">
                <a:solidFill>
                  <a:srgbClr val="333333"/>
                </a:solidFill>
              </a:rPr>
              <a:t>corresponding</a:t>
            </a:r>
            <a:r>
              <a:rPr u="none" spc="-50" dirty="0">
                <a:solidFill>
                  <a:srgbClr val="333333"/>
                </a:solidFill>
              </a:rPr>
              <a:t> </a:t>
            </a:r>
            <a:r>
              <a:rPr u="none" dirty="0"/>
              <a:t>at</a:t>
            </a:r>
            <a:r>
              <a:rPr u="none" spc="-50" dirty="0"/>
              <a:t> </a:t>
            </a:r>
            <a:r>
              <a:rPr u="none" dirty="0"/>
              <a:t>least</a:t>
            </a:r>
            <a:r>
              <a:rPr u="none" spc="-50" dirty="0"/>
              <a:t> </a:t>
            </a:r>
            <a:r>
              <a:rPr u="none" dirty="0">
                <a:solidFill>
                  <a:srgbClr val="333333"/>
                </a:solidFill>
              </a:rPr>
              <a:t>to</a:t>
            </a:r>
            <a:r>
              <a:rPr u="none" spc="-50" dirty="0">
                <a:solidFill>
                  <a:srgbClr val="333333"/>
                </a:solidFill>
              </a:rPr>
              <a:t> </a:t>
            </a:r>
            <a:r>
              <a:rPr u="none" spc="-25" dirty="0">
                <a:solidFill>
                  <a:srgbClr val="333333"/>
                </a:solidFill>
              </a:rPr>
              <a:t>the </a:t>
            </a:r>
            <a:r>
              <a:rPr u="none" spc="40" dirty="0">
                <a:solidFill>
                  <a:srgbClr val="333333"/>
                </a:solidFill>
              </a:rPr>
              <a:t>request</a:t>
            </a:r>
          </a:p>
          <a:p>
            <a:pPr marL="371475" marR="5080">
              <a:lnSpc>
                <a:spcPts val="2100"/>
              </a:lnSpc>
              <a:spcBef>
                <a:spcPts val="1650"/>
              </a:spcBef>
            </a:pPr>
            <a:r>
              <a:rPr u="none" dirty="0">
                <a:solidFill>
                  <a:srgbClr val="333333"/>
                </a:solidFill>
              </a:rPr>
              <a:t>The</a:t>
            </a:r>
            <a:r>
              <a:rPr u="none" spc="-50" dirty="0">
                <a:solidFill>
                  <a:srgbClr val="333333"/>
                </a:solidFill>
              </a:rPr>
              <a:t> </a:t>
            </a:r>
            <a:r>
              <a:rPr u="none" spc="85" dirty="0">
                <a:solidFill>
                  <a:srgbClr val="333333"/>
                </a:solidFill>
              </a:rPr>
              <a:t>user</a:t>
            </a:r>
            <a:r>
              <a:rPr u="none" spc="-45" dirty="0">
                <a:solidFill>
                  <a:srgbClr val="333333"/>
                </a:solidFill>
              </a:rPr>
              <a:t> </a:t>
            </a:r>
            <a:r>
              <a:rPr u="none" spc="-50" dirty="0">
                <a:solidFill>
                  <a:srgbClr val="333333"/>
                </a:solidFill>
              </a:rPr>
              <a:t>will </a:t>
            </a:r>
            <a:r>
              <a:rPr u="none" dirty="0">
                <a:solidFill>
                  <a:srgbClr val="333333"/>
                </a:solidFill>
              </a:rPr>
              <a:t>always</a:t>
            </a:r>
            <a:r>
              <a:rPr u="none" spc="-45" dirty="0">
                <a:solidFill>
                  <a:srgbClr val="333333"/>
                </a:solidFill>
              </a:rPr>
              <a:t> </a:t>
            </a:r>
            <a:r>
              <a:rPr u="none" spc="55" dirty="0">
                <a:solidFill>
                  <a:srgbClr val="333333"/>
                </a:solidFill>
              </a:rPr>
              <a:t>have</a:t>
            </a:r>
            <a:r>
              <a:rPr u="none" spc="-50" dirty="0">
                <a:solidFill>
                  <a:srgbClr val="333333"/>
                </a:solidFill>
              </a:rPr>
              <a:t> </a:t>
            </a:r>
            <a:r>
              <a:rPr u="none" dirty="0"/>
              <a:t>at</a:t>
            </a:r>
            <a:r>
              <a:rPr u="none" spc="-45" dirty="0"/>
              <a:t> </a:t>
            </a:r>
            <a:r>
              <a:rPr u="none" dirty="0"/>
              <a:t>least</a:t>
            </a:r>
            <a:r>
              <a:rPr u="none" spc="-45" dirty="0"/>
              <a:t> </a:t>
            </a:r>
            <a:r>
              <a:rPr u="none" dirty="0">
                <a:solidFill>
                  <a:srgbClr val="333333"/>
                </a:solidFill>
              </a:rPr>
              <a:t>what</a:t>
            </a:r>
            <a:r>
              <a:rPr u="none" spc="-50" dirty="0">
                <a:solidFill>
                  <a:srgbClr val="333333"/>
                </a:solidFill>
              </a:rPr>
              <a:t> </a:t>
            </a:r>
            <a:r>
              <a:rPr u="none" spc="80" dirty="0">
                <a:solidFill>
                  <a:srgbClr val="333333"/>
                </a:solidFill>
              </a:rPr>
              <a:t>he</a:t>
            </a:r>
            <a:r>
              <a:rPr u="none" spc="-45" dirty="0">
                <a:solidFill>
                  <a:srgbClr val="333333"/>
                </a:solidFill>
              </a:rPr>
              <a:t> </a:t>
            </a:r>
            <a:r>
              <a:rPr u="none" spc="70" dirty="0">
                <a:solidFill>
                  <a:srgbClr val="333333"/>
                </a:solidFill>
              </a:rPr>
              <a:t>asked</a:t>
            </a:r>
            <a:r>
              <a:rPr u="none" spc="-50" dirty="0">
                <a:solidFill>
                  <a:srgbClr val="333333"/>
                </a:solidFill>
              </a:rPr>
              <a:t> </a:t>
            </a:r>
            <a:r>
              <a:rPr u="none" spc="-25" dirty="0">
                <a:solidFill>
                  <a:srgbClr val="333333"/>
                </a:solidFill>
              </a:rPr>
              <a:t>for,</a:t>
            </a:r>
            <a:r>
              <a:rPr u="none" spc="-45" dirty="0">
                <a:solidFill>
                  <a:srgbClr val="333333"/>
                </a:solidFill>
              </a:rPr>
              <a:t> </a:t>
            </a:r>
            <a:r>
              <a:rPr u="none" spc="50" dirty="0">
                <a:solidFill>
                  <a:srgbClr val="333333"/>
                </a:solidFill>
              </a:rPr>
              <a:t>but</a:t>
            </a:r>
            <a:r>
              <a:rPr u="none" spc="-50" dirty="0">
                <a:solidFill>
                  <a:srgbClr val="333333"/>
                </a:solidFill>
              </a:rPr>
              <a:t> </a:t>
            </a:r>
            <a:r>
              <a:rPr u="none" spc="50" dirty="0">
                <a:solidFill>
                  <a:srgbClr val="333333"/>
                </a:solidFill>
              </a:rPr>
              <a:t>can</a:t>
            </a:r>
            <a:r>
              <a:rPr u="none" spc="-45" dirty="0">
                <a:solidFill>
                  <a:srgbClr val="333333"/>
                </a:solidFill>
              </a:rPr>
              <a:t> </a:t>
            </a:r>
            <a:r>
              <a:rPr u="none" spc="55" dirty="0">
                <a:solidFill>
                  <a:srgbClr val="333333"/>
                </a:solidFill>
              </a:rPr>
              <a:t>have</a:t>
            </a:r>
            <a:r>
              <a:rPr u="none" spc="-45" dirty="0">
                <a:solidFill>
                  <a:srgbClr val="333333"/>
                </a:solidFill>
              </a:rPr>
              <a:t> </a:t>
            </a:r>
            <a:r>
              <a:rPr u="none" dirty="0">
                <a:solidFill>
                  <a:srgbClr val="333333"/>
                </a:solidFill>
              </a:rPr>
              <a:t>more,</a:t>
            </a:r>
            <a:r>
              <a:rPr u="none" spc="-50" dirty="0">
                <a:solidFill>
                  <a:srgbClr val="333333"/>
                </a:solidFill>
              </a:rPr>
              <a:t> </a:t>
            </a:r>
            <a:r>
              <a:rPr u="none" spc="100" dirty="0">
                <a:solidFill>
                  <a:srgbClr val="333333"/>
                </a:solidFill>
              </a:rPr>
              <a:t>and</a:t>
            </a:r>
            <a:r>
              <a:rPr u="none" spc="-45" dirty="0">
                <a:solidFill>
                  <a:srgbClr val="333333"/>
                </a:solidFill>
              </a:rPr>
              <a:t> </a:t>
            </a:r>
            <a:r>
              <a:rPr u="none" dirty="0">
                <a:solidFill>
                  <a:srgbClr val="333333"/>
                </a:solidFill>
              </a:rPr>
              <a:t>the</a:t>
            </a:r>
            <a:r>
              <a:rPr u="none" spc="-50" dirty="0">
                <a:solidFill>
                  <a:srgbClr val="333333"/>
                </a:solidFill>
              </a:rPr>
              <a:t> </a:t>
            </a:r>
            <a:r>
              <a:rPr u="none" spc="-10" dirty="0">
                <a:solidFill>
                  <a:srgbClr val="333333"/>
                </a:solidFill>
              </a:rPr>
              <a:t>association </a:t>
            </a:r>
            <a:r>
              <a:rPr u="none" dirty="0">
                <a:solidFill>
                  <a:srgbClr val="333333"/>
                </a:solidFill>
              </a:rPr>
              <a:t>between</a:t>
            </a:r>
            <a:r>
              <a:rPr u="none" spc="5" dirty="0">
                <a:solidFill>
                  <a:srgbClr val="333333"/>
                </a:solidFill>
              </a:rPr>
              <a:t> </a:t>
            </a:r>
            <a:r>
              <a:rPr u="none" dirty="0">
                <a:solidFill>
                  <a:srgbClr val="333333"/>
                </a:solidFill>
              </a:rPr>
              <a:t>the</a:t>
            </a:r>
            <a:r>
              <a:rPr u="none" spc="10" dirty="0">
                <a:solidFill>
                  <a:srgbClr val="333333"/>
                </a:solidFill>
              </a:rPr>
              <a:t> </a:t>
            </a:r>
            <a:r>
              <a:rPr u="none" dirty="0"/>
              <a:t>PVC</a:t>
            </a:r>
            <a:r>
              <a:rPr u="none" spc="10" dirty="0"/>
              <a:t> </a:t>
            </a:r>
            <a:r>
              <a:rPr u="none" spc="100" dirty="0">
                <a:solidFill>
                  <a:srgbClr val="333333"/>
                </a:solidFill>
              </a:rPr>
              <a:t>and</a:t>
            </a:r>
            <a:r>
              <a:rPr u="none" spc="10" dirty="0">
                <a:solidFill>
                  <a:srgbClr val="333333"/>
                </a:solidFill>
              </a:rPr>
              <a:t> </a:t>
            </a:r>
            <a:r>
              <a:rPr u="none" dirty="0">
                <a:solidFill>
                  <a:srgbClr val="333333"/>
                </a:solidFill>
              </a:rPr>
              <a:t>the</a:t>
            </a:r>
            <a:r>
              <a:rPr u="none" spc="10" dirty="0">
                <a:solidFill>
                  <a:srgbClr val="333333"/>
                </a:solidFill>
              </a:rPr>
              <a:t> </a:t>
            </a:r>
            <a:r>
              <a:rPr u="none" dirty="0"/>
              <a:t>PV</a:t>
            </a:r>
            <a:r>
              <a:rPr u="none" spc="10" dirty="0"/>
              <a:t> </a:t>
            </a:r>
            <a:r>
              <a:rPr u="none" dirty="0">
                <a:solidFill>
                  <a:srgbClr val="333333"/>
                </a:solidFill>
              </a:rPr>
              <a:t>is</a:t>
            </a:r>
            <a:r>
              <a:rPr u="none" spc="5" dirty="0">
                <a:solidFill>
                  <a:srgbClr val="333333"/>
                </a:solidFill>
              </a:rPr>
              <a:t> </a:t>
            </a:r>
            <a:r>
              <a:rPr u="none" spc="70" dirty="0">
                <a:solidFill>
                  <a:srgbClr val="333333"/>
                </a:solidFill>
              </a:rPr>
              <a:t>made</a:t>
            </a:r>
          </a:p>
          <a:p>
            <a:pPr marL="371475">
              <a:lnSpc>
                <a:spcPct val="100000"/>
              </a:lnSpc>
              <a:spcBef>
                <a:spcPts val="1305"/>
              </a:spcBef>
            </a:pPr>
            <a:r>
              <a:rPr u="none" spc="-20" dirty="0">
                <a:solidFill>
                  <a:srgbClr val="333333"/>
                </a:solidFill>
              </a:rPr>
              <a:t>If</a:t>
            </a:r>
            <a:r>
              <a:rPr u="none" spc="-65" dirty="0">
                <a:solidFill>
                  <a:srgbClr val="333333"/>
                </a:solidFill>
              </a:rPr>
              <a:t> </a:t>
            </a:r>
            <a:r>
              <a:rPr u="none" spc="135" dirty="0">
                <a:solidFill>
                  <a:srgbClr val="333333"/>
                </a:solidFill>
              </a:rPr>
              <a:t>no</a:t>
            </a:r>
            <a:r>
              <a:rPr u="none" spc="-60" dirty="0">
                <a:solidFill>
                  <a:srgbClr val="333333"/>
                </a:solidFill>
              </a:rPr>
              <a:t> </a:t>
            </a:r>
            <a:r>
              <a:rPr u="none" dirty="0"/>
              <a:t>PV</a:t>
            </a:r>
            <a:r>
              <a:rPr u="none" spc="-65" dirty="0"/>
              <a:t> </a:t>
            </a:r>
            <a:r>
              <a:rPr u="none" spc="55" dirty="0">
                <a:solidFill>
                  <a:srgbClr val="333333"/>
                </a:solidFill>
              </a:rPr>
              <a:t>matches</a:t>
            </a:r>
            <a:r>
              <a:rPr u="none" spc="-60" dirty="0">
                <a:solidFill>
                  <a:srgbClr val="333333"/>
                </a:solidFill>
              </a:rPr>
              <a:t> </a:t>
            </a:r>
            <a:r>
              <a:rPr u="none" dirty="0">
                <a:solidFill>
                  <a:srgbClr val="333333"/>
                </a:solidFill>
              </a:rPr>
              <a:t>the</a:t>
            </a:r>
            <a:r>
              <a:rPr u="none" spc="-65" dirty="0">
                <a:solidFill>
                  <a:srgbClr val="333333"/>
                </a:solidFill>
              </a:rPr>
              <a:t> </a:t>
            </a:r>
            <a:r>
              <a:rPr u="none" dirty="0">
                <a:solidFill>
                  <a:srgbClr val="333333"/>
                </a:solidFill>
              </a:rPr>
              <a:t>request,</a:t>
            </a:r>
            <a:r>
              <a:rPr u="none" spc="-60" dirty="0">
                <a:solidFill>
                  <a:srgbClr val="333333"/>
                </a:solidFill>
              </a:rPr>
              <a:t> </a:t>
            </a:r>
            <a:r>
              <a:rPr u="none" spc="-95" dirty="0">
                <a:solidFill>
                  <a:srgbClr val="333333"/>
                </a:solidFill>
              </a:rPr>
              <a:t>it</a:t>
            </a:r>
            <a:r>
              <a:rPr u="none" spc="-60" dirty="0">
                <a:solidFill>
                  <a:srgbClr val="333333"/>
                </a:solidFill>
              </a:rPr>
              <a:t> </a:t>
            </a:r>
            <a:r>
              <a:rPr u="none" spc="70" dirty="0">
                <a:solidFill>
                  <a:srgbClr val="333333"/>
                </a:solidFill>
              </a:rPr>
              <a:t>remains</a:t>
            </a:r>
            <a:r>
              <a:rPr u="none" spc="-65" dirty="0">
                <a:solidFill>
                  <a:srgbClr val="333333"/>
                </a:solidFill>
              </a:rPr>
              <a:t> </a:t>
            </a:r>
            <a:r>
              <a:rPr u="none" spc="70" dirty="0">
                <a:solidFill>
                  <a:srgbClr val="333333"/>
                </a:solidFill>
              </a:rPr>
              <a:t>pending</a:t>
            </a:r>
            <a:r>
              <a:rPr u="none" spc="-60" dirty="0">
                <a:solidFill>
                  <a:srgbClr val="333333"/>
                </a:solidFill>
              </a:rPr>
              <a:t> </a:t>
            </a:r>
            <a:r>
              <a:rPr u="none" dirty="0">
                <a:solidFill>
                  <a:srgbClr val="333333"/>
                </a:solidFill>
              </a:rPr>
              <a:t>indefinitely</a:t>
            </a:r>
            <a:r>
              <a:rPr u="none" spc="-65" dirty="0">
                <a:solidFill>
                  <a:srgbClr val="333333"/>
                </a:solidFill>
              </a:rPr>
              <a:t> </a:t>
            </a:r>
            <a:r>
              <a:rPr u="none" dirty="0">
                <a:solidFill>
                  <a:srgbClr val="333333"/>
                </a:solidFill>
              </a:rPr>
              <a:t>(or</a:t>
            </a:r>
            <a:r>
              <a:rPr u="none" spc="-60" dirty="0">
                <a:solidFill>
                  <a:srgbClr val="333333"/>
                </a:solidFill>
              </a:rPr>
              <a:t> </a:t>
            </a:r>
            <a:r>
              <a:rPr u="none" dirty="0">
                <a:solidFill>
                  <a:srgbClr val="333333"/>
                </a:solidFill>
              </a:rPr>
              <a:t>until</a:t>
            </a:r>
            <a:r>
              <a:rPr u="none" spc="-60" dirty="0">
                <a:solidFill>
                  <a:srgbClr val="333333"/>
                </a:solidFill>
              </a:rPr>
              <a:t> </a:t>
            </a:r>
            <a:r>
              <a:rPr u="none" spc="-10" dirty="0">
                <a:solidFill>
                  <a:srgbClr val="333333"/>
                </a:solidFill>
              </a:rPr>
              <a:t>deletion)</a:t>
            </a: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3143249"/>
            <a:ext cx="95250" cy="95249"/>
          </a:xfrm>
          <a:prstGeom prst="rect">
            <a:avLst/>
          </a:prstGeom>
        </p:spPr>
      </p:pic>
      <p:pic>
        <p:nvPicPr>
          <p:cNvPr id="7" name="object 7"/>
          <p:cNvPicPr/>
          <p:nvPr/>
        </p:nvPicPr>
        <p:blipFill>
          <a:blip r:embed="rId2" cstate="print"/>
          <a:stretch>
            <a:fillRect/>
          </a:stretch>
        </p:blipFill>
        <p:spPr>
          <a:xfrm>
            <a:off x="933449" y="3895724"/>
            <a:ext cx="95250" cy="95249"/>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"USING"</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dirty="0">
                <a:solidFill>
                  <a:srgbClr val="333333"/>
                </a:solidFill>
              </a:rPr>
              <a:t>The</a:t>
            </a:r>
            <a:r>
              <a:rPr u="none" spc="-45" dirty="0">
                <a:solidFill>
                  <a:srgbClr val="333333"/>
                </a:solidFill>
              </a:rPr>
              <a:t> </a:t>
            </a:r>
            <a:r>
              <a:rPr u="none" spc="100" dirty="0"/>
              <a:t>Pod</a:t>
            </a:r>
            <a:r>
              <a:rPr u="none" spc="-45" dirty="0"/>
              <a:t> </a:t>
            </a:r>
            <a:r>
              <a:rPr u="none" spc="110" dirty="0">
                <a:solidFill>
                  <a:srgbClr val="333333"/>
                </a:solidFill>
              </a:rPr>
              <a:t>uses</a:t>
            </a:r>
            <a:r>
              <a:rPr u="none" spc="-40" dirty="0">
                <a:solidFill>
                  <a:srgbClr val="333333"/>
                </a:solidFill>
              </a:rPr>
              <a:t> </a:t>
            </a:r>
            <a:r>
              <a:rPr u="none" dirty="0"/>
              <a:t>PVC</a:t>
            </a:r>
            <a:r>
              <a:rPr u="none" spc="-45" dirty="0"/>
              <a:t> </a:t>
            </a:r>
            <a:r>
              <a:rPr u="none" spc="105" dirty="0">
                <a:solidFill>
                  <a:srgbClr val="333333"/>
                </a:solidFill>
              </a:rPr>
              <a:t>as</a:t>
            </a:r>
            <a:r>
              <a:rPr u="none" spc="-45" dirty="0">
                <a:solidFill>
                  <a:srgbClr val="333333"/>
                </a:solidFill>
              </a:rPr>
              <a:t> </a:t>
            </a:r>
            <a:r>
              <a:rPr u="none" spc="65" dirty="0">
                <a:solidFill>
                  <a:srgbClr val="333333"/>
                </a:solidFill>
              </a:rPr>
              <a:t>volumes</a:t>
            </a:r>
          </a:p>
          <a:p>
            <a:pPr marL="371475">
              <a:lnSpc>
                <a:spcPct val="100000"/>
              </a:lnSpc>
              <a:spcBef>
                <a:spcPts val="1305"/>
              </a:spcBef>
            </a:pPr>
            <a:r>
              <a:rPr u="none" dirty="0">
                <a:solidFill>
                  <a:srgbClr val="333333"/>
                </a:solidFill>
              </a:rPr>
              <a:t>The</a:t>
            </a:r>
            <a:r>
              <a:rPr u="none" spc="20" dirty="0">
                <a:solidFill>
                  <a:srgbClr val="333333"/>
                </a:solidFill>
              </a:rPr>
              <a:t> </a:t>
            </a:r>
            <a:r>
              <a:rPr u="none" dirty="0">
                <a:solidFill>
                  <a:srgbClr val="333333"/>
                </a:solidFill>
              </a:rPr>
              <a:t>cluster</a:t>
            </a:r>
            <a:r>
              <a:rPr u="none" spc="20" dirty="0">
                <a:solidFill>
                  <a:srgbClr val="333333"/>
                </a:solidFill>
              </a:rPr>
              <a:t> </a:t>
            </a:r>
            <a:r>
              <a:rPr u="none" dirty="0">
                <a:solidFill>
                  <a:srgbClr val="333333"/>
                </a:solidFill>
              </a:rPr>
              <a:t>inspects</a:t>
            </a:r>
            <a:r>
              <a:rPr u="none" spc="20" dirty="0">
                <a:solidFill>
                  <a:srgbClr val="333333"/>
                </a:solidFill>
              </a:rPr>
              <a:t> </a:t>
            </a:r>
            <a:r>
              <a:rPr u="none" dirty="0">
                <a:solidFill>
                  <a:srgbClr val="333333"/>
                </a:solidFill>
              </a:rPr>
              <a:t>the</a:t>
            </a:r>
            <a:r>
              <a:rPr u="none" spc="25" dirty="0">
                <a:solidFill>
                  <a:srgbClr val="333333"/>
                </a:solidFill>
              </a:rPr>
              <a:t> </a:t>
            </a:r>
            <a:r>
              <a:rPr u="none" dirty="0"/>
              <a:t>PVC</a:t>
            </a:r>
            <a:r>
              <a:rPr u="none" spc="20" dirty="0"/>
              <a:t> </a:t>
            </a:r>
            <a:r>
              <a:rPr u="none" dirty="0">
                <a:solidFill>
                  <a:srgbClr val="333333"/>
                </a:solidFill>
              </a:rPr>
              <a:t>to</a:t>
            </a:r>
            <a:r>
              <a:rPr u="none" spc="20" dirty="0">
                <a:solidFill>
                  <a:srgbClr val="333333"/>
                </a:solidFill>
              </a:rPr>
              <a:t> </a:t>
            </a:r>
            <a:r>
              <a:rPr u="none" dirty="0">
                <a:solidFill>
                  <a:srgbClr val="333333"/>
                </a:solidFill>
              </a:rPr>
              <a:t>find</a:t>
            </a:r>
            <a:r>
              <a:rPr u="none" spc="25" dirty="0">
                <a:solidFill>
                  <a:srgbClr val="333333"/>
                </a:solidFill>
              </a:rPr>
              <a:t> </a:t>
            </a:r>
            <a:r>
              <a:rPr u="none" dirty="0">
                <a:solidFill>
                  <a:srgbClr val="333333"/>
                </a:solidFill>
              </a:rPr>
              <a:t>the</a:t>
            </a:r>
            <a:r>
              <a:rPr u="none" spc="20" dirty="0">
                <a:solidFill>
                  <a:srgbClr val="333333"/>
                </a:solidFill>
              </a:rPr>
              <a:t> </a:t>
            </a:r>
            <a:r>
              <a:rPr u="none" dirty="0">
                <a:solidFill>
                  <a:srgbClr val="333333"/>
                </a:solidFill>
              </a:rPr>
              <a:t>associated</a:t>
            </a:r>
            <a:r>
              <a:rPr u="none" spc="20" dirty="0">
                <a:solidFill>
                  <a:srgbClr val="333333"/>
                </a:solidFill>
              </a:rPr>
              <a:t> </a:t>
            </a:r>
            <a:r>
              <a:rPr u="none" dirty="0"/>
              <a:t>PV</a:t>
            </a:r>
            <a:r>
              <a:rPr u="none" spc="25" dirty="0"/>
              <a:t> </a:t>
            </a:r>
            <a:r>
              <a:rPr u="none" spc="100" dirty="0">
                <a:solidFill>
                  <a:srgbClr val="333333"/>
                </a:solidFill>
              </a:rPr>
              <a:t>and</a:t>
            </a:r>
            <a:r>
              <a:rPr u="none" spc="20" dirty="0">
                <a:solidFill>
                  <a:srgbClr val="333333"/>
                </a:solidFill>
              </a:rPr>
              <a:t> </a:t>
            </a:r>
            <a:r>
              <a:rPr u="none" spc="100" dirty="0">
                <a:solidFill>
                  <a:srgbClr val="333333"/>
                </a:solidFill>
              </a:rPr>
              <a:t>mounts</a:t>
            </a:r>
            <a:r>
              <a:rPr u="none" spc="20" dirty="0">
                <a:solidFill>
                  <a:srgbClr val="333333"/>
                </a:solidFill>
              </a:rPr>
              <a:t> </a:t>
            </a:r>
            <a:r>
              <a:rPr u="none" dirty="0">
                <a:solidFill>
                  <a:srgbClr val="333333"/>
                </a:solidFill>
              </a:rPr>
              <a:t>the</a:t>
            </a:r>
            <a:r>
              <a:rPr u="none" spc="20" dirty="0">
                <a:solidFill>
                  <a:srgbClr val="333333"/>
                </a:solidFill>
              </a:rPr>
              <a:t> </a:t>
            </a:r>
            <a:r>
              <a:rPr u="none" spc="65" dirty="0">
                <a:solidFill>
                  <a:srgbClr val="333333"/>
                </a:solidFill>
              </a:rPr>
              <a:t>volume</a:t>
            </a:r>
            <a:r>
              <a:rPr u="none" spc="25" dirty="0">
                <a:solidFill>
                  <a:srgbClr val="333333"/>
                </a:solidFill>
              </a:rPr>
              <a:t> </a:t>
            </a:r>
            <a:r>
              <a:rPr u="none" dirty="0">
                <a:solidFill>
                  <a:srgbClr val="333333"/>
                </a:solidFill>
              </a:rPr>
              <a:t>in</a:t>
            </a:r>
            <a:r>
              <a:rPr u="none" spc="20" dirty="0">
                <a:solidFill>
                  <a:srgbClr val="333333"/>
                </a:solidFill>
              </a:rPr>
              <a:t> </a:t>
            </a:r>
            <a:r>
              <a:rPr u="none" dirty="0">
                <a:solidFill>
                  <a:srgbClr val="333333"/>
                </a:solidFill>
              </a:rPr>
              <a:t>the</a:t>
            </a:r>
            <a:r>
              <a:rPr u="none" spc="20" dirty="0">
                <a:solidFill>
                  <a:srgbClr val="333333"/>
                </a:solidFill>
              </a:rPr>
              <a:t> </a:t>
            </a:r>
            <a:r>
              <a:rPr u="none" spc="75" dirty="0"/>
              <a:t>Pod</a:t>
            </a:r>
          </a:p>
          <a:p>
            <a:pPr marL="371475" marR="158750">
              <a:lnSpc>
                <a:spcPts val="2100"/>
              </a:lnSpc>
              <a:spcBef>
                <a:spcPts val="1650"/>
              </a:spcBef>
            </a:pPr>
            <a:r>
              <a:rPr u="none" spc="80" dirty="0">
                <a:solidFill>
                  <a:srgbClr val="333333"/>
                </a:solidFill>
              </a:rPr>
              <a:t>Once</a:t>
            </a:r>
            <a:r>
              <a:rPr u="none" spc="15" dirty="0">
                <a:solidFill>
                  <a:srgbClr val="333333"/>
                </a:solidFill>
              </a:rPr>
              <a:t> </a:t>
            </a:r>
            <a:r>
              <a:rPr u="none" dirty="0">
                <a:solidFill>
                  <a:srgbClr val="333333"/>
                </a:solidFill>
              </a:rPr>
              <a:t>the</a:t>
            </a:r>
            <a:r>
              <a:rPr u="none" spc="15" dirty="0">
                <a:solidFill>
                  <a:srgbClr val="333333"/>
                </a:solidFill>
              </a:rPr>
              <a:t> </a:t>
            </a:r>
            <a:r>
              <a:rPr u="none" spc="85" dirty="0">
                <a:solidFill>
                  <a:srgbClr val="333333"/>
                </a:solidFill>
              </a:rPr>
              <a:t>user</a:t>
            </a:r>
            <a:r>
              <a:rPr u="none" spc="15" dirty="0">
                <a:solidFill>
                  <a:srgbClr val="333333"/>
                </a:solidFill>
              </a:rPr>
              <a:t> </a:t>
            </a:r>
            <a:r>
              <a:rPr u="none" spc="110" dirty="0">
                <a:solidFill>
                  <a:srgbClr val="333333"/>
                </a:solidFill>
              </a:rPr>
              <a:t>has</a:t>
            </a:r>
            <a:r>
              <a:rPr u="none" spc="15" dirty="0">
                <a:solidFill>
                  <a:srgbClr val="333333"/>
                </a:solidFill>
              </a:rPr>
              <a:t> </a:t>
            </a:r>
            <a:r>
              <a:rPr u="none" dirty="0">
                <a:solidFill>
                  <a:srgbClr val="333333"/>
                </a:solidFill>
              </a:rPr>
              <a:t>created</a:t>
            </a:r>
            <a:r>
              <a:rPr u="none" spc="15" dirty="0">
                <a:solidFill>
                  <a:srgbClr val="333333"/>
                </a:solidFill>
              </a:rPr>
              <a:t> </a:t>
            </a:r>
            <a:r>
              <a:rPr u="none" spc="65" dirty="0">
                <a:solidFill>
                  <a:srgbClr val="333333"/>
                </a:solidFill>
              </a:rPr>
              <a:t>a</a:t>
            </a:r>
            <a:r>
              <a:rPr u="none" spc="15" dirty="0">
                <a:solidFill>
                  <a:srgbClr val="333333"/>
                </a:solidFill>
              </a:rPr>
              <a:t> </a:t>
            </a:r>
            <a:r>
              <a:rPr u="none" dirty="0"/>
              <a:t>PVC</a:t>
            </a:r>
            <a:r>
              <a:rPr u="none" spc="20" dirty="0"/>
              <a:t> </a:t>
            </a:r>
            <a:r>
              <a:rPr u="none" spc="100" dirty="0">
                <a:solidFill>
                  <a:srgbClr val="333333"/>
                </a:solidFill>
              </a:rPr>
              <a:t>and</a:t>
            </a:r>
            <a:r>
              <a:rPr u="none" spc="15" dirty="0">
                <a:solidFill>
                  <a:srgbClr val="333333"/>
                </a:solidFill>
              </a:rPr>
              <a:t> </a:t>
            </a:r>
            <a:r>
              <a:rPr u="none" dirty="0">
                <a:solidFill>
                  <a:srgbClr val="333333"/>
                </a:solidFill>
              </a:rPr>
              <a:t>this</a:t>
            </a:r>
            <a:r>
              <a:rPr u="none" spc="15" dirty="0">
                <a:solidFill>
                  <a:srgbClr val="333333"/>
                </a:solidFill>
              </a:rPr>
              <a:t> </a:t>
            </a:r>
            <a:r>
              <a:rPr u="none" dirty="0"/>
              <a:t>PVC</a:t>
            </a:r>
            <a:r>
              <a:rPr u="none" spc="15" dirty="0"/>
              <a:t> </a:t>
            </a:r>
            <a:r>
              <a:rPr u="none" dirty="0">
                <a:solidFill>
                  <a:srgbClr val="333333"/>
                </a:solidFill>
              </a:rPr>
              <a:t>is</a:t>
            </a:r>
            <a:r>
              <a:rPr u="none" spc="15" dirty="0">
                <a:solidFill>
                  <a:srgbClr val="333333"/>
                </a:solidFill>
              </a:rPr>
              <a:t> </a:t>
            </a:r>
            <a:r>
              <a:rPr u="none" dirty="0">
                <a:solidFill>
                  <a:srgbClr val="333333"/>
                </a:solidFill>
              </a:rPr>
              <a:t>associated</a:t>
            </a:r>
            <a:r>
              <a:rPr u="none" spc="15" dirty="0">
                <a:solidFill>
                  <a:srgbClr val="333333"/>
                </a:solidFill>
              </a:rPr>
              <a:t> </a:t>
            </a:r>
            <a:r>
              <a:rPr u="none" dirty="0">
                <a:solidFill>
                  <a:srgbClr val="333333"/>
                </a:solidFill>
              </a:rPr>
              <a:t>with</a:t>
            </a:r>
            <a:r>
              <a:rPr u="none" spc="15" dirty="0">
                <a:solidFill>
                  <a:srgbClr val="333333"/>
                </a:solidFill>
              </a:rPr>
              <a:t> </a:t>
            </a:r>
            <a:r>
              <a:rPr u="none" spc="65" dirty="0">
                <a:solidFill>
                  <a:srgbClr val="333333"/>
                </a:solidFill>
              </a:rPr>
              <a:t>a</a:t>
            </a:r>
            <a:r>
              <a:rPr u="none" spc="20" dirty="0">
                <a:solidFill>
                  <a:srgbClr val="333333"/>
                </a:solidFill>
              </a:rPr>
              <a:t> </a:t>
            </a:r>
            <a:r>
              <a:rPr u="none" spc="-40" dirty="0"/>
              <a:t>PV</a:t>
            </a:r>
            <a:r>
              <a:rPr u="none" spc="-40" dirty="0">
                <a:solidFill>
                  <a:srgbClr val="333333"/>
                </a:solidFill>
              </a:rPr>
              <a:t>,</a:t>
            </a:r>
            <a:r>
              <a:rPr u="none" spc="15" dirty="0">
                <a:solidFill>
                  <a:srgbClr val="333333"/>
                </a:solidFill>
              </a:rPr>
              <a:t> </a:t>
            </a:r>
            <a:r>
              <a:rPr u="none" dirty="0">
                <a:solidFill>
                  <a:srgbClr val="333333"/>
                </a:solidFill>
              </a:rPr>
              <a:t>the</a:t>
            </a:r>
            <a:r>
              <a:rPr u="none" spc="15" dirty="0">
                <a:solidFill>
                  <a:srgbClr val="333333"/>
                </a:solidFill>
              </a:rPr>
              <a:t> </a:t>
            </a:r>
            <a:r>
              <a:rPr u="none" dirty="0">
                <a:solidFill>
                  <a:srgbClr val="333333"/>
                </a:solidFill>
              </a:rPr>
              <a:t>associated</a:t>
            </a:r>
            <a:r>
              <a:rPr u="none" spc="15" dirty="0">
                <a:solidFill>
                  <a:srgbClr val="333333"/>
                </a:solidFill>
              </a:rPr>
              <a:t> </a:t>
            </a:r>
            <a:r>
              <a:rPr u="none" spc="-25" dirty="0"/>
              <a:t>PV </a:t>
            </a:r>
            <a:r>
              <a:rPr u="none" spc="70" dirty="0">
                <a:solidFill>
                  <a:srgbClr val="333333"/>
                </a:solidFill>
              </a:rPr>
              <a:t>belongs</a:t>
            </a:r>
            <a:r>
              <a:rPr u="none" spc="-75" dirty="0">
                <a:solidFill>
                  <a:srgbClr val="333333"/>
                </a:solidFill>
              </a:rPr>
              <a:t> </a:t>
            </a:r>
            <a:r>
              <a:rPr u="none" dirty="0">
                <a:solidFill>
                  <a:srgbClr val="333333"/>
                </a:solidFill>
              </a:rPr>
              <a:t>to</a:t>
            </a:r>
            <a:r>
              <a:rPr u="none" spc="-70" dirty="0">
                <a:solidFill>
                  <a:srgbClr val="333333"/>
                </a:solidFill>
              </a:rPr>
              <a:t> </a:t>
            </a:r>
            <a:r>
              <a:rPr u="none" dirty="0">
                <a:solidFill>
                  <a:srgbClr val="333333"/>
                </a:solidFill>
              </a:rPr>
              <a:t>the</a:t>
            </a:r>
            <a:r>
              <a:rPr u="none" spc="-70" dirty="0">
                <a:solidFill>
                  <a:srgbClr val="333333"/>
                </a:solidFill>
              </a:rPr>
              <a:t> </a:t>
            </a:r>
            <a:r>
              <a:rPr u="none" spc="85" dirty="0">
                <a:solidFill>
                  <a:srgbClr val="333333"/>
                </a:solidFill>
              </a:rPr>
              <a:t>user</a:t>
            </a:r>
            <a:r>
              <a:rPr u="none" spc="-75" dirty="0">
                <a:solidFill>
                  <a:srgbClr val="333333"/>
                </a:solidFill>
              </a:rPr>
              <a:t> </a:t>
            </a:r>
            <a:r>
              <a:rPr u="none" spc="105" dirty="0">
                <a:solidFill>
                  <a:srgbClr val="333333"/>
                </a:solidFill>
              </a:rPr>
              <a:t>as</a:t>
            </a:r>
            <a:r>
              <a:rPr u="none" spc="-70" dirty="0">
                <a:solidFill>
                  <a:srgbClr val="333333"/>
                </a:solidFill>
              </a:rPr>
              <a:t> </a:t>
            </a:r>
            <a:r>
              <a:rPr u="none" spc="55" dirty="0">
                <a:solidFill>
                  <a:srgbClr val="333333"/>
                </a:solidFill>
              </a:rPr>
              <a:t>long</a:t>
            </a:r>
            <a:r>
              <a:rPr u="none" spc="-70" dirty="0">
                <a:solidFill>
                  <a:srgbClr val="333333"/>
                </a:solidFill>
              </a:rPr>
              <a:t> </a:t>
            </a:r>
            <a:r>
              <a:rPr u="none" spc="105" dirty="0">
                <a:solidFill>
                  <a:srgbClr val="333333"/>
                </a:solidFill>
              </a:rPr>
              <a:t>as</a:t>
            </a:r>
            <a:r>
              <a:rPr u="none" spc="-70" dirty="0">
                <a:solidFill>
                  <a:srgbClr val="333333"/>
                </a:solidFill>
              </a:rPr>
              <a:t> </a:t>
            </a:r>
            <a:r>
              <a:rPr u="none" spc="80" dirty="0">
                <a:solidFill>
                  <a:srgbClr val="333333"/>
                </a:solidFill>
              </a:rPr>
              <a:t>he</a:t>
            </a:r>
            <a:r>
              <a:rPr u="none" spc="-75" dirty="0">
                <a:solidFill>
                  <a:srgbClr val="333333"/>
                </a:solidFill>
              </a:rPr>
              <a:t> </a:t>
            </a:r>
            <a:r>
              <a:rPr u="none" spc="85" dirty="0">
                <a:solidFill>
                  <a:srgbClr val="333333"/>
                </a:solidFill>
              </a:rPr>
              <a:t>needs</a:t>
            </a:r>
            <a:r>
              <a:rPr u="none" spc="-70" dirty="0">
                <a:solidFill>
                  <a:srgbClr val="333333"/>
                </a:solidFill>
              </a:rPr>
              <a:t> </a:t>
            </a:r>
            <a:r>
              <a:rPr u="none" spc="-25" dirty="0">
                <a:solidFill>
                  <a:srgbClr val="333333"/>
                </a:solidFill>
              </a:rPr>
              <a:t>it</a:t>
            </a: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9210040" cy="1006475"/>
          </a:xfrm>
          <a:prstGeom prst="rect">
            <a:avLst/>
          </a:prstGeom>
        </p:spPr>
        <p:txBody>
          <a:bodyPr vert="horz" wrap="square" lIns="0" tIns="98425" rIns="0" bIns="0" rtlCol="0">
            <a:spAutoFit/>
          </a:bodyPr>
          <a:lstStyle/>
          <a:p>
            <a:pPr marL="12700" marR="5080">
              <a:lnSpc>
                <a:spcPts val="3529"/>
              </a:lnSpc>
              <a:spcBef>
                <a:spcPts val="775"/>
              </a:spcBef>
            </a:pPr>
            <a:r>
              <a:rPr dirty="0"/>
              <a:t>THE</a:t>
            </a:r>
            <a:r>
              <a:rPr spc="-145" dirty="0"/>
              <a:t> </a:t>
            </a:r>
            <a:r>
              <a:rPr spc="-95" dirty="0"/>
              <a:t>ORCHESTRATOR</a:t>
            </a:r>
            <a:r>
              <a:rPr spc="-145" dirty="0"/>
              <a:t> </a:t>
            </a:r>
            <a:r>
              <a:rPr dirty="0"/>
              <a:t>FROM</a:t>
            </a:r>
            <a:r>
              <a:rPr spc="-145" dirty="0"/>
              <a:t> </a:t>
            </a:r>
            <a:r>
              <a:rPr spc="75" dirty="0"/>
              <a:t>A</a:t>
            </a:r>
            <a:r>
              <a:rPr spc="-140" dirty="0"/>
              <a:t> </a:t>
            </a:r>
            <a:r>
              <a:rPr dirty="0"/>
              <a:t>FINAL</a:t>
            </a:r>
            <a:r>
              <a:rPr spc="-145" dirty="0"/>
              <a:t> </a:t>
            </a:r>
            <a:r>
              <a:rPr spc="-60" dirty="0"/>
              <a:t>USER </a:t>
            </a:r>
            <a:r>
              <a:rPr spc="-25" dirty="0"/>
              <a:t>PERSPECTIVE</a:t>
            </a:r>
          </a:p>
        </p:txBody>
      </p:sp>
      <p:pic>
        <p:nvPicPr>
          <p:cNvPr id="3" name="object 3"/>
          <p:cNvPicPr/>
          <p:nvPr/>
        </p:nvPicPr>
        <p:blipFill>
          <a:blip r:embed="rId2" cstate="print"/>
          <a:stretch>
            <a:fillRect/>
          </a:stretch>
        </p:blipFill>
        <p:spPr>
          <a:xfrm>
            <a:off x="3333750" y="2000250"/>
            <a:ext cx="6867524" cy="3248024"/>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"RECLAIMING"</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3" cstate="print"/>
          <a:stretch>
            <a:fillRect/>
          </a:stretch>
        </p:blipFill>
        <p:spPr>
          <a:xfrm>
            <a:off x="1309687" y="3357562"/>
            <a:ext cx="104775" cy="104774"/>
          </a:xfrm>
          <a:prstGeom prst="rect">
            <a:avLst/>
          </a:prstGeom>
        </p:spPr>
      </p:pic>
      <p:pic>
        <p:nvPicPr>
          <p:cNvPr id="7" name="object 7"/>
          <p:cNvPicPr/>
          <p:nvPr/>
        </p:nvPicPr>
        <p:blipFill>
          <a:blip r:embed="rId3" cstate="print"/>
          <a:stretch>
            <a:fillRect/>
          </a:stretch>
        </p:blipFill>
        <p:spPr>
          <a:xfrm>
            <a:off x="1309687" y="4100512"/>
            <a:ext cx="104775" cy="104774"/>
          </a:xfrm>
          <a:prstGeom prst="rect">
            <a:avLst/>
          </a:prstGeom>
        </p:spPr>
      </p:pic>
      <p:pic>
        <p:nvPicPr>
          <p:cNvPr id="8" name="object 8"/>
          <p:cNvPicPr/>
          <p:nvPr/>
        </p:nvPicPr>
        <p:blipFill>
          <a:blip r:embed="rId3" cstate="print"/>
          <a:stretch>
            <a:fillRect/>
          </a:stretch>
        </p:blipFill>
        <p:spPr>
          <a:xfrm>
            <a:off x="1309687" y="4843462"/>
            <a:ext cx="104775" cy="104774"/>
          </a:xfrm>
          <a:prstGeom prst="rect">
            <a:avLst/>
          </a:prstGeom>
        </p:spPr>
      </p:pic>
      <p:sp>
        <p:nvSpPr>
          <p:cNvPr id="9" name="object 9"/>
          <p:cNvSpPr txBox="1"/>
          <p:nvPr/>
        </p:nvSpPr>
        <p:spPr>
          <a:xfrm>
            <a:off x="1177924" y="1358476"/>
            <a:ext cx="11090910" cy="3698875"/>
          </a:xfrm>
          <a:prstGeom prst="rect">
            <a:avLst/>
          </a:prstGeom>
        </p:spPr>
        <p:txBody>
          <a:bodyPr vert="horz" wrap="square" lIns="0" tIns="165100" rIns="0" bIns="0" rtlCol="0">
            <a:spAutoFit/>
          </a:bodyPr>
          <a:lstStyle/>
          <a:p>
            <a:pPr marL="12700">
              <a:lnSpc>
                <a:spcPct val="100000"/>
              </a:lnSpc>
              <a:spcBef>
                <a:spcPts val="1300"/>
              </a:spcBef>
            </a:pPr>
            <a:r>
              <a:rPr sz="2100" spc="100" dirty="0">
                <a:solidFill>
                  <a:srgbClr val="333333"/>
                </a:solidFill>
                <a:latin typeface="Trebuchet MS"/>
                <a:cs typeface="Trebuchet MS"/>
              </a:rPr>
              <a:t>When</a:t>
            </a:r>
            <a:r>
              <a:rPr sz="2100" dirty="0">
                <a:solidFill>
                  <a:srgbClr val="333333"/>
                </a:solidFill>
                <a:latin typeface="Trebuchet MS"/>
                <a:cs typeface="Trebuchet MS"/>
              </a:rPr>
              <a:t> the </a:t>
            </a:r>
            <a:r>
              <a:rPr sz="2100" spc="85" dirty="0">
                <a:solidFill>
                  <a:srgbClr val="333333"/>
                </a:solidFill>
                <a:latin typeface="Trebuchet MS"/>
                <a:cs typeface="Trebuchet MS"/>
              </a:rPr>
              <a:t>user</a:t>
            </a:r>
            <a:r>
              <a:rPr sz="2100" spc="5" dirty="0">
                <a:solidFill>
                  <a:srgbClr val="333333"/>
                </a:solidFill>
                <a:latin typeface="Trebuchet MS"/>
                <a:cs typeface="Trebuchet MS"/>
              </a:rPr>
              <a:t> </a:t>
            </a:r>
            <a:r>
              <a:rPr sz="2100" spc="135" dirty="0">
                <a:solidFill>
                  <a:srgbClr val="333333"/>
                </a:solidFill>
                <a:latin typeface="Trebuchet MS"/>
                <a:cs typeface="Trebuchet MS"/>
              </a:rPr>
              <a:t>no</a:t>
            </a:r>
            <a:r>
              <a:rPr sz="2100" dirty="0">
                <a:solidFill>
                  <a:srgbClr val="333333"/>
                </a:solidFill>
                <a:latin typeface="Trebuchet MS"/>
                <a:cs typeface="Trebuchet MS"/>
              </a:rPr>
              <a:t> longer </a:t>
            </a:r>
            <a:r>
              <a:rPr sz="2100" spc="85" dirty="0">
                <a:solidFill>
                  <a:srgbClr val="333333"/>
                </a:solidFill>
                <a:latin typeface="Trebuchet MS"/>
                <a:cs typeface="Trebuchet MS"/>
              </a:rPr>
              <a:t>needs</a:t>
            </a:r>
            <a:r>
              <a:rPr sz="2100" spc="5" dirty="0">
                <a:solidFill>
                  <a:srgbClr val="333333"/>
                </a:solidFill>
                <a:latin typeface="Trebuchet MS"/>
                <a:cs typeface="Trebuchet MS"/>
              </a:rPr>
              <a:t> </a:t>
            </a:r>
            <a:r>
              <a:rPr sz="2100" dirty="0">
                <a:solidFill>
                  <a:srgbClr val="333333"/>
                </a:solidFill>
                <a:latin typeface="Trebuchet MS"/>
                <a:cs typeface="Trebuchet MS"/>
              </a:rPr>
              <a:t>the volume, </a:t>
            </a:r>
            <a:r>
              <a:rPr sz="2100" spc="80" dirty="0">
                <a:solidFill>
                  <a:srgbClr val="333333"/>
                </a:solidFill>
                <a:latin typeface="Trebuchet MS"/>
                <a:cs typeface="Trebuchet MS"/>
              </a:rPr>
              <a:t>he</a:t>
            </a:r>
            <a:r>
              <a:rPr sz="2100" spc="5" dirty="0">
                <a:solidFill>
                  <a:srgbClr val="333333"/>
                </a:solidFill>
                <a:latin typeface="Trebuchet MS"/>
                <a:cs typeface="Trebuchet MS"/>
              </a:rPr>
              <a:t> </a:t>
            </a:r>
            <a:r>
              <a:rPr sz="2100" spc="50" dirty="0">
                <a:solidFill>
                  <a:srgbClr val="333333"/>
                </a:solidFill>
                <a:latin typeface="Trebuchet MS"/>
                <a:cs typeface="Trebuchet MS"/>
              </a:rPr>
              <a:t>can</a:t>
            </a:r>
            <a:r>
              <a:rPr sz="2100" dirty="0">
                <a:solidFill>
                  <a:srgbClr val="333333"/>
                </a:solidFill>
                <a:latin typeface="Trebuchet MS"/>
                <a:cs typeface="Trebuchet MS"/>
              </a:rPr>
              <a:t> delete</a:t>
            </a:r>
            <a:r>
              <a:rPr sz="2100" spc="5" dirty="0">
                <a:solidFill>
                  <a:srgbClr val="333333"/>
                </a:solidFill>
                <a:latin typeface="Trebuchet MS"/>
                <a:cs typeface="Trebuchet MS"/>
              </a:rPr>
              <a:t> </a:t>
            </a:r>
            <a:r>
              <a:rPr sz="2100" dirty="0">
                <a:solidFill>
                  <a:srgbClr val="333333"/>
                </a:solidFill>
                <a:latin typeface="Trebuchet MS"/>
                <a:cs typeface="Trebuchet MS"/>
              </a:rPr>
              <a:t>the associated </a:t>
            </a:r>
            <a:r>
              <a:rPr sz="2100" spc="-25" dirty="0">
                <a:solidFill>
                  <a:srgbClr val="ED2137"/>
                </a:solidFill>
                <a:latin typeface="Trebuchet MS"/>
                <a:cs typeface="Trebuchet MS"/>
              </a:rPr>
              <a:t>PVC</a:t>
            </a:r>
            <a:endParaRPr sz="2100">
              <a:latin typeface="Trebuchet MS"/>
              <a:cs typeface="Trebuchet MS"/>
            </a:endParaRPr>
          </a:p>
          <a:p>
            <a:pPr marL="12700">
              <a:lnSpc>
                <a:spcPct val="100000"/>
              </a:lnSpc>
              <a:spcBef>
                <a:spcPts val="1255"/>
              </a:spcBef>
            </a:pPr>
            <a:r>
              <a:rPr sz="2150" i="1" dirty="0">
                <a:solidFill>
                  <a:srgbClr val="ED2137"/>
                </a:solidFill>
                <a:latin typeface="Trebuchet MS"/>
                <a:cs typeface="Trebuchet MS"/>
              </a:rPr>
              <a:t>Warning</a:t>
            </a:r>
            <a:r>
              <a:rPr sz="2100" dirty="0">
                <a:solidFill>
                  <a:srgbClr val="333333"/>
                </a:solidFill>
                <a:latin typeface="Trebuchet MS"/>
                <a:cs typeface="Trebuchet MS"/>
              </a:rPr>
              <a:t>,</a:t>
            </a:r>
            <a:r>
              <a:rPr sz="2100" spc="-20" dirty="0">
                <a:solidFill>
                  <a:srgbClr val="333333"/>
                </a:solidFill>
                <a:latin typeface="Trebuchet MS"/>
                <a:cs typeface="Trebuchet MS"/>
              </a:rPr>
              <a:t> </a:t>
            </a:r>
            <a:r>
              <a:rPr sz="2100" dirty="0">
                <a:solidFill>
                  <a:srgbClr val="333333"/>
                </a:solidFill>
                <a:latin typeface="Trebuchet MS"/>
                <a:cs typeface="Trebuchet MS"/>
              </a:rPr>
              <a:t>deleting</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50" i="1" spc="90" dirty="0">
                <a:solidFill>
                  <a:srgbClr val="ED2137"/>
                </a:solidFill>
                <a:latin typeface="Trebuchet MS"/>
                <a:cs typeface="Trebuchet MS"/>
              </a:rPr>
              <a:t>Pod</a:t>
            </a:r>
            <a:r>
              <a:rPr sz="2150" i="1" spc="-35" dirty="0">
                <a:solidFill>
                  <a:srgbClr val="ED2137"/>
                </a:solidFill>
                <a:latin typeface="Trebuchet MS"/>
                <a:cs typeface="Trebuchet MS"/>
              </a:rPr>
              <a:t> </a:t>
            </a:r>
            <a:r>
              <a:rPr sz="2100" spc="95" dirty="0">
                <a:solidFill>
                  <a:srgbClr val="333333"/>
                </a:solidFill>
                <a:latin typeface="Trebuchet MS"/>
                <a:cs typeface="Trebuchet MS"/>
              </a:rPr>
              <a:t>does</a:t>
            </a:r>
            <a:r>
              <a:rPr sz="2100" spc="-15"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dirty="0">
                <a:solidFill>
                  <a:srgbClr val="333333"/>
                </a:solidFill>
                <a:latin typeface="Trebuchet MS"/>
                <a:cs typeface="Trebuchet MS"/>
              </a:rPr>
              <a:t>delete</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associated</a:t>
            </a:r>
            <a:r>
              <a:rPr sz="2100" spc="-15" dirty="0">
                <a:solidFill>
                  <a:srgbClr val="333333"/>
                </a:solidFill>
                <a:latin typeface="Trebuchet MS"/>
                <a:cs typeface="Trebuchet MS"/>
              </a:rPr>
              <a:t> </a:t>
            </a:r>
            <a:r>
              <a:rPr sz="2150" i="1" spc="-10" dirty="0">
                <a:solidFill>
                  <a:srgbClr val="ED2137"/>
                </a:solidFill>
                <a:latin typeface="Trebuchet MS"/>
                <a:cs typeface="Trebuchet MS"/>
              </a:rPr>
              <a:t>PersistenceVolumeClaims</a:t>
            </a:r>
            <a:r>
              <a:rPr sz="2100" spc="-10" dirty="0">
                <a:solidFill>
                  <a:srgbClr val="333333"/>
                </a:solidFill>
                <a:latin typeface="Trebuchet MS"/>
                <a:cs typeface="Trebuchet MS"/>
              </a:rPr>
              <a:t>!</a:t>
            </a:r>
            <a:endParaRPr sz="2100">
              <a:latin typeface="Trebuchet MS"/>
              <a:cs typeface="Trebuchet MS"/>
            </a:endParaRPr>
          </a:p>
          <a:p>
            <a:pPr marL="12700" marR="5080">
              <a:lnSpc>
                <a:spcPts val="2100"/>
              </a:lnSpc>
              <a:spcBef>
                <a:spcPts val="1639"/>
              </a:spcBef>
            </a:pPr>
            <a:r>
              <a:rPr sz="2100" spc="10" dirty="0">
                <a:solidFill>
                  <a:srgbClr val="333333"/>
                </a:solidFill>
                <a:latin typeface="Trebuchet MS"/>
                <a:cs typeface="Trebuchet MS"/>
              </a:rPr>
              <a:t>The</a:t>
            </a:r>
            <a:r>
              <a:rPr sz="2100" spc="20" dirty="0">
                <a:solidFill>
                  <a:srgbClr val="333333"/>
                </a:solidFill>
                <a:latin typeface="Trebuchet MS"/>
                <a:cs typeface="Trebuchet MS"/>
              </a:rPr>
              <a:t> </a:t>
            </a:r>
            <a:r>
              <a:rPr sz="2100" spc="10" dirty="0">
                <a:solidFill>
                  <a:srgbClr val="ED2137"/>
                </a:solidFill>
                <a:latin typeface="Trebuchet MS"/>
                <a:cs typeface="Trebuchet MS"/>
              </a:rPr>
              <a:t>ReclaimPolicy</a:t>
            </a:r>
            <a:r>
              <a:rPr sz="2100" spc="25" dirty="0">
                <a:solidFill>
                  <a:srgbClr val="ED2137"/>
                </a:solidFill>
                <a:latin typeface="Trebuchet MS"/>
                <a:cs typeface="Trebuchet MS"/>
              </a:rPr>
              <a:t> </a:t>
            </a:r>
            <a:r>
              <a:rPr sz="2100" spc="10" dirty="0">
                <a:solidFill>
                  <a:srgbClr val="333333"/>
                </a:solidFill>
                <a:latin typeface="Trebuchet MS"/>
                <a:cs typeface="Trebuchet MS"/>
              </a:rPr>
              <a:t>associated</a:t>
            </a:r>
            <a:r>
              <a:rPr sz="2100" spc="25" dirty="0">
                <a:solidFill>
                  <a:srgbClr val="333333"/>
                </a:solidFill>
                <a:latin typeface="Trebuchet MS"/>
                <a:cs typeface="Trebuchet MS"/>
              </a:rPr>
              <a:t> </a:t>
            </a:r>
            <a:r>
              <a:rPr sz="2100" spc="10" dirty="0">
                <a:solidFill>
                  <a:srgbClr val="333333"/>
                </a:solidFill>
                <a:latin typeface="Trebuchet MS"/>
                <a:cs typeface="Trebuchet MS"/>
              </a:rPr>
              <a:t>with</a:t>
            </a:r>
            <a:r>
              <a:rPr sz="2100" spc="25" dirty="0">
                <a:solidFill>
                  <a:srgbClr val="333333"/>
                </a:solidFill>
                <a:latin typeface="Trebuchet MS"/>
                <a:cs typeface="Trebuchet MS"/>
              </a:rPr>
              <a:t> </a:t>
            </a:r>
            <a:r>
              <a:rPr sz="2100" spc="10" dirty="0">
                <a:solidFill>
                  <a:srgbClr val="333333"/>
                </a:solidFill>
                <a:latin typeface="Trebuchet MS"/>
                <a:cs typeface="Trebuchet MS"/>
              </a:rPr>
              <a:t>the</a:t>
            </a:r>
            <a:r>
              <a:rPr sz="2100" spc="25" dirty="0">
                <a:solidFill>
                  <a:srgbClr val="333333"/>
                </a:solidFill>
                <a:latin typeface="Trebuchet MS"/>
                <a:cs typeface="Trebuchet MS"/>
              </a:rPr>
              <a:t> </a:t>
            </a:r>
            <a:r>
              <a:rPr sz="2100" spc="10" dirty="0">
                <a:solidFill>
                  <a:srgbClr val="ED2137"/>
                </a:solidFill>
                <a:latin typeface="Trebuchet MS"/>
                <a:cs typeface="Trebuchet MS"/>
              </a:rPr>
              <a:t>PersistentVolume</a:t>
            </a:r>
            <a:r>
              <a:rPr sz="2100" spc="25" dirty="0">
                <a:solidFill>
                  <a:srgbClr val="ED2137"/>
                </a:solidFill>
                <a:latin typeface="Trebuchet MS"/>
                <a:cs typeface="Trebuchet MS"/>
              </a:rPr>
              <a:t> </a:t>
            </a:r>
            <a:r>
              <a:rPr sz="2100" spc="50" dirty="0">
                <a:solidFill>
                  <a:srgbClr val="333333"/>
                </a:solidFill>
                <a:latin typeface="Trebuchet MS"/>
                <a:cs typeface="Trebuchet MS"/>
              </a:rPr>
              <a:t>determines</a:t>
            </a:r>
            <a:r>
              <a:rPr sz="2100" spc="25" dirty="0">
                <a:solidFill>
                  <a:srgbClr val="333333"/>
                </a:solidFill>
                <a:latin typeface="Trebuchet MS"/>
                <a:cs typeface="Trebuchet MS"/>
              </a:rPr>
              <a:t> </a:t>
            </a:r>
            <a:r>
              <a:rPr sz="2100" spc="10" dirty="0">
                <a:solidFill>
                  <a:srgbClr val="333333"/>
                </a:solidFill>
                <a:latin typeface="Trebuchet MS"/>
                <a:cs typeface="Trebuchet MS"/>
              </a:rPr>
              <a:t>what</a:t>
            </a:r>
            <a:r>
              <a:rPr sz="2100" spc="25" dirty="0">
                <a:solidFill>
                  <a:srgbClr val="333333"/>
                </a:solidFill>
                <a:latin typeface="Trebuchet MS"/>
                <a:cs typeface="Trebuchet MS"/>
              </a:rPr>
              <a:t> </a:t>
            </a:r>
            <a:r>
              <a:rPr sz="2100" spc="95" dirty="0">
                <a:solidFill>
                  <a:srgbClr val="333333"/>
                </a:solidFill>
                <a:latin typeface="Trebuchet MS"/>
                <a:cs typeface="Trebuchet MS"/>
              </a:rPr>
              <a:t>happens</a:t>
            </a:r>
            <a:r>
              <a:rPr sz="2100" spc="25" dirty="0">
                <a:solidFill>
                  <a:srgbClr val="333333"/>
                </a:solidFill>
                <a:latin typeface="Trebuchet MS"/>
                <a:cs typeface="Trebuchet MS"/>
              </a:rPr>
              <a:t> </a:t>
            </a:r>
            <a:r>
              <a:rPr sz="2100" spc="10" dirty="0">
                <a:solidFill>
                  <a:srgbClr val="333333"/>
                </a:solidFill>
                <a:latin typeface="Trebuchet MS"/>
                <a:cs typeface="Trebuchet MS"/>
              </a:rPr>
              <a:t>to</a:t>
            </a:r>
            <a:r>
              <a:rPr sz="2100" spc="25"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ED2137"/>
                </a:solidFill>
                <a:latin typeface="Trebuchet MS"/>
                <a:cs typeface="Trebuchet MS"/>
              </a:rPr>
              <a:t>PersistentVolume</a:t>
            </a:r>
            <a:r>
              <a:rPr sz="2100" spc="50" dirty="0">
                <a:solidFill>
                  <a:srgbClr val="ED2137"/>
                </a:solidFill>
                <a:latin typeface="Trebuchet MS"/>
                <a:cs typeface="Trebuchet MS"/>
              </a:rPr>
              <a:t> </a:t>
            </a:r>
            <a:r>
              <a:rPr sz="2100" spc="65" dirty="0">
                <a:solidFill>
                  <a:srgbClr val="333333"/>
                </a:solidFill>
                <a:latin typeface="Trebuchet MS"/>
                <a:cs typeface="Trebuchet MS"/>
              </a:rPr>
              <a:t>once</a:t>
            </a:r>
            <a:r>
              <a:rPr sz="2100" spc="50" dirty="0">
                <a:solidFill>
                  <a:srgbClr val="333333"/>
                </a:solidFill>
                <a:latin typeface="Trebuchet MS"/>
                <a:cs typeface="Trebuchet MS"/>
              </a:rPr>
              <a:t> </a:t>
            </a:r>
            <a:r>
              <a:rPr sz="2100" spc="-95" dirty="0">
                <a:solidFill>
                  <a:srgbClr val="333333"/>
                </a:solidFill>
                <a:latin typeface="Trebuchet MS"/>
                <a:cs typeface="Trebuchet MS"/>
              </a:rPr>
              <a:t>it</a:t>
            </a:r>
            <a:r>
              <a:rPr sz="2100" spc="55" dirty="0">
                <a:solidFill>
                  <a:srgbClr val="333333"/>
                </a:solidFill>
                <a:latin typeface="Trebuchet MS"/>
                <a:cs typeface="Trebuchet MS"/>
              </a:rPr>
              <a:t> </a:t>
            </a:r>
            <a:r>
              <a:rPr sz="2100" spc="110" dirty="0">
                <a:solidFill>
                  <a:srgbClr val="333333"/>
                </a:solidFill>
                <a:latin typeface="Trebuchet MS"/>
                <a:cs typeface="Trebuchet MS"/>
              </a:rPr>
              <a:t>has</a:t>
            </a:r>
            <a:r>
              <a:rPr sz="2100" spc="50" dirty="0">
                <a:solidFill>
                  <a:srgbClr val="333333"/>
                </a:solidFill>
                <a:latin typeface="Trebuchet MS"/>
                <a:cs typeface="Trebuchet MS"/>
              </a:rPr>
              <a:t> </a:t>
            </a:r>
            <a:r>
              <a:rPr sz="2100" spc="65" dirty="0">
                <a:solidFill>
                  <a:srgbClr val="333333"/>
                </a:solidFill>
                <a:latin typeface="Trebuchet MS"/>
                <a:cs typeface="Trebuchet MS"/>
              </a:rPr>
              <a:t>been</a:t>
            </a:r>
            <a:r>
              <a:rPr sz="2100" spc="55" dirty="0">
                <a:solidFill>
                  <a:srgbClr val="333333"/>
                </a:solidFill>
                <a:latin typeface="Trebuchet MS"/>
                <a:cs typeface="Trebuchet MS"/>
              </a:rPr>
              <a:t> </a:t>
            </a:r>
            <a:r>
              <a:rPr sz="2100" spc="-10" dirty="0">
                <a:solidFill>
                  <a:srgbClr val="333333"/>
                </a:solidFill>
                <a:latin typeface="Trebuchet MS"/>
                <a:cs typeface="Trebuchet MS"/>
              </a:rPr>
              <a:t>released:</a:t>
            </a:r>
            <a:endParaRPr sz="2100">
              <a:latin typeface="Trebuchet MS"/>
              <a:cs typeface="Trebuchet MS"/>
            </a:endParaRPr>
          </a:p>
          <a:p>
            <a:pPr marL="393700" marR="1475105">
              <a:lnSpc>
                <a:spcPts val="2100"/>
              </a:lnSpc>
              <a:spcBef>
                <a:spcPts val="1725"/>
              </a:spcBef>
            </a:pPr>
            <a:r>
              <a:rPr sz="2100" dirty="0">
                <a:solidFill>
                  <a:srgbClr val="ED2137"/>
                </a:solidFill>
                <a:latin typeface="Trebuchet MS"/>
                <a:cs typeface="Trebuchet MS"/>
              </a:rPr>
              <a:t>Retained</a:t>
            </a:r>
            <a:r>
              <a:rPr sz="2100" dirty="0">
                <a:solidFill>
                  <a:srgbClr val="333333"/>
                </a:solidFill>
                <a:latin typeface="Trebuchet MS"/>
                <a:cs typeface="Trebuchet MS"/>
              </a:rPr>
              <a:t>: the </a:t>
            </a:r>
            <a:r>
              <a:rPr sz="2100" dirty="0">
                <a:solidFill>
                  <a:srgbClr val="ED2137"/>
                </a:solidFill>
                <a:latin typeface="Trebuchet MS"/>
                <a:cs typeface="Trebuchet MS"/>
              </a:rPr>
              <a:t>PV </a:t>
            </a:r>
            <a:r>
              <a:rPr sz="2100" dirty="0">
                <a:solidFill>
                  <a:srgbClr val="333333"/>
                </a:solidFill>
                <a:latin typeface="Trebuchet MS"/>
                <a:cs typeface="Trebuchet MS"/>
              </a:rPr>
              <a:t>is </a:t>
            </a:r>
            <a:r>
              <a:rPr sz="2100" spc="135" dirty="0">
                <a:solidFill>
                  <a:srgbClr val="333333"/>
                </a:solidFill>
                <a:latin typeface="Trebuchet MS"/>
                <a:cs typeface="Trebuchet MS"/>
              </a:rPr>
              <a:t>no</a:t>
            </a:r>
            <a:r>
              <a:rPr sz="2100" dirty="0">
                <a:solidFill>
                  <a:srgbClr val="333333"/>
                </a:solidFill>
                <a:latin typeface="Trebuchet MS"/>
                <a:cs typeface="Trebuchet MS"/>
              </a:rPr>
              <a:t> longer in </a:t>
            </a:r>
            <a:r>
              <a:rPr sz="2100" spc="105" dirty="0">
                <a:solidFill>
                  <a:srgbClr val="333333"/>
                </a:solidFill>
                <a:latin typeface="Trebuchet MS"/>
                <a:cs typeface="Trebuchet MS"/>
              </a:rPr>
              <a:t>use</a:t>
            </a:r>
            <a:r>
              <a:rPr sz="2100" dirty="0">
                <a:solidFill>
                  <a:srgbClr val="333333"/>
                </a:solidFill>
                <a:latin typeface="Trebuchet MS"/>
                <a:cs typeface="Trebuchet MS"/>
              </a:rPr>
              <a:t> </a:t>
            </a:r>
            <a:r>
              <a:rPr sz="2100" spc="50" dirty="0">
                <a:solidFill>
                  <a:srgbClr val="333333"/>
                </a:solidFill>
                <a:latin typeface="Trebuchet MS"/>
                <a:cs typeface="Trebuchet MS"/>
              </a:rPr>
              <a:t>but</a:t>
            </a:r>
            <a:r>
              <a:rPr sz="2100" dirty="0">
                <a:solidFill>
                  <a:srgbClr val="333333"/>
                </a:solidFill>
                <a:latin typeface="Trebuchet MS"/>
                <a:cs typeface="Trebuchet MS"/>
              </a:rPr>
              <a:t> </a:t>
            </a:r>
            <a:r>
              <a:rPr sz="2100" spc="50" dirty="0">
                <a:solidFill>
                  <a:srgbClr val="333333"/>
                </a:solidFill>
                <a:latin typeface="Trebuchet MS"/>
                <a:cs typeface="Trebuchet MS"/>
              </a:rPr>
              <a:t>cannot</a:t>
            </a:r>
            <a:r>
              <a:rPr sz="2100" spc="5" dirty="0">
                <a:solidFill>
                  <a:srgbClr val="333333"/>
                </a:solidFill>
                <a:latin typeface="Trebuchet MS"/>
                <a:cs typeface="Trebuchet MS"/>
              </a:rPr>
              <a:t> </a:t>
            </a:r>
            <a:r>
              <a:rPr sz="2100" spc="55" dirty="0">
                <a:solidFill>
                  <a:srgbClr val="333333"/>
                </a:solidFill>
                <a:latin typeface="Trebuchet MS"/>
                <a:cs typeface="Trebuchet MS"/>
              </a:rPr>
              <a:t>be</a:t>
            </a:r>
            <a:r>
              <a:rPr sz="2100" dirty="0">
                <a:solidFill>
                  <a:srgbClr val="333333"/>
                </a:solidFill>
                <a:latin typeface="Trebuchet MS"/>
                <a:cs typeface="Trebuchet MS"/>
              </a:rPr>
              <a:t> associated with </a:t>
            </a:r>
            <a:r>
              <a:rPr sz="2100" spc="40" dirty="0">
                <a:solidFill>
                  <a:srgbClr val="333333"/>
                </a:solidFill>
                <a:latin typeface="Trebuchet MS"/>
                <a:cs typeface="Trebuchet MS"/>
              </a:rPr>
              <a:t>another </a:t>
            </a:r>
            <a:r>
              <a:rPr sz="2100" spc="20" dirty="0">
                <a:solidFill>
                  <a:srgbClr val="ED2137"/>
                </a:solidFill>
                <a:latin typeface="Trebuchet MS"/>
                <a:cs typeface="Trebuchet MS"/>
              </a:rPr>
              <a:t>PersistentVolumeClaim</a:t>
            </a:r>
            <a:r>
              <a:rPr sz="2100" spc="45" dirty="0">
                <a:solidFill>
                  <a:srgbClr val="ED2137"/>
                </a:solidFill>
                <a:latin typeface="Trebuchet MS"/>
                <a:cs typeface="Trebuchet MS"/>
              </a:rPr>
              <a:t> </a:t>
            </a:r>
            <a:r>
              <a:rPr sz="2100" spc="10" dirty="0">
                <a:solidFill>
                  <a:srgbClr val="333333"/>
                </a:solidFill>
                <a:latin typeface="Trebuchet MS"/>
                <a:cs typeface="Trebuchet MS"/>
              </a:rPr>
              <a:t>until</a:t>
            </a:r>
            <a:r>
              <a:rPr sz="2100" spc="45" dirty="0">
                <a:solidFill>
                  <a:srgbClr val="333333"/>
                </a:solidFill>
                <a:latin typeface="Trebuchet MS"/>
                <a:cs typeface="Trebuchet MS"/>
              </a:rPr>
              <a:t> </a:t>
            </a:r>
            <a:r>
              <a:rPr sz="2100" spc="100" dirty="0">
                <a:solidFill>
                  <a:srgbClr val="333333"/>
                </a:solidFill>
                <a:latin typeface="Trebuchet MS"/>
                <a:cs typeface="Trebuchet MS"/>
              </a:rPr>
              <a:t>an</a:t>
            </a:r>
            <a:r>
              <a:rPr sz="2100" spc="45" dirty="0">
                <a:solidFill>
                  <a:srgbClr val="333333"/>
                </a:solidFill>
                <a:latin typeface="Trebuchet MS"/>
                <a:cs typeface="Trebuchet MS"/>
              </a:rPr>
              <a:t> administrator </a:t>
            </a:r>
            <a:r>
              <a:rPr sz="2100" spc="20" dirty="0">
                <a:solidFill>
                  <a:srgbClr val="333333"/>
                </a:solidFill>
                <a:latin typeface="Trebuchet MS"/>
                <a:cs typeface="Trebuchet MS"/>
              </a:rPr>
              <a:t>releases</a:t>
            </a:r>
            <a:r>
              <a:rPr sz="2100" spc="45" dirty="0">
                <a:solidFill>
                  <a:srgbClr val="333333"/>
                </a:solidFill>
                <a:latin typeface="Trebuchet MS"/>
                <a:cs typeface="Trebuchet MS"/>
              </a:rPr>
              <a:t> </a:t>
            </a:r>
            <a:r>
              <a:rPr sz="2100" spc="-25" dirty="0">
                <a:solidFill>
                  <a:srgbClr val="333333"/>
                </a:solidFill>
                <a:latin typeface="Trebuchet MS"/>
                <a:cs typeface="Trebuchet MS"/>
              </a:rPr>
              <a:t>it</a:t>
            </a:r>
            <a:endParaRPr sz="2100">
              <a:latin typeface="Trebuchet MS"/>
              <a:cs typeface="Trebuchet MS"/>
            </a:endParaRPr>
          </a:p>
          <a:p>
            <a:pPr marL="393700" marR="21590">
              <a:lnSpc>
                <a:spcPts val="2100"/>
              </a:lnSpc>
              <a:spcBef>
                <a:spcPts val="1650"/>
              </a:spcBef>
            </a:pPr>
            <a:r>
              <a:rPr sz="2100" spc="-10" dirty="0">
                <a:solidFill>
                  <a:srgbClr val="ED2137"/>
                </a:solidFill>
                <a:latin typeface="Trebuchet MS"/>
                <a:cs typeface="Trebuchet MS"/>
              </a:rPr>
              <a:t>Recycled</a:t>
            </a:r>
            <a:r>
              <a:rPr sz="2100" spc="-10" dirty="0">
                <a:solidFill>
                  <a:srgbClr val="333333"/>
                </a:solidFill>
                <a:latin typeface="Trebuchet MS"/>
                <a:cs typeface="Trebuchet MS"/>
              </a:rPr>
              <a:t>:</a:t>
            </a:r>
            <a:r>
              <a:rPr sz="2100" dirty="0">
                <a:solidFill>
                  <a:srgbClr val="333333"/>
                </a:solidFill>
                <a:latin typeface="Trebuchet MS"/>
                <a:cs typeface="Trebuchet MS"/>
              </a:rPr>
              <a:t> the</a:t>
            </a:r>
            <a:r>
              <a:rPr sz="2100" spc="5" dirty="0">
                <a:solidFill>
                  <a:srgbClr val="333333"/>
                </a:solidFill>
                <a:latin typeface="Trebuchet MS"/>
                <a:cs typeface="Trebuchet MS"/>
              </a:rPr>
              <a:t> </a:t>
            </a:r>
            <a:r>
              <a:rPr sz="2100" dirty="0">
                <a:solidFill>
                  <a:srgbClr val="ED2137"/>
                </a:solidFill>
                <a:latin typeface="Trebuchet MS"/>
                <a:cs typeface="Trebuchet MS"/>
              </a:rPr>
              <a:t>PersistentVolume</a:t>
            </a:r>
            <a:r>
              <a:rPr sz="2100" spc="5" dirty="0">
                <a:solidFill>
                  <a:srgbClr val="ED2137"/>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dirty="0">
                <a:solidFill>
                  <a:srgbClr val="333333"/>
                </a:solidFill>
                <a:latin typeface="Trebuchet MS"/>
                <a:cs typeface="Trebuchet MS"/>
              </a:rPr>
              <a:t>cleaned,</a:t>
            </a:r>
            <a:r>
              <a:rPr sz="2100" spc="5" dirty="0">
                <a:solidFill>
                  <a:srgbClr val="333333"/>
                </a:solidFill>
                <a:latin typeface="Trebuchet MS"/>
                <a:cs typeface="Trebuchet MS"/>
              </a:rPr>
              <a:t> </a:t>
            </a:r>
            <a:r>
              <a:rPr sz="2100" spc="-130" dirty="0">
                <a:solidFill>
                  <a:srgbClr val="333333"/>
                </a:solidFill>
                <a:latin typeface="Trebuchet MS"/>
                <a:cs typeface="Trebuchet MS"/>
              </a:rPr>
              <a:t>i.e.</a:t>
            </a:r>
            <a:r>
              <a:rPr sz="2100" dirty="0">
                <a:solidFill>
                  <a:srgbClr val="333333"/>
                </a:solidFill>
                <a:latin typeface="Trebuchet MS"/>
                <a:cs typeface="Trebuchet MS"/>
              </a:rPr>
              <a:t> the</a:t>
            </a:r>
            <a:r>
              <a:rPr sz="2100" spc="5" dirty="0">
                <a:solidFill>
                  <a:srgbClr val="333333"/>
                </a:solidFill>
                <a:latin typeface="Trebuchet MS"/>
                <a:cs typeface="Trebuchet MS"/>
              </a:rPr>
              <a:t> </a:t>
            </a:r>
            <a:r>
              <a:rPr sz="2100" dirty="0">
                <a:solidFill>
                  <a:srgbClr val="333333"/>
                </a:solidFill>
                <a:latin typeface="Trebuchet MS"/>
                <a:cs typeface="Trebuchet MS"/>
              </a:rPr>
              <a:t>data</a:t>
            </a:r>
            <a:r>
              <a:rPr sz="2100" spc="5" dirty="0">
                <a:solidFill>
                  <a:srgbClr val="333333"/>
                </a:solidFill>
                <a:latin typeface="Trebuchet MS"/>
                <a:cs typeface="Trebuchet MS"/>
              </a:rPr>
              <a:t> </a:t>
            </a:r>
            <a:r>
              <a:rPr sz="2100" spc="55" dirty="0">
                <a:solidFill>
                  <a:srgbClr val="333333"/>
                </a:solidFill>
                <a:latin typeface="Trebuchet MS"/>
                <a:cs typeface="Trebuchet MS"/>
              </a:rPr>
              <a:t>stored</a:t>
            </a:r>
            <a:r>
              <a:rPr sz="2100" spc="5" dirty="0">
                <a:solidFill>
                  <a:srgbClr val="333333"/>
                </a:solidFill>
                <a:latin typeface="Trebuchet MS"/>
                <a:cs typeface="Trebuchet MS"/>
              </a:rPr>
              <a:t> </a:t>
            </a:r>
            <a:r>
              <a:rPr sz="2100" dirty="0">
                <a:solidFill>
                  <a:srgbClr val="333333"/>
                </a:solidFill>
                <a:latin typeface="Trebuchet MS"/>
                <a:cs typeface="Trebuchet MS"/>
              </a:rPr>
              <a:t>there</a:t>
            </a:r>
            <a:r>
              <a:rPr sz="2100" spc="5" dirty="0">
                <a:solidFill>
                  <a:srgbClr val="333333"/>
                </a:solidFill>
                <a:latin typeface="Trebuchet MS"/>
                <a:cs typeface="Trebuchet MS"/>
              </a:rPr>
              <a:t> </a:t>
            </a:r>
            <a:r>
              <a:rPr sz="2100" dirty="0">
                <a:solidFill>
                  <a:srgbClr val="333333"/>
                </a:solidFill>
                <a:latin typeface="Trebuchet MS"/>
                <a:cs typeface="Trebuchet MS"/>
              </a:rPr>
              <a:t>is </a:t>
            </a:r>
            <a:r>
              <a:rPr sz="2100" spc="-20" dirty="0">
                <a:solidFill>
                  <a:srgbClr val="333333"/>
                </a:solidFill>
                <a:latin typeface="Trebuchet MS"/>
                <a:cs typeface="Trebuchet MS"/>
              </a:rPr>
              <a:t>deleted.</a:t>
            </a:r>
            <a:r>
              <a:rPr sz="2100" spc="5" dirty="0">
                <a:solidFill>
                  <a:srgbClr val="333333"/>
                </a:solidFill>
                <a:latin typeface="Trebuchet MS"/>
                <a:cs typeface="Trebuchet MS"/>
              </a:rPr>
              <a:t> </a:t>
            </a:r>
            <a:r>
              <a:rPr sz="2100" spc="55" dirty="0">
                <a:solidFill>
                  <a:srgbClr val="333333"/>
                </a:solidFill>
                <a:latin typeface="Trebuchet MS"/>
                <a:cs typeface="Trebuchet MS"/>
              </a:rPr>
              <a:t>Then</a:t>
            </a:r>
            <a:r>
              <a:rPr sz="2100" spc="5" dirty="0">
                <a:solidFill>
                  <a:srgbClr val="333333"/>
                </a:solidFill>
                <a:latin typeface="Trebuchet MS"/>
                <a:cs typeface="Trebuchet MS"/>
              </a:rPr>
              <a:t> </a:t>
            </a:r>
            <a:r>
              <a:rPr sz="2100" spc="-25" dirty="0">
                <a:solidFill>
                  <a:srgbClr val="333333"/>
                </a:solidFill>
                <a:latin typeface="Trebuchet MS"/>
                <a:cs typeface="Trebuchet MS"/>
              </a:rPr>
              <a:t>it </a:t>
            </a:r>
            <a:r>
              <a:rPr sz="2100" spc="50" dirty="0">
                <a:solidFill>
                  <a:srgbClr val="333333"/>
                </a:solidFill>
                <a:latin typeface="Trebuchet MS"/>
                <a:cs typeface="Trebuchet MS"/>
              </a:rPr>
              <a:t>can</a:t>
            </a:r>
            <a:r>
              <a:rPr sz="2100" dirty="0">
                <a:solidFill>
                  <a:srgbClr val="333333"/>
                </a:solidFill>
                <a:latin typeface="Trebuchet MS"/>
                <a:cs typeface="Trebuchet MS"/>
              </a:rPr>
              <a:t> </a:t>
            </a:r>
            <a:r>
              <a:rPr sz="2100" spc="55" dirty="0">
                <a:solidFill>
                  <a:srgbClr val="333333"/>
                </a:solidFill>
                <a:latin typeface="Trebuchet MS"/>
                <a:cs typeface="Trebuchet MS"/>
              </a:rPr>
              <a:t>be</a:t>
            </a:r>
            <a:r>
              <a:rPr sz="2100" dirty="0">
                <a:solidFill>
                  <a:srgbClr val="333333"/>
                </a:solidFill>
                <a:latin typeface="Trebuchet MS"/>
                <a:cs typeface="Trebuchet MS"/>
              </a:rPr>
              <a:t> associated</a:t>
            </a:r>
            <a:r>
              <a:rPr sz="2100" spc="5" dirty="0">
                <a:solidFill>
                  <a:srgbClr val="333333"/>
                </a:solidFill>
                <a:latin typeface="Trebuchet MS"/>
                <a:cs typeface="Trebuchet MS"/>
              </a:rPr>
              <a:t> </a:t>
            </a:r>
            <a:r>
              <a:rPr sz="2100" spc="50" dirty="0">
                <a:solidFill>
                  <a:srgbClr val="333333"/>
                </a:solidFill>
                <a:latin typeface="Trebuchet MS"/>
                <a:cs typeface="Trebuchet MS"/>
              </a:rPr>
              <a:t>again</a:t>
            </a:r>
            <a:r>
              <a:rPr sz="2100" dirty="0">
                <a:solidFill>
                  <a:srgbClr val="333333"/>
                </a:solidFill>
                <a:latin typeface="Trebuchet MS"/>
                <a:cs typeface="Trebuchet MS"/>
              </a:rPr>
              <a:t> with</a:t>
            </a:r>
            <a:r>
              <a:rPr sz="2100" spc="5" dirty="0">
                <a:solidFill>
                  <a:srgbClr val="333333"/>
                </a:solidFill>
                <a:latin typeface="Trebuchet MS"/>
                <a:cs typeface="Trebuchet MS"/>
              </a:rPr>
              <a:t> </a:t>
            </a:r>
            <a:r>
              <a:rPr sz="2100" spc="65" dirty="0">
                <a:solidFill>
                  <a:srgbClr val="333333"/>
                </a:solidFill>
                <a:latin typeface="Trebuchet MS"/>
                <a:cs typeface="Trebuchet MS"/>
              </a:rPr>
              <a:t>a</a:t>
            </a:r>
            <a:r>
              <a:rPr sz="2100" dirty="0">
                <a:solidFill>
                  <a:srgbClr val="333333"/>
                </a:solidFill>
                <a:latin typeface="Trebuchet MS"/>
                <a:cs typeface="Trebuchet MS"/>
              </a:rPr>
              <a:t> </a:t>
            </a:r>
            <a:r>
              <a:rPr sz="2100" spc="-25" dirty="0">
                <a:solidFill>
                  <a:srgbClr val="ED2137"/>
                </a:solidFill>
                <a:latin typeface="Trebuchet MS"/>
                <a:cs typeface="Trebuchet MS"/>
              </a:rPr>
              <a:t>PVC</a:t>
            </a:r>
            <a:endParaRPr sz="2100">
              <a:latin typeface="Trebuchet MS"/>
              <a:cs typeface="Trebuchet MS"/>
            </a:endParaRPr>
          </a:p>
          <a:p>
            <a:pPr marL="393700">
              <a:lnSpc>
                <a:spcPct val="100000"/>
              </a:lnSpc>
              <a:spcBef>
                <a:spcPts val="1230"/>
              </a:spcBef>
            </a:pPr>
            <a:r>
              <a:rPr sz="2100" dirty="0">
                <a:solidFill>
                  <a:srgbClr val="ED2137"/>
                </a:solidFill>
                <a:latin typeface="Trebuchet MS"/>
                <a:cs typeface="Trebuchet MS"/>
              </a:rPr>
              <a:t>Deleted</a:t>
            </a:r>
            <a:r>
              <a:rPr sz="2100" dirty="0">
                <a:solidFill>
                  <a:srgbClr val="333333"/>
                </a:solidFill>
                <a:latin typeface="Trebuchet MS"/>
                <a:cs typeface="Trebuchet MS"/>
              </a:rPr>
              <a:t>:</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ED2137"/>
                </a:solidFill>
                <a:latin typeface="Trebuchet MS"/>
                <a:cs typeface="Trebuchet MS"/>
              </a:rPr>
              <a:t>PersistentVolume</a:t>
            </a:r>
            <a:r>
              <a:rPr sz="2100" spc="45" dirty="0">
                <a:solidFill>
                  <a:srgbClr val="ED2137"/>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dirty="0">
                <a:solidFill>
                  <a:srgbClr val="333333"/>
                </a:solidFill>
                <a:latin typeface="Trebuchet MS"/>
                <a:cs typeface="Trebuchet MS"/>
              </a:rPr>
              <a:t>deleted</a:t>
            </a:r>
            <a:r>
              <a:rPr sz="2100" spc="50" dirty="0">
                <a:solidFill>
                  <a:srgbClr val="333333"/>
                </a:solidFill>
                <a:latin typeface="Trebuchet MS"/>
                <a:cs typeface="Trebuchet MS"/>
              </a:rPr>
              <a:t> </a:t>
            </a:r>
            <a:r>
              <a:rPr sz="2100" spc="-105" dirty="0">
                <a:solidFill>
                  <a:srgbClr val="333333"/>
                </a:solidFill>
                <a:latin typeface="Trebuchet MS"/>
                <a:cs typeface="Trebuchet MS"/>
              </a:rPr>
              <a:t>(e.g.</a:t>
            </a:r>
            <a:r>
              <a:rPr sz="2100" spc="45" dirty="0">
                <a:solidFill>
                  <a:srgbClr val="333333"/>
                </a:solidFill>
                <a:latin typeface="Trebuchet MS"/>
                <a:cs typeface="Trebuchet MS"/>
              </a:rPr>
              <a:t> </a:t>
            </a:r>
            <a:r>
              <a:rPr sz="2100" dirty="0">
                <a:solidFill>
                  <a:srgbClr val="333333"/>
                </a:solidFill>
                <a:latin typeface="Trebuchet MS"/>
                <a:cs typeface="Trebuchet MS"/>
              </a:rPr>
              <a:t>AzureDisk,</a:t>
            </a:r>
            <a:r>
              <a:rPr sz="2100" spc="50" dirty="0">
                <a:solidFill>
                  <a:srgbClr val="333333"/>
                </a:solidFill>
                <a:latin typeface="Trebuchet MS"/>
                <a:cs typeface="Trebuchet MS"/>
              </a:rPr>
              <a:t> </a:t>
            </a:r>
            <a:r>
              <a:rPr sz="2100" spc="80" dirty="0">
                <a:solidFill>
                  <a:srgbClr val="333333"/>
                </a:solidFill>
                <a:latin typeface="Trebuchet MS"/>
                <a:cs typeface="Trebuchet MS"/>
              </a:rPr>
              <a:t>GC</a:t>
            </a:r>
            <a:r>
              <a:rPr sz="2100" spc="50" dirty="0">
                <a:solidFill>
                  <a:srgbClr val="333333"/>
                </a:solidFill>
                <a:latin typeface="Trebuchet MS"/>
                <a:cs typeface="Trebuchet MS"/>
              </a:rPr>
              <a:t> </a:t>
            </a:r>
            <a:r>
              <a:rPr sz="2100" dirty="0">
                <a:solidFill>
                  <a:srgbClr val="333333"/>
                </a:solidFill>
                <a:latin typeface="Trebuchet MS"/>
                <a:cs typeface="Trebuchet MS"/>
              </a:rPr>
              <a:t>Disk,</a:t>
            </a:r>
            <a:r>
              <a:rPr sz="2100" spc="45" dirty="0">
                <a:solidFill>
                  <a:srgbClr val="333333"/>
                </a:solidFill>
                <a:latin typeface="Trebuchet MS"/>
                <a:cs typeface="Trebuchet MS"/>
              </a:rPr>
              <a:t> </a:t>
            </a:r>
            <a:r>
              <a:rPr sz="2100" spc="120" dirty="0">
                <a:solidFill>
                  <a:srgbClr val="333333"/>
                </a:solidFill>
                <a:latin typeface="Trebuchet MS"/>
                <a:cs typeface="Trebuchet MS"/>
              </a:rPr>
              <a:t>AWS</a:t>
            </a:r>
            <a:r>
              <a:rPr sz="2100" spc="50" dirty="0">
                <a:solidFill>
                  <a:srgbClr val="333333"/>
                </a:solidFill>
                <a:latin typeface="Trebuchet MS"/>
                <a:cs typeface="Trebuchet MS"/>
              </a:rPr>
              <a:t> </a:t>
            </a:r>
            <a:r>
              <a:rPr sz="2100" spc="-10" dirty="0">
                <a:solidFill>
                  <a:srgbClr val="333333"/>
                </a:solidFill>
                <a:latin typeface="Trebuchet MS"/>
                <a:cs typeface="Trebuchet MS"/>
              </a:rPr>
              <a:t>EBS...)</a:t>
            </a:r>
            <a:endParaRPr sz="2100">
              <a:latin typeface="Trebuchet MS"/>
              <a:cs typeface="Trebuchet MS"/>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500754" cy="558800"/>
          </a:xfrm>
          <a:prstGeom prst="rect">
            <a:avLst/>
          </a:prstGeom>
        </p:spPr>
        <p:txBody>
          <a:bodyPr vert="horz" wrap="square" lIns="0" tIns="12700" rIns="0" bIns="0" rtlCol="0">
            <a:spAutoFit/>
          </a:bodyPr>
          <a:lstStyle/>
          <a:p>
            <a:pPr marL="12700">
              <a:lnSpc>
                <a:spcPct val="100000"/>
              </a:lnSpc>
              <a:spcBef>
                <a:spcPts val="100"/>
              </a:spcBef>
            </a:pPr>
            <a:r>
              <a:rPr spc="-150" dirty="0"/>
              <a:t>ACCESS</a:t>
            </a:r>
            <a:r>
              <a:rPr spc="-80" dirty="0"/>
              <a:t> </a:t>
            </a:r>
            <a:r>
              <a:rPr spc="-10" dirty="0"/>
              <a:t>MODES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002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895724"/>
            <a:ext cx="95250" cy="95249"/>
          </a:xfrm>
          <a:prstGeom prst="rect">
            <a:avLst/>
          </a:prstGeom>
        </p:spPr>
      </p:pic>
      <p:sp>
        <p:nvSpPr>
          <p:cNvPr id="7" name="object 7"/>
          <p:cNvSpPr txBox="1"/>
          <p:nvPr/>
        </p:nvSpPr>
        <p:spPr>
          <a:xfrm>
            <a:off x="796924" y="1511300"/>
            <a:ext cx="5916295" cy="3660140"/>
          </a:xfrm>
          <a:prstGeom prst="rect">
            <a:avLst/>
          </a:prstGeom>
        </p:spPr>
        <p:txBody>
          <a:bodyPr vert="horz" wrap="square" lIns="0" tIns="66040" rIns="0" bIns="0" rtlCol="0">
            <a:spAutoFit/>
          </a:bodyPr>
          <a:lstStyle/>
          <a:p>
            <a:pPr marL="393065" marR="299085">
              <a:lnSpc>
                <a:spcPts val="2100"/>
              </a:lnSpc>
              <a:spcBef>
                <a:spcPts val="520"/>
              </a:spcBef>
            </a:pPr>
            <a:r>
              <a:rPr sz="2100" dirty="0">
                <a:solidFill>
                  <a:srgbClr val="ED2137"/>
                </a:solidFill>
                <a:latin typeface="Trebuchet MS"/>
                <a:cs typeface="Trebuchet MS"/>
              </a:rPr>
              <a:t>ReadWriteOnce</a:t>
            </a:r>
            <a:r>
              <a:rPr sz="2100" spc="40" dirty="0">
                <a:solidFill>
                  <a:srgbClr val="ED2137"/>
                </a:solidFill>
                <a:latin typeface="Trebuchet MS"/>
                <a:cs typeface="Trebuchet MS"/>
              </a:rPr>
              <a:t> </a:t>
            </a:r>
            <a:r>
              <a:rPr sz="2100" spc="-20" dirty="0">
                <a:solidFill>
                  <a:srgbClr val="333333"/>
                </a:solidFill>
                <a:latin typeface="Trebuchet MS"/>
                <a:cs typeface="Trebuchet MS"/>
              </a:rPr>
              <a:t>(RWO):</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65" dirty="0">
                <a:solidFill>
                  <a:srgbClr val="333333"/>
                </a:solidFill>
                <a:latin typeface="Trebuchet MS"/>
                <a:cs typeface="Trebuchet MS"/>
              </a:rPr>
              <a:t>volume</a:t>
            </a:r>
            <a:r>
              <a:rPr sz="2100" spc="45" dirty="0">
                <a:solidFill>
                  <a:srgbClr val="333333"/>
                </a:solidFill>
                <a:latin typeface="Trebuchet MS"/>
                <a:cs typeface="Trebuchet MS"/>
              </a:rPr>
              <a:t> </a:t>
            </a:r>
            <a:r>
              <a:rPr sz="2100" spc="50" dirty="0">
                <a:solidFill>
                  <a:srgbClr val="333333"/>
                </a:solidFill>
                <a:latin typeface="Trebuchet MS"/>
                <a:cs typeface="Trebuchet MS"/>
              </a:rPr>
              <a:t>can</a:t>
            </a:r>
            <a:r>
              <a:rPr sz="2100" spc="40" dirty="0">
                <a:solidFill>
                  <a:srgbClr val="333333"/>
                </a:solidFill>
                <a:latin typeface="Trebuchet MS"/>
                <a:cs typeface="Trebuchet MS"/>
              </a:rPr>
              <a:t> </a:t>
            </a:r>
            <a:r>
              <a:rPr sz="2100" spc="30" dirty="0">
                <a:solidFill>
                  <a:srgbClr val="333333"/>
                </a:solidFill>
                <a:latin typeface="Trebuchet MS"/>
                <a:cs typeface="Trebuchet MS"/>
              </a:rPr>
              <a:t>be </a:t>
            </a:r>
            <a:r>
              <a:rPr sz="2100" spc="95" dirty="0">
                <a:solidFill>
                  <a:srgbClr val="333333"/>
                </a:solidFill>
                <a:latin typeface="Trebuchet MS"/>
                <a:cs typeface="Trebuchet MS"/>
              </a:rPr>
              <a:t>mounted</a:t>
            </a:r>
            <a:r>
              <a:rPr sz="2100" spc="-50" dirty="0">
                <a:solidFill>
                  <a:srgbClr val="333333"/>
                </a:solidFill>
                <a:latin typeface="Trebuchet MS"/>
                <a:cs typeface="Trebuchet MS"/>
              </a:rPr>
              <a:t> </a:t>
            </a:r>
            <a:r>
              <a:rPr sz="2100" spc="105" dirty="0">
                <a:solidFill>
                  <a:srgbClr val="333333"/>
                </a:solidFill>
                <a:latin typeface="Trebuchet MS"/>
                <a:cs typeface="Trebuchet MS"/>
              </a:rPr>
              <a:t>as</a:t>
            </a:r>
            <a:r>
              <a:rPr sz="2100" spc="-45" dirty="0">
                <a:solidFill>
                  <a:srgbClr val="333333"/>
                </a:solidFill>
                <a:latin typeface="Trebuchet MS"/>
                <a:cs typeface="Trebuchet MS"/>
              </a:rPr>
              <a:t> </a:t>
            </a:r>
            <a:r>
              <a:rPr sz="2100" dirty="0">
                <a:solidFill>
                  <a:srgbClr val="333333"/>
                </a:solidFill>
                <a:latin typeface="Trebuchet MS"/>
                <a:cs typeface="Trebuchet MS"/>
              </a:rPr>
              <a:t>read-write</a:t>
            </a:r>
            <a:r>
              <a:rPr sz="2100" spc="-45" dirty="0">
                <a:solidFill>
                  <a:srgbClr val="333333"/>
                </a:solidFill>
                <a:latin typeface="Trebuchet MS"/>
                <a:cs typeface="Trebuchet MS"/>
              </a:rPr>
              <a:t> </a:t>
            </a:r>
            <a:r>
              <a:rPr sz="2100" spc="55" dirty="0">
                <a:solidFill>
                  <a:srgbClr val="333333"/>
                </a:solidFill>
                <a:latin typeface="Trebuchet MS"/>
                <a:cs typeface="Trebuchet MS"/>
              </a:rPr>
              <a:t>by</a:t>
            </a:r>
            <a:r>
              <a:rPr sz="2100" spc="-45" dirty="0">
                <a:solidFill>
                  <a:srgbClr val="333333"/>
                </a:solidFill>
                <a:latin typeface="Trebuchet MS"/>
                <a:cs typeface="Trebuchet MS"/>
              </a:rPr>
              <a:t> </a:t>
            </a:r>
            <a:r>
              <a:rPr sz="2100" dirty="0">
                <a:solidFill>
                  <a:srgbClr val="333333"/>
                </a:solidFill>
                <a:latin typeface="Trebuchet MS"/>
                <a:cs typeface="Trebuchet MS"/>
              </a:rPr>
              <a:t>only</a:t>
            </a:r>
            <a:r>
              <a:rPr sz="2100" spc="-45" dirty="0">
                <a:solidFill>
                  <a:srgbClr val="333333"/>
                </a:solidFill>
                <a:latin typeface="Trebuchet MS"/>
                <a:cs typeface="Trebuchet MS"/>
              </a:rPr>
              <a:t> </a:t>
            </a:r>
            <a:r>
              <a:rPr sz="2100" spc="90" dirty="0">
                <a:solidFill>
                  <a:srgbClr val="333333"/>
                </a:solidFill>
                <a:latin typeface="Trebuchet MS"/>
                <a:cs typeface="Trebuchet MS"/>
              </a:rPr>
              <a:t>one</a:t>
            </a:r>
            <a:r>
              <a:rPr sz="2100" spc="-45" dirty="0">
                <a:solidFill>
                  <a:srgbClr val="333333"/>
                </a:solidFill>
                <a:latin typeface="Trebuchet MS"/>
                <a:cs typeface="Trebuchet MS"/>
              </a:rPr>
              <a:t> </a:t>
            </a:r>
            <a:r>
              <a:rPr sz="2100" spc="80" dirty="0">
                <a:solidFill>
                  <a:srgbClr val="333333"/>
                </a:solidFill>
                <a:latin typeface="Trebuchet MS"/>
                <a:cs typeface="Trebuchet MS"/>
              </a:rPr>
              <a:t>node</a:t>
            </a:r>
            <a:endParaRPr sz="2100">
              <a:latin typeface="Trebuchet MS"/>
              <a:cs typeface="Trebuchet MS"/>
            </a:endParaRPr>
          </a:p>
          <a:p>
            <a:pPr marL="393065" marR="36830">
              <a:lnSpc>
                <a:spcPts val="2100"/>
              </a:lnSpc>
              <a:spcBef>
                <a:spcPts val="1725"/>
              </a:spcBef>
            </a:pPr>
            <a:r>
              <a:rPr sz="2100" spc="55" dirty="0">
                <a:solidFill>
                  <a:srgbClr val="ED2137"/>
                </a:solidFill>
                <a:latin typeface="Trebuchet MS"/>
                <a:cs typeface="Trebuchet MS"/>
              </a:rPr>
              <a:t>ReadWriteOncePod</a:t>
            </a:r>
            <a:r>
              <a:rPr sz="2100" spc="-70" dirty="0">
                <a:solidFill>
                  <a:srgbClr val="ED2137"/>
                </a:solidFill>
                <a:latin typeface="Trebuchet MS"/>
                <a:cs typeface="Trebuchet MS"/>
              </a:rPr>
              <a:t> </a:t>
            </a:r>
            <a:r>
              <a:rPr sz="2100" spc="-10" dirty="0">
                <a:solidFill>
                  <a:srgbClr val="333333"/>
                </a:solidFill>
                <a:latin typeface="Trebuchet MS"/>
                <a:cs typeface="Trebuchet MS"/>
              </a:rPr>
              <a:t>(RWOP):</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65" dirty="0">
                <a:solidFill>
                  <a:srgbClr val="333333"/>
                </a:solidFill>
                <a:latin typeface="Trebuchet MS"/>
                <a:cs typeface="Trebuchet MS"/>
              </a:rPr>
              <a:t>volume</a:t>
            </a:r>
            <a:r>
              <a:rPr sz="2100" spc="-65" dirty="0">
                <a:solidFill>
                  <a:srgbClr val="333333"/>
                </a:solidFill>
                <a:latin typeface="Trebuchet MS"/>
                <a:cs typeface="Trebuchet MS"/>
              </a:rPr>
              <a:t> </a:t>
            </a:r>
            <a:r>
              <a:rPr sz="2100" spc="25" dirty="0">
                <a:solidFill>
                  <a:srgbClr val="333333"/>
                </a:solidFill>
                <a:latin typeface="Trebuchet MS"/>
                <a:cs typeface="Trebuchet MS"/>
              </a:rPr>
              <a:t>can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spc="95" dirty="0">
                <a:solidFill>
                  <a:srgbClr val="333333"/>
                </a:solidFill>
                <a:latin typeface="Trebuchet MS"/>
                <a:cs typeface="Trebuchet MS"/>
              </a:rPr>
              <a:t>mounted</a:t>
            </a:r>
            <a:r>
              <a:rPr sz="2100" spc="-45" dirty="0">
                <a:solidFill>
                  <a:srgbClr val="333333"/>
                </a:solidFill>
                <a:latin typeface="Trebuchet MS"/>
                <a:cs typeface="Trebuchet MS"/>
              </a:rPr>
              <a:t> </a:t>
            </a:r>
            <a:r>
              <a:rPr sz="2100" spc="105" dirty="0">
                <a:solidFill>
                  <a:srgbClr val="333333"/>
                </a:solidFill>
                <a:latin typeface="Trebuchet MS"/>
                <a:cs typeface="Trebuchet MS"/>
              </a:rPr>
              <a:t>as</a:t>
            </a:r>
            <a:r>
              <a:rPr sz="2100" spc="-40" dirty="0">
                <a:solidFill>
                  <a:srgbClr val="333333"/>
                </a:solidFill>
                <a:latin typeface="Trebuchet MS"/>
                <a:cs typeface="Trebuchet MS"/>
              </a:rPr>
              <a:t> </a:t>
            </a:r>
            <a:r>
              <a:rPr sz="2100" dirty="0">
                <a:solidFill>
                  <a:srgbClr val="333333"/>
                </a:solidFill>
                <a:latin typeface="Trebuchet MS"/>
                <a:cs typeface="Trebuchet MS"/>
              </a:rPr>
              <a:t>read-write</a:t>
            </a:r>
            <a:r>
              <a:rPr sz="2100" spc="-45" dirty="0">
                <a:solidFill>
                  <a:srgbClr val="333333"/>
                </a:solidFill>
                <a:latin typeface="Trebuchet MS"/>
                <a:cs typeface="Trebuchet MS"/>
              </a:rPr>
              <a:t> </a:t>
            </a:r>
            <a:r>
              <a:rPr sz="2100" spc="55" dirty="0">
                <a:solidFill>
                  <a:srgbClr val="333333"/>
                </a:solidFill>
                <a:latin typeface="Trebuchet MS"/>
                <a:cs typeface="Trebuchet MS"/>
              </a:rPr>
              <a:t>by</a:t>
            </a:r>
            <a:r>
              <a:rPr sz="2100" spc="-40"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dirty="0">
                <a:solidFill>
                  <a:srgbClr val="333333"/>
                </a:solidFill>
                <a:latin typeface="Trebuchet MS"/>
                <a:cs typeface="Trebuchet MS"/>
              </a:rPr>
              <a:t>single</a:t>
            </a:r>
            <a:r>
              <a:rPr sz="2100" spc="-40" dirty="0">
                <a:solidFill>
                  <a:srgbClr val="333333"/>
                </a:solidFill>
                <a:latin typeface="Trebuchet MS"/>
                <a:cs typeface="Trebuchet MS"/>
              </a:rPr>
              <a:t> </a:t>
            </a:r>
            <a:r>
              <a:rPr sz="2100" spc="75" dirty="0">
                <a:solidFill>
                  <a:srgbClr val="333333"/>
                </a:solidFill>
                <a:latin typeface="Trebuchet MS"/>
                <a:cs typeface="Trebuchet MS"/>
              </a:rPr>
              <a:t>Pod</a:t>
            </a:r>
            <a:endParaRPr sz="2100">
              <a:latin typeface="Trebuchet MS"/>
              <a:cs typeface="Trebuchet MS"/>
            </a:endParaRPr>
          </a:p>
          <a:p>
            <a:pPr marL="393065" marR="449580">
              <a:lnSpc>
                <a:spcPts val="2100"/>
              </a:lnSpc>
              <a:spcBef>
                <a:spcPts val="1650"/>
              </a:spcBef>
            </a:pPr>
            <a:r>
              <a:rPr sz="2100" spc="90" dirty="0">
                <a:solidFill>
                  <a:srgbClr val="ED2137"/>
                </a:solidFill>
                <a:latin typeface="Trebuchet MS"/>
                <a:cs typeface="Trebuchet MS"/>
              </a:rPr>
              <a:t>ReadOnlyMany</a:t>
            </a:r>
            <a:r>
              <a:rPr sz="2100" spc="-65" dirty="0">
                <a:solidFill>
                  <a:srgbClr val="ED2137"/>
                </a:solidFill>
                <a:latin typeface="Trebuchet MS"/>
                <a:cs typeface="Trebuchet MS"/>
              </a:rPr>
              <a:t> </a:t>
            </a:r>
            <a:r>
              <a:rPr sz="2100" spc="-45" dirty="0">
                <a:solidFill>
                  <a:srgbClr val="333333"/>
                </a:solidFill>
                <a:latin typeface="Trebuchet MS"/>
                <a:cs typeface="Trebuchet MS"/>
              </a:rPr>
              <a:t>(ROX):</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65" dirty="0">
                <a:solidFill>
                  <a:srgbClr val="333333"/>
                </a:solidFill>
                <a:latin typeface="Trebuchet MS"/>
                <a:cs typeface="Trebuchet MS"/>
              </a:rPr>
              <a:t>volume</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spc="30" dirty="0">
                <a:solidFill>
                  <a:srgbClr val="333333"/>
                </a:solidFill>
                <a:latin typeface="Trebuchet MS"/>
                <a:cs typeface="Trebuchet MS"/>
              </a:rPr>
              <a:t>be </a:t>
            </a:r>
            <a:r>
              <a:rPr sz="2100" spc="95" dirty="0">
                <a:solidFill>
                  <a:srgbClr val="333333"/>
                </a:solidFill>
                <a:latin typeface="Trebuchet MS"/>
                <a:cs typeface="Trebuchet MS"/>
              </a:rPr>
              <a:t>mounted</a:t>
            </a:r>
            <a:r>
              <a:rPr sz="2100" spc="5" dirty="0">
                <a:solidFill>
                  <a:srgbClr val="333333"/>
                </a:solidFill>
                <a:latin typeface="Trebuchet MS"/>
                <a:cs typeface="Trebuchet MS"/>
              </a:rPr>
              <a:t> </a:t>
            </a:r>
            <a:r>
              <a:rPr sz="2100" spc="105" dirty="0">
                <a:solidFill>
                  <a:srgbClr val="333333"/>
                </a:solidFill>
                <a:latin typeface="Trebuchet MS"/>
                <a:cs typeface="Trebuchet MS"/>
              </a:rPr>
              <a:t>as</a:t>
            </a:r>
            <a:r>
              <a:rPr sz="2100" spc="5" dirty="0">
                <a:solidFill>
                  <a:srgbClr val="333333"/>
                </a:solidFill>
                <a:latin typeface="Trebuchet MS"/>
                <a:cs typeface="Trebuchet MS"/>
              </a:rPr>
              <a:t> </a:t>
            </a:r>
            <a:r>
              <a:rPr sz="2100" dirty="0">
                <a:solidFill>
                  <a:srgbClr val="333333"/>
                </a:solidFill>
                <a:latin typeface="Trebuchet MS"/>
                <a:cs typeface="Trebuchet MS"/>
              </a:rPr>
              <a:t>read-only</a:t>
            </a:r>
            <a:r>
              <a:rPr sz="2100" spc="5" dirty="0">
                <a:solidFill>
                  <a:srgbClr val="333333"/>
                </a:solidFill>
                <a:latin typeface="Trebuchet MS"/>
                <a:cs typeface="Trebuchet MS"/>
              </a:rPr>
              <a:t> </a:t>
            </a:r>
            <a:r>
              <a:rPr sz="2100" spc="55" dirty="0">
                <a:solidFill>
                  <a:srgbClr val="333333"/>
                </a:solidFill>
                <a:latin typeface="Trebuchet MS"/>
                <a:cs typeface="Trebuchet MS"/>
              </a:rPr>
              <a:t>by</a:t>
            </a:r>
            <a:r>
              <a:rPr sz="2100" spc="5" dirty="0">
                <a:solidFill>
                  <a:srgbClr val="333333"/>
                </a:solidFill>
                <a:latin typeface="Trebuchet MS"/>
                <a:cs typeface="Trebuchet MS"/>
              </a:rPr>
              <a:t> </a:t>
            </a:r>
            <a:r>
              <a:rPr sz="2100" dirty="0">
                <a:solidFill>
                  <a:srgbClr val="333333"/>
                </a:solidFill>
                <a:latin typeface="Trebuchet MS"/>
                <a:cs typeface="Trebuchet MS"/>
              </a:rPr>
              <a:t>several</a:t>
            </a:r>
            <a:r>
              <a:rPr sz="2100" spc="5" dirty="0">
                <a:solidFill>
                  <a:srgbClr val="333333"/>
                </a:solidFill>
                <a:latin typeface="Trebuchet MS"/>
                <a:cs typeface="Trebuchet MS"/>
              </a:rPr>
              <a:t> </a:t>
            </a:r>
            <a:r>
              <a:rPr sz="2100" spc="95" dirty="0">
                <a:solidFill>
                  <a:srgbClr val="333333"/>
                </a:solidFill>
                <a:latin typeface="Trebuchet MS"/>
                <a:cs typeface="Trebuchet MS"/>
              </a:rPr>
              <a:t>nodes</a:t>
            </a:r>
            <a:endParaRPr sz="2100">
              <a:latin typeface="Trebuchet MS"/>
              <a:cs typeface="Trebuchet MS"/>
            </a:endParaRPr>
          </a:p>
          <a:p>
            <a:pPr marL="393065" marR="315595">
              <a:lnSpc>
                <a:spcPts val="2100"/>
              </a:lnSpc>
              <a:spcBef>
                <a:spcPts val="1725"/>
              </a:spcBef>
            </a:pPr>
            <a:r>
              <a:rPr sz="2100" spc="65" dirty="0">
                <a:solidFill>
                  <a:srgbClr val="ED2137"/>
                </a:solidFill>
                <a:latin typeface="Trebuchet MS"/>
                <a:cs typeface="Trebuchet MS"/>
              </a:rPr>
              <a:t>ReadWriteMany</a:t>
            </a:r>
            <a:r>
              <a:rPr sz="2100" spc="-60" dirty="0">
                <a:solidFill>
                  <a:srgbClr val="ED2137"/>
                </a:solidFill>
                <a:latin typeface="Trebuchet MS"/>
                <a:cs typeface="Trebuchet MS"/>
              </a:rPr>
              <a:t> </a:t>
            </a:r>
            <a:r>
              <a:rPr sz="2100" spc="-60" dirty="0">
                <a:solidFill>
                  <a:srgbClr val="333333"/>
                </a:solidFill>
                <a:latin typeface="Trebuchet MS"/>
                <a:cs typeface="Trebuchet MS"/>
              </a:rPr>
              <a:t>(RWX):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65" dirty="0">
                <a:solidFill>
                  <a:srgbClr val="333333"/>
                </a:solidFill>
                <a:latin typeface="Trebuchet MS"/>
                <a:cs typeface="Trebuchet MS"/>
              </a:rPr>
              <a:t>volume</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55" dirty="0">
                <a:solidFill>
                  <a:srgbClr val="333333"/>
                </a:solidFill>
                <a:latin typeface="Trebuchet MS"/>
                <a:cs typeface="Trebuchet MS"/>
              </a:rPr>
              <a:t> </a:t>
            </a:r>
            <a:r>
              <a:rPr sz="2100" spc="30" dirty="0">
                <a:solidFill>
                  <a:srgbClr val="333333"/>
                </a:solidFill>
                <a:latin typeface="Trebuchet MS"/>
                <a:cs typeface="Trebuchet MS"/>
              </a:rPr>
              <a:t>be </a:t>
            </a:r>
            <a:r>
              <a:rPr sz="2100" spc="95" dirty="0">
                <a:solidFill>
                  <a:srgbClr val="333333"/>
                </a:solidFill>
                <a:latin typeface="Trebuchet MS"/>
                <a:cs typeface="Trebuchet MS"/>
              </a:rPr>
              <a:t>mounted</a:t>
            </a:r>
            <a:r>
              <a:rPr sz="2100" spc="-30" dirty="0">
                <a:solidFill>
                  <a:srgbClr val="333333"/>
                </a:solidFill>
                <a:latin typeface="Trebuchet MS"/>
                <a:cs typeface="Trebuchet MS"/>
              </a:rPr>
              <a:t> </a:t>
            </a:r>
            <a:r>
              <a:rPr sz="2100" spc="105" dirty="0">
                <a:solidFill>
                  <a:srgbClr val="333333"/>
                </a:solidFill>
                <a:latin typeface="Trebuchet MS"/>
                <a:cs typeface="Trebuchet MS"/>
              </a:rPr>
              <a:t>as</a:t>
            </a:r>
            <a:r>
              <a:rPr sz="2100" spc="-30" dirty="0">
                <a:solidFill>
                  <a:srgbClr val="333333"/>
                </a:solidFill>
                <a:latin typeface="Trebuchet MS"/>
                <a:cs typeface="Trebuchet MS"/>
              </a:rPr>
              <a:t> </a:t>
            </a:r>
            <a:r>
              <a:rPr sz="2100" dirty="0">
                <a:solidFill>
                  <a:srgbClr val="333333"/>
                </a:solidFill>
                <a:latin typeface="Trebuchet MS"/>
                <a:cs typeface="Trebuchet MS"/>
              </a:rPr>
              <a:t>read-write</a:t>
            </a:r>
            <a:r>
              <a:rPr sz="2100" spc="-30" dirty="0">
                <a:solidFill>
                  <a:srgbClr val="333333"/>
                </a:solidFill>
                <a:latin typeface="Trebuchet MS"/>
                <a:cs typeface="Trebuchet MS"/>
              </a:rPr>
              <a:t> </a:t>
            </a:r>
            <a:r>
              <a:rPr sz="2100" spc="55" dirty="0">
                <a:solidFill>
                  <a:srgbClr val="333333"/>
                </a:solidFill>
                <a:latin typeface="Trebuchet MS"/>
                <a:cs typeface="Trebuchet MS"/>
              </a:rPr>
              <a:t>by</a:t>
            </a:r>
            <a:r>
              <a:rPr sz="2100" spc="-25" dirty="0">
                <a:solidFill>
                  <a:srgbClr val="333333"/>
                </a:solidFill>
                <a:latin typeface="Trebuchet MS"/>
                <a:cs typeface="Trebuchet MS"/>
              </a:rPr>
              <a:t> </a:t>
            </a:r>
            <a:r>
              <a:rPr sz="2100" dirty="0">
                <a:solidFill>
                  <a:srgbClr val="333333"/>
                </a:solidFill>
                <a:latin typeface="Trebuchet MS"/>
                <a:cs typeface="Trebuchet MS"/>
              </a:rPr>
              <a:t>several</a:t>
            </a:r>
            <a:r>
              <a:rPr sz="2100" spc="-30" dirty="0">
                <a:solidFill>
                  <a:srgbClr val="333333"/>
                </a:solidFill>
                <a:latin typeface="Trebuchet MS"/>
                <a:cs typeface="Trebuchet MS"/>
              </a:rPr>
              <a:t> </a:t>
            </a:r>
            <a:r>
              <a:rPr sz="2100" spc="95" dirty="0">
                <a:solidFill>
                  <a:srgbClr val="333333"/>
                </a:solidFill>
                <a:latin typeface="Trebuchet MS"/>
                <a:cs typeface="Trebuchet MS"/>
              </a:rPr>
              <a:t>nodes</a:t>
            </a:r>
            <a:endParaRPr sz="2100">
              <a:latin typeface="Trebuchet MS"/>
              <a:cs typeface="Trebuchet MS"/>
            </a:endParaRPr>
          </a:p>
          <a:p>
            <a:pPr marL="12700" marR="5080">
              <a:lnSpc>
                <a:spcPct val="80800"/>
              </a:lnSpc>
              <a:spcBef>
                <a:spcPts val="1855"/>
              </a:spcBef>
            </a:pPr>
            <a:r>
              <a:rPr sz="2500" spc="100" dirty="0">
                <a:solidFill>
                  <a:srgbClr val="333333"/>
                </a:solidFill>
                <a:latin typeface="MingLiU_HKSCS-ExtB"/>
                <a:cs typeface="MingLiU_HKSCS-ExtB"/>
              </a:rPr>
              <a:t>⚠</a:t>
            </a:r>
            <a:r>
              <a:rPr sz="2500" spc="-680" dirty="0">
                <a:solidFill>
                  <a:srgbClr val="333333"/>
                </a:solidFill>
                <a:latin typeface="MingLiU_HKSCS-ExtB"/>
                <a:cs typeface="MingLiU_HKSCS-ExtB"/>
              </a:rPr>
              <a:t> </a:t>
            </a:r>
            <a:r>
              <a:rPr sz="2100" spc="85" dirty="0">
                <a:solidFill>
                  <a:srgbClr val="333333"/>
                </a:solidFill>
                <a:latin typeface="Trebuchet MS"/>
                <a:cs typeface="Trebuchet MS"/>
              </a:rPr>
              <a:t>A</a:t>
            </a:r>
            <a:r>
              <a:rPr sz="2100" spc="-60" dirty="0">
                <a:solidFill>
                  <a:srgbClr val="333333"/>
                </a:solidFill>
                <a:latin typeface="Trebuchet MS"/>
                <a:cs typeface="Trebuchet MS"/>
              </a:rPr>
              <a:t> </a:t>
            </a:r>
            <a:r>
              <a:rPr sz="2100" spc="65" dirty="0">
                <a:solidFill>
                  <a:srgbClr val="333333"/>
                </a:solidFill>
                <a:latin typeface="Trebuchet MS"/>
                <a:cs typeface="Trebuchet MS"/>
              </a:rPr>
              <a:t>volume</a:t>
            </a:r>
            <a:r>
              <a:rPr sz="2100" spc="-60"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dirty="0">
                <a:solidFill>
                  <a:srgbClr val="333333"/>
                </a:solidFill>
                <a:latin typeface="Trebuchet MS"/>
                <a:cs typeface="Trebuchet MS"/>
              </a:rPr>
              <a:t>only</a:t>
            </a:r>
            <a:r>
              <a:rPr sz="2100" spc="-60" dirty="0">
                <a:solidFill>
                  <a:srgbClr val="333333"/>
                </a:solidFill>
                <a:latin typeface="Trebuchet MS"/>
                <a:cs typeface="Trebuchet MS"/>
              </a:rPr>
              <a:t> </a:t>
            </a:r>
            <a:r>
              <a:rPr sz="2100" spc="55" dirty="0">
                <a:solidFill>
                  <a:srgbClr val="333333"/>
                </a:solidFill>
                <a:latin typeface="Trebuchet MS"/>
                <a:cs typeface="Trebuchet MS"/>
              </a:rPr>
              <a:t>be</a:t>
            </a:r>
            <a:r>
              <a:rPr sz="2100" spc="-60" dirty="0">
                <a:solidFill>
                  <a:srgbClr val="333333"/>
                </a:solidFill>
                <a:latin typeface="Trebuchet MS"/>
                <a:cs typeface="Trebuchet MS"/>
              </a:rPr>
              <a:t> </a:t>
            </a:r>
            <a:r>
              <a:rPr sz="2100" spc="95" dirty="0">
                <a:solidFill>
                  <a:srgbClr val="333333"/>
                </a:solidFill>
                <a:latin typeface="Trebuchet MS"/>
                <a:cs typeface="Trebuchet MS"/>
              </a:rPr>
              <a:t>mounted</a:t>
            </a:r>
            <a:r>
              <a:rPr sz="2100" spc="-65" dirty="0">
                <a:solidFill>
                  <a:srgbClr val="333333"/>
                </a:solidFill>
                <a:latin typeface="Trebuchet MS"/>
                <a:cs typeface="Trebuchet MS"/>
              </a:rPr>
              <a:t> </a:t>
            </a:r>
            <a:r>
              <a:rPr sz="2100" dirty="0">
                <a:solidFill>
                  <a:srgbClr val="333333"/>
                </a:solidFill>
                <a:latin typeface="Trebuchet MS"/>
                <a:cs typeface="Trebuchet MS"/>
              </a:rPr>
              <a:t>in</a:t>
            </a:r>
            <a:r>
              <a:rPr sz="2100" spc="-60" dirty="0">
                <a:solidFill>
                  <a:srgbClr val="333333"/>
                </a:solidFill>
                <a:latin typeface="Trebuchet MS"/>
                <a:cs typeface="Trebuchet MS"/>
              </a:rPr>
              <a:t> </a:t>
            </a:r>
            <a:r>
              <a:rPr sz="2100" spc="90" dirty="0">
                <a:solidFill>
                  <a:srgbClr val="333333"/>
                </a:solidFill>
                <a:latin typeface="Trebuchet MS"/>
                <a:cs typeface="Trebuchet MS"/>
              </a:rPr>
              <a:t>one</a:t>
            </a:r>
            <a:r>
              <a:rPr sz="2100" spc="-60" dirty="0">
                <a:solidFill>
                  <a:srgbClr val="333333"/>
                </a:solidFill>
                <a:latin typeface="Trebuchet MS"/>
                <a:cs typeface="Trebuchet MS"/>
              </a:rPr>
              <a:t> </a:t>
            </a:r>
            <a:r>
              <a:rPr sz="2100" spc="80" dirty="0">
                <a:solidFill>
                  <a:srgbClr val="333333"/>
                </a:solidFill>
                <a:latin typeface="Trebuchet MS"/>
                <a:cs typeface="Trebuchet MS"/>
              </a:rPr>
              <a:t>mode </a:t>
            </a:r>
            <a:r>
              <a:rPr sz="2100" dirty="0">
                <a:solidFill>
                  <a:srgbClr val="333333"/>
                </a:solidFill>
                <a:latin typeface="Trebuchet MS"/>
                <a:cs typeface="Trebuchet MS"/>
              </a:rPr>
              <a:t>at</a:t>
            </a:r>
            <a:r>
              <a:rPr sz="2100" spc="-60" dirty="0">
                <a:solidFill>
                  <a:srgbClr val="333333"/>
                </a:solidFill>
                <a:latin typeface="Trebuchet MS"/>
                <a:cs typeface="Trebuchet MS"/>
              </a:rPr>
              <a:t> </a:t>
            </a:r>
            <a:r>
              <a:rPr sz="2100" spc="65" dirty="0">
                <a:solidFill>
                  <a:srgbClr val="333333"/>
                </a:solidFill>
                <a:latin typeface="Trebuchet MS"/>
                <a:cs typeface="Trebuchet MS"/>
              </a:rPr>
              <a:t>a</a:t>
            </a:r>
            <a:r>
              <a:rPr sz="2100" spc="-60" dirty="0">
                <a:solidFill>
                  <a:srgbClr val="333333"/>
                </a:solidFill>
                <a:latin typeface="Trebuchet MS"/>
                <a:cs typeface="Trebuchet MS"/>
              </a:rPr>
              <a:t> </a:t>
            </a:r>
            <a:r>
              <a:rPr sz="2100" spc="-35" dirty="0">
                <a:solidFill>
                  <a:srgbClr val="333333"/>
                </a:solidFill>
                <a:latin typeface="Trebuchet MS"/>
                <a:cs typeface="Trebuchet MS"/>
              </a:rPr>
              <a:t>time,</a:t>
            </a:r>
            <a:r>
              <a:rPr sz="2100" spc="-55" dirty="0">
                <a:solidFill>
                  <a:srgbClr val="333333"/>
                </a:solidFill>
                <a:latin typeface="Trebuchet MS"/>
                <a:cs typeface="Trebuchet MS"/>
              </a:rPr>
              <a:t> </a:t>
            </a:r>
            <a:r>
              <a:rPr sz="2100" dirty="0">
                <a:solidFill>
                  <a:srgbClr val="333333"/>
                </a:solidFill>
                <a:latin typeface="Trebuchet MS"/>
                <a:cs typeface="Trebuchet MS"/>
              </a:rPr>
              <a:t>even</a:t>
            </a:r>
            <a:r>
              <a:rPr sz="2100" spc="-60" dirty="0">
                <a:solidFill>
                  <a:srgbClr val="333333"/>
                </a:solidFill>
                <a:latin typeface="Trebuchet MS"/>
                <a:cs typeface="Trebuchet MS"/>
              </a:rPr>
              <a:t> </a:t>
            </a:r>
            <a:r>
              <a:rPr sz="2100" spc="-80" dirty="0">
                <a:solidFill>
                  <a:srgbClr val="333333"/>
                </a:solidFill>
                <a:latin typeface="Trebuchet MS"/>
                <a:cs typeface="Trebuchet MS"/>
              </a:rPr>
              <a:t>if</a:t>
            </a:r>
            <a:r>
              <a:rPr sz="2100" spc="-60" dirty="0">
                <a:solidFill>
                  <a:srgbClr val="333333"/>
                </a:solidFill>
                <a:latin typeface="Trebuchet MS"/>
                <a:cs typeface="Trebuchet MS"/>
              </a:rPr>
              <a:t> </a:t>
            </a:r>
            <a:r>
              <a:rPr sz="2100" spc="-95" dirty="0">
                <a:solidFill>
                  <a:srgbClr val="333333"/>
                </a:solidFill>
                <a:latin typeface="Trebuchet MS"/>
                <a:cs typeface="Trebuchet MS"/>
              </a:rPr>
              <a:t>it</a:t>
            </a:r>
            <a:r>
              <a:rPr sz="2100" spc="-55" dirty="0">
                <a:solidFill>
                  <a:srgbClr val="333333"/>
                </a:solidFill>
                <a:latin typeface="Trebuchet MS"/>
                <a:cs typeface="Trebuchet MS"/>
              </a:rPr>
              <a:t> </a:t>
            </a:r>
            <a:r>
              <a:rPr sz="2100" spc="85" dirty="0">
                <a:solidFill>
                  <a:srgbClr val="333333"/>
                </a:solidFill>
                <a:latin typeface="Trebuchet MS"/>
                <a:cs typeface="Trebuchet MS"/>
              </a:rPr>
              <a:t>supports</a:t>
            </a:r>
            <a:r>
              <a:rPr sz="2100" spc="-60" dirty="0">
                <a:solidFill>
                  <a:srgbClr val="333333"/>
                </a:solidFill>
                <a:latin typeface="Trebuchet MS"/>
                <a:cs typeface="Trebuchet MS"/>
              </a:rPr>
              <a:t> </a:t>
            </a:r>
            <a:r>
              <a:rPr sz="2100" dirty="0">
                <a:solidFill>
                  <a:srgbClr val="333333"/>
                </a:solidFill>
                <a:latin typeface="Trebuchet MS"/>
                <a:cs typeface="Trebuchet MS"/>
              </a:rPr>
              <a:t>multiple</a:t>
            </a:r>
            <a:r>
              <a:rPr sz="2100" spc="-55" dirty="0">
                <a:solidFill>
                  <a:srgbClr val="333333"/>
                </a:solidFill>
                <a:latin typeface="Trebuchet MS"/>
                <a:cs typeface="Trebuchet MS"/>
              </a:rPr>
              <a:t> </a:t>
            </a:r>
            <a:r>
              <a:rPr sz="2100" spc="110" dirty="0">
                <a:solidFill>
                  <a:srgbClr val="333333"/>
                </a:solidFill>
                <a:latin typeface="Trebuchet MS"/>
                <a:cs typeface="Trebuchet MS"/>
              </a:rPr>
              <a:t>modes</a:t>
            </a:r>
            <a:endParaRPr sz="2100">
              <a:latin typeface="Trebuchet MS"/>
              <a:cs typeface="Trebuchet MS"/>
            </a:endParaRPr>
          </a:p>
        </p:txBody>
      </p:sp>
      <p:pic>
        <p:nvPicPr>
          <p:cNvPr id="8" name="object 8"/>
          <p:cNvPicPr/>
          <p:nvPr/>
        </p:nvPicPr>
        <p:blipFill>
          <a:blip r:embed="rId3" cstate="print"/>
          <a:stretch>
            <a:fillRect/>
          </a:stretch>
        </p:blipFill>
        <p:spPr>
          <a:xfrm>
            <a:off x="7747327" y="1565977"/>
            <a:ext cx="5343710" cy="5382619"/>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733925"/>
            <a:chOff x="809624" y="1552574"/>
            <a:chExt cx="12211050" cy="4733925"/>
          </a:xfrm>
        </p:grpSpPr>
        <p:sp>
          <p:nvSpPr>
            <p:cNvPr id="4" name="object 4"/>
            <p:cNvSpPr/>
            <p:nvPr/>
          </p:nvSpPr>
          <p:spPr>
            <a:xfrm>
              <a:off x="809612" y="1552574"/>
              <a:ext cx="12211050" cy="4733925"/>
            </a:xfrm>
            <a:custGeom>
              <a:avLst/>
              <a:gdLst/>
              <a:ahLst/>
              <a:cxnLst/>
              <a:rect l="l" t="t" r="r" b="b"/>
              <a:pathLst>
                <a:path w="12211050" h="4733925">
                  <a:moveTo>
                    <a:pt x="12211050" y="0"/>
                  </a:moveTo>
                  <a:lnTo>
                    <a:pt x="12201525" y="0"/>
                  </a:lnTo>
                  <a:lnTo>
                    <a:pt x="12201525" y="4724400"/>
                  </a:lnTo>
                  <a:lnTo>
                    <a:pt x="0" y="4724400"/>
                  </a:lnTo>
                  <a:lnTo>
                    <a:pt x="0" y="4733925"/>
                  </a:lnTo>
                  <a:lnTo>
                    <a:pt x="12201525" y="4733925"/>
                  </a:lnTo>
                  <a:lnTo>
                    <a:pt x="12211050" y="4733925"/>
                  </a:lnTo>
                  <a:lnTo>
                    <a:pt x="12211050" y="472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733925"/>
            </a:xfrm>
            <a:custGeom>
              <a:avLst/>
              <a:gdLst/>
              <a:ahLst/>
              <a:cxnLst/>
              <a:rect l="l" t="t" r="r" b="b"/>
              <a:pathLst>
                <a:path w="9525" h="4733925">
                  <a:moveTo>
                    <a:pt x="0" y="4733924"/>
                  </a:moveTo>
                  <a:lnTo>
                    <a:pt x="0" y="0"/>
                  </a:lnTo>
                  <a:lnTo>
                    <a:pt x="9524" y="9524"/>
                  </a:lnTo>
                  <a:lnTo>
                    <a:pt x="9524" y="4724399"/>
                  </a:lnTo>
                  <a:lnTo>
                    <a:pt x="0" y="4733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EXAMPLE</a:t>
            </a:r>
            <a:r>
              <a:rPr spc="-165" dirty="0"/>
              <a:t> </a:t>
            </a:r>
            <a:r>
              <a:rPr dirty="0"/>
              <a:t>OF</a:t>
            </a:r>
            <a:r>
              <a:rPr spc="-160" dirty="0"/>
              <a:t> </a:t>
            </a:r>
            <a:r>
              <a:rPr spc="-60" dirty="0"/>
              <a:t>PERSISTENTVOLUME</a:t>
            </a:r>
          </a:p>
        </p:txBody>
      </p:sp>
      <p:sp>
        <p:nvSpPr>
          <p:cNvPr id="7" name="object 7"/>
          <p:cNvSpPr txBox="1"/>
          <p:nvPr/>
        </p:nvSpPr>
        <p:spPr>
          <a:xfrm>
            <a:off x="949325" y="1625600"/>
            <a:ext cx="4946015" cy="4563110"/>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a:lnSpc>
                <a:spcPts val="1875"/>
              </a:lnSpc>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a:t>
            </a:r>
            <a:endParaRPr sz="1650">
              <a:latin typeface="Tahoma"/>
              <a:cs typeface="Tahoma"/>
            </a:endParaRPr>
          </a:p>
          <a:p>
            <a:pPr marL="12700" marR="2149475">
              <a:lnSpc>
                <a:spcPts val="1880"/>
              </a:lnSpc>
              <a:spcBef>
                <a:spcPts val="90"/>
              </a:spcBef>
            </a:pP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190" dirty="0">
                <a:latin typeface="Tahoma"/>
                <a:cs typeface="Tahoma"/>
              </a:rPr>
              <a:t>PersistentVolume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70"/>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85" dirty="0">
                <a:latin typeface="Tahoma"/>
                <a:cs typeface="Tahoma"/>
              </a:rPr>
              <a:t>pv0003</a:t>
            </a:r>
            <a:endParaRPr sz="165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516890" marR="2906395" indent="-252729">
              <a:lnSpc>
                <a:spcPts val="1880"/>
              </a:lnSpc>
              <a:spcBef>
                <a:spcPts val="95"/>
              </a:spcBef>
            </a:pPr>
            <a:r>
              <a:rPr sz="1650" spc="254" dirty="0">
                <a:solidFill>
                  <a:srgbClr val="0077AA"/>
                </a:solidFill>
                <a:latin typeface="Tahoma"/>
                <a:cs typeface="Tahoma"/>
              </a:rPr>
              <a:t>capacity</a:t>
            </a:r>
            <a:r>
              <a:rPr sz="1650" spc="254" dirty="0">
                <a:solidFill>
                  <a:srgbClr val="999999"/>
                </a:solidFill>
                <a:latin typeface="Tahoma"/>
                <a:cs typeface="Tahoma"/>
              </a:rPr>
              <a:t>: </a:t>
            </a:r>
            <a:r>
              <a:rPr sz="1650" spc="240" dirty="0">
                <a:solidFill>
                  <a:srgbClr val="0077AA"/>
                </a:solidFill>
                <a:latin typeface="Tahoma"/>
                <a:cs typeface="Tahoma"/>
              </a:rPr>
              <a:t>storage</a:t>
            </a:r>
            <a:r>
              <a:rPr sz="1650" spc="240" dirty="0">
                <a:solidFill>
                  <a:srgbClr val="999999"/>
                </a:solidFill>
                <a:latin typeface="Tahoma"/>
                <a:cs typeface="Tahoma"/>
              </a:rPr>
              <a:t>:</a:t>
            </a:r>
            <a:r>
              <a:rPr sz="1650" spc="470" dirty="0">
                <a:solidFill>
                  <a:srgbClr val="999999"/>
                </a:solidFill>
                <a:latin typeface="Tahoma"/>
                <a:cs typeface="Tahoma"/>
              </a:rPr>
              <a:t> </a:t>
            </a:r>
            <a:r>
              <a:rPr sz="1650" spc="170" dirty="0">
                <a:latin typeface="Tahoma"/>
                <a:cs typeface="Tahoma"/>
              </a:rPr>
              <a:t>5Gi</a:t>
            </a:r>
            <a:endParaRPr sz="1650">
              <a:latin typeface="Tahoma"/>
              <a:cs typeface="Tahoma"/>
            </a:endParaRPr>
          </a:p>
          <a:p>
            <a:pPr marL="264795">
              <a:lnSpc>
                <a:spcPts val="1770"/>
              </a:lnSpc>
            </a:pPr>
            <a:r>
              <a:rPr sz="1650" spc="145" dirty="0">
                <a:solidFill>
                  <a:srgbClr val="0077AA"/>
                </a:solidFill>
                <a:latin typeface="Tahoma"/>
                <a:cs typeface="Tahoma"/>
              </a:rPr>
              <a:t>accessModes</a:t>
            </a:r>
            <a:r>
              <a:rPr sz="1650" spc="145" dirty="0">
                <a:solidFill>
                  <a:srgbClr val="999999"/>
                </a:solidFill>
                <a:latin typeface="Tahoma"/>
                <a:cs typeface="Tahoma"/>
              </a:rPr>
              <a:t>:</a:t>
            </a:r>
            <a:endParaRPr sz="1650">
              <a:latin typeface="Tahoma"/>
              <a:cs typeface="Tahoma"/>
            </a:endParaRPr>
          </a:p>
          <a:p>
            <a:pPr marL="767715" indent="-250825">
              <a:lnSpc>
                <a:spcPts val="1875"/>
              </a:lnSpc>
              <a:buClr>
                <a:srgbClr val="999999"/>
              </a:buClr>
              <a:buChar char="-"/>
              <a:tabLst>
                <a:tab pos="767715" algn="l"/>
              </a:tabLst>
            </a:pPr>
            <a:r>
              <a:rPr sz="1650" spc="110" dirty="0">
                <a:latin typeface="Tahoma"/>
                <a:cs typeface="Tahoma"/>
              </a:rPr>
              <a:t>ReadWriteOnce</a:t>
            </a:r>
            <a:endParaRPr sz="1650">
              <a:latin typeface="Tahoma"/>
              <a:cs typeface="Tahoma"/>
            </a:endParaRPr>
          </a:p>
          <a:p>
            <a:pPr marL="264795" marR="5080" indent="502920">
              <a:lnSpc>
                <a:spcPts val="1870"/>
              </a:lnSpc>
              <a:spcBef>
                <a:spcPts val="100"/>
              </a:spcBef>
              <a:buClr>
                <a:srgbClr val="999999"/>
              </a:buClr>
              <a:buChar char="-"/>
              <a:tabLst>
                <a:tab pos="767715" algn="l"/>
              </a:tabLst>
            </a:pPr>
            <a:r>
              <a:rPr sz="1650" spc="100" dirty="0">
                <a:latin typeface="Tahoma"/>
                <a:cs typeface="Tahoma"/>
              </a:rPr>
              <a:t>ReadWriteMany </a:t>
            </a:r>
            <a:r>
              <a:rPr sz="1650" spc="220" dirty="0">
                <a:solidFill>
                  <a:srgbClr val="0077AA"/>
                </a:solidFill>
                <a:latin typeface="Tahoma"/>
                <a:cs typeface="Tahoma"/>
              </a:rPr>
              <a:t>persistentVolumeReclaimPolicy</a:t>
            </a:r>
            <a:r>
              <a:rPr sz="1650" spc="220" dirty="0">
                <a:solidFill>
                  <a:srgbClr val="999999"/>
                </a:solidFill>
                <a:latin typeface="Tahoma"/>
                <a:cs typeface="Tahoma"/>
              </a:rPr>
              <a:t>:</a:t>
            </a:r>
            <a:r>
              <a:rPr sz="1650" spc="10" dirty="0">
                <a:solidFill>
                  <a:srgbClr val="999999"/>
                </a:solidFill>
                <a:latin typeface="Tahoma"/>
                <a:cs typeface="Tahoma"/>
              </a:rPr>
              <a:t>  </a:t>
            </a:r>
            <a:r>
              <a:rPr sz="1650" spc="210" dirty="0">
                <a:latin typeface="Tahoma"/>
                <a:cs typeface="Tahoma"/>
              </a:rPr>
              <a:t>Retain </a:t>
            </a:r>
            <a:r>
              <a:rPr sz="1650" spc="170" dirty="0">
                <a:solidFill>
                  <a:srgbClr val="0077AA"/>
                </a:solidFill>
                <a:latin typeface="Tahoma"/>
                <a:cs typeface="Tahoma"/>
              </a:rPr>
              <a:t>storageClassName</a:t>
            </a:r>
            <a:r>
              <a:rPr sz="1650" spc="170"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slow</a:t>
            </a:r>
            <a:endParaRPr sz="1650">
              <a:latin typeface="Tahoma"/>
              <a:cs typeface="Tahoma"/>
            </a:endParaRPr>
          </a:p>
          <a:p>
            <a:pPr marL="264795">
              <a:lnSpc>
                <a:spcPts val="1789"/>
              </a:lnSpc>
            </a:pPr>
            <a:r>
              <a:rPr sz="1650" spc="275" dirty="0">
                <a:solidFill>
                  <a:srgbClr val="0077AA"/>
                </a:solidFill>
                <a:latin typeface="Tahoma"/>
                <a:cs typeface="Tahoma"/>
              </a:rPr>
              <a:t>nfs</a:t>
            </a:r>
            <a:r>
              <a:rPr sz="1650" spc="275" dirty="0">
                <a:solidFill>
                  <a:srgbClr val="999999"/>
                </a:solidFill>
                <a:latin typeface="Tahoma"/>
                <a:cs typeface="Tahoma"/>
              </a:rPr>
              <a:t>:</a:t>
            </a:r>
            <a:endParaRPr sz="1650">
              <a:latin typeface="Tahoma"/>
              <a:cs typeface="Tahoma"/>
            </a:endParaRPr>
          </a:p>
          <a:p>
            <a:pPr marL="516890" marR="2149475">
              <a:lnSpc>
                <a:spcPts val="1880"/>
              </a:lnSpc>
              <a:spcBef>
                <a:spcPts val="95"/>
              </a:spcBef>
            </a:pPr>
            <a:r>
              <a:rPr sz="1650" spc="220" dirty="0">
                <a:solidFill>
                  <a:srgbClr val="0077AA"/>
                </a:solidFill>
                <a:latin typeface="Tahoma"/>
                <a:cs typeface="Tahoma"/>
              </a:rPr>
              <a:t>path</a:t>
            </a:r>
            <a:r>
              <a:rPr sz="1650" spc="220" dirty="0">
                <a:solidFill>
                  <a:srgbClr val="999999"/>
                </a:solidFill>
                <a:latin typeface="Tahoma"/>
                <a:cs typeface="Tahoma"/>
              </a:rPr>
              <a:t>:</a:t>
            </a:r>
            <a:r>
              <a:rPr sz="1650" spc="490" dirty="0">
                <a:solidFill>
                  <a:srgbClr val="999999"/>
                </a:solidFill>
                <a:latin typeface="Tahoma"/>
                <a:cs typeface="Tahoma"/>
              </a:rPr>
              <a:t> </a:t>
            </a:r>
            <a:r>
              <a:rPr sz="1650" spc="235" dirty="0">
                <a:latin typeface="Tahoma"/>
                <a:cs typeface="Tahoma"/>
              </a:rPr>
              <a:t>/data/vol1 </a:t>
            </a:r>
            <a:r>
              <a:rPr sz="1650" spc="260" dirty="0">
                <a:solidFill>
                  <a:srgbClr val="0077AA"/>
                </a:solidFill>
                <a:latin typeface="Tahoma"/>
                <a:cs typeface="Tahoma"/>
              </a:rPr>
              <a:t>server</a:t>
            </a:r>
            <a:r>
              <a:rPr sz="1650" spc="260" dirty="0">
                <a:solidFill>
                  <a:srgbClr val="999999"/>
                </a:solidFill>
                <a:latin typeface="Tahoma"/>
                <a:cs typeface="Tahoma"/>
              </a:rPr>
              <a:t>:</a:t>
            </a:r>
            <a:r>
              <a:rPr sz="1650" spc="490" dirty="0">
                <a:solidFill>
                  <a:srgbClr val="999999"/>
                </a:solidFill>
                <a:latin typeface="Tahoma"/>
                <a:cs typeface="Tahoma"/>
              </a:rPr>
              <a:t> </a:t>
            </a:r>
            <a:r>
              <a:rPr sz="1650" spc="200" dirty="0">
                <a:latin typeface="Tahoma"/>
                <a:cs typeface="Tahoma"/>
              </a:rPr>
              <a:t>172.17.0.2</a:t>
            </a:r>
            <a:endParaRPr sz="1650">
              <a:latin typeface="Tahoma"/>
              <a:cs typeface="Tahoma"/>
            </a:endParaRPr>
          </a:p>
          <a:p>
            <a:pPr marL="264795">
              <a:lnSpc>
                <a:spcPts val="1770"/>
              </a:lnSpc>
            </a:pPr>
            <a:r>
              <a:rPr sz="1650" spc="145" dirty="0">
                <a:solidFill>
                  <a:srgbClr val="0077AA"/>
                </a:solidFill>
                <a:latin typeface="Tahoma"/>
                <a:cs typeface="Tahoma"/>
              </a:rPr>
              <a:t>mountOptions</a:t>
            </a:r>
            <a:r>
              <a:rPr sz="1650" spc="145" dirty="0">
                <a:solidFill>
                  <a:srgbClr val="999999"/>
                </a:solidFill>
                <a:latin typeface="Tahoma"/>
                <a:cs typeface="Tahoma"/>
              </a:rPr>
              <a:t>:</a:t>
            </a:r>
            <a:endParaRPr sz="1650">
              <a:latin typeface="Tahoma"/>
              <a:cs typeface="Tahoma"/>
            </a:endParaRPr>
          </a:p>
          <a:p>
            <a:pPr marL="767715" indent="-250825">
              <a:lnSpc>
                <a:spcPts val="1875"/>
              </a:lnSpc>
              <a:buClr>
                <a:srgbClr val="999999"/>
              </a:buClr>
              <a:buChar char="-"/>
              <a:tabLst>
                <a:tab pos="767715" algn="l"/>
              </a:tabLst>
            </a:pPr>
            <a:r>
              <a:rPr sz="1650" spc="145" dirty="0">
                <a:latin typeface="Tahoma"/>
                <a:cs typeface="Tahoma"/>
              </a:rPr>
              <a:t>hard</a:t>
            </a:r>
            <a:endParaRPr sz="1650">
              <a:latin typeface="Tahoma"/>
              <a:cs typeface="Tahoma"/>
            </a:endParaRPr>
          </a:p>
          <a:p>
            <a:pPr marL="767715" indent="-250825">
              <a:lnSpc>
                <a:spcPts val="1925"/>
              </a:lnSpc>
              <a:buClr>
                <a:srgbClr val="999999"/>
              </a:buClr>
              <a:buChar char="-"/>
              <a:tabLst>
                <a:tab pos="767715" algn="l"/>
              </a:tabLst>
            </a:pPr>
            <a:r>
              <a:rPr sz="1650" spc="185" dirty="0">
                <a:latin typeface="Tahoma"/>
                <a:cs typeface="Tahoma"/>
              </a:rPr>
              <a:t>nfsvers=4.1</a:t>
            </a:r>
            <a:endParaRPr sz="1650">
              <a:latin typeface="Tahoma"/>
              <a:cs typeface="Tahoma"/>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257675"/>
            <a:chOff x="809624" y="1552574"/>
            <a:chExt cx="12211050" cy="4257675"/>
          </a:xfrm>
        </p:grpSpPr>
        <p:sp>
          <p:nvSpPr>
            <p:cNvPr id="4" name="object 4"/>
            <p:cNvSpPr/>
            <p:nvPr/>
          </p:nvSpPr>
          <p:spPr>
            <a:xfrm>
              <a:off x="809612" y="155257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EXAMPLE</a:t>
            </a:r>
            <a:r>
              <a:rPr spc="-165" dirty="0"/>
              <a:t> </a:t>
            </a:r>
            <a:r>
              <a:rPr dirty="0"/>
              <a:t>OF</a:t>
            </a:r>
            <a:r>
              <a:rPr spc="-160" dirty="0"/>
              <a:t> </a:t>
            </a:r>
            <a:r>
              <a:rPr spc="-55" dirty="0"/>
              <a:t>PERSISTENTVOLUMECLAIM</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a:lnSpc>
                <a:spcPts val="1875"/>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a:t>
            </a:r>
            <a:endParaRPr sz="1650">
              <a:latin typeface="Tahoma"/>
              <a:cs typeface="Tahoma"/>
            </a:endParaRPr>
          </a:p>
          <a:p>
            <a:pPr marL="142875" marR="8634730">
              <a:lnSpc>
                <a:spcPts val="1880"/>
              </a:lnSpc>
              <a:spcBef>
                <a:spcPts val="90"/>
              </a:spcBef>
            </a:pP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90" dirty="0">
                <a:solidFill>
                  <a:srgbClr val="000000"/>
                </a:solidFill>
                <a:latin typeface="Tahoma"/>
                <a:cs typeface="Tahoma"/>
              </a:rPr>
              <a:t>PersistentVolumeClaim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70"/>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25" dirty="0">
                <a:solidFill>
                  <a:srgbClr val="000000"/>
                </a:solidFill>
                <a:latin typeface="Tahoma"/>
                <a:cs typeface="Tahoma"/>
              </a:rPr>
              <a:t>myclaim</a:t>
            </a:r>
            <a:endParaRPr sz="1650">
              <a:latin typeface="Tahoma"/>
              <a:cs typeface="Tahoma"/>
            </a:endParaRPr>
          </a:p>
          <a:p>
            <a:pPr marL="142875">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145" dirty="0">
                <a:solidFill>
                  <a:srgbClr val="0077AA"/>
                </a:solidFill>
                <a:latin typeface="Tahoma"/>
                <a:cs typeface="Tahoma"/>
              </a:rPr>
              <a:t>accessModes</a:t>
            </a:r>
            <a:r>
              <a:rPr sz="1650" u="none" spc="145" dirty="0">
                <a:solidFill>
                  <a:srgbClr val="999999"/>
                </a:solidFill>
                <a:latin typeface="Tahoma"/>
                <a:cs typeface="Tahoma"/>
              </a:rPr>
              <a:t>:</a:t>
            </a:r>
            <a:endParaRPr sz="1650">
              <a:latin typeface="Tahoma"/>
              <a:cs typeface="Tahoma"/>
            </a:endParaRPr>
          </a:p>
          <a:p>
            <a:pPr marL="394970" marR="9644380" indent="252095">
              <a:lnSpc>
                <a:spcPts val="1880"/>
              </a:lnSpc>
              <a:spcBef>
                <a:spcPts val="95"/>
              </a:spcBef>
            </a:pPr>
            <a:r>
              <a:rPr sz="1650" u="none" spc="390" dirty="0">
                <a:solidFill>
                  <a:srgbClr val="999999"/>
                </a:solidFill>
                <a:latin typeface="Tahoma"/>
                <a:cs typeface="Tahoma"/>
              </a:rPr>
              <a:t>-</a:t>
            </a:r>
            <a:r>
              <a:rPr sz="1650" u="none" spc="470" dirty="0">
                <a:solidFill>
                  <a:srgbClr val="999999"/>
                </a:solidFill>
                <a:latin typeface="Tahoma"/>
                <a:cs typeface="Tahoma"/>
              </a:rPr>
              <a:t> </a:t>
            </a:r>
            <a:r>
              <a:rPr sz="1650" u="none" spc="110" dirty="0">
                <a:solidFill>
                  <a:srgbClr val="000000"/>
                </a:solidFill>
                <a:latin typeface="Tahoma"/>
                <a:cs typeface="Tahoma"/>
              </a:rPr>
              <a:t>ReadWriteOnce </a:t>
            </a:r>
            <a:r>
              <a:rPr sz="1650" u="none" spc="215" dirty="0">
                <a:solidFill>
                  <a:srgbClr val="0077AA"/>
                </a:solidFill>
                <a:latin typeface="Tahoma"/>
                <a:cs typeface="Tahoma"/>
              </a:rPr>
              <a:t>resources</a:t>
            </a:r>
            <a:r>
              <a:rPr sz="1650" u="none" spc="215" dirty="0">
                <a:solidFill>
                  <a:srgbClr val="999999"/>
                </a:solidFill>
                <a:latin typeface="Tahoma"/>
                <a:cs typeface="Tahoma"/>
              </a:rPr>
              <a:t>:</a:t>
            </a:r>
            <a:endParaRPr sz="1650">
              <a:latin typeface="Tahoma"/>
              <a:cs typeface="Tahoma"/>
            </a:endParaRPr>
          </a:p>
          <a:p>
            <a:pPr marL="647065">
              <a:lnSpc>
                <a:spcPts val="1770"/>
              </a:lnSpc>
            </a:pPr>
            <a:r>
              <a:rPr sz="1650" u="none" spc="225" dirty="0">
                <a:solidFill>
                  <a:srgbClr val="0077AA"/>
                </a:solidFill>
                <a:latin typeface="Tahoma"/>
                <a:cs typeface="Tahoma"/>
              </a:rPr>
              <a:t>requests</a:t>
            </a:r>
            <a:r>
              <a:rPr sz="1650" u="none" spc="225" dirty="0">
                <a:solidFill>
                  <a:srgbClr val="999999"/>
                </a:solidFill>
                <a:latin typeface="Tahoma"/>
                <a:cs typeface="Tahoma"/>
              </a:rPr>
              <a:t>:</a:t>
            </a:r>
            <a:endParaRPr sz="1650">
              <a:latin typeface="Tahoma"/>
              <a:cs typeface="Tahoma"/>
            </a:endParaRPr>
          </a:p>
          <a:p>
            <a:pPr marL="394970" marR="9013190" indent="504190">
              <a:lnSpc>
                <a:spcPts val="1870"/>
              </a:lnSpc>
              <a:spcBef>
                <a:spcPts val="100"/>
              </a:spcBef>
            </a:pPr>
            <a:r>
              <a:rPr sz="1650" u="none" spc="240" dirty="0">
                <a:solidFill>
                  <a:srgbClr val="0077AA"/>
                </a:solidFill>
                <a:latin typeface="Tahoma"/>
                <a:cs typeface="Tahoma"/>
              </a:rPr>
              <a:t>storage</a:t>
            </a:r>
            <a:r>
              <a:rPr sz="1650" u="none" spc="240" dirty="0">
                <a:solidFill>
                  <a:srgbClr val="999999"/>
                </a:solidFill>
                <a:latin typeface="Tahoma"/>
                <a:cs typeface="Tahoma"/>
              </a:rPr>
              <a:t>:</a:t>
            </a:r>
            <a:r>
              <a:rPr sz="1650" u="none" spc="470" dirty="0">
                <a:solidFill>
                  <a:srgbClr val="999999"/>
                </a:solidFill>
                <a:latin typeface="Tahoma"/>
                <a:cs typeface="Tahoma"/>
              </a:rPr>
              <a:t> </a:t>
            </a:r>
            <a:r>
              <a:rPr sz="1650" u="none" spc="170" dirty="0">
                <a:solidFill>
                  <a:srgbClr val="000000"/>
                </a:solidFill>
                <a:latin typeface="Tahoma"/>
                <a:cs typeface="Tahoma"/>
              </a:rPr>
              <a:t>8Gi </a:t>
            </a:r>
            <a:r>
              <a:rPr sz="1650" u="none" spc="170" dirty="0">
                <a:solidFill>
                  <a:srgbClr val="0077AA"/>
                </a:solidFill>
                <a:latin typeface="Tahoma"/>
                <a:cs typeface="Tahoma"/>
              </a:rPr>
              <a:t>storageClassName</a:t>
            </a:r>
            <a:r>
              <a:rPr sz="1650" u="none" spc="170" dirty="0">
                <a:solidFill>
                  <a:srgbClr val="999999"/>
                </a:solidFill>
                <a:latin typeface="Tahoma"/>
                <a:cs typeface="Tahoma"/>
              </a:rPr>
              <a:t>:</a:t>
            </a:r>
            <a:r>
              <a:rPr sz="1650" u="none" dirty="0">
                <a:solidFill>
                  <a:srgbClr val="999999"/>
                </a:solidFill>
                <a:latin typeface="Tahoma"/>
                <a:cs typeface="Tahoma"/>
              </a:rPr>
              <a:t>  </a:t>
            </a:r>
            <a:r>
              <a:rPr sz="1650" u="none" spc="155" dirty="0">
                <a:solidFill>
                  <a:srgbClr val="000000"/>
                </a:solidFill>
                <a:latin typeface="Tahoma"/>
                <a:cs typeface="Tahoma"/>
              </a:rPr>
              <a:t>slow </a:t>
            </a:r>
            <a:r>
              <a:rPr sz="1650" u="none" spc="285" dirty="0">
                <a:solidFill>
                  <a:srgbClr val="0077AA"/>
                </a:solidFill>
                <a:latin typeface="Tahoma"/>
                <a:cs typeface="Tahoma"/>
              </a:rPr>
              <a:t>selector</a:t>
            </a:r>
            <a:r>
              <a:rPr sz="1650" u="none" spc="285" dirty="0">
                <a:solidFill>
                  <a:srgbClr val="999999"/>
                </a:solidFill>
                <a:latin typeface="Tahoma"/>
                <a:cs typeface="Tahoma"/>
              </a:rPr>
              <a:t>:</a:t>
            </a:r>
            <a:endParaRPr sz="1650">
              <a:latin typeface="Tahoma"/>
              <a:cs typeface="Tahoma"/>
            </a:endParaRPr>
          </a:p>
          <a:p>
            <a:pPr marL="899794" marR="9139555" indent="-252729">
              <a:lnSpc>
                <a:spcPts val="1880"/>
              </a:lnSpc>
              <a:spcBef>
                <a:spcPts val="10"/>
              </a:spcBef>
            </a:pPr>
            <a:r>
              <a:rPr sz="1650" u="none" spc="170" dirty="0">
                <a:solidFill>
                  <a:srgbClr val="0077AA"/>
                </a:solidFill>
                <a:latin typeface="Tahoma"/>
                <a:cs typeface="Tahoma"/>
              </a:rPr>
              <a:t>matchLabels</a:t>
            </a:r>
            <a:r>
              <a:rPr sz="1650" u="none" spc="170" dirty="0">
                <a:solidFill>
                  <a:srgbClr val="999999"/>
                </a:solidFill>
                <a:latin typeface="Tahoma"/>
                <a:cs typeface="Tahoma"/>
              </a:rPr>
              <a:t>: </a:t>
            </a:r>
            <a:r>
              <a:rPr sz="1650" u="none" spc="270" dirty="0">
                <a:solidFill>
                  <a:srgbClr val="0077AA"/>
                </a:solidFill>
                <a:latin typeface="Tahoma"/>
                <a:cs typeface="Tahoma"/>
              </a:rPr>
              <a:t>release</a:t>
            </a:r>
            <a:r>
              <a:rPr sz="1650" u="none" spc="270" dirty="0">
                <a:solidFill>
                  <a:srgbClr val="999999"/>
                </a:solidFill>
                <a:latin typeface="Tahoma"/>
                <a:cs typeface="Tahoma"/>
              </a:rPr>
              <a:t>:</a:t>
            </a:r>
            <a:r>
              <a:rPr sz="1650" u="none" spc="470" dirty="0">
                <a:solidFill>
                  <a:srgbClr val="999999"/>
                </a:solidFill>
                <a:latin typeface="Tahoma"/>
                <a:cs typeface="Tahoma"/>
              </a:rPr>
              <a:t> </a:t>
            </a:r>
            <a:r>
              <a:rPr sz="1650" u="none" spc="275" dirty="0">
                <a:solidFill>
                  <a:srgbClr val="669900"/>
                </a:solidFill>
                <a:latin typeface="Tahoma"/>
                <a:cs typeface="Tahoma"/>
              </a:rPr>
              <a:t>"stable"</a:t>
            </a:r>
            <a:endParaRPr sz="1650">
              <a:latin typeface="Tahoma"/>
              <a:cs typeface="Tahoma"/>
            </a:endParaRPr>
          </a:p>
          <a:p>
            <a:pPr marL="647065">
              <a:lnSpc>
                <a:spcPts val="1770"/>
              </a:lnSpc>
            </a:pPr>
            <a:r>
              <a:rPr sz="1650" u="none" spc="180" dirty="0">
                <a:solidFill>
                  <a:srgbClr val="0077AA"/>
                </a:solidFill>
                <a:latin typeface="Tahoma"/>
                <a:cs typeface="Tahoma"/>
              </a:rPr>
              <a:t>matchExpressions</a:t>
            </a:r>
            <a:r>
              <a:rPr sz="1650" u="none" spc="180" dirty="0">
                <a:solidFill>
                  <a:srgbClr val="999999"/>
                </a:solidFill>
                <a:latin typeface="Tahoma"/>
                <a:cs typeface="Tahoma"/>
              </a:rPr>
              <a:t>:</a:t>
            </a:r>
            <a:endParaRPr sz="1650">
              <a:latin typeface="Tahoma"/>
              <a:cs typeface="Tahoma"/>
            </a:endParaRPr>
          </a:p>
          <a:p>
            <a:pPr marL="899794">
              <a:lnSpc>
                <a:spcPts val="1930"/>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210" dirty="0">
                <a:solidFill>
                  <a:srgbClr val="999999"/>
                </a:solidFill>
                <a:latin typeface="Tahoma"/>
                <a:cs typeface="Tahoma"/>
              </a:rPr>
              <a:t>{</a:t>
            </a:r>
            <a:r>
              <a:rPr sz="1650" u="none" spc="210" dirty="0">
                <a:solidFill>
                  <a:srgbClr val="0077AA"/>
                </a:solidFill>
                <a:latin typeface="Tahoma"/>
                <a:cs typeface="Tahoma"/>
              </a:rPr>
              <a:t>key</a:t>
            </a:r>
            <a:r>
              <a:rPr sz="1650" u="none" spc="210" dirty="0">
                <a:solidFill>
                  <a:srgbClr val="999999"/>
                </a:solidFill>
                <a:latin typeface="Tahoma"/>
                <a:cs typeface="Tahoma"/>
              </a:rPr>
              <a:t>:</a:t>
            </a:r>
            <a:r>
              <a:rPr sz="1650" u="none" spc="480" dirty="0">
                <a:solidFill>
                  <a:srgbClr val="999999"/>
                </a:solidFill>
                <a:latin typeface="Tahoma"/>
                <a:cs typeface="Tahoma"/>
              </a:rPr>
              <a:t> </a:t>
            </a:r>
            <a:r>
              <a:rPr sz="1650" u="none" spc="185" dirty="0">
                <a:solidFill>
                  <a:srgbClr val="000000"/>
                </a:solidFill>
                <a:latin typeface="Tahoma"/>
                <a:cs typeface="Tahoma"/>
              </a:rPr>
              <a:t>environment</a:t>
            </a:r>
            <a:r>
              <a:rPr sz="1650" u="none" spc="185" dirty="0">
                <a:solidFill>
                  <a:srgbClr val="999999"/>
                </a:solidFill>
                <a:latin typeface="Tahoma"/>
                <a:cs typeface="Tahoma"/>
              </a:rPr>
              <a:t>,</a:t>
            </a:r>
            <a:r>
              <a:rPr sz="1650" u="none" spc="480" dirty="0">
                <a:solidFill>
                  <a:srgbClr val="999999"/>
                </a:solidFill>
                <a:latin typeface="Tahoma"/>
                <a:cs typeface="Tahoma"/>
              </a:rPr>
              <a:t> </a:t>
            </a:r>
            <a:r>
              <a:rPr sz="1650" u="none" spc="235" dirty="0">
                <a:solidFill>
                  <a:srgbClr val="0077AA"/>
                </a:solidFill>
                <a:latin typeface="Tahoma"/>
                <a:cs typeface="Tahoma"/>
              </a:rPr>
              <a:t>operator</a:t>
            </a:r>
            <a:r>
              <a:rPr sz="1650" u="none" spc="235" dirty="0">
                <a:solidFill>
                  <a:srgbClr val="999999"/>
                </a:solidFill>
                <a:latin typeface="Tahoma"/>
                <a:cs typeface="Tahoma"/>
              </a:rPr>
              <a:t>:</a:t>
            </a:r>
            <a:r>
              <a:rPr sz="1650" u="none" spc="484" dirty="0">
                <a:solidFill>
                  <a:srgbClr val="999999"/>
                </a:solidFill>
                <a:latin typeface="Tahoma"/>
                <a:cs typeface="Tahoma"/>
              </a:rPr>
              <a:t> </a:t>
            </a:r>
            <a:r>
              <a:rPr sz="1650" u="none" spc="310" dirty="0">
                <a:solidFill>
                  <a:srgbClr val="000000"/>
                </a:solidFill>
                <a:latin typeface="Tahoma"/>
                <a:cs typeface="Tahoma"/>
              </a:rPr>
              <a:t>In</a:t>
            </a:r>
            <a:r>
              <a:rPr sz="1650" u="none" spc="310" dirty="0">
                <a:solidFill>
                  <a:srgbClr val="999999"/>
                </a:solidFill>
                <a:latin typeface="Tahoma"/>
                <a:cs typeface="Tahoma"/>
              </a:rPr>
              <a:t>,</a:t>
            </a:r>
            <a:r>
              <a:rPr sz="1650" u="none" spc="480" dirty="0">
                <a:solidFill>
                  <a:srgbClr val="999999"/>
                </a:solidFill>
                <a:latin typeface="Tahoma"/>
                <a:cs typeface="Tahoma"/>
              </a:rPr>
              <a:t> </a:t>
            </a:r>
            <a:r>
              <a:rPr sz="1650" u="none" spc="245" dirty="0">
                <a:solidFill>
                  <a:srgbClr val="0077AA"/>
                </a:solidFill>
                <a:latin typeface="Tahoma"/>
                <a:cs typeface="Tahoma"/>
              </a:rPr>
              <a:t>values</a:t>
            </a:r>
            <a:r>
              <a:rPr sz="1650" u="none" spc="245" dirty="0">
                <a:solidFill>
                  <a:srgbClr val="999999"/>
                </a:solidFill>
                <a:latin typeface="Tahoma"/>
                <a:cs typeface="Tahoma"/>
              </a:rPr>
              <a:t>:</a:t>
            </a:r>
            <a:r>
              <a:rPr sz="1650" u="none" spc="480" dirty="0">
                <a:solidFill>
                  <a:srgbClr val="999999"/>
                </a:solidFill>
                <a:latin typeface="Tahoma"/>
                <a:cs typeface="Tahoma"/>
              </a:rPr>
              <a:t> </a:t>
            </a:r>
            <a:r>
              <a:rPr sz="1650" u="none" spc="200" dirty="0">
                <a:solidFill>
                  <a:srgbClr val="999999"/>
                </a:solidFill>
                <a:latin typeface="Tahoma"/>
                <a:cs typeface="Tahoma"/>
              </a:rPr>
              <a:t>[</a:t>
            </a:r>
            <a:r>
              <a:rPr sz="1650" u="none" spc="200" dirty="0">
                <a:solidFill>
                  <a:srgbClr val="000000"/>
                </a:solidFill>
                <a:latin typeface="Tahoma"/>
                <a:cs typeface="Tahoma"/>
              </a:rPr>
              <a:t>dev</a:t>
            </a:r>
            <a:r>
              <a:rPr sz="1650" u="none" spc="200" dirty="0">
                <a:solidFill>
                  <a:srgbClr val="999999"/>
                </a:solidFill>
                <a:latin typeface="Tahoma"/>
                <a:cs typeface="Tahoma"/>
              </a:rPr>
              <a:t>]}</a:t>
            </a:r>
            <a:endParaRPr sz="1650">
              <a:latin typeface="Tahoma"/>
              <a:cs typeface="Tahoma"/>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019550"/>
            <a:chOff x="809624" y="1552574"/>
            <a:chExt cx="12211050" cy="4019550"/>
          </a:xfrm>
        </p:grpSpPr>
        <p:sp>
          <p:nvSpPr>
            <p:cNvPr id="4" name="object 4"/>
            <p:cNvSpPr/>
            <p:nvPr/>
          </p:nvSpPr>
          <p:spPr>
            <a:xfrm>
              <a:off x="809612" y="155257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USING</a:t>
            </a:r>
            <a:r>
              <a:rPr spc="-155" dirty="0"/>
              <a:t> </a:t>
            </a:r>
            <a:r>
              <a:rPr dirty="0"/>
              <a:t>THE</a:t>
            </a:r>
            <a:r>
              <a:rPr spc="-155" dirty="0"/>
              <a:t> </a:t>
            </a:r>
            <a:r>
              <a:rPr spc="-25" dirty="0"/>
              <a:t>PVC</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mypod</a:t>
            </a:r>
            <a:endParaRPr sz="1650">
              <a:latin typeface="Tahoma"/>
              <a:cs typeface="Tahoma"/>
            </a:endParaRPr>
          </a:p>
          <a:p>
            <a:pPr marL="142875">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150" dirty="0">
                <a:solidFill>
                  <a:srgbClr val="0077AA"/>
                </a:solidFill>
                <a:latin typeface="Tahoma"/>
                <a:cs typeface="Tahoma"/>
              </a:rPr>
              <a:t>volumes</a:t>
            </a:r>
            <a:r>
              <a:rPr sz="1650" u="none" spc="150" dirty="0">
                <a:solidFill>
                  <a:srgbClr val="999999"/>
                </a:solidFill>
                <a:latin typeface="Tahoma"/>
                <a:cs typeface="Tahoma"/>
              </a:rPr>
              <a:t>:</a:t>
            </a:r>
            <a:endParaRPr sz="1650">
              <a:latin typeface="Tahoma"/>
              <a:cs typeface="Tahoma"/>
            </a:endParaRPr>
          </a:p>
          <a:p>
            <a:pPr marL="897890" marR="8508365" indent="-250825">
              <a:lnSpc>
                <a:spcPts val="1880"/>
              </a:lnSpc>
              <a:spcBef>
                <a:spcPts val="95"/>
              </a:spcBef>
              <a:buClr>
                <a:srgbClr val="999999"/>
              </a:buClr>
              <a:buChar char="-"/>
              <a:tabLst>
                <a:tab pos="899794"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20" dirty="0">
                <a:solidFill>
                  <a:srgbClr val="000000"/>
                </a:solidFill>
                <a:latin typeface="Tahoma"/>
                <a:cs typeface="Tahoma"/>
              </a:rPr>
              <a:t>mypd 	</a:t>
            </a:r>
            <a:r>
              <a:rPr sz="1650" u="none" spc="200" dirty="0">
                <a:solidFill>
                  <a:srgbClr val="0077AA"/>
                </a:solidFill>
                <a:latin typeface="Tahoma"/>
                <a:cs typeface="Tahoma"/>
              </a:rPr>
              <a:t>persistentVolumeClaim</a:t>
            </a:r>
            <a:r>
              <a:rPr sz="1650" u="none" spc="200" dirty="0">
                <a:solidFill>
                  <a:srgbClr val="999999"/>
                </a:solidFill>
                <a:latin typeface="Tahoma"/>
                <a:cs typeface="Tahoma"/>
              </a:rPr>
              <a:t>:</a:t>
            </a:r>
            <a:endParaRPr sz="1650">
              <a:latin typeface="Tahoma"/>
              <a:cs typeface="Tahoma"/>
            </a:endParaRPr>
          </a:p>
          <a:p>
            <a:pPr marL="1151890">
              <a:lnSpc>
                <a:spcPts val="1770"/>
              </a:lnSpc>
            </a:pPr>
            <a:r>
              <a:rPr sz="1650" u="none" spc="135" dirty="0">
                <a:solidFill>
                  <a:srgbClr val="0077AA"/>
                </a:solidFill>
                <a:latin typeface="Tahoma"/>
                <a:cs typeface="Tahoma"/>
              </a:rPr>
              <a:t>claimName</a:t>
            </a:r>
            <a:r>
              <a:rPr sz="1650" u="none" spc="135" dirty="0">
                <a:solidFill>
                  <a:srgbClr val="999999"/>
                </a:solidFill>
                <a:latin typeface="Tahoma"/>
                <a:cs typeface="Tahoma"/>
              </a:rPr>
              <a:t>:</a:t>
            </a:r>
            <a:r>
              <a:rPr sz="1650" u="none" spc="480" dirty="0">
                <a:solidFill>
                  <a:srgbClr val="999999"/>
                </a:solidFill>
                <a:latin typeface="Tahoma"/>
                <a:cs typeface="Tahoma"/>
              </a:rPr>
              <a:t> </a:t>
            </a:r>
            <a:r>
              <a:rPr sz="1650" u="none" spc="125" dirty="0">
                <a:solidFill>
                  <a:srgbClr val="000000"/>
                </a:solidFill>
                <a:latin typeface="Tahoma"/>
                <a:cs typeface="Tahoma"/>
              </a:rPr>
              <a:t>myclaim</a:t>
            </a:r>
            <a:endParaRPr sz="1650">
              <a:latin typeface="Tahoma"/>
              <a:cs typeface="Tahoma"/>
            </a:endParaRPr>
          </a:p>
          <a:p>
            <a:pPr marL="394970">
              <a:lnSpc>
                <a:spcPts val="1875"/>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7890" marR="8886825" indent="-250825">
              <a:lnSpc>
                <a:spcPts val="1880"/>
              </a:lnSpc>
              <a:spcBef>
                <a:spcPts val="95"/>
              </a:spcBef>
              <a:buClr>
                <a:srgbClr val="999999"/>
              </a:buClr>
              <a:buChar char="-"/>
              <a:tabLst>
                <a:tab pos="899794"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40" dirty="0">
                <a:solidFill>
                  <a:srgbClr val="000000"/>
                </a:solidFill>
                <a:latin typeface="Tahoma"/>
                <a:cs typeface="Tahoma"/>
              </a:rPr>
              <a:t>myfrontend 	</a:t>
            </a: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40" dirty="0">
                <a:solidFill>
                  <a:srgbClr val="000000"/>
                </a:solidFill>
                <a:latin typeface="Tahoma"/>
                <a:cs typeface="Tahoma"/>
              </a:rPr>
              <a:t>nginx</a:t>
            </a:r>
            <a:r>
              <a:rPr sz="1650" u="none" spc="240" dirty="0">
                <a:solidFill>
                  <a:srgbClr val="999999"/>
                </a:solidFill>
                <a:latin typeface="Tahoma"/>
                <a:cs typeface="Tahoma"/>
              </a:rPr>
              <a:t>:</a:t>
            </a:r>
            <a:r>
              <a:rPr sz="1650" u="none" spc="240" dirty="0">
                <a:solidFill>
                  <a:srgbClr val="000000"/>
                </a:solidFill>
                <a:latin typeface="Tahoma"/>
                <a:cs typeface="Tahoma"/>
              </a:rPr>
              <a:t>stable 	</a:t>
            </a:r>
            <a:r>
              <a:rPr sz="1650" u="none" spc="114" dirty="0">
                <a:solidFill>
                  <a:srgbClr val="0077AA"/>
                </a:solidFill>
                <a:latin typeface="Tahoma"/>
                <a:cs typeface="Tahoma"/>
              </a:rPr>
              <a:t>volumeMounts</a:t>
            </a:r>
            <a:r>
              <a:rPr sz="1650" u="none" spc="114" dirty="0">
                <a:solidFill>
                  <a:srgbClr val="999999"/>
                </a:solidFill>
                <a:latin typeface="Tahoma"/>
                <a:cs typeface="Tahoma"/>
              </a:rPr>
              <a:t>:</a:t>
            </a:r>
            <a:endParaRPr sz="1650">
              <a:latin typeface="Tahoma"/>
              <a:cs typeface="Tahoma"/>
            </a:endParaRPr>
          </a:p>
          <a:p>
            <a:pPr marL="1151890">
              <a:lnSpc>
                <a:spcPts val="1764"/>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0" dirty="0">
                <a:solidFill>
                  <a:srgbClr val="999999"/>
                </a:solidFill>
                <a:latin typeface="Tahoma"/>
                <a:cs typeface="Tahoma"/>
              </a:rPr>
              <a:t> </a:t>
            </a:r>
            <a:r>
              <a:rPr sz="1650" u="none" spc="-20" dirty="0">
                <a:solidFill>
                  <a:srgbClr val="000000"/>
                </a:solidFill>
                <a:latin typeface="Tahoma"/>
                <a:cs typeface="Tahoma"/>
              </a:rPr>
              <a:t>mypd</a:t>
            </a:r>
            <a:endParaRPr sz="1650">
              <a:latin typeface="Tahoma"/>
              <a:cs typeface="Tahoma"/>
            </a:endParaRPr>
          </a:p>
          <a:p>
            <a:pPr marL="1403985">
              <a:lnSpc>
                <a:spcPts val="1930"/>
              </a:lnSpc>
            </a:pPr>
            <a:r>
              <a:rPr sz="1650" u="none" spc="135" dirty="0">
                <a:solidFill>
                  <a:srgbClr val="0077AA"/>
                </a:solidFill>
                <a:latin typeface="Tahoma"/>
                <a:cs typeface="Tahoma"/>
              </a:rPr>
              <a:t>mountPath</a:t>
            </a:r>
            <a:r>
              <a:rPr sz="1650" u="none" spc="135" dirty="0">
                <a:solidFill>
                  <a:srgbClr val="999999"/>
                </a:solidFill>
                <a:latin typeface="Tahoma"/>
                <a:cs typeface="Tahoma"/>
              </a:rPr>
              <a:t>:</a:t>
            </a:r>
            <a:r>
              <a:rPr sz="1650" u="none" spc="475" dirty="0">
                <a:solidFill>
                  <a:srgbClr val="999999"/>
                </a:solidFill>
                <a:latin typeface="Tahoma"/>
                <a:cs typeface="Tahoma"/>
              </a:rPr>
              <a:t> </a:t>
            </a:r>
            <a:r>
              <a:rPr sz="1650" u="none" spc="125" dirty="0">
                <a:solidFill>
                  <a:srgbClr val="000000"/>
                </a:solidFill>
                <a:latin typeface="Tahoma"/>
                <a:cs typeface="Tahoma"/>
              </a:rPr>
              <a:t>/var/www/html</a:t>
            </a:r>
            <a:endParaRPr sz="1650">
              <a:latin typeface="Tahoma"/>
              <a:cs typeface="Tahoma"/>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828925"/>
            <a:chOff x="809624" y="1552574"/>
            <a:chExt cx="12211050" cy="2828925"/>
          </a:xfrm>
        </p:grpSpPr>
        <p:sp>
          <p:nvSpPr>
            <p:cNvPr id="4" name="object 4"/>
            <p:cNvSpPr/>
            <p:nvPr/>
          </p:nvSpPr>
          <p:spPr>
            <a:xfrm>
              <a:off x="809612" y="1552574"/>
              <a:ext cx="12211050" cy="2828925"/>
            </a:xfrm>
            <a:custGeom>
              <a:avLst/>
              <a:gdLst/>
              <a:ahLst/>
              <a:cxnLst/>
              <a:rect l="l" t="t" r="r" b="b"/>
              <a:pathLst>
                <a:path w="12211050" h="2828925">
                  <a:moveTo>
                    <a:pt x="12211050" y="0"/>
                  </a:moveTo>
                  <a:lnTo>
                    <a:pt x="12201525" y="0"/>
                  </a:lnTo>
                  <a:lnTo>
                    <a:pt x="12201525" y="2819400"/>
                  </a:lnTo>
                  <a:lnTo>
                    <a:pt x="0" y="2819400"/>
                  </a:lnTo>
                  <a:lnTo>
                    <a:pt x="0" y="2828925"/>
                  </a:lnTo>
                  <a:lnTo>
                    <a:pt x="12201525" y="2828925"/>
                  </a:lnTo>
                  <a:lnTo>
                    <a:pt x="12211050" y="2828925"/>
                  </a:lnTo>
                  <a:lnTo>
                    <a:pt x="12211050" y="2819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828925"/>
            </a:xfrm>
            <a:custGeom>
              <a:avLst/>
              <a:gdLst/>
              <a:ahLst/>
              <a:cxnLst/>
              <a:rect l="l" t="t" r="r" b="b"/>
              <a:pathLst>
                <a:path w="9525" h="2828925">
                  <a:moveTo>
                    <a:pt x="0" y="2828924"/>
                  </a:moveTo>
                  <a:lnTo>
                    <a:pt x="0" y="0"/>
                  </a:lnTo>
                  <a:lnTo>
                    <a:pt x="9524" y="9524"/>
                  </a:lnTo>
                  <a:lnTo>
                    <a:pt x="9524" y="2819399"/>
                  </a:lnTo>
                  <a:lnTo>
                    <a:pt x="0" y="2828924"/>
                  </a:lnTo>
                  <a:close/>
                </a:path>
              </a:pathLst>
            </a:custGeom>
            <a:solidFill>
              <a:srgbClr val="ED2137"/>
            </a:solidFill>
          </p:spPr>
          <p:txBody>
            <a:bodyPr wrap="square" lIns="0" tIns="0" rIns="0" bIns="0" rtlCol="0"/>
            <a:lstStyle/>
            <a:p>
              <a:endParaRPr/>
            </a:p>
          </p:txBody>
        </p:sp>
        <p:sp>
          <p:nvSpPr>
            <p:cNvPr id="6" name="object 6"/>
            <p:cNvSpPr/>
            <p:nvPr/>
          </p:nvSpPr>
          <p:spPr>
            <a:xfrm>
              <a:off x="3751073" y="3120767"/>
              <a:ext cx="488950" cy="159385"/>
            </a:xfrm>
            <a:custGeom>
              <a:avLst/>
              <a:gdLst/>
              <a:ahLst/>
              <a:cxnLst/>
              <a:rect l="l" t="t" r="r" b="b"/>
              <a:pathLst>
                <a:path w="488950" h="159385">
                  <a:moveTo>
                    <a:pt x="58117" y="32537"/>
                  </a:moveTo>
                  <a:lnTo>
                    <a:pt x="30593" y="32537"/>
                  </a:lnTo>
                  <a:lnTo>
                    <a:pt x="30593" y="0"/>
                  </a:lnTo>
                  <a:lnTo>
                    <a:pt x="58117" y="0"/>
                  </a:lnTo>
                  <a:lnTo>
                    <a:pt x="58117" y="32537"/>
                  </a:lnTo>
                  <a:close/>
                </a:path>
                <a:path w="488950" h="159385">
                  <a:moveTo>
                    <a:pt x="100886" y="55866"/>
                  </a:moveTo>
                  <a:lnTo>
                    <a:pt x="0" y="55866"/>
                  </a:lnTo>
                  <a:lnTo>
                    <a:pt x="0" y="32537"/>
                  </a:lnTo>
                  <a:lnTo>
                    <a:pt x="100886" y="32537"/>
                  </a:lnTo>
                  <a:lnTo>
                    <a:pt x="100886" y="55866"/>
                  </a:lnTo>
                  <a:close/>
                </a:path>
                <a:path w="488950" h="159385">
                  <a:moveTo>
                    <a:pt x="100886" y="155832"/>
                  </a:moveTo>
                  <a:lnTo>
                    <a:pt x="73516" y="155832"/>
                  </a:lnTo>
                  <a:lnTo>
                    <a:pt x="62843" y="155224"/>
                  </a:lnTo>
                  <a:lnTo>
                    <a:pt x="31216" y="124231"/>
                  </a:lnTo>
                  <a:lnTo>
                    <a:pt x="30593" y="113727"/>
                  </a:lnTo>
                  <a:lnTo>
                    <a:pt x="30593" y="55866"/>
                  </a:lnTo>
                  <a:lnTo>
                    <a:pt x="58117" y="55866"/>
                  </a:lnTo>
                  <a:lnTo>
                    <a:pt x="58117" y="121026"/>
                  </a:lnTo>
                  <a:lnTo>
                    <a:pt x="59293" y="125921"/>
                  </a:lnTo>
                  <a:lnTo>
                    <a:pt x="61647" y="128410"/>
                  </a:lnTo>
                  <a:lnTo>
                    <a:pt x="64034" y="130866"/>
                  </a:lnTo>
                  <a:lnTo>
                    <a:pt x="68605" y="132094"/>
                  </a:lnTo>
                  <a:lnTo>
                    <a:pt x="100886" y="132094"/>
                  </a:lnTo>
                  <a:lnTo>
                    <a:pt x="100886" y="155832"/>
                  </a:lnTo>
                  <a:close/>
                </a:path>
                <a:path w="488950" h="159385">
                  <a:moveTo>
                    <a:pt x="239631" y="46248"/>
                  </a:moveTo>
                  <a:lnTo>
                    <a:pt x="175528" y="46248"/>
                  </a:lnTo>
                  <a:lnTo>
                    <a:pt x="175876" y="43729"/>
                  </a:lnTo>
                  <a:lnTo>
                    <a:pt x="210726" y="29774"/>
                  </a:lnTo>
                  <a:lnTo>
                    <a:pt x="215774" y="29774"/>
                  </a:lnTo>
                  <a:lnTo>
                    <a:pt x="220515" y="30422"/>
                  </a:lnTo>
                  <a:lnTo>
                    <a:pt x="229382" y="32980"/>
                  </a:lnTo>
                  <a:lnTo>
                    <a:pt x="234277" y="35402"/>
                  </a:lnTo>
                  <a:lnTo>
                    <a:pt x="239631" y="38983"/>
                  </a:lnTo>
                  <a:lnTo>
                    <a:pt x="239631" y="46248"/>
                  </a:lnTo>
                  <a:close/>
                </a:path>
                <a:path w="488950" h="159385">
                  <a:moveTo>
                    <a:pt x="177421" y="155832"/>
                  </a:moveTo>
                  <a:lnTo>
                    <a:pt x="149795" y="155832"/>
                  </a:lnTo>
                  <a:lnTo>
                    <a:pt x="149795" y="32537"/>
                  </a:lnTo>
                  <a:lnTo>
                    <a:pt x="177421" y="32537"/>
                  </a:lnTo>
                  <a:lnTo>
                    <a:pt x="175876" y="43729"/>
                  </a:lnTo>
                  <a:lnTo>
                    <a:pt x="174641" y="44918"/>
                  </a:lnTo>
                  <a:lnTo>
                    <a:pt x="175528" y="46248"/>
                  </a:lnTo>
                  <a:lnTo>
                    <a:pt x="239631" y="46248"/>
                  </a:lnTo>
                  <a:lnTo>
                    <a:pt x="239631" y="55866"/>
                  </a:lnTo>
                  <a:lnTo>
                    <a:pt x="209294" y="55866"/>
                  </a:lnTo>
                  <a:lnTo>
                    <a:pt x="201978" y="56470"/>
                  </a:lnTo>
                  <a:lnTo>
                    <a:pt x="177421" y="94491"/>
                  </a:lnTo>
                  <a:lnTo>
                    <a:pt x="177421" y="155832"/>
                  </a:lnTo>
                  <a:close/>
                </a:path>
                <a:path w="488950" h="159385">
                  <a:moveTo>
                    <a:pt x="175528" y="46248"/>
                  </a:moveTo>
                  <a:lnTo>
                    <a:pt x="174641" y="44918"/>
                  </a:lnTo>
                  <a:lnTo>
                    <a:pt x="175876" y="43729"/>
                  </a:lnTo>
                  <a:lnTo>
                    <a:pt x="175528" y="46248"/>
                  </a:lnTo>
                  <a:close/>
                </a:path>
                <a:path w="488950" h="159385">
                  <a:moveTo>
                    <a:pt x="239631" y="69423"/>
                  </a:moveTo>
                  <a:lnTo>
                    <a:pt x="231309" y="62943"/>
                  </a:lnTo>
                  <a:lnTo>
                    <a:pt x="225289" y="59072"/>
                  </a:lnTo>
                  <a:lnTo>
                    <a:pt x="221572" y="57810"/>
                  </a:lnTo>
                  <a:lnTo>
                    <a:pt x="217764" y="56470"/>
                  </a:lnTo>
                  <a:lnTo>
                    <a:pt x="217613" y="56470"/>
                  </a:lnTo>
                  <a:lnTo>
                    <a:pt x="213796" y="55866"/>
                  </a:lnTo>
                  <a:lnTo>
                    <a:pt x="239631" y="55866"/>
                  </a:lnTo>
                  <a:lnTo>
                    <a:pt x="239631" y="69423"/>
                  </a:lnTo>
                  <a:close/>
                </a:path>
                <a:path w="488950" h="159385">
                  <a:moveTo>
                    <a:pt x="306497" y="158799"/>
                  </a:moveTo>
                  <a:lnTo>
                    <a:pt x="298005" y="158799"/>
                  </a:lnTo>
                  <a:lnTo>
                    <a:pt x="288738" y="157990"/>
                  </a:lnTo>
                  <a:lnTo>
                    <a:pt x="261285" y="129919"/>
                  </a:lnTo>
                  <a:lnTo>
                    <a:pt x="258867" y="108100"/>
                  </a:lnTo>
                  <a:lnTo>
                    <a:pt x="258867" y="32742"/>
                  </a:lnTo>
                  <a:lnTo>
                    <a:pt x="286391" y="32742"/>
                  </a:lnTo>
                  <a:lnTo>
                    <a:pt x="286391" y="117445"/>
                  </a:lnTo>
                  <a:lnTo>
                    <a:pt x="287841" y="124062"/>
                  </a:lnTo>
                  <a:lnTo>
                    <a:pt x="290740" y="127950"/>
                  </a:lnTo>
                  <a:lnTo>
                    <a:pt x="293673" y="131804"/>
                  </a:lnTo>
                  <a:lnTo>
                    <a:pt x="298243" y="133731"/>
                  </a:lnTo>
                  <a:lnTo>
                    <a:pt x="355150" y="133731"/>
                  </a:lnTo>
                  <a:lnTo>
                    <a:pt x="355150" y="145395"/>
                  </a:lnTo>
                  <a:lnTo>
                    <a:pt x="329212" y="145395"/>
                  </a:lnTo>
                  <a:lnTo>
                    <a:pt x="328860" y="147568"/>
                  </a:lnTo>
                  <a:lnTo>
                    <a:pt x="326944" y="149249"/>
                  </a:lnTo>
                  <a:lnTo>
                    <a:pt x="313983" y="156889"/>
                  </a:lnTo>
                  <a:lnTo>
                    <a:pt x="306497" y="158799"/>
                  </a:lnTo>
                  <a:close/>
                </a:path>
                <a:path w="488950" h="159385">
                  <a:moveTo>
                    <a:pt x="355150" y="133731"/>
                  </a:moveTo>
                  <a:lnTo>
                    <a:pt x="311886" y="133731"/>
                  </a:lnTo>
                  <a:lnTo>
                    <a:pt x="317582" y="131105"/>
                  </a:lnTo>
                  <a:lnTo>
                    <a:pt x="325528" y="120566"/>
                  </a:lnTo>
                  <a:lnTo>
                    <a:pt x="327524" y="112568"/>
                  </a:lnTo>
                  <a:lnTo>
                    <a:pt x="327524" y="32742"/>
                  </a:lnTo>
                  <a:lnTo>
                    <a:pt x="355150" y="32742"/>
                  </a:lnTo>
                  <a:lnTo>
                    <a:pt x="355150" y="133731"/>
                  </a:lnTo>
                  <a:close/>
                </a:path>
                <a:path w="488950" h="159385">
                  <a:moveTo>
                    <a:pt x="328860" y="147568"/>
                  </a:moveTo>
                  <a:lnTo>
                    <a:pt x="329137" y="145856"/>
                  </a:lnTo>
                  <a:lnTo>
                    <a:pt x="329212" y="145395"/>
                  </a:lnTo>
                  <a:lnTo>
                    <a:pt x="329860" y="146691"/>
                  </a:lnTo>
                  <a:lnTo>
                    <a:pt x="328860" y="147568"/>
                  </a:lnTo>
                  <a:close/>
                </a:path>
                <a:path w="488950" h="159385">
                  <a:moveTo>
                    <a:pt x="355150" y="155832"/>
                  </a:moveTo>
                  <a:lnTo>
                    <a:pt x="327524" y="155832"/>
                  </a:lnTo>
                  <a:lnTo>
                    <a:pt x="328860" y="147568"/>
                  </a:lnTo>
                  <a:lnTo>
                    <a:pt x="329860" y="146691"/>
                  </a:lnTo>
                  <a:lnTo>
                    <a:pt x="329212" y="145395"/>
                  </a:lnTo>
                  <a:lnTo>
                    <a:pt x="355150" y="145395"/>
                  </a:lnTo>
                  <a:lnTo>
                    <a:pt x="355150" y="155832"/>
                  </a:lnTo>
                  <a:close/>
                </a:path>
                <a:path w="488950" h="159385">
                  <a:moveTo>
                    <a:pt x="445310" y="158799"/>
                  </a:moveTo>
                  <a:lnTo>
                    <a:pt x="438796" y="158799"/>
                  </a:lnTo>
                  <a:lnTo>
                    <a:pt x="425267" y="157718"/>
                  </a:lnTo>
                  <a:lnTo>
                    <a:pt x="386811" y="132052"/>
                  </a:lnTo>
                  <a:lnTo>
                    <a:pt x="377682" y="94594"/>
                  </a:lnTo>
                  <a:lnTo>
                    <a:pt x="377660" y="94287"/>
                  </a:lnTo>
                  <a:lnTo>
                    <a:pt x="386620" y="57025"/>
                  </a:lnTo>
                  <a:lnTo>
                    <a:pt x="423767" y="30785"/>
                  </a:lnTo>
                  <a:lnTo>
                    <a:pt x="424533" y="30785"/>
                  </a:lnTo>
                  <a:lnTo>
                    <a:pt x="436033" y="29774"/>
                  </a:lnTo>
                  <a:lnTo>
                    <a:pt x="473687" y="45941"/>
                  </a:lnTo>
                  <a:lnTo>
                    <a:pt x="479784" y="54424"/>
                  </a:lnTo>
                  <a:lnTo>
                    <a:pt x="427394" y="54424"/>
                  </a:lnTo>
                  <a:lnTo>
                    <a:pt x="420907" y="57025"/>
                  </a:lnTo>
                  <a:lnTo>
                    <a:pt x="410778" y="67394"/>
                  </a:lnTo>
                  <a:lnTo>
                    <a:pt x="408117" y="71657"/>
                  </a:lnTo>
                  <a:lnTo>
                    <a:pt x="407943" y="73788"/>
                  </a:lnTo>
                  <a:lnTo>
                    <a:pt x="407853" y="74897"/>
                  </a:lnTo>
                  <a:lnTo>
                    <a:pt x="487253" y="74897"/>
                  </a:lnTo>
                  <a:lnTo>
                    <a:pt x="488370" y="84669"/>
                  </a:lnTo>
                  <a:lnTo>
                    <a:pt x="488370" y="94594"/>
                  </a:lnTo>
                  <a:lnTo>
                    <a:pt x="406820" y="94594"/>
                  </a:lnTo>
                  <a:lnTo>
                    <a:pt x="406893" y="98328"/>
                  </a:lnTo>
                  <a:lnTo>
                    <a:pt x="407016" y="104691"/>
                  </a:lnTo>
                  <a:lnTo>
                    <a:pt x="408369" y="113139"/>
                  </a:lnTo>
                  <a:lnTo>
                    <a:pt x="410797" y="119764"/>
                  </a:lnTo>
                  <a:lnTo>
                    <a:pt x="410879" y="119988"/>
                  </a:lnTo>
                  <a:lnTo>
                    <a:pt x="439001" y="134140"/>
                  </a:lnTo>
                  <a:lnTo>
                    <a:pt x="483151" y="134140"/>
                  </a:lnTo>
                  <a:lnTo>
                    <a:pt x="483151" y="148567"/>
                  </a:lnTo>
                  <a:lnTo>
                    <a:pt x="452029" y="158032"/>
                  </a:lnTo>
                  <a:lnTo>
                    <a:pt x="445310" y="158799"/>
                  </a:lnTo>
                  <a:close/>
                </a:path>
                <a:path w="488950" h="159385">
                  <a:moveTo>
                    <a:pt x="487253" y="74897"/>
                  </a:moveTo>
                  <a:lnTo>
                    <a:pt x="460385" y="74897"/>
                  </a:lnTo>
                  <a:lnTo>
                    <a:pt x="460038" y="71657"/>
                  </a:lnTo>
                  <a:lnTo>
                    <a:pt x="459976" y="71077"/>
                  </a:lnTo>
                  <a:lnTo>
                    <a:pt x="457657" y="66712"/>
                  </a:lnTo>
                  <a:lnTo>
                    <a:pt x="449349" y="57025"/>
                  </a:lnTo>
                  <a:lnTo>
                    <a:pt x="449232" y="56889"/>
                  </a:lnTo>
                  <a:lnTo>
                    <a:pt x="443138" y="54424"/>
                  </a:lnTo>
                  <a:lnTo>
                    <a:pt x="479784" y="54424"/>
                  </a:lnTo>
                  <a:lnTo>
                    <a:pt x="484264" y="63706"/>
                  </a:lnTo>
                  <a:lnTo>
                    <a:pt x="487126" y="73788"/>
                  </a:lnTo>
                  <a:lnTo>
                    <a:pt x="487253" y="74897"/>
                  </a:lnTo>
                  <a:close/>
                </a:path>
                <a:path w="488950" h="159385">
                  <a:moveTo>
                    <a:pt x="488370" y="98328"/>
                  </a:moveTo>
                  <a:lnTo>
                    <a:pt x="403086" y="94594"/>
                  </a:lnTo>
                  <a:lnTo>
                    <a:pt x="488370" y="94594"/>
                  </a:lnTo>
                  <a:lnTo>
                    <a:pt x="488370" y="98328"/>
                  </a:lnTo>
                  <a:close/>
                </a:path>
                <a:path w="488950" h="159385">
                  <a:moveTo>
                    <a:pt x="483151" y="134140"/>
                  </a:moveTo>
                  <a:lnTo>
                    <a:pt x="444594" y="134140"/>
                  </a:lnTo>
                  <a:lnTo>
                    <a:pt x="450494" y="133236"/>
                  </a:lnTo>
                  <a:lnTo>
                    <a:pt x="456702" y="131429"/>
                  </a:lnTo>
                  <a:lnTo>
                    <a:pt x="461847" y="129683"/>
                  </a:lnTo>
                  <a:lnTo>
                    <a:pt x="467970" y="127157"/>
                  </a:lnTo>
                  <a:lnTo>
                    <a:pt x="475071" y="123851"/>
                  </a:lnTo>
                  <a:lnTo>
                    <a:pt x="483151" y="119764"/>
                  </a:lnTo>
                  <a:lnTo>
                    <a:pt x="483151" y="134140"/>
                  </a:lnTo>
                  <a:close/>
                </a:path>
              </a:pathLst>
            </a:custGeom>
            <a:solidFill>
              <a:srgbClr val="ED9900"/>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EXAMPLE</a:t>
            </a:r>
            <a:r>
              <a:rPr spc="-165" dirty="0"/>
              <a:t> </a:t>
            </a:r>
            <a:r>
              <a:rPr dirty="0"/>
              <a:t>OF</a:t>
            </a:r>
            <a:r>
              <a:rPr spc="-160" dirty="0"/>
              <a:t> </a:t>
            </a:r>
            <a:r>
              <a:rPr spc="-110" dirty="0"/>
              <a:t>STORAGECLASS</a:t>
            </a:r>
          </a:p>
        </p:txBody>
      </p:sp>
      <p:sp>
        <p:nvSpPr>
          <p:cNvPr id="8" name="object 8"/>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8382634">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40" dirty="0">
                <a:solidFill>
                  <a:srgbClr val="000000"/>
                </a:solidFill>
                <a:latin typeface="Tahoma"/>
                <a:cs typeface="Tahoma"/>
              </a:rPr>
              <a:t>storage.k8s.io/v1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04" dirty="0">
                <a:solidFill>
                  <a:srgbClr val="000000"/>
                </a:solidFill>
                <a:latin typeface="Tahoma"/>
                <a:cs typeface="Tahoma"/>
              </a:rPr>
              <a:t>StorageClass</a:t>
            </a:r>
            <a:endParaRPr sz="1650">
              <a:latin typeface="Tahoma"/>
              <a:cs typeface="Tahoma"/>
            </a:endParaRPr>
          </a:p>
          <a:p>
            <a:pPr marL="142875">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142875" marR="8508365" indent="252095">
              <a:lnSpc>
                <a:spcPts val="1880"/>
              </a:lnSpc>
              <a:spcBef>
                <a:spcPts val="9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75" dirty="0">
                <a:solidFill>
                  <a:srgbClr val="999999"/>
                </a:solidFill>
                <a:latin typeface="Tahoma"/>
                <a:cs typeface="Tahoma"/>
              </a:rPr>
              <a:t>  </a:t>
            </a:r>
            <a:r>
              <a:rPr sz="1650" u="none" dirty="0">
                <a:solidFill>
                  <a:srgbClr val="000000"/>
                </a:solidFill>
                <a:latin typeface="Tahoma"/>
                <a:cs typeface="Tahoma"/>
              </a:rPr>
              <a:t>my</a:t>
            </a:r>
            <a:r>
              <a:rPr sz="1650" u="none" dirty="0">
                <a:solidFill>
                  <a:srgbClr val="999999"/>
                </a:solidFill>
                <a:latin typeface="Tahoma"/>
                <a:cs typeface="Tahoma"/>
              </a:rPr>
              <a:t>-</a:t>
            </a:r>
            <a:r>
              <a:rPr sz="1650" u="none" spc="150" dirty="0">
                <a:solidFill>
                  <a:srgbClr val="000000"/>
                </a:solidFill>
                <a:latin typeface="Tahoma"/>
                <a:cs typeface="Tahoma"/>
              </a:rPr>
              <a:t>custom</a:t>
            </a:r>
            <a:r>
              <a:rPr sz="1650" u="none" spc="150" dirty="0">
                <a:solidFill>
                  <a:srgbClr val="999999"/>
                </a:solidFill>
                <a:latin typeface="Tahoma"/>
                <a:cs typeface="Tahoma"/>
              </a:rPr>
              <a:t>-</a:t>
            </a:r>
            <a:r>
              <a:rPr sz="1650" u="none" spc="280" dirty="0">
                <a:solidFill>
                  <a:srgbClr val="000000"/>
                </a:solidFill>
                <a:latin typeface="Tahoma"/>
                <a:cs typeface="Tahoma"/>
              </a:rPr>
              <a:t>class </a:t>
            </a:r>
            <a:r>
              <a:rPr sz="1650" u="none" spc="270" dirty="0">
                <a:solidFill>
                  <a:srgbClr val="0077AA"/>
                </a:solidFill>
                <a:latin typeface="Tahoma"/>
                <a:cs typeface="Tahoma"/>
              </a:rPr>
              <a:t>provisioner</a:t>
            </a:r>
            <a:r>
              <a:rPr sz="1650" u="none" spc="270" dirty="0">
                <a:solidFill>
                  <a:srgbClr val="999999"/>
                </a:solidFill>
                <a:latin typeface="Tahoma"/>
                <a:cs typeface="Tahoma"/>
              </a:rPr>
              <a:t>:</a:t>
            </a:r>
            <a:r>
              <a:rPr sz="1650" u="none" dirty="0">
                <a:solidFill>
                  <a:srgbClr val="999999"/>
                </a:solidFill>
                <a:latin typeface="Tahoma"/>
                <a:cs typeface="Tahoma"/>
              </a:rPr>
              <a:t>  </a:t>
            </a:r>
            <a:r>
              <a:rPr sz="1650" u="none" spc="190" dirty="0">
                <a:solidFill>
                  <a:srgbClr val="000000"/>
                </a:solidFill>
                <a:latin typeface="Tahoma"/>
                <a:cs typeface="Tahoma"/>
              </a:rPr>
              <a:t>ebs.csi.aws.com </a:t>
            </a:r>
            <a:r>
              <a:rPr sz="1650" u="none" spc="165" dirty="0">
                <a:solidFill>
                  <a:srgbClr val="0077AA"/>
                </a:solidFill>
                <a:latin typeface="Tahoma"/>
                <a:cs typeface="Tahoma"/>
              </a:rPr>
              <a:t>allowVolumeExpansion</a:t>
            </a:r>
            <a:r>
              <a:rPr sz="1650" u="none" spc="165" dirty="0">
                <a:solidFill>
                  <a:srgbClr val="999999"/>
                </a:solidFill>
                <a:latin typeface="Tahoma"/>
                <a:cs typeface="Tahoma"/>
              </a:rPr>
              <a:t>:</a:t>
            </a:r>
            <a:endParaRPr sz="1650">
              <a:latin typeface="Tahoma"/>
              <a:cs typeface="Tahoma"/>
            </a:endParaRPr>
          </a:p>
          <a:p>
            <a:pPr marL="142875">
              <a:lnSpc>
                <a:spcPts val="1764"/>
              </a:lnSpc>
            </a:pPr>
            <a:r>
              <a:rPr sz="1650" u="none" spc="140" dirty="0">
                <a:solidFill>
                  <a:srgbClr val="0077AA"/>
                </a:solidFill>
                <a:latin typeface="Tahoma"/>
                <a:cs typeface="Tahoma"/>
              </a:rPr>
              <a:t>volumeBindingMode</a:t>
            </a:r>
            <a:r>
              <a:rPr sz="1650" u="none" spc="140" dirty="0">
                <a:solidFill>
                  <a:srgbClr val="999999"/>
                </a:solidFill>
                <a:latin typeface="Tahoma"/>
                <a:cs typeface="Tahoma"/>
              </a:rPr>
              <a:t>:</a:t>
            </a:r>
            <a:r>
              <a:rPr sz="1650" u="none" spc="15" dirty="0">
                <a:solidFill>
                  <a:srgbClr val="999999"/>
                </a:solidFill>
                <a:latin typeface="Tahoma"/>
                <a:cs typeface="Tahoma"/>
              </a:rPr>
              <a:t>  </a:t>
            </a:r>
            <a:r>
              <a:rPr sz="1650" u="none" spc="175" dirty="0">
                <a:solidFill>
                  <a:srgbClr val="000000"/>
                </a:solidFill>
                <a:latin typeface="Tahoma"/>
                <a:cs typeface="Tahoma"/>
              </a:rPr>
              <a:t>WaitForFirstConsumer</a:t>
            </a:r>
            <a:endParaRPr sz="1650">
              <a:latin typeface="Tahoma"/>
              <a:cs typeface="Tahoma"/>
            </a:endParaRPr>
          </a:p>
          <a:p>
            <a:pPr marL="394970" marR="8003540" indent="-252729">
              <a:lnSpc>
                <a:spcPts val="1880"/>
              </a:lnSpc>
              <a:spcBef>
                <a:spcPts val="95"/>
              </a:spcBef>
            </a:pPr>
            <a:r>
              <a:rPr sz="1650" u="none" spc="175" dirty="0">
                <a:solidFill>
                  <a:srgbClr val="0077AA"/>
                </a:solidFill>
                <a:latin typeface="Tahoma"/>
                <a:cs typeface="Tahoma"/>
              </a:rPr>
              <a:t>parameters</a:t>
            </a:r>
            <a:r>
              <a:rPr sz="1650" u="none" spc="175" dirty="0">
                <a:solidFill>
                  <a:srgbClr val="999999"/>
                </a:solidFill>
                <a:latin typeface="Tahoma"/>
                <a:cs typeface="Tahoma"/>
              </a:rPr>
              <a:t>: </a:t>
            </a:r>
            <a:r>
              <a:rPr sz="1650" u="none" spc="275" dirty="0">
                <a:solidFill>
                  <a:srgbClr val="0077AA"/>
                </a:solidFill>
                <a:latin typeface="Tahoma"/>
                <a:cs typeface="Tahoma"/>
              </a:rPr>
              <a:t>csi.storage.k8s.io/fsType</a:t>
            </a:r>
            <a:r>
              <a:rPr sz="1650" u="none" spc="275" dirty="0">
                <a:solidFill>
                  <a:srgbClr val="999999"/>
                </a:solidFill>
                <a:latin typeface="Tahoma"/>
                <a:cs typeface="Tahoma"/>
              </a:rPr>
              <a:t>:</a:t>
            </a:r>
            <a:r>
              <a:rPr sz="1650" u="none" spc="20" dirty="0">
                <a:solidFill>
                  <a:srgbClr val="999999"/>
                </a:solidFill>
                <a:latin typeface="Tahoma"/>
                <a:cs typeface="Tahoma"/>
              </a:rPr>
              <a:t>  </a:t>
            </a:r>
            <a:r>
              <a:rPr sz="1650" u="none" spc="270" dirty="0">
                <a:solidFill>
                  <a:srgbClr val="000000"/>
                </a:solidFill>
                <a:latin typeface="Tahoma"/>
                <a:cs typeface="Tahoma"/>
              </a:rPr>
              <a:t>xfs </a:t>
            </a:r>
            <a:r>
              <a:rPr sz="1650" u="none" spc="240" dirty="0">
                <a:solidFill>
                  <a:srgbClr val="0077AA"/>
                </a:solidFill>
                <a:latin typeface="Tahoma"/>
                <a:cs typeface="Tahoma"/>
              </a:rPr>
              <a:t>type</a:t>
            </a:r>
            <a:r>
              <a:rPr sz="1650" u="none" spc="240" dirty="0">
                <a:solidFill>
                  <a:srgbClr val="999999"/>
                </a:solidFill>
                <a:latin typeface="Tahoma"/>
                <a:cs typeface="Tahoma"/>
              </a:rPr>
              <a:t>:</a:t>
            </a:r>
            <a:r>
              <a:rPr sz="1650" u="none" spc="490" dirty="0">
                <a:solidFill>
                  <a:srgbClr val="999999"/>
                </a:solidFill>
                <a:latin typeface="Tahoma"/>
                <a:cs typeface="Tahoma"/>
              </a:rPr>
              <a:t> </a:t>
            </a:r>
            <a:r>
              <a:rPr sz="1650" u="none" spc="55" dirty="0">
                <a:solidFill>
                  <a:srgbClr val="000000"/>
                </a:solidFill>
                <a:latin typeface="Tahoma"/>
                <a:cs typeface="Tahoma"/>
              </a:rPr>
              <a:t>gp3</a:t>
            </a:r>
            <a:endParaRPr sz="1650">
              <a:latin typeface="Tahoma"/>
              <a:cs typeface="Tahoma"/>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17615" y="6133494"/>
            <a:ext cx="4360663" cy="388115"/>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05064" y="4060818"/>
            <a:ext cx="5515610" cy="1339850"/>
          </a:xfrm>
          <a:prstGeom prst="rect">
            <a:avLst/>
          </a:prstGeom>
        </p:spPr>
        <p:txBody>
          <a:bodyPr vert="horz" wrap="square" lIns="0" tIns="12700" rIns="0" bIns="0" rtlCol="0">
            <a:spAutoFit/>
          </a:bodyPr>
          <a:lstStyle/>
          <a:p>
            <a:pPr marL="1636395" marR="5080" indent="-1624330">
              <a:lnSpc>
                <a:spcPct val="107800"/>
              </a:lnSpc>
              <a:spcBef>
                <a:spcPts val="100"/>
              </a:spcBef>
            </a:pPr>
            <a:r>
              <a:rPr sz="4000" spc="-55" dirty="0"/>
              <a:t>CONFIGURATION</a:t>
            </a:r>
            <a:r>
              <a:rPr sz="4000" spc="-155" dirty="0"/>
              <a:t> </a:t>
            </a:r>
            <a:r>
              <a:rPr sz="4000" spc="75" dirty="0"/>
              <a:t>AND </a:t>
            </a:r>
            <a:r>
              <a:rPr sz="4000" spc="-50" dirty="0"/>
              <a:t>SECRETS</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9</a:t>
            </a:r>
            <a:endParaRPr sz="1450">
              <a:latin typeface="Trebuchet MS"/>
              <a:cs typeface="Trebuchet MS"/>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sp>
        <p:nvSpPr>
          <p:cNvPr id="6" name="object 6"/>
          <p:cNvSpPr txBox="1"/>
          <p:nvPr/>
        </p:nvSpPr>
        <p:spPr>
          <a:xfrm>
            <a:off x="1177924" y="1574164"/>
            <a:ext cx="2808605" cy="1463675"/>
          </a:xfrm>
          <a:prstGeom prst="rect">
            <a:avLst/>
          </a:prstGeom>
        </p:spPr>
        <p:txBody>
          <a:bodyPr vert="horz" wrap="square" lIns="0" tIns="12700" rIns="0" bIns="0" rtlCol="0">
            <a:spAutoFit/>
          </a:bodyPr>
          <a:lstStyle/>
          <a:p>
            <a:pPr marL="12700" marR="5080">
              <a:lnSpc>
                <a:spcPct val="148800"/>
              </a:lnSpc>
              <a:spcBef>
                <a:spcPts val="100"/>
              </a:spcBef>
            </a:pPr>
            <a:r>
              <a:rPr sz="2100" spc="60" dirty="0">
                <a:solidFill>
                  <a:srgbClr val="333333"/>
                </a:solidFill>
                <a:latin typeface="Trebuchet MS"/>
                <a:cs typeface="Trebuchet MS"/>
              </a:rPr>
              <a:t>Environment</a:t>
            </a:r>
            <a:r>
              <a:rPr sz="2100" spc="-40" dirty="0">
                <a:solidFill>
                  <a:srgbClr val="333333"/>
                </a:solidFill>
                <a:latin typeface="Trebuchet MS"/>
                <a:cs typeface="Trebuchet MS"/>
              </a:rPr>
              <a:t> </a:t>
            </a:r>
            <a:r>
              <a:rPr sz="2100" spc="-10" dirty="0">
                <a:solidFill>
                  <a:srgbClr val="333333"/>
                </a:solidFill>
                <a:latin typeface="Trebuchet MS"/>
                <a:cs typeface="Trebuchet MS"/>
              </a:rPr>
              <a:t>variables </a:t>
            </a:r>
            <a:r>
              <a:rPr sz="2100" spc="85" dirty="0">
                <a:solidFill>
                  <a:srgbClr val="333333"/>
                </a:solidFill>
                <a:latin typeface="Trebuchet MS"/>
                <a:cs typeface="Trebuchet MS"/>
              </a:rPr>
              <a:t>ConfigMaps</a:t>
            </a:r>
            <a:endParaRPr sz="2100">
              <a:latin typeface="Trebuchet MS"/>
              <a:cs typeface="Trebuchet MS"/>
            </a:endParaRPr>
          </a:p>
          <a:p>
            <a:pPr marL="12700">
              <a:lnSpc>
                <a:spcPct val="100000"/>
              </a:lnSpc>
              <a:spcBef>
                <a:spcPts val="1305"/>
              </a:spcBef>
            </a:pPr>
            <a:r>
              <a:rPr sz="2100" spc="-10" dirty="0">
                <a:solidFill>
                  <a:srgbClr val="333333"/>
                </a:solidFill>
                <a:latin typeface="Trebuchet MS"/>
                <a:cs typeface="Trebuchet MS"/>
              </a:rPr>
              <a:t>Secrets</a:t>
            </a:r>
            <a:endParaRPr sz="2100">
              <a:latin typeface="Trebuchet MS"/>
              <a:cs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PLACEMENT</a:t>
            </a:r>
            <a:r>
              <a:rPr spc="-80" dirty="0"/>
              <a:t> </a:t>
            </a:r>
            <a:r>
              <a:rPr spc="85" dirty="0"/>
              <a:t>AND</a:t>
            </a:r>
            <a:r>
              <a:rPr spc="-75" dirty="0"/>
              <a:t> </a:t>
            </a:r>
            <a:r>
              <a:rPr spc="-65" dirty="0"/>
              <a:t>CONTAINER</a:t>
            </a:r>
            <a:r>
              <a:rPr spc="-75" dirty="0"/>
              <a:t> </a:t>
            </a:r>
            <a:r>
              <a:rPr spc="-160" dirty="0"/>
              <a:t>LIFECYCLES</a:t>
            </a:r>
          </a:p>
        </p:txBody>
      </p:sp>
      <p:pic>
        <p:nvPicPr>
          <p:cNvPr id="3" name="object 3"/>
          <p:cNvPicPr/>
          <p:nvPr/>
        </p:nvPicPr>
        <p:blipFill>
          <a:blip r:embed="rId2" cstate="print"/>
          <a:stretch>
            <a:fillRect/>
          </a:stretch>
        </p:blipFill>
        <p:spPr>
          <a:xfrm>
            <a:off x="933449" y="2200274"/>
            <a:ext cx="95250" cy="95249"/>
          </a:xfrm>
          <a:prstGeom prst="rect">
            <a:avLst/>
          </a:prstGeom>
        </p:spPr>
      </p:pic>
      <p:pic>
        <p:nvPicPr>
          <p:cNvPr id="4" name="object 4"/>
          <p:cNvPicPr/>
          <p:nvPr/>
        </p:nvPicPr>
        <p:blipFill>
          <a:blip r:embed="rId2" cstate="print"/>
          <a:stretch>
            <a:fillRect/>
          </a:stretch>
        </p:blipFill>
        <p:spPr>
          <a:xfrm>
            <a:off x="933449" y="2686049"/>
            <a:ext cx="95250" cy="95249"/>
          </a:xfrm>
          <a:prstGeom prst="rect">
            <a:avLst/>
          </a:prstGeom>
        </p:spPr>
      </p:pic>
      <p:pic>
        <p:nvPicPr>
          <p:cNvPr id="5" name="object 5"/>
          <p:cNvPicPr/>
          <p:nvPr/>
        </p:nvPicPr>
        <p:blipFill>
          <a:blip r:embed="rId2" cstate="print"/>
          <a:stretch>
            <a:fillRect/>
          </a:stretch>
        </p:blipFill>
        <p:spPr>
          <a:xfrm>
            <a:off x="933449" y="3162299"/>
            <a:ext cx="95250" cy="95249"/>
          </a:xfrm>
          <a:prstGeom prst="rect">
            <a:avLst/>
          </a:prstGeom>
        </p:spPr>
      </p:pic>
      <p:pic>
        <p:nvPicPr>
          <p:cNvPr id="6" name="object 6"/>
          <p:cNvPicPr/>
          <p:nvPr/>
        </p:nvPicPr>
        <p:blipFill>
          <a:blip r:embed="rId2" cstate="print"/>
          <a:stretch>
            <a:fillRect/>
          </a:stretch>
        </p:blipFill>
        <p:spPr>
          <a:xfrm>
            <a:off x="933449" y="3648074"/>
            <a:ext cx="95250" cy="95249"/>
          </a:xfrm>
          <a:prstGeom prst="rect">
            <a:avLst/>
          </a:prstGeom>
        </p:spPr>
      </p:pic>
      <p:sp>
        <p:nvSpPr>
          <p:cNvPr id="7" name="object 7"/>
          <p:cNvSpPr txBox="1"/>
          <p:nvPr/>
        </p:nvSpPr>
        <p:spPr>
          <a:xfrm>
            <a:off x="796924" y="1511300"/>
            <a:ext cx="10480675" cy="234569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orchestrator</a:t>
            </a:r>
            <a:r>
              <a:rPr sz="2100" spc="25" dirty="0">
                <a:solidFill>
                  <a:srgbClr val="333333"/>
                </a:solidFill>
                <a:latin typeface="Trebuchet MS"/>
                <a:cs typeface="Trebuchet MS"/>
              </a:rPr>
              <a:t> </a:t>
            </a:r>
            <a:r>
              <a:rPr sz="2100" spc="-50" dirty="0">
                <a:solidFill>
                  <a:srgbClr val="333333"/>
                </a:solidFill>
                <a:latin typeface="Trebuchet MS"/>
                <a:cs typeface="Trebuchet MS"/>
              </a:rPr>
              <a:t>will</a:t>
            </a:r>
            <a:r>
              <a:rPr sz="2100" spc="25" dirty="0">
                <a:solidFill>
                  <a:srgbClr val="333333"/>
                </a:solidFill>
                <a:latin typeface="Trebuchet MS"/>
                <a:cs typeface="Trebuchet MS"/>
              </a:rPr>
              <a:t> </a:t>
            </a:r>
            <a:r>
              <a:rPr sz="2100" spc="85" dirty="0">
                <a:solidFill>
                  <a:srgbClr val="333333"/>
                </a:solidFill>
                <a:latin typeface="Trebuchet MS"/>
                <a:cs typeface="Trebuchet MS"/>
              </a:rPr>
              <a:t>choose</a:t>
            </a:r>
            <a:r>
              <a:rPr sz="2100" spc="25" dirty="0">
                <a:solidFill>
                  <a:srgbClr val="333333"/>
                </a:solidFill>
                <a:latin typeface="Trebuchet MS"/>
                <a:cs typeface="Trebuchet MS"/>
              </a:rPr>
              <a:t> </a:t>
            </a:r>
            <a:r>
              <a:rPr sz="2100" spc="55" dirty="0">
                <a:solidFill>
                  <a:srgbClr val="333333"/>
                </a:solidFill>
                <a:latin typeface="Trebuchet MS"/>
                <a:cs typeface="Trebuchet MS"/>
              </a:rPr>
              <a:t>where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75" dirty="0">
                <a:solidFill>
                  <a:srgbClr val="333333"/>
                </a:solidFill>
                <a:latin typeface="Trebuchet MS"/>
                <a:cs typeface="Trebuchet MS"/>
              </a:rPr>
              <a:t>host</a:t>
            </a:r>
            <a:r>
              <a:rPr sz="2100" spc="25" dirty="0">
                <a:solidFill>
                  <a:srgbClr val="333333"/>
                </a:solidFill>
                <a:latin typeface="Trebuchet MS"/>
                <a:cs typeface="Trebuchet MS"/>
              </a:rPr>
              <a:t> </a:t>
            </a:r>
            <a:r>
              <a:rPr sz="2100" spc="80" dirty="0">
                <a:solidFill>
                  <a:srgbClr val="333333"/>
                </a:solidFill>
                <a:latin typeface="Trebuchet MS"/>
                <a:cs typeface="Trebuchet MS"/>
              </a:rPr>
              <a:t>your</a:t>
            </a:r>
            <a:r>
              <a:rPr sz="2100" spc="25" dirty="0">
                <a:solidFill>
                  <a:srgbClr val="333333"/>
                </a:solidFill>
                <a:latin typeface="Trebuchet MS"/>
                <a:cs typeface="Trebuchet MS"/>
              </a:rPr>
              <a:t> </a:t>
            </a:r>
            <a:r>
              <a:rPr sz="2100" dirty="0">
                <a:solidFill>
                  <a:srgbClr val="333333"/>
                </a:solidFill>
                <a:latin typeface="Trebuchet MS"/>
                <a:cs typeface="Trebuchet MS"/>
              </a:rPr>
              <a:t>containers</a:t>
            </a:r>
            <a:r>
              <a:rPr sz="2100" spc="25" dirty="0">
                <a:solidFill>
                  <a:srgbClr val="333333"/>
                </a:solidFill>
                <a:latin typeface="Trebuchet MS"/>
                <a:cs typeface="Trebuchet MS"/>
              </a:rPr>
              <a:t> </a:t>
            </a:r>
            <a:r>
              <a:rPr sz="2100" spc="50" dirty="0">
                <a:solidFill>
                  <a:srgbClr val="333333"/>
                </a:solidFill>
                <a:latin typeface="Trebuchet MS"/>
                <a:cs typeface="Trebuchet MS"/>
              </a:rPr>
              <a:t>according</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10" dirty="0">
                <a:solidFill>
                  <a:srgbClr val="333333"/>
                </a:solidFill>
                <a:latin typeface="Trebuchet MS"/>
                <a:cs typeface="Trebuchet MS"/>
              </a:rPr>
              <a:t>constraints:</a:t>
            </a:r>
            <a:endParaRPr sz="2100">
              <a:latin typeface="Trebuchet MS"/>
              <a:cs typeface="Trebuchet MS"/>
            </a:endParaRPr>
          </a:p>
          <a:p>
            <a:pPr marL="393065" marR="2933700">
              <a:lnSpc>
                <a:spcPct val="151800"/>
              </a:lnSpc>
              <a:spcBef>
                <a:spcPts val="525"/>
              </a:spcBef>
            </a:pPr>
            <a:r>
              <a:rPr sz="2100" dirty="0">
                <a:solidFill>
                  <a:srgbClr val="333333"/>
                </a:solidFill>
                <a:latin typeface="Trebuchet MS"/>
                <a:cs typeface="Trebuchet MS"/>
              </a:rPr>
              <a:t>technical</a:t>
            </a:r>
            <a:r>
              <a:rPr sz="2100" spc="-40" dirty="0">
                <a:solidFill>
                  <a:srgbClr val="333333"/>
                </a:solidFill>
                <a:latin typeface="Trebuchet MS"/>
                <a:cs typeface="Trebuchet MS"/>
              </a:rPr>
              <a:t> </a:t>
            </a:r>
            <a:r>
              <a:rPr sz="2100" dirty="0">
                <a:solidFill>
                  <a:srgbClr val="333333"/>
                </a:solidFill>
                <a:latin typeface="Trebuchet MS"/>
                <a:cs typeface="Trebuchet MS"/>
              </a:rPr>
              <a:t>constraints:</a:t>
            </a:r>
            <a:r>
              <a:rPr sz="2100" spc="-35" dirty="0">
                <a:solidFill>
                  <a:srgbClr val="333333"/>
                </a:solidFill>
                <a:latin typeface="Trebuchet MS"/>
                <a:cs typeface="Trebuchet MS"/>
              </a:rPr>
              <a:t> </a:t>
            </a:r>
            <a:r>
              <a:rPr sz="2100" dirty="0">
                <a:solidFill>
                  <a:srgbClr val="333333"/>
                </a:solidFill>
                <a:latin typeface="Trebuchet MS"/>
                <a:cs typeface="Trebuchet MS"/>
              </a:rPr>
              <a:t>network,</a:t>
            </a:r>
            <a:r>
              <a:rPr sz="2100" spc="-40" dirty="0">
                <a:solidFill>
                  <a:srgbClr val="333333"/>
                </a:solidFill>
                <a:latin typeface="Trebuchet MS"/>
                <a:cs typeface="Trebuchet MS"/>
              </a:rPr>
              <a:t> </a:t>
            </a:r>
            <a:r>
              <a:rPr sz="2100" spc="65" dirty="0">
                <a:solidFill>
                  <a:srgbClr val="333333"/>
                </a:solidFill>
                <a:latin typeface="Trebuchet MS"/>
                <a:cs typeface="Trebuchet MS"/>
              </a:rPr>
              <a:t>hardware</a:t>
            </a:r>
            <a:r>
              <a:rPr sz="2100" spc="-35" dirty="0">
                <a:solidFill>
                  <a:srgbClr val="333333"/>
                </a:solidFill>
                <a:latin typeface="Trebuchet MS"/>
                <a:cs typeface="Trebuchet MS"/>
              </a:rPr>
              <a:t> </a:t>
            </a:r>
            <a:r>
              <a:rPr sz="2100" dirty="0">
                <a:solidFill>
                  <a:srgbClr val="333333"/>
                </a:solidFill>
                <a:latin typeface="Trebuchet MS"/>
                <a:cs typeface="Trebuchet MS"/>
              </a:rPr>
              <a:t>(GPU,</a:t>
            </a:r>
            <a:r>
              <a:rPr sz="2100" spc="-40" dirty="0">
                <a:solidFill>
                  <a:srgbClr val="333333"/>
                </a:solidFill>
                <a:latin typeface="Trebuchet MS"/>
                <a:cs typeface="Trebuchet MS"/>
              </a:rPr>
              <a:t> </a:t>
            </a:r>
            <a:r>
              <a:rPr sz="2100" spc="70" dirty="0">
                <a:solidFill>
                  <a:srgbClr val="333333"/>
                </a:solidFill>
                <a:latin typeface="Trebuchet MS"/>
                <a:cs typeface="Trebuchet MS"/>
              </a:rPr>
              <a:t>HDD/SSD) </a:t>
            </a:r>
            <a:r>
              <a:rPr sz="2100" dirty="0">
                <a:solidFill>
                  <a:srgbClr val="333333"/>
                </a:solidFill>
                <a:latin typeface="Trebuchet MS"/>
                <a:cs typeface="Trebuchet MS"/>
              </a:rPr>
              <a:t>co-localisation</a:t>
            </a:r>
            <a:r>
              <a:rPr sz="2100" spc="-30" dirty="0">
                <a:solidFill>
                  <a:srgbClr val="333333"/>
                </a:solidFill>
                <a:latin typeface="Trebuchet MS"/>
                <a:cs typeface="Trebuchet MS"/>
              </a:rPr>
              <a:t> </a:t>
            </a:r>
            <a:r>
              <a:rPr sz="2100" spc="-60" dirty="0">
                <a:solidFill>
                  <a:srgbClr val="333333"/>
                </a:solidFill>
                <a:latin typeface="Trebuchet MS"/>
                <a:cs typeface="Trebuchet MS"/>
              </a:rPr>
              <a:t>(affinity,</a:t>
            </a:r>
            <a:r>
              <a:rPr sz="2100" spc="-30" dirty="0">
                <a:solidFill>
                  <a:srgbClr val="333333"/>
                </a:solidFill>
                <a:latin typeface="Trebuchet MS"/>
                <a:cs typeface="Trebuchet MS"/>
              </a:rPr>
              <a:t> </a:t>
            </a:r>
            <a:r>
              <a:rPr sz="2100" dirty="0">
                <a:solidFill>
                  <a:srgbClr val="333333"/>
                </a:solidFill>
                <a:latin typeface="Trebuchet MS"/>
                <a:cs typeface="Trebuchet MS"/>
              </a:rPr>
              <a:t>anti-</a:t>
            </a:r>
            <a:r>
              <a:rPr sz="2100" spc="-55" dirty="0">
                <a:solidFill>
                  <a:srgbClr val="333333"/>
                </a:solidFill>
                <a:latin typeface="Trebuchet MS"/>
                <a:cs typeface="Trebuchet MS"/>
              </a:rPr>
              <a:t>affinity,</a:t>
            </a:r>
            <a:r>
              <a:rPr sz="2100" spc="-30" dirty="0">
                <a:solidFill>
                  <a:srgbClr val="333333"/>
                </a:solidFill>
                <a:latin typeface="Trebuchet MS"/>
                <a:cs typeface="Trebuchet MS"/>
              </a:rPr>
              <a:t> </a:t>
            </a:r>
            <a:r>
              <a:rPr sz="2100" spc="-20" dirty="0">
                <a:solidFill>
                  <a:srgbClr val="333333"/>
                </a:solidFill>
                <a:latin typeface="Trebuchet MS"/>
                <a:cs typeface="Trebuchet MS"/>
              </a:rPr>
              <a:t>...)</a:t>
            </a:r>
            <a:endParaRPr sz="2100">
              <a:latin typeface="Trebuchet MS"/>
              <a:cs typeface="Trebuchet MS"/>
            </a:endParaRPr>
          </a:p>
          <a:p>
            <a:pPr marL="393065" marR="4711065">
              <a:lnSpc>
                <a:spcPts val="3829"/>
              </a:lnSpc>
              <a:spcBef>
                <a:spcPts val="65"/>
              </a:spcBef>
            </a:pPr>
            <a:r>
              <a:rPr sz="2100" spc="105" dirty="0">
                <a:solidFill>
                  <a:srgbClr val="333333"/>
                </a:solidFill>
                <a:latin typeface="Trebuchet MS"/>
                <a:cs typeface="Trebuchet MS"/>
              </a:rPr>
              <a:t>number</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10" dirty="0">
                <a:solidFill>
                  <a:srgbClr val="333333"/>
                </a:solidFill>
                <a:latin typeface="Trebuchet MS"/>
                <a:cs typeface="Trebuchet MS"/>
              </a:rPr>
              <a:t>replicas/copies </a:t>
            </a:r>
            <a:r>
              <a:rPr sz="2100" spc="10" dirty="0">
                <a:solidFill>
                  <a:srgbClr val="333333"/>
                </a:solidFill>
                <a:latin typeface="Trebuchet MS"/>
                <a:cs typeface="Trebuchet MS"/>
              </a:rPr>
              <a:t>CPU/memory/storage</a:t>
            </a:r>
            <a:r>
              <a:rPr sz="2100" spc="145" dirty="0">
                <a:solidFill>
                  <a:srgbClr val="333333"/>
                </a:solidFill>
                <a:latin typeface="Trebuchet MS"/>
                <a:cs typeface="Trebuchet MS"/>
              </a:rPr>
              <a:t> </a:t>
            </a:r>
            <a:r>
              <a:rPr sz="2100" spc="65" dirty="0">
                <a:solidFill>
                  <a:srgbClr val="333333"/>
                </a:solidFill>
                <a:latin typeface="Trebuchet MS"/>
                <a:cs typeface="Trebuchet MS"/>
              </a:rPr>
              <a:t>resources</a:t>
            </a:r>
            <a:r>
              <a:rPr sz="2100" spc="150" dirty="0">
                <a:solidFill>
                  <a:srgbClr val="333333"/>
                </a:solidFill>
                <a:latin typeface="Trebuchet MS"/>
                <a:cs typeface="Trebuchet MS"/>
              </a:rPr>
              <a:t> </a:t>
            </a:r>
            <a:r>
              <a:rPr sz="2100" spc="-10" dirty="0">
                <a:solidFill>
                  <a:srgbClr val="333333"/>
                </a:solidFill>
                <a:latin typeface="Trebuchet MS"/>
                <a:cs typeface="Trebuchet MS"/>
              </a:rPr>
              <a:t>availability</a:t>
            </a:r>
            <a:endParaRPr sz="2100">
              <a:latin typeface="Trebuchet MS"/>
              <a:cs typeface="Trebuchet MS"/>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ENVIRONMENT</a:t>
            </a:r>
            <a:r>
              <a:rPr spc="-220" dirty="0"/>
              <a:t> </a:t>
            </a:r>
            <a:r>
              <a:rPr spc="-60" dirty="0"/>
              <a:t>VARIABLES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2" cstate="print"/>
          <a:stretch>
            <a:fillRect/>
          </a:stretch>
        </p:blipFill>
        <p:spPr>
          <a:xfrm>
            <a:off x="933449" y="3095624"/>
            <a:ext cx="95250" cy="95249"/>
          </a:xfrm>
          <a:prstGeom prst="rect">
            <a:avLst/>
          </a:prstGeom>
        </p:spPr>
      </p:pic>
      <p:pic>
        <p:nvPicPr>
          <p:cNvPr id="7" name="object 7"/>
          <p:cNvPicPr/>
          <p:nvPr/>
        </p:nvPicPr>
        <p:blipFill>
          <a:blip r:embed="rId3" cstate="print"/>
          <a:stretch>
            <a:fillRect/>
          </a:stretch>
        </p:blipFill>
        <p:spPr>
          <a:xfrm>
            <a:off x="1309687" y="3567112"/>
            <a:ext cx="104775" cy="104774"/>
          </a:xfrm>
          <a:prstGeom prst="rect">
            <a:avLst/>
          </a:prstGeom>
        </p:spPr>
      </p:pic>
      <p:pic>
        <p:nvPicPr>
          <p:cNvPr id="8" name="object 8"/>
          <p:cNvPicPr/>
          <p:nvPr/>
        </p:nvPicPr>
        <p:blipFill>
          <a:blip r:embed="rId3" cstate="print"/>
          <a:stretch>
            <a:fillRect/>
          </a:stretch>
        </p:blipFill>
        <p:spPr>
          <a:xfrm>
            <a:off x="1309687" y="4043362"/>
            <a:ext cx="104775" cy="104774"/>
          </a:xfrm>
          <a:prstGeom prst="rect">
            <a:avLst/>
          </a:prstGeom>
        </p:spPr>
      </p:pic>
      <p:pic>
        <p:nvPicPr>
          <p:cNvPr id="9" name="object 9"/>
          <p:cNvPicPr/>
          <p:nvPr/>
        </p:nvPicPr>
        <p:blipFill>
          <a:blip r:embed="rId3" cstate="print"/>
          <a:stretch>
            <a:fillRect/>
          </a:stretch>
        </p:blipFill>
        <p:spPr>
          <a:xfrm>
            <a:off x="1309687" y="4529137"/>
            <a:ext cx="104775" cy="104774"/>
          </a:xfrm>
          <a:prstGeom prst="rect">
            <a:avLst/>
          </a:prstGeom>
        </p:spPr>
      </p:pic>
      <p:sp>
        <p:nvSpPr>
          <p:cNvPr id="10" name="object 10"/>
          <p:cNvSpPr txBox="1"/>
          <p:nvPr/>
        </p:nvSpPr>
        <p:spPr>
          <a:xfrm>
            <a:off x="1177924" y="1345564"/>
            <a:ext cx="10759440" cy="3397250"/>
          </a:xfrm>
          <a:prstGeom prst="rect">
            <a:avLst/>
          </a:prstGeom>
        </p:spPr>
        <p:txBody>
          <a:bodyPr vert="horz" wrap="square" lIns="0" tIns="12700" rIns="0" bIns="0" rtlCol="0">
            <a:spAutoFit/>
          </a:bodyPr>
          <a:lstStyle/>
          <a:p>
            <a:pPr marL="12700" marR="5080">
              <a:lnSpc>
                <a:spcPct val="151800"/>
              </a:lnSpc>
              <a:spcBef>
                <a:spcPts val="100"/>
              </a:spcBef>
            </a:pP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95" dirty="0">
                <a:solidFill>
                  <a:srgbClr val="333333"/>
                </a:solidFill>
                <a:latin typeface="Trebuchet MS"/>
                <a:cs typeface="Trebuchet MS"/>
              </a:rPr>
              <a:t>purpose</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containers</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55" dirty="0">
                <a:solidFill>
                  <a:srgbClr val="333333"/>
                </a:solidFill>
                <a:latin typeface="Trebuchet MS"/>
                <a:cs typeface="Trebuchet MS"/>
              </a:rPr>
              <a:t>be</a:t>
            </a:r>
            <a:r>
              <a:rPr sz="2100" spc="-25" dirty="0">
                <a:solidFill>
                  <a:srgbClr val="333333"/>
                </a:solidFill>
                <a:latin typeface="Trebuchet MS"/>
                <a:cs typeface="Trebuchet MS"/>
              </a:rPr>
              <a:t> </a:t>
            </a:r>
            <a:r>
              <a:rPr sz="2100" dirty="0">
                <a:solidFill>
                  <a:srgbClr val="333333"/>
                </a:solidFill>
                <a:latin typeface="Trebuchet MS"/>
                <a:cs typeface="Trebuchet MS"/>
              </a:rPr>
              <a:t>able</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spc="105" dirty="0">
                <a:solidFill>
                  <a:srgbClr val="333333"/>
                </a:solidFill>
                <a:latin typeface="Trebuchet MS"/>
                <a:cs typeface="Trebuchet MS"/>
              </a:rPr>
              <a:t>use</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5" dirty="0">
                <a:solidFill>
                  <a:srgbClr val="333333"/>
                </a:solidFill>
                <a:latin typeface="Trebuchet MS"/>
                <a:cs typeface="Trebuchet MS"/>
              </a:rPr>
              <a:t>same</a:t>
            </a:r>
            <a:r>
              <a:rPr sz="2100" spc="-30" dirty="0">
                <a:solidFill>
                  <a:srgbClr val="333333"/>
                </a:solidFill>
                <a:latin typeface="Trebuchet MS"/>
                <a:cs typeface="Trebuchet MS"/>
              </a:rPr>
              <a:t> </a:t>
            </a:r>
            <a:r>
              <a:rPr sz="2100" spc="55" dirty="0">
                <a:solidFill>
                  <a:srgbClr val="333333"/>
                </a:solidFill>
                <a:latin typeface="Trebuchet MS"/>
                <a:cs typeface="Trebuchet MS"/>
              </a:rPr>
              <a:t>image</a:t>
            </a:r>
            <a:r>
              <a:rPr sz="2100" spc="-30" dirty="0">
                <a:solidFill>
                  <a:srgbClr val="333333"/>
                </a:solidFill>
                <a:latin typeface="Trebuchet MS"/>
                <a:cs typeface="Trebuchet MS"/>
              </a:rPr>
              <a:t> </a:t>
            </a:r>
            <a:r>
              <a:rPr sz="2100" spc="85" dirty="0">
                <a:solidFill>
                  <a:srgbClr val="333333"/>
                </a:solidFill>
                <a:latin typeface="Trebuchet MS"/>
                <a:cs typeface="Trebuchet MS"/>
              </a:rPr>
              <a:t>across</a:t>
            </a:r>
            <a:r>
              <a:rPr sz="2100" spc="-25" dirty="0">
                <a:solidFill>
                  <a:srgbClr val="333333"/>
                </a:solidFill>
                <a:latin typeface="Trebuchet MS"/>
                <a:cs typeface="Trebuchet MS"/>
              </a:rPr>
              <a:t> </a:t>
            </a:r>
            <a:r>
              <a:rPr sz="2100" spc="-40" dirty="0">
                <a:solidFill>
                  <a:srgbClr val="333333"/>
                </a:solidFill>
                <a:latin typeface="Trebuchet MS"/>
                <a:cs typeface="Trebuchet MS"/>
              </a:rPr>
              <a:t>all</a:t>
            </a:r>
            <a:r>
              <a:rPr sz="2100" spc="-30" dirty="0">
                <a:solidFill>
                  <a:srgbClr val="333333"/>
                </a:solidFill>
                <a:latin typeface="Trebuchet MS"/>
                <a:cs typeface="Trebuchet MS"/>
              </a:rPr>
              <a:t> </a:t>
            </a:r>
            <a:r>
              <a:rPr sz="2100" spc="40" dirty="0">
                <a:solidFill>
                  <a:srgbClr val="333333"/>
                </a:solidFill>
                <a:latin typeface="Trebuchet MS"/>
                <a:cs typeface="Trebuchet MS"/>
              </a:rPr>
              <a:t>environments </a:t>
            </a:r>
            <a:r>
              <a:rPr sz="2100" spc="60" dirty="0">
                <a:solidFill>
                  <a:srgbClr val="333333"/>
                </a:solidFill>
                <a:latin typeface="Trebuchet MS"/>
                <a:cs typeface="Trebuchet MS"/>
              </a:rPr>
              <a:t>But</a:t>
            </a:r>
            <a:r>
              <a:rPr sz="2100" spc="-50" dirty="0">
                <a:solidFill>
                  <a:srgbClr val="333333"/>
                </a:solidFill>
                <a:latin typeface="Trebuchet MS"/>
                <a:cs typeface="Trebuchet MS"/>
              </a:rPr>
              <a:t> </a:t>
            </a:r>
            <a:r>
              <a:rPr sz="2100" dirty="0">
                <a:solidFill>
                  <a:srgbClr val="333333"/>
                </a:solidFill>
                <a:latin typeface="Trebuchet MS"/>
                <a:cs typeface="Trebuchet MS"/>
              </a:rPr>
              <a:t>each</a:t>
            </a:r>
            <a:r>
              <a:rPr sz="2100" spc="-50" dirty="0">
                <a:solidFill>
                  <a:srgbClr val="333333"/>
                </a:solidFill>
                <a:latin typeface="Trebuchet MS"/>
                <a:cs typeface="Trebuchet MS"/>
              </a:rPr>
              <a:t> </a:t>
            </a:r>
            <a:r>
              <a:rPr sz="2100" spc="60" dirty="0">
                <a:solidFill>
                  <a:srgbClr val="333333"/>
                </a:solidFill>
                <a:latin typeface="Trebuchet MS"/>
                <a:cs typeface="Trebuchet MS"/>
              </a:rPr>
              <a:t>environment</a:t>
            </a:r>
            <a:r>
              <a:rPr sz="2100" spc="-50" dirty="0">
                <a:solidFill>
                  <a:srgbClr val="333333"/>
                </a:solidFill>
                <a:latin typeface="Trebuchet MS"/>
                <a:cs typeface="Trebuchet MS"/>
              </a:rPr>
              <a:t> </a:t>
            </a:r>
            <a:r>
              <a:rPr sz="2100" spc="90" dirty="0">
                <a:solidFill>
                  <a:srgbClr val="333333"/>
                </a:solidFill>
                <a:latin typeface="Trebuchet MS"/>
                <a:cs typeface="Trebuchet MS"/>
              </a:rPr>
              <a:t>comes</a:t>
            </a:r>
            <a:r>
              <a:rPr sz="2100" spc="-45" dirty="0">
                <a:solidFill>
                  <a:srgbClr val="333333"/>
                </a:solidFill>
                <a:latin typeface="Trebuchet MS"/>
                <a:cs typeface="Trebuchet MS"/>
              </a:rPr>
              <a:t> </a:t>
            </a:r>
            <a:r>
              <a:rPr sz="2100" dirty="0">
                <a:solidFill>
                  <a:srgbClr val="333333"/>
                </a:solidFill>
                <a:latin typeface="Trebuchet MS"/>
                <a:cs typeface="Trebuchet MS"/>
              </a:rPr>
              <a:t>with</a:t>
            </a:r>
            <a:r>
              <a:rPr sz="2100" spc="-50" dirty="0">
                <a:solidFill>
                  <a:srgbClr val="333333"/>
                </a:solidFill>
                <a:latin typeface="Trebuchet MS"/>
                <a:cs typeface="Trebuchet MS"/>
              </a:rPr>
              <a:t> </a:t>
            </a:r>
            <a:r>
              <a:rPr sz="2100" dirty="0">
                <a:solidFill>
                  <a:srgbClr val="333333"/>
                </a:solidFill>
                <a:latin typeface="Trebuchet MS"/>
                <a:cs typeface="Trebuchet MS"/>
              </a:rPr>
              <a:t>its</a:t>
            </a:r>
            <a:r>
              <a:rPr sz="2100" spc="-50" dirty="0">
                <a:solidFill>
                  <a:srgbClr val="333333"/>
                </a:solidFill>
                <a:latin typeface="Trebuchet MS"/>
                <a:cs typeface="Trebuchet MS"/>
              </a:rPr>
              <a:t> </a:t>
            </a:r>
            <a:r>
              <a:rPr sz="2100" spc="100" dirty="0">
                <a:solidFill>
                  <a:srgbClr val="333333"/>
                </a:solidFill>
                <a:latin typeface="Trebuchet MS"/>
                <a:cs typeface="Trebuchet MS"/>
              </a:rPr>
              <a:t>own</a:t>
            </a:r>
            <a:r>
              <a:rPr sz="2100" spc="-50" dirty="0">
                <a:solidFill>
                  <a:srgbClr val="333333"/>
                </a:solidFill>
                <a:latin typeface="Trebuchet MS"/>
                <a:cs typeface="Trebuchet MS"/>
              </a:rPr>
              <a:t> </a:t>
            </a:r>
            <a:r>
              <a:rPr sz="2100" spc="-10" dirty="0">
                <a:solidFill>
                  <a:srgbClr val="333333"/>
                </a:solidFill>
                <a:latin typeface="Trebuchet MS"/>
                <a:cs typeface="Trebuchet MS"/>
              </a:rPr>
              <a:t>characteristics</a:t>
            </a:r>
            <a:endParaRPr sz="2100">
              <a:latin typeface="Trebuchet MS"/>
              <a:cs typeface="Trebuchet MS"/>
            </a:endParaRPr>
          </a:p>
          <a:p>
            <a:pPr marL="12700" marR="996315">
              <a:lnSpc>
                <a:spcPts val="3829"/>
              </a:lnSpc>
              <a:spcBef>
                <a:spcPts val="265"/>
              </a:spcBef>
            </a:pPr>
            <a:r>
              <a:rPr sz="2100" spc="-35" dirty="0">
                <a:solidFill>
                  <a:srgbClr val="333333"/>
                </a:solidFill>
                <a:latin typeface="Trebuchet MS"/>
                <a:cs typeface="Trebuchet MS"/>
              </a:rPr>
              <a:t>It</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130" dirty="0">
                <a:solidFill>
                  <a:srgbClr val="333333"/>
                </a:solidFill>
                <a:latin typeface="Trebuchet MS"/>
                <a:cs typeface="Trebuchet MS"/>
              </a:rPr>
              <a:t>common</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dirty="0">
                <a:solidFill>
                  <a:srgbClr val="333333"/>
                </a:solidFill>
                <a:latin typeface="Trebuchet MS"/>
                <a:cs typeface="Trebuchet MS"/>
              </a:rPr>
              <a:t>adapt</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behavior</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dirty="0">
                <a:solidFill>
                  <a:srgbClr val="333333"/>
                </a:solidFill>
                <a:latin typeface="Trebuchet MS"/>
                <a:cs typeface="Trebuchet MS"/>
              </a:rPr>
              <a:t>container</a:t>
            </a:r>
            <a:r>
              <a:rPr sz="2100" spc="-20" dirty="0">
                <a:solidFill>
                  <a:srgbClr val="333333"/>
                </a:solidFill>
                <a:latin typeface="Trebuchet MS"/>
                <a:cs typeface="Trebuchet MS"/>
              </a:rPr>
              <a:t> </a:t>
            </a:r>
            <a:r>
              <a:rPr sz="2100" spc="85" dirty="0">
                <a:solidFill>
                  <a:srgbClr val="333333"/>
                </a:solidFill>
                <a:latin typeface="Trebuchet MS"/>
                <a:cs typeface="Trebuchet MS"/>
              </a:rPr>
              <a:t>using</a:t>
            </a:r>
            <a:r>
              <a:rPr sz="2100" spc="-20" dirty="0">
                <a:solidFill>
                  <a:srgbClr val="333333"/>
                </a:solidFill>
                <a:latin typeface="Trebuchet MS"/>
                <a:cs typeface="Trebuchet MS"/>
              </a:rPr>
              <a:t> </a:t>
            </a:r>
            <a:r>
              <a:rPr sz="2100" spc="60" dirty="0">
                <a:solidFill>
                  <a:srgbClr val="333333"/>
                </a:solidFill>
                <a:latin typeface="Trebuchet MS"/>
                <a:cs typeface="Trebuchet MS"/>
              </a:rPr>
              <a:t>environment</a:t>
            </a:r>
            <a:r>
              <a:rPr sz="2100" spc="-15" dirty="0">
                <a:solidFill>
                  <a:srgbClr val="333333"/>
                </a:solidFill>
                <a:latin typeface="Trebuchet MS"/>
                <a:cs typeface="Trebuchet MS"/>
              </a:rPr>
              <a:t> </a:t>
            </a:r>
            <a:r>
              <a:rPr sz="2100" spc="-10" dirty="0">
                <a:solidFill>
                  <a:srgbClr val="333333"/>
                </a:solidFill>
                <a:latin typeface="Trebuchet MS"/>
                <a:cs typeface="Trebuchet MS"/>
              </a:rPr>
              <a:t>variables </a:t>
            </a:r>
            <a:r>
              <a:rPr sz="2100" spc="50" dirty="0">
                <a:solidFill>
                  <a:srgbClr val="333333"/>
                </a:solidFill>
                <a:latin typeface="Trebuchet MS"/>
                <a:cs typeface="Trebuchet MS"/>
              </a:rPr>
              <a:t>For</a:t>
            </a:r>
            <a:r>
              <a:rPr sz="2100" spc="70" dirty="0">
                <a:solidFill>
                  <a:srgbClr val="333333"/>
                </a:solidFill>
                <a:latin typeface="Trebuchet MS"/>
                <a:cs typeface="Trebuchet MS"/>
              </a:rPr>
              <a:t> </a:t>
            </a:r>
            <a:r>
              <a:rPr sz="2100" dirty="0">
                <a:solidFill>
                  <a:srgbClr val="333333"/>
                </a:solidFill>
                <a:latin typeface="Trebuchet MS"/>
                <a:cs typeface="Trebuchet MS"/>
              </a:rPr>
              <a:t>example</a:t>
            </a:r>
            <a:r>
              <a:rPr sz="2100" spc="70" dirty="0">
                <a:solidFill>
                  <a:srgbClr val="333333"/>
                </a:solidFill>
                <a:latin typeface="Trebuchet MS"/>
                <a:cs typeface="Trebuchet MS"/>
              </a:rPr>
              <a:t> </a:t>
            </a:r>
            <a:r>
              <a:rPr sz="2100" spc="-50" dirty="0">
                <a:solidFill>
                  <a:srgbClr val="333333"/>
                </a:solidFill>
                <a:latin typeface="Trebuchet MS"/>
                <a:cs typeface="Trebuchet MS"/>
              </a:rPr>
              <a:t>:</a:t>
            </a:r>
            <a:endParaRPr sz="2100">
              <a:latin typeface="Trebuchet MS"/>
              <a:cs typeface="Trebuchet MS"/>
            </a:endParaRPr>
          </a:p>
          <a:p>
            <a:pPr marL="393065">
              <a:lnSpc>
                <a:spcPct val="100000"/>
              </a:lnSpc>
              <a:spcBef>
                <a:spcPts val="880"/>
              </a:spcBef>
            </a:pPr>
            <a:r>
              <a:rPr sz="2100" spc="65" dirty="0">
                <a:solidFill>
                  <a:srgbClr val="333333"/>
                </a:solidFill>
                <a:latin typeface="Trebuchet MS"/>
                <a:cs typeface="Trebuchet MS"/>
              </a:rPr>
              <a:t>a</a:t>
            </a:r>
            <a:r>
              <a:rPr sz="2100" spc="-90" dirty="0">
                <a:solidFill>
                  <a:srgbClr val="333333"/>
                </a:solidFill>
                <a:latin typeface="Trebuchet MS"/>
                <a:cs typeface="Trebuchet MS"/>
              </a:rPr>
              <a:t> </a:t>
            </a:r>
            <a:r>
              <a:rPr sz="2100" dirty="0">
                <a:solidFill>
                  <a:srgbClr val="333333"/>
                </a:solidFill>
                <a:latin typeface="Trebuchet MS"/>
                <a:cs typeface="Trebuchet MS"/>
              </a:rPr>
              <a:t>JDBC</a:t>
            </a:r>
            <a:r>
              <a:rPr sz="2100" spc="-90" dirty="0">
                <a:solidFill>
                  <a:srgbClr val="333333"/>
                </a:solidFill>
                <a:latin typeface="Trebuchet MS"/>
                <a:cs typeface="Trebuchet MS"/>
              </a:rPr>
              <a:t> </a:t>
            </a:r>
            <a:r>
              <a:rPr sz="2100" spc="-25" dirty="0">
                <a:solidFill>
                  <a:srgbClr val="333333"/>
                </a:solidFill>
                <a:latin typeface="Trebuchet MS"/>
                <a:cs typeface="Trebuchet MS"/>
              </a:rPr>
              <a:t>url</a:t>
            </a:r>
            <a:endParaRPr sz="2100">
              <a:latin typeface="Trebuchet MS"/>
              <a:cs typeface="Trebuchet MS"/>
            </a:endParaRPr>
          </a:p>
          <a:p>
            <a:pPr marL="393065" marR="3467100">
              <a:lnSpc>
                <a:spcPts val="3820"/>
              </a:lnSpc>
              <a:spcBef>
                <a:spcPts val="70"/>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0" dirty="0">
                <a:solidFill>
                  <a:srgbClr val="333333"/>
                </a:solidFill>
                <a:latin typeface="Trebuchet MS"/>
                <a:cs typeface="Trebuchet MS"/>
              </a:rPr>
              <a:t>name</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spc="100" dirty="0">
                <a:solidFill>
                  <a:srgbClr val="333333"/>
                </a:solidFill>
                <a:latin typeface="Trebuchet MS"/>
                <a:cs typeface="Trebuchet MS"/>
              </a:rPr>
              <a:t>an</a:t>
            </a:r>
            <a:r>
              <a:rPr sz="2100" spc="-20" dirty="0">
                <a:solidFill>
                  <a:srgbClr val="333333"/>
                </a:solidFill>
                <a:latin typeface="Trebuchet MS"/>
                <a:cs typeface="Trebuchet MS"/>
              </a:rPr>
              <a:t> </a:t>
            </a:r>
            <a:r>
              <a:rPr sz="2100" dirty="0">
                <a:solidFill>
                  <a:srgbClr val="333333"/>
                </a:solidFill>
                <a:latin typeface="Trebuchet MS"/>
                <a:cs typeface="Trebuchet MS"/>
              </a:rPr>
              <a:t>external</a:t>
            </a:r>
            <a:r>
              <a:rPr sz="2100" spc="-25" dirty="0">
                <a:solidFill>
                  <a:srgbClr val="333333"/>
                </a:solidFill>
                <a:latin typeface="Trebuchet MS"/>
                <a:cs typeface="Trebuchet MS"/>
              </a:rPr>
              <a:t> </a:t>
            </a:r>
            <a:r>
              <a:rPr sz="2100" dirty="0">
                <a:solidFill>
                  <a:srgbClr val="333333"/>
                </a:solidFill>
                <a:latin typeface="Trebuchet MS"/>
                <a:cs typeface="Trebuchet MS"/>
              </a:rPr>
              <a:t>service</a:t>
            </a:r>
            <a:r>
              <a:rPr sz="2100" spc="-20" dirty="0">
                <a:solidFill>
                  <a:srgbClr val="333333"/>
                </a:solidFill>
                <a:latin typeface="Trebuchet MS"/>
                <a:cs typeface="Trebuchet MS"/>
              </a:rPr>
              <a:t> </a:t>
            </a:r>
            <a:r>
              <a:rPr sz="2100" spc="95" dirty="0">
                <a:solidFill>
                  <a:srgbClr val="333333"/>
                </a:solidFill>
                <a:latin typeface="Trebuchet MS"/>
                <a:cs typeface="Trebuchet MS"/>
              </a:rPr>
              <a:t>used</a:t>
            </a:r>
            <a:r>
              <a:rPr sz="2100" spc="-25" dirty="0">
                <a:solidFill>
                  <a:srgbClr val="333333"/>
                </a:solidFill>
                <a:latin typeface="Trebuchet MS"/>
                <a:cs typeface="Trebuchet MS"/>
              </a:rPr>
              <a:t> </a:t>
            </a:r>
            <a:r>
              <a:rPr sz="2100" dirty="0">
                <a:solidFill>
                  <a:srgbClr val="333333"/>
                </a:solidFill>
                <a:latin typeface="Trebuchet MS"/>
                <a:cs typeface="Trebuchet MS"/>
              </a:rPr>
              <a:t>for</a:t>
            </a:r>
            <a:r>
              <a:rPr sz="2100" spc="-20" dirty="0">
                <a:solidFill>
                  <a:srgbClr val="333333"/>
                </a:solidFill>
                <a:latin typeface="Trebuchet MS"/>
                <a:cs typeface="Trebuchet MS"/>
              </a:rPr>
              <a:t> </a:t>
            </a:r>
            <a:r>
              <a:rPr sz="2100" spc="-10" dirty="0">
                <a:solidFill>
                  <a:srgbClr val="333333"/>
                </a:solidFill>
                <a:latin typeface="Trebuchet MS"/>
                <a:cs typeface="Trebuchet MS"/>
              </a:rPr>
              <a:t>authentication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spc="65" dirty="0">
                <a:solidFill>
                  <a:srgbClr val="333333"/>
                </a:solidFill>
                <a:latin typeface="Trebuchet MS"/>
                <a:cs typeface="Trebuchet MS"/>
              </a:rPr>
              <a:t>Spring</a:t>
            </a:r>
            <a:r>
              <a:rPr sz="2100" spc="-80" dirty="0">
                <a:solidFill>
                  <a:srgbClr val="333333"/>
                </a:solidFill>
                <a:latin typeface="Trebuchet MS"/>
                <a:cs typeface="Trebuchet MS"/>
              </a:rPr>
              <a:t> </a:t>
            </a:r>
            <a:r>
              <a:rPr sz="2100" spc="-10" dirty="0">
                <a:solidFill>
                  <a:srgbClr val="333333"/>
                </a:solidFill>
                <a:latin typeface="Trebuchet MS"/>
                <a:cs typeface="Trebuchet MS"/>
              </a:rPr>
              <a:t>profile</a:t>
            </a:r>
            <a:endParaRPr sz="2100">
              <a:latin typeface="Trebuchet MS"/>
              <a:cs typeface="Trebuchet MS"/>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972050"/>
            <a:chOff x="809624" y="1552574"/>
            <a:chExt cx="12211050" cy="4972050"/>
          </a:xfrm>
        </p:grpSpPr>
        <p:sp>
          <p:nvSpPr>
            <p:cNvPr id="4" name="object 4"/>
            <p:cNvSpPr/>
            <p:nvPr/>
          </p:nvSpPr>
          <p:spPr>
            <a:xfrm>
              <a:off x="809612" y="1552574"/>
              <a:ext cx="12211050" cy="4972050"/>
            </a:xfrm>
            <a:custGeom>
              <a:avLst/>
              <a:gdLst/>
              <a:ahLst/>
              <a:cxnLst/>
              <a:rect l="l" t="t" r="r" b="b"/>
              <a:pathLst>
                <a:path w="12211050" h="4972050">
                  <a:moveTo>
                    <a:pt x="12211050" y="0"/>
                  </a:moveTo>
                  <a:lnTo>
                    <a:pt x="12201525" y="0"/>
                  </a:lnTo>
                  <a:lnTo>
                    <a:pt x="12201525" y="4962525"/>
                  </a:lnTo>
                  <a:lnTo>
                    <a:pt x="0" y="4962525"/>
                  </a:lnTo>
                  <a:lnTo>
                    <a:pt x="0" y="4972050"/>
                  </a:lnTo>
                  <a:lnTo>
                    <a:pt x="12201525" y="4972050"/>
                  </a:lnTo>
                  <a:lnTo>
                    <a:pt x="12211050" y="4972050"/>
                  </a:lnTo>
                  <a:lnTo>
                    <a:pt x="12211050" y="496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972050"/>
            </a:xfrm>
            <a:custGeom>
              <a:avLst/>
              <a:gdLst/>
              <a:ahLst/>
              <a:cxnLst/>
              <a:rect l="l" t="t" r="r" b="b"/>
              <a:pathLst>
                <a:path w="9525" h="4972050">
                  <a:moveTo>
                    <a:pt x="0" y="4972049"/>
                  </a:moveTo>
                  <a:lnTo>
                    <a:pt x="0" y="0"/>
                  </a:lnTo>
                  <a:lnTo>
                    <a:pt x="9524" y="9524"/>
                  </a:lnTo>
                  <a:lnTo>
                    <a:pt x="9524" y="4962524"/>
                  </a:lnTo>
                  <a:lnTo>
                    <a:pt x="0" y="49720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ENVIRONMENT</a:t>
            </a:r>
            <a:r>
              <a:rPr spc="-204" dirty="0"/>
              <a:t> </a:t>
            </a:r>
            <a:r>
              <a:rPr spc="-60" dirty="0"/>
              <a:t>VARIABLE</a:t>
            </a:r>
            <a:r>
              <a:rPr spc="-180" dirty="0"/>
              <a:t> </a:t>
            </a:r>
            <a:r>
              <a:rPr spc="-35" dirty="0"/>
              <a:t>DECLARATION</a:t>
            </a:r>
          </a:p>
        </p:txBody>
      </p:sp>
      <p:sp>
        <p:nvSpPr>
          <p:cNvPr id="7" name="object 7"/>
          <p:cNvSpPr txBox="1"/>
          <p:nvPr/>
        </p:nvSpPr>
        <p:spPr>
          <a:xfrm>
            <a:off x="949325" y="1625600"/>
            <a:ext cx="6964680" cy="4801235"/>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4546600">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55" dirty="0">
                <a:latin typeface="Tahoma"/>
                <a:cs typeface="Tahoma"/>
              </a:rPr>
              <a:t>apps/v1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29" dirty="0">
                <a:latin typeface="Tahoma"/>
                <a:cs typeface="Tahoma"/>
              </a:rPr>
              <a:t>ReplicaSet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204" dirty="0">
                <a:latin typeface="Tahoma"/>
                <a:cs typeface="Tahoma"/>
              </a:rPr>
              <a:t>docker</a:t>
            </a:r>
            <a:r>
              <a:rPr sz="1650" spc="204" dirty="0">
                <a:solidFill>
                  <a:srgbClr val="999999"/>
                </a:solidFill>
                <a:latin typeface="Tahoma"/>
                <a:cs typeface="Tahoma"/>
              </a:rPr>
              <a:t>-</a:t>
            </a:r>
            <a:r>
              <a:rPr sz="1650" spc="295" dirty="0">
                <a:latin typeface="Tahoma"/>
                <a:cs typeface="Tahoma"/>
              </a:rPr>
              <a:t>registry</a:t>
            </a:r>
            <a:endParaRPr sz="165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marR="5303520">
              <a:lnSpc>
                <a:spcPts val="1880"/>
              </a:lnSpc>
              <a:spcBef>
                <a:spcPts val="95"/>
              </a:spcBef>
            </a:pPr>
            <a:r>
              <a:rPr sz="1650" spc="310" dirty="0">
                <a:solidFill>
                  <a:srgbClr val="0077AA"/>
                </a:solidFill>
                <a:latin typeface="Tahoma"/>
                <a:cs typeface="Tahoma"/>
              </a:rPr>
              <a:t>replicas</a:t>
            </a:r>
            <a:r>
              <a:rPr sz="1650" spc="310"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1 </a:t>
            </a:r>
            <a:r>
              <a:rPr sz="1650" spc="200" dirty="0">
                <a:solidFill>
                  <a:srgbClr val="0077AA"/>
                </a:solidFill>
                <a:latin typeface="Tahoma"/>
                <a:cs typeface="Tahoma"/>
              </a:rPr>
              <a:t>template</a:t>
            </a:r>
            <a:r>
              <a:rPr sz="1650" spc="200" dirty="0">
                <a:solidFill>
                  <a:srgbClr val="999999"/>
                </a:solidFill>
                <a:latin typeface="Tahoma"/>
                <a:cs typeface="Tahoma"/>
              </a:rPr>
              <a:t>:</a:t>
            </a:r>
            <a:endParaRPr sz="1650">
              <a:latin typeface="Tahoma"/>
              <a:cs typeface="Tahoma"/>
            </a:endParaRPr>
          </a:p>
          <a:p>
            <a:pPr marR="5303520" algn="r">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R="5303520" algn="r">
              <a:lnSpc>
                <a:spcPts val="1875"/>
              </a:lnSpc>
            </a:pPr>
            <a:r>
              <a:rPr sz="1650" spc="305" dirty="0">
                <a:solidFill>
                  <a:srgbClr val="0077AA"/>
                </a:solidFill>
                <a:latin typeface="Tahoma"/>
                <a:cs typeface="Tahoma"/>
              </a:rPr>
              <a:t>labels</a:t>
            </a:r>
            <a:r>
              <a:rPr sz="1650" spc="305" dirty="0">
                <a:solidFill>
                  <a:srgbClr val="999999"/>
                </a:solidFill>
                <a:latin typeface="Tahoma"/>
                <a:cs typeface="Tahoma"/>
              </a:rPr>
              <a:t>:</a:t>
            </a:r>
            <a:endParaRPr sz="1650">
              <a:latin typeface="Tahoma"/>
              <a:cs typeface="Tahoma"/>
            </a:endParaRPr>
          </a:p>
          <a:p>
            <a:pPr marL="516890" marR="4293870" indent="504190">
              <a:lnSpc>
                <a:spcPts val="1870"/>
              </a:lnSpc>
              <a:spcBef>
                <a:spcPts val="100"/>
              </a:spcBef>
            </a:pPr>
            <a:r>
              <a:rPr sz="1650" spc="165" dirty="0">
                <a:solidFill>
                  <a:srgbClr val="0077AA"/>
                </a:solidFill>
                <a:latin typeface="Tahoma"/>
                <a:cs typeface="Tahoma"/>
              </a:rPr>
              <a:t>app</a:t>
            </a:r>
            <a:r>
              <a:rPr sz="1650" spc="165" dirty="0">
                <a:solidFill>
                  <a:srgbClr val="999999"/>
                </a:solidFill>
                <a:latin typeface="Tahoma"/>
                <a:cs typeface="Tahoma"/>
              </a:rPr>
              <a:t>:</a:t>
            </a:r>
            <a:r>
              <a:rPr sz="1650" spc="480" dirty="0">
                <a:solidFill>
                  <a:srgbClr val="999999"/>
                </a:solidFill>
                <a:latin typeface="Tahoma"/>
                <a:cs typeface="Tahoma"/>
              </a:rPr>
              <a:t> </a:t>
            </a:r>
            <a:r>
              <a:rPr sz="1650" spc="295" dirty="0">
                <a:latin typeface="Tahoma"/>
                <a:cs typeface="Tahoma"/>
              </a:rPr>
              <a:t>registry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769620">
              <a:lnSpc>
                <a:spcPts val="178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1271905" marR="3536950" indent="-250825">
              <a:lnSpc>
                <a:spcPts val="1880"/>
              </a:lnSpc>
              <a:spcBef>
                <a:spcPts val="95"/>
              </a:spcBef>
              <a:buClr>
                <a:srgbClr val="999999"/>
              </a:buClr>
              <a:buChar char="-"/>
              <a:tabLst>
                <a:tab pos="127381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295" dirty="0">
                <a:latin typeface="Tahoma"/>
                <a:cs typeface="Tahoma"/>
              </a:rPr>
              <a:t>registry 	</a:t>
            </a: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285" dirty="0">
                <a:latin typeface="Tahoma"/>
                <a:cs typeface="Tahoma"/>
              </a:rPr>
              <a:t>registry</a:t>
            </a:r>
            <a:r>
              <a:rPr sz="1650" spc="285" dirty="0">
                <a:solidFill>
                  <a:srgbClr val="999999"/>
                </a:solidFill>
                <a:latin typeface="Tahoma"/>
                <a:cs typeface="Tahoma"/>
              </a:rPr>
              <a:t>:</a:t>
            </a:r>
            <a:r>
              <a:rPr sz="1650" spc="285" dirty="0">
                <a:solidFill>
                  <a:srgbClr val="990054"/>
                </a:solidFill>
                <a:latin typeface="Tahoma"/>
                <a:cs typeface="Tahoma"/>
              </a:rPr>
              <a:t>2 	</a:t>
            </a:r>
            <a:r>
              <a:rPr sz="1650" spc="170" dirty="0">
                <a:solidFill>
                  <a:srgbClr val="0077AA"/>
                </a:solidFill>
                <a:latin typeface="Tahoma"/>
                <a:cs typeface="Tahoma"/>
              </a:rPr>
              <a:t>env</a:t>
            </a:r>
            <a:r>
              <a:rPr sz="1650" spc="170" dirty="0">
                <a:solidFill>
                  <a:srgbClr val="999999"/>
                </a:solidFill>
                <a:latin typeface="Tahoma"/>
                <a:cs typeface="Tahoma"/>
              </a:rPr>
              <a:t>:</a:t>
            </a:r>
            <a:endParaRPr sz="1650">
              <a:latin typeface="Tahoma"/>
              <a:cs typeface="Tahoma"/>
            </a:endParaRPr>
          </a:p>
          <a:p>
            <a:pPr marL="1777364" lvl="1" indent="-250825">
              <a:lnSpc>
                <a:spcPts val="1764"/>
              </a:lnSpc>
              <a:buClr>
                <a:srgbClr val="999999"/>
              </a:buClr>
              <a:buChar char="-"/>
              <a:tabLst>
                <a:tab pos="1777364"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REGISTRY_ADDR</a:t>
            </a:r>
            <a:endParaRPr sz="1650">
              <a:latin typeface="Tahoma"/>
              <a:cs typeface="Tahoma"/>
            </a:endParaRPr>
          </a:p>
          <a:p>
            <a:pPr marL="1778635">
              <a:lnSpc>
                <a:spcPts val="1875"/>
              </a:lnSpc>
            </a:pPr>
            <a:r>
              <a:rPr sz="1650" spc="250" dirty="0">
                <a:solidFill>
                  <a:srgbClr val="0077AA"/>
                </a:solidFill>
                <a:latin typeface="Tahoma"/>
                <a:cs typeface="Tahoma"/>
              </a:rPr>
              <a:t>value</a:t>
            </a:r>
            <a:r>
              <a:rPr sz="1650" spc="250" dirty="0">
                <a:solidFill>
                  <a:srgbClr val="999999"/>
                </a:solidFill>
                <a:latin typeface="Tahoma"/>
                <a:cs typeface="Tahoma"/>
              </a:rPr>
              <a:t>:</a:t>
            </a:r>
            <a:r>
              <a:rPr sz="1650" spc="490" dirty="0">
                <a:solidFill>
                  <a:srgbClr val="999999"/>
                </a:solidFill>
                <a:latin typeface="Tahoma"/>
                <a:cs typeface="Tahoma"/>
              </a:rPr>
              <a:t> </a:t>
            </a:r>
            <a:r>
              <a:rPr sz="1650" spc="165" dirty="0">
                <a:solidFill>
                  <a:srgbClr val="669900"/>
                </a:solidFill>
                <a:latin typeface="Tahoma"/>
                <a:cs typeface="Tahoma"/>
              </a:rPr>
              <a:t>"prod.registry.mycompany.com:9090"</a:t>
            </a:r>
            <a:endParaRPr sz="1650">
              <a:latin typeface="Tahoma"/>
              <a:cs typeface="Tahoma"/>
            </a:endParaRPr>
          </a:p>
          <a:p>
            <a:pPr marL="1777364" lvl="1" indent="-250825">
              <a:lnSpc>
                <a:spcPts val="1875"/>
              </a:lnSpc>
              <a:buClr>
                <a:srgbClr val="999999"/>
              </a:buClr>
              <a:buChar char="-"/>
              <a:tabLst>
                <a:tab pos="1777364"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REGISTRY_HEALTH_HTTP_TRESHOLD</a:t>
            </a:r>
            <a:endParaRPr sz="1650">
              <a:latin typeface="Tahoma"/>
              <a:cs typeface="Tahoma"/>
            </a:endParaRPr>
          </a:p>
          <a:p>
            <a:pPr marL="1778635">
              <a:lnSpc>
                <a:spcPts val="1925"/>
              </a:lnSpc>
            </a:pPr>
            <a:r>
              <a:rPr sz="1650" spc="250" dirty="0">
                <a:solidFill>
                  <a:srgbClr val="0077AA"/>
                </a:solidFill>
                <a:latin typeface="Tahoma"/>
                <a:cs typeface="Tahoma"/>
              </a:rPr>
              <a:t>value</a:t>
            </a:r>
            <a:r>
              <a:rPr sz="1650" spc="250" dirty="0">
                <a:solidFill>
                  <a:srgbClr val="999999"/>
                </a:solidFill>
                <a:latin typeface="Tahoma"/>
                <a:cs typeface="Tahoma"/>
              </a:rPr>
              <a:t>:</a:t>
            </a:r>
            <a:r>
              <a:rPr sz="1650" spc="490" dirty="0">
                <a:solidFill>
                  <a:srgbClr val="999999"/>
                </a:solidFill>
                <a:latin typeface="Tahoma"/>
                <a:cs typeface="Tahoma"/>
              </a:rPr>
              <a:t> </a:t>
            </a:r>
            <a:r>
              <a:rPr sz="1650" spc="215" dirty="0">
                <a:solidFill>
                  <a:srgbClr val="669900"/>
                </a:solidFill>
                <a:latin typeface="Tahoma"/>
                <a:cs typeface="Tahoma"/>
              </a:rPr>
              <a:t>"5"</a:t>
            </a:r>
            <a:endParaRPr sz="1650">
              <a:latin typeface="Tahoma"/>
              <a:cs typeface="Tahoma"/>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CONFIGMAPS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461293"/>
            <a:ext cx="11508740" cy="2643505"/>
          </a:xfrm>
          <a:prstGeom prst="rect">
            <a:avLst/>
          </a:prstGeom>
        </p:spPr>
        <p:txBody>
          <a:bodyPr vert="horz" wrap="square" lIns="0" tIns="85090" rIns="0" bIns="0" rtlCol="0">
            <a:spAutoFit/>
          </a:bodyPr>
          <a:lstStyle/>
          <a:p>
            <a:pPr marL="12700" marR="5080">
              <a:lnSpc>
                <a:spcPct val="80800"/>
              </a:lnSpc>
              <a:spcBef>
                <a:spcPts val="670"/>
              </a:spcBef>
            </a:pPr>
            <a:r>
              <a:rPr sz="2500" spc="1450" dirty="0">
                <a:solidFill>
                  <a:srgbClr val="333333"/>
                </a:solidFill>
                <a:latin typeface="Cambria"/>
                <a:cs typeface="Cambria"/>
              </a:rPr>
              <a:t>👎</a:t>
            </a:r>
            <a:r>
              <a:rPr sz="2500" spc="45" dirty="0">
                <a:solidFill>
                  <a:srgbClr val="333333"/>
                </a:solidFill>
                <a:latin typeface="Cambria"/>
                <a:cs typeface="Cambria"/>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50" dirty="0">
                <a:solidFill>
                  <a:srgbClr val="333333"/>
                </a:solidFill>
                <a:latin typeface="Trebuchet MS"/>
                <a:cs typeface="Trebuchet MS"/>
              </a:rPr>
              <a:t>disadvantage</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85" dirty="0">
                <a:solidFill>
                  <a:srgbClr val="333333"/>
                </a:solidFill>
                <a:latin typeface="Trebuchet MS"/>
                <a:cs typeface="Trebuchet MS"/>
              </a:rPr>
              <a:t>using</a:t>
            </a:r>
            <a:r>
              <a:rPr sz="2100" spc="-35" dirty="0">
                <a:solidFill>
                  <a:srgbClr val="333333"/>
                </a:solidFill>
                <a:latin typeface="Trebuchet MS"/>
                <a:cs typeface="Trebuchet MS"/>
              </a:rPr>
              <a:t> </a:t>
            </a:r>
            <a:r>
              <a:rPr sz="2100" spc="60" dirty="0">
                <a:solidFill>
                  <a:srgbClr val="333333"/>
                </a:solidFill>
                <a:latin typeface="Trebuchet MS"/>
                <a:cs typeface="Trebuchet MS"/>
              </a:rPr>
              <a:t>environment</a:t>
            </a:r>
            <a:r>
              <a:rPr sz="2100" spc="-35" dirty="0">
                <a:solidFill>
                  <a:srgbClr val="333333"/>
                </a:solidFill>
                <a:latin typeface="Trebuchet MS"/>
                <a:cs typeface="Trebuchet MS"/>
              </a:rPr>
              <a:t> </a:t>
            </a:r>
            <a:r>
              <a:rPr sz="2100" dirty="0">
                <a:solidFill>
                  <a:srgbClr val="333333"/>
                </a:solidFill>
                <a:latin typeface="Trebuchet MS"/>
                <a:cs typeface="Trebuchet MS"/>
              </a:rPr>
              <a:t>variables</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dirty="0">
                <a:solidFill>
                  <a:srgbClr val="333333"/>
                </a:solidFill>
                <a:latin typeface="Trebuchet MS"/>
                <a:cs typeface="Trebuchet MS"/>
              </a:rPr>
              <a:t>that</a:t>
            </a:r>
            <a:r>
              <a:rPr sz="2100" spc="-35" dirty="0">
                <a:solidFill>
                  <a:srgbClr val="333333"/>
                </a:solidFill>
                <a:latin typeface="Trebuchet MS"/>
                <a:cs typeface="Trebuchet MS"/>
              </a:rPr>
              <a:t> </a:t>
            </a:r>
            <a:r>
              <a:rPr sz="2100" spc="85" dirty="0">
                <a:solidFill>
                  <a:srgbClr val="333333"/>
                </a:solidFill>
                <a:latin typeface="Trebuchet MS"/>
                <a:cs typeface="Trebuchet MS"/>
              </a:rPr>
              <a:t>you</a:t>
            </a:r>
            <a:r>
              <a:rPr sz="2100" spc="-35" dirty="0">
                <a:solidFill>
                  <a:srgbClr val="333333"/>
                </a:solidFill>
                <a:latin typeface="Trebuchet MS"/>
                <a:cs typeface="Trebuchet MS"/>
              </a:rPr>
              <a:t> </a:t>
            </a:r>
            <a:r>
              <a:rPr sz="2100" spc="-50" dirty="0">
                <a:solidFill>
                  <a:srgbClr val="333333"/>
                </a:solidFill>
                <a:latin typeface="Trebuchet MS"/>
                <a:cs typeface="Trebuchet MS"/>
              </a:rPr>
              <a:t>will</a:t>
            </a:r>
            <a:r>
              <a:rPr sz="2100" spc="-35" dirty="0">
                <a:solidFill>
                  <a:srgbClr val="333333"/>
                </a:solidFill>
                <a:latin typeface="Trebuchet MS"/>
                <a:cs typeface="Trebuchet MS"/>
              </a:rPr>
              <a:t> </a:t>
            </a:r>
            <a:r>
              <a:rPr sz="2100" spc="55" dirty="0">
                <a:solidFill>
                  <a:srgbClr val="333333"/>
                </a:solidFill>
                <a:latin typeface="Trebuchet MS"/>
                <a:cs typeface="Trebuchet MS"/>
              </a:rPr>
              <a:t>have</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dirty="0">
                <a:solidFill>
                  <a:srgbClr val="333333"/>
                </a:solidFill>
                <a:latin typeface="Trebuchet MS"/>
                <a:cs typeface="Trebuchet MS"/>
              </a:rPr>
              <a:t>build</a:t>
            </a:r>
            <a:r>
              <a:rPr sz="2100" spc="-35" dirty="0">
                <a:solidFill>
                  <a:srgbClr val="333333"/>
                </a:solidFill>
                <a:latin typeface="Trebuchet MS"/>
                <a:cs typeface="Trebuchet MS"/>
              </a:rPr>
              <a:t> </a:t>
            </a:r>
            <a:r>
              <a:rPr sz="2100" spc="-50" dirty="0">
                <a:solidFill>
                  <a:srgbClr val="333333"/>
                </a:solidFill>
                <a:latin typeface="Trebuchet MS"/>
                <a:cs typeface="Trebuchet MS"/>
              </a:rPr>
              <a:t>descriptors </a:t>
            </a:r>
            <a:r>
              <a:rPr sz="2100" dirty="0">
                <a:solidFill>
                  <a:srgbClr val="333333"/>
                </a:solidFill>
                <a:latin typeface="Trebuchet MS"/>
                <a:cs typeface="Trebuchet MS"/>
              </a:rPr>
              <a:t>for</a:t>
            </a:r>
            <a:r>
              <a:rPr sz="2100" spc="50" dirty="0">
                <a:solidFill>
                  <a:srgbClr val="333333"/>
                </a:solidFill>
                <a:latin typeface="Trebuchet MS"/>
                <a:cs typeface="Trebuchet MS"/>
              </a:rPr>
              <a:t> </a:t>
            </a:r>
            <a:r>
              <a:rPr sz="2100" dirty="0">
                <a:solidFill>
                  <a:srgbClr val="333333"/>
                </a:solidFill>
                <a:latin typeface="Trebuchet MS"/>
                <a:cs typeface="Trebuchet MS"/>
              </a:rPr>
              <a:t>each</a:t>
            </a:r>
            <a:r>
              <a:rPr sz="2100" spc="55" dirty="0">
                <a:solidFill>
                  <a:srgbClr val="333333"/>
                </a:solidFill>
                <a:latin typeface="Trebuchet MS"/>
                <a:cs typeface="Trebuchet MS"/>
              </a:rPr>
              <a:t> </a:t>
            </a:r>
            <a:r>
              <a:rPr sz="2100" spc="50" dirty="0">
                <a:solidFill>
                  <a:srgbClr val="333333"/>
                </a:solidFill>
                <a:latin typeface="Trebuchet MS"/>
                <a:cs typeface="Trebuchet MS"/>
              </a:rPr>
              <a:t>environment</a:t>
            </a:r>
            <a:endParaRPr sz="2100">
              <a:latin typeface="Trebuchet MS"/>
              <a:cs typeface="Trebuchet MS"/>
            </a:endParaRPr>
          </a:p>
          <a:p>
            <a:pPr marL="12700" marR="1501775">
              <a:lnSpc>
                <a:spcPts val="2100"/>
              </a:lnSpc>
              <a:spcBef>
                <a:spcPts val="1725"/>
              </a:spcBef>
            </a:pP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80" dirty="0">
                <a:solidFill>
                  <a:srgbClr val="333333"/>
                </a:solidFill>
                <a:latin typeface="Trebuchet MS"/>
                <a:cs typeface="Trebuchet MS"/>
              </a:rPr>
              <a:t>main</a:t>
            </a:r>
            <a:r>
              <a:rPr sz="2100" spc="15" dirty="0">
                <a:solidFill>
                  <a:srgbClr val="333333"/>
                </a:solidFill>
                <a:latin typeface="Trebuchet MS"/>
                <a:cs typeface="Trebuchet MS"/>
              </a:rPr>
              <a:t> </a:t>
            </a:r>
            <a:r>
              <a:rPr sz="2100" dirty="0">
                <a:solidFill>
                  <a:srgbClr val="333333"/>
                </a:solidFill>
                <a:latin typeface="Trebuchet MS"/>
                <a:cs typeface="Trebuchet MS"/>
              </a:rPr>
              <a:t>goal</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configuration</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able</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50" dirty="0">
                <a:solidFill>
                  <a:srgbClr val="333333"/>
                </a:solidFill>
                <a:latin typeface="Trebuchet MS"/>
                <a:cs typeface="Trebuchet MS"/>
              </a:rPr>
              <a:t>separate</a:t>
            </a:r>
            <a:r>
              <a:rPr sz="2100" spc="10" dirty="0">
                <a:solidFill>
                  <a:srgbClr val="333333"/>
                </a:solidFill>
                <a:latin typeface="Trebuchet MS"/>
                <a:cs typeface="Trebuchet MS"/>
              </a:rPr>
              <a:t> </a:t>
            </a:r>
            <a:r>
              <a:rPr sz="2100" dirty="0">
                <a:solidFill>
                  <a:srgbClr val="333333"/>
                </a:solidFill>
                <a:latin typeface="Trebuchet MS"/>
                <a:cs typeface="Trebuchet MS"/>
              </a:rPr>
              <a:t>values</a:t>
            </a:r>
            <a:r>
              <a:rPr sz="2100" spc="15" dirty="0">
                <a:solidFill>
                  <a:srgbClr val="333333"/>
                </a:solidFill>
                <a:latin typeface="Trebuchet MS"/>
                <a:cs typeface="Trebuchet MS"/>
              </a:rPr>
              <a:t> </a:t>
            </a:r>
            <a:r>
              <a:rPr sz="2100" spc="60" dirty="0">
                <a:solidFill>
                  <a:srgbClr val="333333"/>
                </a:solidFill>
                <a:latin typeface="Trebuchet MS"/>
                <a:cs typeface="Trebuchet MS"/>
              </a:rPr>
              <a:t>changing</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15" dirty="0">
                <a:solidFill>
                  <a:srgbClr val="333333"/>
                </a:solidFill>
                <a:latin typeface="Trebuchet MS"/>
                <a:cs typeface="Trebuchet MS"/>
              </a:rPr>
              <a:t> </a:t>
            </a:r>
            <a:r>
              <a:rPr sz="2100" spc="-20" dirty="0">
                <a:solidFill>
                  <a:srgbClr val="333333"/>
                </a:solidFill>
                <a:latin typeface="Trebuchet MS"/>
                <a:cs typeface="Trebuchet MS"/>
              </a:rPr>
              <a:t>each </a:t>
            </a:r>
            <a:r>
              <a:rPr sz="2100" spc="60" dirty="0">
                <a:solidFill>
                  <a:srgbClr val="333333"/>
                </a:solidFill>
                <a:latin typeface="Trebuchet MS"/>
                <a:cs typeface="Trebuchet MS"/>
              </a:rPr>
              <a:t>environment</a:t>
            </a:r>
            <a:r>
              <a:rPr sz="2100" spc="-55" dirty="0">
                <a:solidFill>
                  <a:srgbClr val="333333"/>
                </a:solidFill>
                <a:latin typeface="Trebuchet MS"/>
                <a:cs typeface="Trebuchet MS"/>
              </a:rPr>
              <a:t> </a:t>
            </a:r>
            <a:r>
              <a:rPr sz="2100" spc="75" dirty="0">
                <a:solidFill>
                  <a:srgbClr val="333333"/>
                </a:solidFill>
                <a:latin typeface="Trebuchet MS"/>
                <a:cs typeface="Trebuchet MS"/>
              </a:rPr>
              <a:t>from</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70" dirty="0">
                <a:solidFill>
                  <a:srgbClr val="333333"/>
                </a:solidFill>
                <a:latin typeface="Trebuchet MS"/>
                <a:cs typeface="Trebuchet MS"/>
              </a:rPr>
              <a:t>source</a:t>
            </a:r>
            <a:r>
              <a:rPr sz="2100" spc="-55" dirty="0">
                <a:solidFill>
                  <a:srgbClr val="333333"/>
                </a:solidFill>
                <a:latin typeface="Trebuchet MS"/>
                <a:cs typeface="Trebuchet MS"/>
              </a:rPr>
              <a:t> </a:t>
            </a:r>
            <a:r>
              <a:rPr sz="2100" spc="55" dirty="0">
                <a:solidFill>
                  <a:srgbClr val="333333"/>
                </a:solidFill>
                <a:latin typeface="Trebuchet MS"/>
                <a:cs typeface="Trebuchet MS"/>
              </a:rPr>
              <a:t>code</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a:p>
            <a:pPr marL="12700">
              <a:lnSpc>
                <a:spcPct val="100000"/>
              </a:lnSpc>
              <a:spcBef>
                <a:spcPts val="1230"/>
              </a:spcBef>
            </a:pPr>
            <a:r>
              <a:rPr sz="2100" spc="-229" dirty="0">
                <a:solidFill>
                  <a:srgbClr val="333333"/>
                </a:solidFill>
                <a:latin typeface="Trebuchet MS"/>
                <a:cs typeface="Trebuchet MS"/>
              </a:rPr>
              <a:t>...</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5" dirty="0">
                <a:solidFill>
                  <a:srgbClr val="333333"/>
                </a:solidFill>
                <a:latin typeface="Trebuchet MS"/>
                <a:cs typeface="Trebuchet MS"/>
              </a:rPr>
              <a:t> </a:t>
            </a:r>
            <a:r>
              <a:rPr sz="2100" spc="80" dirty="0">
                <a:solidFill>
                  <a:srgbClr val="333333"/>
                </a:solidFill>
                <a:latin typeface="Trebuchet MS"/>
                <a:cs typeface="Trebuchet MS"/>
              </a:rPr>
              <a:t>your</a:t>
            </a:r>
            <a:r>
              <a:rPr sz="2100" spc="-15" dirty="0">
                <a:solidFill>
                  <a:srgbClr val="333333"/>
                </a:solidFill>
                <a:latin typeface="Trebuchet MS"/>
                <a:cs typeface="Trebuchet MS"/>
              </a:rPr>
              <a:t> </a:t>
            </a:r>
            <a:r>
              <a:rPr sz="2100" dirty="0">
                <a:solidFill>
                  <a:srgbClr val="333333"/>
                </a:solidFill>
                <a:latin typeface="Trebuchet MS"/>
                <a:cs typeface="Trebuchet MS"/>
              </a:rPr>
              <a:t>descriptors</a:t>
            </a:r>
            <a:r>
              <a:rPr sz="2100" spc="-15" dirty="0">
                <a:solidFill>
                  <a:srgbClr val="333333"/>
                </a:solidFill>
                <a:latin typeface="Trebuchet MS"/>
                <a:cs typeface="Trebuchet MS"/>
              </a:rPr>
              <a:t> </a:t>
            </a:r>
            <a:r>
              <a:rPr sz="2100" spc="90" dirty="0">
                <a:solidFill>
                  <a:srgbClr val="333333"/>
                </a:solidFill>
                <a:latin typeface="Trebuchet MS"/>
                <a:cs typeface="Trebuchet MS"/>
              </a:rPr>
              <a:t>should</a:t>
            </a:r>
            <a:r>
              <a:rPr sz="2100" spc="-10"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part</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application</a:t>
            </a:r>
            <a:r>
              <a:rPr sz="2100" spc="-15" dirty="0">
                <a:solidFill>
                  <a:srgbClr val="333333"/>
                </a:solidFill>
                <a:latin typeface="Trebuchet MS"/>
                <a:cs typeface="Trebuchet MS"/>
              </a:rPr>
              <a:t> </a:t>
            </a:r>
            <a:r>
              <a:rPr sz="2100" spc="70" dirty="0">
                <a:solidFill>
                  <a:srgbClr val="333333"/>
                </a:solidFill>
                <a:latin typeface="Trebuchet MS"/>
                <a:cs typeface="Trebuchet MS"/>
              </a:rPr>
              <a:t>source</a:t>
            </a:r>
            <a:r>
              <a:rPr sz="2100" spc="-15" dirty="0">
                <a:solidFill>
                  <a:srgbClr val="333333"/>
                </a:solidFill>
                <a:latin typeface="Trebuchet MS"/>
                <a:cs typeface="Trebuchet MS"/>
              </a:rPr>
              <a:t> </a:t>
            </a:r>
            <a:r>
              <a:rPr sz="2100" spc="55" dirty="0">
                <a:solidFill>
                  <a:srgbClr val="333333"/>
                </a:solidFill>
                <a:latin typeface="Trebuchet MS"/>
                <a:cs typeface="Trebuchet MS"/>
              </a:rPr>
              <a:t>code</a:t>
            </a:r>
            <a:r>
              <a:rPr sz="2100" spc="-15" dirty="0">
                <a:solidFill>
                  <a:srgbClr val="333333"/>
                </a:solidFill>
                <a:latin typeface="Trebuchet MS"/>
                <a:cs typeface="Trebuchet MS"/>
              </a:rPr>
              <a:t> </a:t>
            </a:r>
            <a:r>
              <a:rPr sz="2100" dirty="0">
                <a:solidFill>
                  <a:srgbClr val="333333"/>
                </a:solidFill>
                <a:latin typeface="Trebuchet MS"/>
                <a:cs typeface="Trebuchet MS"/>
              </a:rPr>
              <a:t>(Everything</a:t>
            </a:r>
            <a:r>
              <a:rPr sz="2100" spc="-15" dirty="0">
                <a:solidFill>
                  <a:srgbClr val="333333"/>
                </a:solidFill>
                <a:latin typeface="Trebuchet MS"/>
                <a:cs typeface="Trebuchet MS"/>
              </a:rPr>
              <a:t> </a:t>
            </a:r>
            <a:r>
              <a:rPr sz="2100" spc="105" dirty="0">
                <a:solidFill>
                  <a:srgbClr val="333333"/>
                </a:solidFill>
                <a:latin typeface="Trebuchet MS"/>
                <a:cs typeface="Trebuchet MS"/>
              </a:rPr>
              <a:t>as</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10" dirty="0">
                <a:solidFill>
                  <a:srgbClr val="333333"/>
                </a:solidFill>
                <a:latin typeface="Trebuchet MS"/>
                <a:cs typeface="Trebuchet MS"/>
              </a:rPr>
              <a:t>code)</a:t>
            </a:r>
            <a:endParaRPr sz="2100">
              <a:latin typeface="Trebuchet MS"/>
              <a:cs typeface="Trebuchet MS"/>
            </a:endParaRPr>
          </a:p>
          <a:p>
            <a:pPr marL="12700" marR="364490">
              <a:lnSpc>
                <a:spcPts val="2100"/>
              </a:lnSpc>
              <a:spcBef>
                <a:spcPts val="1725"/>
              </a:spcBef>
            </a:pPr>
            <a:r>
              <a:rPr sz="2100" spc="60" dirty="0">
                <a:solidFill>
                  <a:srgbClr val="333333"/>
                </a:solidFill>
                <a:latin typeface="Trebuchet MS"/>
                <a:cs typeface="Trebuchet MS"/>
              </a:rPr>
              <a:t>Kubernetes</a:t>
            </a:r>
            <a:r>
              <a:rPr sz="2100" spc="15" dirty="0">
                <a:solidFill>
                  <a:srgbClr val="333333"/>
                </a:solidFill>
                <a:latin typeface="Trebuchet MS"/>
                <a:cs typeface="Trebuchet MS"/>
              </a:rPr>
              <a:t> </a:t>
            </a:r>
            <a:r>
              <a:rPr sz="2100" dirty="0">
                <a:solidFill>
                  <a:srgbClr val="333333"/>
                </a:solidFill>
                <a:latin typeface="Trebuchet MS"/>
                <a:cs typeface="Trebuchet MS"/>
              </a:rPr>
              <a:t>allows</a:t>
            </a:r>
            <a:r>
              <a:rPr sz="2100" spc="1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dirty="0">
                <a:solidFill>
                  <a:srgbClr val="333333"/>
                </a:solidFill>
                <a:latin typeface="Trebuchet MS"/>
                <a:cs typeface="Trebuchet MS"/>
              </a:rPr>
              <a:t>completely</a:t>
            </a:r>
            <a:r>
              <a:rPr sz="2100" spc="15" dirty="0">
                <a:solidFill>
                  <a:srgbClr val="333333"/>
                </a:solidFill>
                <a:latin typeface="Trebuchet MS"/>
                <a:cs typeface="Trebuchet MS"/>
              </a:rPr>
              <a:t> </a:t>
            </a:r>
            <a:r>
              <a:rPr sz="2100" spc="50" dirty="0">
                <a:solidFill>
                  <a:srgbClr val="333333"/>
                </a:solidFill>
                <a:latin typeface="Trebuchet MS"/>
                <a:cs typeface="Trebuchet MS"/>
              </a:rPr>
              <a:t>separate</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configuration</a:t>
            </a:r>
            <a:r>
              <a:rPr sz="2100" spc="15"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spc="100" dirty="0">
                <a:solidFill>
                  <a:srgbClr val="333333"/>
                </a:solidFill>
                <a:latin typeface="Trebuchet MS"/>
                <a:cs typeface="Trebuchet MS"/>
              </a:rPr>
              <a:t>an</a:t>
            </a:r>
            <a:r>
              <a:rPr sz="2100" spc="15" dirty="0">
                <a:solidFill>
                  <a:srgbClr val="333333"/>
                </a:solidFill>
                <a:latin typeface="Trebuchet MS"/>
                <a:cs typeface="Trebuchet MS"/>
              </a:rPr>
              <a:t> </a:t>
            </a:r>
            <a:r>
              <a:rPr sz="2100" dirty="0">
                <a:solidFill>
                  <a:srgbClr val="333333"/>
                </a:solidFill>
                <a:latin typeface="Trebuchet MS"/>
                <a:cs typeface="Trebuchet MS"/>
              </a:rPr>
              <a:t>application</a:t>
            </a:r>
            <a:r>
              <a:rPr sz="2100" spc="20" dirty="0">
                <a:solidFill>
                  <a:srgbClr val="333333"/>
                </a:solidFill>
                <a:latin typeface="Trebuchet MS"/>
                <a:cs typeface="Trebuchet MS"/>
              </a:rPr>
              <a:t> </a:t>
            </a:r>
            <a:r>
              <a:rPr sz="2100" spc="55" dirty="0">
                <a:solidFill>
                  <a:srgbClr val="333333"/>
                </a:solidFill>
                <a:latin typeface="Trebuchet MS"/>
                <a:cs typeface="Trebuchet MS"/>
              </a:rPr>
              <a:t>by</a:t>
            </a:r>
            <a:r>
              <a:rPr sz="2100" spc="15" dirty="0">
                <a:solidFill>
                  <a:srgbClr val="333333"/>
                </a:solidFill>
                <a:latin typeface="Trebuchet MS"/>
                <a:cs typeface="Trebuchet MS"/>
              </a:rPr>
              <a:t> </a:t>
            </a:r>
            <a:r>
              <a:rPr sz="2100" spc="85" dirty="0">
                <a:solidFill>
                  <a:srgbClr val="333333"/>
                </a:solidFill>
                <a:latin typeface="Trebuchet MS"/>
                <a:cs typeface="Trebuchet MS"/>
              </a:rPr>
              <a:t>using</a:t>
            </a:r>
            <a:r>
              <a:rPr sz="2100" spc="20" dirty="0">
                <a:solidFill>
                  <a:srgbClr val="333333"/>
                </a:solidFill>
                <a:latin typeface="Trebuchet MS"/>
                <a:cs typeface="Trebuchet MS"/>
              </a:rPr>
              <a:t> </a:t>
            </a:r>
            <a:r>
              <a:rPr sz="2100" spc="-25" dirty="0">
                <a:solidFill>
                  <a:srgbClr val="333333"/>
                </a:solidFill>
                <a:latin typeface="Trebuchet MS"/>
                <a:cs typeface="Trebuchet MS"/>
              </a:rPr>
              <a:t>the </a:t>
            </a:r>
            <a:r>
              <a:rPr sz="2100" spc="85" dirty="0">
                <a:solidFill>
                  <a:srgbClr val="ED2137"/>
                </a:solidFill>
                <a:latin typeface="Trebuchet MS"/>
                <a:cs typeface="Trebuchet MS"/>
              </a:rPr>
              <a:t>ConfipMap</a:t>
            </a:r>
            <a:r>
              <a:rPr sz="2100" spc="-70" dirty="0">
                <a:solidFill>
                  <a:srgbClr val="ED2137"/>
                </a:solidFill>
                <a:latin typeface="Trebuchet MS"/>
                <a:cs typeface="Trebuchet MS"/>
              </a:rPr>
              <a:t> </a:t>
            </a:r>
            <a:r>
              <a:rPr sz="2100" spc="60" dirty="0">
                <a:solidFill>
                  <a:srgbClr val="333333"/>
                </a:solidFill>
                <a:latin typeface="Trebuchet MS"/>
                <a:cs typeface="Trebuchet MS"/>
              </a:rPr>
              <a:t>resource</a:t>
            </a:r>
            <a:r>
              <a:rPr sz="2100" spc="-65" dirty="0">
                <a:solidFill>
                  <a:srgbClr val="333333"/>
                </a:solidFill>
                <a:latin typeface="Trebuchet MS"/>
                <a:cs typeface="Trebuchet MS"/>
              </a:rPr>
              <a:t> </a:t>
            </a:r>
            <a:r>
              <a:rPr sz="2100" spc="-20" dirty="0">
                <a:solidFill>
                  <a:srgbClr val="333333"/>
                </a:solidFill>
                <a:latin typeface="Trebuchet MS"/>
                <a:cs typeface="Trebuchet MS"/>
              </a:rPr>
              <a:t>type</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3143249"/>
            <a:ext cx="95250" cy="95249"/>
          </a:xfrm>
          <a:prstGeom prst="rect">
            <a:avLst/>
          </a:prstGeom>
        </p:spPr>
      </p:pic>
      <p:pic>
        <p:nvPicPr>
          <p:cNvPr id="7" name="object 7"/>
          <p:cNvPicPr/>
          <p:nvPr/>
        </p:nvPicPr>
        <p:blipFill>
          <a:blip r:embed="rId2" cstate="print"/>
          <a:stretch>
            <a:fillRect/>
          </a:stretch>
        </p:blipFill>
        <p:spPr>
          <a:xfrm>
            <a:off x="933449" y="3629024"/>
            <a:ext cx="95250" cy="95249"/>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2114550"/>
            <a:chOff x="809624" y="2085974"/>
            <a:chExt cx="12211050" cy="2114550"/>
          </a:xfrm>
        </p:grpSpPr>
        <p:sp>
          <p:nvSpPr>
            <p:cNvPr id="4" name="object 4"/>
            <p:cNvSpPr/>
            <p:nvPr/>
          </p:nvSpPr>
          <p:spPr>
            <a:xfrm>
              <a:off x="809612" y="2085974"/>
              <a:ext cx="12211050" cy="2114550"/>
            </a:xfrm>
            <a:custGeom>
              <a:avLst/>
              <a:gdLst/>
              <a:ahLst/>
              <a:cxnLst/>
              <a:rect l="l" t="t" r="r" b="b"/>
              <a:pathLst>
                <a:path w="12211050" h="2114550">
                  <a:moveTo>
                    <a:pt x="12211050" y="0"/>
                  </a:moveTo>
                  <a:lnTo>
                    <a:pt x="12201525" y="0"/>
                  </a:lnTo>
                  <a:lnTo>
                    <a:pt x="12201525" y="2105025"/>
                  </a:lnTo>
                  <a:lnTo>
                    <a:pt x="0" y="2105025"/>
                  </a:lnTo>
                  <a:lnTo>
                    <a:pt x="0" y="2114550"/>
                  </a:lnTo>
                  <a:lnTo>
                    <a:pt x="12201525" y="2114550"/>
                  </a:lnTo>
                  <a:lnTo>
                    <a:pt x="12211050" y="2114550"/>
                  </a:lnTo>
                  <a:lnTo>
                    <a:pt x="12211050" y="210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2114550"/>
            </a:xfrm>
            <a:custGeom>
              <a:avLst/>
              <a:gdLst/>
              <a:ahLst/>
              <a:cxnLst/>
              <a:rect l="l" t="t" r="r" b="b"/>
              <a:pathLst>
                <a:path w="9525" h="2114550">
                  <a:moveTo>
                    <a:pt x="0" y="2114549"/>
                  </a:moveTo>
                  <a:lnTo>
                    <a:pt x="0" y="0"/>
                  </a:lnTo>
                  <a:lnTo>
                    <a:pt x="9524" y="9524"/>
                  </a:lnTo>
                  <a:lnTo>
                    <a:pt x="9524" y="2105024"/>
                  </a:lnTo>
                  <a:lnTo>
                    <a:pt x="0" y="2114549"/>
                  </a:lnTo>
                  <a:close/>
                </a:path>
              </a:pathLst>
            </a:custGeom>
            <a:solidFill>
              <a:srgbClr val="ED2137"/>
            </a:solidFill>
          </p:spPr>
          <p:txBody>
            <a:bodyPr wrap="square" lIns="0" tIns="0" rIns="0" bIns="0" rtlCol="0"/>
            <a:lstStyle/>
            <a:p>
              <a:endParaRPr/>
            </a:p>
          </p:txBody>
        </p:sp>
      </p:grpSp>
      <p:sp>
        <p:nvSpPr>
          <p:cNvPr id="6" name="object 6"/>
          <p:cNvSpPr/>
          <p:nvPr/>
        </p:nvSpPr>
        <p:spPr>
          <a:xfrm>
            <a:off x="809624" y="50006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5000624"/>
            <a:ext cx="12211050" cy="923925"/>
            <a:chOff x="809624" y="5000624"/>
            <a:chExt cx="12211050" cy="923925"/>
          </a:xfrm>
        </p:grpSpPr>
        <p:sp>
          <p:nvSpPr>
            <p:cNvPr id="8" name="object 8"/>
            <p:cNvSpPr/>
            <p:nvPr/>
          </p:nvSpPr>
          <p:spPr>
            <a:xfrm>
              <a:off x="809612" y="50006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50006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5127993"/>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t>LITERAL</a:t>
            </a:r>
            <a:r>
              <a:rPr spc="-125" dirty="0"/>
              <a:t> </a:t>
            </a:r>
            <a:r>
              <a:rPr spc="-90" dirty="0"/>
              <a:t>VALUES</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3" cstate="print"/>
          <a:stretch>
            <a:fillRect/>
          </a:stretch>
        </p:blipFill>
        <p:spPr>
          <a:xfrm>
            <a:off x="933449" y="4562474"/>
            <a:ext cx="95250" cy="95249"/>
          </a:xfrm>
          <a:prstGeom prst="rect">
            <a:avLst/>
          </a:prstGeom>
        </p:spPr>
      </p:pic>
      <p:sp>
        <p:nvSpPr>
          <p:cNvPr id="14" name="object 14"/>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85" dirty="0"/>
              <a:t>ConfigMap</a:t>
            </a:r>
            <a:r>
              <a:rPr u="none" spc="-60" dirty="0"/>
              <a:t> </a:t>
            </a:r>
            <a:r>
              <a:rPr u="none" spc="50" dirty="0">
                <a:solidFill>
                  <a:srgbClr val="333333"/>
                </a:solidFill>
              </a:rPr>
              <a:t>can</a:t>
            </a:r>
            <a:r>
              <a:rPr u="none" spc="-55" dirty="0">
                <a:solidFill>
                  <a:srgbClr val="333333"/>
                </a:solidFill>
              </a:rPr>
              <a:t> </a:t>
            </a:r>
            <a:r>
              <a:rPr u="none" spc="55" dirty="0">
                <a:solidFill>
                  <a:srgbClr val="333333"/>
                </a:solidFill>
              </a:rPr>
              <a:t>be</a:t>
            </a:r>
            <a:r>
              <a:rPr u="none" spc="-55" dirty="0">
                <a:solidFill>
                  <a:srgbClr val="333333"/>
                </a:solidFill>
              </a:rPr>
              <a:t> </a:t>
            </a:r>
            <a:r>
              <a:rPr u="none" dirty="0">
                <a:solidFill>
                  <a:srgbClr val="333333"/>
                </a:solidFill>
              </a:rPr>
              <a:t>created</a:t>
            </a:r>
            <a:r>
              <a:rPr u="none" spc="-55" dirty="0">
                <a:solidFill>
                  <a:srgbClr val="333333"/>
                </a:solidFill>
              </a:rPr>
              <a:t> </a:t>
            </a:r>
            <a:r>
              <a:rPr u="none" spc="75" dirty="0">
                <a:solidFill>
                  <a:srgbClr val="333333"/>
                </a:solidFill>
              </a:rPr>
              <a:t>from</a:t>
            </a:r>
            <a:r>
              <a:rPr u="none" spc="-55" dirty="0">
                <a:solidFill>
                  <a:srgbClr val="333333"/>
                </a:solidFill>
              </a:rPr>
              <a:t> </a:t>
            </a:r>
            <a:r>
              <a:rPr u="none" spc="65" dirty="0">
                <a:solidFill>
                  <a:srgbClr val="333333"/>
                </a:solidFill>
              </a:rPr>
              <a:t>a</a:t>
            </a:r>
            <a:r>
              <a:rPr u="none" spc="-55" dirty="0">
                <a:solidFill>
                  <a:srgbClr val="333333"/>
                </a:solidFill>
              </a:rPr>
              <a:t> </a:t>
            </a:r>
            <a:r>
              <a:rPr u="none" spc="-10" dirty="0">
                <a:solidFill>
                  <a:srgbClr val="333333"/>
                </a:solidFill>
              </a:rPr>
              <a:t>descriptor</a:t>
            </a:r>
          </a:p>
          <a:p>
            <a:pPr>
              <a:lnSpc>
                <a:spcPct val="100000"/>
              </a:lnSpc>
              <a:spcBef>
                <a:spcPts val="140"/>
              </a:spcBef>
            </a:pPr>
            <a:endParaRPr u="none" spc="-10" dirty="0">
              <a:solidFill>
                <a:srgbClr val="333333"/>
              </a:solidFill>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148570">
              <a:lnSpc>
                <a:spcPts val="1880"/>
              </a:lnSpc>
              <a:spcBef>
                <a:spcPts val="9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25" dirty="0">
                <a:solidFill>
                  <a:srgbClr val="000000"/>
                </a:solidFill>
                <a:latin typeface="Tahoma"/>
                <a:cs typeface="Tahoma"/>
              </a:rPr>
              <a:t>ConfigMap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305" dirty="0">
                <a:solidFill>
                  <a:srgbClr val="000000"/>
                </a:solidFill>
                <a:latin typeface="Tahoma"/>
                <a:cs typeface="Tahoma"/>
              </a:rPr>
              <a:t>special</a:t>
            </a:r>
            <a:r>
              <a:rPr sz="1650" u="none" spc="305" dirty="0">
                <a:solidFill>
                  <a:srgbClr val="999999"/>
                </a:solidFill>
                <a:latin typeface="Tahoma"/>
                <a:cs typeface="Tahoma"/>
              </a:rPr>
              <a:t>-</a:t>
            </a:r>
            <a:r>
              <a:rPr sz="1650" u="none" spc="245" dirty="0">
                <a:solidFill>
                  <a:srgbClr val="000000"/>
                </a:solidFill>
                <a:latin typeface="Tahoma"/>
                <a:cs typeface="Tahoma"/>
              </a:rPr>
              <a:t>config</a:t>
            </a:r>
            <a:endParaRPr sz="1650">
              <a:latin typeface="Tahoma"/>
              <a:cs typeface="Tahoma"/>
            </a:endParaRPr>
          </a:p>
          <a:p>
            <a:pPr marL="142875">
              <a:lnSpc>
                <a:spcPts val="1875"/>
              </a:lnSpc>
            </a:pPr>
            <a:r>
              <a:rPr sz="1650" u="none" spc="220" dirty="0">
                <a:solidFill>
                  <a:srgbClr val="0077AA"/>
                </a:solidFill>
                <a:latin typeface="Tahoma"/>
                <a:cs typeface="Tahoma"/>
              </a:rPr>
              <a:t>data</a:t>
            </a:r>
            <a:r>
              <a:rPr sz="1650" u="none" spc="220" dirty="0">
                <a:solidFill>
                  <a:srgbClr val="999999"/>
                </a:solidFill>
                <a:latin typeface="Tahoma"/>
                <a:cs typeface="Tahoma"/>
              </a:rPr>
              <a:t>:</a:t>
            </a:r>
            <a:endParaRPr sz="1650">
              <a:latin typeface="Tahoma"/>
              <a:cs typeface="Tahoma"/>
            </a:endParaRPr>
          </a:p>
          <a:p>
            <a:pPr marL="394970" marR="9391650">
              <a:lnSpc>
                <a:spcPts val="1880"/>
              </a:lnSpc>
              <a:spcBef>
                <a:spcPts val="90"/>
              </a:spcBef>
            </a:pPr>
            <a:r>
              <a:rPr sz="1650" u="none" dirty="0">
                <a:solidFill>
                  <a:srgbClr val="0077AA"/>
                </a:solidFill>
                <a:latin typeface="Tahoma"/>
                <a:cs typeface="Tahoma"/>
              </a:rPr>
              <a:t>SPECIAL_HOW</a:t>
            </a:r>
            <a:r>
              <a:rPr sz="1650" u="none" dirty="0">
                <a:solidFill>
                  <a:srgbClr val="999999"/>
                </a:solidFill>
                <a:latin typeface="Tahoma"/>
                <a:cs typeface="Tahoma"/>
              </a:rPr>
              <a:t>:</a:t>
            </a:r>
            <a:r>
              <a:rPr sz="1650" u="none" spc="180" dirty="0">
                <a:solidFill>
                  <a:srgbClr val="999999"/>
                </a:solidFill>
                <a:latin typeface="Tahoma"/>
                <a:cs typeface="Tahoma"/>
              </a:rPr>
              <a:t>  </a:t>
            </a:r>
            <a:r>
              <a:rPr sz="1650" u="none" spc="190" dirty="0">
                <a:solidFill>
                  <a:srgbClr val="000000"/>
                </a:solidFill>
                <a:latin typeface="Tahoma"/>
                <a:cs typeface="Tahoma"/>
              </a:rPr>
              <a:t>very </a:t>
            </a:r>
            <a:r>
              <a:rPr sz="1650" u="none" spc="110" dirty="0">
                <a:solidFill>
                  <a:srgbClr val="0077AA"/>
                </a:solidFill>
                <a:latin typeface="Tahoma"/>
                <a:cs typeface="Tahoma"/>
              </a:rPr>
              <a:t>SPECIAL_TYPE</a:t>
            </a:r>
            <a:r>
              <a:rPr sz="1650" u="none" spc="110" dirty="0">
                <a:solidFill>
                  <a:srgbClr val="999999"/>
                </a:solidFill>
                <a:latin typeface="Tahoma"/>
                <a:cs typeface="Tahoma"/>
              </a:rPr>
              <a:t>:</a:t>
            </a:r>
            <a:r>
              <a:rPr sz="1650" u="none" spc="5" dirty="0">
                <a:solidFill>
                  <a:srgbClr val="999999"/>
                </a:solidFill>
                <a:latin typeface="Tahoma"/>
                <a:cs typeface="Tahoma"/>
              </a:rPr>
              <a:t>  </a:t>
            </a:r>
            <a:r>
              <a:rPr sz="1650" u="none" spc="70" dirty="0">
                <a:solidFill>
                  <a:srgbClr val="000000"/>
                </a:solidFill>
                <a:latin typeface="Tahoma"/>
                <a:cs typeface="Tahoma"/>
              </a:rPr>
              <a:t>charm</a:t>
            </a:r>
            <a:endParaRPr sz="1650">
              <a:latin typeface="Tahoma"/>
              <a:cs typeface="Tahoma"/>
            </a:endParaRPr>
          </a:p>
          <a:p>
            <a:pPr>
              <a:lnSpc>
                <a:spcPct val="100000"/>
              </a:lnSpc>
              <a:spcBef>
                <a:spcPts val="705"/>
              </a:spcBef>
            </a:pPr>
            <a:endParaRPr sz="1650">
              <a:latin typeface="Tahoma"/>
              <a:cs typeface="Tahoma"/>
            </a:endParaRPr>
          </a:p>
          <a:p>
            <a:pPr marL="371475">
              <a:lnSpc>
                <a:spcPct val="100000"/>
              </a:lnSpc>
            </a:pPr>
            <a:r>
              <a:rPr u="none" spc="85" dirty="0"/>
              <a:t>ConfigMap</a:t>
            </a:r>
            <a:r>
              <a:rPr u="none" spc="-60" dirty="0"/>
              <a:t> </a:t>
            </a:r>
            <a:r>
              <a:rPr u="none" spc="50" dirty="0">
                <a:solidFill>
                  <a:srgbClr val="333333"/>
                </a:solidFill>
              </a:rPr>
              <a:t>can</a:t>
            </a:r>
            <a:r>
              <a:rPr u="none" spc="-60" dirty="0">
                <a:solidFill>
                  <a:srgbClr val="333333"/>
                </a:solidFill>
              </a:rPr>
              <a:t> </a:t>
            </a:r>
            <a:r>
              <a:rPr u="none" spc="55" dirty="0">
                <a:solidFill>
                  <a:srgbClr val="333333"/>
                </a:solidFill>
              </a:rPr>
              <a:t>be</a:t>
            </a:r>
            <a:r>
              <a:rPr u="none" spc="-60" dirty="0">
                <a:solidFill>
                  <a:srgbClr val="333333"/>
                </a:solidFill>
              </a:rPr>
              <a:t> </a:t>
            </a:r>
            <a:r>
              <a:rPr u="none" dirty="0">
                <a:solidFill>
                  <a:srgbClr val="333333"/>
                </a:solidFill>
              </a:rPr>
              <a:t>created</a:t>
            </a:r>
            <a:r>
              <a:rPr u="none" spc="-60" dirty="0">
                <a:solidFill>
                  <a:srgbClr val="333333"/>
                </a:solidFill>
              </a:rPr>
              <a:t> </a:t>
            </a:r>
            <a:r>
              <a:rPr u="none" spc="75" dirty="0">
                <a:solidFill>
                  <a:srgbClr val="333333"/>
                </a:solidFill>
              </a:rPr>
              <a:t>from</a:t>
            </a:r>
            <a:r>
              <a:rPr u="none" spc="-60" dirty="0">
                <a:solidFill>
                  <a:srgbClr val="333333"/>
                </a:solidFill>
              </a:rPr>
              <a:t> </a:t>
            </a:r>
            <a:r>
              <a:rPr u="none" spc="-30" dirty="0">
                <a:solidFill>
                  <a:srgbClr val="333333"/>
                </a:solidFill>
              </a:rPr>
              <a:t>literal</a:t>
            </a:r>
            <a:r>
              <a:rPr u="none" spc="-60" dirty="0">
                <a:solidFill>
                  <a:srgbClr val="333333"/>
                </a:solidFill>
              </a:rPr>
              <a:t> </a:t>
            </a:r>
            <a:r>
              <a:rPr u="none" spc="-10" dirty="0">
                <a:solidFill>
                  <a:srgbClr val="333333"/>
                </a:solidFill>
              </a:rPr>
              <a:t>values</a:t>
            </a:r>
          </a:p>
          <a:p>
            <a:pPr>
              <a:lnSpc>
                <a:spcPct val="100000"/>
              </a:lnSpc>
              <a:spcBef>
                <a:spcPts val="140"/>
              </a:spcBef>
            </a:pPr>
            <a:endParaRPr u="none" spc="-10" dirty="0">
              <a:solidFill>
                <a:srgbClr val="333333"/>
              </a:solidFill>
            </a:endParaRPr>
          </a:p>
          <a:p>
            <a:pPr marL="394970">
              <a:lnSpc>
                <a:spcPts val="1930"/>
              </a:lnSpc>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40" dirty="0">
                <a:solidFill>
                  <a:srgbClr val="000000"/>
                </a:solidFill>
                <a:latin typeface="Tahoma"/>
                <a:cs typeface="Tahoma"/>
              </a:rPr>
              <a:t>create</a:t>
            </a:r>
            <a:r>
              <a:rPr sz="1650" u="none" spc="490" dirty="0">
                <a:solidFill>
                  <a:srgbClr val="000000"/>
                </a:solidFill>
                <a:latin typeface="Tahoma"/>
                <a:cs typeface="Tahoma"/>
              </a:rPr>
              <a:t> </a:t>
            </a:r>
            <a:r>
              <a:rPr sz="1650" u="none" spc="150" dirty="0">
                <a:solidFill>
                  <a:srgbClr val="000000"/>
                </a:solidFill>
                <a:latin typeface="Tahoma"/>
                <a:cs typeface="Tahoma"/>
              </a:rPr>
              <a:t>configmap</a:t>
            </a:r>
            <a:r>
              <a:rPr sz="1650" u="none" spc="484" dirty="0">
                <a:solidFill>
                  <a:srgbClr val="000000"/>
                </a:solidFill>
                <a:latin typeface="Tahoma"/>
                <a:cs typeface="Tahoma"/>
              </a:rPr>
              <a:t> </a:t>
            </a:r>
            <a:r>
              <a:rPr sz="1650" u="none" spc="270" dirty="0">
                <a:solidFill>
                  <a:srgbClr val="000000"/>
                </a:solidFill>
                <a:latin typeface="Tahoma"/>
                <a:cs typeface="Tahoma"/>
              </a:rPr>
              <a:t>special-</a:t>
            </a:r>
            <a:r>
              <a:rPr sz="1650" u="none" spc="290" dirty="0">
                <a:solidFill>
                  <a:srgbClr val="000000"/>
                </a:solidFill>
                <a:latin typeface="Tahoma"/>
                <a:cs typeface="Tahoma"/>
              </a:rPr>
              <a:t>config</a:t>
            </a:r>
            <a:r>
              <a:rPr sz="1650" u="none" spc="490" dirty="0">
                <a:solidFill>
                  <a:srgbClr val="000000"/>
                </a:solidFill>
                <a:latin typeface="Tahoma"/>
                <a:cs typeface="Tahoma"/>
              </a:rPr>
              <a:t> </a:t>
            </a:r>
            <a:r>
              <a:rPr sz="1650" u="none" spc="310" dirty="0">
                <a:solidFill>
                  <a:srgbClr val="999999"/>
                </a:solidFill>
                <a:latin typeface="Tahoma"/>
                <a:cs typeface="Tahoma"/>
              </a:rPr>
              <a:t>\</a:t>
            </a:r>
            <a:endParaRPr sz="1650">
              <a:latin typeface="Tahoma"/>
              <a:cs typeface="Tahoma"/>
            </a:endParaRPr>
          </a:p>
          <a:p>
            <a:pPr marL="1403985">
              <a:lnSpc>
                <a:spcPts val="1875"/>
              </a:lnSpc>
            </a:pPr>
            <a:r>
              <a:rPr sz="1650" u="none" spc="300" dirty="0">
                <a:solidFill>
                  <a:srgbClr val="000000"/>
                </a:solidFill>
                <a:latin typeface="Tahoma"/>
                <a:cs typeface="Tahoma"/>
              </a:rPr>
              <a:t>--</a:t>
            </a:r>
            <a:r>
              <a:rPr sz="1650" u="none" spc="400" dirty="0">
                <a:solidFill>
                  <a:srgbClr val="000000"/>
                </a:solidFill>
                <a:latin typeface="Tahoma"/>
                <a:cs typeface="Tahoma"/>
              </a:rPr>
              <a:t>from-</a:t>
            </a:r>
            <a:r>
              <a:rPr sz="1650" u="none" spc="100" dirty="0">
                <a:solidFill>
                  <a:srgbClr val="000000"/>
                </a:solidFill>
                <a:latin typeface="Tahoma"/>
                <a:cs typeface="Tahoma"/>
              </a:rPr>
              <a:t>literal</a:t>
            </a:r>
            <a:r>
              <a:rPr sz="1650" u="none" spc="100" dirty="0">
                <a:solidFill>
                  <a:srgbClr val="996E3A"/>
                </a:solidFill>
                <a:latin typeface="Tahoma"/>
                <a:cs typeface="Tahoma"/>
              </a:rPr>
              <a:t>=</a:t>
            </a:r>
            <a:r>
              <a:rPr sz="1650" u="none" spc="100" dirty="0">
                <a:solidFill>
                  <a:srgbClr val="000000"/>
                </a:solidFill>
                <a:latin typeface="Tahoma"/>
                <a:cs typeface="Tahoma"/>
              </a:rPr>
              <a:t>SPECIAL_HOW</a:t>
            </a:r>
            <a:r>
              <a:rPr sz="1650" u="none" spc="100" dirty="0">
                <a:solidFill>
                  <a:srgbClr val="996E3A"/>
                </a:solidFill>
                <a:latin typeface="Tahoma"/>
                <a:cs typeface="Tahoma"/>
              </a:rPr>
              <a:t>=</a:t>
            </a:r>
            <a:r>
              <a:rPr sz="1650" u="none" spc="100" dirty="0">
                <a:solidFill>
                  <a:srgbClr val="000000"/>
                </a:solidFill>
                <a:latin typeface="Tahoma"/>
                <a:cs typeface="Tahoma"/>
              </a:rPr>
              <a:t>very</a:t>
            </a:r>
            <a:r>
              <a:rPr sz="1650" u="none" spc="480" dirty="0">
                <a:solidFill>
                  <a:srgbClr val="000000"/>
                </a:solidFill>
                <a:latin typeface="Tahoma"/>
                <a:cs typeface="Tahoma"/>
              </a:rPr>
              <a:t> </a:t>
            </a:r>
            <a:r>
              <a:rPr sz="1650" u="none" spc="310" dirty="0">
                <a:solidFill>
                  <a:srgbClr val="999999"/>
                </a:solidFill>
                <a:latin typeface="Tahoma"/>
                <a:cs typeface="Tahoma"/>
              </a:rPr>
              <a:t>\</a:t>
            </a:r>
            <a:endParaRPr sz="1650">
              <a:latin typeface="Tahoma"/>
              <a:cs typeface="Tahoma"/>
            </a:endParaRPr>
          </a:p>
          <a:p>
            <a:pPr marL="1403985">
              <a:lnSpc>
                <a:spcPts val="1930"/>
              </a:lnSpc>
            </a:pPr>
            <a:r>
              <a:rPr sz="1650" u="none" spc="300" dirty="0">
                <a:solidFill>
                  <a:srgbClr val="000000"/>
                </a:solidFill>
                <a:latin typeface="Tahoma"/>
                <a:cs typeface="Tahoma"/>
              </a:rPr>
              <a:t>--</a:t>
            </a:r>
            <a:r>
              <a:rPr sz="1650" u="none" spc="400" dirty="0">
                <a:solidFill>
                  <a:srgbClr val="000000"/>
                </a:solidFill>
                <a:latin typeface="Tahoma"/>
                <a:cs typeface="Tahoma"/>
              </a:rPr>
              <a:t>from-</a:t>
            </a:r>
            <a:r>
              <a:rPr sz="1650" u="none" spc="105" dirty="0">
                <a:solidFill>
                  <a:srgbClr val="000000"/>
                </a:solidFill>
                <a:latin typeface="Tahoma"/>
                <a:cs typeface="Tahoma"/>
              </a:rPr>
              <a:t>literal</a:t>
            </a:r>
            <a:r>
              <a:rPr sz="1650" u="none" spc="105" dirty="0">
                <a:solidFill>
                  <a:srgbClr val="996E3A"/>
                </a:solidFill>
                <a:latin typeface="Tahoma"/>
                <a:cs typeface="Tahoma"/>
              </a:rPr>
              <a:t>=</a:t>
            </a:r>
            <a:r>
              <a:rPr sz="1650" u="none" spc="105" dirty="0">
                <a:solidFill>
                  <a:srgbClr val="000000"/>
                </a:solidFill>
                <a:latin typeface="Tahoma"/>
                <a:cs typeface="Tahoma"/>
              </a:rPr>
              <a:t>SPECIAL_TYPE</a:t>
            </a:r>
            <a:r>
              <a:rPr sz="1650" u="none" spc="105" dirty="0">
                <a:solidFill>
                  <a:srgbClr val="996E3A"/>
                </a:solidFill>
                <a:latin typeface="Tahoma"/>
                <a:cs typeface="Tahoma"/>
              </a:rPr>
              <a:t>=</a:t>
            </a:r>
            <a:r>
              <a:rPr sz="1650" u="none" spc="105" dirty="0">
                <a:solidFill>
                  <a:srgbClr val="000000"/>
                </a:solidFill>
                <a:latin typeface="Tahoma"/>
                <a:cs typeface="Tahoma"/>
              </a:rPr>
              <a:t>charm</a:t>
            </a:r>
            <a:endParaRPr sz="1650">
              <a:latin typeface="Tahoma"/>
              <a:cs typeface="Tahoma"/>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019550"/>
            <a:chOff x="809624" y="1552574"/>
            <a:chExt cx="12211050" cy="4019550"/>
          </a:xfrm>
        </p:grpSpPr>
        <p:sp>
          <p:nvSpPr>
            <p:cNvPr id="4" name="object 4"/>
            <p:cNvSpPr/>
            <p:nvPr/>
          </p:nvSpPr>
          <p:spPr>
            <a:xfrm>
              <a:off x="809612" y="155257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CONFIGMAPS</a:t>
            </a:r>
            <a:r>
              <a:rPr spc="-204" dirty="0"/>
              <a:t> </a:t>
            </a:r>
            <a:r>
              <a:rPr spc="-125" dirty="0"/>
              <a:t>USAGE:</a:t>
            </a:r>
            <a:r>
              <a:rPr spc="-120" dirty="0"/>
              <a:t> </a:t>
            </a:r>
            <a:r>
              <a:rPr dirty="0"/>
              <a:t>ENVIRONMENT</a:t>
            </a:r>
            <a:r>
              <a:rPr spc="-165" dirty="0"/>
              <a:t> </a:t>
            </a:r>
            <a:r>
              <a:rPr spc="-35" dirty="0"/>
              <a:t>VARIABLES</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240">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240"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5" dirty="0">
                <a:solidFill>
                  <a:srgbClr val="999999"/>
                </a:solidFill>
                <a:latin typeface="Tahoma"/>
                <a:cs typeface="Tahoma"/>
              </a:rPr>
              <a:t>  </a:t>
            </a:r>
            <a:r>
              <a:rPr sz="1650" u="none" spc="254" dirty="0">
                <a:solidFill>
                  <a:srgbClr val="000000"/>
                </a:solidFill>
                <a:latin typeface="Tahoma"/>
                <a:cs typeface="Tahoma"/>
              </a:rPr>
              <a:t>dapi</a:t>
            </a:r>
            <a:r>
              <a:rPr sz="1650" u="none" spc="254" dirty="0">
                <a:solidFill>
                  <a:srgbClr val="999999"/>
                </a:solidFill>
                <a:latin typeface="Tahoma"/>
                <a:cs typeface="Tahoma"/>
              </a:rPr>
              <a:t>-</a:t>
            </a:r>
            <a:r>
              <a:rPr sz="1650" u="none" spc="330" dirty="0">
                <a:solidFill>
                  <a:srgbClr val="000000"/>
                </a:solidFill>
                <a:latin typeface="Tahoma"/>
                <a:cs typeface="Tahoma"/>
              </a:rPr>
              <a:t>test</a:t>
            </a:r>
            <a:r>
              <a:rPr sz="1650" u="none" spc="330" dirty="0">
                <a:solidFill>
                  <a:srgbClr val="999999"/>
                </a:solidFill>
                <a:latin typeface="Tahoma"/>
                <a:cs typeface="Tahoma"/>
              </a:rPr>
              <a:t>-</a:t>
            </a:r>
            <a:r>
              <a:rPr sz="1650" u="none" spc="55" dirty="0">
                <a:solidFill>
                  <a:srgbClr val="000000"/>
                </a:solidFill>
                <a:latin typeface="Tahoma"/>
                <a:cs typeface="Tahoma"/>
              </a:rPr>
              <a:t>pod</a:t>
            </a:r>
            <a:endParaRPr sz="1650">
              <a:latin typeface="Tahoma"/>
              <a:cs typeface="Tahoma"/>
            </a:endParaRPr>
          </a:p>
          <a:p>
            <a:pPr marL="142240">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9794" marR="8634095" indent="-252729">
              <a:lnSpc>
                <a:spcPts val="1880"/>
              </a:lnSpc>
              <a:spcBef>
                <a:spcPts val="95"/>
              </a:spcBef>
            </a:pPr>
            <a:r>
              <a:rPr sz="1650" u="none" spc="390" dirty="0">
                <a:solidFill>
                  <a:srgbClr val="999999"/>
                </a:solidFill>
                <a:latin typeface="Tahoma"/>
                <a:cs typeface="Tahoma"/>
              </a:rPr>
              <a:t>-</a:t>
            </a:r>
            <a:r>
              <a:rPr sz="1650" u="none" spc="484"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4" dirty="0">
                <a:solidFill>
                  <a:srgbClr val="999999"/>
                </a:solidFill>
                <a:latin typeface="Tahoma"/>
                <a:cs typeface="Tahoma"/>
              </a:rPr>
              <a:t> </a:t>
            </a:r>
            <a:r>
              <a:rPr sz="1650" u="none" spc="330" dirty="0">
                <a:solidFill>
                  <a:srgbClr val="000000"/>
                </a:solidFill>
                <a:latin typeface="Tahoma"/>
                <a:cs typeface="Tahoma"/>
              </a:rPr>
              <a:t>test</a:t>
            </a:r>
            <a:r>
              <a:rPr sz="1650" u="none" spc="330" dirty="0">
                <a:solidFill>
                  <a:srgbClr val="999999"/>
                </a:solidFill>
                <a:latin typeface="Tahoma"/>
                <a:cs typeface="Tahoma"/>
              </a:rPr>
              <a:t>-</a:t>
            </a:r>
            <a:r>
              <a:rPr sz="1650" u="none" spc="229" dirty="0">
                <a:solidFill>
                  <a:srgbClr val="000000"/>
                </a:solidFill>
                <a:latin typeface="Tahoma"/>
                <a:cs typeface="Tahoma"/>
              </a:rPr>
              <a:t>container </a:t>
            </a: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200" dirty="0">
                <a:solidFill>
                  <a:srgbClr val="000000"/>
                </a:solidFill>
                <a:latin typeface="Tahoma"/>
                <a:cs typeface="Tahoma"/>
              </a:rPr>
              <a:t>debian</a:t>
            </a:r>
            <a:r>
              <a:rPr sz="1650" u="none" spc="200" dirty="0">
                <a:solidFill>
                  <a:srgbClr val="999999"/>
                </a:solidFill>
                <a:latin typeface="Tahoma"/>
                <a:cs typeface="Tahoma"/>
              </a:rPr>
              <a:t>:</a:t>
            </a:r>
            <a:r>
              <a:rPr sz="1650" u="none" spc="200" dirty="0">
                <a:solidFill>
                  <a:srgbClr val="000000"/>
                </a:solidFill>
                <a:latin typeface="Tahoma"/>
                <a:cs typeface="Tahoma"/>
              </a:rPr>
              <a:t>11</a:t>
            </a:r>
            <a:r>
              <a:rPr sz="1650" u="none" spc="200" dirty="0">
                <a:solidFill>
                  <a:srgbClr val="999999"/>
                </a:solidFill>
                <a:latin typeface="Tahoma"/>
                <a:cs typeface="Tahoma"/>
              </a:rPr>
              <a:t>-</a:t>
            </a:r>
            <a:r>
              <a:rPr sz="1650" u="none" spc="250" dirty="0">
                <a:solidFill>
                  <a:srgbClr val="000000"/>
                </a:solidFill>
                <a:latin typeface="Tahoma"/>
                <a:cs typeface="Tahoma"/>
              </a:rPr>
              <a:t>slim</a:t>
            </a:r>
            <a:endParaRPr sz="1650">
              <a:latin typeface="Tahoma"/>
              <a:cs typeface="Tahoma"/>
            </a:endParaRPr>
          </a:p>
          <a:p>
            <a:pPr marL="899794">
              <a:lnSpc>
                <a:spcPts val="1770"/>
              </a:lnSpc>
            </a:pPr>
            <a:r>
              <a:rPr sz="1650" u="none" dirty="0">
                <a:solidFill>
                  <a:srgbClr val="0077AA"/>
                </a:solidFill>
                <a:latin typeface="Tahoma"/>
                <a:cs typeface="Tahoma"/>
              </a:rPr>
              <a:t>command</a:t>
            </a:r>
            <a:r>
              <a:rPr sz="1650" u="none" dirty="0">
                <a:solidFill>
                  <a:srgbClr val="999999"/>
                </a:solidFill>
                <a:latin typeface="Tahoma"/>
                <a:cs typeface="Tahoma"/>
              </a:rPr>
              <a:t>:</a:t>
            </a:r>
            <a:r>
              <a:rPr sz="1650" u="none" spc="-10" dirty="0">
                <a:solidFill>
                  <a:srgbClr val="999999"/>
                </a:solidFill>
                <a:latin typeface="Tahoma"/>
                <a:cs typeface="Tahoma"/>
              </a:rPr>
              <a:t>  </a:t>
            </a:r>
            <a:r>
              <a:rPr sz="1650" u="none" spc="350" dirty="0">
                <a:solidFill>
                  <a:srgbClr val="999999"/>
                </a:solidFill>
                <a:latin typeface="Tahoma"/>
                <a:cs typeface="Tahoma"/>
              </a:rPr>
              <a:t>[</a:t>
            </a:r>
            <a:r>
              <a:rPr sz="1650" u="none" spc="-5" dirty="0">
                <a:solidFill>
                  <a:srgbClr val="999999"/>
                </a:solidFill>
                <a:latin typeface="Tahoma"/>
                <a:cs typeface="Tahoma"/>
              </a:rPr>
              <a:t>  </a:t>
            </a:r>
            <a:r>
              <a:rPr sz="1650" u="none" spc="240" dirty="0">
                <a:solidFill>
                  <a:srgbClr val="669900"/>
                </a:solidFill>
                <a:latin typeface="Tahoma"/>
                <a:cs typeface="Tahoma"/>
              </a:rPr>
              <a:t>"bash"</a:t>
            </a:r>
            <a:r>
              <a:rPr sz="1650" u="none" spc="240" dirty="0">
                <a:solidFill>
                  <a:srgbClr val="999999"/>
                </a:solidFill>
                <a:latin typeface="Tahoma"/>
                <a:cs typeface="Tahoma"/>
              </a:rPr>
              <a:t>,</a:t>
            </a:r>
            <a:r>
              <a:rPr sz="1650" u="none" spc="-5" dirty="0">
                <a:solidFill>
                  <a:srgbClr val="999999"/>
                </a:solidFill>
                <a:latin typeface="Tahoma"/>
                <a:cs typeface="Tahoma"/>
              </a:rPr>
              <a:t>  </a:t>
            </a:r>
            <a:r>
              <a:rPr sz="1650" u="none" spc="295" dirty="0">
                <a:solidFill>
                  <a:srgbClr val="669900"/>
                </a:solidFill>
                <a:latin typeface="Tahoma"/>
                <a:cs typeface="Tahoma"/>
              </a:rPr>
              <a:t>"-</a:t>
            </a:r>
            <a:r>
              <a:rPr sz="1650" u="none" spc="385" dirty="0">
                <a:solidFill>
                  <a:srgbClr val="669900"/>
                </a:solidFill>
                <a:latin typeface="Tahoma"/>
                <a:cs typeface="Tahoma"/>
              </a:rPr>
              <a:t>c"</a:t>
            </a:r>
            <a:r>
              <a:rPr sz="1650" u="none" spc="385" dirty="0">
                <a:solidFill>
                  <a:srgbClr val="999999"/>
                </a:solidFill>
                <a:latin typeface="Tahoma"/>
                <a:cs typeface="Tahoma"/>
              </a:rPr>
              <a:t>,</a:t>
            </a:r>
            <a:r>
              <a:rPr sz="1650" u="none" spc="-5" dirty="0">
                <a:solidFill>
                  <a:srgbClr val="999999"/>
                </a:solidFill>
                <a:latin typeface="Tahoma"/>
                <a:cs typeface="Tahoma"/>
              </a:rPr>
              <a:t>  </a:t>
            </a:r>
            <a:r>
              <a:rPr sz="1650" u="none" spc="170" dirty="0">
                <a:solidFill>
                  <a:srgbClr val="669900"/>
                </a:solidFill>
                <a:latin typeface="Tahoma"/>
                <a:cs typeface="Tahoma"/>
              </a:rPr>
              <a:t>"env</a:t>
            </a:r>
            <a:r>
              <a:rPr sz="1650" u="none" spc="-10" dirty="0">
                <a:solidFill>
                  <a:srgbClr val="669900"/>
                </a:solidFill>
                <a:latin typeface="Tahoma"/>
                <a:cs typeface="Tahoma"/>
              </a:rPr>
              <a:t>  </a:t>
            </a:r>
            <a:r>
              <a:rPr sz="1650" u="none" spc="360" dirty="0">
                <a:solidFill>
                  <a:srgbClr val="669900"/>
                </a:solidFill>
                <a:latin typeface="Tahoma"/>
                <a:cs typeface="Tahoma"/>
              </a:rPr>
              <a:t>|</a:t>
            </a:r>
            <a:r>
              <a:rPr sz="1650" u="none" spc="-5" dirty="0">
                <a:solidFill>
                  <a:srgbClr val="669900"/>
                </a:solidFill>
                <a:latin typeface="Tahoma"/>
                <a:cs typeface="Tahoma"/>
              </a:rPr>
              <a:t>  </a:t>
            </a:r>
            <a:r>
              <a:rPr sz="1650" u="none" spc="160" dirty="0">
                <a:solidFill>
                  <a:srgbClr val="669900"/>
                </a:solidFill>
                <a:latin typeface="Tahoma"/>
                <a:cs typeface="Tahoma"/>
              </a:rPr>
              <a:t>grep</a:t>
            </a:r>
            <a:r>
              <a:rPr sz="1650" u="none" spc="-5" dirty="0">
                <a:solidFill>
                  <a:srgbClr val="669900"/>
                </a:solidFill>
                <a:latin typeface="Tahoma"/>
                <a:cs typeface="Tahoma"/>
              </a:rPr>
              <a:t>  </a:t>
            </a:r>
            <a:r>
              <a:rPr sz="1650" u="none" spc="135" dirty="0">
                <a:solidFill>
                  <a:srgbClr val="669900"/>
                </a:solidFill>
                <a:latin typeface="Tahoma"/>
                <a:cs typeface="Tahoma"/>
              </a:rPr>
              <a:t>SPECIAL"</a:t>
            </a:r>
            <a:r>
              <a:rPr sz="1650" u="none" spc="-5" dirty="0">
                <a:solidFill>
                  <a:srgbClr val="669900"/>
                </a:solidFill>
                <a:latin typeface="Tahoma"/>
                <a:cs typeface="Tahoma"/>
              </a:rPr>
              <a:t>  </a:t>
            </a:r>
            <a:r>
              <a:rPr sz="1650" u="none" spc="300" dirty="0">
                <a:solidFill>
                  <a:srgbClr val="999999"/>
                </a:solidFill>
                <a:latin typeface="Tahoma"/>
                <a:cs typeface="Tahoma"/>
              </a:rPr>
              <a:t>]</a:t>
            </a:r>
            <a:endParaRPr sz="1650">
              <a:latin typeface="Tahoma"/>
              <a:cs typeface="Tahoma"/>
            </a:endParaRPr>
          </a:p>
          <a:p>
            <a:pPr marL="899794">
              <a:lnSpc>
                <a:spcPts val="1875"/>
              </a:lnSpc>
            </a:pPr>
            <a:r>
              <a:rPr sz="1650" u="none" spc="170" dirty="0">
                <a:solidFill>
                  <a:srgbClr val="0077AA"/>
                </a:solidFill>
                <a:latin typeface="Tahoma"/>
                <a:cs typeface="Tahoma"/>
              </a:rPr>
              <a:t>env</a:t>
            </a:r>
            <a:r>
              <a:rPr sz="1650" u="none" spc="170" dirty="0">
                <a:solidFill>
                  <a:srgbClr val="999999"/>
                </a:solidFill>
                <a:latin typeface="Tahoma"/>
                <a:cs typeface="Tahoma"/>
              </a:rPr>
              <a:t>:</a:t>
            </a:r>
            <a:endParaRPr sz="1650">
              <a:latin typeface="Tahoma"/>
              <a:cs typeface="Tahoma"/>
            </a:endParaRPr>
          </a:p>
          <a:p>
            <a:pPr marL="1151890">
              <a:lnSpc>
                <a:spcPts val="1875"/>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0" dirty="0">
                <a:solidFill>
                  <a:srgbClr val="999999"/>
                </a:solidFill>
                <a:latin typeface="Tahoma"/>
                <a:cs typeface="Tahoma"/>
              </a:rPr>
              <a:t> </a:t>
            </a:r>
            <a:r>
              <a:rPr sz="1650" u="none" spc="80" dirty="0">
                <a:solidFill>
                  <a:srgbClr val="000000"/>
                </a:solidFill>
                <a:latin typeface="Tahoma"/>
                <a:cs typeface="Tahoma"/>
              </a:rPr>
              <a:t>SPECIAL_LEVEL_KEY</a:t>
            </a:r>
            <a:endParaRPr sz="1650">
              <a:latin typeface="Tahoma"/>
              <a:cs typeface="Tahoma"/>
            </a:endParaRPr>
          </a:p>
          <a:p>
            <a:pPr marL="1656714" marR="8508365" indent="-252729">
              <a:lnSpc>
                <a:spcPts val="1880"/>
              </a:lnSpc>
              <a:spcBef>
                <a:spcPts val="95"/>
              </a:spcBef>
            </a:pPr>
            <a:r>
              <a:rPr sz="1650" u="none" spc="155" dirty="0">
                <a:solidFill>
                  <a:srgbClr val="0077AA"/>
                </a:solidFill>
                <a:latin typeface="Tahoma"/>
                <a:cs typeface="Tahoma"/>
              </a:rPr>
              <a:t>valueFrom</a:t>
            </a:r>
            <a:r>
              <a:rPr sz="1650" u="none" spc="155" dirty="0">
                <a:solidFill>
                  <a:srgbClr val="999999"/>
                </a:solidFill>
                <a:latin typeface="Tahoma"/>
                <a:cs typeface="Tahoma"/>
              </a:rPr>
              <a:t>: </a:t>
            </a:r>
            <a:r>
              <a:rPr sz="1650" u="none" spc="155" dirty="0">
                <a:solidFill>
                  <a:srgbClr val="0077AA"/>
                </a:solidFill>
                <a:latin typeface="Tahoma"/>
                <a:cs typeface="Tahoma"/>
              </a:rPr>
              <a:t>configMapKeyRef</a:t>
            </a:r>
            <a:r>
              <a:rPr sz="1650" u="none" spc="155" dirty="0">
                <a:solidFill>
                  <a:srgbClr val="999999"/>
                </a:solidFill>
                <a:latin typeface="Tahoma"/>
                <a:cs typeface="Tahoma"/>
              </a:rPr>
              <a:t>:</a:t>
            </a:r>
            <a:endParaRPr sz="1650">
              <a:latin typeface="Tahoma"/>
              <a:cs typeface="Tahoma"/>
            </a:endParaRPr>
          </a:p>
          <a:p>
            <a:pPr marL="1908810">
              <a:lnSpc>
                <a:spcPts val="1770"/>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305" dirty="0">
                <a:solidFill>
                  <a:srgbClr val="000000"/>
                </a:solidFill>
                <a:latin typeface="Tahoma"/>
                <a:cs typeface="Tahoma"/>
              </a:rPr>
              <a:t>special</a:t>
            </a:r>
            <a:r>
              <a:rPr sz="1650" u="none" spc="305" dirty="0">
                <a:solidFill>
                  <a:srgbClr val="999999"/>
                </a:solidFill>
                <a:latin typeface="Tahoma"/>
                <a:cs typeface="Tahoma"/>
              </a:rPr>
              <a:t>-</a:t>
            </a:r>
            <a:r>
              <a:rPr sz="1650" u="none" spc="245" dirty="0">
                <a:solidFill>
                  <a:srgbClr val="000000"/>
                </a:solidFill>
                <a:latin typeface="Tahoma"/>
                <a:cs typeface="Tahoma"/>
              </a:rPr>
              <a:t>config</a:t>
            </a:r>
            <a:endParaRPr sz="1650">
              <a:latin typeface="Tahoma"/>
              <a:cs typeface="Tahoma"/>
            </a:endParaRPr>
          </a:p>
          <a:p>
            <a:pPr marL="1908810">
              <a:lnSpc>
                <a:spcPts val="1930"/>
              </a:lnSpc>
            </a:pPr>
            <a:r>
              <a:rPr sz="1650" u="none" spc="210" dirty="0">
                <a:solidFill>
                  <a:srgbClr val="0077AA"/>
                </a:solidFill>
                <a:latin typeface="Tahoma"/>
                <a:cs typeface="Tahoma"/>
              </a:rPr>
              <a:t>key</a:t>
            </a:r>
            <a:r>
              <a:rPr sz="1650" u="none" spc="210" dirty="0">
                <a:solidFill>
                  <a:srgbClr val="999999"/>
                </a:solidFill>
                <a:latin typeface="Tahoma"/>
                <a:cs typeface="Tahoma"/>
              </a:rPr>
              <a:t>:</a:t>
            </a:r>
            <a:r>
              <a:rPr sz="1650" u="none" spc="484" dirty="0">
                <a:solidFill>
                  <a:srgbClr val="999999"/>
                </a:solidFill>
                <a:latin typeface="Tahoma"/>
                <a:cs typeface="Tahoma"/>
              </a:rPr>
              <a:t> </a:t>
            </a:r>
            <a:r>
              <a:rPr sz="1650" u="none" spc="-10" dirty="0">
                <a:solidFill>
                  <a:srgbClr val="000000"/>
                </a:solidFill>
                <a:latin typeface="Tahoma"/>
                <a:cs typeface="Tahoma"/>
              </a:rPr>
              <a:t>SPECIAL_HOW</a:t>
            </a:r>
            <a:endParaRPr sz="1650">
              <a:latin typeface="Tahoma"/>
              <a:cs typeface="Tahoma"/>
            </a:endParaRPr>
          </a:p>
          <a:p>
            <a:pPr>
              <a:lnSpc>
                <a:spcPct val="100000"/>
              </a:lnSpc>
              <a:spcBef>
                <a:spcPts val="750"/>
              </a:spcBef>
            </a:pPr>
            <a:endParaRPr sz="1650">
              <a:latin typeface="Tahoma"/>
              <a:cs typeface="Tahoma"/>
            </a:endParaRPr>
          </a:p>
          <a:p>
            <a:pPr>
              <a:lnSpc>
                <a:spcPct val="100000"/>
              </a:lnSpc>
            </a:pPr>
            <a:r>
              <a:rPr u="none" dirty="0">
                <a:solidFill>
                  <a:srgbClr val="333333"/>
                </a:solidFill>
              </a:rPr>
              <a:t>Execution</a:t>
            </a:r>
            <a:r>
              <a:rPr u="none" spc="15" dirty="0">
                <a:solidFill>
                  <a:srgbClr val="333333"/>
                </a:solidFill>
              </a:rPr>
              <a:t> </a:t>
            </a:r>
            <a:r>
              <a:rPr u="none" dirty="0">
                <a:solidFill>
                  <a:srgbClr val="333333"/>
                </a:solidFill>
              </a:rPr>
              <a:t>result:</a:t>
            </a:r>
            <a:r>
              <a:rPr u="none" spc="15" dirty="0">
                <a:solidFill>
                  <a:srgbClr val="333333"/>
                </a:solidFill>
              </a:rPr>
              <a:t> </a:t>
            </a:r>
            <a:r>
              <a:rPr u="none" spc="110" dirty="0">
                <a:latin typeface="Tahoma"/>
                <a:cs typeface="Tahoma"/>
              </a:rPr>
              <a:t>SPECIAL_LEVEL_KEY=very</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3305175"/>
            <a:chOff x="809624" y="1552574"/>
            <a:chExt cx="12211050" cy="3305175"/>
          </a:xfrm>
        </p:grpSpPr>
        <p:sp>
          <p:nvSpPr>
            <p:cNvPr id="4" name="object 4"/>
            <p:cNvSpPr/>
            <p:nvPr/>
          </p:nvSpPr>
          <p:spPr>
            <a:xfrm>
              <a:off x="809612" y="1552574"/>
              <a:ext cx="12211050" cy="3305175"/>
            </a:xfrm>
            <a:custGeom>
              <a:avLst/>
              <a:gdLst/>
              <a:ahLst/>
              <a:cxnLst/>
              <a:rect l="l" t="t" r="r" b="b"/>
              <a:pathLst>
                <a:path w="12211050" h="3305175">
                  <a:moveTo>
                    <a:pt x="12211050" y="0"/>
                  </a:moveTo>
                  <a:lnTo>
                    <a:pt x="12201525" y="0"/>
                  </a:lnTo>
                  <a:lnTo>
                    <a:pt x="12201525" y="3295650"/>
                  </a:lnTo>
                  <a:lnTo>
                    <a:pt x="0" y="3295650"/>
                  </a:lnTo>
                  <a:lnTo>
                    <a:pt x="0" y="3305175"/>
                  </a:lnTo>
                  <a:lnTo>
                    <a:pt x="12201525" y="3305175"/>
                  </a:lnTo>
                  <a:lnTo>
                    <a:pt x="12211050" y="3305175"/>
                  </a:lnTo>
                  <a:lnTo>
                    <a:pt x="12211050" y="3295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3305175"/>
            </a:xfrm>
            <a:custGeom>
              <a:avLst/>
              <a:gdLst/>
              <a:ahLst/>
              <a:cxnLst/>
              <a:rect l="l" t="t" r="r" b="b"/>
              <a:pathLst>
                <a:path w="9525" h="3305175">
                  <a:moveTo>
                    <a:pt x="0" y="3305174"/>
                  </a:moveTo>
                  <a:lnTo>
                    <a:pt x="0" y="0"/>
                  </a:lnTo>
                  <a:lnTo>
                    <a:pt x="9524" y="9524"/>
                  </a:lnTo>
                  <a:lnTo>
                    <a:pt x="9524" y="3295649"/>
                  </a:lnTo>
                  <a:lnTo>
                    <a:pt x="0" y="3305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IMPORT</a:t>
            </a:r>
            <a:r>
              <a:rPr spc="-240" dirty="0"/>
              <a:t> </a:t>
            </a:r>
            <a:r>
              <a:rPr spc="-35" dirty="0"/>
              <a:t>ALL</a:t>
            </a:r>
            <a:r>
              <a:rPr spc="-130" dirty="0"/>
              <a:t> </a:t>
            </a:r>
            <a:r>
              <a:rPr spc="-225" dirty="0"/>
              <a:t>KEYS</a:t>
            </a:r>
            <a:r>
              <a:rPr spc="-25" dirty="0"/>
              <a:t> </a:t>
            </a:r>
            <a:r>
              <a:rPr dirty="0"/>
              <a:t>FROM</a:t>
            </a:r>
            <a:r>
              <a:rPr spc="-135" dirty="0"/>
              <a:t> </a:t>
            </a:r>
            <a:r>
              <a:rPr spc="75" dirty="0"/>
              <a:t>A</a:t>
            </a:r>
            <a:r>
              <a:rPr spc="-130" dirty="0"/>
              <a:t> </a:t>
            </a:r>
            <a:r>
              <a:rPr spc="-10" dirty="0"/>
              <a:t>CONFIGMAP</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240">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240"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5" dirty="0">
                <a:solidFill>
                  <a:srgbClr val="999999"/>
                </a:solidFill>
                <a:latin typeface="Tahoma"/>
                <a:cs typeface="Tahoma"/>
              </a:rPr>
              <a:t>  </a:t>
            </a:r>
            <a:r>
              <a:rPr sz="1650" u="none" spc="254" dirty="0">
                <a:solidFill>
                  <a:srgbClr val="000000"/>
                </a:solidFill>
                <a:latin typeface="Tahoma"/>
                <a:cs typeface="Tahoma"/>
              </a:rPr>
              <a:t>dapi</a:t>
            </a:r>
            <a:r>
              <a:rPr sz="1650" u="none" spc="254" dirty="0">
                <a:solidFill>
                  <a:srgbClr val="999999"/>
                </a:solidFill>
                <a:latin typeface="Tahoma"/>
                <a:cs typeface="Tahoma"/>
              </a:rPr>
              <a:t>-</a:t>
            </a:r>
            <a:r>
              <a:rPr sz="1650" u="none" spc="330" dirty="0">
                <a:solidFill>
                  <a:srgbClr val="000000"/>
                </a:solidFill>
                <a:latin typeface="Tahoma"/>
                <a:cs typeface="Tahoma"/>
              </a:rPr>
              <a:t>test</a:t>
            </a:r>
            <a:r>
              <a:rPr sz="1650" u="none" spc="330" dirty="0">
                <a:solidFill>
                  <a:srgbClr val="999999"/>
                </a:solidFill>
                <a:latin typeface="Tahoma"/>
                <a:cs typeface="Tahoma"/>
              </a:rPr>
              <a:t>-</a:t>
            </a:r>
            <a:r>
              <a:rPr sz="1650" u="none" spc="55" dirty="0">
                <a:solidFill>
                  <a:srgbClr val="000000"/>
                </a:solidFill>
                <a:latin typeface="Tahoma"/>
                <a:cs typeface="Tahoma"/>
              </a:rPr>
              <a:t>pod</a:t>
            </a:r>
            <a:endParaRPr sz="1650">
              <a:latin typeface="Tahoma"/>
              <a:cs typeface="Tahoma"/>
            </a:endParaRPr>
          </a:p>
          <a:p>
            <a:pPr marL="142240">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9794" marR="8634095" indent="-252729">
              <a:lnSpc>
                <a:spcPts val="1880"/>
              </a:lnSpc>
              <a:spcBef>
                <a:spcPts val="95"/>
              </a:spcBef>
            </a:pPr>
            <a:r>
              <a:rPr sz="1650" u="none" spc="390" dirty="0">
                <a:solidFill>
                  <a:srgbClr val="999999"/>
                </a:solidFill>
                <a:latin typeface="Tahoma"/>
                <a:cs typeface="Tahoma"/>
              </a:rPr>
              <a:t>-</a:t>
            </a:r>
            <a:r>
              <a:rPr sz="1650" u="none" spc="484"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4" dirty="0">
                <a:solidFill>
                  <a:srgbClr val="999999"/>
                </a:solidFill>
                <a:latin typeface="Tahoma"/>
                <a:cs typeface="Tahoma"/>
              </a:rPr>
              <a:t> </a:t>
            </a:r>
            <a:r>
              <a:rPr sz="1650" u="none" spc="330" dirty="0">
                <a:solidFill>
                  <a:srgbClr val="000000"/>
                </a:solidFill>
                <a:latin typeface="Tahoma"/>
                <a:cs typeface="Tahoma"/>
              </a:rPr>
              <a:t>test</a:t>
            </a:r>
            <a:r>
              <a:rPr sz="1650" u="none" spc="330" dirty="0">
                <a:solidFill>
                  <a:srgbClr val="999999"/>
                </a:solidFill>
                <a:latin typeface="Tahoma"/>
                <a:cs typeface="Tahoma"/>
              </a:rPr>
              <a:t>-</a:t>
            </a:r>
            <a:r>
              <a:rPr sz="1650" u="none" spc="229" dirty="0">
                <a:solidFill>
                  <a:srgbClr val="000000"/>
                </a:solidFill>
                <a:latin typeface="Tahoma"/>
                <a:cs typeface="Tahoma"/>
              </a:rPr>
              <a:t>container </a:t>
            </a: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200" dirty="0">
                <a:solidFill>
                  <a:srgbClr val="000000"/>
                </a:solidFill>
                <a:latin typeface="Tahoma"/>
                <a:cs typeface="Tahoma"/>
              </a:rPr>
              <a:t>debian</a:t>
            </a:r>
            <a:r>
              <a:rPr sz="1650" u="none" spc="200" dirty="0">
                <a:solidFill>
                  <a:srgbClr val="999999"/>
                </a:solidFill>
                <a:latin typeface="Tahoma"/>
                <a:cs typeface="Tahoma"/>
              </a:rPr>
              <a:t>:</a:t>
            </a:r>
            <a:r>
              <a:rPr sz="1650" u="none" spc="200" dirty="0">
                <a:solidFill>
                  <a:srgbClr val="000000"/>
                </a:solidFill>
                <a:latin typeface="Tahoma"/>
                <a:cs typeface="Tahoma"/>
              </a:rPr>
              <a:t>11</a:t>
            </a:r>
            <a:r>
              <a:rPr sz="1650" u="none" spc="200" dirty="0">
                <a:solidFill>
                  <a:srgbClr val="999999"/>
                </a:solidFill>
                <a:latin typeface="Tahoma"/>
                <a:cs typeface="Tahoma"/>
              </a:rPr>
              <a:t>-</a:t>
            </a:r>
            <a:r>
              <a:rPr sz="1650" u="none" spc="250" dirty="0">
                <a:solidFill>
                  <a:srgbClr val="000000"/>
                </a:solidFill>
                <a:latin typeface="Tahoma"/>
                <a:cs typeface="Tahoma"/>
              </a:rPr>
              <a:t>slim</a:t>
            </a:r>
            <a:endParaRPr sz="1650">
              <a:latin typeface="Tahoma"/>
              <a:cs typeface="Tahoma"/>
            </a:endParaRPr>
          </a:p>
          <a:p>
            <a:pPr marL="899794">
              <a:lnSpc>
                <a:spcPts val="1770"/>
              </a:lnSpc>
            </a:pPr>
            <a:r>
              <a:rPr sz="1650" u="none" dirty="0">
                <a:solidFill>
                  <a:srgbClr val="0077AA"/>
                </a:solidFill>
                <a:latin typeface="Tahoma"/>
                <a:cs typeface="Tahoma"/>
              </a:rPr>
              <a:t>command</a:t>
            </a:r>
            <a:r>
              <a:rPr sz="1650" u="none" dirty="0">
                <a:solidFill>
                  <a:srgbClr val="999999"/>
                </a:solidFill>
                <a:latin typeface="Tahoma"/>
                <a:cs typeface="Tahoma"/>
              </a:rPr>
              <a:t>:</a:t>
            </a:r>
            <a:r>
              <a:rPr sz="1650" u="none" spc="-10" dirty="0">
                <a:solidFill>
                  <a:srgbClr val="999999"/>
                </a:solidFill>
                <a:latin typeface="Tahoma"/>
                <a:cs typeface="Tahoma"/>
              </a:rPr>
              <a:t>  </a:t>
            </a:r>
            <a:r>
              <a:rPr sz="1650" u="none" spc="350" dirty="0">
                <a:solidFill>
                  <a:srgbClr val="999999"/>
                </a:solidFill>
                <a:latin typeface="Tahoma"/>
                <a:cs typeface="Tahoma"/>
              </a:rPr>
              <a:t>[</a:t>
            </a:r>
            <a:r>
              <a:rPr sz="1650" u="none" spc="-5" dirty="0">
                <a:solidFill>
                  <a:srgbClr val="999999"/>
                </a:solidFill>
                <a:latin typeface="Tahoma"/>
                <a:cs typeface="Tahoma"/>
              </a:rPr>
              <a:t>  </a:t>
            </a:r>
            <a:r>
              <a:rPr sz="1650" u="none" spc="240" dirty="0">
                <a:solidFill>
                  <a:srgbClr val="669900"/>
                </a:solidFill>
                <a:latin typeface="Tahoma"/>
                <a:cs typeface="Tahoma"/>
              </a:rPr>
              <a:t>"bash"</a:t>
            </a:r>
            <a:r>
              <a:rPr sz="1650" u="none" spc="240" dirty="0">
                <a:solidFill>
                  <a:srgbClr val="999999"/>
                </a:solidFill>
                <a:latin typeface="Tahoma"/>
                <a:cs typeface="Tahoma"/>
              </a:rPr>
              <a:t>,</a:t>
            </a:r>
            <a:r>
              <a:rPr sz="1650" u="none" spc="-5" dirty="0">
                <a:solidFill>
                  <a:srgbClr val="999999"/>
                </a:solidFill>
                <a:latin typeface="Tahoma"/>
                <a:cs typeface="Tahoma"/>
              </a:rPr>
              <a:t>  </a:t>
            </a:r>
            <a:r>
              <a:rPr sz="1650" u="none" spc="295" dirty="0">
                <a:solidFill>
                  <a:srgbClr val="669900"/>
                </a:solidFill>
                <a:latin typeface="Tahoma"/>
                <a:cs typeface="Tahoma"/>
              </a:rPr>
              <a:t>"-</a:t>
            </a:r>
            <a:r>
              <a:rPr sz="1650" u="none" spc="385" dirty="0">
                <a:solidFill>
                  <a:srgbClr val="669900"/>
                </a:solidFill>
                <a:latin typeface="Tahoma"/>
                <a:cs typeface="Tahoma"/>
              </a:rPr>
              <a:t>c"</a:t>
            </a:r>
            <a:r>
              <a:rPr sz="1650" u="none" spc="385" dirty="0">
                <a:solidFill>
                  <a:srgbClr val="999999"/>
                </a:solidFill>
                <a:latin typeface="Tahoma"/>
                <a:cs typeface="Tahoma"/>
              </a:rPr>
              <a:t>,</a:t>
            </a:r>
            <a:r>
              <a:rPr sz="1650" u="none" spc="-5" dirty="0">
                <a:solidFill>
                  <a:srgbClr val="999999"/>
                </a:solidFill>
                <a:latin typeface="Tahoma"/>
                <a:cs typeface="Tahoma"/>
              </a:rPr>
              <a:t>  </a:t>
            </a:r>
            <a:r>
              <a:rPr sz="1650" u="none" spc="170" dirty="0">
                <a:solidFill>
                  <a:srgbClr val="669900"/>
                </a:solidFill>
                <a:latin typeface="Tahoma"/>
                <a:cs typeface="Tahoma"/>
              </a:rPr>
              <a:t>"env</a:t>
            </a:r>
            <a:r>
              <a:rPr sz="1650" u="none" spc="-10" dirty="0">
                <a:solidFill>
                  <a:srgbClr val="669900"/>
                </a:solidFill>
                <a:latin typeface="Tahoma"/>
                <a:cs typeface="Tahoma"/>
              </a:rPr>
              <a:t>  </a:t>
            </a:r>
            <a:r>
              <a:rPr sz="1650" u="none" spc="360" dirty="0">
                <a:solidFill>
                  <a:srgbClr val="669900"/>
                </a:solidFill>
                <a:latin typeface="Tahoma"/>
                <a:cs typeface="Tahoma"/>
              </a:rPr>
              <a:t>|</a:t>
            </a:r>
            <a:r>
              <a:rPr sz="1650" u="none" spc="-5" dirty="0">
                <a:solidFill>
                  <a:srgbClr val="669900"/>
                </a:solidFill>
                <a:latin typeface="Tahoma"/>
                <a:cs typeface="Tahoma"/>
              </a:rPr>
              <a:t>  </a:t>
            </a:r>
            <a:r>
              <a:rPr sz="1650" u="none" spc="160" dirty="0">
                <a:solidFill>
                  <a:srgbClr val="669900"/>
                </a:solidFill>
                <a:latin typeface="Tahoma"/>
                <a:cs typeface="Tahoma"/>
              </a:rPr>
              <a:t>grep</a:t>
            </a:r>
            <a:r>
              <a:rPr sz="1650" u="none" spc="-5" dirty="0">
                <a:solidFill>
                  <a:srgbClr val="669900"/>
                </a:solidFill>
                <a:latin typeface="Tahoma"/>
                <a:cs typeface="Tahoma"/>
              </a:rPr>
              <a:t>  </a:t>
            </a:r>
            <a:r>
              <a:rPr sz="1650" u="none" spc="135" dirty="0">
                <a:solidFill>
                  <a:srgbClr val="669900"/>
                </a:solidFill>
                <a:latin typeface="Tahoma"/>
                <a:cs typeface="Tahoma"/>
              </a:rPr>
              <a:t>SPECIAL"</a:t>
            </a:r>
            <a:r>
              <a:rPr sz="1650" u="none" spc="-5" dirty="0">
                <a:solidFill>
                  <a:srgbClr val="669900"/>
                </a:solidFill>
                <a:latin typeface="Tahoma"/>
                <a:cs typeface="Tahoma"/>
              </a:rPr>
              <a:t>  </a:t>
            </a:r>
            <a:r>
              <a:rPr sz="1650" u="none" spc="300" dirty="0">
                <a:solidFill>
                  <a:srgbClr val="999999"/>
                </a:solidFill>
                <a:latin typeface="Tahoma"/>
                <a:cs typeface="Tahoma"/>
              </a:rPr>
              <a:t>]</a:t>
            </a:r>
            <a:endParaRPr sz="1650">
              <a:latin typeface="Tahoma"/>
              <a:cs typeface="Tahoma"/>
            </a:endParaRPr>
          </a:p>
          <a:p>
            <a:pPr marL="899794">
              <a:lnSpc>
                <a:spcPts val="1875"/>
              </a:lnSpc>
            </a:pPr>
            <a:r>
              <a:rPr sz="1650" u="none" spc="110" dirty="0">
                <a:solidFill>
                  <a:srgbClr val="0077AA"/>
                </a:solidFill>
                <a:latin typeface="Tahoma"/>
                <a:cs typeface="Tahoma"/>
              </a:rPr>
              <a:t>envFrom</a:t>
            </a:r>
            <a:r>
              <a:rPr sz="1650" u="none" spc="110" dirty="0">
                <a:solidFill>
                  <a:srgbClr val="999999"/>
                </a:solidFill>
                <a:latin typeface="Tahoma"/>
                <a:cs typeface="Tahoma"/>
              </a:rPr>
              <a:t>:</a:t>
            </a:r>
            <a:endParaRPr sz="1650">
              <a:latin typeface="Tahoma"/>
              <a:cs typeface="Tahoma"/>
            </a:endParaRPr>
          </a:p>
          <a:p>
            <a:pPr marL="1151890">
              <a:lnSpc>
                <a:spcPts val="1875"/>
              </a:lnSpc>
            </a:pPr>
            <a:r>
              <a:rPr sz="1650" u="none" spc="390" dirty="0">
                <a:solidFill>
                  <a:srgbClr val="999999"/>
                </a:solidFill>
                <a:latin typeface="Tahoma"/>
                <a:cs typeface="Tahoma"/>
              </a:rPr>
              <a:t>-</a:t>
            </a:r>
            <a:r>
              <a:rPr sz="1650" u="none" spc="470" dirty="0">
                <a:solidFill>
                  <a:srgbClr val="999999"/>
                </a:solidFill>
                <a:latin typeface="Tahoma"/>
                <a:cs typeface="Tahoma"/>
              </a:rPr>
              <a:t> </a:t>
            </a:r>
            <a:r>
              <a:rPr sz="1650" u="none" spc="170" dirty="0">
                <a:solidFill>
                  <a:srgbClr val="0077AA"/>
                </a:solidFill>
                <a:latin typeface="Tahoma"/>
                <a:cs typeface="Tahoma"/>
              </a:rPr>
              <a:t>configMapRef</a:t>
            </a:r>
            <a:r>
              <a:rPr sz="1650" u="none" spc="170" dirty="0">
                <a:solidFill>
                  <a:srgbClr val="999999"/>
                </a:solidFill>
                <a:latin typeface="Tahoma"/>
                <a:cs typeface="Tahoma"/>
              </a:rPr>
              <a:t>:</a:t>
            </a:r>
            <a:endParaRPr sz="1650">
              <a:latin typeface="Tahoma"/>
              <a:cs typeface="Tahoma"/>
            </a:endParaRPr>
          </a:p>
          <a:p>
            <a:pPr marL="1656714">
              <a:lnSpc>
                <a:spcPts val="1930"/>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305" dirty="0">
                <a:solidFill>
                  <a:srgbClr val="000000"/>
                </a:solidFill>
                <a:latin typeface="Tahoma"/>
                <a:cs typeface="Tahoma"/>
              </a:rPr>
              <a:t>special</a:t>
            </a:r>
            <a:r>
              <a:rPr sz="1650" u="none" spc="305" dirty="0">
                <a:solidFill>
                  <a:srgbClr val="999999"/>
                </a:solidFill>
                <a:latin typeface="Tahoma"/>
                <a:cs typeface="Tahoma"/>
              </a:rPr>
              <a:t>-</a:t>
            </a:r>
            <a:r>
              <a:rPr sz="1650" u="none" spc="245" dirty="0">
                <a:solidFill>
                  <a:srgbClr val="000000"/>
                </a:solidFill>
                <a:latin typeface="Tahoma"/>
                <a:cs typeface="Tahoma"/>
              </a:rPr>
              <a:t>config</a:t>
            </a:r>
            <a:endParaRPr sz="1650">
              <a:latin typeface="Tahoma"/>
              <a:cs typeface="Tahoma"/>
            </a:endParaRPr>
          </a:p>
          <a:p>
            <a:pPr>
              <a:lnSpc>
                <a:spcPct val="100000"/>
              </a:lnSpc>
              <a:spcBef>
                <a:spcPts val="755"/>
              </a:spcBef>
            </a:pPr>
            <a:endParaRPr sz="1650">
              <a:latin typeface="Tahoma"/>
              <a:cs typeface="Tahoma"/>
            </a:endParaRPr>
          </a:p>
          <a:p>
            <a:pPr>
              <a:lnSpc>
                <a:spcPct val="100000"/>
              </a:lnSpc>
            </a:pPr>
            <a:r>
              <a:rPr u="none" dirty="0">
                <a:solidFill>
                  <a:srgbClr val="333333"/>
                </a:solidFill>
              </a:rPr>
              <a:t>Execution</a:t>
            </a:r>
            <a:r>
              <a:rPr u="none" spc="155" dirty="0">
                <a:solidFill>
                  <a:srgbClr val="333333"/>
                </a:solidFill>
              </a:rPr>
              <a:t> </a:t>
            </a:r>
            <a:r>
              <a:rPr u="none" dirty="0">
                <a:solidFill>
                  <a:srgbClr val="333333"/>
                </a:solidFill>
              </a:rPr>
              <a:t>result:</a:t>
            </a:r>
            <a:r>
              <a:rPr u="none" spc="160" dirty="0">
                <a:solidFill>
                  <a:srgbClr val="333333"/>
                </a:solidFill>
              </a:rPr>
              <a:t> </a:t>
            </a:r>
            <a:r>
              <a:rPr u="none" dirty="0">
                <a:latin typeface="Tahoma"/>
                <a:cs typeface="Tahoma"/>
              </a:rPr>
              <a:t>SPECIAL_HOW=very</a:t>
            </a:r>
            <a:r>
              <a:rPr u="none" spc="135" dirty="0">
                <a:latin typeface="Tahoma"/>
                <a:cs typeface="Tahoma"/>
              </a:rPr>
              <a:t> </a:t>
            </a:r>
            <a:r>
              <a:rPr u="none" spc="100" dirty="0">
                <a:solidFill>
                  <a:srgbClr val="333333"/>
                </a:solidFill>
              </a:rPr>
              <a:t>and</a:t>
            </a:r>
            <a:r>
              <a:rPr u="none" spc="160" dirty="0">
                <a:solidFill>
                  <a:srgbClr val="333333"/>
                </a:solidFill>
              </a:rPr>
              <a:t> </a:t>
            </a:r>
            <a:r>
              <a:rPr u="none" spc="70" dirty="0">
                <a:latin typeface="Tahoma"/>
                <a:cs typeface="Tahoma"/>
              </a:rPr>
              <a:t>SPECIAL_TYPE=charm</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923925"/>
            <a:chOff x="809624" y="2085974"/>
            <a:chExt cx="12211050" cy="923925"/>
          </a:xfrm>
        </p:grpSpPr>
        <p:sp>
          <p:nvSpPr>
            <p:cNvPr id="4" name="object 4"/>
            <p:cNvSpPr/>
            <p:nvPr/>
          </p:nvSpPr>
          <p:spPr>
            <a:xfrm>
              <a:off x="809612" y="208597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grpSp>
      <p:sp>
        <p:nvSpPr>
          <p:cNvPr id="6" name="object 6"/>
          <p:cNvSpPr/>
          <p:nvPr/>
        </p:nvSpPr>
        <p:spPr>
          <a:xfrm>
            <a:off x="809624" y="31527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152774"/>
            <a:ext cx="12211050" cy="1638300"/>
            <a:chOff x="809624" y="3152774"/>
            <a:chExt cx="12211050" cy="1638300"/>
          </a:xfrm>
        </p:grpSpPr>
        <p:sp>
          <p:nvSpPr>
            <p:cNvPr id="8" name="object 8"/>
            <p:cNvSpPr/>
            <p:nvPr/>
          </p:nvSpPr>
          <p:spPr>
            <a:xfrm>
              <a:off x="809612" y="315277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15277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grpSp>
      <p:sp>
        <p:nvSpPr>
          <p:cNvPr id="10" name="object 10"/>
          <p:cNvSpPr/>
          <p:nvPr/>
        </p:nvSpPr>
        <p:spPr>
          <a:xfrm>
            <a:off x="809624" y="49339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1" name="object 11"/>
          <p:cNvGrpSpPr/>
          <p:nvPr/>
        </p:nvGrpSpPr>
        <p:grpSpPr>
          <a:xfrm>
            <a:off x="809624" y="4933949"/>
            <a:ext cx="12211050" cy="1400175"/>
            <a:chOff x="809624" y="4933949"/>
            <a:chExt cx="12211050" cy="1400175"/>
          </a:xfrm>
        </p:grpSpPr>
        <p:sp>
          <p:nvSpPr>
            <p:cNvPr id="12" name="object 12"/>
            <p:cNvSpPr/>
            <p:nvPr/>
          </p:nvSpPr>
          <p:spPr>
            <a:xfrm>
              <a:off x="809612" y="4933949"/>
              <a:ext cx="12211050" cy="1400175"/>
            </a:xfrm>
            <a:custGeom>
              <a:avLst/>
              <a:gdLst/>
              <a:ahLst/>
              <a:cxnLst/>
              <a:rect l="l" t="t" r="r" b="b"/>
              <a:pathLst>
                <a:path w="12211050" h="1400175">
                  <a:moveTo>
                    <a:pt x="12211050" y="0"/>
                  </a:moveTo>
                  <a:lnTo>
                    <a:pt x="12201525" y="0"/>
                  </a:lnTo>
                  <a:lnTo>
                    <a:pt x="12201525" y="1390650"/>
                  </a:lnTo>
                  <a:lnTo>
                    <a:pt x="0" y="1390650"/>
                  </a:lnTo>
                  <a:lnTo>
                    <a:pt x="0" y="1400175"/>
                  </a:lnTo>
                  <a:lnTo>
                    <a:pt x="12201525" y="1400175"/>
                  </a:lnTo>
                  <a:lnTo>
                    <a:pt x="12211050" y="1400175"/>
                  </a:lnTo>
                  <a:lnTo>
                    <a:pt x="12211050" y="1390650"/>
                  </a:lnTo>
                  <a:lnTo>
                    <a:pt x="12211050" y="0"/>
                  </a:lnTo>
                  <a:close/>
                </a:path>
              </a:pathLst>
            </a:custGeom>
            <a:solidFill>
              <a:srgbClr val="D9D9D9"/>
            </a:solidFill>
          </p:spPr>
          <p:txBody>
            <a:bodyPr wrap="square" lIns="0" tIns="0" rIns="0" bIns="0" rtlCol="0"/>
            <a:lstStyle/>
            <a:p>
              <a:endParaRPr/>
            </a:p>
          </p:txBody>
        </p:sp>
        <p:sp>
          <p:nvSpPr>
            <p:cNvPr id="13" name="object 13"/>
            <p:cNvSpPr/>
            <p:nvPr/>
          </p:nvSpPr>
          <p:spPr>
            <a:xfrm>
              <a:off x="809624" y="4933949"/>
              <a:ext cx="9525" cy="1400175"/>
            </a:xfrm>
            <a:custGeom>
              <a:avLst/>
              <a:gdLst/>
              <a:ahLst/>
              <a:cxnLst/>
              <a:rect l="l" t="t" r="r" b="b"/>
              <a:pathLst>
                <a:path w="9525" h="1400175">
                  <a:moveTo>
                    <a:pt x="0" y="1400174"/>
                  </a:moveTo>
                  <a:lnTo>
                    <a:pt x="0" y="0"/>
                  </a:lnTo>
                  <a:lnTo>
                    <a:pt x="9524" y="9524"/>
                  </a:lnTo>
                  <a:lnTo>
                    <a:pt x="9524" y="1390649"/>
                  </a:lnTo>
                  <a:lnTo>
                    <a:pt x="0" y="1400174"/>
                  </a:lnTo>
                  <a:close/>
                </a:path>
              </a:pathLst>
            </a:custGeom>
            <a:solidFill>
              <a:srgbClr val="ED2137"/>
            </a:solidFill>
          </p:spPr>
          <p:txBody>
            <a:bodyPr wrap="square" lIns="0" tIns="0" rIns="0" bIns="0" rtlCol="0"/>
            <a:lstStyle/>
            <a:p>
              <a:endParaRPr/>
            </a:p>
          </p:txBody>
        </p:sp>
      </p:grpSp>
      <p:sp>
        <p:nvSpPr>
          <p:cNvPr id="14" name="object 14"/>
          <p:cNvSpPr/>
          <p:nvPr/>
        </p:nvSpPr>
        <p:spPr>
          <a:xfrm>
            <a:off x="809624" y="64769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15" name="object 15"/>
          <p:cNvGrpSpPr/>
          <p:nvPr/>
        </p:nvGrpSpPr>
        <p:grpSpPr>
          <a:xfrm>
            <a:off x="809624" y="6476999"/>
            <a:ext cx="12211050" cy="447675"/>
            <a:chOff x="809624" y="6476999"/>
            <a:chExt cx="12211050" cy="447675"/>
          </a:xfrm>
        </p:grpSpPr>
        <p:sp>
          <p:nvSpPr>
            <p:cNvPr id="16" name="object 16"/>
            <p:cNvSpPr/>
            <p:nvPr/>
          </p:nvSpPr>
          <p:spPr>
            <a:xfrm>
              <a:off x="809612" y="6477000"/>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17" name="object 17"/>
            <p:cNvSpPr/>
            <p:nvPr/>
          </p:nvSpPr>
          <p:spPr>
            <a:xfrm>
              <a:off x="809624" y="647699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8" name="object 18"/>
            <p:cNvPicPr/>
            <p:nvPr/>
          </p:nvPicPr>
          <p:blipFill>
            <a:blip r:embed="rId2" cstate="print"/>
            <a:stretch>
              <a:fillRect/>
            </a:stretch>
          </p:blipFill>
          <p:spPr>
            <a:xfrm>
              <a:off x="981465" y="6604368"/>
              <a:ext cx="103240" cy="198704"/>
            </a:xfrm>
            <a:prstGeom prst="rect">
              <a:avLst/>
            </a:prstGeom>
          </p:spPr>
        </p:pic>
      </p:grpSp>
      <p:sp>
        <p:nvSpPr>
          <p:cNvPr id="19" name="object 19"/>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CONFIGMAP</a:t>
            </a:r>
            <a:r>
              <a:rPr spc="-140" dirty="0"/>
              <a:t> </a:t>
            </a:r>
            <a:r>
              <a:rPr dirty="0"/>
              <a:t>FROM</a:t>
            </a:r>
            <a:r>
              <a:rPr spc="-140" dirty="0"/>
              <a:t> </a:t>
            </a:r>
            <a:r>
              <a:rPr spc="75" dirty="0"/>
              <a:t>A</a:t>
            </a:r>
            <a:r>
              <a:rPr spc="-135" dirty="0"/>
              <a:t> </a:t>
            </a:r>
            <a:r>
              <a:rPr spc="-75" dirty="0"/>
              <a:t>DIRECTORY</a:t>
            </a:r>
          </a:p>
        </p:txBody>
      </p:sp>
      <p:pic>
        <p:nvPicPr>
          <p:cNvPr id="20" name="object 20"/>
          <p:cNvPicPr/>
          <p:nvPr/>
        </p:nvPicPr>
        <p:blipFill>
          <a:blip r:embed="rId3" cstate="print"/>
          <a:stretch>
            <a:fillRect/>
          </a:stretch>
        </p:blipFill>
        <p:spPr>
          <a:xfrm>
            <a:off x="933449" y="1647824"/>
            <a:ext cx="95250" cy="95249"/>
          </a:xfrm>
          <a:prstGeom prst="rect">
            <a:avLst/>
          </a:prstGeom>
        </p:spPr>
      </p:pic>
      <p:sp>
        <p:nvSpPr>
          <p:cNvPr id="21" name="object 21"/>
          <p:cNvSpPr txBox="1"/>
          <p:nvPr/>
        </p:nvSpPr>
        <p:spPr>
          <a:xfrm>
            <a:off x="819149" y="1511300"/>
            <a:ext cx="12192000" cy="5315585"/>
          </a:xfrm>
          <a:prstGeom prst="rect">
            <a:avLst/>
          </a:prstGeom>
        </p:spPr>
        <p:txBody>
          <a:bodyPr vert="horz" wrap="square" lIns="0" tIns="12700" rIns="0" bIns="0" rtlCol="0">
            <a:spAutoFit/>
          </a:bodyPr>
          <a:lstStyle/>
          <a:p>
            <a:pPr marL="371475">
              <a:lnSpc>
                <a:spcPct val="100000"/>
              </a:lnSpc>
              <a:spcBef>
                <a:spcPts val="100"/>
              </a:spcBef>
            </a:pPr>
            <a:r>
              <a:rPr sz="2100" dirty="0">
                <a:solidFill>
                  <a:srgbClr val="333333"/>
                </a:solidFill>
                <a:latin typeface="Trebuchet MS"/>
                <a:cs typeface="Trebuchet MS"/>
              </a:rPr>
              <a:t>It's</a:t>
            </a:r>
            <a:r>
              <a:rPr sz="2100" spc="-35" dirty="0">
                <a:solidFill>
                  <a:srgbClr val="333333"/>
                </a:solidFill>
                <a:latin typeface="Trebuchet MS"/>
                <a:cs typeface="Trebuchet MS"/>
              </a:rPr>
              <a:t> </a:t>
            </a:r>
            <a:r>
              <a:rPr sz="2100" spc="60" dirty="0">
                <a:solidFill>
                  <a:srgbClr val="333333"/>
                </a:solidFill>
                <a:latin typeface="Trebuchet MS"/>
                <a:cs typeface="Trebuchet MS"/>
              </a:rPr>
              <a:t>also</a:t>
            </a:r>
            <a:r>
              <a:rPr sz="2100" spc="-35" dirty="0">
                <a:solidFill>
                  <a:srgbClr val="333333"/>
                </a:solidFill>
                <a:latin typeface="Trebuchet MS"/>
                <a:cs typeface="Trebuchet MS"/>
              </a:rPr>
              <a:t> </a:t>
            </a:r>
            <a:r>
              <a:rPr sz="2100" spc="55" dirty="0">
                <a:solidFill>
                  <a:srgbClr val="333333"/>
                </a:solidFill>
                <a:latin typeface="Trebuchet MS"/>
                <a:cs typeface="Trebuchet MS"/>
              </a:rPr>
              <a:t>possible</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50" dirty="0">
                <a:solidFill>
                  <a:srgbClr val="333333"/>
                </a:solidFill>
                <a:latin typeface="Trebuchet MS"/>
                <a:cs typeface="Trebuchet MS"/>
              </a:rPr>
              <a:t>import</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55" dirty="0">
                <a:solidFill>
                  <a:srgbClr val="333333"/>
                </a:solidFill>
                <a:latin typeface="Trebuchet MS"/>
                <a:cs typeface="Trebuchet MS"/>
              </a:rPr>
              <a:t>file</a:t>
            </a:r>
            <a:r>
              <a:rPr sz="2100" spc="-35" dirty="0">
                <a:solidFill>
                  <a:srgbClr val="333333"/>
                </a:solidFill>
                <a:latin typeface="Trebuchet MS"/>
                <a:cs typeface="Trebuchet MS"/>
              </a:rPr>
              <a:t> </a:t>
            </a:r>
            <a:r>
              <a:rPr sz="2100" spc="85" dirty="0">
                <a:solidFill>
                  <a:srgbClr val="333333"/>
                </a:solidFill>
                <a:latin typeface="Trebuchet MS"/>
                <a:cs typeface="Trebuchet MS"/>
              </a:rPr>
              <a:t>or</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333333"/>
                </a:solidFill>
                <a:latin typeface="Trebuchet MS"/>
                <a:cs typeface="Trebuchet MS"/>
              </a:rPr>
              <a:t>whole</a:t>
            </a:r>
            <a:r>
              <a:rPr sz="2100" spc="-35" dirty="0">
                <a:solidFill>
                  <a:srgbClr val="333333"/>
                </a:solidFill>
                <a:latin typeface="Trebuchet MS"/>
                <a:cs typeface="Trebuchet MS"/>
              </a:rPr>
              <a:t> </a:t>
            </a:r>
            <a:r>
              <a:rPr sz="2100" spc="-10" dirty="0">
                <a:solidFill>
                  <a:srgbClr val="333333"/>
                </a:solidFill>
                <a:latin typeface="Trebuchet MS"/>
                <a:cs typeface="Trebuchet MS"/>
              </a:rPr>
              <a:t>directory,</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333333"/>
                </a:solidFill>
                <a:latin typeface="Trebuchet MS"/>
                <a:cs typeface="Trebuchet MS"/>
              </a:rPr>
              <a:t>key</a:t>
            </a:r>
            <a:r>
              <a:rPr sz="2100" spc="-35" dirty="0">
                <a:solidFill>
                  <a:srgbClr val="333333"/>
                </a:solidFill>
                <a:latin typeface="Trebuchet MS"/>
                <a:cs typeface="Trebuchet MS"/>
              </a:rPr>
              <a:t> </a:t>
            </a:r>
            <a:r>
              <a:rPr sz="2100" spc="-50" dirty="0">
                <a:solidFill>
                  <a:srgbClr val="333333"/>
                </a:solidFill>
                <a:latin typeface="Trebuchet MS"/>
                <a:cs typeface="Trebuchet MS"/>
              </a:rPr>
              <a:t>will</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0" dirty="0">
                <a:solidFill>
                  <a:srgbClr val="333333"/>
                </a:solidFill>
                <a:latin typeface="Trebuchet MS"/>
                <a:cs typeface="Trebuchet MS"/>
              </a:rPr>
              <a:t> </a:t>
            </a:r>
            <a:r>
              <a:rPr sz="2100" dirty="0">
                <a:solidFill>
                  <a:srgbClr val="333333"/>
                </a:solidFill>
                <a:latin typeface="Trebuchet MS"/>
                <a:cs typeface="Trebuchet MS"/>
              </a:rPr>
              <a:t>created</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dirty="0">
                <a:solidFill>
                  <a:srgbClr val="333333"/>
                </a:solidFill>
                <a:latin typeface="Trebuchet MS"/>
                <a:cs typeface="Trebuchet MS"/>
              </a:rPr>
              <a:t>each</a:t>
            </a:r>
            <a:r>
              <a:rPr sz="2100" spc="-35" dirty="0">
                <a:solidFill>
                  <a:srgbClr val="333333"/>
                </a:solidFill>
                <a:latin typeface="Trebuchet MS"/>
                <a:cs typeface="Trebuchet MS"/>
              </a:rPr>
              <a:t> </a:t>
            </a:r>
            <a:r>
              <a:rPr sz="2100" spc="-20" dirty="0">
                <a:solidFill>
                  <a:srgbClr val="333333"/>
                </a:solidFill>
                <a:latin typeface="Trebuchet MS"/>
                <a:cs typeface="Trebuchet MS"/>
              </a:rPr>
              <a:t>file</a:t>
            </a:r>
            <a:endParaRPr sz="2100">
              <a:latin typeface="Trebuchet MS"/>
              <a:cs typeface="Trebuchet MS"/>
            </a:endParaRPr>
          </a:p>
          <a:p>
            <a:pPr>
              <a:lnSpc>
                <a:spcPct val="100000"/>
              </a:lnSpc>
              <a:spcBef>
                <a:spcPts val="140"/>
              </a:spcBef>
            </a:pPr>
            <a:endParaRPr sz="2100">
              <a:latin typeface="Trebuchet MS"/>
              <a:cs typeface="Trebuchet MS"/>
            </a:endParaRPr>
          </a:p>
          <a:p>
            <a:pPr marL="142875">
              <a:lnSpc>
                <a:spcPts val="1925"/>
              </a:lnSpc>
            </a:pPr>
            <a:r>
              <a:rPr sz="1650" spc="260" dirty="0">
                <a:latin typeface="Tahoma"/>
                <a:cs typeface="Tahoma"/>
              </a:rPr>
              <a:t>configs</a:t>
            </a:r>
            <a:r>
              <a:rPr sz="1650" spc="260" dirty="0">
                <a:solidFill>
                  <a:srgbClr val="996E3A"/>
                </a:solidFill>
                <a:latin typeface="Tahoma"/>
                <a:cs typeface="Tahoma"/>
              </a:rPr>
              <a:t>/</a:t>
            </a:r>
            <a:endParaRPr sz="1650">
              <a:latin typeface="Tahoma"/>
              <a:cs typeface="Tahoma"/>
            </a:endParaRPr>
          </a:p>
          <a:p>
            <a:pPr marL="394970">
              <a:lnSpc>
                <a:spcPts val="1875"/>
              </a:lnSpc>
            </a:pPr>
            <a:r>
              <a:rPr sz="1650" spc="375" dirty="0">
                <a:solidFill>
                  <a:srgbClr val="996E3A"/>
                </a:solidFill>
                <a:latin typeface="Tahoma"/>
                <a:cs typeface="Tahoma"/>
              </a:rPr>
              <a:t>|-</a:t>
            </a:r>
            <a:r>
              <a:rPr sz="1650" spc="470" dirty="0">
                <a:solidFill>
                  <a:srgbClr val="996E3A"/>
                </a:solidFill>
                <a:latin typeface="Tahoma"/>
                <a:cs typeface="Tahoma"/>
              </a:rPr>
              <a:t> </a:t>
            </a:r>
            <a:r>
              <a:rPr sz="1650" spc="185" dirty="0">
                <a:latin typeface="Tahoma"/>
                <a:cs typeface="Tahoma"/>
              </a:rPr>
              <a:t>game</a:t>
            </a:r>
            <a:r>
              <a:rPr sz="1650" spc="185" dirty="0">
                <a:solidFill>
                  <a:srgbClr val="999999"/>
                </a:solidFill>
                <a:latin typeface="Tahoma"/>
                <a:cs typeface="Tahoma"/>
              </a:rPr>
              <a:t>.</a:t>
            </a:r>
            <a:r>
              <a:rPr sz="1650" spc="185" dirty="0">
                <a:latin typeface="Tahoma"/>
                <a:cs typeface="Tahoma"/>
              </a:rPr>
              <a:t>properties</a:t>
            </a:r>
            <a:endParaRPr sz="1650">
              <a:latin typeface="Tahoma"/>
              <a:cs typeface="Tahoma"/>
            </a:endParaRPr>
          </a:p>
          <a:p>
            <a:pPr marL="394970">
              <a:lnSpc>
                <a:spcPts val="1930"/>
              </a:lnSpc>
            </a:pPr>
            <a:r>
              <a:rPr sz="1650" spc="240" dirty="0">
                <a:latin typeface="Tahoma"/>
                <a:cs typeface="Tahoma"/>
              </a:rPr>
              <a:t>`</a:t>
            </a:r>
            <a:r>
              <a:rPr sz="1650" spc="240" dirty="0">
                <a:solidFill>
                  <a:srgbClr val="996E3A"/>
                </a:solidFill>
                <a:latin typeface="Tahoma"/>
                <a:cs typeface="Tahoma"/>
              </a:rPr>
              <a:t>-</a:t>
            </a:r>
            <a:r>
              <a:rPr sz="1650" spc="470" dirty="0">
                <a:solidFill>
                  <a:srgbClr val="996E3A"/>
                </a:solidFill>
                <a:latin typeface="Tahoma"/>
                <a:cs typeface="Tahoma"/>
              </a:rPr>
              <a:t> </a:t>
            </a:r>
            <a:r>
              <a:rPr sz="1650" spc="275" dirty="0">
                <a:latin typeface="Tahoma"/>
                <a:cs typeface="Tahoma"/>
              </a:rPr>
              <a:t>ui</a:t>
            </a:r>
            <a:r>
              <a:rPr sz="1650" spc="275" dirty="0">
                <a:solidFill>
                  <a:srgbClr val="999999"/>
                </a:solidFill>
                <a:latin typeface="Tahoma"/>
                <a:cs typeface="Tahoma"/>
              </a:rPr>
              <a:t>.</a:t>
            </a:r>
            <a:r>
              <a:rPr sz="1650" spc="275" dirty="0">
                <a:latin typeface="Tahoma"/>
                <a:cs typeface="Tahoma"/>
              </a:rPr>
              <a:t>properties</a:t>
            </a:r>
            <a:endParaRPr sz="1650">
              <a:latin typeface="Tahoma"/>
              <a:cs typeface="Tahoma"/>
            </a:endParaRPr>
          </a:p>
          <a:p>
            <a:pPr>
              <a:lnSpc>
                <a:spcPct val="100000"/>
              </a:lnSpc>
              <a:spcBef>
                <a:spcPts val="825"/>
              </a:spcBef>
            </a:pPr>
            <a:endParaRPr sz="1650">
              <a:latin typeface="Tahoma"/>
              <a:cs typeface="Tahoma"/>
            </a:endParaRPr>
          </a:p>
          <a:p>
            <a:pPr marL="142875" marR="9770110">
              <a:lnSpc>
                <a:spcPts val="1880"/>
              </a:lnSpc>
            </a:pPr>
            <a:r>
              <a:rPr sz="1650" spc="360" dirty="0">
                <a:solidFill>
                  <a:srgbClr val="669900"/>
                </a:solidFill>
                <a:latin typeface="Tahoma"/>
                <a:cs typeface="Tahoma"/>
              </a:rPr>
              <a:t>//</a:t>
            </a:r>
            <a:r>
              <a:rPr sz="1650" spc="475" dirty="0">
                <a:solidFill>
                  <a:srgbClr val="669900"/>
                </a:solidFill>
                <a:latin typeface="Tahoma"/>
                <a:cs typeface="Tahoma"/>
              </a:rPr>
              <a:t> </a:t>
            </a:r>
            <a:r>
              <a:rPr sz="1650" spc="185" dirty="0">
                <a:solidFill>
                  <a:srgbClr val="0077AA"/>
                </a:solidFill>
                <a:latin typeface="Tahoma"/>
                <a:cs typeface="Tahoma"/>
              </a:rPr>
              <a:t>game.properties </a:t>
            </a:r>
            <a:r>
              <a:rPr sz="1650" spc="165" dirty="0">
                <a:solidFill>
                  <a:srgbClr val="669900"/>
                </a:solidFill>
                <a:latin typeface="Tahoma"/>
                <a:cs typeface="Tahoma"/>
              </a:rPr>
              <a:t>enemies</a:t>
            </a:r>
            <a:r>
              <a:rPr sz="1650" spc="165" dirty="0">
                <a:solidFill>
                  <a:srgbClr val="999999"/>
                </a:solidFill>
                <a:latin typeface="Tahoma"/>
                <a:cs typeface="Tahoma"/>
              </a:rPr>
              <a:t>=</a:t>
            </a:r>
            <a:r>
              <a:rPr sz="1650" spc="165" dirty="0">
                <a:solidFill>
                  <a:srgbClr val="0077AA"/>
                </a:solidFill>
                <a:latin typeface="Tahoma"/>
                <a:cs typeface="Tahoma"/>
              </a:rPr>
              <a:t>aliens </a:t>
            </a:r>
            <a:r>
              <a:rPr sz="1650" spc="225" dirty="0">
                <a:solidFill>
                  <a:srgbClr val="669900"/>
                </a:solidFill>
                <a:latin typeface="Tahoma"/>
                <a:cs typeface="Tahoma"/>
              </a:rPr>
              <a:t>lives</a:t>
            </a:r>
            <a:r>
              <a:rPr sz="1650" spc="225" dirty="0">
                <a:solidFill>
                  <a:srgbClr val="999999"/>
                </a:solidFill>
                <a:latin typeface="Tahoma"/>
                <a:cs typeface="Tahoma"/>
              </a:rPr>
              <a:t>=</a:t>
            </a:r>
            <a:r>
              <a:rPr sz="1650" spc="225" dirty="0">
                <a:solidFill>
                  <a:srgbClr val="0077AA"/>
                </a:solidFill>
                <a:latin typeface="Tahoma"/>
                <a:cs typeface="Tahoma"/>
              </a:rPr>
              <a:t>3 </a:t>
            </a:r>
            <a:r>
              <a:rPr sz="1650" spc="165" dirty="0">
                <a:solidFill>
                  <a:srgbClr val="669900"/>
                </a:solidFill>
                <a:latin typeface="Tahoma"/>
                <a:cs typeface="Tahoma"/>
              </a:rPr>
              <a:t>enemies.cheat</a:t>
            </a:r>
            <a:r>
              <a:rPr sz="1650" spc="165" dirty="0">
                <a:solidFill>
                  <a:srgbClr val="999999"/>
                </a:solidFill>
                <a:latin typeface="Tahoma"/>
                <a:cs typeface="Tahoma"/>
              </a:rPr>
              <a:t>=</a:t>
            </a:r>
            <a:r>
              <a:rPr sz="1650" spc="165" dirty="0">
                <a:solidFill>
                  <a:srgbClr val="0077AA"/>
                </a:solidFill>
                <a:latin typeface="Tahoma"/>
                <a:cs typeface="Tahoma"/>
              </a:rPr>
              <a:t>true</a:t>
            </a:r>
            <a:endParaRPr sz="1650">
              <a:latin typeface="Tahoma"/>
              <a:cs typeface="Tahoma"/>
            </a:endParaRPr>
          </a:p>
          <a:p>
            <a:pPr marL="142875">
              <a:lnSpc>
                <a:spcPts val="1760"/>
              </a:lnSpc>
            </a:pPr>
            <a:r>
              <a:rPr sz="1650" spc="204" dirty="0">
                <a:solidFill>
                  <a:srgbClr val="669900"/>
                </a:solidFill>
                <a:latin typeface="Tahoma"/>
                <a:cs typeface="Tahoma"/>
              </a:rPr>
              <a:t>secret.code.allowed</a:t>
            </a:r>
            <a:r>
              <a:rPr sz="1650" spc="204" dirty="0">
                <a:solidFill>
                  <a:srgbClr val="999999"/>
                </a:solidFill>
                <a:latin typeface="Tahoma"/>
                <a:cs typeface="Tahoma"/>
              </a:rPr>
              <a:t>=</a:t>
            </a:r>
            <a:r>
              <a:rPr sz="1650" spc="204" dirty="0">
                <a:solidFill>
                  <a:srgbClr val="0077AA"/>
                </a:solidFill>
                <a:latin typeface="Tahoma"/>
                <a:cs typeface="Tahoma"/>
              </a:rPr>
              <a:t>true</a:t>
            </a:r>
            <a:endParaRPr sz="1650">
              <a:latin typeface="Tahoma"/>
              <a:cs typeface="Tahoma"/>
            </a:endParaRPr>
          </a:p>
          <a:p>
            <a:pPr marL="142875">
              <a:lnSpc>
                <a:spcPts val="1930"/>
              </a:lnSpc>
            </a:pPr>
            <a:r>
              <a:rPr sz="1650" spc="225" dirty="0">
                <a:solidFill>
                  <a:srgbClr val="669900"/>
                </a:solidFill>
                <a:latin typeface="Tahoma"/>
                <a:cs typeface="Tahoma"/>
              </a:rPr>
              <a:t>secret.code.lives</a:t>
            </a:r>
            <a:r>
              <a:rPr sz="1650" spc="225" dirty="0">
                <a:solidFill>
                  <a:srgbClr val="999999"/>
                </a:solidFill>
                <a:latin typeface="Tahoma"/>
                <a:cs typeface="Tahoma"/>
              </a:rPr>
              <a:t>=</a:t>
            </a:r>
            <a:r>
              <a:rPr sz="1650" spc="225" dirty="0">
                <a:solidFill>
                  <a:srgbClr val="0077AA"/>
                </a:solidFill>
                <a:latin typeface="Tahoma"/>
                <a:cs typeface="Tahoma"/>
              </a:rPr>
              <a:t>30</a:t>
            </a:r>
            <a:endParaRPr sz="1650">
              <a:latin typeface="Tahoma"/>
              <a:cs typeface="Tahoma"/>
            </a:endParaRPr>
          </a:p>
          <a:p>
            <a:pPr>
              <a:lnSpc>
                <a:spcPct val="100000"/>
              </a:lnSpc>
              <a:spcBef>
                <a:spcPts val="830"/>
              </a:spcBef>
            </a:pPr>
            <a:endParaRPr sz="1650">
              <a:latin typeface="Tahoma"/>
              <a:cs typeface="Tahoma"/>
            </a:endParaRPr>
          </a:p>
          <a:p>
            <a:pPr marL="142875" marR="8634730">
              <a:lnSpc>
                <a:spcPts val="1870"/>
              </a:lnSpc>
            </a:pPr>
            <a:r>
              <a:rPr sz="1650" spc="360" dirty="0">
                <a:solidFill>
                  <a:srgbClr val="669900"/>
                </a:solidFill>
                <a:latin typeface="Tahoma"/>
                <a:cs typeface="Tahoma"/>
              </a:rPr>
              <a:t>//</a:t>
            </a:r>
            <a:r>
              <a:rPr sz="1650" spc="475" dirty="0">
                <a:solidFill>
                  <a:srgbClr val="669900"/>
                </a:solidFill>
                <a:latin typeface="Tahoma"/>
                <a:cs typeface="Tahoma"/>
              </a:rPr>
              <a:t> </a:t>
            </a:r>
            <a:r>
              <a:rPr sz="1650" spc="275" dirty="0">
                <a:solidFill>
                  <a:srgbClr val="0077AA"/>
                </a:solidFill>
                <a:latin typeface="Tahoma"/>
                <a:cs typeface="Tahoma"/>
              </a:rPr>
              <a:t>ui.properties </a:t>
            </a:r>
            <a:r>
              <a:rPr sz="1650" spc="185" dirty="0">
                <a:solidFill>
                  <a:srgbClr val="669900"/>
                </a:solidFill>
                <a:latin typeface="Tahoma"/>
                <a:cs typeface="Tahoma"/>
              </a:rPr>
              <a:t>color.good</a:t>
            </a:r>
            <a:r>
              <a:rPr sz="1650" spc="185" dirty="0">
                <a:solidFill>
                  <a:srgbClr val="999999"/>
                </a:solidFill>
                <a:latin typeface="Tahoma"/>
                <a:cs typeface="Tahoma"/>
              </a:rPr>
              <a:t>=</a:t>
            </a:r>
            <a:r>
              <a:rPr sz="1650" spc="185" dirty="0">
                <a:solidFill>
                  <a:srgbClr val="0077AA"/>
                </a:solidFill>
                <a:latin typeface="Tahoma"/>
                <a:cs typeface="Tahoma"/>
              </a:rPr>
              <a:t>purple </a:t>
            </a:r>
            <a:r>
              <a:rPr sz="1650" spc="195" dirty="0">
                <a:solidFill>
                  <a:srgbClr val="669900"/>
                </a:solidFill>
                <a:latin typeface="Tahoma"/>
                <a:cs typeface="Tahoma"/>
              </a:rPr>
              <a:t>color.bad</a:t>
            </a:r>
            <a:r>
              <a:rPr sz="1650" spc="195" dirty="0">
                <a:solidFill>
                  <a:srgbClr val="999999"/>
                </a:solidFill>
                <a:latin typeface="Tahoma"/>
                <a:cs typeface="Tahoma"/>
              </a:rPr>
              <a:t>=</a:t>
            </a:r>
            <a:r>
              <a:rPr sz="1650" spc="195" dirty="0">
                <a:solidFill>
                  <a:srgbClr val="0077AA"/>
                </a:solidFill>
                <a:latin typeface="Tahoma"/>
                <a:cs typeface="Tahoma"/>
              </a:rPr>
              <a:t>yellow </a:t>
            </a:r>
            <a:r>
              <a:rPr sz="1650" spc="175" dirty="0">
                <a:solidFill>
                  <a:srgbClr val="669900"/>
                </a:solidFill>
                <a:latin typeface="Tahoma"/>
                <a:cs typeface="Tahoma"/>
              </a:rPr>
              <a:t>allow.textmode</a:t>
            </a:r>
            <a:r>
              <a:rPr sz="1650" spc="175" dirty="0">
                <a:solidFill>
                  <a:srgbClr val="999999"/>
                </a:solidFill>
                <a:latin typeface="Tahoma"/>
                <a:cs typeface="Tahoma"/>
              </a:rPr>
              <a:t>=</a:t>
            </a:r>
            <a:r>
              <a:rPr sz="1650" spc="175" dirty="0">
                <a:solidFill>
                  <a:srgbClr val="0077AA"/>
                </a:solidFill>
                <a:latin typeface="Tahoma"/>
                <a:cs typeface="Tahoma"/>
              </a:rPr>
              <a:t>true </a:t>
            </a:r>
            <a:r>
              <a:rPr sz="1650" spc="245" dirty="0">
                <a:solidFill>
                  <a:srgbClr val="669900"/>
                </a:solidFill>
                <a:latin typeface="Tahoma"/>
                <a:cs typeface="Tahoma"/>
              </a:rPr>
              <a:t>how.nice.to.look</a:t>
            </a:r>
            <a:r>
              <a:rPr sz="1650" spc="245" dirty="0">
                <a:solidFill>
                  <a:srgbClr val="999999"/>
                </a:solidFill>
                <a:latin typeface="Tahoma"/>
                <a:cs typeface="Tahoma"/>
              </a:rPr>
              <a:t>=</a:t>
            </a:r>
            <a:r>
              <a:rPr sz="1650" spc="245" dirty="0">
                <a:solidFill>
                  <a:srgbClr val="0077AA"/>
                </a:solidFill>
                <a:latin typeface="Tahoma"/>
                <a:cs typeface="Tahoma"/>
              </a:rPr>
              <a:t>fairlyNice</a:t>
            </a:r>
            <a:endParaRPr sz="1650">
              <a:latin typeface="Tahoma"/>
              <a:cs typeface="Tahoma"/>
            </a:endParaRPr>
          </a:p>
          <a:p>
            <a:pPr>
              <a:lnSpc>
                <a:spcPct val="100000"/>
              </a:lnSpc>
              <a:spcBef>
                <a:spcPts val="655"/>
              </a:spcBef>
            </a:pPr>
            <a:endParaRPr sz="1650">
              <a:latin typeface="Tahoma"/>
              <a:cs typeface="Tahoma"/>
            </a:endParaRPr>
          </a:p>
          <a:p>
            <a:pPr marL="394970">
              <a:lnSpc>
                <a:spcPct val="100000"/>
              </a:lnSpc>
            </a:pPr>
            <a:r>
              <a:rPr sz="1650" spc="245" dirty="0">
                <a:latin typeface="Tahoma"/>
                <a:cs typeface="Tahoma"/>
              </a:rPr>
              <a:t>kubectl</a:t>
            </a:r>
            <a:r>
              <a:rPr sz="1650" spc="480" dirty="0">
                <a:latin typeface="Tahoma"/>
                <a:cs typeface="Tahoma"/>
              </a:rPr>
              <a:t> </a:t>
            </a:r>
            <a:r>
              <a:rPr sz="1650" spc="240" dirty="0">
                <a:latin typeface="Tahoma"/>
                <a:cs typeface="Tahoma"/>
              </a:rPr>
              <a:t>create</a:t>
            </a:r>
            <a:r>
              <a:rPr sz="1650" spc="484" dirty="0">
                <a:latin typeface="Tahoma"/>
                <a:cs typeface="Tahoma"/>
              </a:rPr>
              <a:t> </a:t>
            </a:r>
            <a:r>
              <a:rPr sz="1650" spc="150" dirty="0">
                <a:latin typeface="Tahoma"/>
                <a:cs typeface="Tahoma"/>
              </a:rPr>
              <a:t>configmap</a:t>
            </a:r>
            <a:r>
              <a:rPr sz="1650" spc="484" dirty="0">
                <a:latin typeface="Tahoma"/>
                <a:cs typeface="Tahoma"/>
              </a:rPr>
              <a:t> </a:t>
            </a:r>
            <a:r>
              <a:rPr sz="1650" spc="190" dirty="0">
                <a:latin typeface="Tahoma"/>
                <a:cs typeface="Tahoma"/>
              </a:rPr>
              <a:t>game-</a:t>
            </a:r>
            <a:r>
              <a:rPr sz="1650" spc="150" dirty="0">
                <a:latin typeface="Tahoma"/>
                <a:cs typeface="Tahoma"/>
              </a:rPr>
              <a:t>config</a:t>
            </a:r>
            <a:r>
              <a:rPr sz="1650" spc="484" dirty="0">
                <a:latin typeface="Tahoma"/>
                <a:cs typeface="Tahoma"/>
              </a:rPr>
              <a:t> </a:t>
            </a:r>
            <a:r>
              <a:rPr sz="1650" spc="285" dirty="0">
                <a:latin typeface="Tahoma"/>
                <a:cs typeface="Tahoma"/>
              </a:rPr>
              <a:t>--</a:t>
            </a:r>
            <a:r>
              <a:rPr sz="1650" spc="385" dirty="0">
                <a:latin typeface="Tahoma"/>
                <a:cs typeface="Tahoma"/>
              </a:rPr>
              <a:t>from-</a:t>
            </a:r>
            <a:r>
              <a:rPr sz="1650" spc="254" dirty="0">
                <a:latin typeface="Tahoma"/>
                <a:cs typeface="Tahoma"/>
              </a:rPr>
              <a:t>file</a:t>
            </a:r>
            <a:r>
              <a:rPr sz="1650" spc="484" dirty="0">
                <a:latin typeface="Tahoma"/>
                <a:cs typeface="Tahoma"/>
              </a:rPr>
              <a:t> </a:t>
            </a:r>
            <a:r>
              <a:rPr sz="1650" spc="254" dirty="0">
                <a:latin typeface="Tahoma"/>
                <a:cs typeface="Tahoma"/>
              </a:rPr>
              <a:t>configs/</a:t>
            </a:r>
            <a:endParaRPr sz="1650">
              <a:latin typeface="Tahoma"/>
              <a:cs typeface="Tahoma"/>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47675"/>
            <a:chOff x="809624" y="1552574"/>
            <a:chExt cx="12211050" cy="447675"/>
          </a:xfrm>
        </p:grpSpPr>
        <p:sp>
          <p:nvSpPr>
            <p:cNvPr id="4" name="object 4"/>
            <p:cNvSpPr/>
            <p:nvPr/>
          </p:nvSpPr>
          <p:spPr>
            <a:xfrm>
              <a:off x="809612" y="15525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21431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2143124"/>
            <a:ext cx="12211050" cy="4257675"/>
            <a:chOff x="809624" y="2143124"/>
            <a:chExt cx="12211050" cy="4257675"/>
          </a:xfrm>
        </p:grpSpPr>
        <p:sp>
          <p:nvSpPr>
            <p:cNvPr id="8" name="object 8"/>
            <p:cNvSpPr/>
            <p:nvPr/>
          </p:nvSpPr>
          <p:spPr>
            <a:xfrm>
              <a:off x="809612" y="214312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214312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DIRECTORY</a:t>
            </a:r>
            <a:r>
              <a:rPr spc="-125" dirty="0"/>
              <a:t> </a:t>
            </a:r>
            <a:r>
              <a:rPr dirty="0"/>
              <a:t>IMPORT</a:t>
            </a:r>
            <a:r>
              <a:rPr spc="-125" dirty="0"/>
              <a:t> </a:t>
            </a:r>
            <a:r>
              <a:rPr spc="-60" dirty="0"/>
              <a:t>R</a:t>
            </a:r>
            <a:r>
              <a:rPr spc="-95" dirty="0"/>
              <a:t>E</a:t>
            </a:r>
            <a:r>
              <a:rPr spc="-60" dirty="0"/>
              <a:t>S</a:t>
            </a:r>
            <a:r>
              <a:rPr spc="-55" dirty="0"/>
              <a:t>U</a:t>
            </a:r>
            <a:r>
              <a:rPr spc="-550" dirty="0"/>
              <a:t>L</a:t>
            </a:r>
            <a:r>
              <a:rPr spc="-50" dirty="0"/>
              <a:t>T</a:t>
            </a:r>
          </a:p>
        </p:txBody>
      </p:sp>
      <p:pic>
        <p:nvPicPr>
          <p:cNvPr id="11" name="object 11"/>
          <p:cNvPicPr/>
          <p:nvPr/>
        </p:nvPicPr>
        <p:blipFill>
          <a:blip r:embed="rId2" cstate="print"/>
          <a:stretch>
            <a:fillRect/>
          </a:stretch>
        </p:blipFill>
        <p:spPr>
          <a:xfrm>
            <a:off x="981465" y="1679943"/>
            <a:ext cx="103240" cy="198704"/>
          </a:xfrm>
          <a:prstGeom prst="rect">
            <a:avLst/>
          </a:prstGeom>
        </p:spPr>
      </p:pic>
      <p:sp>
        <p:nvSpPr>
          <p:cNvPr id="12" name="object 12"/>
          <p:cNvSpPr txBox="1">
            <a:spLocks noGrp="1"/>
          </p:cNvSpPr>
          <p:nvPr>
            <p:ph type="body" idx="1"/>
          </p:nvPr>
        </p:nvSpPr>
        <p:spPr>
          <a:prstGeom prst="rect">
            <a:avLst/>
          </a:prstGeom>
        </p:spPr>
        <p:txBody>
          <a:bodyPr vert="horz" wrap="square" lIns="0" tIns="311785" rIns="0" bIns="0" rtlCol="0">
            <a:spAutoFit/>
          </a:bodyPr>
          <a:lstStyle/>
          <a:p>
            <a:pPr marL="394970">
              <a:lnSpc>
                <a:spcPct val="100000"/>
              </a:lnSpc>
              <a:spcBef>
                <a:spcPts val="100"/>
              </a:spcBef>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15" dirty="0">
                <a:solidFill>
                  <a:srgbClr val="000000"/>
                </a:solidFill>
                <a:latin typeface="Tahoma"/>
                <a:cs typeface="Tahoma"/>
              </a:rPr>
              <a:t>get</a:t>
            </a:r>
            <a:r>
              <a:rPr sz="1650" u="none" spc="490" dirty="0">
                <a:solidFill>
                  <a:srgbClr val="000000"/>
                </a:solidFill>
                <a:latin typeface="Tahoma"/>
                <a:cs typeface="Tahoma"/>
              </a:rPr>
              <a:t> </a:t>
            </a:r>
            <a:r>
              <a:rPr sz="1650" u="none" spc="155" dirty="0">
                <a:solidFill>
                  <a:srgbClr val="000000"/>
                </a:solidFill>
                <a:latin typeface="Tahoma"/>
                <a:cs typeface="Tahoma"/>
              </a:rPr>
              <a:t>configmaps</a:t>
            </a:r>
            <a:r>
              <a:rPr sz="1650" u="none" spc="484" dirty="0">
                <a:solidFill>
                  <a:srgbClr val="000000"/>
                </a:solidFill>
                <a:latin typeface="Tahoma"/>
                <a:cs typeface="Tahoma"/>
              </a:rPr>
              <a:t> </a:t>
            </a:r>
            <a:r>
              <a:rPr sz="1650" u="none" spc="190" dirty="0">
                <a:solidFill>
                  <a:srgbClr val="000000"/>
                </a:solidFill>
                <a:latin typeface="Tahoma"/>
                <a:cs typeface="Tahoma"/>
              </a:rPr>
              <a:t>game-</a:t>
            </a:r>
            <a:r>
              <a:rPr sz="1650" u="none" spc="150" dirty="0">
                <a:solidFill>
                  <a:srgbClr val="000000"/>
                </a:solidFill>
                <a:latin typeface="Tahoma"/>
                <a:cs typeface="Tahoma"/>
              </a:rPr>
              <a:t>config</a:t>
            </a:r>
            <a:r>
              <a:rPr sz="1650" u="none" spc="490" dirty="0">
                <a:solidFill>
                  <a:srgbClr val="000000"/>
                </a:solidFill>
                <a:latin typeface="Tahoma"/>
                <a:cs typeface="Tahoma"/>
              </a:rPr>
              <a:t> </a:t>
            </a:r>
            <a:r>
              <a:rPr sz="1650" u="none" spc="190" dirty="0">
                <a:solidFill>
                  <a:srgbClr val="ED9900"/>
                </a:solidFill>
                <a:latin typeface="Tahoma"/>
                <a:cs typeface="Tahoma"/>
              </a:rPr>
              <a:t>-</a:t>
            </a:r>
            <a:r>
              <a:rPr sz="1650" u="none" spc="285" dirty="0">
                <a:solidFill>
                  <a:srgbClr val="ED9900"/>
                </a:solidFill>
                <a:latin typeface="Tahoma"/>
                <a:cs typeface="Tahoma"/>
              </a:rPr>
              <a:t>o</a:t>
            </a:r>
            <a:r>
              <a:rPr sz="1650" u="none" spc="484" dirty="0">
                <a:solidFill>
                  <a:srgbClr val="ED9900"/>
                </a:solidFill>
                <a:latin typeface="Tahoma"/>
                <a:cs typeface="Tahoma"/>
              </a:rPr>
              <a:t> </a:t>
            </a:r>
            <a:r>
              <a:rPr sz="1650" u="none" spc="105" dirty="0">
                <a:solidFill>
                  <a:srgbClr val="000000"/>
                </a:solidFill>
                <a:latin typeface="Tahoma"/>
                <a:cs typeface="Tahoma"/>
              </a:rPr>
              <a:t>yaml</a:t>
            </a:r>
            <a:endParaRPr sz="1650">
              <a:latin typeface="Tahoma"/>
              <a:cs typeface="Tahoma"/>
            </a:endParaRPr>
          </a:p>
          <a:p>
            <a:pPr>
              <a:lnSpc>
                <a:spcPct val="100000"/>
              </a:lnSpc>
              <a:spcBef>
                <a:spcPts val="675"/>
              </a:spcBef>
            </a:pPr>
            <a:endParaRPr sz="1650">
              <a:latin typeface="Tahoma"/>
              <a:cs typeface="Tahoma"/>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148570">
              <a:lnSpc>
                <a:spcPts val="1880"/>
              </a:lnSpc>
              <a:spcBef>
                <a:spcPts val="9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25" dirty="0">
                <a:solidFill>
                  <a:srgbClr val="000000"/>
                </a:solidFill>
                <a:latin typeface="Tahoma"/>
                <a:cs typeface="Tahoma"/>
              </a:rPr>
              <a:t>ConfigMap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5" dirty="0">
                <a:solidFill>
                  <a:srgbClr val="999999"/>
                </a:solidFill>
                <a:latin typeface="Tahoma"/>
                <a:cs typeface="Tahoma"/>
              </a:rPr>
              <a:t>  </a:t>
            </a:r>
            <a:r>
              <a:rPr sz="1650" u="none" spc="60" dirty="0">
                <a:solidFill>
                  <a:srgbClr val="000000"/>
                </a:solidFill>
                <a:latin typeface="Tahoma"/>
                <a:cs typeface="Tahoma"/>
              </a:rPr>
              <a:t>game</a:t>
            </a:r>
            <a:r>
              <a:rPr sz="1650" u="none" spc="60" dirty="0">
                <a:solidFill>
                  <a:srgbClr val="999999"/>
                </a:solidFill>
                <a:latin typeface="Tahoma"/>
                <a:cs typeface="Tahoma"/>
              </a:rPr>
              <a:t>-</a:t>
            </a:r>
            <a:r>
              <a:rPr sz="1650" u="none" spc="245" dirty="0">
                <a:solidFill>
                  <a:srgbClr val="000000"/>
                </a:solidFill>
                <a:latin typeface="Tahoma"/>
                <a:cs typeface="Tahoma"/>
              </a:rPr>
              <a:t>config</a:t>
            </a:r>
            <a:endParaRPr sz="1650">
              <a:latin typeface="Tahoma"/>
              <a:cs typeface="Tahoma"/>
            </a:endParaRPr>
          </a:p>
          <a:p>
            <a:pPr marL="142875">
              <a:lnSpc>
                <a:spcPts val="1875"/>
              </a:lnSpc>
            </a:pPr>
            <a:r>
              <a:rPr sz="1650" u="none" spc="220" dirty="0">
                <a:solidFill>
                  <a:srgbClr val="0077AA"/>
                </a:solidFill>
                <a:latin typeface="Tahoma"/>
                <a:cs typeface="Tahoma"/>
              </a:rPr>
              <a:t>data</a:t>
            </a:r>
            <a:r>
              <a:rPr sz="1650" u="none" spc="220" dirty="0">
                <a:solidFill>
                  <a:srgbClr val="999999"/>
                </a:solidFill>
                <a:latin typeface="Tahoma"/>
                <a:cs typeface="Tahoma"/>
              </a:rPr>
              <a:t>:</a:t>
            </a:r>
            <a:endParaRPr sz="1650">
              <a:latin typeface="Tahoma"/>
              <a:cs typeface="Tahoma"/>
            </a:endParaRPr>
          </a:p>
          <a:p>
            <a:pPr marL="647065" marR="9265920" indent="-252729">
              <a:lnSpc>
                <a:spcPts val="1870"/>
              </a:lnSpc>
              <a:spcBef>
                <a:spcPts val="100"/>
              </a:spcBef>
            </a:pPr>
            <a:r>
              <a:rPr sz="1650" u="none" spc="210" dirty="0">
                <a:solidFill>
                  <a:srgbClr val="0077AA"/>
                </a:solidFill>
                <a:latin typeface="Tahoma"/>
                <a:cs typeface="Tahoma"/>
              </a:rPr>
              <a:t>game.properties</a:t>
            </a:r>
            <a:r>
              <a:rPr sz="1650" u="none" spc="210" dirty="0">
                <a:solidFill>
                  <a:srgbClr val="999999"/>
                </a:solidFill>
                <a:latin typeface="Tahoma"/>
                <a:cs typeface="Tahoma"/>
              </a:rPr>
              <a:t>:</a:t>
            </a:r>
            <a:r>
              <a:rPr sz="1650" u="none" spc="470" dirty="0">
                <a:solidFill>
                  <a:srgbClr val="999999"/>
                </a:solidFill>
                <a:latin typeface="Tahoma"/>
                <a:cs typeface="Tahoma"/>
              </a:rPr>
              <a:t> </a:t>
            </a:r>
            <a:r>
              <a:rPr sz="1650" u="none" spc="350" dirty="0">
                <a:solidFill>
                  <a:srgbClr val="999999"/>
                </a:solidFill>
                <a:latin typeface="Tahoma"/>
                <a:cs typeface="Tahoma"/>
              </a:rPr>
              <a:t>|- </a:t>
            </a:r>
            <a:r>
              <a:rPr sz="1650" u="none" spc="165" dirty="0">
                <a:solidFill>
                  <a:srgbClr val="000000"/>
                </a:solidFill>
                <a:latin typeface="Tahoma"/>
                <a:cs typeface="Tahoma"/>
              </a:rPr>
              <a:t>enemies=aliens </a:t>
            </a:r>
            <a:r>
              <a:rPr sz="1650" u="none" spc="220" dirty="0">
                <a:solidFill>
                  <a:srgbClr val="000000"/>
                </a:solidFill>
                <a:latin typeface="Tahoma"/>
                <a:cs typeface="Tahoma"/>
              </a:rPr>
              <a:t>lives=3 </a:t>
            </a:r>
            <a:r>
              <a:rPr sz="1650" u="none" spc="165" dirty="0">
                <a:solidFill>
                  <a:srgbClr val="000000"/>
                </a:solidFill>
                <a:latin typeface="Tahoma"/>
                <a:cs typeface="Tahoma"/>
              </a:rPr>
              <a:t>enemies.cheat=true</a:t>
            </a:r>
            <a:endParaRPr sz="1650">
              <a:latin typeface="Tahoma"/>
              <a:cs typeface="Tahoma"/>
            </a:endParaRPr>
          </a:p>
          <a:p>
            <a:pPr marL="647065" marR="8509635">
              <a:lnSpc>
                <a:spcPts val="1880"/>
              </a:lnSpc>
              <a:spcBef>
                <a:spcPts val="15"/>
              </a:spcBef>
            </a:pPr>
            <a:r>
              <a:rPr sz="1650" u="none" spc="210" dirty="0">
                <a:solidFill>
                  <a:srgbClr val="000000"/>
                </a:solidFill>
                <a:latin typeface="Tahoma"/>
                <a:cs typeface="Tahoma"/>
              </a:rPr>
              <a:t>secret.code.allowed=true </a:t>
            </a:r>
            <a:r>
              <a:rPr sz="1650" u="none" spc="225" dirty="0">
                <a:solidFill>
                  <a:srgbClr val="000000"/>
                </a:solidFill>
                <a:latin typeface="Tahoma"/>
                <a:cs typeface="Tahoma"/>
              </a:rPr>
              <a:t>secret.code.lives=30</a:t>
            </a:r>
            <a:endParaRPr sz="1650">
              <a:latin typeface="Tahoma"/>
              <a:cs typeface="Tahoma"/>
            </a:endParaRPr>
          </a:p>
          <a:p>
            <a:pPr marL="394970">
              <a:lnSpc>
                <a:spcPts val="1770"/>
              </a:lnSpc>
            </a:pPr>
            <a:r>
              <a:rPr sz="1650" u="none" spc="295" dirty="0">
                <a:solidFill>
                  <a:srgbClr val="0077AA"/>
                </a:solidFill>
                <a:latin typeface="Tahoma"/>
                <a:cs typeface="Tahoma"/>
              </a:rPr>
              <a:t>ui.properties</a:t>
            </a:r>
            <a:r>
              <a:rPr sz="1650" u="none" spc="295" dirty="0">
                <a:solidFill>
                  <a:srgbClr val="999999"/>
                </a:solidFill>
                <a:latin typeface="Tahoma"/>
                <a:cs typeface="Tahoma"/>
              </a:rPr>
              <a:t>:</a:t>
            </a:r>
            <a:r>
              <a:rPr sz="1650" u="none" spc="480" dirty="0">
                <a:solidFill>
                  <a:srgbClr val="999999"/>
                </a:solidFill>
                <a:latin typeface="Tahoma"/>
                <a:cs typeface="Tahoma"/>
              </a:rPr>
              <a:t> </a:t>
            </a:r>
            <a:r>
              <a:rPr sz="1650" u="none" spc="350" dirty="0">
                <a:solidFill>
                  <a:srgbClr val="999999"/>
                </a:solidFill>
                <a:latin typeface="Tahoma"/>
                <a:cs typeface="Tahoma"/>
              </a:rPr>
              <a:t>|-</a:t>
            </a:r>
            <a:endParaRPr sz="1650">
              <a:latin typeface="Tahoma"/>
              <a:cs typeface="Tahoma"/>
            </a:endParaRPr>
          </a:p>
          <a:p>
            <a:pPr marL="647065" marR="8129905">
              <a:lnSpc>
                <a:spcPts val="1870"/>
              </a:lnSpc>
              <a:spcBef>
                <a:spcPts val="100"/>
              </a:spcBef>
            </a:pPr>
            <a:r>
              <a:rPr sz="1650" u="none" spc="185" dirty="0">
                <a:solidFill>
                  <a:srgbClr val="000000"/>
                </a:solidFill>
                <a:latin typeface="Tahoma"/>
                <a:cs typeface="Tahoma"/>
              </a:rPr>
              <a:t>color.good=purple </a:t>
            </a:r>
            <a:r>
              <a:rPr sz="1650" u="none" spc="200" dirty="0">
                <a:solidFill>
                  <a:srgbClr val="000000"/>
                </a:solidFill>
                <a:latin typeface="Tahoma"/>
                <a:cs typeface="Tahoma"/>
              </a:rPr>
              <a:t>color.bad=yellow </a:t>
            </a:r>
            <a:r>
              <a:rPr sz="1650" u="none" spc="180" dirty="0">
                <a:solidFill>
                  <a:srgbClr val="000000"/>
                </a:solidFill>
                <a:latin typeface="Tahoma"/>
                <a:cs typeface="Tahoma"/>
              </a:rPr>
              <a:t>allow.textmode=true </a:t>
            </a:r>
            <a:r>
              <a:rPr sz="1650" u="none" spc="245" dirty="0">
                <a:solidFill>
                  <a:srgbClr val="000000"/>
                </a:solidFill>
                <a:latin typeface="Tahoma"/>
                <a:cs typeface="Tahoma"/>
              </a:rPr>
              <a:t>how.nice.to.look=fairlyNice</a:t>
            </a:r>
            <a:endParaRPr sz="1650">
              <a:latin typeface="Tahoma"/>
              <a:cs typeface="Tahoma"/>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257675"/>
            <a:chOff x="809624" y="1552574"/>
            <a:chExt cx="12211050" cy="4257675"/>
          </a:xfrm>
        </p:grpSpPr>
        <p:sp>
          <p:nvSpPr>
            <p:cNvPr id="4" name="object 4"/>
            <p:cNvSpPr/>
            <p:nvPr/>
          </p:nvSpPr>
          <p:spPr>
            <a:xfrm>
              <a:off x="809612" y="155257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CREATE</a:t>
            </a:r>
            <a:r>
              <a:rPr spc="-90" dirty="0"/>
              <a:t> </a:t>
            </a:r>
            <a:r>
              <a:rPr spc="75" dirty="0"/>
              <a:t>A</a:t>
            </a:r>
            <a:r>
              <a:rPr spc="-145" dirty="0"/>
              <a:t> </a:t>
            </a:r>
            <a:r>
              <a:rPr spc="-20" dirty="0"/>
              <a:t>VOLUME</a:t>
            </a:r>
            <a:r>
              <a:rPr spc="-114" dirty="0"/>
              <a:t> </a:t>
            </a:r>
            <a:r>
              <a:rPr dirty="0"/>
              <a:t>FROM</a:t>
            </a:r>
            <a:r>
              <a:rPr spc="-110" dirty="0"/>
              <a:t> </a:t>
            </a:r>
            <a:r>
              <a:rPr spc="75" dirty="0"/>
              <a:t>A</a:t>
            </a:r>
            <a:r>
              <a:rPr spc="-110" dirty="0"/>
              <a:t> </a:t>
            </a:r>
            <a:r>
              <a:rPr spc="-10" dirty="0"/>
              <a:t>CONFIGMAP</a:t>
            </a:r>
          </a:p>
        </p:txBody>
      </p:sp>
      <p:pic>
        <p:nvPicPr>
          <p:cNvPr id="7" name="object 7"/>
          <p:cNvPicPr/>
          <p:nvPr/>
        </p:nvPicPr>
        <p:blipFill>
          <a:blip r:embed="rId2" cstate="print"/>
          <a:stretch>
            <a:fillRect/>
          </a:stretch>
        </p:blipFill>
        <p:spPr>
          <a:xfrm>
            <a:off x="933449" y="6172199"/>
            <a:ext cx="95250" cy="95249"/>
          </a:xfrm>
          <a:prstGeom prst="rect">
            <a:avLst/>
          </a:prstGeom>
        </p:spPr>
      </p:pic>
      <p:pic>
        <p:nvPicPr>
          <p:cNvPr id="8" name="object 8"/>
          <p:cNvPicPr/>
          <p:nvPr/>
        </p:nvPicPr>
        <p:blipFill>
          <a:blip r:embed="rId3" cstate="print"/>
          <a:stretch>
            <a:fillRect/>
          </a:stretch>
        </p:blipFill>
        <p:spPr>
          <a:xfrm>
            <a:off x="1309687" y="6653211"/>
            <a:ext cx="104775" cy="104774"/>
          </a:xfrm>
          <a:prstGeom prst="rect">
            <a:avLst/>
          </a:prstGeom>
        </p:spPr>
      </p:pic>
      <p:pic>
        <p:nvPicPr>
          <p:cNvPr id="9" name="object 9"/>
          <p:cNvPicPr/>
          <p:nvPr/>
        </p:nvPicPr>
        <p:blipFill>
          <a:blip r:embed="rId2" cstate="print"/>
          <a:stretch>
            <a:fillRect/>
          </a:stretch>
        </p:blipFill>
        <p:spPr>
          <a:xfrm>
            <a:off x="933449" y="7134224"/>
            <a:ext cx="95250" cy="95249"/>
          </a:xfrm>
          <a:prstGeom prst="rect">
            <a:avLst/>
          </a:prstGeom>
        </p:spPr>
      </p:pic>
      <p:sp>
        <p:nvSpPr>
          <p:cNvPr id="10" name="object 10"/>
          <p:cNvSpPr txBox="1"/>
          <p:nvPr/>
        </p:nvSpPr>
        <p:spPr>
          <a:xfrm>
            <a:off x="819149" y="1625600"/>
            <a:ext cx="12192000" cy="5717540"/>
          </a:xfrm>
          <a:prstGeom prst="rect">
            <a:avLst/>
          </a:prstGeom>
        </p:spPr>
        <p:txBody>
          <a:bodyPr vert="horz" wrap="square" lIns="0" tIns="12700" rIns="0" bIns="0" rtlCol="0">
            <a:spAutoFit/>
          </a:bodyPr>
          <a:lstStyle/>
          <a:p>
            <a:pPr marL="142875">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254" dirty="0">
                <a:latin typeface="Tahoma"/>
                <a:cs typeface="Tahoma"/>
              </a:rPr>
              <a:t>dapi</a:t>
            </a:r>
            <a:r>
              <a:rPr sz="1650" spc="254" dirty="0">
                <a:solidFill>
                  <a:srgbClr val="999999"/>
                </a:solidFill>
                <a:latin typeface="Tahoma"/>
                <a:cs typeface="Tahoma"/>
              </a:rPr>
              <a:t>-</a:t>
            </a:r>
            <a:r>
              <a:rPr sz="1650" spc="330" dirty="0">
                <a:latin typeface="Tahoma"/>
                <a:cs typeface="Tahoma"/>
              </a:rPr>
              <a:t>test</a:t>
            </a:r>
            <a:r>
              <a:rPr sz="1650" spc="330" dirty="0">
                <a:solidFill>
                  <a:srgbClr val="999999"/>
                </a:solidFill>
                <a:latin typeface="Tahoma"/>
                <a:cs typeface="Tahoma"/>
              </a:rPr>
              <a:t>-</a:t>
            </a:r>
            <a:r>
              <a:rPr sz="1650" spc="55" dirty="0">
                <a:latin typeface="Tahoma"/>
                <a:cs typeface="Tahoma"/>
              </a:rPr>
              <a:t>pod</a:t>
            </a:r>
            <a:endParaRPr sz="1650">
              <a:latin typeface="Tahoma"/>
              <a:cs typeface="Tahoma"/>
            </a:endParaRPr>
          </a:p>
          <a:p>
            <a:pPr marL="142875">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875"/>
              </a:lnSpc>
            </a:pPr>
            <a:r>
              <a:rPr sz="1650" spc="150" dirty="0">
                <a:solidFill>
                  <a:srgbClr val="0077AA"/>
                </a:solidFill>
                <a:latin typeface="Tahoma"/>
                <a:cs typeface="Tahoma"/>
              </a:rPr>
              <a:t>volumes</a:t>
            </a:r>
            <a:r>
              <a:rPr sz="1650" spc="150" dirty="0">
                <a:solidFill>
                  <a:srgbClr val="999999"/>
                </a:solidFill>
                <a:latin typeface="Tahoma"/>
                <a:cs typeface="Tahoma"/>
              </a:rPr>
              <a:t>:</a:t>
            </a:r>
            <a:endParaRPr sz="1650">
              <a:latin typeface="Tahoma"/>
              <a:cs typeface="Tahoma"/>
            </a:endParaRPr>
          </a:p>
          <a:p>
            <a:pPr marL="897890" marR="8886825" indent="-250825">
              <a:lnSpc>
                <a:spcPts val="1880"/>
              </a:lnSpc>
              <a:spcBef>
                <a:spcPts val="95"/>
              </a:spcBef>
              <a:buClr>
                <a:srgbClr val="999999"/>
              </a:buClr>
              <a:buChar char="-"/>
              <a:tabLst>
                <a:tab pos="899794"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5" dirty="0">
                <a:solidFill>
                  <a:srgbClr val="999999"/>
                </a:solidFill>
                <a:latin typeface="Tahoma"/>
                <a:cs typeface="Tahoma"/>
              </a:rPr>
              <a:t> </a:t>
            </a:r>
            <a:r>
              <a:rPr sz="1650" spc="275" dirty="0">
                <a:latin typeface="Tahoma"/>
                <a:cs typeface="Tahoma"/>
              </a:rPr>
              <a:t>config</a:t>
            </a:r>
            <a:r>
              <a:rPr sz="1650" spc="275" dirty="0">
                <a:solidFill>
                  <a:srgbClr val="999999"/>
                </a:solidFill>
                <a:latin typeface="Tahoma"/>
                <a:cs typeface="Tahoma"/>
              </a:rPr>
              <a:t>-</a:t>
            </a:r>
            <a:r>
              <a:rPr sz="1650" spc="95" dirty="0">
                <a:latin typeface="Tahoma"/>
                <a:cs typeface="Tahoma"/>
              </a:rPr>
              <a:t>volume 	</a:t>
            </a:r>
            <a:r>
              <a:rPr sz="1650" spc="175" dirty="0">
                <a:solidFill>
                  <a:srgbClr val="0077AA"/>
                </a:solidFill>
                <a:latin typeface="Tahoma"/>
                <a:cs typeface="Tahoma"/>
              </a:rPr>
              <a:t>configMap</a:t>
            </a:r>
            <a:r>
              <a:rPr sz="1650" spc="175" dirty="0">
                <a:solidFill>
                  <a:srgbClr val="999999"/>
                </a:solidFill>
                <a:latin typeface="Tahoma"/>
                <a:cs typeface="Tahoma"/>
              </a:rPr>
              <a:t>:</a:t>
            </a:r>
            <a:endParaRPr sz="1650">
              <a:latin typeface="Tahoma"/>
              <a:cs typeface="Tahoma"/>
            </a:endParaRPr>
          </a:p>
          <a:p>
            <a:pPr marL="1151890">
              <a:lnSpc>
                <a:spcPts val="1770"/>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60" dirty="0">
                <a:latin typeface="Tahoma"/>
                <a:cs typeface="Tahoma"/>
              </a:rPr>
              <a:t>game</a:t>
            </a:r>
            <a:r>
              <a:rPr sz="1650" spc="60" dirty="0">
                <a:solidFill>
                  <a:srgbClr val="999999"/>
                </a:solidFill>
                <a:latin typeface="Tahoma"/>
                <a:cs typeface="Tahoma"/>
              </a:rPr>
              <a:t>-</a:t>
            </a:r>
            <a:r>
              <a:rPr sz="1650" spc="245" dirty="0">
                <a:latin typeface="Tahoma"/>
                <a:cs typeface="Tahoma"/>
              </a:rPr>
              <a:t>config</a:t>
            </a:r>
            <a:endParaRPr sz="1650">
              <a:latin typeface="Tahoma"/>
              <a:cs typeface="Tahoma"/>
            </a:endParaRPr>
          </a:p>
          <a:p>
            <a:pPr marL="394970">
              <a:lnSpc>
                <a:spcPts val="187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897890" marR="8634095" indent="-250825">
              <a:lnSpc>
                <a:spcPts val="1880"/>
              </a:lnSpc>
              <a:spcBef>
                <a:spcPts val="95"/>
              </a:spcBef>
              <a:buClr>
                <a:srgbClr val="999999"/>
              </a:buClr>
              <a:buChar char="-"/>
              <a:tabLst>
                <a:tab pos="899794"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330" dirty="0">
                <a:latin typeface="Tahoma"/>
                <a:cs typeface="Tahoma"/>
              </a:rPr>
              <a:t>test</a:t>
            </a:r>
            <a:r>
              <a:rPr sz="1650" spc="330" dirty="0">
                <a:solidFill>
                  <a:srgbClr val="999999"/>
                </a:solidFill>
                <a:latin typeface="Tahoma"/>
                <a:cs typeface="Tahoma"/>
              </a:rPr>
              <a:t>-</a:t>
            </a:r>
            <a:r>
              <a:rPr sz="1650" spc="229" dirty="0">
                <a:latin typeface="Tahoma"/>
                <a:cs typeface="Tahoma"/>
              </a:rPr>
              <a:t>container 	</a:t>
            </a:r>
            <a:r>
              <a:rPr sz="1650" spc="155" dirty="0">
                <a:solidFill>
                  <a:srgbClr val="0077AA"/>
                </a:solidFill>
                <a:latin typeface="Tahoma"/>
                <a:cs typeface="Tahoma"/>
              </a:rPr>
              <a:t>image</a:t>
            </a:r>
            <a:r>
              <a:rPr sz="1650" spc="155" dirty="0">
                <a:solidFill>
                  <a:srgbClr val="999999"/>
                </a:solidFill>
                <a:latin typeface="Tahoma"/>
                <a:cs typeface="Tahoma"/>
              </a:rPr>
              <a:t>:</a:t>
            </a:r>
            <a:r>
              <a:rPr sz="1650" dirty="0">
                <a:solidFill>
                  <a:srgbClr val="999999"/>
                </a:solidFill>
                <a:latin typeface="Tahoma"/>
                <a:cs typeface="Tahoma"/>
              </a:rPr>
              <a:t>  </a:t>
            </a:r>
            <a:r>
              <a:rPr sz="1650" spc="200" dirty="0">
                <a:latin typeface="Tahoma"/>
                <a:cs typeface="Tahoma"/>
              </a:rPr>
              <a:t>debian</a:t>
            </a:r>
            <a:r>
              <a:rPr sz="1650" spc="200" dirty="0">
                <a:solidFill>
                  <a:srgbClr val="999999"/>
                </a:solidFill>
                <a:latin typeface="Tahoma"/>
                <a:cs typeface="Tahoma"/>
              </a:rPr>
              <a:t>:</a:t>
            </a:r>
            <a:r>
              <a:rPr sz="1650" spc="200" dirty="0">
                <a:latin typeface="Tahoma"/>
                <a:cs typeface="Tahoma"/>
              </a:rPr>
              <a:t>11</a:t>
            </a:r>
            <a:r>
              <a:rPr sz="1650" spc="200" dirty="0">
                <a:solidFill>
                  <a:srgbClr val="999999"/>
                </a:solidFill>
                <a:latin typeface="Tahoma"/>
                <a:cs typeface="Tahoma"/>
              </a:rPr>
              <a:t>-</a:t>
            </a:r>
            <a:r>
              <a:rPr sz="1650" spc="250" dirty="0">
                <a:latin typeface="Tahoma"/>
                <a:cs typeface="Tahoma"/>
              </a:rPr>
              <a:t>slim</a:t>
            </a:r>
            <a:endParaRPr sz="1650">
              <a:latin typeface="Tahoma"/>
              <a:cs typeface="Tahoma"/>
            </a:endParaRPr>
          </a:p>
          <a:p>
            <a:pPr marL="899794">
              <a:lnSpc>
                <a:spcPts val="1770"/>
              </a:lnSpc>
            </a:pPr>
            <a:r>
              <a:rPr sz="1650" dirty="0">
                <a:solidFill>
                  <a:srgbClr val="0077AA"/>
                </a:solidFill>
                <a:latin typeface="Tahoma"/>
                <a:cs typeface="Tahoma"/>
              </a:rPr>
              <a:t>command</a:t>
            </a:r>
            <a:r>
              <a:rPr sz="1650" dirty="0">
                <a:solidFill>
                  <a:srgbClr val="999999"/>
                </a:solidFill>
                <a:latin typeface="Tahoma"/>
                <a:cs typeface="Tahoma"/>
              </a:rPr>
              <a:t>:</a:t>
            </a:r>
            <a:r>
              <a:rPr sz="1650" spc="-5" dirty="0">
                <a:solidFill>
                  <a:srgbClr val="999999"/>
                </a:solidFill>
                <a:latin typeface="Tahoma"/>
                <a:cs typeface="Tahoma"/>
              </a:rPr>
              <a:t>  </a:t>
            </a:r>
            <a:r>
              <a:rPr sz="1650" spc="350" dirty="0">
                <a:solidFill>
                  <a:srgbClr val="999999"/>
                </a:solidFill>
                <a:latin typeface="Tahoma"/>
                <a:cs typeface="Tahoma"/>
              </a:rPr>
              <a:t>[</a:t>
            </a:r>
            <a:r>
              <a:rPr sz="1650" dirty="0">
                <a:solidFill>
                  <a:srgbClr val="999999"/>
                </a:solidFill>
                <a:latin typeface="Tahoma"/>
                <a:cs typeface="Tahoma"/>
              </a:rPr>
              <a:t>  </a:t>
            </a:r>
            <a:r>
              <a:rPr sz="1650" spc="240" dirty="0">
                <a:solidFill>
                  <a:srgbClr val="669900"/>
                </a:solidFill>
                <a:latin typeface="Tahoma"/>
                <a:cs typeface="Tahoma"/>
              </a:rPr>
              <a:t>"bash"</a:t>
            </a:r>
            <a:r>
              <a:rPr sz="1650" spc="240" dirty="0">
                <a:solidFill>
                  <a:srgbClr val="999999"/>
                </a:solidFill>
                <a:latin typeface="Tahoma"/>
                <a:cs typeface="Tahoma"/>
              </a:rPr>
              <a:t>,</a:t>
            </a:r>
            <a:r>
              <a:rPr sz="1650" dirty="0">
                <a:solidFill>
                  <a:srgbClr val="999999"/>
                </a:solidFill>
                <a:latin typeface="Tahoma"/>
                <a:cs typeface="Tahoma"/>
              </a:rPr>
              <a:t>  </a:t>
            </a:r>
            <a:r>
              <a:rPr sz="1650" spc="295" dirty="0">
                <a:solidFill>
                  <a:srgbClr val="669900"/>
                </a:solidFill>
                <a:latin typeface="Tahoma"/>
                <a:cs typeface="Tahoma"/>
              </a:rPr>
              <a:t>"-</a:t>
            </a:r>
            <a:r>
              <a:rPr sz="1650" spc="385" dirty="0">
                <a:solidFill>
                  <a:srgbClr val="669900"/>
                </a:solidFill>
                <a:latin typeface="Tahoma"/>
                <a:cs typeface="Tahoma"/>
              </a:rPr>
              <a:t>c"</a:t>
            </a:r>
            <a:r>
              <a:rPr sz="1650" spc="385" dirty="0">
                <a:solidFill>
                  <a:srgbClr val="999999"/>
                </a:solidFill>
                <a:latin typeface="Tahoma"/>
                <a:cs typeface="Tahoma"/>
              </a:rPr>
              <a:t>,</a:t>
            </a:r>
            <a:r>
              <a:rPr sz="1650" spc="-5" dirty="0">
                <a:solidFill>
                  <a:srgbClr val="999999"/>
                </a:solidFill>
                <a:latin typeface="Tahoma"/>
                <a:cs typeface="Tahoma"/>
              </a:rPr>
              <a:t>  </a:t>
            </a:r>
            <a:r>
              <a:rPr sz="1650" spc="395" dirty="0">
                <a:solidFill>
                  <a:srgbClr val="669900"/>
                </a:solidFill>
                <a:latin typeface="Tahoma"/>
                <a:cs typeface="Tahoma"/>
              </a:rPr>
              <a:t>"ls</a:t>
            </a:r>
            <a:r>
              <a:rPr sz="1650" dirty="0">
                <a:solidFill>
                  <a:srgbClr val="669900"/>
                </a:solidFill>
                <a:latin typeface="Tahoma"/>
                <a:cs typeface="Tahoma"/>
              </a:rPr>
              <a:t>  </a:t>
            </a:r>
            <a:r>
              <a:rPr sz="1650" spc="285" dirty="0">
                <a:solidFill>
                  <a:srgbClr val="669900"/>
                </a:solidFill>
                <a:latin typeface="Tahoma"/>
                <a:cs typeface="Tahoma"/>
              </a:rPr>
              <a:t>/etc/config/"</a:t>
            </a:r>
            <a:r>
              <a:rPr sz="1650" dirty="0">
                <a:solidFill>
                  <a:srgbClr val="669900"/>
                </a:solidFill>
                <a:latin typeface="Tahoma"/>
                <a:cs typeface="Tahoma"/>
              </a:rPr>
              <a:t>  </a:t>
            </a:r>
            <a:r>
              <a:rPr sz="1650" spc="300" dirty="0">
                <a:solidFill>
                  <a:srgbClr val="999999"/>
                </a:solidFill>
                <a:latin typeface="Tahoma"/>
                <a:cs typeface="Tahoma"/>
              </a:rPr>
              <a:t>]</a:t>
            </a:r>
            <a:endParaRPr sz="1650">
              <a:latin typeface="Tahoma"/>
              <a:cs typeface="Tahoma"/>
            </a:endParaRPr>
          </a:p>
          <a:p>
            <a:pPr marL="899794">
              <a:lnSpc>
                <a:spcPts val="1875"/>
              </a:lnSpc>
            </a:pPr>
            <a:r>
              <a:rPr sz="1650" spc="114" dirty="0">
                <a:solidFill>
                  <a:srgbClr val="0077AA"/>
                </a:solidFill>
                <a:latin typeface="Tahoma"/>
                <a:cs typeface="Tahoma"/>
              </a:rPr>
              <a:t>volumeMounts</a:t>
            </a:r>
            <a:r>
              <a:rPr sz="1650" spc="114" dirty="0">
                <a:solidFill>
                  <a:srgbClr val="999999"/>
                </a:solidFill>
                <a:latin typeface="Tahoma"/>
                <a:cs typeface="Tahoma"/>
              </a:rPr>
              <a:t>:</a:t>
            </a:r>
            <a:endParaRPr sz="1650">
              <a:latin typeface="Tahoma"/>
              <a:cs typeface="Tahoma"/>
            </a:endParaRPr>
          </a:p>
          <a:p>
            <a:pPr marL="1403985" marR="8004175" indent="-252729">
              <a:lnSpc>
                <a:spcPts val="1880"/>
              </a:lnSpc>
              <a:spcBef>
                <a:spcPts val="90"/>
              </a:spcBef>
            </a:pPr>
            <a:r>
              <a:rPr sz="1650" spc="390" dirty="0">
                <a:solidFill>
                  <a:srgbClr val="999999"/>
                </a:solidFill>
                <a:latin typeface="Tahoma"/>
                <a:cs typeface="Tahoma"/>
              </a:rPr>
              <a:t>-</a:t>
            </a:r>
            <a:r>
              <a:rPr sz="1650" spc="48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84" dirty="0">
                <a:solidFill>
                  <a:srgbClr val="999999"/>
                </a:solidFill>
                <a:latin typeface="Tahoma"/>
                <a:cs typeface="Tahoma"/>
              </a:rPr>
              <a:t> </a:t>
            </a:r>
            <a:r>
              <a:rPr sz="1650" spc="275" dirty="0">
                <a:latin typeface="Tahoma"/>
                <a:cs typeface="Tahoma"/>
              </a:rPr>
              <a:t>config</a:t>
            </a:r>
            <a:r>
              <a:rPr sz="1650" spc="275" dirty="0">
                <a:solidFill>
                  <a:srgbClr val="999999"/>
                </a:solidFill>
                <a:latin typeface="Tahoma"/>
                <a:cs typeface="Tahoma"/>
              </a:rPr>
              <a:t>-</a:t>
            </a:r>
            <a:r>
              <a:rPr sz="1650" spc="95" dirty="0">
                <a:latin typeface="Tahoma"/>
                <a:cs typeface="Tahoma"/>
              </a:rPr>
              <a:t>volume </a:t>
            </a:r>
            <a:r>
              <a:rPr sz="1650" spc="135" dirty="0">
                <a:solidFill>
                  <a:srgbClr val="0077AA"/>
                </a:solidFill>
                <a:latin typeface="Tahoma"/>
                <a:cs typeface="Tahoma"/>
              </a:rPr>
              <a:t>mountPath</a:t>
            </a:r>
            <a:r>
              <a:rPr sz="1650" spc="135" dirty="0">
                <a:solidFill>
                  <a:srgbClr val="999999"/>
                </a:solidFill>
                <a:latin typeface="Tahoma"/>
                <a:cs typeface="Tahoma"/>
              </a:rPr>
              <a:t>:</a:t>
            </a:r>
            <a:r>
              <a:rPr sz="1650" spc="475" dirty="0">
                <a:solidFill>
                  <a:srgbClr val="999999"/>
                </a:solidFill>
                <a:latin typeface="Tahoma"/>
                <a:cs typeface="Tahoma"/>
              </a:rPr>
              <a:t> </a:t>
            </a:r>
            <a:r>
              <a:rPr sz="1650" spc="265" dirty="0">
                <a:latin typeface="Tahoma"/>
                <a:cs typeface="Tahoma"/>
              </a:rPr>
              <a:t>/etc/config</a:t>
            </a:r>
            <a:endParaRPr sz="1650">
              <a:latin typeface="Tahoma"/>
              <a:cs typeface="Tahoma"/>
            </a:endParaRPr>
          </a:p>
          <a:p>
            <a:pPr>
              <a:lnSpc>
                <a:spcPct val="100000"/>
              </a:lnSpc>
              <a:spcBef>
                <a:spcPts val="705"/>
              </a:spcBef>
            </a:pPr>
            <a:endParaRPr sz="1650">
              <a:latin typeface="Tahoma"/>
              <a:cs typeface="Tahoma"/>
            </a:endParaRPr>
          </a:p>
          <a:p>
            <a:pPr marL="371475">
              <a:lnSpc>
                <a:spcPct val="100000"/>
              </a:lnSpc>
            </a:pPr>
            <a:r>
              <a:rPr sz="2100" spc="85" dirty="0">
                <a:solidFill>
                  <a:srgbClr val="333333"/>
                </a:solidFill>
                <a:latin typeface="Trebuchet MS"/>
                <a:cs typeface="Trebuchet MS"/>
              </a:rPr>
              <a:t>A</a:t>
            </a:r>
            <a:r>
              <a:rPr sz="2100" spc="-35" dirty="0">
                <a:solidFill>
                  <a:srgbClr val="333333"/>
                </a:solidFill>
                <a:latin typeface="Trebuchet MS"/>
                <a:cs typeface="Trebuchet MS"/>
              </a:rPr>
              <a:t> </a:t>
            </a:r>
            <a:r>
              <a:rPr sz="2100" spc="-55" dirty="0">
                <a:solidFill>
                  <a:srgbClr val="333333"/>
                </a:solidFill>
                <a:latin typeface="Trebuchet MS"/>
                <a:cs typeface="Trebuchet MS"/>
              </a:rPr>
              <a:t>file</a:t>
            </a:r>
            <a:r>
              <a:rPr sz="2100" spc="-35" dirty="0">
                <a:solidFill>
                  <a:srgbClr val="333333"/>
                </a:solidFill>
                <a:latin typeface="Trebuchet MS"/>
                <a:cs typeface="Trebuchet MS"/>
              </a:rPr>
              <a:t> </a:t>
            </a:r>
            <a:r>
              <a:rPr sz="2100" spc="-50" dirty="0">
                <a:solidFill>
                  <a:srgbClr val="333333"/>
                </a:solidFill>
                <a:latin typeface="Trebuchet MS"/>
                <a:cs typeface="Trebuchet MS"/>
              </a:rPr>
              <a:t>will</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5" dirty="0">
                <a:solidFill>
                  <a:srgbClr val="333333"/>
                </a:solidFill>
                <a:latin typeface="Trebuchet MS"/>
                <a:cs typeface="Trebuchet MS"/>
              </a:rPr>
              <a:t> </a:t>
            </a:r>
            <a:r>
              <a:rPr sz="2100" dirty="0">
                <a:solidFill>
                  <a:srgbClr val="333333"/>
                </a:solidFill>
                <a:latin typeface="Trebuchet MS"/>
                <a:cs typeface="Trebuchet MS"/>
              </a:rPr>
              <a:t>created</a:t>
            </a:r>
            <a:r>
              <a:rPr sz="2100" spc="-35"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dirty="0">
                <a:solidFill>
                  <a:srgbClr val="333333"/>
                </a:solidFill>
                <a:latin typeface="Trebuchet MS"/>
                <a:cs typeface="Trebuchet MS"/>
              </a:rPr>
              <a:t>each</a:t>
            </a:r>
            <a:r>
              <a:rPr sz="2100" spc="-35" dirty="0">
                <a:solidFill>
                  <a:srgbClr val="333333"/>
                </a:solidFill>
                <a:latin typeface="Trebuchet MS"/>
                <a:cs typeface="Trebuchet MS"/>
              </a:rPr>
              <a:t> </a:t>
            </a:r>
            <a:r>
              <a:rPr sz="2100" spc="50" dirty="0">
                <a:solidFill>
                  <a:srgbClr val="333333"/>
                </a:solidFill>
                <a:latin typeface="Trebuchet MS"/>
                <a:cs typeface="Trebuchet MS"/>
              </a:rPr>
              <a:t>keys</a:t>
            </a:r>
            <a:r>
              <a:rPr sz="2100" spc="-35" dirty="0">
                <a:solidFill>
                  <a:srgbClr val="333333"/>
                </a:solidFill>
                <a:latin typeface="Trebuchet MS"/>
                <a:cs typeface="Trebuchet MS"/>
              </a:rPr>
              <a:t> </a:t>
            </a:r>
            <a:r>
              <a:rPr sz="2100" dirty="0">
                <a:solidFill>
                  <a:srgbClr val="333333"/>
                </a:solidFill>
                <a:latin typeface="Trebuchet MS"/>
                <a:cs typeface="Trebuchet MS"/>
              </a:rPr>
              <a:t>in</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75" dirty="0">
                <a:solidFill>
                  <a:srgbClr val="ED2137"/>
                </a:solidFill>
                <a:latin typeface="Trebuchet MS"/>
                <a:cs typeface="Trebuchet MS"/>
              </a:rPr>
              <a:t>ConfigMap</a:t>
            </a:r>
            <a:endParaRPr sz="2100">
              <a:latin typeface="Trebuchet MS"/>
              <a:cs typeface="Trebuchet MS"/>
            </a:endParaRPr>
          </a:p>
          <a:p>
            <a:pPr marL="371475" marR="4297680" indent="381000">
              <a:lnSpc>
                <a:spcPct val="148800"/>
              </a:lnSpc>
              <a:spcBef>
                <a:spcPts val="75"/>
              </a:spcBef>
              <a:tabLst>
                <a:tab pos="5075555" algn="l"/>
              </a:tabLst>
            </a:pP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spc="-55" dirty="0">
                <a:solidFill>
                  <a:srgbClr val="333333"/>
                </a:solidFill>
                <a:latin typeface="Trebuchet MS"/>
                <a:cs typeface="Trebuchet MS"/>
              </a:rPr>
              <a:t>file</a:t>
            </a:r>
            <a:r>
              <a:rPr sz="2100" spc="30" dirty="0">
                <a:solidFill>
                  <a:srgbClr val="333333"/>
                </a:solidFill>
                <a:latin typeface="Trebuchet MS"/>
                <a:cs typeface="Trebuchet MS"/>
              </a:rPr>
              <a:t> </a:t>
            </a:r>
            <a:r>
              <a:rPr sz="2100" dirty="0">
                <a:solidFill>
                  <a:srgbClr val="333333"/>
                </a:solidFill>
                <a:latin typeface="Trebuchet MS"/>
                <a:cs typeface="Trebuchet MS"/>
              </a:rPr>
              <a:t>content</a:t>
            </a:r>
            <a:r>
              <a:rPr sz="2100" spc="30" dirty="0">
                <a:solidFill>
                  <a:srgbClr val="333333"/>
                </a:solidFill>
                <a:latin typeface="Trebuchet MS"/>
                <a:cs typeface="Trebuchet MS"/>
              </a:rPr>
              <a:t> </a:t>
            </a:r>
            <a:r>
              <a:rPr sz="2100" spc="-50" dirty="0">
                <a:solidFill>
                  <a:srgbClr val="333333"/>
                </a:solidFill>
                <a:latin typeface="Trebuchet MS"/>
                <a:cs typeface="Trebuchet MS"/>
              </a:rPr>
              <a:t>will</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value</a:t>
            </a:r>
            <a:r>
              <a:rPr sz="2100" spc="30" dirty="0">
                <a:solidFill>
                  <a:srgbClr val="333333"/>
                </a:solidFill>
                <a:latin typeface="Trebuchet MS"/>
                <a:cs typeface="Trebuchet MS"/>
              </a:rPr>
              <a:t> </a:t>
            </a:r>
            <a:r>
              <a:rPr sz="2100" dirty="0">
                <a:solidFill>
                  <a:srgbClr val="333333"/>
                </a:solidFill>
                <a:latin typeface="Trebuchet MS"/>
                <a:cs typeface="Trebuchet MS"/>
              </a:rPr>
              <a:t>associated</a:t>
            </a:r>
            <a:r>
              <a:rPr sz="2100" spc="35" dirty="0">
                <a:solidFill>
                  <a:srgbClr val="333333"/>
                </a:solidFill>
                <a:latin typeface="Trebuchet MS"/>
                <a:cs typeface="Trebuchet MS"/>
              </a:rPr>
              <a:t> </a:t>
            </a:r>
            <a:r>
              <a:rPr sz="2100" dirty="0">
                <a:solidFill>
                  <a:srgbClr val="333333"/>
                </a:solidFill>
                <a:latin typeface="Trebuchet MS"/>
                <a:cs typeface="Trebuchet MS"/>
              </a:rPr>
              <a:t>with</a:t>
            </a:r>
            <a:r>
              <a:rPr sz="2100" spc="30" dirty="0">
                <a:solidFill>
                  <a:srgbClr val="333333"/>
                </a:solidFill>
                <a:latin typeface="Trebuchet MS"/>
                <a:cs typeface="Trebuchet MS"/>
              </a:rPr>
              <a:t> </a:t>
            </a:r>
            <a:r>
              <a:rPr sz="2100" dirty="0">
                <a:solidFill>
                  <a:srgbClr val="333333"/>
                </a:solidFill>
                <a:latin typeface="Trebuchet MS"/>
                <a:cs typeface="Trebuchet MS"/>
              </a:rPr>
              <a:t>each</a:t>
            </a:r>
            <a:r>
              <a:rPr sz="2100" spc="30" dirty="0">
                <a:solidFill>
                  <a:srgbClr val="333333"/>
                </a:solidFill>
                <a:latin typeface="Trebuchet MS"/>
                <a:cs typeface="Trebuchet MS"/>
              </a:rPr>
              <a:t> </a:t>
            </a:r>
            <a:r>
              <a:rPr sz="2100" spc="-25" dirty="0">
                <a:solidFill>
                  <a:srgbClr val="333333"/>
                </a:solidFill>
                <a:latin typeface="Trebuchet MS"/>
                <a:cs typeface="Trebuchet MS"/>
              </a:rPr>
              <a:t>key </a:t>
            </a:r>
            <a:r>
              <a:rPr sz="2100" dirty="0">
                <a:solidFill>
                  <a:srgbClr val="333333"/>
                </a:solidFill>
                <a:latin typeface="Trebuchet MS"/>
                <a:cs typeface="Trebuchet MS"/>
              </a:rPr>
              <a:t>Execution</a:t>
            </a:r>
            <a:r>
              <a:rPr sz="2100" spc="15" dirty="0">
                <a:solidFill>
                  <a:srgbClr val="333333"/>
                </a:solidFill>
                <a:latin typeface="Trebuchet MS"/>
                <a:cs typeface="Trebuchet MS"/>
              </a:rPr>
              <a:t> </a:t>
            </a:r>
            <a:r>
              <a:rPr sz="2100" dirty="0">
                <a:solidFill>
                  <a:srgbClr val="333333"/>
                </a:solidFill>
                <a:latin typeface="Trebuchet MS"/>
                <a:cs typeface="Trebuchet MS"/>
              </a:rPr>
              <a:t>result:</a:t>
            </a:r>
            <a:r>
              <a:rPr sz="2100" spc="15" dirty="0">
                <a:solidFill>
                  <a:srgbClr val="333333"/>
                </a:solidFill>
                <a:latin typeface="Trebuchet MS"/>
                <a:cs typeface="Trebuchet MS"/>
              </a:rPr>
              <a:t> </a:t>
            </a:r>
            <a:r>
              <a:rPr sz="2100" spc="240" dirty="0">
                <a:solidFill>
                  <a:srgbClr val="ED2137"/>
                </a:solidFill>
                <a:latin typeface="Tahoma"/>
                <a:cs typeface="Tahoma"/>
              </a:rPr>
              <a:t>game.properties</a:t>
            </a:r>
            <a:r>
              <a:rPr sz="2100" dirty="0">
                <a:solidFill>
                  <a:srgbClr val="ED2137"/>
                </a:solidFill>
                <a:latin typeface="Tahoma"/>
                <a:cs typeface="Tahoma"/>
              </a:rPr>
              <a:t>	</a:t>
            </a:r>
            <a:r>
              <a:rPr sz="2100" spc="355" dirty="0">
                <a:solidFill>
                  <a:srgbClr val="ED2137"/>
                </a:solidFill>
                <a:latin typeface="Tahoma"/>
                <a:cs typeface="Tahoma"/>
              </a:rPr>
              <a:t>ui.properties</a:t>
            </a:r>
            <a:endParaRPr sz="2100">
              <a:latin typeface="Tahoma"/>
              <a:cs typeface="Tahoma"/>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CONFIGMAPS</a:t>
            </a:r>
            <a:r>
              <a:rPr spc="-160" dirty="0"/>
              <a:t> </a:t>
            </a:r>
            <a:r>
              <a:rPr spc="-80" dirty="0"/>
              <a:t>USAGE</a:t>
            </a:r>
            <a:r>
              <a:rPr spc="-155" dirty="0"/>
              <a:t> </a:t>
            </a:r>
            <a:r>
              <a:rPr spc="-25" dirty="0"/>
              <a:t>CONSTRAINTS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890837"/>
            <a:ext cx="104775" cy="104774"/>
          </a:xfrm>
          <a:prstGeom prst="rect">
            <a:avLst/>
          </a:prstGeom>
        </p:spPr>
      </p:pic>
      <p:sp>
        <p:nvSpPr>
          <p:cNvPr id="6" name="object 6"/>
          <p:cNvSpPr txBox="1"/>
          <p:nvPr/>
        </p:nvSpPr>
        <p:spPr>
          <a:xfrm>
            <a:off x="1177924" y="1333948"/>
            <a:ext cx="10962640" cy="2256790"/>
          </a:xfrm>
          <a:prstGeom prst="rect">
            <a:avLst/>
          </a:prstGeom>
        </p:spPr>
        <p:txBody>
          <a:bodyPr vert="horz" wrap="square" lIns="0" tIns="183515" rIns="0" bIns="0" rtlCol="0">
            <a:spAutoFit/>
          </a:bodyPr>
          <a:lstStyle/>
          <a:p>
            <a:pPr marL="12700">
              <a:lnSpc>
                <a:spcPct val="100000"/>
              </a:lnSpc>
              <a:spcBef>
                <a:spcPts val="1445"/>
              </a:spcBef>
            </a:pPr>
            <a:r>
              <a:rPr sz="2100" spc="80" dirty="0">
                <a:solidFill>
                  <a:srgbClr val="333333"/>
                </a:solidFill>
                <a:latin typeface="Trebuchet MS"/>
                <a:cs typeface="Trebuchet MS"/>
              </a:rPr>
              <a:t>You</a:t>
            </a:r>
            <a:r>
              <a:rPr sz="2100" spc="-20" dirty="0">
                <a:solidFill>
                  <a:srgbClr val="333333"/>
                </a:solidFill>
                <a:latin typeface="Trebuchet MS"/>
                <a:cs typeface="Trebuchet MS"/>
              </a:rPr>
              <a:t> </a:t>
            </a:r>
            <a:r>
              <a:rPr sz="2100" spc="90" dirty="0">
                <a:solidFill>
                  <a:srgbClr val="333333"/>
                </a:solidFill>
                <a:latin typeface="Trebuchet MS"/>
                <a:cs typeface="Trebuchet MS"/>
              </a:rPr>
              <a:t>must</a:t>
            </a:r>
            <a:r>
              <a:rPr sz="2100" spc="-15" dirty="0">
                <a:solidFill>
                  <a:srgbClr val="333333"/>
                </a:solidFill>
                <a:latin typeface="Trebuchet MS"/>
                <a:cs typeface="Trebuchet MS"/>
              </a:rPr>
              <a:t> </a:t>
            </a:r>
            <a:r>
              <a:rPr sz="2100" dirty="0">
                <a:solidFill>
                  <a:srgbClr val="333333"/>
                </a:solidFill>
                <a:latin typeface="Trebuchet MS"/>
                <a:cs typeface="Trebuchet MS"/>
              </a:rPr>
              <a:t>create</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85" dirty="0">
                <a:solidFill>
                  <a:srgbClr val="ED2137"/>
                </a:solidFill>
                <a:latin typeface="Trebuchet MS"/>
                <a:cs typeface="Trebuchet MS"/>
              </a:rPr>
              <a:t>ConfigMap</a:t>
            </a:r>
            <a:r>
              <a:rPr sz="2100" spc="-20" dirty="0">
                <a:solidFill>
                  <a:srgbClr val="ED2137"/>
                </a:solidFill>
                <a:latin typeface="Trebuchet MS"/>
                <a:cs typeface="Trebuchet MS"/>
              </a:rPr>
              <a:t> </a:t>
            </a:r>
            <a:r>
              <a:rPr sz="2150" i="1" dirty="0">
                <a:solidFill>
                  <a:srgbClr val="ED2137"/>
                </a:solidFill>
                <a:latin typeface="Trebuchet MS"/>
                <a:cs typeface="Trebuchet MS"/>
              </a:rPr>
              <a:t>BEFORE</a:t>
            </a:r>
            <a:r>
              <a:rPr sz="2150" i="1" spc="-30" dirty="0">
                <a:solidFill>
                  <a:srgbClr val="ED2137"/>
                </a:solidFill>
                <a:latin typeface="Trebuchet MS"/>
                <a:cs typeface="Trebuchet MS"/>
              </a:rPr>
              <a:t> </a:t>
            </a:r>
            <a:r>
              <a:rPr sz="2100" dirty="0">
                <a:solidFill>
                  <a:srgbClr val="333333"/>
                </a:solidFill>
                <a:latin typeface="Trebuchet MS"/>
                <a:cs typeface="Trebuchet MS"/>
              </a:rPr>
              <a:t>referencing</a:t>
            </a:r>
            <a:r>
              <a:rPr sz="2100" spc="-20" dirty="0">
                <a:solidFill>
                  <a:srgbClr val="333333"/>
                </a:solidFill>
                <a:latin typeface="Trebuchet MS"/>
                <a:cs typeface="Trebuchet MS"/>
              </a:rPr>
              <a:t> </a:t>
            </a:r>
            <a:r>
              <a:rPr sz="2100" spc="-95" dirty="0">
                <a:solidFill>
                  <a:srgbClr val="333333"/>
                </a:solidFill>
                <a:latin typeface="Trebuchet MS"/>
                <a:cs typeface="Trebuchet MS"/>
              </a:rPr>
              <a:t>it</a:t>
            </a:r>
            <a:r>
              <a:rPr sz="2100" spc="-15" dirty="0">
                <a:solidFill>
                  <a:srgbClr val="333333"/>
                </a:solidFill>
                <a:latin typeface="Trebuchet MS"/>
                <a:cs typeface="Trebuchet MS"/>
              </a:rPr>
              <a:t> </a:t>
            </a:r>
            <a:r>
              <a:rPr sz="2100" dirty="0">
                <a:solidFill>
                  <a:srgbClr val="333333"/>
                </a:solidFill>
                <a:latin typeface="Trebuchet MS"/>
                <a:cs typeface="Trebuchet MS"/>
              </a:rPr>
              <a:t>in</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spc="75" dirty="0">
                <a:solidFill>
                  <a:srgbClr val="333333"/>
                </a:solidFill>
                <a:latin typeface="Trebuchet MS"/>
                <a:cs typeface="Trebuchet MS"/>
              </a:rPr>
              <a:t>Pod</a:t>
            </a:r>
            <a:endParaRPr sz="2100">
              <a:latin typeface="Trebuchet MS"/>
              <a:cs typeface="Trebuchet MS"/>
            </a:endParaRPr>
          </a:p>
          <a:p>
            <a:pPr marL="393065" marR="5080">
              <a:lnSpc>
                <a:spcPts val="2100"/>
              </a:lnSpc>
              <a:spcBef>
                <a:spcPts val="1714"/>
              </a:spcBef>
            </a:pPr>
            <a:r>
              <a:rPr sz="2100" spc="-20" dirty="0">
                <a:solidFill>
                  <a:srgbClr val="333333"/>
                </a:solidFill>
                <a:latin typeface="Trebuchet MS"/>
                <a:cs typeface="Trebuchet MS"/>
              </a:rPr>
              <a:t>If</a:t>
            </a:r>
            <a:r>
              <a:rPr sz="2100" spc="-70" dirty="0">
                <a:solidFill>
                  <a:srgbClr val="333333"/>
                </a:solidFill>
                <a:latin typeface="Trebuchet MS"/>
                <a:cs typeface="Trebuchet MS"/>
              </a:rPr>
              <a:t> </a:t>
            </a:r>
            <a:r>
              <a:rPr sz="2100" spc="85" dirty="0">
                <a:solidFill>
                  <a:srgbClr val="333333"/>
                </a:solidFill>
                <a:latin typeface="Trebuchet MS"/>
                <a:cs typeface="Trebuchet MS"/>
              </a:rPr>
              <a:t>you</a:t>
            </a:r>
            <a:r>
              <a:rPr sz="2100" spc="-65" dirty="0">
                <a:solidFill>
                  <a:srgbClr val="333333"/>
                </a:solidFill>
                <a:latin typeface="Trebuchet MS"/>
                <a:cs typeface="Trebuchet MS"/>
              </a:rPr>
              <a:t> </a:t>
            </a:r>
            <a:r>
              <a:rPr sz="2100" dirty="0">
                <a:solidFill>
                  <a:srgbClr val="333333"/>
                </a:solidFill>
                <a:latin typeface="Trebuchet MS"/>
                <a:cs typeface="Trebuchet MS"/>
              </a:rPr>
              <a:t>reference</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85" dirty="0">
                <a:solidFill>
                  <a:srgbClr val="ED2137"/>
                </a:solidFill>
                <a:latin typeface="Trebuchet MS"/>
                <a:cs typeface="Trebuchet MS"/>
              </a:rPr>
              <a:t>ConfigMap</a:t>
            </a:r>
            <a:r>
              <a:rPr sz="2100" spc="-65" dirty="0">
                <a:solidFill>
                  <a:srgbClr val="ED2137"/>
                </a:solidFill>
                <a:latin typeface="Trebuchet MS"/>
                <a:cs typeface="Trebuchet MS"/>
              </a:rPr>
              <a:t> </a:t>
            </a:r>
            <a:r>
              <a:rPr sz="2100" dirty="0">
                <a:solidFill>
                  <a:srgbClr val="333333"/>
                </a:solidFill>
                <a:latin typeface="Trebuchet MS"/>
                <a:cs typeface="Trebuchet MS"/>
              </a:rPr>
              <a:t>that</a:t>
            </a:r>
            <a:r>
              <a:rPr sz="2100" spc="-70" dirty="0">
                <a:solidFill>
                  <a:srgbClr val="333333"/>
                </a:solidFill>
                <a:latin typeface="Trebuchet MS"/>
                <a:cs typeface="Trebuchet MS"/>
              </a:rPr>
              <a:t> </a:t>
            </a:r>
            <a:r>
              <a:rPr sz="2100" spc="95" dirty="0">
                <a:solidFill>
                  <a:srgbClr val="333333"/>
                </a:solidFill>
                <a:latin typeface="Trebuchet MS"/>
                <a:cs typeface="Trebuchet MS"/>
              </a:rPr>
              <a:t>does</a:t>
            </a:r>
            <a:r>
              <a:rPr sz="2100" spc="-65" dirty="0">
                <a:solidFill>
                  <a:srgbClr val="333333"/>
                </a:solidFill>
                <a:latin typeface="Trebuchet MS"/>
                <a:cs typeface="Trebuchet MS"/>
              </a:rPr>
              <a:t> </a:t>
            </a:r>
            <a:r>
              <a:rPr sz="2100" spc="60" dirty="0">
                <a:solidFill>
                  <a:srgbClr val="333333"/>
                </a:solidFill>
                <a:latin typeface="Trebuchet MS"/>
                <a:cs typeface="Trebuchet MS"/>
              </a:rPr>
              <a:t>not</a:t>
            </a:r>
            <a:r>
              <a:rPr sz="2100" spc="-65" dirty="0">
                <a:solidFill>
                  <a:srgbClr val="333333"/>
                </a:solidFill>
                <a:latin typeface="Trebuchet MS"/>
                <a:cs typeface="Trebuchet MS"/>
              </a:rPr>
              <a:t> </a:t>
            </a:r>
            <a:r>
              <a:rPr sz="2100" dirty="0">
                <a:solidFill>
                  <a:srgbClr val="333333"/>
                </a:solidFill>
                <a:latin typeface="Trebuchet MS"/>
                <a:cs typeface="Trebuchet MS"/>
              </a:rPr>
              <a:t>exist</a:t>
            </a:r>
            <a:r>
              <a:rPr sz="2100" spc="-70" dirty="0">
                <a:solidFill>
                  <a:srgbClr val="333333"/>
                </a:solidFill>
                <a:latin typeface="Trebuchet MS"/>
                <a:cs typeface="Trebuchet MS"/>
              </a:rPr>
              <a:t> </a:t>
            </a:r>
            <a:r>
              <a:rPr sz="2100" dirty="0">
                <a:solidFill>
                  <a:srgbClr val="333333"/>
                </a:solidFill>
                <a:latin typeface="Trebuchet MS"/>
                <a:cs typeface="Trebuchet MS"/>
              </a:rPr>
              <a:t>in</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100" dirty="0">
                <a:solidFill>
                  <a:srgbClr val="333333"/>
                </a:solidFill>
                <a:latin typeface="Trebuchet MS"/>
                <a:cs typeface="Trebuchet MS"/>
              </a:rPr>
              <a:t>Pod</a:t>
            </a:r>
            <a:r>
              <a:rPr sz="2100" spc="-70" dirty="0">
                <a:solidFill>
                  <a:srgbClr val="333333"/>
                </a:solidFill>
                <a:latin typeface="Trebuchet MS"/>
                <a:cs typeface="Trebuchet MS"/>
              </a:rPr>
              <a:t> </a:t>
            </a:r>
            <a:r>
              <a:rPr sz="2100" spc="-10" dirty="0">
                <a:solidFill>
                  <a:srgbClr val="333333"/>
                </a:solidFill>
                <a:latin typeface="Trebuchet MS"/>
                <a:cs typeface="Trebuchet MS"/>
              </a:rPr>
              <a:t>definition,</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00" dirty="0">
                <a:solidFill>
                  <a:srgbClr val="ED2137"/>
                </a:solidFill>
                <a:latin typeface="Trebuchet MS"/>
                <a:cs typeface="Trebuchet MS"/>
              </a:rPr>
              <a:t>Pod</a:t>
            </a:r>
            <a:r>
              <a:rPr sz="2100" spc="-65" dirty="0">
                <a:solidFill>
                  <a:srgbClr val="ED2137"/>
                </a:solidFill>
                <a:latin typeface="Trebuchet MS"/>
                <a:cs typeface="Trebuchet MS"/>
              </a:rPr>
              <a:t> </a:t>
            </a:r>
            <a:r>
              <a:rPr sz="2100" spc="-50" dirty="0">
                <a:solidFill>
                  <a:srgbClr val="333333"/>
                </a:solidFill>
                <a:latin typeface="Trebuchet MS"/>
                <a:cs typeface="Trebuchet MS"/>
              </a:rPr>
              <a:t>will</a:t>
            </a:r>
            <a:r>
              <a:rPr sz="2100" spc="-65"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25" dirty="0">
                <a:solidFill>
                  <a:srgbClr val="333333"/>
                </a:solidFill>
                <a:latin typeface="Trebuchet MS"/>
                <a:cs typeface="Trebuchet MS"/>
              </a:rPr>
              <a:t>in </a:t>
            </a:r>
            <a:r>
              <a:rPr sz="2100" dirty="0">
                <a:solidFill>
                  <a:srgbClr val="333333"/>
                </a:solidFill>
                <a:latin typeface="Trebuchet MS"/>
                <a:cs typeface="Trebuchet MS"/>
              </a:rPr>
              <a:t>error:</a:t>
            </a:r>
            <a:r>
              <a:rPr sz="2100" spc="-40" dirty="0">
                <a:solidFill>
                  <a:srgbClr val="333333"/>
                </a:solidFill>
                <a:latin typeface="Trebuchet MS"/>
                <a:cs typeface="Trebuchet MS"/>
              </a:rPr>
              <a:t> </a:t>
            </a:r>
            <a:r>
              <a:rPr sz="2100" spc="270" dirty="0">
                <a:solidFill>
                  <a:srgbClr val="ED2137"/>
                </a:solidFill>
                <a:latin typeface="Tahoma"/>
                <a:cs typeface="Tahoma"/>
              </a:rPr>
              <a:t>CreateContainerConfigError</a:t>
            </a:r>
            <a:endParaRPr sz="2100">
              <a:latin typeface="Tahoma"/>
              <a:cs typeface="Tahoma"/>
            </a:endParaRPr>
          </a:p>
          <a:p>
            <a:pPr marL="393065">
              <a:lnSpc>
                <a:spcPct val="100000"/>
              </a:lnSpc>
              <a:spcBef>
                <a:spcPts val="1380"/>
              </a:spcBef>
            </a:pP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5" dirty="0">
                <a:solidFill>
                  <a:srgbClr val="333333"/>
                </a:solidFill>
                <a:latin typeface="Trebuchet MS"/>
                <a:cs typeface="Trebuchet MS"/>
              </a:rPr>
              <a:t>same</a:t>
            </a:r>
            <a:r>
              <a:rPr sz="2100" spc="-40" dirty="0">
                <a:solidFill>
                  <a:srgbClr val="333333"/>
                </a:solidFill>
                <a:latin typeface="Trebuchet MS"/>
                <a:cs typeface="Trebuchet MS"/>
              </a:rPr>
              <a:t> </a:t>
            </a:r>
            <a:r>
              <a:rPr sz="2100" dirty="0">
                <a:solidFill>
                  <a:srgbClr val="333333"/>
                </a:solidFill>
                <a:latin typeface="Trebuchet MS"/>
                <a:cs typeface="Trebuchet MS"/>
              </a:rPr>
              <a:t>thing</a:t>
            </a:r>
            <a:r>
              <a:rPr sz="2100" spc="-45" dirty="0">
                <a:solidFill>
                  <a:srgbClr val="333333"/>
                </a:solidFill>
                <a:latin typeface="Trebuchet MS"/>
                <a:cs typeface="Trebuchet MS"/>
              </a:rPr>
              <a:t> </a:t>
            </a:r>
            <a:r>
              <a:rPr sz="2100" spc="90" dirty="0">
                <a:solidFill>
                  <a:srgbClr val="333333"/>
                </a:solidFill>
                <a:latin typeface="Trebuchet MS"/>
                <a:cs typeface="Trebuchet MS"/>
              </a:rPr>
              <a:t>happen</a:t>
            </a:r>
            <a:r>
              <a:rPr sz="2100" spc="-40" dirty="0">
                <a:solidFill>
                  <a:srgbClr val="333333"/>
                </a:solidFill>
                <a:latin typeface="Trebuchet MS"/>
                <a:cs typeface="Trebuchet MS"/>
              </a:rPr>
              <a:t> </a:t>
            </a:r>
            <a:r>
              <a:rPr sz="2100" spc="-80" dirty="0">
                <a:solidFill>
                  <a:srgbClr val="333333"/>
                </a:solidFill>
                <a:latin typeface="Trebuchet MS"/>
                <a:cs typeface="Trebuchet MS"/>
              </a:rPr>
              <a:t>if</a:t>
            </a:r>
            <a:r>
              <a:rPr sz="2100" spc="-45" dirty="0">
                <a:solidFill>
                  <a:srgbClr val="333333"/>
                </a:solidFill>
                <a:latin typeface="Trebuchet MS"/>
                <a:cs typeface="Trebuchet MS"/>
              </a:rPr>
              <a:t> </a:t>
            </a:r>
            <a:r>
              <a:rPr sz="2100" spc="85" dirty="0">
                <a:solidFill>
                  <a:srgbClr val="333333"/>
                </a:solidFill>
                <a:latin typeface="Trebuchet MS"/>
                <a:cs typeface="Trebuchet MS"/>
              </a:rPr>
              <a:t>you</a:t>
            </a:r>
            <a:r>
              <a:rPr sz="2100" spc="-40" dirty="0">
                <a:solidFill>
                  <a:srgbClr val="333333"/>
                </a:solidFill>
                <a:latin typeface="Trebuchet MS"/>
                <a:cs typeface="Trebuchet MS"/>
              </a:rPr>
              <a:t> </a:t>
            </a:r>
            <a:r>
              <a:rPr sz="2100" dirty="0">
                <a:solidFill>
                  <a:srgbClr val="333333"/>
                </a:solidFill>
                <a:latin typeface="Trebuchet MS"/>
                <a:cs typeface="Trebuchet MS"/>
              </a:rPr>
              <a:t>reference</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333333"/>
                </a:solidFill>
                <a:latin typeface="Trebuchet MS"/>
                <a:cs typeface="Trebuchet MS"/>
              </a:rPr>
              <a:t>key</a:t>
            </a:r>
            <a:r>
              <a:rPr sz="2100" spc="-45" dirty="0">
                <a:solidFill>
                  <a:srgbClr val="333333"/>
                </a:solidFill>
                <a:latin typeface="Trebuchet MS"/>
                <a:cs typeface="Trebuchet MS"/>
              </a:rPr>
              <a:t> </a:t>
            </a:r>
            <a:r>
              <a:rPr sz="2100" dirty="0">
                <a:solidFill>
                  <a:srgbClr val="333333"/>
                </a:solidFill>
                <a:latin typeface="Trebuchet MS"/>
                <a:cs typeface="Trebuchet MS"/>
              </a:rPr>
              <a:t>that</a:t>
            </a:r>
            <a:r>
              <a:rPr sz="2100" spc="-40" dirty="0">
                <a:solidFill>
                  <a:srgbClr val="333333"/>
                </a:solidFill>
                <a:latin typeface="Trebuchet MS"/>
                <a:cs typeface="Trebuchet MS"/>
              </a:rPr>
              <a:t> </a:t>
            </a:r>
            <a:r>
              <a:rPr sz="2100" spc="95" dirty="0">
                <a:solidFill>
                  <a:srgbClr val="333333"/>
                </a:solidFill>
                <a:latin typeface="Trebuchet MS"/>
                <a:cs typeface="Trebuchet MS"/>
              </a:rPr>
              <a:t>does</a:t>
            </a:r>
            <a:r>
              <a:rPr sz="2100" spc="-45" dirty="0">
                <a:solidFill>
                  <a:srgbClr val="333333"/>
                </a:solidFill>
                <a:latin typeface="Trebuchet MS"/>
                <a:cs typeface="Trebuchet MS"/>
              </a:rPr>
              <a:t> </a:t>
            </a:r>
            <a:r>
              <a:rPr sz="2100" spc="60" dirty="0">
                <a:solidFill>
                  <a:srgbClr val="333333"/>
                </a:solidFill>
                <a:latin typeface="Trebuchet MS"/>
                <a:cs typeface="Trebuchet MS"/>
              </a:rPr>
              <a:t>not</a:t>
            </a:r>
            <a:r>
              <a:rPr sz="2100" spc="-40" dirty="0">
                <a:solidFill>
                  <a:srgbClr val="333333"/>
                </a:solidFill>
                <a:latin typeface="Trebuchet MS"/>
                <a:cs typeface="Trebuchet MS"/>
              </a:rPr>
              <a:t> </a:t>
            </a:r>
            <a:r>
              <a:rPr sz="2100" spc="-10" dirty="0">
                <a:solidFill>
                  <a:srgbClr val="333333"/>
                </a:solidFill>
                <a:latin typeface="Trebuchet MS"/>
                <a:cs typeface="Trebuchet MS"/>
              </a:rPr>
              <a:t>exist</a:t>
            </a:r>
            <a:endParaRPr sz="2100">
              <a:latin typeface="Trebuchet MS"/>
              <a:cs typeface="Trebuchet MS"/>
            </a:endParaRPr>
          </a:p>
          <a:p>
            <a:pPr marL="12700">
              <a:lnSpc>
                <a:spcPct val="100000"/>
              </a:lnSpc>
              <a:spcBef>
                <a:spcPts val="1305"/>
              </a:spcBef>
            </a:pPr>
            <a:r>
              <a:rPr sz="2100" spc="85" dirty="0">
                <a:solidFill>
                  <a:srgbClr val="333333"/>
                </a:solidFill>
                <a:latin typeface="Trebuchet MS"/>
                <a:cs typeface="Trebuchet MS"/>
              </a:rPr>
              <a:t>A</a:t>
            </a:r>
            <a:r>
              <a:rPr sz="2100" spc="-50" dirty="0">
                <a:solidFill>
                  <a:srgbClr val="333333"/>
                </a:solidFill>
                <a:latin typeface="Trebuchet MS"/>
                <a:cs typeface="Trebuchet MS"/>
              </a:rPr>
              <a:t> </a:t>
            </a:r>
            <a:r>
              <a:rPr sz="2100" spc="85" dirty="0">
                <a:solidFill>
                  <a:srgbClr val="ED2137"/>
                </a:solidFill>
                <a:latin typeface="Trebuchet MS"/>
                <a:cs typeface="Trebuchet MS"/>
              </a:rPr>
              <a:t>ConfigMap</a:t>
            </a:r>
            <a:r>
              <a:rPr sz="2100" spc="-50" dirty="0">
                <a:solidFill>
                  <a:srgbClr val="ED2137"/>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only</a:t>
            </a:r>
            <a:r>
              <a:rPr sz="2100" spc="-50" dirty="0">
                <a:solidFill>
                  <a:srgbClr val="333333"/>
                </a:solidFill>
                <a:latin typeface="Trebuchet MS"/>
                <a:cs typeface="Trebuchet MS"/>
              </a:rPr>
              <a:t> </a:t>
            </a:r>
            <a:r>
              <a:rPr sz="2100" dirty="0">
                <a:solidFill>
                  <a:srgbClr val="333333"/>
                </a:solidFill>
                <a:latin typeface="Trebuchet MS"/>
                <a:cs typeface="Trebuchet MS"/>
              </a:rPr>
              <a:t>valid/usable</a:t>
            </a:r>
            <a:r>
              <a:rPr sz="2100" spc="-50" dirty="0">
                <a:solidFill>
                  <a:srgbClr val="333333"/>
                </a:solidFill>
                <a:latin typeface="Trebuchet MS"/>
                <a:cs typeface="Trebuchet MS"/>
              </a:rPr>
              <a:t> </a:t>
            </a:r>
            <a:r>
              <a:rPr sz="2100" dirty="0">
                <a:solidFill>
                  <a:srgbClr val="333333"/>
                </a:solidFill>
                <a:latin typeface="Trebuchet MS"/>
                <a:cs typeface="Trebuchet MS"/>
              </a:rPr>
              <a:t>in</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90" dirty="0">
                <a:solidFill>
                  <a:srgbClr val="ED2137"/>
                </a:solidFill>
                <a:latin typeface="Trebuchet MS"/>
                <a:cs typeface="Trebuchet MS"/>
              </a:rPr>
              <a:t>Namespace</a:t>
            </a:r>
            <a:r>
              <a:rPr sz="2100" spc="-50" dirty="0">
                <a:solidFill>
                  <a:srgbClr val="ED2137"/>
                </a:solidFill>
                <a:latin typeface="Trebuchet MS"/>
                <a:cs typeface="Trebuchet MS"/>
              </a:rPr>
              <a:t> </a:t>
            </a:r>
            <a:r>
              <a:rPr sz="2100" spc="55" dirty="0">
                <a:solidFill>
                  <a:srgbClr val="333333"/>
                </a:solidFill>
                <a:latin typeface="Trebuchet MS"/>
                <a:cs typeface="Trebuchet MS"/>
              </a:rPr>
              <a:t>where</a:t>
            </a:r>
            <a:r>
              <a:rPr sz="2100" spc="-45"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spc="90" dirty="0">
                <a:solidFill>
                  <a:srgbClr val="333333"/>
                </a:solidFill>
                <a:latin typeface="Trebuchet MS"/>
                <a:cs typeface="Trebuchet MS"/>
              </a:rPr>
              <a:t>was</a:t>
            </a:r>
            <a:r>
              <a:rPr sz="2100" spc="-50" dirty="0">
                <a:solidFill>
                  <a:srgbClr val="333333"/>
                </a:solidFill>
                <a:latin typeface="Trebuchet MS"/>
                <a:cs typeface="Trebuchet MS"/>
              </a:rPr>
              <a:t> </a:t>
            </a:r>
            <a:r>
              <a:rPr sz="2100" spc="-10" dirty="0">
                <a:solidFill>
                  <a:srgbClr val="333333"/>
                </a:solidFill>
                <a:latin typeface="Trebuchet MS"/>
                <a:cs typeface="Trebuchet MS"/>
              </a:rPr>
              <a:t>created</a:t>
            </a:r>
            <a:endParaRPr sz="2100">
              <a:latin typeface="Trebuchet MS"/>
              <a:cs typeface="Trebuchet MS"/>
            </a:endParaRPr>
          </a:p>
        </p:txBody>
      </p:sp>
      <p:pic>
        <p:nvPicPr>
          <p:cNvPr id="7" name="object 7"/>
          <p:cNvPicPr/>
          <p:nvPr/>
        </p:nvPicPr>
        <p:blipFill>
          <a:blip r:embed="rId2" cstate="print"/>
          <a:stretch>
            <a:fillRect/>
          </a:stretch>
        </p:blipFill>
        <p:spPr>
          <a:xfrm>
            <a:off x="933449" y="3381374"/>
            <a:ext cx="95250" cy="952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
        <p:cNvGrpSpPr/>
        <p:nvPr/>
      </p:nvGrpSpPr>
      <p:grpSpPr>
        <a:xfrm>
          <a:off x="0" y="0"/>
          <a:ext cx="0" cy="0"/>
          <a:chOff x="0" y="0"/>
          <a:chExt cx="0" cy="0"/>
        </a:xfrm>
      </p:grpSpPr>
      <p:sp>
        <p:nvSpPr>
          <p:cNvPr id="2" name="Text 0"/>
          <p:cNvSpPr/>
          <p:nvPr/>
        </p:nvSpPr>
        <p:spPr>
          <a:xfrm>
            <a:off x="3988280" y="2130584"/>
            <a:ext cx="5548941" cy="608648"/>
          </a:xfrm>
          <a:prstGeom prst="rect">
            <a:avLst/>
          </a:prstGeom>
          <a:noFill/>
          <a:ln/>
        </p:spPr>
        <p:txBody>
          <a:bodyPr wrap="square" lIns="0" tIns="0" rIns="0" bIns="0" rtlCol="0" anchor="t"/>
          <a:lstStyle/>
          <a:p>
            <a:pPr algn="ctr" defTabSz="1352580" rtl="0">
              <a:lnSpc>
                <a:spcPts val="6390"/>
              </a:lnSpc>
            </a:pPr>
            <a:r>
              <a:rPr lang="en-US" sz="3994" b="1" kern="1200" dirty="0">
                <a:solidFill>
                  <a:srgbClr val="38BDF8"/>
                </a:solidFill>
                <a:latin typeface="Arial" pitchFamily="34" charset="0"/>
                <a:ea typeface="Arial" pitchFamily="34" charset="-122"/>
                <a:cs typeface="Arial" pitchFamily="34" charset="-120"/>
              </a:rPr>
              <a:t>Comment ça marche ?</a:t>
            </a:r>
            <a:endParaRPr lang="en-US" sz="3994" kern="1200" dirty="0">
              <a:solidFill>
                <a:prstClr val="black"/>
              </a:solidFill>
              <a:latin typeface="Calibri" panose="020F0502020204030204"/>
              <a:ea typeface="+mn-ea"/>
              <a:cs typeface="+mn-cs"/>
            </a:endParaRPr>
          </a:p>
        </p:txBody>
      </p:sp>
      <p:sp>
        <p:nvSpPr>
          <p:cNvPr id="3" name="Text 1"/>
          <p:cNvSpPr/>
          <p:nvPr/>
        </p:nvSpPr>
        <p:spPr>
          <a:xfrm>
            <a:off x="4319003" y="3190081"/>
            <a:ext cx="4985246" cy="405765"/>
          </a:xfrm>
          <a:prstGeom prst="rect">
            <a:avLst/>
          </a:prstGeom>
          <a:noFill/>
          <a:ln/>
        </p:spPr>
        <p:txBody>
          <a:bodyPr wrap="square" lIns="0" tIns="0" rIns="0" bIns="0" rtlCol="0" anchor="t"/>
          <a:lstStyle/>
          <a:p>
            <a:pPr algn="l" defTabSz="1352580" rtl="0">
              <a:lnSpc>
                <a:spcPts val="4260"/>
              </a:lnSpc>
            </a:pPr>
            <a:r>
              <a:rPr lang="en-US" sz="1997" b="1" kern="1200" dirty="0">
                <a:solidFill>
                  <a:srgbClr val="38BDF8"/>
                </a:solidFill>
                <a:latin typeface="Arial" pitchFamily="34" charset="0"/>
                <a:ea typeface="Arial" pitchFamily="34" charset="-122"/>
                <a:cs typeface="Arial" pitchFamily="34" charset="-120"/>
              </a:rPr>
              <a:t>1.</a:t>
            </a:r>
            <a:r>
              <a:rPr lang="en-US" sz="1997" kern="1200" dirty="0">
                <a:solidFill>
                  <a:srgbClr val="CBD5E1"/>
                </a:solidFill>
                <a:latin typeface="Arial" pitchFamily="34" charset="0"/>
                <a:ea typeface="Arial" pitchFamily="34" charset="-122"/>
                <a:cs typeface="Arial" pitchFamily="34" charset="-120"/>
              </a:rPr>
              <a:t> Choisissez une lettre pour chaque carte</a:t>
            </a:r>
            <a:endParaRPr lang="en-US" sz="1997" kern="1200" dirty="0">
              <a:solidFill>
                <a:prstClr val="black"/>
              </a:solidFill>
              <a:latin typeface="Calibri" panose="020F0502020204030204"/>
              <a:ea typeface="+mn-ea"/>
              <a:cs typeface="+mn-cs"/>
            </a:endParaRPr>
          </a:p>
        </p:txBody>
      </p:sp>
      <p:sp>
        <p:nvSpPr>
          <p:cNvPr id="4" name="Text 2"/>
          <p:cNvSpPr/>
          <p:nvPr/>
        </p:nvSpPr>
        <p:spPr>
          <a:xfrm>
            <a:off x="4319002" y="3821271"/>
            <a:ext cx="8387347" cy="405765"/>
          </a:xfrm>
          <a:prstGeom prst="rect">
            <a:avLst/>
          </a:prstGeom>
          <a:noFill/>
          <a:ln/>
        </p:spPr>
        <p:txBody>
          <a:bodyPr wrap="square" lIns="0" tIns="0" rIns="0" bIns="0" rtlCol="0" anchor="t"/>
          <a:lstStyle/>
          <a:p>
            <a:pPr algn="l" defTabSz="1352580" rtl="0">
              <a:lnSpc>
                <a:spcPts val="4260"/>
              </a:lnSpc>
            </a:pPr>
            <a:r>
              <a:rPr lang="en-US" sz="1997" b="1" kern="1200" dirty="0">
                <a:solidFill>
                  <a:srgbClr val="38BDF8"/>
                </a:solidFill>
                <a:latin typeface="Arial" pitchFamily="34" charset="0"/>
                <a:ea typeface="Arial" pitchFamily="34" charset="-122"/>
                <a:cs typeface="Arial" pitchFamily="34" charset="-120"/>
              </a:rPr>
              <a:t>2.</a:t>
            </a:r>
            <a:r>
              <a:rPr lang="en-US" sz="1997" kern="1200" dirty="0">
                <a:solidFill>
                  <a:srgbClr val="CBD5E1"/>
                </a:solidFill>
                <a:latin typeface="Arial" pitchFamily="34" charset="0"/>
                <a:ea typeface="Arial" pitchFamily="34" charset="-122"/>
                <a:cs typeface="Arial" pitchFamily="34" charset="-120"/>
              </a:rPr>
              <a:t> Écrivez votre réponse dans le chat Exp: (Carte1: A, Carte2:A, Carte3:A)</a:t>
            </a:r>
            <a:endParaRPr lang="en-US" sz="1997" kern="1200" dirty="0">
              <a:solidFill>
                <a:prstClr val="black"/>
              </a:solidFill>
              <a:latin typeface="Calibri" panose="020F0502020204030204"/>
              <a:ea typeface="+mn-ea"/>
              <a:cs typeface="+mn-cs"/>
            </a:endParaRPr>
          </a:p>
        </p:txBody>
      </p:sp>
      <p:sp>
        <p:nvSpPr>
          <p:cNvPr id="5" name="Text 3"/>
          <p:cNvSpPr/>
          <p:nvPr/>
        </p:nvSpPr>
        <p:spPr>
          <a:xfrm>
            <a:off x="4319003" y="4452463"/>
            <a:ext cx="4985246" cy="405765"/>
          </a:xfrm>
          <a:prstGeom prst="rect">
            <a:avLst/>
          </a:prstGeom>
          <a:noFill/>
          <a:ln/>
        </p:spPr>
        <p:txBody>
          <a:bodyPr wrap="square" lIns="0" tIns="0" rIns="0" bIns="0" rtlCol="0" anchor="t"/>
          <a:lstStyle/>
          <a:p>
            <a:pPr algn="l" defTabSz="1352580" rtl="0">
              <a:lnSpc>
                <a:spcPts val="4260"/>
              </a:lnSpc>
            </a:pPr>
            <a:r>
              <a:rPr lang="en-US" sz="1997" b="1" kern="1200" dirty="0">
                <a:solidFill>
                  <a:srgbClr val="38BDF8"/>
                </a:solidFill>
                <a:latin typeface="Arial" pitchFamily="34" charset="0"/>
                <a:ea typeface="Arial" pitchFamily="34" charset="-122"/>
                <a:cs typeface="Arial" pitchFamily="34" charset="-120"/>
              </a:rPr>
              <a:t>3.</a:t>
            </a:r>
            <a:r>
              <a:rPr lang="en-US" sz="1997" kern="1200" dirty="0">
                <a:solidFill>
                  <a:srgbClr val="CBD5E1"/>
                </a:solidFill>
                <a:latin typeface="Arial" pitchFamily="34" charset="0"/>
                <a:ea typeface="Arial" pitchFamily="34" charset="-122"/>
                <a:cs typeface="Arial" pitchFamily="34" charset="-120"/>
              </a:rPr>
              <a:t> On regarde les tendances</a:t>
            </a:r>
            <a:endParaRPr lang="en-US" sz="1997" kern="1200" dirty="0">
              <a:solidFill>
                <a:prstClr val="black"/>
              </a:solidFill>
              <a:latin typeface="Calibri" panose="020F0502020204030204"/>
              <a:ea typeface="+mn-ea"/>
              <a:cs typeface="+mn-cs"/>
            </a:endParaRPr>
          </a:p>
        </p:txBody>
      </p:sp>
      <p:sp>
        <p:nvSpPr>
          <p:cNvPr id="6" name="Text 4"/>
          <p:cNvSpPr/>
          <p:nvPr/>
        </p:nvSpPr>
        <p:spPr>
          <a:xfrm>
            <a:off x="4319002" y="5083653"/>
            <a:ext cx="8234948" cy="1012347"/>
          </a:xfrm>
          <a:prstGeom prst="rect">
            <a:avLst/>
          </a:prstGeom>
          <a:noFill/>
          <a:ln/>
        </p:spPr>
        <p:txBody>
          <a:bodyPr wrap="square" lIns="0" tIns="0" rIns="0" bIns="0" rtlCol="0" anchor="t"/>
          <a:lstStyle/>
          <a:p>
            <a:pPr algn="l" defTabSz="1352580" rtl="0">
              <a:lnSpc>
                <a:spcPts val="4260"/>
              </a:lnSpc>
            </a:pPr>
            <a:r>
              <a:rPr lang="en-US" sz="1997" b="1" kern="1200" dirty="0">
                <a:solidFill>
                  <a:srgbClr val="38BDF8"/>
                </a:solidFill>
                <a:latin typeface="Arial" pitchFamily="34" charset="0"/>
                <a:ea typeface="Arial" pitchFamily="34" charset="-122"/>
                <a:cs typeface="Arial" pitchFamily="34" charset="-120"/>
              </a:rPr>
              <a:t>4.</a:t>
            </a:r>
            <a:r>
              <a:rPr lang="en-US" sz="1997" kern="1200" dirty="0">
                <a:solidFill>
                  <a:srgbClr val="CBD5E1"/>
                </a:solidFill>
                <a:latin typeface="Arial" pitchFamily="34" charset="0"/>
                <a:ea typeface="Arial" pitchFamily="34" charset="-122"/>
                <a:cs typeface="Arial" pitchFamily="34" charset="-120"/>
              </a:rPr>
              <a:t> </a:t>
            </a:r>
            <a:r>
              <a:rPr lang="fr-FR" sz="1997" kern="1200" dirty="0">
                <a:solidFill>
                  <a:srgbClr val="CBD5E1"/>
                </a:solidFill>
                <a:latin typeface="Arial" pitchFamily="34" charset="0"/>
                <a:ea typeface="Arial" pitchFamily="34" charset="-122"/>
                <a:cs typeface="Arial" pitchFamily="34" charset="-120"/>
              </a:rPr>
              <a:t>Recueillons rapidement vos attentes et objectifs pour cette formation.</a:t>
            </a:r>
            <a:endParaRPr lang="en-US" sz="1997" kern="1200" dirty="0">
              <a:solidFill>
                <a:prstClr val="black"/>
              </a:solidFill>
              <a:latin typeface="Calibri" panose="020F0502020204030204"/>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FAILOVER</a:t>
            </a:r>
            <a:r>
              <a:rPr spc="-100" dirty="0"/>
              <a:t> </a:t>
            </a:r>
            <a:r>
              <a:rPr spc="-10" dirty="0"/>
              <a:t>MANAGEMENT</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605087"/>
            <a:ext cx="104775" cy="104774"/>
          </a:xfrm>
          <a:prstGeom prst="rect">
            <a:avLst/>
          </a:prstGeom>
        </p:spPr>
      </p:pic>
      <p:sp>
        <p:nvSpPr>
          <p:cNvPr id="6" name="object 6"/>
          <p:cNvSpPr txBox="1"/>
          <p:nvPr/>
        </p:nvSpPr>
        <p:spPr>
          <a:xfrm>
            <a:off x="1177924" y="1345564"/>
            <a:ext cx="9484995" cy="1958975"/>
          </a:xfrm>
          <a:prstGeom prst="rect">
            <a:avLst/>
          </a:prstGeom>
        </p:spPr>
        <p:txBody>
          <a:bodyPr vert="horz" wrap="square" lIns="0" tIns="12700" rIns="0" bIns="0" rtlCol="0">
            <a:spAutoFit/>
          </a:bodyPr>
          <a:lstStyle/>
          <a:p>
            <a:pPr marL="393065" marR="2976245" indent="-381000">
              <a:lnSpc>
                <a:spcPct val="151800"/>
              </a:lnSpc>
              <a:spcBef>
                <a:spcPts val="100"/>
              </a:spcBef>
            </a:pP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orchestrator</a:t>
            </a:r>
            <a:r>
              <a:rPr sz="2100" spc="40" dirty="0">
                <a:solidFill>
                  <a:srgbClr val="333333"/>
                </a:solidFill>
                <a:latin typeface="Trebuchet MS"/>
                <a:cs typeface="Trebuchet MS"/>
              </a:rPr>
              <a:t> </a:t>
            </a:r>
            <a:r>
              <a:rPr sz="2100" spc="-50" dirty="0">
                <a:solidFill>
                  <a:srgbClr val="333333"/>
                </a:solidFill>
                <a:latin typeface="Trebuchet MS"/>
                <a:cs typeface="Trebuchet MS"/>
              </a:rPr>
              <a:t>will</a:t>
            </a:r>
            <a:r>
              <a:rPr sz="2100" spc="40" dirty="0">
                <a:solidFill>
                  <a:srgbClr val="333333"/>
                </a:solidFill>
                <a:latin typeface="Trebuchet MS"/>
                <a:cs typeface="Trebuchet MS"/>
              </a:rPr>
              <a:t> </a:t>
            </a:r>
            <a:r>
              <a:rPr sz="2100" dirty="0">
                <a:solidFill>
                  <a:srgbClr val="333333"/>
                </a:solidFill>
                <a:latin typeface="Trebuchet MS"/>
                <a:cs typeface="Trebuchet MS"/>
              </a:rPr>
              <a:t>restart</a:t>
            </a:r>
            <a:r>
              <a:rPr sz="2100" spc="40" dirty="0">
                <a:solidFill>
                  <a:srgbClr val="333333"/>
                </a:solidFill>
                <a:latin typeface="Trebuchet MS"/>
                <a:cs typeface="Trebuchet MS"/>
              </a:rPr>
              <a:t> </a:t>
            </a:r>
            <a:r>
              <a:rPr sz="2100" spc="90" dirty="0">
                <a:solidFill>
                  <a:srgbClr val="333333"/>
                </a:solidFill>
                <a:latin typeface="Trebuchet MS"/>
                <a:cs typeface="Trebuchet MS"/>
              </a:rPr>
              <a:t>components</a:t>
            </a:r>
            <a:r>
              <a:rPr sz="2100" spc="40" dirty="0">
                <a:solidFill>
                  <a:srgbClr val="333333"/>
                </a:solidFill>
                <a:latin typeface="Trebuchet MS"/>
                <a:cs typeface="Trebuchet MS"/>
              </a:rPr>
              <a:t> </a:t>
            </a:r>
            <a:r>
              <a:rPr sz="2100" dirty="0">
                <a:solidFill>
                  <a:srgbClr val="333333"/>
                </a:solidFill>
                <a:latin typeface="Trebuchet MS"/>
                <a:cs typeface="Trebuchet MS"/>
              </a:rPr>
              <a:t>that</a:t>
            </a:r>
            <a:r>
              <a:rPr sz="2100" spc="40" dirty="0">
                <a:solidFill>
                  <a:srgbClr val="333333"/>
                </a:solidFill>
                <a:latin typeface="Trebuchet MS"/>
                <a:cs typeface="Trebuchet MS"/>
              </a:rPr>
              <a:t> </a:t>
            </a:r>
            <a:r>
              <a:rPr sz="2100" spc="-30" dirty="0">
                <a:solidFill>
                  <a:srgbClr val="333333"/>
                </a:solidFill>
                <a:latin typeface="Trebuchet MS"/>
                <a:cs typeface="Trebuchet MS"/>
              </a:rPr>
              <a:t>failed: </a:t>
            </a:r>
            <a:r>
              <a:rPr sz="2100" spc="-10" dirty="0">
                <a:solidFill>
                  <a:srgbClr val="333333"/>
                </a:solidFill>
                <a:latin typeface="Trebuchet MS"/>
                <a:cs typeface="Trebuchet MS"/>
              </a:rPr>
              <a:t>containers</a:t>
            </a:r>
            <a:endParaRPr sz="2100">
              <a:latin typeface="Trebuchet MS"/>
              <a:cs typeface="Trebuchet MS"/>
            </a:endParaRPr>
          </a:p>
          <a:p>
            <a:pPr marL="393065">
              <a:lnSpc>
                <a:spcPct val="100000"/>
              </a:lnSpc>
              <a:spcBef>
                <a:spcPts val="1230"/>
              </a:spcBef>
            </a:pPr>
            <a:r>
              <a:rPr sz="2100" spc="50" dirty="0">
                <a:solidFill>
                  <a:srgbClr val="333333"/>
                </a:solidFill>
                <a:latin typeface="Trebuchet MS"/>
                <a:cs typeface="Trebuchet MS"/>
              </a:rPr>
              <a:t>nodes/hosts</a:t>
            </a:r>
            <a:endParaRPr sz="2100">
              <a:latin typeface="Trebuchet MS"/>
              <a:cs typeface="Trebuchet MS"/>
            </a:endParaRPr>
          </a:p>
          <a:p>
            <a:pPr marL="12700">
              <a:lnSpc>
                <a:spcPct val="100000"/>
              </a:lnSpc>
              <a:spcBef>
                <a:spcPts val="1305"/>
              </a:spcBef>
            </a:pPr>
            <a:r>
              <a:rPr sz="2100" dirty="0">
                <a:solidFill>
                  <a:srgbClr val="333333"/>
                </a:solidFill>
                <a:latin typeface="Trebuchet MS"/>
                <a:cs typeface="Trebuchet MS"/>
              </a:rPr>
              <a:t>The</a:t>
            </a:r>
            <a:r>
              <a:rPr sz="2100" spc="75" dirty="0">
                <a:solidFill>
                  <a:srgbClr val="333333"/>
                </a:solidFill>
                <a:latin typeface="Trebuchet MS"/>
                <a:cs typeface="Trebuchet MS"/>
              </a:rPr>
              <a:t> </a:t>
            </a:r>
            <a:r>
              <a:rPr sz="2100" dirty="0">
                <a:solidFill>
                  <a:srgbClr val="333333"/>
                </a:solidFill>
                <a:latin typeface="Trebuchet MS"/>
                <a:cs typeface="Trebuchet MS"/>
              </a:rPr>
              <a:t>orchestrator</a:t>
            </a:r>
            <a:r>
              <a:rPr sz="2100" spc="75" dirty="0">
                <a:solidFill>
                  <a:srgbClr val="333333"/>
                </a:solidFill>
                <a:latin typeface="Trebuchet MS"/>
                <a:cs typeface="Trebuchet MS"/>
              </a:rPr>
              <a:t> </a:t>
            </a:r>
            <a:r>
              <a:rPr sz="2100" dirty="0">
                <a:solidFill>
                  <a:srgbClr val="333333"/>
                </a:solidFill>
                <a:latin typeface="Trebuchet MS"/>
                <a:cs typeface="Trebuchet MS"/>
              </a:rPr>
              <a:t>offers</a:t>
            </a:r>
            <a:r>
              <a:rPr sz="2100" spc="75" dirty="0">
                <a:solidFill>
                  <a:srgbClr val="333333"/>
                </a:solidFill>
                <a:latin typeface="Trebuchet MS"/>
                <a:cs typeface="Trebuchet MS"/>
              </a:rPr>
              <a:t> </a:t>
            </a:r>
            <a:r>
              <a:rPr sz="2100" dirty="0">
                <a:solidFill>
                  <a:srgbClr val="333333"/>
                </a:solidFill>
                <a:latin typeface="Trebuchet MS"/>
                <a:cs typeface="Trebuchet MS"/>
              </a:rPr>
              <a:t>native</a:t>
            </a:r>
            <a:r>
              <a:rPr sz="2100" spc="80" dirty="0">
                <a:solidFill>
                  <a:srgbClr val="333333"/>
                </a:solidFill>
                <a:latin typeface="Trebuchet MS"/>
                <a:cs typeface="Trebuchet MS"/>
              </a:rPr>
              <a:t> </a:t>
            </a:r>
            <a:r>
              <a:rPr sz="2100" spc="65" dirty="0">
                <a:solidFill>
                  <a:srgbClr val="333333"/>
                </a:solidFill>
                <a:latin typeface="Trebuchet MS"/>
                <a:cs typeface="Trebuchet MS"/>
              </a:rPr>
              <a:t>high</a:t>
            </a:r>
            <a:r>
              <a:rPr sz="2100" spc="75" dirty="0">
                <a:solidFill>
                  <a:srgbClr val="333333"/>
                </a:solidFill>
                <a:latin typeface="Trebuchet MS"/>
                <a:cs typeface="Trebuchet MS"/>
              </a:rPr>
              <a:t> </a:t>
            </a:r>
            <a:r>
              <a:rPr sz="2100" spc="-20" dirty="0">
                <a:solidFill>
                  <a:srgbClr val="333333"/>
                </a:solidFill>
                <a:latin typeface="Trebuchet MS"/>
                <a:cs typeface="Trebuchet MS"/>
              </a:rPr>
              <a:t>availability</a:t>
            </a:r>
            <a:r>
              <a:rPr sz="2100" spc="75" dirty="0">
                <a:solidFill>
                  <a:srgbClr val="333333"/>
                </a:solidFill>
                <a:latin typeface="Trebuchet MS"/>
                <a:cs typeface="Trebuchet MS"/>
              </a:rPr>
              <a:t> </a:t>
            </a:r>
            <a:r>
              <a:rPr sz="2100" dirty="0">
                <a:solidFill>
                  <a:srgbClr val="333333"/>
                </a:solidFill>
                <a:latin typeface="Trebuchet MS"/>
                <a:cs typeface="Trebuchet MS"/>
              </a:rPr>
              <a:t>for</a:t>
            </a:r>
            <a:r>
              <a:rPr sz="2100" spc="80" dirty="0">
                <a:solidFill>
                  <a:srgbClr val="333333"/>
                </a:solidFill>
                <a:latin typeface="Trebuchet MS"/>
                <a:cs typeface="Trebuchet MS"/>
              </a:rPr>
              <a:t> </a:t>
            </a:r>
            <a:r>
              <a:rPr sz="2100" dirty="0">
                <a:solidFill>
                  <a:srgbClr val="333333"/>
                </a:solidFill>
                <a:latin typeface="Trebuchet MS"/>
                <a:cs typeface="Trebuchet MS"/>
              </a:rPr>
              <a:t>control</a:t>
            </a:r>
            <a:r>
              <a:rPr sz="2100" spc="75" dirty="0">
                <a:solidFill>
                  <a:srgbClr val="333333"/>
                </a:solidFill>
                <a:latin typeface="Trebuchet MS"/>
                <a:cs typeface="Trebuchet MS"/>
              </a:rPr>
              <a:t> </a:t>
            </a:r>
            <a:r>
              <a:rPr sz="2100" dirty="0">
                <a:solidFill>
                  <a:srgbClr val="333333"/>
                </a:solidFill>
                <a:latin typeface="Trebuchet MS"/>
                <a:cs typeface="Trebuchet MS"/>
              </a:rPr>
              <a:t>plane</a:t>
            </a:r>
            <a:r>
              <a:rPr sz="2100" spc="75" dirty="0">
                <a:solidFill>
                  <a:srgbClr val="333333"/>
                </a:solidFill>
                <a:latin typeface="Trebuchet MS"/>
                <a:cs typeface="Trebuchet MS"/>
              </a:rPr>
              <a:t> </a:t>
            </a:r>
            <a:r>
              <a:rPr sz="2100" spc="80" dirty="0">
                <a:solidFill>
                  <a:srgbClr val="333333"/>
                </a:solidFill>
                <a:latin typeface="Trebuchet MS"/>
                <a:cs typeface="Trebuchet MS"/>
              </a:rPr>
              <a:t>components</a:t>
            </a:r>
            <a:endParaRPr sz="2100">
              <a:latin typeface="Trebuchet MS"/>
              <a:cs typeface="Trebuchet MS"/>
            </a:endParaRPr>
          </a:p>
        </p:txBody>
      </p:sp>
      <p:pic>
        <p:nvPicPr>
          <p:cNvPr id="7" name="object 7"/>
          <p:cNvPicPr/>
          <p:nvPr/>
        </p:nvPicPr>
        <p:blipFill>
          <a:blip r:embed="rId2" cstate="print"/>
          <a:stretch>
            <a:fillRect/>
          </a:stretch>
        </p:blipFill>
        <p:spPr>
          <a:xfrm>
            <a:off x="933449" y="3095624"/>
            <a:ext cx="95250" cy="95249"/>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71330" y="6130937"/>
            <a:ext cx="4427636" cy="498574"/>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87550" cy="558800"/>
          </a:xfrm>
          <a:prstGeom prst="rect">
            <a:avLst/>
          </a:prstGeom>
        </p:spPr>
        <p:txBody>
          <a:bodyPr vert="horz" wrap="square" lIns="0" tIns="12700" rIns="0" bIns="0" rtlCol="0">
            <a:spAutoFit/>
          </a:bodyPr>
          <a:lstStyle/>
          <a:p>
            <a:pPr marL="12700">
              <a:lnSpc>
                <a:spcPct val="100000"/>
              </a:lnSpc>
              <a:spcBef>
                <a:spcPts val="100"/>
              </a:spcBef>
            </a:pPr>
            <a:r>
              <a:rPr spc="-155" dirty="0"/>
              <a:t>SECRETS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002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3" cstate="print"/>
          <a:stretch>
            <a:fillRect/>
          </a:stretch>
        </p:blipFill>
        <p:spPr>
          <a:xfrm>
            <a:off x="1309687" y="3624262"/>
            <a:ext cx="104775" cy="104774"/>
          </a:xfrm>
          <a:prstGeom prst="rect">
            <a:avLst/>
          </a:prstGeom>
        </p:spPr>
      </p:pic>
      <p:sp>
        <p:nvSpPr>
          <p:cNvPr id="7" name="object 7"/>
          <p:cNvSpPr txBox="1">
            <a:spLocks noGrp="1"/>
          </p:cNvSpPr>
          <p:nvPr>
            <p:ph type="body" idx="1"/>
          </p:nvPr>
        </p:nvSpPr>
        <p:spPr>
          <a:prstGeom prst="rect">
            <a:avLst/>
          </a:prstGeom>
        </p:spPr>
        <p:txBody>
          <a:bodyPr vert="horz" wrap="square" lIns="0" tIns="250872" rIns="0" bIns="0" rtlCol="0">
            <a:spAutoFit/>
          </a:bodyPr>
          <a:lstStyle/>
          <a:p>
            <a:pPr marL="371475" marR="140970">
              <a:lnSpc>
                <a:spcPts val="2100"/>
              </a:lnSpc>
              <a:spcBef>
                <a:spcPts val="585"/>
              </a:spcBef>
            </a:pPr>
            <a:r>
              <a:rPr sz="2150" i="1" u="none" spc="-10" dirty="0">
                <a:latin typeface="Trebuchet MS"/>
                <a:cs typeface="Trebuchet MS"/>
              </a:rPr>
              <a:t>Secret</a:t>
            </a:r>
            <a:r>
              <a:rPr sz="2150" i="1" u="none" spc="-45" dirty="0">
                <a:latin typeface="Trebuchet MS"/>
                <a:cs typeface="Trebuchet MS"/>
              </a:rPr>
              <a:t> </a:t>
            </a:r>
            <a:r>
              <a:rPr u="none" spc="65" dirty="0">
                <a:solidFill>
                  <a:srgbClr val="333333"/>
                </a:solidFill>
              </a:rPr>
              <a:t>resources</a:t>
            </a:r>
            <a:r>
              <a:rPr u="none" spc="-30" dirty="0">
                <a:solidFill>
                  <a:srgbClr val="333333"/>
                </a:solidFill>
              </a:rPr>
              <a:t> </a:t>
            </a:r>
            <a:r>
              <a:rPr u="none" dirty="0">
                <a:solidFill>
                  <a:srgbClr val="333333"/>
                </a:solidFill>
              </a:rPr>
              <a:t>are</a:t>
            </a:r>
            <a:r>
              <a:rPr u="none" spc="-25" dirty="0">
                <a:solidFill>
                  <a:srgbClr val="333333"/>
                </a:solidFill>
              </a:rPr>
              <a:t> </a:t>
            </a:r>
            <a:r>
              <a:rPr u="none" spc="90" dirty="0">
                <a:solidFill>
                  <a:srgbClr val="333333"/>
                </a:solidFill>
              </a:rPr>
              <a:t>made</a:t>
            </a:r>
            <a:r>
              <a:rPr u="none" spc="-30" dirty="0">
                <a:solidFill>
                  <a:srgbClr val="333333"/>
                </a:solidFill>
              </a:rPr>
              <a:t> </a:t>
            </a:r>
            <a:r>
              <a:rPr u="none" dirty="0">
                <a:solidFill>
                  <a:srgbClr val="333333"/>
                </a:solidFill>
              </a:rPr>
              <a:t>to</a:t>
            </a:r>
            <a:r>
              <a:rPr u="none" spc="-30" dirty="0">
                <a:solidFill>
                  <a:srgbClr val="333333"/>
                </a:solidFill>
              </a:rPr>
              <a:t> </a:t>
            </a:r>
            <a:r>
              <a:rPr u="none" dirty="0">
                <a:solidFill>
                  <a:srgbClr val="333333"/>
                </a:solidFill>
              </a:rPr>
              <a:t>store</a:t>
            </a:r>
            <a:r>
              <a:rPr u="none" spc="-25" dirty="0">
                <a:solidFill>
                  <a:srgbClr val="333333"/>
                </a:solidFill>
              </a:rPr>
              <a:t> </a:t>
            </a:r>
            <a:r>
              <a:rPr u="none" dirty="0">
                <a:solidFill>
                  <a:srgbClr val="333333"/>
                </a:solidFill>
              </a:rPr>
              <a:t>sensitive</a:t>
            </a:r>
            <a:r>
              <a:rPr u="none" spc="-30" dirty="0">
                <a:solidFill>
                  <a:srgbClr val="333333"/>
                </a:solidFill>
              </a:rPr>
              <a:t> </a:t>
            </a:r>
            <a:r>
              <a:rPr u="none" spc="50" dirty="0">
                <a:solidFill>
                  <a:srgbClr val="333333"/>
                </a:solidFill>
              </a:rPr>
              <a:t>information</a:t>
            </a:r>
            <a:r>
              <a:rPr u="none" spc="-30" dirty="0">
                <a:solidFill>
                  <a:srgbClr val="333333"/>
                </a:solidFill>
              </a:rPr>
              <a:t> </a:t>
            </a:r>
            <a:r>
              <a:rPr u="none" spc="90" dirty="0">
                <a:solidFill>
                  <a:srgbClr val="333333"/>
                </a:solidFill>
              </a:rPr>
              <a:t>such</a:t>
            </a:r>
            <a:r>
              <a:rPr u="none" spc="-25" dirty="0">
                <a:solidFill>
                  <a:srgbClr val="333333"/>
                </a:solidFill>
              </a:rPr>
              <a:t> </a:t>
            </a:r>
            <a:r>
              <a:rPr u="none" spc="105" dirty="0">
                <a:solidFill>
                  <a:srgbClr val="333333"/>
                </a:solidFill>
              </a:rPr>
              <a:t>as</a:t>
            </a:r>
            <a:r>
              <a:rPr u="none" spc="-30" dirty="0">
                <a:solidFill>
                  <a:srgbClr val="333333"/>
                </a:solidFill>
              </a:rPr>
              <a:t> </a:t>
            </a:r>
            <a:r>
              <a:rPr u="none" spc="70" dirty="0">
                <a:solidFill>
                  <a:srgbClr val="333333"/>
                </a:solidFill>
              </a:rPr>
              <a:t>passwords,</a:t>
            </a:r>
            <a:r>
              <a:rPr u="none" spc="-25" dirty="0">
                <a:solidFill>
                  <a:srgbClr val="333333"/>
                </a:solidFill>
              </a:rPr>
              <a:t> </a:t>
            </a:r>
            <a:r>
              <a:rPr u="none" spc="90" dirty="0">
                <a:solidFill>
                  <a:srgbClr val="333333"/>
                </a:solidFill>
              </a:rPr>
              <a:t>OAuth</a:t>
            </a:r>
            <a:r>
              <a:rPr u="none" spc="-30" dirty="0">
                <a:solidFill>
                  <a:srgbClr val="333333"/>
                </a:solidFill>
              </a:rPr>
              <a:t> </a:t>
            </a:r>
            <a:r>
              <a:rPr u="none" spc="-10" dirty="0">
                <a:solidFill>
                  <a:srgbClr val="333333"/>
                </a:solidFill>
              </a:rPr>
              <a:t>tokens, </a:t>
            </a:r>
            <a:r>
              <a:rPr u="none" spc="-20" dirty="0">
                <a:solidFill>
                  <a:srgbClr val="333333"/>
                </a:solidFill>
              </a:rPr>
              <a:t>certificates</a:t>
            </a:r>
            <a:r>
              <a:rPr u="none" spc="-70" dirty="0">
                <a:solidFill>
                  <a:srgbClr val="333333"/>
                </a:solidFill>
              </a:rPr>
              <a:t> </a:t>
            </a:r>
            <a:r>
              <a:rPr u="none" spc="85" dirty="0">
                <a:solidFill>
                  <a:srgbClr val="333333"/>
                </a:solidFill>
              </a:rPr>
              <a:t>or</a:t>
            </a:r>
            <a:r>
              <a:rPr u="none" spc="-70" dirty="0">
                <a:solidFill>
                  <a:srgbClr val="333333"/>
                </a:solidFill>
              </a:rPr>
              <a:t> </a:t>
            </a:r>
            <a:r>
              <a:rPr u="none" spc="145" dirty="0">
                <a:solidFill>
                  <a:srgbClr val="333333"/>
                </a:solidFill>
              </a:rPr>
              <a:t>SSH</a:t>
            </a:r>
            <a:r>
              <a:rPr u="none" spc="-65" dirty="0">
                <a:solidFill>
                  <a:srgbClr val="333333"/>
                </a:solidFill>
              </a:rPr>
              <a:t> </a:t>
            </a:r>
            <a:r>
              <a:rPr u="none" spc="30" dirty="0">
                <a:solidFill>
                  <a:srgbClr val="333333"/>
                </a:solidFill>
              </a:rPr>
              <a:t>keys</a:t>
            </a:r>
            <a:endParaRPr sz="2150" dirty="0">
              <a:latin typeface="Trebuchet MS"/>
              <a:cs typeface="Trebuchet MS"/>
            </a:endParaRPr>
          </a:p>
          <a:p>
            <a:pPr marL="371475" marR="5080">
              <a:lnSpc>
                <a:spcPts val="2100"/>
              </a:lnSpc>
              <a:spcBef>
                <a:spcPts val="1725"/>
              </a:spcBef>
            </a:pPr>
            <a:r>
              <a:rPr u="none" dirty="0">
                <a:solidFill>
                  <a:srgbClr val="333333"/>
                </a:solidFill>
              </a:rPr>
              <a:t>Storing</a:t>
            </a:r>
            <a:r>
              <a:rPr u="none" spc="-45" dirty="0">
                <a:solidFill>
                  <a:srgbClr val="333333"/>
                </a:solidFill>
              </a:rPr>
              <a:t> </a:t>
            </a:r>
            <a:r>
              <a:rPr u="none" dirty="0">
                <a:solidFill>
                  <a:srgbClr val="333333"/>
                </a:solidFill>
              </a:rPr>
              <a:t>this</a:t>
            </a:r>
            <a:r>
              <a:rPr u="none" spc="-40" dirty="0">
                <a:solidFill>
                  <a:srgbClr val="333333"/>
                </a:solidFill>
              </a:rPr>
              <a:t> </a:t>
            </a:r>
            <a:r>
              <a:rPr u="none" spc="50" dirty="0">
                <a:solidFill>
                  <a:srgbClr val="333333"/>
                </a:solidFill>
              </a:rPr>
              <a:t>information</a:t>
            </a:r>
            <a:r>
              <a:rPr u="none" spc="-40" dirty="0">
                <a:solidFill>
                  <a:srgbClr val="333333"/>
                </a:solidFill>
              </a:rPr>
              <a:t> </a:t>
            </a:r>
            <a:r>
              <a:rPr u="none" dirty="0">
                <a:solidFill>
                  <a:srgbClr val="333333"/>
                </a:solidFill>
              </a:rPr>
              <a:t>in</a:t>
            </a:r>
            <a:r>
              <a:rPr u="none" spc="-40" dirty="0">
                <a:solidFill>
                  <a:srgbClr val="333333"/>
                </a:solidFill>
              </a:rPr>
              <a:t> </a:t>
            </a:r>
            <a:r>
              <a:rPr u="none" spc="65" dirty="0">
                <a:solidFill>
                  <a:srgbClr val="333333"/>
                </a:solidFill>
              </a:rPr>
              <a:t>a</a:t>
            </a:r>
            <a:r>
              <a:rPr u="none" spc="-45" dirty="0">
                <a:solidFill>
                  <a:srgbClr val="333333"/>
                </a:solidFill>
              </a:rPr>
              <a:t> </a:t>
            </a:r>
            <a:r>
              <a:rPr u="none" dirty="0"/>
              <a:t>Secret</a:t>
            </a:r>
            <a:r>
              <a:rPr u="none" spc="-40" dirty="0"/>
              <a:t> </a:t>
            </a:r>
            <a:r>
              <a:rPr u="none" dirty="0">
                <a:solidFill>
                  <a:srgbClr val="333333"/>
                </a:solidFill>
              </a:rPr>
              <a:t>is</a:t>
            </a:r>
            <a:r>
              <a:rPr u="none" spc="-40" dirty="0">
                <a:solidFill>
                  <a:srgbClr val="333333"/>
                </a:solidFill>
              </a:rPr>
              <a:t> </a:t>
            </a:r>
            <a:r>
              <a:rPr u="none" spc="95" dirty="0">
                <a:solidFill>
                  <a:srgbClr val="333333"/>
                </a:solidFill>
              </a:rPr>
              <a:t>more</a:t>
            </a:r>
            <a:r>
              <a:rPr u="none" spc="-40" dirty="0">
                <a:solidFill>
                  <a:srgbClr val="333333"/>
                </a:solidFill>
              </a:rPr>
              <a:t> </a:t>
            </a:r>
            <a:r>
              <a:rPr u="none" spc="50" dirty="0">
                <a:solidFill>
                  <a:srgbClr val="333333"/>
                </a:solidFill>
              </a:rPr>
              <a:t>secure</a:t>
            </a:r>
            <a:r>
              <a:rPr u="none" spc="-40" dirty="0">
                <a:solidFill>
                  <a:srgbClr val="333333"/>
                </a:solidFill>
              </a:rPr>
              <a:t> </a:t>
            </a:r>
            <a:r>
              <a:rPr u="none" spc="100" dirty="0">
                <a:solidFill>
                  <a:srgbClr val="333333"/>
                </a:solidFill>
              </a:rPr>
              <a:t>and</a:t>
            </a:r>
            <a:r>
              <a:rPr u="none" spc="-45" dirty="0">
                <a:solidFill>
                  <a:srgbClr val="333333"/>
                </a:solidFill>
              </a:rPr>
              <a:t> </a:t>
            </a:r>
            <a:r>
              <a:rPr u="none" spc="-20" dirty="0">
                <a:solidFill>
                  <a:srgbClr val="333333"/>
                </a:solidFill>
              </a:rPr>
              <a:t>flexible</a:t>
            </a:r>
            <a:r>
              <a:rPr u="none" spc="-40" dirty="0">
                <a:solidFill>
                  <a:srgbClr val="333333"/>
                </a:solidFill>
              </a:rPr>
              <a:t> </a:t>
            </a:r>
            <a:r>
              <a:rPr u="none" spc="50" dirty="0">
                <a:solidFill>
                  <a:srgbClr val="333333"/>
                </a:solidFill>
              </a:rPr>
              <a:t>than</a:t>
            </a:r>
            <a:r>
              <a:rPr u="none" spc="-40" dirty="0">
                <a:solidFill>
                  <a:srgbClr val="333333"/>
                </a:solidFill>
              </a:rPr>
              <a:t> </a:t>
            </a:r>
            <a:r>
              <a:rPr u="none" spc="55" dirty="0">
                <a:solidFill>
                  <a:srgbClr val="333333"/>
                </a:solidFill>
              </a:rPr>
              <a:t>storing</a:t>
            </a:r>
            <a:r>
              <a:rPr u="none" spc="-40" dirty="0">
                <a:solidFill>
                  <a:srgbClr val="333333"/>
                </a:solidFill>
              </a:rPr>
              <a:t> </a:t>
            </a:r>
            <a:r>
              <a:rPr u="none" spc="-95" dirty="0">
                <a:solidFill>
                  <a:srgbClr val="333333"/>
                </a:solidFill>
              </a:rPr>
              <a:t>it</a:t>
            </a:r>
            <a:r>
              <a:rPr u="none" spc="-40" dirty="0">
                <a:solidFill>
                  <a:srgbClr val="333333"/>
                </a:solidFill>
              </a:rPr>
              <a:t> </a:t>
            </a:r>
            <a:r>
              <a:rPr u="none" dirty="0">
                <a:solidFill>
                  <a:srgbClr val="333333"/>
                </a:solidFill>
              </a:rPr>
              <a:t>in</a:t>
            </a:r>
            <a:r>
              <a:rPr u="none" spc="-45" dirty="0">
                <a:solidFill>
                  <a:srgbClr val="333333"/>
                </a:solidFill>
              </a:rPr>
              <a:t> </a:t>
            </a:r>
            <a:r>
              <a:rPr u="none" spc="-10" dirty="0">
                <a:solidFill>
                  <a:srgbClr val="333333"/>
                </a:solidFill>
              </a:rPr>
              <a:t>cleartext</a:t>
            </a:r>
            <a:r>
              <a:rPr u="none" spc="-40" dirty="0">
                <a:solidFill>
                  <a:srgbClr val="333333"/>
                </a:solidFill>
              </a:rPr>
              <a:t> </a:t>
            </a:r>
            <a:r>
              <a:rPr u="none" dirty="0">
                <a:solidFill>
                  <a:srgbClr val="333333"/>
                </a:solidFill>
              </a:rPr>
              <a:t>in</a:t>
            </a:r>
            <a:r>
              <a:rPr u="none" spc="-40" dirty="0">
                <a:solidFill>
                  <a:srgbClr val="333333"/>
                </a:solidFill>
              </a:rPr>
              <a:t> </a:t>
            </a:r>
            <a:r>
              <a:rPr u="none" spc="-50" dirty="0">
                <a:solidFill>
                  <a:srgbClr val="333333"/>
                </a:solidFill>
              </a:rPr>
              <a:t>a </a:t>
            </a:r>
            <a:r>
              <a:rPr u="none" spc="100" dirty="0"/>
              <a:t>Pod</a:t>
            </a:r>
            <a:r>
              <a:rPr u="none" spc="-80" dirty="0"/>
              <a:t> </a:t>
            </a:r>
            <a:r>
              <a:rPr u="none" spc="-10" dirty="0">
                <a:solidFill>
                  <a:srgbClr val="333333"/>
                </a:solidFill>
              </a:rPr>
              <a:t>descriptor</a:t>
            </a:r>
          </a:p>
          <a:p>
            <a:pPr marL="752475" marR="1774825" indent="-381000">
              <a:lnSpc>
                <a:spcPts val="3829"/>
              </a:lnSpc>
              <a:spcBef>
                <a:spcPts val="265"/>
              </a:spcBef>
            </a:pPr>
            <a:r>
              <a:rPr u="none" spc="105" dirty="0">
                <a:solidFill>
                  <a:srgbClr val="333333"/>
                </a:solidFill>
              </a:rPr>
              <a:t>Making</a:t>
            </a:r>
            <a:r>
              <a:rPr u="none" spc="-25" dirty="0">
                <a:solidFill>
                  <a:srgbClr val="333333"/>
                </a:solidFill>
              </a:rPr>
              <a:t> </a:t>
            </a:r>
            <a:r>
              <a:rPr u="none" dirty="0">
                <a:solidFill>
                  <a:srgbClr val="333333"/>
                </a:solidFill>
              </a:rPr>
              <a:t>the</a:t>
            </a:r>
            <a:r>
              <a:rPr u="none" spc="-20" dirty="0">
                <a:solidFill>
                  <a:srgbClr val="333333"/>
                </a:solidFill>
              </a:rPr>
              <a:t> </a:t>
            </a:r>
            <a:r>
              <a:rPr u="none" dirty="0">
                <a:solidFill>
                  <a:srgbClr val="333333"/>
                </a:solidFill>
              </a:rPr>
              <a:t>distinction</a:t>
            </a:r>
            <a:r>
              <a:rPr u="none" spc="-20" dirty="0">
                <a:solidFill>
                  <a:srgbClr val="333333"/>
                </a:solidFill>
              </a:rPr>
              <a:t> </a:t>
            </a:r>
            <a:r>
              <a:rPr u="none" spc="75" dirty="0">
                <a:solidFill>
                  <a:srgbClr val="333333"/>
                </a:solidFill>
              </a:rPr>
              <a:t>from</a:t>
            </a:r>
            <a:r>
              <a:rPr u="none" spc="-25" dirty="0">
                <a:solidFill>
                  <a:srgbClr val="333333"/>
                </a:solidFill>
              </a:rPr>
              <a:t> </a:t>
            </a:r>
            <a:r>
              <a:rPr u="none" spc="85" dirty="0"/>
              <a:t>ConfigMap</a:t>
            </a:r>
            <a:r>
              <a:rPr u="none" spc="-20" dirty="0"/>
              <a:t> </a:t>
            </a:r>
            <a:r>
              <a:rPr u="none" dirty="0">
                <a:solidFill>
                  <a:srgbClr val="333333"/>
                </a:solidFill>
              </a:rPr>
              <a:t>allows</a:t>
            </a:r>
            <a:r>
              <a:rPr u="none" spc="-20" dirty="0">
                <a:solidFill>
                  <a:srgbClr val="333333"/>
                </a:solidFill>
              </a:rPr>
              <a:t> </a:t>
            </a:r>
            <a:r>
              <a:rPr u="none" dirty="0">
                <a:solidFill>
                  <a:srgbClr val="333333"/>
                </a:solidFill>
              </a:rPr>
              <a:t>finer</a:t>
            </a:r>
            <a:r>
              <a:rPr u="none" spc="-20" dirty="0">
                <a:solidFill>
                  <a:srgbClr val="333333"/>
                </a:solidFill>
              </a:rPr>
              <a:t> </a:t>
            </a:r>
            <a:r>
              <a:rPr u="none" spc="50" dirty="0">
                <a:solidFill>
                  <a:srgbClr val="333333"/>
                </a:solidFill>
              </a:rPr>
              <a:t>grained</a:t>
            </a:r>
            <a:r>
              <a:rPr u="none" spc="-25" dirty="0">
                <a:solidFill>
                  <a:srgbClr val="333333"/>
                </a:solidFill>
              </a:rPr>
              <a:t> </a:t>
            </a:r>
            <a:r>
              <a:rPr u="none" dirty="0">
                <a:solidFill>
                  <a:srgbClr val="333333"/>
                </a:solidFill>
              </a:rPr>
              <a:t>right</a:t>
            </a:r>
            <a:r>
              <a:rPr u="none" spc="-20" dirty="0">
                <a:solidFill>
                  <a:srgbClr val="333333"/>
                </a:solidFill>
              </a:rPr>
              <a:t> </a:t>
            </a:r>
            <a:r>
              <a:rPr u="none" spc="65" dirty="0">
                <a:solidFill>
                  <a:srgbClr val="333333"/>
                </a:solidFill>
              </a:rPr>
              <a:t>management </a:t>
            </a:r>
            <a:r>
              <a:rPr u="none" spc="95" dirty="0"/>
              <a:t>RBAC</a:t>
            </a:r>
            <a:r>
              <a:rPr u="none" spc="-80" dirty="0"/>
              <a:t> </a:t>
            </a:r>
            <a:r>
              <a:rPr u="none" dirty="0">
                <a:solidFill>
                  <a:srgbClr val="333333"/>
                </a:solidFill>
              </a:rPr>
              <a:t>is</a:t>
            </a:r>
            <a:r>
              <a:rPr u="none" spc="-80" dirty="0">
                <a:solidFill>
                  <a:srgbClr val="333333"/>
                </a:solidFill>
              </a:rPr>
              <a:t> </a:t>
            </a:r>
            <a:r>
              <a:rPr u="none" spc="60" dirty="0">
                <a:solidFill>
                  <a:srgbClr val="333333"/>
                </a:solidFill>
              </a:rPr>
              <a:t>also</a:t>
            </a:r>
            <a:r>
              <a:rPr u="none" spc="-75" dirty="0">
                <a:solidFill>
                  <a:srgbClr val="333333"/>
                </a:solidFill>
              </a:rPr>
              <a:t> </a:t>
            </a:r>
            <a:r>
              <a:rPr u="none" spc="95" dirty="0">
                <a:solidFill>
                  <a:srgbClr val="333333"/>
                </a:solidFill>
              </a:rPr>
              <a:t>used</a:t>
            </a:r>
            <a:r>
              <a:rPr u="none" spc="-80" dirty="0">
                <a:solidFill>
                  <a:srgbClr val="333333"/>
                </a:solidFill>
              </a:rPr>
              <a:t> </a:t>
            </a:r>
            <a:r>
              <a:rPr u="none" dirty="0">
                <a:solidFill>
                  <a:srgbClr val="333333"/>
                </a:solidFill>
              </a:rPr>
              <a:t>to</a:t>
            </a:r>
            <a:r>
              <a:rPr u="none" spc="-80" dirty="0">
                <a:solidFill>
                  <a:srgbClr val="333333"/>
                </a:solidFill>
              </a:rPr>
              <a:t> </a:t>
            </a:r>
            <a:r>
              <a:rPr u="none" dirty="0">
                <a:solidFill>
                  <a:srgbClr val="333333"/>
                </a:solidFill>
              </a:rPr>
              <a:t>restrict</a:t>
            </a:r>
            <a:r>
              <a:rPr u="none" spc="-75" dirty="0">
                <a:solidFill>
                  <a:srgbClr val="333333"/>
                </a:solidFill>
              </a:rPr>
              <a:t> </a:t>
            </a:r>
            <a:r>
              <a:rPr u="none" spc="100" dirty="0">
                <a:solidFill>
                  <a:srgbClr val="333333"/>
                </a:solidFill>
              </a:rPr>
              <a:t>who</a:t>
            </a:r>
            <a:r>
              <a:rPr u="none" spc="-80" dirty="0">
                <a:solidFill>
                  <a:srgbClr val="333333"/>
                </a:solidFill>
              </a:rPr>
              <a:t> </a:t>
            </a:r>
            <a:r>
              <a:rPr u="none" spc="50" dirty="0">
                <a:solidFill>
                  <a:srgbClr val="333333"/>
                </a:solidFill>
              </a:rPr>
              <a:t>can</a:t>
            </a:r>
            <a:r>
              <a:rPr u="none" spc="-80" dirty="0">
                <a:solidFill>
                  <a:srgbClr val="333333"/>
                </a:solidFill>
              </a:rPr>
              <a:t> </a:t>
            </a:r>
            <a:r>
              <a:rPr u="none" spc="50" dirty="0">
                <a:solidFill>
                  <a:srgbClr val="333333"/>
                </a:solidFill>
              </a:rPr>
              <a:t>access</a:t>
            </a:r>
            <a:r>
              <a:rPr u="none" spc="-75" dirty="0">
                <a:solidFill>
                  <a:srgbClr val="333333"/>
                </a:solidFill>
              </a:rPr>
              <a:t> </a:t>
            </a:r>
            <a:r>
              <a:rPr u="none" spc="40" dirty="0">
                <a:solidFill>
                  <a:srgbClr val="333333"/>
                </a:solidFill>
              </a:rPr>
              <a:t>them</a:t>
            </a:r>
          </a:p>
          <a:p>
            <a:pPr marL="371475">
              <a:lnSpc>
                <a:spcPct val="100000"/>
              </a:lnSpc>
              <a:spcBef>
                <a:spcPts val="880"/>
              </a:spcBef>
            </a:pPr>
            <a:r>
              <a:rPr u="none" spc="60" dirty="0">
                <a:solidFill>
                  <a:srgbClr val="333333"/>
                </a:solidFill>
              </a:rPr>
              <a:t>In</a:t>
            </a:r>
            <a:r>
              <a:rPr u="none" spc="-15" dirty="0">
                <a:solidFill>
                  <a:srgbClr val="333333"/>
                </a:solidFill>
              </a:rPr>
              <a:t> </a:t>
            </a:r>
            <a:r>
              <a:rPr u="none" spc="-75" dirty="0">
                <a:solidFill>
                  <a:srgbClr val="333333"/>
                </a:solidFill>
              </a:rPr>
              <a:t>fact,</a:t>
            </a:r>
            <a:r>
              <a:rPr u="none" spc="-15" dirty="0">
                <a:solidFill>
                  <a:srgbClr val="333333"/>
                </a:solidFill>
              </a:rPr>
              <a:t> </a:t>
            </a:r>
            <a:r>
              <a:rPr u="none" dirty="0">
                <a:solidFill>
                  <a:srgbClr val="333333"/>
                </a:solidFill>
              </a:rPr>
              <a:t>the</a:t>
            </a:r>
            <a:r>
              <a:rPr u="none" spc="-10" dirty="0">
                <a:solidFill>
                  <a:srgbClr val="333333"/>
                </a:solidFill>
              </a:rPr>
              <a:t> </a:t>
            </a:r>
            <a:r>
              <a:rPr u="none" dirty="0"/>
              <a:t>Secrets</a:t>
            </a:r>
            <a:r>
              <a:rPr u="none" spc="-15" dirty="0"/>
              <a:t> </a:t>
            </a:r>
            <a:r>
              <a:rPr u="none" dirty="0">
                <a:solidFill>
                  <a:srgbClr val="333333"/>
                </a:solidFill>
              </a:rPr>
              <a:t>are</a:t>
            </a:r>
            <a:r>
              <a:rPr u="none" spc="-10" dirty="0">
                <a:solidFill>
                  <a:srgbClr val="333333"/>
                </a:solidFill>
              </a:rPr>
              <a:t> </a:t>
            </a:r>
            <a:r>
              <a:rPr u="none" spc="65" dirty="0">
                <a:solidFill>
                  <a:srgbClr val="333333"/>
                </a:solidFill>
              </a:rPr>
              <a:t>a</a:t>
            </a:r>
            <a:r>
              <a:rPr u="none" spc="-15" dirty="0">
                <a:solidFill>
                  <a:srgbClr val="333333"/>
                </a:solidFill>
              </a:rPr>
              <a:t> </a:t>
            </a:r>
            <a:r>
              <a:rPr u="none" dirty="0">
                <a:solidFill>
                  <a:srgbClr val="333333"/>
                </a:solidFill>
              </a:rPr>
              <a:t>kind</a:t>
            </a:r>
            <a:r>
              <a:rPr u="none" spc="-10" dirty="0">
                <a:solidFill>
                  <a:srgbClr val="333333"/>
                </a:solidFill>
              </a:rPr>
              <a:t> </a:t>
            </a:r>
            <a:r>
              <a:rPr u="none" dirty="0">
                <a:solidFill>
                  <a:srgbClr val="333333"/>
                </a:solidFill>
              </a:rPr>
              <a:t>of</a:t>
            </a:r>
            <a:r>
              <a:rPr u="none" spc="-15" dirty="0">
                <a:solidFill>
                  <a:srgbClr val="333333"/>
                </a:solidFill>
              </a:rPr>
              <a:t> </a:t>
            </a:r>
            <a:r>
              <a:rPr u="none" spc="50" dirty="0">
                <a:solidFill>
                  <a:srgbClr val="333333"/>
                </a:solidFill>
              </a:rPr>
              <a:t>customized</a:t>
            </a:r>
            <a:r>
              <a:rPr u="none" spc="-10" dirty="0">
                <a:solidFill>
                  <a:srgbClr val="333333"/>
                </a:solidFill>
              </a:rPr>
              <a:t> </a:t>
            </a:r>
            <a:r>
              <a:rPr u="none" spc="75" dirty="0"/>
              <a:t>ConfigMap</a:t>
            </a:r>
          </a:p>
        </p:txBody>
      </p:sp>
      <p:pic>
        <p:nvPicPr>
          <p:cNvPr id="8" name="object 8"/>
          <p:cNvPicPr/>
          <p:nvPr/>
        </p:nvPicPr>
        <p:blipFill>
          <a:blip r:embed="rId2" cstate="print"/>
          <a:stretch>
            <a:fillRect/>
          </a:stretch>
        </p:blipFill>
        <p:spPr>
          <a:xfrm>
            <a:off x="933449" y="4105274"/>
            <a:ext cx="95250" cy="95249"/>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1552574"/>
          <a:ext cx="9248775" cy="3918585"/>
        </p:xfrm>
        <a:graphic>
          <a:graphicData uri="http://schemas.openxmlformats.org/drawingml/2006/table">
            <a:tbl>
              <a:tblPr firstRow="1" bandRow="1">
                <a:tableStyleId>{2D5ABB26-0587-4C30-8999-92F81FD0307C}</a:tableStyleId>
              </a:tblPr>
              <a:tblGrid>
                <a:gridCol w="4705350">
                  <a:extLst>
                    <a:ext uri="{9D8B030D-6E8A-4147-A177-3AD203B41FA5}">
                      <a16:colId xmlns:a16="http://schemas.microsoft.com/office/drawing/2014/main" val="20000"/>
                    </a:ext>
                  </a:extLst>
                </a:gridCol>
                <a:gridCol w="4543425">
                  <a:extLst>
                    <a:ext uri="{9D8B030D-6E8A-4147-A177-3AD203B41FA5}">
                      <a16:colId xmlns:a16="http://schemas.microsoft.com/office/drawing/2014/main" val="20001"/>
                    </a:ext>
                  </a:extLst>
                </a:gridCol>
              </a:tblGrid>
              <a:tr h="437515">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tc>
                  <a:txBody>
                    <a:bodyPr/>
                    <a:lstStyle/>
                    <a:p>
                      <a:pPr>
                        <a:lnSpc>
                          <a:spcPct val="100000"/>
                        </a:lnSpc>
                      </a:pPr>
                      <a:endParaRPr sz="2000">
                        <a:latin typeface="Times New Roman"/>
                        <a:cs typeface="Times New Roman"/>
                      </a:endParaRPr>
                    </a:p>
                  </a:txBody>
                  <a:tcPr marL="0" marR="0" marT="0" marB="0">
                    <a:lnL w="9525">
                      <a:solidFill>
                        <a:srgbClr val="AAAAAA"/>
                      </a:solidFill>
                      <a:prstDash val="solid"/>
                    </a:lnL>
                    <a:lnR w="9525">
                      <a:solidFill>
                        <a:srgbClr val="AAAAAA"/>
                      </a:solidFill>
                      <a:prstDash val="solid"/>
                    </a:lnR>
                    <a:lnT w="9525">
                      <a:solidFill>
                        <a:srgbClr val="AAAAAA"/>
                      </a:solidFill>
                      <a:prstDash val="solid"/>
                    </a:lnT>
                    <a:lnB w="9525">
                      <a:solidFill>
                        <a:srgbClr val="ED2137"/>
                      </a:solidFill>
                      <a:prstDash val="solid"/>
                    </a:lnB>
                  </a:tcPr>
                </a:tc>
                <a:extLst>
                  <a:ext uri="{0D108BD9-81ED-4DB2-BD59-A6C34878D82A}">
                    <a16:rowId xmlns:a16="http://schemas.microsoft.com/office/drawing/2014/main" val="10000"/>
                  </a:ext>
                </a:extLst>
              </a:tr>
              <a:tr h="437515">
                <a:tc>
                  <a:txBody>
                    <a:bodyPr/>
                    <a:lstStyle/>
                    <a:p>
                      <a:pPr marL="84455">
                        <a:lnSpc>
                          <a:spcPct val="100000"/>
                        </a:lnSpc>
                        <a:spcBef>
                          <a:spcPts val="484"/>
                        </a:spcBef>
                      </a:pPr>
                      <a:r>
                        <a:rPr sz="2100" spc="95" dirty="0">
                          <a:solidFill>
                            <a:srgbClr val="333333"/>
                          </a:solidFill>
                          <a:latin typeface="Trebuchet MS"/>
                          <a:cs typeface="Trebuchet MS"/>
                        </a:rPr>
                        <a:t>Opaque</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tc>
                  <a:txBody>
                    <a:bodyPr/>
                    <a:lstStyle/>
                    <a:p>
                      <a:pPr marL="85725">
                        <a:lnSpc>
                          <a:spcPct val="100000"/>
                        </a:lnSpc>
                        <a:spcBef>
                          <a:spcPts val="484"/>
                        </a:spcBef>
                      </a:pPr>
                      <a:r>
                        <a:rPr sz="2100" dirty="0">
                          <a:solidFill>
                            <a:srgbClr val="333333"/>
                          </a:solidFill>
                          <a:latin typeface="Trebuchet MS"/>
                          <a:cs typeface="Trebuchet MS"/>
                        </a:rPr>
                        <a:t>arbitrary</a:t>
                      </a:r>
                      <a:r>
                        <a:rPr sz="2100" spc="215" dirty="0">
                          <a:solidFill>
                            <a:srgbClr val="333333"/>
                          </a:solidFill>
                          <a:latin typeface="Trebuchet MS"/>
                          <a:cs typeface="Trebuchet MS"/>
                        </a:rPr>
                        <a:t> </a:t>
                      </a:r>
                      <a:r>
                        <a:rPr sz="2100" dirty="0">
                          <a:solidFill>
                            <a:srgbClr val="333333"/>
                          </a:solidFill>
                          <a:latin typeface="Trebuchet MS"/>
                          <a:cs typeface="Trebuchet MS"/>
                        </a:rPr>
                        <a:t>user-defined</a:t>
                      </a:r>
                      <a:r>
                        <a:rPr sz="2100" spc="215" dirty="0">
                          <a:solidFill>
                            <a:srgbClr val="333333"/>
                          </a:solidFill>
                          <a:latin typeface="Trebuchet MS"/>
                          <a:cs typeface="Trebuchet MS"/>
                        </a:rPr>
                        <a:t> </a:t>
                      </a:r>
                      <a:r>
                        <a:rPr sz="2100" spc="-20" dirty="0">
                          <a:solidFill>
                            <a:srgbClr val="333333"/>
                          </a:solidFill>
                          <a:latin typeface="Trebuchet MS"/>
                          <a:cs typeface="Trebuchet MS"/>
                        </a:rPr>
                        <a:t>data</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ED2137"/>
                      </a:solidFill>
                      <a:prstDash val="solid"/>
                    </a:lnT>
                    <a:lnB w="9525">
                      <a:solidFill>
                        <a:srgbClr val="AAAAAA"/>
                      </a:solidFill>
                      <a:prstDash val="solid"/>
                    </a:lnB>
                  </a:tcPr>
                </a:tc>
                <a:extLst>
                  <a:ext uri="{0D108BD9-81ED-4DB2-BD59-A6C34878D82A}">
                    <a16:rowId xmlns:a16="http://schemas.microsoft.com/office/drawing/2014/main" val="10001"/>
                  </a:ext>
                </a:extLst>
              </a:tr>
              <a:tr h="437515">
                <a:tc>
                  <a:txBody>
                    <a:bodyPr/>
                    <a:lstStyle/>
                    <a:p>
                      <a:pPr marL="84455">
                        <a:lnSpc>
                          <a:spcPct val="100000"/>
                        </a:lnSpc>
                        <a:spcBef>
                          <a:spcPts val="409"/>
                        </a:spcBef>
                      </a:pPr>
                      <a:r>
                        <a:rPr sz="2100" dirty="0">
                          <a:solidFill>
                            <a:srgbClr val="333333"/>
                          </a:solidFill>
                          <a:latin typeface="Trebuchet MS"/>
                          <a:cs typeface="Trebuchet MS"/>
                        </a:rPr>
                        <a:t>kubernetes.io/service-account-</a:t>
                      </a:r>
                      <a:r>
                        <a:rPr sz="2100" spc="-10" dirty="0">
                          <a:solidFill>
                            <a:srgbClr val="333333"/>
                          </a:solidFill>
                          <a:latin typeface="Trebuchet MS"/>
                          <a:cs typeface="Trebuchet MS"/>
                        </a:rPr>
                        <a:t>token</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09"/>
                        </a:spcBef>
                      </a:pPr>
                      <a:r>
                        <a:rPr sz="2100" dirty="0">
                          <a:solidFill>
                            <a:srgbClr val="333333"/>
                          </a:solidFill>
                          <a:latin typeface="Trebuchet MS"/>
                          <a:cs typeface="Trebuchet MS"/>
                        </a:rPr>
                        <a:t>ServiceAccount</a:t>
                      </a:r>
                      <a:r>
                        <a:rPr sz="2100" spc="340" dirty="0">
                          <a:solidFill>
                            <a:srgbClr val="333333"/>
                          </a:solidFill>
                          <a:latin typeface="Trebuchet MS"/>
                          <a:cs typeface="Trebuchet MS"/>
                        </a:rPr>
                        <a:t> </a:t>
                      </a:r>
                      <a:r>
                        <a:rPr sz="2100" spc="-10" dirty="0">
                          <a:solidFill>
                            <a:srgbClr val="333333"/>
                          </a:solidFill>
                          <a:latin typeface="Trebuchet MS"/>
                          <a:cs typeface="Trebuchet MS"/>
                        </a:rPr>
                        <a:t>token</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2"/>
                  </a:ext>
                </a:extLst>
              </a:tr>
              <a:tr h="427990">
                <a:tc>
                  <a:txBody>
                    <a:bodyPr/>
                    <a:lstStyle/>
                    <a:p>
                      <a:pPr marL="84455">
                        <a:lnSpc>
                          <a:spcPct val="100000"/>
                        </a:lnSpc>
                        <a:spcBef>
                          <a:spcPts val="409"/>
                        </a:spcBef>
                      </a:pPr>
                      <a:r>
                        <a:rPr sz="2100" spc="-10" dirty="0">
                          <a:solidFill>
                            <a:srgbClr val="333333"/>
                          </a:solidFill>
                          <a:latin typeface="Trebuchet MS"/>
                          <a:cs typeface="Trebuchet MS"/>
                        </a:rPr>
                        <a:t>kubernetes.io/dockercfg</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09"/>
                        </a:spcBef>
                      </a:pPr>
                      <a:r>
                        <a:rPr sz="2100" dirty="0">
                          <a:solidFill>
                            <a:srgbClr val="333333"/>
                          </a:solidFill>
                          <a:latin typeface="Trebuchet MS"/>
                          <a:cs typeface="Trebuchet MS"/>
                        </a:rPr>
                        <a:t>serialized</a:t>
                      </a:r>
                      <a:r>
                        <a:rPr sz="2100" spc="-5" dirty="0">
                          <a:solidFill>
                            <a:srgbClr val="333333"/>
                          </a:solidFill>
                          <a:latin typeface="Trebuchet MS"/>
                          <a:cs typeface="Trebuchet MS"/>
                        </a:rPr>
                        <a:t> </a:t>
                      </a:r>
                      <a:r>
                        <a:rPr sz="2100" spc="-20" dirty="0">
                          <a:solidFill>
                            <a:srgbClr val="333333"/>
                          </a:solidFill>
                          <a:latin typeface="Trebuchet MS"/>
                          <a:cs typeface="Trebuchet MS"/>
                        </a:rPr>
                        <a:t>~/.dockercfg</a:t>
                      </a:r>
                      <a:r>
                        <a:rPr sz="2100" dirty="0">
                          <a:solidFill>
                            <a:srgbClr val="333333"/>
                          </a:solidFill>
                          <a:latin typeface="Trebuchet MS"/>
                          <a:cs typeface="Trebuchet MS"/>
                        </a:rPr>
                        <a:t> </a:t>
                      </a:r>
                      <a:r>
                        <a:rPr sz="2100" spc="-20" dirty="0">
                          <a:solidFill>
                            <a:srgbClr val="333333"/>
                          </a:solidFill>
                          <a:latin typeface="Trebuchet MS"/>
                          <a:cs typeface="Trebuchet MS"/>
                        </a:rPr>
                        <a:t>file</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3"/>
                  </a:ext>
                </a:extLst>
              </a:tr>
              <a:tr h="437515">
                <a:tc>
                  <a:txBody>
                    <a:bodyPr/>
                    <a:lstStyle/>
                    <a:p>
                      <a:pPr marL="84455">
                        <a:lnSpc>
                          <a:spcPct val="100000"/>
                        </a:lnSpc>
                        <a:spcBef>
                          <a:spcPts val="484"/>
                        </a:spcBef>
                      </a:pPr>
                      <a:r>
                        <a:rPr sz="2100" spc="-10" dirty="0">
                          <a:solidFill>
                            <a:srgbClr val="333333"/>
                          </a:solidFill>
                          <a:latin typeface="Trebuchet MS"/>
                          <a:cs typeface="Trebuchet MS"/>
                        </a:rPr>
                        <a:t>kubernetes.io/dockerconfigjson</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84"/>
                        </a:spcBef>
                      </a:pPr>
                      <a:r>
                        <a:rPr sz="2100" dirty="0">
                          <a:solidFill>
                            <a:srgbClr val="333333"/>
                          </a:solidFill>
                          <a:latin typeface="Trebuchet MS"/>
                          <a:cs typeface="Trebuchet MS"/>
                        </a:rPr>
                        <a:t>serialized</a:t>
                      </a:r>
                      <a:r>
                        <a:rPr sz="2100" spc="50" dirty="0">
                          <a:solidFill>
                            <a:srgbClr val="333333"/>
                          </a:solidFill>
                          <a:latin typeface="Trebuchet MS"/>
                          <a:cs typeface="Trebuchet MS"/>
                        </a:rPr>
                        <a:t> </a:t>
                      </a:r>
                      <a:r>
                        <a:rPr sz="2100" spc="-25" dirty="0">
                          <a:solidFill>
                            <a:srgbClr val="333333"/>
                          </a:solidFill>
                          <a:latin typeface="Trebuchet MS"/>
                          <a:cs typeface="Trebuchet MS"/>
                        </a:rPr>
                        <a:t>~/.docker/config.json</a:t>
                      </a:r>
                      <a:r>
                        <a:rPr sz="2100" spc="50" dirty="0">
                          <a:solidFill>
                            <a:srgbClr val="333333"/>
                          </a:solidFill>
                          <a:latin typeface="Trebuchet MS"/>
                          <a:cs typeface="Trebuchet MS"/>
                        </a:rPr>
                        <a:t> </a:t>
                      </a:r>
                      <a:r>
                        <a:rPr sz="2100" spc="-20" dirty="0">
                          <a:solidFill>
                            <a:srgbClr val="333333"/>
                          </a:solidFill>
                          <a:latin typeface="Trebuchet MS"/>
                          <a:cs typeface="Trebuchet MS"/>
                        </a:rPr>
                        <a:t>file</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4"/>
                  </a:ext>
                </a:extLst>
              </a:tr>
              <a:tr h="437515">
                <a:tc>
                  <a:txBody>
                    <a:bodyPr/>
                    <a:lstStyle/>
                    <a:p>
                      <a:pPr marL="84455">
                        <a:lnSpc>
                          <a:spcPct val="100000"/>
                        </a:lnSpc>
                        <a:spcBef>
                          <a:spcPts val="484"/>
                        </a:spcBef>
                      </a:pPr>
                      <a:r>
                        <a:rPr sz="2100" dirty="0">
                          <a:solidFill>
                            <a:srgbClr val="333333"/>
                          </a:solidFill>
                          <a:latin typeface="Trebuchet MS"/>
                          <a:cs typeface="Trebuchet MS"/>
                        </a:rPr>
                        <a:t>kubernetes.io/basic-</a:t>
                      </a:r>
                      <a:r>
                        <a:rPr sz="2100" spc="-20" dirty="0">
                          <a:solidFill>
                            <a:srgbClr val="333333"/>
                          </a:solidFill>
                          <a:latin typeface="Trebuchet MS"/>
                          <a:cs typeface="Trebuchet MS"/>
                        </a:rPr>
                        <a:t>auth</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84"/>
                        </a:spcBef>
                      </a:pPr>
                      <a:r>
                        <a:rPr sz="2100" dirty="0">
                          <a:solidFill>
                            <a:srgbClr val="333333"/>
                          </a:solidFill>
                          <a:latin typeface="Trebuchet MS"/>
                          <a:cs typeface="Trebuchet MS"/>
                        </a:rPr>
                        <a:t>credentials</a:t>
                      </a:r>
                      <a:r>
                        <a:rPr sz="2100" spc="75" dirty="0">
                          <a:solidFill>
                            <a:srgbClr val="333333"/>
                          </a:solidFill>
                          <a:latin typeface="Trebuchet MS"/>
                          <a:cs typeface="Trebuchet MS"/>
                        </a:rPr>
                        <a:t> </a:t>
                      </a:r>
                      <a:r>
                        <a:rPr sz="2100" dirty="0">
                          <a:solidFill>
                            <a:srgbClr val="333333"/>
                          </a:solidFill>
                          <a:latin typeface="Trebuchet MS"/>
                          <a:cs typeface="Trebuchet MS"/>
                        </a:rPr>
                        <a:t>for</a:t>
                      </a:r>
                      <a:r>
                        <a:rPr sz="2100" spc="80" dirty="0">
                          <a:solidFill>
                            <a:srgbClr val="333333"/>
                          </a:solidFill>
                          <a:latin typeface="Trebuchet MS"/>
                          <a:cs typeface="Trebuchet MS"/>
                        </a:rPr>
                        <a:t> </a:t>
                      </a:r>
                      <a:r>
                        <a:rPr sz="2100" dirty="0">
                          <a:solidFill>
                            <a:srgbClr val="333333"/>
                          </a:solidFill>
                          <a:latin typeface="Trebuchet MS"/>
                          <a:cs typeface="Trebuchet MS"/>
                        </a:rPr>
                        <a:t>basic</a:t>
                      </a:r>
                      <a:r>
                        <a:rPr sz="2100" spc="80" dirty="0">
                          <a:solidFill>
                            <a:srgbClr val="333333"/>
                          </a:solidFill>
                          <a:latin typeface="Trebuchet MS"/>
                          <a:cs typeface="Trebuchet MS"/>
                        </a:rPr>
                        <a:t> </a:t>
                      </a:r>
                      <a:r>
                        <a:rPr sz="2100" spc="-10" dirty="0">
                          <a:solidFill>
                            <a:srgbClr val="333333"/>
                          </a:solidFill>
                          <a:latin typeface="Trebuchet MS"/>
                          <a:cs typeface="Trebuchet MS"/>
                        </a:rPr>
                        <a:t>authentication</a:t>
                      </a:r>
                      <a:endParaRPr sz="2100">
                        <a:latin typeface="Trebuchet MS"/>
                        <a:cs typeface="Trebuchet MS"/>
                      </a:endParaRPr>
                    </a:p>
                  </a:txBody>
                  <a:tcPr marL="0" marR="0" marT="61594"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5"/>
                  </a:ext>
                </a:extLst>
              </a:tr>
              <a:tr h="437515">
                <a:tc>
                  <a:txBody>
                    <a:bodyPr/>
                    <a:lstStyle/>
                    <a:p>
                      <a:pPr marL="84455">
                        <a:lnSpc>
                          <a:spcPct val="100000"/>
                        </a:lnSpc>
                        <a:spcBef>
                          <a:spcPts val="409"/>
                        </a:spcBef>
                      </a:pPr>
                      <a:r>
                        <a:rPr sz="2100" dirty="0">
                          <a:solidFill>
                            <a:srgbClr val="333333"/>
                          </a:solidFill>
                          <a:latin typeface="Trebuchet MS"/>
                          <a:cs typeface="Trebuchet MS"/>
                        </a:rPr>
                        <a:t>kubernetes.io/ssh-</a:t>
                      </a:r>
                      <a:r>
                        <a:rPr sz="2100" spc="-20" dirty="0">
                          <a:solidFill>
                            <a:srgbClr val="333333"/>
                          </a:solidFill>
                          <a:latin typeface="Trebuchet MS"/>
                          <a:cs typeface="Trebuchet MS"/>
                        </a:rPr>
                        <a:t>auth</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09"/>
                        </a:spcBef>
                      </a:pPr>
                      <a:r>
                        <a:rPr sz="2100" dirty="0">
                          <a:solidFill>
                            <a:srgbClr val="333333"/>
                          </a:solidFill>
                          <a:latin typeface="Trebuchet MS"/>
                          <a:cs typeface="Trebuchet MS"/>
                        </a:rPr>
                        <a:t>credentials</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20" dirty="0">
                          <a:solidFill>
                            <a:srgbClr val="333333"/>
                          </a:solidFill>
                          <a:latin typeface="Trebuchet MS"/>
                          <a:cs typeface="Trebuchet MS"/>
                        </a:rPr>
                        <a:t> </a:t>
                      </a:r>
                      <a:r>
                        <a:rPr sz="2100" spc="145" dirty="0">
                          <a:solidFill>
                            <a:srgbClr val="333333"/>
                          </a:solidFill>
                          <a:latin typeface="Trebuchet MS"/>
                          <a:cs typeface="Trebuchet MS"/>
                        </a:rPr>
                        <a:t>SSH</a:t>
                      </a:r>
                      <a:r>
                        <a:rPr sz="2100" spc="20" dirty="0">
                          <a:solidFill>
                            <a:srgbClr val="333333"/>
                          </a:solidFill>
                          <a:latin typeface="Trebuchet MS"/>
                          <a:cs typeface="Trebuchet MS"/>
                        </a:rPr>
                        <a:t> </a:t>
                      </a:r>
                      <a:r>
                        <a:rPr sz="2100" spc="-10" dirty="0">
                          <a:solidFill>
                            <a:srgbClr val="333333"/>
                          </a:solidFill>
                          <a:latin typeface="Trebuchet MS"/>
                          <a:cs typeface="Trebuchet MS"/>
                        </a:rPr>
                        <a:t>authentication</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6"/>
                  </a:ext>
                </a:extLst>
              </a:tr>
              <a:tr h="437515">
                <a:tc>
                  <a:txBody>
                    <a:bodyPr/>
                    <a:lstStyle/>
                    <a:p>
                      <a:pPr marL="84455">
                        <a:lnSpc>
                          <a:spcPct val="100000"/>
                        </a:lnSpc>
                        <a:spcBef>
                          <a:spcPts val="409"/>
                        </a:spcBef>
                      </a:pPr>
                      <a:r>
                        <a:rPr sz="2100" spc="-10" dirty="0">
                          <a:solidFill>
                            <a:srgbClr val="333333"/>
                          </a:solidFill>
                          <a:latin typeface="Trebuchet MS"/>
                          <a:cs typeface="Trebuchet MS"/>
                        </a:rPr>
                        <a:t>kubernetes.io/tls</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09"/>
                        </a:spcBef>
                      </a:pPr>
                      <a:r>
                        <a:rPr sz="2100" dirty="0">
                          <a:solidFill>
                            <a:srgbClr val="333333"/>
                          </a:solidFill>
                          <a:latin typeface="Trebuchet MS"/>
                          <a:cs typeface="Trebuchet MS"/>
                        </a:rPr>
                        <a:t>data</a:t>
                      </a:r>
                      <a:r>
                        <a:rPr sz="2100" spc="-40" dirty="0">
                          <a:solidFill>
                            <a:srgbClr val="333333"/>
                          </a:solidFill>
                          <a:latin typeface="Trebuchet MS"/>
                          <a:cs typeface="Trebuchet MS"/>
                        </a:rPr>
                        <a:t> </a:t>
                      </a:r>
                      <a:r>
                        <a:rPr sz="2100" dirty="0">
                          <a:solidFill>
                            <a:srgbClr val="333333"/>
                          </a:solidFill>
                          <a:latin typeface="Trebuchet MS"/>
                          <a:cs typeface="Trebuchet MS"/>
                        </a:rPr>
                        <a:t>for</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dirty="0">
                          <a:solidFill>
                            <a:srgbClr val="333333"/>
                          </a:solidFill>
                          <a:latin typeface="Trebuchet MS"/>
                          <a:cs typeface="Trebuchet MS"/>
                        </a:rPr>
                        <a:t>TLS</a:t>
                      </a:r>
                      <a:r>
                        <a:rPr sz="2100" spc="-35" dirty="0">
                          <a:solidFill>
                            <a:srgbClr val="333333"/>
                          </a:solidFill>
                          <a:latin typeface="Trebuchet MS"/>
                          <a:cs typeface="Trebuchet MS"/>
                        </a:rPr>
                        <a:t> </a:t>
                      </a:r>
                      <a:r>
                        <a:rPr sz="2100" spc="-25" dirty="0">
                          <a:solidFill>
                            <a:srgbClr val="333333"/>
                          </a:solidFill>
                          <a:latin typeface="Trebuchet MS"/>
                          <a:cs typeface="Trebuchet MS"/>
                        </a:rPr>
                        <a:t>client</a:t>
                      </a:r>
                      <a:r>
                        <a:rPr sz="2100" spc="-35" dirty="0">
                          <a:solidFill>
                            <a:srgbClr val="333333"/>
                          </a:solidFill>
                          <a:latin typeface="Trebuchet MS"/>
                          <a:cs typeface="Trebuchet MS"/>
                        </a:rPr>
                        <a:t> </a:t>
                      </a:r>
                      <a:r>
                        <a:rPr sz="2100" spc="85" dirty="0">
                          <a:solidFill>
                            <a:srgbClr val="333333"/>
                          </a:solidFill>
                          <a:latin typeface="Trebuchet MS"/>
                          <a:cs typeface="Trebuchet MS"/>
                        </a:rPr>
                        <a:t>or</a:t>
                      </a:r>
                      <a:r>
                        <a:rPr sz="2100" spc="-35" dirty="0">
                          <a:solidFill>
                            <a:srgbClr val="333333"/>
                          </a:solidFill>
                          <a:latin typeface="Trebuchet MS"/>
                          <a:cs typeface="Trebuchet MS"/>
                        </a:rPr>
                        <a:t> </a:t>
                      </a:r>
                      <a:r>
                        <a:rPr sz="2100" spc="-10" dirty="0">
                          <a:solidFill>
                            <a:srgbClr val="333333"/>
                          </a:solidFill>
                          <a:latin typeface="Trebuchet MS"/>
                          <a:cs typeface="Trebuchet MS"/>
                        </a:rPr>
                        <a:t>server</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7"/>
                  </a:ext>
                </a:extLst>
              </a:tr>
              <a:tr h="427990">
                <a:tc>
                  <a:txBody>
                    <a:bodyPr/>
                    <a:lstStyle/>
                    <a:p>
                      <a:pPr marL="84455">
                        <a:lnSpc>
                          <a:spcPct val="100000"/>
                        </a:lnSpc>
                        <a:spcBef>
                          <a:spcPts val="409"/>
                        </a:spcBef>
                      </a:pPr>
                      <a:r>
                        <a:rPr sz="2100" spc="-10" dirty="0">
                          <a:solidFill>
                            <a:srgbClr val="333333"/>
                          </a:solidFill>
                          <a:latin typeface="Trebuchet MS"/>
                          <a:cs typeface="Trebuchet MS"/>
                        </a:rPr>
                        <a:t>bootstrap.kubernetes.io/token</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tc>
                  <a:txBody>
                    <a:bodyPr/>
                    <a:lstStyle/>
                    <a:p>
                      <a:pPr marL="85725">
                        <a:lnSpc>
                          <a:spcPct val="100000"/>
                        </a:lnSpc>
                        <a:spcBef>
                          <a:spcPts val="409"/>
                        </a:spcBef>
                      </a:pPr>
                      <a:r>
                        <a:rPr sz="2100" spc="60" dirty="0">
                          <a:solidFill>
                            <a:srgbClr val="333333"/>
                          </a:solidFill>
                          <a:latin typeface="Trebuchet MS"/>
                          <a:cs typeface="Trebuchet MS"/>
                        </a:rPr>
                        <a:t>bootstrap</a:t>
                      </a:r>
                      <a:r>
                        <a:rPr sz="2100" spc="15" dirty="0">
                          <a:solidFill>
                            <a:srgbClr val="333333"/>
                          </a:solidFill>
                          <a:latin typeface="Trebuchet MS"/>
                          <a:cs typeface="Trebuchet MS"/>
                        </a:rPr>
                        <a:t> </a:t>
                      </a:r>
                      <a:r>
                        <a:rPr sz="2100" dirty="0">
                          <a:solidFill>
                            <a:srgbClr val="333333"/>
                          </a:solidFill>
                          <a:latin typeface="Trebuchet MS"/>
                          <a:cs typeface="Trebuchet MS"/>
                        </a:rPr>
                        <a:t>token</a:t>
                      </a:r>
                      <a:r>
                        <a:rPr sz="2100" spc="20" dirty="0">
                          <a:solidFill>
                            <a:srgbClr val="333333"/>
                          </a:solidFill>
                          <a:latin typeface="Trebuchet MS"/>
                          <a:cs typeface="Trebuchet MS"/>
                        </a:rPr>
                        <a:t> </a:t>
                      </a:r>
                      <a:r>
                        <a:rPr sz="2100" spc="-20" dirty="0">
                          <a:solidFill>
                            <a:srgbClr val="333333"/>
                          </a:solidFill>
                          <a:latin typeface="Trebuchet MS"/>
                          <a:cs typeface="Trebuchet MS"/>
                        </a:rPr>
                        <a:t>data</a:t>
                      </a:r>
                      <a:endParaRPr sz="2100">
                        <a:latin typeface="Trebuchet MS"/>
                        <a:cs typeface="Trebuchet MS"/>
                      </a:endParaRPr>
                    </a:p>
                  </a:txBody>
                  <a:tcPr marL="0" marR="0" marT="52069" marB="0">
                    <a:lnL w="9525">
                      <a:solidFill>
                        <a:srgbClr val="AAAAAA"/>
                      </a:solidFill>
                      <a:prstDash val="solid"/>
                    </a:lnL>
                    <a:lnR w="9525">
                      <a:solidFill>
                        <a:srgbClr val="AAAAAA"/>
                      </a:solidFill>
                      <a:prstDash val="solid"/>
                    </a:lnR>
                    <a:lnT w="9525">
                      <a:solidFill>
                        <a:srgbClr val="AAAAAA"/>
                      </a:solidFill>
                      <a:prstDash val="solid"/>
                    </a:lnT>
                    <a:lnB w="9525">
                      <a:solidFill>
                        <a:srgbClr val="AAAAAA"/>
                      </a:solidFill>
                      <a:prstDash val="solid"/>
                    </a:lnB>
                  </a:tcPr>
                </a:tc>
                <a:extLst>
                  <a:ext uri="{0D108BD9-81ED-4DB2-BD59-A6C34878D82A}">
                    <a16:rowId xmlns:a16="http://schemas.microsoft.com/office/drawing/2014/main" val="10008"/>
                  </a:ext>
                </a:extLst>
              </a:tr>
            </a:tbl>
          </a:graphicData>
        </a:graphic>
      </p:graphicFrame>
      <p:sp>
        <p:nvSpPr>
          <p:cNvPr id="3" name="object 3"/>
          <p:cNvSpPr txBox="1">
            <a:spLocks noGrp="1"/>
          </p:cNvSpPr>
          <p:nvPr>
            <p:ph type="title"/>
          </p:nvPr>
        </p:nvSpPr>
        <p:spPr>
          <a:xfrm>
            <a:off x="796924" y="571563"/>
            <a:ext cx="4229735" cy="558800"/>
          </a:xfrm>
          <a:prstGeom prst="rect">
            <a:avLst/>
          </a:prstGeom>
        </p:spPr>
        <p:txBody>
          <a:bodyPr vert="horz" wrap="square" lIns="0" tIns="12700" rIns="0" bIns="0" rtlCol="0">
            <a:spAutoFit/>
          </a:bodyPr>
          <a:lstStyle/>
          <a:p>
            <a:pPr marL="12700">
              <a:lnSpc>
                <a:spcPct val="100000"/>
              </a:lnSpc>
              <a:spcBef>
                <a:spcPts val="100"/>
              </a:spcBef>
            </a:pPr>
            <a:r>
              <a:rPr spc="-75" dirty="0"/>
              <a:t>TYPES</a:t>
            </a:r>
            <a:r>
              <a:rPr spc="-170" dirty="0"/>
              <a:t> </a:t>
            </a:r>
            <a:r>
              <a:rPr dirty="0"/>
              <a:t>OF</a:t>
            </a:r>
            <a:r>
              <a:rPr spc="-195" dirty="0"/>
              <a:t> </a:t>
            </a:r>
            <a:r>
              <a:rPr spc="-140" dirty="0"/>
              <a:t>SECRETS</a:t>
            </a:r>
          </a:p>
        </p:txBody>
      </p:sp>
      <p:sp>
        <p:nvSpPr>
          <p:cNvPr id="4" name="object 4"/>
          <p:cNvSpPr/>
          <p:nvPr/>
        </p:nvSpPr>
        <p:spPr>
          <a:xfrm>
            <a:off x="901414" y="1684492"/>
            <a:ext cx="588645" cy="266065"/>
          </a:xfrm>
          <a:custGeom>
            <a:avLst/>
            <a:gdLst/>
            <a:ahLst/>
            <a:cxnLst/>
            <a:rect l="l" t="t" r="r" b="b"/>
            <a:pathLst>
              <a:path w="588644" h="266064">
                <a:moveTo>
                  <a:pt x="152883" y="30602"/>
                </a:moveTo>
                <a:lnTo>
                  <a:pt x="0" y="30602"/>
                </a:lnTo>
                <a:lnTo>
                  <a:pt x="0" y="0"/>
                </a:lnTo>
                <a:lnTo>
                  <a:pt x="152883" y="0"/>
                </a:lnTo>
                <a:lnTo>
                  <a:pt x="152883" y="30602"/>
                </a:lnTo>
                <a:close/>
              </a:path>
              <a:path w="588644" h="266064">
                <a:moveTo>
                  <a:pt x="93240" y="201457"/>
                </a:moveTo>
                <a:lnTo>
                  <a:pt x="59903" y="201457"/>
                </a:lnTo>
                <a:lnTo>
                  <a:pt x="59903" y="30602"/>
                </a:lnTo>
                <a:lnTo>
                  <a:pt x="93240" y="30602"/>
                </a:lnTo>
                <a:lnTo>
                  <a:pt x="93240" y="201457"/>
                </a:lnTo>
                <a:close/>
              </a:path>
              <a:path w="588644" h="266064">
                <a:moveTo>
                  <a:pt x="218442" y="236618"/>
                </a:moveTo>
                <a:lnTo>
                  <a:pt x="172525" y="236618"/>
                </a:lnTo>
                <a:lnTo>
                  <a:pt x="176345" y="235793"/>
                </a:lnTo>
                <a:lnTo>
                  <a:pt x="179514" y="234143"/>
                </a:lnTo>
                <a:lnTo>
                  <a:pt x="182683" y="232537"/>
                </a:lnTo>
                <a:lnTo>
                  <a:pt x="185504" y="230041"/>
                </a:lnTo>
                <a:lnTo>
                  <a:pt x="187979" y="226655"/>
                </a:lnTo>
                <a:lnTo>
                  <a:pt x="190453" y="223313"/>
                </a:lnTo>
                <a:lnTo>
                  <a:pt x="192645" y="219168"/>
                </a:lnTo>
                <a:lnTo>
                  <a:pt x="194555" y="214219"/>
                </a:lnTo>
                <a:lnTo>
                  <a:pt x="201587" y="196183"/>
                </a:lnTo>
                <a:lnTo>
                  <a:pt x="142140" y="47662"/>
                </a:lnTo>
                <a:lnTo>
                  <a:pt x="177365" y="47662"/>
                </a:lnTo>
                <a:lnTo>
                  <a:pt x="210222" y="134001"/>
                </a:lnTo>
                <a:lnTo>
                  <a:pt x="212070" y="138971"/>
                </a:lnTo>
                <a:lnTo>
                  <a:pt x="213763" y="143702"/>
                </a:lnTo>
                <a:lnTo>
                  <a:pt x="215326" y="148260"/>
                </a:lnTo>
                <a:lnTo>
                  <a:pt x="216266" y="150903"/>
                </a:lnTo>
                <a:lnTo>
                  <a:pt x="217995" y="155943"/>
                </a:lnTo>
                <a:lnTo>
                  <a:pt x="250639" y="155943"/>
                </a:lnTo>
                <a:lnTo>
                  <a:pt x="226786" y="218842"/>
                </a:lnTo>
                <a:lnTo>
                  <a:pt x="224059" y="225512"/>
                </a:lnTo>
                <a:lnTo>
                  <a:pt x="221088" y="231783"/>
                </a:lnTo>
                <a:lnTo>
                  <a:pt x="218537" y="236444"/>
                </a:lnTo>
                <a:lnTo>
                  <a:pt x="218442" y="236618"/>
                </a:lnTo>
                <a:close/>
              </a:path>
              <a:path w="588644" h="266064">
                <a:moveTo>
                  <a:pt x="250639" y="155943"/>
                </a:moveTo>
                <a:lnTo>
                  <a:pt x="217995" y="155943"/>
                </a:lnTo>
                <a:lnTo>
                  <a:pt x="220253" y="148781"/>
                </a:lnTo>
                <a:lnTo>
                  <a:pt x="222705" y="141467"/>
                </a:lnTo>
                <a:lnTo>
                  <a:pt x="225353" y="134001"/>
                </a:lnTo>
                <a:lnTo>
                  <a:pt x="256477" y="47662"/>
                </a:lnTo>
                <a:lnTo>
                  <a:pt x="291703" y="47662"/>
                </a:lnTo>
                <a:lnTo>
                  <a:pt x="250639" y="155943"/>
                </a:lnTo>
                <a:close/>
              </a:path>
              <a:path w="588644" h="266064">
                <a:moveTo>
                  <a:pt x="171440" y="265658"/>
                </a:moveTo>
                <a:lnTo>
                  <a:pt x="167099" y="265658"/>
                </a:lnTo>
                <a:lnTo>
                  <a:pt x="161545" y="265283"/>
                </a:lnTo>
                <a:lnTo>
                  <a:pt x="162495" y="265283"/>
                </a:lnTo>
                <a:lnTo>
                  <a:pt x="156464" y="264355"/>
                </a:lnTo>
                <a:lnTo>
                  <a:pt x="152189" y="263400"/>
                </a:lnTo>
                <a:lnTo>
                  <a:pt x="147023" y="262011"/>
                </a:lnTo>
                <a:lnTo>
                  <a:pt x="147023" y="233557"/>
                </a:lnTo>
                <a:lnTo>
                  <a:pt x="153274" y="234946"/>
                </a:lnTo>
                <a:lnTo>
                  <a:pt x="157658" y="235793"/>
                </a:lnTo>
                <a:lnTo>
                  <a:pt x="160176" y="236097"/>
                </a:lnTo>
                <a:lnTo>
                  <a:pt x="162693" y="236444"/>
                </a:lnTo>
                <a:lnTo>
                  <a:pt x="165320" y="236618"/>
                </a:lnTo>
                <a:lnTo>
                  <a:pt x="218442" y="236618"/>
                </a:lnTo>
                <a:lnTo>
                  <a:pt x="217873" y="237655"/>
                </a:lnTo>
                <a:lnTo>
                  <a:pt x="185114" y="264160"/>
                </a:lnTo>
                <a:lnTo>
                  <a:pt x="178537" y="265283"/>
                </a:lnTo>
                <a:lnTo>
                  <a:pt x="171440" y="265658"/>
                </a:lnTo>
                <a:close/>
              </a:path>
              <a:path w="588644" h="266064">
                <a:moveTo>
                  <a:pt x="421580" y="67256"/>
                </a:moveTo>
                <a:lnTo>
                  <a:pt x="328441" y="67256"/>
                </a:lnTo>
                <a:lnTo>
                  <a:pt x="329711" y="63908"/>
                </a:lnTo>
                <a:lnTo>
                  <a:pt x="364997" y="45057"/>
                </a:lnTo>
                <a:lnTo>
                  <a:pt x="373549" y="45057"/>
                </a:lnTo>
                <a:lnTo>
                  <a:pt x="386722" y="46251"/>
                </a:lnTo>
                <a:lnTo>
                  <a:pt x="387216" y="46251"/>
                </a:lnTo>
                <a:lnTo>
                  <a:pt x="399822" y="50087"/>
                </a:lnTo>
                <a:lnTo>
                  <a:pt x="410736" y="56375"/>
                </a:lnTo>
                <a:lnTo>
                  <a:pt x="420169" y="65177"/>
                </a:lnTo>
                <a:lnTo>
                  <a:pt x="421580" y="67256"/>
                </a:lnTo>
                <a:close/>
              </a:path>
              <a:path w="588644" h="266064">
                <a:moveTo>
                  <a:pt x="333765" y="265267"/>
                </a:moveTo>
                <a:lnTo>
                  <a:pt x="300949" y="265267"/>
                </a:lnTo>
                <a:lnTo>
                  <a:pt x="300949" y="47662"/>
                </a:lnTo>
                <a:lnTo>
                  <a:pt x="329142" y="47662"/>
                </a:lnTo>
                <a:lnTo>
                  <a:pt x="329023" y="50982"/>
                </a:lnTo>
                <a:lnTo>
                  <a:pt x="328909" y="54173"/>
                </a:lnTo>
                <a:lnTo>
                  <a:pt x="328830" y="56375"/>
                </a:lnTo>
                <a:lnTo>
                  <a:pt x="328765" y="58210"/>
                </a:lnTo>
                <a:lnTo>
                  <a:pt x="328668" y="60892"/>
                </a:lnTo>
                <a:lnTo>
                  <a:pt x="328561" y="63908"/>
                </a:lnTo>
                <a:lnTo>
                  <a:pt x="328441" y="67256"/>
                </a:lnTo>
                <a:lnTo>
                  <a:pt x="421580" y="67256"/>
                </a:lnTo>
                <a:lnTo>
                  <a:pt x="426400" y="74358"/>
                </a:lnTo>
                <a:lnTo>
                  <a:pt x="360960" y="74358"/>
                </a:lnTo>
                <a:lnTo>
                  <a:pt x="354015" y="75964"/>
                </a:lnTo>
                <a:lnTo>
                  <a:pt x="334107" y="112603"/>
                </a:lnTo>
                <a:lnTo>
                  <a:pt x="333765" y="120327"/>
                </a:lnTo>
                <a:lnTo>
                  <a:pt x="333765" y="124429"/>
                </a:lnTo>
                <a:lnTo>
                  <a:pt x="333954" y="131530"/>
                </a:lnTo>
                <a:lnTo>
                  <a:pt x="333985" y="132678"/>
                </a:lnTo>
                <a:lnTo>
                  <a:pt x="353711" y="173198"/>
                </a:lnTo>
                <a:lnTo>
                  <a:pt x="360874" y="175021"/>
                </a:lnTo>
                <a:lnTo>
                  <a:pt x="425786" y="175021"/>
                </a:lnTo>
                <a:lnTo>
                  <a:pt x="425317" y="175925"/>
                </a:lnTo>
                <a:lnTo>
                  <a:pt x="420120" y="183258"/>
                </a:lnTo>
                <a:lnTo>
                  <a:pt x="414085" y="189533"/>
                </a:lnTo>
                <a:lnTo>
                  <a:pt x="412929" y="190411"/>
                </a:lnTo>
                <a:lnTo>
                  <a:pt x="333339" y="190411"/>
                </a:lnTo>
                <a:lnTo>
                  <a:pt x="333623" y="194411"/>
                </a:lnTo>
                <a:lnTo>
                  <a:pt x="333668" y="195553"/>
                </a:lnTo>
                <a:lnTo>
                  <a:pt x="333765" y="265267"/>
                </a:lnTo>
                <a:close/>
              </a:path>
              <a:path w="588644" h="266064">
                <a:moveTo>
                  <a:pt x="425786" y="175021"/>
                </a:moveTo>
                <a:lnTo>
                  <a:pt x="377586" y="175021"/>
                </a:lnTo>
                <a:lnTo>
                  <a:pt x="383837" y="173003"/>
                </a:lnTo>
                <a:lnTo>
                  <a:pt x="393777" y="164929"/>
                </a:lnTo>
                <a:lnTo>
                  <a:pt x="403848" y="132678"/>
                </a:lnTo>
                <a:lnTo>
                  <a:pt x="403968" y="131530"/>
                </a:lnTo>
                <a:lnTo>
                  <a:pt x="404200" y="124429"/>
                </a:lnTo>
                <a:lnTo>
                  <a:pt x="404217" y="123908"/>
                </a:lnTo>
                <a:lnTo>
                  <a:pt x="403679" y="112786"/>
                </a:lnTo>
                <a:lnTo>
                  <a:pt x="384895" y="77613"/>
                </a:lnTo>
                <a:lnTo>
                  <a:pt x="369772" y="74358"/>
                </a:lnTo>
                <a:lnTo>
                  <a:pt x="426400" y="74358"/>
                </a:lnTo>
                <a:lnTo>
                  <a:pt x="427775" y="76384"/>
                </a:lnTo>
                <a:lnTo>
                  <a:pt x="433208" y="89952"/>
                </a:lnTo>
                <a:lnTo>
                  <a:pt x="436419" y="105644"/>
                </a:lnTo>
                <a:lnTo>
                  <a:pt x="436468" y="105880"/>
                </a:lnTo>
                <a:lnTo>
                  <a:pt x="437539" y="123908"/>
                </a:lnTo>
                <a:lnTo>
                  <a:pt x="437544" y="124429"/>
                </a:lnTo>
                <a:lnTo>
                  <a:pt x="437062" y="136450"/>
                </a:lnTo>
                <a:lnTo>
                  <a:pt x="435698" y="146905"/>
                </a:lnTo>
                <a:lnTo>
                  <a:pt x="435585" y="147772"/>
                </a:lnTo>
                <a:lnTo>
                  <a:pt x="433122" y="158133"/>
                </a:lnTo>
                <a:lnTo>
                  <a:pt x="429676" y="167533"/>
                </a:lnTo>
                <a:lnTo>
                  <a:pt x="425786" y="175021"/>
                </a:lnTo>
                <a:close/>
              </a:path>
              <a:path w="588644" h="266064">
                <a:moveTo>
                  <a:pt x="373028" y="204061"/>
                </a:moveTo>
                <a:lnTo>
                  <a:pt x="364867" y="204061"/>
                </a:lnTo>
                <a:lnTo>
                  <a:pt x="357618" y="202955"/>
                </a:lnTo>
                <a:lnTo>
                  <a:pt x="344943" y="198527"/>
                </a:lnTo>
                <a:lnTo>
                  <a:pt x="339495" y="195553"/>
                </a:lnTo>
                <a:lnTo>
                  <a:pt x="334377" y="191356"/>
                </a:lnTo>
                <a:lnTo>
                  <a:pt x="333339" y="190411"/>
                </a:lnTo>
                <a:lnTo>
                  <a:pt x="412929" y="190411"/>
                </a:lnTo>
                <a:lnTo>
                  <a:pt x="373028" y="204061"/>
                </a:lnTo>
                <a:close/>
              </a:path>
              <a:path w="588644" h="266064">
                <a:moveTo>
                  <a:pt x="529818" y="204061"/>
                </a:moveTo>
                <a:lnTo>
                  <a:pt x="518843" y="203475"/>
                </a:lnTo>
                <a:lnTo>
                  <a:pt x="519053" y="203475"/>
                </a:lnTo>
                <a:lnTo>
                  <a:pt x="508764" y="201717"/>
                </a:lnTo>
                <a:lnTo>
                  <a:pt x="508932" y="201717"/>
                </a:lnTo>
                <a:lnTo>
                  <a:pt x="499810" y="198934"/>
                </a:lnTo>
                <a:lnTo>
                  <a:pt x="491142" y="194946"/>
                </a:lnTo>
                <a:lnTo>
                  <a:pt x="461304" y="158906"/>
                </a:lnTo>
                <a:lnTo>
                  <a:pt x="456176" y="125601"/>
                </a:lnTo>
                <a:lnTo>
                  <a:pt x="456638" y="115183"/>
                </a:lnTo>
                <a:lnTo>
                  <a:pt x="469125" y="74643"/>
                </a:lnTo>
                <a:lnTo>
                  <a:pt x="505157" y="47564"/>
                </a:lnTo>
                <a:lnTo>
                  <a:pt x="514899" y="45615"/>
                </a:lnTo>
                <a:lnTo>
                  <a:pt x="515663" y="45615"/>
                </a:lnTo>
                <a:lnTo>
                  <a:pt x="524609" y="45057"/>
                </a:lnTo>
                <a:lnTo>
                  <a:pt x="565557" y="58869"/>
                </a:lnTo>
                <a:lnTo>
                  <a:pt x="577945" y="73837"/>
                </a:lnTo>
                <a:lnTo>
                  <a:pt x="524349" y="73837"/>
                </a:lnTo>
                <a:lnTo>
                  <a:pt x="517300" y="74447"/>
                </a:lnTo>
                <a:lnTo>
                  <a:pt x="490675" y="105164"/>
                </a:lnTo>
                <a:lnTo>
                  <a:pt x="490621" y="105742"/>
                </a:lnTo>
                <a:lnTo>
                  <a:pt x="587779" y="105742"/>
                </a:lnTo>
                <a:lnTo>
                  <a:pt x="588161" y="113844"/>
                </a:lnTo>
                <a:lnTo>
                  <a:pt x="588224" y="134131"/>
                </a:lnTo>
                <a:lnTo>
                  <a:pt x="489709" y="134131"/>
                </a:lnTo>
                <a:lnTo>
                  <a:pt x="490482" y="142457"/>
                </a:lnTo>
                <a:lnTo>
                  <a:pt x="521246" y="173719"/>
                </a:lnTo>
                <a:lnTo>
                  <a:pt x="520652" y="173719"/>
                </a:lnTo>
                <a:lnTo>
                  <a:pt x="530730" y="174500"/>
                </a:lnTo>
                <a:lnTo>
                  <a:pt x="581843" y="174500"/>
                </a:lnTo>
                <a:lnTo>
                  <a:pt x="581843" y="192862"/>
                </a:lnTo>
                <a:lnTo>
                  <a:pt x="543883" y="203475"/>
                </a:lnTo>
                <a:lnTo>
                  <a:pt x="537095" y="203915"/>
                </a:lnTo>
                <a:lnTo>
                  <a:pt x="529818" y="204061"/>
                </a:lnTo>
                <a:close/>
              </a:path>
              <a:path w="588644" h="266064">
                <a:moveTo>
                  <a:pt x="587779" y="105742"/>
                </a:moveTo>
                <a:lnTo>
                  <a:pt x="554431" y="105742"/>
                </a:lnTo>
                <a:lnTo>
                  <a:pt x="554387" y="101661"/>
                </a:lnTo>
                <a:lnTo>
                  <a:pt x="553237" y="96800"/>
                </a:lnTo>
                <a:lnTo>
                  <a:pt x="550980" y="91157"/>
                </a:lnTo>
                <a:lnTo>
                  <a:pt x="548766" y="85514"/>
                </a:lnTo>
                <a:lnTo>
                  <a:pt x="545510" y="81216"/>
                </a:lnTo>
                <a:lnTo>
                  <a:pt x="536959" y="75313"/>
                </a:lnTo>
                <a:lnTo>
                  <a:pt x="531338" y="73837"/>
                </a:lnTo>
                <a:lnTo>
                  <a:pt x="577945" y="73837"/>
                </a:lnTo>
                <a:lnTo>
                  <a:pt x="580671" y="78720"/>
                </a:lnTo>
                <a:lnTo>
                  <a:pt x="583975" y="86933"/>
                </a:lnTo>
                <a:lnTo>
                  <a:pt x="586336" y="95747"/>
                </a:lnTo>
                <a:lnTo>
                  <a:pt x="587752" y="105164"/>
                </a:lnTo>
                <a:lnTo>
                  <a:pt x="587779" y="105742"/>
                </a:lnTo>
                <a:close/>
              </a:path>
              <a:path w="588644" h="266064">
                <a:moveTo>
                  <a:pt x="581843" y="174500"/>
                </a:moveTo>
                <a:lnTo>
                  <a:pt x="539325" y="174500"/>
                </a:lnTo>
                <a:lnTo>
                  <a:pt x="546899" y="173719"/>
                </a:lnTo>
                <a:lnTo>
                  <a:pt x="553454" y="172156"/>
                </a:lnTo>
                <a:lnTo>
                  <a:pt x="558940" y="170634"/>
                </a:lnTo>
                <a:lnTo>
                  <a:pt x="565500" y="168412"/>
                </a:lnTo>
                <a:lnTo>
                  <a:pt x="573134" y="165491"/>
                </a:lnTo>
                <a:lnTo>
                  <a:pt x="581843" y="161869"/>
                </a:lnTo>
                <a:lnTo>
                  <a:pt x="581843" y="174500"/>
                </a:lnTo>
                <a:close/>
              </a:path>
            </a:pathLst>
          </a:custGeom>
          <a:solidFill>
            <a:srgbClr val="333333"/>
          </a:solidFill>
        </p:spPr>
        <p:txBody>
          <a:bodyPr wrap="square" lIns="0" tIns="0" rIns="0" bIns="0" rtlCol="0"/>
          <a:lstStyle/>
          <a:p>
            <a:endParaRPr/>
          </a:p>
        </p:txBody>
      </p:sp>
      <p:pic>
        <p:nvPicPr>
          <p:cNvPr id="5" name="object 5"/>
          <p:cNvPicPr/>
          <p:nvPr/>
        </p:nvPicPr>
        <p:blipFill>
          <a:blip r:embed="rId2" cstate="print"/>
          <a:stretch>
            <a:fillRect/>
          </a:stretch>
        </p:blipFill>
        <p:spPr>
          <a:xfrm>
            <a:off x="5629851" y="1684492"/>
            <a:ext cx="737331" cy="265527"/>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1162050"/>
            <a:chOff x="809624" y="2105024"/>
            <a:chExt cx="12211050" cy="1162050"/>
          </a:xfrm>
        </p:grpSpPr>
        <p:sp>
          <p:nvSpPr>
            <p:cNvPr id="4" name="object 4"/>
            <p:cNvSpPr/>
            <p:nvPr/>
          </p:nvSpPr>
          <p:spPr>
            <a:xfrm>
              <a:off x="809612" y="2105024"/>
              <a:ext cx="12211050" cy="1162050"/>
            </a:xfrm>
            <a:custGeom>
              <a:avLst/>
              <a:gdLst/>
              <a:ahLst/>
              <a:cxnLst/>
              <a:rect l="l" t="t" r="r" b="b"/>
              <a:pathLst>
                <a:path w="12211050" h="1162050">
                  <a:moveTo>
                    <a:pt x="12211050" y="0"/>
                  </a:moveTo>
                  <a:lnTo>
                    <a:pt x="12201525" y="0"/>
                  </a:lnTo>
                  <a:lnTo>
                    <a:pt x="12201525" y="1152525"/>
                  </a:lnTo>
                  <a:lnTo>
                    <a:pt x="0" y="1152525"/>
                  </a:lnTo>
                  <a:lnTo>
                    <a:pt x="0" y="1162050"/>
                  </a:lnTo>
                  <a:lnTo>
                    <a:pt x="12201525" y="1162050"/>
                  </a:lnTo>
                  <a:lnTo>
                    <a:pt x="12211050" y="1162050"/>
                  </a:lnTo>
                  <a:lnTo>
                    <a:pt x="12211050" y="115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1162050"/>
            </a:xfrm>
            <a:custGeom>
              <a:avLst/>
              <a:gdLst/>
              <a:ahLst/>
              <a:cxnLst/>
              <a:rect l="l" t="t" r="r" b="b"/>
              <a:pathLst>
                <a:path w="9525" h="1162050">
                  <a:moveTo>
                    <a:pt x="0" y="1162049"/>
                  </a:moveTo>
                  <a:lnTo>
                    <a:pt x="0" y="0"/>
                  </a:lnTo>
                  <a:lnTo>
                    <a:pt x="9524" y="9524"/>
                  </a:lnTo>
                  <a:lnTo>
                    <a:pt x="9524" y="1152524"/>
                  </a:lnTo>
                  <a:lnTo>
                    <a:pt x="0" y="1162049"/>
                  </a:lnTo>
                  <a:close/>
                </a:path>
              </a:pathLst>
            </a:custGeom>
            <a:solidFill>
              <a:srgbClr val="ED2137"/>
            </a:solidFill>
          </p:spPr>
          <p:txBody>
            <a:bodyPr wrap="square" lIns="0" tIns="0" rIns="0" bIns="0" rtlCol="0"/>
            <a:lstStyle/>
            <a:p>
              <a:endParaRPr/>
            </a:p>
          </p:txBody>
        </p:sp>
      </p:grpSp>
      <p:sp>
        <p:nvSpPr>
          <p:cNvPr id="6" name="object 6"/>
          <p:cNvSpPr/>
          <p:nvPr/>
        </p:nvSpPr>
        <p:spPr>
          <a:xfrm>
            <a:off x="809624" y="34099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409949"/>
            <a:ext cx="12211050" cy="2352675"/>
            <a:chOff x="809624" y="3409949"/>
            <a:chExt cx="12211050" cy="2352675"/>
          </a:xfrm>
        </p:grpSpPr>
        <p:sp>
          <p:nvSpPr>
            <p:cNvPr id="8" name="object 8"/>
            <p:cNvSpPr/>
            <p:nvPr/>
          </p:nvSpPr>
          <p:spPr>
            <a:xfrm>
              <a:off x="809612" y="340994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40994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SECRETS</a:t>
            </a:r>
            <a:r>
              <a:rPr spc="-75" dirty="0"/>
              <a:t> </a:t>
            </a:r>
            <a:r>
              <a:rPr spc="-120" dirty="0"/>
              <a:t>STORAGE</a:t>
            </a:r>
            <a:r>
              <a:rPr spc="-75" dirty="0"/>
              <a:t> </a:t>
            </a:r>
            <a:r>
              <a:rPr spc="95" dirty="0"/>
              <a:t>(1/2)</a:t>
            </a:r>
          </a:p>
        </p:txBody>
      </p:sp>
      <p:pic>
        <p:nvPicPr>
          <p:cNvPr id="11" name="object 11"/>
          <p:cNvPicPr/>
          <p:nvPr/>
        </p:nvPicPr>
        <p:blipFill>
          <a:blip r:embed="rId2" cstate="print"/>
          <a:stretch>
            <a:fillRect/>
          </a:stretch>
        </p:blipFill>
        <p:spPr>
          <a:xfrm>
            <a:off x="933449" y="1647824"/>
            <a:ext cx="95250" cy="95249"/>
          </a:xfrm>
          <a:prstGeom prst="rect">
            <a:avLst/>
          </a:prstGeom>
        </p:spPr>
      </p:pic>
      <p:pic>
        <p:nvPicPr>
          <p:cNvPr id="12" name="object 12"/>
          <p:cNvPicPr/>
          <p:nvPr/>
        </p:nvPicPr>
        <p:blipFill>
          <a:blip r:embed="rId3" cstate="print"/>
          <a:stretch>
            <a:fillRect/>
          </a:stretch>
        </p:blipFill>
        <p:spPr>
          <a:xfrm>
            <a:off x="981465" y="2232393"/>
            <a:ext cx="103240" cy="198704"/>
          </a:xfrm>
          <a:prstGeom prst="rect">
            <a:avLst/>
          </a:prstGeom>
        </p:spPr>
      </p:pic>
      <p:pic>
        <p:nvPicPr>
          <p:cNvPr id="13" name="object 13"/>
          <p:cNvPicPr/>
          <p:nvPr/>
        </p:nvPicPr>
        <p:blipFill>
          <a:blip r:embed="rId3" cstate="print"/>
          <a:stretch>
            <a:fillRect/>
          </a:stretch>
        </p:blipFill>
        <p:spPr>
          <a:xfrm>
            <a:off x="981465" y="2708643"/>
            <a:ext cx="103240" cy="198704"/>
          </a:xfrm>
          <a:prstGeom prst="rect">
            <a:avLst/>
          </a:prstGeom>
        </p:spPr>
      </p:pic>
      <p:sp>
        <p:nvSpPr>
          <p:cNvPr id="14" name="object 14"/>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dirty="0">
                <a:solidFill>
                  <a:srgbClr val="333333"/>
                </a:solidFill>
              </a:rPr>
              <a:t>Either </a:t>
            </a:r>
            <a:r>
              <a:rPr u="none" spc="85" dirty="0">
                <a:solidFill>
                  <a:srgbClr val="333333"/>
                </a:solidFill>
              </a:rPr>
              <a:t>you</a:t>
            </a:r>
            <a:r>
              <a:rPr u="none" dirty="0">
                <a:solidFill>
                  <a:srgbClr val="333333"/>
                </a:solidFill>
              </a:rPr>
              <a:t> </a:t>
            </a:r>
            <a:r>
              <a:rPr u="none" spc="65" dirty="0">
                <a:solidFill>
                  <a:srgbClr val="333333"/>
                </a:solidFill>
              </a:rPr>
              <a:t>encode</a:t>
            </a:r>
            <a:r>
              <a:rPr u="none" dirty="0">
                <a:solidFill>
                  <a:srgbClr val="333333"/>
                </a:solidFill>
              </a:rPr>
              <a:t> the values to store </a:t>
            </a:r>
            <a:r>
              <a:rPr u="none" spc="105" dirty="0">
                <a:solidFill>
                  <a:srgbClr val="333333"/>
                </a:solidFill>
              </a:rPr>
              <a:t>as</a:t>
            </a:r>
            <a:r>
              <a:rPr u="none" dirty="0">
                <a:solidFill>
                  <a:srgbClr val="333333"/>
                </a:solidFill>
              </a:rPr>
              <a:t> </a:t>
            </a:r>
            <a:r>
              <a:rPr u="none" spc="130" dirty="0">
                <a:latin typeface="Tahoma"/>
                <a:cs typeface="Tahoma"/>
              </a:rPr>
              <a:t>Base64</a:t>
            </a:r>
          </a:p>
          <a:p>
            <a:pPr>
              <a:lnSpc>
                <a:spcPct val="100000"/>
              </a:lnSpc>
              <a:spcBef>
                <a:spcPts val="340"/>
              </a:spcBef>
            </a:pPr>
            <a:endParaRPr u="none" spc="130" dirty="0">
              <a:latin typeface="Tahoma"/>
              <a:cs typeface="Tahoma"/>
            </a:endParaRPr>
          </a:p>
          <a:p>
            <a:pPr marL="142875" marR="8760460" indent="252095">
              <a:lnSpc>
                <a:spcPts val="1880"/>
              </a:lnSpc>
            </a:pPr>
            <a:r>
              <a:rPr sz="1650" u="none" spc="125" dirty="0">
                <a:solidFill>
                  <a:srgbClr val="DD4A67"/>
                </a:solidFill>
                <a:latin typeface="Tahoma"/>
                <a:cs typeface="Tahoma"/>
              </a:rPr>
              <a:t>echo</a:t>
            </a:r>
            <a:r>
              <a:rPr sz="1650" u="none" spc="475" dirty="0">
                <a:solidFill>
                  <a:srgbClr val="DD4A67"/>
                </a:solidFill>
                <a:latin typeface="Tahoma"/>
                <a:cs typeface="Tahoma"/>
              </a:rPr>
              <a:t> </a:t>
            </a:r>
            <a:r>
              <a:rPr sz="1650" u="none" spc="180" dirty="0">
                <a:solidFill>
                  <a:srgbClr val="ED9900"/>
                </a:solidFill>
                <a:latin typeface="Tahoma"/>
                <a:cs typeface="Tahoma"/>
              </a:rPr>
              <a:t>-</a:t>
            </a:r>
            <a:r>
              <a:rPr sz="1650" u="none" spc="275" dirty="0">
                <a:solidFill>
                  <a:srgbClr val="ED9900"/>
                </a:solidFill>
                <a:latin typeface="Tahoma"/>
                <a:cs typeface="Tahoma"/>
              </a:rPr>
              <a:t>n</a:t>
            </a:r>
            <a:r>
              <a:rPr sz="1650" u="none" spc="475" dirty="0">
                <a:solidFill>
                  <a:srgbClr val="ED9900"/>
                </a:solidFill>
                <a:latin typeface="Tahoma"/>
                <a:cs typeface="Tahoma"/>
              </a:rPr>
              <a:t> </a:t>
            </a:r>
            <a:r>
              <a:rPr sz="1650" u="none" spc="165" dirty="0">
                <a:solidFill>
                  <a:srgbClr val="669900"/>
                </a:solidFill>
                <a:latin typeface="Tahoma"/>
                <a:cs typeface="Tahoma"/>
              </a:rPr>
              <a:t>"admin"</a:t>
            </a:r>
            <a:r>
              <a:rPr sz="1650" u="none" spc="475" dirty="0">
                <a:solidFill>
                  <a:srgbClr val="669900"/>
                </a:solidFill>
                <a:latin typeface="Tahoma"/>
                <a:cs typeface="Tahoma"/>
              </a:rPr>
              <a:t> </a:t>
            </a:r>
            <a:r>
              <a:rPr sz="1650" u="none" spc="360" dirty="0">
                <a:solidFill>
                  <a:srgbClr val="996E3A"/>
                </a:solidFill>
                <a:latin typeface="Tahoma"/>
                <a:cs typeface="Tahoma"/>
              </a:rPr>
              <a:t>|</a:t>
            </a:r>
            <a:r>
              <a:rPr sz="1650" u="none" spc="480" dirty="0">
                <a:solidFill>
                  <a:srgbClr val="996E3A"/>
                </a:solidFill>
                <a:latin typeface="Tahoma"/>
                <a:cs typeface="Tahoma"/>
              </a:rPr>
              <a:t> </a:t>
            </a:r>
            <a:r>
              <a:rPr sz="1650" u="none" spc="114" dirty="0">
                <a:solidFill>
                  <a:srgbClr val="000000"/>
                </a:solidFill>
                <a:latin typeface="Tahoma"/>
                <a:cs typeface="Tahoma"/>
              </a:rPr>
              <a:t>base64 </a:t>
            </a:r>
            <a:r>
              <a:rPr sz="1650" u="none" spc="-10" dirty="0">
                <a:solidFill>
                  <a:srgbClr val="000000"/>
                </a:solidFill>
                <a:latin typeface="Tahoma"/>
                <a:cs typeface="Tahoma"/>
              </a:rPr>
              <a:t>YWRtaW4=</a:t>
            </a:r>
            <a:endParaRPr sz="1650">
              <a:latin typeface="Tahoma"/>
              <a:cs typeface="Tahoma"/>
            </a:endParaRPr>
          </a:p>
          <a:p>
            <a:pPr marL="394970">
              <a:lnSpc>
                <a:spcPts val="1770"/>
              </a:lnSpc>
            </a:pPr>
            <a:r>
              <a:rPr sz="1650" u="none" spc="125" dirty="0">
                <a:solidFill>
                  <a:srgbClr val="DD4A67"/>
                </a:solidFill>
                <a:latin typeface="Tahoma"/>
                <a:cs typeface="Tahoma"/>
              </a:rPr>
              <a:t>echo</a:t>
            </a:r>
            <a:r>
              <a:rPr sz="1650" u="none" spc="484" dirty="0">
                <a:solidFill>
                  <a:srgbClr val="DD4A67"/>
                </a:solidFill>
                <a:latin typeface="Tahoma"/>
                <a:cs typeface="Tahoma"/>
              </a:rPr>
              <a:t> </a:t>
            </a:r>
            <a:r>
              <a:rPr sz="1650" u="none" spc="180" dirty="0">
                <a:solidFill>
                  <a:srgbClr val="ED9900"/>
                </a:solidFill>
                <a:latin typeface="Tahoma"/>
                <a:cs typeface="Tahoma"/>
              </a:rPr>
              <a:t>-</a:t>
            </a:r>
            <a:r>
              <a:rPr sz="1650" u="none" spc="275" dirty="0">
                <a:solidFill>
                  <a:srgbClr val="ED9900"/>
                </a:solidFill>
                <a:latin typeface="Tahoma"/>
                <a:cs typeface="Tahoma"/>
              </a:rPr>
              <a:t>n</a:t>
            </a:r>
            <a:r>
              <a:rPr sz="1650" u="none" spc="484" dirty="0">
                <a:solidFill>
                  <a:srgbClr val="ED9900"/>
                </a:solidFill>
                <a:latin typeface="Tahoma"/>
                <a:cs typeface="Tahoma"/>
              </a:rPr>
              <a:t> </a:t>
            </a:r>
            <a:r>
              <a:rPr sz="1650" u="none" spc="175" dirty="0">
                <a:solidFill>
                  <a:srgbClr val="669900"/>
                </a:solidFill>
                <a:latin typeface="Tahoma"/>
                <a:cs typeface="Tahoma"/>
              </a:rPr>
              <a:t>"1f2d1e2e67df"</a:t>
            </a:r>
            <a:r>
              <a:rPr sz="1650" u="none" spc="484" dirty="0">
                <a:solidFill>
                  <a:srgbClr val="669900"/>
                </a:solidFill>
                <a:latin typeface="Tahoma"/>
                <a:cs typeface="Tahoma"/>
              </a:rPr>
              <a:t> </a:t>
            </a:r>
            <a:r>
              <a:rPr sz="1650" u="none" spc="360" dirty="0">
                <a:solidFill>
                  <a:srgbClr val="996E3A"/>
                </a:solidFill>
                <a:latin typeface="Tahoma"/>
                <a:cs typeface="Tahoma"/>
              </a:rPr>
              <a:t>|</a:t>
            </a:r>
            <a:r>
              <a:rPr sz="1650" u="none" spc="484" dirty="0">
                <a:solidFill>
                  <a:srgbClr val="996E3A"/>
                </a:solidFill>
                <a:latin typeface="Tahoma"/>
                <a:cs typeface="Tahoma"/>
              </a:rPr>
              <a:t> </a:t>
            </a:r>
            <a:r>
              <a:rPr sz="1650" u="none" spc="114" dirty="0">
                <a:solidFill>
                  <a:srgbClr val="000000"/>
                </a:solidFill>
                <a:latin typeface="Tahoma"/>
                <a:cs typeface="Tahoma"/>
              </a:rPr>
              <a:t>base64</a:t>
            </a:r>
            <a:endParaRPr sz="1650">
              <a:latin typeface="Tahoma"/>
              <a:cs typeface="Tahoma"/>
            </a:endParaRPr>
          </a:p>
          <a:p>
            <a:pPr marL="142875">
              <a:lnSpc>
                <a:spcPts val="1930"/>
              </a:lnSpc>
            </a:pPr>
            <a:r>
              <a:rPr sz="1650" u="none" spc="-10" dirty="0">
                <a:solidFill>
                  <a:srgbClr val="000000"/>
                </a:solidFill>
                <a:latin typeface="Tahoma"/>
                <a:cs typeface="Tahoma"/>
              </a:rPr>
              <a:t>MWYyZDFlMmU2N2Rm</a:t>
            </a:r>
            <a:endParaRPr sz="1650">
              <a:latin typeface="Tahoma"/>
              <a:cs typeface="Tahoma"/>
            </a:endParaRPr>
          </a:p>
          <a:p>
            <a:pPr>
              <a:lnSpc>
                <a:spcPct val="100000"/>
              </a:lnSpc>
              <a:spcBef>
                <a:spcPts val="675"/>
              </a:spcBef>
            </a:pPr>
            <a:endParaRPr sz="1650">
              <a:latin typeface="Tahoma"/>
              <a:cs typeface="Tahoma"/>
            </a:endParaRPr>
          </a:p>
          <a:p>
            <a:pPr marL="142875">
              <a:lnSpc>
                <a:spcPts val="1925"/>
              </a:lnSpc>
              <a:spcBef>
                <a:spcPts val="5"/>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70"/>
              </a:lnSpc>
              <a:spcBef>
                <a:spcPts val="10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5" dirty="0">
                <a:solidFill>
                  <a:srgbClr val="000000"/>
                </a:solidFill>
                <a:latin typeface="Tahoma"/>
                <a:cs typeface="Tahoma"/>
              </a:rPr>
              <a:t>Secret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142875" marR="10022205" indent="252095">
              <a:lnSpc>
                <a:spcPts val="1880"/>
              </a:lnSpc>
              <a:spcBef>
                <a:spcPts val="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50" dirty="0">
                <a:solidFill>
                  <a:srgbClr val="000000"/>
                </a:solidFill>
                <a:latin typeface="Tahoma"/>
                <a:cs typeface="Tahoma"/>
              </a:rPr>
              <a:t>mysecret </a:t>
            </a:r>
            <a:r>
              <a:rPr sz="1650" u="none" spc="240" dirty="0">
                <a:solidFill>
                  <a:srgbClr val="0077AA"/>
                </a:solidFill>
                <a:latin typeface="Tahoma"/>
                <a:cs typeface="Tahoma"/>
              </a:rPr>
              <a:t>type</a:t>
            </a:r>
            <a:r>
              <a:rPr sz="1650" u="none" spc="24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Opaque </a:t>
            </a:r>
            <a:r>
              <a:rPr sz="1650" u="none" spc="220" dirty="0">
                <a:solidFill>
                  <a:srgbClr val="0077AA"/>
                </a:solidFill>
                <a:latin typeface="Tahoma"/>
                <a:cs typeface="Tahoma"/>
              </a:rPr>
              <a:t>data</a:t>
            </a:r>
            <a:r>
              <a:rPr sz="1650" u="none" spc="220" dirty="0">
                <a:solidFill>
                  <a:srgbClr val="999999"/>
                </a:solidFill>
                <a:latin typeface="Tahoma"/>
                <a:cs typeface="Tahoma"/>
              </a:rPr>
              <a:t>:</a:t>
            </a:r>
            <a:endParaRPr sz="1650">
              <a:latin typeface="Tahoma"/>
              <a:cs typeface="Tahoma"/>
            </a:endParaRPr>
          </a:p>
          <a:p>
            <a:pPr marL="394970">
              <a:lnSpc>
                <a:spcPts val="1764"/>
              </a:lnSpc>
            </a:pPr>
            <a:r>
              <a:rPr sz="1650" u="none" spc="120" dirty="0">
                <a:solidFill>
                  <a:srgbClr val="0077AA"/>
                </a:solidFill>
                <a:latin typeface="Tahoma"/>
                <a:cs typeface="Tahoma"/>
              </a:rPr>
              <a:t>username</a:t>
            </a:r>
            <a:r>
              <a:rPr sz="1650" u="none" spc="120" dirty="0">
                <a:solidFill>
                  <a:srgbClr val="999999"/>
                </a:solidFill>
                <a:latin typeface="Tahoma"/>
                <a:cs typeface="Tahoma"/>
              </a:rPr>
              <a:t>:</a:t>
            </a:r>
            <a:r>
              <a:rPr sz="1650" u="none" spc="-5" dirty="0">
                <a:solidFill>
                  <a:srgbClr val="999999"/>
                </a:solidFill>
                <a:latin typeface="Tahoma"/>
                <a:cs typeface="Tahoma"/>
              </a:rPr>
              <a:t>  </a:t>
            </a:r>
            <a:r>
              <a:rPr sz="1650" u="none" spc="-10" dirty="0">
                <a:solidFill>
                  <a:srgbClr val="000000"/>
                </a:solidFill>
                <a:latin typeface="Tahoma"/>
                <a:cs typeface="Tahoma"/>
              </a:rPr>
              <a:t>YWRtaW4=</a:t>
            </a:r>
            <a:endParaRPr sz="1650">
              <a:latin typeface="Tahoma"/>
              <a:cs typeface="Tahoma"/>
            </a:endParaRPr>
          </a:p>
          <a:p>
            <a:pPr marL="394970">
              <a:lnSpc>
                <a:spcPts val="1930"/>
              </a:lnSpc>
            </a:pPr>
            <a:r>
              <a:rPr sz="1650" u="none" spc="155" dirty="0">
                <a:solidFill>
                  <a:srgbClr val="0077AA"/>
                </a:solidFill>
                <a:latin typeface="Tahoma"/>
                <a:cs typeface="Tahoma"/>
              </a:rPr>
              <a:t>password</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10" dirty="0">
                <a:solidFill>
                  <a:srgbClr val="000000"/>
                </a:solidFill>
                <a:latin typeface="Tahoma"/>
                <a:cs typeface="Tahoma"/>
              </a:rPr>
              <a:t>MWYyZDFlMmU2N2Rm</a:t>
            </a:r>
            <a:endParaRPr sz="1650">
              <a:latin typeface="Tahoma"/>
              <a:cs typeface="Tahoma"/>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1162050"/>
            <a:chOff x="809624" y="2085974"/>
            <a:chExt cx="12211050" cy="1162050"/>
          </a:xfrm>
        </p:grpSpPr>
        <p:sp>
          <p:nvSpPr>
            <p:cNvPr id="4" name="object 4"/>
            <p:cNvSpPr/>
            <p:nvPr/>
          </p:nvSpPr>
          <p:spPr>
            <a:xfrm>
              <a:off x="809612" y="2085974"/>
              <a:ext cx="12211050" cy="1162050"/>
            </a:xfrm>
            <a:custGeom>
              <a:avLst/>
              <a:gdLst/>
              <a:ahLst/>
              <a:cxnLst/>
              <a:rect l="l" t="t" r="r" b="b"/>
              <a:pathLst>
                <a:path w="12211050" h="1162050">
                  <a:moveTo>
                    <a:pt x="12211050" y="0"/>
                  </a:moveTo>
                  <a:lnTo>
                    <a:pt x="12201525" y="0"/>
                  </a:lnTo>
                  <a:lnTo>
                    <a:pt x="12201525" y="1152525"/>
                  </a:lnTo>
                  <a:lnTo>
                    <a:pt x="0" y="1152525"/>
                  </a:lnTo>
                  <a:lnTo>
                    <a:pt x="0" y="1162050"/>
                  </a:lnTo>
                  <a:lnTo>
                    <a:pt x="12201525" y="1162050"/>
                  </a:lnTo>
                  <a:lnTo>
                    <a:pt x="12211050" y="1162050"/>
                  </a:lnTo>
                  <a:lnTo>
                    <a:pt x="12211050" y="115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1162050"/>
            </a:xfrm>
            <a:custGeom>
              <a:avLst/>
              <a:gdLst/>
              <a:ahLst/>
              <a:cxnLst/>
              <a:rect l="l" t="t" r="r" b="b"/>
              <a:pathLst>
                <a:path w="9525" h="1162050">
                  <a:moveTo>
                    <a:pt x="0" y="1162049"/>
                  </a:moveTo>
                  <a:lnTo>
                    <a:pt x="0" y="0"/>
                  </a:lnTo>
                  <a:lnTo>
                    <a:pt x="9524" y="9524"/>
                  </a:lnTo>
                  <a:lnTo>
                    <a:pt x="9524" y="1152524"/>
                  </a:lnTo>
                  <a:lnTo>
                    <a:pt x="0" y="1162049"/>
                  </a:lnTo>
                  <a:close/>
                </a:path>
              </a:pathLst>
            </a:custGeom>
            <a:solidFill>
              <a:srgbClr val="ED2137"/>
            </a:solidFill>
          </p:spPr>
          <p:txBody>
            <a:bodyPr wrap="square" lIns="0" tIns="0" rIns="0" bIns="0" rtlCol="0"/>
            <a:lstStyle/>
            <a:p>
              <a:endParaRPr/>
            </a:p>
          </p:txBody>
        </p:sp>
      </p:grpSp>
      <p:sp>
        <p:nvSpPr>
          <p:cNvPr id="6" name="object 6"/>
          <p:cNvSpPr/>
          <p:nvPr/>
        </p:nvSpPr>
        <p:spPr>
          <a:xfrm>
            <a:off x="809624" y="33908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390899"/>
            <a:ext cx="12211050" cy="2352675"/>
            <a:chOff x="809624" y="3390899"/>
            <a:chExt cx="12211050" cy="2352675"/>
          </a:xfrm>
        </p:grpSpPr>
        <p:sp>
          <p:nvSpPr>
            <p:cNvPr id="8" name="object 8"/>
            <p:cNvSpPr/>
            <p:nvPr/>
          </p:nvSpPr>
          <p:spPr>
            <a:xfrm>
              <a:off x="809612" y="339089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39089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65" dirty="0"/>
              <a:t>SECRETS</a:t>
            </a:r>
            <a:r>
              <a:rPr spc="-75" dirty="0"/>
              <a:t> </a:t>
            </a:r>
            <a:r>
              <a:rPr spc="-120" dirty="0"/>
              <a:t>STORAGE</a:t>
            </a:r>
            <a:r>
              <a:rPr spc="-75" dirty="0"/>
              <a:t> </a:t>
            </a:r>
            <a:r>
              <a:rPr spc="95" dirty="0"/>
              <a:t>(2/2)</a:t>
            </a:r>
          </a:p>
        </p:txBody>
      </p:sp>
      <p:pic>
        <p:nvPicPr>
          <p:cNvPr id="11" name="object 11"/>
          <p:cNvPicPr/>
          <p:nvPr/>
        </p:nvPicPr>
        <p:blipFill>
          <a:blip r:embed="rId2" cstate="print"/>
          <a:stretch>
            <a:fillRect/>
          </a:stretch>
        </p:blipFill>
        <p:spPr>
          <a:xfrm>
            <a:off x="933449" y="1647824"/>
            <a:ext cx="95250" cy="95249"/>
          </a:xfrm>
          <a:prstGeom prst="rect">
            <a:avLst/>
          </a:prstGeom>
        </p:spPr>
      </p:pic>
      <p:pic>
        <p:nvPicPr>
          <p:cNvPr id="12" name="object 12"/>
          <p:cNvPicPr/>
          <p:nvPr/>
        </p:nvPicPr>
        <p:blipFill>
          <a:blip r:embed="rId3" cstate="print"/>
          <a:stretch>
            <a:fillRect/>
          </a:stretch>
        </p:blipFill>
        <p:spPr>
          <a:xfrm>
            <a:off x="981465" y="2213343"/>
            <a:ext cx="103240" cy="198704"/>
          </a:xfrm>
          <a:prstGeom prst="rect">
            <a:avLst/>
          </a:prstGeom>
        </p:spPr>
      </p:pic>
      <p:sp>
        <p:nvSpPr>
          <p:cNvPr id="13" name="object 13"/>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120" dirty="0">
                <a:solidFill>
                  <a:srgbClr val="333333"/>
                </a:solidFill>
              </a:rPr>
              <a:t>Or</a:t>
            </a:r>
            <a:r>
              <a:rPr u="none" spc="-70" dirty="0">
                <a:solidFill>
                  <a:srgbClr val="333333"/>
                </a:solidFill>
              </a:rPr>
              <a:t> </a:t>
            </a:r>
            <a:r>
              <a:rPr u="none" spc="85" dirty="0">
                <a:solidFill>
                  <a:srgbClr val="333333"/>
                </a:solidFill>
              </a:rPr>
              <a:t>you</a:t>
            </a:r>
            <a:r>
              <a:rPr u="none" spc="-70" dirty="0">
                <a:solidFill>
                  <a:srgbClr val="333333"/>
                </a:solidFill>
              </a:rPr>
              <a:t> </a:t>
            </a:r>
            <a:r>
              <a:rPr u="none" dirty="0">
                <a:solidFill>
                  <a:srgbClr val="333333"/>
                </a:solidFill>
              </a:rPr>
              <a:t>leave</a:t>
            </a:r>
            <a:r>
              <a:rPr u="none" spc="-70" dirty="0">
                <a:solidFill>
                  <a:srgbClr val="333333"/>
                </a:solidFill>
              </a:rPr>
              <a:t> </a:t>
            </a:r>
            <a:r>
              <a:rPr u="none" dirty="0">
                <a:solidFill>
                  <a:srgbClr val="333333"/>
                </a:solidFill>
              </a:rPr>
              <a:t>that</a:t>
            </a:r>
            <a:r>
              <a:rPr u="none" spc="-70" dirty="0">
                <a:solidFill>
                  <a:srgbClr val="333333"/>
                </a:solidFill>
              </a:rPr>
              <a:t> </a:t>
            </a:r>
            <a:r>
              <a:rPr u="none" dirty="0">
                <a:solidFill>
                  <a:srgbClr val="333333"/>
                </a:solidFill>
              </a:rPr>
              <a:t>to</a:t>
            </a:r>
            <a:r>
              <a:rPr u="none" spc="-70" dirty="0">
                <a:solidFill>
                  <a:srgbClr val="333333"/>
                </a:solidFill>
              </a:rPr>
              <a:t> </a:t>
            </a:r>
            <a:r>
              <a:rPr u="none" spc="50" dirty="0">
                <a:solidFill>
                  <a:srgbClr val="333333"/>
                </a:solidFill>
              </a:rPr>
              <a:t>Kubernetes</a:t>
            </a:r>
          </a:p>
          <a:p>
            <a:pPr>
              <a:lnSpc>
                <a:spcPct val="100000"/>
              </a:lnSpc>
              <a:spcBef>
                <a:spcPts val="140"/>
              </a:spcBef>
            </a:pPr>
            <a:endParaRPr u="none" spc="50" dirty="0">
              <a:solidFill>
                <a:srgbClr val="333333"/>
              </a:solidFill>
            </a:endParaRPr>
          </a:p>
          <a:p>
            <a:pPr marL="394970">
              <a:lnSpc>
                <a:spcPts val="1925"/>
              </a:lnSpc>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40" dirty="0">
                <a:solidFill>
                  <a:srgbClr val="000000"/>
                </a:solidFill>
                <a:latin typeface="Tahoma"/>
                <a:cs typeface="Tahoma"/>
              </a:rPr>
              <a:t>create</a:t>
            </a:r>
            <a:r>
              <a:rPr sz="1650" u="none" spc="490" dirty="0">
                <a:solidFill>
                  <a:srgbClr val="000000"/>
                </a:solidFill>
                <a:latin typeface="Tahoma"/>
                <a:cs typeface="Tahoma"/>
              </a:rPr>
              <a:t> </a:t>
            </a:r>
            <a:r>
              <a:rPr sz="1650" u="none" spc="260" dirty="0">
                <a:solidFill>
                  <a:srgbClr val="000000"/>
                </a:solidFill>
                <a:latin typeface="Tahoma"/>
                <a:cs typeface="Tahoma"/>
              </a:rPr>
              <a:t>secret</a:t>
            </a:r>
            <a:r>
              <a:rPr sz="1650" u="none" spc="484" dirty="0">
                <a:solidFill>
                  <a:srgbClr val="000000"/>
                </a:solidFill>
                <a:latin typeface="Tahoma"/>
                <a:cs typeface="Tahoma"/>
              </a:rPr>
              <a:t> </a:t>
            </a:r>
            <a:r>
              <a:rPr sz="1650" u="none" spc="229" dirty="0">
                <a:solidFill>
                  <a:srgbClr val="000000"/>
                </a:solidFill>
                <a:latin typeface="Tahoma"/>
                <a:cs typeface="Tahoma"/>
              </a:rPr>
              <a:t>generic</a:t>
            </a:r>
            <a:r>
              <a:rPr sz="1650" u="none" spc="490" dirty="0">
                <a:solidFill>
                  <a:srgbClr val="000000"/>
                </a:solidFill>
                <a:latin typeface="Tahoma"/>
                <a:cs typeface="Tahoma"/>
              </a:rPr>
              <a:t> </a:t>
            </a:r>
            <a:r>
              <a:rPr sz="1650" u="none" spc="160" dirty="0">
                <a:solidFill>
                  <a:srgbClr val="000000"/>
                </a:solidFill>
                <a:latin typeface="Tahoma"/>
                <a:cs typeface="Tahoma"/>
              </a:rPr>
              <a:t>mysecret</a:t>
            </a:r>
            <a:r>
              <a:rPr sz="1650" u="none" spc="490" dirty="0">
                <a:solidFill>
                  <a:srgbClr val="000000"/>
                </a:solidFill>
                <a:latin typeface="Tahoma"/>
                <a:cs typeface="Tahoma"/>
              </a:rPr>
              <a:t> </a:t>
            </a:r>
            <a:r>
              <a:rPr sz="1650" u="none" spc="310" dirty="0">
                <a:solidFill>
                  <a:srgbClr val="999999"/>
                </a:solidFill>
                <a:latin typeface="Tahoma"/>
                <a:cs typeface="Tahoma"/>
              </a:rPr>
              <a:t>\</a:t>
            </a:r>
            <a:endParaRPr sz="1650">
              <a:latin typeface="Tahoma"/>
              <a:cs typeface="Tahoma"/>
            </a:endParaRPr>
          </a:p>
          <a:p>
            <a:pPr marL="394970">
              <a:lnSpc>
                <a:spcPts val="1875"/>
              </a:lnSpc>
            </a:pPr>
            <a:r>
              <a:rPr sz="1650" u="none" spc="300" dirty="0">
                <a:solidFill>
                  <a:srgbClr val="000000"/>
                </a:solidFill>
                <a:latin typeface="Tahoma"/>
                <a:cs typeface="Tahoma"/>
              </a:rPr>
              <a:t>--</a:t>
            </a:r>
            <a:r>
              <a:rPr sz="1650" u="none" spc="400" dirty="0">
                <a:solidFill>
                  <a:srgbClr val="000000"/>
                </a:solidFill>
                <a:latin typeface="Tahoma"/>
                <a:cs typeface="Tahoma"/>
              </a:rPr>
              <a:t>from-</a:t>
            </a:r>
            <a:r>
              <a:rPr sz="1650" u="none" spc="170" dirty="0">
                <a:solidFill>
                  <a:srgbClr val="000000"/>
                </a:solidFill>
                <a:latin typeface="Tahoma"/>
                <a:cs typeface="Tahoma"/>
              </a:rPr>
              <a:t>literal</a:t>
            </a:r>
            <a:r>
              <a:rPr sz="1650" u="none" spc="170" dirty="0">
                <a:solidFill>
                  <a:srgbClr val="996E3A"/>
                </a:solidFill>
                <a:latin typeface="Tahoma"/>
                <a:cs typeface="Tahoma"/>
              </a:rPr>
              <a:t>=</a:t>
            </a:r>
            <a:r>
              <a:rPr sz="1650" u="none" spc="170" dirty="0">
                <a:solidFill>
                  <a:srgbClr val="669900"/>
                </a:solidFill>
                <a:latin typeface="Tahoma"/>
                <a:cs typeface="Tahoma"/>
              </a:rPr>
              <a:t>'username=admin'</a:t>
            </a:r>
            <a:r>
              <a:rPr sz="1650" u="none" spc="475" dirty="0">
                <a:solidFill>
                  <a:srgbClr val="669900"/>
                </a:solidFill>
                <a:latin typeface="Tahoma"/>
                <a:cs typeface="Tahoma"/>
              </a:rPr>
              <a:t> </a:t>
            </a:r>
            <a:r>
              <a:rPr sz="1650" u="none" spc="310" dirty="0">
                <a:solidFill>
                  <a:srgbClr val="999999"/>
                </a:solidFill>
                <a:latin typeface="Tahoma"/>
                <a:cs typeface="Tahoma"/>
              </a:rPr>
              <a:t>\</a:t>
            </a:r>
            <a:endParaRPr sz="1650">
              <a:latin typeface="Tahoma"/>
              <a:cs typeface="Tahoma"/>
            </a:endParaRPr>
          </a:p>
          <a:p>
            <a:pPr marL="142875" marR="6994525" indent="252095">
              <a:lnSpc>
                <a:spcPts val="1880"/>
              </a:lnSpc>
              <a:spcBef>
                <a:spcPts val="95"/>
              </a:spcBef>
            </a:pPr>
            <a:r>
              <a:rPr sz="1650" u="none" spc="300" dirty="0">
                <a:solidFill>
                  <a:srgbClr val="000000"/>
                </a:solidFill>
                <a:latin typeface="Tahoma"/>
                <a:cs typeface="Tahoma"/>
              </a:rPr>
              <a:t>--</a:t>
            </a:r>
            <a:r>
              <a:rPr sz="1650" u="none" spc="400" dirty="0">
                <a:solidFill>
                  <a:srgbClr val="000000"/>
                </a:solidFill>
                <a:latin typeface="Tahoma"/>
                <a:cs typeface="Tahoma"/>
              </a:rPr>
              <a:t>from-</a:t>
            </a:r>
            <a:r>
              <a:rPr sz="1650" u="none" spc="170" dirty="0">
                <a:solidFill>
                  <a:srgbClr val="000000"/>
                </a:solidFill>
                <a:latin typeface="Tahoma"/>
                <a:cs typeface="Tahoma"/>
              </a:rPr>
              <a:t>literal</a:t>
            </a:r>
            <a:r>
              <a:rPr sz="1650" u="none" spc="170" dirty="0">
                <a:solidFill>
                  <a:srgbClr val="996E3A"/>
                </a:solidFill>
                <a:latin typeface="Tahoma"/>
                <a:cs typeface="Tahoma"/>
              </a:rPr>
              <a:t>=</a:t>
            </a:r>
            <a:r>
              <a:rPr sz="1650" u="none" spc="170" dirty="0">
                <a:solidFill>
                  <a:srgbClr val="669900"/>
                </a:solidFill>
                <a:latin typeface="Tahoma"/>
                <a:cs typeface="Tahoma"/>
              </a:rPr>
              <a:t>'password=1f2d1e2e67df' </a:t>
            </a:r>
            <a:r>
              <a:rPr sz="1650" u="none" spc="215" dirty="0">
                <a:solidFill>
                  <a:srgbClr val="000000"/>
                </a:solidFill>
                <a:latin typeface="Tahoma"/>
                <a:cs typeface="Tahoma"/>
              </a:rPr>
              <a:t>secret/mysecret</a:t>
            </a:r>
            <a:r>
              <a:rPr sz="1650" u="none" spc="484" dirty="0">
                <a:solidFill>
                  <a:srgbClr val="000000"/>
                </a:solidFill>
                <a:latin typeface="Tahoma"/>
                <a:cs typeface="Tahoma"/>
              </a:rPr>
              <a:t> </a:t>
            </a:r>
            <a:r>
              <a:rPr sz="1650" u="none" spc="204" dirty="0">
                <a:solidFill>
                  <a:srgbClr val="000000"/>
                </a:solidFill>
                <a:latin typeface="Tahoma"/>
                <a:cs typeface="Tahoma"/>
              </a:rPr>
              <a:t>created</a:t>
            </a:r>
            <a:endParaRPr sz="1650">
              <a:latin typeface="Tahoma"/>
              <a:cs typeface="Tahoma"/>
            </a:endParaRPr>
          </a:p>
          <a:p>
            <a:pPr>
              <a:lnSpc>
                <a:spcPct val="100000"/>
              </a:lnSpc>
              <a:spcBef>
                <a:spcPts val="625"/>
              </a:spcBef>
            </a:pPr>
            <a:endParaRPr sz="1650">
              <a:latin typeface="Tahoma"/>
              <a:cs typeface="Tahoma"/>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70"/>
              </a:lnSpc>
              <a:spcBef>
                <a:spcPts val="10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5" dirty="0">
                <a:solidFill>
                  <a:srgbClr val="000000"/>
                </a:solidFill>
                <a:latin typeface="Tahoma"/>
                <a:cs typeface="Tahoma"/>
              </a:rPr>
              <a:t>Secret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142875" marR="10022205" indent="252095">
              <a:lnSpc>
                <a:spcPts val="1880"/>
              </a:lnSpc>
              <a:spcBef>
                <a:spcPts val="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50" dirty="0">
                <a:solidFill>
                  <a:srgbClr val="000000"/>
                </a:solidFill>
                <a:latin typeface="Tahoma"/>
                <a:cs typeface="Tahoma"/>
              </a:rPr>
              <a:t>mysecret </a:t>
            </a:r>
            <a:r>
              <a:rPr sz="1650" u="none" spc="240" dirty="0">
                <a:solidFill>
                  <a:srgbClr val="0077AA"/>
                </a:solidFill>
                <a:latin typeface="Tahoma"/>
                <a:cs typeface="Tahoma"/>
              </a:rPr>
              <a:t>type</a:t>
            </a:r>
            <a:r>
              <a:rPr sz="1650" u="none" spc="24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Opaque </a:t>
            </a:r>
            <a:r>
              <a:rPr sz="1650" u="none" spc="245" dirty="0">
                <a:solidFill>
                  <a:srgbClr val="0077AA"/>
                </a:solidFill>
                <a:latin typeface="Tahoma"/>
                <a:cs typeface="Tahoma"/>
              </a:rPr>
              <a:t>stringData</a:t>
            </a:r>
            <a:r>
              <a:rPr sz="1650" u="none" spc="245" dirty="0">
                <a:solidFill>
                  <a:srgbClr val="999999"/>
                </a:solidFill>
                <a:latin typeface="Tahoma"/>
                <a:cs typeface="Tahoma"/>
              </a:rPr>
              <a:t>:</a:t>
            </a:r>
            <a:endParaRPr sz="1650">
              <a:latin typeface="Tahoma"/>
              <a:cs typeface="Tahoma"/>
            </a:endParaRPr>
          </a:p>
          <a:p>
            <a:pPr marL="394970">
              <a:lnSpc>
                <a:spcPts val="1764"/>
              </a:lnSpc>
            </a:pPr>
            <a:r>
              <a:rPr sz="1650" u="none" spc="120" dirty="0">
                <a:solidFill>
                  <a:srgbClr val="0077AA"/>
                </a:solidFill>
                <a:latin typeface="Tahoma"/>
                <a:cs typeface="Tahoma"/>
              </a:rPr>
              <a:t>username</a:t>
            </a:r>
            <a:r>
              <a:rPr sz="1650" u="none" spc="120" dirty="0">
                <a:solidFill>
                  <a:srgbClr val="999999"/>
                </a:solidFill>
                <a:latin typeface="Tahoma"/>
                <a:cs typeface="Tahoma"/>
              </a:rPr>
              <a:t>:</a:t>
            </a:r>
            <a:r>
              <a:rPr sz="1650" u="none" spc="-5" dirty="0">
                <a:solidFill>
                  <a:srgbClr val="999999"/>
                </a:solidFill>
                <a:latin typeface="Tahoma"/>
                <a:cs typeface="Tahoma"/>
              </a:rPr>
              <a:t>  </a:t>
            </a:r>
            <a:r>
              <a:rPr sz="1650" u="none" spc="75" dirty="0">
                <a:solidFill>
                  <a:srgbClr val="000000"/>
                </a:solidFill>
                <a:latin typeface="Tahoma"/>
                <a:cs typeface="Tahoma"/>
              </a:rPr>
              <a:t>admin</a:t>
            </a:r>
            <a:endParaRPr sz="1650">
              <a:latin typeface="Tahoma"/>
              <a:cs typeface="Tahoma"/>
            </a:endParaRPr>
          </a:p>
          <a:p>
            <a:pPr marL="394970">
              <a:lnSpc>
                <a:spcPts val="1930"/>
              </a:lnSpc>
            </a:pPr>
            <a:r>
              <a:rPr sz="1650" u="none" spc="155" dirty="0">
                <a:solidFill>
                  <a:srgbClr val="0077AA"/>
                </a:solidFill>
                <a:latin typeface="Tahoma"/>
                <a:cs typeface="Tahoma"/>
              </a:rPr>
              <a:t>password</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145" dirty="0">
                <a:solidFill>
                  <a:srgbClr val="000000"/>
                </a:solidFill>
                <a:latin typeface="Tahoma"/>
                <a:cs typeface="Tahoma"/>
              </a:rPr>
              <a:t>1f2d1e2e67df</a:t>
            </a:r>
            <a:endParaRPr sz="1650">
              <a:latin typeface="Tahoma"/>
              <a:cs typeface="Tahoma"/>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47675"/>
            <a:chOff x="809624" y="1552574"/>
            <a:chExt cx="12211050" cy="447675"/>
          </a:xfrm>
        </p:grpSpPr>
        <p:sp>
          <p:nvSpPr>
            <p:cNvPr id="4" name="object 4"/>
            <p:cNvSpPr/>
            <p:nvPr/>
          </p:nvSpPr>
          <p:spPr>
            <a:xfrm>
              <a:off x="809612" y="15525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21431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2143124"/>
            <a:ext cx="12211050" cy="2352675"/>
            <a:chOff x="809624" y="2143124"/>
            <a:chExt cx="12211050" cy="2352675"/>
          </a:xfrm>
        </p:grpSpPr>
        <p:sp>
          <p:nvSpPr>
            <p:cNvPr id="8" name="object 8"/>
            <p:cNvSpPr/>
            <p:nvPr/>
          </p:nvSpPr>
          <p:spPr>
            <a:xfrm>
              <a:off x="809612" y="2143124"/>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2143124"/>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VIEW</a:t>
            </a:r>
            <a:r>
              <a:rPr spc="-25" dirty="0"/>
              <a:t> </a:t>
            </a:r>
            <a:r>
              <a:rPr spc="75" dirty="0"/>
              <a:t>A</a:t>
            </a:r>
            <a:r>
              <a:rPr spc="-25" dirty="0"/>
              <a:t> </a:t>
            </a:r>
            <a:r>
              <a:rPr spc="-140" dirty="0"/>
              <a:t>SECRET</a:t>
            </a:r>
          </a:p>
        </p:txBody>
      </p:sp>
      <p:pic>
        <p:nvPicPr>
          <p:cNvPr id="11" name="object 11"/>
          <p:cNvPicPr/>
          <p:nvPr/>
        </p:nvPicPr>
        <p:blipFill>
          <a:blip r:embed="rId2" cstate="print"/>
          <a:stretch>
            <a:fillRect/>
          </a:stretch>
        </p:blipFill>
        <p:spPr>
          <a:xfrm>
            <a:off x="981465" y="1679943"/>
            <a:ext cx="103240" cy="198704"/>
          </a:xfrm>
          <a:prstGeom prst="rect">
            <a:avLst/>
          </a:prstGeom>
        </p:spPr>
      </p:pic>
      <p:sp>
        <p:nvSpPr>
          <p:cNvPr id="12" name="object 12"/>
          <p:cNvSpPr txBox="1">
            <a:spLocks noGrp="1"/>
          </p:cNvSpPr>
          <p:nvPr>
            <p:ph type="body" idx="1"/>
          </p:nvPr>
        </p:nvSpPr>
        <p:spPr>
          <a:prstGeom prst="rect">
            <a:avLst/>
          </a:prstGeom>
        </p:spPr>
        <p:txBody>
          <a:bodyPr vert="horz" wrap="square" lIns="0" tIns="311785" rIns="0" bIns="0" rtlCol="0">
            <a:spAutoFit/>
          </a:bodyPr>
          <a:lstStyle/>
          <a:p>
            <a:pPr marL="394970">
              <a:lnSpc>
                <a:spcPct val="100000"/>
              </a:lnSpc>
              <a:spcBef>
                <a:spcPts val="100"/>
              </a:spcBef>
            </a:pPr>
            <a:r>
              <a:rPr sz="1650" u="none" spc="245" dirty="0">
                <a:solidFill>
                  <a:srgbClr val="000000"/>
                </a:solidFill>
                <a:latin typeface="Tahoma"/>
                <a:cs typeface="Tahoma"/>
              </a:rPr>
              <a:t>kubectl</a:t>
            </a:r>
            <a:r>
              <a:rPr sz="1650" u="none" spc="480" dirty="0">
                <a:solidFill>
                  <a:srgbClr val="000000"/>
                </a:solidFill>
                <a:latin typeface="Tahoma"/>
                <a:cs typeface="Tahoma"/>
              </a:rPr>
              <a:t> </a:t>
            </a:r>
            <a:r>
              <a:rPr sz="1650" u="none" spc="215" dirty="0">
                <a:solidFill>
                  <a:srgbClr val="000000"/>
                </a:solidFill>
                <a:latin typeface="Tahoma"/>
                <a:cs typeface="Tahoma"/>
              </a:rPr>
              <a:t>get</a:t>
            </a:r>
            <a:r>
              <a:rPr sz="1650" u="none" spc="484" dirty="0">
                <a:solidFill>
                  <a:srgbClr val="000000"/>
                </a:solidFill>
                <a:latin typeface="Tahoma"/>
                <a:cs typeface="Tahoma"/>
              </a:rPr>
              <a:t> </a:t>
            </a:r>
            <a:r>
              <a:rPr sz="1650" u="none" spc="260" dirty="0">
                <a:solidFill>
                  <a:srgbClr val="000000"/>
                </a:solidFill>
                <a:latin typeface="Tahoma"/>
                <a:cs typeface="Tahoma"/>
              </a:rPr>
              <a:t>secret</a:t>
            </a:r>
            <a:r>
              <a:rPr sz="1650" u="none" spc="484" dirty="0">
                <a:solidFill>
                  <a:srgbClr val="000000"/>
                </a:solidFill>
                <a:latin typeface="Tahoma"/>
                <a:cs typeface="Tahoma"/>
              </a:rPr>
              <a:t> </a:t>
            </a:r>
            <a:r>
              <a:rPr sz="1650" u="none" spc="160" dirty="0">
                <a:solidFill>
                  <a:srgbClr val="000000"/>
                </a:solidFill>
                <a:latin typeface="Tahoma"/>
                <a:cs typeface="Tahoma"/>
              </a:rPr>
              <a:t>mysecret</a:t>
            </a:r>
            <a:r>
              <a:rPr sz="1650" u="none" spc="480" dirty="0">
                <a:solidFill>
                  <a:srgbClr val="000000"/>
                </a:solidFill>
                <a:latin typeface="Tahoma"/>
                <a:cs typeface="Tahoma"/>
              </a:rPr>
              <a:t> </a:t>
            </a:r>
            <a:r>
              <a:rPr sz="1650" u="none" spc="190" dirty="0">
                <a:solidFill>
                  <a:srgbClr val="ED9900"/>
                </a:solidFill>
                <a:latin typeface="Tahoma"/>
                <a:cs typeface="Tahoma"/>
              </a:rPr>
              <a:t>-</a:t>
            </a:r>
            <a:r>
              <a:rPr sz="1650" u="none" spc="285" dirty="0">
                <a:solidFill>
                  <a:srgbClr val="ED9900"/>
                </a:solidFill>
                <a:latin typeface="Tahoma"/>
                <a:cs typeface="Tahoma"/>
              </a:rPr>
              <a:t>o</a:t>
            </a:r>
            <a:r>
              <a:rPr sz="1650" u="none" spc="484" dirty="0">
                <a:solidFill>
                  <a:srgbClr val="ED9900"/>
                </a:solidFill>
                <a:latin typeface="Tahoma"/>
                <a:cs typeface="Tahoma"/>
              </a:rPr>
              <a:t> </a:t>
            </a:r>
            <a:r>
              <a:rPr sz="1650" u="none" spc="105" dirty="0">
                <a:solidFill>
                  <a:srgbClr val="000000"/>
                </a:solidFill>
                <a:latin typeface="Tahoma"/>
                <a:cs typeface="Tahoma"/>
              </a:rPr>
              <a:t>yaml</a:t>
            </a:r>
            <a:endParaRPr sz="1650">
              <a:latin typeface="Tahoma"/>
              <a:cs typeface="Tahoma"/>
            </a:endParaRPr>
          </a:p>
          <a:p>
            <a:pPr>
              <a:lnSpc>
                <a:spcPct val="100000"/>
              </a:lnSpc>
              <a:spcBef>
                <a:spcPts val="675"/>
              </a:spcBef>
            </a:pPr>
            <a:endParaRPr sz="1650">
              <a:latin typeface="Tahoma"/>
              <a:cs typeface="Tahoma"/>
            </a:endParaRPr>
          </a:p>
          <a:p>
            <a:pPr marL="142875">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5" dirty="0">
                <a:solidFill>
                  <a:srgbClr val="000000"/>
                </a:solidFill>
                <a:latin typeface="Tahoma"/>
                <a:cs typeface="Tahoma"/>
              </a:rPr>
              <a:t>Secret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50" dirty="0">
                <a:solidFill>
                  <a:srgbClr val="000000"/>
                </a:solidFill>
                <a:latin typeface="Tahoma"/>
                <a:cs typeface="Tahoma"/>
              </a:rPr>
              <a:t>mysecret</a:t>
            </a:r>
            <a:endParaRPr sz="1650">
              <a:latin typeface="Tahoma"/>
              <a:cs typeface="Tahoma"/>
            </a:endParaRPr>
          </a:p>
          <a:p>
            <a:pPr marL="142875" marR="10527030">
              <a:lnSpc>
                <a:spcPts val="1880"/>
              </a:lnSpc>
              <a:spcBef>
                <a:spcPts val="95"/>
              </a:spcBef>
            </a:pPr>
            <a:r>
              <a:rPr sz="1650" u="none" spc="240" dirty="0">
                <a:solidFill>
                  <a:srgbClr val="0077AA"/>
                </a:solidFill>
                <a:latin typeface="Tahoma"/>
                <a:cs typeface="Tahoma"/>
              </a:rPr>
              <a:t>type</a:t>
            </a:r>
            <a:r>
              <a:rPr sz="1650" u="none" spc="24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Opaque </a:t>
            </a:r>
            <a:r>
              <a:rPr sz="1650" u="none" spc="220" dirty="0">
                <a:solidFill>
                  <a:srgbClr val="0077AA"/>
                </a:solidFill>
                <a:latin typeface="Tahoma"/>
                <a:cs typeface="Tahoma"/>
              </a:rPr>
              <a:t>data</a:t>
            </a:r>
            <a:r>
              <a:rPr sz="1650" u="none" spc="220" dirty="0">
                <a:solidFill>
                  <a:srgbClr val="999999"/>
                </a:solidFill>
                <a:latin typeface="Tahoma"/>
                <a:cs typeface="Tahoma"/>
              </a:rPr>
              <a:t>:</a:t>
            </a:r>
            <a:endParaRPr sz="1650">
              <a:latin typeface="Tahoma"/>
              <a:cs typeface="Tahoma"/>
            </a:endParaRPr>
          </a:p>
          <a:p>
            <a:pPr marL="394970">
              <a:lnSpc>
                <a:spcPts val="1770"/>
              </a:lnSpc>
            </a:pPr>
            <a:r>
              <a:rPr sz="1650" u="none" spc="120" dirty="0">
                <a:solidFill>
                  <a:srgbClr val="0077AA"/>
                </a:solidFill>
                <a:latin typeface="Tahoma"/>
                <a:cs typeface="Tahoma"/>
              </a:rPr>
              <a:t>username</a:t>
            </a:r>
            <a:r>
              <a:rPr sz="1650" u="none" spc="120" dirty="0">
                <a:solidFill>
                  <a:srgbClr val="999999"/>
                </a:solidFill>
                <a:latin typeface="Tahoma"/>
                <a:cs typeface="Tahoma"/>
              </a:rPr>
              <a:t>:</a:t>
            </a:r>
            <a:r>
              <a:rPr sz="1650" u="none" spc="-5" dirty="0">
                <a:solidFill>
                  <a:srgbClr val="999999"/>
                </a:solidFill>
                <a:latin typeface="Tahoma"/>
                <a:cs typeface="Tahoma"/>
              </a:rPr>
              <a:t>  </a:t>
            </a:r>
            <a:r>
              <a:rPr sz="1650" u="none" spc="-10" dirty="0">
                <a:solidFill>
                  <a:srgbClr val="000000"/>
                </a:solidFill>
                <a:latin typeface="Tahoma"/>
                <a:cs typeface="Tahoma"/>
              </a:rPr>
              <a:t>YWRtaW4=</a:t>
            </a:r>
            <a:endParaRPr sz="1650">
              <a:latin typeface="Tahoma"/>
              <a:cs typeface="Tahoma"/>
            </a:endParaRPr>
          </a:p>
          <a:p>
            <a:pPr marL="394970">
              <a:lnSpc>
                <a:spcPts val="1930"/>
              </a:lnSpc>
            </a:pPr>
            <a:r>
              <a:rPr sz="1650" u="none" spc="155" dirty="0">
                <a:solidFill>
                  <a:srgbClr val="0077AA"/>
                </a:solidFill>
                <a:latin typeface="Tahoma"/>
                <a:cs typeface="Tahoma"/>
              </a:rPr>
              <a:t>password</a:t>
            </a:r>
            <a:r>
              <a:rPr sz="1650" u="none" spc="155" dirty="0">
                <a:solidFill>
                  <a:srgbClr val="999999"/>
                </a:solidFill>
                <a:latin typeface="Tahoma"/>
                <a:cs typeface="Tahoma"/>
              </a:rPr>
              <a:t>:</a:t>
            </a:r>
            <a:r>
              <a:rPr sz="1650" u="none" dirty="0">
                <a:solidFill>
                  <a:srgbClr val="999999"/>
                </a:solidFill>
                <a:latin typeface="Tahoma"/>
                <a:cs typeface="Tahoma"/>
              </a:rPr>
              <a:t>  </a:t>
            </a:r>
            <a:r>
              <a:rPr sz="1650" u="none" spc="-10" dirty="0">
                <a:solidFill>
                  <a:srgbClr val="000000"/>
                </a:solidFill>
                <a:latin typeface="Tahoma"/>
                <a:cs typeface="Tahoma"/>
              </a:rPr>
              <a:t>MWYyZDFlMmU2N2Rm</a:t>
            </a:r>
            <a:endParaRPr sz="1650">
              <a:latin typeface="Tahoma"/>
              <a:cs typeface="Tahoma"/>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257675"/>
            <a:chOff x="809624" y="1552574"/>
            <a:chExt cx="12211050" cy="4257675"/>
          </a:xfrm>
        </p:grpSpPr>
        <p:sp>
          <p:nvSpPr>
            <p:cNvPr id="4" name="object 4"/>
            <p:cNvSpPr/>
            <p:nvPr/>
          </p:nvSpPr>
          <p:spPr>
            <a:xfrm>
              <a:off x="809612" y="155257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sp>
          <p:nvSpPr>
            <p:cNvPr id="6" name="object 6"/>
            <p:cNvSpPr/>
            <p:nvPr/>
          </p:nvSpPr>
          <p:spPr>
            <a:xfrm>
              <a:off x="3498809" y="5502017"/>
              <a:ext cx="488950" cy="159385"/>
            </a:xfrm>
            <a:custGeom>
              <a:avLst/>
              <a:gdLst/>
              <a:ahLst/>
              <a:cxnLst/>
              <a:rect l="l" t="t" r="r" b="b"/>
              <a:pathLst>
                <a:path w="488950" h="159385">
                  <a:moveTo>
                    <a:pt x="58117" y="32537"/>
                  </a:moveTo>
                  <a:lnTo>
                    <a:pt x="30593" y="32537"/>
                  </a:lnTo>
                  <a:lnTo>
                    <a:pt x="30593" y="0"/>
                  </a:lnTo>
                  <a:lnTo>
                    <a:pt x="58117" y="0"/>
                  </a:lnTo>
                  <a:lnTo>
                    <a:pt x="58117" y="32537"/>
                  </a:lnTo>
                  <a:close/>
                </a:path>
                <a:path w="488950" h="159385">
                  <a:moveTo>
                    <a:pt x="100886" y="55866"/>
                  </a:moveTo>
                  <a:lnTo>
                    <a:pt x="0" y="55866"/>
                  </a:lnTo>
                  <a:lnTo>
                    <a:pt x="0" y="32537"/>
                  </a:lnTo>
                  <a:lnTo>
                    <a:pt x="100886" y="32537"/>
                  </a:lnTo>
                  <a:lnTo>
                    <a:pt x="100886" y="55866"/>
                  </a:lnTo>
                  <a:close/>
                </a:path>
                <a:path w="488950" h="159385">
                  <a:moveTo>
                    <a:pt x="100886" y="155832"/>
                  </a:moveTo>
                  <a:lnTo>
                    <a:pt x="73516" y="155832"/>
                  </a:lnTo>
                  <a:lnTo>
                    <a:pt x="62843" y="155224"/>
                  </a:lnTo>
                  <a:lnTo>
                    <a:pt x="31217" y="124231"/>
                  </a:lnTo>
                  <a:lnTo>
                    <a:pt x="30593" y="113727"/>
                  </a:lnTo>
                  <a:lnTo>
                    <a:pt x="30593" y="55866"/>
                  </a:lnTo>
                  <a:lnTo>
                    <a:pt x="58117" y="55866"/>
                  </a:lnTo>
                  <a:lnTo>
                    <a:pt x="58117" y="121026"/>
                  </a:lnTo>
                  <a:lnTo>
                    <a:pt x="59294" y="125920"/>
                  </a:lnTo>
                  <a:lnTo>
                    <a:pt x="61647" y="128410"/>
                  </a:lnTo>
                  <a:lnTo>
                    <a:pt x="64034" y="130866"/>
                  </a:lnTo>
                  <a:lnTo>
                    <a:pt x="68605" y="132094"/>
                  </a:lnTo>
                  <a:lnTo>
                    <a:pt x="100886" y="132094"/>
                  </a:lnTo>
                  <a:lnTo>
                    <a:pt x="100886" y="155832"/>
                  </a:lnTo>
                  <a:close/>
                </a:path>
                <a:path w="488950" h="159385">
                  <a:moveTo>
                    <a:pt x="239631" y="46248"/>
                  </a:moveTo>
                  <a:lnTo>
                    <a:pt x="175528" y="46248"/>
                  </a:lnTo>
                  <a:lnTo>
                    <a:pt x="175876" y="43729"/>
                  </a:lnTo>
                  <a:lnTo>
                    <a:pt x="210726" y="29774"/>
                  </a:lnTo>
                  <a:lnTo>
                    <a:pt x="215774" y="29774"/>
                  </a:lnTo>
                  <a:lnTo>
                    <a:pt x="220515" y="30423"/>
                  </a:lnTo>
                  <a:lnTo>
                    <a:pt x="229382" y="32981"/>
                  </a:lnTo>
                  <a:lnTo>
                    <a:pt x="234277" y="35402"/>
                  </a:lnTo>
                  <a:lnTo>
                    <a:pt x="239631" y="38983"/>
                  </a:lnTo>
                  <a:lnTo>
                    <a:pt x="239631" y="46248"/>
                  </a:lnTo>
                  <a:close/>
                </a:path>
                <a:path w="488950" h="159385">
                  <a:moveTo>
                    <a:pt x="177421" y="155832"/>
                  </a:moveTo>
                  <a:lnTo>
                    <a:pt x="149795" y="155832"/>
                  </a:lnTo>
                  <a:lnTo>
                    <a:pt x="149795" y="32537"/>
                  </a:lnTo>
                  <a:lnTo>
                    <a:pt x="177421" y="32537"/>
                  </a:lnTo>
                  <a:lnTo>
                    <a:pt x="175876" y="43729"/>
                  </a:lnTo>
                  <a:lnTo>
                    <a:pt x="174642" y="44918"/>
                  </a:lnTo>
                  <a:lnTo>
                    <a:pt x="175528" y="46248"/>
                  </a:lnTo>
                  <a:lnTo>
                    <a:pt x="239631" y="46248"/>
                  </a:lnTo>
                  <a:lnTo>
                    <a:pt x="239631" y="55866"/>
                  </a:lnTo>
                  <a:lnTo>
                    <a:pt x="209294" y="55866"/>
                  </a:lnTo>
                  <a:lnTo>
                    <a:pt x="201978" y="56470"/>
                  </a:lnTo>
                  <a:lnTo>
                    <a:pt x="177421" y="94491"/>
                  </a:lnTo>
                  <a:lnTo>
                    <a:pt x="177421" y="155832"/>
                  </a:lnTo>
                  <a:close/>
                </a:path>
                <a:path w="488950" h="159385">
                  <a:moveTo>
                    <a:pt x="175528" y="46248"/>
                  </a:moveTo>
                  <a:lnTo>
                    <a:pt x="174642" y="44918"/>
                  </a:lnTo>
                  <a:lnTo>
                    <a:pt x="175876" y="43729"/>
                  </a:lnTo>
                  <a:lnTo>
                    <a:pt x="175528" y="46248"/>
                  </a:lnTo>
                  <a:close/>
                </a:path>
                <a:path w="488950" h="159385">
                  <a:moveTo>
                    <a:pt x="239631" y="69423"/>
                  </a:moveTo>
                  <a:lnTo>
                    <a:pt x="231310" y="62943"/>
                  </a:lnTo>
                  <a:lnTo>
                    <a:pt x="225290" y="59072"/>
                  </a:lnTo>
                  <a:lnTo>
                    <a:pt x="221572" y="57810"/>
                  </a:lnTo>
                  <a:lnTo>
                    <a:pt x="217764" y="56470"/>
                  </a:lnTo>
                  <a:lnTo>
                    <a:pt x="217611" y="56470"/>
                  </a:lnTo>
                  <a:lnTo>
                    <a:pt x="213796" y="55866"/>
                  </a:lnTo>
                  <a:lnTo>
                    <a:pt x="239631" y="55866"/>
                  </a:lnTo>
                  <a:lnTo>
                    <a:pt x="239631" y="69423"/>
                  </a:lnTo>
                  <a:close/>
                </a:path>
                <a:path w="488950" h="159385">
                  <a:moveTo>
                    <a:pt x="306497" y="158799"/>
                  </a:moveTo>
                  <a:lnTo>
                    <a:pt x="298005" y="158799"/>
                  </a:lnTo>
                  <a:lnTo>
                    <a:pt x="288738" y="157990"/>
                  </a:lnTo>
                  <a:lnTo>
                    <a:pt x="261285" y="129920"/>
                  </a:lnTo>
                  <a:lnTo>
                    <a:pt x="258867" y="108100"/>
                  </a:lnTo>
                  <a:lnTo>
                    <a:pt x="258867" y="32742"/>
                  </a:lnTo>
                  <a:lnTo>
                    <a:pt x="286391" y="32742"/>
                  </a:lnTo>
                  <a:lnTo>
                    <a:pt x="286391" y="117445"/>
                  </a:lnTo>
                  <a:lnTo>
                    <a:pt x="287841" y="124062"/>
                  </a:lnTo>
                  <a:lnTo>
                    <a:pt x="290740" y="127950"/>
                  </a:lnTo>
                  <a:lnTo>
                    <a:pt x="293673" y="131804"/>
                  </a:lnTo>
                  <a:lnTo>
                    <a:pt x="298243" y="133731"/>
                  </a:lnTo>
                  <a:lnTo>
                    <a:pt x="355150" y="133731"/>
                  </a:lnTo>
                  <a:lnTo>
                    <a:pt x="355150" y="145395"/>
                  </a:lnTo>
                  <a:lnTo>
                    <a:pt x="329212" y="145395"/>
                  </a:lnTo>
                  <a:lnTo>
                    <a:pt x="328861" y="147568"/>
                  </a:lnTo>
                  <a:lnTo>
                    <a:pt x="326944" y="149249"/>
                  </a:lnTo>
                  <a:lnTo>
                    <a:pt x="313983" y="156889"/>
                  </a:lnTo>
                  <a:lnTo>
                    <a:pt x="306497" y="158799"/>
                  </a:lnTo>
                  <a:close/>
                </a:path>
                <a:path w="488950" h="159385">
                  <a:moveTo>
                    <a:pt x="355150" y="133731"/>
                  </a:moveTo>
                  <a:lnTo>
                    <a:pt x="311886" y="133731"/>
                  </a:lnTo>
                  <a:lnTo>
                    <a:pt x="317582" y="131105"/>
                  </a:lnTo>
                  <a:lnTo>
                    <a:pt x="325528" y="120566"/>
                  </a:lnTo>
                  <a:lnTo>
                    <a:pt x="327524" y="112568"/>
                  </a:lnTo>
                  <a:lnTo>
                    <a:pt x="327524" y="32742"/>
                  </a:lnTo>
                  <a:lnTo>
                    <a:pt x="355150" y="32742"/>
                  </a:lnTo>
                  <a:lnTo>
                    <a:pt x="355150" y="133731"/>
                  </a:lnTo>
                  <a:close/>
                </a:path>
                <a:path w="488950" h="159385">
                  <a:moveTo>
                    <a:pt x="328861" y="147568"/>
                  </a:moveTo>
                  <a:lnTo>
                    <a:pt x="329137" y="145856"/>
                  </a:lnTo>
                  <a:lnTo>
                    <a:pt x="329212" y="145395"/>
                  </a:lnTo>
                  <a:lnTo>
                    <a:pt x="329860" y="146691"/>
                  </a:lnTo>
                  <a:lnTo>
                    <a:pt x="328861" y="147568"/>
                  </a:lnTo>
                  <a:close/>
                </a:path>
                <a:path w="488950" h="159385">
                  <a:moveTo>
                    <a:pt x="355150" y="155832"/>
                  </a:moveTo>
                  <a:lnTo>
                    <a:pt x="327524" y="155832"/>
                  </a:lnTo>
                  <a:lnTo>
                    <a:pt x="328861" y="147568"/>
                  </a:lnTo>
                  <a:lnTo>
                    <a:pt x="329860" y="146691"/>
                  </a:lnTo>
                  <a:lnTo>
                    <a:pt x="329212" y="145395"/>
                  </a:lnTo>
                  <a:lnTo>
                    <a:pt x="355150" y="145395"/>
                  </a:lnTo>
                  <a:lnTo>
                    <a:pt x="355150" y="155832"/>
                  </a:lnTo>
                  <a:close/>
                </a:path>
                <a:path w="488950" h="159385">
                  <a:moveTo>
                    <a:pt x="445310" y="158799"/>
                  </a:moveTo>
                  <a:lnTo>
                    <a:pt x="438796" y="158799"/>
                  </a:lnTo>
                  <a:lnTo>
                    <a:pt x="425267" y="157718"/>
                  </a:lnTo>
                  <a:lnTo>
                    <a:pt x="386811" y="132052"/>
                  </a:lnTo>
                  <a:lnTo>
                    <a:pt x="377682" y="94594"/>
                  </a:lnTo>
                  <a:lnTo>
                    <a:pt x="377660" y="94287"/>
                  </a:lnTo>
                  <a:lnTo>
                    <a:pt x="386620" y="57026"/>
                  </a:lnTo>
                  <a:lnTo>
                    <a:pt x="423767" y="30785"/>
                  </a:lnTo>
                  <a:lnTo>
                    <a:pt x="424533" y="30785"/>
                  </a:lnTo>
                  <a:lnTo>
                    <a:pt x="436033" y="29774"/>
                  </a:lnTo>
                  <a:lnTo>
                    <a:pt x="473687" y="45941"/>
                  </a:lnTo>
                  <a:lnTo>
                    <a:pt x="479784" y="54424"/>
                  </a:lnTo>
                  <a:lnTo>
                    <a:pt x="427394" y="54424"/>
                  </a:lnTo>
                  <a:lnTo>
                    <a:pt x="420907" y="57026"/>
                  </a:lnTo>
                  <a:lnTo>
                    <a:pt x="410778" y="67394"/>
                  </a:lnTo>
                  <a:lnTo>
                    <a:pt x="408117" y="71657"/>
                  </a:lnTo>
                  <a:lnTo>
                    <a:pt x="407943" y="73788"/>
                  </a:lnTo>
                  <a:lnTo>
                    <a:pt x="407853" y="74897"/>
                  </a:lnTo>
                  <a:lnTo>
                    <a:pt x="487253" y="74897"/>
                  </a:lnTo>
                  <a:lnTo>
                    <a:pt x="488370" y="84669"/>
                  </a:lnTo>
                  <a:lnTo>
                    <a:pt x="488370" y="94594"/>
                  </a:lnTo>
                  <a:lnTo>
                    <a:pt x="406820" y="94594"/>
                  </a:lnTo>
                  <a:lnTo>
                    <a:pt x="406893" y="98328"/>
                  </a:lnTo>
                  <a:lnTo>
                    <a:pt x="407016" y="104691"/>
                  </a:lnTo>
                  <a:lnTo>
                    <a:pt x="408369" y="113139"/>
                  </a:lnTo>
                  <a:lnTo>
                    <a:pt x="410797" y="119764"/>
                  </a:lnTo>
                  <a:lnTo>
                    <a:pt x="410879" y="119988"/>
                  </a:lnTo>
                  <a:lnTo>
                    <a:pt x="439001" y="134140"/>
                  </a:lnTo>
                  <a:lnTo>
                    <a:pt x="483151" y="134140"/>
                  </a:lnTo>
                  <a:lnTo>
                    <a:pt x="483151" y="148567"/>
                  </a:lnTo>
                  <a:lnTo>
                    <a:pt x="452029" y="158032"/>
                  </a:lnTo>
                  <a:lnTo>
                    <a:pt x="445310" y="158799"/>
                  </a:lnTo>
                  <a:close/>
                </a:path>
                <a:path w="488950" h="159385">
                  <a:moveTo>
                    <a:pt x="487253" y="74897"/>
                  </a:moveTo>
                  <a:lnTo>
                    <a:pt x="460385" y="74897"/>
                  </a:lnTo>
                  <a:lnTo>
                    <a:pt x="460038" y="71657"/>
                  </a:lnTo>
                  <a:lnTo>
                    <a:pt x="459976" y="71077"/>
                  </a:lnTo>
                  <a:lnTo>
                    <a:pt x="457657" y="66712"/>
                  </a:lnTo>
                  <a:lnTo>
                    <a:pt x="449349" y="57026"/>
                  </a:lnTo>
                  <a:lnTo>
                    <a:pt x="449233" y="56889"/>
                  </a:lnTo>
                  <a:lnTo>
                    <a:pt x="443138" y="54424"/>
                  </a:lnTo>
                  <a:lnTo>
                    <a:pt x="479784" y="54424"/>
                  </a:lnTo>
                  <a:lnTo>
                    <a:pt x="484264" y="63706"/>
                  </a:lnTo>
                  <a:lnTo>
                    <a:pt x="487126" y="73788"/>
                  </a:lnTo>
                  <a:lnTo>
                    <a:pt x="487253" y="74897"/>
                  </a:lnTo>
                  <a:close/>
                </a:path>
                <a:path w="488950" h="159385">
                  <a:moveTo>
                    <a:pt x="488370" y="98328"/>
                  </a:moveTo>
                  <a:lnTo>
                    <a:pt x="403087" y="94594"/>
                  </a:lnTo>
                  <a:lnTo>
                    <a:pt x="488370" y="94594"/>
                  </a:lnTo>
                  <a:lnTo>
                    <a:pt x="488370" y="98328"/>
                  </a:lnTo>
                  <a:close/>
                </a:path>
                <a:path w="488950" h="159385">
                  <a:moveTo>
                    <a:pt x="483151" y="134140"/>
                  </a:moveTo>
                  <a:lnTo>
                    <a:pt x="444594" y="134140"/>
                  </a:lnTo>
                  <a:lnTo>
                    <a:pt x="450494" y="133236"/>
                  </a:lnTo>
                  <a:lnTo>
                    <a:pt x="456702" y="131429"/>
                  </a:lnTo>
                  <a:lnTo>
                    <a:pt x="461847" y="129683"/>
                  </a:lnTo>
                  <a:lnTo>
                    <a:pt x="467970" y="127157"/>
                  </a:lnTo>
                  <a:lnTo>
                    <a:pt x="475071" y="123851"/>
                  </a:lnTo>
                  <a:lnTo>
                    <a:pt x="483151" y="119764"/>
                  </a:lnTo>
                  <a:lnTo>
                    <a:pt x="483151" y="134140"/>
                  </a:lnTo>
                  <a:close/>
                </a:path>
              </a:pathLst>
            </a:custGeom>
            <a:solidFill>
              <a:srgbClr val="ED9900"/>
            </a:solidFill>
          </p:spPr>
          <p:txBody>
            <a:bodyPr wrap="square" lIns="0" tIns="0" rIns="0" bIns="0" rtlCol="0"/>
            <a:lstStyle/>
            <a:p>
              <a:endParaRPr/>
            </a:p>
          </p:txBody>
        </p:sp>
      </p:grpSp>
      <p:sp>
        <p:nvSpPr>
          <p:cNvPr id="7" name="object 7"/>
          <p:cNvSpPr txBox="1">
            <a:spLocks noGrp="1"/>
          </p:cNvSpPr>
          <p:nvPr>
            <p:ph type="title"/>
          </p:nvPr>
        </p:nvSpPr>
        <p:spPr>
          <a:xfrm>
            <a:off x="796924" y="571563"/>
            <a:ext cx="6998970" cy="558800"/>
          </a:xfrm>
          <a:prstGeom prst="rect">
            <a:avLst/>
          </a:prstGeom>
        </p:spPr>
        <p:txBody>
          <a:bodyPr vert="horz" wrap="square" lIns="0" tIns="12700" rIns="0" bIns="0" rtlCol="0">
            <a:spAutoFit/>
          </a:bodyPr>
          <a:lstStyle/>
          <a:p>
            <a:pPr marL="12700">
              <a:lnSpc>
                <a:spcPct val="100000"/>
              </a:lnSpc>
              <a:spcBef>
                <a:spcPts val="100"/>
              </a:spcBef>
            </a:pPr>
            <a:r>
              <a:rPr spc="-70" dirty="0"/>
              <a:t>USE</a:t>
            </a:r>
            <a:r>
              <a:rPr spc="-130" dirty="0"/>
              <a:t> </a:t>
            </a:r>
            <a:r>
              <a:rPr spc="75" dirty="0"/>
              <a:t>A</a:t>
            </a:r>
            <a:r>
              <a:rPr spc="-100" dirty="0"/>
              <a:t> </a:t>
            </a:r>
            <a:r>
              <a:rPr spc="-150" dirty="0"/>
              <a:t>SECRET</a:t>
            </a:r>
            <a:r>
              <a:rPr spc="-95" dirty="0"/>
              <a:t> </a:t>
            </a:r>
            <a:r>
              <a:rPr dirty="0"/>
              <a:t>TO</a:t>
            </a:r>
            <a:r>
              <a:rPr spc="-100" dirty="0"/>
              <a:t> </a:t>
            </a:r>
            <a:r>
              <a:rPr spc="-165" dirty="0"/>
              <a:t>CREATE</a:t>
            </a:r>
            <a:r>
              <a:rPr spc="-80" dirty="0"/>
              <a:t> </a:t>
            </a:r>
            <a:r>
              <a:rPr spc="-105" dirty="0"/>
              <a:t>FILES</a:t>
            </a:r>
          </a:p>
        </p:txBody>
      </p:sp>
      <p:sp>
        <p:nvSpPr>
          <p:cNvPr id="8" name="object 8"/>
          <p:cNvSpPr txBox="1">
            <a:spLocks noGrp="1"/>
          </p:cNvSpPr>
          <p:nvPr>
            <p:ph type="body" idx="1"/>
          </p:nvPr>
        </p:nvSpPr>
        <p:spPr>
          <a:prstGeom prst="rect">
            <a:avLst/>
          </a:prstGeom>
        </p:spPr>
        <p:txBody>
          <a:bodyPr vert="horz" wrap="square" lIns="0" tIns="311785" rIns="0" bIns="0" rtlCol="0">
            <a:spAutoFit/>
          </a:bodyPr>
          <a:lstStyle/>
          <a:p>
            <a:pPr marL="142240">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240"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mypod</a:t>
            </a:r>
            <a:endParaRPr sz="1650">
              <a:latin typeface="Tahoma"/>
              <a:cs typeface="Tahoma"/>
            </a:endParaRPr>
          </a:p>
          <a:p>
            <a:pPr marL="142240">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150" dirty="0">
                <a:solidFill>
                  <a:srgbClr val="0077AA"/>
                </a:solidFill>
                <a:latin typeface="Tahoma"/>
                <a:cs typeface="Tahoma"/>
              </a:rPr>
              <a:t>volumes</a:t>
            </a:r>
            <a:r>
              <a:rPr sz="1650" u="none" spc="150" dirty="0">
                <a:solidFill>
                  <a:srgbClr val="999999"/>
                </a:solidFill>
                <a:latin typeface="Tahoma"/>
                <a:cs typeface="Tahoma"/>
              </a:rPr>
              <a:t>:</a:t>
            </a:r>
            <a:endParaRPr sz="1650">
              <a:latin typeface="Tahoma"/>
              <a:cs typeface="Tahoma"/>
            </a:endParaRPr>
          </a:p>
          <a:p>
            <a:pPr marL="897890" marR="10148570" indent="-250825">
              <a:lnSpc>
                <a:spcPts val="1880"/>
              </a:lnSpc>
              <a:spcBef>
                <a:spcPts val="95"/>
              </a:spcBef>
              <a:buClr>
                <a:srgbClr val="999999"/>
              </a:buClr>
              <a:buChar char="-"/>
              <a:tabLst>
                <a:tab pos="899794"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90" dirty="0">
                <a:solidFill>
                  <a:srgbClr val="000000"/>
                </a:solidFill>
                <a:latin typeface="Tahoma"/>
                <a:cs typeface="Tahoma"/>
              </a:rPr>
              <a:t>foo 	</a:t>
            </a:r>
            <a:r>
              <a:rPr sz="1650" u="none" spc="270" dirty="0">
                <a:solidFill>
                  <a:srgbClr val="0077AA"/>
                </a:solidFill>
                <a:latin typeface="Tahoma"/>
                <a:cs typeface="Tahoma"/>
              </a:rPr>
              <a:t>secret</a:t>
            </a:r>
            <a:r>
              <a:rPr sz="1650" u="none" spc="270" dirty="0">
                <a:solidFill>
                  <a:srgbClr val="999999"/>
                </a:solidFill>
                <a:latin typeface="Tahoma"/>
                <a:cs typeface="Tahoma"/>
              </a:rPr>
              <a:t>:</a:t>
            </a:r>
            <a:endParaRPr sz="1650">
              <a:latin typeface="Tahoma"/>
              <a:cs typeface="Tahoma"/>
            </a:endParaRPr>
          </a:p>
          <a:p>
            <a:pPr marL="1151890">
              <a:lnSpc>
                <a:spcPts val="1770"/>
              </a:lnSpc>
            </a:pPr>
            <a:r>
              <a:rPr sz="1650" u="none" spc="150" dirty="0">
                <a:solidFill>
                  <a:srgbClr val="0077AA"/>
                </a:solidFill>
                <a:latin typeface="Tahoma"/>
                <a:cs typeface="Tahoma"/>
              </a:rPr>
              <a:t>secretName</a:t>
            </a:r>
            <a:r>
              <a:rPr sz="1650" u="none" spc="150" dirty="0">
                <a:solidFill>
                  <a:srgbClr val="999999"/>
                </a:solidFill>
                <a:latin typeface="Tahoma"/>
                <a:cs typeface="Tahoma"/>
              </a:rPr>
              <a:t>:</a:t>
            </a:r>
            <a:r>
              <a:rPr sz="1650" u="none" dirty="0">
                <a:solidFill>
                  <a:srgbClr val="999999"/>
                </a:solidFill>
                <a:latin typeface="Tahoma"/>
                <a:cs typeface="Tahoma"/>
              </a:rPr>
              <a:t>  </a:t>
            </a:r>
            <a:r>
              <a:rPr sz="1650" u="none" spc="150" dirty="0">
                <a:solidFill>
                  <a:srgbClr val="000000"/>
                </a:solidFill>
                <a:latin typeface="Tahoma"/>
                <a:cs typeface="Tahoma"/>
              </a:rPr>
              <a:t>mysecret</a:t>
            </a:r>
            <a:endParaRPr sz="1650">
              <a:latin typeface="Tahoma"/>
              <a:cs typeface="Tahoma"/>
            </a:endParaRPr>
          </a:p>
          <a:p>
            <a:pPr marL="394970">
              <a:lnSpc>
                <a:spcPts val="1875"/>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mypod</a:t>
            </a:r>
            <a:endParaRPr sz="1650">
              <a:latin typeface="Tahoma"/>
              <a:cs typeface="Tahoma"/>
            </a:endParaRPr>
          </a:p>
          <a:p>
            <a:pPr marL="899794" marR="8886825">
              <a:lnSpc>
                <a:spcPts val="1880"/>
              </a:lnSpc>
              <a:spcBef>
                <a:spcPts val="95"/>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80" dirty="0">
                <a:solidFill>
                  <a:srgbClr val="000000"/>
                </a:solidFill>
                <a:latin typeface="Tahoma"/>
                <a:cs typeface="Tahoma"/>
              </a:rPr>
              <a:t>redis</a:t>
            </a:r>
            <a:r>
              <a:rPr sz="1650" u="none" spc="280" dirty="0">
                <a:solidFill>
                  <a:srgbClr val="999999"/>
                </a:solidFill>
                <a:latin typeface="Tahoma"/>
                <a:cs typeface="Tahoma"/>
              </a:rPr>
              <a:t>:</a:t>
            </a:r>
            <a:r>
              <a:rPr sz="1650" u="none" spc="280" dirty="0">
                <a:solidFill>
                  <a:srgbClr val="000000"/>
                </a:solidFill>
                <a:latin typeface="Tahoma"/>
                <a:cs typeface="Tahoma"/>
              </a:rPr>
              <a:t>alpine </a:t>
            </a:r>
            <a:r>
              <a:rPr sz="1650" u="none" spc="114" dirty="0">
                <a:solidFill>
                  <a:srgbClr val="0077AA"/>
                </a:solidFill>
                <a:latin typeface="Tahoma"/>
                <a:cs typeface="Tahoma"/>
              </a:rPr>
              <a:t>volumeMounts</a:t>
            </a:r>
            <a:r>
              <a:rPr sz="1650" u="none" spc="114" dirty="0">
                <a:solidFill>
                  <a:srgbClr val="999999"/>
                </a:solidFill>
                <a:latin typeface="Tahoma"/>
                <a:cs typeface="Tahoma"/>
              </a:rPr>
              <a:t>:</a:t>
            </a:r>
            <a:endParaRPr sz="1650">
              <a:latin typeface="Tahoma"/>
              <a:cs typeface="Tahoma"/>
            </a:endParaRPr>
          </a:p>
          <a:p>
            <a:pPr marL="1151890">
              <a:lnSpc>
                <a:spcPts val="1770"/>
              </a:lnSpc>
            </a:pPr>
            <a:r>
              <a:rPr sz="1650" u="none" spc="390" dirty="0">
                <a:solidFill>
                  <a:srgbClr val="999999"/>
                </a:solidFill>
                <a:latin typeface="Tahoma"/>
                <a:cs typeface="Tahoma"/>
              </a:rPr>
              <a:t>-</a:t>
            </a:r>
            <a:r>
              <a:rPr sz="1650" u="none" spc="480" dirty="0">
                <a:solidFill>
                  <a:srgbClr val="999999"/>
                </a:solidFill>
                <a:latin typeface="Tahoma"/>
                <a:cs typeface="Tahoma"/>
              </a:rPr>
              <a: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80" dirty="0">
                <a:solidFill>
                  <a:srgbClr val="999999"/>
                </a:solidFill>
                <a:latin typeface="Tahoma"/>
                <a:cs typeface="Tahoma"/>
              </a:rPr>
              <a:t> </a:t>
            </a:r>
            <a:r>
              <a:rPr sz="1650" u="none" spc="190" dirty="0">
                <a:solidFill>
                  <a:srgbClr val="000000"/>
                </a:solidFill>
                <a:latin typeface="Tahoma"/>
                <a:cs typeface="Tahoma"/>
              </a:rPr>
              <a:t>foo</a:t>
            </a:r>
            <a:endParaRPr sz="1650">
              <a:latin typeface="Tahoma"/>
              <a:cs typeface="Tahoma"/>
            </a:endParaRPr>
          </a:p>
          <a:p>
            <a:pPr marL="1403985" marR="8129905">
              <a:lnSpc>
                <a:spcPts val="1880"/>
              </a:lnSpc>
              <a:spcBef>
                <a:spcPts val="90"/>
              </a:spcBef>
            </a:pPr>
            <a:r>
              <a:rPr sz="1650" u="none" spc="135" dirty="0">
                <a:solidFill>
                  <a:srgbClr val="0077AA"/>
                </a:solidFill>
                <a:latin typeface="Tahoma"/>
                <a:cs typeface="Tahoma"/>
              </a:rPr>
              <a:t>mountPath</a:t>
            </a:r>
            <a:r>
              <a:rPr sz="1650" u="none" spc="135" dirty="0">
                <a:solidFill>
                  <a:srgbClr val="999999"/>
                </a:solidFill>
                <a:latin typeface="Tahoma"/>
                <a:cs typeface="Tahoma"/>
              </a:rPr>
              <a:t>:</a:t>
            </a:r>
            <a:r>
              <a:rPr sz="1650" u="none" spc="475" dirty="0">
                <a:solidFill>
                  <a:srgbClr val="999999"/>
                </a:solidFill>
                <a:latin typeface="Tahoma"/>
                <a:cs typeface="Tahoma"/>
              </a:rPr>
              <a:t> </a:t>
            </a:r>
            <a:r>
              <a:rPr sz="1650" u="none" spc="270" dirty="0">
                <a:solidFill>
                  <a:srgbClr val="669900"/>
                </a:solidFill>
                <a:latin typeface="Tahoma"/>
                <a:cs typeface="Tahoma"/>
              </a:rPr>
              <a:t>"/etc/foo" </a:t>
            </a:r>
            <a:r>
              <a:rPr sz="1650" u="none" spc="185" dirty="0">
                <a:solidFill>
                  <a:srgbClr val="0077AA"/>
                </a:solidFill>
                <a:latin typeface="Tahoma"/>
                <a:cs typeface="Tahoma"/>
              </a:rPr>
              <a:t>readOnly</a:t>
            </a:r>
            <a:r>
              <a:rPr sz="1650" u="none" spc="185" dirty="0">
                <a:solidFill>
                  <a:srgbClr val="999999"/>
                </a:solidFill>
                <a:latin typeface="Tahoma"/>
                <a:cs typeface="Tahoma"/>
              </a:rPr>
              <a:t>:</a:t>
            </a:r>
            <a:endParaRPr sz="1650">
              <a:latin typeface="Tahoma"/>
              <a:cs typeface="Tahoma"/>
            </a:endParaRPr>
          </a:p>
          <a:p>
            <a:pPr>
              <a:lnSpc>
                <a:spcPct val="100000"/>
              </a:lnSpc>
              <a:spcBef>
                <a:spcPts val="705"/>
              </a:spcBef>
            </a:pPr>
            <a:endParaRPr sz="1650">
              <a:latin typeface="Tahoma"/>
              <a:cs typeface="Tahoma"/>
            </a:endParaRPr>
          </a:p>
          <a:p>
            <a:pPr>
              <a:lnSpc>
                <a:spcPct val="100000"/>
              </a:lnSpc>
            </a:pPr>
            <a:r>
              <a:rPr u="none" dirty="0">
                <a:solidFill>
                  <a:srgbClr val="333333"/>
                </a:solidFill>
              </a:rPr>
              <a:t>Each</a:t>
            </a:r>
            <a:r>
              <a:rPr u="none" spc="-65" dirty="0">
                <a:solidFill>
                  <a:srgbClr val="333333"/>
                </a:solidFill>
              </a:rPr>
              <a:t> </a:t>
            </a:r>
            <a:r>
              <a:rPr u="none" spc="50" dirty="0">
                <a:solidFill>
                  <a:srgbClr val="333333"/>
                </a:solidFill>
              </a:rPr>
              <a:t>keys</a:t>
            </a:r>
            <a:r>
              <a:rPr u="none" spc="-60" dirty="0">
                <a:solidFill>
                  <a:srgbClr val="333333"/>
                </a:solidFill>
              </a:rPr>
              <a:t> </a:t>
            </a:r>
            <a:r>
              <a:rPr u="none" spc="-50" dirty="0">
                <a:solidFill>
                  <a:srgbClr val="333333"/>
                </a:solidFill>
              </a:rPr>
              <a:t>will</a:t>
            </a:r>
            <a:r>
              <a:rPr u="none" spc="-60" dirty="0">
                <a:solidFill>
                  <a:srgbClr val="333333"/>
                </a:solidFill>
              </a:rPr>
              <a:t> </a:t>
            </a:r>
            <a:r>
              <a:rPr u="none" spc="55" dirty="0">
                <a:solidFill>
                  <a:srgbClr val="333333"/>
                </a:solidFill>
              </a:rPr>
              <a:t>be</a:t>
            </a:r>
            <a:r>
              <a:rPr u="none" spc="-60" dirty="0">
                <a:solidFill>
                  <a:srgbClr val="333333"/>
                </a:solidFill>
              </a:rPr>
              <a:t> </a:t>
            </a:r>
            <a:r>
              <a:rPr u="none" spc="95" dirty="0">
                <a:solidFill>
                  <a:srgbClr val="333333"/>
                </a:solidFill>
              </a:rPr>
              <a:t>used</a:t>
            </a:r>
            <a:r>
              <a:rPr u="none" spc="-60" dirty="0">
                <a:solidFill>
                  <a:srgbClr val="333333"/>
                </a:solidFill>
              </a:rPr>
              <a:t> </a:t>
            </a:r>
            <a:r>
              <a:rPr u="none" dirty="0">
                <a:solidFill>
                  <a:srgbClr val="333333"/>
                </a:solidFill>
              </a:rPr>
              <a:t>to</a:t>
            </a:r>
            <a:r>
              <a:rPr u="none" spc="-65" dirty="0">
                <a:solidFill>
                  <a:srgbClr val="333333"/>
                </a:solidFill>
              </a:rPr>
              <a:t> </a:t>
            </a:r>
            <a:r>
              <a:rPr u="none" dirty="0">
                <a:solidFill>
                  <a:srgbClr val="333333"/>
                </a:solidFill>
              </a:rPr>
              <a:t>create</a:t>
            </a:r>
            <a:r>
              <a:rPr u="none" spc="-60" dirty="0">
                <a:solidFill>
                  <a:srgbClr val="333333"/>
                </a:solidFill>
              </a:rPr>
              <a:t> </a:t>
            </a:r>
            <a:r>
              <a:rPr u="none" spc="65" dirty="0">
                <a:solidFill>
                  <a:srgbClr val="333333"/>
                </a:solidFill>
              </a:rPr>
              <a:t>a</a:t>
            </a:r>
            <a:r>
              <a:rPr u="none" spc="-60" dirty="0">
                <a:solidFill>
                  <a:srgbClr val="333333"/>
                </a:solidFill>
              </a:rPr>
              <a:t> </a:t>
            </a:r>
            <a:r>
              <a:rPr u="none" spc="-20" dirty="0">
                <a:solidFill>
                  <a:srgbClr val="333333"/>
                </a:solidFill>
              </a:rPr>
              <a:t>file</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002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00249"/>
            <a:ext cx="12211050" cy="4972050"/>
            <a:chOff x="809624" y="2000249"/>
            <a:chExt cx="12211050" cy="4972050"/>
          </a:xfrm>
        </p:grpSpPr>
        <p:sp>
          <p:nvSpPr>
            <p:cNvPr id="4" name="object 4"/>
            <p:cNvSpPr/>
            <p:nvPr/>
          </p:nvSpPr>
          <p:spPr>
            <a:xfrm>
              <a:off x="809612" y="2000249"/>
              <a:ext cx="12211050" cy="4972050"/>
            </a:xfrm>
            <a:custGeom>
              <a:avLst/>
              <a:gdLst/>
              <a:ahLst/>
              <a:cxnLst/>
              <a:rect l="l" t="t" r="r" b="b"/>
              <a:pathLst>
                <a:path w="12211050" h="4972050">
                  <a:moveTo>
                    <a:pt x="12211050" y="0"/>
                  </a:moveTo>
                  <a:lnTo>
                    <a:pt x="12201525" y="0"/>
                  </a:lnTo>
                  <a:lnTo>
                    <a:pt x="12201525" y="4962525"/>
                  </a:lnTo>
                  <a:lnTo>
                    <a:pt x="0" y="4962525"/>
                  </a:lnTo>
                  <a:lnTo>
                    <a:pt x="0" y="4972050"/>
                  </a:lnTo>
                  <a:lnTo>
                    <a:pt x="12201525" y="4972050"/>
                  </a:lnTo>
                  <a:lnTo>
                    <a:pt x="12211050" y="4972050"/>
                  </a:lnTo>
                  <a:lnTo>
                    <a:pt x="12211050" y="496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00249"/>
              <a:ext cx="9525" cy="4972050"/>
            </a:xfrm>
            <a:custGeom>
              <a:avLst/>
              <a:gdLst/>
              <a:ahLst/>
              <a:cxnLst/>
              <a:rect l="l" t="t" r="r" b="b"/>
              <a:pathLst>
                <a:path w="9525" h="4972050">
                  <a:moveTo>
                    <a:pt x="0" y="4972049"/>
                  </a:moveTo>
                  <a:lnTo>
                    <a:pt x="0" y="0"/>
                  </a:lnTo>
                  <a:lnTo>
                    <a:pt x="9524" y="9524"/>
                  </a:lnTo>
                  <a:lnTo>
                    <a:pt x="9524" y="4962524"/>
                  </a:lnTo>
                  <a:lnTo>
                    <a:pt x="0" y="49720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9772650" cy="1006475"/>
          </a:xfrm>
          <a:prstGeom prst="rect">
            <a:avLst/>
          </a:prstGeom>
        </p:spPr>
        <p:txBody>
          <a:bodyPr vert="horz" wrap="square" lIns="0" tIns="98425" rIns="0" bIns="0" rtlCol="0">
            <a:spAutoFit/>
          </a:bodyPr>
          <a:lstStyle/>
          <a:p>
            <a:pPr marL="12700" marR="5080">
              <a:lnSpc>
                <a:spcPts val="3529"/>
              </a:lnSpc>
              <a:spcBef>
                <a:spcPts val="775"/>
              </a:spcBef>
            </a:pPr>
            <a:r>
              <a:rPr spc="-70" dirty="0"/>
              <a:t>USE</a:t>
            </a:r>
            <a:r>
              <a:rPr spc="-105" dirty="0"/>
              <a:t> </a:t>
            </a:r>
            <a:r>
              <a:rPr spc="75" dirty="0"/>
              <a:t>A</a:t>
            </a:r>
            <a:r>
              <a:rPr spc="-95" dirty="0"/>
              <a:t> </a:t>
            </a:r>
            <a:r>
              <a:rPr spc="-150" dirty="0"/>
              <a:t>SECRET</a:t>
            </a:r>
            <a:r>
              <a:rPr spc="-95" dirty="0"/>
              <a:t> </a:t>
            </a:r>
            <a:r>
              <a:rPr dirty="0"/>
              <a:t>TO</a:t>
            </a:r>
            <a:r>
              <a:rPr spc="-95" dirty="0"/>
              <a:t> </a:t>
            </a:r>
            <a:r>
              <a:rPr spc="-65" dirty="0"/>
              <a:t>DEFINE</a:t>
            </a:r>
            <a:r>
              <a:rPr spc="-100" dirty="0"/>
              <a:t> </a:t>
            </a:r>
            <a:r>
              <a:rPr spc="70" dirty="0"/>
              <a:t>AN</a:t>
            </a:r>
            <a:r>
              <a:rPr spc="-95" dirty="0"/>
              <a:t> </a:t>
            </a:r>
            <a:r>
              <a:rPr spc="-10" dirty="0"/>
              <a:t>ENVIRONMENT VARIABLE</a:t>
            </a:r>
          </a:p>
        </p:txBody>
      </p:sp>
      <p:sp>
        <p:nvSpPr>
          <p:cNvPr id="7" name="object 7"/>
          <p:cNvSpPr txBox="1"/>
          <p:nvPr/>
        </p:nvSpPr>
        <p:spPr>
          <a:xfrm>
            <a:off x="949325" y="2073275"/>
            <a:ext cx="3937000" cy="4801235"/>
          </a:xfrm>
          <a:prstGeom prst="rect">
            <a:avLst/>
          </a:prstGeom>
        </p:spPr>
        <p:txBody>
          <a:bodyPr vert="horz" wrap="square" lIns="0" tIns="12700" rIns="0" bIns="0" rtlCol="0">
            <a:spAutoFit/>
          </a:bodyPr>
          <a:lstStyle/>
          <a:p>
            <a:pPr marL="12700">
              <a:lnSpc>
                <a:spcPts val="1925"/>
              </a:lnSpc>
              <a:spcBef>
                <a:spcPts val="100"/>
              </a:spcBef>
            </a:pPr>
            <a:r>
              <a:rPr sz="1650" spc="390" dirty="0">
                <a:solidFill>
                  <a:srgbClr val="999999"/>
                </a:solidFill>
                <a:latin typeface="Tahoma"/>
                <a:cs typeface="Tahoma"/>
              </a:rPr>
              <a:t>--</a:t>
            </a:r>
            <a:r>
              <a:rPr sz="1650" spc="340" dirty="0">
                <a:solidFill>
                  <a:srgbClr val="999999"/>
                </a:solidFill>
                <a:latin typeface="Tahoma"/>
                <a:cs typeface="Tahoma"/>
              </a:rPr>
              <a:t>-</a:t>
            </a:r>
            <a:endParaRPr sz="1650">
              <a:latin typeface="Tahoma"/>
              <a:cs typeface="Tahoma"/>
            </a:endParaRPr>
          </a:p>
          <a:p>
            <a:pPr marL="12700" marR="2149475">
              <a:lnSpc>
                <a:spcPts val="1880"/>
              </a:lnSpc>
              <a:spcBef>
                <a:spcPts val="90"/>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2647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280" dirty="0">
                <a:latin typeface="Tahoma"/>
                <a:cs typeface="Tahoma"/>
              </a:rPr>
              <a:t>secret</a:t>
            </a:r>
            <a:r>
              <a:rPr sz="1650" spc="280" dirty="0">
                <a:solidFill>
                  <a:srgbClr val="999999"/>
                </a:solidFill>
                <a:latin typeface="Tahoma"/>
                <a:cs typeface="Tahoma"/>
              </a:rPr>
              <a:t>-</a:t>
            </a:r>
            <a:r>
              <a:rPr sz="1650" spc="185" dirty="0">
                <a:latin typeface="Tahoma"/>
                <a:cs typeface="Tahoma"/>
              </a:rPr>
              <a:t>env</a:t>
            </a:r>
            <a:r>
              <a:rPr sz="1650" spc="185" dirty="0">
                <a:solidFill>
                  <a:srgbClr val="999999"/>
                </a:solidFill>
                <a:latin typeface="Tahoma"/>
                <a:cs typeface="Tahoma"/>
              </a:rPr>
              <a:t>-</a:t>
            </a:r>
            <a:r>
              <a:rPr sz="1650" spc="55" dirty="0">
                <a:latin typeface="Tahoma"/>
                <a:cs typeface="Tahoma"/>
              </a:rPr>
              <a:t>pod</a:t>
            </a:r>
            <a:endParaRPr sz="1650">
              <a:latin typeface="Tahoma"/>
              <a:cs typeface="Tahoma"/>
            </a:endParaRPr>
          </a:p>
          <a:p>
            <a:pPr marL="12700">
              <a:lnSpc>
                <a:spcPts val="1875"/>
              </a:lnSpc>
            </a:pP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264795">
              <a:lnSpc>
                <a:spcPts val="1875"/>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767715" marR="761365" indent="-250825">
              <a:lnSpc>
                <a:spcPts val="1870"/>
              </a:lnSpc>
              <a:spcBef>
                <a:spcPts val="105"/>
              </a:spcBef>
              <a:buClr>
                <a:srgbClr val="999999"/>
              </a:buClr>
              <a:buChar char="-"/>
              <a:tabLst>
                <a:tab pos="76962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60" dirty="0">
                <a:latin typeface="Tahoma"/>
                <a:cs typeface="Tahoma"/>
              </a:rPr>
              <a:t>mycontainer 	</a:t>
            </a:r>
            <a:r>
              <a:rPr sz="1650" spc="155" dirty="0">
                <a:solidFill>
                  <a:srgbClr val="0077AA"/>
                </a:solidFill>
                <a:latin typeface="Tahoma"/>
                <a:cs typeface="Tahoma"/>
              </a:rPr>
              <a:t>image</a:t>
            </a:r>
            <a:r>
              <a:rPr sz="1650" spc="155" dirty="0">
                <a:solidFill>
                  <a:srgbClr val="999999"/>
                </a:solidFill>
                <a:latin typeface="Tahoma"/>
                <a:cs typeface="Tahoma"/>
              </a:rPr>
              <a:t>:</a:t>
            </a:r>
            <a:r>
              <a:rPr sz="1650" spc="470" dirty="0">
                <a:solidFill>
                  <a:srgbClr val="999999"/>
                </a:solidFill>
                <a:latin typeface="Tahoma"/>
                <a:cs typeface="Tahoma"/>
              </a:rPr>
              <a:t> </a:t>
            </a:r>
            <a:r>
              <a:rPr sz="1650" spc="280" dirty="0">
                <a:latin typeface="Tahoma"/>
                <a:cs typeface="Tahoma"/>
              </a:rPr>
              <a:t>redis</a:t>
            </a:r>
            <a:r>
              <a:rPr sz="1650" spc="280" dirty="0">
                <a:solidFill>
                  <a:srgbClr val="999999"/>
                </a:solidFill>
                <a:latin typeface="Tahoma"/>
                <a:cs typeface="Tahoma"/>
              </a:rPr>
              <a:t>:</a:t>
            </a:r>
            <a:r>
              <a:rPr sz="1650" spc="280" dirty="0">
                <a:latin typeface="Tahoma"/>
                <a:cs typeface="Tahoma"/>
              </a:rPr>
              <a:t>alpine 	</a:t>
            </a:r>
            <a:r>
              <a:rPr sz="1650" spc="170" dirty="0">
                <a:solidFill>
                  <a:srgbClr val="0077AA"/>
                </a:solidFill>
                <a:latin typeface="Tahoma"/>
                <a:cs typeface="Tahoma"/>
              </a:rPr>
              <a:t>env</a:t>
            </a:r>
            <a:r>
              <a:rPr sz="1650" spc="170" dirty="0">
                <a:solidFill>
                  <a:srgbClr val="999999"/>
                </a:solidFill>
                <a:latin typeface="Tahoma"/>
                <a:cs typeface="Tahoma"/>
              </a:rPr>
              <a:t>:</a:t>
            </a:r>
            <a:endParaRPr sz="1650">
              <a:latin typeface="Tahoma"/>
              <a:cs typeface="Tahoma"/>
            </a:endParaRPr>
          </a:p>
          <a:p>
            <a:pPr marL="1272540" lvl="1" indent="-250825">
              <a:lnSpc>
                <a:spcPts val="1789"/>
              </a:lnSpc>
              <a:buClr>
                <a:srgbClr val="999999"/>
              </a:buClr>
              <a:buChar char="-"/>
              <a:tabLst>
                <a:tab pos="127254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0" dirty="0">
                <a:latin typeface="Tahoma"/>
                <a:cs typeface="Tahoma"/>
              </a:rPr>
              <a:t>SECRET_USERNAME</a:t>
            </a:r>
            <a:endParaRPr sz="1650">
              <a:latin typeface="Tahoma"/>
              <a:cs typeface="Tahoma"/>
            </a:endParaRPr>
          </a:p>
          <a:p>
            <a:pPr marL="1526540" marR="762000" indent="-252729">
              <a:lnSpc>
                <a:spcPts val="1880"/>
              </a:lnSpc>
              <a:spcBef>
                <a:spcPts val="90"/>
              </a:spcBef>
            </a:pPr>
            <a:r>
              <a:rPr sz="1650" spc="155" dirty="0">
                <a:solidFill>
                  <a:srgbClr val="0077AA"/>
                </a:solidFill>
                <a:latin typeface="Tahoma"/>
                <a:cs typeface="Tahoma"/>
              </a:rPr>
              <a:t>valueFrom</a:t>
            </a:r>
            <a:r>
              <a:rPr sz="1650" spc="155" dirty="0">
                <a:solidFill>
                  <a:srgbClr val="999999"/>
                </a:solidFill>
                <a:latin typeface="Tahoma"/>
                <a:cs typeface="Tahoma"/>
              </a:rPr>
              <a:t>: </a:t>
            </a:r>
            <a:r>
              <a:rPr sz="1650" spc="210" dirty="0">
                <a:solidFill>
                  <a:srgbClr val="0077AA"/>
                </a:solidFill>
                <a:latin typeface="Tahoma"/>
                <a:cs typeface="Tahoma"/>
              </a:rPr>
              <a:t>secretKeyRef</a:t>
            </a:r>
            <a:r>
              <a:rPr sz="1650" spc="210" dirty="0">
                <a:solidFill>
                  <a:srgbClr val="999999"/>
                </a:solidFill>
                <a:latin typeface="Tahoma"/>
                <a:cs typeface="Tahoma"/>
              </a:rPr>
              <a:t>:</a:t>
            </a:r>
            <a:endParaRPr sz="1650">
              <a:latin typeface="Tahoma"/>
              <a:cs typeface="Tahoma"/>
            </a:endParaRPr>
          </a:p>
          <a:p>
            <a:pPr marL="1778635">
              <a:lnSpc>
                <a:spcPts val="1770"/>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50" dirty="0">
                <a:latin typeface="Tahoma"/>
                <a:cs typeface="Tahoma"/>
              </a:rPr>
              <a:t>mysecret</a:t>
            </a:r>
            <a:endParaRPr sz="1650">
              <a:latin typeface="Tahoma"/>
              <a:cs typeface="Tahoma"/>
            </a:endParaRPr>
          </a:p>
          <a:p>
            <a:pPr marL="1778635">
              <a:lnSpc>
                <a:spcPts val="1875"/>
              </a:lnSpc>
            </a:pPr>
            <a:r>
              <a:rPr sz="1650" spc="210" dirty="0">
                <a:solidFill>
                  <a:srgbClr val="0077AA"/>
                </a:solidFill>
                <a:latin typeface="Tahoma"/>
                <a:cs typeface="Tahoma"/>
              </a:rPr>
              <a:t>key</a:t>
            </a:r>
            <a:r>
              <a:rPr sz="1650" spc="210" dirty="0">
                <a:solidFill>
                  <a:srgbClr val="999999"/>
                </a:solidFill>
                <a:latin typeface="Tahoma"/>
                <a:cs typeface="Tahoma"/>
              </a:rPr>
              <a:t>:</a:t>
            </a:r>
            <a:r>
              <a:rPr sz="1650" spc="484" dirty="0">
                <a:solidFill>
                  <a:srgbClr val="999999"/>
                </a:solidFill>
                <a:latin typeface="Tahoma"/>
                <a:cs typeface="Tahoma"/>
              </a:rPr>
              <a:t> </a:t>
            </a:r>
            <a:r>
              <a:rPr sz="1650" spc="75" dirty="0">
                <a:latin typeface="Tahoma"/>
                <a:cs typeface="Tahoma"/>
              </a:rPr>
              <a:t>username</a:t>
            </a:r>
            <a:endParaRPr sz="1650">
              <a:latin typeface="Tahoma"/>
              <a:cs typeface="Tahoma"/>
            </a:endParaRPr>
          </a:p>
          <a:p>
            <a:pPr marL="1272540" lvl="1" indent="-250825">
              <a:lnSpc>
                <a:spcPts val="1875"/>
              </a:lnSpc>
              <a:buClr>
                <a:srgbClr val="999999"/>
              </a:buClr>
              <a:buChar char="-"/>
              <a:tabLst>
                <a:tab pos="127254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20" dirty="0">
                <a:latin typeface="Tahoma"/>
                <a:cs typeface="Tahoma"/>
              </a:rPr>
              <a:t>SECRET_PASSWORD</a:t>
            </a:r>
            <a:endParaRPr sz="1650">
              <a:latin typeface="Tahoma"/>
              <a:cs typeface="Tahoma"/>
            </a:endParaRPr>
          </a:p>
          <a:p>
            <a:pPr marL="1526540" marR="762000" indent="-252729">
              <a:lnSpc>
                <a:spcPts val="1880"/>
              </a:lnSpc>
              <a:spcBef>
                <a:spcPts val="95"/>
              </a:spcBef>
            </a:pPr>
            <a:r>
              <a:rPr sz="1650" spc="155" dirty="0">
                <a:solidFill>
                  <a:srgbClr val="0077AA"/>
                </a:solidFill>
                <a:latin typeface="Tahoma"/>
                <a:cs typeface="Tahoma"/>
              </a:rPr>
              <a:t>valueFrom</a:t>
            </a:r>
            <a:r>
              <a:rPr sz="1650" spc="155" dirty="0">
                <a:solidFill>
                  <a:srgbClr val="999999"/>
                </a:solidFill>
                <a:latin typeface="Tahoma"/>
                <a:cs typeface="Tahoma"/>
              </a:rPr>
              <a:t>: </a:t>
            </a:r>
            <a:r>
              <a:rPr sz="1650" spc="210" dirty="0">
                <a:solidFill>
                  <a:srgbClr val="0077AA"/>
                </a:solidFill>
                <a:latin typeface="Tahoma"/>
                <a:cs typeface="Tahoma"/>
              </a:rPr>
              <a:t>secretKeyRef</a:t>
            </a:r>
            <a:r>
              <a:rPr sz="1650" spc="210" dirty="0">
                <a:solidFill>
                  <a:srgbClr val="999999"/>
                </a:solidFill>
                <a:latin typeface="Tahoma"/>
                <a:cs typeface="Tahoma"/>
              </a:rPr>
              <a:t>:</a:t>
            </a:r>
            <a:endParaRPr sz="1650">
              <a:latin typeface="Tahoma"/>
              <a:cs typeface="Tahoma"/>
            </a:endParaRPr>
          </a:p>
          <a:p>
            <a:pPr marL="1778635">
              <a:lnSpc>
                <a:spcPts val="1770"/>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50" dirty="0">
                <a:latin typeface="Tahoma"/>
                <a:cs typeface="Tahoma"/>
              </a:rPr>
              <a:t>mysecret</a:t>
            </a:r>
            <a:endParaRPr sz="1650">
              <a:latin typeface="Tahoma"/>
              <a:cs typeface="Tahoma"/>
            </a:endParaRPr>
          </a:p>
          <a:p>
            <a:pPr marL="1778635">
              <a:lnSpc>
                <a:spcPts val="1925"/>
              </a:lnSpc>
            </a:pPr>
            <a:r>
              <a:rPr sz="1650" spc="210" dirty="0">
                <a:solidFill>
                  <a:srgbClr val="0077AA"/>
                </a:solidFill>
                <a:latin typeface="Tahoma"/>
                <a:cs typeface="Tahoma"/>
              </a:rPr>
              <a:t>key</a:t>
            </a:r>
            <a:r>
              <a:rPr sz="1650" spc="210" dirty="0">
                <a:solidFill>
                  <a:srgbClr val="999999"/>
                </a:solidFill>
                <a:latin typeface="Tahoma"/>
                <a:cs typeface="Tahoma"/>
              </a:rPr>
              <a:t>:</a:t>
            </a:r>
            <a:r>
              <a:rPr sz="1650" spc="484" dirty="0">
                <a:solidFill>
                  <a:srgbClr val="999999"/>
                </a:solidFill>
                <a:latin typeface="Tahoma"/>
                <a:cs typeface="Tahoma"/>
              </a:rPr>
              <a:t> </a:t>
            </a:r>
            <a:r>
              <a:rPr sz="1650" spc="114" dirty="0">
                <a:latin typeface="Tahoma"/>
                <a:cs typeface="Tahoma"/>
              </a:rPr>
              <a:t>password</a:t>
            </a:r>
            <a:endParaRPr sz="1650">
              <a:latin typeface="Tahoma"/>
              <a:cs typeface="Tahoma"/>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002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00249"/>
            <a:ext cx="12211050" cy="1876425"/>
            <a:chOff x="809624" y="2000249"/>
            <a:chExt cx="12211050" cy="1876425"/>
          </a:xfrm>
        </p:grpSpPr>
        <p:sp>
          <p:nvSpPr>
            <p:cNvPr id="4" name="object 4"/>
            <p:cNvSpPr/>
            <p:nvPr/>
          </p:nvSpPr>
          <p:spPr>
            <a:xfrm>
              <a:off x="809612" y="2000249"/>
              <a:ext cx="12211050" cy="1876425"/>
            </a:xfrm>
            <a:custGeom>
              <a:avLst/>
              <a:gdLst/>
              <a:ahLst/>
              <a:cxnLst/>
              <a:rect l="l" t="t" r="r" b="b"/>
              <a:pathLst>
                <a:path w="12211050" h="1876425">
                  <a:moveTo>
                    <a:pt x="12211050" y="0"/>
                  </a:moveTo>
                  <a:lnTo>
                    <a:pt x="12201525" y="0"/>
                  </a:lnTo>
                  <a:lnTo>
                    <a:pt x="12201525" y="1866900"/>
                  </a:lnTo>
                  <a:lnTo>
                    <a:pt x="0" y="1866900"/>
                  </a:lnTo>
                  <a:lnTo>
                    <a:pt x="0" y="1876425"/>
                  </a:lnTo>
                  <a:lnTo>
                    <a:pt x="12201525" y="1876425"/>
                  </a:lnTo>
                  <a:lnTo>
                    <a:pt x="12211050" y="1876425"/>
                  </a:lnTo>
                  <a:lnTo>
                    <a:pt x="12211050" y="18669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00249"/>
              <a:ext cx="9525" cy="1876425"/>
            </a:xfrm>
            <a:custGeom>
              <a:avLst/>
              <a:gdLst/>
              <a:ahLst/>
              <a:cxnLst/>
              <a:rect l="l" t="t" r="r" b="b"/>
              <a:pathLst>
                <a:path w="9525" h="1876425">
                  <a:moveTo>
                    <a:pt x="0" y="1876424"/>
                  </a:moveTo>
                  <a:lnTo>
                    <a:pt x="0" y="0"/>
                  </a:lnTo>
                  <a:lnTo>
                    <a:pt x="9524" y="9524"/>
                  </a:lnTo>
                  <a:lnTo>
                    <a:pt x="9524" y="1866899"/>
                  </a:lnTo>
                  <a:lnTo>
                    <a:pt x="0" y="1876424"/>
                  </a:lnTo>
                  <a:close/>
                </a:path>
              </a:pathLst>
            </a:custGeom>
            <a:solidFill>
              <a:srgbClr val="ED2137"/>
            </a:solidFill>
          </p:spPr>
          <p:txBody>
            <a:bodyPr wrap="square" lIns="0" tIns="0" rIns="0" bIns="0" rtlCol="0"/>
            <a:lstStyle/>
            <a:p>
              <a:endParaRPr/>
            </a:p>
          </p:txBody>
        </p:sp>
      </p:grpSp>
      <p:sp>
        <p:nvSpPr>
          <p:cNvPr id="6" name="object 6"/>
          <p:cNvSpPr/>
          <p:nvPr/>
        </p:nvSpPr>
        <p:spPr>
          <a:xfrm>
            <a:off x="809624" y="40195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4019549"/>
            <a:ext cx="12211050" cy="2590800"/>
            <a:chOff x="809624" y="4019549"/>
            <a:chExt cx="12211050" cy="2590800"/>
          </a:xfrm>
        </p:grpSpPr>
        <p:sp>
          <p:nvSpPr>
            <p:cNvPr id="8" name="object 8"/>
            <p:cNvSpPr/>
            <p:nvPr/>
          </p:nvSpPr>
          <p:spPr>
            <a:xfrm>
              <a:off x="809612" y="4019549"/>
              <a:ext cx="12211050" cy="2590800"/>
            </a:xfrm>
            <a:custGeom>
              <a:avLst/>
              <a:gdLst/>
              <a:ahLst/>
              <a:cxnLst/>
              <a:rect l="l" t="t" r="r" b="b"/>
              <a:pathLst>
                <a:path w="12211050" h="2590800">
                  <a:moveTo>
                    <a:pt x="12211050" y="0"/>
                  </a:moveTo>
                  <a:lnTo>
                    <a:pt x="12201525" y="0"/>
                  </a:lnTo>
                  <a:lnTo>
                    <a:pt x="12201525" y="2581275"/>
                  </a:lnTo>
                  <a:lnTo>
                    <a:pt x="0" y="2581275"/>
                  </a:lnTo>
                  <a:lnTo>
                    <a:pt x="0" y="2590800"/>
                  </a:lnTo>
                  <a:lnTo>
                    <a:pt x="12201525" y="2590800"/>
                  </a:lnTo>
                  <a:lnTo>
                    <a:pt x="12211050" y="2590800"/>
                  </a:lnTo>
                  <a:lnTo>
                    <a:pt x="12211050" y="2581275"/>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4019549"/>
              <a:ext cx="9525" cy="2590800"/>
            </a:xfrm>
            <a:custGeom>
              <a:avLst/>
              <a:gdLst/>
              <a:ahLst/>
              <a:cxnLst/>
              <a:rect l="l" t="t" r="r" b="b"/>
              <a:pathLst>
                <a:path w="9525" h="2590800">
                  <a:moveTo>
                    <a:pt x="0" y="2590799"/>
                  </a:moveTo>
                  <a:lnTo>
                    <a:pt x="0" y="0"/>
                  </a:lnTo>
                  <a:lnTo>
                    <a:pt x="9524" y="9524"/>
                  </a:lnTo>
                  <a:lnTo>
                    <a:pt x="9524" y="2581274"/>
                  </a:lnTo>
                  <a:lnTo>
                    <a:pt x="0" y="2590799"/>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xfrm>
            <a:off x="796924" y="571563"/>
            <a:ext cx="11581765" cy="1006475"/>
          </a:xfrm>
          <a:prstGeom prst="rect">
            <a:avLst/>
          </a:prstGeom>
        </p:spPr>
        <p:txBody>
          <a:bodyPr vert="horz" wrap="square" lIns="0" tIns="98425" rIns="0" bIns="0" rtlCol="0">
            <a:spAutoFit/>
          </a:bodyPr>
          <a:lstStyle/>
          <a:p>
            <a:pPr marL="12700" marR="5080">
              <a:lnSpc>
                <a:spcPts val="3529"/>
              </a:lnSpc>
              <a:spcBef>
                <a:spcPts val="775"/>
              </a:spcBef>
            </a:pPr>
            <a:r>
              <a:rPr spc="-70" dirty="0"/>
              <a:t>USE</a:t>
            </a:r>
            <a:r>
              <a:rPr spc="-145" dirty="0"/>
              <a:t> </a:t>
            </a:r>
            <a:r>
              <a:rPr spc="75" dirty="0"/>
              <a:t>A</a:t>
            </a:r>
            <a:r>
              <a:rPr spc="-120" dirty="0"/>
              <a:t> </a:t>
            </a:r>
            <a:r>
              <a:rPr spc="-150" dirty="0"/>
              <a:t>SECRET</a:t>
            </a:r>
            <a:r>
              <a:rPr spc="-90" dirty="0"/>
              <a:t> </a:t>
            </a:r>
            <a:r>
              <a:rPr dirty="0"/>
              <a:t>TO</a:t>
            </a:r>
            <a:r>
              <a:rPr spc="-120" dirty="0"/>
              <a:t> </a:t>
            </a:r>
            <a:r>
              <a:rPr spc="-90" dirty="0"/>
              <a:t>FETCH</a:t>
            </a:r>
            <a:r>
              <a:rPr spc="-120" dirty="0"/>
              <a:t> </a:t>
            </a:r>
            <a:r>
              <a:rPr spc="70" dirty="0"/>
              <a:t>AN</a:t>
            </a:r>
            <a:r>
              <a:rPr spc="-114" dirty="0"/>
              <a:t> </a:t>
            </a:r>
            <a:r>
              <a:rPr spc="-20" dirty="0"/>
              <a:t>IMAGE</a:t>
            </a:r>
            <a:r>
              <a:rPr spc="-120" dirty="0"/>
              <a:t> </a:t>
            </a:r>
            <a:r>
              <a:rPr dirty="0"/>
              <a:t>FROM</a:t>
            </a:r>
            <a:r>
              <a:rPr spc="-120" dirty="0"/>
              <a:t> </a:t>
            </a:r>
            <a:r>
              <a:rPr spc="75" dirty="0"/>
              <a:t>A</a:t>
            </a:r>
            <a:r>
              <a:rPr spc="-114" dirty="0"/>
              <a:t> </a:t>
            </a:r>
            <a:r>
              <a:rPr spc="-60" dirty="0"/>
              <a:t>PRIVATE </a:t>
            </a:r>
            <a:r>
              <a:rPr spc="-10" dirty="0"/>
              <a:t>REGISTRY</a:t>
            </a:r>
          </a:p>
        </p:txBody>
      </p:sp>
      <p:sp>
        <p:nvSpPr>
          <p:cNvPr id="11" name="object 11"/>
          <p:cNvSpPr txBox="1"/>
          <p:nvPr/>
        </p:nvSpPr>
        <p:spPr>
          <a:xfrm>
            <a:off x="819149" y="2073275"/>
            <a:ext cx="12192000" cy="4439285"/>
          </a:xfrm>
          <a:prstGeom prst="rect">
            <a:avLst/>
          </a:prstGeom>
        </p:spPr>
        <p:txBody>
          <a:bodyPr vert="horz" wrap="square" lIns="0" tIns="31115" rIns="0" bIns="0" rtlCol="0">
            <a:spAutoFit/>
          </a:bodyPr>
          <a:lstStyle/>
          <a:p>
            <a:pPr marL="142875" marR="10274935">
              <a:lnSpc>
                <a:spcPts val="1880"/>
              </a:lnSpc>
              <a:spcBef>
                <a:spcPts val="24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5" dirty="0">
                <a:latin typeface="Tahoma"/>
                <a:cs typeface="Tahoma"/>
              </a:rPr>
              <a:t>Secret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75"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04" dirty="0">
                <a:latin typeface="Tahoma"/>
                <a:cs typeface="Tahoma"/>
              </a:rPr>
              <a:t>docker</a:t>
            </a:r>
            <a:r>
              <a:rPr sz="1650" spc="204" dirty="0">
                <a:solidFill>
                  <a:srgbClr val="999999"/>
                </a:solidFill>
                <a:latin typeface="Tahoma"/>
                <a:cs typeface="Tahoma"/>
              </a:rPr>
              <a:t>-</a:t>
            </a:r>
            <a:r>
              <a:rPr sz="1650" spc="245" dirty="0">
                <a:latin typeface="Tahoma"/>
                <a:cs typeface="Tahoma"/>
              </a:rPr>
              <a:t>creds</a:t>
            </a:r>
            <a:r>
              <a:rPr sz="1650" spc="245" dirty="0">
                <a:solidFill>
                  <a:srgbClr val="999999"/>
                </a:solidFill>
                <a:latin typeface="Tahoma"/>
                <a:cs typeface="Tahoma"/>
              </a:rPr>
              <a:t>-</a:t>
            </a:r>
            <a:r>
              <a:rPr sz="1650" spc="250" dirty="0">
                <a:latin typeface="Tahoma"/>
                <a:cs typeface="Tahoma"/>
              </a:rPr>
              <a:t>secret</a:t>
            </a:r>
            <a:endParaRPr sz="1650">
              <a:latin typeface="Tahoma"/>
              <a:cs typeface="Tahoma"/>
            </a:endParaRPr>
          </a:p>
          <a:p>
            <a:pPr marL="142875" marR="7499350">
              <a:lnSpc>
                <a:spcPts val="1880"/>
              </a:lnSpc>
              <a:spcBef>
                <a:spcPts val="95"/>
              </a:spcBef>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215" dirty="0">
                <a:latin typeface="Tahoma"/>
                <a:cs typeface="Tahoma"/>
              </a:rPr>
              <a:t>kubernetes.io/dockerconfigjson </a:t>
            </a:r>
            <a:r>
              <a:rPr sz="1650" spc="220" dirty="0">
                <a:solidFill>
                  <a:srgbClr val="0077AA"/>
                </a:solidFill>
                <a:latin typeface="Tahoma"/>
                <a:cs typeface="Tahoma"/>
              </a:rPr>
              <a:t>data</a:t>
            </a:r>
            <a:r>
              <a:rPr sz="1650" spc="220" dirty="0">
                <a:solidFill>
                  <a:srgbClr val="999999"/>
                </a:solidFill>
                <a:latin typeface="Tahoma"/>
                <a:cs typeface="Tahoma"/>
              </a:rPr>
              <a:t>:</a:t>
            </a:r>
            <a:endParaRPr sz="1650">
              <a:latin typeface="Tahoma"/>
              <a:cs typeface="Tahoma"/>
            </a:endParaRPr>
          </a:p>
          <a:p>
            <a:pPr marL="394970">
              <a:lnSpc>
                <a:spcPts val="1825"/>
              </a:lnSpc>
            </a:pPr>
            <a:r>
              <a:rPr sz="1650" spc="245" dirty="0">
                <a:solidFill>
                  <a:srgbClr val="0077AA"/>
                </a:solidFill>
                <a:latin typeface="Tahoma"/>
                <a:cs typeface="Tahoma"/>
              </a:rPr>
              <a:t>.dockerconfigjson</a:t>
            </a:r>
            <a:r>
              <a:rPr sz="1650" spc="245" dirty="0">
                <a:solidFill>
                  <a:srgbClr val="999999"/>
                </a:solidFill>
                <a:latin typeface="Tahoma"/>
                <a:cs typeface="Tahoma"/>
              </a:rPr>
              <a:t>:</a:t>
            </a:r>
            <a:r>
              <a:rPr sz="1650" spc="5" dirty="0">
                <a:solidFill>
                  <a:srgbClr val="999999"/>
                </a:solidFill>
                <a:latin typeface="Tahoma"/>
                <a:cs typeface="Tahoma"/>
              </a:rPr>
              <a:t>  </a:t>
            </a:r>
            <a:r>
              <a:rPr sz="1650" spc="110" dirty="0">
                <a:latin typeface="Tahoma"/>
                <a:cs typeface="Tahoma"/>
              </a:rPr>
              <a:t>eyJodHRwczovL2luZG54L</a:t>
            </a:r>
            <a:r>
              <a:rPr sz="1650" spc="10" dirty="0">
                <a:latin typeface="Tahoma"/>
                <a:cs typeface="Tahoma"/>
              </a:rPr>
              <a:t>  </a:t>
            </a:r>
            <a:r>
              <a:rPr sz="1650" spc="490" dirty="0">
                <a:solidFill>
                  <a:srgbClr val="999999"/>
                </a:solidFill>
                <a:latin typeface="Tahoma"/>
                <a:cs typeface="Tahoma"/>
              </a:rPr>
              <a:t>...</a:t>
            </a:r>
            <a:r>
              <a:rPr sz="1650" spc="5" dirty="0">
                <a:solidFill>
                  <a:srgbClr val="999999"/>
                </a:solidFill>
                <a:latin typeface="Tahoma"/>
                <a:cs typeface="Tahoma"/>
              </a:rPr>
              <a:t>  </a:t>
            </a:r>
            <a:r>
              <a:rPr sz="1650" spc="145" dirty="0">
                <a:latin typeface="Tahoma"/>
                <a:cs typeface="Tahoma"/>
              </a:rPr>
              <a:t>J0QUl6RTIifX0=</a:t>
            </a:r>
            <a:endParaRPr sz="1650">
              <a:latin typeface="Tahoma"/>
              <a:cs typeface="Tahoma"/>
            </a:endParaRPr>
          </a:p>
          <a:p>
            <a:pPr>
              <a:lnSpc>
                <a:spcPct val="100000"/>
              </a:lnSpc>
              <a:spcBef>
                <a:spcPts val="830"/>
              </a:spcBef>
            </a:pPr>
            <a:endParaRPr sz="1650">
              <a:latin typeface="Tahoma"/>
              <a:cs typeface="Tahoma"/>
            </a:endParaRPr>
          </a:p>
          <a:p>
            <a:pPr marL="142875" marR="10274935">
              <a:lnSpc>
                <a:spcPts val="1870"/>
              </a:lnSpc>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55" dirty="0">
                <a:latin typeface="Tahoma"/>
                <a:cs typeface="Tahoma"/>
              </a:rPr>
              <a:t>Pod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142875" marR="8256270" indent="252095">
              <a:lnSpc>
                <a:spcPts val="1880"/>
              </a:lnSpc>
              <a:spcBef>
                <a:spcPts val="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155" dirty="0">
                <a:latin typeface="Tahoma"/>
                <a:cs typeface="Tahoma"/>
              </a:rPr>
              <a:t>pod</a:t>
            </a:r>
            <a:r>
              <a:rPr sz="1650" spc="155" dirty="0">
                <a:solidFill>
                  <a:srgbClr val="999999"/>
                </a:solidFill>
                <a:latin typeface="Tahoma"/>
                <a:cs typeface="Tahoma"/>
              </a:rPr>
              <a:t>-</a:t>
            </a:r>
            <a:r>
              <a:rPr sz="1650" spc="254" dirty="0">
                <a:latin typeface="Tahoma"/>
                <a:cs typeface="Tahoma"/>
              </a:rPr>
              <a:t>with</a:t>
            </a:r>
            <a:r>
              <a:rPr sz="1650" spc="254" dirty="0">
                <a:solidFill>
                  <a:srgbClr val="999999"/>
                </a:solidFill>
                <a:latin typeface="Tahoma"/>
                <a:cs typeface="Tahoma"/>
              </a:rPr>
              <a:t>-</a:t>
            </a:r>
            <a:r>
              <a:rPr sz="1650" spc="290" dirty="0">
                <a:latin typeface="Tahoma"/>
                <a:cs typeface="Tahoma"/>
              </a:rPr>
              <a:t>private</a:t>
            </a:r>
            <a:r>
              <a:rPr sz="1650" spc="290" dirty="0">
                <a:solidFill>
                  <a:srgbClr val="999999"/>
                </a:solidFill>
                <a:latin typeface="Tahoma"/>
                <a:cs typeface="Tahoma"/>
              </a:rPr>
              <a:t>-</a:t>
            </a:r>
            <a:r>
              <a:rPr sz="1650" spc="95" dirty="0">
                <a:latin typeface="Tahoma"/>
                <a:cs typeface="Tahoma"/>
              </a:rPr>
              <a:t>image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770"/>
              </a:lnSpc>
            </a:pPr>
            <a:r>
              <a:rPr sz="1650" spc="245" dirty="0">
                <a:solidFill>
                  <a:srgbClr val="0077AA"/>
                </a:solidFill>
                <a:latin typeface="Tahoma"/>
                <a:cs typeface="Tahoma"/>
              </a:rPr>
              <a:t>containers</a:t>
            </a:r>
            <a:r>
              <a:rPr sz="1650" spc="24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60" dirty="0">
                <a:latin typeface="Tahoma"/>
                <a:cs typeface="Tahoma"/>
              </a:rPr>
              <a:t>mycontainer</a:t>
            </a:r>
            <a:endParaRPr sz="1650">
              <a:latin typeface="Tahoma"/>
              <a:cs typeface="Tahoma"/>
            </a:endParaRPr>
          </a:p>
          <a:p>
            <a:pPr marL="394970" marR="4723130" indent="504190">
              <a:lnSpc>
                <a:spcPts val="1870"/>
              </a:lnSpc>
              <a:spcBef>
                <a:spcPts val="105"/>
              </a:spcBef>
            </a:pPr>
            <a:r>
              <a:rPr sz="1650" spc="155" dirty="0">
                <a:solidFill>
                  <a:srgbClr val="0077AA"/>
                </a:solidFill>
                <a:latin typeface="Tahoma"/>
                <a:cs typeface="Tahoma"/>
              </a:rPr>
              <a:t>image</a:t>
            </a:r>
            <a:r>
              <a:rPr sz="1650" spc="155" dirty="0">
                <a:solidFill>
                  <a:srgbClr val="999999"/>
                </a:solidFill>
                <a:latin typeface="Tahoma"/>
                <a:cs typeface="Tahoma"/>
              </a:rPr>
              <a:t>:</a:t>
            </a:r>
            <a:r>
              <a:rPr sz="1650" spc="495" dirty="0">
                <a:solidFill>
                  <a:srgbClr val="999999"/>
                </a:solidFill>
                <a:latin typeface="Tahoma"/>
                <a:cs typeface="Tahoma"/>
              </a:rPr>
              <a:t> </a:t>
            </a:r>
            <a:r>
              <a:rPr sz="1650" spc="215" dirty="0">
                <a:latin typeface="Tahoma"/>
                <a:cs typeface="Tahoma"/>
              </a:rPr>
              <a:t>registry.internal.company.com/my</a:t>
            </a:r>
            <a:r>
              <a:rPr sz="1650" spc="215" dirty="0">
                <a:solidFill>
                  <a:srgbClr val="999999"/>
                </a:solidFill>
                <a:latin typeface="Tahoma"/>
                <a:cs typeface="Tahoma"/>
              </a:rPr>
              <a:t>-</a:t>
            </a:r>
            <a:r>
              <a:rPr sz="1650" spc="280" dirty="0">
                <a:latin typeface="Tahoma"/>
                <a:cs typeface="Tahoma"/>
              </a:rPr>
              <a:t>secret</a:t>
            </a:r>
            <a:r>
              <a:rPr sz="1650" spc="280" dirty="0">
                <a:solidFill>
                  <a:srgbClr val="999999"/>
                </a:solidFill>
                <a:latin typeface="Tahoma"/>
                <a:cs typeface="Tahoma"/>
              </a:rPr>
              <a:t>-</a:t>
            </a:r>
            <a:r>
              <a:rPr sz="1650" spc="95" dirty="0">
                <a:latin typeface="Tahoma"/>
                <a:cs typeface="Tahoma"/>
              </a:rPr>
              <a:t>image </a:t>
            </a:r>
            <a:r>
              <a:rPr sz="1650" spc="220" dirty="0">
                <a:solidFill>
                  <a:srgbClr val="0077AA"/>
                </a:solidFill>
                <a:latin typeface="Tahoma"/>
                <a:cs typeface="Tahoma"/>
              </a:rPr>
              <a:t>imagePullSecrets</a:t>
            </a:r>
            <a:r>
              <a:rPr sz="1650" spc="220" dirty="0">
                <a:solidFill>
                  <a:srgbClr val="999999"/>
                </a:solidFill>
                <a:latin typeface="Tahoma"/>
                <a:cs typeface="Tahoma"/>
              </a:rPr>
              <a:t>:</a:t>
            </a:r>
            <a:endParaRPr sz="1650">
              <a:latin typeface="Tahoma"/>
              <a:cs typeface="Tahoma"/>
            </a:endParaRPr>
          </a:p>
          <a:p>
            <a:pPr marL="897890" indent="-250825">
              <a:lnSpc>
                <a:spcPts val="1835"/>
              </a:lnSpc>
              <a:buClr>
                <a:srgbClr val="999999"/>
              </a:buClr>
              <a:buChar char="-"/>
              <a:tabLst>
                <a:tab pos="897890" algn="l"/>
              </a:tabLst>
            </a:pPr>
            <a:r>
              <a:rPr sz="1650" spc="60" dirty="0">
                <a:solidFill>
                  <a:srgbClr val="0077AA"/>
                </a:solidFill>
                <a:latin typeface="Tahoma"/>
                <a:cs typeface="Tahoma"/>
              </a:rPr>
              <a:t>name</a:t>
            </a:r>
            <a:r>
              <a:rPr sz="1650" spc="60" dirty="0">
                <a:solidFill>
                  <a:srgbClr val="999999"/>
                </a:solidFill>
                <a:latin typeface="Tahoma"/>
                <a:cs typeface="Tahoma"/>
              </a:rPr>
              <a:t>:</a:t>
            </a:r>
            <a:r>
              <a:rPr sz="1650" spc="75" dirty="0">
                <a:solidFill>
                  <a:srgbClr val="999999"/>
                </a:solidFill>
                <a:latin typeface="Tahoma"/>
                <a:cs typeface="Tahoma"/>
              </a:rPr>
              <a:t>  </a:t>
            </a:r>
            <a:r>
              <a:rPr sz="1650" dirty="0">
                <a:latin typeface="Tahoma"/>
                <a:cs typeface="Tahoma"/>
              </a:rPr>
              <a:t>my</a:t>
            </a:r>
            <a:r>
              <a:rPr sz="1650" dirty="0">
                <a:solidFill>
                  <a:srgbClr val="999999"/>
                </a:solidFill>
                <a:latin typeface="Tahoma"/>
                <a:cs typeface="Tahoma"/>
              </a:rPr>
              <a:t>-</a:t>
            </a:r>
            <a:r>
              <a:rPr sz="1650" spc="204" dirty="0">
                <a:latin typeface="Tahoma"/>
                <a:cs typeface="Tahoma"/>
              </a:rPr>
              <a:t>docker</a:t>
            </a:r>
            <a:r>
              <a:rPr sz="1650" spc="204" dirty="0">
                <a:solidFill>
                  <a:srgbClr val="999999"/>
                </a:solidFill>
                <a:latin typeface="Tahoma"/>
                <a:cs typeface="Tahoma"/>
              </a:rPr>
              <a:t>-</a:t>
            </a:r>
            <a:r>
              <a:rPr sz="1650" spc="245" dirty="0">
                <a:latin typeface="Tahoma"/>
                <a:cs typeface="Tahoma"/>
              </a:rPr>
              <a:t>creds</a:t>
            </a:r>
            <a:r>
              <a:rPr sz="1650" spc="245" dirty="0">
                <a:solidFill>
                  <a:srgbClr val="999999"/>
                </a:solidFill>
                <a:latin typeface="Tahoma"/>
                <a:cs typeface="Tahoma"/>
              </a:rPr>
              <a:t>-</a:t>
            </a:r>
            <a:r>
              <a:rPr sz="1650" spc="250" dirty="0">
                <a:latin typeface="Tahoma"/>
                <a:cs typeface="Tahoma"/>
              </a:rPr>
              <a:t>secret</a:t>
            </a:r>
            <a:endParaRPr sz="1650">
              <a:latin typeface="Tahoma"/>
              <a:cs typeface="Tahoma"/>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2114550"/>
            <a:chOff x="809624" y="1552574"/>
            <a:chExt cx="12211050" cy="2114550"/>
          </a:xfrm>
        </p:grpSpPr>
        <p:sp>
          <p:nvSpPr>
            <p:cNvPr id="4" name="object 4"/>
            <p:cNvSpPr/>
            <p:nvPr/>
          </p:nvSpPr>
          <p:spPr>
            <a:xfrm>
              <a:off x="809612" y="1552574"/>
              <a:ext cx="12211050" cy="2114550"/>
            </a:xfrm>
            <a:custGeom>
              <a:avLst/>
              <a:gdLst/>
              <a:ahLst/>
              <a:cxnLst/>
              <a:rect l="l" t="t" r="r" b="b"/>
              <a:pathLst>
                <a:path w="12211050" h="2114550">
                  <a:moveTo>
                    <a:pt x="12211050" y="0"/>
                  </a:moveTo>
                  <a:lnTo>
                    <a:pt x="12201525" y="0"/>
                  </a:lnTo>
                  <a:lnTo>
                    <a:pt x="12201525" y="2105025"/>
                  </a:lnTo>
                  <a:lnTo>
                    <a:pt x="0" y="2105025"/>
                  </a:lnTo>
                  <a:lnTo>
                    <a:pt x="0" y="2114550"/>
                  </a:lnTo>
                  <a:lnTo>
                    <a:pt x="12201525" y="2114550"/>
                  </a:lnTo>
                  <a:lnTo>
                    <a:pt x="12211050" y="2114550"/>
                  </a:lnTo>
                  <a:lnTo>
                    <a:pt x="12211050" y="210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2114550"/>
            </a:xfrm>
            <a:custGeom>
              <a:avLst/>
              <a:gdLst/>
              <a:ahLst/>
              <a:cxnLst/>
              <a:rect l="l" t="t" r="r" b="b"/>
              <a:pathLst>
                <a:path w="9525" h="2114550">
                  <a:moveTo>
                    <a:pt x="0" y="2114549"/>
                  </a:moveTo>
                  <a:lnTo>
                    <a:pt x="0" y="0"/>
                  </a:lnTo>
                  <a:lnTo>
                    <a:pt x="9524" y="9524"/>
                  </a:lnTo>
                  <a:lnTo>
                    <a:pt x="9524" y="2105024"/>
                  </a:lnTo>
                  <a:lnTo>
                    <a:pt x="0" y="2114549"/>
                  </a:lnTo>
                  <a:close/>
                </a:path>
              </a:pathLst>
            </a:custGeom>
            <a:solidFill>
              <a:srgbClr val="ED2137"/>
            </a:solidFill>
          </p:spPr>
          <p:txBody>
            <a:bodyPr wrap="square" lIns="0" tIns="0" rIns="0" bIns="0" rtlCol="0"/>
            <a:lstStyle/>
            <a:p>
              <a:endParaRPr/>
            </a:p>
          </p:txBody>
        </p:sp>
      </p:grpSp>
      <p:sp>
        <p:nvSpPr>
          <p:cNvPr id="6" name="object 6"/>
          <p:cNvSpPr/>
          <p:nvPr/>
        </p:nvSpPr>
        <p:spPr>
          <a:xfrm>
            <a:off x="809624" y="38099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809999"/>
            <a:ext cx="12211050" cy="3067050"/>
            <a:chOff x="809624" y="3809999"/>
            <a:chExt cx="12211050" cy="3067050"/>
          </a:xfrm>
        </p:grpSpPr>
        <p:sp>
          <p:nvSpPr>
            <p:cNvPr id="8" name="object 8"/>
            <p:cNvSpPr/>
            <p:nvPr/>
          </p:nvSpPr>
          <p:spPr>
            <a:xfrm>
              <a:off x="809612" y="3809999"/>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809999"/>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USE</a:t>
            </a:r>
            <a:r>
              <a:rPr spc="-80" dirty="0"/>
              <a:t> </a:t>
            </a:r>
            <a:r>
              <a:rPr spc="75" dirty="0"/>
              <a:t>A</a:t>
            </a:r>
            <a:r>
              <a:rPr spc="-80" dirty="0"/>
              <a:t> </a:t>
            </a:r>
            <a:r>
              <a:rPr spc="-150" dirty="0"/>
              <a:t>SECRET</a:t>
            </a:r>
            <a:r>
              <a:rPr spc="-80" dirty="0"/>
              <a:t> </a:t>
            </a:r>
            <a:r>
              <a:rPr dirty="0"/>
              <a:t>TO</a:t>
            </a:r>
            <a:r>
              <a:rPr spc="-75" dirty="0"/>
              <a:t> </a:t>
            </a:r>
            <a:r>
              <a:rPr spc="-114" dirty="0"/>
              <a:t>EXPOSE</a:t>
            </a:r>
            <a:r>
              <a:rPr spc="-80" dirty="0"/>
              <a:t> </a:t>
            </a:r>
            <a:r>
              <a:rPr spc="70" dirty="0"/>
              <a:t>AN</a:t>
            </a:r>
            <a:r>
              <a:rPr spc="-80" dirty="0"/>
              <a:t> </a:t>
            </a:r>
            <a:r>
              <a:rPr dirty="0"/>
              <a:t>HTTPS</a:t>
            </a:r>
            <a:r>
              <a:rPr spc="-75" dirty="0"/>
              <a:t> </a:t>
            </a:r>
            <a:r>
              <a:rPr spc="-55" dirty="0"/>
              <a:t>INGRESS</a:t>
            </a:r>
          </a:p>
        </p:txBody>
      </p:sp>
      <p:sp>
        <p:nvSpPr>
          <p:cNvPr id="11" name="object 11"/>
          <p:cNvSpPr txBox="1"/>
          <p:nvPr/>
        </p:nvSpPr>
        <p:spPr>
          <a:xfrm>
            <a:off x="819149" y="1625600"/>
            <a:ext cx="12192000" cy="5153660"/>
          </a:xfrm>
          <a:prstGeom prst="rect">
            <a:avLst/>
          </a:prstGeom>
        </p:spPr>
        <p:txBody>
          <a:bodyPr vert="horz" wrap="square" lIns="0" tIns="31115" rIns="0" bIns="0" rtlCol="0">
            <a:spAutoFit/>
          </a:bodyPr>
          <a:lstStyle/>
          <a:p>
            <a:pPr marL="142875" marR="10274935">
              <a:lnSpc>
                <a:spcPts val="1880"/>
              </a:lnSpc>
              <a:spcBef>
                <a:spcPts val="245"/>
              </a:spcBef>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100" dirty="0">
                <a:latin typeface="Tahoma"/>
                <a:cs typeface="Tahoma"/>
              </a:rPr>
              <a:t>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5" dirty="0">
                <a:latin typeface="Tahoma"/>
                <a:cs typeface="Tahoma"/>
              </a:rPr>
              <a:t>Secret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394970">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290" dirty="0">
                <a:latin typeface="Tahoma"/>
                <a:cs typeface="Tahoma"/>
              </a:rPr>
              <a:t>testsecret</a:t>
            </a:r>
            <a:r>
              <a:rPr sz="1650" spc="290" dirty="0">
                <a:solidFill>
                  <a:srgbClr val="999999"/>
                </a:solidFill>
                <a:latin typeface="Tahoma"/>
                <a:cs typeface="Tahoma"/>
              </a:rPr>
              <a:t>-</a:t>
            </a:r>
            <a:r>
              <a:rPr sz="1650" spc="409" dirty="0">
                <a:latin typeface="Tahoma"/>
                <a:cs typeface="Tahoma"/>
              </a:rPr>
              <a:t>tls</a:t>
            </a:r>
            <a:endParaRPr sz="1650">
              <a:latin typeface="Tahoma"/>
              <a:cs typeface="Tahoma"/>
            </a:endParaRPr>
          </a:p>
          <a:p>
            <a:pPr marL="142875" marR="9139555">
              <a:lnSpc>
                <a:spcPts val="1880"/>
              </a:lnSpc>
              <a:spcBef>
                <a:spcPts val="95"/>
              </a:spcBef>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265" dirty="0">
                <a:latin typeface="Tahoma"/>
                <a:cs typeface="Tahoma"/>
              </a:rPr>
              <a:t>kubernetes.io/tls </a:t>
            </a:r>
            <a:r>
              <a:rPr sz="1650" spc="220" dirty="0">
                <a:solidFill>
                  <a:srgbClr val="0077AA"/>
                </a:solidFill>
                <a:latin typeface="Tahoma"/>
                <a:cs typeface="Tahoma"/>
              </a:rPr>
              <a:t>data</a:t>
            </a:r>
            <a:r>
              <a:rPr sz="1650" spc="220" dirty="0">
                <a:solidFill>
                  <a:srgbClr val="999999"/>
                </a:solidFill>
                <a:latin typeface="Tahoma"/>
                <a:cs typeface="Tahoma"/>
              </a:rPr>
              <a:t>:</a:t>
            </a:r>
            <a:endParaRPr sz="1650">
              <a:latin typeface="Tahoma"/>
              <a:cs typeface="Tahoma"/>
            </a:endParaRPr>
          </a:p>
          <a:p>
            <a:pPr marL="394970">
              <a:lnSpc>
                <a:spcPts val="1770"/>
              </a:lnSpc>
            </a:pPr>
            <a:r>
              <a:rPr sz="1650" spc="405" dirty="0">
                <a:solidFill>
                  <a:srgbClr val="0077AA"/>
                </a:solidFill>
                <a:latin typeface="Tahoma"/>
                <a:cs typeface="Tahoma"/>
              </a:rPr>
              <a:t>tls.crt</a:t>
            </a:r>
            <a:r>
              <a:rPr sz="1650" spc="405" dirty="0">
                <a:solidFill>
                  <a:srgbClr val="999999"/>
                </a:solidFill>
                <a:latin typeface="Tahoma"/>
                <a:cs typeface="Tahoma"/>
              </a:rPr>
              <a:t>:</a:t>
            </a:r>
            <a:r>
              <a:rPr sz="1650" spc="490" dirty="0">
                <a:solidFill>
                  <a:srgbClr val="999999"/>
                </a:solidFill>
                <a:latin typeface="Tahoma"/>
                <a:cs typeface="Tahoma"/>
              </a:rPr>
              <a:t> </a:t>
            </a:r>
            <a:r>
              <a:rPr sz="1650" spc="125" dirty="0">
                <a:latin typeface="Tahoma"/>
                <a:cs typeface="Tahoma"/>
              </a:rPr>
              <a:t>base64</a:t>
            </a:r>
            <a:r>
              <a:rPr sz="1650" spc="495" dirty="0">
                <a:latin typeface="Tahoma"/>
                <a:cs typeface="Tahoma"/>
              </a:rPr>
              <a:t> </a:t>
            </a:r>
            <a:r>
              <a:rPr sz="1650" spc="110" dirty="0">
                <a:latin typeface="Tahoma"/>
                <a:cs typeface="Tahoma"/>
              </a:rPr>
              <a:t>encoded</a:t>
            </a:r>
            <a:r>
              <a:rPr sz="1650" spc="495" dirty="0">
                <a:latin typeface="Tahoma"/>
                <a:cs typeface="Tahoma"/>
              </a:rPr>
              <a:t> </a:t>
            </a:r>
            <a:r>
              <a:rPr sz="1650" spc="275" dirty="0">
                <a:latin typeface="Tahoma"/>
                <a:cs typeface="Tahoma"/>
              </a:rPr>
              <a:t>cert</a:t>
            </a:r>
            <a:endParaRPr sz="1650">
              <a:latin typeface="Tahoma"/>
              <a:cs typeface="Tahoma"/>
            </a:endParaRPr>
          </a:p>
          <a:p>
            <a:pPr marL="394970">
              <a:lnSpc>
                <a:spcPts val="1930"/>
              </a:lnSpc>
            </a:pPr>
            <a:r>
              <a:rPr sz="1650" spc="330" dirty="0">
                <a:solidFill>
                  <a:srgbClr val="0077AA"/>
                </a:solidFill>
                <a:latin typeface="Tahoma"/>
                <a:cs typeface="Tahoma"/>
              </a:rPr>
              <a:t>tls.key</a:t>
            </a:r>
            <a:r>
              <a:rPr sz="1650" spc="330" dirty="0">
                <a:solidFill>
                  <a:srgbClr val="999999"/>
                </a:solidFill>
                <a:latin typeface="Tahoma"/>
                <a:cs typeface="Tahoma"/>
              </a:rPr>
              <a:t>:</a:t>
            </a:r>
            <a:r>
              <a:rPr sz="1650" spc="490" dirty="0">
                <a:solidFill>
                  <a:srgbClr val="999999"/>
                </a:solidFill>
                <a:latin typeface="Tahoma"/>
                <a:cs typeface="Tahoma"/>
              </a:rPr>
              <a:t> </a:t>
            </a:r>
            <a:r>
              <a:rPr sz="1650" spc="125" dirty="0">
                <a:latin typeface="Tahoma"/>
                <a:cs typeface="Tahoma"/>
              </a:rPr>
              <a:t>base64</a:t>
            </a:r>
            <a:r>
              <a:rPr sz="1650" spc="490" dirty="0">
                <a:latin typeface="Tahoma"/>
                <a:cs typeface="Tahoma"/>
              </a:rPr>
              <a:t> </a:t>
            </a:r>
            <a:r>
              <a:rPr sz="1650" spc="110" dirty="0">
                <a:latin typeface="Tahoma"/>
                <a:cs typeface="Tahoma"/>
              </a:rPr>
              <a:t>encoded</a:t>
            </a:r>
            <a:r>
              <a:rPr sz="1650" spc="490" dirty="0">
                <a:latin typeface="Tahoma"/>
                <a:cs typeface="Tahoma"/>
              </a:rPr>
              <a:t> </a:t>
            </a:r>
            <a:r>
              <a:rPr sz="1650" spc="125" dirty="0">
                <a:latin typeface="Tahoma"/>
                <a:cs typeface="Tahoma"/>
              </a:rPr>
              <a:t>key</a:t>
            </a:r>
            <a:endParaRPr sz="1650">
              <a:latin typeface="Tahoma"/>
              <a:cs typeface="Tahoma"/>
            </a:endParaRPr>
          </a:p>
          <a:p>
            <a:pPr>
              <a:lnSpc>
                <a:spcPct val="100000"/>
              </a:lnSpc>
              <a:spcBef>
                <a:spcPts val="819"/>
              </a:spcBef>
            </a:pPr>
            <a:endParaRPr sz="1650">
              <a:latin typeface="Tahoma"/>
              <a:cs typeface="Tahoma"/>
            </a:endParaRPr>
          </a:p>
          <a:p>
            <a:pPr marL="142875" marR="8004175">
              <a:lnSpc>
                <a:spcPts val="1880"/>
              </a:lnSpc>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15" dirty="0">
                <a:latin typeface="Tahoma"/>
                <a:cs typeface="Tahoma"/>
              </a:rPr>
              <a:t>networking.k8s.io/v1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0" dirty="0">
                <a:latin typeface="Tahoma"/>
                <a:cs typeface="Tahoma"/>
              </a:rPr>
              <a:t>Ingress</a:t>
            </a:r>
            <a:endParaRPr sz="1650">
              <a:latin typeface="Tahoma"/>
              <a:cs typeface="Tahoma"/>
            </a:endParaRPr>
          </a:p>
          <a:p>
            <a:pPr marL="142875">
              <a:lnSpc>
                <a:spcPts val="1770"/>
              </a:lnSpc>
            </a:pP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142875" marR="8634730" indent="25209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spc="495" dirty="0">
                <a:solidFill>
                  <a:srgbClr val="999999"/>
                </a:solidFill>
                <a:latin typeface="Tahoma"/>
                <a:cs typeface="Tahoma"/>
              </a:rPr>
              <a:t> </a:t>
            </a:r>
            <a:r>
              <a:rPr sz="1650" spc="425" dirty="0">
                <a:latin typeface="Tahoma"/>
                <a:cs typeface="Tahoma"/>
              </a:rPr>
              <a:t>tls</a:t>
            </a:r>
            <a:r>
              <a:rPr sz="1650" spc="425" dirty="0">
                <a:solidFill>
                  <a:srgbClr val="999999"/>
                </a:solidFill>
                <a:latin typeface="Tahoma"/>
                <a:cs typeface="Tahoma"/>
              </a:rPr>
              <a:t>-</a:t>
            </a:r>
            <a:r>
              <a:rPr sz="1650" spc="155" dirty="0">
                <a:latin typeface="Tahoma"/>
                <a:cs typeface="Tahoma"/>
              </a:rPr>
              <a:t>example</a:t>
            </a:r>
            <a:r>
              <a:rPr sz="1650" spc="155" dirty="0">
                <a:solidFill>
                  <a:srgbClr val="999999"/>
                </a:solidFill>
                <a:latin typeface="Tahoma"/>
                <a:cs typeface="Tahoma"/>
              </a:rPr>
              <a:t>-</a:t>
            </a:r>
            <a:r>
              <a:rPr sz="1650" spc="245" dirty="0">
                <a:latin typeface="Tahoma"/>
                <a:cs typeface="Tahoma"/>
              </a:rPr>
              <a:t>ingress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394970">
              <a:lnSpc>
                <a:spcPts val="1770"/>
              </a:lnSpc>
            </a:pPr>
            <a:r>
              <a:rPr sz="1650" spc="405" dirty="0">
                <a:solidFill>
                  <a:srgbClr val="0077AA"/>
                </a:solidFill>
                <a:latin typeface="Tahoma"/>
                <a:cs typeface="Tahoma"/>
              </a:rPr>
              <a:t>tls</a:t>
            </a:r>
            <a:r>
              <a:rPr sz="1650" spc="40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spc="240" dirty="0">
                <a:solidFill>
                  <a:srgbClr val="0077AA"/>
                </a:solidFill>
                <a:latin typeface="Tahoma"/>
                <a:cs typeface="Tahoma"/>
              </a:rPr>
              <a:t>hosts</a:t>
            </a:r>
            <a:r>
              <a:rPr sz="1650" spc="240" dirty="0">
                <a:solidFill>
                  <a:srgbClr val="999999"/>
                </a:solidFill>
                <a:latin typeface="Tahoma"/>
                <a:cs typeface="Tahoma"/>
              </a:rPr>
              <a:t>:</a:t>
            </a:r>
            <a:endParaRPr sz="1650">
              <a:latin typeface="Tahoma"/>
              <a:cs typeface="Tahoma"/>
            </a:endParaRPr>
          </a:p>
          <a:p>
            <a:pPr marL="899794" marR="8003540" indent="252095">
              <a:lnSpc>
                <a:spcPts val="1870"/>
              </a:lnSpc>
              <a:spcBef>
                <a:spcPts val="100"/>
              </a:spcBef>
            </a:pPr>
            <a:r>
              <a:rPr sz="1650" spc="390" dirty="0">
                <a:solidFill>
                  <a:srgbClr val="999999"/>
                </a:solidFill>
                <a:latin typeface="Tahoma"/>
                <a:cs typeface="Tahoma"/>
              </a:rPr>
              <a:t>-</a:t>
            </a:r>
            <a:r>
              <a:rPr sz="1650" spc="495" dirty="0">
                <a:solidFill>
                  <a:srgbClr val="999999"/>
                </a:solidFill>
                <a:latin typeface="Tahoma"/>
                <a:cs typeface="Tahoma"/>
              </a:rPr>
              <a:t> </a:t>
            </a:r>
            <a:r>
              <a:rPr sz="1650" spc="275" dirty="0">
                <a:latin typeface="Tahoma"/>
                <a:cs typeface="Tahoma"/>
              </a:rPr>
              <a:t>https</a:t>
            </a:r>
            <a:r>
              <a:rPr sz="1650" spc="275" dirty="0">
                <a:solidFill>
                  <a:srgbClr val="999999"/>
                </a:solidFill>
                <a:latin typeface="Tahoma"/>
                <a:cs typeface="Tahoma"/>
              </a:rPr>
              <a:t>-</a:t>
            </a:r>
            <a:r>
              <a:rPr sz="1650" spc="145" dirty="0">
                <a:latin typeface="Tahoma"/>
                <a:cs typeface="Tahoma"/>
              </a:rPr>
              <a:t>example.foo.com </a:t>
            </a:r>
            <a:r>
              <a:rPr sz="1650" spc="150" dirty="0">
                <a:solidFill>
                  <a:srgbClr val="0077AA"/>
                </a:solidFill>
                <a:latin typeface="Tahoma"/>
                <a:cs typeface="Tahoma"/>
              </a:rPr>
              <a:t>secretName</a:t>
            </a:r>
            <a:r>
              <a:rPr sz="1650" spc="150" dirty="0">
                <a:solidFill>
                  <a:srgbClr val="999999"/>
                </a:solidFill>
                <a:latin typeface="Tahoma"/>
                <a:cs typeface="Tahoma"/>
              </a:rPr>
              <a:t>:</a:t>
            </a:r>
            <a:r>
              <a:rPr sz="1650" spc="15" dirty="0">
                <a:solidFill>
                  <a:srgbClr val="999999"/>
                </a:solidFill>
                <a:latin typeface="Tahoma"/>
                <a:cs typeface="Tahoma"/>
              </a:rPr>
              <a:t>  </a:t>
            </a:r>
            <a:r>
              <a:rPr sz="1650" spc="290" dirty="0">
                <a:latin typeface="Tahoma"/>
                <a:cs typeface="Tahoma"/>
              </a:rPr>
              <a:t>testsecret</a:t>
            </a:r>
            <a:r>
              <a:rPr sz="1650" spc="290" dirty="0">
                <a:solidFill>
                  <a:srgbClr val="999999"/>
                </a:solidFill>
                <a:latin typeface="Tahoma"/>
                <a:cs typeface="Tahoma"/>
              </a:rPr>
              <a:t>-</a:t>
            </a:r>
            <a:r>
              <a:rPr sz="1650" spc="409" dirty="0">
                <a:latin typeface="Tahoma"/>
                <a:cs typeface="Tahoma"/>
              </a:rPr>
              <a:t>tls</a:t>
            </a:r>
            <a:endParaRPr sz="1650">
              <a:latin typeface="Tahoma"/>
              <a:cs typeface="Tahoma"/>
            </a:endParaRPr>
          </a:p>
          <a:p>
            <a:pPr marL="394970">
              <a:lnSpc>
                <a:spcPts val="1785"/>
              </a:lnSpc>
            </a:pPr>
            <a:r>
              <a:rPr sz="1650" spc="295" dirty="0">
                <a:solidFill>
                  <a:srgbClr val="0077AA"/>
                </a:solidFill>
                <a:latin typeface="Tahoma"/>
                <a:cs typeface="Tahoma"/>
              </a:rPr>
              <a:t>rules</a:t>
            </a:r>
            <a:r>
              <a:rPr sz="1650" spc="29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spc="245" dirty="0">
                <a:solidFill>
                  <a:srgbClr val="0077AA"/>
                </a:solidFill>
                <a:latin typeface="Tahoma"/>
                <a:cs typeface="Tahoma"/>
              </a:rPr>
              <a:t>host</a:t>
            </a:r>
            <a:r>
              <a:rPr sz="1650" spc="245" dirty="0">
                <a:solidFill>
                  <a:srgbClr val="999999"/>
                </a:solidFill>
                <a:latin typeface="Tahoma"/>
                <a:cs typeface="Tahoma"/>
              </a:rPr>
              <a:t>:</a:t>
            </a:r>
            <a:r>
              <a:rPr sz="1650" dirty="0">
                <a:solidFill>
                  <a:srgbClr val="999999"/>
                </a:solidFill>
                <a:latin typeface="Tahoma"/>
                <a:cs typeface="Tahoma"/>
              </a:rPr>
              <a:t>  </a:t>
            </a:r>
            <a:r>
              <a:rPr sz="1650" spc="275" dirty="0">
                <a:latin typeface="Tahoma"/>
                <a:cs typeface="Tahoma"/>
              </a:rPr>
              <a:t>https</a:t>
            </a:r>
            <a:r>
              <a:rPr sz="1650" spc="275" dirty="0">
                <a:solidFill>
                  <a:srgbClr val="999999"/>
                </a:solidFill>
                <a:latin typeface="Tahoma"/>
                <a:cs typeface="Tahoma"/>
              </a:rPr>
              <a:t>-</a:t>
            </a:r>
            <a:r>
              <a:rPr sz="1650" spc="145" dirty="0">
                <a:latin typeface="Tahoma"/>
                <a:cs typeface="Tahoma"/>
              </a:rPr>
              <a:t>example.foo.com</a:t>
            </a:r>
            <a:endParaRPr sz="1650">
              <a:latin typeface="Tahoma"/>
              <a:cs typeface="Tahoma"/>
            </a:endParaRPr>
          </a:p>
          <a:p>
            <a:pPr marL="899794">
              <a:lnSpc>
                <a:spcPts val="1925"/>
              </a:lnSpc>
            </a:pPr>
            <a:r>
              <a:rPr sz="1650" spc="465" dirty="0">
                <a:solidFill>
                  <a:srgbClr val="999999"/>
                </a:solidFill>
                <a:latin typeface="Tahoma"/>
                <a:cs typeface="Tahoma"/>
              </a:rPr>
              <a:t>...</a:t>
            </a:r>
            <a:endParaRPr sz="1650">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500370" cy="558800"/>
          </a:xfrm>
          <a:prstGeom prst="rect">
            <a:avLst/>
          </a:prstGeom>
        </p:spPr>
        <p:txBody>
          <a:bodyPr vert="horz" wrap="square" lIns="0" tIns="12700" rIns="0" bIns="0" rtlCol="0">
            <a:spAutoFit/>
          </a:bodyPr>
          <a:lstStyle/>
          <a:p>
            <a:pPr marL="12700">
              <a:lnSpc>
                <a:spcPct val="100000"/>
              </a:lnSpc>
              <a:spcBef>
                <a:spcPts val="100"/>
              </a:spcBef>
            </a:pPr>
            <a:r>
              <a:rPr dirty="0"/>
              <a:t>NETWORKING</a:t>
            </a:r>
            <a:r>
              <a:rPr spc="-65" dirty="0"/>
              <a:t> </a:t>
            </a:r>
            <a:r>
              <a:rPr spc="-120" dirty="0"/>
              <a:t>FEATURES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0253980" cy="1739900"/>
          </a:xfrm>
          <a:prstGeom prst="rect">
            <a:avLst/>
          </a:prstGeom>
        </p:spPr>
        <p:txBody>
          <a:bodyPr vert="horz" wrap="square" lIns="0" tIns="12700" rIns="0" bIns="0" rtlCol="0">
            <a:spAutoFit/>
          </a:bodyPr>
          <a:lstStyle/>
          <a:p>
            <a:pPr marL="12700" marR="8078470">
              <a:lnSpc>
                <a:spcPct val="151800"/>
              </a:lnSpc>
              <a:spcBef>
                <a:spcPts val="100"/>
              </a:spcBef>
            </a:pPr>
            <a:r>
              <a:rPr sz="2100" spc="75" dirty="0">
                <a:solidFill>
                  <a:srgbClr val="333333"/>
                </a:solidFill>
                <a:latin typeface="Trebuchet MS"/>
                <a:cs typeface="Trebuchet MS"/>
              </a:rPr>
              <a:t>Load</a:t>
            </a:r>
            <a:r>
              <a:rPr sz="2100" spc="-80" dirty="0">
                <a:solidFill>
                  <a:srgbClr val="333333"/>
                </a:solidFill>
                <a:latin typeface="Trebuchet MS"/>
                <a:cs typeface="Trebuchet MS"/>
              </a:rPr>
              <a:t> </a:t>
            </a:r>
            <a:r>
              <a:rPr sz="2100" spc="40" dirty="0">
                <a:solidFill>
                  <a:srgbClr val="333333"/>
                </a:solidFill>
                <a:latin typeface="Trebuchet MS"/>
                <a:cs typeface="Trebuchet MS"/>
              </a:rPr>
              <a:t>Balancing </a:t>
            </a:r>
            <a:r>
              <a:rPr sz="2100" dirty="0">
                <a:solidFill>
                  <a:srgbClr val="333333"/>
                </a:solidFill>
                <a:latin typeface="Trebuchet MS"/>
                <a:cs typeface="Trebuchet MS"/>
              </a:rPr>
              <a:t>Service</a:t>
            </a:r>
            <a:r>
              <a:rPr sz="2100" spc="45" dirty="0">
                <a:solidFill>
                  <a:srgbClr val="333333"/>
                </a:solidFill>
                <a:latin typeface="Trebuchet MS"/>
                <a:cs typeface="Trebuchet MS"/>
              </a:rPr>
              <a:t> Discovery</a:t>
            </a:r>
            <a:endParaRPr sz="2100">
              <a:latin typeface="Trebuchet MS"/>
              <a:cs typeface="Trebuchet MS"/>
            </a:endParaRPr>
          </a:p>
          <a:p>
            <a:pPr marL="12700" marR="5080">
              <a:lnSpc>
                <a:spcPts val="2100"/>
              </a:lnSpc>
              <a:spcBef>
                <a:spcPts val="1650"/>
              </a:spcBef>
            </a:pPr>
            <a:r>
              <a:rPr sz="2100" spc="75" dirty="0">
                <a:solidFill>
                  <a:srgbClr val="333333"/>
                </a:solidFill>
                <a:latin typeface="Trebuchet MS"/>
                <a:cs typeface="Trebuchet MS"/>
              </a:rPr>
              <a:t>Networks</a:t>
            </a:r>
            <a:r>
              <a:rPr sz="2100" spc="-20" dirty="0">
                <a:solidFill>
                  <a:srgbClr val="333333"/>
                </a:solidFill>
                <a:latin typeface="Trebuchet MS"/>
                <a:cs typeface="Trebuchet MS"/>
              </a:rPr>
              <a:t> </a:t>
            </a:r>
            <a:r>
              <a:rPr sz="2100" spc="80" dirty="0">
                <a:solidFill>
                  <a:srgbClr val="333333"/>
                </a:solidFill>
                <a:latin typeface="Trebuchet MS"/>
                <a:cs typeface="Trebuchet MS"/>
              </a:rPr>
              <a:t>shared</a:t>
            </a:r>
            <a:r>
              <a:rPr sz="2100" spc="-20" dirty="0">
                <a:solidFill>
                  <a:srgbClr val="333333"/>
                </a:solidFill>
                <a:latin typeface="Trebuchet MS"/>
                <a:cs typeface="Trebuchet MS"/>
              </a:rPr>
              <a:t> </a:t>
            </a:r>
            <a:r>
              <a:rPr sz="2100" spc="55" dirty="0">
                <a:solidFill>
                  <a:srgbClr val="333333"/>
                </a:solidFill>
                <a:latin typeface="Trebuchet MS"/>
                <a:cs typeface="Trebuchet MS"/>
              </a:rPr>
              <a:t>by</a:t>
            </a:r>
            <a:r>
              <a:rPr sz="2100" spc="-20" dirty="0">
                <a:solidFill>
                  <a:srgbClr val="333333"/>
                </a:solidFill>
                <a:latin typeface="Trebuchet MS"/>
                <a:cs typeface="Trebuchet MS"/>
              </a:rPr>
              <a:t> </a:t>
            </a:r>
            <a:r>
              <a:rPr sz="2100" spc="-40" dirty="0">
                <a:solidFill>
                  <a:srgbClr val="333333"/>
                </a:solidFill>
                <a:latin typeface="Trebuchet MS"/>
                <a:cs typeface="Trebuchet MS"/>
              </a:rPr>
              <a:t>all</a:t>
            </a:r>
            <a:r>
              <a:rPr sz="2100" spc="-20" dirty="0">
                <a:solidFill>
                  <a:srgbClr val="333333"/>
                </a:solidFill>
                <a:latin typeface="Trebuchet MS"/>
                <a:cs typeface="Trebuchet MS"/>
              </a:rPr>
              <a:t> </a:t>
            </a:r>
            <a:r>
              <a:rPr sz="2100" dirty="0">
                <a:solidFill>
                  <a:srgbClr val="333333"/>
                </a:solidFill>
                <a:latin typeface="Trebuchet MS"/>
                <a:cs typeface="Trebuchet MS"/>
              </a:rPr>
              <a:t>containers</a:t>
            </a:r>
            <a:r>
              <a:rPr sz="2100" spc="-20" dirty="0">
                <a:solidFill>
                  <a:srgbClr val="333333"/>
                </a:solidFill>
                <a:latin typeface="Trebuchet MS"/>
                <a:cs typeface="Trebuchet MS"/>
              </a:rPr>
              <a:t> </a:t>
            </a:r>
            <a:r>
              <a:rPr sz="2100" spc="85" dirty="0">
                <a:solidFill>
                  <a:srgbClr val="333333"/>
                </a:solidFill>
                <a:latin typeface="Trebuchet MS"/>
                <a:cs typeface="Trebuchet MS"/>
              </a:rPr>
              <a:t>across</a:t>
            </a:r>
            <a:r>
              <a:rPr sz="2100" spc="-20" dirty="0">
                <a:solidFill>
                  <a:srgbClr val="333333"/>
                </a:solidFill>
                <a:latin typeface="Trebuchet MS"/>
                <a:cs typeface="Trebuchet MS"/>
              </a:rPr>
              <a:t> </a:t>
            </a:r>
            <a:r>
              <a:rPr sz="2100" spc="105" dirty="0">
                <a:solidFill>
                  <a:srgbClr val="333333"/>
                </a:solidFill>
                <a:latin typeface="Trebuchet MS"/>
                <a:cs typeface="Trebuchet MS"/>
              </a:rPr>
              <a:t>nodes</a:t>
            </a:r>
            <a:r>
              <a:rPr sz="2100" spc="-15" dirty="0">
                <a:solidFill>
                  <a:srgbClr val="333333"/>
                </a:solidFill>
                <a:latin typeface="Trebuchet MS"/>
                <a:cs typeface="Trebuchet MS"/>
              </a:rPr>
              <a:t> </a:t>
            </a:r>
            <a:r>
              <a:rPr sz="2100" dirty="0">
                <a:solidFill>
                  <a:srgbClr val="333333"/>
                </a:solidFill>
                <a:latin typeface="Trebuchet MS"/>
                <a:cs typeface="Trebuchet MS"/>
              </a:rPr>
              <a:t>(most</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time</a:t>
            </a:r>
            <a:r>
              <a:rPr sz="2100" spc="-20" dirty="0">
                <a:solidFill>
                  <a:srgbClr val="333333"/>
                </a:solidFill>
                <a:latin typeface="Trebuchet MS"/>
                <a:cs typeface="Trebuchet MS"/>
              </a:rPr>
              <a:t> </a:t>
            </a:r>
            <a:r>
              <a:rPr sz="2150" i="1" spc="-10" dirty="0">
                <a:solidFill>
                  <a:srgbClr val="ED2137"/>
                </a:solidFill>
                <a:latin typeface="Trebuchet MS"/>
                <a:cs typeface="Trebuchet MS"/>
              </a:rPr>
              <a:t>overlays</a:t>
            </a:r>
            <a:r>
              <a:rPr sz="2100" spc="-10" dirty="0">
                <a:solidFill>
                  <a:srgbClr val="333333"/>
                </a:solidFill>
                <a:latin typeface="Trebuchet MS"/>
                <a:cs typeface="Trebuchet MS"/>
              </a:rPr>
              <a:t>)</a:t>
            </a:r>
            <a:r>
              <a:rPr sz="2100" spc="-20" dirty="0">
                <a:solidFill>
                  <a:srgbClr val="333333"/>
                </a:solidFill>
                <a:latin typeface="Trebuchet MS"/>
                <a:cs typeface="Trebuchet MS"/>
              </a:rPr>
              <a:t> </a:t>
            </a:r>
            <a:r>
              <a:rPr sz="2100" spc="135" dirty="0">
                <a:solidFill>
                  <a:srgbClr val="333333"/>
                </a:solidFill>
                <a:latin typeface="Trebuchet MS"/>
                <a:cs typeface="Trebuchet MS"/>
              </a:rPr>
              <a:t>so</a:t>
            </a:r>
            <a:r>
              <a:rPr sz="2100" spc="-15" dirty="0">
                <a:solidFill>
                  <a:srgbClr val="333333"/>
                </a:solidFill>
                <a:latin typeface="Trebuchet MS"/>
                <a:cs typeface="Trebuchet MS"/>
              </a:rPr>
              <a:t> </a:t>
            </a:r>
            <a:r>
              <a:rPr sz="2100" spc="-20" dirty="0">
                <a:solidFill>
                  <a:srgbClr val="333333"/>
                </a:solidFill>
                <a:latin typeface="Trebuchet MS"/>
                <a:cs typeface="Trebuchet MS"/>
              </a:rPr>
              <a:t>that </a:t>
            </a:r>
            <a:r>
              <a:rPr sz="2100" dirty="0">
                <a:solidFill>
                  <a:srgbClr val="333333"/>
                </a:solidFill>
                <a:latin typeface="Trebuchet MS"/>
                <a:cs typeface="Trebuchet MS"/>
              </a:rPr>
              <a:t>containers</a:t>
            </a:r>
            <a:r>
              <a:rPr sz="2100" spc="20" dirty="0">
                <a:solidFill>
                  <a:srgbClr val="333333"/>
                </a:solidFill>
                <a:latin typeface="Trebuchet MS"/>
                <a:cs typeface="Trebuchet MS"/>
              </a:rPr>
              <a:t> </a:t>
            </a:r>
            <a:r>
              <a:rPr sz="2100" spc="80" dirty="0">
                <a:solidFill>
                  <a:srgbClr val="333333"/>
                </a:solidFill>
                <a:latin typeface="Trebuchet MS"/>
                <a:cs typeface="Trebuchet MS"/>
              </a:rPr>
              <a:t>don't</a:t>
            </a:r>
            <a:r>
              <a:rPr sz="2100" spc="20" dirty="0">
                <a:solidFill>
                  <a:srgbClr val="333333"/>
                </a:solidFill>
                <a:latin typeface="Trebuchet MS"/>
                <a:cs typeface="Trebuchet MS"/>
              </a:rPr>
              <a:t> </a:t>
            </a:r>
            <a:r>
              <a:rPr sz="2100" spc="65" dirty="0">
                <a:solidFill>
                  <a:srgbClr val="333333"/>
                </a:solidFill>
                <a:latin typeface="Trebuchet MS"/>
                <a:cs typeface="Trebuchet MS"/>
              </a:rPr>
              <a:t>need</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20" dirty="0">
                <a:solidFill>
                  <a:srgbClr val="333333"/>
                </a:solidFill>
                <a:latin typeface="Trebuchet MS"/>
                <a:cs typeface="Trebuchet MS"/>
              </a:rPr>
              <a:t> </a:t>
            </a:r>
            <a:r>
              <a:rPr sz="2100" dirty="0">
                <a:solidFill>
                  <a:srgbClr val="333333"/>
                </a:solidFill>
                <a:latin typeface="Trebuchet MS"/>
                <a:cs typeface="Trebuchet MS"/>
              </a:rPr>
              <a:t>connected</a:t>
            </a:r>
            <a:r>
              <a:rPr sz="2100" spc="20" dirty="0">
                <a:solidFill>
                  <a:srgbClr val="333333"/>
                </a:solidFill>
                <a:latin typeface="Trebuchet MS"/>
                <a:cs typeface="Trebuchet MS"/>
              </a:rPr>
              <a:t> </a:t>
            </a:r>
            <a:r>
              <a:rPr sz="2100" spc="85" dirty="0">
                <a:solidFill>
                  <a:srgbClr val="333333"/>
                </a:solidFill>
                <a:latin typeface="Trebuchet MS"/>
                <a:cs typeface="Trebuchet MS"/>
              </a:rPr>
              <a:t>using</a:t>
            </a:r>
            <a:r>
              <a:rPr sz="2100" spc="20" dirty="0">
                <a:solidFill>
                  <a:srgbClr val="333333"/>
                </a:solidFill>
                <a:latin typeface="Trebuchet MS"/>
                <a:cs typeface="Trebuchet MS"/>
              </a:rPr>
              <a:t> </a:t>
            </a:r>
            <a:r>
              <a:rPr sz="2100" spc="100" dirty="0">
                <a:solidFill>
                  <a:srgbClr val="333333"/>
                </a:solidFill>
                <a:latin typeface="Trebuchet MS"/>
                <a:cs typeface="Trebuchet MS"/>
              </a:rPr>
              <a:t>node</a:t>
            </a:r>
            <a:r>
              <a:rPr sz="2100" spc="20" dirty="0">
                <a:solidFill>
                  <a:srgbClr val="333333"/>
                </a:solidFill>
                <a:latin typeface="Trebuchet MS"/>
                <a:cs typeface="Trebuchet MS"/>
              </a:rPr>
              <a:t> </a:t>
            </a:r>
            <a:r>
              <a:rPr sz="2100" spc="65" dirty="0">
                <a:solidFill>
                  <a:srgbClr val="333333"/>
                </a:solidFill>
                <a:latin typeface="Trebuchet MS"/>
                <a:cs typeface="Trebuchet MS"/>
              </a:rPr>
              <a:t>ports</a:t>
            </a:r>
            <a:r>
              <a:rPr sz="2100" spc="20" dirty="0">
                <a:solidFill>
                  <a:srgbClr val="333333"/>
                </a:solidFill>
                <a:latin typeface="Trebuchet MS"/>
                <a:cs typeface="Trebuchet MS"/>
              </a:rPr>
              <a:t> </a:t>
            </a:r>
            <a:r>
              <a:rPr sz="2100" spc="70" dirty="0">
                <a:solidFill>
                  <a:srgbClr val="333333"/>
                </a:solidFill>
                <a:latin typeface="Trebuchet MS"/>
                <a:cs typeface="Trebuchet MS"/>
              </a:rPr>
              <a:t>anymore</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9624" y="1552574"/>
            <a:ext cx="11906250" cy="533400"/>
            <a:chOff x="809624" y="1552574"/>
            <a:chExt cx="11906250" cy="533400"/>
          </a:xfrm>
        </p:grpSpPr>
        <p:sp>
          <p:nvSpPr>
            <p:cNvPr id="3" name="object 3"/>
            <p:cNvSpPr/>
            <p:nvPr/>
          </p:nvSpPr>
          <p:spPr>
            <a:xfrm>
              <a:off x="814387" y="1557337"/>
              <a:ext cx="11896725" cy="523875"/>
            </a:xfrm>
            <a:custGeom>
              <a:avLst/>
              <a:gdLst/>
              <a:ahLst/>
              <a:cxnLst/>
              <a:rect l="l" t="t" r="r" b="b"/>
              <a:pathLst>
                <a:path w="11896725" h="523875">
                  <a:moveTo>
                    <a:pt x="11867806" y="523874"/>
                  </a:moveTo>
                  <a:lnTo>
                    <a:pt x="28916" y="523874"/>
                  </a:lnTo>
                  <a:lnTo>
                    <a:pt x="24664" y="523028"/>
                  </a:lnTo>
                  <a:lnTo>
                    <a:pt x="0" y="494958"/>
                  </a:lnTo>
                  <a:lnTo>
                    <a:pt x="0" y="490537"/>
                  </a:lnTo>
                  <a:lnTo>
                    <a:pt x="0" y="28916"/>
                  </a:lnTo>
                  <a:lnTo>
                    <a:pt x="28916" y="0"/>
                  </a:lnTo>
                  <a:lnTo>
                    <a:pt x="11867806" y="0"/>
                  </a:lnTo>
                  <a:lnTo>
                    <a:pt x="11896722" y="28916"/>
                  </a:lnTo>
                  <a:lnTo>
                    <a:pt x="11896722" y="494958"/>
                  </a:lnTo>
                  <a:lnTo>
                    <a:pt x="11872058" y="523028"/>
                  </a:lnTo>
                  <a:lnTo>
                    <a:pt x="11867806" y="523874"/>
                  </a:lnTo>
                  <a:close/>
                </a:path>
              </a:pathLst>
            </a:custGeom>
            <a:solidFill>
              <a:srgbClr val="FBF7E3"/>
            </a:solidFill>
          </p:spPr>
          <p:txBody>
            <a:bodyPr wrap="square" lIns="0" tIns="0" rIns="0" bIns="0" rtlCol="0"/>
            <a:lstStyle/>
            <a:p>
              <a:endParaRPr/>
            </a:p>
          </p:txBody>
        </p:sp>
        <p:sp>
          <p:nvSpPr>
            <p:cNvPr id="4" name="object 4"/>
            <p:cNvSpPr/>
            <p:nvPr/>
          </p:nvSpPr>
          <p:spPr>
            <a:xfrm>
              <a:off x="814387" y="1557337"/>
              <a:ext cx="11896725" cy="523875"/>
            </a:xfrm>
            <a:custGeom>
              <a:avLst/>
              <a:gdLst/>
              <a:ahLst/>
              <a:cxnLst/>
              <a:rect l="l" t="t" r="r" b="b"/>
              <a:pathLst>
                <a:path w="11896725" h="523875">
                  <a:moveTo>
                    <a:pt x="0" y="490537"/>
                  </a:moveTo>
                  <a:lnTo>
                    <a:pt x="0" y="33337"/>
                  </a:lnTo>
                  <a:lnTo>
                    <a:pt x="0" y="28916"/>
                  </a:lnTo>
                  <a:lnTo>
                    <a:pt x="845" y="24663"/>
                  </a:lnTo>
                  <a:lnTo>
                    <a:pt x="2537" y="20579"/>
                  </a:lnTo>
                  <a:lnTo>
                    <a:pt x="4229" y="16495"/>
                  </a:lnTo>
                  <a:lnTo>
                    <a:pt x="6638" y="12889"/>
                  </a:lnTo>
                  <a:lnTo>
                    <a:pt x="9764" y="9764"/>
                  </a:lnTo>
                  <a:lnTo>
                    <a:pt x="12890" y="6638"/>
                  </a:lnTo>
                  <a:lnTo>
                    <a:pt x="16495" y="4229"/>
                  </a:lnTo>
                  <a:lnTo>
                    <a:pt x="20579" y="2537"/>
                  </a:lnTo>
                  <a:lnTo>
                    <a:pt x="24664" y="845"/>
                  </a:lnTo>
                  <a:lnTo>
                    <a:pt x="28916" y="0"/>
                  </a:lnTo>
                  <a:lnTo>
                    <a:pt x="33337" y="0"/>
                  </a:lnTo>
                  <a:lnTo>
                    <a:pt x="11863386" y="0"/>
                  </a:lnTo>
                  <a:lnTo>
                    <a:pt x="11867806" y="0"/>
                  </a:lnTo>
                  <a:lnTo>
                    <a:pt x="11872058" y="845"/>
                  </a:lnTo>
                  <a:lnTo>
                    <a:pt x="11894185" y="20579"/>
                  </a:lnTo>
                  <a:lnTo>
                    <a:pt x="11895877" y="24663"/>
                  </a:lnTo>
                  <a:lnTo>
                    <a:pt x="11896722" y="28916"/>
                  </a:lnTo>
                  <a:lnTo>
                    <a:pt x="11896724" y="33337"/>
                  </a:lnTo>
                  <a:lnTo>
                    <a:pt x="11896724" y="490537"/>
                  </a:lnTo>
                  <a:lnTo>
                    <a:pt x="11896722" y="494958"/>
                  </a:lnTo>
                  <a:lnTo>
                    <a:pt x="11895877" y="499210"/>
                  </a:lnTo>
                  <a:lnTo>
                    <a:pt x="11894185" y="503294"/>
                  </a:lnTo>
                  <a:lnTo>
                    <a:pt x="11892494" y="507379"/>
                  </a:lnTo>
                  <a:lnTo>
                    <a:pt x="11876142" y="521337"/>
                  </a:lnTo>
                  <a:lnTo>
                    <a:pt x="11872058" y="523028"/>
                  </a:lnTo>
                  <a:lnTo>
                    <a:pt x="11867806" y="523874"/>
                  </a:lnTo>
                  <a:lnTo>
                    <a:pt x="11863386" y="523874"/>
                  </a:lnTo>
                  <a:lnTo>
                    <a:pt x="33337" y="523874"/>
                  </a:lnTo>
                  <a:lnTo>
                    <a:pt x="28916" y="523874"/>
                  </a:lnTo>
                  <a:lnTo>
                    <a:pt x="24664" y="523028"/>
                  </a:lnTo>
                  <a:lnTo>
                    <a:pt x="20579" y="521337"/>
                  </a:lnTo>
                  <a:lnTo>
                    <a:pt x="16495" y="519645"/>
                  </a:lnTo>
                  <a:lnTo>
                    <a:pt x="2537" y="503294"/>
                  </a:lnTo>
                  <a:lnTo>
                    <a:pt x="845" y="499210"/>
                  </a:lnTo>
                  <a:lnTo>
                    <a:pt x="0" y="494958"/>
                  </a:lnTo>
                  <a:lnTo>
                    <a:pt x="0" y="490537"/>
                  </a:lnTo>
                  <a:close/>
                </a:path>
              </a:pathLst>
            </a:custGeom>
            <a:ln w="9524">
              <a:solidFill>
                <a:srgbClr val="FAEBCC"/>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ENCRYPTION</a:t>
            </a:r>
            <a:r>
              <a:rPr spc="-170" dirty="0"/>
              <a:t> </a:t>
            </a:r>
            <a:r>
              <a:rPr spc="-65" dirty="0"/>
              <a:t>...</a:t>
            </a:r>
            <a:r>
              <a:rPr spc="-170" dirty="0"/>
              <a:t> </a:t>
            </a:r>
            <a:r>
              <a:rPr dirty="0"/>
              <a:t>OR</a:t>
            </a:r>
            <a:r>
              <a:rPr spc="-170" dirty="0"/>
              <a:t> </a:t>
            </a:r>
            <a:r>
              <a:rPr spc="-25" dirty="0"/>
              <a:t>NOT</a:t>
            </a:r>
          </a:p>
        </p:txBody>
      </p:sp>
      <p:sp>
        <p:nvSpPr>
          <p:cNvPr id="6" name="object 6"/>
          <p:cNvSpPr txBox="1"/>
          <p:nvPr/>
        </p:nvSpPr>
        <p:spPr>
          <a:xfrm>
            <a:off x="949325" y="1620837"/>
            <a:ext cx="1494790" cy="351155"/>
          </a:xfrm>
          <a:prstGeom prst="rect">
            <a:avLst/>
          </a:prstGeom>
        </p:spPr>
        <p:txBody>
          <a:bodyPr vert="horz" wrap="square" lIns="0" tIns="17145" rIns="0" bIns="0" rtlCol="0">
            <a:spAutoFit/>
          </a:bodyPr>
          <a:lstStyle/>
          <a:p>
            <a:pPr marL="12700">
              <a:lnSpc>
                <a:spcPct val="100000"/>
              </a:lnSpc>
              <a:spcBef>
                <a:spcPts val="135"/>
              </a:spcBef>
            </a:pPr>
            <a:r>
              <a:rPr sz="2100" spc="125" dirty="0">
                <a:solidFill>
                  <a:srgbClr val="8A6D3B"/>
                </a:solidFill>
                <a:latin typeface="MingLiU_HKSCS-ExtB"/>
                <a:cs typeface="MingLiU_HKSCS-ExtB"/>
              </a:rPr>
              <a:t>⚠</a:t>
            </a:r>
            <a:r>
              <a:rPr sz="2100" spc="-585" dirty="0">
                <a:solidFill>
                  <a:srgbClr val="8A6D3B"/>
                </a:solidFill>
                <a:latin typeface="MingLiU_HKSCS-ExtB"/>
                <a:cs typeface="MingLiU_HKSCS-ExtB"/>
              </a:rPr>
              <a:t> </a:t>
            </a:r>
            <a:r>
              <a:rPr sz="1800" spc="55" dirty="0">
                <a:solidFill>
                  <a:srgbClr val="8A6D3B"/>
                </a:solidFill>
                <a:latin typeface="Trebuchet MS"/>
                <a:cs typeface="Trebuchet MS"/>
              </a:rPr>
              <a:t>by</a:t>
            </a:r>
            <a:r>
              <a:rPr sz="1800" spc="-75" dirty="0">
                <a:solidFill>
                  <a:srgbClr val="8A6D3B"/>
                </a:solidFill>
                <a:latin typeface="Trebuchet MS"/>
                <a:cs typeface="Trebuchet MS"/>
              </a:rPr>
              <a:t> </a:t>
            </a:r>
            <a:r>
              <a:rPr sz="1800" spc="-10" dirty="0">
                <a:solidFill>
                  <a:srgbClr val="8A6D3B"/>
                </a:solidFill>
                <a:latin typeface="Trebuchet MS"/>
                <a:cs typeface="Trebuchet MS"/>
              </a:rPr>
              <a:t>default,</a:t>
            </a:r>
            <a:endParaRPr sz="1800">
              <a:latin typeface="Trebuchet MS"/>
              <a:cs typeface="Trebuchet MS"/>
            </a:endParaRPr>
          </a:p>
        </p:txBody>
      </p:sp>
      <p:sp>
        <p:nvSpPr>
          <p:cNvPr id="7" name="object 7"/>
          <p:cNvSpPr/>
          <p:nvPr/>
        </p:nvSpPr>
        <p:spPr>
          <a:xfrm>
            <a:off x="2502204" y="1721840"/>
            <a:ext cx="3792220" cy="185420"/>
          </a:xfrm>
          <a:custGeom>
            <a:avLst/>
            <a:gdLst/>
            <a:ahLst/>
            <a:cxnLst/>
            <a:rect l="l" t="t" r="r" b="b"/>
            <a:pathLst>
              <a:path w="3792220" h="185419">
                <a:moveTo>
                  <a:pt x="112179" y="125476"/>
                </a:moveTo>
                <a:lnTo>
                  <a:pt x="83959" y="92354"/>
                </a:lnTo>
                <a:lnTo>
                  <a:pt x="55511" y="80645"/>
                </a:lnTo>
                <a:lnTo>
                  <a:pt x="48793" y="77736"/>
                </a:lnTo>
                <a:lnTo>
                  <a:pt x="30810" y="59436"/>
                </a:lnTo>
                <a:lnTo>
                  <a:pt x="30810" y="50469"/>
                </a:lnTo>
                <a:lnTo>
                  <a:pt x="47167" y="35153"/>
                </a:lnTo>
                <a:lnTo>
                  <a:pt x="47510" y="35153"/>
                </a:lnTo>
                <a:lnTo>
                  <a:pt x="52184" y="34378"/>
                </a:lnTo>
                <a:lnTo>
                  <a:pt x="65163" y="34378"/>
                </a:lnTo>
                <a:lnTo>
                  <a:pt x="71602" y="35153"/>
                </a:lnTo>
                <a:lnTo>
                  <a:pt x="84137" y="38277"/>
                </a:lnTo>
                <a:lnTo>
                  <a:pt x="91643" y="40881"/>
                </a:lnTo>
                <a:lnTo>
                  <a:pt x="100342" y="44526"/>
                </a:lnTo>
                <a:lnTo>
                  <a:pt x="104051" y="34378"/>
                </a:lnTo>
                <a:lnTo>
                  <a:pt x="68033" y="8140"/>
                </a:lnTo>
                <a:lnTo>
                  <a:pt x="58991" y="8140"/>
                </a:lnTo>
                <a:lnTo>
                  <a:pt x="18415" y="20243"/>
                </a:lnTo>
                <a:lnTo>
                  <a:pt x="2120" y="54521"/>
                </a:lnTo>
                <a:lnTo>
                  <a:pt x="2120" y="61404"/>
                </a:lnTo>
                <a:lnTo>
                  <a:pt x="22936" y="95262"/>
                </a:lnTo>
                <a:lnTo>
                  <a:pt x="57277" y="110299"/>
                </a:lnTo>
                <a:lnTo>
                  <a:pt x="64681" y="113423"/>
                </a:lnTo>
                <a:lnTo>
                  <a:pt x="75171" y="119075"/>
                </a:lnTo>
                <a:lnTo>
                  <a:pt x="78790" y="122021"/>
                </a:lnTo>
                <a:lnTo>
                  <a:pt x="82727" y="128079"/>
                </a:lnTo>
                <a:lnTo>
                  <a:pt x="83718" y="131914"/>
                </a:lnTo>
                <a:lnTo>
                  <a:pt x="83718" y="141363"/>
                </a:lnTo>
                <a:lnTo>
                  <a:pt x="57988" y="159499"/>
                </a:lnTo>
                <a:lnTo>
                  <a:pt x="41986" y="159499"/>
                </a:lnTo>
                <a:lnTo>
                  <a:pt x="0" y="147777"/>
                </a:lnTo>
                <a:lnTo>
                  <a:pt x="0" y="176072"/>
                </a:lnTo>
                <a:lnTo>
                  <a:pt x="36804" y="185039"/>
                </a:lnTo>
                <a:lnTo>
                  <a:pt x="36334" y="185039"/>
                </a:lnTo>
                <a:lnTo>
                  <a:pt x="43256" y="185394"/>
                </a:lnTo>
                <a:lnTo>
                  <a:pt x="49618" y="185394"/>
                </a:lnTo>
                <a:lnTo>
                  <a:pt x="58572" y="185039"/>
                </a:lnTo>
                <a:lnTo>
                  <a:pt x="67691" y="183857"/>
                </a:lnTo>
                <a:lnTo>
                  <a:pt x="67373" y="183857"/>
                </a:lnTo>
                <a:lnTo>
                  <a:pt x="74815" y="182130"/>
                </a:lnTo>
                <a:lnTo>
                  <a:pt x="105841" y="159499"/>
                </a:lnTo>
                <a:lnTo>
                  <a:pt x="107657" y="156425"/>
                </a:lnTo>
                <a:lnTo>
                  <a:pt x="110172" y="149860"/>
                </a:lnTo>
                <a:lnTo>
                  <a:pt x="111671" y="142722"/>
                </a:lnTo>
                <a:lnTo>
                  <a:pt x="111760" y="141363"/>
                </a:lnTo>
                <a:lnTo>
                  <a:pt x="112179" y="135001"/>
                </a:lnTo>
                <a:lnTo>
                  <a:pt x="112179" y="125476"/>
                </a:lnTo>
                <a:close/>
              </a:path>
              <a:path w="3792220" h="185419">
                <a:moveTo>
                  <a:pt x="239534" y="125463"/>
                </a:moveTo>
                <a:lnTo>
                  <a:pt x="235889" y="85001"/>
                </a:lnTo>
                <a:lnTo>
                  <a:pt x="230720" y="73774"/>
                </a:lnTo>
                <a:lnTo>
                  <a:pt x="229489" y="71551"/>
                </a:lnTo>
                <a:lnTo>
                  <a:pt x="225171" y="65874"/>
                </a:lnTo>
                <a:lnTo>
                  <a:pt x="220103" y="60947"/>
                </a:lnTo>
                <a:lnTo>
                  <a:pt x="214312" y="56756"/>
                </a:lnTo>
                <a:lnTo>
                  <a:pt x="210566" y="54813"/>
                </a:lnTo>
                <a:lnTo>
                  <a:pt x="210566" y="101130"/>
                </a:lnTo>
                <a:lnTo>
                  <a:pt x="155879" y="101130"/>
                </a:lnTo>
                <a:lnTo>
                  <a:pt x="155930" y="100634"/>
                </a:lnTo>
                <a:lnTo>
                  <a:pt x="156552" y="94018"/>
                </a:lnTo>
                <a:lnTo>
                  <a:pt x="159410" y="87693"/>
                </a:lnTo>
                <a:lnTo>
                  <a:pt x="169532" y="76568"/>
                </a:lnTo>
                <a:lnTo>
                  <a:pt x="176301" y="73774"/>
                </a:lnTo>
                <a:lnTo>
                  <a:pt x="190779" y="73774"/>
                </a:lnTo>
                <a:lnTo>
                  <a:pt x="195592" y="75044"/>
                </a:lnTo>
                <a:lnTo>
                  <a:pt x="202920" y="80098"/>
                </a:lnTo>
                <a:lnTo>
                  <a:pt x="205714" y="83781"/>
                </a:lnTo>
                <a:lnTo>
                  <a:pt x="207619" y="88620"/>
                </a:lnTo>
                <a:lnTo>
                  <a:pt x="209550" y="93459"/>
                </a:lnTo>
                <a:lnTo>
                  <a:pt x="210540" y="97624"/>
                </a:lnTo>
                <a:lnTo>
                  <a:pt x="210566" y="101130"/>
                </a:lnTo>
                <a:lnTo>
                  <a:pt x="210566" y="54813"/>
                </a:lnTo>
                <a:lnTo>
                  <a:pt x="207860" y="53403"/>
                </a:lnTo>
                <a:lnTo>
                  <a:pt x="200825" y="51015"/>
                </a:lnTo>
                <a:lnTo>
                  <a:pt x="193205" y="49580"/>
                </a:lnTo>
                <a:lnTo>
                  <a:pt x="185013" y="49110"/>
                </a:lnTo>
                <a:lnTo>
                  <a:pt x="177342" y="49580"/>
                </a:lnTo>
                <a:lnTo>
                  <a:pt x="176682" y="49580"/>
                </a:lnTo>
                <a:lnTo>
                  <a:pt x="142176" y="67995"/>
                </a:lnTo>
                <a:lnTo>
                  <a:pt x="126796" y="108064"/>
                </a:lnTo>
                <a:lnTo>
                  <a:pt x="126746" y="109220"/>
                </a:lnTo>
                <a:lnTo>
                  <a:pt x="126352" y="118148"/>
                </a:lnTo>
                <a:lnTo>
                  <a:pt x="138506" y="161734"/>
                </a:lnTo>
                <a:lnTo>
                  <a:pt x="171754" y="183438"/>
                </a:lnTo>
                <a:lnTo>
                  <a:pt x="189471" y="185394"/>
                </a:lnTo>
                <a:lnTo>
                  <a:pt x="198069" y="185394"/>
                </a:lnTo>
                <a:lnTo>
                  <a:pt x="205549" y="184734"/>
                </a:lnTo>
                <a:lnTo>
                  <a:pt x="218313" y="182054"/>
                </a:lnTo>
                <a:lnTo>
                  <a:pt x="225691" y="179514"/>
                </a:lnTo>
                <a:lnTo>
                  <a:pt x="234073" y="175793"/>
                </a:lnTo>
                <a:lnTo>
                  <a:pt x="234073" y="160058"/>
                </a:lnTo>
                <a:lnTo>
                  <a:pt x="234073" y="149237"/>
                </a:lnTo>
                <a:lnTo>
                  <a:pt x="197624" y="160058"/>
                </a:lnTo>
                <a:lnTo>
                  <a:pt x="190258" y="160058"/>
                </a:lnTo>
                <a:lnTo>
                  <a:pt x="181622" y="159385"/>
                </a:lnTo>
                <a:lnTo>
                  <a:pt x="182130" y="159385"/>
                </a:lnTo>
                <a:lnTo>
                  <a:pt x="175387" y="157607"/>
                </a:lnTo>
                <a:lnTo>
                  <a:pt x="155092" y="125463"/>
                </a:lnTo>
                <a:lnTo>
                  <a:pt x="239534" y="125463"/>
                </a:lnTo>
                <a:close/>
              </a:path>
              <a:path w="3792220" h="185419">
                <a:moveTo>
                  <a:pt x="354622" y="57988"/>
                </a:moveTo>
                <a:lnTo>
                  <a:pt x="348145" y="54673"/>
                </a:lnTo>
                <a:lnTo>
                  <a:pt x="341871" y="52362"/>
                </a:lnTo>
                <a:lnTo>
                  <a:pt x="329742" y="49758"/>
                </a:lnTo>
                <a:lnTo>
                  <a:pt x="323494" y="49110"/>
                </a:lnTo>
                <a:lnTo>
                  <a:pt x="317055" y="49110"/>
                </a:lnTo>
                <a:lnTo>
                  <a:pt x="278295" y="60731"/>
                </a:lnTo>
                <a:lnTo>
                  <a:pt x="256730" y="96558"/>
                </a:lnTo>
                <a:lnTo>
                  <a:pt x="255168" y="107950"/>
                </a:lnTo>
                <a:lnTo>
                  <a:pt x="254723" y="117919"/>
                </a:lnTo>
                <a:lnTo>
                  <a:pt x="262305" y="155371"/>
                </a:lnTo>
                <a:lnTo>
                  <a:pt x="290906" y="181229"/>
                </a:lnTo>
                <a:lnTo>
                  <a:pt x="315277" y="185394"/>
                </a:lnTo>
                <a:lnTo>
                  <a:pt x="322529" y="185394"/>
                </a:lnTo>
                <a:lnTo>
                  <a:pt x="328853" y="184797"/>
                </a:lnTo>
                <a:lnTo>
                  <a:pt x="339648" y="182422"/>
                </a:lnTo>
                <a:lnTo>
                  <a:pt x="345427" y="180251"/>
                </a:lnTo>
                <a:lnTo>
                  <a:pt x="351599" y="177076"/>
                </a:lnTo>
                <a:lnTo>
                  <a:pt x="351599" y="159842"/>
                </a:lnTo>
                <a:lnTo>
                  <a:pt x="351599" y="150406"/>
                </a:lnTo>
                <a:lnTo>
                  <a:pt x="343154" y="154127"/>
                </a:lnTo>
                <a:lnTo>
                  <a:pt x="336486" y="156641"/>
                </a:lnTo>
                <a:lnTo>
                  <a:pt x="326694" y="159207"/>
                </a:lnTo>
                <a:lnTo>
                  <a:pt x="321221" y="159842"/>
                </a:lnTo>
                <a:lnTo>
                  <a:pt x="308013" y="159842"/>
                </a:lnTo>
                <a:lnTo>
                  <a:pt x="283400" y="127000"/>
                </a:lnTo>
                <a:lnTo>
                  <a:pt x="283400" y="107950"/>
                </a:lnTo>
                <a:lnTo>
                  <a:pt x="309054" y="74777"/>
                </a:lnTo>
                <a:lnTo>
                  <a:pt x="320484" y="74777"/>
                </a:lnTo>
                <a:lnTo>
                  <a:pt x="324700" y="75336"/>
                </a:lnTo>
                <a:lnTo>
                  <a:pt x="333857" y="77571"/>
                </a:lnTo>
                <a:lnTo>
                  <a:pt x="339420" y="79451"/>
                </a:lnTo>
                <a:lnTo>
                  <a:pt x="345973" y="82092"/>
                </a:lnTo>
                <a:lnTo>
                  <a:pt x="348589" y="74777"/>
                </a:lnTo>
                <a:lnTo>
                  <a:pt x="354622" y="57988"/>
                </a:lnTo>
                <a:close/>
              </a:path>
              <a:path w="3792220" h="185419">
                <a:moveTo>
                  <a:pt x="451510" y="51562"/>
                </a:moveTo>
                <a:lnTo>
                  <a:pt x="445846" y="50368"/>
                </a:lnTo>
                <a:lnTo>
                  <a:pt x="445706" y="50368"/>
                </a:lnTo>
                <a:lnTo>
                  <a:pt x="442366" y="49809"/>
                </a:lnTo>
                <a:lnTo>
                  <a:pt x="439508" y="49555"/>
                </a:lnTo>
                <a:lnTo>
                  <a:pt x="436676" y="49263"/>
                </a:lnTo>
                <a:lnTo>
                  <a:pt x="433959" y="49110"/>
                </a:lnTo>
                <a:lnTo>
                  <a:pt x="424853" y="49110"/>
                </a:lnTo>
                <a:lnTo>
                  <a:pt x="418934" y="50368"/>
                </a:lnTo>
                <a:lnTo>
                  <a:pt x="394322" y="71729"/>
                </a:lnTo>
                <a:lnTo>
                  <a:pt x="395528" y="51346"/>
                </a:lnTo>
                <a:lnTo>
                  <a:pt x="371030" y="51346"/>
                </a:lnTo>
                <a:lnTo>
                  <a:pt x="371030" y="183159"/>
                </a:lnTo>
                <a:lnTo>
                  <a:pt x="399161" y="183159"/>
                </a:lnTo>
                <a:lnTo>
                  <a:pt x="399161" y="107022"/>
                </a:lnTo>
                <a:lnTo>
                  <a:pt x="399973" y="101828"/>
                </a:lnTo>
                <a:lnTo>
                  <a:pt x="425996" y="75565"/>
                </a:lnTo>
                <a:lnTo>
                  <a:pt x="432219" y="75565"/>
                </a:lnTo>
                <a:lnTo>
                  <a:pt x="434314" y="75717"/>
                </a:lnTo>
                <a:lnTo>
                  <a:pt x="436549" y="76009"/>
                </a:lnTo>
                <a:lnTo>
                  <a:pt x="438823" y="76263"/>
                </a:lnTo>
                <a:lnTo>
                  <a:pt x="442582" y="77063"/>
                </a:lnTo>
                <a:lnTo>
                  <a:pt x="447827" y="78409"/>
                </a:lnTo>
                <a:lnTo>
                  <a:pt x="447865" y="78130"/>
                </a:lnTo>
                <a:lnTo>
                  <a:pt x="448208" y="75565"/>
                </a:lnTo>
                <a:lnTo>
                  <a:pt x="448741" y="71729"/>
                </a:lnTo>
                <a:lnTo>
                  <a:pt x="451510" y="51562"/>
                </a:lnTo>
                <a:close/>
              </a:path>
              <a:path w="3792220" h="185419">
                <a:moveTo>
                  <a:pt x="570826" y="125463"/>
                </a:moveTo>
                <a:lnTo>
                  <a:pt x="567182" y="85001"/>
                </a:lnTo>
                <a:lnTo>
                  <a:pt x="562013" y="73774"/>
                </a:lnTo>
                <a:lnTo>
                  <a:pt x="560781" y="71551"/>
                </a:lnTo>
                <a:lnTo>
                  <a:pt x="556463" y="65874"/>
                </a:lnTo>
                <a:lnTo>
                  <a:pt x="551395" y="60947"/>
                </a:lnTo>
                <a:lnTo>
                  <a:pt x="545604" y="56756"/>
                </a:lnTo>
                <a:lnTo>
                  <a:pt x="541858" y="54813"/>
                </a:lnTo>
                <a:lnTo>
                  <a:pt x="541858" y="101130"/>
                </a:lnTo>
                <a:lnTo>
                  <a:pt x="487172" y="101130"/>
                </a:lnTo>
                <a:lnTo>
                  <a:pt x="507593" y="73774"/>
                </a:lnTo>
                <a:lnTo>
                  <a:pt x="522071" y="73774"/>
                </a:lnTo>
                <a:lnTo>
                  <a:pt x="526884" y="75044"/>
                </a:lnTo>
                <a:lnTo>
                  <a:pt x="534212" y="80098"/>
                </a:lnTo>
                <a:lnTo>
                  <a:pt x="537006" y="83781"/>
                </a:lnTo>
                <a:lnTo>
                  <a:pt x="538899" y="88620"/>
                </a:lnTo>
                <a:lnTo>
                  <a:pt x="540842" y="93459"/>
                </a:lnTo>
                <a:lnTo>
                  <a:pt x="541820" y="97624"/>
                </a:lnTo>
                <a:lnTo>
                  <a:pt x="541858" y="101130"/>
                </a:lnTo>
                <a:lnTo>
                  <a:pt x="541858" y="54813"/>
                </a:lnTo>
                <a:lnTo>
                  <a:pt x="539140" y="53403"/>
                </a:lnTo>
                <a:lnTo>
                  <a:pt x="532104" y="51015"/>
                </a:lnTo>
                <a:lnTo>
                  <a:pt x="524497" y="49580"/>
                </a:lnTo>
                <a:lnTo>
                  <a:pt x="516305" y="49110"/>
                </a:lnTo>
                <a:lnTo>
                  <a:pt x="508635" y="49580"/>
                </a:lnTo>
                <a:lnTo>
                  <a:pt x="507974" y="49580"/>
                </a:lnTo>
                <a:lnTo>
                  <a:pt x="473468" y="67995"/>
                </a:lnTo>
                <a:lnTo>
                  <a:pt x="458089" y="108064"/>
                </a:lnTo>
                <a:lnTo>
                  <a:pt x="458038" y="109220"/>
                </a:lnTo>
                <a:lnTo>
                  <a:pt x="457644" y="118148"/>
                </a:lnTo>
                <a:lnTo>
                  <a:pt x="469798" y="161734"/>
                </a:lnTo>
                <a:lnTo>
                  <a:pt x="503047" y="183438"/>
                </a:lnTo>
                <a:lnTo>
                  <a:pt x="520763" y="185394"/>
                </a:lnTo>
                <a:lnTo>
                  <a:pt x="529361" y="185394"/>
                </a:lnTo>
                <a:lnTo>
                  <a:pt x="536841" y="184734"/>
                </a:lnTo>
                <a:lnTo>
                  <a:pt x="549605" y="182054"/>
                </a:lnTo>
                <a:lnTo>
                  <a:pt x="556983" y="179514"/>
                </a:lnTo>
                <a:lnTo>
                  <a:pt x="565365" y="175793"/>
                </a:lnTo>
                <a:lnTo>
                  <a:pt x="565365" y="160058"/>
                </a:lnTo>
                <a:lnTo>
                  <a:pt x="565365" y="149237"/>
                </a:lnTo>
                <a:lnTo>
                  <a:pt x="528916" y="160058"/>
                </a:lnTo>
                <a:lnTo>
                  <a:pt x="521550" y="160058"/>
                </a:lnTo>
                <a:lnTo>
                  <a:pt x="512914" y="159385"/>
                </a:lnTo>
                <a:lnTo>
                  <a:pt x="513422" y="159385"/>
                </a:lnTo>
                <a:lnTo>
                  <a:pt x="506679" y="157607"/>
                </a:lnTo>
                <a:lnTo>
                  <a:pt x="486384" y="125463"/>
                </a:lnTo>
                <a:lnTo>
                  <a:pt x="570826" y="125463"/>
                </a:lnTo>
                <a:close/>
              </a:path>
              <a:path w="3792220" h="185419">
                <a:moveTo>
                  <a:pt x="659015" y="155981"/>
                </a:moveTo>
                <a:lnTo>
                  <a:pt x="653021" y="158178"/>
                </a:lnTo>
                <a:lnTo>
                  <a:pt x="648550" y="159524"/>
                </a:lnTo>
                <a:lnTo>
                  <a:pt x="642708" y="160489"/>
                </a:lnTo>
                <a:lnTo>
                  <a:pt x="639864" y="160731"/>
                </a:lnTo>
                <a:lnTo>
                  <a:pt x="632574" y="160731"/>
                </a:lnTo>
                <a:lnTo>
                  <a:pt x="629005" y="159321"/>
                </a:lnTo>
                <a:lnTo>
                  <a:pt x="623722" y="153657"/>
                </a:lnTo>
                <a:lnTo>
                  <a:pt x="622401" y="149034"/>
                </a:lnTo>
                <a:lnTo>
                  <a:pt x="622401" y="75336"/>
                </a:lnTo>
                <a:lnTo>
                  <a:pt x="658228" y="75336"/>
                </a:lnTo>
                <a:lnTo>
                  <a:pt x="658228" y="51346"/>
                </a:lnTo>
                <a:lnTo>
                  <a:pt x="622401" y="51346"/>
                </a:lnTo>
                <a:lnTo>
                  <a:pt x="622401" y="22987"/>
                </a:lnTo>
                <a:lnTo>
                  <a:pt x="602869" y="22987"/>
                </a:lnTo>
                <a:lnTo>
                  <a:pt x="595160" y="50787"/>
                </a:lnTo>
                <a:lnTo>
                  <a:pt x="576859" y="58369"/>
                </a:lnTo>
                <a:lnTo>
                  <a:pt x="576859" y="75336"/>
                </a:lnTo>
                <a:lnTo>
                  <a:pt x="594271" y="75336"/>
                </a:lnTo>
                <a:lnTo>
                  <a:pt x="594271" y="143154"/>
                </a:lnTo>
                <a:lnTo>
                  <a:pt x="594614" y="150596"/>
                </a:lnTo>
                <a:lnTo>
                  <a:pt x="620369" y="184099"/>
                </a:lnTo>
                <a:lnTo>
                  <a:pt x="626960" y="185394"/>
                </a:lnTo>
                <a:lnTo>
                  <a:pt x="637971" y="185394"/>
                </a:lnTo>
                <a:lnTo>
                  <a:pt x="642010" y="185026"/>
                </a:lnTo>
                <a:lnTo>
                  <a:pt x="650341" y="183578"/>
                </a:lnTo>
                <a:lnTo>
                  <a:pt x="654621" y="182232"/>
                </a:lnTo>
                <a:lnTo>
                  <a:pt x="659015" y="180263"/>
                </a:lnTo>
                <a:lnTo>
                  <a:pt x="659015" y="160731"/>
                </a:lnTo>
                <a:lnTo>
                  <a:pt x="659015" y="155981"/>
                </a:lnTo>
                <a:close/>
              </a:path>
              <a:path w="3792220" h="185419">
                <a:moveTo>
                  <a:pt x="3468776" y="125463"/>
                </a:moveTo>
                <a:lnTo>
                  <a:pt x="3465131" y="85001"/>
                </a:lnTo>
                <a:lnTo>
                  <a:pt x="3439807" y="54825"/>
                </a:lnTo>
                <a:lnTo>
                  <a:pt x="3439807" y="101130"/>
                </a:lnTo>
                <a:lnTo>
                  <a:pt x="3385108" y="101130"/>
                </a:lnTo>
                <a:lnTo>
                  <a:pt x="3385159" y="100634"/>
                </a:lnTo>
                <a:lnTo>
                  <a:pt x="3385782" y="94018"/>
                </a:lnTo>
                <a:lnTo>
                  <a:pt x="3388652" y="87693"/>
                </a:lnTo>
                <a:lnTo>
                  <a:pt x="3398774" y="76568"/>
                </a:lnTo>
                <a:lnTo>
                  <a:pt x="3405543" y="73774"/>
                </a:lnTo>
                <a:lnTo>
                  <a:pt x="3420008" y="73774"/>
                </a:lnTo>
                <a:lnTo>
                  <a:pt x="3424834" y="75044"/>
                </a:lnTo>
                <a:lnTo>
                  <a:pt x="3432162" y="80098"/>
                </a:lnTo>
                <a:lnTo>
                  <a:pt x="3434956" y="83781"/>
                </a:lnTo>
                <a:lnTo>
                  <a:pt x="3436848" y="88620"/>
                </a:lnTo>
                <a:lnTo>
                  <a:pt x="3438779" y="93459"/>
                </a:lnTo>
                <a:lnTo>
                  <a:pt x="3439769" y="97624"/>
                </a:lnTo>
                <a:lnTo>
                  <a:pt x="3439807" y="101130"/>
                </a:lnTo>
                <a:lnTo>
                  <a:pt x="3439807" y="54825"/>
                </a:lnTo>
                <a:lnTo>
                  <a:pt x="3437090" y="53403"/>
                </a:lnTo>
                <a:lnTo>
                  <a:pt x="3430054" y="51015"/>
                </a:lnTo>
                <a:lnTo>
                  <a:pt x="3422434" y="49580"/>
                </a:lnTo>
                <a:lnTo>
                  <a:pt x="3414242" y="49110"/>
                </a:lnTo>
                <a:lnTo>
                  <a:pt x="3406584" y="49580"/>
                </a:lnTo>
                <a:lnTo>
                  <a:pt x="3405924" y="49580"/>
                </a:lnTo>
                <a:lnTo>
                  <a:pt x="3371405" y="67995"/>
                </a:lnTo>
                <a:lnTo>
                  <a:pt x="3356038" y="108064"/>
                </a:lnTo>
                <a:lnTo>
                  <a:pt x="3355987" y="109220"/>
                </a:lnTo>
                <a:lnTo>
                  <a:pt x="3355594" y="118148"/>
                </a:lnTo>
                <a:lnTo>
                  <a:pt x="3367735" y="161734"/>
                </a:lnTo>
                <a:lnTo>
                  <a:pt x="3400996" y="183438"/>
                </a:lnTo>
                <a:lnTo>
                  <a:pt x="3418713" y="185394"/>
                </a:lnTo>
                <a:lnTo>
                  <a:pt x="3427311" y="185394"/>
                </a:lnTo>
                <a:lnTo>
                  <a:pt x="3434778" y="184734"/>
                </a:lnTo>
                <a:lnTo>
                  <a:pt x="3447542" y="182054"/>
                </a:lnTo>
                <a:lnTo>
                  <a:pt x="3454933" y="179514"/>
                </a:lnTo>
                <a:lnTo>
                  <a:pt x="3463302" y="175793"/>
                </a:lnTo>
                <a:lnTo>
                  <a:pt x="3463302" y="160058"/>
                </a:lnTo>
                <a:lnTo>
                  <a:pt x="3463302" y="149237"/>
                </a:lnTo>
                <a:lnTo>
                  <a:pt x="3426853" y="160058"/>
                </a:lnTo>
                <a:lnTo>
                  <a:pt x="3419487" y="160058"/>
                </a:lnTo>
                <a:lnTo>
                  <a:pt x="3410851" y="159385"/>
                </a:lnTo>
                <a:lnTo>
                  <a:pt x="3411359" y="159385"/>
                </a:lnTo>
                <a:lnTo>
                  <a:pt x="3404616" y="157607"/>
                </a:lnTo>
                <a:lnTo>
                  <a:pt x="3384334" y="125463"/>
                </a:lnTo>
                <a:lnTo>
                  <a:pt x="3468776" y="125463"/>
                </a:lnTo>
                <a:close/>
              </a:path>
              <a:path w="3792220" h="185419">
                <a:moveTo>
                  <a:pt x="3556952" y="155981"/>
                </a:moveTo>
                <a:lnTo>
                  <a:pt x="3550958" y="158178"/>
                </a:lnTo>
                <a:lnTo>
                  <a:pt x="3546500" y="159524"/>
                </a:lnTo>
                <a:lnTo>
                  <a:pt x="3540658" y="160489"/>
                </a:lnTo>
                <a:lnTo>
                  <a:pt x="3537813" y="160731"/>
                </a:lnTo>
                <a:lnTo>
                  <a:pt x="3530523" y="160731"/>
                </a:lnTo>
                <a:lnTo>
                  <a:pt x="3526942" y="159321"/>
                </a:lnTo>
                <a:lnTo>
                  <a:pt x="3521659" y="153657"/>
                </a:lnTo>
                <a:lnTo>
                  <a:pt x="3520338" y="149034"/>
                </a:lnTo>
                <a:lnTo>
                  <a:pt x="3520338" y="75336"/>
                </a:lnTo>
                <a:lnTo>
                  <a:pt x="3556177" y="75336"/>
                </a:lnTo>
                <a:lnTo>
                  <a:pt x="3556177" y="51346"/>
                </a:lnTo>
                <a:lnTo>
                  <a:pt x="3520338" y="51346"/>
                </a:lnTo>
                <a:lnTo>
                  <a:pt x="3520338" y="22987"/>
                </a:lnTo>
                <a:lnTo>
                  <a:pt x="3500805" y="22987"/>
                </a:lnTo>
                <a:lnTo>
                  <a:pt x="3493109" y="50787"/>
                </a:lnTo>
                <a:lnTo>
                  <a:pt x="3474796" y="58369"/>
                </a:lnTo>
                <a:lnTo>
                  <a:pt x="3474796" y="75336"/>
                </a:lnTo>
                <a:lnTo>
                  <a:pt x="3492208" y="75336"/>
                </a:lnTo>
                <a:lnTo>
                  <a:pt x="3492208" y="143154"/>
                </a:lnTo>
                <a:lnTo>
                  <a:pt x="3492550" y="150596"/>
                </a:lnTo>
                <a:lnTo>
                  <a:pt x="3518319" y="184099"/>
                </a:lnTo>
                <a:lnTo>
                  <a:pt x="3524897" y="185394"/>
                </a:lnTo>
                <a:lnTo>
                  <a:pt x="3535908" y="185394"/>
                </a:lnTo>
                <a:lnTo>
                  <a:pt x="3539947" y="185026"/>
                </a:lnTo>
                <a:lnTo>
                  <a:pt x="3548278" y="183578"/>
                </a:lnTo>
                <a:lnTo>
                  <a:pt x="3552558" y="182232"/>
                </a:lnTo>
                <a:lnTo>
                  <a:pt x="3556952" y="180263"/>
                </a:lnTo>
                <a:lnTo>
                  <a:pt x="3556952" y="160731"/>
                </a:lnTo>
                <a:lnTo>
                  <a:pt x="3556952" y="155981"/>
                </a:lnTo>
                <a:close/>
              </a:path>
              <a:path w="3792220" h="185419">
                <a:moveTo>
                  <a:pt x="3665334" y="57988"/>
                </a:moveTo>
                <a:lnTo>
                  <a:pt x="3658870" y="54673"/>
                </a:lnTo>
                <a:lnTo>
                  <a:pt x="3652596" y="52362"/>
                </a:lnTo>
                <a:lnTo>
                  <a:pt x="3640467" y="49758"/>
                </a:lnTo>
                <a:lnTo>
                  <a:pt x="3634219" y="49110"/>
                </a:lnTo>
                <a:lnTo>
                  <a:pt x="3627780" y="49110"/>
                </a:lnTo>
                <a:lnTo>
                  <a:pt x="3589007" y="60731"/>
                </a:lnTo>
                <a:lnTo>
                  <a:pt x="3567442" y="96558"/>
                </a:lnTo>
                <a:lnTo>
                  <a:pt x="3565436" y="117919"/>
                </a:lnTo>
                <a:lnTo>
                  <a:pt x="3565906" y="128638"/>
                </a:lnTo>
                <a:lnTo>
                  <a:pt x="3582212" y="168579"/>
                </a:lnTo>
                <a:lnTo>
                  <a:pt x="3617391" y="184937"/>
                </a:lnTo>
                <a:lnTo>
                  <a:pt x="3625989" y="185394"/>
                </a:lnTo>
                <a:lnTo>
                  <a:pt x="3633241" y="185394"/>
                </a:lnTo>
                <a:lnTo>
                  <a:pt x="3662324" y="159842"/>
                </a:lnTo>
                <a:lnTo>
                  <a:pt x="3662324" y="150406"/>
                </a:lnTo>
                <a:lnTo>
                  <a:pt x="3653879" y="154127"/>
                </a:lnTo>
                <a:lnTo>
                  <a:pt x="3647198" y="156641"/>
                </a:lnTo>
                <a:lnTo>
                  <a:pt x="3637419" y="159207"/>
                </a:lnTo>
                <a:lnTo>
                  <a:pt x="3631946" y="159842"/>
                </a:lnTo>
                <a:lnTo>
                  <a:pt x="3618738" y="159842"/>
                </a:lnTo>
                <a:lnTo>
                  <a:pt x="3594125" y="127000"/>
                </a:lnTo>
                <a:lnTo>
                  <a:pt x="3594125" y="107950"/>
                </a:lnTo>
                <a:lnTo>
                  <a:pt x="3619779" y="74777"/>
                </a:lnTo>
                <a:lnTo>
                  <a:pt x="3631196" y="74777"/>
                </a:lnTo>
                <a:lnTo>
                  <a:pt x="3635425" y="75336"/>
                </a:lnTo>
                <a:lnTo>
                  <a:pt x="3644582" y="77571"/>
                </a:lnTo>
                <a:lnTo>
                  <a:pt x="3650132" y="79451"/>
                </a:lnTo>
                <a:lnTo>
                  <a:pt x="3656685" y="82092"/>
                </a:lnTo>
                <a:lnTo>
                  <a:pt x="3659314" y="74777"/>
                </a:lnTo>
                <a:lnTo>
                  <a:pt x="3665334" y="57988"/>
                </a:lnTo>
                <a:close/>
              </a:path>
              <a:path w="3792220" h="185419">
                <a:moveTo>
                  <a:pt x="3791915" y="0"/>
                </a:moveTo>
                <a:lnTo>
                  <a:pt x="3763899" y="0"/>
                </a:lnTo>
                <a:lnTo>
                  <a:pt x="3763975" y="58039"/>
                </a:lnTo>
                <a:lnTo>
                  <a:pt x="3764089" y="59994"/>
                </a:lnTo>
                <a:lnTo>
                  <a:pt x="3764140" y="60794"/>
                </a:lnTo>
                <a:lnTo>
                  <a:pt x="3764127" y="117589"/>
                </a:lnTo>
                <a:lnTo>
                  <a:pt x="3764127" y="120942"/>
                </a:lnTo>
                <a:lnTo>
                  <a:pt x="3763683" y="130479"/>
                </a:lnTo>
                <a:lnTo>
                  <a:pt x="3732923" y="160502"/>
                </a:lnTo>
                <a:lnTo>
                  <a:pt x="3723144" y="160502"/>
                </a:lnTo>
                <a:lnTo>
                  <a:pt x="3703624" y="118148"/>
                </a:lnTo>
                <a:lnTo>
                  <a:pt x="3703650" y="117589"/>
                </a:lnTo>
                <a:lnTo>
                  <a:pt x="3715943" y="77812"/>
                </a:lnTo>
                <a:lnTo>
                  <a:pt x="3723246" y="74002"/>
                </a:lnTo>
                <a:lnTo>
                  <a:pt x="3732923" y="74002"/>
                </a:lnTo>
                <a:lnTo>
                  <a:pt x="3762451" y="98399"/>
                </a:lnTo>
                <a:lnTo>
                  <a:pt x="3763734" y="108127"/>
                </a:lnTo>
                <a:lnTo>
                  <a:pt x="3764127" y="117589"/>
                </a:lnTo>
                <a:lnTo>
                  <a:pt x="3764127" y="60794"/>
                </a:lnTo>
                <a:lnTo>
                  <a:pt x="3763264" y="59994"/>
                </a:lnTo>
                <a:lnTo>
                  <a:pt x="3758882" y="56400"/>
                </a:lnTo>
                <a:lnTo>
                  <a:pt x="3754247" y="53848"/>
                </a:lnTo>
                <a:lnTo>
                  <a:pt x="3743566" y="50063"/>
                </a:lnTo>
                <a:lnTo>
                  <a:pt x="3737394" y="49110"/>
                </a:lnTo>
                <a:lnTo>
                  <a:pt x="3730358" y="49110"/>
                </a:lnTo>
                <a:lnTo>
                  <a:pt x="3690061" y="66738"/>
                </a:lnTo>
                <a:lnTo>
                  <a:pt x="3683381" y="76708"/>
                </a:lnTo>
                <a:lnTo>
                  <a:pt x="3678720" y="88303"/>
                </a:lnTo>
                <a:lnTo>
                  <a:pt x="3675888" y="102019"/>
                </a:lnTo>
                <a:lnTo>
                  <a:pt x="3674948" y="117589"/>
                </a:lnTo>
                <a:lnTo>
                  <a:pt x="3674961" y="118148"/>
                </a:lnTo>
                <a:lnTo>
                  <a:pt x="3683292" y="158381"/>
                </a:lnTo>
                <a:lnTo>
                  <a:pt x="3717988" y="184315"/>
                </a:lnTo>
                <a:lnTo>
                  <a:pt x="3730028" y="185394"/>
                </a:lnTo>
                <a:lnTo>
                  <a:pt x="3737203" y="185394"/>
                </a:lnTo>
                <a:lnTo>
                  <a:pt x="3744252" y="184315"/>
                </a:lnTo>
                <a:lnTo>
                  <a:pt x="3743820" y="184315"/>
                </a:lnTo>
                <a:lnTo>
                  <a:pt x="3754285" y="180555"/>
                </a:lnTo>
                <a:lnTo>
                  <a:pt x="3758946" y="177939"/>
                </a:lnTo>
                <a:lnTo>
                  <a:pt x="3765626" y="172339"/>
                </a:lnTo>
                <a:lnTo>
                  <a:pt x="3767505" y="169684"/>
                </a:lnTo>
                <a:lnTo>
                  <a:pt x="3768547" y="166662"/>
                </a:lnTo>
                <a:lnTo>
                  <a:pt x="3768420" y="172339"/>
                </a:lnTo>
                <a:lnTo>
                  <a:pt x="3768306" y="177939"/>
                </a:lnTo>
                <a:lnTo>
                  <a:pt x="3768191" y="183159"/>
                </a:lnTo>
                <a:lnTo>
                  <a:pt x="3791915" y="183159"/>
                </a:lnTo>
                <a:lnTo>
                  <a:pt x="3791915" y="166662"/>
                </a:lnTo>
                <a:lnTo>
                  <a:pt x="3791915" y="160502"/>
                </a:lnTo>
                <a:lnTo>
                  <a:pt x="3791915" y="74002"/>
                </a:lnTo>
                <a:lnTo>
                  <a:pt x="3791915" y="60794"/>
                </a:lnTo>
                <a:lnTo>
                  <a:pt x="3791915" y="0"/>
                </a:lnTo>
                <a:close/>
              </a:path>
            </a:pathLst>
          </a:custGeom>
          <a:solidFill>
            <a:srgbClr val="8A6D3B"/>
          </a:solidFill>
        </p:spPr>
        <p:txBody>
          <a:bodyPr wrap="square" lIns="0" tIns="0" rIns="0" bIns="0" rtlCol="0"/>
          <a:lstStyle/>
          <a:p>
            <a:endParaRPr/>
          </a:p>
        </p:txBody>
      </p:sp>
      <p:sp>
        <p:nvSpPr>
          <p:cNvPr id="8" name="object 8"/>
          <p:cNvSpPr txBox="1"/>
          <p:nvPr/>
        </p:nvSpPr>
        <p:spPr>
          <a:xfrm>
            <a:off x="3203773" y="1656664"/>
            <a:ext cx="2594610" cy="308610"/>
          </a:xfrm>
          <a:prstGeom prst="rect">
            <a:avLst/>
          </a:prstGeom>
        </p:spPr>
        <p:txBody>
          <a:bodyPr vert="horz" wrap="square" lIns="0" tIns="13335" rIns="0" bIns="0" rtlCol="0">
            <a:spAutoFit/>
          </a:bodyPr>
          <a:lstStyle/>
          <a:p>
            <a:pPr marL="12700">
              <a:lnSpc>
                <a:spcPct val="100000"/>
              </a:lnSpc>
              <a:spcBef>
                <a:spcPts val="105"/>
              </a:spcBef>
            </a:pPr>
            <a:r>
              <a:rPr sz="1800" dirty="0">
                <a:solidFill>
                  <a:srgbClr val="8A6D3B"/>
                </a:solidFill>
                <a:latin typeface="Trebuchet MS"/>
                <a:cs typeface="Trebuchet MS"/>
              </a:rPr>
              <a:t>are</a:t>
            </a:r>
            <a:r>
              <a:rPr sz="1800" spc="-15" dirty="0">
                <a:solidFill>
                  <a:srgbClr val="8A6D3B"/>
                </a:solidFill>
                <a:latin typeface="Trebuchet MS"/>
                <a:cs typeface="Trebuchet MS"/>
              </a:rPr>
              <a:t> </a:t>
            </a:r>
            <a:r>
              <a:rPr sz="1850" i="1" dirty="0">
                <a:solidFill>
                  <a:srgbClr val="ED2137"/>
                </a:solidFill>
                <a:latin typeface="Trebuchet MS"/>
                <a:cs typeface="Trebuchet MS"/>
              </a:rPr>
              <a:t>not</a:t>
            </a:r>
            <a:r>
              <a:rPr sz="1850" i="1" spc="-20" dirty="0">
                <a:solidFill>
                  <a:srgbClr val="ED2137"/>
                </a:solidFill>
                <a:latin typeface="Trebuchet MS"/>
                <a:cs typeface="Trebuchet MS"/>
              </a:rPr>
              <a:t> </a:t>
            </a:r>
            <a:r>
              <a:rPr sz="1850" i="1" dirty="0">
                <a:solidFill>
                  <a:srgbClr val="ED2137"/>
                </a:solidFill>
                <a:latin typeface="Trebuchet MS"/>
                <a:cs typeface="Trebuchet MS"/>
              </a:rPr>
              <a:t>encrypted</a:t>
            </a:r>
            <a:r>
              <a:rPr sz="1850" i="1" spc="-25" dirty="0">
                <a:solidFill>
                  <a:srgbClr val="ED2137"/>
                </a:solidFill>
                <a:latin typeface="Trebuchet MS"/>
                <a:cs typeface="Trebuchet MS"/>
              </a:rPr>
              <a:t> </a:t>
            </a:r>
            <a:r>
              <a:rPr sz="1800" dirty="0">
                <a:solidFill>
                  <a:srgbClr val="8A6D3B"/>
                </a:solidFill>
                <a:latin typeface="Trebuchet MS"/>
                <a:cs typeface="Trebuchet MS"/>
              </a:rPr>
              <a:t>in</a:t>
            </a:r>
            <a:r>
              <a:rPr sz="1800" spc="-10" dirty="0">
                <a:solidFill>
                  <a:srgbClr val="8A6D3B"/>
                </a:solidFill>
                <a:latin typeface="Trebuchet MS"/>
                <a:cs typeface="Trebuchet MS"/>
              </a:rPr>
              <a:t> </a:t>
            </a:r>
            <a:r>
              <a:rPr sz="1800" spc="-25" dirty="0">
                <a:solidFill>
                  <a:srgbClr val="8A6D3B"/>
                </a:solidFill>
                <a:latin typeface="Trebuchet MS"/>
                <a:cs typeface="Trebuchet MS"/>
              </a:rPr>
              <a:t>the</a:t>
            </a:r>
            <a:endParaRPr sz="1800">
              <a:latin typeface="Trebuchet MS"/>
              <a:cs typeface="Trebuchet MS"/>
            </a:endParaRPr>
          </a:p>
        </p:txBody>
      </p:sp>
      <p:sp>
        <p:nvSpPr>
          <p:cNvPr id="9" name="object 9"/>
          <p:cNvSpPr txBox="1"/>
          <p:nvPr/>
        </p:nvSpPr>
        <p:spPr>
          <a:xfrm>
            <a:off x="6351041" y="1663700"/>
            <a:ext cx="1005205"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8A6D3B"/>
                </a:solidFill>
                <a:latin typeface="Trebuchet MS"/>
                <a:cs typeface="Trebuchet MS"/>
              </a:rPr>
              <a:t>database</a:t>
            </a:r>
            <a:endParaRPr sz="1800">
              <a:latin typeface="Trebuchet MS"/>
              <a:cs typeface="Trebuchet MS"/>
            </a:endParaRPr>
          </a:p>
        </p:txBody>
      </p:sp>
      <p:pic>
        <p:nvPicPr>
          <p:cNvPr id="10" name="object 10"/>
          <p:cNvPicPr/>
          <p:nvPr/>
        </p:nvPicPr>
        <p:blipFill>
          <a:blip r:embed="rId2" cstate="print"/>
          <a:stretch>
            <a:fillRect/>
          </a:stretch>
        </p:blipFill>
        <p:spPr>
          <a:xfrm>
            <a:off x="933449" y="2447924"/>
            <a:ext cx="95250" cy="95249"/>
          </a:xfrm>
          <a:prstGeom prst="rect">
            <a:avLst/>
          </a:prstGeom>
        </p:spPr>
      </p:pic>
      <p:sp>
        <p:nvSpPr>
          <p:cNvPr id="11" name="object 11"/>
          <p:cNvSpPr txBox="1"/>
          <p:nvPr/>
        </p:nvSpPr>
        <p:spPr>
          <a:xfrm>
            <a:off x="1177924" y="2311400"/>
            <a:ext cx="2913380" cy="345440"/>
          </a:xfrm>
          <a:prstGeom prst="rect">
            <a:avLst/>
          </a:prstGeom>
        </p:spPr>
        <p:txBody>
          <a:bodyPr vert="horz" wrap="square" lIns="0" tIns="12700" rIns="0" bIns="0" rtlCol="0">
            <a:spAutoFit/>
          </a:bodyPr>
          <a:lstStyle/>
          <a:p>
            <a:pPr marL="12700">
              <a:lnSpc>
                <a:spcPct val="100000"/>
              </a:lnSpc>
              <a:spcBef>
                <a:spcPts val="100"/>
              </a:spcBef>
            </a:pPr>
            <a:r>
              <a:rPr sz="2100" spc="60" dirty="0">
                <a:solidFill>
                  <a:srgbClr val="333333"/>
                </a:solidFill>
                <a:latin typeface="Trebuchet MS"/>
                <a:cs typeface="Trebuchet MS"/>
              </a:rPr>
              <a:t>why</a:t>
            </a:r>
            <a:r>
              <a:rPr sz="2100" spc="-50" dirty="0">
                <a:solidFill>
                  <a:srgbClr val="333333"/>
                </a:solidFill>
                <a:latin typeface="Trebuchet MS"/>
                <a:cs typeface="Trebuchet MS"/>
              </a:rPr>
              <a:t> </a:t>
            </a:r>
            <a:r>
              <a:rPr sz="2100" spc="120" dirty="0">
                <a:solidFill>
                  <a:srgbClr val="333333"/>
                </a:solidFill>
                <a:latin typeface="Trebuchet MS"/>
                <a:cs typeface="Trebuchet MS"/>
              </a:rPr>
              <a:t>?</a:t>
            </a:r>
            <a:r>
              <a:rPr sz="2100" spc="-50" dirty="0">
                <a:solidFill>
                  <a:srgbClr val="333333"/>
                </a:solidFill>
                <a:latin typeface="Trebuchet MS"/>
                <a:cs typeface="Trebuchet MS"/>
              </a:rPr>
              <a:t> </a:t>
            </a:r>
            <a:r>
              <a:rPr sz="2100" dirty="0">
                <a:solidFill>
                  <a:srgbClr val="333333"/>
                </a:solidFill>
                <a:latin typeface="Trebuchet MS"/>
                <a:cs typeface="Trebuchet MS"/>
              </a:rPr>
              <a:t>Excerpt</a:t>
            </a:r>
            <a:r>
              <a:rPr sz="2100" spc="-45" dirty="0">
                <a:solidFill>
                  <a:srgbClr val="333333"/>
                </a:solidFill>
                <a:latin typeface="Trebuchet MS"/>
                <a:cs typeface="Trebuchet MS"/>
              </a:rPr>
              <a:t> </a:t>
            </a:r>
            <a:r>
              <a:rPr sz="2100" spc="75" dirty="0">
                <a:solidFill>
                  <a:srgbClr val="333333"/>
                </a:solidFill>
                <a:latin typeface="Trebuchet MS"/>
                <a:cs typeface="Trebuchet MS"/>
              </a:rPr>
              <a:t>from</a:t>
            </a:r>
            <a:r>
              <a:rPr sz="2100" spc="-50" dirty="0">
                <a:solidFill>
                  <a:srgbClr val="333333"/>
                </a:solidFill>
                <a:latin typeface="Trebuchet MS"/>
                <a:cs typeface="Trebuchet MS"/>
              </a:rPr>
              <a:t> </a:t>
            </a:r>
            <a:r>
              <a:rPr sz="2100" u="heavy" spc="-20" dirty="0">
                <a:solidFill>
                  <a:srgbClr val="ED2137"/>
                </a:solidFill>
                <a:uFill>
                  <a:solidFill>
                    <a:srgbClr val="ED2137"/>
                  </a:solidFill>
                </a:uFill>
                <a:latin typeface="Trebuchet MS"/>
                <a:cs typeface="Trebuchet MS"/>
                <a:hlinkClick r:id="rId3"/>
              </a:rPr>
              <a:t>this</a:t>
            </a:r>
            <a:endParaRPr sz="2100">
              <a:latin typeface="Trebuchet MS"/>
              <a:cs typeface="Trebuchet MS"/>
            </a:endParaRPr>
          </a:p>
        </p:txBody>
      </p:sp>
      <p:sp>
        <p:nvSpPr>
          <p:cNvPr id="12" name="object 12"/>
          <p:cNvSpPr txBox="1"/>
          <p:nvPr/>
        </p:nvSpPr>
        <p:spPr>
          <a:xfrm>
            <a:off x="1571624" y="2886074"/>
            <a:ext cx="10763250" cy="2057400"/>
          </a:xfrm>
          <a:prstGeom prst="rect">
            <a:avLst/>
          </a:prstGeom>
          <a:solidFill>
            <a:srgbClr val="E6E6E6"/>
          </a:solidFill>
        </p:spPr>
        <p:txBody>
          <a:bodyPr vert="horz" wrap="square" lIns="0" tIns="80010" rIns="0" bIns="0" rtlCol="0">
            <a:spAutoFit/>
          </a:bodyPr>
          <a:lstStyle/>
          <a:p>
            <a:pPr>
              <a:lnSpc>
                <a:spcPct val="100000"/>
              </a:lnSpc>
              <a:spcBef>
                <a:spcPts val="630"/>
              </a:spcBef>
            </a:pPr>
            <a:endParaRPr sz="2100">
              <a:latin typeface="Times New Roman"/>
              <a:cs typeface="Times New Roman"/>
            </a:endParaRPr>
          </a:p>
          <a:p>
            <a:pPr marL="190500" marR="444500">
              <a:lnSpc>
                <a:spcPts val="2100"/>
              </a:lnSpc>
            </a:pPr>
            <a:r>
              <a:rPr sz="2100" spc="85" dirty="0">
                <a:solidFill>
                  <a:srgbClr val="333333"/>
                </a:solidFill>
                <a:latin typeface="Trebuchet MS"/>
                <a:cs typeface="Trebuchet MS"/>
              </a:rPr>
              <a:t>By</a:t>
            </a:r>
            <a:r>
              <a:rPr sz="2100" spc="-25" dirty="0">
                <a:solidFill>
                  <a:srgbClr val="333333"/>
                </a:solidFill>
                <a:latin typeface="Trebuchet MS"/>
                <a:cs typeface="Trebuchet MS"/>
              </a:rPr>
              <a:t> </a:t>
            </a:r>
            <a:r>
              <a:rPr sz="2100" dirty="0">
                <a:solidFill>
                  <a:srgbClr val="333333"/>
                </a:solidFill>
                <a:latin typeface="Trebuchet MS"/>
                <a:cs typeface="Trebuchet MS"/>
              </a:rPr>
              <a:t>creating</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threat</a:t>
            </a:r>
            <a:r>
              <a:rPr sz="2100" spc="-20" dirty="0">
                <a:solidFill>
                  <a:srgbClr val="333333"/>
                </a:solidFill>
                <a:latin typeface="Trebuchet MS"/>
                <a:cs typeface="Trebuchet MS"/>
              </a:rPr>
              <a:t> </a:t>
            </a:r>
            <a:r>
              <a:rPr sz="2100" spc="65" dirty="0">
                <a:solidFill>
                  <a:srgbClr val="333333"/>
                </a:solidFill>
                <a:latin typeface="Trebuchet MS"/>
                <a:cs typeface="Trebuchet MS"/>
              </a:rPr>
              <a:t>model</a:t>
            </a:r>
            <a:r>
              <a:rPr sz="2100" spc="-25" dirty="0">
                <a:solidFill>
                  <a:srgbClr val="333333"/>
                </a:solidFill>
                <a:latin typeface="Trebuchet MS"/>
                <a:cs typeface="Trebuchet MS"/>
              </a:rPr>
              <a:t> </a:t>
            </a:r>
            <a:r>
              <a:rPr sz="2100" dirty="0">
                <a:solidFill>
                  <a:srgbClr val="333333"/>
                </a:solidFill>
                <a:latin typeface="Trebuchet MS"/>
                <a:cs typeface="Trebuchet MS"/>
              </a:rPr>
              <a:t>that</a:t>
            </a:r>
            <a:r>
              <a:rPr sz="2100" spc="-20" dirty="0">
                <a:solidFill>
                  <a:srgbClr val="333333"/>
                </a:solidFill>
                <a:latin typeface="Trebuchet MS"/>
                <a:cs typeface="Trebuchet MS"/>
              </a:rPr>
              <a:t> </a:t>
            </a:r>
            <a:r>
              <a:rPr sz="2100" dirty="0">
                <a:solidFill>
                  <a:srgbClr val="333333"/>
                </a:solidFill>
                <a:latin typeface="Trebuchet MS"/>
                <a:cs typeface="Trebuchet MS"/>
              </a:rPr>
              <a:t>includes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65" dirty="0">
                <a:solidFill>
                  <a:srgbClr val="333333"/>
                </a:solidFill>
                <a:latin typeface="Trebuchet MS"/>
                <a:cs typeface="Trebuchet MS"/>
              </a:rPr>
              <a:t>kinds</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dirty="0">
                <a:solidFill>
                  <a:srgbClr val="333333"/>
                </a:solidFill>
                <a:latin typeface="Trebuchet MS"/>
                <a:cs typeface="Trebuchet MS"/>
              </a:rPr>
              <a:t>attacks</a:t>
            </a:r>
            <a:r>
              <a:rPr sz="2100" spc="-25" dirty="0">
                <a:solidFill>
                  <a:srgbClr val="333333"/>
                </a:solidFill>
                <a:latin typeface="Trebuchet MS"/>
                <a:cs typeface="Trebuchet MS"/>
              </a:rPr>
              <a:t> </a:t>
            </a:r>
            <a:r>
              <a:rPr sz="2100" spc="85" dirty="0">
                <a:solidFill>
                  <a:srgbClr val="333333"/>
                </a:solidFill>
                <a:latin typeface="Trebuchet MS"/>
                <a:cs typeface="Trebuchet MS"/>
              </a:rPr>
              <a:t>you</a:t>
            </a:r>
            <a:r>
              <a:rPr sz="2100" spc="-20" dirty="0">
                <a:solidFill>
                  <a:srgbClr val="333333"/>
                </a:solidFill>
                <a:latin typeface="Trebuchet MS"/>
                <a:cs typeface="Trebuchet MS"/>
              </a:rPr>
              <a:t> </a:t>
            </a:r>
            <a:r>
              <a:rPr sz="2100" dirty="0">
                <a:solidFill>
                  <a:srgbClr val="333333"/>
                </a:solidFill>
                <a:latin typeface="Trebuchet MS"/>
                <a:cs typeface="Trebuchet MS"/>
              </a:rPr>
              <a:t>want</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10" dirty="0">
                <a:solidFill>
                  <a:srgbClr val="333333"/>
                </a:solidFill>
                <a:latin typeface="Trebuchet MS"/>
                <a:cs typeface="Trebuchet MS"/>
              </a:rPr>
              <a:t>mitigate, </a:t>
            </a:r>
            <a:r>
              <a:rPr sz="2100" dirty="0">
                <a:solidFill>
                  <a:srgbClr val="333333"/>
                </a:solidFill>
                <a:latin typeface="Trebuchet MS"/>
                <a:cs typeface="Trebuchet MS"/>
              </a:rPr>
              <a:t>it's</a:t>
            </a:r>
            <a:r>
              <a:rPr sz="2100" spc="-20" dirty="0">
                <a:solidFill>
                  <a:srgbClr val="333333"/>
                </a:solidFill>
                <a:latin typeface="Trebuchet MS"/>
                <a:cs typeface="Trebuchet MS"/>
              </a:rPr>
              <a:t> </a:t>
            </a:r>
            <a:r>
              <a:rPr sz="2100" dirty="0">
                <a:solidFill>
                  <a:srgbClr val="333333"/>
                </a:solidFill>
                <a:latin typeface="Trebuchet MS"/>
                <a:cs typeface="Trebuchet MS"/>
              </a:rPr>
              <a:t>clear</a:t>
            </a:r>
            <a:r>
              <a:rPr sz="2100" spc="-15" dirty="0">
                <a:solidFill>
                  <a:srgbClr val="333333"/>
                </a:solidFill>
                <a:latin typeface="Trebuchet MS"/>
                <a:cs typeface="Trebuchet MS"/>
              </a:rPr>
              <a:t> </a:t>
            </a:r>
            <a:r>
              <a:rPr sz="2100" dirty="0">
                <a:solidFill>
                  <a:srgbClr val="333333"/>
                </a:solidFill>
                <a:latin typeface="Trebuchet MS"/>
                <a:cs typeface="Trebuchet MS"/>
              </a:rPr>
              <a:t>that</a:t>
            </a:r>
            <a:r>
              <a:rPr sz="2100" spc="-15" dirty="0">
                <a:solidFill>
                  <a:srgbClr val="333333"/>
                </a:solidFill>
                <a:latin typeface="Trebuchet MS"/>
                <a:cs typeface="Trebuchet MS"/>
              </a:rPr>
              <a:t> </a:t>
            </a:r>
            <a:r>
              <a:rPr sz="2100" spc="85" dirty="0">
                <a:solidFill>
                  <a:srgbClr val="333333"/>
                </a:solidFill>
                <a:latin typeface="Trebuchet MS"/>
                <a:cs typeface="Trebuchet MS"/>
              </a:rPr>
              <a:t>managing</a:t>
            </a:r>
            <a:r>
              <a:rPr sz="2100" spc="-15" dirty="0">
                <a:solidFill>
                  <a:srgbClr val="333333"/>
                </a:solidFill>
                <a:latin typeface="Trebuchet MS"/>
                <a:cs typeface="Trebuchet MS"/>
              </a:rPr>
              <a:t> </a:t>
            </a:r>
            <a:r>
              <a:rPr sz="2100" dirty="0">
                <a:solidFill>
                  <a:srgbClr val="333333"/>
                </a:solidFill>
                <a:latin typeface="Trebuchet MS"/>
                <a:cs typeface="Trebuchet MS"/>
              </a:rPr>
              <a:t>secrets</a:t>
            </a:r>
            <a:r>
              <a:rPr sz="2100" spc="-15" dirty="0">
                <a:solidFill>
                  <a:srgbClr val="333333"/>
                </a:solidFill>
                <a:latin typeface="Trebuchet MS"/>
                <a:cs typeface="Trebuchet MS"/>
              </a:rPr>
              <a:t> </a:t>
            </a:r>
            <a:r>
              <a:rPr sz="2100" dirty="0">
                <a:solidFill>
                  <a:srgbClr val="333333"/>
                </a:solidFill>
                <a:latin typeface="Trebuchet MS"/>
                <a:cs typeface="Trebuchet MS"/>
              </a:rPr>
              <a:t>safely</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dirty="0">
                <a:solidFill>
                  <a:srgbClr val="333333"/>
                </a:solidFill>
                <a:latin typeface="Trebuchet MS"/>
                <a:cs typeface="Trebuchet MS"/>
              </a:rPr>
              <a:t>extremely</a:t>
            </a:r>
            <a:r>
              <a:rPr sz="2100" spc="-15" dirty="0">
                <a:solidFill>
                  <a:srgbClr val="333333"/>
                </a:solidFill>
                <a:latin typeface="Trebuchet MS"/>
                <a:cs typeface="Trebuchet MS"/>
              </a:rPr>
              <a:t> </a:t>
            </a:r>
            <a:r>
              <a:rPr sz="2100" spc="-50" dirty="0">
                <a:solidFill>
                  <a:srgbClr val="333333"/>
                </a:solidFill>
                <a:latin typeface="Trebuchet MS"/>
                <a:cs typeface="Trebuchet MS"/>
              </a:rPr>
              <a:t>difficult.</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65" dirty="0">
                <a:solidFill>
                  <a:srgbClr val="333333"/>
                </a:solidFill>
                <a:latin typeface="Trebuchet MS"/>
                <a:cs typeface="Trebuchet MS"/>
              </a:rPr>
              <a:t>problem</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90" dirty="0">
                <a:solidFill>
                  <a:srgbClr val="333333"/>
                </a:solidFill>
                <a:latin typeface="Trebuchet MS"/>
                <a:cs typeface="Trebuchet MS"/>
              </a:rPr>
              <a:t>NOT </a:t>
            </a:r>
            <a:r>
              <a:rPr sz="2100" dirty="0">
                <a:solidFill>
                  <a:srgbClr val="333333"/>
                </a:solidFill>
                <a:latin typeface="Trebuchet MS"/>
                <a:cs typeface="Trebuchet MS"/>
              </a:rPr>
              <a:t>that</a:t>
            </a:r>
            <a:r>
              <a:rPr sz="2100" spc="-30" dirty="0">
                <a:solidFill>
                  <a:srgbClr val="333333"/>
                </a:solidFill>
                <a:latin typeface="Trebuchet MS"/>
                <a:cs typeface="Trebuchet MS"/>
              </a:rPr>
              <a:t> </a:t>
            </a:r>
            <a:r>
              <a:rPr sz="2100" dirty="0">
                <a:solidFill>
                  <a:srgbClr val="333333"/>
                </a:solidFill>
                <a:latin typeface="Trebuchet MS"/>
                <a:cs typeface="Trebuchet MS"/>
              </a:rPr>
              <a:t>secrets</a:t>
            </a:r>
            <a:r>
              <a:rPr sz="2100" spc="-25" dirty="0">
                <a:solidFill>
                  <a:srgbClr val="333333"/>
                </a:solidFill>
                <a:latin typeface="Trebuchet MS"/>
                <a:cs typeface="Trebuchet MS"/>
              </a:rPr>
              <a:t> </a:t>
            </a:r>
            <a:r>
              <a:rPr sz="2100" dirty="0">
                <a:solidFill>
                  <a:srgbClr val="333333"/>
                </a:solidFill>
                <a:latin typeface="Trebuchet MS"/>
                <a:cs typeface="Trebuchet MS"/>
              </a:rPr>
              <a:t>are</a:t>
            </a:r>
            <a:r>
              <a:rPr sz="2100" spc="-25" dirty="0">
                <a:solidFill>
                  <a:srgbClr val="333333"/>
                </a:solidFill>
                <a:latin typeface="Trebuchet MS"/>
                <a:cs typeface="Trebuchet MS"/>
              </a:rPr>
              <a:t> </a:t>
            </a:r>
            <a:r>
              <a:rPr sz="2100" spc="-10" dirty="0">
                <a:solidFill>
                  <a:srgbClr val="333333"/>
                </a:solidFill>
                <a:latin typeface="Trebuchet MS"/>
                <a:cs typeface="Trebuchet MS"/>
              </a:rPr>
              <a:t>just</a:t>
            </a:r>
            <a:r>
              <a:rPr sz="2100" spc="-25" dirty="0">
                <a:solidFill>
                  <a:srgbClr val="333333"/>
                </a:solidFill>
                <a:latin typeface="Trebuchet MS"/>
                <a:cs typeface="Trebuchet MS"/>
              </a:rPr>
              <a:t> </a:t>
            </a:r>
            <a:r>
              <a:rPr sz="2100" spc="85" dirty="0">
                <a:solidFill>
                  <a:srgbClr val="333333"/>
                </a:solidFill>
                <a:latin typeface="Trebuchet MS"/>
                <a:cs typeface="Trebuchet MS"/>
              </a:rPr>
              <a:t>base64</a:t>
            </a:r>
            <a:r>
              <a:rPr sz="2100" spc="-25" dirty="0">
                <a:solidFill>
                  <a:srgbClr val="333333"/>
                </a:solidFill>
                <a:latin typeface="Trebuchet MS"/>
                <a:cs typeface="Trebuchet MS"/>
              </a:rPr>
              <a:t> </a:t>
            </a:r>
            <a:r>
              <a:rPr sz="2100" dirty="0">
                <a:solidFill>
                  <a:srgbClr val="333333"/>
                </a:solidFill>
                <a:latin typeface="Trebuchet MS"/>
                <a:cs typeface="Trebuchet MS"/>
              </a:rPr>
              <a:t>encoded;</a:t>
            </a:r>
            <a:r>
              <a:rPr sz="2100" spc="-30" dirty="0">
                <a:solidFill>
                  <a:srgbClr val="333333"/>
                </a:solidFill>
                <a:latin typeface="Trebuchet MS"/>
                <a:cs typeface="Trebuchet MS"/>
              </a:rPr>
              <a:t> </a:t>
            </a:r>
            <a:r>
              <a:rPr sz="2100" dirty="0">
                <a:solidFill>
                  <a:srgbClr val="333333"/>
                </a:solidFill>
                <a:latin typeface="Trebuchet MS"/>
                <a:cs typeface="Trebuchet MS"/>
              </a:rPr>
              <a:t>that</a:t>
            </a:r>
            <a:r>
              <a:rPr sz="2100" spc="-25" dirty="0">
                <a:solidFill>
                  <a:srgbClr val="333333"/>
                </a:solidFill>
                <a:latin typeface="Trebuchet MS"/>
                <a:cs typeface="Trebuchet MS"/>
              </a:rPr>
              <a:t> </a:t>
            </a:r>
            <a:r>
              <a:rPr sz="2100" spc="90" dirty="0">
                <a:solidFill>
                  <a:srgbClr val="333333"/>
                </a:solidFill>
                <a:latin typeface="Trebuchet MS"/>
                <a:cs typeface="Trebuchet MS"/>
              </a:rPr>
              <a:t>was</a:t>
            </a:r>
            <a:r>
              <a:rPr sz="2100" spc="-25" dirty="0">
                <a:solidFill>
                  <a:srgbClr val="333333"/>
                </a:solidFill>
                <a:latin typeface="Trebuchet MS"/>
                <a:cs typeface="Trebuchet MS"/>
              </a:rPr>
              <a:t> </a:t>
            </a:r>
            <a:r>
              <a:rPr sz="2100" spc="50" dirty="0">
                <a:solidFill>
                  <a:srgbClr val="333333"/>
                </a:solidFill>
                <a:latin typeface="Trebuchet MS"/>
                <a:cs typeface="Trebuchet MS"/>
              </a:rPr>
              <a:t>never</a:t>
            </a:r>
            <a:r>
              <a:rPr sz="2100" spc="-25" dirty="0">
                <a:solidFill>
                  <a:srgbClr val="333333"/>
                </a:solidFill>
                <a:latin typeface="Trebuchet MS"/>
                <a:cs typeface="Trebuchet MS"/>
              </a:rPr>
              <a:t> </a:t>
            </a:r>
            <a:r>
              <a:rPr sz="2100" spc="55" dirty="0">
                <a:solidFill>
                  <a:srgbClr val="333333"/>
                </a:solidFill>
                <a:latin typeface="Trebuchet MS"/>
                <a:cs typeface="Trebuchet MS"/>
              </a:rPr>
              <a:t>meant</a:t>
            </a:r>
            <a:r>
              <a:rPr sz="2100" spc="-25" dirty="0">
                <a:solidFill>
                  <a:srgbClr val="333333"/>
                </a:solidFill>
                <a:latin typeface="Trebuchet MS"/>
                <a:cs typeface="Trebuchet MS"/>
              </a:rPr>
              <a:t> </a:t>
            </a:r>
            <a:r>
              <a:rPr sz="2100" spc="105" dirty="0">
                <a:solidFill>
                  <a:srgbClr val="333333"/>
                </a:solidFill>
                <a:latin typeface="Trebuchet MS"/>
                <a:cs typeface="Trebuchet MS"/>
              </a:rPr>
              <a:t>as</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security</a:t>
            </a:r>
            <a:r>
              <a:rPr sz="2100" spc="-25" dirty="0">
                <a:solidFill>
                  <a:srgbClr val="333333"/>
                </a:solidFill>
                <a:latin typeface="Trebuchet MS"/>
                <a:cs typeface="Trebuchet MS"/>
              </a:rPr>
              <a:t> </a:t>
            </a:r>
            <a:r>
              <a:rPr sz="2100" spc="-10" dirty="0">
                <a:solidFill>
                  <a:srgbClr val="333333"/>
                </a:solidFill>
                <a:latin typeface="Trebuchet MS"/>
                <a:cs typeface="Trebuchet MS"/>
              </a:rPr>
              <a:t>feature. </a:t>
            </a:r>
            <a:r>
              <a:rPr sz="2100" spc="105" dirty="0">
                <a:solidFill>
                  <a:srgbClr val="333333"/>
                </a:solidFill>
                <a:latin typeface="Trebuchet MS"/>
                <a:cs typeface="Trebuchet MS"/>
              </a:rPr>
              <a:t>And</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65" dirty="0">
                <a:solidFill>
                  <a:srgbClr val="333333"/>
                </a:solidFill>
                <a:latin typeface="Trebuchet MS"/>
                <a:cs typeface="Trebuchet MS"/>
              </a:rPr>
              <a:t>problem</a:t>
            </a:r>
            <a:r>
              <a:rPr sz="2100" spc="-30" dirty="0">
                <a:solidFill>
                  <a:srgbClr val="333333"/>
                </a:solidFill>
                <a:latin typeface="Trebuchet MS"/>
                <a:cs typeface="Trebuchet MS"/>
              </a:rPr>
              <a:t> </a:t>
            </a:r>
            <a:r>
              <a:rPr sz="2100" spc="50" dirty="0">
                <a:solidFill>
                  <a:srgbClr val="333333"/>
                </a:solidFill>
                <a:latin typeface="Trebuchet MS"/>
                <a:cs typeface="Trebuchet MS"/>
              </a:rPr>
              <a:t>cannot</a:t>
            </a:r>
            <a:r>
              <a:rPr sz="2100" spc="-25" dirty="0">
                <a:solidFill>
                  <a:srgbClr val="333333"/>
                </a:solidFill>
                <a:latin typeface="Trebuchet MS"/>
                <a:cs typeface="Trebuchet MS"/>
              </a:rPr>
              <a:t> </a:t>
            </a:r>
            <a:r>
              <a:rPr sz="2100" spc="55" dirty="0">
                <a:solidFill>
                  <a:srgbClr val="333333"/>
                </a:solidFill>
                <a:latin typeface="Trebuchet MS"/>
                <a:cs typeface="Trebuchet MS"/>
              </a:rPr>
              <a:t>be</a:t>
            </a:r>
            <a:r>
              <a:rPr sz="2100" spc="-25" dirty="0">
                <a:solidFill>
                  <a:srgbClr val="333333"/>
                </a:solidFill>
                <a:latin typeface="Trebuchet MS"/>
                <a:cs typeface="Trebuchet MS"/>
              </a:rPr>
              <a:t> </a:t>
            </a:r>
            <a:r>
              <a:rPr sz="2100" spc="50" dirty="0">
                <a:solidFill>
                  <a:srgbClr val="333333"/>
                </a:solidFill>
                <a:latin typeface="Trebuchet MS"/>
                <a:cs typeface="Trebuchet MS"/>
              </a:rPr>
              <a:t>simply</a:t>
            </a:r>
            <a:r>
              <a:rPr sz="2100" spc="-25" dirty="0">
                <a:solidFill>
                  <a:srgbClr val="333333"/>
                </a:solidFill>
                <a:latin typeface="Trebuchet MS"/>
                <a:cs typeface="Trebuchet MS"/>
              </a:rPr>
              <a:t> </a:t>
            </a:r>
            <a:r>
              <a:rPr sz="2100" dirty="0">
                <a:solidFill>
                  <a:srgbClr val="333333"/>
                </a:solidFill>
                <a:latin typeface="Trebuchet MS"/>
                <a:cs typeface="Trebuchet MS"/>
              </a:rPr>
              <a:t>waved</a:t>
            </a:r>
            <a:r>
              <a:rPr sz="2100" spc="-25" dirty="0">
                <a:solidFill>
                  <a:srgbClr val="333333"/>
                </a:solidFill>
                <a:latin typeface="Trebuchet MS"/>
                <a:cs typeface="Trebuchet MS"/>
              </a:rPr>
              <a:t> </a:t>
            </a:r>
            <a:r>
              <a:rPr sz="2100" dirty="0">
                <a:solidFill>
                  <a:srgbClr val="333333"/>
                </a:solidFill>
                <a:latin typeface="Trebuchet MS"/>
                <a:cs typeface="Trebuchet MS"/>
              </a:rPr>
              <a:t>away</a:t>
            </a:r>
            <a:r>
              <a:rPr sz="2100" spc="-25" dirty="0">
                <a:solidFill>
                  <a:srgbClr val="333333"/>
                </a:solidFill>
                <a:latin typeface="Trebuchet MS"/>
                <a:cs typeface="Trebuchet MS"/>
              </a:rPr>
              <a:t> </a:t>
            </a:r>
            <a:r>
              <a:rPr sz="2100" spc="55" dirty="0">
                <a:solidFill>
                  <a:srgbClr val="333333"/>
                </a:solidFill>
                <a:latin typeface="Trebuchet MS"/>
                <a:cs typeface="Trebuchet MS"/>
              </a:rPr>
              <a:t>by</a:t>
            </a:r>
            <a:r>
              <a:rPr sz="2100" spc="-25" dirty="0">
                <a:solidFill>
                  <a:srgbClr val="333333"/>
                </a:solidFill>
                <a:latin typeface="Trebuchet MS"/>
                <a:cs typeface="Trebuchet MS"/>
              </a:rPr>
              <a:t> </a:t>
            </a:r>
            <a:r>
              <a:rPr sz="2100" dirty="0">
                <a:solidFill>
                  <a:srgbClr val="333333"/>
                </a:solidFill>
                <a:latin typeface="Trebuchet MS"/>
                <a:cs typeface="Trebuchet MS"/>
              </a:rPr>
              <a:t>software/cloud</a:t>
            </a:r>
            <a:r>
              <a:rPr sz="2100" spc="-25" dirty="0">
                <a:solidFill>
                  <a:srgbClr val="333333"/>
                </a:solidFill>
                <a:latin typeface="Trebuchet MS"/>
                <a:cs typeface="Trebuchet MS"/>
              </a:rPr>
              <a:t> </a:t>
            </a:r>
            <a:r>
              <a:rPr sz="2100" spc="55" dirty="0">
                <a:solidFill>
                  <a:srgbClr val="333333"/>
                </a:solidFill>
                <a:latin typeface="Trebuchet MS"/>
                <a:cs typeface="Trebuchet MS"/>
              </a:rPr>
              <a:t>providers</a:t>
            </a:r>
            <a:r>
              <a:rPr sz="2100" spc="-25" dirty="0">
                <a:solidFill>
                  <a:srgbClr val="333333"/>
                </a:solidFill>
                <a:latin typeface="Trebuchet MS"/>
                <a:cs typeface="Trebuchet MS"/>
              </a:rPr>
              <a:t> </a:t>
            </a:r>
            <a:r>
              <a:rPr sz="2100" spc="75" dirty="0">
                <a:solidFill>
                  <a:srgbClr val="333333"/>
                </a:solidFill>
                <a:latin typeface="Trebuchet MS"/>
                <a:cs typeface="Trebuchet MS"/>
              </a:rPr>
              <a:t>and </a:t>
            </a:r>
            <a:r>
              <a:rPr sz="2100" dirty="0">
                <a:solidFill>
                  <a:srgbClr val="333333"/>
                </a:solidFill>
                <a:latin typeface="Trebuchet MS"/>
                <a:cs typeface="Trebuchet MS"/>
              </a:rPr>
              <a:t>their</a:t>
            </a:r>
            <a:r>
              <a:rPr sz="2100" spc="10" dirty="0">
                <a:solidFill>
                  <a:srgbClr val="333333"/>
                </a:solidFill>
                <a:latin typeface="Trebuchet MS"/>
                <a:cs typeface="Trebuchet MS"/>
              </a:rPr>
              <a:t> </a:t>
            </a:r>
            <a:r>
              <a:rPr sz="2100" dirty="0">
                <a:solidFill>
                  <a:srgbClr val="333333"/>
                </a:solidFill>
                <a:latin typeface="Trebuchet MS"/>
                <a:cs typeface="Trebuchet MS"/>
              </a:rPr>
              <a:t>flashy</a:t>
            </a:r>
            <a:r>
              <a:rPr sz="2100" spc="15" dirty="0">
                <a:solidFill>
                  <a:srgbClr val="333333"/>
                </a:solidFill>
                <a:latin typeface="Trebuchet MS"/>
                <a:cs typeface="Trebuchet MS"/>
              </a:rPr>
              <a:t> </a:t>
            </a:r>
            <a:r>
              <a:rPr sz="2100" spc="-10" dirty="0">
                <a:solidFill>
                  <a:srgbClr val="333333"/>
                </a:solidFill>
                <a:latin typeface="Trebuchet MS"/>
                <a:cs typeface="Trebuchet MS"/>
              </a:rPr>
              <a:t>documentation.</a:t>
            </a:r>
            <a:endParaRPr sz="2100">
              <a:latin typeface="Trebuchet MS"/>
              <a:cs typeface="Trebuchet MS"/>
            </a:endParaRPr>
          </a:p>
        </p:txBody>
      </p:sp>
      <p:pic>
        <p:nvPicPr>
          <p:cNvPr id="13" name="object 13"/>
          <p:cNvPicPr/>
          <p:nvPr/>
        </p:nvPicPr>
        <p:blipFill>
          <a:blip r:embed="rId2" cstate="print"/>
          <a:stretch>
            <a:fillRect/>
          </a:stretch>
        </p:blipFill>
        <p:spPr>
          <a:xfrm>
            <a:off x="933449" y="5305424"/>
            <a:ext cx="95250" cy="95249"/>
          </a:xfrm>
          <a:prstGeom prst="rect">
            <a:avLst/>
          </a:prstGeom>
        </p:spPr>
      </p:pic>
      <p:pic>
        <p:nvPicPr>
          <p:cNvPr id="14" name="object 14"/>
          <p:cNvPicPr/>
          <p:nvPr/>
        </p:nvPicPr>
        <p:blipFill>
          <a:blip r:embed="rId4" cstate="print"/>
          <a:stretch>
            <a:fillRect/>
          </a:stretch>
        </p:blipFill>
        <p:spPr>
          <a:xfrm>
            <a:off x="1309687" y="5834062"/>
            <a:ext cx="104775" cy="104774"/>
          </a:xfrm>
          <a:prstGeom prst="rect">
            <a:avLst/>
          </a:prstGeom>
        </p:spPr>
      </p:pic>
      <p:pic>
        <p:nvPicPr>
          <p:cNvPr id="15" name="object 15"/>
          <p:cNvPicPr/>
          <p:nvPr/>
        </p:nvPicPr>
        <p:blipFill>
          <a:blip r:embed="rId4" cstate="print"/>
          <a:stretch>
            <a:fillRect/>
          </a:stretch>
        </p:blipFill>
        <p:spPr>
          <a:xfrm>
            <a:off x="1309687" y="6338887"/>
            <a:ext cx="104775" cy="104774"/>
          </a:xfrm>
          <a:prstGeom prst="rect">
            <a:avLst/>
          </a:prstGeom>
        </p:spPr>
      </p:pic>
      <p:pic>
        <p:nvPicPr>
          <p:cNvPr id="16" name="object 16"/>
          <p:cNvPicPr/>
          <p:nvPr/>
        </p:nvPicPr>
        <p:blipFill>
          <a:blip r:embed="rId4" cstate="print"/>
          <a:stretch>
            <a:fillRect/>
          </a:stretch>
        </p:blipFill>
        <p:spPr>
          <a:xfrm>
            <a:off x="1309687" y="7081836"/>
            <a:ext cx="104775" cy="104774"/>
          </a:xfrm>
          <a:prstGeom prst="rect">
            <a:avLst/>
          </a:prstGeom>
        </p:spPr>
      </p:pic>
      <p:sp>
        <p:nvSpPr>
          <p:cNvPr id="17" name="object 17"/>
          <p:cNvSpPr/>
          <p:nvPr/>
        </p:nvSpPr>
        <p:spPr>
          <a:xfrm>
            <a:off x="1314449" y="7572374"/>
            <a:ext cx="95250" cy="47625"/>
          </a:xfrm>
          <a:custGeom>
            <a:avLst/>
            <a:gdLst/>
            <a:ahLst/>
            <a:cxnLst/>
            <a:rect l="l" t="t" r="r" b="b"/>
            <a:pathLst>
              <a:path w="95250" h="47625">
                <a:moveTo>
                  <a:pt x="0" y="47625"/>
                </a:moveTo>
                <a:lnTo>
                  <a:pt x="0" y="41309"/>
                </a:lnTo>
                <a:lnTo>
                  <a:pt x="1208" y="35233"/>
                </a:lnTo>
                <a:lnTo>
                  <a:pt x="3625" y="29398"/>
                </a:lnTo>
                <a:lnTo>
                  <a:pt x="6042" y="23563"/>
                </a:lnTo>
                <a:lnTo>
                  <a:pt x="9483" y="18414"/>
                </a:lnTo>
                <a:lnTo>
                  <a:pt x="13949" y="13948"/>
                </a:lnTo>
                <a:lnTo>
                  <a:pt x="18414" y="9483"/>
                </a:lnTo>
                <a:lnTo>
                  <a:pt x="23565" y="6041"/>
                </a:lnTo>
                <a:lnTo>
                  <a:pt x="29399" y="3624"/>
                </a:lnTo>
                <a:lnTo>
                  <a:pt x="35234" y="1208"/>
                </a:lnTo>
                <a:lnTo>
                  <a:pt x="41309" y="0"/>
                </a:lnTo>
                <a:lnTo>
                  <a:pt x="47625" y="0"/>
                </a:lnTo>
                <a:lnTo>
                  <a:pt x="53940" y="0"/>
                </a:lnTo>
                <a:lnTo>
                  <a:pt x="89207" y="23563"/>
                </a:lnTo>
                <a:lnTo>
                  <a:pt x="95249" y="41309"/>
                </a:lnTo>
                <a:lnTo>
                  <a:pt x="95250" y="47625"/>
                </a:lnTo>
              </a:path>
            </a:pathLst>
          </a:custGeom>
          <a:ln w="9524">
            <a:solidFill>
              <a:srgbClr val="333333"/>
            </a:solidFill>
          </a:ln>
        </p:spPr>
        <p:txBody>
          <a:bodyPr wrap="square" lIns="0" tIns="0" rIns="0" bIns="0" rtlCol="0"/>
          <a:lstStyle/>
          <a:p>
            <a:endParaRPr/>
          </a:p>
        </p:txBody>
      </p:sp>
      <p:sp>
        <p:nvSpPr>
          <p:cNvPr id="18" name="object 18"/>
          <p:cNvSpPr/>
          <p:nvPr/>
        </p:nvSpPr>
        <p:spPr>
          <a:xfrm>
            <a:off x="6654024" y="6001701"/>
            <a:ext cx="4445" cy="26670"/>
          </a:xfrm>
          <a:custGeom>
            <a:avLst/>
            <a:gdLst/>
            <a:ahLst/>
            <a:cxnLst/>
            <a:rect l="l" t="t" r="r" b="b"/>
            <a:pathLst>
              <a:path w="4445" h="26670">
                <a:moveTo>
                  <a:pt x="3949" y="26670"/>
                </a:moveTo>
                <a:lnTo>
                  <a:pt x="0" y="26670"/>
                </a:lnTo>
                <a:lnTo>
                  <a:pt x="0" y="0"/>
                </a:lnTo>
                <a:lnTo>
                  <a:pt x="3949" y="0"/>
                </a:lnTo>
                <a:lnTo>
                  <a:pt x="3949" y="26670"/>
                </a:lnTo>
                <a:close/>
              </a:path>
            </a:pathLst>
          </a:custGeom>
          <a:solidFill>
            <a:srgbClr val="ED2137"/>
          </a:solidFill>
        </p:spPr>
        <p:txBody>
          <a:bodyPr wrap="square" lIns="0" tIns="0" rIns="0" bIns="0" rtlCol="0"/>
          <a:lstStyle/>
          <a:p>
            <a:endParaRPr/>
          </a:p>
        </p:txBody>
      </p:sp>
      <p:sp>
        <p:nvSpPr>
          <p:cNvPr id="19" name="object 19"/>
          <p:cNvSpPr/>
          <p:nvPr/>
        </p:nvSpPr>
        <p:spPr>
          <a:xfrm>
            <a:off x="3952874" y="6506526"/>
            <a:ext cx="9525" cy="26670"/>
          </a:xfrm>
          <a:custGeom>
            <a:avLst/>
            <a:gdLst/>
            <a:ahLst/>
            <a:cxnLst/>
            <a:rect l="l" t="t" r="r" b="b"/>
            <a:pathLst>
              <a:path w="9525" h="26670">
                <a:moveTo>
                  <a:pt x="9524" y="26670"/>
                </a:moveTo>
                <a:lnTo>
                  <a:pt x="0" y="26670"/>
                </a:lnTo>
                <a:lnTo>
                  <a:pt x="0" y="0"/>
                </a:lnTo>
                <a:lnTo>
                  <a:pt x="9524" y="0"/>
                </a:lnTo>
                <a:lnTo>
                  <a:pt x="9524" y="26670"/>
                </a:lnTo>
                <a:close/>
              </a:path>
            </a:pathLst>
          </a:custGeom>
          <a:solidFill>
            <a:srgbClr val="ED2137"/>
          </a:solidFill>
        </p:spPr>
        <p:txBody>
          <a:bodyPr wrap="square" lIns="0" tIns="0" rIns="0" bIns="0" rtlCol="0"/>
          <a:lstStyle/>
          <a:p>
            <a:endParaRPr/>
          </a:p>
        </p:txBody>
      </p:sp>
      <p:sp>
        <p:nvSpPr>
          <p:cNvPr id="20" name="object 20"/>
          <p:cNvSpPr/>
          <p:nvPr/>
        </p:nvSpPr>
        <p:spPr>
          <a:xfrm>
            <a:off x="1914524" y="6773226"/>
            <a:ext cx="6985" cy="26670"/>
          </a:xfrm>
          <a:custGeom>
            <a:avLst/>
            <a:gdLst/>
            <a:ahLst/>
            <a:cxnLst/>
            <a:rect l="l" t="t" r="r" b="b"/>
            <a:pathLst>
              <a:path w="6985" h="26670">
                <a:moveTo>
                  <a:pt x="6909" y="26670"/>
                </a:moveTo>
                <a:lnTo>
                  <a:pt x="0" y="26670"/>
                </a:lnTo>
                <a:lnTo>
                  <a:pt x="0" y="0"/>
                </a:lnTo>
                <a:lnTo>
                  <a:pt x="6909" y="0"/>
                </a:lnTo>
                <a:lnTo>
                  <a:pt x="6909" y="26670"/>
                </a:lnTo>
                <a:close/>
              </a:path>
            </a:pathLst>
          </a:custGeom>
          <a:solidFill>
            <a:srgbClr val="ED2137"/>
          </a:solidFill>
        </p:spPr>
        <p:txBody>
          <a:bodyPr wrap="square" lIns="0" tIns="0" rIns="0" bIns="0" rtlCol="0"/>
          <a:lstStyle/>
          <a:p>
            <a:endParaRPr/>
          </a:p>
        </p:txBody>
      </p:sp>
      <p:sp>
        <p:nvSpPr>
          <p:cNvPr id="21" name="object 21"/>
          <p:cNvSpPr/>
          <p:nvPr/>
        </p:nvSpPr>
        <p:spPr>
          <a:xfrm>
            <a:off x="9105899" y="7249476"/>
            <a:ext cx="9525" cy="26670"/>
          </a:xfrm>
          <a:custGeom>
            <a:avLst/>
            <a:gdLst/>
            <a:ahLst/>
            <a:cxnLst/>
            <a:rect l="l" t="t" r="r" b="b"/>
            <a:pathLst>
              <a:path w="9525" h="26670">
                <a:moveTo>
                  <a:pt x="9524" y="26670"/>
                </a:moveTo>
                <a:lnTo>
                  <a:pt x="0" y="26670"/>
                </a:lnTo>
                <a:lnTo>
                  <a:pt x="0" y="0"/>
                </a:lnTo>
                <a:lnTo>
                  <a:pt x="9524" y="0"/>
                </a:lnTo>
                <a:lnTo>
                  <a:pt x="9524" y="26670"/>
                </a:lnTo>
                <a:close/>
              </a:path>
            </a:pathLst>
          </a:custGeom>
          <a:solidFill>
            <a:srgbClr val="ED2137"/>
          </a:solidFill>
        </p:spPr>
        <p:txBody>
          <a:bodyPr wrap="square" lIns="0" tIns="0" rIns="0" bIns="0" rtlCol="0"/>
          <a:lstStyle/>
          <a:p>
            <a:endParaRPr/>
          </a:p>
        </p:txBody>
      </p:sp>
      <p:sp>
        <p:nvSpPr>
          <p:cNvPr id="22" name="object 22"/>
          <p:cNvSpPr txBox="1"/>
          <p:nvPr/>
        </p:nvSpPr>
        <p:spPr>
          <a:xfrm>
            <a:off x="1177924" y="5168900"/>
            <a:ext cx="7954009" cy="2126615"/>
          </a:xfrm>
          <a:prstGeom prst="rect">
            <a:avLst/>
          </a:prstGeom>
        </p:spPr>
        <p:txBody>
          <a:bodyPr vert="horz" wrap="square" lIns="0" tIns="12700" rIns="0" bIns="0" rtlCol="0">
            <a:spAutoFit/>
          </a:bodyPr>
          <a:lstStyle/>
          <a:p>
            <a:pPr marL="12700">
              <a:lnSpc>
                <a:spcPct val="100000"/>
              </a:lnSpc>
              <a:spcBef>
                <a:spcPts val="100"/>
              </a:spcBef>
            </a:pPr>
            <a:r>
              <a:rPr sz="2100" spc="-10" dirty="0">
                <a:solidFill>
                  <a:srgbClr val="333333"/>
                </a:solidFill>
                <a:latin typeface="Trebuchet MS"/>
                <a:cs typeface="Trebuchet MS"/>
              </a:rPr>
              <a:t>Mitigation:</a:t>
            </a:r>
            <a:endParaRPr sz="2100">
              <a:latin typeface="Trebuchet MS"/>
              <a:cs typeface="Trebuchet MS"/>
            </a:endParaRPr>
          </a:p>
          <a:p>
            <a:pPr marL="393065">
              <a:lnSpc>
                <a:spcPct val="100000"/>
              </a:lnSpc>
              <a:spcBef>
                <a:spcPts val="1680"/>
              </a:spcBef>
            </a:pPr>
            <a:r>
              <a:rPr sz="2100" spc="60" dirty="0">
                <a:solidFill>
                  <a:srgbClr val="333333"/>
                </a:solidFill>
                <a:latin typeface="Trebuchet MS"/>
                <a:cs typeface="Trebuchet MS"/>
              </a:rPr>
              <a:t>setup</a:t>
            </a:r>
            <a:r>
              <a:rPr sz="2100" spc="30"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280" dirty="0">
                <a:solidFill>
                  <a:srgbClr val="ED2137"/>
                </a:solidFill>
                <a:latin typeface="Tahoma"/>
                <a:cs typeface="Tahoma"/>
              </a:rPr>
              <a:t>EncryptionConfig</a:t>
            </a:r>
            <a:r>
              <a:rPr sz="2100" spc="10" dirty="0">
                <a:solidFill>
                  <a:srgbClr val="ED2137"/>
                </a:solidFill>
                <a:latin typeface="Tahoma"/>
                <a:cs typeface="Tahoma"/>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spc="100" dirty="0">
                <a:solidFill>
                  <a:srgbClr val="333333"/>
                </a:solidFill>
                <a:latin typeface="Trebuchet MS"/>
                <a:cs typeface="Trebuchet MS"/>
              </a:rPr>
              <a:t>an</a:t>
            </a:r>
            <a:r>
              <a:rPr sz="2100" spc="3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5"/>
              </a:rPr>
              <a:t>encryption-</a:t>
            </a:r>
            <a:r>
              <a:rPr sz="2100" u="heavy" spc="-10" dirty="0">
                <a:solidFill>
                  <a:srgbClr val="ED2137"/>
                </a:solidFill>
                <a:uFill>
                  <a:solidFill>
                    <a:srgbClr val="ED2137"/>
                  </a:solidFill>
                </a:uFill>
                <a:latin typeface="Trebuchet MS"/>
                <a:cs typeface="Trebuchet MS"/>
                <a:hlinkClick r:id="rId5"/>
              </a:rPr>
              <a:t>provider</a:t>
            </a:r>
            <a:endParaRPr sz="2100">
              <a:latin typeface="Trebuchet MS"/>
              <a:cs typeface="Trebuchet MS"/>
            </a:endParaRPr>
          </a:p>
          <a:p>
            <a:pPr marL="393065" marR="1299845">
              <a:lnSpc>
                <a:spcPts val="2100"/>
              </a:lnSpc>
              <a:spcBef>
                <a:spcPts val="1875"/>
              </a:spcBef>
            </a:pPr>
            <a:r>
              <a:rPr sz="2100" dirty="0">
                <a:solidFill>
                  <a:srgbClr val="333333"/>
                </a:solidFill>
                <a:latin typeface="Trebuchet MS"/>
                <a:cs typeface="Trebuchet MS"/>
              </a:rPr>
              <a:t>Integration</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6"/>
              </a:rPr>
              <a:t>Vault</a:t>
            </a:r>
            <a:r>
              <a:rPr sz="2100" spc="35" dirty="0">
                <a:solidFill>
                  <a:srgbClr val="ED2137"/>
                </a:solidFill>
                <a:latin typeface="Trebuchet MS"/>
                <a:cs typeface="Trebuchet MS"/>
              </a:rPr>
              <a:t> </a:t>
            </a:r>
            <a:r>
              <a:rPr sz="2100" dirty="0">
                <a:solidFill>
                  <a:srgbClr val="333333"/>
                </a:solidFill>
                <a:latin typeface="Trebuchet MS"/>
                <a:cs typeface="Trebuchet MS"/>
              </a:rPr>
              <a:t>(Hashicorp)</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95" dirty="0">
                <a:solidFill>
                  <a:srgbClr val="333333"/>
                </a:solidFill>
                <a:latin typeface="Trebuchet MS"/>
                <a:cs typeface="Trebuchet MS"/>
              </a:rPr>
              <a:t>manage</a:t>
            </a:r>
            <a:r>
              <a:rPr sz="2100" spc="30" dirty="0">
                <a:solidFill>
                  <a:srgbClr val="333333"/>
                </a:solidFill>
                <a:latin typeface="Trebuchet MS"/>
                <a:cs typeface="Trebuchet MS"/>
              </a:rPr>
              <a:t> </a:t>
            </a:r>
            <a:r>
              <a:rPr sz="2100" spc="-10" dirty="0">
                <a:solidFill>
                  <a:srgbClr val="333333"/>
                </a:solidFill>
                <a:latin typeface="Trebuchet MS"/>
                <a:cs typeface="Trebuchet MS"/>
              </a:rPr>
              <a:t>Secrets </a:t>
            </a:r>
            <a:r>
              <a:rPr sz="2100" u="heavy" dirty="0">
                <a:solidFill>
                  <a:srgbClr val="ED2137"/>
                </a:solidFill>
                <a:uFill>
                  <a:solidFill>
                    <a:srgbClr val="ED2137"/>
                  </a:solidFill>
                </a:uFill>
                <a:latin typeface="Trebuchet MS"/>
                <a:cs typeface="Trebuchet MS"/>
                <a:hlinkClick r:id="rId7"/>
              </a:rPr>
              <a:t>https://github.com/Boostport/kubernetes-</a:t>
            </a:r>
            <a:r>
              <a:rPr sz="2100" u="heavy" spc="-10" dirty="0">
                <a:solidFill>
                  <a:srgbClr val="ED2137"/>
                </a:solidFill>
                <a:uFill>
                  <a:solidFill>
                    <a:srgbClr val="ED2137"/>
                  </a:solidFill>
                </a:uFill>
                <a:latin typeface="Trebuchet MS"/>
                <a:cs typeface="Trebuchet MS"/>
                <a:hlinkClick r:id="rId7"/>
              </a:rPr>
              <a:t>vault</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Store</a:t>
            </a:r>
            <a:r>
              <a:rPr sz="2100" spc="100" dirty="0">
                <a:solidFill>
                  <a:srgbClr val="333333"/>
                </a:solidFill>
                <a:latin typeface="Trebuchet MS"/>
                <a:cs typeface="Trebuchet MS"/>
              </a:rPr>
              <a:t> </a:t>
            </a:r>
            <a:r>
              <a:rPr sz="2100" dirty="0">
                <a:solidFill>
                  <a:srgbClr val="333333"/>
                </a:solidFill>
                <a:latin typeface="Trebuchet MS"/>
                <a:cs typeface="Trebuchet MS"/>
              </a:rPr>
              <a:t>encrypted</a:t>
            </a:r>
            <a:r>
              <a:rPr sz="2100" spc="100" dirty="0">
                <a:solidFill>
                  <a:srgbClr val="333333"/>
                </a:solidFill>
                <a:latin typeface="Trebuchet MS"/>
                <a:cs typeface="Trebuchet MS"/>
              </a:rPr>
              <a:t> </a:t>
            </a:r>
            <a:r>
              <a:rPr sz="2100" dirty="0">
                <a:solidFill>
                  <a:srgbClr val="333333"/>
                </a:solidFill>
                <a:latin typeface="Trebuchet MS"/>
                <a:cs typeface="Trebuchet MS"/>
              </a:rPr>
              <a:t>values</a:t>
            </a:r>
            <a:r>
              <a:rPr sz="2100" spc="105" dirty="0">
                <a:solidFill>
                  <a:srgbClr val="333333"/>
                </a:solidFill>
                <a:latin typeface="Trebuchet MS"/>
                <a:cs typeface="Trebuchet MS"/>
              </a:rPr>
              <a:t> </a:t>
            </a:r>
            <a:r>
              <a:rPr sz="2100" spc="-20" dirty="0">
                <a:solidFill>
                  <a:srgbClr val="333333"/>
                </a:solidFill>
                <a:latin typeface="Trebuchet MS"/>
                <a:cs typeface="Trebuchet MS"/>
              </a:rPr>
              <a:t>directly</a:t>
            </a:r>
            <a:r>
              <a:rPr sz="2100" spc="100" dirty="0">
                <a:solidFill>
                  <a:srgbClr val="333333"/>
                </a:solidFill>
                <a:latin typeface="Trebuchet MS"/>
                <a:cs typeface="Trebuchet MS"/>
              </a:rPr>
              <a:t> </a:t>
            </a:r>
            <a:r>
              <a:rPr sz="2100" dirty="0">
                <a:solidFill>
                  <a:srgbClr val="333333"/>
                </a:solidFill>
                <a:latin typeface="Trebuchet MS"/>
                <a:cs typeface="Trebuchet MS"/>
              </a:rPr>
              <a:t>in</a:t>
            </a:r>
            <a:r>
              <a:rPr sz="2100" spc="105" dirty="0">
                <a:solidFill>
                  <a:srgbClr val="333333"/>
                </a:solidFill>
                <a:latin typeface="Trebuchet MS"/>
                <a:cs typeface="Trebuchet MS"/>
              </a:rPr>
              <a:t> </a:t>
            </a:r>
            <a:r>
              <a:rPr sz="2100" dirty="0">
                <a:solidFill>
                  <a:srgbClr val="ED2137"/>
                </a:solidFill>
                <a:latin typeface="Trebuchet MS"/>
                <a:cs typeface="Trebuchet MS"/>
              </a:rPr>
              <a:t>Secrets</a:t>
            </a:r>
            <a:r>
              <a:rPr sz="2100" spc="100" dirty="0">
                <a:solidFill>
                  <a:srgbClr val="ED2137"/>
                </a:solidFill>
                <a:latin typeface="Trebuchet MS"/>
                <a:cs typeface="Trebuchet MS"/>
              </a:rPr>
              <a:t> </a:t>
            </a:r>
            <a:r>
              <a:rPr sz="2100" dirty="0">
                <a:solidFill>
                  <a:srgbClr val="333333"/>
                </a:solidFill>
                <a:latin typeface="Trebuchet MS"/>
                <a:cs typeface="Trebuchet MS"/>
              </a:rPr>
              <a:t>with</a:t>
            </a:r>
            <a:r>
              <a:rPr sz="2100" spc="10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8"/>
              </a:rPr>
              <a:t>sealed-</a:t>
            </a:r>
            <a:r>
              <a:rPr sz="2100" u="heavy" spc="-10" dirty="0">
                <a:solidFill>
                  <a:srgbClr val="ED2137"/>
                </a:solidFill>
                <a:uFill>
                  <a:solidFill>
                    <a:srgbClr val="ED2137"/>
                  </a:solidFill>
                </a:uFill>
                <a:latin typeface="Trebuchet MS"/>
                <a:cs typeface="Trebuchet MS"/>
                <a:hlinkClick r:id="rId8"/>
              </a:rPr>
              <a:t>secrets</a:t>
            </a:r>
            <a:endParaRPr sz="2100">
              <a:latin typeface="Trebuchet MS"/>
              <a:cs typeface="Trebuchet M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7941" y="6133494"/>
            <a:ext cx="3414210" cy="388115"/>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14750" y="4060818"/>
            <a:ext cx="5295900" cy="1339850"/>
          </a:xfrm>
          <a:prstGeom prst="rect">
            <a:avLst/>
          </a:prstGeom>
        </p:spPr>
        <p:txBody>
          <a:bodyPr vert="horz" wrap="square" lIns="0" tIns="12700" rIns="0" bIns="0" rtlCol="0">
            <a:spAutoFit/>
          </a:bodyPr>
          <a:lstStyle/>
          <a:p>
            <a:pPr marL="374015" marR="5080" indent="-361950">
              <a:lnSpc>
                <a:spcPct val="107800"/>
              </a:lnSpc>
              <a:spcBef>
                <a:spcPts val="100"/>
              </a:spcBef>
            </a:pPr>
            <a:r>
              <a:rPr sz="4000" spc="-120" dirty="0"/>
              <a:t>SERVICE</a:t>
            </a:r>
            <a:r>
              <a:rPr sz="4000" spc="-160" dirty="0"/>
              <a:t> </a:t>
            </a:r>
            <a:r>
              <a:rPr sz="4000" spc="-25" dirty="0"/>
              <a:t>ACCOUNT</a:t>
            </a:r>
            <a:r>
              <a:rPr sz="4000" spc="-190" dirty="0"/>
              <a:t> </a:t>
            </a:r>
            <a:r>
              <a:rPr sz="4000" spc="-50" dirty="0"/>
              <a:t>&amp; </a:t>
            </a:r>
            <a:r>
              <a:rPr sz="4000" spc="-10" dirty="0"/>
              <a:t>AUTHORIZATIONS</a:t>
            </a:r>
            <a:endParaRPr sz="4000" dirty="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5</a:t>
            </a:r>
            <a:endParaRPr sz="1450">
              <a:latin typeface="Trebuchet MS"/>
              <a:cs typeface="Trebuchet MS"/>
            </a:endParaRPr>
          </a:p>
        </p:txBody>
      </p:sp>
    </p:spTree>
    <p:extLst>
      <p:ext uri="{BB962C8B-B14F-4D97-AF65-F5344CB8AC3E}">
        <p14:creationId xmlns:p14="http://schemas.microsoft.com/office/powerpoint/2010/main" val="9504334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z="3500" b="1" spc="-10" dirty="0">
                <a:solidFill>
                  <a:srgbClr val="333333"/>
                </a:solidFill>
                <a:latin typeface="Arial"/>
                <a:cs typeface="Arial"/>
              </a:rPr>
              <a:t>AGENDA</a:t>
            </a:r>
            <a:endParaRPr sz="3500">
              <a:latin typeface="Arial"/>
              <a:cs typeface="Arial"/>
            </a:endParaRP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sp>
        <p:nvSpPr>
          <p:cNvPr id="5" name="object 5"/>
          <p:cNvSpPr txBox="1"/>
          <p:nvPr/>
        </p:nvSpPr>
        <p:spPr>
          <a:xfrm>
            <a:off x="1177924" y="1574164"/>
            <a:ext cx="2167255" cy="977900"/>
          </a:xfrm>
          <a:prstGeom prst="rect">
            <a:avLst/>
          </a:prstGeom>
        </p:spPr>
        <p:txBody>
          <a:bodyPr vert="horz" wrap="square" lIns="0" tIns="12700" rIns="0" bIns="0" rtlCol="0">
            <a:spAutoFit/>
          </a:bodyPr>
          <a:lstStyle/>
          <a:p>
            <a:pPr marL="12700" marR="5080">
              <a:lnSpc>
                <a:spcPct val="148800"/>
              </a:lnSpc>
              <a:spcBef>
                <a:spcPts val="100"/>
              </a:spcBef>
            </a:pPr>
            <a:r>
              <a:rPr sz="2100" spc="95" dirty="0">
                <a:solidFill>
                  <a:srgbClr val="333333"/>
                </a:solidFill>
                <a:latin typeface="Trebuchet MS"/>
                <a:cs typeface="Trebuchet MS"/>
              </a:rPr>
              <a:t>RBAC</a:t>
            </a:r>
            <a:r>
              <a:rPr sz="2100" spc="-80" dirty="0">
                <a:solidFill>
                  <a:srgbClr val="333333"/>
                </a:solidFill>
                <a:latin typeface="Trebuchet MS"/>
                <a:cs typeface="Trebuchet MS"/>
              </a:rPr>
              <a:t> </a:t>
            </a:r>
            <a:r>
              <a:rPr sz="2100" spc="-10" dirty="0">
                <a:solidFill>
                  <a:srgbClr val="333333"/>
                </a:solidFill>
                <a:latin typeface="Trebuchet MS"/>
                <a:cs typeface="Trebuchet MS"/>
              </a:rPr>
              <a:t>descriptors </a:t>
            </a:r>
            <a:r>
              <a:rPr sz="2100" dirty="0">
                <a:solidFill>
                  <a:srgbClr val="333333"/>
                </a:solidFill>
                <a:latin typeface="Trebuchet MS"/>
                <a:cs typeface="Trebuchet MS"/>
              </a:rPr>
              <a:t>Service</a:t>
            </a:r>
            <a:r>
              <a:rPr sz="2100" spc="45" dirty="0">
                <a:solidFill>
                  <a:srgbClr val="333333"/>
                </a:solidFill>
                <a:latin typeface="Trebuchet MS"/>
                <a:cs typeface="Trebuchet MS"/>
              </a:rPr>
              <a:t> </a:t>
            </a:r>
            <a:r>
              <a:rPr sz="2100" spc="-10" dirty="0">
                <a:solidFill>
                  <a:srgbClr val="333333"/>
                </a:solidFill>
                <a:latin typeface="Trebuchet MS"/>
                <a:cs typeface="Trebuchet MS"/>
              </a:rPr>
              <a:t>Account</a:t>
            </a:r>
            <a:endParaRPr sz="2100" dirty="0">
              <a:latin typeface="Trebuchet MS"/>
              <a:cs typeface="Trebuchet MS"/>
            </a:endParaRPr>
          </a:p>
        </p:txBody>
      </p:sp>
    </p:spTree>
    <p:extLst>
      <p:ext uri="{BB962C8B-B14F-4D97-AF65-F5344CB8AC3E}">
        <p14:creationId xmlns:p14="http://schemas.microsoft.com/office/powerpoint/2010/main" val="251451488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273675" cy="558800"/>
          </a:xfrm>
          <a:prstGeom prst="rect">
            <a:avLst/>
          </a:prstGeom>
        </p:spPr>
        <p:txBody>
          <a:bodyPr vert="horz" wrap="square" lIns="0" tIns="12700" rIns="0" bIns="0" rtlCol="0">
            <a:spAutoFit/>
          </a:bodyPr>
          <a:lstStyle/>
          <a:p>
            <a:pPr marL="12700">
              <a:lnSpc>
                <a:spcPct val="100000"/>
              </a:lnSpc>
              <a:spcBef>
                <a:spcPts val="100"/>
              </a:spcBef>
            </a:pPr>
            <a:r>
              <a:rPr dirty="0"/>
              <a:t>AUTHENTICATION</a:t>
            </a:r>
            <a:r>
              <a:rPr spc="-220" dirty="0"/>
              <a:t> </a:t>
            </a:r>
            <a:r>
              <a:rPr spc="-60" dirty="0"/>
              <a:t>USER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871787"/>
            <a:ext cx="104775" cy="104774"/>
          </a:xfrm>
          <a:prstGeom prst="rect">
            <a:avLst/>
          </a:prstGeom>
        </p:spPr>
      </p:pic>
      <p:pic>
        <p:nvPicPr>
          <p:cNvPr id="6" name="object 6"/>
          <p:cNvPicPr/>
          <p:nvPr/>
        </p:nvPicPr>
        <p:blipFill>
          <a:blip r:embed="rId4" cstate="print"/>
          <a:stretch>
            <a:fillRect/>
          </a:stretch>
        </p:blipFill>
        <p:spPr>
          <a:xfrm>
            <a:off x="1309687" y="3357562"/>
            <a:ext cx="104775" cy="104774"/>
          </a:xfrm>
          <a:prstGeom prst="rect">
            <a:avLst/>
          </a:prstGeom>
        </p:spPr>
      </p:pic>
      <p:pic>
        <p:nvPicPr>
          <p:cNvPr id="7" name="object 7"/>
          <p:cNvPicPr/>
          <p:nvPr/>
        </p:nvPicPr>
        <p:blipFill>
          <a:blip r:embed="rId4" cstate="print"/>
          <a:stretch>
            <a:fillRect/>
          </a:stretch>
        </p:blipFill>
        <p:spPr>
          <a:xfrm>
            <a:off x="1309687" y="3833812"/>
            <a:ext cx="104775" cy="104774"/>
          </a:xfrm>
          <a:prstGeom prst="rect">
            <a:avLst/>
          </a:prstGeom>
        </p:spPr>
      </p:pic>
      <p:sp>
        <p:nvSpPr>
          <p:cNvPr id="8" name="object 8"/>
          <p:cNvSpPr txBox="1"/>
          <p:nvPr/>
        </p:nvSpPr>
        <p:spPr>
          <a:xfrm>
            <a:off x="1177924" y="1345564"/>
            <a:ext cx="10268585" cy="2701925"/>
          </a:xfrm>
          <a:prstGeom prst="rect">
            <a:avLst/>
          </a:prstGeom>
        </p:spPr>
        <p:txBody>
          <a:bodyPr vert="horz" wrap="square" lIns="0" tIns="178435" rIns="0" bIns="0" rtlCol="0">
            <a:spAutoFit/>
          </a:bodyPr>
          <a:lstStyle/>
          <a:p>
            <a:pPr marL="12700">
              <a:lnSpc>
                <a:spcPct val="100000"/>
              </a:lnSpc>
              <a:spcBef>
                <a:spcPts val="1405"/>
              </a:spcBef>
            </a:pPr>
            <a:r>
              <a:rPr sz="2100" spc="140" dirty="0">
                <a:solidFill>
                  <a:srgbClr val="333333"/>
                </a:solidFill>
                <a:latin typeface="Trebuchet MS"/>
                <a:cs typeface="Trebuchet MS"/>
              </a:rPr>
              <a:t>Human</a:t>
            </a:r>
            <a:r>
              <a:rPr sz="2100" spc="-15" dirty="0">
                <a:solidFill>
                  <a:srgbClr val="333333"/>
                </a:solidFill>
                <a:latin typeface="Trebuchet MS"/>
                <a:cs typeface="Trebuchet MS"/>
              </a:rPr>
              <a:t> </a:t>
            </a:r>
            <a:r>
              <a:rPr sz="2100" spc="50" dirty="0">
                <a:solidFill>
                  <a:srgbClr val="333333"/>
                </a:solidFill>
                <a:latin typeface="Trebuchet MS"/>
                <a:cs typeface="Trebuchet MS"/>
              </a:rPr>
              <a:t>can</a:t>
            </a:r>
            <a:r>
              <a:rPr sz="2100" spc="-15" dirty="0">
                <a:solidFill>
                  <a:srgbClr val="333333"/>
                </a:solidFill>
                <a:latin typeface="Trebuchet MS"/>
                <a:cs typeface="Trebuchet MS"/>
              </a:rPr>
              <a:t> </a:t>
            </a:r>
            <a:r>
              <a:rPr sz="2100" spc="55" dirty="0">
                <a:solidFill>
                  <a:srgbClr val="333333"/>
                </a:solidFill>
                <a:latin typeface="Trebuchet MS"/>
                <a:cs typeface="Trebuchet MS"/>
              </a:rPr>
              <a:t>be</a:t>
            </a:r>
            <a:r>
              <a:rPr sz="2100" spc="-15" dirty="0">
                <a:solidFill>
                  <a:srgbClr val="333333"/>
                </a:solidFill>
                <a:latin typeface="Trebuchet MS"/>
                <a:cs typeface="Trebuchet MS"/>
              </a:rPr>
              <a:t> </a:t>
            </a:r>
            <a:r>
              <a:rPr sz="2100" dirty="0">
                <a:solidFill>
                  <a:srgbClr val="333333"/>
                </a:solidFill>
                <a:latin typeface="Trebuchet MS"/>
                <a:cs typeface="Trebuchet MS"/>
              </a:rPr>
              <a:t>authenticated</a:t>
            </a:r>
            <a:r>
              <a:rPr sz="2100" spc="-15" dirty="0">
                <a:solidFill>
                  <a:srgbClr val="333333"/>
                </a:solidFill>
                <a:latin typeface="Trebuchet MS"/>
                <a:cs typeface="Trebuchet MS"/>
              </a:rPr>
              <a:t> </a:t>
            </a:r>
            <a:r>
              <a:rPr sz="2100" spc="-10" dirty="0">
                <a:solidFill>
                  <a:srgbClr val="333333"/>
                </a:solidFill>
                <a:latin typeface="Trebuchet MS"/>
                <a:cs typeface="Trebuchet MS"/>
              </a:rPr>
              <a:t>with:</a:t>
            </a:r>
            <a:endParaRPr sz="2100">
              <a:latin typeface="Trebuchet MS"/>
              <a:cs typeface="Trebuchet MS"/>
            </a:endParaRPr>
          </a:p>
          <a:p>
            <a:pPr marL="393065" marR="5080">
              <a:lnSpc>
                <a:spcPts val="2100"/>
              </a:lnSpc>
              <a:spcBef>
                <a:spcPts val="1725"/>
              </a:spcBef>
            </a:pPr>
            <a:r>
              <a:rPr sz="2100" spc="110" dirty="0">
                <a:solidFill>
                  <a:srgbClr val="333333"/>
                </a:solidFill>
                <a:latin typeface="Trebuchet MS"/>
                <a:cs typeface="Trebuchet MS"/>
              </a:rPr>
              <a:t>OpenID</a:t>
            </a:r>
            <a:r>
              <a:rPr sz="2100" spc="-55" dirty="0">
                <a:solidFill>
                  <a:srgbClr val="333333"/>
                </a:solidFill>
                <a:latin typeface="Trebuchet MS"/>
                <a:cs typeface="Trebuchet MS"/>
              </a:rPr>
              <a:t> </a:t>
            </a:r>
            <a:r>
              <a:rPr sz="2100" dirty="0">
                <a:solidFill>
                  <a:srgbClr val="333333"/>
                </a:solidFill>
                <a:latin typeface="Trebuchet MS"/>
                <a:cs typeface="Trebuchet MS"/>
              </a:rPr>
              <a:t>Connect,</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dirty="0">
                <a:solidFill>
                  <a:srgbClr val="333333"/>
                </a:solidFill>
                <a:latin typeface="Trebuchet MS"/>
                <a:cs typeface="Trebuchet MS"/>
              </a:rPr>
              <a:t>flavor</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90" dirty="0">
                <a:solidFill>
                  <a:srgbClr val="333333"/>
                </a:solidFill>
                <a:latin typeface="Trebuchet MS"/>
                <a:cs typeface="Trebuchet MS"/>
              </a:rPr>
              <a:t>OAuth2</a:t>
            </a:r>
            <a:r>
              <a:rPr sz="2100" spc="-50" dirty="0">
                <a:solidFill>
                  <a:srgbClr val="333333"/>
                </a:solidFill>
                <a:latin typeface="Trebuchet MS"/>
                <a:cs typeface="Trebuchet MS"/>
              </a:rPr>
              <a:t> </a:t>
            </a:r>
            <a:r>
              <a:rPr sz="2100" spc="70" dirty="0">
                <a:solidFill>
                  <a:srgbClr val="333333"/>
                </a:solidFill>
                <a:latin typeface="Trebuchet MS"/>
                <a:cs typeface="Trebuchet MS"/>
              </a:rPr>
              <a:t>supported</a:t>
            </a:r>
            <a:r>
              <a:rPr sz="2100" spc="-50" dirty="0">
                <a:solidFill>
                  <a:srgbClr val="333333"/>
                </a:solidFill>
                <a:latin typeface="Trebuchet MS"/>
                <a:cs typeface="Trebuchet MS"/>
              </a:rPr>
              <a:t> </a:t>
            </a:r>
            <a:r>
              <a:rPr sz="2100" spc="55" dirty="0">
                <a:solidFill>
                  <a:srgbClr val="333333"/>
                </a:solidFill>
                <a:latin typeface="Trebuchet MS"/>
                <a:cs typeface="Trebuchet MS"/>
              </a:rPr>
              <a:t>by</a:t>
            </a:r>
            <a:r>
              <a:rPr sz="2100" spc="-50" dirty="0">
                <a:solidFill>
                  <a:srgbClr val="333333"/>
                </a:solidFill>
                <a:latin typeface="Trebuchet MS"/>
                <a:cs typeface="Trebuchet MS"/>
              </a:rPr>
              <a:t> </a:t>
            </a:r>
            <a:r>
              <a:rPr sz="2100" spc="120" dirty="0">
                <a:solidFill>
                  <a:srgbClr val="333333"/>
                </a:solidFill>
                <a:latin typeface="Trebuchet MS"/>
                <a:cs typeface="Trebuchet MS"/>
              </a:rPr>
              <a:t>some</a:t>
            </a:r>
            <a:r>
              <a:rPr sz="2100" spc="-50" dirty="0">
                <a:solidFill>
                  <a:srgbClr val="333333"/>
                </a:solidFill>
                <a:latin typeface="Trebuchet MS"/>
                <a:cs typeface="Trebuchet MS"/>
              </a:rPr>
              <a:t> </a:t>
            </a:r>
            <a:r>
              <a:rPr sz="2100" spc="55" dirty="0">
                <a:solidFill>
                  <a:srgbClr val="333333"/>
                </a:solidFill>
                <a:latin typeface="Trebuchet MS"/>
                <a:cs typeface="Trebuchet MS"/>
              </a:rPr>
              <a:t>providers</a:t>
            </a:r>
            <a:r>
              <a:rPr sz="2100" spc="-50" dirty="0">
                <a:solidFill>
                  <a:srgbClr val="333333"/>
                </a:solidFill>
                <a:latin typeface="Trebuchet MS"/>
                <a:cs typeface="Trebuchet MS"/>
              </a:rPr>
              <a:t> </a:t>
            </a:r>
            <a:r>
              <a:rPr sz="2100" dirty="0">
                <a:solidFill>
                  <a:srgbClr val="333333"/>
                </a:solidFill>
                <a:latin typeface="Trebuchet MS"/>
                <a:cs typeface="Trebuchet MS"/>
              </a:rPr>
              <a:t>(Azure</a:t>
            </a:r>
            <a:r>
              <a:rPr sz="2100" spc="-50" dirty="0">
                <a:solidFill>
                  <a:srgbClr val="333333"/>
                </a:solidFill>
                <a:latin typeface="Trebuchet MS"/>
                <a:cs typeface="Trebuchet MS"/>
              </a:rPr>
              <a:t> </a:t>
            </a:r>
            <a:r>
              <a:rPr sz="2100" spc="-10" dirty="0">
                <a:solidFill>
                  <a:srgbClr val="333333"/>
                </a:solidFill>
                <a:latin typeface="Trebuchet MS"/>
                <a:cs typeface="Trebuchet MS"/>
              </a:rPr>
              <a:t>Active </a:t>
            </a:r>
            <a:r>
              <a:rPr sz="2100" dirty="0">
                <a:solidFill>
                  <a:srgbClr val="333333"/>
                </a:solidFill>
                <a:latin typeface="Trebuchet MS"/>
                <a:cs typeface="Trebuchet MS"/>
              </a:rPr>
              <a:t>Directory,</a:t>
            </a:r>
            <a:r>
              <a:rPr sz="2100" spc="40" dirty="0">
                <a:solidFill>
                  <a:srgbClr val="333333"/>
                </a:solidFill>
                <a:latin typeface="Trebuchet MS"/>
                <a:cs typeface="Trebuchet MS"/>
              </a:rPr>
              <a:t> </a:t>
            </a:r>
            <a:r>
              <a:rPr sz="2100" dirty="0">
                <a:solidFill>
                  <a:srgbClr val="333333"/>
                </a:solidFill>
                <a:latin typeface="Trebuchet MS"/>
                <a:cs typeface="Trebuchet MS"/>
              </a:rPr>
              <a:t>Salesforce</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40" dirty="0">
                <a:solidFill>
                  <a:srgbClr val="333333"/>
                </a:solidFill>
                <a:latin typeface="Trebuchet MS"/>
                <a:cs typeface="Trebuchet MS"/>
              </a:rPr>
              <a:t> </a:t>
            </a:r>
            <a:r>
              <a:rPr sz="2100" spc="-10" dirty="0">
                <a:solidFill>
                  <a:srgbClr val="333333"/>
                </a:solidFill>
                <a:latin typeface="Trebuchet MS"/>
                <a:cs typeface="Trebuchet MS"/>
              </a:rPr>
              <a:t>Google)</a:t>
            </a:r>
            <a:endParaRPr sz="2100">
              <a:latin typeface="Trebuchet MS"/>
              <a:cs typeface="Trebuchet MS"/>
            </a:endParaRPr>
          </a:p>
          <a:p>
            <a:pPr marL="393065" marR="6824345">
              <a:lnSpc>
                <a:spcPts val="3829"/>
              </a:lnSpc>
              <a:spcBef>
                <a:spcPts val="265"/>
              </a:spcBef>
            </a:pPr>
            <a:r>
              <a:rPr sz="2100" dirty="0">
                <a:solidFill>
                  <a:srgbClr val="333333"/>
                </a:solidFill>
                <a:latin typeface="Trebuchet MS"/>
                <a:cs typeface="Trebuchet MS"/>
              </a:rPr>
              <a:t>Authentication</a:t>
            </a:r>
            <a:r>
              <a:rPr sz="2100" spc="325" dirty="0">
                <a:solidFill>
                  <a:srgbClr val="333333"/>
                </a:solidFill>
                <a:latin typeface="Trebuchet MS"/>
                <a:cs typeface="Trebuchet MS"/>
              </a:rPr>
              <a:t> </a:t>
            </a:r>
            <a:r>
              <a:rPr sz="2100" spc="70" dirty="0">
                <a:solidFill>
                  <a:srgbClr val="333333"/>
                </a:solidFill>
                <a:latin typeface="Trebuchet MS"/>
                <a:cs typeface="Trebuchet MS"/>
              </a:rPr>
              <a:t>webhook </a:t>
            </a:r>
            <a:r>
              <a:rPr sz="2100" dirty="0">
                <a:solidFill>
                  <a:srgbClr val="333333"/>
                </a:solidFill>
                <a:latin typeface="Trebuchet MS"/>
                <a:cs typeface="Trebuchet MS"/>
              </a:rPr>
              <a:t>Authentication</a:t>
            </a:r>
            <a:r>
              <a:rPr sz="2100" spc="325" dirty="0">
                <a:solidFill>
                  <a:srgbClr val="333333"/>
                </a:solidFill>
                <a:latin typeface="Trebuchet MS"/>
                <a:cs typeface="Trebuchet MS"/>
              </a:rPr>
              <a:t> </a:t>
            </a:r>
            <a:r>
              <a:rPr sz="2100" spc="50" dirty="0">
                <a:solidFill>
                  <a:srgbClr val="333333"/>
                </a:solidFill>
                <a:latin typeface="Trebuchet MS"/>
                <a:cs typeface="Trebuchet MS"/>
              </a:rPr>
              <a:t>proxy</a:t>
            </a:r>
            <a:endParaRPr sz="2100">
              <a:latin typeface="Trebuchet MS"/>
              <a:cs typeface="Trebuchet MS"/>
            </a:endParaRPr>
          </a:p>
          <a:p>
            <a:pPr marL="393065">
              <a:lnSpc>
                <a:spcPct val="100000"/>
              </a:lnSpc>
              <a:spcBef>
                <a:spcPts val="880"/>
              </a:spcBef>
            </a:pPr>
            <a:r>
              <a:rPr sz="2100" spc="-25" dirty="0">
                <a:solidFill>
                  <a:srgbClr val="333333"/>
                </a:solidFill>
                <a:latin typeface="Trebuchet MS"/>
                <a:cs typeface="Trebuchet MS"/>
              </a:rPr>
              <a:t>...</a:t>
            </a:r>
            <a:endParaRPr sz="2100">
              <a:latin typeface="Trebuchet MS"/>
              <a:cs typeface="Trebuchet MS"/>
            </a:endParaRPr>
          </a:p>
        </p:txBody>
      </p:sp>
    </p:spTree>
    <p:extLst>
      <p:ext uri="{BB962C8B-B14F-4D97-AF65-F5344CB8AC3E}">
        <p14:creationId xmlns:p14="http://schemas.microsoft.com/office/powerpoint/2010/main" val="2448979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AUTHORIZATION:</a:t>
            </a:r>
            <a:r>
              <a:rPr spc="-130" dirty="0"/>
              <a:t> </a:t>
            </a:r>
            <a:r>
              <a:rPr spc="-65" dirty="0"/>
              <a:t>RBAC</a:t>
            </a:r>
            <a:r>
              <a:rPr spc="-114" dirty="0"/>
              <a:t> </a:t>
            </a:r>
            <a:r>
              <a:rPr spc="85" dirty="0"/>
              <a:t>AND</a:t>
            </a:r>
            <a:r>
              <a:rPr spc="-120" dirty="0"/>
              <a:t> </a:t>
            </a:r>
            <a:r>
              <a:rPr spc="-130" dirty="0"/>
              <a:t>ROLE</a:t>
            </a:r>
            <a:r>
              <a:rPr spc="-114" dirty="0"/>
              <a:t> </a:t>
            </a:r>
            <a:r>
              <a:rPr spc="-10" dirty="0"/>
              <a:t>BINDING</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sp>
        <p:nvSpPr>
          <p:cNvPr id="6" name="object 6"/>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dirty="0">
                <a:solidFill>
                  <a:srgbClr val="333333"/>
                </a:solidFill>
              </a:rPr>
              <a:t>Three</a:t>
            </a:r>
            <a:r>
              <a:rPr u="none" spc="25" dirty="0">
                <a:solidFill>
                  <a:srgbClr val="333333"/>
                </a:solidFill>
              </a:rPr>
              <a:t> </a:t>
            </a:r>
            <a:r>
              <a:rPr u="none" dirty="0">
                <a:solidFill>
                  <a:srgbClr val="333333"/>
                </a:solidFill>
              </a:rPr>
              <a:t>kind</a:t>
            </a:r>
            <a:r>
              <a:rPr u="none" spc="25" dirty="0">
                <a:solidFill>
                  <a:srgbClr val="333333"/>
                </a:solidFill>
              </a:rPr>
              <a:t> </a:t>
            </a:r>
            <a:r>
              <a:rPr u="none" dirty="0">
                <a:solidFill>
                  <a:srgbClr val="333333"/>
                </a:solidFill>
              </a:rPr>
              <a:t>of</a:t>
            </a:r>
            <a:r>
              <a:rPr u="none" spc="25" dirty="0">
                <a:solidFill>
                  <a:srgbClr val="333333"/>
                </a:solidFill>
              </a:rPr>
              <a:t> </a:t>
            </a:r>
            <a:r>
              <a:rPr u="none" spc="65" dirty="0">
                <a:solidFill>
                  <a:srgbClr val="333333"/>
                </a:solidFill>
              </a:rPr>
              <a:t>resources</a:t>
            </a:r>
            <a:r>
              <a:rPr u="none" spc="25" dirty="0">
                <a:solidFill>
                  <a:srgbClr val="333333"/>
                </a:solidFill>
              </a:rPr>
              <a:t> </a:t>
            </a:r>
            <a:r>
              <a:rPr u="none" spc="-10" dirty="0">
                <a:solidFill>
                  <a:srgbClr val="333333"/>
                </a:solidFill>
              </a:rPr>
              <a:t>involved:</a:t>
            </a:r>
          </a:p>
          <a:p>
            <a:pPr marL="370840" marR="6498590">
              <a:lnSpc>
                <a:spcPct val="151800"/>
              </a:lnSpc>
              <a:spcBef>
                <a:spcPts val="375"/>
              </a:spcBef>
            </a:pPr>
            <a:r>
              <a:rPr u="none" dirty="0"/>
              <a:t>User</a:t>
            </a:r>
            <a:r>
              <a:rPr u="none" dirty="0">
                <a:solidFill>
                  <a:srgbClr val="333333"/>
                </a:solidFill>
              </a:rPr>
              <a:t>,</a:t>
            </a:r>
            <a:r>
              <a:rPr u="none" spc="80" dirty="0">
                <a:solidFill>
                  <a:srgbClr val="333333"/>
                </a:solidFill>
              </a:rPr>
              <a:t> </a:t>
            </a:r>
            <a:r>
              <a:rPr u="none" dirty="0"/>
              <a:t>ServiceAccount</a:t>
            </a:r>
            <a:r>
              <a:rPr u="none" dirty="0">
                <a:solidFill>
                  <a:srgbClr val="333333"/>
                </a:solidFill>
              </a:rPr>
              <a:t>:</a:t>
            </a:r>
            <a:r>
              <a:rPr u="none" spc="85" dirty="0">
                <a:solidFill>
                  <a:srgbClr val="333333"/>
                </a:solidFill>
              </a:rPr>
              <a:t> </a:t>
            </a:r>
            <a:r>
              <a:rPr u="none" spc="95" dirty="0">
                <a:solidFill>
                  <a:srgbClr val="333333"/>
                </a:solidFill>
              </a:rPr>
              <a:t>who? </a:t>
            </a:r>
            <a:r>
              <a:rPr u="none" spc="-10" dirty="0"/>
              <a:t>Role</a:t>
            </a:r>
            <a:r>
              <a:rPr u="none" spc="-10" dirty="0">
                <a:solidFill>
                  <a:srgbClr val="333333"/>
                </a:solidFill>
              </a:rPr>
              <a:t>/</a:t>
            </a:r>
            <a:r>
              <a:rPr u="none" spc="-10" dirty="0"/>
              <a:t>ClusterRole</a:t>
            </a:r>
            <a:r>
              <a:rPr u="none" spc="-10" dirty="0">
                <a:solidFill>
                  <a:srgbClr val="333333"/>
                </a:solidFill>
              </a:rPr>
              <a:t>: </a:t>
            </a:r>
            <a:r>
              <a:rPr u="none" dirty="0">
                <a:solidFill>
                  <a:srgbClr val="333333"/>
                </a:solidFill>
              </a:rPr>
              <a:t>what is</a:t>
            </a:r>
            <a:r>
              <a:rPr u="none" spc="5" dirty="0">
                <a:solidFill>
                  <a:srgbClr val="333333"/>
                </a:solidFill>
              </a:rPr>
              <a:t> </a:t>
            </a:r>
            <a:r>
              <a:rPr u="none" spc="-10" dirty="0">
                <a:solidFill>
                  <a:srgbClr val="333333"/>
                </a:solidFill>
              </a:rPr>
              <a:t>allowed?</a:t>
            </a:r>
          </a:p>
          <a:p>
            <a:pPr marL="370840">
              <a:lnSpc>
                <a:spcPct val="100000"/>
              </a:lnSpc>
              <a:spcBef>
                <a:spcPts val="1230"/>
              </a:spcBef>
            </a:pPr>
            <a:r>
              <a:rPr u="none" dirty="0"/>
              <a:t>RoleBinding</a:t>
            </a:r>
            <a:r>
              <a:rPr u="none" dirty="0">
                <a:solidFill>
                  <a:srgbClr val="333333"/>
                </a:solidFill>
              </a:rPr>
              <a:t>/</a:t>
            </a:r>
            <a:r>
              <a:rPr u="none" dirty="0"/>
              <a:t>ClusterRoleBinding</a:t>
            </a:r>
            <a:r>
              <a:rPr u="none" dirty="0">
                <a:solidFill>
                  <a:srgbClr val="333333"/>
                </a:solidFill>
              </a:rPr>
              <a:t>:</a:t>
            </a:r>
            <a:r>
              <a:rPr u="none" spc="60" dirty="0">
                <a:solidFill>
                  <a:srgbClr val="333333"/>
                </a:solidFill>
              </a:rPr>
              <a:t> </a:t>
            </a:r>
            <a:r>
              <a:rPr u="none" dirty="0"/>
              <a:t>Role</a:t>
            </a:r>
            <a:r>
              <a:rPr u="none" dirty="0">
                <a:solidFill>
                  <a:srgbClr val="333333"/>
                </a:solidFill>
              </a:rPr>
              <a:t>/</a:t>
            </a:r>
            <a:r>
              <a:rPr u="none" dirty="0"/>
              <a:t>ClusterRole</a:t>
            </a:r>
            <a:r>
              <a:rPr u="none" spc="65" dirty="0"/>
              <a:t> </a:t>
            </a:r>
            <a:r>
              <a:rPr u="none" spc="-10" dirty="0">
                <a:solidFill>
                  <a:srgbClr val="333333"/>
                </a:solidFill>
              </a:rPr>
              <a:t>affected</a:t>
            </a:r>
            <a:r>
              <a:rPr u="none" spc="60" dirty="0">
                <a:solidFill>
                  <a:srgbClr val="333333"/>
                </a:solidFill>
              </a:rPr>
              <a:t> </a:t>
            </a:r>
            <a:r>
              <a:rPr u="none" dirty="0">
                <a:solidFill>
                  <a:srgbClr val="333333"/>
                </a:solidFill>
              </a:rPr>
              <a:t>to</a:t>
            </a:r>
            <a:r>
              <a:rPr u="none" spc="60" dirty="0">
                <a:solidFill>
                  <a:srgbClr val="333333"/>
                </a:solidFill>
              </a:rPr>
              <a:t> </a:t>
            </a:r>
            <a:r>
              <a:rPr u="none" spc="65" dirty="0">
                <a:solidFill>
                  <a:srgbClr val="333333"/>
                </a:solidFill>
              </a:rPr>
              <a:t>a </a:t>
            </a:r>
            <a:r>
              <a:rPr u="none" spc="90" dirty="0"/>
              <a:t>User</a:t>
            </a:r>
            <a:r>
              <a:rPr u="none" spc="60" dirty="0"/>
              <a:t> </a:t>
            </a:r>
            <a:r>
              <a:rPr u="none" spc="85" dirty="0">
                <a:solidFill>
                  <a:srgbClr val="333333"/>
                </a:solidFill>
              </a:rPr>
              <a:t>or</a:t>
            </a:r>
            <a:r>
              <a:rPr u="none" spc="65" dirty="0">
                <a:solidFill>
                  <a:srgbClr val="333333"/>
                </a:solidFill>
              </a:rPr>
              <a:t> </a:t>
            </a:r>
            <a:r>
              <a:rPr u="none" spc="-10" dirty="0"/>
              <a:t>ServiceAccount</a:t>
            </a:r>
          </a:p>
        </p:txBody>
      </p:sp>
    </p:spTree>
    <p:extLst>
      <p:ext uri="{BB962C8B-B14F-4D97-AF65-F5344CB8AC3E}">
        <p14:creationId xmlns:p14="http://schemas.microsoft.com/office/powerpoint/2010/main" val="178626221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0479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047999"/>
            <a:ext cx="12211050" cy="2352675"/>
            <a:chOff x="809624" y="3047999"/>
            <a:chExt cx="12211050" cy="2352675"/>
          </a:xfrm>
        </p:grpSpPr>
        <p:sp>
          <p:nvSpPr>
            <p:cNvPr id="4" name="object 4"/>
            <p:cNvSpPr/>
            <p:nvPr/>
          </p:nvSpPr>
          <p:spPr>
            <a:xfrm>
              <a:off x="809612" y="304799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04799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2860675" cy="558800"/>
          </a:xfrm>
          <a:prstGeom prst="rect">
            <a:avLst/>
          </a:prstGeom>
        </p:spPr>
        <p:txBody>
          <a:bodyPr vert="horz" wrap="square" lIns="0" tIns="12700" rIns="0" bIns="0" rtlCol="0">
            <a:spAutoFit/>
          </a:bodyPr>
          <a:lstStyle/>
          <a:p>
            <a:pPr marL="12700">
              <a:lnSpc>
                <a:spcPct val="100000"/>
              </a:lnSpc>
              <a:spcBef>
                <a:spcPts val="100"/>
              </a:spcBef>
            </a:pPr>
            <a:r>
              <a:rPr spc="-65" dirty="0"/>
              <a:t>RBAC</a:t>
            </a:r>
            <a:r>
              <a:rPr spc="-100" dirty="0"/>
              <a:t> </a:t>
            </a:r>
            <a:r>
              <a:rPr spc="345" dirty="0"/>
              <a:t>-</a:t>
            </a:r>
            <a:r>
              <a:rPr spc="-95" dirty="0"/>
              <a:t> </a:t>
            </a:r>
            <a:r>
              <a:rPr spc="-120" dirty="0"/>
              <a:t>ROLE</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133599"/>
            <a:ext cx="95250" cy="95249"/>
          </a:xfrm>
          <a:prstGeom prst="rect">
            <a:avLst/>
          </a:prstGeom>
        </p:spPr>
      </p:pic>
      <p:pic>
        <p:nvPicPr>
          <p:cNvPr id="9" name="object 9"/>
          <p:cNvPicPr/>
          <p:nvPr/>
        </p:nvPicPr>
        <p:blipFill>
          <a:blip r:embed="rId2" cstate="print"/>
          <a:stretch>
            <a:fillRect/>
          </a:stretch>
        </p:blipFill>
        <p:spPr>
          <a:xfrm>
            <a:off x="933449" y="2609849"/>
            <a:ext cx="95250" cy="95249"/>
          </a:xfrm>
          <a:prstGeom prst="rect">
            <a:avLst/>
          </a:prstGeom>
        </p:spPr>
      </p:pic>
      <p:sp>
        <p:nvSpPr>
          <p:cNvPr id="10" name="object 10"/>
          <p:cNvSpPr txBox="1">
            <a:spLocks noGrp="1"/>
          </p:cNvSpPr>
          <p:nvPr>
            <p:ph type="body" idx="1"/>
          </p:nvPr>
        </p:nvSpPr>
        <p:spPr>
          <a:prstGeom prst="rect">
            <a:avLst/>
          </a:prstGeom>
        </p:spPr>
        <p:txBody>
          <a:bodyPr vert="horz" wrap="square" lIns="0" tIns="12700" rIns="0" bIns="0" rtlCol="0">
            <a:spAutoFit/>
          </a:bodyPr>
          <a:lstStyle/>
          <a:p>
            <a:pPr marL="370840" marR="5900420">
              <a:lnSpc>
                <a:spcPct val="151800"/>
              </a:lnSpc>
              <a:spcBef>
                <a:spcPts val="100"/>
              </a:spcBef>
            </a:pPr>
            <a:r>
              <a:rPr u="none" spc="85" dirty="0">
                <a:solidFill>
                  <a:srgbClr val="333333"/>
                </a:solidFill>
              </a:rPr>
              <a:t>A</a:t>
            </a:r>
            <a:r>
              <a:rPr u="none" spc="-55" dirty="0">
                <a:solidFill>
                  <a:srgbClr val="333333"/>
                </a:solidFill>
              </a:rPr>
              <a:t> </a:t>
            </a:r>
            <a:r>
              <a:rPr u="none" dirty="0"/>
              <a:t>Role</a:t>
            </a:r>
            <a:r>
              <a:rPr u="none" spc="-50" dirty="0"/>
              <a:t> </a:t>
            </a:r>
            <a:r>
              <a:rPr u="none" dirty="0">
                <a:solidFill>
                  <a:srgbClr val="333333"/>
                </a:solidFill>
              </a:rPr>
              <a:t>is</a:t>
            </a:r>
            <a:r>
              <a:rPr u="none" spc="-50" dirty="0">
                <a:solidFill>
                  <a:srgbClr val="333333"/>
                </a:solidFill>
              </a:rPr>
              <a:t> </a:t>
            </a:r>
            <a:r>
              <a:rPr u="none" spc="65" dirty="0">
                <a:solidFill>
                  <a:srgbClr val="333333"/>
                </a:solidFill>
              </a:rPr>
              <a:t>a</a:t>
            </a:r>
            <a:r>
              <a:rPr u="none" spc="-50" dirty="0">
                <a:solidFill>
                  <a:srgbClr val="333333"/>
                </a:solidFill>
              </a:rPr>
              <a:t> </a:t>
            </a:r>
            <a:r>
              <a:rPr u="none" dirty="0">
                <a:solidFill>
                  <a:srgbClr val="333333"/>
                </a:solidFill>
              </a:rPr>
              <a:t>set</a:t>
            </a:r>
            <a:r>
              <a:rPr u="none" spc="-50" dirty="0">
                <a:solidFill>
                  <a:srgbClr val="333333"/>
                </a:solidFill>
              </a:rPr>
              <a:t> </a:t>
            </a:r>
            <a:r>
              <a:rPr u="none" dirty="0">
                <a:solidFill>
                  <a:srgbClr val="333333"/>
                </a:solidFill>
              </a:rPr>
              <a:t>of</a:t>
            </a:r>
            <a:r>
              <a:rPr u="none" spc="-50" dirty="0">
                <a:solidFill>
                  <a:srgbClr val="333333"/>
                </a:solidFill>
              </a:rPr>
              <a:t> </a:t>
            </a:r>
            <a:r>
              <a:rPr u="none" spc="80" dirty="0">
                <a:solidFill>
                  <a:srgbClr val="333333"/>
                </a:solidFill>
              </a:rPr>
              <a:t>permission</a:t>
            </a:r>
            <a:r>
              <a:rPr u="none" spc="-50" dirty="0">
                <a:solidFill>
                  <a:srgbClr val="333333"/>
                </a:solidFill>
              </a:rPr>
              <a:t> </a:t>
            </a:r>
            <a:r>
              <a:rPr u="none" spc="135" dirty="0">
                <a:solidFill>
                  <a:srgbClr val="333333"/>
                </a:solidFill>
              </a:rPr>
              <a:t>on</a:t>
            </a:r>
            <a:r>
              <a:rPr u="none" spc="-55" dirty="0">
                <a:solidFill>
                  <a:srgbClr val="333333"/>
                </a:solidFill>
              </a:rPr>
              <a:t> </a:t>
            </a:r>
            <a:r>
              <a:rPr u="none" spc="120" dirty="0">
                <a:solidFill>
                  <a:srgbClr val="333333"/>
                </a:solidFill>
              </a:rPr>
              <a:t>some</a:t>
            </a:r>
            <a:r>
              <a:rPr u="none" spc="-50" dirty="0">
                <a:solidFill>
                  <a:srgbClr val="333333"/>
                </a:solidFill>
              </a:rPr>
              <a:t> </a:t>
            </a:r>
            <a:r>
              <a:rPr u="none" spc="45" dirty="0">
                <a:solidFill>
                  <a:srgbClr val="333333"/>
                </a:solidFill>
              </a:rPr>
              <a:t>resources </a:t>
            </a:r>
            <a:r>
              <a:rPr u="none" spc="75" dirty="0">
                <a:solidFill>
                  <a:srgbClr val="333333"/>
                </a:solidFill>
              </a:rPr>
              <a:t>Permissions</a:t>
            </a:r>
            <a:r>
              <a:rPr u="none" spc="-25" dirty="0">
                <a:solidFill>
                  <a:srgbClr val="333333"/>
                </a:solidFill>
              </a:rPr>
              <a:t> </a:t>
            </a:r>
            <a:r>
              <a:rPr u="none" dirty="0">
                <a:solidFill>
                  <a:srgbClr val="333333"/>
                </a:solidFill>
              </a:rPr>
              <a:t>are</a:t>
            </a:r>
            <a:r>
              <a:rPr u="none" spc="-20" dirty="0">
                <a:solidFill>
                  <a:srgbClr val="333333"/>
                </a:solidFill>
              </a:rPr>
              <a:t> </a:t>
            </a:r>
            <a:r>
              <a:rPr u="none" dirty="0">
                <a:solidFill>
                  <a:srgbClr val="333333"/>
                </a:solidFill>
              </a:rPr>
              <a:t>additive</a:t>
            </a:r>
            <a:r>
              <a:rPr u="none" spc="-20" dirty="0">
                <a:solidFill>
                  <a:srgbClr val="333333"/>
                </a:solidFill>
              </a:rPr>
              <a:t> </a:t>
            </a:r>
            <a:r>
              <a:rPr u="none" dirty="0">
                <a:solidFill>
                  <a:srgbClr val="333333"/>
                </a:solidFill>
              </a:rPr>
              <a:t>(only</a:t>
            </a:r>
            <a:r>
              <a:rPr u="none" spc="-20" dirty="0">
                <a:solidFill>
                  <a:srgbClr val="333333"/>
                </a:solidFill>
              </a:rPr>
              <a:t> </a:t>
            </a:r>
            <a:r>
              <a:rPr u="none" dirty="0">
                <a:solidFill>
                  <a:srgbClr val="333333"/>
                </a:solidFill>
              </a:rPr>
              <a:t>Allow</a:t>
            </a:r>
            <a:r>
              <a:rPr u="none" spc="-20" dirty="0">
                <a:solidFill>
                  <a:srgbClr val="333333"/>
                </a:solidFill>
              </a:rPr>
              <a:t> </a:t>
            </a:r>
            <a:r>
              <a:rPr u="none" spc="-10" dirty="0">
                <a:solidFill>
                  <a:srgbClr val="333333"/>
                </a:solidFill>
              </a:rPr>
              <a:t>rules)</a:t>
            </a:r>
          </a:p>
          <a:p>
            <a:pPr marL="370840">
              <a:lnSpc>
                <a:spcPct val="100000"/>
              </a:lnSpc>
              <a:spcBef>
                <a:spcPts val="1230"/>
              </a:spcBef>
            </a:pPr>
            <a:r>
              <a:rPr u="none" spc="55" dirty="0">
                <a:solidFill>
                  <a:srgbClr val="333333"/>
                </a:solidFill>
              </a:rPr>
              <a:t>Defines</a:t>
            </a:r>
            <a:r>
              <a:rPr u="none" spc="-65" dirty="0">
                <a:solidFill>
                  <a:srgbClr val="333333"/>
                </a:solidFill>
              </a:rPr>
              <a:t> </a:t>
            </a:r>
            <a:r>
              <a:rPr u="none" spc="75" dirty="0">
                <a:solidFill>
                  <a:srgbClr val="333333"/>
                </a:solidFill>
              </a:rPr>
              <a:t>permissions</a:t>
            </a:r>
            <a:r>
              <a:rPr u="none" spc="-60" dirty="0">
                <a:solidFill>
                  <a:srgbClr val="333333"/>
                </a:solidFill>
              </a:rPr>
              <a:t> </a:t>
            </a:r>
            <a:r>
              <a:rPr u="none" spc="135" dirty="0">
                <a:solidFill>
                  <a:srgbClr val="333333"/>
                </a:solidFill>
              </a:rPr>
              <a:t>on</a:t>
            </a:r>
            <a:r>
              <a:rPr u="none" spc="-60" dirty="0">
                <a:solidFill>
                  <a:srgbClr val="333333"/>
                </a:solidFill>
              </a:rPr>
              <a:t> </a:t>
            </a:r>
            <a:r>
              <a:rPr u="none" spc="65" dirty="0">
                <a:solidFill>
                  <a:srgbClr val="333333"/>
                </a:solidFill>
              </a:rPr>
              <a:t>resources</a:t>
            </a:r>
            <a:r>
              <a:rPr u="none" spc="-60" dirty="0">
                <a:solidFill>
                  <a:srgbClr val="333333"/>
                </a:solidFill>
              </a:rPr>
              <a:t> </a:t>
            </a:r>
            <a:r>
              <a:rPr u="none" dirty="0">
                <a:solidFill>
                  <a:srgbClr val="333333"/>
                </a:solidFill>
              </a:rPr>
              <a:t>within</a:t>
            </a:r>
            <a:r>
              <a:rPr u="none" spc="-65" dirty="0">
                <a:solidFill>
                  <a:srgbClr val="333333"/>
                </a:solidFill>
              </a:rPr>
              <a:t> </a:t>
            </a:r>
            <a:r>
              <a:rPr u="none" spc="65" dirty="0">
                <a:solidFill>
                  <a:srgbClr val="333333"/>
                </a:solidFill>
              </a:rPr>
              <a:t>a</a:t>
            </a:r>
            <a:r>
              <a:rPr u="none" spc="-60" dirty="0">
                <a:solidFill>
                  <a:srgbClr val="333333"/>
                </a:solidFill>
              </a:rPr>
              <a:t> </a:t>
            </a:r>
            <a:r>
              <a:rPr u="none" spc="80" dirty="0"/>
              <a:t>Namespace</a:t>
            </a:r>
          </a:p>
          <a:p>
            <a:pPr>
              <a:lnSpc>
                <a:spcPct val="100000"/>
              </a:lnSpc>
              <a:spcBef>
                <a:spcPts val="285"/>
              </a:spcBef>
            </a:pPr>
            <a:endParaRPr u="none" spc="80" dirty="0"/>
          </a:p>
          <a:p>
            <a:pPr marL="142240" marR="699452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54" dirty="0">
                <a:solidFill>
                  <a:srgbClr val="000000"/>
                </a:solidFill>
                <a:latin typeface="Tahoma"/>
                <a:cs typeface="Tahoma"/>
              </a:rPr>
              <a:t>rbac.authorization.k8s.io/v1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75" dirty="0">
                <a:solidFill>
                  <a:srgbClr val="000000"/>
                </a:solidFill>
                <a:latin typeface="Tahoma"/>
                <a:cs typeface="Tahoma"/>
              </a:rPr>
              <a:t>Role</a:t>
            </a:r>
            <a:endParaRPr sz="1650">
              <a:latin typeface="Tahoma"/>
              <a:cs typeface="Tahoma"/>
            </a:endParaRPr>
          </a:p>
          <a:p>
            <a:pPr marL="142240">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9391650">
              <a:lnSpc>
                <a:spcPts val="1880"/>
              </a:lnSpc>
              <a:spcBef>
                <a:spcPts val="95"/>
              </a:spcBef>
            </a:pPr>
            <a:r>
              <a:rPr sz="1650" u="none" spc="110" dirty="0">
                <a:solidFill>
                  <a:srgbClr val="0077AA"/>
                </a:solidFill>
                <a:latin typeface="Tahoma"/>
                <a:cs typeface="Tahoma"/>
              </a:rPr>
              <a:t>namespace</a:t>
            </a:r>
            <a:r>
              <a:rPr sz="1650" u="none" spc="110" dirty="0">
                <a:solidFill>
                  <a:srgbClr val="999999"/>
                </a:solidFill>
                <a:latin typeface="Tahoma"/>
                <a:cs typeface="Tahoma"/>
              </a:rPr>
              <a:t>:</a:t>
            </a:r>
            <a:r>
              <a:rPr sz="1650" u="none" spc="-5" dirty="0">
                <a:solidFill>
                  <a:srgbClr val="999999"/>
                </a:solidFill>
                <a:latin typeface="Tahoma"/>
                <a:cs typeface="Tahoma"/>
              </a:rPr>
              <a:t>  </a:t>
            </a:r>
            <a:r>
              <a:rPr sz="1650" u="none" spc="155" dirty="0">
                <a:solidFill>
                  <a:srgbClr val="000000"/>
                </a:solidFill>
                <a:latin typeface="Tahoma"/>
                <a:cs typeface="Tahoma"/>
              </a:rPr>
              <a:t>shopping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5" dirty="0">
                <a:solidFill>
                  <a:srgbClr val="999999"/>
                </a:solidFill>
                <a:latin typeface="Tahoma"/>
                <a:cs typeface="Tahoma"/>
              </a:rPr>
              <a:t>  </a:t>
            </a:r>
            <a:r>
              <a:rPr sz="1650" u="none" spc="155" dirty="0">
                <a:solidFill>
                  <a:srgbClr val="000000"/>
                </a:solidFill>
                <a:latin typeface="Tahoma"/>
                <a:cs typeface="Tahoma"/>
              </a:rPr>
              <a:t>pod</a:t>
            </a:r>
            <a:r>
              <a:rPr sz="1650" u="none" spc="155" dirty="0">
                <a:solidFill>
                  <a:srgbClr val="999999"/>
                </a:solidFill>
                <a:latin typeface="Tahoma"/>
                <a:cs typeface="Tahoma"/>
              </a:rPr>
              <a:t>-</a:t>
            </a:r>
            <a:r>
              <a:rPr sz="1650" u="none" spc="190" dirty="0">
                <a:solidFill>
                  <a:srgbClr val="000000"/>
                </a:solidFill>
                <a:latin typeface="Tahoma"/>
                <a:cs typeface="Tahoma"/>
              </a:rPr>
              <a:t>reader</a:t>
            </a:r>
            <a:endParaRPr sz="1650">
              <a:latin typeface="Tahoma"/>
              <a:cs typeface="Tahoma"/>
            </a:endParaRPr>
          </a:p>
          <a:p>
            <a:pPr marL="142240">
              <a:lnSpc>
                <a:spcPts val="1770"/>
              </a:lnSpc>
            </a:pPr>
            <a:r>
              <a:rPr sz="1650" u="none" spc="295" dirty="0">
                <a:solidFill>
                  <a:srgbClr val="0077AA"/>
                </a:solidFill>
                <a:latin typeface="Tahoma"/>
                <a:cs typeface="Tahoma"/>
              </a:rPr>
              <a:t>rules</a:t>
            </a:r>
            <a:r>
              <a:rPr sz="1650" u="none" spc="295" dirty="0">
                <a:solidFill>
                  <a:srgbClr val="999999"/>
                </a:solidFill>
                <a:latin typeface="Tahoma"/>
                <a:cs typeface="Tahoma"/>
              </a:rPr>
              <a:t>:</a:t>
            </a:r>
            <a:endParaRPr sz="1650">
              <a:latin typeface="Tahoma"/>
              <a:cs typeface="Tahoma"/>
            </a:endParaRPr>
          </a:p>
          <a:p>
            <a:pPr marL="647065" marR="5354320" indent="-252729">
              <a:lnSpc>
                <a:spcPts val="1880"/>
              </a:lnSpc>
              <a:spcBef>
                <a:spcPts val="95"/>
              </a:spcBef>
            </a:pPr>
            <a:r>
              <a:rPr sz="1650" u="none" spc="390" dirty="0">
                <a:solidFill>
                  <a:srgbClr val="999999"/>
                </a:solidFill>
                <a:latin typeface="Tahoma"/>
                <a:cs typeface="Tahoma"/>
              </a:rPr>
              <a:t>-</a:t>
            </a:r>
            <a:r>
              <a:rPr sz="1650" u="none" spc="450" dirty="0">
                <a:solidFill>
                  <a:srgbClr val="999999"/>
                </a:solidFill>
                <a:latin typeface="Tahoma"/>
                <a:cs typeface="Tahoma"/>
              </a:rPr>
              <a:t> </a:t>
            </a:r>
            <a:r>
              <a:rPr sz="1650" u="none" spc="200" dirty="0">
                <a:solidFill>
                  <a:srgbClr val="0077AA"/>
                </a:solidFill>
                <a:latin typeface="Tahoma"/>
                <a:cs typeface="Tahoma"/>
              </a:rPr>
              <a:t>apiGroups</a:t>
            </a:r>
            <a:r>
              <a:rPr sz="1650" u="none" spc="200" dirty="0">
                <a:solidFill>
                  <a:srgbClr val="999999"/>
                </a:solidFill>
                <a:latin typeface="Tahoma"/>
                <a:cs typeface="Tahoma"/>
              </a:rPr>
              <a:t>:</a:t>
            </a:r>
            <a:r>
              <a:rPr sz="1650" u="none" spc="455" dirty="0">
                <a:solidFill>
                  <a:srgbClr val="999999"/>
                </a:solidFill>
                <a:latin typeface="Tahoma"/>
                <a:cs typeface="Tahoma"/>
              </a:rPr>
              <a:t> </a:t>
            </a:r>
            <a:r>
              <a:rPr sz="1650" u="none" spc="335" dirty="0">
                <a:solidFill>
                  <a:srgbClr val="999999"/>
                </a:solidFill>
                <a:latin typeface="Tahoma"/>
                <a:cs typeface="Tahoma"/>
              </a:rPr>
              <a:t>[</a:t>
            </a:r>
            <a:r>
              <a:rPr sz="1650" u="none" spc="335" dirty="0">
                <a:solidFill>
                  <a:srgbClr val="669900"/>
                </a:solidFill>
                <a:latin typeface="Tahoma"/>
                <a:cs typeface="Tahoma"/>
              </a:rPr>
              <a:t>""</a:t>
            </a:r>
            <a:r>
              <a:rPr sz="1650" u="none" spc="335" dirty="0">
                <a:solidFill>
                  <a:srgbClr val="999999"/>
                </a:solidFill>
                <a:latin typeface="Tahoma"/>
                <a:cs typeface="Tahoma"/>
              </a:rPr>
              <a:t>]</a:t>
            </a:r>
            <a:r>
              <a:rPr sz="1650" u="none" spc="455" dirty="0">
                <a:solidFill>
                  <a:srgbClr val="999999"/>
                </a:solidFill>
                <a:latin typeface="Tahoma"/>
                <a:cs typeface="Tahoma"/>
              </a:rPr>
              <a:t> </a:t>
            </a:r>
            <a:r>
              <a:rPr sz="1650" u="none" dirty="0">
                <a:solidFill>
                  <a:srgbClr val="6F808F"/>
                </a:solidFill>
                <a:latin typeface="Tahoma"/>
                <a:cs typeface="Tahoma"/>
              </a:rPr>
              <a:t>#</a:t>
            </a:r>
            <a:r>
              <a:rPr sz="1650" u="none" spc="450" dirty="0">
                <a:solidFill>
                  <a:srgbClr val="6F808F"/>
                </a:solidFill>
                <a:latin typeface="Tahoma"/>
                <a:cs typeface="Tahoma"/>
              </a:rPr>
              <a:t> </a:t>
            </a:r>
            <a:r>
              <a:rPr sz="1650" u="none" spc="320" dirty="0">
                <a:solidFill>
                  <a:srgbClr val="6F808F"/>
                </a:solidFill>
                <a:latin typeface="Tahoma"/>
                <a:cs typeface="Tahoma"/>
              </a:rPr>
              <a:t>""</a:t>
            </a:r>
            <a:r>
              <a:rPr sz="1650" u="none" spc="455" dirty="0">
                <a:solidFill>
                  <a:srgbClr val="6F808F"/>
                </a:solidFill>
                <a:latin typeface="Tahoma"/>
                <a:cs typeface="Tahoma"/>
              </a:rPr>
              <a:t> </a:t>
            </a:r>
            <a:r>
              <a:rPr sz="1650" u="none" spc="280" dirty="0">
                <a:solidFill>
                  <a:srgbClr val="6F808F"/>
                </a:solidFill>
                <a:latin typeface="Tahoma"/>
                <a:cs typeface="Tahoma"/>
              </a:rPr>
              <a:t>indicates</a:t>
            </a:r>
            <a:r>
              <a:rPr sz="1650" u="none" spc="455" dirty="0">
                <a:solidFill>
                  <a:srgbClr val="6F808F"/>
                </a:solidFill>
                <a:latin typeface="Tahoma"/>
                <a:cs typeface="Tahoma"/>
              </a:rPr>
              <a:t> </a:t>
            </a:r>
            <a:r>
              <a:rPr sz="1650" u="none" spc="210" dirty="0">
                <a:solidFill>
                  <a:srgbClr val="6F808F"/>
                </a:solidFill>
                <a:latin typeface="Tahoma"/>
                <a:cs typeface="Tahoma"/>
              </a:rPr>
              <a:t>the</a:t>
            </a:r>
            <a:r>
              <a:rPr sz="1650" u="none" spc="455" dirty="0">
                <a:solidFill>
                  <a:srgbClr val="6F808F"/>
                </a:solidFill>
                <a:latin typeface="Tahoma"/>
                <a:cs typeface="Tahoma"/>
              </a:rPr>
              <a:t> </a:t>
            </a:r>
            <a:r>
              <a:rPr sz="1650" u="none" spc="210" dirty="0">
                <a:solidFill>
                  <a:srgbClr val="6F808F"/>
                </a:solidFill>
                <a:latin typeface="Tahoma"/>
                <a:cs typeface="Tahoma"/>
              </a:rPr>
              <a:t>core</a:t>
            </a:r>
            <a:r>
              <a:rPr sz="1650" u="none" spc="450" dirty="0">
                <a:solidFill>
                  <a:srgbClr val="6F808F"/>
                </a:solidFill>
                <a:latin typeface="Tahoma"/>
                <a:cs typeface="Tahoma"/>
              </a:rPr>
              <a:t> </a:t>
            </a:r>
            <a:r>
              <a:rPr sz="1650" u="none" spc="150" dirty="0">
                <a:solidFill>
                  <a:srgbClr val="6F808F"/>
                </a:solidFill>
                <a:latin typeface="Tahoma"/>
                <a:cs typeface="Tahoma"/>
              </a:rPr>
              <a:t>API</a:t>
            </a:r>
            <a:r>
              <a:rPr sz="1650" u="none" spc="455" dirty="0">
                <a:solidFill>
                  <a:srgbClr val="6F808F"/>
                </a:solidFill>
                <a:latin typeface="Tahoma"/>
                <a:cs typeface="Tahoma"/>
              </a:rPr>
              <a:t> </a:t>
            </a:r>
            <a:r>
              <a:rPr sz="1650" u="none" spc="125" dirty="0">
                <a:solidFill>
                  <a:srgbClr val="6F808F"/>
                </a:solidFill>
                <a:latin typeface="Tahoma"/>
                <a:cs typeface="Tahoma"/>
              </a:rPr>
              <a:t>group </a:t>
            </a:r>
            <a:r>
              <a:rPr sz="1650" u="none" spc="225" dirty="0">
                <a:solidFill>
                  <a:srgbClr val="0077AA"/>
                </a:solidFill>
                <a:latin typeface="Tahoma"/>
                <a:cs typeface="Tahoma"/>
              </a:rPr>
              <a:t>resources</a:t>
            </a:r>
            <a:r>
              <a:rPr sz="1650" u="none" spc="225" dirty="0">
                <a:solidFill>
                  <a:srgbClr val="999999"/>
                </a:solidFill>
                <a:latin typeface="Tahoma"/>
                <a:cs typeface="Tahoma"/>
              </a:rPr>
              <a:t>:</a:t>
            </a:r>
            <a:r>
              <a:rPr sz="1650" u="none" spc="-5" dirty="0">
                <a:solidFill>
                  <a:srgbClr val="999999"/>
                </a:solidFill>
                <a:latin typeface="Tahoma"/>
                <a:cs typeface="Tahoma"/>
              </a:rPr>
              <a:t>  </a:t>
            </a:r>
            <a:r>
              <a:rPr sz="1650" u="none" spc="220" dirty="0">
                <a:solidFill>
                  <a:srgbClr val="999999"/>
                </a:solidFill>
                <a:latin typeface="Tahoma"/>
                <a:cs typeface="Tahoma"/>
              </a:rPr>
              <a:t>[</a:t>
            </a:r>
            <a:r>
              <a:rPr sz="1650" u="none" spc="220" dirty="0">
                <a:solidFill>
                  <a:srgbClr val="669900"/>
                </a:solidFill>
                <a:latin typeface="Tahoma"/>
                <a:cs typeface="Tahoma"/>
              </a:rPr>
              <a:t>"pods"</a:t>
            </a:r>
            <a:r>
              <a:rPr sz="1650" u="none" spc="220" dirty="0">
                <a:solidFill>
                  <a:srgbClr val="999999"/>
                </a:solidFill>
                <a:latin typeface="Tahoma"/>
                <a:cs typeface="Tahoma"/>
              </a:rPr>
              <a:t>]</a:t>
            </a:r>
            <a:endParaRPr sz="1650">
              <a:latin typeface="Tahoma"/>
              <a:cs typeface="Tahoma"/>
            </a:endParaRPr>
          </a:p>
          <a:p>
            <a:pPr marL="647065">
              <a:lnSpc>
                <a:spcPts val="1825"/>
              </a:lnSpc>
            </a:pPr>
            <a:r>
              <a:rPr sz="1650" u="none" spc="235" dirty="0">
                <a:solidFill>
                  <a:srgbClr val="0077AA"/>
                </a:solidFill>
                <a:latin typeface="Tahoma"/>
                <a:cs typeface="Tahoma"/>
              </a:rPr>
              <a:t>verbs</a:t>
            </a:r>
            <a:r>
              <a:rPr sz="1650" u="none" spc="235" dirty="0">
                <a:solidFill>
                  <a:srgbClr val="999999"/>
                </a:solidFill>
                <a:latin typeface="Tahoma"/>
                <a:cs typeface="Tahoma"/>
              </a:rPr>
              <a:t>:</a:t>
            </a:r>
            <a:r>
              <a:rPr sz="1650" u="none" spc="490" dirty="0">
                <a:solidFill>
                  <a:srgbClr val="999999"/>
                </a:solidFill>
                <a:latin typeface="Tahoma"/>
                <a:cs typeface="Tahoma"/>
              </a:rPr>
              <a:t> </a:t>
            </a:r>
            <a:r>
              <a:rPr sz="1650" u="none" spc="305" dirty="0">
                <a:solidFill>
                  <a:srgbClr val="999999"/>
                </a:solidFill>
                <a:latin typeface="Tahoma"/>
                <a:cs typeface="Tahoma"/>
              </a:rPr>
              <a:t>[</a:t>
            </a:r>
            <a:r>
              <a:rPr sz="1650" u="none" spc="305" dirty="0">
                <a:solidFill>
                  <a:srgbClr val="669900"/>
                </a:solidFill>
                <a:latin typeface="Tahoma"/>
                <a:cs typeface="Tahoma"/>
              </a:rPr>
              <a:t>"get"</a:t>
            </a:r>
            <a:r>
              <a:rPr sz="1650" u="none" spc="305" dirty="0">
                <a:solidFill>
                  <a:srgbClr val="999999"/>
                </a:solidFill>
                <a:latin typeface="Tahoma"/>
                <a:cs typeface="Tahoma"/>
              </a:rPr>
              <a:t>,</a:t>
            </a:r>
            <a:r>
              <a:rPr sz="1650" u="none" spc="495" dirty="0">
                <a:solidFill>
                  <a:srgbClr val="999999"/>
                </a:solidFill>
                <a:latin typeface="Tahoma"/>
                <a:cs typeface="Tahoma"/>
              </a:rPr>
              <a:t> </a:t>
            </a:r>
            <a:r>
              <a:rPr sz="1650" u="none" spc="220" dirty="0">
                <a:solidFill>
                  <a:srgbClr val="669900"/>
                </a:solidFill>
                <a:latin typeface="Tahoma"/>
                <a:cs typeface="Tahoma"/>
              </a:rPr>
              <a:t>"watch"</a:t>
            </a:r>
            <a:r>
              <a:rPr sz="1650" u="none" spc="220" dirty="0">
                <a:solidFill>
                  <a:srgbClr val="999999"/>
                </a:solidFill>
                <a:latin typeface="Tahoma"/>
                <a:cs typeface="Tahoma"/>
              </a:rPr>
              <a:t>,</a:t>
            </a:r>
            <a:r>
              <a:rPr sz="1650" u="none" spc="490" dirty="0">
                <a:solidFill>
                  <a:srgbClr val="999999"/>
                </a:solidFill>
                <a:latin typeface="Tahoma"/>
                <a:cs typeface="Tahoma"/>
              </a:rPr>
              <a:t> </a:t>
            </a:r>
            <a:r>
              <a:rPr sz="1650" u="none" spc="409" dirty="0">
                <a:solidFill>
                  <a:srgbClr val="669900"/>
                </a:solidFill>
                <a:latin typeface="Tahoma"/>
                <a:cs typeface="Tahoma"/>
              </a:rPr>
              <a:t>"list"</a:t>
            </a:r>
            <a:r>
              <a:rPr sz="1650" u="none" spc="409" dirty="0">
                <a:solidFill>
                  <a:srgbClr val="999999"/>
                </a:solidFill>
                <a:latin typeface="Tahoma"/>
                <a:cs typeface="Tahoma"/>
              </a:rPr>
              <a:t>]</a:t>
            </a:r>
            <a:endParaRPr sz="1650">
              <a:latin typeface="Tahoma"/>
              <a:cs typeface="Tahoma"/>
            </a:endParaRPr>
          </a:p>
          <a:p>
            <a:pPr>
              <a:lnSpc>
                <a:spcPct val="100000"/>
              </a:lnSpc>
              <a:spcBef>
                <a:spcPts val="750"/>
              </a:spcBef>
            </a:pPr>
            <a:endParaRPr sz="1650">
              <a:latin typeface="Tahoma"/>
              <a:cs typeface="Tahoma"/>
            </a:endParaRPr>
          </a:p>
          <a:p>
            <a:pPr>
              <a:lnSpc>
                <a:spcPct val="100000"/>
              </a:lnSpc>
            </a:pPr>
            <a:r>
              <a:rPr u="none" dirty="0">
                <a:solidFill>
                  <a:srgbClr val="333333"/>
                </a:solidFill>
              </a:rPr>
              <a:t>List</a:t>
            </a:r>
            <a:r>
              <a:rPr u="none" spc="-60" dirty="0">
                <a:solidFill>
                  <a:srgbClr val="333333"/>
                </a:solidFill>
              </a:rPr>
              <a:t> </a:t>
            </a:r>
            <a:r>
              <a:rPr u="none" dirty="0">
                <a:solidFill>
                  <a:srgbClr val="333333"/>
                </a:solidFill>
              </a:rPr>
              <a:t>of</a:t>
            </a:r>
            <a:r>
              <a:rPr u="none" spc="-60" dirty="0">
                <a:solidFill>
                  <a:srgbClr val="333333"/>
                </a:solidFill>
              </a:rPr>
              <a:t> </a:t>
            </a:r>
            <a:r>
              <a:rPr u="none" dirty="0">
                <a:solidFill>
                  <a:srgbClr val="333333"/>
                </a:solidFill>
              </a:rPr>
              <a:t>verbs:</a:t>
            </a:r>
            <a:r>
              <a:rPr u="none" spc="-60" dirty="0">
                <a:solidFill>
                  <a:srgbClr val="333333"/>
                </a:solidFill>
              </a:rPr>
              <a:t> </a:t>
            </a:r>
            <a:r>
              <a:rPr u="none" spc="145" dirty="0">
                <a:latin typeface="Tahoma"/>
                <a:cs typeface="Tahoma"/>
              </a:rPr>
              <a:t>get</a:t>
            </a:r>
            <a:r>
              <a:rPr u="none" spc="145" dirty="0">
                <a:solidFill>
                  <a:srgbClr val="333333"/>
                </a:solidFill>
              </a:rPr>
              <a:t>,</a:t>
            </a:r>
            <a:r>
              <a:rPr u="none" spc="-60" dirty="0">
                <a:solidFill>
                  <a:srgbClr val="333333"/>
                </a:solidFill>
              </a:rPr>
              <a:t> </a:t>
            </a:r>
            <a:r>
              <a:rPr u="none" spc="445" dirty="0">
                <a:latin typeface="Tahoma"/>
                <a:cs typeface="Tahoma"/>
              </a:rPr>
              <a:t>list</a:t>
            </a:r>
            <a:r>
              <a:rPr u="none" spc="445" dirty="0">
                <a:solidFill>
                  <a:srgbClr val="333333"/>
                </a:solidFill>
              </a:rPr>
              <a:t>,</a:t>
            </a:r>
            <a:r>
              <a:rPr u="none" spc="-60" dirty="0">
                <a:solidFill>
                  <a:srgbClr val="333333"/>
                </a:solidFill>
              </a:rPr>
              <a:t> </a:t>
            </a:r>
            <a:r>
              <a:rPr u="none" spc="85" dirty="0">
                <a:latin typeface="Tahoma"/>
                <a:cs typeface="Tahoma"/>
              </a:rPr>
              <a:t>watch</a:t>
            </a:r>
            <a:r>
              <a:rPr u="none" spc="85" dirty="0">
                <a:solidFill>
                  <a:srgbClr val="333333"/>
                </a:solidFill>
              </a:rPr>
              <a:t>,</a:t>
            </a:r>
            <a:r>
              <a:rPr u="none" spc="-60" dirty="0">
                <a:solidFill>
                  <a:srgbClr val="333333"/>
                </a:solidFill>
              </a:rPr>
              <a:t> </a:t>
            </a:r>
            <a:r>
              <a:rPr u="none" spc="225" dirty="0">
                <a:latin typeface="Tahoma"/>
                <a:cs typeface="Tahoma"/>
              </a:rPr>
              <a:t>create</a:t>
            </a:r>
            <a:r>
              <a:rPr u="none" spc="225" dirty="0">
                <a:solidFill>
                  <a:srgbClr val="333333"/>
                </a:solidFill>
              </a:rPr>
              <a:t>,</a:t>
            </a:r>
            <a:r>
              <a:rPr u="none" spc="-60" dirty="0">
                <a:solidFill>
                  <a:srgbClr val="333333"/>
                </a:solidFill>
              </a:rPr>
              <a:t> </a:t>
            </a:r>
            <a:r>
              <a:rPr u="none" spc="130" dirty="0">
                <a:latin typeface="Tahoma"/>
                <a:cs typeface="Tahoma"/>
              </a:rPr>
              <a:t>update</a:t>
            </a:r>
            <a:r>
              <a:rPr u="none" spc="130" dirty="0">
                <a:solidFill>
                  <a:srgbClr val="333333"/>
                </a:solidFill>
              </a:rPr>
              <a:t>,</a:t>
            </a:r>
            <a:r>
              <a:rPr u="none" spc="-60" dirty="0">
                <a:solidFill>
                  <a:srgbClr val="333333"/>
                </a:solidFill>
              </a:rPr>
              <a:t> </a:t>
            </a:r>
            <a:r>
              <a:rPr u="none" spc="155" dirty="0">
                <a:latin typeface="Tahoma"/>
                <a:cs typeface="Tahoma"/>
              </a:rPr>
              <a:t>patch</a:t>
            </a:r>
            <a:r>
              <a:rPr u="none" spc="155" dirty="0">
                <a:solidFill>
                  <a:srgbClr val="333333"/>
                </a:solidFill>
              </a:rPr>
              <a:t>,</a:t>
            </a:r>
            <a:r>
              <a:rPr u="none" spc="-60" dirty="0">
                <a:solidFill>
                  <a:srgbClr val="333333"/>
                </a:solidFill>
              </a:rPr>
              <a:t> </a:t>
            </a:r>
            <a:r>
              <a:rPr u="none" spc="125" dirty="0">
                <a:latin typeface="Tahoma"/>
                <a:cs typeface="Tahoma"/>
              </a:rPr>
              <a:t>delete</a:t>
            </a:r>
            <a:r>
              <a:rPr u="none" spc="125" dirty="0">
                <a:solidFill>
                  <a:srgbClr val="333333"/>
                </a:solidFill>
              </a:rPr>
              <a:t>...</a:t>
            </a:r>
          </a:p>
        </p:txBody>
      </p:sp>
    </p:spTree>
    <p:extLst>
      <p:ext uri="{BB962C8B-B14F-4D97-AF65-F5344CB8AC3E}">
        <p14:creationId xmlns:p14="http://schemas.microsoft.com/office/powerpoint/2010/main" val="324938665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3305175"/>
            <a:chOff x="809624" y="2085974"/>
            <a:chExt cx="12211050" cy="3305175"/>
          </a:xfrm>
        </p:grpSpPr>
        <p:sp>
          <p:nvSpPr>
            <p:cNvPr id="4" name="object 4"/>
            <p:cNvSpPr/>
            <p:nvPr/>
          </p:nvSpPr>
          <p:spPr>
            <a:xfrm>
              <a:off x="809612" y="2085974"/>
              <a:ext cx="12211050" cy="3305175"/>
            </a:xfrm>
            <a:custGeom>
              <a:avLst/>
              <a:gdLst/>
              <a:ahLst/>
              <a:cxnLst/>
              <a:rect l="l" t="t" r="r" b="b"/>
              <a:pathLst>
                <a:path w="12211050" h="3305175">
                  <a:moveTo>
                    <a:pt x="12211050" y="0"/>
                  </a:moveTo>
                  <a:lnTo>
                    <a:pt x="12201525" y="0"/>
                  </a:lnTo>
                  <a:lnTo>
                    <a:pt x="12201525" y="3295650"/>
                  </a:lnTo>
                  <a:lnTo>
                    <a:pt x="0" y="3295650"/>
                  </a:lnTo>
                  <a:lnTo>
                    <a:pt x="0" y="3305175"/>
                  </a:lnTo>
                  <a:lnTo>
                    <a:pt x="12201525" y="3305175"/>
                  </a:lnTo>
                  <a:lnTo>
                    <a:pt x="12211050" y="3305175"/>
                  </a:lnTo>
                  <a:lnTo>
                    <a:pt x="12211050" y="3295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3305175"/>
            </a:xfrm>
            <a:custGeom>
              <a:avLst/>
              <a:gdLst/>
              <a:ahLst/>
              <a:cxnLst/>
              <a:rect l="l" t="t" r="r" b="b"/>
              <a:pathLst>
                <a:path w="9525" h="3305175">
                  <a:moveTo>
                    <a:pt x="0" y="3305174"/>
                  </a:moveTo>
                  <a:lnTo>
                    <a:pt x="0" y="0"/>
                  </a:lnTo>
                  <a:lnTo>
                    <a:pt x="9524" y="9524"/>
                  </a:lnTo>
                  <a:lnTo>
                    <a:pt x="9524" y="3295649"/>
                  </a:lnTo>
                  <a:lnTo>
                    <a:pt x="0" y="3305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RBAC</a:t>
            </a:r>
            <a:r>
              <a:rPr spc="-100" dirty="0"/>
              <a:t> </a:t>
            </a:r>
            <a:r>
              <a:rPr spc="345" dirty="0"/>
              <a:t>-</a:t>
            </a:r>
            <a:r>
              <a:rPr spc="-95" dirty="0"/>
              <a:t> </a:t>
            </a:r>
            <a:r>
              <a:rPr spc="-40" dirty="0"/>
              <a:t>ROLEBINDING</a:t>
            </a:r>
          </a:p>
        </p:txBody>
      </p:sp>
      <p:pic>
        <p:nvPicPr>
          <p:cNvPr id="7" name="object 7"/>
          <p:cNvPicPr/>
          <p:nvPr/>
        </p:nvPicPr>
        <p:blipFill>
          <a:blip r:embed="rId2" cstate="print"/>
          <a:stretch>
            <a:fillRect/>
          </a:stretch>
        </p:blipFill>
        <p:spPr>
          <a:xfrm>
            <a:off x="933449" y="1647824"/>
            <a:ext cx="95250" cy="95249"/>
          </a:xfrm>
          <a:prstGeom prst="rect">
            <a:avLst/>
          </a:prstGeom>
        </p:spPr>
      </p:pic>
      <p:sp>
        <p:nvSpPr>
          <p:cNvPr id="8" name="object 8"/>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55" dirty="0">
                <a:solidFill>
                  <a:srgbClr val="333333"/>
                </a:solidFill>
              </a:rPr>
              <a:t>Example</a:t>
            </a:r>
            <a:r>
              <a:rPr u="none" spc="-20" dirty="0">
                <a:solidFill>
                  <a:srgbClr val="333333"/>
                </a:solidFill>
              </a:rPr>
              <a:t> </a:t>
            </a:r>
            <a:r>
              <a:rPr u="none" dirty="0">
                <a:solidFill>
                  <a:srgbClr val="333333"/>
                </a:solidFill>
              </a:rPr>
              <a:t>of</a:t>
            </a:r>
            <a:r>
              <a:rPr u="none" spc="-20" dirty="0">
                <a:solidFill>
                  <a:srgbClr val="333333"/>
                </a:solidFill>
              </a:rPr>
              <a:t> </a:t>
            </a:r>
            <a:r>
              <a:rPr u="none" spc="50" dirty="0"/>
              <a:t>RoleBinding</a:t>
            </a:r>
            <a:r>
              <a:rPr u="none" spc="-20" dirty="0"/>
              <a:t> </a:t>
            </a:r>
            <a:r>
              <a:rPr u="none" dirty="0">
                <a:solidFill>
                  <a:srgbClr val="333333"/>
                </a:solidFill>
              </a:rPr>
              <a:t>allowing</a:t>
            </a:r>
            <a:r>
              <a:rPr u="none" spc="-20" dirty="0">
                <a:solidFill>
                  <a:srgbClr val="333333"/>
                </a:solidFill>
              </a:rPr>
              <a:t> </a:t>
            </a:r>
            <a:r>
              <a:rPr u="none" dirty="0">
                <a:solidFill>
                  <a:srgbClr val="333333"/>
                </a:solidFill>
              </a:rPr>
              <a:t>"jane"</a:t>
            </a:r>
            <a:r>
              <a:rPr u="none" spc="-20" dirty="0">
                <a:solidFill>
                  <a:srgbClr val="333333"/>
                </a:solidFill>
              </a:rPr>
              <a:t> </a:t>
            </a:r>
            <a:r>
              <a:rPr u="none" dirty="0">
                <a:solidFill>
                  <a:srgbClr val="333333"/>
                </a:solidFill>
              </a:rPr>
              <a:t>to</a:t>
            </a:r>
            <a:r>
              <a:rPr u="none" spc="-20" dirty="0">
                <a:solidFill>
                  <a:srgbClr val="333333"/>
                </a:solidFill>
              </a:rPr>
              <a:t> </a:t>
            </a:r>
            <a:r>
              <a:rPr u="none" spc="50" dirty="0">
                <a:solidFill>
                  <a:srgbClr val="333333"/>
                </a:solidFill>
              </a:rPr>
              <a:t>read</a:t>
            </a:r>
            <a:r>
              <a:rPr u="none" spc="-15" dirty="0">
                <a:solidFill>
                  <a:srgbClr val="333333"/>
                </a:solidFill>
              </a:rPr>
              <a:t> </a:t>
            </a:r>
            <a:r>
              <a:rPr u="none" spc="114" dirty="0"/>
              <a:t>Pods</a:t>
            </a:r>
            <a:r>
              <a:rPr u="none" spc="-20" dirty="0"/>
              <a:t> </a:t>
            </a:r>
            <a:r>
              <a:rPr u="none" dirty="0">
                <a:solidFill>
                  <a:srgbClr val="333333"/>
                </a:solidFill>
              </a:rPr>
              <a:t>in</a:t>
            </a:r>
            <a:r>
              <a:rPr u="none" spc="-20" dirty="0">
                <a:solidFill>
                  <a:srgbClr val="333333"/>
                </a:solidFill>
              </a:rPr>
              <a:t> </a:t>
            </a:r>
            <a:r>
              <a:rPr u="none" dirty="0">
                <a:solidFill>
                  <a:srgbClr val="333333"/>
                </a:solidFill>
              </a:rPr>
              <a:t>the</a:t>
            </a:r>
            <a:r>
              <a:rPr u="none" spc="-20" dirty="0">
                <a:solidFill>
                  <a:srgbClr val="333333"/>
                </a:solidFill>
              </a:rPr>
              <a:t> </a:t>
            </a:r>
            <a:r>
              <a:rPr u="none" spc="105" dirty="0">
                <a:solidFill>
                  <a:srgbClr val="333333"/>
                </a:solidFill>
              </a:rPr>
              <a:t>"shopping"</a:t>
            </a:r>
            <a:r>
              <a:rPr u="none" spc="-20" dirty="0">
                <a:solidFill>
                  <a:srgbClr val="333333"/>
                </a:solidFill>
              </a:rPr>
              <a:t> </a:t>
            </a:r>
            <a:r>
              <a:rPr u="none" spc="80" dirty="0"/>
              <a:t>Namespace</a:t>
            </a:r>
          </a:p>
          <a:p>
            <a:pPr>
              <a:lnSpc>
                <a:spcPct val="100000"/>
              </a:lnSpc>
              <a:spcBef>
                <a:spcPts val="285"/>
              </a:spcBef>
            </a:pPr>
            <a:endParaRPr u="none" spc="80" dirty="0"/>
          </a:p>
          <a:p>
            <a:pPr marL="142875" marR="699452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54" dirty="0">
                <a:solidFill>
                  <a:srgbClr val="000000"/>
                </a:solidFill>
                <a:latin typeface="Tahoma"/>
                <a:cs typeface="Tahoma"/>
              </a:rPr>
              <a:t>rbac.authorization.k8s.io/v1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00" dirty="0">
                <a:solidFill>
                  <a:srgbClr val="000000"/>
                </a:solidFill>
                <a:latin typeface="Tahoma"/>
                <a:cs typeface="Tahoma"/>
              </a:rPr>
              <a:t>RoleBinding</a:t>
            </a:r>
            <a:endParaRPr sz="1650">
              <a:latin typeface="Tahoma"/>
              <a:cs typeface="Tahoma"/>
            </a:endParaRPr>
          </a:p>
          <a:p>
            <a:pPr marL="142875">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9391650">
              <a:lnSpc>
                <a:spcPts val="1880"/>
              </a:lnSpc>
              <a:spcBef>
                <a:spcPts val="9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220" dirty="0">
                <a:solidFill>
                  <a:srgbClr val="000000"/>
                </a:solidFill>
                <a:latin typeface="Tahoma"/>
                <a:cs typeface="Tahoma"/>
              </a:rPr>
              <a:t>read</a:t>
            </a:r>
            <a:r>
              <a:rPr sz="1650" u="none" spc="220" dirty="0">
                <a:solidFill>
                  <a:srgbClr val="999999"/>
                </a:solidFill>
                <a:latin typeface="Tahoma"/>
                <a:cs typeface="Tahoma"/>
              </a:rPr>
              <a:t>-</a:t>
            </a:r>
            <a:r>
              <a:rPr sz="1650" u="none" spc="100" dirty="0">
                <a:solidFill>
                  <a:srgbClr val="000000"/>
                </a:solidFill>
                <a:latin typeface="Tahoma"/>
                <a:cs typeface="Tahoma"/>
              </a:rPr>
              <a:t>pods </a:t>
            </a:r>
            <a:r>
              <a:rPr sz="1650" u="none" spc="110" dirty="0">
                <a:solidFill>
                  <a:srgbClr val="0077AA"/>
                </a:solidFill>
                <a:latin typeface="Tahoma"/>
                <a:cs typeface="Tahoma"/>
              </a:rPr>
              <a:t>namespace</a:t>
            </a:r>
            <a:r>
              <a:rPr sz="1650" u="none" spc="110" dirty="0">
                <a:solidFill>
                  <a:srgbClr val="999999"/>
                </a:solidFill>
                <a:latin typeface="Tahoma"/>
                <a:cs typeface="Tahoma"/>
              </a:rPr>
              <a:t>:</a:t>
            </a:r>
            <a:r>
              <a:rPr sz="1650" u="none" spc="-5" dirty="0">
                <a:solidFill>
                  <a:srgbClr val="999999"/>
                </a:solidFill>
                <a:latin typeface="Tahoma"/>
                <a:cs typeface="Tahoma"/>
              </a:rPr>
              <a:t>  </a:t>
            </a:r>
            <a:r>
              <a:rPr sz="1650" u="none" spc="155" dirty="0">
                <a:solidFill>
                  <a:srgbClr val="000000"/>
                </a:solidFill>
                <a:latin typeface="Tahoma"/>
                <a:cs typeface="Tahoma"/>
              </a:rPr>
              <a:t>shopping</a:t>
            </a:r>
            <a:endParaRPr sz="1650">
              <a:latin typeface="Tahoma"/>
              <a:cs typeface="Tahoma"/>
            </a:endParaRPr>
          </a:p>
          <a:p>
            <a:pPr marL="142875">
              <a:lnSpc>
                <a:spcPts val="1770"/>
              </a:lnSpc>
            </a:pPr>
            <a:r>
              <a:rPr sz="1650" u="none" spc="250" dirty="0">
                <a:solidFill>
                  <a:srgbClr val="0077AA"/>
                </a:solidFill>
                <a:latin typeface="Tahoma"/>
                <a:cs typeface="Tahoma"/>
              </a:rPr>
              <a:t>subjects</a:t>
            </a:r>
            <a:r>
              <a:rPr sz="1650" u="none" spc="250" dirty="0">
                <a:solidFill>
                  <a:srgbClr val="999999"/>
                </a:solidFill>
                <a:latin typeface="Tahoma"/>
                <a:cs typeface="Tahoma"/>
              </a:rPr>
              <a:t>:</a:t>
            </a:r>
            <a:endParaRPr sz="1650">
              <a:latin typeface="Tahoma"/>
              <a:cs typeface="Tahoma"/>
            </a:endParaRPr>
          </a:p>
          <a:p>
            <a:pPr marL="394970">
              <a:lnSpc>
                <a:spcPts val="1875"/>
              </a:lnSpc>
            </a:pPr>
            <a:r>
              <a:rPr sz="1650" u="none" spc="390" dirty="0">
                <a:solidFill>
                  <a:srgbClr val="999999"/>
                </a:solidFill>
                <a:latin typeface="Tahoma"/>
                <a:cs typeface="Tahoma"/>
              </a:rPr>
              <a:t>-</a:t>
            </a:r>
            <a:r>
              <a:rPr sz="1650" u="none" spc="475" dirty="0">
                <a:solidFill>
                  <a:srgbClr val="999999"/>
                </a:solidFill>
                <a:latin typeface="Tahoma"/>
                <a:cs typeface="Tahoma"/>
              </a:rPr>
              <a:t>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0" dirty="0">
                <a:solidFill>
                  <a:srgbClr val="999999"/>
                </a:solidFill>
                <a:latin typeface="Tahoma"/>
                <a:cs typeface="Tahoma"/>
              </a:rPr>
              <a:t> </a:t>
            </a:r>
            <a:r>
              <a:rPr sz="1650" u="none" spc="140" dirty="0">
                <a:solidFill>
                  <a:srgbClr val="000000"/>
                </a:solidFill>
                <a:latin typeface="Tahoma"/>
                <a:cs typeface="Tahoma"/>
              </a:rPr>
              <a:t>User</a:t>
            </a:r>
            <a:endParaRPr sz="1650">
              <a:latin typeface="Tahoma"/>
              <a:cs typeface="Tahoma"/>
            </a:endParaRPr>
          </a:p>
          <a:p>
            <a:pPr marL="647065" marR="7120890">
              <a:lnSpc>
                <a:spcPts val="1880"/>
              </a:lnSpc>
              <a:spcBef>
                <a:spcPts val="95"/>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395" dirty="0">
                <a:solidFill>
                  <a:srgbClr val="999999"/>
                </a:solidFill>
                <a:latin typeface="Tahoma"/>
                <a:cs typeface="Tahoma"/>
              </a:rPr>
              <a:t> </a:t>
            </a:r>
            <a:r>
              <a:rPr sz="1650" u="none" spc="210" dirty="0">
                <a:solidFill>
                  <a:srgbClr val="000000"/>
                </a:solidFill>
                <a:latin typeface="Tahoma"/>
                <a:cs typeface="Tahoma"/>
              </a:rPr>
              <a:t>jane</a:t>
            </a:r>
            <a:r>
              <a:rPr sz="1650" u="none" spc="400" dirty="0">
                <a:solidFill>
                  <a:srgbClr val="000000"/>
                </a:solidFill>
                <a:latin typeface="Tahoma"/>
                <a:cs typeface="Tahoma"/>
              </a:rPr>
              <a:t> </a:t>
            </a:r>
            <a:r>
              <a:rPr sz="1650" u="none" dirty="0">
                <a:solidFill>
                  <a:srgbClr val="6F808F"/>
                </a:solidFill>
                <a:latin typeface="Tahoma"/>
                <a:cs typeface="Tahoma"/>
              </a:rPr>
              <a:t>#</a:t>
            </a:r>
            <a:r>
              <a:rPr sz="1650" u="none" spc="395" dirty="0">
                <a:solidFill>
                  <a:srgbClr val="6F808F"/>
                </a:solidFill>
                <a:latin typeface="Tahoma"/>
                <a:cs typeface="Tahoma"/>
              </a:rPr>
              <a:t> </a:t>
            </a:r>
            <a:r>
              <a:rPr sz="1650" u="none" dirty="0">
                <a:solidFill>
                  <a:srgbClr val="6F808F"/>
                </a:solidFill>
                <a:latin typeface="Tahoma"/>
                <a:cs typeface="Tahoma"/>
              </a:rPr>
              <a:t>Name</a:t>
            </a:r>
            <a:r>
              <a:rPr sz="1650" u="none" spc="400" dirty="0">
                <a:solidFill>
                  <a:srgbClr val="6F808F"/>
                </a:solidFill>
                <a:latin typeface="Tahoma"/>
                <a:cs typeface="Tahoma"/>
              </a:rPr>
              <a:t> </a:t>
            </a:r>
            <a:r>
              <a:rPr sz="1650" u="none" spc="430" dirty="0">
                <a:solidFill>
                  <a:srgbClr val="6F808F"/>
                </a:solidFill>
                <a:latin typeface="Tahoma"/>
                <a:cs typeface="Tahoma"/>
              </a:rPr>
              <a:t>is</a:t>
            </a:r>
            <a:r>
              <a:rPr sz="1650" u="none" spc="395" dirty="0">
                <a:solidFill>
                  <a:srgbClr val="6F808F"/>
                </a:solidFill>
                <a:latin typeface="Tahoma"/>
                <a:cs typeface="Tahoma"/>
              </a:rPr>
              <a:t> </a:t>
            </a:r>
            <a:r>
              <a:rPr sz="1650" u="none" spc="185" dirty="0">
                <a:solidFill>
                  <a:srgbClr val="6F808F"/>
                </a:solidFill>
                <a:latin typeface="Tahoma"/>
                <a:cs typeface="Tahoma"/>
              </a:rPr>
              <a:t>case</a:t>
            </a:r>
            <a:r>
              <a:rPr sz="1650" u="none" spc="400" dirty="0">
                <a:solidFill>
                  <a:srgbClr val="6F808F"/>
                </a:solidFill>
                <a:latin typeface="Tahoma"/>
                <a:cs typeface="Tahoma"/>
              </a:rPr>
              <a:t> </a:t>
            </a:r>
            <a:r>
              <a:rPr sz="1650" u="none" spc="285" dirty="0">
                <a:solidFill>
                  <a:srgbClr val="6F808F"/>
                </a:solidFill>
                <a:latin typeface="Tahoma"/>
                <a:cs typeface="Tahoma"/>
              </a:rPr>
              <a:t>sensitive </a:t>
            </a:r>
            <a:r>
              <a:rPr sz="1650" u="none" spc="190" dirty="0">
                <a:solidFill>
                  <a:srgbClr val="0077AA"/>
                </a:solidFill>
                <a:latin typeface="Tahoma"/>
                <a:cs typeface="Tahoma"/>
              </a:rPr>
              <a:t>apiGroup</a:t>
            </a:r>
            <a:r>
              <a:rPr sz="1650" u="none" spc="190" dirty="0">
                <a:solidFill>
                  <a:srgbClr val="999999"/>
                </a:solidFill>
                <a:latin typeface="Tahoma"/>
                <a:cs typeface="Tahoma"/>
              </a:rPr>
              <a:t>:</a:t>
            </a:r>
            <a:r>
              <a:rPr sz="1650" u="none" spc="480" dirty="0">
                <a:solidFill>
                  <a:srgbClr val="999999"/>
                </a:solidFill>
                <a:latin typeface="Tahoma"/>
                <a:cs typeface="Tahoma"/>
              </a:rPr>
              <a:t> </a:t>
            </a:r>
            <a:r>
              <a:rPr sz="1650" u="none" spc="265" dirty="0">
                <a:solidFill>
                  <a:srgbClr val="000000"/>
                </a:solidFill>
                <a:latin typeface="Tahoma"/>
                <a:cs typeface="Tahoma"/>
              </a:rPr>
              <a:t>rbac.authorization.k8s.io</a:t>
            </a:r>
            <a:endParaRPr sz="1650">
              <a:latin typeface="Tahoma"/>
              <a:cs typeface="Tahoma"/>
            </a:endParaRPr>
          </a:p>
          <a:p>
            <a:pPr marL="142875">
              <a:lnSpc>
                <a:spcPts val="1770"/>
              </a:lnSpc>
            </a:pPr>
            <a:r>
              <a:rPr sz="1650" u="none" spc="265" dirty="0">
                <a:solidFill>
                  <a:srgbClr val="0077AA"/>
                </a:solidFill>
                <a:latin typeface="Tahoma"/>
                <a:cs typeface="Tahoma"/>
              </a:rPr>
              <a:t>roleRef</a:t>
            </a:r>
            <a:r>
              <a:rPr sz="1650" u="none" spc="265" dirty="0">
                <a:solidFill>
                  <a:srgbClr val="999999"/>
                </a:solidFill>
                <a:latin typeface="Tahoma"/>
                <a:cs typeface="Tahoma"/>
              </a:rPr>
              <a:t>:</a:t>
            </a:r>
            <a:endParaRPr sz="1650">
              <a:latin typeface="Tahoma"/>
              <a:cs typeface="Tahoma"/>
            </a:endParaRPr>
          </a:p>
          <a:p>
            <a:pPr marL="394970">
              <a:lnSpc>
                <a:spcPts val="1875"/>
              </a:lnSpc>
            </a:pP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75" dirty="0">
                <a:solidFill>
                  <a:srgbClr val="999999"/>
                </a:solidFill>
                <a:latin typeface="Tahoma"/>
                <a:cs typeface="Tahoma"/>
              </a:rPr>
              <a:t> </a:t>
            </a:r>
            <a:r>
              <a:rPr sz="1650" u="none" spc="195" dirty="0">
                <a:solidFill>
                  <a:srgbClr val="000000"/>
                </a:solidFill>
                <a:latin typeface="Tahoma"/>
                <a:cs typeface="Tahoma"/>
              </a:rPr>
              <a:t>Role</a:t>
            </a:r>
            <a:r>
              <a:rPr sz="1650" u="none" spc="480" dirty="0">
                <a:solidFill>
                  <a:srgbClr val="000000"/>
                </a:solidFill>
                <a:latin typeface="Tahoma"/>
                <a:cs typeface="Tahoma"/>
              </a:rPr>
              <a:t> </a:t>
            </a:r>
            <a:r>
              <a:rPr sz="1650" u="none" spc="229" dirty="0">
                <a:solidFill>
                  <a:srgbClr val="6F808F"/>
                </a:solidFill>
                <a:latin typeface="Tahoma"/>
                <a:cs typeface="Tahoma"/>
              </a:rPr>
              <a:t>#this</a:t>
            </a:r>
            <a:r>
              <a:rPr sz="1650" u="none" spc="480" dirty="0">
                <a:solidFill>
                  <a:srgbClr val="6F808F"/>
                </a:solidFill>
                <a:latin typeface="Tahoma"/>
                <a:cs typeface="Tahoma"/>
              </a:rPr>
              <a:t> </a:t>
            </a:r>
            <a:r>
              <a:rPr sz="1650" u="none" spc="90" dirty="0">
                <a:solidFill>
                  <a:srgbClr val="6F808F"/>
                </a:solidFill>
                <a:latin typeface="Tahoma"/>
                <a:cs typeface="Tahoma"/>
              </a:rPr>
              <a:t>must</a:t>
            </a:r>
            <a:r>
              <a:rPr sz="1650" u="none" spc="480" dirty="0">
                <a:solidFill>
                  <a:srgbClr val="6F808F"/>
                </a:solidFill>
                <a:latin typeface="Tahoma"/>
                <a:cs typeface="Tahoma"/>
              </a:rPr>
              <a:t> </a:t>
            </a:r>
            <a:r>
              <a:rPr sz="1650" u="none" spc="95" dirty="0">
                <a:solidFill>
                  <a:srgbClr val="6F808F"/>
                </a:solidFill>
                <a:latin typeface="Tahoma"/>
                <a:cs typeface="Tahoma"/>
              </a:rPr>
              <a:t>be</a:t>
            </a:r>
            <a:r>
              <a:rPr sz="1650" u="none" spc="480" dirty="0">
                <a:solidFill>
                  <a:srgbClr val="6F808F"/>
                </a:solidFill>
                <a:latin typeface="Tahoma"/>
                <a:cs typeface="Tahoma"/>
              </a:rPr>
              <a:t> </a:t>
            </a:r>
            <a:r>
              <a:rPr sz="1650" u="none" spc="195" dirty="0">
                <a:solidFill>
                  <a:srgbClr val="6F808F"/>
                </a:solidFill>
                <a:latin typeface="Tahoma"/>
                <a:cs typeface="Tahoma"/>
              </a:rPr>
              <a:t>Role</a:t>
            </a:r>
            <a:r>
              <a:rPr sz="1650" u="none" spc="480" dirty="0">
                <a:solidFill>
                  <a:srgbClr val="6F808F"/>
                </a:solidFill>
                <a:latin typeface="Tahoma"/>
                <a:cs typeface="Tahoma"/>
              </a:rPr>
              <a:t> </a:t>
            </a:r>
            <a:r>
              <a:rPr sz="1650" u="none" spc="240" dirty="0">
                <a:solidFill>
                  <a:srgbClr val="6F808F"/>
                </a:solidFill>
                <a:latin typeface="Tahoma"/>
                <a:cs typeface="Tahoma"/>
              </a:rPr>
              <a:t>or</a:t>
            </a:r>
            <a:r>
              <a:rPr sz="1650" u="none" spc="480" dirty="0">
                <a:solidFill>
                  <a:srgbClr val="6F808F"/>
                </a:solidFill>
                <a:latin typeface="Tahoma"/>
                <a:cs typeface="Tahoma"/>
              </a:rPr>
              <a:t> </a:t>
            </a:r>
            <a:r>
              <a:rPr sz="1650" u="none" spc="235" dirty="0">
                <a:solidFill>
                  <a:srgbClr val="6F808F"/>
                </a:solidFill>
                <a:latin typeface="Tahoma"/>
                <a:cs typeface="Tahoma"/>
              </a:rPr>
              <a:t>ClusterRole</a:t>
            </a:r>
            <a:endParaRPr sz="1650">
              <a:latin typeface="Tahoma"/>
              <a:cs typeface="Tahoma"/>
            </a:endParaRPr>
          </a:p>
          <a:p>
            <a:pPr marL="394970" marR="434340">
              <a:lnSpc>
                <a:spcPts val="1880"/>
              </a:lnSpc>
              <a:spcBef>
                <a:spcPts val="90"/>
              </a:spcBef>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59" dirty="0">
                <a:solidFill>
                  <a:srgbClr val="999999"/>
                </a:solidFill>
                <a:latin typeface="Tahoma"/>
                <a:cs typeface="Tahoma"/>
              </a:rPr>
              <a:t> </a:t>
            </a:r>
            <a:r>
              <a:rPr sz="1650" u="none" spc="155" dirty="0">
                <a:solidFill>
                  <a:srgbClr val="000000"/>
                </a:solidFill>
                <a:latin typeface="Tahoma"/>
                <a:cs typeface="Tahoma"/>
              </a:rPr>
              <a:t>pod</a:t>
            </a:r>
            <a:r>
              <a:rPr sz="1650" u="none" spc="155" dirty="0">
                <a:solidFill>
                  <a:srgbClr val="999999"/>
                </a:solidFill>
                <a:latin typeface="Tahoma"/>
                <a:cs typeface="Tahoma"/>
              </a:rPr>
              <a:t>-</a:t>
            </a:r>
            <a:r>
              <a:rPr sz="1650" u="none" spc="200" dirty="0">
                <a:solidFill>
                  <a:srgbClr val="000000"/>
                </a:solidFill>
                <a:latin typeface="Tahoma"/>
                <a:cs typeface="Tahoma"/>
              </a:rPr>
              <a:t>reader</a:t>
            </a:r>
            <a:r>
              <a:rPr sz="1650" u="none" spc="459" dirty="0">
                <a:solidFill>
                  <a:srgbClr val="000000"/>
                </a:solidFill>
                <a:latin typeface="Tahoma"/>
                <a:cs typeface="Tahoma"/>
              </a:rPr>
              <a:t> </a:t>
            </a:r>
            <a:r>
              <a:rPr sz="1650" u="none" dirty="0">
                <a:solidFill>
                  <a:srgbClr val="6F808F"/>
                </a:solidFill>
                <a:latin typeface="Tahoma"/>
                <a:cs typeface="Tahoma"/>
              </a:rPr>
              <a:t>#</a:t>
            </a:r>
            <a:r>
              <a:rPr sz="1650" u="none" spc="459" dirty="0">
                <a:solidFill>
                  <a:srgbClr val="6F808F"/>
                </a:solidFill>
                <a:latin typeface="Tahoma"/>
                <a:cs typeface="Tahoma"/>
              </a:rPr>
              <a:t> </a:t>
            </a:r>
            <a:r>
              <a:rPr sz="1650" u="none" spc="340" dirty="0">
                <a:solidFill>
                  <a:srgbClr val="6F808F"/>
                </a:solidFill>
                <a:latin typeface="Tahoma"/>
                <a:cs typeface="Tahoma"/>
              </a:rPr>
              <a:t>this</a:t>
            </a:r>
            <a:r>
              <a:rPr sz="1650" u="none" spc="459" dirty="0">
                <a:solidFill>
                  <a:srgbClr val="6F808F"/>
                </a:solidFill>
                <a:latin typeface="Tahoma"/>
                <a:cs typeface="Tahoma"/>
              </a:rPr>
              <a:t> </a:t>
            </a:r>
            <a:r>
              <a:rPr sz="1650" u="none" spc="90" dirty="0">
                <a:solidFill>
                  <a:srgbClr val="6F808F"/>
                </a:solidFill>
                <a:latin typeface="Tahoma"/>
                <a:cs typeface="Tahoma"/>
              </a:rPr>
              <a:t>must</a:t>
            </a:r>
            <a:r>
              <a:rPr sz="1650" u="none" spc="465" dirty="0">
                <a:solidFill>
                  <a:srgbClr val="6F808F"/>
                </a:solidFill>
                <a:latin typeface="Tahoma"/>
                <a:cs typeface="Tahoma"/>
              </a:rPr>
              <a:t> </a:t>
            </a:r>
            <a:r>
              <a:rPr sz="1650" u="none" spc="85" dirty="0">
                <a:solidFill>
                  <a:srgbClr val="6F808F"/>
                </a:solidFill>
                <a:latin typeface="Tahoma"/>
                <a:cs typeface="Tahoma"/>
              </a:rPr>
              <a:t>match</a:t>
            </a:r>
            <a:r>
              <a:rPr sz="1650" u="none" spc="459" dirty="0">
                <a:solidFill>
                  <a:srgbClr val="6F808F"/>
                </a:solidFill>
                <a:latin typeface="Tahoma"/>
                <a:cs typeface="Tahoma"/>
              </a:rPr>
              <a:t> </a:t>
            </a:r>
            <a:r>
              <a:rPr sz="1650" u="none" spc="210" dirty="0">
                <a:solidFill>
                  <a:srgbClr val="6F808F"/>
                </a:solidFill>
                <a:latin typeface="Tahoma"/>
                <a:cs typeface="Tahoma"/>
              </a:rPr>
              <a:t>the</a:t>
            </a:r>
            <a:r>
              <a:rPr sz="1650" u="none" spc="459" dirty="0">
                <a:solidFill>
                  <a:srgbClr val="6F808F"/>
                </a:solidFill>
                <a:latin typeface="Tahoma"/>
                <a:cs typeface="Tahoma"/>
              </a:rPr>
              <a:t> </a:t>
            </a:r>
            <a:r>
              <a:rPr sz="1650" u="none" dirty="0">
                <a:solidFill>
                  <a:srgbClr val="6F808F"/>
                </a:solidFill>
                <a:latin typeface="Tahoma"/>
                <a:cs typeface="Tahoma"/>
              </a:rPr>
              <a:t>name</a:t>
            </a:r>
            <a:r>
              <a:rPr sz="1650" u="none" spc="459" dirty="0">
                <a:solidFill>
                  <a:srgbClr val="6F808F"/>
                </a:solidFill>
                <a:latin typeface="Tahoma"/>
                <a:cs typeface="Tahoma"/>
              </a:rPr>
              <a:t> </a:t>
            </a:r>
            <a:r>
              <a:rPr sz="1650" u="none" spc="275" dirty="0">
                <a:solidFill>
                  <a:srgbClr val="6F808F"/>
                </a:solidFill>
                <a:latin typeface="Tahoma"/>
                <a:cs typeface="Tahoma"/>
              </a:rPr>
              <a:t>of</a:t>
            </a:r>
            <a:r>
              <a:rPr sz="1650" u="none" spc="459" dirty="0">
                <a:solidFill>
                  <a:srgbClr val="6F808F"/>
                </a:solidFill>
                <a:latin typeface="Tahoma"/>
                <a:cs typeface="Tahoma"/>
              </a:rPr>
              <a:t> </a:t>
            </a:r>
            <a:r>
              <a:rPr sz="1650" u="none" spc="210" dirty="0">
                <a:solidFill>
                  <a:srgbClr val="6F808F"/>
                </a:solidFill>
                <a:latin typeface="Tahoma"/>
                <a:cs typeface="Tahoma"/>
              </a:rPr>
              <a:t>the</a:t>
            </a:r>
            <a:r>
              <a:rPr sz="1650" u="none" spc="465" dirty="0">
                <a:solidFill>
                  <a:srgbClr val="6F808F"/>
                </a:solidFill>
                <a:latin typeface="Tahoma"/>
                <a:cs typeface="Tahoma"/>
              </a:rPr>
              <a:t> </a:t>
            </a:r>
            <a:r>
              <a:rPr sz="1650" u="none" spc="195" dirty="0">
                <a:solidFill>
                  <a:srgbClr val="6F808F"/>
                </a:solidFill>
                <a:latin typeface="Tahoma"/>
                <a:cs typeface="Tahoma"/>
              </a:rPr>
              <a:t>Role</a:t>
            </a:r>
            <a:r>
              <a:rPr sz="1650" u="none" spc="459" dirty="0">
                <a:solidFill>
                  <a:srgbClr val="6F808F"/>
                </a:solidFill>
                <a:latin typeface="Tahoma"/>
                <a:cs typeface="Tahoma"/>
              </a:rPr>
              <a:t> </a:t>
            </a:r>
            <a:r>
              <a:rPr sz="1650" u="none" spc="240" dirty="0">
                <a:solidFill>
                  <a:srgbClr val="6F808F"/>
                </a:solidFill>
                <a:latin typeface="Tahoma"/>
                <a:cs typeface="Tahoma"/>
              </a:rPr>
              <a:t>or</a:t>
            </a:r>
            <a:r>
              <a:rPr sz="1650" u="none" spc="459" dirty="0">
                <a:solidFill>
                  <a:srgbClr val="6F808F"/>
                </a:solidFill>
                <a:latin typeface="Tahoma"/>
                <a:cs typeface="Tahoma"/>
              </a:rPr>
              <a:t> </a:t>
            </a:r>
            <a:r>
              <a:rPr sz="1650" u="none" spc="245" dirty="0">
                <a:solidFill>
                  <a:srgbClr val="6F808F"/>
                </a:solidFill>
                <a:latin typeface="Tahoma"/>
                <a:cs typeface="Tahoma"/>
              </a:rPr>
              <a:t>ClusterRole</a:t>
            </a:r>
            <a:r>
              <a:rPr sz="1650" u="none" spc="459" dirty="0">
                <a:solidFill>
                  <a:srgbClr val="6F808F"/>
                </a:solidFill>
                <a:latin typeface="Tahoma"/>
                <a:cs typeface="Tahoma"/>
              </a:rPr>
              <a:t> </a:t>
            </a:r>
            <a:r>
              <a:rPr sz="1650" u="none" spc="105" dirty="0">
                <a:solidFill>
                  <a:srgbClr val="6F808F"/>
                </a:solidFill>
                <a:latin typeface="Tahoma"/>
                <a:cs typeface="Tahoma"/>
              </a:rPr>
              <a:t>you</a:t>
            </a:r>
            <a:r>
              <a:rPr sz="1650" u="none" spc="465" dirty="0">
                <a:solidFill>
                  <a:srgbClr val="6F808F"/>
                </a:solidFill>
                <a:latin typeface="Tahoma"/>
                <a:cs typeface="Tahoma"/>
              </a:rPr>
              <a:t> </a:t>
            </a:r>
            <a:r>
              <a:rPr sz="1650" u="none" spc="170" dirty="0">
                <a:solidFill>
                  <a:srgbClr val="6F808F"/>
                </a:solidFill>
                <a:latin typeface="Tahoma"/>
                <a:cs typeface="Tahoma"/>
              </a:rPr>
              <a:t>wish</a:t>
            </a:r>
            <a:r>
              <a:rPr sz="1650" u="none" spc="459" dirty="0">
                <a:solidFill>
                  <a:srgbClr val="6F808F"/>
                </a:solidFill>
                <a:latin typeface="Tahoma"/>
                <a:cs typeface="Tahoma"/>
              </a:rPr>
              <a:t> </a:t>
            </a:r>
            <a:r>
              <a:rPr sz="1650" u="none" spc="265" dirty="0">
                <a:solidFill>
                  <a:srgbClr val="6F808F"/>
                </a:solidFill>
                <a:latin typeface="Tahoma"/>
                <a:cs typeface="Tahoma"/>
              </a:rPr>
              <a:t>to</a:t>
            </a:r>
            <a:r>
              <a:rPr sz="1650" u="none" spc="459" dirty="0">
                <a:solidFill>
                  <a:srgbClr val="6F808F"/>
                </a:solidFill>
                <a:latin typeface="Tahoma"/>
                <a:cs typeface="Tahoma"/>
              </a:rPr>
              <a:t> </a:t>
            </a:r>
            <a:r>
              <a:rPr sz="1650" u="none" spc="210" dirty="0">
                <a:solidFill>
                  <a:srgbClr val="6F808F"/>
                </a:solidFill>
                <a:latin typeface="Tahoma"/>
                <a:cs typeface="Tahoma"/>
              </a:rPr>
              <a:t>bind</a:t>
            </a:r>
            <a:r>
              <a:rPr sz="1650" u="none" spc="459" dirty="0">
                <a:solidFill>
                  <a:srgbClr val="6F808F"/>
                </a:solidFill>
                <a:latin typeface="Tahoma"/>
                <a:cs typeface="Tahoma"/>
              </a:rPr>
              <a:t> </a:t>
            </a:r>
            <a:r>
              <a:rPr sz="1650" u="none" spc="240" dirty="0">
                <a:solidFill>
                  <a:srgbClr val="6F808F"/>
                </a:solidFill>
                <a:latin typeface="Tahoma"/>
                <a:cs typeface="Tahoma"/>
              </a:rPr>
              <a:t>to </a:t>
            </a:r>
            <a:r>
              <a:rPr sz="1650" u="none" spc="190" dirty="0">
                <a:solidFill>
                  <a:srgbClr val="0077AA"/>
                </a:solidFill>
                <a:latin typeface="Tahoma"/>
                <a:cs typeface="Tahoma"/>
              </a:rPr>
              <a:t>apiGroup</a:t>
            </a:r>
            <a:r>
              <a:rPr sz="1650" u="none" spc="190" dirty="0">
                <a:solidFill>
                  <a:srgbClr val="999999"/>
                </a:solidFill>
                <a:latin typeface="Tahoma"/>
                <a:cs typeface="Tahoma"/>
              </a:rPr>
              <a:t>:</a:t>
            </a:r>
            <a:r>
              <a:rPr sz="1650" u="none" spc="480" dirty="0">
                <a:solidFill>
                  <a:srgbClr val="999999"/>
                </a:solidFill>
                <a:latin typeface="Tahoma"/>
                <a:cs typeface="Tahoma"/>
              </a:rPr>
              <a:t> </a:t>
            </a:r>
            <a:r>
              <a:rPr sz="1650" u="none" spc="265" dirty="0">
                <a:solidFill>
                  <a:srgbClr val="000000"/>
                </a:solidFill>
                <a:latin typeface="Tahoma"/>
                <a:cs typeface="Tahoma"/>
              </a:rPr>
              <a:t>rbac.authorization.k8s.io</a:t>
            </a:r>
            <a:endParaRPr sz="1650">
              <a:latin typeface="Tahoma"/>
              <a:cs typeface="Tahoma"/>
            </a:endParaRPr>
          </a:p>
        </p:txBody>
      </p:sp>
    </p:spTree>
    <p:extLst>
      <p:ext uri="{BB962C8B-B14F-4D97-AF65-F5344CB8AC3E}">
        <p14:creationId xmlns:p14="http://schemas.microsoft.com/office/powerpoint/2010/main" val="5705927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6194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619499"/>
            <a:ext cx="12211050" cy="2352675"/>
            <a:chOff x="809624" y="3619499"/>
            <a:chExt cx="12211050" cy="2352675"/>
          </a:xfrm>
        </p:grpSpPr>
        <p:sp>
          <p:nvSpPr>
            <p:cNvPr id="4" name="object 4"/>
            <p:cNvSpPr/>
            <p:nvPr/>
          </p:nvSpPr>
          <p:spPr>
            <a:xfrm>
              <a:off x="809612" y="3619499"/>
              <a:ext cx="12211050" cy="2352675"/>
            </a:xfrm>
            <a:custGeom>
              <a:avLst/>
              <a:gdLst/>
              <a:ahLst/>
              <a:cxnLst/>
              <a:rect l="l" t="t" r="r" b="b"/>
              <a:pathLst>
                <a:path w="12211050" h="2352675">
                  <a:moveTo>
                    <a:pt x="12211050" y="0"/>
                  </a:moveTo>
                  <a:lnTo>
                    <a:pt x="12201525" y="0"/>
                  </a:lnTo>
                  <a:lnTo>
                    <a:pt x="12201525" y="2343150"/>
                  </a:lnTo>
                  <a:lnTo>
                    <a:pt x="0" y="2343150"/>
                  </a:lnTo>
                  <a:lnTo>
                    <a:pt x="0" y="2352675"/>
                  </a:lnTo>
                  <a:lnTo>
                    <a:pt x="12201525" y="2352675"/>
                  </a:lnTo>
                  <a:lnTo>
                    <a:pt x="12211050" y="2352675"/>
                  </a:lnTo>
                  <a:lnTo>
                    <a:pt x="12211050" y="2343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619499"/>
              <a:ext cx="9525" cy="2352675"/>
            </a:xfrm>
            <a:custGeom>
              <a:avLst/>
              <a:gdLst/>
              <a:ahLst/>
              <a:cxnLst/>
              <a:rect l="l" t="t" r="r" b="b"/>
              <a:pathLst>
                <a:path w="9525" h="2352675">
                  <a:moveTo>
                    <a:pt x="0" y="2352674"/>
                  </a:moveTo>
                  <a:lnTo>
                    <a:pt x="0" y="0"/>
                  </a:lnTo>
                  <a:lnTo>
                    <a:pt x="9524" y="9524"/>
                  </a:lnTo>
                  <a:lnTo>
                    <a:pt x="9524" y="2343149"/>
                  </a:lnTo>
                  <a:lnTo>
                    <a:pt x="0" y="2352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RBAC</a:t>
            </a:r>
            <a:r>
              <a:rPr spc="-100" dirty="0"/>
              <a:t> </a:t>
            </a:r>
            <a:r>
              <a:rPr spc="345" dirty="0"/>
              <a:t>-</a:t>
            </a:r>
            <a:r>
              <a:rPr spc="-95" dirty="0"/>
              <a:t> </a:t>
            </a:r>
            <a:r>
              <a:rPr spc="-90" dirty="0"/>
              <a:t>CLUSTERROLE/CLUSTERROLEBINDING</a:t>
            </a:r>
          </a:p>
        </p:txBody>
      </p:sp>
      <p:pic>
        <p:nvPicPr>
          <p:cNvPr id="7" name="object 7"/>
          <p:cNvPicPr/>
          <p:nvPr/>
        </p:nvPicPr>
        <p:blipFill>
          <a:blip r:embed="rId2" cstate="print"/>
          <a:stretch>
            <a:fillRect/>
          </a:stretch>
        </p:blipFill>
        <p:spPr>
          <a:xfrm>
            <a:off x="933449" y="2181224"/>
            <a:ext cx="95250" cy="95249"/>
          </a:xfrm>
          <a:prstGeom prst="rect">
            <a:avLst/>
          </a:prstGeom>
        </p:spPr>
      </p:pic>
      <p:pic>
        <p:nvPicPr>
          <p:cNvPr id="8" name="object 8"/>
          <p:cNvPicPr/>
          <p:nvPr/>
        </p:nvPicPr>
        <p:blipFill>
          <a:blip r:embed="rId2" cstate="print"/>
          <a:stretch>
            <a:fillRect/>
          </a:stretch>
        </p:blipFill>
        <p:spPr>
          <a:xfrm>
            <a:off x="933449" y="2686049"/>
            <a:ext cx="95250" cy="95249"/>
          </a:xfrm>
          <a:prstGeom prst="rect">
            <a:avLst/>
          </a:prstGeom>
        </p:spPr>
      </p:pic>
      <p:pic>
        <p:nvPicPr>
          <p:cNvPr id="9" name="object 9"/>
          <p:cNvPicPr/>
          <p:nvPr/>
        </p:nvPicPr>
        <p:blipFill>
          <a:blip r:embed="rId2" cstate="print"/>
          <a:stretch>
            <a:fillRect/>
          </a:stretch>
        </p:blipFill>
        <p:spPr>
          <a:xfrm>
            <a:off x="933449" y="3162299"/>
            <a:ext cx="95250" cy="95249"/>
          </a:xfrm>
          <a:prstGeom prst="rect">
            <a:avLst/>
          </a:prstGeom>
        </p:spPr>
      </p:pic>
      <p:sp>
        <p:nvSpPr>
          <p:cNvPr id="10" name="object 10"/>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spc="85" dirty="0">
                <a:solidFill>
                  <a:srgbClr val="333333"/>
                </a:solidFill>
              </a:rPr>
              <a:t>A</a:t>
            </a:r>
            <a:r>
              <a:rPr u="none" dirty="0">
                <a:solidFill>
                  <a:srgbClr val="333333"/>
                </a:solidFill>
              </a:rPr>
              <a:t> </a:t>
            </a:r>
            <a:r>
              <a:rPr u="none" dirty="0"/>
              <a:t>ClusterRole</a:t>
            </a:r>
            <a:r>
              <a:rPr u="none" spc="5" dirty="0"/>
              <a:t> </a:t>
            </a:r>
            <a:r>
              <a:rPr u="none" dirty="0">
                <a:solidFill>
                  <a:srgbClr val="333333"/>
                </a:solidFill>
              </a:rPr>
              <a:t>is </a:t>
            </a:r>
            <a:r>
              <a:rPr u="none" spc="95" dirty="0">
                <a:solidFill>
                  <a:srgbClr val="333333"/>
                </a:solidFill>
              </a:rPr>
              <a:t>used</a:t>
            </a:r>
            <a:r>
              <a:rPr u="none" spc="5" dirty="0">
                <a:solidFill>
                  <a:srgbClr val="333333"/>
                </a:solidFill>
              </a:rPr>
              <a:t> </a:t>
            </a:r>
            <a:r>
              <a:rPr u="none" dirty="0">
                <a:solidFill>
                  <a:srgbClr val="333333"/>
                </a:solidFill>
              </a:rPr>
              <a:t>to</a:t>
            </a:r>
            <a:r>
              <a:rPr u="none" spc="5" dirty="0">
                <a:solidFill>
                  <a:srgbClr val="333333"/>
                </a:solidFill>
              </a:rPr>
              <a:t> </a:t>
            </a:r>
            <a:r>
              <a:rPr u="none" dirty="0">
                <a:solidFill>
                  <a:srgbClr val="333333"/>
                </a:solidFill>
              </a:rPr>
              <a:t>grant </a:t>
            </a:r>
            <a:r>
              <a:rPr u="none" spc="75" dirty="0">
                <a:solidFill>
                  <a:srgbClr val="333333"/>
                </a:solidFill>
              </a:rPr>
              <a:t>permissions</a:t>
            </a:r>
            <a:r>
              <a:rPr u="none" spc="5" dirty="0">
                <a:solidFill>
                  <a:srgbClr val="333333"/>
                </a:solidFill>
              </a:rPr>
              <a:t> </a:t>
            </a:r>
            <a:r>
              <a:rPr u="none" spc="135" dirty="0">
                <a:solidFill>
                  <a:srgbClr val="333333"/>
                </a:solidFill>
              </a:rPr>
              <a:t>on</a:t>
            </a:r>
            <a:r>
              <a:rPr u="none" dirty="0">
                <a:solidFill>
                  <a:srgbClr val="333333"/>
                </a:solidFill>
              </a:rPr>
              <a:t> </a:t>
            </a:r>
            <a:r>
              <a:rPr u="none" spc="-10" dirty="0">
                <a:solidFill>
                  <a:srgbClr val="333333"/>
                </a:solidFill>
              </a:rPr>
              <a:t>resources:</a:t>
            </a:r>
          </a:p>
          <a:p>
            <a:pPr marL="370840" marR="4565650">
              <a:lnSpc>
                <a:spcPct val="157700"/>
              </a:lnSpc>
              <a:spcBef>
                <a:spcPts val="225"/>
              </a:spcBef>
              <a:tabLst>
                <a:tab pos="5452110" algn="l"/>
              </a:tabLst>
            </a:pPr>
            <a:r>
              <a:rPr u="none" dirty="0">
                <a:solidFill>
                  <a:srgbClr val="333333"/>
                </a:solidFill>
              </a:rPr>
              <a:t>Cluster</a:t>
            </a:r>
            <a:r>
              <a:rPr u="none" spc="-20" dirty="0">
                <a:solidFill>
                  <a:srgbClr val="333333"/>
                </a:solidFill>
              </a:rPr>
              <a:t> </a:t>
            </a:r>
            <a:r>
              <a:rPr u="none" spc="75" dirty="0">
                <a:solidFill>
                  <a:srgbClr val="333333"/>
                </a:solidFill>
              </a:rPr>
              <a:t>scoped</a:t>
            </a:r>
            <a:r>
              <a:rPr u="none" spc="-20" dirty="0">
                <a:solidFill>
                  <a:srgbClr val="333333"/>
                </a:solidFill>
              </a:rPr>
              <a:t> </a:t>
            </a:r>
            <a:r>
              <a:rPr u="none" spc="65" dirty="0">
                <a:solidFill>
                  <a:srgbClr val="333333"/>
                </a:solidFill>
              </a:rPr>
              <a:t>resources</a:t>
            </a:r>
            <a:r>
              <a:rPr u="none" spc="-15" dirty="0">
                <a:solidFill>
                  <a:srgbClr val="333333"/>
                </a:solidFill>
              </a:rPr>
              <a:t> </a:t>
            </a:r>
            <a:r>
              <a:rPr u="none" dirty="0">
                <a:solidFill>
                  <a:srgbClr val="333333"/>
                </a:solidFill>
              </a:rPr>
              <a:t>(See</a:t>
            </a:r>
            <a:r>
              <a:rPr u="none" spc="-20" dirty="0">
                <a:solidFill>
                  <a:srgbClr val="333333"/>
                </a:solidFill>
              </a:rPr>
              <a:t> </a:t>
            </a:r>
            <a:r>
              <a:rPr u="none" spc="300" dirty="0">
                <a:latin typeface="Tahoma"/>
                <a:cs typeface="Tahoma"/>
              </a:rPr>
              <a:t>kubectl</a:t>
            </a:r>
            <a:r>
              <a:rPr u="none" dirty="0">
                <a:latin typeface="Tahoma"/>
                <a:cs typeface="Tahoma"/>
              </a:rPr>
              <a:t>	</a:t>
            </a:r>
            <a:r>
              <a:rPr u="none" spc="280" dirty="0">
                <a:latin typeface="Tahoma"/>
                <a:cs typeface="Tahoma"/>
              </a:rPr>
              <a:t>api-</a:t>
            </a:r>
            <a:r>
              <a:rPr u="none" spc="254" dirty="0">
                <a:latin typeface="Tahoma"/>
                <a:cs typeface="Tahoma"/>
              </a:rPr>
              <a:t>resources</a:t>
            </a:r>
            <a:r>
              <a:rPr u="none" spc="254" dirty="0">
                <a:solidFill>
                  <a:srgbClr val="333333"/>
                </a:solidFill>
              </a:rPr>
              <a:t>) </a:t>
            </a:r>
            <a:r>
              <a:rPr u="none" spc="90" dirty="0">
                <a:solidFill>
                  <a:srgbClr val="333333"/>
                </a:solidFill>
              </a:rPr>
              <a:t>Namespaced</a:t>
            </a:r>
            <a:r>
              <a:rPr u="none" spc="-75" dirty="0">
                <a:solidFill>
                  <a:srgbClr val="333333"/>
                </a:solidFill>
              </a:rPr>
              <a:t> </a:t>
            </a:r>
            <a:r>
              <a:rPr u="none" spc="65" dirty="0">
                <a:solidFill>
                  <a:srgbClr val="333333"/>
                </a:solidFill>
              </a:rPr>
              <a:t>resources</a:t>
            </a:r>
            <a:r>
              <a:rPr u="none" spc="-70" dirty="0">
                <a:solidFill>
                  <a:srgbClr val="333333"/>
                </a:solidFill>
              </a:rPr>
              <a:t> </a:t>
            </a:r>
            <a:r>
              <a:rPr u="none" spc="85" dirty="0">
                <a:solidFill>
                  <a:srgbClr val="333333"/>
                </a:solidFill>
              </a:rPr>
              <a:t>across</a:t>
            </a:r>
            <a:r>
              <a:rPr u="none" spc="-70" dirty="0">
                <a:solidFill>
                  <a:srgbClr val="333333"/>
                </a:solidFill>
              </a:rPr>
              <a:t> </a:t>
            </a:r>
            <a:r>
              <a:rPr u="none" spc="-40" dirty="0">
                <a:solidFill>
                  <a:srgbClr val="333333"/>
                </a:solidFill>
              </a:rPr>
              <a:t>all</a:t>
            </a:r>
            <a:r>
              <a:rPr u="none" spc="-75" dirty="0">
                <a:solidFill>
                  <a:srgbClr val="333333"/>
                </a:solidFill>
              </a:rPr>
              <a:t> </a:t>
            </a:r>
            <a:r>
              <a:rPr u="none" spc="80" dirty="0"/>
              <a:t>Namespaces</a:t>
            </a:r>
          </a:p>
          <a:p>
            <a:pPr marL="370840">
              <a:lnSpc>
                <a:spcPct val="100000"/>
              </a:lnSpc>
              <a:spcBef>
                <a:spcPts val="1230"/>
              </a:spcBef>
            </a:pPr>
            <a:r>
              <a:rPr u="none" spc="75" dirty="0">
                <a:solidFill>
                  <a:srgbClr val="333333"/>
                </a:solidFill>
              </a:rPr>
              <a:t>Non-</a:t>
            </a:r>
            <a:r>
              <a:rPr u="none" spc="70" dirty="0">
                <a:solidFill>
                  <a:srgbClr val="333333"/>
                </a:solidFill>
              </a:rPr>
              <a:t>resource</a:t>
            </a:r>
            <a:r>
              <a:rPr u="none" spc="-75" dirty="0">
                <a:solidFill>
                  <a:srgbClr val="333333"/>
                </a:solidFill>
              </a:rPr>
              <a:t> </a:t>
            </a:r>
            <a:r>
              <a:rPr u="none" spc="70" dirty="0">
                <a:solidFill>
                  <a:srgbClr val="333333"/>
                </a:solidFill>
              </a:rPr>
              <a:t>endpoints</a:t>
            </a:r>
            <a:r>
              <a:rPr u="none" spc="-75" dirty="0">
                <a:solidFill>
                  <a:srgbClr val="333333"/>
                </a:solidFill>
              </a:rPr>
              <a:t> </a:t>
            </a:r>
            <a:r>
              <a:rPr u="none" spc="-55" dirty="0">
                <a:solidFill>
                  <a:srgbClr val="333333"/>
                </a:solidFill>
              </a:rPr>
              <a:t>(like</a:t>
            </a:r>
            <a:r>
              <a:rPr u="none" spc="-70" dirty="0">
                <a:solidFill>
                  <a:srgbClr val="333333"/>
                </a:solidFill>
              </a:rPr>
              <a:t> </a:t>
            </a:r>
            <a:r>
              <a:rPr u="none" spc="260" dirty="0">
                <a:latin typeface="Tahoma"/>
                <a:cs typeface="Tahoma"/>
              </a:rPr>
              <a:t>/healthz</a:t>
            </a:r>
            <a:r>
              <a:rPr u="none" spc="260" dirty="0">
                <a:solidFill>
                  <a:srgbClr val="333333"/>
                </a:solidFill>
              </a:rPr>
              <a:t>)</a:t>
            </a:r>
          </a:p>
          <a:p>
            <a:pPr>
              <a:lnSpc>
                <a:spcPct val="100000"/>
              </a:lnSpc>
              <a:spcBef>
                <a:spcPts val="434"/>
              </a:spcBef>
            </a:pPr>
            <a:endParaRPr u="none" spc="260" dirty="0">
              <a:solidFill>
                <a:srgbClr val="333333"/>
              </a:solidFill>
            </a:endParaRPr>
          </a:p>
          <a:p>
            <a:pPr marL="142240" marR="699452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54" dirty="0">
                <a:solidFill>
                  <a:srgbClr val="000000"/>
                </a:solidFill>
                <a:latin typeface="Tahoma"/>
                <a:cs typeface="Tahoma"/>
              </a:rPr>
              <a:t>rbac.authorization.k8s.io/v1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35" dirty="0">
                <a:solidFill>
                  <a:srgbClr val="000000"/>
                </a:solidFill>
                <a:latin typeface="Tahoma"/>
                <a:cs typeface="Tahoma"/>
              </a:rPr>
              <a:t>ClusterRole</a:t>
            </a:r>
            <a:endParaRPr sz="1650">
              <a:latin typeface="Tahoma"/>
              <a:cs typeface="Tahoma"/>
            </a:endParaRPr>
          </a:p>
          <a:p>
            <a:pPr marL="142240">
              <a:lnSpc>
                <a:spcPts val="1770"/>
              </a:lnSpc>
            </a:pP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marR="4345305">
              <a:lnSpc>
                <a:spcPts val="1880"/>
              </a:lnSpc>
              <a:spcBef>
                <a:spcPts val="95"/>
              </a:spcBef>
            </a:pPr>
            <a:r>
              <a:rPr sz="1650" u="none" dirty="0">
                <a:solidFill>
                  <a:srgbClr val="6F808F"/>
                </a:solidFill>
                <a:latin typeface="Tahoma"/>
                <a:cs typeface="Tahoma"/>
              </a:rPr>
              <a:t>#</a:t>
            </a:r>
            <a:r>
              <a:rPr sz="1650" u="none" spc="450" dirty="0">
                <a:solidFill>
                  <a:srgbClr val="6F808F"/>
                </a:solidFill>
                <a:latin typeface="Tahoma"/>
                <a:cs typeface="Tahoma"/>
              </a:rPr>
              <a:t> </a:t>
            </a:r>
            <a:r>
              <a:rPr sz="1650" u="none" spc="125" dirty="0">
                <a:solidFill>
                  <a:srgbClr val="6F808F"/>
                </a:solidFill>
                <a:latin typeface="Tahoma"/>
                <a:cs typeface="Tahoma"/>
              </a:rPr>
              <a:t>"namespace"</a:t>
            </a:r>
            <a:r>
              <a:rPr sz="1650" u="none" spc="455" dirty="0">
                <a:solidFill>
                  <a:srgbClr val="6F808F"/>
                </a:solidFill>
                <a:latin typeface="Tahoma"/>
                <a:cs typeface="Tahoma"/>
              </a:rPr>
              <a:t> </a:t>
            </a:r>
            <a:r>
              <a:rPr sz="1650" u="none" spc="195" dirty="0">
                <a:solidFill>
                  <a:srgbClr val="6F808F"/>
                </a:solidFill>
                <a:latin typeface="Tahoma"/>
                <a:cs typeface="Tahoma"/>
              </a:rPr>
              <a:t>omitted</a:t>
            </a:r>
            <a:r>
              <a:rPr sz="1650" u="none" spc="455" dirty="0">
                <a:solidFill>
                  <a:srgbClr val="6F808F"/>
                </a:solidFill>
                <a:latin typeface="Tahoma"/>
                <a:cs typeface="Tahoma"/>
              </a:rPr>
              <a:t> </a:t>
            </a:r>
            <a:r>
              <a:rPr sz="1650" u="none" spc="254" dirty="0">
                <a:solidFill>
                  <a:srgbClr val="6F808F"/>
                </a:solidFill>
                <a:latin typeface="Tahoma"/>
                <a:cs typeface="Tahoma"/>
              </a:rPr>
              <a:t>since</a:t>
            </a:r>
            <a:r>
              <a:rPr sz="1650" u="none" spc="450" dirty="0">
                <a:solidFill>
                  <a:srgbClr val="6F808F"/>
                </a:solidFill>
                <a:latin typeface="Tahoma"/>
                <a:cs typeface="Tahoma"/>
              </a:rPr>
              <a:t> </a:t>
            </a:r>
            <a:r>
              <a:rPr sz="1650" u="none" spc="245" dirty="0">
                <a:solidFill>
                  <a:srgbClr val="6F808F"/>
                </a:solidFill>
                <a:latin typeface="Tahoma"/>
                <a:cs typeface="Tahoma"/>
              </a:rPr>
              <a:t>ClusterRoles</a:t>
            </a:r>
            <a:r>
              <a:rPr sz="1650" u="none" spc="455" dirty="0">
                <a:solidFill>
                  <a:srgbClr val="6F808F"/>
                </a:solidFill>
                <a:latin typeface="Tahoma"/>
                <a:cs typeface="Tahoma"/>
              </a:rPr>
              <a:t> </a:t>
            </a:r>
            <a:r>
              <a:rPr sz="1650" u="none" spc="215" dirty="0">
                <a:solidFill>
                  <a:srgbClr val="6F808F"/>
                </a:solidFill>
                <a:latin typeface="Tahoma"/>
                <a:cs typeface="Tahoma"/>
              </a:rPr>
              <a:t>are</a:t>
            </a:r>
            <a:r>
              <a:rPr sz="1650" u="none" spc="455" dirty="0">
                <a:solidFill>
                  <a:srgbClr val="6F808F"/>
                </a:solidFill>
                <a:latin typeface="Tahoma"/>
                <a:cs typeface="Tahoma"/>
              </a:rPr>
              <a:t> </a:t>
            </a:r>
            <a:r>
              <a:rPr sz="1650" u="none" spc="195" dirty="0">
                <a:solidFill>
                  <a:srgbClr val="6F808F"/>
                </a:solidFill>
                <a:latin typeface="Tahoma"/>
                <a:cs typeface="Tahoma"/>
              </a:rPr>
              <a:t>not</a:t>
            </a:r>
            <a:r>
              <a:rPr sz="1650" u="none" spc="450" dirty="0">
                <a:solidFill>
                  <a:srgbClr val="6F808F"/>
                </a:solidFill>
                <a:latin typeface="Tahoma"/>
                <a:cs typeface="Tahoma"/>
              </a:rPr>
              <a:t> </a:t>
            </a:r>
            <a:r>
              <a:rPr sz="1650" u="none" spc="70" dirty="0">
                <a:solidFill>
                  <a:srgbClr val="6F808F"/>
                </a:solidFill>
                <a:latin typeface="Tahoma"/>
                <a:cs typeface="Tahoma"/>
              </a:rPr>
              <a:t>namespaced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5" dirty="0">
                <a:solidFill>
                  <a:srgbClr val="999999"/>
                </a:solidFill>
                <a:latin typeface="Tahoma"/>
                <a:cs typeface="Tahoma"/>
              </a:rPr>
              <a:t> </a:t>
            </a:r>
            <a:r>
              <a:rPr sz="1650" u="none" spc="280" dirty="0">
                <a:solidFill>
                  <a:srgbClr val="000000"/>
                </a:solidFill>
                <a:latin typeface="Tahoma"/>
                <a:cs typeface="Tahoma"/>
              </a:rPr>
              <a:t>secret</a:t>
            </a:r>
            <a:r>
              <a:rPr sz="1650" u="none" spc="280" dirty="0">
                <a:solidFill>
                  <a:srgbClr val="999999"/>
                </a:solidFill>
                <a:latin typeface="Tahoma"/>
                <a:cs typeface="Tahoma"/>
              </a:rPr>
              <a:t>-</a:t>
            </a:r>
            <a:r>
              <a:rPr sz="1650" u="none" spc="190" dirty="0">
                <a:solidFill>
                  <a:srgbClr val="000000"/>
                </a:solidFill>
                <a:latin typeface="Tahoma"/>
                <a:cs typeface="Tahoma"/>
              </a:rPr>
              <a:t>reader</a:t>
            </a:r>
            <a:endParaRPr sz="1650">
              <a:latin typeface="Tahoma"/>
              <a:cs typeface="Tahoma"/>
            </a:endParaRPr>
          </a:p>
          <a:p>
            <a:pPr marL="142240">
              <a:lnSpc>
                <a:spcPts val="1770"/>
              </a:lnSpc>
            </a:pPr>
            <a:r>
              <a:rPr sz="1650" u="none" spc="295" dirty="0">
                <a:solidFill>
                  <a:srgbClr val="0077AA"/>
                </a:solidFill>
                <a:latin typeface="Tahoma"/>
                <a:cs typeface="Tahoma"/>
              </a:rPr>
              <a:t>rules</a:t>
            </a:r>
            <a:r>
              <a:rPr sz="1650" u="none" spc="295" dirty="0">
                <a:solidFill>
                  <a:srgbClr val="999999"/>
                </a:solidFill>
                <a:latin typeface="Tahoma"/>
                <a:cs typeface="Tahoma"/>
              </a:rPr>
              <a:t>:</a:t>
            </a:r>
            <a:endParaRPr sz="1650">
              <a:latin typeface="Tahoma"/>
              <a:cs typeface="Tahoma"/>
            </a:endParaRPr>
          </a:p>
          <a:p>
            <a:pPr marL="647065" marR="8760460" indent="-252729">
              <a:lnSpc>
                <a:spcPts val="1880"/>
              </a:lnSpc>
              <a:spcBef>
                <a:spcPts val="95"/>
              </a:spcBef>
            </a:pPr>
            <a:r>
              <a:rPr sz="1650" u="none" spc="390" dirty="0">
                <a:solidFill>
                  <a:srgbClr val="999999"/>
                </a:solidFill>
                <a:latin typeface="Tahoma"/>
                <a:cs typeface="Tahoma"/>
              </a:rPr>
              <a:t>-</a:t>
            </a:r>
            <a:r>
              <a:rPr sz="1650" u="none" spc="475" dirty="0">
                <a:solidFill>
                  <a:srgbClr val="999999"/>
                </a:solidFill>
                <a:latin typeface="Tahoma"/>
                <a:cs typeface="Tahoma"/>
              </a:rPr>
              <a:t> </a:t>
            </a:r>
            <a:r>
              <a:rPr sz="1650" u="none" spc="200" dirty="0">
                <a:solidFill>
                  <a:srgbClr val="0077AA"/>
                </a:solidFill>
                <a:latin typeface="Tahoma"/>
                <a:cs typeface="Tahoma"/>
              </a:rPr>
              <a:t>apiGroups</a:t>
            </a:r>
            <a:r>
              <a:rPr sz="1650" u="none" spc="200" dirty="0">
                <a:solidFill>
                  <a:srgbClr val="999999"/>
                </a:solidFill>
                <a:latin typeface="Tahoma"/>
                <a:cs typeface="Tahoma"/>
              </a:rPr>
              <a:t>:</a:t>
            </a:r>
            <a:r>
              <a:rPr sz="1650" u="none" spc="480" dirty="0">
                <a:solidFill>
                  <a:srgbClr val="999999"/>
                </a:solidFill>
                <a:latin typeface="Tahoma"/>
                <a:cs typeface="Tahoma"/>
              </a:rPr>
              <a:t> </a:t>
            </a:r>
            <a:r>
              <a:rPr sz="1650" u="none" spc="315" dirty="0">
                <a:solidFill>
                  <a:srgbClr val="999999"/>
                </a:solidFill>
                <a:latin typeface="Tahoma"/>
                <a:cs typeface="Tahoma"/>
              </a:rPr>
              <a:t>[</a:t>
            </a:r>
            <a:r>
              <a:rPr sz="1650" u="none" spc="315" dirty="0">
                <a:solidFill>
                  <a:srgbClr val="669900"/>
                </a:solidFill>
                <a:latin typeface="Tahoma"/>
                <a:cs typeface="Tahoma"/>
              </a:rPr>
              <a:t>""</a:t>
            </a:r>
            <a:r>
              <a:rPr sz="1650" u="none" spc="315" dirty="0">
                <a:solidFill>
                  <a:srgbClr val="999999"/>
                </a:solidFill>
                <a:latin typeface="Tahoma"/>
                <a:cs typeface="Tahoma"/>
              </a:rPr>
              <a:t>] </a:t>
            </a:r>
            <a:r>
              <a:rPr sz="1650" u="none" spc="225" dirty="0">
                <a:solidFill>
                  <a:srgbClr val="0077AA"/>
                </a:solidFill>
                <a:latin typeface="Tahoma"/>
                <a:cs typeface="Tahoma"/>
              </a:rPr>
              <a:t>resources</a:t>
            </a:r>
            <a:r>
              <a:rPr sz="1650" u="none" spc="225" dirty="0">
                <a:solidFill>
                  <a:srgbClr val="999999"/>
                </a:solidFill>
                <a:latin typeface="Tahoma"/>
                <a:cs typeface="Tahoma"/>
              </a:rPr>
              <a:t>:</a:t>
            </a:r>
            <a:r>
              <a:rPr sz="1650" u="none" spc="-5" dirty="0">
                <a:solidFill>
                  <a:srgbClr val="999999"/>
                </a:solidFill>
                <a:latin typeface="Tahoma"/>
                <a:cs typeface="Tahoma"/>
              </a:rPr>
              <a:t>  </a:t>
            </a:r>
            <a:r>
              <a:rPr sz="1650" u="none" spc="275" dirty="0">
                <a:solidFill>
                  <a:srgbClr val="999999"/>
                </a:solidFill>
                <a:latin typeface="Tahoma"/>
                <a:cs typeface="Tahoma"/>
              </a:rPr>
              <a:t>[</a:t>
            </a:r>
            <a:r>
              <a:rPr sz="1650" u="none" spc="275" dirty="0">
                <a:solidFill>
                  <a:srgbClr val="669900"/>
                </a:solidFill>
                <a:latin typeface="Tahoma"/>
                <a:cs typeface="Tahoma"/>
              </a:rPr>
              <a:t>"secrets"</a:t>
            </a:r>
            <a:r>
              <a:rPr sz="1650" u="none" spc="275" dirty="0">
                <a:solidFill>
                  <a:srgbClr val="999999"/>
                </a:solidFill>
                <a:latin typeface="Tahoma"/>
                <a:cs typeface="Tahoma"/>
              </a:rPr>
              <a:t>]</a:t>
            </a:r>
            <a:endParaRPr sz="1650">
              <a:latin typeface="Tahoma"/>
              <a:cs typeface="Tahoma"/>
            </a:endParaRPr>
          </a:p>
          <a:p>
            <a:pPr marL="647065">
              <a:lnSpc>
                <a:spcPts val="1825"/>
              </a:lnSpc>
            </a:pPr>
            <a:r>
              <a:rPr sz="1650" u="none" spc="235" dirty="0">
                <a:solidFill>
                  <a:srgbClr val="0077AA"/>
                </a:solidFill>
                <a:latin typeface="Tahoma"/>
                <a:cs typeface="Tahoma"/>
              </a:rPr>
              <a:t>verbs</a:t>
            </a:r>
            <a:r>
              <a:rPr sz="1650" u="none" spc="235" dirty="0">
                <a:solidFill>
                  <a:srgbClr val="999999"/>
                </a:solidFill>
                <a:latin typeface="Tahoma"/>
                <a:cs typeface="Tahoma"/>
              </a:rPr>
              <a:t>:</a:t>
            </a:r>
            <a:r>
              <a:rPr sz="1650" u="none" spc="490" dirty="0">
                <a:solidFill>
                  <a:srgbClr val="999999"/>
                </a:solidFill>
                <a:latin typeface="Tahoma"/>
                <a:cs typeface="Tahoma"/>
              </a:rPr>
              <a:t> </a:t>
            </a:r>
            <a:r>
              <a:rPr sz="1650" u="none" spc="305" dirty="0">
                <a:solidFill>
                  <a:srgbClr val="999999"/>
                </a:solidFill>
                <a:latin typeface="Tahoma"/>
                <a:cs typeface="Tahoma"/>
              </a:rPr>
              <a:t>[</a:t>
            </a:r>
            <a:r>
              <a:rPr sz="1650" u="none" spc="305" dirty="0">
                <a:solidFill>
                  <a:srgbClr val="669900"/>
                </a:solidFill>
                <a:latin typeface="Tahoma"/>
                <a:cs typeface="Tahoma"/>
              </a:rPr>
              <a:t>"get"</a:t>
            </a:r>
            <a:r>
              <a:rPr sz="1650" u="none" spc="305" dirty="0">
                <a:solidFill>
                  <a:srgbClr val="999999"/>
                </a:solidFill>
                <a:latin typeface="Tahoma"/>
                <a:cs typeface="Tahoma"/>
              </a:rPr>
              <a:t>,</a:t>
            </a:r>
            <a:r>
              <a:rPr sz="1650" u="none" spc="495" dirty="0">
                <a:solidFill>
                  <a:srgbClr val="999999"/>
                </a:solidFill>
                <a:latin typeface="Tahoma"/>
                <a:cs typeface="Tahoma"/>
              </a:rPr>
              <a:t> </a:t>
            </a:r>
            <a:r>
              <a:rPr sz="1650" u="none" spc="220" dirty="0">
                <a:solidFill>
                  <a:srgbClr val="669900"/>
                </a:solidFill>
                <a:latin typeface="Tahoma"/>
                <a:cs typeface="Tahoma"/>
              </a:rPr>
              <a:t>"watch"</a:t>
            </a:r>
            <a:r>
              <a:rPr sz="1650" u="none" spc="220" dirty="0">
                <a:solidFill>
                  <a:srgbClr val="999999"/>
                </a:solidFill>
                <a:latin typeface="Tahoma"/>
                <a:cs typeface="Tahoma"/>
              </a:rPr>
              <a:t>,</a:t>
            </a:r>
            <a:r>
              <a:rPr sz="1650" u="none" spc="490" dirty="0">
                <a:solidFill>
                  <a:srgbClr val="999999"/>
                </a:solidFill>
                <a:latin typeface="Tahoma"/>
                <a:cs typeface="Tahoma"/>
              </a:rPr>
              <a:t> </a:t>
            </a:r>
            <a:r>
              <a:rPr sz="1650" u="none" spc="409" dirty="0">
                <a:solidFill>
                  <a:srgbClr val="669900"/>
                </a:solidFill>
                <a:latin typeface="Tahoma"/>
                <a:cs typeface="Tahoma"/>
              </a:rPr>
              <a:t>"list"</a:t>
            </a:r>
            <a:r>
              <a:rPr sz="1650" u="none" spc="409" dirty="0">
                <a:solidFill>
                  <a:srgbClr val="999999"/>
                </a:solidFill>
                <a:latin typeface="Tahoma"/>
                <a:cs typeface="Tahoma"/>
              </a:rPr>
              <a:t>]</a:t>
            </a:r>
            <a:endParaRPr sz="1650">
              <a:latin typeface="Tahoma"/>
              <a:cs typeface="Tahoma"/>
            </a:endParaRPr>
          </a:p>
        </p:txBody>
      </p:sp>
    </p:spTree>
    <p:extLst>
      <p:ext uri="{BB962C8B-B14F-4D97-AF65-F5344CB8AC3E}">
        <p14:creationId xmlns:p14="http://schemas.microsoft.com/office/powerpoint/2010/main" val="1021498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6186805" cy="558800"/>
          </a:xfrm>
          <a:prstGeom prst="rect">
            <a:avLst/>
          </a:prstGeom>
        </p:spPr>
        <p:txBody>
          <a:bodyPr vert="horz" wrap="square" lIns="0" tIns="12700" rIns="0" bIns="0" rtlCol="0">
            <a:spAutoFit/>
          </a:bodyPr>
          <a:lstStyle/>
          <a:p>
            <a:pPr marL="12700">
              <a:lnSpc>
                <a:spcPct val="100000"/>
              </a:lnSpc>
              <a:spcBef>
                <a:spcPts val="100"/>
              </a:spcBef>
            </a:pPr>
            <a:r>
              <a:rPr spc="-60" dirty="0"/>
              <a:t>ORCHESTRATION</a:t>
            </a:r>
            <a:r>
              <a:rPr spc="-145" dirty="0"/>
              <a:t> </a:t>
            </a:r>
            <a:r>
              <a:rPr spc="-114" dirty="0"/>
              <a:t>FEATURES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9150985" cy="2913380"/>
          </a:xfrm>
          <a:prstGeom prst="rect">
            <a:avLst/>
          </a:prstGeom>
        </p:spPr>
        <p:txBody>
          <a:bodyPr vert="horz" wrap="square" lIns="0" tIns="17145" rIns="0" bIns="0" rtlCol="0">
            <a:spAutoFit/>
          </a:bodyPr>
          <a:lstStyle/>
          <a:p>
            <a:pPr marL="12700" marR="5006340">
              <a:lnSpc>
                <a:spcPct val="150300"/>
              </a:lnSpc>
              <a:spcBef>
                <a:spcPts val="135"/>
              </a:spcBef>
            </a:pPr>
            <a:r>
              <a:rPr sz="2100" dirty="0">
                <a:solidFill>
                  <a:srgbClr val="333333"/>
                </a:solidFill>
                <a:latin typeface="Trebuchet MS"/>
                <a:cs typeface="Trebuchet MS"/>
              </a:rPr>
              <a:t>Distributed</a:t>
            </a:r>
            <a:r>
              <a:rPr sz="2100" spc="130" dirty="0">
                <a:solidFill>
                  <a:srgbClr val="333333"/>
                </a:solidFill>
                <a:latin typeface="Trebuchet MS"/>
                <a:cs typeface="Trebuchet MS"/>
              </a:rPr>
              <a:t> </a:t>
            </a:r>
            <a:r>
              <a:rPr sz="2100" spc="55" dirty="0">
                <a:solidFill>
                  <a:srgbClr val="333333"/>
                </a:solidFill>
                <a:latin typeface="Trebuchet MS"/>
                <a:cs typeface="Trebuchet MS"/>
              </a:rPr>
              <a:t>storage</a:t>
            </a:r>
            <a:r>
              <a:rPr sz="2100" spc="135" dirty="0">
                <a:solidFill>
                  <a:srgbClr val="333333"/>
                </a:solidFill>
                <a:latin typeface="Trebuchet MS"/>
                <a:cs typeface="Trebuchet MS"/>
              </a:rPr>
              <a:t> </a:t>
            </a:r>
            <a:r>
              <a:rPr sz="2100" spc="75" dirty="0">
                <a:solidFill>
                  <a:srgbClr val="333333"/>
                </a:solidFill>
                <a:latin typeface="Trebuchet MS"/>
                <a:cs typeface="Trebuchet MS"/>
              </a:rPr>
              <a:t>management </a:t>
            </a:r>
            <a:r>
              <a:rPr sz="2100" spc="10" dirty="0">
                <a:solidFill>
                  <a:srgbClr val="333333"/>
                </a:solidFill>
                <a:latin typeface="Trebuchet MS"/>
                <a:cs typeface="Trebuchet MS"/>
              </a:rPr>
              <a:t>Configuration</a:t>
            </a:r>
            <a:r>
              <a:rPr sz="2100" spc="125" dirty="0">
                <a:solidFill>
                  <a:srgbClr val="333333"/>
                </a:solidFill>
                <a:latin typeface="Trebuchet MS"/>
                <a:cs typeface="Trebuchet MS"/>
              </a:rPr>
              <a:t> </a:t>
            </a:r>
            <a:r>
              <a:rPr sz="2100" spc="100" dirty="0">
                <a:solidFill>
                  <a:srgbClr val="333333"/>
                </a:solidFill>
                <a:latin typeface="Trebuchet MS"/>
                <a:cs typeface="Trebuchet MS"/>
              </a:rPr>
              <a:t>and</a:t>
            </a:r>
            <a:r>
              <a:rPr sz="2100" spc="130" dirty="0">
                <a:solidFill>
                  <a:srgbClr val="333333"/>
                </a:solidFill>
                <a:latin typeface="Trebuchet MS"/>
                <a:cs typeface="Trebuchet MS"/>
              </a:rPr>
              <a:t> </a:t>
            </a:r>
            <a:r>
              <a:rPr sz="2100" spc="-10" dirty="0">
                <a:solidFill>
                  <a:srgbClr val="333333"/>
                </a:solidFill>
                <a:latin typeface="Trebuchet MS"/>
                <a:cs typeface="Trebuchet MS"/>
              </a:rPr>
              <a:t>Secrets </a:t>
            </a:r>
            <a:r>
              <a:rPr sz="2100" spc="110" dirty="0">
                <a:solidFill>
                  <a:srgbClr val="333333"/>
                </a:solidFill>
                <a:latin typeface="Trebuchet MS"/>
                <a:cs typeface="Trebuchet MS"/>
              </a:rPr>
              <a:t>Manual</a:t>
            </a:r>
            <a:r>
              <a:rPr sz="2100" spc="-85" dirty="0">
                <a:solidFill>
                  <a:srgbClr val="333333"/>
                </a:solidFill>
                <a:latin typeface="Trebuchet MS"/>
                <a:cs typeface="Trebuchet MS"/>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spc="60" dirty="0">
                <a:solidFill>
                  <a:srgbClr val="333333"/>
                </a:solidFill>
                <a:latin typeface="Trebuchet MS"/>
                <a:cs typeface="Trebuchet MS"/>
              </a:rPr>
              <a:t>auto</a:t>
            </a:r>
            <a:r>
              <a:rPr sz="2100" spc="-80" dirty="0">
                <a:solidFill>
                  <a:srgbClr val="333333"/>
                </a:solidFill>
                <a:latin typeface="Trebuchet MS"/>
                <a:cs typeface="Trebuchet MS"/>
              </a:rPr>
              <a:t> </a:t>
            </a:r>
            <a:r>
              <a:rPr sz="2100" spc="-10" dirty="0">
                <a:solidFill>
                  <a:srgbClr val="333333"/>
                </a:solidFill>
                <a:latin typeface="Trebuchet MS"/>
                <a:cs typeface="Trebuchet MS"/>
              </a:rPr>
              <a:t>scaling</a:t>
            </a:r>
            <a:endParaRPr sz="2100">
              <a:latin typeface="Trebuchet MS"/>
              <a:cs typeface="Trebuchet MS"/>
            </a:endParaRPr>
          </a:p>
          <a:p>
            <a:pPr marL="12700">
              <a:lnSpc>
                <a:spcPct val="100000"/>
              </a:lnSpc>
              <a:spcBef>
                <a:spcPts val="1305"/>
              </a:spcBef>
            </a:pPr>
            <a:r>
              <a:rPr sz="2100" dirty="0">
                <a:solidFill>
                  <a:srgbClr val="333333"/>
                </a:solidFill>
                <a:latin typeface="Trebuchet MS"/>
                <a:cs typeface="Trebuchet MS"/>
              </a:rPr>
              <a:t>Interaction</a:t>
            </a:r>
            <a:r>
              <a:rPr sz="2100" spc="-40" dirty="0">
                <a:solidFill>
                  <a:srgbClr val="333333"/>
                </a:solidFill>
                <a:latin typeface="Trebuchet MS"/>
                <a:cs typeface="Trebuchet MS"/>
              </a:rPr>
              <a:t> </a:t>
            </a:r>
            <a:r>
              <a:rPr sz="2100" spc="80" dirty="0">
                <a:solidFill>
                  <a:srgbClr val="333333"/>
                </a:solidFill>
                <a:latin typeface="Trebuchet MS"/>
                <a:cs typeface="Trebuchet MS"/>
              </a:rPr>
              <a:t>through</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35" dirty="0">
                <a:solidFill>
                  <a:srgbClr val="333333"/>
                </a:solidFill>
                <a:latin typeface="Trebuchet MS"/>
                <a:cs typeface="Trebuchet MS"/>
              </a:rPr>
              <a:t> </a:t>
            </a:r>
            <a:r>
              <a:rPr sz="2100" spc="114" dirty="0">
                <a:solidFill>
                  <a:srgbClr val="333333"/>
                </a:solidFill>
                <a:latin typeface="Trebuchet MS"/>
                <a:cs typeface="Trebuchet MS"/>
              </a:rPr>
              <a:t>command</a:t>
            </a:r>
            <a:r>
              <a:rPr sz="2100" spc="-35" dirty="0">
                <a:solidFill>
                  <a:srgbClr val="333333"/>
                </a:solidFill>
                <a:latin typeface="Trebuchet MS"/>
                <a:cs typeface="Trebuchet MS"/>
              </a:rPr>
              <a:t> </a:t>
            </a:r>
            <a:r>
              <a:rPr sz="2100" dirty="0">
                <a:solidFill>
                  <a:srgbClr val="333333"/>
                </a:solidFill>
                <a:latin typeface="Trebuchet MS"/>
                <a:cs typeface="Trebuchet MS"/>
              </a:rPr>
              <a:t>line</a:t>
            </a:r>
            <a:r>
              <a:rPr sz="2100" spc="-35" dirty="0">
                <a:solidFill>
                  <a:srgbClr val="333333"/>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333333"/>
                </a:solidFill>
                <a:latin typeface="Trebuchet MS"/>
                <a:cs typeface="Trebuchet MS"/>
              </a:rPr>
              <a:t>REST</a:t>
            </a:r>
            <a:r>
              <a:rPr sz="2100" spc="-35" dirty="0">
                <a:solidFill>
                  <a:srgbClr val="333333"/>
                </a:solidFill>
                <a:latin typeface="Trebuchet MS"/>
                <a:cs typeface="Trebuchet MS"/>
              </a:rPr>
              <a:t> </a:t>
            </a:r>
            <a:r>
              <a:rPr sz="2100" spc="25" dirty="0">
                <a:solidFill>
                  <a:srgbClr val="333333"/>
                </a:solidFill>
                <a:latin typeface="Trebuchet MS"/>
                <a:cs typeface="Trebuchet MS"/>
              </a:rPr>
              <a:t>API</a:t>
            </a:r>
            <a:endParaRPr sz="2100">
              <a:latin typeface="Trebuchet MS"/>
              <a:cs typeface="Trebuchet MS"/>
            </a:endParaRPr>
          </a:p>
          <a:p>
            <a:pPr marL="12700">
              <a:lnSpc>
                <a:spcPct val="100000"/>
              </a:lnSpc>
              <a:spcBef>
                <a:spcPts val="1230"/>
              </a:spcBef>
            </a:pPr>
            <a:r>
              <a:rPr sz="2100" spc="-10" dirty="0">
                <a:solidFill>
                  <a:srgbClr val="333333"/>
                </a:solidFill>
                <a:latin typeface="Trebuchet MS"/>
                <a:cs typeface="Trebuchet MS"/>
              </a:rPr>
              <a:t>Text </a:t>
            </a:r>
            <a:r>
              <a:rPr sz="2100" dirty="0">
                <a:solidFill>
                  <a:srgbClr val="333333"/>
                </a:solidFill>
                <a:latin typeface="Trebuchet MS"/>
                <a:cs typeface="Trebuchet MS"/>
              </a:rPr>
              <a:t>descriptors</a:t>
            </a:r>
            <a:r>
              <a:rPr sz="2100" spc="-10" dirty="0">
                <a:solidFill>
                  <a:srgbClr val="333333"/>
                </a:solidFill>
                <a:latin typeface="Trebuchet MS"/>
                <a:cs typeface="Trebuchet MS"/>
              </a:rPr>
              <a:t> </a:t>
            </a:r>
            <a:r>
              <a:rPr sz="2100" dirty="0">
                <a:solidFill>
                  <a:srgbClr val="333333"/>
                </a:solidFill>
                <a:latin typeface="Trebuchet MS"/>
                <a:cs typeface="Trebuchet MS"/>
              </a:rPr>
              <a:t>that</a:t>
            </a:r>
            <a:r>
              <a:rPr sz="2100" spc="-5" dirty="0">
                <a:solidFill>
                  <a:srgbClr val="333333"/>
                </a:solidFill>
                <a:latin typeface="Trebuchet MS"/>
                <a:cs typeface="Trebuchet MS"/>
              </a:rPr>
              <a:t> </a:t>
            </a:r>
            <a:r>
              <a:rPr sz="2100" spc="50" dirty="0">
                <a:solidFill>
                  <a:srgbClr val="333333"/>
                </a:solidFill>
                <a:latin typeface="Trebuchet MS"/>
                <a:cs typeface="Trebuchet MS"/>
              </a:rPr>
              <a:t>can</a:t>
            </a:r>
            <a:r>
              <a:rPr sz="2100" spc="-10" dirty="0">
                <a:solidFill>
                  <a:srgbClr val="333333"/>
                </a:solidFill>
                <a:latin typeface="Trebuchet MS"/>
                <a:cs typeface="Trebuchet MS"/>
              </a:rPr>
              <a:t> </a:t>
            </a:r>
            <a:r>
              <a:rPr sz="2100" spc="55" dirty="0">
                <a:solidFill>
                  <a:srgbClr val="333333"/>
                </a:solidFill>
                <a:latin typeface="Trebuchet MS"/>
                <a:cs typeface="Trebuchet MS"/>
              </a:rPr>
              <a:t>be</a:t>
            </a:r>
            <a:r>
              <a:rPr sz="2100" spc="-5" dirty="0">
                <a:solidFill>
                  <a:srgbClr val="333333"/>
                </a:solidFill>
                <a:latin typeface="Trebuchet MS"/>
                <a:cs typeface="Trebuchet MS"/>
              </a:rPr>
              <a:t> </a:t>
            </a:r>
            <a:r>
              <a:rPr sz="2100" spc="95" dirty="0">
                <a:solidFill>
                  <a:srgbClr val="333333"/>
                </a:solidFill>
                <a:latin typeface="Trebuchet MS"/>
                <a:cs typeface="Trebuchet MS"/>
              </a:rPr>
              <a:t>managed</a:t>
            </a:r>
            <a:r>
              <a:rPr sz="2100" spc="-10" dirty="0">
                <a:solidFill>
                  <a:srgbClr val="333333"/>
                </a:solidFill>
                <a:latin typeface="Trebuchet MS"/>
                <a:cs typeface="Trebuchet MS"/>
              </a:rPr>
              <a:t> </a:t>
            </a:r>
            <a:r>
              <a:rPr sz="2100" spc="-20" dirty="0">
                <a:solidFill>
                  <a:srgbClr val="333333"/>
                </a:solidFill>
                <a:latin typeface="Trebuchet MS"/>
                <a:cs typeface="Trebuchet MS"/>
              </a:rPr>
              <a:t>like</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rest</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dirty="0">
                <a:solidFill>
                  <a:srgbClr val="333333"/>
                </a:solidFill>
                <a:latin typeface="Trebuchet MS"/>
                <a:cs typeface="Trebuchet MS"/>
              </a:rPr>
              <a:t>application</a:t>
            </a:r>
            <a:r>
              <a:rPr sz="2100" spc="-10" dirty="0">
                <a:solidFill>
                  <a:srgbClr val="333333"/>
                </a:solidFill>
                <a:latin typeface="Trebuchet MS"/>
                <a:cs typeface="Trebuchet MS"/>
              </a:rPr>
              <a:t> </a:t>
            </a:r>
            <a:r>
              <a:rPr sz="2100" spc="35" dirty="0">
                <a:solidFill>
                  <a:srgbClr val="333333"/>
                </a:solidFill>
                <a:latin typeface="Trebuchet MS"/>
                <a:cs typeface="Trebuchet MS"/>
              </a:rPr>
              <a:t>code</a:t>
            </a:r>
            <a:endParaRPr sz="2100">
              <a:latin typeface="Trebuchet MS"/>
              <a:cs typeface="Trebuchet MS"/>
            </a:endParaRPr>
          </a:p>
          <a:p>
            <a:pPr marL="12700">
              <a:lnSpc>
                <a:spcPct val="100000"/>
              </a:lnSpc>
              <a:spcBef>
                <a:spcPts val="1180"/>
              </a:spcBef>
            </a:pPr>
            <a:r>
              <a:rPr sz="2150" i="1" dirty="0">
                <a:solidFill>
                  <a:srgbClr val="ED2137"/>
                </a:solidFill>
                <a:latin typeface="Trebuchet MS"/>
                <a:cs typeface="Trebuchet MS"/>
              </a:rPr>
              <a:t>Role</a:t>
            </a:r>
            <a:r>
              <a:rPr sz="2150" i="1" spc="-100" dirty="0">
                <a:solidFill>
                  <a:srgbClr val="ED2137"/>
                </a:solidFill>
                <a:latin typeface="Trebuchet MS"/>
                <a:cs typeface="Trebuchet MS"/>
              </a:rPr>
              <a:t> </a:t>
            </a:r>
            <a:r>
              <a:rPr sz="2150" i="1" spc="75" dirty="0">
                <a:solidFill>
                  <a:srgbClr val="ED2137"/>
                </a:solidFill>
                <a:latin typeface="Trebuchet MS"/>
                <a:cs typeface="Trebuchet MS"/>
              </a:rPr>
              <a:t>Based</a:t>
            </a:r>
            <a:r>
              <a:rPr sz="2150" i="1" spc="-95" dirty="0">
                <a:solidFill>
                  <a:srgbClr val="ED2137"/>
                </a:solidFill>
                <a:latin typeface="Trebuchet MS"/>
                <a:cs typeface="Trebuchet MS"/>
              </a:rPr>
              <a:t> </a:t>
            </a:r>
            <a:r>
              <a:rPr sz="2150" i="1" spc="50" dirty="0">
                <a:solidFill>
                  <a:srgbClr val="ED2137"/>
                </a:solidFill>
                <a:latin typeface="Trebuchet MS"/>
                <a:cs typeface="Trebuchet MS"/>
              </a:rPr>
              <a:t>Access</a:t>
            </a:r>
            <a:r>
              <a:rPr sz="2150" i="1" spc="-95" dirty="0">
                <a:solidFill>
                  <a:srgbClr val="ED2137"/>
                </a:solidFill>
                <a:latin typeface="Trebuchet MS"/>
                <a:cs typeface="Trebuchet MS"/>
              </a:rPr>
              <a:t> </a:t>
            </a:r>
            <a:r>
              <a:rPr sz="2150" i="1" spc="-25" dirty="0">
                <a:solidFill>
                  <a:srgbClr val="ED2137"/>
                </a:solidFill>
                <a:latin typeface="Trebuchet MS"/>
                <a:cs typeface="Trebuchet MS"/>
              </a:rPr>
              <a:t>Control</a:t>
            </a:r>
            <a:r>
              <a:rPr sz="2100" spc="-25" dirty="0">
                <a:solidFill>
                  <a:srgbClr val="333333"/>
                </a:solidFill>
                <a:latin typeface="Trebuchet MS"/>
                <a:cs typeface="Trebuchet MS"/>
              </a:rPr>
              <a:t>:</a:t>
            </a:r>
            <a:r>
              <a:rPr sz="2100" spc="-85" dirty="0">
                <a:solidFill>
                  <a:srgbClr val="333333"/>
                </a:solidFill>
                <a:latin typeface="Trebuchet MS"/>
                <a:cs typeface="Trebuchet MS"/>
              </a:rPr>
              <a:t> </a:t>
            </a:r>
            <a:r>
              <a:rPr sz="2100" spc="85" dirty="0">
                <a:solidFill>
                  <a:srgbClr val="333333"/>
                </a:solidFill>
                <a:latin typeface="Trebuchet MS"/>
                <a:cs typeface="Trebuchet MS"/>
              </a:rPr>
              <a:t>management</a:t>
            </a:r>
            <a:r>
              <a:rPr sz="2100" spc="-80" dirty="0">
                <a:solidFill>
                  <a:srgbClr val="333333"/>
                </a:solidFill>
                <a:latin typeface="Trebuchet MS"/>
                <a:cs typeface="Trebuchet MS"/>
              </a:rPr>
              <a:t> </a:t>
            </a:r>
            <a:r>
              <a:rPr sz="2100" dirty="0">
                <a:solidFill>
                  <a:srgbClr val="333333"/>
                </a:solidFill>
                <a:latin typeface="Trebuchet MS"/>
                <a:cs typeface="Trebuchet MS"/>
              </a:rPr>
              <a:t>of</a:t>
            </a:r>
            <a:r>
              <a:rPr sz="2100" spc="-80" dirty="0">
                <a:solidFill>
                  <a:srgbClr val="333333"/>
                </a:solidFill>
                <a:latin typeface="Trebuchet MS"/>
                <a:cs typeface="Trebuchet MS"/>
              </a:rPr>
              <a:t> </a:t>
            </a:r>
            <a:r>
              <a:rPr sz="2100" spc="100" dirty="0">
                <a:solidFill>
                  <a:srgbClr val="333333"/>
                </a:solidFill>
                <a:latin typeface="Trebuchet MS"/>
                <a:cs typeface="Trebuchet MS"/>
              </a:rPr>
              <a:t>who</a:t>
            </a:r>
            <a:r>
              <a:rPr sz="2100" spc="-80" dirty="0">
                <a:solidFill>
                  <a:srgbClr val="333333"/>
                </a:solidFill>
                <a:latin typeface="Trebuchet MS"/>
                <a:cs typeface="Trebuchet MS"/>
              </a:rPr>
              <a:t> </a:t>
            </a:r>
            <a:r>
              <a:rPr sz="2100" spc="50" dirty="0">
                <a:solidFill>
                  <a:srgbClr val="333333"/>
                </a:solidFill>
                <a:latin typeface="Trebuchet MS"/>
                <a:cs typeface="Trebuchet MS"/>
              </a:rPr>
              <a:t>can</a:t>
            </a:r>
            <a:r>
              <a:rPr sz="2100" spc="-80" dirty="0">
                <a:solidFill>
                  <a:srgbClr val="333333"/>
                </a:solidFill>
                <a:latin typeface="Trebuchet MS"/>
                <a:cs typeface="Trebuchet MS"/>
              </a:rPr>
              <a:t> </a:t>
            </a:r>
            <a:r>
              <a:rPr sz="2100" spc="114" dirty="0">
                <a:solidFill>
                  <a:srgbClr val="333333"/>
                </a:solidFill>
                <a:latin typeface="Trebuchet MS"/>
                <a:cs typeface="Trebuchet MS"/>
              </a:rPr>
              <a:t>do</a:t>
            </a:r>
            <a:r>
              <a:rPr sz="2100" spc="-85" dirty="0">
                <a:solidFill>
                  <a:srgbClr val="333333"/>
                </a:solidFill>
                <a:latin typeface="Trebuchet MS"/>
                <a:cs typeface="Trebuchet MS"/>
              </a:rPr>
              <a:t> </a:t>
            </a:r>
            <a:r>
              <a:rPr sz="2100" spc="-20" dirty="0">
                <a:solidFill>
                  <a:srgbClr val="333333"/>
                </a:solidFill>
                <a:latin typeface="Trebuchet MS"/>
                <a:cs typeface="Trebuchet MS"/>
              </a:rPr>
              <a:t>what</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pic>
        <p:nvPicPr>
          <p:cNvPr id="8" name="object 8"/>
          <p:cNvPicPr/>
          <p:nvPr/>
        </p:nvPicPr>
        <p:blipFill>
          <a:blip r:embed="rId2" cstate="print"/>
          <a:stretch>
            <a:fillRect/>
          </a:stretch>
        </p:blipFill>
        <p:spPr>
          <a:xfrm>
            <a:off x="933449" y="3571874"/>
            <a:ext cx="95250" cy="95249"/>
          </a:xfrm>
          <a:prstGeom prst="rect">
            <a:avLst/>
          </a:prstGeom>
        </p:spPr>
      </p:pic>
      <p:pic>
        <p:nvPicPr>
          <p:cNvPr id="9" name="object 9"/>
          <p:cNvPicPr/>
          <p:nvPr/>
        </p:nvPicPr>
        <p:blipFill>
          <a:blip r:embed="rId2" cstate="print"/>
          <a:stretch>
            <a:fillRect/>
          </a:stretch>
        </p:blipFill>
        <p:spPr>
          <a:xfrm>
            <a:off x="933449" y="4048124"/>
            <a:ext cx="95250" cy="95249"/>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1162050"/>
            <a:chOff x="809624" y="2085974"/>
            <a:chExt cx="12211050" cy="1162050"/>
          </a:xfrm>
        </p:grpSpPr>
        <p:sp>
          <p:nvSpPr>
            <p:cNvPr id="4" name="object 4"/>
            <p:cNvSpPr/>
            <p:nvPr/>
          </p:nvSpPr>
          <p:spPr>
            <a:xfrm>
              <a:off x="809612" y="2085974"/>
              <a:ext cx="12211050" cy="1162050"/>
            </a:xfrm>
            <a:custGeom>
              <a:avLst/>
              <a:gdLst/>
              <a:ahLst/>
              <a:cxnLst/>
              <a:rect l="l" t="t" r="r" b="b"/>
              <a:pathLst>
                <a:path w="12211050" h="1162050">
                  <a:moveTo>
                    <a:pt x="12211050" y="0"/>
                  </a:moveTo>
                  <a:lnTo>
                    <a:pt x="12201525" y="0"/>
                  </a:lnTo>
                  <a:lnTo>
                    <a:pt x="12201525" y="1152525"/>
                  </a:lnTo>
                  <a:lnTo>
                    <a:pt x="0" y="1152525"/>
                  </a:lnTo>
                  <a:lnTo>
                    <a:pt x="0" y="1162050"/>
                  </a:lnTo>
                  <a:lnTo>
                    <a:pt x="12201525" y="1162050"/>
                  </a:lnTo>
                  <a:lnTo>
                    <a:pt x="12211050" y="1162050"/>
                  </a:lnTo>
                  <a:lnTo>
                    <a:pt x="12211050" y="1152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1162050"/>
            </a:xfrm>
            <a:custGeom>
              <a:avLst/>
              <a:gdLst/>
              <a:ahLst/>
              <a:cxnLst/>
              <a:rect l="l" t="t" r="r" b="b"/>
              <a:pathLst>
                <a:path w="9525" h="1162050">
                  <a:moveTo>
                    <a:pt x="0" y="1162049"/>
                  </a:moveTo>
                  <a:lnTo>
                    <a:pt x="0" y="0"/>
                  </a:lnTo>
                  <a:lnTo>
                    <a:pt x="9524" y="9524"/>
                  </a:lnTo>
                  <a:lnTo>
                    <a:pt x="9524" y="1152524"/>
                  </a:lnTo>
                  <a:lnTo>
                    <a:pt x="0" y="1162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62229" y="2222654"/>
              <a:ext cx="135675" cy="15859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5" dirty="0"/>
              <a:t>CURRENT</a:t>
            </a:r>
            <a:r>
              <a:rPr spc="-185" dirty="0"/>
              <a:t> </a:t>
            </a:r>
            <a:r>
              <a:rPr spc="-10" dirty="0"/>
              <a:t>IDENTITY</a:t>
            </a:r>
          </a:p>
        </p:txBody>
      </p:sp>
      <p:pic>
        <p:nvPicPr>
          <p:cNvPr id="8" name="object 8"/>
          <p:cNvPicPr/>
          <p:nvPr/>
        </p:nvPicPr>
        <p:blipFill>
          <a:blip r:embed="rId3" cstate="print"/>
          <a:stretch>
            <a:fillRect/>
          </a:stretch>
        </p:blipFill>
        <p:spPr>
          <a:xfrm>
            <a:off x="933449" y="1647824"/>
            <a:ext cx="95250" cy="95249"/>
          </a:xfrm>
          <a:prstGeom prst="rect">
            <a:avLst/>
          </a:prstGeom>
        </p:spPr>
      </p:pic>
      <p:sp>
        <p:nvSpPr>
          <p:cNvPr id="9" name="object 9"/>
          <p:cNvSpPr txBox="1"/>
          <p:nvPr/>
        </p:nvSpPr>
        <p:spPr>
          <a:xfrm>
            <a:off x="1177924" y="1511300"/>
            <a:ext cx="3425190" cy="92456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To</a:t>
            </a:r>
            <a:r>
              <a:rPr sz="2100" spc="5" dirty="0">
                <a:solidFill>
                  <a:srgbClr val="333333"/>
                </a:solidFill>
                <a:latin typeface="Trebuchet MS"/>
                <a:cs typeface="Trebuchet MS"/>
              </a:rPr>
              <a:t> </a:t>
            </a:r>
            <a:r>
              <a:rPr sz="2100" dirty="0">
                <a:solidFill>
                  <a:srgbClr val="333333"/>
                </a:solidFill>
                <a:latin typeface="Trebuchet MS"/>
                <a:cs typeface="Trebuchet MS"/>
              </a:rPr>
              <a:t>find</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current</a:t>
            </a:r>
            <a:r>
              <a:rPr sz="2100" spc="10" dirty="0">
                <a:solidFill>
                  <a:srgbClr val="333333"/>
                </a:solidFill>
                <a:latin typeface="Trebuchet MS"/>
                <a:cs typeface="Trebuchet MS"/>
              </a:rPr>
              <a:t> </a:t>
            </a:r>
            <a:r>
              <a:rPr sz="2100" spc="-10" dirty="0">
                <a:solidFill>
                  <a:srgbClr val="333333"/>
                </a:solidFill>
                <a:latin typeface="Trebuchet MS"/>
                <a:cs typeface="Trebuchet MS"/>
              </a:rPr>
              <a:t>identity:</a:t>
            </a:r>
            <a:endParaRPr sz="2100">
              <a:latin typeface="Trebuchet MS"/>
              <a:cs typeface="Trebuchet MS"/>
            </a:endParaRPr>
          </a:p>
          <a:p>
            <a:pPr>
              <a:lnSpc>
                <a:spcPct val="100000"/>
              </a:lnSpc>
              <a:spcBef>
                <a:spcPts val="140"/>
              </a:spcBef>
            </a:pPr>
            <a:endParaRPr sz="2100">
              <a:latin typeface="Trebuchet MS"/>
              <a:cs typeface="Trebuchet MS"/>
            </a:endParaRPr>
          </a:p>
          <a:p>
            <a:pPr marL="36195">
              <a:lnSpc>
                <a:spcPct val="100000"/>
              </a:lnSpc>
            </a:pPr>
            <a:r>
              <a:rPr sz="1650" spc="245" dirty="0">
                <a:latin typeface="Tahoma"/>
                <a:cs typeface="Tahoma"/>
              </a:rPr>
              <a:t>kubectl</a:t>
            </a:r>
            <a:r>
              <a:rPr sz="1650" spc="475" dirty="0">
                <a:latin typeface="Tahoma"/>
                <a:cs typeface="Tahoma"/>
              </a:rPr>
              <a:t> </a:t>
            </a:r>
            <a:r>
              <a:rPr sz="1650" spc="170" dirty="0">
                <a:latin typeface="Tahoma"/>
                <a:cs typeface="Tahoma"/>
              </a:rPr>
              <a:t>auth</a:t>
            </a:r>
            <a:r>
              <a:rPr sz="1650" spc="475" dirty="0">
                <a:latin typeface="Tahoma"/>
                <a:cs typeface="Tahoma"/>
              </a:rPr>
              <a:t> </a:t>
            </a:r>
            <a:r>
              <a:rPr sz="1650" spc="-10" dirty="0">
                <a:solidFill>
                  <a:srgbClr val="DD4A67"/>
                </a:solidFill>
                <a:latin typeface="Tahoma"/>
                <a:cs typeface="Tahoma"/>
              </a:rPr>
              <a:t>whoami</a:t>
            </a:r>
            <a:endParaRPr sz="1650">
              <a:latin typeface="Tahoma"/>
              <a:cs typeface="Tahoma"/>
            </a:endParaRPr>
          </a:p>
        </p:txBody>
      </p:sp>
      <p:sp>
        <p:nvSpPr>
          <p:cNvPr id="10" name="object 10"/>
          <p:cNvSpPr txBox="1"/>
          <p:nvPr/>
        </p:nvSpPr>
        <p:spPr>
          <a:xfrm>
            <a:off x="962025" y="2397125"/>
            <a:ext cx="1148715" cy="753110"/>
          </a:xfrm>
          <a:prstGeom prst="rect">
            <a:avLst/>
          </a:prstGeom>
        </p:spPr>
        <p:txBody>
          <a:bodyPr vert="horz" wrap="square" lIns="0" tIns="12700" rIns="0" bIns="0" rtlCol="0">
            <a:spAutoFit/>
          </a:bodyPr>
          <a:lstStyle/>
          <a:p>
            <a:pPr>
              <a:lnSpc>
                <a:spcPts val="1925"/>
              </a:lnSpc>
              <a:spcBef>
                <a:spcPts val="100"/>
              </a:spcBef>
            </a:pPr>
            <a:r>
              <a:rPr sz="1650" spc="-10" dirty="0">
                <a:latin typeface="Tahoma"/>
                <a:cs typeface="Tahoma"/>
              </a:rPr>
              <a:t>ATTRIBUTE</a:t>
            </a:r>
            <a:endParaRPr sz="1650">
              <a:latin typeface="Tahoma"/>
              <a:cs typeface="Tahoma"/>
            </a:endParaRPr>
          </a:p>
          <a:p>
            <a:pPr marR="130810">
              <a:lnSpc>
                <a:spcPts val="1880"/>
              </a:lnSpc>
              <a:spcBef>
                <a:spcPts val="90"/>
              </a:spcBef>
            </a:pPr>
            <a:r>
              <a:rPr sz="1650" spc="60" dirty="0">
                <a:latin typeface="Tahoma"/>
                <a:cs typeface="Tahoma"/>
              </a:rPr>
              <a:t>Username </a:t>
            </a:r>
            <a:r>
              <a:rPr sz="1650" spc="114" dirty="0">
                <a:latin typeface="Tahoma"/>
                <a:cs typeface="Tahoma"/>
              </a:rPr>
              <a:t>Groups</a:t>
            </a:r>
            <a:endParaRPr sz="1650">
              <a:latin typeface="Tahoma"/>
              <a:cs typeface="Tahoma"/>
            </a:endParaRPr>
          </a:p>
        </p:txBody>
      </p:sp>
      <p:sp>
        <p:nvSpPr>
          <p:cNvPr id="11" name="object 11"/>
          <p:cNvSpPr txBox="1"/>
          <p:nvPr/>
        </p:nvSpPr>
        <p:spPr>
          <a:xfrm>
            <a:off x="2475941" y="2397125"/>
            <a:ext cx="4681220" cy="753110"/>
          </a:xfrm>
          <a:prstGeom prst="rect">
            <a:avLst/>
          </a:prstGeom>
        </p:spPr>
        <p:txBody>
          <a:bodyPr vert="horz" wrap="square" lIns="0" tIns="12700" rIns="0" bIns="0" rtlCol="0">
            <a:spAutoFit/>
          </a:bodyPr>
          <a:lstStyle/>
          <a:p>
            <a:pPr>
              <a:lnSpc>
                <a:spcPts val="1925"/>
              </a:lnSpc>
              <a:spcBef>
                <a:spcPts val="100"/>
              </a:spcBef>
            </a:pPr>
            <a:r>
              <a:rPr sz="1650" spc="-10" dirty="0">
                <a:latin typeface="Tahoma"/>
                <a:cs typeface="Tahoma"/>
              </a:rPr>
              <a:t>VALUE</a:t>
            </a:r>
            <a:endParaRPr sz="1650">
              <a:latin typeface="Tahoma"/>
              <a:cs typeface="Tahoma"/>
            </a:endParaRPr>
          </a:p>
          <a:p>
            <a:pPr>
              <a:lnSpc>
                <a:spcPts val="1875"/>
              </a:lnSpc>
            </a:pPr>
            <a:r>
              <a:rPr sz="1650" spc="195" dirty="0">
                <a:latin typeface="Tahoma"/>
                <a:cs typeface="Tahoma"/>
              </a:rPr>
              <a:t>minikube-</a:t>
            </a:r>
            <a:r>
              <a:rPr sz="1650" spc="175" dirty="0">
                <a:latin typeface="Tahoma"/>
                <a:cs typeface="Tahoma"/>
              </a:rPr>
              <a:t>user</a:t>
            </a:r>
            <a:endParaRPr sz="1650">
              <a:latin typeface="Tahoma"/>
              <a:cs typeface="Tahoma"/>
            </a:endParaRPr>
          </a:p>
          <a:p>
            <a:pPr>
              <a:lnSpc>
                <a:spcPts val="1930"/>
              </a:lnSpc>
            </a:pPr>
            <a:r>
              <a:rPr sz="1650" spc="185" dirty="0">
                <a:latin typeface="Tahoma"/>
                <a:cs typeface="Tahoma"/>
              </a:rPr>
              <a:t>[system:masters</a:t>
            </a:r>
            <a:r>
              <a:rPr sz="1650" spc="465" dirty="0">
                <a:latin typeface="Tahoma"/>
                <a:cs typeface="Tahoma"/>
              </a:rPr>
              <a:t> </a:t>
            </a:r>
            <a:r>
              <a:rPr sz="1650" spc="204" dirty="0">
                <a:latin typeface="Tahoma"/>
                <a:cs typeface="Tahoma"/>
              </a:rPr>
              <a:t>system:authenticated]</a:t>
            </a:r>
            <a:endParaRPr sz="1650">
              <a:latin typeface="Tahoma"/>
              <a:cs typeface="Tahoma"/>
            </a:endParaRPr>
          </a:p>
        </p:txBody>
      </p:sp>
    </p:spTree>
    <p:extLst>
      <p:ext uri="{BB962C8B-B14F-4D97-AF65-F5344CB8AC3E}">
        <p14:creationId xmlns:p14="http://schemas.microsoft.com/office/powerpoint/2010/main" val="161022543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2576512"/>
          <a:ext cx="12199616" cy="2338705"/>
        </p:xfrm>
        <a:graphic>
          <a:graphicData uri="http://schemas.openxmlformats.org/drawingml/2006/table">
            <a:tbl>
              <a:tblPr firstRow="1" bandRow="1">
                <a:tableStyleId>{2D5ABB26-0587-4C30-8999-92F81FD0307C}</a:tableStyleId>
              </a:tblPr>
              <a:tblGrid>
                <a:gridCol w="4941570">
                  <a:extLst>
                    <a:ext uri="{9D8B030D-6E8A-4147-A177-3AD203B41FA5}">
                      <a16:colId xmlns:a16="http://schemas.microsoft.com/office/drawing/2014/main" val="20000"/>
                    </a:ext>
                  </a:extLst>
                </a:gridCol>
                <a:gridCol w="1955164">
                  <a:extLst>
                    <a:ext uri="{9D8B030D-6E8A-4147-A177-3AD203B41FA5}">
                      <a16:colId xmlns:a16="http://schemas.microsoft.com/office/drawing/2014/main" val="20001"/>
                    </a:ext>
                  </a:extLst>
                </a:gridCol>
                <a:gridCol w="630554">
                  <a:extLst>
                    <a:ext uri="{9D8B030D-6E8A-4147-A177-3AD203B41FA5}">
                      <a16:colId xmlns:a16="http://schemas.microsoft.com/office/drawing/2014/main" val="20002"/>
                    </a:ext>
                  </a:extLst>
                </a:gridCol>
                <a:gridCol w="1261109">
                  <a:extLst>
                    <a:ext uri="{9D8B030D-6E8A-4147-A177-3AD203B41FA5}">
                      <a16:colId xmlns:a16="http://schemas.microsoft.com/office/drawing/2014/main" val="20003"/>
                    </a:ext>
                  </a:extLst>
                </a:gridCol>
                <a:gridCol w="819784">
                  <a:extLst>
                    <a:ext uri="{9D8B030D-6E8A-4147-A177-3AD203B41FA5}">
                      <a16:colId xmlns:a16="http://schemas.microsoft.com/office/drawing/2014/main" val="20004"/>
                    </a:ext>
                  </a:extLst>
                </a:gridCol>
                <a:gridCol w="2591435">
                  <a:extLst>
                    <a:ext uri="{9D8B030D-6E8A-4147-A177-3AD203B41FA5}">
                      <a16:colId xmlns:a16="http://schemas.microsoft.com/office/drawing/2014/main" val="20005"/>
                    </a:ext>
                  </a:extLst>
                </a:gridCol>
              </a:tblGrid>
              <a:tr h="574675">
                <a:tc>
                  <a:txBody>
                    <a:bodyPr/>
                    <a:lstStyle/>
                    <a:p>
                      <a:pPr marL="147320" marR="1379855" indent="252095">
                        <a:lnSpc>
                          <a:spcPts val="1880"/>
                        </a:lnSpc>
                        <a:spcBef>
                          <a:spcPts val="665"/>
                        </a:spcBef>
                      </a:pPr>
                      <a:r>
                        <a:rPr sz="1650" spc="245" dirty="0">
                          <a:latin typeface="Tahoma"/>
                          <a:cs typeface="Tahoma"/>
                        </a:rPr>
                        <a:t>kubectl</a:t>
                      </a:r>
                      <a:r>
                        <a:rPr sz="1650" spc="475" dirty="0">
                          <a:latin typeface="Tahoma"/>
                          <a:cs typeface="Tahoma"/>
                        </a:rPr>
                        <a:t> </a:t>
                      </a:r>
                      <a:r>
                        <a:rPr sz="1650" spc="170" dirty="0">
                          <a:latin typeface="Tahoma"/>
                          <a:cs typeface="Tahoma"/>
                        </a:rPr>
                        <a:t>auth</a:t>
                      </a:r>
                      <a:r>
                        <a:rPr sz="1650" spc="475" dirty="0">
                          <a:latin typeface="Tahoma"/>
                          <a:cs typeface="Tahoma"/>
                        </a:rPr>
                        <a:t> </a:t>
                      </a:r>
                      <a:r>
                        <a:rPr sz="1650" spc="315" dirty="0">
                          <a:latin typeface="Tahoma"/>
                          <a:cs typeface="Tahoma"/>
                        </a:rPr>
                        <a:t>can-</a:t>
                      </a:r>
                      <a:r>
                        <a:rPr sz="1650" spc="150" dirty="0">
                          <a:latin typeface="Tahoma"/>
                          <a:cs typeface="Tahoma"/>
                        </a:rPr>
                        <a:t>i</a:t>
                      </a:r>
                      <a:r>
                        <a:rPr sz="1650" spc="475" dirty="0">
                          <a:latin typeface="Tahoma"/>
                          <a:cs typeface="Tahoma"/>
                        </a:rPr>
                        <a:t> </a:t>
                      </a:r>
                      <a:r>
                        <a:rPr sz="1650" spc="500" dirty="0">
                          <a:solidFill>
                            <a:srgbClr val="ED9900"/>
                          </a:solidFill>
                          <a:latin typeface="Tahoma"/>
                          <a:cs typeface="Tahoma"/>
                        </a:rPr>
                        <a:t>--</a:t>
                      </a:r>
                      <a:r>
                        <a:rPr sz="1650" spc="405" dirty="0">
                          <a:solidFill>
                            <a:srgbClr val="ED9900"/>
                          </a:solidFill>
                          <a:latin typeface="Tahoma"/>
                          <a:cs typeface="Tahoma"/>
                        </a:rPr>
                        <a:t>list </a:t>
                      </a:r>
                      <a:r>
                        <a:rPr sz="1650" spc="150" dirty="0">
                          <a:latin typeface="Tahoma"/>
                          <a:cs typeface="Tahoma"/>
                        </a:rPr>
                        <a:t>Resources</a:t>
                      </a:r>
                      <a:endParaRPr sz="1650">
                        <a:latin typeface="Tahoma"/>
                        <a:cs typeface="Tahoma"/>
                      </a:endParaRPr>
                    </a:p>
                  </a:txBody>
                  <a:tcPr marL="0" marR="0" marT="84455" marB="0">
                    <a:lnL w="9525">
                      <a:solidFill>
                        <a:srgbClr val="ED2137"/>
                      </a:solidFill>
                      <a:prstDash val="solid"/>
                    </a:lnL>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378460">
                        <a:lnSpc>
                          <a:spcPts val="1914"/>
                        </a:lnSpc>
                      </a:pPr>
                      <a:r>
                        <a:rPr sz="1650" spc="140" dirty="0">
                          <a:latin typeface="Tahoma"/>
                          <a:cs typeface="Tahoma"/>
                        </a:rPr>
                        <a:t>Non-</a:t>
                      </a:r>
                      <a:r>
                        <a:rPr sz="1650" spc="120" dirty="0">
                          <a:latin typeface="Tahoma"/>
                          <a:cs typeface="Tahoma"/>
                        </a:rPr>
                        <a:t>Resource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62865">
                        <a:lnSpc>
                          <a:spcPts val="1914"/>
                        </a:lnSpc>
                      </a:pPr>
                      <a:r>
                        <a:rPr sz="1650" spc="50" dirty="0">
                          <a:latin typeface="Tahoma"/>
                          <a:cs typeface="Tahoma"/>
                        </a:rPr>
                        <a:t>URLs</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89230">
                        <a:lnSpc>
                          <a:spcPts val="1914"/>
                        </a:lnSpc>
                      </a:pPr>
                      <a:r>
                        <a:rPr sz="1650" spc="145" dirty="0">
                          <a:latin typeface="Tahoma"/>
                          <a:cs typeface="Tahoma"/>
                        </a:rPr>
                        <a:t>Resource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62865">
                        <a:lnSpc>
                          <a:spcPts val="1914"/>
                        </a:lnSpc>
                      </a:pPr>
                      <a:r>
                        <a:rPr sz="1650" spc="-10" dirty="0">
                          <a:latin typeface="Tahoma"/>
                          <a:cs typeface="Tahoma"/>
                        </a:rPr>
                        <a:t>Names</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252095">
                        <a:lnSpc>
                          <a:spcPts val="1914"/>
                        </a:lnSpc>
                      </a:pPr>
                      <a:r>
                        <a:rPr sz="1650" spc="160" dirty="0">
                          <a:latin typeface="Tahoma"/>
                          <a:cs typeface="Tahoma"/>
                        </a:rPr>
                        <a:t>Verbs</a:t>
                      </a:r>
                      <a:endParaRPr sz="1650">
                        <a:latin typeface="Tahoma"/>
                        <a:cs typeface="Tahoma"/>
                      </a:endParaRPr>
                    </a:p>
                  </a:txBody>
                  <a:tcPr marL="0" marR="0" marT="78105" marB="0">
                    <a:lnR w="9525">
                      <a:solidFill>
                        <a:srgbClr val="D9D9D9"/>
                      </a:solidFill>
                      <a:prstDash val="solid"/>
                    </a:lnR>
                    <a:lnT w="9525">
                      <a:solidFill>
                        <a:srgbClr val="D9D9D9"/>
                      </a:solidFill>
                      <a:prstDash val="solid"/>
                    </a:lnT>
                  </a:tcPr>
                </a:tc>
                <a:extLst>
                  <a:ext uri="{0D108BD9-81ED-4DB2-BD59-A6C34878D82A}">
                    <a16:rowId xmlns:a16="http://schemas.microsoft.com/office/drawing/2014/main" val="10000"/>
                  </a:ext>
                </a:extLst>
              </a:tr>
              <a:tr h="237490">
                <a:tc>
                  <a:txBody>
                    <a:bodyPr/>
                    <a:lstStyle/>
                    <a:p>
                      <a:pPr marL="147320">
                        <a:lnSpc>
                          <a:spcPts val="1775"/>
                        </a:lnSpc>
                      </a:pPr>
                      <a:r>
                        <a:rPr sz="1650" spc="245" dirty="0">
                          <a:latin typeface="Tahoma"/>
                          <a:cs typeface="Tahoma"/>
                        </a:rPr>
                        <a:t>selfsubjectaccessreviews.auth.k8s.io</a:t>
                      </a:r>
                      <a:endParaRPr sz="1650">
                        <a:latin typeface="Tahoma"/>
                        <a:cs typeface="Tahoma"/>
                      </a:endParaRPr>
                    </a:p>
                  </a:txBody>
                  <a:tcPr marL="0" marR="0" marT="0" marB="0">
                    <a:lnL w="9525">
                      <a:solidFill>
                        <a:srgbClr val="ED2137"/>
                      </a:solidFill>
                      <a:prstDash val="solid"/>
                    </a:lnL>
                  </a:tcPr>
                </a:tc>
                <a:tc>
                  <a:txBody>
                    <a:bodyPr/>
                    <a:lstStyle/>
                    <a:p>
                      <a:pPr marL="25209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4" dirty="0">
                          <a:latin typeface="Tahoma"/>
                          <a:cs typeface="Tahoma"/>
                        </a:rPr>
                        <a:t>[create]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1"/>
                  </a:ext>
                </a:extLst>
              </a:tr>
              <a:tr h="237490">
                <a:tc>
                  <a:txBody>
                    <a:bodyPr/>
                    <a:lstStyle/>
                    <a:p>
                      <a:pPr marL="147320">
                        <a:lnSpc>
                          <a:spcPts val="1775"/>
                        </a:lnSpc>
                      </a:pPr>
                      <a:r>
                        <a:rPr sz="1650" spc="254" dirty="0">
                          <a:latin typeface="Tahoma"/>
                          <a:cs typeface="Tahoma"/>
                        </a:rPr>
                        <a:t>selfsubjectrulesreviews.auth.k8s.io</a:t>
                      </a:r>
                      <a:endParaRPr sz="1650">
                        <a:latin typeface="Tahoma"/>
                        <a:cs typeface="Tahoma"/>
                      </a:endParaRPr>
                    </a:p>
                  </a:txBody>
                  <a:tcPr marL="0" marR="0" marT="0" marB="0">
                    <a:lnL w="9525">
                      <a:solidFill>
                        <a:srgbClr val="ED2137"/>
                      </a:solidFill>
                      <a:prstDash val="solid"/>
                    </a:lnL>
                  </a:tcPr>
                </a:tc>
                <a:tc>
                  <a:txBody>
                    <a:bodyPr/>
                    <a:lstStyle/>
                    <a:p>
                      <a:pPr marL="25209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4" dirty="0">
                          <a:latin typeface="Tahoma"/>
                          <a:cs typeface="Tahoma"/>
                        </a:rPr>
                        <a:t>[create]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2"/>
                  </a:ext>
                </a:extLst>
              </a:tr>
              <a:tr h="237490">
                <a:tc>
                  <a:txBody>
                    <a:bodyPr/>
                    <a:lstStyle/>
                    <a:p>
                      <a:pPr marL="147320">
                        <a:lnSpc>
                          <a:spcPts val="1775"/>
                        </a:lnSpc>
                      </a:pPr>
                      <a:r>
                        <a:rPr sz="1650" spc="100" dirty="0">
                          <a:latin typeface="Tahoma"/>
                          <a:cs typeface="Tahoma"/>
                        </a:rPr>
                        <a:t>pods</a:t>
                      </a:r>
                      <a:endParaRPr sz="1650">
                        <a:latin typeface="Tahoma"/>
                        <a:cs typeface="Tahoma"/>
                      </a:endParaRPr>
                    </a:p>
                  </a:txBody>
                  <a:tcPr marL="0" marR="0" marT="0" marB="0">
                    <a:lnL w="9525">
                      <a:solidFill>
                        <a:srgbClr val="ED2137"/>
                      </a:solidFill>
                      <a:prstDash val="solid"/>
                    </a:lnL>
                  </a:tcPr>
                </a:tc>
                <a:tc>
                  <a:txBody>
                    <a:bodyPr/>
                    <a:lstStyle/>
                    <a:p>
                      <a:pPr marL="25209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0" dirty="0">
                          <a:latin typeface="Tahoma"/>
                          <a:cs typeface="Tahoma"/>
                        </a:rPr>
                        <a:t>[get</a:t>
                      </a:r>
                      <a:r>
                        <a:rPr sz="1650" spc="475" dirty="0">
                          <a:latin typeface="Tahoma"/>
                          <a:cs typeface="Tahoma"/>
                        </a:rPr>
                        <a:t> </a:t>
                      </a:r>
                      <a:r>
                        <a:rPr sz="1650" spc="120" dirty="0">
                          <a:latin typeface="Tahoma"/>
                          <a:cs typeface="Tahoma"/>
                        </a:rPr>
                        <a:t>watch</a:t>
                      </a:r>
                      <a:r>
                        <a:rPr sz="1650" spc="475" dirty="0">
                          <a:latin typeface="Tahoma"/>
                          <a:cs typeface="Tahoma"/>
                        </a:rPr>
                        <a:t> </a:t>
                      </a:r>
                      <a:r>
                        <a:rPr sz="1650" spc="430" dirty="0">
                          <a:latin typeface="Tahoma"/>
                          <a:cs typeface="Tahoma"/>
                        </a:rPr>
                        <a:t>list]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3"/>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252095">
                        <a:lnSpc>
                          <a:spcPts val="1775"/>
                        </a:lnSpc>
                      </a:pPr>
                      <a:r>
                        <a:rPr sz="1650" spc="280" dirty="0">
                          <a:latin typeface="Tahoma"/>
                          <a:cs typeface="Tahoma"/>
                        </a:rPr>
                        <a:t>[/api/*]</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4"/>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252095">
                        <a:lnSpc>
                          <a:spcPts val="1775"/>
                        </a:lnSpc>
                      </a:pPr>
                      <a:r>
                        <a:rPr sz="1650" spc="305" dirty="0">
                          <a:latin typeface="Tahoma"/>
                          <a:cs typeface="Tahoma"/>
                        </a:rPr>
                        <a:t>[/api]</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5"/>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252095">
                        <a:lnSpc>
                          <a:spcPts val="1775"/>
                        </a:lnSpc>
                      </a:pPr>
                      <a:r>
                        <a:rPr sz="1650" spc="275" dirty="0">
                          <a:latin typeface="Tahoma"/>
                          <a:cs typeface="Tahoma"/>
                        </a:rPr>
                        <a:t>[/apis/*]</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62865">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257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6"/>
                  </a:ext>
                </a:extLst>
              </a:tr>
              <a:tr h="339090">
                <a:tc>
                  <a:txBody>
                    <a:bodyPr/>
                    <a:lstStyle/>
                    <a:p>
                      <a:pPr marL="147320">
                        <a:lnSpc>
                          <a:spcPts val="1839"/>
                        </a:lnSpc>
                      </a:pPr>
                      <a:r>
                        <a:rPr sz="1650" spc="420" dirty="0">
                          <a:latin typeface="Tahoma"/>
                          <a:cs typeface="Tahoma"/>
                        </a:rPr>
                        <a:t>[...]</a:t>
                      </a:r>
                      <a:endParaRPr sz="1650">
                        <a:latin typeface="Tahoma"/>
                        <a:cs typeface="Tahoma"/>
                      </a:endParaRPr>
                    </a:p>
                  </a:txBody>
                  <a:tcPr marL="0" marR="0" marT="0" marB="0">
                    <a:lnL w="9525">
                      <a:solidFill>
                        <a:srgbClr val="ED2137"/>
                      </a:solidFill>
                      <a:prstDash val="solid"/>
                    </a:lnL>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R w="9525">
                      <a:solidFill>
                        <a:srgbClr val="D9D9D9"/>
                      </a:solidFill>
                      <a:prstDash val="solid"/>
                    </a:lnR>
                    <a:lnB w="9525">
                      <a:solidFill>
                        <a:srgbClr val="D9D9D9"/>
                      </a:solidFill>
                      <a:prstDash val="solid"/>
                    </a:lnB>
                  </a:tcPr>
                </a:tc>
                <a:extLst>
                  <a:ext uri="{0D108BD9-81ED-4DB2-BD59-A6C34878D82A}">
                    <a16:rowId xmlns:a16="http://schemas.microsoft.com/office/drawing/2014/main" val="10007"/>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RBAC</a:t>
            </a:r>
            <a:r>
              <a:rPr spc="-45" dirty="0"/>
              <a:t> </a:t>
            </a:r>
            <a:r>
              <a:rPr spc="345" dirty="0"/>
              <a:t>-</a:t>
            </a:r>
            <a:r>
              <a:rPr spc="-45" dirty="0"/>
              <a:t> </a:t>
            </a:r>
            <a:r>
              <a:rPr dirty="0"/>
              <a:t>AUDIT</a:t>
            </a:r>
            <a:r>
              <a:rPr spc="-40" dirty="0"/>
              <a:t> </a:t>
            </a:r>
            <a:r>
              <a:rPr spc="-25" dirty="0"/>
              <a:t>RIGHTS</a:t>
            </a:r>
            <a:r>
              <a:rPr spc="-45" dirty="0"/>
              <a:t> </a:t>
            </a:r>
            <a:r>
              <a:rPr spc="95" dirty="0"/>
              <a:t>(1/2)</a:t>
            </a:r>
          </a:p>
        </p:txBody>
      </p:sp>
      <p:pic>
        <p:nvPicPr>
          <p:cNvPr id="4" name="object 4"/>
          <p:cNvPicPr/>
          <p:nvPr/>
        </p:nvPicPr>
        <p:blipFill>
          <a:blip r:embed="rId2" cstate="print"/>
          <a:stretch>
            <a:fillRect/>
          </a:stretch>
        </p:blipFill>
        <p:spPr>
          <a:xfrm>
            <a:off x="933449" y="1647824"/>
            <a:ext cx="95250" cy="95249"/>
          </a:xfrm>
          <a:prstGeom prst="rect">
            <a:avLst/>
          </a:prstGeom>
        </p:spPr>
      </p:pic>
      <p:sp>
        <p:nvSpPr>
          <p:cNvPr id="5" name="object 5"/>
          <p:cNvSpPr txBox="1"/>
          <p:nvPr/>
        </p:nvSpPr>
        <p:spPr>
          <a:xfrm>
            <a:off x="1177924" y="1345564"/>
            <a:ext cx="8520430" cy="996950"/>
          </a:xfrm>
          <a:prstGeom prst="rect">
            <a:avLst/>
          </a:prstGeom>
        </p:spPr>
        <p:txBody>
          <a:bodyPr vert="horz" wrap="square" lIns="0" tIns="178435" rIns="0" bIns="0" rtlCol="0">
            <a:spAutoFit/>
          </a:bodyPr>
          <a:lstStyle/>
          <a:p>
            <a:pPr marL="12700">
              <a:lnSpc>
                <a:spcPct val="100000"/>
              </a:lnSpc>
              <a:spcBef>
                <a:spcPts val="1405"/>
              </a:spcBef>
            </a:pPr>
            <a:r>
              <a:rPr sz="2100" dirty="0">
                <a:solidFill>
                  <a:srgbClr val="333333"/>
                </a:solidFill>
                <a:latin typeface="Trebuchet MS"/>
                <a:cs typeface="Trebuchet MS"/>
              </a:rPr>
              <a:t>To</a:t>
            </a:r>
            <a:r>
              <a:rPr sz="2100" spc="-40" dirty="0">
                <a:solidFill>
                  <a:srgbClr val="333333"/>
                </a:solidFill>
                <a:latin typeface="Trebuchet MS"/>
                <a:cs typeface="Trebuchet MS"/>
              </a:rPr>
              <a:t> </a:t>
            </a:r>
            <a:r>
              <a:rPr sz="2100" dirty="0">
                <a:solidFill>
                  <a:srgbClr val="333333"/>
                </a:solidFill>
                <a:latin typeface="Trebuchet MS"/>
                <a:cs typeface="Trebuchet MS"/>
              </a:rPr>
              <a:t>check</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current</a:t>
            </a:r>
            <a:r>
              <a:rPr sz="2100" spc="-40" dirty="0">
                <a:solidFill>
                  <a:srgbClr val="333333"/>
                </a:solidFill>
                <a:latin typeface="Trebuchet MS"/>
                <a:cs typeface="Trebuchet MS"/>
              </a:rPr>
              <a:t> </a:t>
            </a:r>
            <a:r>
              <a:rPr sz="2100" spc="85" dirty="0">
                <a:solidFill>
                  <a:srgbClr val="333333"/>
                </a:solidFill>
                <a:latin typeface="Trebuchet MS"/>
                <a:cs typeface="Trebuchet MS"/>
              </a:rPr>
              <a:t>user</a:t>
            </a:r>
            <a:r>
              <a:rPr sz="2100" spc="-40" dirty="0">
                <a:solidFill>
                  <a:srgbClr val="333333"/>
                </a:solidFill>
                <a:latin typeface="Trebuchet MS"/>
                <a:cs typeface="Trebuchet MS"/>
              </a:rPr>
              <a:t> </a:t>
            </a:r>
            <a:r>
              <a:rPr sz="2100" dirty="0">
                <a:solidFill>
                  <a:srgbClr val="333333"/>
                </a:solidFill>
                <a:latin typeface="Trebuchet MS"/>
                <a:cs typeface="Trebuchet MS"/>
              </a:rPr>
              <a:t>rights,</a:t>
            </a:r>
            <a:r>
              <a:rPr sz="2100" spc="-35" dirty="0">
                <a:solidFill>
                  <a:srgbClr val="333333"/>
                </a:solidFill>
                <a:latin typeface="Trebuchet MS"/>
                <a:cs typeface="Trebuchet MS"/>
              </a:rPr>
              <a:t> </a:t>
            </a:r>
            <a:r>
              <a:rPr sz="2100" spc="85" dirty="0">
                <a:solidFill>
                  <a:srgbClr val="333333"/>
                </a:solidFill>
                <a:latin typeface="Trebuchet MS"/>
                <a:cs typeface="Trebuchet MS"/>
              </a:rPr>
              <a:t>you</a:t>
            </a:r>
            <a:r>
              <a:rPr sz="2100" spc="-40" dirty="0">
                <a:solidFill>
                  <a:srgbClr val="333333"/>
                </a:solidFill>
                <a:latin typeface="Trebuchet MS"/>
                <a:cs typeface="Trebuchet MS"/>
              </a:rPr>
              <a:t> </a:t>
            </a:r>
            <a:r>
              <a:rPr sz="2100" spc="90" dirty="0">
                <a:solidFill>
                  <a:srgbClr val="333333"/>
                </a:solidFill>
                <a:latin typeface="Trebuchet MS"/>
                <a:cs typeface="Trebuchet MS"/>
              </a:rPr>
              <a:t>may</a:t>
            </a:r>
            <a:r>
              <a:rPr sz="2100" spc="-40" dirty="0">
                <a:solidFill>
                  <a:srgbClr val="333333"/>
                </a:solidFill>
                <a:latin typeface="Trebuchet MS"/>
                <a:cs typeface="Trebuchet MS"/>
              </a:rPr>
              <a:t> </a:t>
            </a:r>
            <a:r>
              <a:rPr sz="2100" spc="105" dirty="0">
                <a:solidFill>
                  <a:srgbClr val="333333"/>
                </a:solidFill>
                <a:latin typeface="Trebuchet MS"/>
                <a:cs typeface="Trebuchet MS"/>
              </a:rPr>
              <a:t>use</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60" dirty="0">
                <a:solidFill>
                  <a:srgbClr val="333333"/>
                </a:solidFill>
                <a:latin typeface="Trebuchet MS"/>
                <a:cs typeface="Trebuchet MS"/>
              </a:rPr>
              <a:t>command:</a:t>
            </a:r>
            <a:endParaRPr sz="2100">
              <a:latin typeface="Trebuchet MS"/>
              <a:cs typeface="Trebuchet MS"/>
            </a:endParaRPr>
          </a:p>
          <a:p>
            <a:pPr marL="12700">
              <a:lnSpc>
                <a:spcPct val="100000"/>
              </a:lnSpc>
              <a:spcBef>
                <a:spcPts val="1305"/>
              </a:spcBef>
            </a:pPr>
            <a:r>
              <a:rPr sz="2100" spc="-95" dirty="0">
                <a:solidFill>
                  <a:srgbClr val="333333"/>
                </a:solidFill>
                <a:latin typeface="Trebuchet MS"/>
                <a:cs typeface="Trebuchet MS"/>
              </a:rPr>
              <a:t>it</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75" dirty="0">
                <a:solidFill>
                  <a:srgbClr val="333333"/>
                </a:solidFill>
                <a:latin typeface="Trebuchet MS"/>
                <a:cs typeface="Trebuchet MS"/>
              </a:rPr>
              <a:t>permissions</a:t>
            </a:r>
            <a:r>
              <a:rPr sz="2100" spc="10" dirty="0">
                <a:solidFill>
                  <a:srgbClr val="333333"/>
                </a:solidFill>
                <a:latin typeface="Trebuchet MS"/>
                <a:cs typeface="Trebuchet MS"/>
              </a:rPr>
              <a:t> </a:t>
            </a:r>
            <a:r>
              <a:rPr sz="2100" dirty="0">
                <a:solidFill>
                  <a:srgbClr val="333333"/>
                </a:solidFill>
                <a:latin typeface="Trebuchet MS"/>
                <a:cs typeface="Trebuchet MS"/>
              </a:rPr>
              <a:t>associated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65" dirty="0">
                <a:solidFill>
                  <a:srgbClr val="333333"/>
                </a:solidFill>
                <a:latin typeface="Trebuchet MS"/>
                <a:cs typeface="Trebuchet MS"/>
              </a:rPr>
              <a:t>previous</a:t>
            </a:r>
            <a:r>
              <a:rPr sz="2100" spc="10" dirty="0">
                <a:solidFill>
                  <a:srgbClr val="333333"/>
                </a:solidFill>
                <a:latin typeface="Trebuchet MS"/>
                <a:cs typeface="Trebuchet MS"/>
              </a:rPr>
              <a:t> </a:t>
            </a:r>
            <a:r>
              <a:rPr sz="2100" dirty="0">
                <a:solidFill>
                  <a:srgbClr val="ED2137"/>
                </a:solidFill>
                <a:latin typeface="Trebuchet MS"/>
                <a:cs typeface="Trebuchet MS"/>
              </a:rPr>
              <a:t>Role</a:t>
            </a:r>
            <a:r>
              <a:rPr sz="2100" spc="10" dirty="0">
                <a:solidFill>
                  <a:srgbClr val="ED2137"/>
                </a:solidFill>
                <a:latin typeface="Trebuchet MS"/>
                <a:cs typeface="Trebuchet MS"/>
              </a:rPr>
              <a:t> </a:t>
            </a:r>
            <a:r>
              <a:rPr sz="2100" dirty="0">
                <a:solidFill>
                  <a:srgbClr val="333333"/>
                </a:solidFill>
                <a:latin typeface="Trebuchet MS"/>
                <a:cs typeface="Trebuchet MS"/>
              </a:rPr>
              <a:t>with</a:t>
            </a:r>
            <a:r>
              <a:rPr sz="2100" spc="10" dirty="0">
                <a:solidFill>
                  <a:srgbClr val="333333"/>
                </a:solidFill>
                <a:latin typeface="Trebuchet MS"/>
                <a:cs typeface="Trebuchet MS"/>
              </a:rPr>
              <a:t> </a:t>
            </a:r>
            <a:r>
              <a:rPr sz="2100" spc="50" dirty="0">
                <a:solidFill>
                  <a:srgbClr val="333333"/>
                </a:solidFill>
                <a:latin typeface="Trebuchet MS"/>
                <a:cs typeface="Trebuchet MS"/>
              </a:rPr>
              <a:t>pod-</a:t>
            </a:r>
            <a:r>
              <a:rPr sz="2100" spc="40" dirty="0">
                <a:solidFill>
                  <a:srgbClr val="333333"/>
                </a:solidFill>
                <a:latin typeface="Trebuchet MS"/>
                <a:cs typeface="Trebuchet MS"/>
              </a:rPr>
              <a:t>reader</a:t>
            </a:r>
            <a:endParaRPr sz="2100">
              <a:latin typeface="Trebuchet MS"/>
              <a:cs typeface="Trebuchet MS"/>
            </a:endParaRPr>
          </a:p>
        </p:txBody>
      </p:sp>
      <p:pic>
        <p:nvPicPr>
          <p:cNvPr id="6" name="object 6"/>
          <p:cNvPicPr/>
          <p:nvPr/>
        </p:nvPicPr>
        <p:blipFill>
          <a:blip r:embed="rId2" cstate="print"/>
          <a:stretch>
            <a:fillRect/>
          </a:stretch>
        </p:blipFill>
        <p:spPr>
          <a:xfrm>
            <a:off x="933449" y="2133599"/>
            <a:ext cx="95250" cy="95249"/>
          </a:xfrm>
          <a:prstGeom prst="rect">
            <a:avLst/>
          </a:prstGeom>
        </p:spPr>
      </p:pic>
      <p:pic>
        <p:nvPicPr>
          <p:cNvPr id="7" name="object 7"/>
          <p:cNvPicPr/>
          <p:nvPr/>
        </p:nvPicPr>
        <p:blipFill>
          <a:blip r:embed="rId3" cstate="print"/>
          <a:stretch>
            <a:fillRect/>
          </a:stretch>
        </p:blipFill>
        <p:spPr>
          <a:xfrm>
            <a:off x="962229" y="2708429"/>
            <a:ext cx="135675" cy="158594"/>
          </a:xfrm>
          <a:prstGeom prst="rect">
            <a:avLst/>
          </a:prstGeom>
        </p:spPr>
      </p:pic>
    </p:spTree>
    <p:extLst>
      <p:ext uri="{BB962C8B-B14F-4D97-AF65-F5344CB8AC3E}">
        <p14:creationId xmlns:p14="http://schemas.microsoft.com/office/powerpoint/2010/main" val="337906800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2090737"/>
          <a:ext cx="12204697" cy="3288665"/>
        </p:xfrm>
        <a:graphic>
          <a:graphicData uri="http://schemas.openxmlformats.org/drawingml/2006/table">
            <a:tbl>
              <a:tblPr firstRow="1" bandRow="1">
                <a:tableStyleId>{2D5ABB26-0587-4C30-8999-92F81FD0307C}</a:tableStyleId>
              </a:tblPr>
              <a:tblGrid>
                <a:gridCol w="6014085">
                  <a:extLst>
                    <a:ext uri="{9D8B030D-6E8A-4147-A177-3AD203B41FA5}">
                      <a16:colId xmlns:a16="http://schemas.microsoft.com/office/drawing/2014/main" val="20000"/>
                    </a:ext>
                  </a:extLst>
                </a:gridCol>
                <a:gridCol w="1766569">
                  <a:extLst>
                    <a:ext uri="{9D8B030D-6E8A-4147-A177-3AD203B41FA5}">
                      <a16:colId xmlns:a16="http://schemas.microsoft.com/office/drawing/2014/main" val="20001"/>
                    </a:ext>
                  </a:extLst>
                </a:gridCol>
                <a:gridCol w="757554">
                  <a:extLst>
                    <a:ext uri="{9D8B030D-6E8A-4147-A177-3AD203B41FA5}">
                      <a16:colId xmlns:a16="http://schemas.microsoft.com/office/drawing/2014/main" val="20002"/>
                    </a:ext>
                  </a:extLst>
                </a:gridCol>
                <a:gridCol w="1262379">
                  <a:extLst>
                    <a:ext uri="{9D8B030D-6E8A-4147-A177-3AD203B41FA5}">
                      <a16:colId xmlns:a16="http://schemas.microsoft.com/office/drawing/2014/main" val="20003"/>
                    </a:ext>
                  </a:extLst>
                </a:gridCol>
                <a:gridCol w="883920">
                  <a:extLst>
                    <a:ext uri="{9D8B030D-6E8A-4147-A177-3AD203B41FA5}">
                      <a16:colId xmlns:a16="http://schemas.microsoft.com/office/drawing/2014/main" val="20004"/>
                    </a:ext>
                  </a:extLst>
                </a:gridCol>
                <a:gridCol w="1520190">
                  <a:extLst>
                    <a:ext uri="{9D8B030D-6E8A-4147-A177-3AD203B41FA5}">
                      <a16:colId xmlns:a16="http://schemas.microsoft.com/office/drawing/2014/main" val="20005"/>
                    </a:ext>
                  </a:extLst>
                </a:gridCol>
              </a:tblGrid>
              <a:tr h="574675">
                <a:tc>
                  <a:txBody>
                    <a:bodyPr/>
                    <a:lstStyle/>
                    <a:p>
                      <a:pPr marL="147320" marR="2451735" indent="252095">
                        <a:lnSpc>
                          <a:spcPts val="1880"/>
                        </a:lnSpc>
                        <a:spcBef>
                          <a:spcPts val="665"/>
                        </a:spcBef>
                      </a:pPr>
                      <a:r>
                        <a:rPr sz="1650" spc="245" dirty="0">
                          <a:latin typeface="Tahoma"/>
                          <a:cs typeface="Tahoma"/>
                        </a:rPr>
                        <a:t>kubectl</a:t>
                      </a:r>
                      <a:r>
                        <a:rPr sz="1650" spc="475" dirty="0">
                          <a:latin typeface="Tahoma"/>
                          <a:cs typeface="Tahoma"/>
                        </a:rPr>
                        <a:t> </a:t>
                      </a:r>
                      <a:r>
                        <a:rPr sz="1650" spc="170" dirty="0">
                          <a:latin typeface="Tahoma"/>
                          <a:cs typeface="Tahoma"/>
                        </a:rPr>
                        <a:t>auth</a:t>
                      </a:r>
                      <a:r>
                        <a:rPr sz="1650" spc="475" dirty="0">
                          <a:latin typeface="Tahoma"/>
                          <a:cs typeface="Tahoma"/>
                        </a:rPr>
                        <a:t> </a:t>
                      </a:r>
                      <a:r>
                        <a:rPr sz="1650" spc="315" dirty="0">
                          <a:latin typeface="Tahoma"/>
                          <a:cs typeface="Tahoma"/>
                        </a:rPr>
                        <a:t>can-</a:t>
                      </a:r>
                      <a:r>
                        <a:rPr sz="1650" spc="150" dirty="0">
                          <a:latin typeface="Tahoma"/>
                          <a:cs typeface="Tahoma"/>
                        </a:rPr>
                        <a:t>i</a:t>
                      </a:r>
                      <a:r>
                        <a:rPr sz="1650" spc="475" dirty="0">
                          <a:latin typeface="Tahoma"/>
                          <a:cs typeface="Tahoma"/>
                        </a:rPr>
                        <a:t> </a:t>
                      </a:r>
                      <a:r>
                        <a:rPr sz="1650" spc="500" dirty="0">
                          <a:solidFill>
                            <a:srgbClr val="ED9900"/>
                          </a:solidFill>
                          <a:latin typeface="Tahoma"/>
                          <a:cs typeface="Tahoma"/>
                        </a:rPr>
                        <a:t>--</a:t>
                      </a:r>
                      <a:r>
                        <a:rPr sz="1650" spc="405" dirty="0">
                          <a:solidFill>
                            <a:srgbClr val="ED9900"/>
                          </a:solidFill>
                          <a:latin typeface="Tahoma"/>
                          <a:cs typeface="Tahoma"/>
                        </a:rPr>
                        <a:t>list </a:t>
                      </a:r>
                      <a:r>
                        <a:rPr sz="1650" spc="150" dirty="0">
                          <a:latin typeface="Tahoma"/>
                          <a:cs typeface="Tahoma"/>
                        </a:rPr>
                        <a:t>Resources</a:t>
                      </a:r>
                      <a:endParaRPr sz="1650">
                        <a:latin typeface="Tahoma"/>
                        <a:cs typeface="Tahoma"/>
                      </a:endParaRPr>
                    </a:p>
                  </a:txBody>
                  <a:tcPr marL="0" marR="0" marT="84455" marB="0">
                    <a:lnL w="9525">
                      <a:solidFill>
                        <a:srgbClr val="ED2137"/>
                      </a:solidFill>
                      <a:prstDash val="solid"/>
                    </a:lnL>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89230">
                        <a:lnSpc>
                          <a:spcPts val="1914"/>
                        </a:lnSpc>
                      </a:pPr>
                      <a:r>
                        <a:rPr sz="1650" spc="140" dirty="0">
                          <a:latin typeface="Tahoma"/>
                          <a:cs typeface="Tahoma"/>
                        </a:rPr>
                        <a:t>Non-</a:t>
                      </a:r>
                      <a:r>
                        <a:rPr sz="1650" spc="120" dirty="0">
                          <a:latin typeface="Tahoma"/>
                          <a:cs typeface="Tahoma"/>
                        </a:rPr>
                        <a:t>Resource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62865">
                        <a:lnSpc>
                          <a:spcPts val="1914"/>
                        </a:lnSpc>
                      </a:pPr>
                      <a:r>
                        <a:rPr sz="1650" spc="50" dirty="0">
                          <a:latin typeface="Tahoma"/>
                          <a:cs typeface="Tahoma"/>
                        </a:rPr>
                        <a:t>URLs</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89230">
                        <a:lnSpc>
                          <a:spcPts val="1914"/>
                        </a:lnSpc>
                      </a:pPr>
                      <a:r>
                        <a:rPr sz="1650" spc="145" dirty="0">
                          <a:latin typeface="Tahoma"/>
                          <a:cs typeface="Tahoma"/>
                        </a:rPr>
                        <a:t>Resource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62865">
                        <a:lnSpc>
                          <a:spcPts val="1914"/>
                        </a:lnSpc>
                      </a:pPr>
                      <a:r>
                        <a:rPr sz="1650" spc="-10" dirty="0">
                          <a:latin typeface="Tahoma"/>
                          <a:cs typeface="Tahoma"/>
                        </a:rPr>
                        <a:t>Names</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89230">
                        <a:lnSpc>
                          <a:spcPts val="1914"/>
                        </a:lnSpc>
                      </a:pPr>
                      <a:r>
                        <a:rPr sz="1650" spc="160" dirty="0">
                          <a:latin typeface="Tahoma"/>
                          <a:cs typeface="Tahoma"/>
                        </a:rPr>
                        <a:t>Verbs</a:t>
                      </a:r>
                      <a:endParaRPr sz="1650">
                        <a:latin typeface="Tahoma"/>
                        <a:cs typeface="Tahoma"/>
                      </a:endParaRPr>
                    </a:p>
                  </a:txBody>
                  <a:tcPr marL="0" marR="0" marT="78105" marB="0">
                    <a:lnR w="9525">
                      <a:solidFill>
                        <a:srgbClr val="D9D9D9"/>
                      </a:solidFill>
                      <a:prstDash val="solid"/>
                    </a:lnR>
                    <a:lnT w="9525">
                      <a:solidFill>
                        <a:srgbClr val="D9D9D9"/>
                      </a:solidFill>
                      <a:prstDash val="solid"/>
                    </a:lnT>
                  </a:tcPr>
                </a:tc>
                <a:extLst>
                  <a:ext uri="{0D108BD9-81ED-4DB2-BD59-A6C34878D82A}">
                    <a16:rowId xmlns:a16="http://schemas.microsoft.com/office/drawing/2014/main" val="10000"/>
                  </a:ext>
                </a:extLst>
              </a:tr>
              <a:tr h="237490">
                <a:tc>
                  <a:txBody>
                    <a:bodyPr/>
                    <a:lstStyle/>
                    <a:p>
                      <a:pPr marL="147320">
                        <a:lnSpc>
                          <a:spcPts val="1775"/>
                        </a:lnSpc>
                      </a:pPr>
                      <a:r>
                        <a:rPr sz="1650" spc="195" dirty="0">
                          <a:latin typeface="Tahoma"/>
                          <a:cs typeface="Tahoma"/>
                        </a:rPr>
                        <a:t>*.*</a:t>
                      </a:r>
                      <a:endParaRPr sz="1650">
                        <a:latin typeface="Tahoma"/>
                        <a:cs typeface="Tahoma"/>
                      </a:endParaRPr>
                    </a:p>
                  </a:txBody>
                  <a:tcPr marL="0" marR="0" marT="0" marB="0">
                    <a:lnL w="9525">
                      <a:solidFill>
                        <a:srgbClr val="ED2137"/>
                      </a:solidFill>
                      <a:prstDash val="solid"/>
                    </a:lnL>
                  </a:tcPr>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40" dirty="0">
                          <a:latin typeface="Tahoma"/>
                          <a:cs typeface="Tahoma"/>
                        </a:rPr>
                        <a: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1"/>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40"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40" dirty="0">
                          <a:latin typeface="Tahoma"/>
                          <a:cs typeface="Tahoma"/>
                        </a:rPr>
                        <a: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2"/>
                  </a:ext>
                </a:extLst>
              </a:tr>
              <a:tr h="237490">
                <a:tc>
                  <a:txBody>
                    <a:bodyPr/>
                    <a:lstStyle/>
                    <a:p>
                      <a:pPr marL="147320">
                        <a:lnSpc>
                          <a:spcPts val="1775"/>
                        </a:lnSpc>
                      </a:pPr>
                      <a:r>
                        <a:rPr sz="1650" spc="250" dirty="0">
                          <a:latin typeface="Tahoma"/>
                          <a:cs typeface="Tahoma"/>
                        </a:rPr>
                        <a:t>selfsubjectaccessreviews.authorization.k8s.io</a:t>
                      </a:r>
                      <a:endParaRPr sz="1650">
                        <a:latin typeface="Tahoma"/>
                        <a:cs typeface="Tahoma"/>
                      </a:endParaRPr>
                    </a:p>
                  </a:txBody>
                  <a:tcPr marL="0" marR="0" marT="0" marB="0">
                    <a:lnL w="9525">
                      <a:solidFill>
                        <a:srgbClr val="ED2137"/>
                      </a:solidFill>
                      <a:prstDash val="solid"/>
                    </a:lnL>
                  </a:tcPr>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[create]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3"/>
                  </a:ext>
                </a:extLst>
              </a:tr>
              <a:tr h="237490">
                <a:tc>
                  <a:txBody>
                    <a:bodyPr/>
                    <a:lstStyle/>
                    <a:p>
                      <a:pPr marL="147320">
                        <a:lnSpc>
                          <a:spcPts val="1775"/>
                        </a:lnSpc>
                      </a:pPr>
                      <a:r>
                        <a:rPr sz="1650" spc="265" dirty="0">
                          <a:latin typeface="Tahoma"/>
                          <a:cs typeface="Tahoma"/>
                        </a:rPr>
                        <a:t>selfsubjectrulesreviews.authorization.k8s.io</a:t>
                      </a:r>
                      <a:endParaRPr sz="1650">
                        <a:latin typeface="Tahoma"/>
                        <a:cs typeface="Tahoma"/>
                      </a:endParaRPr>
                    </a:p>
                  </a:txBody>
                  <a:tcPr marL="0" marR="0" marT="0" marB="0">
                    <a:lnL w="9525">
                      <a:solidFill>
                        <a:srgbClr val="ED2137"/>
                      </a:solidFill>
                      <a:prstDash val="solid"/>
                    </a:lnL>
                  </a:tcPr>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[create]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4"/>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80" dirty="0">
                          <a:latin typeface="Tahoma"/>
                          <a:cs typeface="Tahoma"/>
                        </a:rPr>
                        <a:t>[/api/*]</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5"/>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305" dirty="0">
                          <a:latin typeface="Tahoma"/>
                          <a:cs typeface="Tahoma"/>
                        </a:rPr>
                        <a:t>[/api]</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6"/>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75" dirty="0">
                          <a:latin typeface="Tahoma"/>
                          <a:cs typeface="Tahoma"/>
                        </a:rPr>
                        <a:t>[/apis/*]</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7"/>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95" dirty="0">
                          <a:latin typeface="Tahoma"/>
                          <a:cs typeface="Tahoma"/>
                        </a:rPr>
                        <a:t>[/apis]</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8"/>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65" dirty="0">
                          <a:latin typeface="Tahoma"/>
                          <a:cs typeface="Tahoma"/>
                        </a:rPr>
                        <a:t>[/version]</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254" dirty="0">
                          <a:latin typeface="Tahoma"/>
                          <a:cs typeface="Tahoma"/>
                        </a:rPr>
                        <a:t>[get]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9"/>
                  </a:ext>
                </a:extLst>
              </a:tr>
              <a:tr h="237490">
                <a:tc>
                  <a:txBody>
                    <a:bodyPr/>
                    <a:lstStyle/>
                    <a:p>
                      <a:pPr>
                        <a:lnSpc>
                          <a:spcPct val="100000"/>
                        </a:lnSpc>
                      </a:pPr>
                      <a:endParaRPr sz="1400">
                        <a:latin typeface="Times New Roman"/>
                        <a:cs typeface="Times New Roman"/>
                      </a:endParaRPr>
                    </a:p>
                  </a:txBody>
                  <a:tcPr marL="0" marR="0" marT="0" marB="0">
                    <a:lnL w="9525">
                      <a:solidFill>
                        <a:srgbClr val="ED2137"/>
                      </a:solidFill>
                      <a:prstDash val="solid"/>
                    </a:lnL>
                  </a:tcPr>
                </a:tc>
                <a:tc>
                  <a:txBody>
                    <a:bodyPr/>
                    <a:lstStyle/>
                    <a:p>
                      <a:pPr marL="189230">
                        <a:lnSpc>
                          <a:spcPts val="1775"/>
                        </a:lnSpc>
                      </a:pPr>
                      <a:r>
                        <a:rPr sz="1650" spc="265" dirty="0">
                          <a:latin typeface="Tahoma"/>
                          <a:cs typeface="Tahoma"/>
                        </a:rPr>
                        <a:t>[/version]</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325" dirty="0">
                          <a:latin typeface="Tahoma"/>
                          <a:cs typeface="Tahoma"/>
                        </a:rPr>
                        <a:t>[]</a:t>
                      </a:r>
                      <a:endParaRPr sz="1650">
                        <a:latin typeface="Tahoma"/>
                        <a:cs typeface="Tahoma"/>
                      </a:endParaRPr>
                    </a:p>
                  </a:txBody>
                  <a:tcPr marL="0" marR="0" marT="0" marB="0"/>
                </a:tc>
                <a:tc>
                  <a:txBody>
                    <a:bodyPr/>
                    <a:lstStyle/>
                    <a:p>
                      <a:pPr>
                        <a:lnSpc>
                          <a:spcPct val="100000"/>
                        </a:lnSpc>
                      </a:pPr>
                      <a:endParaRPr sz="1400">
                        <a:latin typeface="Times New Roman"/>
                        <a:cs typeface="Times New Roman"/>
                      </a:endParaRPr>
                    </a:p>
                  </a:txBody>
                  <a:tcPr marL="0" marR="0" marT="0" marB="0"/>
                </a:tc>
                <a:tc>
                  <a:txBody>
                    <a:bodyPr/>
                    <a:lstStyle/>
                    <a:p>
                      <a:pPr>
                        <a:lnSpc>
                          <a:spcPct val="100000"/>
                        </a:lnSpc>
                      </a:pPr>
                      <a:endParaRPr sz="1400">
                        <a:latin typeface="Times New Roman"/>
                        <a:cs typeface="Times New Roman"/>
                      </a:endParaRPr>
                    </a:p>
                  </a:txBody>
                  <a:tcPr marL="0" marR="0" marT="0" marB="0">
                    <a:lnR w="9525">
                      <a:solidFill>
                        <a:srgbClr val="D9D9D9"/>
                      </a:solidFill>
                      <a:prstDash val="solid"/>
                    </a:lnR>
                  </a:tcPr>
                </a:tc>
                <a:extLst>
                  <a:ext uri="{0D108BD9-81ED-4DB2-BD59-A6C34878D82A}">
                    <a16:rowId xmlns:a16="http://schemas.microsoft.com/office/drawing/2014/main" val="10010"/>
                  </a:ext>
                </a:extLst>
              </a:tr>
              <a:tr h="339090">
                <a:tc>
                  <a:txBody>
                    <a:bodyPr/>
                    <a:lstStyle/>
                    <a:p>
                      <a:pPr marL="147320">
                        <a:lnSpc>
                          <a:spcPts val="1839"/>
                        </a:lnSpc>
                      </a:pPr>
                      <a:r>
                        <a:rPr sz="1650" spc="420" dirty="0">
                          <a:latin typeface="Tahoma"/>
                          <a:cs typeface="Tahoma"/>
                        </a:rPr>
                        <a:t>[...]</a:t>
                      </a:r>
                      <a:endParaRPr sz="1650">
                        <a:latin typeface="Tahoma"/>
                        <a:cs typeface="Tahoma"/>
                      </a:endParaRPr>
                    </a:p>
                  </a:txBody>
                  <a:tcPr marL="0" marR="0" marT="0" marB="0">
                    <a:lnL w="9525">
                      <a:solidFill>
                        <a:srgbClr val="ED2137"/>
                      </a:solidFill>
                      <a:prstDash val="solid"/>
                    </a:lnL>
                    <a:lnB w="9525">
                      <a:solidFill>
                        <a:srgbClr val="D9D9D9"/>
                      </a:solidFill>
                      <a:prstDash val="solid"/>
                    </a:lnB>
                  </a:tcPr>
                </a:tc>
                <a:tc>
                  <a:txBody>
                    <a:bodyPr/>
                    <a:lstStyle/>
                    <a:p>
                      <a:pPr>
                        <a:lnSpc>
                          <a:spcPct val="100000"/>
                        </a:lnSpc>
                      </a:pPr>
                      <a:endParaRPr sz="17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7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7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7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700">
                        <a:latin typeface="Times New Roman"/>
                        <a:cs typeface="Times New Roman"/>
                      </a:endParaRPr>
                    </a:p>
                  </a:txBody>
                  <a:tcPr marL="0" marR="0" marT="0" marB="0">
                    <a:lnR w="9525">
                      <a:solidFill>
                        <a:srgbClr val="D9D9D9"/>
                      </a:solidFill>
                      <a:prstDash val="solid"/>
                    </a:lnR>
                    <a:lnB w="9525">
                      <a:solidFill>
                        <a:srgbClr val="D9D9D9"/>
                      </a:solidFill>
                      <a:prstDash val="solid"/>
                    </a:lnB>
                  </a:tcPr>
                </a:tc>
                <a:extLst>
                  <a:ext uri="{0D108BD9-81ED-4DB2-BD59-A6C34878D82A}">
                    <a16:rowId xmlns:a16="http://schemas.microsoft.com/office/drawing/2014/main" val="10011"/>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RBAC</a:t>
            </a:r>
            <a:r>
              <a:rPr spc="-45" dirty="0"/>
              <a:t> </a:t>
            </a:r>
            <a:r>
              <a:rPr spc="345" dirty="0"/>
              <a:t>-</a:t>
            </a:r>
            <a:r>
              <a:rPr spc="-45" dirty="0"/>
              <a:t> </a:t>
            </a:r>
            <a:r>
              <a:rPr dirty="0"/>
              <a:t>AUDIT</a:t>
            </a:r>
            <a:r>
              <a:rPr spc="-40" dirty="0"/>
              <a:t> </a:t>
            </a:r>
            <a:r>
              <a:rPr spc="-25" dirty="0"/>
              <a:t>RIGHTS</a:t>
            </a:r>
            <a:r>
              <a:rPr spc="-45" dirty="0"/>
              <a:t> </a:t>
            </a:r>
            <a:r>
              <a:rPr spc="95" dirty="0"/>
              <a:t>(2/2)</a:t>
            </a:r>
          </a:p>
        </p:txBody>
      </p:sp>
      <p:sp>
        <p:nvSpPr>
          <p:cNvPr id="4" name="object 4"/>
          <p:cNvSpPr txBox="1"/>
          <p:nvPr/>
        </p:nvSpPr>
        <p:spPr>
          <a:xfrm>
            <a:off x="796924" y="1511300"/>
            <a:ext cx="496443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Exemple</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rights</a:t>
            </a:r>
            <a:r>
              <a:rPr sz="2100" spc="45" dirty="0">
                <a:solidFill>
                  <a:srgbClr val="333333"/>
                </a:solidFill>
                <a:latin typeface="Trebuchet MS"/>
                <a:cs typeface="Trebuchet MS"/>
              </a:rPr>
              <a:t> </a:t>
            </a:r>
            <a:r>
              <a:rPr sz="2100" dirty="0">
                <a:solidFill>
                  <a:srgbClr val="333333"/>
                </a:solidFill>
                <a:latin typeface="Trebuchet MS"/>
                <a:cs typeface="Trebuchet MS"/>
              </a:rPr>
              <a:t>with</a:t>
            </a:r>
            <a:r>
              <a:rPr sz="2100" spc="45" dirty="0">
                <a:solidFill>
                  <a:srgbClr val="333333"/>
                </a:solidFill>
                <a:latin typeface="Trebuchet MS"/>
                <a:cs typeface="Trebuchet MS"/>
              </a:rPr>
              <a:t> </a:t>
            </a:r>
            <a:r>
              <a:rPr sz="2100" spc="80" dirty="0">
                <a:solidFill>
                  <a:srgbClr val="333333"/>
                </a:solidFill>
                <a:latin typeface="Trebuchet MS"/>
                <a:cs typeface="Trebuchet MS"/>
              </a:rPr>
              <a:t>admin</a:t>
            </a:r>
            <a:r>
              <a:rPr sz="2100" spc="50" dirty="0">
                <a:solidFill>
                  <a:srgbClr val="333333"/>
                </a:solidFill>
                <a:latin typeface="Trebuchet MS"/>
                <a:cs typeface="Trebuchet MS"/>
              </a:rPr>
              <a:t> </a:t>
            </a:r>
            <a:r>
              <a:rPr sz="2100" spc="-10" dirty="0">
                <a:solidFill>
                  <a:srgbClr val="333333"/>
                </a:solidFill>
                <a:latin typeface="Trebuchet MS"/>
                <a:cs typeface="Trebuchet MS"/>
              </a:rPr>
              <a:t>privileges:</a:t>
            </a:r>
            <a:endParaRPr sz="2100">
              <a:latin typeface="Trebuchet MS"/>
              <a:cs typeface="Trebuchet MS"/>
            </a:endParaRPr>
          </a:p>
        </p:txBody>
      </p:sp>
      <p:pic>
        <p:nvPicPr>
          <p:cNvPr id="5" name="object 5"/>
          <p:cNvPicPr/>
          <p:nvPr/>
        </p:nvPicPr>
        <p:blipFill>
          <a:blip r:embed="rId2" cstate="print"/>
          <a:stretch>
            <a:fillRect/>
          </a:stretch>
        </p:blipFill>
        <p:spPr>
          <a:xfrm>
            <a:off x="981465" y="2213343"/>
            <a:ext cx="103240" cy="198704"/>
          </a:xfrm>
          <a:prstGeom prst="rect">
            <a:avLst/>
          </a:prstGeom>
        </p:spPr>
      </p:pic>
    </p:spTree>
    <p:extLst>
      <p:ext uri="{BB962C8B-B14F-4D97-AF65-F5344CB8AC3E}">
        <p14:creationId xmlns:p14="http://schemas.microsoft.com/office/powerpoint/2010/main" val="26980435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4219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4219574"/>
            <a:ext cx="12211050" cy="1638300"/>
            <a:chOff x="809624" y="4219574"/>
            <a:chExt cx="12211050" cy="1638300"/>
          </a:xfrm>
        </p:grpSpPr>
        <p:sp>
          <p:nvSpPr>
            <p:cNvPr id="4" name="object 4"/>
            <p:cNvSpPr/>
            <p:nvPr/>
          </p:nvSpPr>
          <p:spPr>
            <a:xfrm>
              <a:off x="809612" y="421957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421957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4346943"/>
              <a:ext cx="103240" cy="198704"/>
            </a:xfrm>
            <a:prstGeom prst="rect">
              <a:avLst/>
            </a:prstGeom>
          </p:spPr>
        </p:pic>
        <p:pic>
          <p:nvPicPr>
            <p:cNvPr id="7" name="object 7"/>
            <p:cNvPicPr/>
            <p:nvPr/>
          </p:nvPicPr>
          <p:blipFill>
            <a:blip r:embed="rId2" cstate="print"/>
            <a:stretch>
              <a:fillRect/>
            </a:stretch>
          </p:blipFill>
          <p:spPr>
            <a:xfrm>
              <a:off x="981465" y="5299443"/>
              <a:ext cx="103240" cy="198704"/>
            </a:xfrm>
            <a:prstGeom prst="rect">
              <a:avLst/>
            </a:prstGeom>
          </p:spPr>
        </p:pic>
      </p:gr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0" dirty="0"/>
              <a:t>SERVICE</a:t>
            </a:r>
            <a:r>
              <a:rPr spc="-135" dirty="0"/>
              <a:t> </a:t>
            </a:r>
            <a:r>
              <a:rPr spc="-50" dirty="0"/>
              <a:t>ACCOUNTS</a:t>
            </a:r>
            <a:r>
              <a:rPr spc="-150" dirty="0"/>
              <a:t> </a:t>
            </a:r>
            <a:r>
              <a:rPr spc="95" dirty="0"/>
              <a:t>(1/3)</a:t>
            </a:r>
          </a:p>
        </p:txBody>
      </p:sp>
      <p:pic>
        <p:nvPicPr>
          <p:cNvPr id="9" name="object 9"/>
          <p:cNvPicPr/>
          <p:nvPr/>
        </p:nvPicPr>
        <p:blipFill>
          <a:blip r:embed="rId3" cstate="print"/>
          <a:stretch>
            <a:fillRect/>
          </a:stretch>
        </p:blipFill>
        <p:spPr>
          <a:xfrm>
            <a:off x="933449" y="1647824"/>
            <a:ext cx="95250" cy="95249"/>
          </a:xfrm>
          <a:prstGeom prst="rect">
            <a:avLst/>
          </a:prstGeom>
        </p:spPr>
      </p:pic>
      <p:pic>
        <p:nvPicPr>
          <p:cNvPr id="10" name="object 10"/>
          <p:cNvPicPr/>
          <p:nvPr/>
        </p:nvPicPr>
        <p:blipFill>
          <a:blip r:embed="rId3" cstate="print"/>
          <a:stretch>
            <a:fillRect/>
          </a:stretch>
        </p:blipFill>
        <p:spPr>
          <a:xfrm>
            <a:off x="933449" y="2181224"/>
            <a:ext cx="95250" cy="95249"/>
          </a:xfrm>
          <a:prstGeom prst="rect">
            <a:avLst/>
          </a:prstGeom>
        </p:spPr>
      </p:pic>
      <p:pic>
        <p:nvPicPr>
          <p:cNvPr id="11" name="object 11"/>
          <p:cNvPicPr/>
          <p:nvPr/>
        </p:nvPicPr>
        <p:blipFill>
          <a:blip r:embed="rId3" cstate="print"/>
          <a:stretch>
            <a:fillRect/>
          </a:stretch>
        </p:blipFill>
        <p:spPr>
          <a:xfrm>
            <a:off x="933449" y="2981324"/>
            <a:ext cx="95250" cy="95249"/>
          </a:xfrm>
          <a:prstGeom prst="rect">
            <a:avLst/>
          </a:prstGeom>
        </p:spPr>
      </p:pic>
      <p:pic>
        <p:nvPicPr>
          <p:cNvPr id="12" name="object 12"/>
          <p:cNvPicPr/>
          <p:nvPr/>
        </p:nvPicPr>
        <p:blipFill>
          <a:blip r:embed="rId3" cstate="print"/>
          <a:stretch>
            <a:fillRect/>
          </a:stretch>
        </p:blipFill>
        <p:spPr>
          <a:xfrm>
            <a:off x="933449" y="3514724"/>
            <a:ext cx="95250" cy="95249"/>
          </a:xfrm>
          <a:prstGeom prst="rect">
            <a:avLst/>
          </a:prstGeom>
        </p:spPr>
      </p:pic>
      <p:sp>
        <p:nvSpPr>
          <p:cNvPr id="13" name="object 13"/>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spc="90" dirty="0">
                <a:solidFill>
                  <a:srgbClr val="333333"/>
                </a:solidFill>
              </a:rPr>
              <a:t>User</a:t>
            </a:r>
            <a:r>
              <a:rPr u="none" spc="-65" dirty="0">
                <a:solidFill>
                  <a:srgbClr val="333333"/>
                </a:solidFill>
              </a:rPr>
              <a:t> </a:t>
            </a:r>
            <a:r>
              <a:rPr u="none" spc="50" dirty="0">
                <a:solidFill>
                  <a:srgbClr val="333333"/>
                </a:solidFill>
              </a:rPr>
              <a:t>accounts</a:t>
            </a:r>
            <a:r>
              <a:rPr u="none" spc="-60" dirty="0">
                <a:solidFill>
                  <a:srgbClr val="333333"/>
                </a:solidFill>
              </a:rPr>
              <a:t> </a:t>
            </a:r>
            <a:r>
              <a:rPr u="none" dirty="0">
                <a:solidFill>
                  <a:srgbClr val="333333"/>
                </a:solidFill>
              </a:rPr>
              <a:t>are</a:t>
            </a:r>
            <a:r>
              <a:rPr u="none" spc="-60" dirty="0">
                <a:solidFill>
                  <a:srgbClr val="333333"/>
                </a:solidFill>
              </a:rPr>
              <a:t> </a:t>
            </a:r>
            <a:r>
              <a:rPr u="none" spc="55" dirty="0">
                <a:solidFill>
                  <a:srgbClr val="333333"/>
                </a:solidFill>
              </a:rPr>
              <a:t>meant</a:t>
            </a:r>
            <a:r>
              <a:rPr u="none" spc="-60" dirty="0">
                <a:solidFill>
                  <a:srgbClr val="333333"/>
                </a:solidFill>
              </a:rPr>
              <a:t> </a:t>
            </a:r>
            <a:r>
              <a:rPr u="none" dirty="0">
                <a:solidFill>
                  <a:srgbClr val="333333"/>
                </a:solidFill>
              </a:rPr>
              <a:t>to</a:t>
            </a:r>
            <a:r>
              <a:rPr u="none" spc="-65" dirty="0">
                <a:solidFill>
                  <a:srgbClr val="333333"/>
                </a:solidFill>
              </a:rPr>
              <a:t> </a:t>
            </a:r>
            <a:r>
              <a:rPr u="none" spc="55" dirty="0">
                <a:solidFill>
                  <a:srgbClr val="333333"/>
                </a:solidFill>
              </a:rPr>
              <a:t>be</a:t>
            </a:r>
            <a:r>
              <a:rPr u="none" spc="-60" dirty="0">
                <a:solidFill>
                  <a:srgbClr val="333333"/>
                </a:solidFill>
              </a:rPr>
              <a:t> </a:t>
            </a:r>
            <a:r>
              <a:rPr u="none" spc="95" dirty="0">
                <a:solidFill>
                  <a:srgbClr val="333333"/>
                </a:solidFill>
              </a:rPr>
              <a:t>used</a:t>
            </a:r>
            <a:r>
              <a:rPr u="none" spc="-60" dirty="0">
                <a:solidFill>
                  <a:srgbClr val="333333"/>
                </a:solidFill>
              </a:rPr>
              <a:t> </a:t>
            </a:r>
            <a:r>
              <a:rPr u="none" spc="55" dirty="0">
                <a:solidFill>
                  <a:srgbClr val="333333"/>
                </a:solidFill>
              </a:rPr>
              <a:t>by</a:t>
            </a:r>
            <a:r>
              <a:rPr u="none" spc="-60" dirty="0">
                <a:solidFill>
                  <a:srgbClr val="333333"/>
                </a:solidFill>
              </a:rPr>
              <a:t> </a:t>
            </a:r>
            <a:r>
              <a:rPr u="none" spc="65" dirty="0">
                <a:solidFill>
                  <a:srgbClr val="333333"/>
                </a:solidFill>
              </a:rPr>
              <a:t>humans.</a:t>
            </a:r>
          </a:p>
          <a:p>
            <a:pPr marL="371475" marR="365760">
              <a:lnSpc>
                <a:spcPts val="2100"/>
              </a:lnSpc>
              <a:spcBef>
                <a:spcPts val="2100"/>
              </a:spcBef>
            </a:pPr>
            <a:r>
              <a:rPr u="none" spc="60" dirty="0">
                <a:solidFill>
                  <a:srgbClr val="333333"/>
                </a:solidFill>
              </a:rPr>
              <a:t>But</a:t>
            </a:r>
            <a:r>
              <a:rPr u="none" spc="-60" dirty="0">
                <a:solidFill>
                  <a:srgbClr val="333333"/>
                </a:solidFill>
              </a:rPr>
              <a:t> </a:t>
            </a:r>
            <a:r>
              <a:rPr u="none" spc="85" dirty="0">
                <a:solidFill>
                  <a:srgbClr val="333333"/>
                </a:solidFill>
              </a:rPr>
              <a:t>when</a:t>
            </a:r>
            <a:r>
              <a:rPr u="none" spc="-60" dirty="0">
                <a:solidFill>
                  <a:srgbClr val="333333"/>
                </a:solidFill>
              </a:rPr>
              <a:t> </a:t>
            </a:r>
            <a:r>
              <a:rPr u="none" spc="65" dirty="0">
                <a:solidFill>
                  <a:srgbClr val="333333"/>
                </a:solidFill>
              </a:rPr>
              <a:t>a</a:t>
            </a:r>
            <a:r>
              <a:rPr u="none" spc="-60" dirty="0">
                <a:solidFill>
                  <a:srgbClr val="333333"/>
                </a:solidFill>
              </a:rPr>
              <a:t> </a:t>
            </a:r>
            <a:r>
              <a:rPr u="none" spc="100" dirty="0"/>
              <a:t>Pod</a:t>
            </a:r>
            <a:r>
              <a:rPr u="none" spc="-60" dirty="0"/>
              <a:t> </a:t>
            </a:r>
            <a:r>
              <a:rPr u="none" spc="80" dirty="0">
                <a:solidFill>
                  <a:srgbClr val="333333"/>
                </a:solidFill>
              </a:rPr>
              <a:t>running</a:t>
            </a:r>
            <a:r>
              <a:rPr u="none" spc="-55" dirty="0">
                <a:solidFill>
                  <a:srgbClr val="333333"/>
                </a:solidFill>
              </a:rPr>
              <a:t> </a:t>
            </a:r>
            <a:r>
              <a:rPr u="none" dirty="0">
                <a:solidFill>
                  <a:srgbClr val="333333"/>
                </a:solidFill>
              </a:rPr>
              <a:t>in</a:t>
            </a:r>
            <a:r>
              <a:rPr u="none" spc="-60" dirty="0">
                <a:solidFill>
                  <a:srgbClr val="333333"/>
                </a:solidFill>
              </a:rPr>
              <a:t> </a:t>
            </a:r>
            <a:r>
              <a:rPr u="none" dirty="0">
                <a:solidFill>
                  <a:srgbClr val="333333"/>
                </a:solidFill>
              </a:rPr>
              <a:t>the</a:t>
            </a:r>
            <a:r>
              <a:rPr u="none" spc="-60" dirty="0">
                <a:solidFill>
                  <a:srgbClr val="333333"/>
                </a:solidFill>
              </a:rPr>
              <a:t> </a:t>
            </a:r>
            <a:r>
              <a:rPr u="none" dirty="0">
                <a:solidFill>
                  <a:srgbClr val="333333"/>
                </a:solidFill>
              </a:rPr>
              <a:t>cluster</a:t>
            </a:r>
            <a:r>
              <a:rPr u="none" spc="-60" dirty="0">
                <a:solidFill>
                  <a:srgbClr val="333333"/>
                </a:solidFill>
              </a:rPr>
              <a:t> </a:t>
            </a:r>
            <a:r>
              <a:rPr u="none" spc="65" dirty="0">
                <a:solidFill>
                  <a:srgbClr val="333333"/>
                </a:solidFill>
              </a:rPr>
              <a:t>wants</a:t>
            </a:r>
            <a:r>
              <a:rPr u="none" spc="-60" dirty="0">
                <a:solidFill>
                  <a:srgbClr val="333333"/>
                </a:solidFill>
              </a:rPr>
              <a:t> </a:t>
            </a:r>
            <a:r>
              <a:rPr u="none" dirty="0">
                <a:solidFill>
                  <a:srgbClr val="333333"/>
                </a:solidFill>
              </a:rPr>
              <a:t>to</a:t>
            </a:r>
            <a:r>
              <a:rPr u="none" spc="-55" dirty="0">
                <a:solidFill>
                  <a:srgbClr val="333333"/>
                </a:solidFill>
              </a:rPr>
              <a:t> </a:t>
            </a:r>
            <a:r>
              <a:rPr u="none" spc="50" dirty="0">
                <a:solidFill>
                  <a:srgbClr val="333333"/>
                </a:solidFill>
              </a:rPr>
              <a:t>access</a:t>
            </a:r>
            <a:r>
              <a:rPr u="none" spc="-60" dirty="0">
                <a:solidFill>
                  <a:srgbClr val="333333"/>
                </a:solidFill>
              </a:rPr>
              <a:t> </a:t>
            </a:r>
            <a:r>
              <a:rPr u="none" dirty="0">
                <a:solidFill>
                  <a:srgbClr val="333333"/>
                </a:solidFill>
              </a:rPr>
              <a:t>the</a:t>
            </a:r>
            <a:r>
              <a:rPr u="none" spc="-60" dirty="0">
                <a:solidFill>
                  <a:srgbClr val="333333"/>
                </a:solidFill>
              </a:rPr>
              <a:t> </a:t>
            </a:r>
            <a:r>
              <a:rPr u="none" spc="60" dirty="0">
                <a:solidFill>
                  <a:srgbClr val="333333"/>
                </a:solidFill>
              </a:rPr>
              <a:t>Kubernetes</a:t>
            </a:r>
            <a:r>
              <a:rPr u="none" spc="-60" dirty="0">
                <a:solidFill>
                  <a:srgbClr val="333333"/>
                </a:solidFill>
              </a:rPr>
              <a:t> </a:t>
            </a:r>
            <a:r>
              <a:rPr u="none" spc="50" dirty="0">
                <a:solidFill>
                  <a:srgbClr val="333333"/>
                </a:solidFill>
              </a:rPr>
              <a:t>API</a:t>
            </a:r>
            <a:r>
              <a:rPr u="none" spc="-60" dirty="0">
                <a:solidFill>
                  <a:srgbClr val="333333"/>
                </a:solidFill>
              </a:rPr>
              <a:t> </a:t>
            </a:r>
            <a:r>
              <a:rPr u="none" dirty="0">
                <a:solidFill>
                  <a:srgbClr val="333333"/>
                </a:solidFill>
              </a:rPr>
              <a:t>server,</a:t>
            </a:r>
            <a:r>
              <a:rPr u="none" spc="-55" dirty="0">
                <a:solidFill>
                  <a:srgbClr val="333333"/>
                </a:solidFill>
              </a:rPr>
              <a:t> </a:t>
            </a:r>
            <a:r>
              <a:rPr u="none" spc="-95" dirty="0">
                <a:solidFill>
                  <a:srgbClr val="333333"/>
                </a:solidFill>
              </a:rPr>
              <a:t>it</a:t>
            </a:r>
            <a:r>
              <a:rPr u="none" spc="-60" dirty="0">
                <a:solidFill>
                  <a:srgbClr val="333333"/>
                </a:solidFill>
              </a:rPr>
              <a:t> </a:t>
            </a:r>
            <a:r>
              <a:rPr u="none" spc="85" dirty="0">
                <a:solidFill>
                  <a:srgbClr val="333333"/>
                </a:solidFill>
              </a:rPr>
              <a:t>needs</a:t>
            </a:r>
            <a:r>
              <a:rPr u="none" spc="-60" dirty="0">
                <a:solidFill>
                  <a:srgbClr val="333333"/>
                </a:solidFill>
              </a:rPr>
              <a:t> </a:t>
            </a:r>
            <a:r>
              <a:rPr u="none" spc="-25" dirty="0">
                <a:solidFill>
                  <a:srgbClr val="333333"/>
                </a:solidFill>
              </a:rPr>
              <a:t>to </a:t>
            </a:r>
            <a:r>
              <a:rPr u="none" spc="105" dirty="0">
                <a:solidFill>
                  <a:srgbClr val="333333"/>
                </a:solidFill>
              </a:rPr>
              <a:t>use</a:t>
            </a:r>
            <a:r>
              <a:rPr u="none" spc="15" dirty="0">
                <a:solidFill>
                  <a:srgbClr val="333333"/>
                </a:solidFill>
              </a:rPr>
              <a:t> </a:t>
            </a:r>
            <a:r>
              <a:rPr u="none" spc="65" dirty="0">
                <a:solidFill>
                  <a:srgbClr val="333333"/>
                </a:solidFill>
              </a:rPr>
              <a:t>a</a:t>
            </a:r>
            <a:r>
              <a:rPr u="none" spc="20" dirty="0">
                <a:solidFill>
                  <a:srgbClr val="333333"/>
                </a:solidFill>
              </a:rPr>
              <a:t> </a:t>
            </a:r>
            <a:r>
              <a:rPr u="none" dirty="0">
                <a:solidFill>
                  <a:srgbClr val="333333"/>
                </a:solidFill>
              </a:rPr>
              <a:t>service</a:t>
            </a:r>
            <a:r>
              <a:rPr u="none" spc="15" dirty="0">
                <a:solidFill>
                  <a:srgbClr val="333333"/>
                </a:solidFill>
              </a:rPr>
              <a:t> </a:t>
            </a:r>
            <a:r>
              <a:rPr u="none" dirty="0">
                <a:solidFill>
                  <a:srgbClr val="333333"/>
                </a:solidFill>
              </a:rPr>
              <a:t>account</a:t>
            </a:r>
            <a:r>
              <a:rPr u="none" spc="20" dirty="0">
                <a:solidFill>
                  <a:srgbClr val="333333"/>
                </a:solidFill>
              </a:rPr>
              <a:t> </a:t>
            </a:r>
            <a:r>
              <a:rPr u="none" spc="-10" dirty="0">
                <a:solidFill>
                  <a:srgbClr val="333333"/>
                </a:solidFill>
              </a:rPr>
              <a:t>instead.</a:t>
            </a:r>
          </a:p>
          <a:p>
            <a:pPr marL="371475">
              <a:lnSpc>
                <a:spcPct val="100000"/>
              </a:lnSpc>
              <a:spcBef>
                <a:spcPts val="1680"/>
              </a:spcBef>
            </a:pPr>
            <a:r>
              <a:rPr u="none" dirty="0">
                <a:solidFill>
                  <a:srgbClr val="333333"/>
                </a:solidFill>
              </a:rPr>
              <a:t>Service</a:t>
            </a:r>
            <a:r>
              <a:rPr u="none" spc="-50" dirty="0">
                <a:solidFill>
                  <a:srgbClr val="333333"/>
                </a:solidFill>
              </a:rPr>
              <a:t> </a:t>
            </a:r>
            <a:r>
              <a:rPr u="none" spc="50" dirty="0">
                <a:solidFill>
                  <a:srgbClr val="333333"/>
                </a:solidFill>
              </a:rPr>
              <a:t>accounts</a:t>
            </a:r>
            <a:r>
              <a:rPr u="none" spc="-50" dirty="0">
                <a:solidFill>
                  <a:srgbClr val="333333"/>
                </a:solidFill>
              </a:rPr>
              <a:t> </a:t>
            </a:r>
            <a:r>
              <a:rPr u="none" dirty="0">
                <a:solidFill>
                  <a:srgbClr val="333333"/>
                </a:solidFill>
              </a:rPr>
              <a:t>are</a:t>
            </a:r>
            <a:r>
              <a:rPr u="none" spc="-45" dirty="0">
                <a:solidFill>
                  <a:srgbClr val="333333"/>
                </a:solidFill>
              </a:rPr>
              <a:t> </a:t>
            </a:r>
            <a:r>
              <a:rPr u="none" spc="-10" dirty="0">
                <a:solidFill>
                  <a:srgbClr val="333333"/>
                </a:solidFill>
              </a:rPr>
              <a:t>just</a:t>
            </a:r>
            <a:r>
              <a:rPr u="none" spc="-50" dirty="0">
                <a:solidFill>
                  <a:srgbClr val="333333"/>
                </a:solidFill>
              </a:rPr>
              <a:t> </a:t>
            </a:r>
            <a:r>
              <a:rPr u="none" spc="-20" dirty="0">
                <a:solidFill>
                  <a:srgbClr val="333333"/>
                </a:solidFill>
              </a:rPr>
              <a:t>like</a:t>
            </a:r>
            <a:r>
              <a:rPr u="none" spc="-45" dirty="0">
                <a:solidFill>
                  <a:srgbClr val="333333"/>
                </a:solidFill>
              </a:rPr>
              <a:t> </a:t>
            </a:r>
            <a:r>
              <a:rPr u="none" spc="85" dirty="0">
                <a:solidFill>
                  <a:srgbClr val="333333"/>
                </a:solidFill>
              </a:rPr>
              <a:t>user</a:t>
            </a:r>
            <a:r>
              <a:rPr u="none" spc="-50" dirty="0">
                <a:solidFill>
                  <a:srgbClr val="333333"/>
                </a:solidFill>
              </a:rPr>
              <a:t> </a:t>
            </a:r>
            <a:r>
              <a:rPr u="none" spc="50" dirty="0">
                <a:solidFill>
                  <a:srgbClr val="333333"/>
                </a:solidFill>
              </a:rPr>
              <a:t>accounts</a:t>
            </a:r>
            <a:r>
              <a:rPr u="none" spc="-50" dirty="0">
                <a:solidFill>
                  <a:srgbClr val="333333"/>
                </a:solidFill>
              </a:rPr>
              <a:t> </a:t>
            </a:r>
            <a:r>
              <a:rPr u="none" spc="50" dirty="0">
                <a:solidFill>
                  <a:srgbClr val="333333"/>
                </a:solidFill>
              </a:rPr>
              <a:t>but</a:t>
            </a:r>
            <a:r>
              <a:rPr u="none" spc="-45" dirty="0">
                <a:solidFill>
                  <a:srgbClr val="333333"/>
                </a:solidFill>
              </a:rPr>
              <a:t> </a:t>
            </a:r>
            <a:r>
              <a:rPr u="none" dirty="0">
                <a:solidFill>
                  <a:srgbClr val="333333"/>
                </a:solidFill>
              </a:rPr>
              <a:t>for</a:t>
            </a:r>
            <a:r>
              <a:rPr u="none" spc="-50" dirty="0">
                <a:solidFill>
                  <a:srgbClr val="333333"/>
                </a:solidFill>
              </a:rPr>
              <a:t> </a:t>
            </a:r>
            <a:r>
              <a:rPr u="none" spc="70" dirty="0">
                <a:solidFill>
                  <a:srgbClr val="333333"/>
                </a:solidFill>
              </a:rPr>
              <a:t>non-</a:t>
            </a:r>
            <a:r>
              <a:rPr u="none" spc="65" dirty="0">
                <a:solidFill>
                  <a:srgbClr val="333333"/>
                </a:solidFill>
              </a:rPr>
              <a:t>humans.</a:t>
            </a:r>
          </a:p>
          <a:p>
            <a:pPr marL="371475" marR="2079625">
              <a:lnSpc>
                <a:spcPts val="2100"/>
              </a:lnSpc>
              <a:spcBef>
                <a:spcPts val="2100"/>
              </a:spcBef>
            </a:pPr>
            <a:r>
              <a:rPr u="none" dirty="0">
                <a:solidFill>
                  <a:srgbClr val="333333"/>
                </a:solidFill>
              </a:rPr>
              <a:t>Service</a:t>
            </a:r>
            <a:r>
              <a:rPr u="none" spc="20" dirty="0">
                <a:solidFill>
                  <a:srgbClr val="333333"/>
                </a:solidFill>
              </a:rPr>
              <a:t> </a:t>
            </a:r>
            <a:r>
              <a:rPr u="none" spc="50" dirty="0">
                <a:solidFill>
                  <a:srgbClr val="333333"/>
                </a:solidFill>
              </a:rPr>
              <a:t>accounts</a:t>
            </a:r>
            <a:r>
              <a:rPr u="none" spc="20" dirty="0">
                <a:solidFill>
                  <a:srgbClr val="333333"/>
                </a:solidFill>
              </a:rPr>
              <a:t> </a:t>
            </a:r>
            <a:r>
              <a:rPr u="none" dirty="0">
                <a:solidFill>
                  <a:srgbClr val="333333"/>
                </a:solidFill>
              </a:rPr>
              <a:t>are</a:t>
            </a:r>
            <a:r>
              <a:rPr u="none" spc="20" dirty="0">
                <a:solidFill>
                  <a:srgbClr val="333333"/>
                </a:solidFill>
              </a:rPr>
              <a:t> </a:t>
            </a:r>
            <a:r>
              <a:rPr u="none" dirty="0">
                <a:solidFill>
                  <a:srgbClr val="333333"/>
                </a:solidFill>
              </a:rPr>
              <a:t>automatically</a:t>
            </a:r>
            <a:r>
              <a:rPr u="none" spc="25" dirty="0">
                <a:solidFill>
                  <a:srgbClr val="333333"/>
                </a:solidFill>
              </a:rPr>
              <a:t> </a:t>
            </a:r>
            <a:r>
              <a:rPr u="none" dirty="0">
                <a:solidFill>
                  <a:srgbClr val="333333"/>
                </a:solidFill>
              </a:rPr>
              <a:t>created</a:t>
            </a:r>
            <a:r>
              <a:rPr u="none" spc="20" dirty="0">
                <a:solidFill>
                  <a:srgbClr val="333333"/>
                </a:solidFill>
              </a:rPr>
              <a:t> </a:t>
            </a:r>
            <a:r>
              <a:rPr u="none" spc="100" dirty="0">
                <a:solidFill>
                  <a:srgbClr val="333333"/>
                </a:solidFill>
              </a:rPr>
              <a:t>and</a:t>
            </a:r>
            <a:r>
              <a:rPr u="none" spc="20" dirty="0">
                <a:solidFill>
                  <a:srgbClr val="333333"/>
                </a:solidFill>
              </a:rPr>
              <a:t> </a:t>
            </a:r>
            <a:r>
              <a:rPr u="none" dirty="0">
                <a:solidFill>
                  <a:srgbClr val="333333"/>
                </a:solidFill>
              </a:rPr>
              <a:t>associated</a:t>
            </a:r>
            <a:r>
              <a:rPr u="none" spc="25" dirty="0">
                <a:solidFill>
                  <a:srgbClr val="333333"/>
                </a:solidFill>
              </a:rPr>
              <a:t> </a:t>
            </a:r>
            <a:r>
              <a:rPr u="none" dirty="0">
                <a:solidFill>
                  <a:srgbClr val="333333"/>
                </a:solidFill>
              </a:rPr>
              <a:t>with</a:t>
            </a:r>
            <a:r>
              <a:rPr u="none" spc="20" dirty="0">
                <a:solidFill>
                  <a:srgbClr val="333333"/>
                </a:solidFill>
              </a:rPr>
              <a:t> </a:t>
            </a:r>
            <a:r>
              <a:rPr u="none" spc="114" dirty="0"/>
              <a:t>Pods</a:t>
            </a:r>
            <a:r>
              <a:rPr u="none" spc="20" dirty="0"/>
              <a:t> </a:t>
            </a:r>
            <a:r>
              <a:rPr u="none" spc="85" dirty="0">
                <a:solidFill>
                  <a:srgbClr val="333333"/>
                </a:solidFill>
              </a:rPr>
              <a:t>when</a:t>
            </a:r>
            <a:r>
              <a:rPr u="none" spc="20" dirty="0">
                <a:solidFill>
                  <a:srgbClr val="333333"/>
                </a:solidFill>
              </a:rPr>
              <a:t> </a:t>
            </a:r>
            <a:r>
              <a:rPr u="none" spc="-25" dirty="0">
                <a:solidFill>
                  <a:srgbClr val="333333"/>
                </a:solidFill>
              </a:rPr>
              <a:t>the </a:t>
            </a:r>
            <a:r>
              <a:rPr u="none" dirty="0"/>
              <a:t>ServiceAccount</a:t>
            </a:r>
            <a:r>
              <a:rPr u="none" spc="85" dirty="0"/>
              <a:t> </a:t>
            </a:r>
            <a:r>
              <a:rPr u="none" spc="80" dirty="0">
                <a:solidFill>
                  <a:srgbClr val="333333"/>
                </a:solidFill>
              </a:rPr>
              <a:t>admission</a:t>
            </a:r>
            <a:r>
              <a:rPr u="none" spc="85" dirty="0">
                <a:solidFill>
                  <a:srgbClr val="333333"/>
                </a:solidFill>
              </a:rPr>
              <a:t> </a:t>
            </a:r>
            <a:r>
              <a:rPr u="none" dirty="0">
                <a:solidFill>
                  <a:srgbClr val="333333"/>
                </a:solidFill>
              </a:rPr>
              <a:t>controller</a:t>
            </a:r>
            <a:r>
              <a:rPr u="none" spc="85" dirty="0">
                <a:solidFill>
                  <a:srgbClr val="333333"/>
                </a:solidFill>
              </a:rPr>
              <a:t> </a:t>
            </a:r>
            <a:r>
              <a:rPr u="none" dirty="0">
                <a:solidFill>
                  <a:srgbClr val="333333"/>
                </a:solidFill>
              </a:rPr>
              <a:t>is</a:t>
            </a:r>
            <a:r>
              <a:rPr u="none" spc="85" dirty="0">
                <a:solidFill>
                  <a:srgbClr val="333333"/>
                </a:solidFill>
              </a:rPr>
              <a:t> </a:t>
            </a:r>
            <a:r>
              <a:rPr u="none" spc="-10" dirty="0">
                <a:solidFill>
                  <a:srgbClr val="333333"/>
                </a:solidFill>
              </a:rPr>
              <a:t>enabled.</a:t>
            </a:r>
          </a:p>
          <a:p>
            <a:pPr>
              <a:lnSpc>
                <a:spcPct val="100000"/>
              </a:lnSpc>
              <a:spcBef>
                <a:spcPts val="285"/>
              </a:spcBef>
            </a:pPr>
            <a:endParaRPr u="none" spc="-10" dirty="0">
              <a:solidFill>
                <a:srgbClr val="333333"/>
              </a:solidFill>
            </a:endParaRPr>
          </a:p>
          <a:p>
            <a:pPr marL="142875" marR="8508365" indent="252095">
              <a:lnSpc>
                <a:spcPts val="1880"/>
              </a:lnSpc>
              <a:tabLst>
                <a:tab pos="1403985" algn="l"/>
                <a:tab pos="2665730" algn="l"/>
              </a:tabLst>
            </a:pP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215" dirty="0">
                <a:solidFill>
                  <a:srgbClr val="000000"/>
                </a:solidFill>
                <a:latin typeface="Tahoma"/>
                <a:cs typeface="Tahoma"/>
              </a:rPr>
              <a:t>get</a:t>
            </a:r>
            <a:r>
              <a:rPr sz="1650" u="none" spc="475" dirty="0">
                <a:solidFill>
                  <a:srgbClr val="000000"/>
                </a:solidFill>
                <a:latin typeface="Tahoma"/>
                <a:cs typeface="Tahoma"/>
              </a:rPr>
              <a:t> </a:t>
            </a:r>
            <a:r>
              <a:rPr sz="1650" u="none" spc="210" dirty="0">
                <a:solidFill>
                  <a:srgbClr val="000000"/>
                </a:solidFill>
                <a:latin typeface="Tahoma"/>
                <a:cs typeface="Tahoma"/>
              </a:rPr>
              <a:t>serviceaccount </a:t>
            </a:r>
            <a:r>
              <a:rPr sz="1650" u="none" spc="-20" dirty="0">
                <a:solidFill>
                  <a:srgbClr val="000000"/>
                </a:solidFill>
                <a:latin typeface="Tahoma"/>
                <a:cs typeface="Tahoma"/>
              </a:rPr>
              <a:t>NAME</a:t>
            </a:r>
            <a:r>
              <a:rPr sz="1650" u="none" dirty="0">
                <a:solidFill>
                  <a:srgbClr val="000000"/>
                </a:solidFill>
                <a:latin typeface="Tahoma"/>
                <a:cs typeface="Tahoma"/>
              </a:rPr>
              <a:t>	</a:t>
            </a:r>
            <a:r>
              <a:rPr sz="1650" u="none" spc="-10" dirty="0">
                <a:solidFill>
                  <a:srgbClr val="000000"/>
                </a:solidFill>
                <a:latin typeface="Tahoma"/>
                <a:cs typeface="Tahoma"/>
              </a:rPr>
              <a:t>SECRETS</a:t>
            </a:r>
            <a:r>
              <a:rPr sz="1650" u="none" dirty="0">
                <a:solidFill>
                  <a:srgbClr val="000000"/>
                </a:solidFill>
                <a:latin typeface="Tahoma"/>
                <a:cs typeface="Tahoma"/>
              </a:rPr>
              <a:t>	</a:t>
            </a:r>
            <a:r>
              <a:rPr sz="1650" u="none" spc="-25" dirty="0">
                <a:solidFill>
                  <a:srgbClr val="000000"/>
                </a:solidFill>
                <a:latin typeface="Tahoma"/>
                <a:cs typeface="Tahoma"/>
              </a:rPr>
              <a:t>AGE</a:t>
            </a:r>
            <a:endParaRPr sz="1650" dirty="0">
              <a:latin typeface="Tahoma"/>
              <a:cs typeface="Tahoma"/>
            </a:endParaRPr>
          </a:p>
          <a:p>
            <a:pPr marL="142875">
              <a:lnSpc>
                <a:spcPts val="1825"/>
              </a:lnSpc>
              <a:tabLst>
                <a:tab pos="1403985" algn="l"/>
                <a:tab pos="2665730" algn="l"/>
              </a:tabLst>
            </a:pPr>
            <a:r>
              <a:rPr sz="1650" u="none" spc="260" dirty="0">
                <a:solidFill>
                  <a:srgbClr val="000000"/>
                </a:solidFill>
                <a:latin typeface="Tahoma"/>
                <a:cs typeface="Tahoma"/>
              </a:rPr>
              <a:t>default</a:t>
            </a:r>
            <a:r>
              <a:rPr sz="1650" u="none" dirty="0">
                <a:solidFill>
                  <a:srgbClr val="000000"/>
                </a:solidFill>
                <a:latin typeface="Tahoma"/>
                <a:cs typeface="Tahoma"/>
              </a:rPr>
              <a:t>	</a:t>
            </a:r>
            <a:r>
              <a:rPr sz="1650" u="none" spc="40" dirty="0">
                <a:solidFill>
                  <a:srgbClr val="000000"/>
                </a:solidFill>
                <a:latin typeface="Tahoma"/>
                <a:cs typeface="Tahoma"/>
              </a:rPr>
              <a:t>0</a:t>
            </a:r>
            <a:r>
              <a:rPr sz="1650" u="none" dirty="0">
                <a:solidFill>
                  <a:srgbClr val="000000"/>
                </a:solidFill>
                <a:latin typeface="Tahoma"/>
                <a:cs typeface="Tahoma"/>
              </a:rPr>
              <a:t>	</a:t>
            </a:r>
            <a:r>
              <a:rPr sz="1650" u="none" spc="45" dirty="0">
                <a:solidFill>
                  <a:srgbClr val="000000"/>
                </a:solidFill>
                <a:latin typeface="Tahoma"/>
                <a:cs typeface="Tahoma"/>
              </a:rPr>
              <a:t>3h</a:t>
            </a:r>
            <a:endParaRPr sz="1650" dirty="0">
              <a:latin typeface="Tahoma"/>
              <a:cs typeface="Tahoma"/>
            </a:endParaRPr>
          </a:p>
          <a:p>
            <a:pPr marL="142875" marR="4218940" indent="252095">
              <a:lnSpc>
                <a:spcPts val="1880"/>
              </a:lnSpc>
              <a:spcBef>
                <a:spcPts val="1914"/>
              </a:spcBef>
            </a:pPr>
            <a:r>
              <a:rPr sz="1650" u="none" spc="245" dirty="0">
                <a:solidFill>
                  <a:srgbClr val="000000"/>
                </a:solidFill>
                <a:latin typeface="Tahoma"/>
                <a:cs typeface="Tahoma"/>
              </a:rPr>
              <a:t>kubectl</a:t>
            </a:r>
            <a:r>
              <a:rPr sz="1650" u="none" spc="5" dirty="0">
                <a:solidFill>
                  <a:srgbClr val="000000"/>
                </a:solidFill>
                <a:latin typeface="Tahoma"/>
                <a:cs typeface="Tahoma"/>
              </a:rPr>
              <a:t>  </a:t>
            </a:r>
            <a:r>
              <a:rPr sz="1650" u="none" spc="215" dirty="0">
                <a:solidFill>
                  <a:srgbClr val="000000"/>
                </a:solidFill>
                <a:latin typeface="Tahoma"/>
                <a:cs typeface="Tahoma"/>
              </a:rPr>
              <a:t>get</a:t>
            </a:r>
            <a:r>
              <a:rPr sz="1650" u="none" spc="10" dirty="0">
                <a:solidFill>
                  <a:srgbClr val="000000"/>
                </a:solidFill>
                <a:latin typeface="Tahoma"/>
                <a:cs typeface="Tahoma"/>
              </a:rPr>
              <a:t>  </a:t>
            </a:r>
            <a:r>
              <a:rPr sz="1650" u="none" spc="120" dirty="0">
                <a:solidFill>
                  <a:srgbClr val="000000"/>
                </a:solidFill>
                <a:latin typeface="Tahoma"/>
                <a:cs typeface="Tahoma"/>
              </a:rPr>
              <a:t>pods</a:t>
            </a:r>
            <a:r>
              <a:rPr sz="1650" u="none" spc="10" dirty="0">
                <a:solidFill>
                  <a:srgbClr val="000000"/>
                </a:solidFill>
                <a:latin typeface="Tahoma"/>
                <a:cs typeface="Tahoma"/>
              </a:rPr>
              <a:t>  </a:t>
            </a:r>
            <a:r>
              <a:rPr sz="1650" u="none" dirty="0">
                <a:solidFill>
                  <a:srgbClr val="DD4A67"/>
                </a:solidFill>
                <a:latin typeface="Tahoma"/>
                <a:cs typeface="Tahoma"/>
              </a:rPr>
              <a:t>whoami</a:t>
            </a:r>
            <a:r>
              <a:rPr sz="1650" u="none" spc="10" dirty="0">
                <a:solidFill>
                  <a:srgbClr val="DD4A67"/>
                </a:solidFill>
                <a:latin typeface="Tahoma"/>
                <a:cs typeface="Tahoma"/>
              </a:rPr>
              <a:t>  </a:t>
            </a:r>
            <a:r>
              <a:rPr sz="1650" u="none" spc="190" dirty="0">
                <a:solidFill>
                  <a:srgbClr val="ED9900"/>
                </a:solidFill>
                <a:latin typeface="Tahoma"/>
                <a:cs typeface="Tahoma"/>
              </a:rPr>
              <a:t>-</a:t>
            </a:r>
            <a:r>
              <a:rPr sz="1650" u="none" spc="285" dirty="0">
                <a:solidFill>
                  <a:srgbClr val="ED9900"/>
                </a:solidFill>
                <a:latin typeface="Tahoma"/>
                <a:cs typeface="Tahoma"/>
              </a:rPr>
              <a:t>o</a:t>
            </a:r>
            <a:r>
              <a:rPr sz="1650" u="none" spc="10" dirty="0">
                <a:solidFill>
                  <a:srgbClr val="ED9900"/>
                </a:solidFill>
                <a:latin typeface="Tahoma"/>
                <a:cs typeface="Tahoma"/>
              </a:rPr>
              <a:t>  </a:t>
            </a:r>
            <a:r>
              <a:rPr sz="1650" u="none" spc="225" dirty="0">
                <a:solidFill>
                  <a:srgbClr val="ED9900"/>
                </a:solidFill>
                <a:latin typeface="Tahoma"/>
                <a:cs typeface="Tahoma"/>
              </a:rPr>
              <a:t>jsonpath</a:t>
            </a:r>
            <a:r>
              <a:rPr sz="1650" u="none" spc="225" dirty="0">
                <a:solidFill>
                  <a:srgbClr val="996E3A"/>
                </a:solidFill>
                <a:latin typeface="Tahoma"/>
                <a:cs typeface="Tahoma"/>
              </a:rPr>
              <a:t>=</a:t>
            </a:r>
            <a:r>
              <a:rPr sz="1650" u="none" spc="225" dirty="0">
                <a:solidFill>
                  <a:srgbClr val="669900"/>
                </a:solidFill>
                <a:latin typeface="Tahoma"/>
                <a:cs typeface="Tahoma"/>
              </a:rPr>
              <a:t>'{.spec.serviceAccount}' </a:t>
            </a:r>
            <a:r>
              <a:rPr sz="1650" u="none" spc="260" dirty="0">
                <a:solidFill>
                  <a:srgbClr val="000000"/>
                </a:solidFill>
                <a:latin typeface="Tahoma"/>
                <a:cs typeface="Tahoma"/>
              </a:rPr>
              <a:t>default</a:t>
            </a:r>
            <a:endParaRPr sz="1650" dirty="0">
              <a:latin typeface="Tahoma"/>
              <a:cs typeface="Tahoma"/>
            </a:endParaRPr>
          </a:p>
        </p:txBody>
      </p:sp>
    </p:spTree>
    <p:extLst>
      <p:ext uri="{BB962C8B-B14F-4D97-AF65-F5344CB8AC3E}">
        <p14:creationId xmlns:p14="http://schemas.microsoft.com/office/powerpoint/2010/main" val="331600835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2114550"/>
            <a:chOff x="809624" y="2085974"/>
            <a:chExt cx="12211050" cy="2114550"/>
          </a:xfrm>
        </p:grpSpPr>
        <p:sp>
          <p:nvSpPr>
            <p:cNvPr id="4" name="object 4"/>
            <p:cNvSpPr/>
            <p:nvPr/>
          </p:nvSpPr>
          <p:spPr>
            <a:xfrm>
              <a:off x="809612" y="2085974"/>
              <a:ext cx="12211050" cy="2114550"/>
            </a:xfrm>
            <a:custGeom>
              <a:avLst/>
              <a:gdLst/>
              <a:ahLst/>
              <a:cxnLst/>
              <a:rect l="l" t="t" r="r" b="b"/>
              <a:pathLst>
                <a:path w="12211050" h="2114550">
                  <a:moveTo>
                    <a:pt x="12211050" y="0"/>
                  </a:moveTo>
                  <a:lnTo>
                    <a:pt x="12201525" y="0"/>
                  </a:lnTo>
                  <a:lnTo>
                    <a:pt x="12201525" y="2105025"/>
                  </a:lnTo>
                  <a:lnTo>
                    <a:pt x="0" y="2105025"/>
                  </a:lnTo>
                  <a:lnTo>
                    <a:pt x="0" y="2114550"/>
                  </a:lnTo>
                  <a:lnTo>
                    <a:pt x="12201525" y="2114550"/>
                  </a:lnTo>
                  <a:lnTo>
                    <a:pt x="12211050" y="2114550"/>
                  </a:lnTo>
                  <a:lnTo>
                    <a:pt x="12211050" y="210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2114550"/>
            </a:xfrm>
            <a:custGeom>
              <a:avLst/>
              <a:gdLst/>
              <a:ahLst/>
              <a:cxnLst/>
              <a:rect l="l" t="t" r="r" b="b"/>
              <a:pathLst>
                <a:path w="9525" h="2114550">
                  <a:moveTo>
                    <a:pt x="0" y="2114549"/>
                  </a:moveTo>
                  <a:lnTo>
                    <a:pt x="0" y="0"/>
                  </a:lnTo>
                  <a:lnTo>
                    <a:pt x="9524" y="9524"/>
                  </a:lnTo>
                  <a:lnTo>
                    <a:pt x="9524" y="2105024"/>
                  </a:lnTo>
                  <a:lnTo>
                    <a:pt x="0" y="2114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USAGE</a:t>
            </a:r>
            <a:r>
              <a:rPr spc="-40" dirty="0"/>
              <a:t> </a:t>
            </a:r>
            <a:r>
              <a:rPr dirty="0"/>
              <a:t>IN</a:t>
            </a:r>
            <a:r>
              <a:rPr spc="-40" dirty="0"/>
              <a:t> </a:t>
            </a:r>
            <a:r>
              <a:rPr spc="75" dirty="0"/>
              <a:t>A</a:t>
            </a:r>
            <a:r>
              <a:rPr spc="-35" dirty="0"/>
              <a:t> </a:t>
            </a:r>
            <a:r>
              <a:rPr spc="-25" dirty="0"/>
              <a:t>POD</a:t>
            </a:r>
          </a:p>
        </p:txBody>
      </p:sp>
      <p:sp>
        <p:nvSpPr>
          <p:cNvPr id="7" name="object 7"/>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spc="90" dirty="0">
                <a:solidFill>
                  <a:srgbClr val="333333"/>
                </a:solidFill>
              </a:rPr>
              <a:t>Using</a:t>
            </a:r>
            <a:r>
              <a:rPr u="none" spc="5" dirty="0">
                <a:solidFill>
                  <a:srgbClr val="333333"/>
                </a:solidFill>
              </a:rPr>
              <a:t> </a:t>
            </a:r>
            <a:r>
              <a:rPr u="none" spc="65" dirty="0">
                <a:solidFill>
                  <a:srgbClr val="333333"/>
                </a:solidFill>
              </a:rPr>
              <a:t>a</a:t>
            </a:r>
            <a:r>
              <a:rPr u="none" spc="5" dirty="0">
                <a:solidFill>
                  <a:srgbClr val="333333"/>
                </a:solidFill>
              </a:rPr>
              <a:t> </a:t>
            </a:r>
            <a:r>
              <a:rPr u="none" dirty="0"/>
              <a:t>ServiceAccount</a:t>
            </a:r>
            <a:r>
              <a:rPr u="none" spc="10" dirty="0"/>
              <a:t> </a:t>
            </a:r>
            <a:r>
              <a:rPr u="none" dirty="0">
                <a:solidFill>
                  <a:srgbClr val="333333"/>
                </a:solidFill>
              </a:rPr>
              <a:t>in</a:t>
            </a:r>
            <a:r>
              <a:rPr u="none" spc="5" dirty="0">
                <a:solidFill>
                  <a:srgbClr val="333333"/>
                </a:solidFill>
              </a:rPr>
              <a:t> </a:t>
            </a:r>
            <a:r>
              <a:rPr u="none" spc="65" dirty="0">
                <a:solidFill>
                  <a:srgbClr val="333333"/>
                </a:solidFill>
              </a:rPr>
              <a:t>a</a:t>
            </a:r>
            <a:r>
              <a:rPr u="none" spc="10" dirty="0">
                <a:solidFill>
                  <a:srgbClr val="333333"/>
                </a:solidFill>
              </a:rPr>
              <a:t> </a:t>
            </a:r>
            <a:r>
              <a:rPr u="none" spc="-20" dirty="0"/>
              <a:t>Pod</a:t>
            </a:r>
            <a:r>
              <a:rPr u="none" spc="-20" dirty="0">
                <a:solidFill>
                  <a:srgbClr val="333333"/>
                </a:solidFill>
              </a:rPr>
              <a:t>:</a:t>
            </a:r>
          </a:p>
          <a:p>
            <a:pPr>
              <a:lnSpc>
                <a:spcPct val="100000"/>
              </a:lnSpc>
              <a:spcBef>
                <a:spcPts val="285"/>
              </a:spcBef>
            </a:pPr>
            <a:endParaRPr u="none" spc="-20" dirty="0">
              <a:solidFill>
                <a:srgbClr val="333333"/>
              </a:solidFill>
            </a:endParaRPr>
          </a:p>
          <a:p>
            <a:pPr marL="142240" marR="10274935">
              <a:lnSpc>
                <a:spcPts val="188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dirty="0">
                <a:solidFill>
                  <a:srgbClr val="999999"/>
                </a:solidFill>
                <a:latin typeface="Tahoma"/>
                <a:cs typeface="Tahoma"/>
              </a:rPr>
              <a:t>  </a:t>
            </a:r>
            <a:r>
              <a:rPr sz="1650" u="none" spc="155" dirty="0">
                <a:solidFill>
                  <a:srgbClr val="000000"/>
                </a:solidFill>
                <a:latin typeface="Tahoma"/>
                <a:cs typeface="Tahoma"/>
              </a:rPr>
              <a:t>pod</a:t>
            </a:r>
            <a:r>
              <a:rPr sz="1650" u="none" spc="155" dirty="0">
                <a:solidFill>
                  <a:srgbClr val="999999"/>
                </a:solidFill>
                <a:latin typeface="Tahoma"/>
                <a:cs typeface="Tahoma"/>
              </a:rPr>
              <a:t>-</a:t>
            </a:r>
            <a:r>
              <a:rPr sz="1650" u="none" spc="254" dirty="0">
                <a:solidFill>
                  <a:srgbClr val="000000"/>
                </a:solidFill>
                <a:latin typeface="Tahoma"/>
                <a:cs typeface="Tahoma"/>
              </a:rPr>
              <a:t>with</a:t>
            </a:r>
            <a:r>
              <a:rPr sz="1650" u="none" spc="254" dirty="0">
                <a:solidFill>
                  <a:srgbClr val="999999"/>
                </a:solidFill>
                <a:latin typeface="Tahoma"/>
                <a:cs typeface="Tahoma"/>
              </a:rPr>
              <a:t>-</a:t>
            </a:r>
            <a:r>
              <a:rPr sz="1650" u="none" spc="165" dirty="0">
                <a:solidFill>
                  <a:srgbClr val="000000"/>
                </a:solidFill>
                <a:latin typeface="Tahoma"/>
                <a:cs typeface="Tahoma"/>
              </a:rPr>
              <a:t>sa</a:t>
            </a:r>
            <a:endParaRPr sz="1650">
              <a:latin typeface="Tahoma"/>
              <a:cs typeface="Tahoma"/>
            </a:endParaRPr>
          </a:p>
          <a:p>
            <a:pPr marL="142240">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marR="7877809">
              <a:lnSpc>
                <a:spcPts val="1880"/>
              </a:lnSpc>
              <a:spcBef>
                <a:spcPts val="95"/>
              </a:spcBef>
            </a:pPr>
            <a:r>
              <a:rPr sz="1650" u="none" spc="160" dirty="0">
                <a:solidFill>
                  <a:srgbClr val="0077AA"/>
                </a:solidFill>
                <a:latin typeface="Tahoma"/>
                <a:cs typeface="Tahoma"/>
              </a:rPr>
              <a:t>serviceAccountName</a:t>
            </a:r>
            <a:r>
              <a:rPr sz="1650" u="none" spc="160" dirty="0">
                <a:solidFill>
                  <a:srgbClr val="999999"/>
                </a:solidFill>
                <a:latin typeface="Tahoma"/>
                <a:cs typeface="Tahoma"/>
              </a:rPr>
              <a:t>:</a:t>
            </a:r>
            <a:r>
              <a:rPr sz="1650" u="none" spc="25" dirty="0">
                <a:solidFill>
                  <a:srgbClr val="999999"/>
                </a:solidFill>
                <a:latin typeface="Tahoma"/>
                <a:cs typeface="Tahoma"/>
              </a:rPr>
              <a:t>  </a:t>
            </a:r>
            <a:r>
              <a:rPr sz="1650" u="none" spc="300" dirty="0">
                <a:solidFill>
                  <a:srgbClr val="000000"/>
                </a:solidFill>
                <a:latin typeface="Tahoma"/>
                <a:cs typeface="Tahoma"/>
              </a:rPr>
              <a:t>build</a:t>
            </a:r>
            <a:r>
              <a:rPr sz="1650" u="none" spc="300" dirty="0">
                <a:solidFill>
                  <a:srgbClr val="999999"/>
                </a:solidFill>
                <a:latin typeface="Tahoma"/>
                <a:cs typeface="Tahoma"/>
              </a:rPr>
              <a:t>-</a:t>
            </a:r>
            <a:r>
              <a:rPr sz="1650" u="none" spc="204" dirty="0">
                <a:solidFill>
                  <a:srgbClr val="000000"/>
                </a:solidFill>
                <a:latin typeface="Tahoma"/>
                <a:cs typeface="Tahoma"/>
              </a:rPr>
              <a:t>robot </a:t>
            </a: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647065">
              <a:lnSpc>
                <a:spcPts val="1825"/>
              </a:lnSpc>
            </a:pPr>
            <a:r>
              <a:rPr sz="1650" u="none" spc="420" dirty="0">
                <a:solidFill>
                  <a:srgbClr val="999999"/>
                </a:solidFill>
                <a:latin typeface="Tahoma"/>
                <a:cs typeface="Tahoma"/>
              </a:rPr>
              <a:t>[...]</a:t>
            </a:r>
            <a:endParaRPr sz="1650">
              <a:latin typeface="Tahoma"/>
              <a:cs typeface="Tahoma"/>
            </a:endParaRPr>
          </a:p>
        </p:txBody>
      </p:sp>
    </p:spTree>
    <p:extLst>
      <p:ext uri="{BB962C8B-B14F-4D97-AF65-F5344CB8AC3E}">
        <p14:creationId xmlns:p14="http://schemas.microsoft.com/office/powerpoint/2010/main" val="87012454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2580005" cy="558800"/>
          </a:xfrm>
          <a:prstGeom prst="rect">
            <a:avLst/>
          </a:prstGeom>
        </p:spPr>
        <p:txBody>
          <a:bodyPr vert="horz" wrap="square" lIns="0" tIns="12700" rIns="0" bIns="0" rtlCol="0">
            <a:spAutoFit/>
          </a:bodyPr>
          <a:lstStyle/>
          <a:p>
            <a:pPr marL="12700">
              <a:lnSpc>
                <a:spcPct val="100000"/>
              </a:lnSpc>
              <a:spcBef>
                <a:spcPts val="100"/>
              </a:spcBef>
            </a:pPr>
            <a:r>
              <a:rPr dirty="0"/>
              <a:t>JWT</a:t>
            </a:r>
            <a:r>
              <a:rPr spc="-90" dirty="0"/>
              <a:t> </a:t>
            </a:r>
            <a:r>
              <a:rPr spc="-80" dirty="0"/>
              <a:t>TOKEN</a:t>
            </a:r>
          </a:p>
        </p:txBody>
      </p:sp>
      <p:sp>
        <p:nvSpPr>
          <p:cNvPr id="3" name="object 3"/>
          <p:cNvSpPr txBox="1"/>
          <p:nvPr/>
        </p:nvSpPr>
        <p:spPr>
          <a:xfrm>
            <a:off x="796924" y="1511300"/>
            <a:ext cx="8214359" cy="612140"/>
          </a:xfrm>
          <a:prstGeom prst="rect">
            <a:avLst/>
          </a:prstGeom>
        </p:spPr>
        <p:txBody>
          <a:bodyPr vert="horz" wrap="square" lIns="0" tIns="12700" rIns="0" bIns="0" rtlCol="0">
            <a:spAutoFit/>
          </a:bodyPr>
          <a:lstStyle/>
          <a:p>
            <a:pPr marL="12700">
              <a:lnSpc>
                <a:spcPts val="2310"/>
              </a:lnSpc>
              <a:spcBef>
                <a:spcPts val="100"/>
              </a:spcBef>
            </a:pPr>
            <a:r>
              <a:rPr sz="2100" spc="85" dirty="0">
                <a:solidFill>
                  <a:srgbClr val="333333"/>
                </a:solidFill>
                <a:latin typeface="Trebuchet MS"/>
                <a:cs typeface="Trebuchet MS"/>
              </a:rPr>
              <a:t>A</a:t>
            </a:r>
            <a:r>
              <a:rPr sz="2100" spc="-40" dirty="0">
                <a:solidFill>
                  <a:srgbClr val="333333"/>
                </a:solidFill>
                <a:latin typeface="Trebuchet MS"/>
                <a:cs typeface="Trebuchet MS"/>
              </a:rPr>
              <a:t> </a:t>
            </a:r>
            <a:r>
              <a:rPr sz="2100" dirty="0">
                <a:solidFill>
                  <a:srgbClr val="333333"/>
                </a:solidFill>
                <a:latin typeface="Trebuchet MS"/>
                <a:cs typeface="Trebuchet MS"/>
              </a:rPr>
              <a:t>token</a:t>
            </a:r>
            <a:r>
              <a:rPr sz="2100" spc="-40" dirty="0">
                <a:solidFill>
                  <a:srgbClr val="333333"/>
                </a:solidFill>
                <a:latin typeface="Trebuchet MS"/>
                <a:cs typeface="Trebuchet MS"/>
              </a:rPr>
              <a:t> </a:t>
            </a:r>
            <a:r>
              <a:rPr sz="2100" spc="-140" dirty="0">
                <a:solidFill>
                  <a:srgbClr val="333333"/>
                </a:solidFill>
                <a:latin typeface="Trebuchet MS"/>
                <a:cs typeface="Trebuchet MS"/>
              </a:rPr>
              <a:t>(JWT)</a:t>
            </a:r>
            <a:r>
              <a:rPr sz="2100" spc="-40" dirty="0">
                <a:solidFill>
                  <a:srgbClr val="333333"/>
                </a:solidFill>
                <a:latin typeface="Trebuchet MS"/>
                <a:cs typeface="Trebuchet MS"/>
              </a:rPr>
              <a:t> </a:t>
            </a:r>
            <a:r>
              <a:rPr sz="2100" spc="-50" dirty="0">
                <a:solidFill>
                  <a:srgbClr val="333333"/>
                </a:solidFill>
                <a:latin typeface="Trebuchet MS"/>
                <a:cs typeface="Trebuchet MS"/>
              </a:rPr>
              <a:t>will</a:t>
            </a:r>
            <a:r>
              <a:rPr sz="2100" spc="-35" dirty="0">
                <a:solidFill>
                  <a:srgbClr val="333333"/>
                </a:solidFill>
                <a:latin typeface="Trebuchet MS"/>
                <a:cs typeface="Trebuchet MS"/>
              </a:rPr>
              <a:t> </a:t>
            </a:r>
            <a:r>
              <a:rPr sz="2100" spc="55" dirty="0">
                <a:solidFill>
                  <a:srgbClr val="333333"/>
                </a:solidFill>
                <a:latin typeface="Trebuchet MS"/>
                <a:cs typeface="Trebuchet MS"/>
              </a:rPr>
              <a:t>be</a:t>
            </a:r>
            <a:r>
              <a:rPr sz="2100" spc="-40" dirty="0">
                <a:solidFill>
                  <a:srgbClr val="333333"/>
                </a:solidFill>
                <a:latin typeface="Trebuchet MS"/>
                <a:cs typeface="Trebuchet MS"/>
              </a:rPr>
              <a:t> </a:t>
            </a:r>
            <a:r>
              <a:rPr sz="2100" dirty="0">
                <a:solidFill>
                  <a:srgbClr val="333333"/>
                </a:solidFill>
                <a:latin typeface="Trebuchet MS"/>
                <a:cs typeface="Trebuchet MS"/>
              </a:rPr>
              <a:t>available</a:t>
            </a:r>
            <a:r>
              <a:rPr sz="2100" spc="-40" dirty="0">
                <a:solidFill>
                  <a:srgbClr val="333333"/>
                </a:solidFill>
                <a:latin typeface="Trebuchet MS"/>
                <a:cs typeface="Trebuchet MS"/>
              </a:rPr>
              <a:t> </a:t>
            </a:r>
            <a:r>
              <a:rPr sz="2100" dirty="0">
                <a:solidFill>
                  <a:srgbClr val="333333"/>
                </a:solidFill>
                <a:latin typeface="Trebuchet MS"/>
                <a:cs typeface="Trebuchet MS"/>
              </a:rPr>
              <a:t>in</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0" dirty="0">
                <a:solidFill>
                  <a:srgbClr val="ED2137"/>
                </a:solidFill>
                <a:latin typeface="Trebuchet MS"/>
                <a:cs typeface="Trebuchet MS"/>
              </a:rPr>
              <a:t>Pod</a:t>
            </a:r>
            <a:r>
              <a:rPr sz="2100" spc="-40" dirty="0">
                <a:solidFill>
                  <a:srgbClr val="ED2137"/>
                </a:solidFill>
                <a:latin typeface="Trebuchet MS"/>
                <a:cs typeface="Trebuchet MS"/>
              </a:rPr>
              <a:t> </a:t>
            </a:r>
            <a:r>
              <a:rPr sz="2100" spc="75" dirty="0">
                <a:solidFill>
                  <a:srgbClr val="333333"/>
                </a:solidFill>
                <a:latin typeface="Trebuchet MS"/>
                <a:cs typeface="Trebuchet MS"/>
              </a:rPr>
              <a:t>under</a:t>
            </a:r>
            <a:endParaRPr sz="2100">
              <a:latin typeface="Trebuchet MS"/>
              <a:cs typeface="Trebuchet MS"/>
            </a:endParaRPr>
          </a:p>
          <a:p>
            <a:pPr marL="12700">
              <a:lnSpc>
                <a:spcPts val="2310"/>
              </a:lnSpc>
            </a:pPr>
            <a:r>
              <a:rPr sz="2100" spc="295" dirty="0">
                <a:solidFill>
                  <a:srgbClr val="ED2137"/>
                </a:solidFill>
                <a:latin typeface="Tahoma"/>
                <a:cs typeface="Tahoma"/>
              </a:rPr>
              <a:t>/var/run/secrets/kubernetes.io/serviceaccount/token</a:t>
            </a:r>
            <a:endParaRPr sz="2100">
              <a:latin typeface="Tahoma"/>
              <a:cs typeface="Tahoma"/>
            </a:endParaRPr>
          </a:p>
        </p:txBody>
      </p:sp>
      <p:pic>
        <p:nvPicPr>
          <p:cNvPr id="4" name="object 4"/>
          <p:cNvPicPr/>
          <p:nvPr/>
        </p:nvPicPr>
        <p:blipFill>
          <a:blip r:embed="rId2" cstate="print"/>
          <a:stretch>
            <a:fillRect/>
          </a:stretch>
        </p:blipFill>
        <p:spPr>
          <a:xfrm>
            <a:off x="4533900" y="2450682"/>
            <a:ext cx="4457700" cy="3963653"/>
          </a:xfrm>
          <a:prstGeom prst="rect">
            <a:avLst/>
          </a:prstGeom>
        </p:spPr>
      </p:pic>
    </p:spTree>
    <p:extLst>
      <p:ext uri="{BB962C8B-B14F-4D97-AF65-F5344CB8AC3E}">
        <p14:creationId xmlns:p14="http://schemas.microsoft.com/office/powerpoint/2010/main" val="205102360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35060" y="2559246"/>
            <a:ext cx="1885950" cy="715645"/>
            <a:chOff x="9335060" y="2559246"/>
            <a:chExt cx="1885950" cy="715645"/>
          </a:xfrm>
        </p:grpSpPr>
        <p:sp>
          <p:nvSpPr>
            <p:cNvPr id="3" name="object 3"/>
            <p:cNvSpPr/>
            <p:nvPr/>
          </p:nvSpPr>
          <p:spPr>
            <a:xfrm>
              <a:off x="9335060" y="2559246"/>
              <a:ext cx="1885950" cy="715645"/>
            </a:xfrm>
            <a:custGeom>
              <a:avLst/>
              <a:gdLst/>
              <a:ahLst/>
              <a:cxnLst/>
              <a:rect l="l" t="t" r="r" b="b"/>
              <a:pathLst>
                <a:path w="1885950" h="715645">
                  <a:moveTo>
                    <a:pt x="1511446" y="715245"/>
                  </a:moveTo>
                  <a:lnTo>
                    <a:pt x="81148" y="715245"/>
                  </a:lnTo>
                  <a:lnTo>
                    <a:pt x="43339" y="703770"/>
                  </a:lnTo>
                  <a:lnTo>
                    <a:pt x="11467" y="671881"/>
                  </a:lnTo>
                  <a:lnTo>
                    <a:pt x="0" y="634055"/>
                  </a:lnTo>
                  <a:lnTo>
                    <a:pt x="0" y="81189"/>
                  </a:lnTo>
                  <a:lnTo>
                    <a:pt x="11470" y="43362"/>
                  </a:lnTo>
                  <a:lnTo>
                    <a:pt x="43340" y="11474"/>
                  </a:lnTo>
                  <a:lnTo>
                    <a:pt x="81148" y="0"/>
                  </a:lnTo>
                  <a:lnTo>
                    <a:pt x="86851" y="0"/>
                  </a:lnTo>
                  <a:lnTo>
                    <a:pt x="1885587" y="0"/>
                  </a:lnTo>
                  <a:lnTo>
                    <a:pt x="1592593" y="211554"/>
                  </a:lnTo>
                  <a:lnTo>
                    <a:pt x="1592594" y="634055"/>
                  </a:lnTo>
                  <a:lnTo>
                    <a:pt x="1592038" y="639706"/>
                  </a:lnTo>
                  <a:lnTo>
                    <a:pt x="1574788" y="681370"/>
                  </a:lnTo>
                  <a:lnTo>
                    <a:pt x="1544249" y="706447"/>
                  </a:lnTo>
                  <a:lnTo>
                    <a:pt x="1517094" y="714688"/>
                  </a:lnTo>
                  <a:lnTo>
                    <a:pt x="1511446" y="715245"/>
                  </a:lnTo>
                  <a:close/>
                </a:path>
              </a:pathLst>
            </a:custGeom>
            <a:solidFill>
              <a:srgbClr val="F5F5F5"/>
            </a:solidFill>
          </p:spPr>
          <p:txBody>
            <a:bodyPr wrap="square" lIns="0" tIns="0" rIns="0" bIns="0" rtlCol="0"/>
            <a:lstStyle/>
            <a:p>
              <a:endParaRPr/>
            </a:p>
          </p:txBody>
        </p:sp>
        <p:sp>
          <p:nvSpPr>
            <p:cNvPr id="4" name="object 4"/>
            <p:cNvSpPr/>
            <p:nvPr/>
          </p:nvSpPr>
          <p:spPr>
            <a:xfrm>
              <a:off x="9501886" y="2850629"/>
              <a:ext cx="1202055" cy="165735"/>
            </a:xfrm>
            <a:custGeom>
              <a:avLst/>
              <a:gdLst/>
              <a:ahLst/>
              <a:cxnLst/>
              <a:rect l="l" t="t" r="r" b="b"/>
              <a:pathLst>
                <a:path w="1202054" h="165735">
                  <a:moveTo>
                    <a:pt x="1193228" y="161328"/>
                  </a:moveTo>
                  <a:lnTo>
                    <a:pt x="1078979" y="161328"/>
                  </a:lnTo>
                  <a:lnTo>
                    <a:pt x="1078979" y="160058"/>
                  </a:lnTo>
                  <a:lnTo>
                    <a:pt x="136182" y="160058"/>
                  </a:lnTo>
                  <a:lnTo>
                    <a:pt x="136182" y="161328"/>
                  </a:lnTo>
                  <a:lnTo>
                    <a:pt x="7912" y="161328"/>
                  </a:lnTo>
                  <a:lnTo>
                    <a:pt x="7912" y="162598"/>
                  </a:lnTo>
                  <a:lnTo>
                    <a:pt x="13487" y="162598"/>
                  </a:lnTo>
                  <a:lnTo>
                    <a:pt x="13487" y="163868"/>
                  </a:lnTo>
                  <a:lnTo>
                    <a:pt x="134912" y="163868"/>
                  </a:lnTo>
                  <a:lnTo>
                    <a:pt x="134912" y="165138"/>
                  </a:lnTo>
                  <a:lnTo>
                    <a:pt x="1057160" y="165138"/>
                  </a:lnTo>
                  <a:lnTo>
                    <a:pt x="1057160" y="163868"/>
                  </a:lnTo>
                  <a:lnTo>
                    <a:pt x="1191691" y="163868"/>
                  </a:lnTo>
                  <a:lnTo>
                    <a:pt x="1191691" y="162598"/>
                  </a:lnTo>
                  <a:lnTo>
                    <a:pt x="1193228" y="162598"/>
                  </a:lnTo>
                  <a:lnTo>
                    <a:pt x="1193228" y="161328"/>
                  </a:lnTo>
                  <a:close/>
                </a:path>
                <a:path w="1202054" h="165735">
                  <a:moveTo>
                    <a:pt x="1201877" y="2540"/>
                  </a:moveTo>
                  <a:lnTo>
                    <a:pt x="1178090" y="2540"/>
                  </a:lnTo>
                  <a:lnTo>
                    <a:pt x="1178090" y="1270"/>
                  </a:lnTo>
                  <a:lnTo>
                    <a:pt x="1041412" y="1270"/>
                  </a:lnTo>
                  <a:lnTo>
                    <a:pt x="1041412" y="0"/>
                  </a:lnTo>
                  <a:lnTo>
                    <a:pt x="182740" y="0"/>
                  </a:lnTo>
                  <a:lnTo>
                    <a:pt x="182740" y="1270"/>
                  </a:lnTo>
                  <a:lnTo>
                    <a:pt x="19138" y="1270"/>
                  </a:lnTo>
                  <a:lnTo>
                    <a:pt x="19138" y="2540"/>
                  </a:lnTo>
                  <a:lnTo>
                    <a:pt x="0" y="2540"/>
                  </a:lnTo>
                  <a:lnTo>
                    <a:pt x="0" y="3810"/>
                  </a:lnTo>
                  <a:lnTo>
                    <a:pt x="97358" y="3810"/>
                  </a:lnTo>
                  <a:lnTo>
                    <a:pt x="97358" y="5080"/>
                  </a:lnTo>
                  <a:lnTo>
                    <a:pt x="441858" y="5080"/>
                  </a:lnTo>
                  <a:lnTo>
                    <a:pt x="441858" y="6350"/>
                  </a:lnTo>
                  <a:lnTo>
                    <a:pt x="711060" y="6350"/>
                  </a:lnTo>
                  <a:lnTo>
                    <a:pt x="711060" y="5080"/>
                  </a:lnTo>
                  <a:lnTo>
                    <a:pt x="1113078" y="5080"/>
                  </a:lnTo>
                  <a:lnTo>
                    <a:pt x="1113078" y="3810"/>
                  </a:lnTo>
                  <a:lnTo>
                    <a:pt x="1201877" y="3810"/>
                  </a:lnTo>
                  <a:lnTo>
                    <a:pt x="1201877" y="2540"/>
                  </a:lnTo>
                  <a:close/>
                </a:path>
              </a:pathLst>
            </a:custGeom>
            <a:solidFill>
              <a:srgbClr val="DFDFDF"/>
            </a:solidFill>
          </p:spPr>
          <p:txBody>
            <a:bodyPr wrap="square" lIns="0" tIns="0" rIns="0" bIns="0" rtlCol="0"/>
            <a:lstStyle/>
            <a:p>
              <a:endParaRPr/>
            </a:p>
          </p:txBody>
        </p:sp>
      </p:grpSp>
      <p:sp>
        <p:nvSpPr>
          <p:cNvPr id="5" name="object 5"/>
          <p:cNvSpPr/>
          <p:nvPr/>
        </p:nvSpPr>
        <p:spPr>
          <a:xfrm>
            <a:off x="6605838" y="1023420"/>
            <a:ext cx="84455" cy="282575"/>
          </a:xfrm>
          <a:custGeom>
            <a:avLst/>
            <a:gdLst/>
            <a:ahLst/>
            <a:cxnLst/>
            <a:rect l="l" t="t" r="r" b="b"/>
            <a:pathLst>
              <a:path w="84454" h="282575">
                <a:moveTo>
                  <a:pt x="84199" y="282157"/>
                </a:moveTo>
                <a:lnTo>
                  <a:pt x="0" y="282157"/>
                </a:lnTo>
                <a:lnTo>
                  <a:pt x="0" y="0"/>
                </a:lnTo>
                <a:lnTo>
                  <a:pt x="84199" y="0"/>
                </a:lnTo>
                <a:lnTo>
                  <a:pt x="84199" y="282157"/>
                </a:lnTo>
                <a:close/>
              </a:path>
            </a:pathLst>
          </a:custGeom>
          <a:solidFill>
            <a:srgbClr val="DFDFDF"/>
          </a:solidFill>
        </p:spPr>
        <p:txBody>
          <a:bodyPr wrap="square" lIns="0" tIns="0" rIns="0" bIns="0" rtlCol="0"/>
          <a:lstStyle/>
          <a:p>
            <a:endParaRPr/>
          </a:p>
        </p:txBody>
      </p:sp>
      <p:sp>
        <p:nvSpPr>
          <p:cNvPr id="6" name="object 6"/>
          <p:cNvSpPr/>
          <p:nvPr/>
        </p:nvSpPr>
        <p:spPr>
          <a:xfrm>
            <a:off x="5902703" y="982625"/>
            <a:ext cx="84455" cy="323215"/>
          </a:xfrm>
          <a:custGeom>
            <a:avLst/>
            <a:gdLst/>
            <a:ahLst/>
            <a:cxnLst/>
            <a:rect l="l" t="t" r="r" b="b"/>
            <a:pathLst>
              <a:path w="84454" h="323215">
                <a:moveTo>
                  <a:pt x="84199" y="322952"/>
                </a:moveTo>
                <a:lnTo>
                  <a:pt x="0" y="322952"/>
                </a:lnTo>
                <a:lnTo>
                  <a:pt x="0" y="0"/>
                </a:lnTo>
                <a:lnTo>
                  <a:pt x="84199" y="0"/>
                </a:lnTo>
                <a:lnTo>
                  <a:pt x="84199" y="322952"/>
                </a:lnTo>
                <a:close/>
              </a:path>
            </a:pathLst>
          </a:custGeom>
          <a:solidFill>
            <a:srgbClr val="DFDFDF"/>
          </a:solidFill>
        </p:spPr>
        <p:txBody>
          <a:bodyPr wrap="square" lIns="0" tIns="0" rIns="0" bIns="0" rtlCol="0"/>
          <a:lstStyle/>
          <a:p>
            <a:endParaRPr/>
          </a:p>
        </p:txBody>
      </p:sp>
      <p:sp>
        <p:nvSpPr>
          <p:cNvPr id="7" name="object 7"/>
          <p:cNvSpPr/>
          <p:nvPr/>
        </p:nvSpPr>
        <p:spPr>
          <a:xfrm>
            <a:off x="6078550" y="915306"/>
            <a:ext cx="84455" cy="390525"/>
          </a:xfrm>
          <a:custGeom>
            <a:avLst/>
            <a:gdLst/>
            <a:ahLst/>
            <a:cxnLst/>
            <a:rect l="l" t="t" r="r" b="b"/>
            <a:pathLst>
              <a:path w="84454" h="390525">
                <a:moveTo>
                  <a:pt x="84199" y="390271"/>
                </a:moveTo>
                <a:lnTo>
                  <a:pt x="0" y="390271"/>
                </a:lnTo>
                <a:lnTo>
                  <a:pt x="0" y="0"/>
                </a:lnTo>
                <a:lnTo>
                  <a:pt x="84199" y="0"/>
                </a:lnTo>
                <a:lnTo>
                  <a:pt x="84199" y="390271"/>
                </a:lnTo>
                <a:close/>
              </a:path>
            </a:pathLst>
          </a:custGeom>
          <a:solidFill>
            <a:srgbClr val="DFDFDF"/>
          </a:solidFill>
        </p:spPr>
        <p:txBody>
          <a:bodyPr wrap="square" lIns="0" tIns="0" rIns="0" bIns="0" rtlCol="0"/>
          <a:lstStyle/>
          <a:p>
            <a:endParaRPr/>
          </a:p>
        </p:txBody>
      </p:sp>
      <p:sp>
        <p:nvSpPr>
          <p:cNvPr id="8" name="object 8"/>
          <p:cNvSpPr/>
          <p:nvPr/>
        </p:nvSpPr>
        <p:spPr>
          <a:xfrm>
            <a:off x="6254270" y="936651"/>
            <a:ext cx="84455" cy="368935"/>
          </a:xfrm>
          <a:custGeom>
            <a:avLst/>
            <a:gdLst/>
            <a:ahLst/>
            <a:cxnLst/>
            <a:rect l="l" t="t" r="r" b="b"/>
            <a:pathLst>
              <a:path w="84454" h="368934">
                <a:moveTo>
                  <a:pt x="84199" y="368926"/>
                </a:moveTo>
                <a:lnTo>
                  <a:pt x="0" y="368926"/>
                </a:lnTo>
                <a:lnTo>
                  <a:pt x="0" y="0"/>
                </a:lnTo>
                <a:lnTo>
                  <a:pt x="84199" y="0"/>
                </a:lnTo>
                <a:lnTo>
                  <a:pt x="84199" y="368926"/>
                </a:lnTo>
                <a:close/>
              </a:path>
            </a:pathLst>
          </a:custGeom>
          <a:solidFill>
            <a:srgbClr val="DFDFDF"/>
          </a:solidFill>
        </p:spPr>
        <p:txBody>
          <a:bodyPr wrap="square" lIns="0" tIns="0" rIns="0" bIns="0" rtlCol="0"/>
          <a:lstStyle/>
          <a:p>
            <a:endParaRPr/>
          </a:p>
        </p:txBody>
      </p:sp>
      <p:sp>
        <p:nvSpPr>
          <p:cNvPr id="9" name="object 9"/>
          <p:cNvSpPr/>
          <p:nvPr/>
        </p:nvSpPr>
        <p:spPr>
          <a:xfrm>
            <a:off x="6429991" y="811865"/>
            <a:ext cx="84455" cy="494030"/>
          </a:xfrm>
          <a:custGeom>
            <a:avLst/>
            <a:gdLst/>
            <a:ahLst/>
            <a:cxnLst/>
            <a:rect l="l" t="t" r="r" b="b"/>
            <a:pathLst>
              <a:path w="84454" h="494030">
                <a:moveTo>
                  <a:pt x="84199" y="493712"/>
                </a:moveTo>
                <a:lnTo>
                  <a:pt x="0" y="493712"/>
                </a:lnTo>
                <a:lnTo>
                  <a:pt x="0" y="0"/>
                </a:lnTo>
                <a:lnTo>
                  <a:pt x="84199" y="0"/>
                </a:lnTo>
                <a:lnTo>
                  <a:pt x="84199" y="493712"/>
                </a:lnTo>
                <a:close/>
              </a:path>
            </a:pathLst>
          </a:custGeom>
          <a:solidFill>
            <a:srgbClr val="DFDFDF"/>
          </a:solidFill>
        </p:spPr>
        <p:txBody>
          <a:bodyPr wrap="square" lIns="0" tIns="0" rIns="0" bIns="0" rtlCol="0"/>
          <a:lstStyle/>
          <a:p>
            <a:endParaRPr/>
          </a:p>
        </p:txBody>
      </p:sp>
      <p:sp>
        <p:nvSpPr>
          <p:cNvPr id="10" name="object 10"/>
          <p:cNvSpPr/>
          <p:nvPr/>
        </p:nvSpPr>
        <p:spPr>
          <a:xfrm>
            <a:off x="6781558" y="814265"/>
            <a:ext cx="84455" cy="491490"/>
          </a:xfrm>
          <a:custGeom>
            <a:avLst/>
            <a:gdLst/>
            <a:ahLst/>
            <a:cxnLst/>
            <a:rect l="l" t="t" r="r" b="b"/>
            <a:pathLst>
              <a:path w="84454" h="491490">
                <a:moveTo>
                  <a:pt x="84199" y="491312"/>
                </a:moveTo>
                <a:lnTo>
                  <a:pt x="0" y="491312"/>
                </a:lnTo>
                <a:lnTo>
                  <a:pt x="0" y="0"/>
                </a:lnTo>
                <a:lnTo>
                  <a:pt x="84199" y="0"/>
                </a:lnTo>
                <a:lnTo>
                  <a:pt x="84199" y="491312"/>
                </a:lnTo>
                <a:close/>
              </a:path>
            </a:pathLst>
          </a:custGeom>
          <a:solidFill>
            <a:srgbClr val="DFDFDF"/>
          </a:solidFill>
        </p:spPr>
        <p:txBody>
          <a:bodyPr wrap="square" lIns="0" tIns="0" rIns="0" bIns="0" rtlCol="0"/>
          <a:lstStyle/>
          <a:p>
            <a:endParaRPr/>
          </a:p>
        </p:txBody>
      </p:sp>
      <p:sp>
        <p:nvSpPr>
          <p:cNvPr id="11" name="object 11"/>
          <p:cNvSpPr/>
          <p:nvPr/>
        </p:nvSpPr>
        <p:spPr>
          <a:xfrm>
            <a:off x="6957405" y="975678"/>
            <a:ext cx="84455" cy="330200"/>
          </a:xfrm>
          <a:custGeom>
            <a:avLst/>
            <a:gdLst/>
            <a:ahLst/>
            <a:cxnLst/>
            <a:rect l="l" t="t" r="r" b="b"/>
            <a:pathLst>
              <a:path w="84454" h="330200">
                <a:moveTo>
                  <a:pt x="84199" y="329899"/>
                </a:moveTo>
                <a:lnTo>
                  <a:pt x="0" y="329899"/>
                </a:lnTo>
                <a:lnTo>
                  <a:pt x="0" y="0"/>
                </a:lnTo>
                <a:lnTo>
                  <a:pt x="84199" y="0"/>
                </a:lnTo>
                <a:lnTo>
                  <a:pt x="84199" y="329899"/>
                </a:lnTo>
                <a:close/>
              </a:path>
            </a:pathLst>
          </a:custGeom>
          <a:solidFill>
            <a:srgbClr val="DFDFDF"/>
          </a:solidFill>
        </p:spPr>
        <p:txBody>
          <a:bodyPr wrap="square" lIns="0" tIns="0" rIns="0" bIns="0" rtlCol="0"/>
          <a:lstStyle/>
          <a:p>
            <a:endParaRPr/>
          </a:p>
        </p:txBody>
      </p:sp>
      <p:sp>
        <p:nvSpPr>
          <p:cNvPr id="12" name="object 12"/>
          <p:cNvSpPr/>
          <p:nvPr/>
        </p:nvSpPr>
        <p:spPr>
          <a:xfrm>
            <a:off x="7133125" y="835863"/>
            <a:ext cx="84455" cy="469900"/>
          </a:xfrm>
          <a:custGeom>
            <a:avLst/>
            <a:gdLst/>
            <a:ahLst/>
            <a:cxnLst/>
            <a:rect l="l" t="t" r="r" b="b"/>
            <a:pathLst>
              <a:path w="84454" h="469900">
                <a:moveTo>
                  <a:pt x="84199" y="469715"/>
                </a:moveTo>
                <a:lnTo>
                  <a:pt x="0" y="469715"/>
                </a:lnTo>
                <a:lnTo>
                  <a:pt x="0" y="0"/>
                </a:lnTo>
                <a:lnTo>
                  <a:pt x="84199" y="0"/>
                </a:lnTo>
                <a:lnTo>
                  <a:pt x="84199" y="469715"/>
                </a:lnTo>
                <a:close/>
              </a:path>
            </a:pathLst>
          </a:custGeom>
          <a:solidFill>
            <a:srgbClr val="DFDFDF"/>
          </a:solidFill>
        </p:spPr>
        <p:txBody>
          <a:bodyPr wrap="square" lIns="0" tIns="0" rIns="0" bIns="0" rtlCol="0"/>
          <a:lstStyle/>
          <a:p>
            <a:endParaRPr/>
          </a:p>
        </p:txBody>
      </p:sp>
      <p:sp>
        <p:nvSpPr>
          <p:cNvPr id="13" name="object 13"/>
          <p:cNvSpPr/>
          <p:nvPr/>
        </p:nvSpPr>
        <p:spPr>
          <a:xfrm>
            <a:off x="7308972" y="730148"/>
            <a:ext cx="84455" cy="575945"/>
          </a:xfrm>
          <a:custGeom>
            <a:avLst/>
            <a:gdLst/>
            <a:ahLst/>
            <a:cxnLst/>
            <a:rect l="l" t="t" r="r" b="b"/>
            <a:pathLst>
              <a:path w="84454" h="575944">
                <a:moveTo>
                  <a:pt x="84199" y="575429"/>
                </a:moveTo>
                <a:lnTo>
                  <a:pt x="0" y="575429"/>
                </a:lnTo>
                <a:lnTo>
                  <a:pt x="0" y="0"/>
                </a:lnTo>
                <a:lnTo>
                  <a:pt x="84199" y="0"/>
                </a:lnTo>
                <a:lnTo>
                  <a:pt x="84199" y="575429"/>
                </a:lnTo>
                <a:close/>
              </a:path>
            </a:pathLst>
          </a:custGeom>
          <a:solidFill>
            <a:srgbClr val="DFDFDF"/>
          </a:solidFill>
        </p:spPr>
        <p:txBody>
          <a:bodyPr wrap="square" lIns="0" tIns="0" rIns="0" bIns="0" rtlCol="0"/>
          <a:lstStyle/>
          <a:p>
            <a:endParaRPr/>
          </a:p>
        </p:txBody>
      </p:sp>
      <p:sp>
        <p:nvSpPr>
          <p:cNvPr id="14" name="object 14"/>
          <p:cNvSpPr/>
          <p:nvPr/>
        </p:nvSpPr>
        <p:spPr>
          <a:xfrm>
            <a:off x="7484693" y="833463"/>
            <a:ext cx="84455" cy="472440"/>
          </a:xfrm>
          <a:custGeom>
            <a:avLst/>
            <a:gdLst/>
            <a:ahLst/>
            <a:cxnLst/>
            <a:rect l="l" t="t" r="r" b="b"/>
            <a:pathLst>
              <a:path w="84454" h="472440">
                <a:moveTo>
                  <a:pt x="84199" y="472114"/>
                </a:moveTo>
                <a:lnTo>
                  <a:pt x="0" y="472114"/>
                </a:lnTo>
                <a:lnTo>
                  <a:pt x="0" y="0"/>
                </a:lnTo>
                <a:lnTo>
                  <a:pt x="84199" y="0"/>
                </a:lnTo>
                <a:lnTo>
                  <a:pt x="84199" y="472114"/>
                </a:lnTo>
                <a:close/>
              </a:path>
            </a:pathLst>
          </a:custGeom>
          <a:solidFill>
            <a:srgbClr val="DFDFDF"/>
          </a:solidFill>
        </p:spPr>
        <p:txBody>
          <a:bodyPr wrap="square" lIns="0" tIns="0" rIns="0" bIns="0" rtlCol="0"/>
          <a:lstStyle/>
          <a:p>
            <a:endParaRPr/>
          </a:p>
        </p:txBody>
      </p:sp>
      <p:grpSp>
        <p:nvGrpSpPr>
          <p:cNvPr id="15" name="object 15"/>
          <p:cNvGrpSpPr/>
          <p:nvPr/>
        </p:nvGrpSpPr>
        <p:grpSpPr>
          <a:xfrm>
            <a:off x="9082309" y="575057"/>
            <a:ext cx="1409065" cy="1409700"/>
            <a:chOff x="9082309" y="575057"/>
            <a:chExt cx="1409065" cy="1409700"/>
          </a:xfrm>
        </p:grpSpPr>
        <p:sp>
          <p:nvSpPr>
            <p:cNvPr id="16" name="object 16"/>
            <p:cNvSpPr/>
            <p:nvPr/>
          </p:nvSpPr>
          <p:spPr>
            <a:xfrm>
              <a:off x="9082309" y="575057"/>
              <a:ext cx="1409065" cy="1409700"/>
            </a:xfrm>
            <a:custGeom>
              <a:avLst/>
              <a:gdLst/>
              <a:ahLst/>
              <a:cxnLst/>
              <a:rect l="l" t="t" r="r" b="b"/>
              <a:pathLst>
                <a:path w="1409065" h="1409700">
                  <a:moveTo>
                    <a:pt x="713373" y="1409453"/>
                  </a:moveTo>
                  <a:lnTo>
                    <a:pt x="658649" y="1408026"/>
                  </a:lnTo>
                  <a:lnTo>
                    <a:pt x="604201" y="1402350"/>
                  </a:lnTo>
                  <a:lnTo>
                    <a:pt x="550357" y="1392461"/>
                  </a:lnTo>
                  <a:lnTo>
                    <a:pt x="497442" y="1378418"/>
                  </a:lnTo>
                  <a:lnTo>
                    <a:pt x="445779" y="1360306"/>
                  </a:lnTo>
                  <a:lnTo>
                    <a:pt x="395677" y="1338235"/>
                  </a:lnTo>
                  <a:lnTo>
                    <a:pt x="347441" y="1312338"/>
                  </a:lnTo>
                  <a:lnTo>
                    <a:pt x="301358" y="1282771"/>
                  </a:lnTo>
                  <a:lnTo>
                    <a:pt x="257711" y="1249712"/>
                  </a:lnTo>
                  <a:lnTo>
                    <a:pt x="216761" y="1213363"/>
                  </a:lnTo>
                  <a:lnTo>
                    <a:pt x="178756" y="1173941"/>
                  </a:lnTo>
                  <a:lnTo>
                    <a:pt x="143925" y="1131686"/>
                  </a:lnTo>
                  <a:lnTo>
                    <a:pt x="112480" y="1086852"/>
                  </a:lnTo>
                  <a:lnTo>
                    <a:pt x="84609" y="1039710"/>
                  </a:lnTo>
                  <a:lnTo>
                    <a:pt x="60482" y="990545"/>
                  </a:lnTo>
                  <a:lnTo>
                    <a:pt x="40243" y="939653"/>
                  </a:lnTo>
                  <a:lnTo>
                    <a:pt x="24017" y="887343"/>
                  </a:lnTo>
                  <a:lnTo>
                    <a:pt x="11898" y="833930"/>
                  </a:lnTo>
                  <a:lnTo>
                    <a:pt x="3964" y="779737"/>
                  </a:lnTo>
                  <a:lnTo>
                    <a:pt x="259" y="725091"/>
                  </a:lnTo>
                  <a:lnTo>
                    <a:pt x="0" y="697702"/>
                  </a:lnTo>
                  <a:lnTo>
                    <a:pt x="805" y="670322"/>
                  </a:lnTo>
                  <a:lnTo>
                    <a:pt x="5603" y="615761"/>
                  </a:lnTo>
                  <a:lnTo>
                    <a:pt x="14619" y="561738"/>
                  </a:lnTo>
                  <a:lnTo>
                    <a:pt x="27803" y="508578"/>
                  </a:lnTo>
                  <a:lnTo>
                    <a:pt x="45073" y="456603"/>
                  </a:lnTo>
                  <a:lnTo>
                    <a:pt x="66324" y="406127"/>
                  </a:lnTo>
                  <a:lnTo>
                    <a:pt x="91429" y="357454"/>
                  </a:lnTo>
                  <a:lnTo>
                    <a:pt x="120237" y="310879"/>
                  </a:lnTo>
                  <a:lnTo>
                    <a:pt x="152572" y="266683"/>
                  </a:lnTo>
                  <a:lnTo>
                    <a:pt x="188240" y="225133"/>
                  </a:lnTo>
                  <a:lnTo>
                    <a:pt x="227025" y="186480"/>
                  </a:lnTo>
                  <a:lnTo>
                    <a:pt x="268692" y="150957"/>
                  </a:lnTo>
                  <a:lnTo>
                    <a:pt x="312992" y="118779"/>
                  </a:lnTo>
                  <a:lnTo>
                    <a:pt x="359656" y="90140"/>
                  </a:lnTo>
                  <a:lnTo>
                    <a:pt x="408401" y="65213"/>
                  </a:lnTo>
                  <a:lnTo>
                    <a:pt x="458934" y="44149"/>
                  </a:lnTo>
                  <a:lnTo>
                    <a:pt x="510949" y="27074"/>
                  </a:lnTo>
                  <a:lnTo>
                    <a:pt x="564132" y="14093"/>
                  </a:lnTo>
                  <a:lnTo>
                    <a:pt x="618163" y="5283"/>
                  </a:lnTo>
                  <a:lnTo>
                    <a:pt x="672713" y="698"/>
                  </a:lnTo>
                  <a:lnTo>
                    <a:pt x="700081" y="0"/>
                  </a:lnTo>
                  <a:lnTo>
                    <a:pt x="727456" y="365"/>
                  </a:lnTo>
                  <a:lnTo>
                    <a:pt x="754796" y="1795"/>
                  </a:lnTo>
                  <a:lnTo>
                    <a:pt x="782059" y="4287"/>
                  </a:lnTo>
                  <a:lnTo>
                    <a:pt x="704550" y="704376"/>
                  </a:lnTo>
                  <a:lnTo>
                    <a:pt x="1400615" y="597904"/>
                  </a:lnTo>
                  <a:lnTo>
                    <a:pt x="1404239" y="625053"/>
                  </a:lnTo>
                  <a:lnTo>
                    <a:pt x="1406806" y="652324"/>
                  </a:lnTo>
                  <a:lnTo>
                    <a:pt x="1408311" y="679675"/>
                  </a:lnTo>
                  <a:lnTo>
                    <a:pt x="1408753" y="707061"/>
                  </a:lnTo>
                  <a:lnTo>
                    <a:pt x="1408132" y="734444"/>
                  </a:lnTo>
                  <a:lnTo>
                    <a:pt x="1403702" y="789038"/>
                  </a:lnTo>
                  <a:lnTo>
                    <a:pt x="1395048" y="843120"/>
                  </a:lnTo>
                  <a:lnTo>
                    <a:pt x="1382221" y="896368"/>
                  </a:lnTo>
                  <a:lnTo>
                    <a:pt x="1365302" y="948457"/>
                  </a:lnTo>
                  <a:lnTo>
                    <a:pt x="1344390" y="999076"/>
                  </a:lnTo>
                  <a:lnTo>
                    <a:pt x="1319613" y="1047915"/>
                  </a:lnTo>
                  <a:lnTo>
                    <a:pt x="1291119" y="1094683"/>
                  </a:lnTo>
                  <a:lnTo>
                    <a:pt x="1259082" y="1139094"/>
                  </a:lnTo>
                  <a:lnTo>
                    <a:pt x="1223693" y="1180885"/>
                  </a:lnTo>
                  <a:lnTo>
                    <a:pt x="1185170" y="1219797"/>
                  </a:lnTo>
                  <a:lnTo>
                    <a:pt x="1143740" y="1255600"/>
                  </a:lnTo>
                  <a:lnTo>
                    <a:pt x="1099659" y="1288074"/>
                  </a:lnTo>
                  <a:lnTo>
                    <a:pt x="1053187" y="1317027"/>
                  </a:lnTo>
                  <a:lnTo>
                    <a:pt x="1004611" y="1342280"/>
                  </a:lnTo>
                  <a:lnTo>
                    <a:pt x="954219" y="1363685"/>
                  </a:lnTo>
                  <a:lnTo>
                    <a:pt x="902321" y="1381108"/>
                  </a:lnTo>
                  <a:lnTo>
                    <a:pt x="849224" y="1394446"/>
                  </a:lnTo>
                  <a:lnTo>
                    <a:pt x="795255" y="1403619"/>
                  </a:lnTo>
                  <a:lnTo>
                    <a:pt x="740735" y="1408571"/>
                  </a:lnTo>
                  <a:lnTo>
                    <a:pt x="713373" y="1409453"/>
                  </a:lnTo>
                  <a:close/>
                </a:path>
              </a:pathLst>
            </a:custGeom>
            <a:solidFill>
              <a:srgbClr val="EBEBEB"/>
            </a:solidFill>
          </p:spPr>
          <p:txBody>
            <a:bodyPr wrap="square" lIns="0" tIns="0" rIns="0" bIns="0" rtlCol="0"/>
            <a:lstStyle/>
            <a:p>
              <a:endParaRPr/>
            </a:p>
          </p:txBody>
        </p:sp>
        <p:sp>
          <p:nvSpPr>
            <p:cNvPr id="17" name="object 17"/>
            <p:cNvSpPr/>
            <p:nvPr/>
          </p:nvSpPr>
          <p:spPr>
            <a:xfrm>
              <a:off x="9928244" y="580986"/>
              <a:ext cx="530225" cy="540385"/>
            </a:xfrm>
            <a:custGeom>
              <a:avLst/>
              <a:gdLst/>
              <a:ahLst/>
              <a:cxnLst/>
              <a:rect l="l" t="t" r="r" b="b"/>
              <a:pathLst>
                <a:path w="530225" h="540385">
                  <a:moveTo>
                    <a:pt x="0" y="539812"/>
                  </a:moveTo>
                  <a:lnTo>
                    <a:pt x="84451" y="0"/>
                  </a:lnTo>
                  <a:lnTo>
                    <a:pt x="309072" y="127086"/>
                  </a:lnTo>
                  <a:lnTo>
                    <a:pt x="445076" y="271958"/>
                  </a:lnTo>
                  <a:lnTo>
                    <a:pt x="512202" y="390922"/>
                  </a:lnTo>
                  <a:lnTo>
                    <a:pt x="530191" y="440287"/>
                  </a:lnTo>
                  <a:lnTo>
                    <a:pt x="0" y="539812"/>
                  </a:lnTo>
                  <a:close/>
                </a:path>
              </a:pathLst>
            </a:custGeom>
            <a:solidFill>
              <a:srgbClr val="DFDFDF"/>
            </a:solidFill>
          </p:spPr>
          <p:txBody>
            <a:bodyPr wrap="square" lIns="0" tIns="0" rIns="0" bIns="0" rtlCol="0"/>
            <a:lstStyle/>
            <a:p>
              <a:endParaRPr/>
            </a:p>
          </p:txBody>
        </p:sp>
      </p:grpSp>
      <p:grpSp>
        <p:nvGrpSpPr>
          <p:cNvPr id="18" name="object 18"/>
          <p:cNvGrpSpPr/>
          <p:nvPr/>
        </p:nvGrpSpPr>
        <p:grpSpPr>
          <a:xfrm>
            <a:off x="2678762" y="2208760"/>
            <a:ext cx="713105" cy="721995"/>
            <a:chOff x="2678762" y="2208760"/>
            <a:chExt cx="713105" cy="721995"/>
          </a:xfrm>
        </p:grpSpPr>
        <p:sp>
          <p:nvSpPr>
            <p:cNvPr id="19" name="object 19"/>
            <p:cNvSpPr/>
            <p:nvPr/>
          </p:nvSpPr>
          <p:spPr>
            <a:xfrm>
              <a:off x="2678820" y="2239644"/>
              <a:ext cx="690245" cy="689610"/>
            </a:xfrm>
            <a:custGeom>
              <a:avLst/>
              <a:gdLst/>
              <a:ahLst/>
              <a:cxnLst/>
              <a:rect l="l" t="t" r="r" b="b"/>
              <a:pathLst>
                <a:path w="690245" h="689610">
                  <a:moveTo>
                    <a:pt x="384394" y="688343"/>
                  </a:moveTo>
                  <a:lnTo>
                    <a:pt x="308283" y="688343"/>
                  </a:lnTo>
                  <a:lnTo>
                    <a:pt x="283115" y="684554"/>
                  </a:lnTo>
                  <a:lnTo>
                    <a:pt x="274792" y="682028"/>
                  </a:lnTo>
                  <a:lnTo>
                    <a:pt x="266516" y="680764"/>
                  </a:lnTo>
                  <a:lnTo>
                    <a:pt x="250108" y="675712"/>
                  </a:lnTo>
                  <a:lnTo>
                    <a:pt x="241986" y="674449"/>
                  </a:lnTo>
                  <a:lnTo>
                    <a:pt x="233931" y="670660"/>
                  </a:lnTo>
                  <a:lnTo>
                    <a:pt x="218023" y="665608"/>
                  </a:lnTo>
                  <a:lnTo>
                    <a:pt x="202423" y="658030"/>
                  </a:lnTo>
                  <a:lnTo>
                    <a:pt x="194752" y="655504"/>
                  </a:lnTo>
                  <a:lnTo>
                    <a:pt x="187168" y="651715"/>
                  </a:lnTo>
                  <a:lnTo>
                    <a:pt x="179679" y="646663"/>
                  </a:lnTo>
                  <a:lnTo>
                    <a:pt x="165014" y="639085"/>
                  </a:lnTo>
                  <a:lnTo>
                    <a:pt x="157839" y="634033"/>
                  </a:lnTo>
                  <a:lnTo>
                    <a:pt x="150776" y="628981"/>
                  </a:lnTo>
                  <a:lnTo>
                    <a:pt x="143834" y="625192"/>
                  </a:lnTo>
                  <a:lnTo>
                    <a:pt x="137015" y="620140"/>
                  </a:lnTo>
                  <a:lnTo>
                    <a:pt x="130316" y="613825"/>
                  </a:lnTo>
                  <a:lnTo>
                    <a:pt x="123747" y="608773"/>
                  </a:lnTo>
                  <a:lnTo>
                    <a:pt x="117316" y="603721"/>
                  </a:lnTo>
                  <a:lnTo>
                    <a:pt x="111021" y="597406"/>
                  </a:lnTo>
                  <a:lnTo>
                    <a:pt x="104865" y="592353"/>
                  </a:lnTo>
                  <a:lnTo>
                    <a:pt x="76330" y="560778"/>
                  </a:lnTo>
                  <a:lnTo>
                    <a:pt x="66030" y="546885"/>
                  </a:lnTo>
                  <a:lnTo>
                    <a:pt x="61128" y="540570"/>
                  </a:lnTo>
                  <a:lnTo>
                    <a:pt x="56396" y="532992"/>
                  </a:lnTo>
                  <a:lnTo>
                    <a:pt x="51842" y="525414"/>
                  </a:lnTo>
                  <a:lnTo>
                    <a:pt x="47463" y="519099"/>
                  </a:lnTo>
                  <a:lnTo>
                    <a:pt x="28302" y="481208"/>
                  </a:lnTo>
                  <a:lnTo>
                    <a:pt x="25032" y="472367"/>
                  </a:lnTo>
                  <a:lnTo>
                    <a:pt x="21957" y="464789"/>
                  </a:lnTo>
                  <a:lnTo>
                    <a:pt x="19077" y="457211"/>
                  </a:lnTo>
                  <a:lnTo>
                    <a:pt x="16391" y="449633"/>
                  </a:lnTo>
                  <a:lnTo>
                    <a:pt x="13903" y="440792"/>
                  </a:lnTo>
                  <a:lnTo>
                    <a:pt x="11615" y="433214"/>
                  </a:lnTo>
                  <a:lnTo>
                    <a:pt x="9529" y="424372"/>
                  </a:lnTo>
                  <a:lnTo>
                    <a:pt x="7643" y="416794"/>
                  </a:lnTo>
                  <a:lnTo>
                    <a:pt x="5960" y="407953"/>
                  </a:lnTo>
                  <a:lnTo>
                    <a:pt x="627" y="366274"/>
                  </a:lnTo>
                  <a:lnTo>
                    <a:pt x="0" y="338487"/>
                  </a:lnTo>
                  <a:lnTo>
                    <a:pt x="147" y="332172"/>
                  </a:lnTo>
                  <a:lnTo>
                    <a:pt x="5733" y="281652"/>
                  </a:lnTo>
                  <a:lnTo>
                    <a:pt x="9235" y="265233"/>
                  </a:lnTo>
                  <a:lnTo>
                    <a:pt x="11289" y="256392"/>
                  </a:lnTo>
                  <a:lnTo>
                    <a:pt x="13545" y="248813"/>
                  </a:lnTo>
                  <a:lnTo>
                    <a:pt x="16000" y="239972"/>
                  </a:lnTo>
                  <a:lnTo>
                    <a:pt x="18652" y="232394"/>
                  </a:lnTo>
                  <a:lnTo>
                    <a:pt x="21500" y="224816"/>
                  </a:lnTo>
                  <a:lnTo>
                    <a:pt x="24544" y="215975"/>
                  </a:lnTo>
                  <a:lnTo>
                    <a:pt x="27781" y="208397"/>
                  </a:lnTo>
                  <a:lnTo>
                    <a:pt x="46779" y="170507"/>
                  </a:lnTo>
                  <a:lnTo>
                    <a:pt x="51125" y="164191"/>
                  </a:lnTo>
                  <a:lnTo>
                    <a:pt x="55651" y="156613"/>
                  </a:lnTo>
                  <a:lnTo>
                    <a:pt x="60351" y="149035"/>
                  </a:lnTo>
                  <a:lnTo>
                    <a:pt x="65219" y="142720"/>
                  </a:lnTo>
                  <a:lnTo>
                    <a:pt x="70255" y="135142"/>
                  </a:lnTo>
                  <a:lnTo>
                    <a:pt x="97861" y="103567"/>
                  </a:lnTo>
                  <a:lnTo>
                    <a:pt x="109967" y="92200"/>
                  </a:lnTo>
                  <a:lnTo>
                    <a:pt x="116232" y="85885"/>
                  </a:lnTo>
                  <a:lnTo>
                    <a:pt x="122639" y="80832"/>
                  </a:lnTo>
                  <a:lnTo>
                    <a:pt x="129179" y="75780"/>
                  </a:lnTo>
                  <a:lnTo>
                    <a:pt x="135845" y="69465"/>
                  </a:lnTo>
                  <a:lnTo>
                    <a:pt x="142637" y="64413"/>
                  </a:lnTo>
                  <a:lnTo>
                    <a:pt x="149555" y="60624"/>
                  </a:lnTo>
                  <a:lnTo>
                    <a:pt x="156590" y="55572"/>
                  </a:lnTo>
                  <a:lnTo>
                    <a:pt x="163734" y="50520"/>
                  </a:lnTo>
                  <a:lnTo>
                    <a:pt x="170988" y="46731"/>
                  </a:lnTo>
                  <a:lnTo>
                    <a:pt x="178350" y="41679"/>
                  </a:lnTo>
                  <a:lnTo>
                    <a:pt x="201012" y="30312"/>
                  </a:lnTo>
                  <a:lnTo>
                    <a:pt x="208749" y="27786"/>
                  </a:lnTo>
                  <a:lnTo>
                    <a:pt x="216567" y="23997"/>
                  </a:lnTo>
                  <a:lnTo>
                    <a:pt x="224458" y="21471"/>
                  </a:lnTo>
                  <a:lnTo>
                    <a:pt x="232422" y="17682"/>
                  </a:lnTo>
                  <a:lnTo>
                    <a:pt x="248557" y="12630"/>
                  </a:lnTo>
                  <a:lnTo>
                    <a:pt x="256709" y="11367"/>
                  </a:lnTo>
                  <a:lnTo>
                    <a:pt x="273172" y="6315"/>
                  </a:lnTo>
                  <a:lnTo>
                    <a:pt x="306577" y="1263"/>
                  </a:lnTo>
                  <a:lnTo>
                    <a:pt x="315002" y="1263"/>
                  </a:lnTo>
                  <a:lnTo>
                    <a:pt x="323439" y="0"/>
                  </a:lnTo>
                  <a:lnTo>
                    <a:pt x="374173" y="0"/>
                  </a:lnTo>
                  <a:lnTo>
                    <a:pt x="416019" y="6315"/>
                  </a:lnTo>
                  <a:lnTo>
                    <a:pt x="424277" y="8841"/>
                  </a:lnTo>
                  <a:lnTo>
                    <a:pt x="432488" y="10104"/>
                  </a:lnTo>
                  <a:lnTo>
                    <a:pt x="464766" y="20208"/>
                  </a:lnTo>
                  <a:lnTo>
                    <a:pt x="472669" y="23997"/>
                  </a:lnTo>
                  <a:lnTo>
                    <a:pt x="480497" y="26523"/>
                  </a:lnTo>
                  <a:lnTo>
                    <a:pt x="503461" y="37890"/>
                  </a:lnTo>
                  <a:lnTo>
                    <a:pt x="518304" y="45468"/>
                  </a:lnTo>
                  <a:lnTo>
                    <a:pt x="525568" y="50520"/>
                  </a:lnTo>
                  <a:lnTo>
                    <a:pt x="532729" y="54309"/>
                  </a:lnTo>
                  <a:lnTo>
                    <a:pt x="566748" y="79569"/>
                  </a:lnTo>
                  <a:lnTo>
                    <a:pt x="573165" y="85885"/>
                  </a:lnTo>
                  <a:lnTo>
                    <a:pt x="579445" y="90937"/>
                  </a:lnTo>
                  <a:lnTo>
                    <a:pt x="585588" y="97252"/>
                  </a:lnTo>
                  <a:lnTo>
                    <a:pt x="591586" y="103567"/>
                  </a:lnTo>
                  <a:lnTo>
                    <a:pt x="597433" y="108619"/>
                  </a:lnTo>
                  <a:lnTo>
                    <a:pt x="603128" y="114934"/>
                  </a:lnTo>
                  <a:lnTo>
                    <a:pt x="608670" y="121249"/>
                  </a:lnTo>
                  <a:lnTo>
                    <a:pt x="614055" y="128827"/>
                  </a:lnTo>
                  <a:lnTo>
                    <a:pt x="619274" y="135142"/>
                  </a:lnTo>
                  <a:lnTo>
                    <a:pt x="624329" y="141457"/>
                  </a:lnTo>
                  <a:lnTo>
                    <a:pt x="629218" y="149035"/>
                  </a:lnTo>
                  <a:lnTo>
                    <a:pt x="633937" y="155350"/>
                  </a:lnTo>
                  <a:lnTo>
                    <a:pt x="638479" y="162928"/>
                  </a:lnTo>
                  <a:lnTo>
                    <a:pt x="642844" y="170507"/>
                  </a:lnTo>
                  <a:lnTo>
                    <a:pt x="647033" y="178085"/>
                  </a:lnTo>
                  <a:lnTo>
                    <a:pt x="647835" y="179348"/>
                  </a:lnTo>
                  <a:lnTo>
                    <a:pt x="333910" y="179348"/>
                  </a:lnTo>
                  <a:lnTo>
                    <a:pt x="302064" y="184400"/>
                  </a:lnTo>
                  <a:lnTo>
                    <a:pt x="286703" y="189452"/>
                  </a:lnTo>
                  <a:lnTo>
                    <a:pt x="279206" y="193241"/>
                  </a:lnTo>
                  <a:lnTo>
                    <a:pt x="271867" y="195767"/>
                  </a:lnTo>
                  <a:lnTo>
                    <a:pt x="264721" y="199556"/>
                  </a:lnTo>
                  <a:lnTo>
                    <a:pt x="257768" y="204608"/>
                  </a:lnTo>
                  <a:lnTo>
                    <a:pt x="251009" y="208397"/>
                  </a:lnTo>
                  <a:lnTo>
                    <a:pt x="244475" y="213449"/>
                  </a:lnTo>
                  <a:lnTo>
                    <a:pt x="238198" y="218501"/>
                  </a:lnTo>
                  <a:lnTo>
                    <a:pt x="232178" y="223553"/>
                  </a:lnTo>
                  <a:lnTo>
                    <a:pt x="226415" y="229868"/>
                  </a:lnTo>
                  <a:lnTo>
                    <a:pt x="220937" y="234920"/>
                  </a:lnTo>
                  <a:lnTo>
                    <a:pt x="215769" y="241235"/>
                  </a:lnTo>
                  <a:lnTo>
                    <a:pt x="210913" y="247550"/>
                  </a:lnTo>
                  <a:lnTo>
                    <a:pt x="206367" y="255128"/>
                  </a:lnTo>
                  <a:lnTo>
                    <a:pt x="202154" y="261444"/>
                  </a:lnTo>
                  <a:lnTo>
                    <a:pt x="198294" y="269022"/>
                  </a:lnTo>
                  <a:lnTo>
                    <a:pt x="194787" y="276600"/>
                  </a:lnTo>
                  <a:lnTo>
                    <a:pt x="191634" y="282915"/>
                  </a:lnTo>
                  <a:lnTo>
                    <a:pt x="181525" y="322068"/>
                  </a:lnTo>
                  <a:lnTo>
                    <a:pt x="180194" y="348592"/>
                  </a:lnTo>
                  <a:lnTo>
                    <a:pt x="180468" y="354907"/>
                  </a:lnTo>
                  <a:lnTo>
                    <a:pt x="187992" y="394060"/>
                  </a:lnTo>
                  <a:lnTo>
                    <a:pt x="204898" y="430688"/>
                  </a:lnTo>
                  <a:lnTo>
                    <a:pt x="209333" y="438266"/>
                  </a:lnTo>
                  <a:lnTo>
                    <a:pt x="214093" y="444581"/>
                  </a:lnTo>
                  <a:lnTo>
                    <a:pt x="219156" y="450896"/>
                  </a:lnTo>
                  <a:lnTo>
                    <a:pt x="224521" y="457211"/>
                  </a:lnTo>
                  <a:lnTo>
                    <a:pt x="230190" y="462263"/>
                  </a:lnTo>
                  <a:lnTo>
                    <a:pt x="236134" y="468578"/>
                  </a:lnTo>
                  <a:lnTo>
                    <a:pt x="242325" y="473630"/>
                  </a:lnTo>
                  <a:lnTo>
                    <a:pt x="248763" y="478682"/>
                  </a:lnTo>
                  <a:lnTo>
                    <a:pt x="255448" y="482471"/>
                  </a:lnTo>
                  <a:lnTo>
                    <a:pt x="262348" y="487523"/>
                  </a:lnTo>
                  <a:lnTo>
                    <a:pt x="269430" y="491312"/>
                  </a:lnTo>
                  <a:lnTo>
                    <a:pt x="276695" y="493838"/>
                  </a:lnTo>
                  <a:lnTo>
                    <a:pt x="284141" y="497627"/>
                  </a:lnTo>
                  <a:lnTo>
                    <a:pt x="307246" y="505205"/>
                  </a:lnTo>
                  <a:lnTo>
                    <a:pt x="331188" y="508994"/>
                  </a:lnTo>
                  <a:lnTo>
                    <a:pt x="648565" y="508994"/>
                  </a:lnTo>
                  <a:lnTo>
                    <a:pt x="647903" y="510257"/>
                  </a:lnTo>
                  <a:lnTo>
                    <a:pt x="643755" y="517836"/>
                  </a:lnTo>
                  <a:lnTo>
                    <a:pt x="639428" y="525414"/>
                  </a:lnTo>
                  <a:lnTo>
                    <a:pt x="634920" y="531729"/>
                  </a:lnTo>
                  <a:lnTo>
                    <a:pt x="630239" y="539307"/>
                  </a:lnTo>
                  <a:lnTo>
                    <a:pt x="625389" y="545622"/>
                  </a:lnTo>
                  <a:lnTo>
                    <a:pt x="620370" y="553200"/>
                  </a:lnTo>
                  <a:lnTo>
                    <a:pt x="615182" y="559515"/>
                  </a:lnTo>
                  <a:lnTo>
                    <a:pt x="586880" y="591090"/>
                  </a:lnTo>
                  <a:lnTo>
                    <a:pt x="568128" y="607510"/>
                  </a:lnTo>
                  <a:lnTo>
                    <a:pt x="561602" y="613825"/>
                  </a:lnTo>
                  <a:lnTo>
                    <a:pt x="527109" y="637822"/>
                  </a:lnTo>
                  <a:lnTo>
                    <a:pt x="519867" y="642874"/>
                  </a:lnTo>
                  <a:lnTo>
                    <a:pt x="497519" y="654241"/>
                  </a:lnTo>
                  <a:lnTo>
                    <a:pt x="482156" y="661819"/>
                  </a:lnTo>
                  <a:lnTo>
                    <a:pt x="474346" y="664345"/>
                  </a:lnTo>
                  <a:lnTo>
                    <a:pt x="466463" y="668134"/>
                  </a:lnTo>
                  <a:lnTo>
                    <a:pt x="426039" y="680764"/>
                  </a:lnTo>
                  <a:lnTo>
                    <a:pt x="409488" y="683291"/>
                  </a:lnTo>
                  <a:lnTo>
                    <a:pt x="401157" y="685817"/>
                  </a:lnTo>
                  <a:lnTo>
                    <a:pt x="384394" y="688343"/>
                  </a:lnTo>
                  <a:close/>
                </a:path>
                <a:path w="690245" h="689610">
                  <a:moveTo>
                    <a:pt x="648565" y="508994"/>
                  </a:moveTo>
                  <a:lnTo>
                    <a:pt x="355478" y="508994"/>
                  </a:lnTo>
                  <a:lnTo>
                    <a:pt x="387522" y="503942"/>
                  </a:lnTo>
                  <a:lnTo>
                    <a:pt x="402981" y="498890"/>
                  </a:lnTo>
                  <a:lnTo>
                    <a:pt x="410526" y="495101"/>
                  </a:lnTo>
                  <a:lnTo>
                    <a:pt x="417913" y="492575"/>
                  </a:lnTo>
                  <a:lnTo>
                    <a:pt x="425105" y="488786"/>
                  </a:lnTo>
                  <a:lnTo>
                    <a:pt x="432102" y="483734"/>
                  </a:lnTo>
                  <a:lnTo>
                    <a:pt x="438904" y="479945"/>
                  </a:lnTo>
                  <a:lnTo>
                    <a:pt x="445479" y="474893"/>
                  </a:lnTo>
                  <a:lnTo>
                    <a:pt x="474357" y="445844"/>
                  </a:lnTo>
                  <a:lnTo>
                    <a:pt x="488042" y="425635"/>
                  </a:lnTo>
                  <a:lnTo>
                    <a:pt x="491920" y="419320"/>
                  </a:lnTo>
                  <a:lnTo>
                    <a:pt x="505831" y="381430"/>
                  </a:lnTo>
                  <a:lnTo>
                    <a:pt x="510011" y="348592"/>
                  </a:lnTo>
                  <a:lnTo>
                    <a:pt x="509954" y="338487"/>
                  </a:lnTo>
                  <a:lnTo>
                    <a:pt x="504271" y="300597"/>
                  </a:lnTo>
                  <a:lnTo>
                    <a:pt x="488978" y="262707"/>
                  </a:lnTo>
                  <a:lnTo>
                    <a:pt x="480383" y="250076"/>
                  </a:lnTo>
                  <a:lnTo>
                    <a:pt x="475588" y="242498"/>
                  </a:lnTo>
                  <a:lnTo>
                    <a:pt x="470492" y="237446"/>
                  </a:lnTo>
                  <a:lnTo>
                    <a:pt x="465094" y="231131"/>
                  </a:lnTo>
                  <a:lnTo>
                    <a:pt x="459395" y="224816"/>
                  </a:lnTo>
                  <a:lnTo>
                    <a:pt x="427107" y="200819"/>
                  </a:lnTo>
                  <a:lnTo>
                    <a:pt x="382115" y="183137"/>
                  </a:lnTo>
                  <a:lnTo>
                    <a:pt x="358154" y="179348"/>
                  </a:lnTo>
                  <a:lnTo>
                    <a:pt x="647835" y="179348"/>
                  </a:lnTo>
                  <a:lnTo>
                    <a:pt x="651041" y="184400"/>
                  </a:lnTo>
                  <a:lnTo>
                    <a:pt x="654862" y="191978"/>
                  </a:lnTo>
                  <a:lnTo>
                    <a:pt x="658497" y="199556"/>
                  </a:lnTo>
                  <a:lnTo>
                    <a:pt x="661945" y="208397"/>
                  </a:lnTo>
                  <a:lnTo>
                    <a:pt x="665203" y="215975"/>
                  </a:lnTo>
                  <a:lnTo>
                    <a:pt x="668267" y="223553"/>
                  </a:lnTo>
                  <a:lnTo>
                    <a:pt x="671136" y="231131"/>
                  </a:lnTo>
                  <a:lnTo>
                    <a:pt x="673810" y="239972"/>
                  </a:lnTo>
                  <a:lnTo>
                    <a:pt x="676287" y="247550"/>
                  </a:lnTo>
                  <a:lnTo>
                    <a:pt x="678563" y="256392"/>
                  </a:lnTo>
                  <a:lnTo>
                    <a:pt x="680639" y="263970"/>
                  </a:lnTo>
                  <a:lnTo>
                    <a:pt x="682514" y="272811"/>
                  </a:lnTo>
                  <a:lnTo>
                    <a:pt x="688824" y="314490"/>
                  </a:lnTo>
                  <a:lnTo>
                    <a:pt x="690157" y="348592"/>
                  </a:lnTo>
                  <a:lnTo>
                    <a:pt x="690003" y="354907"/>
                  </a:lnTo>
                  <a:lnTo>
                    <a:pt x="689916" y="357433"/>
                  </a:lnTo>
                  <a:lnTo>
                    <a:pt x="689692" y="362485"/>
                  </a:lnTo>
                  <a:lnTo>
                    <a:pt x="689579" y="365011"/>
                  </a:lnTo>
                  <a:lnTo>
                    <a:pt x="689151" y="371326"/>
                  </a:lnTo>
                  <a:lnTo>
                    <a:pt x="689065" y="372589"/>
                  </a:lnTo>
                  <a:lnTo>
                    <a:pt x="688979" y="373852"/>
                  </a:lnTo>
                  <a:lnTo>
                    <a:pt x="688172" y="381430"/>
                  </a:lnTo>
                  <a:lnTo>
                    <a:pt x="687159" y="390271"/>
                  </a:lnTo>
                  <a:lnTo>
                    <a:pt x="685941" y="399112"/>
                  </a:lnTo>
                  <a:lnTo>
                    <a:pt x="684516" y="406690"/>
                  </a:lnTo>
                  <a:lnTo>
                    <a:pt x="682888" y="415531"/>
                  </a:lnTo>
                  <a:lnTo>
                    <a:pt x="681057" y="423109"/>
                  </a:lnTo>
                  <a:lnTo>
                    <a:pt x="679024" y="431951"/>
                  </a:lnTo>
                  <a:lnTo>
                    <a:pt x="676789" y="439529"/>
                  </a:lnTo>
                  <a:lnTo>
                    <a:pt x="674355" y="448370"/>
                  </a:lnTo>
                  <a:lnTo>
                    <a:pt x="671724" y="455948"/>
                  </a:lnTo>
                  <a:lnTo>
                    <a:pt x="668897" y="463526"/>
                  </a:lnTo>
                  <a:lnTo>
                    <a:pt x="665873" y="472367"/>
                  </a:lnTo>
                  <a:lnTo>
                    <a:pt x="662656" y="479945"/>
                  </a:lnTo>
                  <a:lnTo>
                    <a:pt x="659250" y="487523"/>
                  </a:lnTo>
                  <a:lnTo>
                    <a:pt x="655656" y="495101"/>
                  </a:lnTo>
                  <a:lnTo>
                    <a:pt x="651872" y="502679"/>
                  </a:lnTo>
                  <a:lnTo>
                    <a:pt x="648565" y="508994"/>
                  </a:lnTo>
                  <a:close/>
                </a:path>
                <a:path w="690245" h="689610">
                  <a:moveTo>
                    <a:pt x="367536" y="689606"/>
                  </a:moveTo>
                  <a:lnTo>
                    <a:pt x="325191" y="689606"/>
                  </a:lnTo>
                  <a:lnTo>
                    <a:pt x="316728" y="688343"/>
                  </a:lnTo>
                  <a:lnTo>
                    <a:pt x="375972" y="688343"/>
                  </a:lnTo>
                  <a:lnTo>
                    <a:pt x="367536" y="689606"/>
                  </a:lnTo>
                  <a:close/>
                </a:path>
              </a:pathLst>
            </a:custGeom>
            <a:solidFill>
              <a:srgbClr val="F5F5F5"/>
            </a:solidFill>
          </p:spPr>
          <p:txBody>
            <a:bodyPr wrap="square" lIns="0" tIns="0" rIns="0" bIns="0" rtlCol="0"/>
            <a:lstStyle/>
            <a:p>
              <a:endParaRPr/>
            </a:p>
          </p:txBody>
        </p:sp>
        <p:sp>
          <p:nvSpPr>
            <p:cNvPr id="20" name="object 20"/>
            <p:cNvSpPr/>
            <p:nvPr/>
          </p:nvSpPr>
          <p:spPr>
            <a:xfrm>
              <a:off x="2678762" y="2236672"/>
              <a:ext cx="351155" cy="694055"/>
            </a:xfrm>
            <a:custGeom>
              <a:avLst/>
              <a:gdLst/>
              <a:ahLst/>
              <a:cxnLst/>
              <a:rect l="l" t="t" r="r" b="b"/>
              <a:pathLst>
                <a:path w="351155" h="694055">
                  <a:moveTo>
                    <a:pt x="350683" y="693521"/>
                  </a:moveTo>
                  <a:lnTo>
                    <a:pt x="299919" y="690438"/>
                  </a:lnTo>
                  <a:lnTo>
                    <a:pt x="250153" y="679948"/>
                  </a:lnTo>
                  <a:lnTo>
                    <a:pt x="202460" y="662279"/>
                  </a:lnTo>
                  <a:lnTo>
                    <a:pt x="157868" y="637811"/>
                  </a:lnTo>
                  <a:lnTo>
                    <a:pt x="117339" y="607070"/>
                  </a:lnTo>
                  <a:lnTo>
                    <a:pt x="81748" y="570722"/>
                  </a:lnTo>
                  <a:lnTo>
                    <a:pt x="51863" y="529550"/>
                  </a:lnTo>
                  <a:lnTo>
                    <a:pt x="28327" y="484443"/>
                  </a:lnTo>
                  <a:lnTo>
                    <a:pt x="11649" y="436372"/>
                  </a:lnTo>
                  <a:lnTo>
                    <a:pt x="2189" y="386376"/>
                  </a:lnTo>
                  <a:lnTo>
                    <a:pt x="0" y="352507"/>
                  </a:lnTo>
                  <a:lnTo>
                    <a:pt x="121" y="335521"/>
                  </a:lnTo>
                  <a:lnTo>
                    <a:pt x="5467" y="284883"/>
                  </a:lnTo>
                  <a:lnTo>
                    <a:pt x="18170" y="235576"/>
                  </a:lnTo>
                  <a:lnTo>
                    <a:pt x="37958" y="188663"/>
                  </a:lnTo>
                  <a:lnTo>
                    <a:pt x="64402" y="145158"/>
                  </a:lnTo>
                  <a:lnTo>
                    <a:pt x="96932" y="105998"/>
                  </a:lnTo>
                  <a:lnTo>
                    <a:pt x="134846" y="72031"/>
                  </a:lnTo>
                  <a:lnTo>
                    <a:pt x="177325" y="43988"/>
                  </a:lnTo>
                  <a:lnTo>
                    <a:pt x="223453" y="22475"/>
                  </a:lnTo>
                  <a:lnTo>
                    <a:pt x="272233" y="7957"/>
                  </a:lnTo>
                  <a:lnTo>
                    <a:pt x="322613" y="747"/>
                  </a:lnTo>
                  <a:lnTo>
                    <a:pt x="339574" y="0"/>
                  </a:lnTo>
                  <a:lnTo>
                    <a:pt x="342478" y="180990"/>
                  </a:lnTo>
                  <a:lnTo>
                    <a:pt x="334463" y="181489"/>
                  </a:lnTo>
                  <a:lnTo>
                    <a:pt x="326500" y="182373"/>
                  </a:lnTo>
                  <a:lnTo>
                    <a:pt x="287799" y="192497"/>
                  </a:lnTo>
                  <a:lnTo>
                    <a:pt x="252630" y="211607"/>
                  </a:lnTo>
                  <a:lnTo>
                    <a:pt x="223058" y="238586"/>
                  </a:lnTo>
                  <a:lnTo>
                    <a:pt x="200813" y="271851"/>
                  </a:lnTo>
                  <a:lnTo>
                    <a:pt x="187177" y="309476"/>
                  </a:lnTo>
                  <a:lnTo>
                    <a:pt x="182940" y="349293"/>
                  </a:lnTo>
                  <a:lnTo>
                    <a:pt x="183253" y="357321"/>
                  </a:lnTo>
                  <a:lnTo>
                    <a:pt x="190576" y="396668"/>
                  </a:lnTo>
                  <a:lnTo>
                    <a:pt x="207103" y="433116"/>
                  </a:lnTo>
                  <a:lnTo>
                    <a:pt x="231883" y="464558"/>
                  </a:lnTo>
                  <a:lnTo>
                    <a:pt x="263468" y="489148"/>
                  </a:lnTo>
                  <a:lnTo>
                    <a:pt x="300002" y="505448"/>
                  </a:lnTo>
                  <a:lnTo>
                    <a:pt x="339375" y="512522"/>
                  </a:lnTo>
                  <a:lnTo>
                    <a:pt x="347401" y="512784"/>
                  </a:lnTo>
                  <a:lnTo>
                    <a:pt x="350683" y="693521"/>
                  </a:lnTo>
                  <a:close/>
                </a:path>
              </a:pathLst>
            </a:custGeom>
            <a:solidFill>
              <a:srgbClr val="DFDFDF"/>
            </a:solidFill>
          </p:spPr>
          <p:txBody>
            <a:bodyPr wrap="square" lIns="0" tIns="0" rIns="0" bIns="0" rtlCol="0"/>
            <a:lstStyle/>
            <a:p>
              <a:endParaRPr/>
            </a:p>
          </p:txBody>
        </p:sp>
        <p:sp>
          <p:nvSpPr>
            <p:cNvPr id="21" name="object 21"/>
            <p:cNvSpPr/>
            <p:nvPr/>
          </p:nvSpPr>
          <p:spPr>
            <a:xfrm>
              <a:off x="2987409" y="2208760"/>
              <a:ext cx="404495" cy="396875"/>
            </a:xfrm>
            <a:custGeom>
              <a:avLst/>
              <a:gdLst/>
              <a:ahLst/>
              <a:cxnLst/>
              <a:rect l="l" t="t" r="r" b="b"/>
              <a:pathLst>
                <a:path w="404495" h="396875">
                  <a:moveTo>
                    <a:pt x="193141" y="396460"/>
                  </a:moveTo>
                  <a:lnTo>
                    <a:pt x="185926" y="346412"/>
                  </a:lnTo>
                  <a:lnTo>
                    <a:pt x="166940" y="303792"/>
                  </a:lnTo>
                  <a:lnTo>
                    <a:pt x="137707" y="269416"/>
                  </a:lnTo>
                  <a:lnTo>
                    <a:pt x="99754" y="244103"/>
                  </a:lnTo>
                  <a:lnTo>
                    <a:pt x="54605" y="228669"/>
                  </a:lnTo>
                  <a:lnTo>
                    <a:pt x="3787" y="223932"/>
                  </a:lnTo>
                  <a:lnTo>
                    <a:pt x="0" y="0"/>
                  </a:lnTo>
                  <a:lnTo>
                    <a:pt x="39200" y="1020"/>
                  </a:lnTo>
                  <a:lnTo>
                    <a:pt x="78105" y="5929"/>
                  </a:lnTo>
                  <a:lnTo>
                    <a:pt x="116331" y="14676"/>
                  </a:lnTo>
                  <a:lnTo>
                    <a:pt x="153501" y="27177"/>
                  </a:lnTo>
                  <a:lnTo>
                    <a:pt x="189247" y="43306"/>
                  </a:lnTo>
                  <a:lnTo>
                    <a:pt x="223217" y="62906"/>
                  </a:lnTo>
                  <a:lnTo>
                    <a:pt x="255075" y="85781"/>
                  </a:lnTo>
                  <a:lnTo>
                    <a:pt x="284507" y="111708"/>
                  </a:lnTo>
                  <a:lnTo>
                    <a:pt x="311221" y="140429"/>
                  </a:lnTo>
                  <a:lnTo>
                    <a:pt x="334954" y="171661"/>
                  </a:lnTo>
                  <a:lnTo>
                    <a:pt x="355472" y="205096"/>
                  </a:lnTo>
                  <a:lnTo>
                    <a:pt x="372572" y="240402"/>
                  </a:lnTo>
                  <a:lnTo>
                    <a:pt x="386085" y="277233"/>
                  </a:lnTo>
                  <a:lnTo>
                    <a:pt x="395878" y="315223"/>
                  </a:lnTo>
                  <a:lnTo>
                    <a:pt x="401855" y="353999"/>
                  </a:lnTo>
                  <a:lnTo>
                    <a:pt x="403955" y="393176"/>
                  </a:lnTo>
                  <a:lnTo>
                    <a:pt x="193141" y="396460"/>
                  </a:lnTo>
                  <a:close/>
                </a:path>
              </a:pathLst>
            </a:custGeom>
            <a:solidFill>
              <a:srgbClr val="EBEBEB"/>
            </a:solidFill>
          </p:spPr>
          <p:txBody>
            <a:bodyPr wrap="square" lIns="0" tIns="0" rIns="0" bIns="0" rtlCol="0"/>
            <a:lstStyle/>
            <a:p>
              <a:endParaRPr/>
            </a:p>
          </p:txBody>
        </p:sp>
      </p:grpSp>
      <p:sp>
        <p:nvSpPr>
          <p:cNvPr id="22" name="object 22"/>
          <p:cNvSpPr/>
          <p:nvPr/>
        </p:nvSpPr>
        <p:spPr>
          <a:xfrm>
            <a:off x="4497697" y="3807231"/>
            <a:ext cx="423545" cy="521970"/>
          </a:xfrm>
          <a:custGeom>
            <a:avLst/>
            <a:gdLst/>
            <a:ahLst/>
            <a:cxnLst/>
            <a:rect l="l" t="t" r="r" b="b"/>
            <a:pathLst>
              <a:path w="423545" h="521970">
                <a:moveTo>
                  <a:pt x="0" y="521877"/>
                </a:moveTo>
                <a:lnTo>
                  <a:pt x="423521" y="521877"/>
                </a:lnTo>
                <a:lnTo>
                  <a:pt x="423521" y="0"/>
                </a:lnTo>
                <a:lnTo>
                  <a:pt x="0" y="0"/>
                </a:lnTo>
                <a:lnTo>
                  <a:pt x="0" y="521877"/>
                </a:lnTo>
                <a:close/>
              </a:path>
            </a:pathLst>
          </a:custGeom>
          <a:solidFill>
            <a:srgbClr val="F5F5F5"/>
          </a:solidFill>
        </p:spPr>
        <p:txBody>
          <a:bodyPr wrap="square" lIns="0" tIns="0" rIns="0" bIns="0" rtlCol="0"/>
          <a:lstStyle/>
          <a:p>
            <a:endParaRPr/>
          </a:p>
        </p:txBody>
      </p:sp>
      <p:sp>
        <p:nvSpPr>
          <p:cNvPr id="23" name="object 23"/>
          <p:cNvSpPr/>
          <p:nvPr/>
        </p:nvSpPr>
        <p:spPr>
          <a:xfrm>
            <a:off x="2514907" y="3773130"/>
            <a:ext cx="1593215" cy="589280"/>
          </a:xfrm>
          <a:custGeom>
            <a:avLst/>
            <a:gdLst/>
            <a:ahLst/>
            <a:cxnLst/>
            <a:rect l="l" t="t" r="r" b="b"/>
            <a:pathLst>
              <a:path w="1593214" h="589279">
                <a:moveTo>
                  <a:pt x="0" y="588691"/>
                </a:moveTo>
                <a:lnTo>
                  <a:pt x="1592593" y="588691"/>
                </a:lnTo>
                <a:lnTo>
                  <a:pt x="1592593" y="0"/>
                </a:lnTo>
                <a:lnTo>
                  <a:pt x="0" y="0"/>
                </a:lnTo>
                <a:lnTo>
                  <a:pt x="0" y="588691"/>
                </a:lnTo>
                <a:close/>
              </a:path>
            </a:pathLst>
          </a:custGeom>
          <a:solidFill>
            <a:srgbClr val="DFDFDF"/>
          </a:solidFill>
        </p:spPr>
        <p:txBody>
          <a:bodyPr wrap="square" lIns="0" tIns="0" rIns="0" bIns="0" rtlCol="0"/>
          <a:lstStyle/>
          <a:p>
            <a:endParaRPr/>
          </a:p>
        </p:txBody>
      </p:sp>
      <p:grpSp>
        <p:nvGrpSpPr>
          <p:cNvPr id="24" name="object 24"/>
          <p:cNvGrpSpPr/>
          <p:nvPr/>
        </p:nvGrpSpPr>
        <p:grpSpPr>
          <a:xfrm>
            <a:off x="4107501" y="3773130"/>
            <a:ext cx="852805" cy="589280"/>
            <a:chOff x="4107501" y="3773130"/>
            <a:chExt cx="852805" cy="589280"/>
          </a:xfrm>
        </p:grpSpPr>
        <p:sp>
          <p:nvSpPr>
            <p:cNvPr id="25" name="object 25"/>
            <p:cNvSpPr/>
            <p:nvPr/>
          </p:nvSpPr>
          <p:spPr>
            <a:xfrm>
              <a:off x="4341787" y="3773131"/>
              <a:ext cx="618490" cy="589280"/>
            </a:xfrm>
            <a:custGeom>
              <a:avLst/>
              <a:gdLst/>
              <a:ahLst/>
              <a:cxnLst/>
              <a:rect l="l" t="t" r="r" b="b"/>
              <a:pathLst>
                <a:path w="618489" h="589279">
                  <a:moveTo>
                    <a:pt x="617931" y="21920"/>
                  </a:moveTo>
                  <a:lnTo>
                    <a:pt x="596023" y="0"/>
                  </a:lnTo>
                  <a:lnTo>
                    <a:pt x="155905" y="0"/>
                  </a:lnTo>
                  <a:lnTo>
                    <a:pt x="102628" y="0"/>
                  </a:lnTo>
                  <a:lnTo>
                    <a:pt x="0" y="0"/>
                  </a:lnTo>
                  <a:lnTo>
                    <a:pt x="0" y="588695"/>
                  </a:lnTo>
                  <a:lnTo>
                    <a:pt x="102628" y="588695"/>
                  </a:lnTo>
                  <a:lnTo>
                    <a:pt x="155905" y="588695"/>
                  </a:lnTo>
                  <a:lnTo>
                    <a:pt x="592683" y="588695"/>
                  </a:lnTo>
                  <a:lnTo>
                    <a:pt x="595947" y="588695"/>
                  </a:lnTo>
                  <a:lnTo>
                    <a:pt x="599084" y="588086"/>
                  </a:lnTo>
                  <a:lnTo>
                    <a:pt x="617931" y="561098"/>
                  </a:lnTo>
                  <a:lnTo>
                    <a:pt x="617283" y="557872"/>
                  </a:lnTo>
                  <a:lnTo>
                    <a:pt x="596023" y="539191"/>
                  </a:lnTo>
                  <a:lnTo>
                    <a:pt x="155905" y="539191"/>
                  </a:lnTo>
                  <a:lnTo>
                    <a:pt x="155905" y="49517"/>
                  </a:lnTo>
                  <a:lnTo>
                    <a:pt x="592683" y="49517"/>
                  </a:lnTo>
                  <a:lnTo>
                    <a:pt x="595947" y="49517"/>
                  </a:lnTo>
                  <a:lnTo>
                    <a:pt x="599084" y="48907"/>
                  </a:lnTo>
                  <a:lnTo>
                    <a:pt x="617791" y="28524"/>
                  </a:lnTo>
                  <a:lnTo>
                    <a:pt x="617931" y="21920"/>
                  </a:lnTo>
                  <a:close/>
                </a:path>
              </a:pathLst>
            </a:custGeom>
            <a:solidFill>
              <a:srgbClr val="DFDFDF"/>
            </a:solidFill>
          </p:spPr>
          <p:txBody>
            <a:bodyPr wrap="square" lIns="0" tIns="0" rIns="0" bIns="0" rtlCol="0"/>
            <a:lstStyle/>
            <a:p>
              <a:endParaRPr/>
            </a:p>
          </p:txBody>
        </p:sp>
        <p:sp>
          <p:nvSpPr>
            <p:cNvPr id="26" name="object 26"/>
            <p:cNvSpPr/>
            <p:nvPr/>
          </p:nvSpPr>
          <p:spPr>
            <a:xfrm>
              <a:off x="4107501" y="3773130"/>
              <a:ext cx="234315" cy="589280"/>
            </a:xfrm>
            <a:custGeom>
              <a:avLst/>
              <a:gdLst/>
              <a:ahLst/>
              <a:cxnLst/>
              <a:rect l="l" t="t" r="r" b="b"/>
              <a:pathLst>
                <a:path w="234314" h="589279">
                  <a:moveTo>
                    <a:pt x="234294" y="588691"/>
                  </a:moveTo>
                  <a:lnTo>
                    <a:pt x="0" y="588691"/>
                  </a:lnTo>
                  <a:lnTo>
                    <a:pt x="0" y="0"/>
                  </a:lnTo>
                  <a:lnTo>
                    <a:pt x="234294" y="0"/>
                  </a:lnTo>
                  <a:lnTo>
                    <a:pt x="234294" y="588691"/>
                  </a:lnTo>
                  <a:close/>
                </a:path>
              </a:pathLst>
            </a:custGeom>
            <a:solidFill>
              <a:srgbClr val="EBEBEB"/>
            </a:solidFill>
          </p:spPr>
          <p:txBody>
            <a:bodyPr wrap="square" lIns="0" tIns="0" rIns="0" bIns="0" rtlCol="0"/>
            <a:lstStyle/>
            <a:p>
              <a:endParaRPr/>
            </a:p>
          </p:txBody>
        </p:sp>
      </p:grpSp>
      <p:sp>
        <p:nvSpPr>
          <p:cNvPr id="27" name="object 27"/>
          <p:cNvSpPr/>
          <p:nvPr/>
        </p:nvSpPr>
        <p:spPr>
          <a:xfrm>
            <a:off x="2703378" y="3779698"/>
            <a:ext cx="234315" cy="582295"/>
          </a:xfrm>
          <a:custGeom>
            <a:avLst/>
            <a:gdLst/>
            <a:ahLst/>
            <a:cxnLst/>
            <a:rect l="l" t="t" r="r" b="b"/>
            <a:pathLst>
              <a:path w="234314" h="582295">
                <a:moveTo>
                  <a:pt x="0" y="582123"/>
                </a:moveTo>
                <a:lnTo>
                  <a:pt x="234294" y="582123"/>
                </a:lnTo>
                <a:lnTo>
                  <a:pt x="234294" y="0"/>
                </a:lnTo>
                <a:lnTo>
                  <a:pt x="0" y="0"/>
                </a:lnTo>
                <a:lnTo>
                  <a:pt x="0" y="582123"/>
                </a:lnTo>
                <a:close/>
              </a:path>
            </a:pathLst>
          </a:custGeom>
          <a:solidFill>
            <a:srgbClr val="EBEBEB"/>
          </a:solidFill>
        </p:spPr>
        <p:txBody>
          <a:bodyPr wrap="square" lIns="0" tIns="0" rIns="0" bIns="0" rtlCol="0"/>
          <a:lstStyle/>
          <a:p>
            <a:endParaRPr/>
          </a:p>
        </p:txBody>
      </p:sp>
      <p:sp>
        <p:nvSpPr>
          <p:cNvPr id="28" name="object 28"/>
          <p:cNvSpPr/>
          <p:nvPr/>
        </p:nvSpPr>
        <p:spPr>
          <a:xfrm>
            <a:off x="4506099" y="3891025"/>
            <a:ext cx="405765" cy="5080"/>
          </a:xfrm>
          <a:custGeom>
            <a:avLst/>
            <a:gdLst/>
            <a:ahLst/>
            <a:cxnLst/>
            <a:rect l="l" t="t" r="r" b="b"/>
            <a:pathLst>
              <a:path w="405764" h="5079">
                <a:moveTo>
                  <a:pt x="405587" y="1270"/>
                </a:moveTo>
                <a:lnTo>
                  <a:pt x="353009" y="1270"/>
                </a:lnTo>
                <a:lnTo>
                  <a:pt x="353009" y="0"/>
                </a:lnTo>
                <a:lnTo>
                  <a:pt x="50228" y="0"/>
                </a:lnTo>
                <a:lnTo>
                  <a:pt x="50228" y="1270"/>
                </a:lnTo>
                <a:lnTo>
                  <a:pt x="0" y="1270"/>
                </a:lnTo>
                <a:lnTo>
                  <a:pt x="0" y="2540"/>
                </a:lnTo>
                <a:lnTo>
                  <a:pt x="2006" y="2540"/>
                </a:lnTo>
                <a:lnTo>
                  <a:pt x="2006" y="3810"/>
                </a:lnTo>
                <a:lnTo>
                  <a:pt x="62103" y="3810"/>
                </a:lnTo>
                <a:lnTo>
                  <a:pt x="62103" y="5080"/>
                </a:lnTo>
                <a:lnTo>
                  <a:pt x="343966" y="5080"/>
                </a:lnTo>
                <a:lnTo>
                  <a:pt x="343966" y="3810"/>
                </a:lnTo>
                <a:lnTo>
                  <a:pt x="404063" y="3810"/>
                </a:lnTo>
                <a:lnTo>
                  <a:pt x="404063" y="2540"/>
                </a:lnTo>
                <a:lnTo>
                  <a:pt x="405587" y="2540"/>
                </a:lnTo>
                <a:lnTo>
                  <a:pt x="405587" y="1270"/>
                </a:lnTo>
                <a:close/>
              </a:path>
            </a:pathLst>
          </a:custGeom>
          <a:solidFill>
            <a:srgbClr val="DFDFDF"/>
          </a:solidFill>
        </p:spPr>
        <p:txBody>
          <a:bodyPr wrap="square" lIns="0" tIns="0" rIns="0" bIns="0" rtlCol="0"/>
          <a:lstStyle/>
          <a:p>
            <a:endParaRPr/>
          </a:p>
        </p:txBody>
      </p:sp>
      <p:sp>
        <p:nvSpPr>
          <p:cNvPr id="29" name="object 29"/>
          <p:cNvSpPr/>
          <p:nvPr/>
        </p:nvSpPr>
        <p:spPr>
          <a:xfrm>
            <a:off x="4499026" y="3969791"/>
            <a:ext cx="420370" cy="5080"/>
          </a:xfrm>
          <a:custGeom>
            <a:avLst/>
            <a:gdLst/>
            <a:ahLst/>
            <a:cxnLst/>
            <a:rect l="l" t="t" r="r" b="b"/>
            <a:pathLst>
              <a:path w="420370" h="5079">
                <a:moveTo>
                  <a:pt x="420319" y="1270"/>
                </a:moveTo>
                <a:lnTo>
                  <a:pt x="387413" y="1270"/>
                </a:lnTo>
                <a:lnTo>
                  <a:pt x="387413" y="0"/>
                </a:lnTo>
                <a:lnTo>
                  <a:pt x="35534" y="0"/>
                </a:lnTo>
                <a:lnTo>
                  <a:pt x="35534" y="1270"/>
                </a:lnTo>
                <a:lnTo>
                  <a:pt x="0" y="1270"/>
                </a:lnTo>
                <a:lnTo>
                  <a:pt x="0" y="2540"/>
                </a:lnTo>
                <a:lnTo>
                  <a:pt x="24371" y="2540"/>
                </a:lnTo>
                <a:lnTo>
                  <a:pt x="24371" y="3810"/>
                </a:lnTo>
                <a:lnTo>
                  <a:pt x="167106" y="3810"/>
                </a:lnTo>
                <a:lnTo>
                  <a:pt x="167106" y="5080"/>
                </a:lnTo>
                <a:lnTo>
                  <a:pt x="253098" y="5080"/>
                </a:lnTo>
                <a:lnTo>
                  <a:pt x="253098" y="3810"/>
                </a:lnTo>
                <a:lnTo>
                  <a:pt x="395833" y="3810"/>
                </a:lnTo>
                <a:lnTo>
                  <a:pt x="395833" y="2540"/>
                </a:lnTo>
                <a:lnTo>
                  <a:pt x="420319" y="2540"/>
                </a:lnTo>
                <a:lnTo>
                  <a:pt x="420319" y="1270"/>
                </a:lnTo>
                <a:close/>
              </a:path>
            </a:pathLst>
          </a:custGeom>
          <a:solidFill>
            <a:srgbClr val="DFDFDF"/>
          </a:solidFill>
        </p:spPr>
        <p:txBody>
          <a:bodyPr wrap="square" lIns="0" tIns="0" rIns="0" bIns="0" rtlCol="0"/>
          <a:lstStyle/>
          <a:p>
            <a:endParaRPr/>
          </a:p>
        </p:txBody>
      </p:sp>
      <p:sp>
        <p:nvSpPr>
          <p:cNvPr id="30" name="object 30"/>
          <p:cNvSpPr/>
          <p:nvPr/>
        </p:nvSpPr>
        <p:spPr>
          <a:xfrm>
            <a:off x="4498047" y="4065053"/>
            <a:ext cx="422275" cy="5715"/>
          </a:xfrm>
          <a:custGeom>
            <a:avLst/>
            <a:gdLst/>
            <a:ahLst/>
            <a:cxnLst/>
            <a:rect l="l" t="t" r="r" b="b"/>
            <a:pathLst>
              <a:path w="422275" h="5714">
                <a:moveTo>
                  <a:pt x="422173" y="2552"/>
                </a:moveTo>
                <a:lnTo>
                  <a:pt x="392404" y="2552"/>
                </a:lnTo>
                <a:lnTo>
                  <a:pt x="392404" y="1270"/>
                </a:lnTo>
                <a:lnTo>
                  <a:pt x="270433" y="1270"/>
                </a:lnTo>
                <a:lnTo>
                  <a:pt x="270433" y="0"/>
                </a:lnTo>
                <a:lnTo>
                  <a:pt x="146926" y="0"/>
                </a:lnTo>
                <a:lnTo>
                  <a:pt x="146926" y="1270"/>
                </a:lnTo>
                <a:lnTo>
                  <a:pt x="27012" y="1270"/>
                </a:lnTo>
                <a:lnTo>
                  <a:pt x="27012" y="2552"/>
                </a:lnTo>
                <a:lnTo>
                  <a:pt x="0" y="2552"/>
                </a:lnTo>
                <a:lnTo>
                  <a:pt x="0" y="3822"/>
                </a:lnTo>
                <a:lnTo>
                  <a:pt x="35369" y="3822"/>
                </a:lnTo>
                <a:lnTo>
                  <a:pt x="35369" y="5092"/>
                </a:lnTo>
                <a:lnTo>
                  <a:pt x="386803" y="5092"/>
                </a:lnTo>
                <a:lnTo>
                  <a:pt x="386803" y="3822"/>
                </a:lnTo>
                <a:lnTo>
                  <a:pt x="422173" y="3822"/>
                </a:lnTo>
                <a:lnTo>
                  <a:pt x="422173" y="2552"/>
                </a:lnTo>
                <a:close/>
              </a:path>
            </a:pathLst>
          </a:custGeom>
          <a:solidFill>
            <a:srgbClr val="DFDFDF"/>
          </a:solidFill>
        </p:spPr>
        <p:txBody>
          <a:bodyPr wrap="square" lIns="0" tIns="0" rIns="0" bIns="0" rtlCol="0"/>
          <a:lstStyle/>
          <a:p>
            <a:endParaRPr/>
          </a:p>
        </p:txBody>
      </p:sp>
      <p:sp>
        <p:nvSpPr>
          <p:cNvPr id="31" name="object 31"/>
          <p:cNvSpPr/>
          <p:nvPr/>
        </p:nvSpPr>
        <p:spPr>
          <a:xfrm>
            <a:off x="4502785" y="4161599"/>
            <a:ext cx="412750" cy="5715"/>
          </a:xfrm>
          <a:custGeom>
            <a:avLst/>
            <a:gdLst/>
            <a:ahLst/>
            <a:cxnLst/>
            <a:rect l="l" t="t" r="r" b="b"/>
            <a:pathLst>
              <a:path w="412750" h="5714">
                <a:moveTo>
                  <a:pt x="412699" y="2540"/>
                </a:moveTo>
                <a:lnTo>
                  <a:pt x="402996" y="2540"/>
                </a:lnTo>
                <a:lnTo>
                  <a:pt x="402996" y="1270"/>
                </a:lnTo>
                <a:lnTo>
                  <a:pt x="307314" y="1270"/>
                </a:lnTo>
                <a:lnTo>
                  <a:pt x="307314" y="0"/>
                </a:lnTo>
                <a:lnTo>
                  <a:pt x="102006" y="0"/>
                </a:lnTo>
                <a:lnTo>
                  <a:pt x="102006" y="1270"/>
                </a:lnTo>
                <a:lnTo>
                  <a:pt x="8915" y="1270"/>
                </a:lnTo>
                <a:lnTo>
                  <a:pt x="8915" y="2540"/>
                </a:lnTo>
                <a:lnTo>
                  <a:pt x="0" y="2540"/>
                </a:lnTo>
                <a:lnTo>
                  <a:pt x="0" y="3822"/>
                </a:lnTo>
                <a:lnTo>
                  <a:pt x="42214" y="3822"/>
                </a:lnTo>
                <a:lnTo>
                  <a:pt x="42214" y="5092"/>
                </a:lnTo>
                <a:lnTo>
                  <a:pt x="370497" y="5092"/>
                </a:lnTo>
                <a:lnTo>
                  <a:pt x="370497" y="3822"/>
                </a:lnTo>
                <a:lnTo>
                  <a:pt x="412699" y="3822"/>
                </a:lnTo>
                <a:lnTo>
                  <a:pt x="412699" y="2540"/>
                </a:lnTo>
                <a:close/>
              </a:path>
            </a:pathLst>
          </a:custGeom>
          <a:solidFill>
            <a:srgbClr val="DFDFDF"/>
          </a:solidFill>
        </p:spPr>
        <p:txBody>
          <a:bodyPr wrap="square" lIns="0" tIns="0" rIns="0" bIns="0" rtlCol="0"/>
          <a:lstStyle/>
          <a:p>
            <a:endParaRPr/>
          </a:p>
        </p:txBody>
      </p:sp>
      <p:sp>
        <p:nvSpPr>
          <p:cNvPr id="32" name="object 32"/>
          <p:cNvSpPr/>
          <p:nvPr/>
        </p:nvSpPr>
        <p:spPr>
          <a:xfrm>
            <a:off x="4505579" y="4258144"/>
            <a:ext cx="407670" cy="5715"/>
          </a:xfrm>
          <a:custGeom>
            <a:avLst/>
            <a:gdLst/>
            <a:ahLst/>
            <a:cxnLst/>
            <a:rect l="l" t="t" r="r" b="b"/>
            <a:pathLst>
              <a:path w="407670" h="5714">
                <a:moveTo>
                  <a:pt x="407111" y="2540"/>
                </a:moveTo>
                <a:lnTo>
                  <a:pt x="403212" y="2540"/>
                </a:lnTo>
                <a:lnTo>
                  <a:pt x="403212" y="1270"/>
                </a:lnTo>
                <a:lnTo>
                  <a:pt x="326504" y="1270"/>
                </a:lnTo>
                <a:lnTo>
                  <a:pt x="326504" y="0"/>
                </a:lnTo>
                <a:lnTo>
                  <a:pt x="75958" y="0"/>
                </a:lnTo>
                <a:lnTo>
                  <a:pt x="75958" y="1270"/>
                </a:lnTo>
                <a:lnTo>
                  <a:pt x="3263" y="1270"/>
                </a:lnTo>
                <a:lnTo>
                  <a:pt x="3263" y="2540"/>
                </a:lnTo>
                <a:lnTo>
                  <a:pt x="0" y="2540"/>
                </a:lnTo>
                <a:lnTo>
                  <a:pt x="0" y="3810"/>
                </a:lnTo>
                <a:lnTo>
                  <a:pt x="48983" y="3810"/>
                </a:lnTo>
                <a:lnTo>
                  <a:pt x="48983" y="5092"/>
                </a:lnTo>
                <a:lnTo>
                  <a:pt x="358127" y="5092"/>
                </a:lnTo>
                <a:lnTo>
                  <a:pt x="358127" y="3810"/>
                </a:lnTo>
                <a:lnTo>
                  <a:pt x="407111" y="3810"/>
                </a:lnTo>
                <a:lnTo>
                  <a:pt x="407111" y="2540"/>
                </a:lnTo>
                <a:close/>
              </a:path>
            </a:pathLst>
          </a:custGeom>
          <a:solidFill>
            <a:srgbClr val="DFDFDF"/>
          </a:solidFill>
        </p:spPr>
        <p:txBody>
          <a:bodyPr wrap="square" lIns="0" tIns="0" rIns="0" bIns="0" rtlCol="0"/>
          <a:lstStyle/>
          <a:p>
            <a:endParaRPr/>
          </a:p>
        </p:txBody>
      </p:sp>
      <p:sp>
        <p:nvSpPr>
          <p:cNvPr id="33" name="object 33"/>
          <p:cNvSpPr/>
          <p:nvPr/>
        </p:nvSpPr>
        <p:spPr>
          <a:xfrm>
            <a:off x="3089534" y="4015123"/>
            <a:ext cx="892175" cy="106045"/>
          </a:xfrm>
          <a:custGeom>
            <a:avLst/>
            <a:gdLst/>
            <a:ahLst/>
            <a:cxnLst/>
            <a:rect l="l" t="t" r="r" b="b"/>
            <a:pathLst>
              <a:path w="892175" h="106045">
                <a:moveTo>
                  <a:pt x="891983" y="105967"/>
                </a:moveTo>
                <a:lnTo>
                  <a:pt x="0" y="105967"/>
                </a:lnTo>
                <a:lnTo>
                  <a:pt x="0" y="0"/>
                </a:lnTo>
                <a:lnTo>
                  <a:pt x="891983" y="0"/>
                </a:lnTo>
                <a:lnTo>
                  <a:pt x="891983" y="105967"/>
                </a:lnTo>
                <a:close/>
              </a:path>
            </a:pathLst>
          </a:custGeom>
          <a:solidFill>
            <a:srgbClr val="EBEBEB"/>
          </a:solidFill>
        </p:spPr>
        <p:txBody>
          <a:bodyPr wrap="square" lIns="0" tIns="0" rIns="0" bIns="0" rtlCol="0"/>
          <a:lstStyle/>
          <a:p>
            <a:endParaRPr/>
          </a:p>
        </p:txBody>
      </p:sp>
      <p:grpSp>
        <p:nvGrpSpPr>
          <p:cNvPr id="34" name="object 34"/>
          <p:cNvGrpSpPr/>
          <p:nvPr/>
        </p:nvGrpSpPr>
        <p:grpSpPr>
          <a:xfrm>
            <a:off x="2395362" y="4361821"/>
            <a:ext cx="2654935" cy="1276350"/>
            <a:chOff x="2395362" y="4361821"/>
            <a:chExt cx="2654935" cy="1276350"/>
          </a:xfrm>
        </p:grpSpPr>
        <p:sp>
          <p:nvSpPr>
            <p:cNvPr id="35" name="object 35"/>
            <p:cNvSpPr/>
            <p:nvPr/>
          </p:nvSpPr>
          <p:spPr>
            <a:xfrm>
              <a:off x="4471313" y="4373441"/>
              <a:ext cx="445770" cy="318135"/>
            </a:xfrm>
            <a:custGeom>
              <a:avLst/>
              <a:gdLst/>
              <a:ahLst/>
              <a:cxnLst/>
              <a:rect l="l" t="t" r="r" b="b"/>
              <a:pathLst>
                <a:path w="445770" h="318135">
                  <a:moveTo>
                    <a:pt x="445486" y="318027"/>
                  </a:moveTo>
                  <a:lnTo>
                    <a:pt x="0" y="318027"/>
                  </a:lnTo>
                  <a:lnTo>
                    <a:pt x="0" y="0"/>
                  </a:lnTo>
                  <a:lnTo>
                    <a:pt x="445486" y="0"/>
                  </a:lnTo>
                  <a:lnTo>
                    <a:pt x="445486" y="318027"/>
                  </a:lnTo>
                  <a:close/>
                </a:path>
              </a:pathLst>
            </a:custGeom>
            <a:solidFill>
              <a:srgbClr val="FAFAFA"/>
            </a:solidFill>
          </p:spPr>
          <p:txBody>
            <a:bodyPr wrap="square" lIns="0" tIns="0" rIns="0" bIns="0" rtlCol="0"/>
            <a:lstStyle/>
            <a:p>
              <a:endParaRPr/>
            </a:p>
          </p:txBody>
        </p:sp>
        <p:sp>
          <p:nvSpPr>
            <p:cNvPr id="36" name="object 36"/>
            <p:cNvSpPr/>
            <p:nvPr/>
          </p:nvSpPr>
          <p:spPr>
            <a:xfrm>
              <a:off x="2580538" y="4361827"/>
              <a:ext cx="2372360" cy="341630"/>
            </a:xfrm>
            <a:custGeom>
              <a:avLst/>
              <a:gdLst/>
              <a:ahLst/>
              <a:cxnLst/>
              <a:rect l="l" t="t" r="r" b="b"/>
              <a:pathLst>
                <a:path w="2372360" h="341629">
                  <a:moveTo>
                    <a:pt x="2372233" y="8432"/>
                  </a:moveTo>
                  <a:lnTo>
                    <a:pt x="2371115" y="5715"/>
                  </a:lnTo>
                  <a:lnTo>
                    <a:pt x="2366632" y="1181"/>
                  </a:lnTo>
                  <a:lnTo>
                    <a:pt x="2363927" y="38"/>
                  </a:lnTo>
                  <a:lnTo>
                    <a:pt x="1895817" y="12"/>
                  </a:lnTo>
                  <a:lnTo>
                    <a:pt x="1881936" y="0"/>
                  </a:lnTo>
                  <a:lnTo>
                    <a:pt x="0" y="0"/>
                  </a:lnTo>
                  <a:lnTo>
                    <a:pt x="0" y="341020"/>
                  </a:lnTo>
                  <a:lnTo>
                    <a:pt x="1881936" y="341020"/>
                  </a:lnTo>
                  <a:lnTo>
                    <a:pt x="1881936" y="341261"/>
                  </a:lnTo>
                  <a:lnTo>
                    <a:pt x="2368397" y="341261"/>
                  </a:lnTo>
                  <a:lnTo>
                    <a:pt x="2369642" y="340753"/>
                  </a:lnTo>
                  <a:lnTo>
                    <a:pt x="2371712" y="338683"/>
                  </a:lnTo>
                  <a:lnTo>
                    <a:pt x="2372233" y="337426"/>
                  </a:lnTo>
                  <a:lnTo>
                    <a:pt x="2372233" y="321868"/>
                  </a:lnTo>
                  <a:lnTo>
                    <a:pt x="2371712" y="320611"/>
                  </a:lnTo>
                  <a:lnTo>
                    <a:pt x="2369642" y="318541"/>
                  </a:lnTo>
                  <a:lnTo>
                    <a:pt x="2368397" y="318033"/>
                  </a:lnTo>
                  <a:lnTo>
                    <a:pt x="1895817" y="318033"/>
                  </a:lnTo>
                  <a:lnTo>
                    <a:pt x="1895817" y="23114"/>
                  </a:lnTo>
                  <a:lnTo>
                    <a:pt x="2363914" y="23114"/>
                  </a:lnTo>
                  <a:lnTo>
                    <a:pt x="2366619" y="21996"/>
                  </a:lnTo>
                  <a:lnTo>
                    <a:pt x="2371115" y="17500"/>
                  </a:lnTo>
                  <a:lnTo>
                    <a:pt x="2372233" y="14795"/>
                  </a:lnTo>
                  <a:lnTo>
                    <a:pt x="2372233" y="8432"/>
                  </a:lnTo>
                  <a:close/>
                </a:path>
              </a:pathLst>
            </a:custGeom>
            <a:solidFill>
              <a:srgbClr val="F5F5F5"/>
            </a:solidFill>
          </p:spPr>
          <p:txBody>
            <a:bodyPr wrap="square" lIns="0" tIns="0" rIns="0" bIns="0" rtlCol="0"/>
            <a:lstStyle/>
            <a:p>
              <a:endParaRPr/>
            </a:p>
          </p:txBody>
        </p:sp>
        <p:sp>
          <p:nvSpPr>
            <p:cNvPr id="37" name="object 37"/>
            <p:cNvSpPr/>
            <p:nvPr/>
          </p:nvSpPr>
          <p:spPr>
            <a:xfrm>
              <a:off x="4478629" y="4430915"/>
              <a:ext cx="436245" cy="186055"/>
            </a:xfrm>
            <a:custGeom>
              <a:avLst/>
              <a:gdLst/>
              <a:ahLst/>
              <a:cxnLst/>
              <a:rect l="l" t="t" r="r" b="b"/>
              <a:pathLst>
                <a:path w="436245" h="186054">
                  <a:moveTo>
                    <a:pt x="427799" y="123215"/>
                  </a:moveTo>
                  <a:lnTo>
                    <a:pt x="426935" y="123215"/>
                  </a:lnTo>
                  <a:lnTo>
                    <a:pt x="426935" y="121945"/>
                  </a:lnTo>
                  <a:lnTo>
                    <a:pt x="366179" y="121945"/>
                  </a:lnTo>
                  <a:lnTo>
                    <a:pt x="366179" y="120675"/>
                  </a:lnTo>
                  <a:lnTo>
                    <a:pt x="74853" y="120675"/>
                  </a:lnTo>
                  <a:lnTo>
                    <a:pt x="74853" y="121945"/>
                  </a:lnTo>
                  <a:lnTo>
                    <a:pt x="9423" y="121945"/>
                  </a:lnTo>
                  <a:lnTo>
                    <a:pt x="9423" y="123215"/>
                  </a:lnTo>
                  <a:lnTo>
                    <a:pt x="7962" y="123215"/>
                  </a:lnTo>
                  <a:lnTo>
                    <a:pt x="7962" y="124485"/>
                  </a:lnTo>
                  <a:lnTo>
                    <a:pt x="71577" y="124485"/>
                  </a:lnTo>
                  <a:lnTo>
                    <a:pt x="71577" y="125755"/>
                  </a:lnTo>
                  <a:lnTo>
                    <a:pt x="364172" y="125755"/>
                  </a:lnTo>
                  <a:lnTo>
                    <a:pt x="364172" y="124485"/>
                  </a:lnTo>
                  <a:lnTo>
                    <a:pt x="427799" y="124485"/>
                  </a:lnTo>
                  <a:lnTo>
                    <a:pt x="427799" y="123215"/>
                  </a:lnTo>
                  <a:close/>
                </a:path>
                <a:path w="436245" h="186054">
                  <a:moveTo>
                    <a:pt x="433476" y="2540"/>
                  </a:moveTo>
                  <a:lnTo>
                    <a:pt x="420852" y="2540"/>
                  </a:lnTo>
                  <a:lnTo>
                    <a:pt x="420852" y="1270"/>
                  </a:lnTo>
                  <a:lnTo>
                    <a:pt x="323151" y="1270"/>
                  </a:lnTo>
                  <a:lnTo>
                    <a:pt x="323151" y="0"/>
                  </a:lnTo>
                  <a:lnTo>
                    <a:pt x="112610" y="0"/>
                  </a:lnTo>
                  <a:lnTo>
                    <a:pt x="112610" y="1270"/>
                  </a:lnTo>
                  <a:lnTo>
                    <a:pt x="14909" y="1270"/>
                  </a:lnTo>
                  <a:lnTo>
                    <a:pt x="14909" y="2540"/>
                  </a:lnTo>
                  <a:lnTo>
                    <a:pt x="2286" y="2540"/>
                  </a:lnTo>
                  <a:lnTo>
                    <a:pt x="2286" y="3810"/>
                  </a:lnTo>
                  <a:lnTo>
                    <a:pt x="45097" y="3810"/>
                  </a:lnTo>
                  <a:lnTo>
                    <a:pt x="45097" y="5080"/>
                  </a:lnTo>
                  <a:lnTo>
                    <a:pt x="390677" y="5080"/>
                  </a:lnTo>
                  <a:lnTo>
                    <a:pt x="390677" y="3810"/>
                  </a:lnTo>
                  <a:lnTo>
                    <a:pt x="433476" y="3810"/>
                  </a:lnTo>
                  <a:lnTo>
                    <a:pt x="433476" y="2540"/>
                  </a:lnTo>
                  <a:close/>
                </a:path>
                <a:path w="436245" h="186054">
                  <a:moveTo>
                    <a:pt x="435114" y="182930"/>
                  </a:moveTo>
                  <a:lnTo>
                    <a:pt x="418401" y="182930"/>
                  </a:lnTo>
                  <a:lnTo>
                    <a:pt x="418401" y="181660"/>
                  </a:lnTo>
                  <a:lnTo>
                    <a:pt x="314083" y="181660"/>
                  </a:lnTo>
                  <a:lnTo>
                    <a:pt x="314083" y="180390"/>
                  </a:lnTo>
                  <a:lnTo>
                    <a:pt x="124320" y="180390"/>
                  </a:lnTo>
                  <a:lnTo>
                    <a:pt x="124320" y="181660"/>
                  </a:lnTo>
                  <a:lnTo>
                    <a:pt x="20320" y="181660"/>
                  </a:lnTo>
                  <a:lnTo>
                    <a:pt x="20320" y="182930"/>
                  </a:lnTo>
                  <a:lnTo>
                    <a:pt x="647" y="182930"/>
                  </a:lnTo>
                  <a:lnTo>
                    <a:pt x="647" y="184200"/>
                  </a:lnTo>
                  <a:lnTo>
                    <a:pt x="42100" y="184200"/>
                  </a:lnTo>
                  <a:lnTo>
                    <a:pt x="42100" y="185470"/>
                  </a:lnTo>
                  <a:lnTo>
                    <a:pt x="393661" y="185470"/>
                  </a:lnTo>
                  <a:lnTo>
                    <a:pt x="393661" y="184200"/>
                  </a:lnTo>
                  <a:lnTo>
                    <a:pt x="435114" y="184200"/>
                  </a:lnTo>
                  <a:lnTo>
                    <a:pt x="435114" y="182930"/>
                  </a:lnTo>
                  <a:close/>
                </a:path>
                <a:path w="436245" h="186054">
                  <a:moveTo>
                    <a:pt x="435635" y="62242"/>
                  </a:moveTo>
                  <a:lnTo>
                    <a:pt x="395427" y="62242"/>
                  </a:lnTo>
                  <a:lnTo>
                    <a:pt x="395427" y="60972"/>
                  </a:lnTo>
                  <a:lnTo>
                    <a:pt x="37376" y="60972"/>
                  </a:lnTo>
                  <a:lnTo>
                    <a:pt x="37376" y="62242"/>
                  </a:lnTo>
                  <a:lnTo>
                    <a:pt x="0" y="62242"/>
                  </a:lnTo>
                  <a:lnTo>
                    <a:pt x="0" y="63512"/>
                  </a:lnTo>
                  <a:lnTo>
                    <a:pt x="19037" y="63512"/>
                  </a:lnTo>
                  <a:lnTo>
                    <a:pt x="19037" y="64782"/>
                  </a:lnTo>
                  <a:lnTo>
                    <a:pt x="125437" y="64782"/>
                  </a:lnTo>
                  <a:lnTo>
                    <a:pt x="125437" y="66052"/>
                  </a:lnTo>
                  <a:lnTo>
                    <a:pt x="310324" y="66052"/>
                  </a:lnTo>
                  <a:lnTo>
                    <a:pt x="310324" y="64782"/>
                  </a:lnTo>
                  <a:lnTo>
                    <a:pt x="416725" y="64782"/>
                  </a:lnTo>
                  <a:lnTo>
                    <a:pt x="416725" y="63512"/>
                  </a:lnTo>
                  <a:lnTo>
                    <a:pt x="435635" y="63512"/>
                  </a:lnTo>
                  <a:lnTo>
                    <a:pt x="435635" y="62242"/>
                  </a:lnTo>
                  <a:close/>
                </a:path>
              </a:pathLst>
            </a:custGeom>
            <a:solidFill>
              <a:srgbClr val="DFDFDF"/>
            </a:solidFill>
          </p:spPr>
          <p:txBody>
            <a:bodyPr wrap="square" lIns="0" tIns="0" rIns="0" bIns="0" rtlCol="0"/>
            <a:lstStyle/>
            <a:p>
              <a:endParaRPr/>
            </a:p>
          </p:txBody>
        </p:sp>
        <p:sp>
          <p:nvSpPr>
            <p:cNvPr id="38" name="object 38"/>
            <p:cNvSpPr/>
            <p:nvPr/>
          </p:nvSpPr>
          <p:spPr>
            <a:xfrm>
              <a:off x="4529634" y="4733274"/>
              <a:ext cx="455295" cy="862330"/>
            </a:xfrm>
            <a:custGeom>
              <a:avLst/>
              <a:gdLst/>
              <a:ahLst/>
              <a:cxnLst/>
              <a:rect l="l" t="t" r="r" b="b"/>
              <a:pathLst>
                <a:path w="455295" h="862329">
                  <a:moveTo>
                    <a:pt x="454702" y="862007"/>
                  </a:moveTo>
                  <a:lnTo>
                    <a:pt x="0" y="862007"/>
                  </a:lnTo>
                  <a:lnTo>
                    <a:pt x="0" y="0"/>
                  </a:lnTo>
                  <a:lnTo>
                    <a:pt x="454702" y="0"/>
                  </a:lnTo>
                  <a:lnTo>
                    <a:pt x="454702" y="862007"/>
                  </a:lnTo>
                  <a:close/>
                </a:path>
              </a:pathLst>
            </a:custGeom>
            <a:solidFill>
              <a:srgbClr val="EBEBEB"/>
            </a:solidFill>
          </p:spPr>
          <p:txBody>
            <a:bodyPr wrap="square" lIns="0" tIns="0" rIns="0" bIns="0" rtlCol="0"/>
            <a:lstStyle/>
            <a:p>
              <a:endParaRPr/>
            </a:p>
          </p:txBody>
        </p:sp>
        <p:sp>
          <p:nvSpPr>
            <p:cNvPr id="39" name="object 39"/>
            <p:cNvSpPr/>
            <p:nvPr/>
          </p:nvSpPr>
          <p:spPr>
            <a:xfrm>
              <a:off x="2395359" y="4702962"/>
              <a:ext cx="2654935" cy="934719"/>
            </a:xfrm>
            <a:custGeom>
              <a:avLst/>
              <a:gdLst/>
              <a:ahLst/>
              <a:cxnLst/>
              <a:rect l="l" t="t" r="r" b="b"/>
              <a:pathLst>
                <a:path w="2654935" h="934720">
                  <a:moveTo>
                    <a:pt x="2580106" y="477443"/>
                  </a:moveTo>
                  <a:lnTo>
                    <a:pt x="2580030" y="476173"/>
                  </a:lnTo>
                  <a:lnTo>
                    <a:pt x="2509647" y="476173"/>
                  </a:lnTo>
                  <a:lnTo>
                    <a:pt x="2509647" y="474903"/>
                  </a:lnTo>
                  <a:lnTo>
                    <a:pt x="2210003" y="474903"/>
                  </a:lnTo>
                  <a:lnTo>
                    <a:pt x="2210003" y="476173"/>
                  </a:lnTo>
                  <a:lnTo>
                    <a:pt x="2142947" y="476173"/>
                  </a:lnTo>
                  <a:lnTo>
                    <a:pt x="2142947" y="477443"/>
                  </a:lnTo>
                  <a:lnTo>
                    <a:pt x="2143379" y="477443"/>
                  </a:lnTo>
                  <a:lnTo>
                    <a:pt x="2143379" y="478713"/>
                  </a:lnTo>
                  <a:lnTo>
                    <a:pt x="2207717" y="478713"/>
                  </a:lnTo>
                  <a:lnTo>
                    <a:pt x="2207717" y="479983"/>
                  </a:lnTo>
                  <a:lnTo>
                    <a:pt x="2515781" y="479983"/>
                  </a:lnTo>
                  <a:lnTo>
                    <a:pt x="2515781" y="478713"/>
                  </a:lnTo>
                  <a:lnTo>
                    <a:pt x="2580106" y="478713"/>
                  </a:lnTo>
                  <a:lnTo>
                    <a:pt x="2580106" y="477443"/>
                  </a:lnTo>
                  <a:close/>
                </a:path>
                <a:path w="2654935" h="934720">
                  <a:moveTo>
                    <a:pt x="2580106" y="365658"/>
                  </a:moveTo>
                  <a:lnTo>
                    <a:pt x="2515235" y="365658"/>
                  </a:lnTo>
                  <a:lnTo>
                    <a:pt x="2515235" y="364388"/>
                  </a:lnTo>
                  <a:lnTo>
                    <a:pt x="2208263" y="364388"/>
                  </a:lnTo>
                  <a:lnTo>
                    <a:pt x="2208263" y="365658"/>
                  </a:lnTo>
                  <a:lnTo>
                    <a:pt x="2143379" y="365658"/>
                  </a:lnTo>
                  <a:lnTo>
                    <a:pt x="2143379" y="366928"/>
                  </a:lnTo>
                  <a:lnTo>
                    <a:pt x="2143849" y="366928"/>
                  </a:lnTo>
                  <a:lnTo>
                    <a:pt x="2143849" y="368198"/>
                  </a:lnTo>
                  <a:lnTo>
                    <a:pt x="2210981" y="368198"/>
                  </a:lnTo>
                  <a:lnTo>
                    <a:pt x="2210981" y="369468"/>
                  </a:lnTo>
                  <a:lnTo>
                    <a:pt x="2512504" y="369468"/>
                  </a:lnTo>
                  <a:lnTo>
                    <a:pt x="2512504" y="368198"/>
                  </a:lnTo>
                  <a:lnTo>
                    <a:pt x="2579649" y="368198"/>
                  </a:lnTo>
                  <a:lnTo>
                    <a:pt x="2579649" y="366928"/>
                  </a:lnTo>
                  <a:lnTo>
                    <a:pt x="2580106" y="366928"/>
                  </a:lnTo>
                  <a:lnTo>
                    <a:pt x="2580106" y="365658"/>
                  </a:lnTo>
                  <a:close/>
                </a:path>
                <a:path w="2654935" h="934720">
                  <a:moveTo>
                    <a:pt x="2580551" y="255143"/>
                  </a:moveTo>
                  <a:lnTo>
                    <a:pt x="2518587" y="255143"/>
                  </a:lnTo>
                  <a:lnTo>
                    <a:pt x="2518587" y="253873"/>
                  </a:lnTo>
                  <a:lnTo>
                    <a:pt x="2208657" y="253873"/>
                  </a:lnTo>
                  <a:lnTo>
                    <a:pt x="2208657" y="255143"/>
                  </a:lnTo>
                  <a:lnTo>
                    <a:pt x="2143455" y="255143"/>
                  </a:lnTo>
                  <a:lnTo>
                    <a:pt x="2143455" y="256413"/>
                  </a:lnTo>
                  <a:lnTo>
                    <a:pt x="2143925" y="256413"/>
                  </a:lnTo>
                  <a:lnTo>
                    <a:pt x="2143925" y="257683"/>
                  </a:lnTo>
                  <a:lnTo>
                    <a:pt x="2216747" y="257683"/>
                  </a:lnTo>
                  <a:lnTo>
                    <a:pt x="2216747" y="258953"/>
                  </a:lnTo>
                  <a:lnTo>
                    <a:pt x="2506738" y="258953"/>
                  </a:lnTo>
                  <a:lnTo>
                    <a:pt x="2506738" y="257683"/>
                  </a:lnTo>
                  <a:lnTo>
                    <a:pt x="2579560" y="257683"/>
                  </a:lnTo>
                  <a:lnTo>
                    <a:pt x="2579560" y="256413"/>
                  </a:lnTo>
                  <a:lnTo>
                    <a:pt x="2580551" y="256413"/>
                  </a:lnTo>
                  <a:lnTo>
                    <a:pt x="2580551" y="255143"/>
                  </a:lnTo>
                  <a:close/>
                </a:path>
                <a:path w="2654935" h="934720">
                  <a:moveTo>
                    <a:pt x="2581186" y="587959"/>
                  </a:moveTo>
                  <a:lnTo>
                    <a:pt x="2579039" y="587959"/>
                  </a:lnTo>
                  <a:lnTo>
                    <a:pt x="2579039" y="586689"/>
                  </a:lnTo>
                  <a:lnTo>
                    <a:pt x="2508885" y="586689"/>
                  </a:lnTo>
                  <a:lnTo>
                    <a:pt x="2508885" y="585419"/>
                  </a:lnTo>
                  <a:lnTo>
                    <a:pt x="2218067" y="585419"/>
                  </a:lnTo>
                  <a:lnTo>
                    <a:pt x="2218067" y="586689"/>
                  </a:lnTo>
                  <a:lnTo>
                    <a:pt x="2145055" y="586689"/>
                  </a:lnTo>
                  <a:lnTo>
                    <a:pt x="2145055" y="587959"/>
                  </a:lnTo>
                  <a:lnTo>
                    <a:pt x="2142299" y="587959"/>
                  </a:lnTo>
                  <a:lnTo>
                    <a:pt x="2142299" y="589241"/>
                  </a:lnTo>
                  <a:lnTo>
                    <a:pt x="2206701" y="589241"/>
                  </a:lnTo>
                  <a:lnTo>
                    <a:pt x="2206701" y="590511"/>
                  </a:lnTo>
                  <a:lnTo>
                    <a:pt x="2516784" y="590511"/>
                  </a:lnTo>
                  <a:lnTo>
                    <a:pt x="2516784" y="589241"/>
                  </a:lnTo>
                  <a:lnTo>
                    <a:pt x="2581186" y="589241"/>
                  </a:lnTo>
                  <a:lnTo>
                    <a:pt x="2581186" y="587959"/>
                  </a:lnTo>
                  <a:close/>
                </a:path>
                <a:path w="2654935" h="934720">
                  <a:moveTo>
                    <a:pt x="2581249" y="698487"/>
                  </a:moveTo>
                  <a:lnTo>
                    <a:pt x="2578506" y="698487"/>
                  </a:lnTo>
                  <a:lnTo>
                    <a:pt x="2578506" y="697217"/>
                  </a:lnTo>
                  <a:lnTo>
                    <a:pt x="2505824" y="697217"/>
                  </a:lnTo>
                  <a:lnTo>
                    <a:pt x="2505824" y="695947"/>
                  </a:lnTo>
                  <a:lnTo>
                    <a:pt x="2217674" y="695947"/>
                  </a:lnTo>
                  <a:lnTo>
                    <a:pt x="2217674" y="697217"/>
                  </a:lnTo>
                  <a:lnTo>
                    <a:pt x="2144979" y="697217"/>
                  </a:lnTo>
                  <a:lnTo>
                    <a:pt x="2144979" y="698487"/>
                  </a:lnTo>
                  <a:lnTo>
                    <a:pt x="2142248" y="698487"/>
                  </a:lnTo>
                  <a:lnTo>
                    <a:pt x="2142248" y="699757"/>
                  </a:lnTo>
                  <a:lnTo>
                    <a:pt x="2201583" y="699757"/>
                  </a:lnTo>
                  <a:lnTo>
                    <a:pt x="2201583" y="701027"/>
                  </a:lnTo>
                  <a:lnTo>
                    <a:pt x="2521902" y="701027"/>
                  </a:lnTo>
                  <a:lnTo>
                    <a:pt x="2521902" y="699757"/>
                  </a:lnTo>
                  <a:lnTo>
                    <a:pt x="2581249" y="699757"/>
                  </a:lnTo>
                  <a:lnTo>
                    <a:pt x="2581249" y="698487"/>
                  </a:lnTo>
                  <a:close/>
                </a:path>
                <a:path w="2654935" h="934720">
                  <a:moveTo>
                    <a:pt x="2581618" y="809002"/>
                  </a:moveTo>
                  <a:lnTo>
                    <a:pt x="2578404" y="809002"/>
                  </a:lnTo>
                  <a:lnTo>
                    <a:pt x="2578404" y="807732"/>
                  </a:lnTo>
                  <a:lnTo>
                    <a:pt x="2499601" y="807732"/>
                  </a:lnTo>
                  <a:lnTo>
                    <a:pt x="2499601" y="806462"/>
                  </a:lnTo>
                  <a:lnTo>
                    <a:pt x="2220391" y="806462"/>
                  </a:lnTo>
                  <a:lnTo>
                    <a:pt x="2220391" y="807732"/>
                  </a:lnTo>
                  <a:lnTo>
                    <a:pt x="2144484" y="807732"/>
                  </a:lnTo>
                  <a:lnTo>
                    <a:pt x="2144484" y="809002"/>
                  </a:lnTo>
                  <a:lnTo>
                    <a:pt x="2141867" y="809002"/>
                  </a:lnTo>
                  <a:lnTo>
                    <a:pt x="2141867" y="810272"/>
                  </a:lnTo>
                  <a:lnTo>
                    <a:pt x="2198014" y="810272"/>
                  </a:lnTo>
                  <a:lnTo>
                    <a:pt x="2198014" y="811542"/>
                  </a:lnTo>
                  <a:lnTo>
                    <a:pt x="2525484" y="811542"/>
                  </a:lnTo>
                  <a:lnTo>
                    <a:pt x="2525484" y="810272"/>
                  </a:lnTo>
                  <a:lnTo>
                    <a:pt x="2581618" y="810272"/>
                  </a:lnTo>
                  <a:lnTo>
                    <a:pt x="2581618" y="809002"/>
                  </a:lnTo>
                  <a:close/>
                </a:path>
                <a:path w="2654935" h="934720">
                  <a:moveTo>
                    <a:pt x="2581668" y="144614"/>
                  </a:moveTo>
                  <a:lnTo>
                    <a:pt x="2519692" y="144614"/>
                  </a:lnTo>
                  <a:lnTo>
                    <a:pt x="2519692" y="143344"/>
                  </a:lnTo>
                  <a:lnTo>
                    <a:pt x="2199602" y="143344"/>
                  </a:lnTo>
                  <a:lnTo>
                    <a:pt x="2199602" y="144614"/>
                  </a:lnTo>
                  <a:lnTo>
                    <a:pt x="2141410" y="144614"/>
                  </a:lnTo>
                  <a:lnTo>
                    <a:pt x="2141410" y="145884"/>
                  </a:lnTo>
                  <a:lnTo>
                    <a:pt x="2144890" y="145884"/>
                  </a:lnTo>
                  <a:lnTo>
                    <a:pt x="2144890" y="147154"/>
                  </a:lnTo>
                  <a:lnTo>
                    <a:pt x="2217420" y="147154"/>
                  </a:lnTo>
                  <a:lnTo>
                    <a:pt x="2217420" y="148437"/>
                  </a:lnTo>
                  <a:lnTo>
                    <a:pt x="2506065" y="148437"/>
                  </a:lnTo>
                  <a:lnTo>
                    <a:pt x="2506065" y="147154"/>
                  </a:lnTo>
                  <a:lnTo>
                    <a:pt x="2578595" y="147154"/>
                  </a:lnTo>
                  <a:lnTo>
                    <a:pt x="2578595" y="145884"/>
                  </a:lnTo>
                  <a:lnTo>
                    <a:pt x="2581668" y="145884"/>
                  </a:lnTo>
                  <a:lnTo>
                    <a:pt x="2581668" y="144614"/>
                  </a:lnTo>
                  <a:close/>
                </a:path>
                <a:path w="2654935" h="934720">
                  <a:moveTo>
                    <a:pt x="2654871" y="12052"/>
                  </a:moveTo>
                  <a:lnTo>
                    <a:pt x="2642819" y="0"/>
                  </a:lnTo>
                  <a:lnTo>
                    <a:pt x="2134273" y="0"/>
                  </a:lnTo>
                  <a:lnTo>
                    <a:pt x="2075942" y="0"/>
                  </a:lnTo>
                  <a:lnTo>
                    <a:pt x="0" y="0"/>
                  </a:lnTo>
                  <a:lnTo>
                    <a:pt x="0" y="934631"/>
                  </a:lnTo>
                  <a:lnTo>
                    <a:pt x="2134273" y="934631"/>
                  </a:lnTo>
                  <a:lnTo>
                    <a:pt x="2624569" y="934516"/>
                  </a:lnTo>
                  <a:lnTo>
                    <a:pt x="2628582" y="934516"/>
                  </a:lnTo>
                  <a:lnTo>
                    <a:pt x="2632456" y="933742"/>
                  </a:lnTo>
                  <a:lnTo>
                    <a:pt x="2654871" y="908215"/>
                  </a:lnTo>
                  <a:lnTo>
                    <a:pt x="2654846" y="900188"/>
                  </a:lnTo>
                  <a:lnTo>
                    <a:pt x="2628582" y="873899"/>
                  </a:lnTo>
                  <a:lnTo>
                    <a:pt x="2134273" y="873899"/>
                  </a:lnTo>
                  <a:lnTo>
                    <a:pt x="2134273" y="60629"/>
                  </a:lnTo>
                  <a:lnTo>
                    <a:pt x="2642819" y="60629"/>
                  </a:lnTo>
                  <a:lnTo>
                    <a:pt x="2644597" y="60274"/>
                  </a:lnTo>
                  <a:lnTo>
                    <a:pt x="2654871" y="48577"/>
                  </a:lnTo>
                  <a:lnTo>
                    <a:pt x="2654871" y="12052"/>
                  </a:lnTo>
                  <a:close/>
                </a:path>
              </a:pathLst>
            </a:custGeom>
            <a:solidFill>
              <a:srgbClr val="DFDFDF"/>
            </a:solidFill>
          </p:spPr>
          <p:txBody>
            <a:bodyPr wrap="square" lIns="0" tIns="0" rIns="0" bIns="0" rtlCol="0"/>
            <a:lstStyle/>
            <a:p>
              <a:endParaRPr/>
            </a:p>
          </p:txBody>
        </p:sp>
        <p:sp>
          <p:nvSpPr>
            <p:cNvPr id="40" name="object 40"/>
            <p:cNvSpPr/>
            <p:nvPr/>
          </p:nvSpPr>
          <p:spPr>
            <a:xfrm>
              <a:off x="2942336" y="4971363"/>
              <a:ext cx="1266825" cy="401955"/>
            </a:xfrm>
            <a:custGeom>
              <a:avLst/>
              <a:gdLst/>
              <a:ahLst/>
              <a:cxnLst/>
              <a:rect l="l" t="t" r="r" b="b"/>
              <a:pathLst>
                <a:path w="1266825" h="401954">
                  <a:moveTo>
                    <a:pt x="183299" y="98513"/>
                  </a:moveTo>
                  <a:lnTo>
                    <a:pt x="177457" y="56692"/>
                  </a:lnTo>
                  <a:lnTo>
                    <a:pt x="160096" y="25755"/>
                  </a:lnTo>
                  <a:lnTo>
                    <a:pt x="131419" y="6578"/>
                  </a:lnTo>
                  <a:lnTo>
                    <a:pt x="91643" y="0"/>
                  </a:lnTo>
                  <a:lnTo>
                    <a:pt x="51866" y="6502"/>
                  </a:lnTo>
                  <a:lnTo>
                    <a:pt x="23190" y="25565"/>
                  </a:lnTo>
                  <a:lnTo>
                    <a:pt x="5829" y="56476"/>
                  </a:lnTo>
                  <a:lnTo>
                    <a:pt x="0" y="98513"/>
                  </a:lnTo>
                  <a:lnTo>
                    <a:pt x="0" y="301980"/>
                  </a:lnTo>
                  <a:lnTo>
                    <a:pt x="5829" y="343789"/>
                  </a:lnTo>
                  <a:lnTo>
                    <a:pt x="23190" y="374662"/>
                  </a:lnTo>
                  <a:lnTo>
                    <a:pt x="51866" y="393801"/>
                  </a:lnTo>
                  <a:lnTo>
                    <a:pt x="91643" y="400367"/>
                  </a:lnTo>
                  <a:lnTo>
                    <a:pt x="131419" y="393877"/>
                  </a:lnTo>
                  <a:lnTo>
                    <a:pt x="160096" y="374853"/>
                  </a:lnTo>
                  <a:lnTo>
                    <a:pt x="177457" y="343992"/>
                  </a:lnTo>
                  <a:lnTo>
                    <a:pt x="183299" y="301980"/>
                  </a:lnTo>
                  <a:lnTo>
                    <a:pt x="183299" y="249948"/>
                  </a:lnTo>
                  <a:lnTo>
                    <a:pt x="125222" y="249948"/>
                  </a:lnTo>
                  <a:lnTo>
                    <a:pt x="125222" y="305892"/>
                  </a:lnTo>
                  <a:lnTo>
                    <a:pt x="122974" y="323596"/>
                  </a:lnTo>
                  <a:lnTo>
                    <a:pt x="116560" y="335305"/>
                  </a:lnTo>
                  <a:lnTo>
                    <a:pt x="106540" y="341795"/>
                  </a:lnTo>
                  <a:lnTo>
                    <a:pt x="93421" y="343789"/>
                  </a:lnTo>
                  <a:lnTo>
                    <a:pt x="80276" y="341807"/>
                  </a:lnTo>
                  <a:lnTo>
                    <a:pt x="70205" y="335356"/>
                  </a:lnTo>
                  <a:lnTo>
                    <a:pt x="63754" y="323646"/>
                  </a:lnTo>
                  <a:lnTo>
                    <a:pt x="61480" y="305892"/>
                  </a:lnTo>
                  <a:lnTo>
                    <a:pt x="61480" y="94589"/>
                  </a:lnTo>
                  <a:lnTo>
                    <a:pt x="63766" y="76733"/>
                  </a:lnTo>
                  <a:lnTo>
                    <a:pt x="70256" y="64757"/>
                  </a:lnTo>
                  <a:lnTo>
                    <a:pt x="80327" y="58039"/>
                  </a:lnTo>
                  <a:lnTo>
                    <a:pt x="93421" y="55943"/>
                  </a:lnTo>
                  <a:lnTo>
                    <a:pt x="106476" y="58039"/>
                  </a:lnTo>
                  <a:lnTo>
                    <a:pt x="116522" y="64757"/>
                  </a:lnTo>
                  <a:lnTo>
                    <a:pt x="122948" y="76733"/>
                  </a:lnTo>
                  <a:lnTo>
                    <a:pt x="125222" y="94589"/>
                  </a:lnTo>
                  <a:lnTo>
                    <a:pt x="125222" y="136398"/>
                  </a:lnTo>
                  <a:lnTo>
                    <a:pt x="183299" y="136398"/>
                  </a:lnTo>
                  <a:lnTo>
                    <a:pt x="183299" y="98513"/>
                  </a:lnTo>
                  <a:close/>
                </a:path>
                <a:path w="1266825" h="401954">
                  <a:moveTo>
                    <a:pt x="402310" y="98513"/>
                  </a:moveTo>
                  <a:lnTo>
                    <a:pt x="396227" y="56692"/>
                  </a:lnTo>
                  <a:lnTo>
                    <a:pt x="396100" y="56476"/>
                  </a:lnTo>
                  <a:lnTo>
                    <a:pt x="395795" y="55943"/>
                  </a:lnTo>
                  <a:lnTo>
                    <a:pt x="378294" y="25755"/>
                  </a:lnTo>
                  <a:lnTo>
                    <a:pt x="348945" y="6502"/>
                  </a:lnTo>
                  <a:lnTo>
                    <a:pt x="348627" y="6502"/>
                  </a:lnTo>
                  <a:lnTo>
                    <a:pt x="340842" y="5232"/>
                  </a:lnTo>
                  <a:lnTo>
                    <a:pt x="340842" y="94589"/>
                  </a:lnTo>
                  <a:lnTo>
                    <a:pt x="340842" y="305892"/>
                  </a:lnTo>
                  <a:lnTo>
                    <a:pt x="338569" y="323761"/>
                  </a:lnTo>
                  <a:lnTo>
                    <a:pt x="332130" y="335737"/>
                  </a:lnTo>
                  <a:lnTo>
                    <a:pt x="322097" y="342455"/>
                  </a:lnTo>
                  <a:lnTo>
                    <a:pt x="309029" y="344551"/>
                  </a:lnTo>
                  <a:lnTo>
                    <a:pt x="295960" y="342455"/>
                  </a:lnTo>
                  <a:lnTo>
                    <a:pt x="285927" y="335737"/>
                  </a:lnTo>
                  <a:lnTo>
                    <a:pt x="279488" y="323761"/>
                  </a:lnTo>
                  <a:lnTo>
                    <a:pt x="277215" y="305892"/>
                  </a:lnTo>
                  <a:lnTo>
                    <a:pt x="277215" y="94589"/>
                  </a:lnTo>
                  <a:lnTo>
                    <a:pt x="279488" y="76733"/>
                  </a:lnTo>
                  <a:lnTo>
                    <a:pt x="285927" y="64757"/>
                  </a:lnTo>
                  <a:lnTo>
                    <a:pt x="295960" y="58039"/>
                  </a:lnTo>
                  <a:lnTo>
                    <a:pt x="309029" y="55943"/>
                  </a:lnTo>
                  <a:lnTo>
                    <a:pt x="322097" y="58039"/>
                  </a:lnTo>
                  <a:lnTo>
                    <a:pt x="332130" y="64757"/>
                  </a:lnTo>
                  <a:lnTo>
                    <a:pt x="338569" y="76733"/>
                  </a:lnTo>
                  <a:lnTo>
                    <a:pt x="340842" y="94589"/>
                  </a:lnTo>
                  <a:lnTo>
                    <a:pt x="340842" y="5232"/>
                  </a:lnTo>
                  <a:lnTo>
                    <a:pt x="309029" y="0"/>
                  </a:lnTo>
                  <a:lnTo>
                    <a:pt x="268998" y="6502"/>
                  </a:lnTo>
                  <a:lnTo>
                    <a:pt x="239750" y="25565"/>
                  </a:lnTo>
                  <a:lnTo>
                    <a:pt x="239649" y="25755"/>
                  </a:lnTo>
                  <a:lnTo>
                    <a:pt x="221830" y="56476"/>
                  </a:lnTo>
                  <a:lnTo>
                    <a:pt x="221792" y="56692"/>
                  </a:lnTo>
                  <a:lnTo>
                    <a:pt x="215734" y="98513"/>
                  </a:lnTo>
                  <a:lnTo>
                    <a:pt x="215734" y="301980"/>
                  </a:lnTo>
                  <a:lnTo>
                    <a:pt x="221830" y="343789"/>
                  </a:lnTo>
                  <a:lnTo>
                    <a:pt x="221957" y="343992"/>
                  </a:lnTo>
                  <a:lnTo>
                    <a:pt x="239750" y="374662"/>
                  </a:lnTo>
                  <a:lnTo>
                    <a:pt x="268998" y="393801"/>
                  </a:lnTo>
                  <a:lnTo>
                    <a:pt x="309029" y="400367"/>
                  </a:lnTo>
                  <a:lnTo>
                    <a:pt x="349491" y="393801"/>
                  </a:lnTo>
                  <a:lnTo>
                    <a:pt x="349173" y="393801"/>
                  </a:lnTo>
                  <a:lnTo>
                    <a:pt x="378294" y="374853"/>
                  </a:lnTo>
                  <a:lnTo>
                    <a:pt x="378409" y="374662"/>
                  </a:lnTo>
                  <a:lnTo>
                    <a:pt x="395909" y="344551"/>
                  </a:lnTo>
                  <a:lnTo>
                    <a:pt x="396227" y="343992"/>
                  </a:lnTo>
                  <a:lnTo>
                    <a:pt x="396252" y="343789"/>
                  </a:lnTo>
                  <a:lnTo>
                    <a:pt x="402310" y="301980"/>
                  </a:lnTo>
                  <a:lnTo>
                    <a:pt x="402310" y="98513"/>
                  </a:lnTo>
                  <a:close/>
                </a:path>
                <a:path w="1266825" h="401954">
                  <a:moveTo>
                    <a:pt x="604418" y="339890"/>
                  </a:moveTo>
                  <a:lnTo>
                    <a:pt x="503428" y="339890"/>
                  </a:lnTo>
                  <a:lnTo>
                    <a:pt x="503428" y="4521"/>
                  </a:lnTo>
                  <a:lnTo>
                    <a:pt x="441947" y="4521"/>
                  </a:lnTo>
                  <a:lnTo>
                    <a:pt x="441947" y="339890"/>
                  </a:lnTo>
                  <a:lnTo>
                    <a:pt x="441947" y="397052"/>
                  </a:lnTo>
                  <a:lnTo>
                    <a:pt x="604418" y="397052"/>
                  </a:lnTo>
                  <a:lnTo>
                    <a:pt x="604418" y="339890"/>
                  </a:lnTo>
                  <a:close/>
                </a:path>
                <a:path w="1266825" h="401954">
                  <a:moveTo>
                    <a:pt x="813333" y="98513"/>
                  </a:moveTo>
                  <a:lnTo>
                    <a:pt x="807224" y="56692"/>
                  </a:lnTo>
                  <a:lnTo>
                    <a:pt x="807110" y="56476"/>
                  </a:lnTo>
                  <a:lnTo>
                    <a:pt x="806792" y="55943"/>
                  </a:lnTo>
                  <a:lnTo>
                    <a:pt x="789254" y="25755"/>
                  </a:lnTo>
                  <a:lnTo>
                    <a:pt x="759866" y="6502"/>
                  </a:lnTo>
                  <a:lnTo>
                    <a:pt x="759548" y="6502"/>
                  </a:lnTo>
                  <a:lnTo>
                    <a:pt x="751865" y="5245"/>
                  </a:lnTo>
                  <a:lnTo>
                    <a:pt x="751865" y="94589"/>
                  </a:lnTo>
                  <a:lnTo>
                    <a:pt x="751865" y="305892"/>
                  </a:lnTo>
                  <a:lnTo>
                    <a:pt x="749566" y="323761"/>
                  </a:lnTo>
                  <a:lnTo>
                    <a:pt x="743089" y="335737"/>
                  </a:lnTo>
                  <a:lnTo>
                    <a:pt x="733005" y="342455"/>
                  </a:lnTo>
                  <a:lnTo>
                    <a:pt x="719924" y="344551"/>
                  </a:lnTo>
                  <a:lnTo>
                    <a:pt x="706856" y="342455"/>
                  </a:lnTo>
                  <a:lnTo>
                    <a:pt x="696823" y="335737"/>
                  </a:lnTo>
                  <a:lnTo>
                    <a:pt x="690384" y="323761"/>
                  </a:lnTo>
                  <a:lnTo>
                    <a:pt x="688111" y="305892"/>
                  </a:lnTo>
                  <a:lnTo>
                    <a:pt x="688111" y="94589"/>
                  </a:lnTo>
                  <a:lnTo>
                    <a:pt x="690372" y="76733"/>
                  </a:lnTo>
                  <a:lnTo>
                    <a:pt x="696772" y="64757"/>
                  </a:lnTo>
                  <a:lnTo>
                    <a:pt x="706805" y="58039"/>
                  </a:lnTo>
                  <a:lnTo>
                    <a:pt x="719924" y="55943"/>
                  </a:lnTo>
                  <a:lnTo>
                    <a:pt x="733069" y="58039"/>
                  </a:lnTo>
                  <a:lnTo>
                    <a:pt x="743140" y="64757"/>
                  </a:lnTo>
                  <a:lnTo>
                    <a:pt x="749592" y="76733"/>
                  </a:lnTo>
                  <a:lnTo>
                    <a:pt x="751865" y="94589"/>
                  </a:lnTo>
                  <a:lnTo>
                    <a:pt x="751865" y="5245"/>
                  </a:lnTo>
                  <a:lnTo>
                    <a:pt x="719924" y="0"/>
                  </a:lnTo>
                  <a:lnTo>
                    <a:pt x="679894" y="6502"/>
                  </a:lnTo>
                  <a:lnTo>
                    <a:pt x="650646" y="25565"/>
                  </a:lnTo>
                  <a:lnTo>
                    <a:pt x="650544" y="25755"/>
                  </a:lnTo>
                  <a:lnTo>
                    <a:pt x="632726" y="56476"/>
                  </a:lnTo>
                  <a:lnTo>
                    <a:pt x="632701" y="56692"/>
                  </a:lnTo>
                  <a:lnTo>
                    <a:pt x="626630" y="98513"/>
                  </a:lnTo>
                  <a:lnTo>
                    <a:pt x="626630" y="301980"/>
                  </a:lnTo>
                  <a:lnTo>
                    <a:pt x="632714" y="343789"/>
                  </a:lnTo>
                  <a:lnTo>
                    <a:pt x="679843" y="393801"/>
                  </a:lnTo>
                  <a:lnTo>
                    <a:pt x="719924" y="400367"/>
                  </a:lnTo>
                  <a:lnTo>
                    <a:pt x="760463" y="393801"/>
                  </a:lnTo>
                  <a:lnTo>
                    <a:pt x="760145" y="393801"/>
                  </a:lnTo>
                  <a:lnTo>
                    <a:pt x="789305" y="374853"/>
                  </a:lnTo>
                  <a:lnTo>
                    <a:pt x="789419" y="374662"/>
                  </a:lnTo>
                  <a:lnTo>
                    <a:pt x="806932" y="344551"/>
                  </a:lnTo>
                  <a:lnTo>
                    <a:pt x="807250" y="343992"/>
                  </a:lnTo>
                  <a:lnTo>
                    <a:pt x="807275" y="343789"/>
                  </a:lnTo>
                  <a:lnTo>
                    <a:pt x="813333" y="301980"/>
                  </a:lnTo>
                  <a:lnTo>
                    <a:pt x="813333" y="98513"/>
                  </a:lnTo>
                  <a:close/>
                </a:path>
                <a:path w="1266825" h="401954">
                  <a:moveTo>
                    <a:pt x="1033246" y="4914"/>
                  </a:moveTo>
                  <a:lnTo>
                    <a:pt x="975042" y="4914"/>
                  </a:lnTo>
                  <a:lnTo>
                    <a:pt x="975042" y="306908"/>
                  </a:lnTo>
                  <a:lnTo>
                    <a:pt x="972769" y="324548"/>
                  </a:lnTo>
                  <a:lnTo>
                    <a:pt x="966343" y="336270"/>
                  </a:lnTo>
                  <a:lnTo>
                    <a:pt x="956297" y="342785"/>
                  </a:lnTo>
                  <a:lnTo>
                    <a:pt x="943241" y="344792"/>
                  </a:lnTo>
                  <a:lnTo>
                    <a:pt x="930173" y="342798"/>
                  </a:lnTo>
                  <a:lnTo>
                    <a:pt x="920140" y="336321"/>
                  </a:lnTo>
                  <a:lnTo>
                    <a:pt x="913701" y="324599"/>
                  </a:lnTo>
                  <a:lnTo>
                    <a:pt x="911428" y="306908"/>
                  </a:lnTo>
                  <a:lnTo>
                    <a:pt x="911428" y="4914"/>
                  </a:lnTo>
                  <a:lnTo>
                    <a:pt x="849947" y="4914"/>
                  </a:lnTo>
                  <a:lnTo>
                    <a:pt x="849947" y="302996"/>
                  </a:lnTo>
                  <a:lnTo>
                    <a:pt x="855776" y="344741"/>
                  </a:lnTo>
                  <a:lnTo>
                    <a:pt x="873137" y="375627"/>
                  </a:lnTo>
                  <a:lnTo>
                    <a:pt x="901814" y="394804"/>
                  </a:lnTo>
                  <a:lnTo>
                    <a:pt x="941590" y="401383"/>
                  </a:lnTo>
                  <a:lnTo>
                    <a:pt x="981367" y="394804"/>
                  </a:lnTo>
                  <a:lnTo>
                    <a:pt x="1010043" y="375627"/>
                  </a:lnTo>
                  <a:lnTo>
                    <a:pt x="1027404" y="344741"/>
                  </a:lnTo>
                  <a:lnTo>
                    <a:pt x="1033246" y="302996"/>
                  </a:lnTo>
                  <a:lnTo>
                    <a:pt x="1033246" y="4914"/>
                  </a:lnTo>
                  <a:close/>
                </a:path>
                <a:path w="1266825" h="401954">
                  <a:moveTo>
                    <a:pt x="1266278" y="396328"/>
                  </a:moveTo>
                  <a:lnTo>
                    <a:pt x="1262646" y="384644"/>
                  </a:lnTo>
                  <a:lnTo>
                    <a:pt x="1260322" y="372948"/>
                  </a:lnTo>
                  <a:lnTo>
                    <a:pt x="1260297" y="372694"/>
                  </a:lnTo>
                  <a:lnTo>
                    <a:pt x="1259255" y="360984"/>
                  </a:lnTo>
                  <a:lnTo>
                    <a:pt x="1259268" y="360591"/>
                  </a:lnTo>
                  <a:lnTo>
                    <a:pt x="1259459" y="348843"/>
                  </a:lnTo>
                  <a:lnTo>
                    <a:pt x="1259344" y="286829"/>
                  </a:lnTo>
                  <a:lnTo>
                    <a:pt x="1257414" y="259905"/>
                  </a:lnTo>
                  <a:lnTo>
                    <a:pt x="1250873" y="237058"/>
                  </a:lnTo>
                  <a:lnTo>
                    <a:pt x="1250619" y="236169"/>
                  </a:lnTo>
                  <a:lnTo>
                    <a:pt x="1238046" y="217703"/>
                  </a:lnTo>
                  <a:lnTo>
                    <a:pt x="1218679" y="205105"/>
                  </a:lnTo>
                  <a:lnTo>
                    <a:pt x="1236637" y="192925"/>
                  </a:lnTo>
                  <a:lnTo>
                    <a:pt x="1245222" y="181114"/>
                  </a:lnTo>
                  <a:lnTo>
                    <a:pt x="1249184" y="175666"/>
                  </a:lnTo>
                  <a:lnTo>
                    <a:pt x="1256550" y="153263"/>
                  </a:lnTo>
                  <a:lnTo>
                    <a:pt x="1258951" y="125666"/>
                  </a:lnTo>
                  <a:lnTo>
                    <a:pt x="1258951" y="94970"/>
                  </a:lnTo>
                  <a:lnTo>
                    <a:pt x="1254340" y="60998"/>
                  </a:lnTo>
                  <a:lnTo>
                    <a:pt x="1253591" y="55435"/>
                  </a:lnTo>
                  <a:lnTo>
                    <a:pt x="1237056" y="27305"/>
                  </a:lnTo>
                  <a:lnTo>
                    <a:pt x="1208684" y="10502"/>
                  </a:lnTo>
                  <a:lnTo>
                    <a:pt x="1197470" y="8978"/>
                  </a:lnTo>
                  <a:lnTo>
                    <a:pt x="1197470" y="101168"/>
                  </a:lnTo>
                  <a:lnTo>
                    <a:pt x="1197470" y="139814"/>
                  </a:lnTo>
                  <a:lnTo>
                    <a:pt x="1194930" y="159473"/>
                  </a:lnTo>
                  <a:lnTo>
                    <a:pt x="1187615" y="172212"/>
                  </a:lnTo>
                  <a:lnTo>
                    <a:pt x="1176007" y="179057"/>
                  </a:lnTo>
                  <a:lnTo>
                    <a:pt x="1160614" y="181114"/>
                  </a:lnTo>
                  <a:lnTo>
                    <a:pt x="1136497" y="181114"/>
                  </a:lnTo>
                  <a:lnTo>
                    <a:pt x="1136497" y="60998"/>
                  </a:lnTo>
                  <a:lnTo>
                    <a:pt x="1166164" y="60998"/>
                  </a:lnTo>
                  <a:lnTo>
                    <a:pt x="1180274" y="63347"/>
                  </a:lnTo>
                  <a:lnTo>
                    <a:pt x="1190015" y="70612"/>
                  </a:lnTo>
                  <a:lnTo>
                    <a:pt x="1195654" y="83108"/>
                  </a:lnTo>
                  <a:lnTo>
                    <a:pt x="1197470" y="101168"/>
                  </a:lnTo>
                  <a:lnTo>
                    <a:pt x="1197470" y="8978"/>
                  </a:lnTo>
                  <a:lnTo>
                    <a:pt x="1167815" y="4914"/>
                  </a:lnTo>
                  <a:lnTo>
                    <a:pt x="1075029" y="4914"/>
                  </a:lnTo>
                  <a:lnTo>
                    <a:pt x="1075029" y="396328"/>
                  </a:lnTo>
                  <a:lnTo>
                    <a:pt x="1136497" y="396328"/>
                  </a:lnTo>
                  <a:lnTo>
                    <a:pt x="1136497" y="237058"/>
                  </a:lnTo>
                  <a:lnTo>
                    <a:pt x="1157833" y="237058"/>
                  </a:lnTo>
                  <a:lnTo>
                    <a:pt x="1175715" y="239725"/>
                  </a:lnTo>
                  <a:lnTo>
                    <a:pt x="1188224" y="248297"/>
                  </a:lnTo>
                  <a:lnTo>
                    <a:pt x="1195578" y="263702"/>
                  </a:lnTo>
                  <a:lnTo>
                    <a:pt x="1197978" y="286829"/>
                  </a:lnTo>
                  <a:lnTo>
                    <a:pt x="1197965" y="348843"/>
                  </a:lnTo>
                  <a:lnTo>
                    <a:pt x="1197521" y="360591"/>
                  </a:lnTo>
                  <a:lnTo>
                    <a:pt x="1197546" y="360984"/>
                  </a:lnTo>
                  <a:lnTo>
                    <a:pt x="1198308" y="372694"/>
                  </a:lnTo>
                  <a:lnTo>
                    <a:pt x="1198359" y="372948"/>
                  </a:lnTo>
                  <a:lnTo>
                    <a:pt x="1200353" y="384644"/>
                  </a:lnTo>
                  <a:lnTo>
                    <a:pt x="1203629" y="396328"/>
                  </a:lnTo>
                  <a:lnTo>
                    <a:pt x="1266278" y="396328"/>
                  </a:lnTo>
                  <a:close/>
                </a:path>
              </a:pathLst>
            </a:custGeom>
            <a:solidFill>
              <a:srgbClr val="EBEBEB"/>
            </a:solidFill>
          </p:spPr>
          <p:txBody>
            <a:bodyPr wrap="square" lIns="0" tIns="0" rIns="0" bIns="0" rtlCol="0"/>
            <a:lstStyle/>
            <a:p>
              <a:endParaRPr/>
            </a:p>
          </p:txBody>
        </p:sp>
        <p:pic>
          <p:nvPicPr>
            <p:cNvPr id="41" name="object 41"/>
            <p:cNvPicPr/>
            <p:nvPr/>
          </p:nvPicPr>
          <p:blipFill>
            <a:blip r:embed="rId2" cstate="print"/>
            <a:stretch>
              <a:fillRect/>
            </a:stretch>
          </p:blipFill>
          <p:spPr>
            <a:xfrm>
              <a:off x="3067569" y="4477260"/>
              <a:ext cx="1088406" cy="171042"/>
            </a:xfrm>
            <a:prstGeom prst="rect">
              <a:avLst/>
            </a:prstGeom>
          </p:spPr>
        </p:pic>
      </p:grpSp>
      <p:grpSp>
        <p:nvGrpSpPr>
          <p:cNvPr id="42" name="object 42"/>
          <p:cNvGrpSpPr/>
          <p:nvPr/>
        </p:nvGrpSpPr>
        <p:grpSpPr>
          <a:xfrm>
            <a:off x="2507207" y="590948"/>
            <a:ext cx="2030730" cy="768985"/>
            <a:chOff x="2507207" y="590948"/>
            <a:chExt cx="2030730" cy="768985"/>
          </a:xfrm>
        </p:grpSpPr>
        <p:sp>
          <p:nvSpPr>
            <p:cNvPr id="43" name="object 43"/>
            <p:cNvSpPr/>
            <p:nvPr/>
          </p:nvSpPr>
          <p:spPr>
            <a:xfrm>
              <a:off x="2507207" y="590948"/>
              <a:ext cx="2030730" cy="768985"/>
            </a:xfrm>
            <a:custGeom>
              <a:avLst/>
              <a:gdLst/>
              <a:ahLst/>
              <a:cxnLst/>
              <a:rect l="l" t="t" r="r" b="b"/>
              <a:pathLst>
                <a:path w="2030729" h="768985">
                  <a:moveTo>
                    <a:pt x="1942728" y="768940"/>
                  </a:moveTo>
                  <a:lnTo>
                    <a:pt x="402986" y="768948"/>
                  </a:lnTo>
                  <a:lnTo>
                    <a:pt x="362242" y="756619"/>
                  </a:lnTo>
                  <a:lnTo>
                    <a:pt x="327903" y="722263"/>
                  </a:lnTo>
                  <a:lnTo>
                    <a:pt x="315581" y="681498"/>
                  </a:lnTo>
                  <a:lnTo>
                    <a:pt x="315590" y="227359"/>
                  </a:lnTo>
                  <a:lnTo>
                    <a:pt x="0" y="16"/>
                  </a:lnTo>
                  <a:lnTo>
                    <a:pt x="1936334" y="16"/>
                  </a:lnTo>
                  <a:lnTo>
                    <a:pt x="1942486" y="0"/>
                  </a:lnTo>
                  <a:lnTo>
                    <a:pt x="1948581" y="585"/>
                  </a:lnTo>
                  <a:lnTo>
                    <a:pt x="1993545" y="19112"/>
                  </a:lnTo>
                  <a:lnTo>
                    <a:pt x="2020624" y="52046"/>
                  </a:lnTo>
                  <a:lnTo>
                    <a:pt x="2030127" y="87450"/>
                  </a:lnTo>
                  <a:lnTo>
                    <a:pt x="2030127" y="681495"/>
                  </a:lnTo>
                  <a:lnTo>
                    <a:pt x="2017775" y="722236"/>
                  </a:lnTo>
                  <a:lnTo>
                    <a:pt x="1983448" y="756581"/>
                  </a:lnTo>
                  <a:lnTo>
                    <a:pt x="1948811" y="768340"/>
                  </a:lnTo>
                  <a:lnTo>
                    <a:pt x="1942728" y="768940"/>
                  </a:lnTo>
                  <a:close/>
                </a:path>
              </a:pathLst>
            </a:custGeom>
            <a:solidFill>
              <a:srgbClr val="F5F5F5"/>
            </a:solidFill>
          </p:spPr>
          <p:txBody>
            <a:bodyPr wrap="square" lIns="0" tIns="0" rIns="0" bIns="0" rtlCol="0"/>
            <a:lstStyle/>
            <a:p>
              <a:endParaRPr/>
            </a:p>
          </p:txBody>
        </p:sp>
        <p:sp>
          <p:nvSpPr>
            <p:cNvPr id="44" name="object 44"/>
            <p:cNvSpPr/>
            <p:nvPr/>
          </p:nvSpPr>
          <p:spPr>
            <a:xfrm>
              <a:off x="3058350" y="904227"/>
              <a:ext cx="1304925" cy="179070"/>
            </a:xfrm>
            <a:custGeom>
              <a:avLst/>
              <a:gdLst/>
              <a:ahLst/>
              <a:cxnLst/>
              <a:rect l="l" t="t" r="r" b="b"/>
              <a:pathLst>
                <a:path w="1304925" h="179069">
                  <a:moveTo>
                    <a:pt x="1304391" y="175399"/>
                  </a:moveTo>
                  <a:lnTo>
                    <a:pt x="1228013" y="173799"/>
                  </a:lnTo>
                  <a:lnTo>
                    <a:pt x="1024890" y="172605"/>
                  </a:lnTo>
                  <a:lnTo>
                    <a:pt x="570433" y="172021"/>
                  </a:lnTo>
                  <a:lnTo>
                    <a:pt x="219049" y="172847"/>
                  </a:lnTo>
                  <a:lnTo>
                    <a:pt x="43891" y="174167"/>
                  </a:lnTo>
                  <a:lnTo>
                    <a:pt x="5080" y="174967"/>
                  </a:lnTo>
                  <a:lnTo>
                    <a:pt x="0" y="175399"/>
                  </a:lnTo>
                  <a:lnTo>
                    <a:pt x="5080" y="175831"/>
                  </a:lnTo>
                  <a:lnTo>
                    <a:pt x="19926" y="176250"/>
                  </a:lnTo>
                  <a:lnTo>
                    <a:pt x="76441" y="177012"/>
                  </a:lnTo>
                  <a:lnTo>
                    <a:pt x="279641" y="178206"/>
                  </a:lnTo>
                  <a:lnTo>
                    <a:pt x="734060" y="178790"/>
                  </a:lnTo>
                  <a:lnTo>
                    <a:pt x="1085367" y="177952"/>
                  </a:lnTo>
                  <a:lnTo>
                    <a:pt x="1260500" y="176644"/>
                  </a:lnTo>
                  <a:lnTo>
                    <a:pt x="1299311" y="175831"/>
                  </a:lnTo>
                  <a:lnTo>
                    <a:pt x="1304391" y="175399"/>
                  </a:lnTo>
                  <a:close/>
                </a:path>
                <a:path w="1304925" h="179069">
                  <a:moveTo>
                    <a:pt x="1304391" y="3378"/>
                  </a:moveTo>
                  <a:lnTo>
                    <a:pt x="1187589" y="1422"/>
                  </a:lnTo>
                  <a:lnTo>
                    <a:pt x="958875" y="368"/>
                  </a:lnTo>
                  <a:lnTo>
                    <a:pt x="570433" y="0"/>
                  </a:lnTo>
                  <a:lnTo>
                    <a:pt x="219049" y="876"/>
                  </a:lnTo>
                  <a:lnTo>
                    <a:pt x="43891" y="2197"/>
                  </a:lnTo>
                  <a:lnTo>
                    <a:pt x="5080" y="2971"/>
                  </a:lnTo>
                  <a:lnTo>
                    <a:pt x="0" y="3378"/>
                  </a:lnTo>
                  <a:lnTo>
                    <a:pt x="5080" y="3784"/>
                  </a:lnTo>
                  <a:lnTo>
                    <a:pt x="19926" y="4178"/>
                  </a:lnTo>
                  <a:lnTo>
                    <a:pt x="116878" y="5283"/>
                  </a:lnTo>
                  <a:lnTo>
                    <a:pt x="345668" y="6375"/>
                  </a:lnTo>
                  <a:lnTo>
                    <a:pt x="734060" y="6769"/>
                  </a:lnTo>
                  <a:lnTo>
                    <a:pt x="1085367" y="5930"/>
                  </a:lnTo>
                  <a:lnTo>
                    <a:pt x="1260500" y="4622"/>
                  </a:lnTo>
                  <a:lnTo>
                    <a:pt x="1299311" y="3810"/>
                  </a:lnTo>
                  <a:lnTo>
                    <a:pt x="1304391" y="3378"/>
                  </a:lnTo>
                  <a:close/>
                </a:path>
              </a:pathLst>
            </a:custGeom>
            <a:solidFill>
              <a:srgbClr val="DFDFDF"/>
            </a:solidFill>
          </p:spPr>
          <p:txBody>
            <a:bodyPr wrap="square" lIns="0" tIns="0" rIns="0" bIns="0" rtlCol="0"/>
            <a:lstStyle/>
            <a:p>
              <a:endParaRPr/>
            </a:p>
          </p:txBody>
        </p:sp>
      </p:grpSp>
      <p:sp>
        <p:nvSpPr>
          <p:cNvPr id="45" name="object 45"/>
          <p:cNvSpPr/>
          <p:nvPr/>
        </p:nvSpPr>
        <p:spPr>
          <a:xfrm>
            <a:off x="2315833" y="5637466"/>
            <a:ext cx="8843645" cy="0"/>
          </a:xfrm>
          <a:custGeom>
            <a:avLst/>
            <a:gdLst/>
            <a:ahLst/>
            <a:cxnLst/>
            <a:rect l="l" t="t" r="r" b="b"/>
            <a:pathLst>
              <a:path w="8843645">
                <a:moveTo>
                  <a:pt x="8843337" y="0"/>
                </a:moveTo>
                <a:lnTo>
                  <a:pt x="0" y="0"/>
                </a:lnTo>
                <a:lnTo>
                  <a:pt x="8843337" y="0"/>
                </a:lnTo>
                <a:close/>
              </a:path>
            </a:pathLst>
          </a:custGeom>
          <a:solidFill>
            <a:srgbClr val="253237"/>
          </a:solidFill>
        </p:spPr>
        <p:txBody>
          <a:bodyPr wrap="square" lIns="0" tIns="0" rIns="0" bIns="0" rtlCol="0"/>
          <a:lstStyle/>
          <a:p>
            <a:endParaRPr/>
          </a:p>
        </p:txBody>
      </p:sp>
      <p:grpSp>
        <p:nvGrpSpPr>
          <p:cNvPr id="46" name="object 46"/>
          <p:cNvGrpSpPr/>
          <p:nvPr/>
        </p:nvGrpSpPr>
        <p:grpSpPr>
          <a:xfrm>
            <a:off x="9786922" y="3503105"/>
            <a:ext cx="1334135" cy="2131695"/>
            <a:chOff x="9786922" y="3503105"/>
            <a:chExt cx="1334135" cy="2131695"/>
          </a:xfrm>
        </p:grpSpPr>
        <p:sp>
          <p:nvSpPr>
            <p:cNvPr id="47" name="object 47"/>
            <p:cNvSpPr/>
            <p:nvPr/>
          </p:nvSpPr>
          <p:spPr>
            <a:xfrm>
              <a:off x="9786912" y="3670706"/>
              <a:ext cx="1334135" cy="1322705"/>
            </a:xfrm>
            <a:custGeom>
              <a:avLst/>
              <a:gdLst/>
              <a:ahLst/>
              <a:cxnLst/>
              <a:rect l="l" t="t" r="r" b="b"/>
              <a:pathLst>
                <a:path w="1334134" h="1322704">
                  <a:moveTo>
                    <a:pt x="934758" y="754938"/>
                  </a:moveTo>
                  <a:lnTo>
                    <a:pt x="933881" y="709726"/>
                  </a:lnTo>
                  <a:lnTo>
                    <a:pt x="929792" y="666229"/>
                  </a:lnTo>
                  <a:lnTo>
                    <a:pt x="923086" y="623074"/>
                  </a:lnTo>
                  <a:lnTo>
                    <a:pt x="914349" y="578891"/>
                  </a:lnTo>
                  <a:lnTo>
                    <a:pt x="893127" y="481977"/>
                  </a:lnTo>
                  <a:lnTo>
                    <a:pt x="881824" y="426516"/>
                  </a:lnTo>
                  <a:lnTo>
                    <a:pt x="866800" y="372935"/>
                  </a:lnTo>
                  <a:lnTo>
                    <a:pt x="844537" y="315341"/>
                  </a:lnTo>
                  <a:lnTo>
                    <a:pt x="821448" y="264147"/>
                  </a:lnTo>
                  <a:lnTo>
                    <a:pt x="802182" y="226504"/>
                  </a:lnTo>
                  <a:lnTo>
                    <a:pt x="773887" y="212217"/>
                  </a:lnTo>
                  <a:lnTo>
                    <a:pt x="770267" y="212509"/>
                  </a:lnTo>
                  <a:lnTo>
                    <a:pt x="741603" y="241719"/>
                  </a:lnTo>
                  <a:lnTo>
                    <a:pt x="742657" y="294919"/>
                  </a:lnTo>
                  <a:lnTo>
                    <a:pt x="745947" y="344246"/>
                  </a:lnTo>
                  <a:lnTo>
                    <a:pt x="751433" y="393382"/>
                  </a:lnTo>
                  <a:lnTo>
                    <a:pt x="759129" y="442302"/>
                  </a:lnTo>
                  <a:lnTo>
                    <a:pt x="770026" y="506882"/>
                  </a:lnTo>
                  <a:lnTo>
                    <a:pt x="779754" y="567385"/>
                  </a:lnTo>
                  <a:lnTo>
                    <a:pt x="788022" y="623938"/>
                  </a:lnTo>
                  <a:lnTo>
                    <a:pt x="794600" y="676681"/>
                  </a:lnTo>
                  <a:lnTo>
                    <a:pt x="799198" y="725690"/>
                  </a:lnTo>
                  <a:lnTo>
                    <a:pt x="801585" y="771118"/>
                  </a:lnTo>
                  <a:lnTo>
                    <a:pt x="801484" y="813066"/>
                  </a:lnTo>
                  <a:lnTo>
                    <a:pt x="798639" y="851649"/>
                  </a:lnTo>
                  <a:lnTo>
                    <a:pt x="791959" y="899553"/>
                  </a:lnTo>
                  <a:lnTo>
                    <a:pt x="783767" y="947026"/>
                  </a:lnTo>
                  <a:lnTo>
                    <a:pt x="774065" y="994092"/>
                  </a:lnTo>
                  <a:lnTo>
                    <a:pt x="762850" y="1040739"/>
                  </a:lnTo>
                  <a:lnTo>
                    <a:pt x="759472" y="1052995"/>
                  </a:lnTo>
                  <a:lnTo>
                    <a:pt x="757275" y="1014958"/>
                  </a:lnTo>
                  <a:lnTo>
                    <a:pt x="739419" y="774700"/>
                  </a:lnTo>
                  <a:lnTo>
                    <a:pt x="717588" y="590715"/>
                  </a:lnTo>
                  <a:lnTo>
                    <a:pt x="706767" y="539546"/>
                  </a:lnTo>
                  <a:lnTo>
                    <a:pt x="693483" y="488022"/>
                  </a:lnTo>
                  <a:lnTo>
                    <a:pt x="678243" y="437426"/>
                  </a:lnTo>
                  <a:lnTo>
                    <a:pt x="661555" y="389039"/>
                  </a:lnTo>
                  <a:lnTo>
                    <a:pt x="643953" y="344131"/>
                  </a:lnTo>
                  <a:lnTo>
                    <a:pt x="625932" y="303999"/>
                  </a:lnTo>
                  <a:lnTo>
                    <a:pt x="608025" y="269900"/>
                  </a:lnTo>
                  <a:lnTo>
                    <a:pt x="589038" y="259270"/>
                  </a:lnTo>
                  <a:lnTo>
                    <a:pt x="580047" y="262394"/>
                  </a:lnTo>
                  <a:lnTo>
                    <a:pt x="576592" y="265239"/>
                  </a:lnTo>
                  <a:lnTo>
                    <a:pt x="571766" y="273443"/>
                  </a:lnTo>
                  <a:lnTo>
                    <a:pt x="570979" y="277850"/>
                  </a:lnTo>
                  <a:lnTo>
                    <a:pt x="576872" y="316877"/>
                  </a:lnTo>
                  <a:lnTo>
                    <a:pt x="588822" y="401777"/>
                  </a:lnTo>
                  <a:lnTo>
                    <a:pt x="595299" y="450723"/>
                  </a:lnTo>
                  <a:lnTo>
                    <a:pt x="601878" y="502920"/>
                  </a:lnTo>
                  <a:lnTo>
                    <a:pt x="608355" y="557580"/>
                  </a:lnTo>
                  <a:lnTo>
                    <a:pt x="614540" y="613892"/>
                  </a:lnTo>
                  <a:lnTo>
                    <a:pt x="620242" y="671055"/>
                  </a:lnTo>
                  <a:lnTo>
                    <a:pt x="625271" y="728281"/>
                  </a:lnTo>
                  <a:lnTo>
                    <a:pt x="629437" y="784733"/>
                  </a:lnTo>
                  <a:lnTo>
                    <a:pt x="632561" y="839647"/>
                  </a:lnTo>
                  <a:lnTo>
                    <a:pt x="634453" y="892187"/>
                  </a:lnTo>
                  <a:lnTo>
                    <a:pt x="634911" y="941578"/>
                  </a:lnTo>
                  <a:lnTo>
                    <a:pt x="633945" y="1112469"/>
                  </a:lnTo>
                  <a:lnTo>
                    <a:pt x="633996" y="1164513"/>
                  </a:lnTo>
                  <a:lnTo>
                    <a:pt x="542798" y="1056462"/>
                  </a:lnTo>
                  <a:lnTo>
                    <a:pt x="424942" y="911682"/>
                  </a:lnTo>
                  <a:lnTo>
                    <a:pt x="314020" y="765771"/>
                  </a:lnTo>
                  <a:lnTo>
                    <a:pt x="212585" y="602780"/>
                  </a:lnTo>
                  <a:lnTo>
                    <a:pt x="115582" y="420446"/>
                  </a:lnTo>
                  <a:lnTo>
                    <a:pt x="42849" y="271983"/>
                  </a:lnTo>
                  <a:lnTo>
                    <a:pt x="14211" y="210667"/>
                  </a:lnTo>
                  <a:lnTo>
                    <a:pt x="6807" y="209778"/>
                  </a:lnTo>
                  <a:lnTo>
                    <a:pt x="16865" y="335889"/>
                  </a:lnTo>
                  <a:lnTo>
                    <a:pt x="80479" y="551688"/>
                  </a:lnTo>
                  <a:lnTo>
                    <a:pt x="205752" y="834580"/>
                  </a:lnTo>
                  <a:lnTo>
                    <a:pt x="358267" y="1081366"/>
                  </a:lnTo>
                  <a:lnTo>
                    <a:pt x="487108" y="1255915"/>
                  </a:lnTo>
                  <a:lnTo>
                    <a:pt x="541362" y="1322120"/>
                  </a:lnTo>
                  <a:lnTo>
                    <a:pt x="634225" y="1245057"/>
                  </a:lnTo>
                  <a:lnTo>
                    <a:pt x="634911" y="1312646"/>
                  </a:lnTo>
                  <a:lnTo>
                    <a:pt x="773772" y="1312646"/>
                  </a:lnTo>
                  <a:lnTo>
                    <a:pt x="771994" y="1277150"/>
                  </a:lnTo>
                  <a:lnTo>
                    <a:pt x="787400" y="1278801"/>
                  </a:lnTo>
                  <a:lnTo>
                    <a:pt x="804722" y="1236103"/>
                  </a:lnTo>
                  <a:lnTo>
                    <a:pt x="845007" y="1129703"/>
                  </a:lnTo>
                  <a:lnTo>
                    <a:pt x="890765" y="992136"/>
                  </a:lnTo>
                  <a:lnTo>
                    <a:pt x="924496" y="855941"/>
                  </a:lnTo>
                  <a:lnTo>
                    <a:pt x="931824" y="803224"/>
                  </a:lnTo>
                  <a:lnTo>
                    <a:pt x="934758" y="754938"/>
                  </a:lnTo>
                  <a:close/>
                </a:path>
                <a:path w="1334134" h="1322704">
                  <a:moveTo>
                    <a:pt x="1333563" y="81445"/>
                  </a:moveTo>
                  <a:lnTo>
                    <a:pt x="1332471" y="41808"/>
                  </a:lnTo>
                  <a:lnTo>
                    <a:pt x="1328966" y="14033"/>
                  </a:lnTo>
                  <a:lnTo>
                    <a:pt x="1324533" y="0"/>
                  </a:lnTo>
                  <a:lnTo>
                    <a:pt x="1317396" y="6781"/>
                  </a:lnTo>
                  <a:lnTo>
                    <a:pt x="1288097" y="80073"/>
                  </a:lnTo>
                  <a:lnTo>
                    <a:pt x="1269161" y="136296"/>
                  </a:lnTo>
                  <a:lnTo>
                    <a:pt x="1249514" y="198729"/>
                  </a:lnTo>
                  <a:lnTo>
                    <a:pt x="1230757" y="262242"/>
                  </a:lnTo>
                  <a:lnTo>
                    <a:pt x="1214488" y="321691"/>
                  </a:lnTo>
                  <a:lnTo>
                    <a:pt x="1202334" y="371957"/>
                  </a:lnTo>
                  <a:lnTo>
                    <a:pt x="1130173" y="563156"/>
                  </a:lnTo>
                  <a:lnTo>
                    <a:pt x="996289" y="869518"/>
                  </a:lnTo>
                  <a:lnTo>
                    <a:pt x="867181" y="1153909"/>
                  </a:lnTo>
                  <a:lnTo>
                    <a:pt x="809371" y="1279182"/>
                  </a:lnTo>
                  <a:lnTo>
                    <a:pt x="809371" y="1303185"/>
                  </a:lnTo>
                  <a:lnTo>
                    <a:pt x="934847" y="1303185"/>
                  </a:lnTo>
                  <a:lnTo>
                    <a:pt x="980084" y="1172654"/>
                  </a:lnTo>
                  <a:lnTo>
                    <a:pt x="1084541" y="873264"/>
                  </a:lnTo>
                  <a:lnTo>
                    <a:pt x="1201394" y="543306"/>
                  </a:lnTo>
                  <a:lnTo>
                    <a:pt x="1283766" y="321056"/>
                  </a:lnTo>
                  <a:lnTo>
                    <a:pt x="1307350" y="252730"/>
                  </a:lnTo>
                  <a:lnTo>
                    <a:pt x="1322501" y="188772"/>
                  </a:lnTo>
                  <a:lnTo>
                    <a:pt x="1330744" y="131051"/>
                  </a:lnTo>
                  <a:lnTo>
                    <a:pt x="1333563" y="81445"/>
                  </a:lnTo>
                  <a:close/>
                </a:path>
              </a:pathLst>
            </a:custGeom>
            <a:solidFill>
              <a:srgbClr val="455964"/>
            </a:solidFill>
          </p:spPr>
          <p:txBody>
            <a:bodyPr wrap="square" lIns="0" tIns="0" rIns="0" bIns="0" rtlCol="0"/>
            <a:lstStyle/>
            <a:p>
              <a:endParaRPr/>
            </a:p>
          </p:txBody>
        </p:sp>
        <p:sp>
          <p:nvSpPr>
            <p:cNvPr id="48" name="object 48"/>
            <p:cNvSpPr/>
            <p:nvPr/>
          </p:nvSpPr>
          <p:spPr>
            <a:xfrm>
              <a:off x="9791395" y="3686619"/>
              <a:ext cx="1316355" cy="1292225"/>
            </a:xfrm>
            <a:custGeom>
              <a:avLst/>
              <a:gdLst/>
              <a:ahLst/>
              <a:cxnLst/>
              <a:rect l="l" t="t" r="r" b="b"/>
              <a:pathLst>
                <a:path w="1316354" h="1292225">
                  <a:moveTo>
                    <a:pt x="639267" y="1227899"/>
                  </a:moveTo>
                  <a:lnTo>
                    <a:pt x="636473" y="1224749"/>
                  </a:lnTo>
                  <a:lnTo>
                    <a:pt x="633437" y="1221841"/>
                  </a:lnTo>
                  <a:lnTo>
                    <a:pt x="583057" y="1179766"/>
                  </a:lnTo>
                  <a:lnTo>
                    <a:pt x="560133" y="1159459"/>
                  </a:lnTo>
                  <a:lnTo>
                    <a:pt x="505955" y="1107922"/>
                  </a:lnTo>
                  <a:lnTo>
                    <a:pt x="472351" y="1073137"/>
                  </a:lnTo>
                  <a:lnTo>
                    <a:pt x="439813" y="1037539"/>
                  </a:lnTo>
                  <a:lnTo>
                    <a:pt x="408343" y="1001115"/>
                  </a:lnTo>
                  <a:lnTo>
                    <a:pt x="377952" y="963866"/>
                  </a:lnTo>
                  <a:lnTo>
                    <a:pt x="348615" y="925804"/>
                  </a:lnTo>
                  <a:lnTo>
                    <a:pt x="320357" y="886904"/>
                  </a:lnTo>
                  <a:lnTo>
                    <a:pt x="293166" y="847178"/>
                  </a:lnTo>
                  <a:lnTo>
                    <a:pt x="267042" y="806627"/>
                  </a:lnTo>
                  <a:lnTo>
                    <a:pt x="241998" y="765263"/>
                  </a:lnTo>
                  <a:lnTo>
                    <a:pt x="218084" y="723315"/>
                  </a:lnTo>
                  <a:lnTo>
                    <a:pt x="195059" y="680974"/>
                  </a:lnTo>
                  <a:lnTo>
                    <a:pt x="172897" y="638200"/>
                  </a:lnTo>
                  <a:lnTo>
                    <a:pt x="151625" y="595033"/>
                  </a:lnTo>
                  <a:lnTo>
                    <a:pt x="131229" y="551434"/>
                  </a:lnTo>
                  <a:lnTo>
                    <a:pt x="111721" y="507441"/>
                  </a:lnTo>
                  <a:lnTo>
                    <a:pt x="93078" y="463029"/>
                  </a:lnTo>
                  <a:lnTo>
                    <a:pt x="75323" y="418198"/>
                  </a:lnTo>
                  <a:lnTo>
                    <a:pt x="58445" y="372973"/>
                  </a:lnTo>
                  <a:lnTo>
                    <a:pt x="45046" y="335749"/>
                  </a:lnTo>
                  <a:lnTo>
                    <a:pt x="23609" y="273253"/>
                  </a:lnTo>
                  <a:lnTo>
                    <a:pt x="4292" y="214718"/>
                  </a:lnTo>
                  <a:lnTo>
                    <a:pt x="3175" y="210680"/>
                  </a:lnTo>
                  <a:lnTo>
                    <a:pt x="1739" y="206768"/>
                  </a:lnTo>
                  <a:lnTo>
                    <a:pt x="0" y="202971"/>
                  </a:lnTo>
                  <a:lnTo>
                    <a:pt x="520" y="207264"/>
                  </a:lnTo>
                  <a:lnTo>
                    <a:pt x="1435" y="211480"/>
                  </a:lnTo>
                  <a:lnTo>
                    <a:pt x="20066" y="274789"/>
                  </a:lnTo>
                  <a:lnTo>
                    <a:pt x="40373" y="337756"/>
                  </a:lnTo>
                  <a:lnTo>
                    <a:pt x="53276" y="375246"/>
                  </a:lnTo>
                  <a:lnTo>
                    <a:pt x="69684" y="420801"/>
                  </a:lnTo>
                  <a:lnTo>
                    <a:pt x="87058" y="465937"/>
                  </a:lnTo>
                  <a:lnTo>
                    <a:pt x="105371" y="510628"/>
                  </a:lnTo>
                  <a:lnTo>
                    <a:pt x="124625" y="554875"/>
                  </a:lnTo>
                  <a:lnTo>
                    <a:pt x="144843" y="598690"/>
                  </a:lnTo>
                  <a:lnTo>
                    <a:pt x="166001" y="642061"/>
                  </a:lnTo>
                  <a:lnTo>
                    <a:pt x="188112" y="684999"/>
                  </a:lnTo>
                  <a:lnTo>
                    <a:pt x="211175" y="727494"/>
                  </a:lnTo>
                  <a:lnTo>
                    <a:pt x="235178" y="769556"/>
                  </a:lnTo>
                  <a:lnTo>
                    <a:pt x="260337" y="811072"/>
                  </a:lnTo>
                  <a:lnTo>
                    <a:pt x="286600" y="851712"/>
                  </a:lnTo>
                  <a:lnTo>
                    <a:pt x="313994" y="891489"/>
                  </a:lnTo>
                  <a:lnTo>
                    <a:pt x="342493" y="930389"/>
                  </a:lnTo>
                  <a:lnTo>
                    <a:pt x="372122" y="968425"/>
                  </a:lnTo>
                  <a:lnTo>
                    <a:pt x="402869" y="1005586"/>
                  </a:lnTo>
                  <a:lnTo>
                    <a:pt x="434721" y="1041869"/>
                  </a:lnTo>
                  <a:lnTo>
                    <a:pt x="467702" y="1077290"/>
                  </a:lnTo>
                  <a:lnTo>
                    <a:pt x="501789" y="1111834"/>
                  </a:lnTo>
                  <a:lnTo>
                    <a:pt x="550011" y="1156754"/>
                  </a:lnTo>
                  <a:lnTo>
                    <a:pt x="609104" y="1205966"/>
                  </a:lnTo>
                  <a:lnTo>
                    <a:pt x="635635" y="1225804"/>
                  </a:lnTo>
                  <a:lnTo>
                    <a:pt x="639267" y="1227899"/>
                  </a:lnTo>
                  <a:close/>
                </a:path>
                <a:path w="1316354" h="1292225">
                  <a:moveTo>
                    <a:pt x="680021" y="840930"/>
                  </a:moveTo>
                  <a:lnTo>
                    <a:pt x="679818" y="833018"/>
                  </a:lnTo>
                  <a:lnTo>
                    <a:pt x="678776" y="825131"/>
                  </a:lnTo>
                  <a:lnTo>
                    <a:pt x="678154" y="812914"/>
                  </a:lnTo>
                  <a:lnTo>
                    <a:pt x="670661" y="718134"/>
                  </a:lnTo>
                  <a:lnTo>
                    <a:pt x="665213" y="667918"/>
                  </a:lnTo>
                  <a:lnTo>
                    <a:pt x="658101" y="612533"/>
                  </a:lnTo>
                  <a:lnTo>
                    <a:pt x="649236" y="553199"/>
                  </a:lnTo>
                  <a:lnTo>
                    <a:pt x="639114" y="494042"/>
                  </a:lnTo>
                  <a:lnTo>
                    <a:pt x="628573" y="439166"/>
                  </a:lnTo>
                  <a:lnTo>
                    <a:pt x="618109" y="389712"/>
                  </a:lnTo>
                  <a:lnTo>
                    <a:pt x="608203" y="346824"/>
                  </a:lnTo>
                  <a:lnTo>
                    <a:pt x="592302" y="285064"/>
                  </a:lnTo>
                  <a:lnTo>
                    <a:pt x="590600" y="277406"/>
                  </a:lnTo>
                  <a:lnTo>
                    <a:pt x="588238" y="269951"/>
                  </a:lnTo>
                  <a:lnTo>
                    <a:pt x="585228" y="262712"/>
                  </a:lnTo>
                  <a:lnTo>
                    <a:pt x="585978" y="270522"/>
                  </a:lnTo>
                  <a:lnTo>
                    <a:pt x="587362" y="278231"/>
                  </a:lnTo>
                  <a:lnTo>
                    <a:pt x="589394" y="285826"/>
                  </a:lnTo>
                  <a:lnTo>
                    <a:pt x="611746" y="391109"/>
                  </a:lnTo>
                  <a:lnTo>
                    <a:pt x="621487" y="440613"/>
                  </a:lnTo>
                  <a:lnTo>
                    <a:pt x="631571" y="495452"/>
                  </a:lnTo>
                  <a:lnTo>
                    <a:pt x="641527" y="554469"/>
                  </a:lnTo>
                  <a:lnTo>
                    <a:pt x="650557" y="613613"/>
                  </a:lnTo>
                  <a:lnTo>
                    <a:pt x="658177" y="668820"/>
                  </a:lnTo>
                  <a:lnTo>
                    <a:pt x="664451" y="718883"/>
                  </a:lnTo>
                  <a:lnTo>
                    <a:pt x="669429" y="762609"/>
                  </a:lnTo>
                  <a:lnTo>
                    <a:pt x="676122" y="825754"/>
                  </a:lnTo>
                  <a:lnTo>
                    <a:pt x="676579" y="833551"/>
                  </a:lnTo>
                  <a:lnTo>
                    <a:pt x="677672" y="841260"/>
                  </a:lnTo>
                  <a:lnTo>
                    <a:pt x="679399" y="848868"/>
                  </a:lnTo>
                  <a:lnTo>
                    <a:pt x="680021" y="840930"/>
                  </a:lnTo>
                  <a:close/>
                </a:path>
                <a:path w="1316354" h="1292225">
                  <a:moveTo>
                    <a:pt x="855560" y="682929"/>
                  </a:moveTo>
                  <a:lnTo>
                    <a:pt x="854341" y="630618"/>
                  </a:lnTo>
                  <a:lnTo>
                    <a:pt x="851090" y="578243"/>
                  </a:lnTo>
                  <a:lnTo>
                    <a:pt x="845781" y="525792"/>
                  </a:lnTo>
                  <a:lnTo>
                    <a:pt x="839330" y="479107"/>
                  </a:lnTo>
                  <a:lnTo>
                    <a:pt x="825766" y="404406"/>
                  </a:lnTo>
                  <a:lnTo>
                    <a:pt x="810272" y="340309"/>
                  </a:lnTo>
                  <a:lnTo>
                    <a:pt x="792556" y="280873"/>
                  </a:lnTo>
                  <a:lnTo>
                    <a:pt x="769785" y="217995"/>
                  </a:lnTo>
                  <a:lnTo>
                    <a:pt x="768680" y="214490"/>
                  </a:lnTo>
                  <a:lnTo>
                    <a:pt x="767245" y="211124"/>
                  </a:lnTo>
                  <a:lnTo>
                    <a:pt x="765492" y="207899"/>
                  </a:lnTo>
                  <a:lnTo>
                    <a:pt x="766241" y="211759"/>
                  </a:lnTo>
                  <a:lnTo>
                    <a:pt x="767384" y="215506"/>
                  </a:lnTo>
                  <a:lnTo>
                    <a:pt x="768908" y="219138"/>
                  </a:lnTo>
                  <a:lnTo>
                    <a:pt x="781900" y="259168"/>
                  </a:lnTo>
                  <a:lnTo>
                    <a:pt x="801268" y="325767"/>
                  </a:lnTo>
                  <a:lnTo>
                    <a:pt x="820178" y="406260"/>
                  </a:lnTo>
                  <a:lnTo>
                    <a:pt x="829716" y="458381"/>
                  </a:lnTo>
                  <a:lnTo>
                    <a:pt x="839216" y="527062"/>
                  </a:lnTo>
                  <a:lnTo>
                    <a:pt x="844181" y="579234"/>
                  </a:lnTo>
                  <a:lnTo>
                    <a:pt x="847204" y="631329"/>
                  </a:lnTo>
                  <a:lnTo>
                    <a:pt x="848271" y="683361"/>
                  </a:lnTo>
                  <a:lnTo>
                    <a:pt x="847382" y="735317"/>
                  </a:lnTo>
                  <a:lnTo>
                    <a:pt x="844537" y="787209"/>
                  </a:lnTo>
                  <a:lnTo>
                    <a:pt x="839749" y="839038"/>
                  </a:lnTo>
                  <a:lnTo>
                    <a:pt x="833018" y="890778"/>
                  </a:lnTo>
                  <a:lnTo>
                    <a:pt x="824318" y="942467"/>
                  </a:lnTo>
                  <a:lnTo>
                    <a:pt x="809840" y="1009789"/>
                  </a:lnTo>
                  <a:lnTo>
                    <a:pt x="796798" y="1061161"/>
                  </a:lnTo>
                  <a:lnTo>
                    <a:pt x="777519" y="1124153"/>
                  </a:lnTo>
                  <a:lnTo>
                    <a:pt x="756932" y="1182268"/>
                  </a:lnTo>
                  <a:lnTo>
                    <a:pt x="732167" y="1244320"/>
                  </a:lnTo>
                  <a:lnTo>
                    <a:pt x="730605" y="1247660"/>
                  </a:lnTo>
                  <a:lnTo>
                    <a:pt x="729386" y="1251102"/>
                  </a:lnTo>
                  <a:lnTo>
                    <a:pt x="728510" y="1254683"/>
                  </a:lnTo>
                  <a:lnTo>
                    <a:pt x="730516" y="1251610"/>
                  </a:lnTo>
                  <a:lnTo>
                    <a:pt x="732205" y="1248371"/>
                  </a:lnTo>
                  <a:lnTo>
                    <a:pt x="733564" y="1244955"/>
                  </a:lnTo>
                  <a:lnTo>
                    <a:pt x="750595" y="1206690"/>
                  </a:lnTo>
                  <a:lnTo>
                    <a:pt x="776325" y="1141793"/>
                  </a:lnTo>
                  <a:lnTo>
                    <a:pt x="802220" y="1062799"/>
                  </a:lnTo>
                  <a:lnTo>
                    <a:pt x="815936" y="1011402"/>
                  </a:lnTo>
                  <a:lnTo>
                    <a:pt x="830884" y="943343"/>
                  </a:lnTo>
                  <a:lnTo>
                    <a:pt x="839914" y="891413"/>
                  </a:lnTo>
                  <a:lnTo>
                    <a:pt x="846899" y="839393"/>
                  </a:lnTo>
                  <a:lnTo>
                    <a:pt x="851827" y="787311"/>
                  </a:lnTo>
                  <a:lnTo>
                    <a:pt x="854722" y="735152"/>
                  </a:lnTo>
                  <a:lnTo>
                    <a:pt x="855560" y="682929"/>
                  </a:lnTo>
                  <a:close/>
                </a:path>
                <a:path w="1316354" h="1292225">
                  <a:moveTo>
                    <a:pt x="1315986" y="2362"/>
                  </a:moveTo>
                  <a:lnTo>
                    <a:pt x="1315758" y="0"/>
                  </a:lnTo>
                  <a:lnTo>
                    <a:pt x="1314742" y="2209"/>
                  </a:lnTo>
                  <a:lnTo>
                    <a:pt x="1306156" y="40500"/>
                  </a:lnTo>
                  <a:lnTo>
                    <a:pt x="1296492" y="80416"/>
                  </a:lnTo>
                  <a:lnTo>
                    <a:pt x="1276756" y="151422"/>
                  </a:lnTo>
                  <a:lnTo>
                    <a:pt x="1263751" y="193624"/>
                  </a:lnTo>
                  <a:lnTo>
                    <a:pt x="1248410" y="239725"/>
                  </a:lnTo>
                  <a:lnTo>
                    <a:pt x="1230718" y="289369"/>
                  </a:lnTo>
                  <a:lnTo>
                    <a:pt x="1210945" y="342265"/>
                  </a:lnTo>
                  <a:lnTo>
                    <a:pt x="1189278" y="398106"/>
                  </a:lnTo>
                  <a:lnTo>
                    <a:pt x="1131811" y="542696"/>
                  </a:lnTo>
                  <a:lnTo>
                    <a:pt x="1111821" y="593928"/>
                  </a:lnTo>
                  <a:lnTo>
                    <a:pt x="1091819" y="646544"/>
                  </a:lnTo>
                  <a:lnTo>
                    <a:pt x="1072794" y="699503"/>
                  </a:lnTo>
                  <a:lnTo>
                    <a:pt x="1055357" y="751674"/>
                  </a:lnTo>
                  <a:lnTo>
                    <a:pt x="1039228" y="802754"/>
                  </a:lnTo>
                  <a:lnTo>
                    <a:pt x="992416" y="957846"/>
                  </a:lnTo>
                  <a:lnTo>
                    <a:pt x="975575" y="1011745"/>
                  </a:lnTo>
                  <a:lnTo>
                    <a:pt x="959231" y="1061834"/>
                  </a:lnTo>
                  <a:lnTo>
                    <a:pt x="943368" y="1107795"/>
                  </a:lnTo>
                  <a:lnTo>
                    <a:pt x="927976" y="1149197"/>
                  </a:lnTo>
                  <a:lnTo>
                    <a:pt x="913320" y="1185748"/>
                  </a:lnTo>
                  <a:lnTo>
                    <a:pt x="882688" y="1254556"/>
                  </a:lnTo>
                  <a:lnTo>
                    <a:pt x="865416" y="1289862"/>
                  </a:lnTo>
                  <a:lnTo>
                    <a:pt x="864717" y="1292186"/>
                  </a:lnTo>
                  <a:lnTo>
                    <a:pt x="885088" y="1255826"/>
                  </a:lnTo>
                  <a:lnTo>
                    <a:pt x="906475" y="1211643"/>
                  </a:lnTo>
                  <a:lnTo>
                    <a:pt x="935456" y="1144066"/>
                  </a:lnTo>
                  <a:lnTo>
                    <a:pt x="965009" y="1063828"/>
                  </a:lnTo>
                  <a:lnTo>
                    <a:pt x="981760" y="1013701"/>
                  </a:lnTo>
                  <a:lnTo>
                    <a:pt x="998905" y="959777"/>
                  </a:lnTo>
                  <a:lnTo>
                    <a:pt x="1046670" y="805078"/>
                  </a:lnTo>
                  <a:lnTo>
                    <a:pt x="1063002" y="754126"/>
                  </a:lnTo>
                  <a:lnTo>
                    <a:pt x="1080465" y="702068"/>
                  </a:lnTo>
                  <a:lnTo>
                    <a:pt x="1099261" y="649185"/>
                  </a:lnTo>
                  <a:lnTo>
                    <a:pt x="1118971" y="596658"/>
                  </a:lnTo>
                  <a:lnTo>
                    <a:pt x="1138796" y="545477"/>
                  </a:lnTo>
                  <a:lnTo>
                    <a:pt x="1195959" y="400761"/>
                  </a:lnTo>
                  <a:lnTo>
                    <a:pt x="1217282" y="344728"/>
                  </a:lnTo>
                  <a:lnTo>
                    <a:pt x="1236573" y="291630"/>
                  </a:lnTo>
                  <a:lnTo>
                    <a:pt x="1253832" y="241757"/>
                  </a:lnTo>
                  <a:lnTo>
                    <a:pt x="1269047" y="195389"/>
                  </a:lnTo>
                  <a:lnTo>
                    <a:pt x="1281963" y="152908"/>
                  </a:lnTo>
                  <a:lnTo>
                    <a:pt x="1292440" y="114757"/>
                  </a:lnTo>
                  <a:lnTo>
                    <a:pt x="1306918" y="53174"/>
                  </a:lnTo>
                  <a:lnTo>
                    <a:pt x="1314754" y="9728"/>
                  </a:lnTo>
                  <a:lnTo>
                    <a:pt x="1315758" y="6311"/>
                  </a:lnTo>
                  <a:lnTo>
                    <a:pt x="1315758" y="3543"/>
                  </a:lnTo>
                  <a:lnTo>
                    <a:pt x="1315986" y="2362"/>
                  </a:lnTo>
                  <a:close/>
                </a:path>
              </a:pathLst>
            </a:custGeom>
            <a:solidFill>
              <a:srgbClr val="253237"/>
            </a:solidFill>
          </p:spPr>
          <p:txBody>
            <a:bodyPr wrap="square" lIns="0" tIns="0" rIns="0" bIns="0" rtlCol="0"/>
            <a:lstStyle/>
            <a:p>
              <a:endParaRPr/>
            </a:p>
          </p:txBody>
        </p:sp>
        <p:sp>
          <p:nvSpPr>
            <p:cNvPr id="49" name="object 49"/>
            <p:cNvSpPr/>
            <p:nvPr/>
          </p:nvSpPr>
          <p:spPr>
            <a:xfrm>
              <a:off x="9920673" y="3503105"/>
              <a:ext cx="631825" cy="1470660"/>
            </a:xfrm>
            <a:custGeom>
              <a:avLst/>
              <a:gdLst/>
              <a:ahLst/>
              <a:cxnLst/>
              <a:rect l="l" t="t" r="r" b="b"/>
              <a:pathLst>
                <a:path w="631825" h="1470660">
                  <a:moveTo>
                    <a:pt x="483353" y="1470647"/>
                  </a:moveTo>
                  <a:lnTo>
                    <a:pt x="466982" y="1405706"/>
                  </a:lnTo>
                  <a:lnTo>
                    <a:pt x="425758" y="1246951"/>
                  </a:lnTo>
                  <a:lnTo>
                    <a:pt x="371516" y="1048482"/>
                  </a:lnTo>
                  <a:lnTo>
                    <a:pt x="316090" y="864400"/>
                  </a:lnTo>
                  <a:lnTo>
                    <a:pt x="301203" y="819861"/>
                  </a:lnTo>
                  <a:lnTo>
                    <a:pt x="284523" y="771503"/>
                  </a:lnTo>
                  <a:lnTo>
                    <a:pt x="266365" y="720128"/>
                  </a:lnTo>
                  <a:lnTo>
                    <a:pt x="247044" y="666536"/>
                  </a:lnTo>
                  <a:lnTo>
                    <a:pt x="226874" y="611530"/>
                  </a:lnTo>
                  <a:lnTo>
                    <a:pt x="206170" y="555911"/>
                  </a:lnTo>
                  <a:lnTo>
                    <a:pt x="185246" y="500480"/>
                  </a:lnTo>
                  <a:lnTo>
                    <a:pt x="164418" y="446040"/>
                  </a:lnTo>
                  <a:lnTo>
                    <a:pt x="143999" y="393391"/>
                  </a:lnTo>
                  <a:lnTo>
                    <a:pt x="124305" y="343336"/>
                  </a:lnTo>
                  <a:lnTo>
                    <a:pt x="105650" y="296676"/>
                  </a:lnTo>
                  <a:lnTo>
                    <a:pt x="88348" y="254212"/>
                  </a:lnTo>
                  <a:lnTo>
                    <a:pt x="72715" y="216746"/>
                  </a:lnTo>
                  <a:lnTo>
                    <a:pt x="34582" y="130951"/>
                  </a:lnTo>
                  <a:lnTo>
                    <a:pt x="22505" y="101475"/>
                  </a:lnTo>
                  <a:lnTo>
                    <a:pt x="11481" y="71589"/>
                  </a:lnTo>
                  <a:lnTo>
                    <a:pt x="469" y="37940"/>
                  </a:lnTo>
                  <a:lnTo>
                    <a:pt x="0" y="34509"/>
                  </a:lnTo>
                  <a:lnTo>
                    <a:pt x="198" y="27490"/>
                  </a:lnTo>
                  <a:lnTo>
                    <a:pt x="28101" y="211"/>
                  </a:lnTo>
                  <a:lnTo>
                    <a:pt x="31556" y="0"/>
                  </a:lnTo>
                  <a:lnTo>
                    <a:pt x="38536" y="725"/>
                  </a:lnTo>
                  <a:lnTo>
                    <a:pt x="76131" y="34159"/>
                  </a:lnTo>
                  <a:lnTo>
                    <a:pt x="98941" y="64866"/>
                  </a:lnTo>
                  <a:lnTo>
                    <a:pt x="122050" y="100372"/>
                  </a:lnTo>
                  <a:lnTo>
                    <a:pt x="145433" y="139972"/>
                  </a:lnTo>
                  <a:lnTo>
                    <a:pt x="169065" y="182956"/>
                  </a:lnTo>
                  <a:lnTo>
                    <a:pt x="192921" y="228618"/>
                  </a:lnTo>
                  <a:lnTo>
                    <a:pt x="216975" y="276250"/>
                  </a:lnTo>
                  <a:lnTo>
                    <a:pt x="290077" y="423894"/>
                  </a:lnTo>
                  <a:lnTo>
                    <a:pt x="314674" y="472333"/>
                  </a:lnTo>
                  <a:lnTo>
                    <a:pt x="339344" y="519205"/>
                  </a:lnTo>
                  <a:lnTo>
                    <a:pt x="364061" y="563802"/>
                  </a:lnTo>
                  <a:lnTo>
                    <a:pt x="461529" y="800588"/>
                  </a:lnTo>
                  <a:lnTo>
                    <a:pt x="547339" y="1093084"/>
                  </a:lnTo>
                  <a:lnTo>
                    <a:pt x="608416" y="1341651"/>
                  </a:lnTo>
                  <a:lnTo>
                    <a:pt x="631680" y="1446649"/>
                  </a:lnTo>
                  <a:lnTo>
                    <a:pt x="483353" y="1470647"/>
                  </a:lnTo>
                  <a:close/>
                </a:path>
              </a:pathLst>
            </a:custGeom>
            <a:solidFill>
              <a:srgbClr val="455964"/>
            </a:solidFill>
          </p:spPr>
          <p:txBody>
            <a:bodyPr wrap="square" lIns="0" tIns="0" rIns="0" bIns="0" rtlCol="0"/>
            <a:lstStyle/>
            <a:p>
              <a:endParaRPr/>
            </a:p>
          </p:txBody>
        </p:sp>
        <p:sp>
          <p:nvSpPr>
            <p:cNvPr id="50" name="object 50"/>
            <p:cNvSpPr/>
            <p:nvPr/>
          </p:nvSpPr>
          <p:spPr>
            <a:xfrm>
              <a:off x="9937826" y="3509670"/>
              <a:ext cx="614680" cy="1464310"/>
            </a:xfrm>
            <a:custGeom>
              <a:avLst/>
              <a:gdLst/>
              <a:ahLst/>
              <a:cxnLst/>
              <a:rect l="l" t="t" r="r" b="b"/>
              <a:pathLst>
                <a:path w="614679" h="1464310">
                  <a:moveTo>
                    <a:pt x="466191" y="1464221"/>
                  </a:moveTo>
                  <a:lnTo>
                    <a:pt x="465810" y="1457756"/>
                  </a:lnTo>
                  <a:lnTo>
                    <a:pt x="464794" y="1451406"/>
                  </a:lnTo>
                  <a:lnTo>
                    <a:pt x="463169" y="1445145"/>
                  </a:lnTo>
                  <a:lnTo>
                    <a:pt x="443852" y="1358366"/>
                  </a:lnTo>
                  <a:lnTo>
                    <a:pt x="434314" y="1317828"/>
                  </a:lnTo>
                  <a:lnTo>
                    <a:pt x="423456" y="1273035"/>
                  </a:lnTo>
                  <a:lnTo>
                    <a:pt x="411403" y="1224876"/>
                  </a:lnTo>
                  <a:lnTo>
                    <a:pt x="398868" y="1176845"/>
                  </a:lnTo>
                  <a:lnTo>
                    <a:pt x="386613" y="1132420"/>
                  </a:lnTo>
                  <a:lnTo>
                    <a:pt x="374967" y="1092441"/>
                  </a:lnTo>
                  <a:lnTo>
                    <a:pt x="354825" y="1029296"/>
                  </a:lnTo>
                  <a:lnTo>
                    <a:pt x="347154" y="1008011"/>
                  </a:lnTo>
                  <a:lnTo>
                    <a:pt x="345262" y="1001788"/>
                  </a:lnTo>
                  <a:lnTo>
                    <a:pt x="342684" y="995845"/>
                  </a:lnTo>
                  <a:lnTo>
                    <a:pt x="339458" y="990206"/>
                  </a:lnTo>
                  <a:lnTo>
                    <a:pt x="340448" y="996505"/>
                  </a:lnTo>
                  <a:lnTo>
                    <a:pt x="342036" y="1002652"/>
                  </a:lnTo>
                  <a:lnTo>
                    <a:pt x="344246" y="1008646"/>
                  </a:lnTo>
                  <a:lnTo>
                    <a:pt x="358889" y="1059167"/>
                  </a:lnTo>
                  <a:lnTo>
                    <a:pt x="379653" y="1134237"/>
                  </a:lnTo>
                  <a:lnTo>
                    <a:pt x="391452" y="1178750"/>
                  </a:lnTo>
                  <a:lnTo>
                    <a:pt x="403834" y="1226642"/>
                  </a:lnTo>
                  <a:lnTo>
                    <a:pt x="446633" y="1395374"/>
                  </a:lnTo>
                  <a:lnTo>
                    <a:pt x="460133" y="1445895"/>
                  </a:lnTo>
                  <a:lnTo>
                    <a:pt x="461505" y="1452219"/>
                  </a:lnTo>
                  <a:lnTo>
                    <a:pt x="463524" y="1458328"/>
                  </a:lnTo>
                  <a:lnTo>
                    <a:pt x="466191" y="1464221"/>
                  </a:lnTo>
                  <a:close/>
                </a:path>
                <a:path w="614679" h="1464310">
                  <a:moveTo>
                    <a:pt x="540867" y="1449273"/>
                  </a:moveTo>
                  <a:lnTo>
                    <a:pt x="540677" y="1447800"/>
                  </a:lnTo>
                  <a:lnTo>
                    <a:pt x="540423" y="1444637"/>
                  </a:lnTo>
                  <a:lnTo>
                    <a:pt x="539877" y="1441348"/>
                  </a:lnTo>
                  <a:lnTo>
                    <a:pt x="539788" y="1436052"/>
                  </a:lnTo>
                  <a:lnTo>
                    <a:pt x="538949" y="1427365"/>
                  </a:lnTo>
                  <a:lnTo>
                    <a:pt x="538022" y="1416900"/>
                  </a:lnTo>
                  <a:lnTo>
                    <a:pt x="529501" y="1349514"/>
                  </a:lnTo>
                  <a:lnTo>
                    <a:pt x="522846" y="1308379"/>
                  </a:lnTo>
                  <a:lnTo>
                    <a:pt x="515175" y="1267421"/>
                  </a:lnTo>
                  <a:lnTo>
                    <a:pt x="506463" y="1226642"/>
                  </a:lnTo>
                  <a:lnTo>
                    <a:pt x="494957" y="1178331"/>
                  </a:lnTo>
                  <a:lnTo>
                    <a:pt x="482396" y="1130312"/>
                  </a:lnTo>
                  <a:lnTo>
                    <a:pt x="468782" y="1082598"/>
                  </a:lnTo>
                  <a:lnTo>
                    <a:pt x="454126" y="1035177"/>
                  </a:lnTo>
                  <a:lnTo>
                    <a:pt x="438416" y="988060"/>
                  </a:lnTo>
                  <a:lnTo>
                    <a:pt x="422694" y="943356"/>
                  </a:lnTo>
                  <a:lnTo>
                    <a:pt x="405739" y="897597"/>
                  </a:lnTo>
                  <a:lnTo>
                    <a:pt x="387616" y="850874"/>
                  </a:lnTo>
                  <a:lnTo>
                    <a:pt x="368388" y="803313"/>
                  </a:lnTo>
                  <a:lnTo>
                    <a:pt x="348157" y="754989"/>
                  </a:lnTo>
                  <a:lnTo>
                    <a:pt x="326961" y="706031"/>
                  </a:lnTo>
                  <a:lnTo>
                    <a:pt x="303136" y="652983"/>
                  </a:lnTo>
                  <a:lnTo>
                    <a:pt x="279425" y="601179"/>
                  </a:lnTo>
                  <a:lnTo>
                    <a:pt x="255955" y="550710"/>
                  </a:lnTo>
                  <a:lnTo>
                    <a:pt x="232854" y="501700"/>
                  </a:lnTo>
                  <a:lnTo>
                    <a:pt x="210273" y="454228"/>
                  </a:lnTo>
                  <a:lnTo>
                    <a:pt x="146964" y="322097"/>
                  </a:lnTo>
                  <a:lnTo>
                    <a:pt x="127800" y="281813"/>
                  </a:lnTo>
                  <a:lnTo>
                    <a:pt x="109816" y="243586"/>
                  </a:lnTo>
                  <a:lnTo>
                    <a:pt x="72212" y="162267"/>
                  </a:lnTo>
                  <a:lnTo>
                    <a:pt x="53746" y="121602"/>
                  </a:lnTo>
                  <a:lnTo>
                    <a:pt x="37884" y="85991"/>
                  </a:lnTo>
                  <a:lnTo>
                    <a:pt x="6819" y="14274"/>
                  </a:lnTo>
                  <a:lnTo>
                    <a:pt x="4800" y="9982"/>
                  </a:lnTo>
                  <a:lnTo>
                    <a:pt x="3035" y="5943"/>
                  </a:lnTo>
                  <a:lnTo>
                    <a:pt x="762" y="1143"/>
                  </a:lnTo>
                  <a:lnTo>
                    <a:pt x="0" y="0"/>
                  </a:lnTo>
                  <a:lnTo>
                    <a:pt x="203" y="1320"/>
                  </a:lnTo>
                  <a:lnTo>
                    <a:pt x="584" y="2578"/>
                  </a:lnTo>
                  <a:lnTo>
                    <a:pt x="1143" y="3784"/>
                  </a:lnTo>
                  <a:lnTo>
                    <a:pt x="2273" y="6819"/>
                  </a:lnTo>
                  <a:lnTo>
                    <a:pt x="3670" y="10363"/>
                  </a:lnTo>
                  <a:lnTo>
                    <a:pt x="5308" y="14909"/>
                  </a:lnTo>
                  <a:lnTo>
                    <a:pt x="8547" y="23037"/>
                  </a:lnTo>
                  <a:lnTo>
                    <a:pt x="34467" y="87464"/>
                  </a:lnTo>
                  <a:lnTo>
                    <a:pt x="49745" y="123380"/>
                  </a:lnTo>
                  <a:lnTo>
                    <a:pt x="67665" y="164490"/>
                  </a:lnTo>
                  <a:lnTo>
                    <a:pt x="88112" y="210426"/>
                  </a:lnTo>
                  <a:lnTo>
                    <a:pt x="104470" y="246634"/>
                  </a:lnTo>
                  <a:lnTo>
                    <a:pt x="122148" y="284988"/>
                  </a:lnTo>
                  <a:lnTo>
                    <a:pt x="141058" y="325399"/>
                  </a:lnTo>
                  <a:lnTo>
                    <a:pt x="226072" y="505371"/>
                  </a:lnTo>
                  <a:lnTo>
                    <a:pt x="249021" y="554431"/>
                  </a:lnTo>
                  <a:lnTo>
                    <a:pt x="272376" y="604913"/>
                  </a:lnTo>
                  <a:lnTo>
                    <a:pt x="295998" y="656691"/>
                  </a:lnTo>
                  <a:lnTo>
                    <a:pt x="319760" y="709688"/>
                  </a:lnTo>
                  <a:lnTo>
                    <a:pt x="340969" y="758545"/>
                  </a:lnTo>
                  <a:lnTo>
                    <a:pt x="361238" y="806691"/>
                  </a:lnTo>
                  <a:lnTo>
                    <a:pt x="380517" y="854062"/>
                  </a:lnTo>
                  <a:lnTo>
                    <a:pt x="398703" y="900607"/>
                  </a:lnTo>
                  <a:lnTo>
                    <a:pt x="415759" y="946264"/>
                  </a:lnTo>
                  <a:lnTo>
                    <a:pt x="431609" y="990968"/>
                  </a:lnTo>
                  <a:lnTo>
                    <a:pt x="447471" y="1037793"/>
                  </a:lnTo>
                  <a:lnTo>
                    <a:pt x="462343" y="1084922"/>
                  </a:lnTo>
                  <a:lnTo>
                    <a:pt x="476224" y="1132332"/>
                  </a:lnTo>
                  <a:lnTo>
                    <a:pt x="489127" y="1180033"/>
                  </a:lnTo>
                  <a:lnTo>
                    <a:pt x="501040" y="1228026"/>
                  </a:lnTo>
                  <a:lnTo>
                    <a:pt x="511835" y="1276997"/>
                  </a:lnTo>
                  <a:lnTo>
                    <a:pt x="520496" y="1320888"/>
                  </a:lnTo>
                  <a:lnTo>
                    <a:pt x="527189" y="1359255"/>
                  </a:lnTo>
                  <a:lnTo>
                    <a:pt x="534149" y="1405496"/>
                  </a:lnTo>
                  <a:lnTo>
                    <a:pt x="537006" y="1427988"/>
                  </a:lnTo>
                  <a:lnTo>
                    <a:pt x="538149" y="1436560"/>
                  </a:lnTo>
                  <a:lnTo>
                    <a:pt x="538911" y="1441348"/>
                  </a:lnTo>
                  <a:lnTo>
                    <a:pt x="539915" y="1445145"/>
                  </a:lnTo>
                  <a:lnTo>
                    <a:pt x="540016" y="1449628"/>
                  </a:lnTo>
                  <a:lnTo>
                    <a:pt x="540270" y="1450936"/>
                  </a:lnTo>
                  <a:lnTo>
                    <a:pt x="540677" y="1452219"/>
                  </a:lnTo>
                  <a:lnTo>
                    <a:pt x="540842" y="1450936"/>
                  </a:lnTo>
                  <a:lnTo>
                    <a:pt x="540867" y="1449273"/>
                  </a:lnTo>
                  <a:close/>
                </a:path>
                <a:path w="614679" h="1464310">
                  <a:moveTo>
                    <a:pt x="614527" y="1440218"/>
                  </a:moveTo>
                  <a:lnTo>
                    <a:pt x="609206" y="1385214"/>
                  </a:lnTo>
                  <a:lnTo>
                    <a:pt x="603669" y="1346123"/>
                  </a:lnTo>
                  <a:lnTo>
                    <a:pt x="596252" y="1300962"/>
                  </a:lnTo>
                  <a:lnTo>
                    <a:pt x="587933" y="1255991"/>
                  </a:lnTo>
                  <a:lnTo>
                    <a:pt x="578726" y="1211211"/>
                  </a:lnTo>
                  <a:lnTo>
                    <a:pt x="568604" y="1166609"/>
                  </a:lnTo>
                  <a:lnTo>
                    <a:pt x="557593" y="1122184"/>
                  </a:lnTo>
                  <a:lnTo>
                    <a:pt x="545668" y="1078001"/>
                  </a:lnTo>
                  <a:lnTo>
                    <a:pt x="532803" y="1034110"/>
                  </a:lnTo>
                  <a:lnTo>
                    <a:pt x="519023" y="990511"/>
                  </a:lnTo>
                  <a:lnTo>
                    <a:pt x="504304" y="947204"/>
                  </a:lnTo>
                  <a:lnTo>
                    <a:pt x="481406" y="884682"/>
                  </a:lnTo>
                  <a:lnTo>
                    <a:pt x="458495" y="828014"/>
                  </a:lnTo>
                  <a:lnTo>
                    <a:pt x="452691" y="816660"/>
                  </a:lnTo>
                  <a:lnTo>
                    <a:pt x="454253" y="822858"/>
                  </a:lnTo>
                  <a:lnTo>
                    <a:pt x="456082" y="828954"/>
                  </a:lnTo>
                  <a:lnTo>
                    <a:pt x="458165" y="834974"/>
                  </a:lnTo>
                  <a:lnTo>
                    <a:pt x="460514" y="840917"/>
                  </a:lnTo>
                  <a:lnTo>
                    <a:pt x="483235" y="905840"/>
                  </a:lnTo>
                  <a:lnTo>
                    <a:pt x="498500" y="951039"/>
                  </a:lnTo>
                  <a:lnTo>
                    <a:pt x="515073" y="1003249"/>
                  </a:lnTo>
                  <a:lnTo>
                    <a:pt x="532371" y="1061275"/>
                  </a:lnTo>
                  <a:lnTo>
                    <a:pt x="549757" y="1123962"/>
                  </a:lnTo>
                  <a:lnTo>
                    <a:pt x="565556" y="1187030"/>
                  </a:lnTo>
                  <a:lnTo>
                    <a:pt x="578650" y="1246111"/>
                  </a:lnTo>
                  <a:lnTo>
                    <a:pt x="589368" y="1299806"/>
                  </a:lnTo>
                  <a:lnTo>
                    <a:pt x="597979" y="1346758"/>
                  </a:lnTo>
                  <a:lnTo>
                    <a:pt x="611517" y="1427683"/>
                  </a:lnTo>
                  <a:lnTo>
                    <a:pt x="614527" y="1440218"/>
                  </a:lnTo>
                  <a:close/>
                </a:path>
              </a:pathLst>
            </a:custGeom>
            <a:solidFill>
              <a:srgbClr val="253237"/>
            </a:solidFill>
          </p:spPr>
          <p:txBody>
            <a:bodyPr wrap="square" lIns="0" tIns="0" rIns="0" bIns="0" rtlCol="0"/>
            <a:lstStyle/>
            <a:p>
              <a:endParaRPr/>
            </a:p>
          </p:txBody>
        </p:sp>
        <p:sp>
          <p:nvSpPr>
            <p:cNvPr id="51" name="object 51"/>
            <p:cNvSpPr/>
            <p:nvPr/>
          </p:nvSpPr>
          <p:spPr>
            <a:xfrm>
              <a:off x="10277791" y="4928536"/>
              <a:ext cx="579120" cy="706120"/>
            </a:xfrm>
            <a:custGeom>
              <a:avLst/>
              <a:gdLst/>
              <a:ahLst/>
              <a:cxnLst/>
              <a:rect l="l" t="t" r="r" b="b"/>
              <a:pathLst>
                <a:path w="579120" h="706120">
                  <a:moveTo>
                    <a:pt x="578918" y="705646"/>
                  </a:moveTo>
                  <a:lnTo>
                    <a:pt x="0" y="705646"/>
                  </a:lnTo>
                  <a:lnTo>
                    <a:pt x="0" y="0"/>
                  </a:lnTo>
                  <a:lnTo>
                    <a:pt x="578918" y="0"/>
                  </a:lnTo>
                  <a:lnTo>
                    <a:pt x="578918" y="705646"/>
                  </a:lnTo>
                  <a:close/>
                </a:path>
              </a:pathLst>
            </a:custGeom>
            <a:solidFill>
              <a:srgbClr val="ED2133"/>
            </a:solidFill>
          </p:spPr>
          <p:txBody>
            <a:bodyPr wrap="square" lIns="0" tIns="0" rIns="0" bIns="0" rtlCol="0"/>
            <a:lstStyle/>
            <a:p>
              <a:endParaRPr/>
            </a:p>
          </p:txBody>
        </p:sp>
        <p:sp>
          <p:nvSpPr>
            <p:cNvPr id="52" name="object 52"/>
            <p:cNvSpPr/>
            <p:nvPr/>
          </p:nvSpPr>
          <p:spPr>
            <a:xfrm>
              <a:off x="10672026" y="4928536"/>
              <a:ext cx="184785" cy="706120"/>
            </a:xfrm>
            <a:custGeom>
              <a:avLst/>
              <a:gdLst/>
              <a:ahLst/>
              <a:cxnLst/>
              <a:rect l="l" t="t" r="r" b="b"/>
              <a:pathLst>
                <a:path w="184784" h="706120">
                  <a:moveTo>
                    <a:pt x="0" y="705646"/>
                  </a:moveTo>
                  <a:lnTo>
                    <a:pt x="184683" y="705646"/>
                  </a:lnTo>
                  <a:lnTo>
                    <a:pt x="184683" y="0"/>
                  </a:lnTo>
                  <a:lnTo>
                    <a:pt x="0" y="0"/>
                  </a:lnTo>
                  <a:lnTo>
                    <a:pt x="0" y="705646"/>
                  </a:lnTo>
                  <a:close/>
                </a:path>
              </a:pathLst>
            </a:custGeom>
            <a:solidFill>
              <a:srgbClr val="000000">
                <a:alpha val="29998"/>
              </a:srgbClr>
            </a:solidFill>
          </p:spPr>
          <p:txBody>
            <a:bodyPr wrap="square" lIns="0" tIns="0" rIns="0" bIns="0" rtlCol="0"/>
            <a:lstStyle/>
            <a:p>
              <a:endParaRPr/>
            </a:p>
          </p:txBody>
        </p:sp>
        <p:sp>
          <p:nvSpPr>
            <p:cNvPr id="53" name="object 53"/>
            <p:cNvSpPr/>
            <p:nvPr/>
          </p:nvSpPr>
          <p:spPr>
            <a:xfrm>
              <a:off x="10158498" y="4928536"/>
              <a:ext cx="513715" cy="706120"/>
            </a:xfrm>
            <a:custGeom>
              <a:avLst/>
              <a:gdLst/>
              <a:ahLst/>
              <a:cxnLst/>
              <a:rect l="l" t="t" r="r" b="b"/>
              <a:pathLst>
                <a:path w="513715" h="706120">
                  <a:moveTo>
                    <a:pt x="513528" y="705646"/>
                  </a:moveTo>
                  <a:lnTo>
                    <a:pt x="0" y="705646"/>
                  </a:lnTo>
                  <a:lnTo>
                    <a:pt x="0" y="0"/>
                  </a:lnTo>
                  <a:lnTo>
                    <a:pt x="513528" y="0"/>
                  </a:lnTo>
                  <a:lnTo>
                    <a:pt x="513528" y="705646"/>
                  </a:lnTo>
                  <a:close/>
                </a:path>
              </a:pathLst>
            </a:custGeom>
            <a:solidFill>
              <a:srgbClr val="ED2133"/>
            </a:solidFill>
          </p:spPr>
          <p:txBody>
            <a:bodyPr wrap="square" lIns="0" tIns="0" rIns="0" bIns="0" rtlCol="0"/>
            <a:lstStyle/>
            <a:p>
              <a:endParaRPr/>
            </a:p>
          </p:txBody>
        </p:sp>
      </p:grpSp>
      <p:pic>
        <p:nvPicPr>
          <p:cNvPr id="54" name="object 54"/>
          <p:cNvPicPr/>
          <p:nvPr/>
        </p:nvPicPr>
        <p:blipFill>
          <a:blip r:embed="rId3" cstate="print"/>
          <a:stretch>
            <a:fillRect/>
          </a:stretch>
        </p:blipFill>
        <p:spPr>
          <a:xfrm>
            <a:off x="2638240" y="4597499"/>
            <a:ext cx="686092" cy="1038198"/>
          </a:xfrm>
          <a:prstGeom prst="rect">
            <a:avLst/>
          </a:prstGeom>
        </p:spPr>
      </p:pic>
      <p:grpSp>
        <p:nvGrpSpPr>
          <p:cNvPr id="55" name="object 55"/>
          <p:cNvGrpSpPr/>
          <p:nvPr/>
        </p:nvGrpSpPr>
        <p:grpSpPr>
          <a:xfrm>
            <a:off x="3571503" y="1347206"/>
            <a:ext cx="6361430" cy="4290695"/>
            <a:chOff x="3571503" y="1347206"/>
            <a:chExt cx="6361430" cy="4290695"/>
          </a:xfrm>
        </p:grpSpPr>
        <p:sp>
          <p:nvSpPr>
            <p:cNvPr id="56" name="object 56"/>
            <p:cNvSpPr/>
            <p:nvPr/>
          </p:nvSpPr>
          <p:spPr>
            <a:xfrm>
              <a:off x="3571494" y="1664283"/>
              <a:ext cx="6361430" cy="3973195"/>
            </a:xfrm>
            <a:custGeom>
              <a:avLst/>
              <a:gdLst/>
              <a:ahLst/>
              <a:cxnLst/>
              <a:rect l="l" t="t" r="r" b="b"/>
              <a:pathLst>
                <a:path w="6361430" h="3973195">
                  <a:moveTo>
                    <a:pt x="6360909" y="3633317"/>
                  </a:moveTo>
                  <a:lnTo>
                    <a:pt x="6063373" y="3633317"/>
                  </a:lnTo>
                  <a:lnTo>
                    <a:pt x="6063373" y="184023"/>
                  </a:lnTo>
                  <a:lnTo>
                    <a:pt x="6063145" y="174980"/>
                  </a:lnTo>
                  <a:lnTo>
                    <a:pt x="6055449" y="130594"/>
                  </a:lnTo>
                  <a:lnTo>
                    <a:pt x="6037211" y="89420"/>
                  </a:lnTo>
                  <a:lnTo>
                    <a:pt x="6009500" y="53898"/>
                  </a:lnTo>
                  <a:lnTo>
                    <a:pt x="5973991" y="26174"/>
                  </a:lnTo>
                  <a:lnTo>
                    <a:pt x="5932830" y="7924"/>
                  </a:lnTo>
                  <a:lnTo>
                    <a:pt x="5888482" y="215"/>
                  </a:lnTo>
                  <a:lnTo>
                    <a:pt x="5879439" y="0"/>
                  </a:lnTo>
                  <a:lnTo>
                    <a:pt x="376567" y="0"/>
                  </a:lnTo>
                  <a:lnTo>
                    <a:pt x="331863" y="5511"/>
                  </a:lnTo>
                  <a:lnTo>
                    <a:pt x="289864" y="21729"/>
                  </a:lnTo>
                  <a:lnTo>
                    <a:pt x="253060" y="47663"/>
                  </a:lnTo>
                  <a:lnTo>
                    <a:pt x="223634" y="81775"/>
                  </a:lnTo>
                  <a:lnTo>
                    <a:pt x="203390" y="122034"/>
                  </a:lnTo>
                  <a:lnTo>
                    <a:pt x="193522" y="165976"/>
                  </a:lnTo>
                  <a:lnTo>
                    <a:pt x="192633" y="184023"/>
                  </a:lnTo>
                  <a:lnTo>
                    <a:pt x="192633" y="3633317"/>
                  </a:lnTo>
                  <a:lnTo>
                    <a:pt x="508" y="3633317"/>
                  </a:lnTo>
                  <a:lnTo>
                    <a:pt x="0" y="3633317"/>
                  </a:lnTo>
                  <a:lnTo>
                    <a:pt x="0" y="3755733"/>
                  </a:lnTo>
                  <a:lnTo>
                    <a:pt x="5753" y="3799459"/>
                  </a:lnTo>
                  <a:lnTo>
                    <a:pt x="19926" y="3841204"/>
                  </a:lnTo>
                  <a:lnTo>
                    <a:pt x="41960" y="3879392"/>
                  </a:lnTo>
                  <a:lnTo>
                    <a:pt x="71018" y="3912552"/>
                  </a:lnTo>
                  <a:lnTo>
                    <a:pt x="105981" y="3939387"/>
                  </a:lnTo>
                  <a:lnTo>
                    <a:pt x="145516" y="3958894"/>
                  </a:lnTo>
                  <a:lnTo>
                    <a:pt x="188087" y="3970299"/>
                  </a:lnTo>
                  <a:lnTo>
                    <a:pt x="217347" y="3973195"/>
                  </a:lnTo>
                  <a:lnTo>
                    <a:pt x="6143574" y="3973195"/>
                  </a:lnTo>
                  <a:lnTo>
                    <a:pt x="6187262" y="3967429"/>
                  </a:lnTo>
                  <a:lnTo>
                    <a:pt x="6228994" y="3953256"/>
                  </a:lnTo>
                  <a:lnTo>
                    <a:pt x="6267170" y="3931208"/>
                  </a:lnTo>
                  <a:lnTo>
                    <a:pt x="6300305" y="3902138"/>
                  </a:lnTo>
                  <a:lnTo>
                    <a:pt x="6327127" y="3867150"/>
                  </a:lnTo>
                  <a:lnTo>
                    <a:pt x="6346622" y="3827602"/>
                  </a:lnTo>
                  <a:lnTo>
                    <a:pt x="6358026" y="3785006"/>
                  </a:lnTo>
                  <a:lnTo>
                    <a:pt x="6360909" y="3755733"/>
                  </a:lnTo>
                  <a:lnTo>
                    <a:pt x="6360909" y="3633317"/>
                  </a:lnTo>
                  <a:close/>
                </a:path>
              </a:pathLst>
            </a:custGeom>
            <a:solidFill>
              <a:srgbClr val="455964"/>
            </a:solidFill>
          </p:spPr>
          <p:txBody>
            <a:bodyPr wrap="square" lIns="0" tIns="0" rIns="0" bIns="0" rtlCol="0"/>
            <a:lstStyle/>
            <a:p>
              <a:endParaRPr/>
            </a:p>
          </p:txBody>
        </p:sp>
        <p:sp>
          <p:nvSpPr>
            <p:cNvPr id="57" name="object 57"/>
            <p:cNvSpPr/>
            <p:nvPr/>
          </p:nvSpPr>
          <p:spPr>
            <a:xfrm>
              <a:off x="6120828" y="5261216"/>
              <a:ext cx="1263015" cy="125730"/>
            </a:xfrm>
            <a:custGeom>
              <a:avLst/>
              <a:gdLst/>
              <a:ahLst/>
              <a:cxnLst/>
              <a:rect l="l" t="t" r="r" b="b"/>
              <a:pathLst>
                <a:path w="1263015" h="125729">
                  <a:moveTo>
                    <a:pt x="1262748" y="0"/>
                  </a:moveTo>
                  <a:lnTo>
                    <a:pt x="0" y="0"/>
                  </a:lnTo>
                  <a:lnTo>
                    <a:pt x="78905" y="125679"/>
                  </a:lnTo>
                  <a:lnTo>
                    <a:pt x="1189532" y="125679"/>
                  </a:lnTo>
                  <a:lnTo>
                    <a:pt x="1262748" y="0"/>
                  </a:lnTo>
                  <a:close/>
                </a:path>
              </a:pathLst>
            </a:custGeom>
            <a:solidFill>
              <a:srgbClr val="253237"/>
            </a:solidFill>
          </p:spPr>
          <p:txBody>
            <a:bodyPr wrap="square" lIns="0" tIns="0" rIns="0" bIns="0" rtlCol="0"/>
            <a:lstStyle/>
            <a:p>
              <a:endParaRPr/>
            </a:p>
          </p:txBody>
        </p:sp>
        <p:sp>
          <p:nvSpPr>
            <p:cNvPr id="58" name="object 58"/>
            <p:cNvSpPr/>
            <p:nvPr/>
          </p:nvSpPr>
          <p:spPr>
            <a:xfrm>
              <a:off x="3932285" y="1887575"/>
              <a:ext cx="5511800" cy="3271520"/>
            </a:xfrm>
            <a:custGeom>
              <a:avLst/>
              <a:gdLst/>
              <a:ahLst/>
              <a:cxnLst/>
              <a:rect l="l" t="t" r="r" b="b"/>
              <a:pathLst>
                <a:path w="5511800" h="3271520">
                  <a:moveTo>
                    <a:pt x="5475657" y="3270955"/>
                  </a:moveTo>
                  <a:lnTo>
                    <a:pt x="35805" y="3270955"/>
                  </a:lnTo>
                  <a:lnTo>
                    <a:pt x="30539" y="3269907"/>
                  </a:lnTo>
                  <a:lnTo>
                    <a:pt x="1047" y="3240399"/>
                  </a:lnTo>
                  <a:lnTo>
                    <a:pt x="0" y="3235131"/>
                  </a:lnTo>
                  <a:lnTo>
                    <a:pt x="0" y="35823"/>
                  </a:lnTo>
                  <a:lnTo>
                    <a:pt x="30539" y="1047"/>
                  </a:lnTo>
                  <a:lnTo>
                    <a:pt x="35805" y="0"/>
                  </a:lnTo>
                  <a:lnTo>
                    <a:pt x="41279" y="0"/>
                  </a:lnTo>
                  <a:lnTo>
                    <a:pt x="5475657" y="0"/>
                  </a:lnTo>
                  <a:lnTo>
                    <a:pt x="5510415" y="30555"/>
                  </a:lnTo>
                  <a:lnTo>
                    <a:pt x="5511463" y="35823"/>
                  </a:lnTo>
                  <a:lnTo>
                    <a:pt x="5511463" y="3235131"/>
                  </a:lnTo>
                  <a:lnTo>
                    <a:pt x="5480923" y="3269907"/>
                  </a:lnTo>
                  <a:lnTo>
                    <a:pt x="5475657" y="3270955"/>
                  </a:lnTo>
                  <a:close/>
                </a:path>
              </a:pathLst>
            </a:custGeom>
            <a:solidFill>
              <a:srgbClr val="EBEBEB"/>
            </a:solidFill>
          </p:spPr>
          <p:txBody>
            <a:bodyPr wrap="square" lIns="0" tIns="0" rIns="0" bIns="0" rtlCol="0"/>
            <a:lstStyle/>
            <a:p>
              <a:endParaRPr/>
            </a:p>
          </p:txBody>
        </p:sp>
        <p:sp>
          <p:nvSpPr>
            <p:cNvPr id="59" name="object 59"/>
            <p:cNvSpPr/>
            <p:nvPr/>
          </p:nvSpPr>
          <p:spPr>
            <a:xfrm>
              <a:off x="3926352" y="2132095"/>
              <a:ext cx="5511800" cy="2738755"/>
            </a:xfrm>
            <a:custGeom>
              <a:avLst/>
              <a:gdLst/>
              <a:ahLst/>
              <a:cxnLst/>
              <a:rect l="l" t="t" r="r" b="b"/>
              <a:pathLst>
                <a:path w="5511800" h="2738754">
                  <a:moveTo>
                    <a:pt x="0" y="2738468"/>
                  </a:moveTo>
                  <a:lnTo>
                    <a:pt x="5511463" y="2738468"/>
                  </a:lnTo>
                  <a:lnTo>
                    <a:pt x="5511463" y="0"/>
                  </a:lnTo>
                  <a:lnTo>
                    <a:pt x="0" y="0"/>
                  </a:lnTo>
                  <a:lnTo>
                    <a:pt x="0" y="2738468"/>
                  </a:lnTo>
                  <a:close/>
                </a:path>
              </a:pathLst>
            </a:custGeom>
            <a:solidFill>
              <a:srgbClr val="FFFFFF"/>
            </a:solidFill>
          </p:spPr>
          <p:txBody>
            <a:bodyPr wrap="square" lIns="0" tIns="0" rIns="0" bIns="0" rtlCol="0"/>
            <a:lstStyle/>
            <a:p>
              <a:endParaRPr/>
            </a:p>
          </p:txBody>
        </p:sp>
        <p:pic>
          <p:nvPicPr>
            <p:cNvPr id="60" name="object 60"/>
            <p:cNvPicPr/>
            <p:nvPr/>
          </p:nvPicPr>
          <p:blipFill>
            <a:blip r:embed="rId4" cstate="print"/>
            <a:stretch>
              <a:fillRect/>
            </a:stretch>
          </p:blipFill>
          <p:spPr>
            <a:xfrm>
              <a:off x="4296209" y="1970286"/>
              <a:ext cx="88178" cy="88208"/>
            </a:xfrm>
            <a:prstGeom prst="rect">
              <a:avLst/>
            </a:prstGeom>
          </p:spPr>
        </p:pic>
        <p:pic>
          <p:nvPicPr>
            <p:cNvPr id="61" name="object 61"/>
            <p:cNvPicPr/>
            <p:nvPr/>
          </p:nvPicPr>
          <p:blipFill>
            <a:blip r:embed="rId5" cstate="print"/>
            <a:stretch>
              <a:fillRect/>
            </a:stretch>
          </p:blipFill>
          <p:spPr>
            <a:xfrm>
              <a:off x="4029472" y="1970252"/>
              <a:ext cx="88177" cy="88223"/>
            </a:xfrm>
            <a:prstGeom prst="rect">
              <a:avLst/>
            </a:prstGeom>
          </p:spPr>
        </p:pic>
        <p:pic>
          <p:nvPicPr>
            <p:cNvPr id="62" name="object 62"/>
            <p:cNvPicPr/>
            <p:nvPr/>
          </p:nvPicPr>
          <p:blipFill>
            <a:blip r:embed="rId6" cstate="print"/>
            <a:stretch>
              <a:fillRect/>
            </a:stretch>
          </p:blipFill>
          <p:spPr>
            <a:xfrm>
              <a:off x="4157490" y="1969907"/>
              <a:ext cx="88129" cy="88174"/>
            </a:xfrm>
            <a:prstGeom prst="rect">
              <a:avLst/>
            </a:prstGeom>
          </p:spPr>
        </p:pic>
        <p:sp>
          <p:nvSpPr>
            <p:cNvPr id="63" name="object 63"/>
            <p:cNvSpPr/>
            <p:nvPr/>
          </p:nvSpPr>
          <p:spPr>
            <a:xfrm>
              <a:off x="3926352" y="4870564"/>
              <a:ext cx="5517515" cy="293370"/>
            </a:xfrm>
            <a:custGeom>
              <a:avLst/>
              <a:gdLst/>
              <a:ahLst/>
              <a:cxnLst/>
              <a:rect l="l" t="t" r="r" b="b"/>
              <a:pathLst>
                <a:path w="5517515" h="293370">
                  <a:moveTo>
                    <a:pt x="5517397" y="292766"/>
                  </a:moveTo>
                  <a:lnTo>
                    <a:pt x="0" y="292766"/>
                  </a:lnTo>
                  <a:lnTo>
                    <a:pt x="0" y="0"/>
                  </a:lnTo>
                  <a:lnTo>
                    <a:pt x="5517397" y="0"/>
                  </a:lnTo>
                  <a:lnTo>
                    <a:pt x="5517397" y="292766"/>
                  </a:lnTo>
                  <a:close/>
                </a:path>
              </a:pathLst>
            </a:custGeom>
            <a:solidFill>
              <a:srgbClr val="253237"/>
            </a:solidFill>
          </p:spPr>
          <p:txBody>
            <a:bodyPr wrap="square" lIns="0" tIns="0" rIns="0" bIns="0" rtlCol="0"/>
            <a:lstStyle/>
            <a:p>
              <a:endParaRPr/>
            </a:p>
          </p:txBody>
        </p:sp>
        <p:sp>
          <p:nvSpPr>
            <p:cNvPr id="64" name="object 64"/>
            <p:cNvSpPr/>
            <p:nvPr/>
          </p:nvSpPr>
          <p:spPr>
            <a:xfrm>
              <a:off x="4088561" y="4999037"/>
              <a:ext cx="4779010" cy="62865"/>
            </a:xfrm>
            <a:custGeom>
              <a:avLst/>
              <a:gdLst/>
              <a:ahLst/>
              <a:cxnLst/>
              <a:rect l="l" t="t" r="r" b="b"/>
              <a:pathLst>
                <a:path w="4779009" h="62864">
                  <a:moveTo>
                    <a:pt x="46329" y="51765"/>
                  </a:moveTo>
                  <a:lnTo>
                    <a:pt x="18173" y="51511"/>
                  </a:lnTo>
                  <a:lnTo>
                    <a:pt x="34086" y="36360"/>
                  </a:lnTo>
                  <a:lnTo>
                    <a:pt x="40551" y="31750"/>
                  </a:lnTo>
                  <a:lnTo>
                    <a:pt x="43878" y="25476"/>
                  </a:lnTo>
                  <a:lnTo>
                    <a:pt x="13512" y="0"/>
                  </a:lnTo>
                  <a:lnTo>
                    <a:pt x="5930" y="3276"/>
                  </a:lnTo>
                  <a:lnTo>
                    <a:pt x="0" y="10337"/>
                  </a:lnTo>
                  <a:lnTo>
                    <a:pt x="7823" y="16268"/>
                  </a:lnTo>
                  <a:lnTo>
                    <a:pt x="11391" y="11836"/>
                  </a:lnTo>
                  <a:lnTo>
                    <a:pt x="16027" y="9779"/>
                  </a:lnTo>
                  <a:lnTo>
                    <a:pt x="21704" y="10083"/>
                  </a:lnTo>
                  <a:lnTo>
                    <a:pt x="29032" y="10083"/>
                  </a:lnTo>
                  <a:lnTo>
                    <a:pt x="32816" y="13246"/>
                  </a:lnTo>
                  <a:lnTo>
                    <a:pt x="32816" y="22212"/>
                  </a:lnTo>
                  <a:lnTo>
                    <a:pt x="31813" y="25742"/>
                  </a:lnTo>
                  <a:lnTo>
                    <a:pt x="2400" y="53784"/>
                  </a:lnTo>
                  <a:lnTo>
                    <a:pt x="2400" y="61112"/>
                  </a:lnTo>
                  <a:lnTo>
                    <a:pt x="46329" y="61112"/>
                  </a:lnTo>
                  <a:lnTo>
                    <a:pt x="46329" y="51765"/>
                  </a:lnTo>
                  <a:close/>
                </a:path>
                <a:path w="4779009" h="62864">
                  <a:moveTo>
                    <a:pt x="66382" y="20243"/>
                  </a:moveTo>
                  <a:lnTo>
                    <a:pt x="65671" y="18580"/>
                  </a:lnTo>
                  <a:lnTo>
                    <a:pt x="62890" y="15811"/>
                  </a:lnTo>
                  <a:lnTo>
                    <a:pt x="61277" y="15125"/>
                  </a:lnTo>
                  <a:lnTo>
                    <a:pt x="57416" y="15125"/>
                  </a:lnTo>
                  <a:lnTo>
                    <a:pt x="55740" y="15811"/>
                  </a:lnTo>
                  <a:lnTo>
                    <a:pt x="52959" y="18580"/>
                  </a:lnTo>
                  <a:lnTo>
                    <a:pt x="52260" y="20243"/>
                  </a:lnTo>
                  <a:lnTo>
                    <a:pt x="52184" y="24168"/>
                  </a:lnTo>
                  <a:lnTo>
                    <a:pt x="52832" y="25844"/>
                  </a:lnTo>
                  <a:lnTo>
                    <a:pt x="55575" y="28638"/>
                  </a:lnTo>
                  <a:lnTo>
                    <a:pt x="57238" y="29324"/>
                  </a:lnTo>
                  <a:lnTo>
                    <a:pt x="61163" y="29324"/>
                  </a:lnTo>
                  <a:lnTo>
                    <a:pt x="62852" y="28638"/>
                  </a:lnTo>
                  <a:lnTo>
                    <a:pt x="65697" y="25844"/>
                  </a:lnTo>
                  <a:lnTo>
                    <a:pt x="66370" y="24168"/>
                  </a:lnTo>
                  <a:lnTo>
                    <a:pt x="66382" y="20243"/>
                  </a:lnTo>
                  <a:close/>
                </a:path>
                <a:path w="4779009" h="62864">
                  <a:moveTo>
                    <a:pt x="66560" y="52552"/>
                  </a:moveTo>
                  <a:lnTo>
                    <a:pt x="66001" y="50685"/>
                  </a:lnTo>
                  <a:lnTo>
                    <a:pt x="63182" y="47459"/>
                  </a:lnTo>
                  <a:lnTo>
                    <a:pt x="61404" y="46659"/>
                  </a:lnTo>
                  <a:lnTo>
                    <a:pt x="57124" y="46659"/>
                  </a:lnTo>
                  <a:lnTo>
                    <a:pt x="55346" y="47459"/>
                  </a:lnTo>
                  <a:lnTo>
                    <a:pt x="52539" y="50685"/>
                  </a:lnTo>
                  <a:lnTo>
                    <a:pt x="51968" y="52552"/>
                  </a:lnTo>
                  <a:lnTo>
                    <a:pt x="52260" y="54673"/>
                  </a:lnTo>
                  <a:lnTo>
                    <a:pt x="51968" y="56794"/>
                  </a:lnTo>
                  <a:lnTo>
                    <a:pt x="52539" y="58661"/>
                  </a:lnTo>
                  <a:lnTo>
                    <a:pt x="55346" y="61874"/>
                  </a:lnTo>
                  <a:lnTo>
                    <a:pt x="57124" y="62687"/>
                  </a:lnTo>
                  <a:lnTo>
                    <a:pt x="61404" y="62687"/>
                  </a:lnTo>
                  <a:lnTo>
                    <a:pt x="63182" y="61874"/>
                  </a:lnTo>
                  <a:lnTo>
                    <a:pt x="66001" y="58661"/>
                  </a:lnTo>
                  <a:lnTo>
                    <a:pt x="66560" y="56794"/>
                  </a:lnTo>
                  <a:lnTo>
                    <a:pt x="66268" y="54673"/>
                  </a:lnTo>
                  <a:lnTo>
                    <a:pt x="66560" y="52552"/>
                  </a:lnTo>
                  <a:close/>
                </a:path>
                <a:path w="4779009" h="62864">
                  <a:moveTo>
                    <a:pt x="93916" y="1498"/>
                  </a:moveTo>
                  <a:lnTo>
                    <a:pt x="70307" y="1244"/>
                  </a:lnTo>
                  <a:lnTo>
                    <a:pt x="70307" y="10591"/>
                  </a:lnTo>
                  <a:lnTo>
                    <a:pt x="82931" y="10591"/>
                  </a:lnTo>
                  <a:lnTo>
                    <a:pt x="82931" y="61112"/>
                  </a:lnTo>
                  <a:lnTo>
                    <a:pt x="93916" y="61112"/>
                  </a:lnTo>
                  <a:lnTo>
                    <a:pt x="93916" y="1498"/>
                  </a:lnTo>
                  <a:close/>
                </a:path>
                <a:path w="4779009" h="62864">
                  <a:moveTo>
                    <a:pt x="158927" y="39255"/>
                  </a:moveTo>
                  <a:lnTo>
                    <a:pt x="148323" y="39255"/>
                  </a:lnTo>
                  <a:lnTo>
                    <a:pt x="148323" y="27266"/>
                  </a:lnTo>
                  <a:lnTo>
                    <a:pt x="137972" y="27266"/>
                  </a:lnTo>
                  <a:lnTo>
                    <a:pt x="137972" y="39255"/>
                  </a:lnTo>
                  <a:lnTo>
                    <a:pt x="118402" y="39255"/>
                  </a:lnTo>
                  <a:lnTo>
                    <a:pt x="146177" y="2501"/>
                  </a:lnTo>
                  <a:lnTo>
                    <a:pt x="134315" y="2501"/>
                  </a:lnTo>
                  <a:lnTo>
                    <a:pt x="104902" y="40398"/>
                  </a:lnTo>
                  <a:lnTo>
                    <a:pt x="104902" y="47599"/>
                  </a:lnTo>
                  <a:lnTo>
                    <a:pt x="137591" y="47599"/>
                  </a:lnTo>
                  <a:lnTo>
                    <a:pt x="137591" y="61112"/>
                  </a:lnTo>
                  <a:lnTo>
                    <a:pt x="148323" y="61112"/>
                  </a:lnTo>
                  <a:lnTo>
                    <a:pt x="148323" y="47599"/>
                  </a:lnTo>
                  <a:lnTo>
                    <a:pt x="158927" y="47599"/>
                  </a:lnTo>
                  <a:lnTo>
                    <a:pt x="158927" y="39255"/>
                  </a:lnTo>
                  <a:close/>
                </a:path>
                <a:path w="4779009" h="62864">
                  <a:moveTo>
                    <a:pt x="4778540" y="23723"/>
                  </a:moveTo>
                  <a:lnTo>
                    <a:pt x="1666062" y="23723"/>
                  </a:lnTo>
                  <a:lnTo>
                    <a:pt x="1666062" y="44310"/>
                  </a:lnTo>
                  <a:lnTo>
                    <a:pt x="4778540" y="44310"/>
                  </a:lnTo>
                  <a:lnTo>
                    <a:pt x="4778540" y="23723"/>
                  </a:lnTo>
                  <a:close/>
                </a:path>
              </a:pathLst>
            </a:custGeom>
            <a:solidFill>
              <a:srgbClr val="FFFFFF"/>
            </a:solidFill>
          </p:spPr>
          <p:txBody>
            <a:bodyPr wrap="square" lIns="0" tIns="0" rIns="0" bIns="0" rtlCol="0"/>
            <a:lstStyle/>
            <a:p>
              <a:endParaRPr/>
            </a:p>
          </p:txBody>
        </p:sp>
        <p:sp>
          <p:nvSpPr>
            <p:cNvPr id="65" name="object 65"/>
            <p:cNvSpPr/>
            <p:nvPr/>
          </p:nvSpPr>
          <p:spPr>
            <a:xfrm>
              <a:off x="4341416" y="5000654"/>
              <a:ext cx="1413510" cy="55244"/>
            </a:xfrm>
            <a:custGeom>
              <a:avLst/>
              <a:gdLst/>
              <a:ahLst/>
              <a:cxnLst/>
              <a:rect l="l" t="t" r="r" b="b"/>
              <a:pathLst>
                <a:path w="1413510" h="55245">
                  <a:moveTo>
                    <a:pt x="1413212" y="55067"/>
                  </a:moveTo>
                  <a:lnTo>
                    <a:pt x="0" y="55067"/>
                  </a:lnTo>
                  <a:lnTo>
                    <a:pt x="0" y="0"/>
                  </a:lnTo>
                  <a:lnTo>
                    <a:pt x="1413212" y="0"/>
                  </a:lnTo>
                  <a:lnTo>
                    <a:pt x="1413212" y="55067"/>
                  </a:lnTo>
                  <a:close/>
                </a:path>
              </a:pathLst>
            </a:custGeom>
            <a:solidFill>
              <a:srgbClr val="ED2133"/>
            </a:solidFill>
          </p:spPr>
          <p:txBody>
            <a:bodyPr wrap="square" lIns="0" tIns="0" rIns="0" bIns="0" rtlCol="0"/>
            <a:lstStyle/>
            <a:p>
              <a:endParaRPr/>
            </a:p>
          </p:txBody>
        </p:sp>
        <p:pic>
          <p:nvPicPr>
            <p:cNvPr id="66" name="object 66"/>
            <p:cNvPicPr/>
            <p:nvPr/>
          </p:nvPicPr>
          <p:blipFill>
            <a:blip r:embed="rId7" cstate="print"/>
            <a:stretch>
              <a:fillRect/>
            </a:stretch>
          </p:blipFill>
          <p:spPr>
            <a:xfrm>
              <a:off x="5662729" y="4964279"/>
              <a:ext cx="137597" cy="137668"/>
            </a:xfrm>
            <a:prstGeom prst="rect">
              <a:avLst/>
            </a:prstGeom>
          </p:spPr>
        </p:pic>
        <p:sp>
          <p:nvSpPr>
            <p:cNvPr id="67" name="object 67"/>
            <p:cNvSpPr/>
            <p:nvPr/>
          </p:nvSpPr>
          <p:spPr>
            <a:xfrm>
              <a:off x="8933497" y="4957965"/>
              <a:ext cx="410845" cy="137160"/>
            </a:xfrm>
            <a:custGeom>
              <a:avLst/>
              <a:gdLst/>
              <a:ahLst/>
              <a:cxnLst/>
              <a:rect l="l" t="t" r="r" b="b"/>
              <a:pathLst>
                <a:path w="410845" h="137160">
                  <a:moveTo>
                    <a:pt x="47345" y="71628"/>
                  </a:moveTo>
                  <a:lnTo>
                    <a:pt x="42926" y="62522"/>
                  </a:lnTo>
                  <a:lnTo>
                    <a:pt x="39585" y="59461"/>
                  </a:lnTo>
                  <a:lnTo>
                    <a:pt x="37439" y="58178"/>
                  </a:lnTo>
                  <a:lnTo>
                    <a:pt x="36741" y="57937"/>
                  </a:lnTo>
                  <a:lnTo>
                    <a:pt x="36741" y="68338"/>
                  </a:lnTo>
                  <a:lnTo>
                    <a:pt x="36664" y="76479"/>
                  </a:lnTo>
                  <a:lnTo>
                    <a:pt x="27724" y="84797"/>
                  </a:lnTo>
                  <a:lnTo>
                    <a:pt x="25882" y="84797"/>
                  </a:lnTo>
                  <a:lnTo>
                    <a:pt x="24866" y="84632"/>
                  </a:lnTo>
                  <a:lnTo>
                    <a:pt x="16662" y="84632"/>
                  </a:lnTo>
                  <a:lnTo>
                    <a:pt x="12242" y="80213"/>
                  </a:lnTo>
                  <a:lnTo>
                    <a:pt x="12319" y="73101"/>
                  </a:lnTo>
                  <a:lnTo>
                    <a:pt x="12700" y="71628"/>
                  </a:lnTo>
                  <a:lnTo>
                    <a:pt x="14097" y="68859"/>
                  </a:lnTo>
                  <a:lnTo>
                    <a:pt x="15049" y="67678"/>
                  </a:lnTo>
                  <a:lnTo>
                    <a:pt x="17462" y="65722"/>
                  </a:lnTo>
                  <a:lnTo>
                    <a:pt x="19050" y="64909"/>
                  </a:lnTo>
                  <a:lnTo>
                    <a:pt x="19253" y="64909"/>
                  </a:lnTo>
                  <a:lnTo>
                    <a:pt x="22085" y="64160"/>
                  </a:lnTo>
                  <a:lnTo>
                    <a:pt x="23342" y="64160"/>
                  </a:lnTo>
                  <a:lnTo>
                    <a:pt x="24866" y="64414"/>
                  </a:lnTo>
                  <a:lnTo>
                    <a:pt x="32067" y="64414"/>
                  </a:lnTo>
                  <a:lnTo>
                    <a:pt x="36741" y="68338"/>
                  </a:lnTo>
                  <a:lnTo>
                    <a:pt x="36741" y="57937"/>
                  </a:lnTo>
                  <a:lnTo>
                    <a:pt x="32651" y="56489"/>
                  </a:lnTo>
                  <a:lnTo>
                    <a:pt x="30175" y="56159"/>
                  </a:lnTo>
                  <a:lnTo>
                    <a:pt x="30099" y="56489"/>
                  </a:lnTo>
                  <a:lnTo>
                    <a:pt x="25298" y="56489"/>
                  </a:lnTo>
                  <a:lnTo>
                    <a:pt x="27635" y="56337"/>
                  </a:lnTo>
                  <a:lnTo>
                    <a:pt x="30099" y="56489"/>
                  </a:lnTo>
                  <a:lnTo>
                    <a:pt x="30099" y="56159"/>
                  </a:lnTo>
                  <a:lnTo>
                    <a:pt x="24993" y="56159"/>
                  </a:lnTo>
                  <a:lnTo>
                    <a:pt x="21386" y="55930"/>
                  </a:lnTo>
                  <a:lnTo>
                    <a:pt x="16078" y="57988"/>
                  </a:lnTo>
                  <a:lnTo>
                    <a:pt x="11734" y="62522"/>
                  </a:lnTo>
                  <a:lnTo>
                    <a:pt x="13017" y="53632"/>
                  </a:lnTo>
                  <a:lnTo>
                    <a:pt x="16675" y="47231"/>
                  </a:lnTo>
                  <a:lnTo>
                    <a:pt x="22440" y="43357"/>
                  </a:lnTo>
                  <a:lnTo>
                    <a:pt x="30048" y="42062"/>
                  </a:lnTo>
                  <a:lnTo>
                    <a:pt x="34086" y="41871"/>
                  </a:lnTo>
                  <a:lnTo>
                    <a:pt x="37833" y="42849"/>
                  </a:lnTo>
                  <a:lnTo>
                    <a:pt x="41275" y="44970"/>
                  </a:lnTo>
                  <a:lnTo>
                    <a:pt x="41351" y="44831"/>
                  </a:lnTo>
                  <a:lnTo>
                    <a:pt x="42824" y="41871"/>
                  </a:lnTo>
                  <a:lnTo>
                    <a:pt x="45440" y="36626"/>
                  </a:lnTo>
                  <a:lnTo>
                    <a:pt x="40589" y="33883"/>
                  </a:lnTo>
                  <a:lnTo>
                    <a:pt x="35915" y="32715"/>
                  </a:lnTo>
                  <a:lnTo>
                    <a:pt x="35369" y="32588"/>
                  </a:lnTo>
                  <a:lnTo>
                    <a:pt x="29794" y="32715"/>
                  </a:lnTo>
                  <a:lnTo>
                    <a:pt x="25641" y="32537"/>
                  </a:lnTo>
                  <a:lnTo>
                    <a:pt x="0" y="60286"/>
                  </a:lnTo>
                  <a:lnTo>
                    <a:pt x="317" y="62890"/>
                  </a:lnTo>
                  <a:lnTo>
                    <a:pt x="25539" y="94068"/>
                  </a:lnTo>
                  <a:lnTo>
                    <a:pt x="25361" y="94068"/>
                  </a:lnTo>
                  <a:lnTo>
                    <a:pt x="28511" y="94361"/>
                  </a:lnTo>
                  <a:lnTo>
                    <a:pt x="31216" y="94068"/>
                  </a:lnTo>
                  <a:lnTo>
                    <a:pt x="36499" y="92316"/>
                  </a:lnTo>
                  <a:lnTo>
                    <a:pt x="47320" y="77863"/>
                  </a:lnTo>
                  <a:lnTo>
                    <a:pt x="47345" y="71628"/>
                  </a:lnTo>
                  <a:close/>
                </a:path>
                <a:path w="410845" h="137160">
                  <a:moveTo>
                    <a:pt x="67195" y="84404"/>
                  </a:moveTo>
                  <a:lnTo>
                    <a:pt x="66624" y="82537"/>
                  </a:lnTo>
                  <a:lnTo>
                    <a:pt x="63817" y="79311"/>
                  </a:lnTo>
                  <a:lnTo>
                    <a:pt x="62039" y="78511"/>
                  </a:lnTo>
                  <a:lnTo>
                    <a:pt x="57759" y="78511"/>
                  </a:lnTo>
                  <a:lnTo>
                    <a:pt x="55981" y="79311"/>
                  </a:lnTo>
                  <a:lnTo>
                    <a:pt x="53174" y="82537"/>
                  </a:lnTo>
                  <a:lnTo>
                    <a:pt x="52603" y="84404"/>
                  </a:lnTo>
                  <a:lnTo>
                    <a:pt x="52895" y="86525"/>
                  </a:lnTo>
                  <a:lnTo>
                    <a:pt x="52603" y="88646"/>
                  </a:lnTo>
                  <a:lnTo>
                    <a:pt x="53174" y="90512"/>
                  </a:lnTo>
                  <a:lnTo>
                    <a:pt x="55981" y="93738"/>
                  </a:lnTo>
                  <a:lnTo>
                    <a:pt x="57759" y="94538"/>
                  </a:lnTo>
                  <a:lnTo>
                    <a:pt x="62039" y="94538"/>
                  </a:lnTo>
                  <a:lnTo>
                    <a:pt x="63817" y="93738"/>
                  </a:lnTo>
                  <a:lnTo>
                    <a:pt x="66624" y="90512"/>
                  </a:lnTo>
                  <a:lnTo>
                    <a:pt x="67195" y="88646"/>
                  </a:lnTo>
                  <a:lnTo>
                    <a:pt x="66903" y="86525"/>
                  </a:lnTo>
                  <a:lnTo>
                    <a:pt x="67195" y="84404"/>
                  </a:lnTo>
                  <a:close/>
                </a:path>
                <a:path w="410845" h="137160">
                  <a:moveTo>
                    <a:pt x="67195" y="51943"/>
                  </a:moveTo>
                  <a:lnTo>
                    <a:pt x="66624" y="50076"/>
                  </a:lnTo>
                  <a:lnTo>
                    <a:pt x="63817" y="46850"/>
                  </a:lnTo>
                  <a:lnTo>
                    <a:pt x="62039" y="46050"/>
                  </a:lnTo>
                  <a:lnTo>
                    <a:pt x="57759" y="46050"/>
                  </a:lnTo>
                  <a:lnTo>
                    <a:pt x="55981" y="46850"/>
                  </a:lnTo>
                  <a:lnTo>
                    <a:pt x="53174" y="50076"/>
                  </a:lnTo>
                  <a:lnTo>
                    <a:pt x="52603" y="51943"/>
                  </a:lnTo>
                  <a:lnTo>
                    <a:pt x="52895" y="54063"/>
                  </a:lnTo>
                  <a:lnTo>
                    <a:pt x="52603" y="56184"/>
                  </a:lnTo>
                  <a:lnTo>
                    <a:pt x="53174" y="58051"/>
                  </a:lnTo>
                  <a:lnTo>
                    <a:pt x="55981" y="61277"/>
                  </a:lnTo>
                  <a:lnTo>
                    <a:pt x="57759" y="62077"/>
                  </a:lnTo>
                  <a:lnTo>
                    <a:pt x="62039" y="62077"/>
                  </a:lnTo>
                  <a:lnTo>
                    <a:pt x="63817" y="61277"/>
                  </a:lnTo>
                  <a:lnTo>
                    <a:pt x="66624" y="58051"/>
                  </a:lnTo>
                  <a:lnTo>
                    <a:pt x="67195" y="56184"/>
                  </a:lnTo>
                  <a:lnTo>
                    <a:pt x="66903" y="54063"/>
                  </a:lnTo>
                  <a:lnTo>
                    <a:pt x="67195" y="51943"/>
                  </a:lnTo>
                  <a:close/>
                </a:path>
                <a:path w="410845" h="137160">
                  <a:moveTo>
                    <a:pt x="124472" y="63157"/>
                  </a:moveTo>
                  <a:lnTo>
                    <a:pt x="122567" y="50101"/>
                  </a:lnTo>
                  <a:lnTo>
                    <a:pt x="118237" y="42189"/>
                  </a:lnTo>
                  <a:lnTo>
                    <a:pt x="117284" y="40474"/>
                  </a:lnTo>
                  <a:lnTo>
                    <a:pt x="112598" y="36982"/>
                  </a:lnTo>
                  <a:lnTo>
                    <a:pt x="112598" y="48755"/>
                  </a:lnTo>
                  <a:lnTo>
                    <a:pt x="112598" y="77558"/>
                  </a:lnTo>
                  <a:lnTo>
                    <a:pt x="106921" y="84251"/>
                  </a:lnTo>
                  <a:lnTo>
                    <a:pt x="90766" y="84251"/>
                  </a:lnTo>
                  <a:lnTo>
                    <a:pt x="85077" y="77558"/>
                  </a:lnTo>
                  <a:lnTo>
                    <a:pt x="85077" y="48755"/>
                  </a:lnTo>
                  <a:lnTo>
                    <a:pt x="90639" y="42189"/>
                  </a:lnTo>
                  <a:lnTo>
                    <a:pt x="107048" y="42189"/>
                  </a:lnTo>
                  <a:lnTo>
                    <a:pt x="112598" y="48755"/>
                  </a:lnTo>
                  <a:lnTo>
                    <a:pt x="112598" y="36982"/>
                  </a:lnTo>
                  <a:lnTo>
                    <a:pt x="109296" y="34505"/>
                  </a:lnTo>
                  <a:lnTo>
                    <a:pt x="99225" y="32461"/>
                  </a:lnTo>
                  <a:lnTo>
                    <a:pt x="89154" y="34505"/>
                  </a:lnTo>
                  <a:lnTo>
                    <a:pt x="81153" y="40474"/>
                  </a:lnTo>
                  <a:lnTo>
                    <a:pt x="75882" y="50101"/>
                  </a:lnTo>
                  <a:lnTo>
                    <a:pt x="73977" y="63157"/>
                  </a:lnTo>
                  <a:lnTo>
                    <a:pt x="75882" y="76212"/>
                  </a:lnTo>
                  <a:lnTo>
                    <a:pt x="81153" y="85839"/>
                  </a:lnTo>
                  <a:lnTo>
                    <a:pt x="89154" y="91808"/>
                  </a:lnTo>
                  <a:lnTo>
                    <a:pt x="99225" y="93853"/>
                  </a:lnTo>
                  <a:lnTo>
                    <a:pt x="109296" y="91808"/>
                  </a:lnTo>
                  <a:lnTo>
                    <a:pt x="117284" y="85839"/>
                  </a:lnTo>
                  <a:lnTo>
                    <a:pt x="118160" y="84251"/>
                  </a:lnTo>
                  <a:lnTo>
                    <a:pt x="122567" y="76212"/>
                  </a:lnTo>
                  <a:lnTo>
                    <a:pt x="124472" y="63157"/>
                  </a:lnTo>
                  <a:close/>
                </a:path>
                <a:path w="410845" h="137160">
                  <a:moveTo>
                    <a:pt x="181648" y="63157"/>
                  </a:moveTo>
                  <a:lnTo>
                    <a:pt x="179755" y="50101"/>
                  </a:lnTo>
                  <a:lnTo>
                    <a:pt x="175412" y="42189"/>
                  </a:lnTo>
                  <a:lnTo>
                    <a:pt x="174472" y="40474"/>
                  </a:lnTo>
                  <a:lnTo>
                    <a:pt x="169913" y="37084"/>
                  </a:lnTo>
                  <a:lnTo>
                    <a:pt x="169913" y="48755"/>
                  </a:lnTo>
                  <a:lnTo>
                    <a:pt x="169913" y="77558"/>
                  </a:lnTo>
                  <a:lnTo>
                    <a:pt x="164109" y="84251"/>
                  </a:lnTo>
                  <a:lnTo>
                    <a:pt x="147942" y="84251"/>
                  </a:lnTo>
                  <a:lnTo>
                    <a:pt x="142392" y="77558"/>
                  </a:lnTo>
                  <a:lnTo>
                    <a:pt x="142392" y="48755"/>
                  </a:lnTo>
                  <a:lnTo>
                    <a:pt x="147828" y="42189"/>
                  </a:lnTo>
                  <a:lnTo>
                    <a:pt x="164236" y="42189"/>
                  </a:lnTo>
                  <a:lnTo>
                    <a:pt x="169913" y="48755"/>
                  </a:lnTo>
                  <a:lnTo>
                    <a:pt x="169913" y="37084"/>
                  </a:lnTo>
                  <a:lnTo>
                    <a:pt x="166471" y="34505"/>
                  </a:lnTo>
                  <a:lnTo>
                    <a:pt x="156400" y="32461"/>
                  </a:lnTo>
                  <a:lnTo>
                    <a:pt x="146342" y="34505"/>
                  </a:lnTo>
                  <a:lnTo>
                    <a:pt x="138341" y="40474"/>
                  </a:lnTo>
                  <a:lnTo>
                    <a:pt x="133057" y="50101"/>
                  </a:lnTo>
                  <a:lnTo>
                    <a:pt x="131152" y="63157"/>
                  </a:lnTo>
                  <a:lnTo>
                    <a:pt x="133057" y="76212"/>
                  </a:lnTo>
                  <a:lnTo>
                    <a:pt x="138341" y="85839"/>
                  </a:lnTo>
                  <a:lnTo>
                    <a:pt x="146342" y="91808"/>
                  </a:lnTo>
                  <a:lnTo>
                    <a:pt x="156400" y="93853"/>
                  </a:lnTo>
                  <a:lnTo>
                    <a:pt x="166471" y="91808"/>
                  </a:lnTo>
                  <a:lnTo>
                    <a:pt x="174472" y="85839"/>
                  </a:lnTo>
                  <a:lnTo>
                    <a:pt x="175348" y="84251"/>
                  </a:lnTo>
                  <a:lnTo>
                    <a:pt x="179755" y="76212"/>
                  </a:lnTo>
                  <a:lnTo>
                    <a:pt x="181648" y="63157"/>
                  </a:lnTo>
                  <a:close/>
                </a:path>
                <a:path w="410845" h="137160">
                  <a:moveTo>
                    <a:pt x="316090" y="116459"/>
                  </a:moveTo>
                  <a:lnTo>
                    <a:pt x="277215" y="116459"/>
                  </a:lnTo>
                  <a:lnTo>
                    <a:pt x="277215" y="77685"/>
                  </a:lnTo>
                  <a:lnTo>
                    <a:pt x="256641" y="77685"/>
                  </a:lnTo>
                  <a:lnTo>
                    <a:pt x="256641" y="137045"/>
                  </a:lnTo>
                  <a:lnTo>
                    <a:pt x="316090" y="137045"/>
                  </a:lnTo>
                  <a:lnTo>
                    <a:pt x="316090" y="116459"/>
                  </a:lnTo>
                  <a:close/>
                </a:path>
                <a:path w="410845" h="137160">
                  <a:moveTo>
                    <a:pt x="316090" y="0"/>
                  </a:moveTo>
                  <a:lnTo>
                    <a:pt x="256641" y="0"/>
                  </a:lnTo>
                  <a:lnTo>
                    <a:pt x="256641" y="59499"/>
                  </a:lnTo>
                  <a:lnTo>
                    <a:pt x="277342" y="59499"/>
                  </a:lnTo>
                  <a:lnTo>
                    <a:pt x="277342" y="20586"/>
                  </a:lnTo>
                  <a:lnTo>
                    <a:pt x="316090" y="20586"/>
                  </a:lnTo>
                  <a:lnTo>
                    <a:pt x="316090" y="0"/>
                  </a:lnTo>
                  <a:close/>
                </a:path>
                <a:path w="410845" h="137160">
                  <a:moveTo>
                    <a:pt x="410768" y="77558"/>
                  </a:moveTo>
                  <a:lnTo>
                    <a:pt x="390067" y="77558"/>
                  </a:lnTo>
                  <a:lnTo>
                    <a:pt x="390067" y="116459"/>
                  </a:lnTo>
                  <a:lnTo>
                    <a:pt x="351447" y="116459"/>
                  </a:lnTo>
                  <a:lnTo>
                    <a:pt x="351447" y="137045"/>
                  </a:lnTo>
                  <a:lnTo>
                    <a:pt x="410768" y="137045"/>
                  </a:lnTo>
                  <a:lnTo>
                    <a:pt x="410768" y="77558"/>
                  </a:lnTo>
                  <a:close/>
                </a:path>
                <a:path w="410845" h="137160">
                  <a:moveTo>
                    <a:pt x="410768" y="0"/>
                  </a:moveTo>
                  <a:lnTo>
                    <a:pt x="351320" y="0"/>
                  </a:lnTo>
                  <a:lnTo>
                    <a:pt x="351320" y="20586"/>
                  </a:lnTo>
                  <a:lnTo>
                    <a:pt x="390194" y="20586"/>
                  </a:lnTo>
                  <a:lnTo>
                    <a:pt x="390194" y="59372"/>
                  </a:lnTo>
                  <a:lnTo>
                    <a:pt x="410768" y="59372"/>
                  </a:lnTo>
                  <a:lnTo>
                    <a:pt x="410768" y="0"/>
                  </a:lnTo>
                  <a:close/>
                </a:path>
              </a:pathLst>
            </a:custGeom>
            <a:solidFill>
              <a:srgbClr val="FFFFFF"/>
            </a:solidFill>
          </p:spPr>
          <p:txBody>
            <a:bodyPr wrap="square" lIns="0" tIns="0" rIns="0" bIns="0" rtlCol="0"/>
            <a:lstStyle/>
            <a:p>
              <a:endParaRPr/>
            </a:p>
          </p:txBody>
        </p:sp>
        <p:pic>
          <p:nvPicPr>
            <p:cNvPr id="68" name="object 68"/>
            <p:cNvPicPr/>
            <p:nvPr/>
          </p:nvPicPr>
          <p:blipFill>
            <a:blip r:embed="rId8" cstate="print"/>
            <a:stretch>
              <a:fillRect/>
            </a:stretch>
          </p:blipFill>
          <p:spPr>
            <a:xfrm>
              <a:off x="4194982" y="2312327"/>
              <a:ext cx="649610" cy="562925"/>
            </a:xfrm>
            <a:prstGeom prst="rect">
              <a:avLst/>
            </a:prstGeom>
          </p:spPr>
        </p:pic>
        <p:sp>
          <p:nvSpPr>
            <p:cNvPr id="69" name="object 69"/>
            <p:cNvSpPr/>
            <p:nvPr/>
          </p:nvSpPr>
          <p:spPr>
            <a:xfrm>
              <a:off x="4963134" y="2587662"/>
              <a:ext cx="649605" cy="74930"/>
            </a:xfrm>
            <a:custGeom>
              <a:avLst/>
              <a:gdLst/>
              <a:ahLst/>
              <a:cxnLst/>
              <a:rect l="l" t="t" r="r" b="b"/>
              <a:pathLst>
                <a:path w="649604" h="74930">
                  <a:moveTo>
                    <a:pt x="349034" y="71615"/>
                  </a:moveTo>
                  <a:lnTo>
                    <a:pt x="335419" y="70294"/>
                  </a:lnTo>
                  <a:lnTo>
                    <a:pt x="298310" y="69202"/>
                  </a:lnTo>
                  <a:lnTo>
                    <a:pt x="243268" y="68478"/>
                  </a:lnTo>
                  <a:lnTo>
                    <a:pt x="175831" y="68211"/>
                  </a:lnTo>
                  <a:lnTo>
                    <a:pt x="108407" y="68491"/>
                  </a:lnTo>
                  <a:lnTo>
                    <a:pt x="53352" y="69253"/>
                  </a:lnTo>
                  <a:lnTo>
                    <a:pt x="16243" y="70345"/>
                  </a:lnTo>
                  <a:lnTo>
                    <a:pt x="2641" y="71615"/>
                  </a:lnTo>
                  <a:lnTo>
                    <a:pt x="16243" y="72885"/>
                  </a:lnTo>
                  <a:lnTo>
                    <a:pt x="53352" y="73926"/>
                  </a:lnTo>
                  <a:lnTo>
                    <a:pt x="108407" y="74637"/>
                  </a:lnTo>
                  <a:lnTo>
                    <a:pt x="175831" y="74904"/>
                  </a:lnTo>
                  <a:lnTo>
                    <a:pt x="243268" y="74637"/>
                  </a:lnTo>
                  <a:lnTo>
                    <a:pt x="298310" y="73926"/>
                  </a:lnTo>
                  <a:lnTo>
                    <a:pt x="335419" y="72885"/>
                  </a:lnTo>
                  <a:lnTo>
                    <a:pt x="349034" y="71615"/>
                  </a:lnTo>
                  <a:close/>
                </a:path>
                <a:path w="649604" h="74930">
                  <a:moveTo>
                    <a:pt x="649338" y="2540"/>
                  </a:moveTo>
                  <a:lnTo>
                    <a:pt x="617067" y="2540"/>
                  </a:lnTo>
                  <a:lnTo>
                    <a:pt x="617067" y="1270"/>
                  </a:lnTo>
                  <a:lnTo>
                    <a:pt x="511200" y="1270"/>
                  </a:lnTo>
                  <a:lnTo>
                    <a:pt x="511200" y="0"/>
                  </a:lnTo>
                  <a:lnTo>
                    <a:pt x="138137" y="0"/>
                  </a:lnTo>
                  <a:lnTo>
                    <a:pt x="138137" y="1270"/>
                  </a:lnTo>
                  <a:lnTo>
                    <a:pt x="32270" y="1270"/>
                  </a:lnTo>
                  <a:lnTo>
                    <a:pt x="32270" y="2540"/>
                  </a:lnTo>
                  <a:lnTo>
                    <a:pt x="0" y="2540"/>
                  </a:lnTo>
                  <a:lnTo>
                    <a:pt x="0" y="3810"/>
                  </a:lnTo>
                  <a:lnTo>
                    <a:pt x="22821" y="3810"/>
                  </a:lnTo>
                  <a:lnTo>
                    <a:pt x="22821" y="5080"/>
                  </a:lnTo>
                  <a:lnTo>
                    <a:pt x="109702" y="5080"/>
                  </a:lnTo>
                  <a:lnTo>
                    <a:pt x="109702" y="6350"/>
                  </a:lnTo>
                  <a:lnTo>
                    <a:pt x="539635" y="6350"/>
                  </a:lnTo>
                  <a:lnTo>
                    <a:pt x="539635" y="5080"/>
                  </a:lnTo>
                  <a:lnTo>
                    <a:pt x="626516" y="5080"/>
                  </a:lnTo>
                  <a:lnTo>
                    <a:pt x="626516" y="3810"/>
                  </a:lnTo>
                  <a:lnTo>
                    <a:pt x="649338" y="3810"/>
                  </a:lnTo>
                  <a:lnTo>
                    <a:pt x="649338" y="2540"/>
                  </a:lnTo>
                  <a:close/>
                </a:path>
              </a:pathLst>
            </a:custGeom>
            <a:solidFill>
              <a:srgbClr val="253237"/>
            </a:solidFill>
          </p:spPr>
          <p:txBody>
            <a:bodyPr wrap="square" lIns="0" tIns="0" rIns="0" bIns="0" rtlCol="0"/>
            <a:lstStyle/>
            <a:p>
              <a:endParaRPr/>
            </a:p>
          </p:txBody>
        </p:sp>
        <p:sp>
          <p:nvSpPr>
            <p:cNvPr id="70" name="object 70"/>
            <p:cNvSpPr/>
            <p:nvPr/>
          </p:nvSpPr>
          <p:spPr>
            <a:xfrm>
              <a:off x="5684304" y="2916554"/>
              <a:ext cx="2486660" cy="1954530"/>
            </a:xfrm>
            <a:custGeom>
              <a:avLst/>
              <a:gdLst/>
              <a:ahLst/>
              <a:cxnLst/>
              <a:rect l="l" t="t" r="r" b="b"/>
              <a:pathLst>
                <a:path w="2486659" h="1954529">
                  <a:moveTo>
                    <a:pt x="2486164" y="1533893"/>
                  </a:moveTo>
                  <a:lnTo>
                    <a:pt x="2483320" y="1486954"/>
                  </a:lnTo>
                  <a:lnTo>
                    <a:pt x="2460104" y="1413687"/>
                  </a:lnTo>
                  <a:lnTo>
                    <a:pt x="2420112" y="1343012"/>
                  </a:lnTo>
                  <a:lnTo>
                    <a:pt x="2382240" y="1289748"/>
                  </a:lnTo>
                  <a:lnTo>
                    <a:pt x="2365413" y="1268704"/>
                  </a:lnTo>
                  <a:lnTo>
                    <a:pt x="2335326" y="1176489"/>
                  </a:lnTo>
                  <a:lnTo>
                    <a:pt x="2264562" y="957249"/>
                  </a:lnTo>
                  <a:lnTo>
                    <a:pt x="2182380" y="697077"/>
                  </a:lnTo>
                  <a:lnTo>
                    <a:pt x="2111019" y="458495"/>
                  </a:lnTo>
                  <a:lnTo>
                    <a:pt x="2102904" y="435317"/>
                  </a:lnTo>
                  <a:lnTo>
                    <a:pt x="2083269" y="390271"/>
                  </a:lnTo>
                  <a:lnTo>
                    <a:pt x="2059292" y="347370"/>
                  </a:lnTo>
                  <a:lnTo>
                    <a:pt x="2031199" y="307060"/>
                  </a:lnTo>
                  <a:lnTo>
                    <a:pt x="1999259" y="269709"/>
                  </a:lnTo>
                  <a:lnTo>
                    <a:pt x="1963801" y="235699"/>
                  </a:lnTo>
                  <a:lnTo>
                    <a:pt x="1925154" y="205346"/>
                  </a:lnTo>
                  <a:lnTo>
                    <a:pt x="1883702" y="178968"/>
                  </a:lnTo>
                  <a:lnTo>
                    <a:pt x="1343533" y="83870"/>
                  </a:lnTo>
                  <a:lnTo>
                    <a:pt x="1236992" y="0"/>
                  </a:lnTo>
                  <a:lnTo>
                    <a:pt x="635723" y="30568"/>
                  </a:lnTo>
                  <a:lnTo>
                    <a:pt x="544334" y="121881"/>
                  </a:lnTo>
                  <a:lnTo>
                    <a:pt x="400672" y="158381"/>
                  </a:lnTo>
                  <a:lnTo>
                    <a:pt x="349313" y="175539"/>
                  </a:lnTo>
                  <a:lnTo>
                    <a:pt x="230301" y="219798"/>
                  </a:lnTo>
                  <a:lnTo>
                    <a:pt x="96316" y="280403"/>
                  </a:lnTo>
                  <a:lnTo>
                    <a:pt x="0" y="346583"/>
                  </a:lnTo>
                  <a:lnTo>
                    <a:pt x="262572" y="1568665"/>
                  </a:lnTo>
                  <a:lnTo>
                    <a:pt x="257898" y="1954390"/>
                  </a:lnTo>
                  <a:lnTo>
                    <a:pt x="1778800" y="1954390"/>
                  </a:lnTo>
                  <a:lnTo>
                    <a:pt x="1788401" y="1051331"/>
                  </a:lnTo>
                  <a:lnTo>
                    <a:pt x="1906041" y="1838833"/>
                  </a:lnTo>
                  <a:lnTo>
                    <a:pt x="2354554" y="1881390"/>
                  </a:lnTo>
                  <a:lnTo>
                    <a:pt x="2366365" y="1881733"/>
                  </a:lnTo>
                  <a:lnTo>
                    <a:pt x="2377935" y="1880654"/>
                  </a:lnTo>
                  <a:lnTo>
                    <a:pt x="2420759" y="1862620"/>
                  </a:lnTo>
                  <a:lnTo>
                    <a:pt x="2451557" y="1818157"/>
                  </a:lnTo>
                  <a:lnTo>
                    <a:pt x="2463685" y="1773047"/>
                  </a:lnTo>
                  <a:lnTo>
                    <a:pt x="2473604" y="1716557"/>
                  </a:lnTo>
                  <a:lnTo>
                    <a:pt x="2480919" y="1654200"/>
                  </a:lnTo>
                  <a:lnTo>
                    <a:pt x="2485237" y="1591475"/>
                  </a:lnTo>
                  <a:lnTo>
                    <a:pt x="2486164" y="1533893"/>
                  </a:lnTo>
                  <a:close/>
                </a:path>
              </a:pathLst>
            </a:custGeom>
            <a:solidFill>
              <a:srgbClr val="ED2133"/>
            </a:solidFill>
          </p:spPr>
          <p:txBody>
            <a:bodyPr wrap="square" lIns="0" tIns="0" rIns="0" bIns="0" rtlCol="0"/>
            <a:lstStyle/>
            <a:p>
              <a:endParaRPr/>
            </a:p>
          </p:txBody>
        </p:sp>
        <p:pic>
          <p:nvPicPr>
            <p:cNvPr id="71" name="object 71"/>
            <p:cNvPicPr/>
            <p:nvPr/>
          </p:nvPicPr>
          <p:blipFill>
            <a:blip r:embed="rId9" cstate="print"/>
            <a:stretch>
              <a:fillRect/>
            </a:stretch>
          </p:blipFill>
          <p:spPr>
            <a:xfrm>
              <a:off x="5079124" y="1347206"/>
              <a:ext cx="3487143" cy="3525377"/>
            </a:xfrm>
            <a:prstGeom prst="rect">
              <a:avLst/>
            </a:prstGeom>
          </p:spPr>
        </p:pic>
      </p:grpSp>
      <p:pic>
        <p:nvPicPr>
          <p:cNvPr id="72" name="object 72"/>
          <p:cNvPicPr/>
          <p:nvPr/>
        </p:nvPicPr>
        <p:blipFill>
          <a:blip r:embed="rId10" cstate="print"/>
          <a:stretch>
            <a:fillRect/>
          </a:stretch>
        </p:blipFill>
        <p:spPr>
          <a:xfrm>
            <a:off x="4265339" y="6145122"/>
            <a:ext cx="5049924" cy="376488"/>
          </a:xfrm>
          <a:prstGeom prst="rect">
            <a:avLst/>
          </a:prstGeom>
        </p:spPr>
      </p:pic>
    </p:spTree>
    <p:extLst>
      <p:ext uri="{BB962C8B-B14F-4D97-AF65-F5344CB8AC3E}">
        <p14:creationId xmlns:p14="http://schemas.microsoft.com/office/powerpoint/2010/main" val="282688834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extLst>
      <p:ext uri="{BB962C8B-B14F-4D97-AF65-F5344CB8AC3E}">
        <p14:creationId xmlns:p14="http://schemas.microsoft.com/office/powerpoint/2010/main" val="14597826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9315" y="4441856"/>
            <a:ext cx="3686810" cy="635000"/>
          </a:xfrm>
          <a:prstGeom prst="rect">
            <a:avLst/>
          </a:prstGeom>
        </p:spPr>
        <p:txBody>
          <a:bodyPr vert="horz" wrap="square" lIns="0" tIns="12700" rIns="0" bIns="0" rtlCol="0">
            <a:spAutoFit/>
          </a:bodyPr>
          <a:lstStyle/>
          <a:p>
            <a:pPr marL="12700">
              <a:lnSpc>
                <a:spcPct val="100000"/>
              </a:lnSpc>
              <a:spcBef>
                <a:spcPts val="100"/>
              </a:spcBef>
            </a:pPr>
            <a:r>
              <a:rPr sz="4000" spc="-45" dirty="0"/>
              <a:t>AUTOSCALING</a:t>
            </a:r>
            <a:endParaRPr sz="4000" dirty="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239395" cy="249554"/>
          </a:xfrm>
          <a:prstGeom prst="rect">
            <a:avLst/>
          </a:prstGeom>
        </p:spPr>
        <p:txBody>
          <a:bodyPr vert="horz" wrap="square" lIns="0" tIns="15240" rIns="0" bIns="0" rtlCol="0">
            <a:spAutoFit/>
          </a:bodyPr>
          <a:lstStyle/>
          <a:p>
            <a:pPr marL="12700">
              <a:lnSpc>
                <a:spcPct val="100000"/>
              </a:lnSpc>
              <a:spcBef>
                <a:spcPts val="120"/>
              </a:spcBef>
            </a:pPr>
            <a:r>
              <a:rPr sz="1450" spc="45" dirty="0">
                <a:solidFill>
                  <a:srgbClr val="333333"/>
                </a:solidFill>
                <a:latin typeface="Trebuchet MS"/>
                <a:cs typeface="Trebuchet MS"/>
              </a:rPr>
              <a:t>12</a:t>
            </a:r>
            <a:endParaRPr sz="1450">
              <a:latin typeface="Trebuchet MS"/>
              <a:cs typeface="Trebuchet MS"/>
            </a:endParaRPr>
          </a:p>
        </p:txBody>
      </p:sp>
    </p:spTree>
    <p:extLst>
      <p:ext uri="{BB962C8B-B14F-4D97-AF65-F5344CB8AC3E}">
        <p14:creationId xmlns:p14="http://schemas.microsoft.com/office/powerpoint/2010/main" val="358521218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z="3500" b="1" spc="-10" dirty="0">
                <a:solidFill>
                  <a:srgbClr val="333333"/>
                </a:solidFill>
                <a:latin typeface="Arial"/>
                <a:cs typeface="Arial"/>
              </a:rPr>
              <a:t>AGENDA</a:t>
            </a:r>
            <a:endParaRPr sz="3500">
              <a:latin typeface="Arial"/>
              <a:cs typeface="Arial"/>
            </a:endParaRPr>
          </a:p>
        </p:txBody>
      </p:sp>
      <p:pic>
        <p:nvPicPr>
          <p:cNvPr id="3" name="object 3"/>
          <p:cNvPicPr/>
          <p:nvPr/>
        </p:nvPicPr>
        <p:blipFill>
          <a:blip r:embed="rId2" cstate="print"/>
          <a:stretch>
            <a:fillRect/>
          </a:stretch>
        </p:blipFill>
        <p:spPr>
          <a:xfrm>
            <a:off x="933449" y="1866899"/>
            <a:ext cx="95250" cy="95249"/>
          </a:xfrm>
          <a:prstGeom prst="rect">
            <a:avLst/>
          </a:prstGeom>
        </p:spPr>
      </p:pic>
      <p:sp>
        <p:nvSpPr>
          <p:cNvPr id="4" name="object 4"/>
          <p:cNvSpPr txBox="1"/>
          <p:nvPr/>
        </p:nvSpPr>
        <p:spPr>
          <a:xfrm>
            <a:off x="1177924" y="1730375"/>
            <a:ext cx="154559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Auto-</a:t>
            </a:r>
            <a:r>
              <a:rPr sz="2100" spc="-10" dirty="0">
                <a:solidFill>
                  <a:srgbClr val="333333"/>
                </a:solidFill>
                <a:latin typeface="Trebuchet MS"/>
                <a:cs typeface="Trebuchet MS"/>
              </a:rPr>
              <a:t>scaling</a:t>
            </a:r>
            <a:endParaRPr sz="2100">
              <a:latin typeface="Trebuchet MS"/>
              <a:cs typeface="Trebuchet MS"/>
            </a:endParaRPr>
          </a:p>
        </p:txBody>
      </p:sp>
    </p:spTree>
    <p:extLst>
      <p:ext uri="{BB962C8B-B14F-4D97-AF65-F5344CB8AC3E}">
        <p14:creationId xmlns:p14="http://schemas.microsoft.com/office/powerpoint/2010/main" val="296769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ORCHESTRATORS</a:t>
            </a:r>
          </a:p>
        </p:txBody>
      </p:sp>
      <p:pic>
        <p:nvPicPr>
          <p:cNvPr id="3" name="object 3">
            <a:hlinkClick r:id="rId2"/>
          </p:cNvPr>
          <p:cNvPicPr/>
          <p:nvPr/>
        </p:nvPicPr>
        <p:blipFill>
          <a:blip r:embed="rId3" cstate="print"/>
          <a:stretch>
            <a:fillRect/>
          </a:stretch>
        </p:blipFill>
        <p:spPr>
          <a:xfrm>
            <a:off x="2962274" y="2105024"/>
            <a:ext cx="2000250" cy="2000250"/>
          </a:xfrm>
          <a:prstGeom prst="rect">
            <a:avLst/>
          </a:prstGeom>
        </p:spPr>
      </p:pic>
      <p:pic>
        <p:nvPicPr>
          <p:cNvPr id="4" name="object 4">
            <a:hlinkClick r:id="rId4"/>
          </p:cNvPr>
          <p:cNvPicPr/>
          <p:nvPr/>
        </p:nvPicPr>
        <p:blipFill>
          <a:blip r:embed="rId5" cstate="print"/>
          <a:stretch>
            <a:fillRect/>
          </a:stretch>
        </p:blipFill>
        <p:spPr>
          <a:xfrm>
            <a:off x="7936796" y="2291714"/>
            <a:ext cx="1199064" cy="1773554"/>
          </a:xfrm>
          <a:prstGeom prst="rect">
            <a:avLst/>
          </a:prstGeom>
        </p:spPr>
      </p:pic>
      <p:pic>
        <p:nvPicPr>
          <p:cNvPr id="5" name="object 5"/>
          <p:cNvPicPr/>
          <p:nvPr/>
        </p:nvPicPr>
        <p:blipFill>
          <a:blip r:embed="rId6" cstate="print"/>
          <a:stretch>
            <a:fillRect/>
          </a:stretch>
        </p:blipFill>
        <p:spPr>
          <a:xfrm>
            <a:off x="4337684" y="4674869"/>
            <a:ext cx="3025139" cy="1504949"/>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AUTO-</a:t>
            </a:r>
            <a:r>
              <a:rPr spc="-55" dirty="0"/>
              <a:t>SCALING</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876549"/>
            <a:ext cx="95250" cy="95249"/>
          </a:xfrm>
          <a:prstGeom prst="rect">
            <a:avLst/>
          </a:prstGeom>
        </p:spPr>
      </p:pic>
      <p:pic>
        <p:nvPicPr>
          <p:cNvPr id="6" name="object 6"/>
          <p:cNvPicPr/>
          <p:nvPr/>
        </p:nvPicPr>
        <p:blipFill>
          <a:blip r:embed="rId2" cstate="print"/>
          <a:stretch>
            <a:fillRect/>
          </a:stretch>
        </p:blipFill>
        <p:spPr>
          <a:xfrm>
            <a:off x="933449" y="3914774"/>
            <a:ext cx="95250" cy="95249"/>
          </a:xfrm>
          <a:prstGeom prst="rect">
            <a:avLst/>
          </a:prstGeom>
        </p:spPr>
      </p:pic>
      <p:pic>
        <p:nvPicPr>
          <p:cNvPr id="7" name="object 7"/>
          <p:cNvPicPr/>
          <p:nvPr/>
        </p:nvPicPr>
        <p:blipFill>
          <a:blip r:embed="rId3" cstate="print"/>
          <a:stretch>
            <a:fillRect/>
          </a:stretch>
        </p:blipFill>
        <p:spPr>
          <a:xfrm>
            <a:off x="1309687" y="4386262"/>
            <a:ext cx="104775" cy="104774"/>
          </a:xfrm>
          <a:prstGeom prst="rect">
            <a:avLst/>
          </a:prstGeom>
        </p:spPr>
      </p:pic>
      <p:pic>
        <p:nvPicPr>
          <p:cNvPr id="8" name="object 8"/>
          <p:cNvPicPr/>
          <p:nvPr/>
        </p:nvPicPr>
        <p:blipFill>
          <a:blip r:embed="rId3" cstate="print"/>
          <a:stretch>
            <a:fillRect/>
          </a:stretch>
        </p:blipFill>
        <p:spPr>
          <a:xfrm>
            <a:off x="1309687" y="4862512"/>
            <a:ext cx="104775" cy="104774"/>
          </a:xfrm>
          <a:prstGeom prst="rect">
            <a:avLst/>
          </a:prstGeom>
        </p:spPr>
      </p:pic>
      <p:sp>
        <p:nvSpPr>
          <p:cNvPr id="9" name="object 9"/>
          <p:cNvSpPr txBox="1"/>
          <p:nvPr/>
        </p:nvSpPr>
        <p:spPr>
          <a:xfrm>
            <a:off x="1177924" y="1345564"/>
            <a:ext cx="11097260" cy="3730625"/>
          </a:xfrm>
          <a:prstGeom prst="rect">
            <a:avLst/>
          </a:prstGeom>
        </p:spPr>
        <p:txBody>
          <a:bodyPr vert="horz" wrap="square" lIns="0" tIns="178435" rIns="0" bIns="0" rtlCol="0">
            <a:spAutoFit/>
          </a:bodyPr>
          <a:lstStyle/>
          <a:p>
            <a:pPr marL="12700">
              <a:lnSpc>
                <a:spcPct val="100000"/>
              </a:lnSpc>
              <a:spcBef>
                <a:spcPts val="1405"/>
              </a:spcBef>
            </a:pPr>
            <a:r>
              <a:rPr sz="2100" spc="100" dirty="0">
                <a:solidFill>
                  <a:srgbClr val="333333"/>
                </a:solidFill>
                <a:latin typeface="Trebuchet MS"/>
                <a:cs typeface="Trebuchet MS"/>
              </a:rPr>
              <a:t>Pod</a:t>
            </a:r>
            <a:r>
              <a:rPr sz="2100" spc="75" dirty="0">
                <a:solidFill>
                  <a:srgbClr val="333333"/>
                </a:solidFill>
                <a:latin typeface="Trebuchet MS"/>
                <a:cs typeface="Trebuchet MS"/>
              </a:rPr>
              <a:t> </a:t>
            </a:r>
            <a:r>
              <a:rPr sz="2100" dirty="0">
                <a:solidFill>
                  <a:srgbClr val="333333"/>
                </a:solidFill>
                <a:latin typeface="Trebuchet MS"/>
                <a:cs typeface="Trebuchet MS"/>
              </a:rPr>
              <a:t>horizontal</a:t>
            </a:r>
            <a:r>
              <a:rPr sz="2100" spc="75" dirty="0">
                <a:solidFill>
                  <a:srgbClr val="333333"/>
                </a:solidFill>
                <a:latin typeface="Trebuchet MS"/>
                <a:cs typeface="Trebuchet MS"/>
              </a:rPr>
              <a:t> </a:t>
            </a:r>
            <a:r>
              <a:rPr sz="2100" dirty="0">
                <a:solidFill>
                  <a:srgbClr val="333333"/>
                </a:solidFill>
                <a:latin typeface="Trebuchet MS"/>
                <a:cs typeface="Trebuchet MS"/>
              </a:rPr>
              <a:t>auto-scaling</a:t>
            </a:r>
            <a:r>
              <a:rPr sz="2100" spc="75" dirty="0">
                <a:solidFill>
                  <a:srgbClr val="333333"/>
                </a:solidFill>
                <a:latin typeface="Trebuchet MS"/>
                <a:cs typeface="Trebuchet MS"/>
              </a:rPr>
              <a:t> </a:t>
            </a:r>
            <a:r>
              <a:rPr sz="2100" dirty="0">
                <a:solidFill>
                  <a:srgbClr val="333333"/>
                </a:solidFill>
                <a:latin typeface="Trebuchet MS"/>
                <a:cs typeface="Trebuchet MS"/>
              </a:rPr>
              <a:t>is</a:t>
            </a:r>
            <a:r>
              <a:rPr sz="2100" spc="75" dirty="0">
                <a:solidFill>
                  <a:srgbClr val="333333"/>
                </a:solidFill>
                <a:latin typeface="Trebuchet MS"/>
                <a:cs typeface="Trebuchet MS"/>
              </a:rPr>
              <a:t> </a:t>
            </a:r>
            <a:r>
              <a:rPr sz="2100" dirty="0">
                <a:solidFill>
                  <a:srgbClr val="333333"/>
                </a:solidFill>
                <a:latin typeface="Trebuchet MS"/>
                <a:cs typeface="Trebuchet MS"/>
              </a:rPr>
              <a:t>the</a:t>
            </a:r>
            <a:r>
              <a:rPr sz="2100" spc="80" dirty="0">
                <a:solidFill>
                  <a:srgbClr val="333333"/>
                </a:solidFill>
                <a:latin typeface="Trebuchet MS"/>
                <a:cs typeface="Trebuchet MS"/>
              </a:rPr>
              <a:t> </a:t>
            </a:r>
            <a:r>
              <a:rPr sz="2100" dirty="0">
                <a:solidFill>
                  <a:srgbClr val="333333"/>
                </a:solidFill>
                <a:latin typeface="Trebuchet MS"/>
                <a:cs typeface="Trebuchet MS"/>
              </a:rPr>
              <a:t>automatic</a:t>
            </a:r>
            <a:r>
              <a:rPr sz="2100" spc="75" dirty="0">
                <a:solidFill>
                  <a:srgbClr val="333333"/>
                </a:solidFill>
                <a:latin typeface="Trebuchet MS"/>
                <a:cs typeface="Trebuchet MS"/>
              </a:rPr>
              <a:t> </a:t>
            </a:r>
            <a:r>
              <a:rPr sz="2100" dirty="0">
                <a:solidFill>
                  <a:srgbClr val="333333"/>
                </a:solidFill>
                <a:latin typeface="Trebuchet MS"/>
                <a:cs typeface="Trebuchet MS"/>
              </a:rPr>
              <a:t>scaling</a:t>
            </a:r>
            <a:r>
              <a:rPr sz="2100" spc="75" dirty="0">
                <a:solidFill>
                  <a:srgbClr val="333333"/>
                </a:solidFill>
                <a:latin typeface="Trebuchet MS"/>
                <a:cs typeface="Trebuchet MS"/>
              </a:rPr>
              <a:t> </a:t>
            </a:r>
            <a:r>
              <a:rPr sz="2100" dirty="0">
                <a:solidFill>
                  <a:srgbClr val="333333"/>
                </a:solidFill>
                <a:latin typeface="Trebuchet MS"/>
                <a:cs typeface="Trebuchet MS"/>
              </a:rPr>
              <a:t>of</a:t>
            </a:r>
            <a:r>
              <a:rPr sz="2100" spc="75" dirty="0">
                <a:solidFill>
                  <a:srgbClr val="333333"/>
                </a:solidFill>
                <a:latin typeface="Trebuchet MS"/>
                <a:cs typeface="Trebuchet MS"/>
              </a:rPr>
              <a:t> </a:t>
            </a:r>
            <a:r>
              <a:rPr sz="2100" spc="65" dirty="0">
                <a:solidFill>
                  <a:srgbClr val="333333"/>
                </a:solidFill>
                <a:latin typeface="Trebuchet MS"/>
                <a:cs typeface="Trebuchet MS"/>
              </a:rPr>
              <a:t>a</a:t>
            </a:r>
            <a:r>
              <a:rPr sz="2100" spc="75" dirty="0">
                <a:solidFill>
                  <a:srgbClr val="333333"/>
                </a:solidFill>
                <a:latin typeface="Trebuchet MS"/>
                <a:cs typeface="Trebuchet MS"/>
              </a:rPr>
              <a:t> </a:t>
            </a:r>
            <a:r>
              <a:rPr sz="2100" dirty="0">
                <a:solidFill>
                  <a:srgbClr val="333333"/>
                </a:solidFill>
                <a:latin typeface="Trebuchet MS"/>
                <a:cs typeface="Trebuchet MS"/>
              </a:rPr>
              <a:t>controller's</a:t>
            </a:r>
            <a:r>
              <a:rPr sz="2100" spc="80" dirty="0">
                <a:solidFill>
                  <a:srgbClr val="333333"/>
                </a:solidFill>
                <a:latin typeface="Trebuchet MS"/>
                <a:cs typeface="Trebuchet MS"/>
              </a:rPr>
              <a:t> </a:t>
            </a:r>
            <a:r>
              <a:rPr sz="2100" dirty="0">
                <a:solidFill>
                  <a:srgbClr val="333333"/>
                </a:solidFill>
                <a:latin typeface="Trebuchet MS"/>
                <a:cs typeface="Trebuchet MS"/>
              </a:rPr>
              <a:t>replica</a:t>
            </a:r>
            <a:r>
              <a:rPr sz="2100" spc="75" dirty="0">
                <a:solidFill>
                  <a:srgbClr val="333333"/>
                </a:solidFill>
                <a:latin typeface="Trebuchet MS"/>
                <a:cs typeface="Trebuchet MS"/>
              </a:rPr>
              <a:t> </a:t>
            </a:r>
            <a:r>
              <a:rPr sz="2100" spc="40" dirty="0">
                <a:solidFill>
                  <a:srgbClr val="333333"/>
                </a:solidFill>
                <a:latin typeface="Trebuchet MS"/>
                <a:cs typeface="Trebuchet MS"/>
              </a:rPr>
              <a:t>count</a:t>
            </a:r>
            <a:endParaRPr sz="2100">
              <a:latin typeface="Trebuchet MS"/>
              <a:cs typeface="Trebuchet MS"/>
            </a:endParaRPr>
          </a:p>
          <a:p>
            <a:pPr marL="12700" marR="2710815">
              <a:lnSpc>
                <a:spcPts val="2100"/>
              </a:lnSpc>
              <a:spcBef>
                <a:spcPts val="1725"/>
              </a:spcBef>
            </a:pPr>
            <a:r>
              <a:rPr sz="2100" spc="-35" dirty="0">
                <a:solidFill>
                  <a:srgbClr val="333333"/>
                </a:solidFill>
                <a:latin typeface="Trebuchet MS"/>
                <a:cs typeface="Trebuchet MS"/>
              </a:rPr>
              <a:t>It</a:t>
            </a:r>
            <a:r>
              <a:rPr sz="2100" dirty="0">
                <a:solidFill>
                  <a:srgbClr val="333333"/>
                </a:solidFill>
                <a:latin typeface="Trebuchet MS"/>
                <a:cs typeface="Trebuchet MS"/>
              </a:rPr>
              <a:t> is </a:t>
            </a:r>
            <a:r>
              <a:rPr sz="2100" spc="65" dirty="0">
                <a:solidFill>
                  <a:srgbClr val="333333"/>
                </a:solidFill>
                <a:latin typeface="Trebuchet MS"/>
                <a:cs typeface="Trebuchet MS"/>
              </a:rPr>
              <a:t>performed</a:t>
            </a:r>
            <a:r>
              <a:rPr sz="2100" spc="5" dirty="0">
                <a:solidFill>
                  <a:srgbClr val="333333"/>
                </a:solidFill>
                <a:latin typeface="Trebuchet MS"/>
                <a:cs typeface="Trebuchet MS"/>
              </a:rPr>
              <a:t> </a:t>
            </a:r>
            <a:r>
              <a:rPr sz="2100" spc="55" dirty="0">
                <a:solidFill>
                  <a:srgbClr val="333333"/>
                </a:solidFill>
                <a:latin typeface="Trebuchet MS"/>
                <a:cs typeface="Trebuchet MS"/>
              </a:rPr>
              <a:t>by</a:t>
            </a:r>
            <a:r>
              <a:rPr sz="2100" dirty="0">
                <a:solidFill>
                  <a:srgbClr val="333333"/>
                </a:solidFill>
                <a:latin typeface="Trebuchet MS"/>
                <a:cs typeface="Trebuchet MS"/>
              </a:rPr>
              <a:t> </a:t>
            </a:r>
            <a:r>
              <a:rPr sz="2100" spc="65" dirty="0">
                <a:solidFill>
                  <a:srgbClr val="333333"/>
                </a:solidFill>
                <a:latin typeface="Trebuchet MS"/>
                <a:cs typeface="Trebuchet MS"/>
              </a:rPr>
              <a:t>a</a:t>
            </a:r>
            <a:r>
              <a:rPr sz="2100" spc="5" dirty="0">
                <a:solidFill>
                  <a:srgbClr val="333333"/>
                </a:solidFill>
                <a:latin typeface="Trebuchet MS"/>
                <a:cs typeface="Trebuchet MS"/>
              </a:rPr>
              <a:t> </a:t>
            </a:r>
            <a:r>
              <a:rPr sz="2100" dirty="0">
                <a:solidFill>
                  <a:srgbClr val="333333"/>
                </a:solidFill>
                <a:latin typeface="Trebuchet MS"/>
                <a:cs typeface="Trebuchet MS"/>
              </a:rPr>
              <a:t>controller called </a:t>
            </a:r>
            <a:r>
              <a:rPr sz="2100" dirty="0">
                <a:solidFill>
                  <a:srgbClr val="ED2137"/>
                </a:solidFill>
                <a:latin typeface="Trebuchet MS"/>
                <a:cs typeface="Trebuchet MS"/>
              </a:rPr>
              <a:t>autoscaler</a:t>
            </a:r>
            <a:r>
              <a:rPr sz="2100" spc="5" dirty="0">
                <a:solidFill>
                  <a:srgbClr val="ED2137"/>
                </a:solidFill>
                <a:latin typeface="Trebuchet MS"/>
                <a:cs typeface="Trebuchet MS"/>
              </a:rPr>
              <a:t> </a:t>
            </a:r>
            <a:r>
              <a:rPr sz="2100" dirty="0">
                <a:solidFill>
                  <a:srgbClr val="333333"/>
                </a:solidFill>
                <a:latin typeface="Trebuchet MS"/>
                <a:cs typeface="Trebuchet MS"/>
              </a:rPr>
              <a:t>which is</a:t>
            </a:r>
            <a:r>
              <a:rPr sz="2100" spc="5" dirty="0">
                <a:solidFill>
                  <a:srgbClr val="333333"/>
                </a:solidFill>
                <a:latin typeface="Trebuchet MS"/>
                <a:cs typeface="Trebuchet MS"/>
              </a:rPr>
              <a:t> </a:t>
            </a:r>
            <a:r>
              <a:rPr sz="2100" dirty="0">
                <a:solidFill>
                  <a:srgbClr val="333333"/>
                </a:solidFill>
                <a:latin typeface="Trebuchet MS"/>
                <a:cs typeface="Trebuchet MS"/>
              </a:rPr>
              <a:t>driven </a:t>
            </a:r>
            <a:r>
              <a:rPr sz="2100" spc="55" dirty="0">
                <a:solidFill>
                  <a:srgbClr val="333333"/>
                </a:solidFill>
                <a:latin typeface="Trebuchet MS"/>
                <a:cs typeface="Trebuchet MS"/>
              </a:rPr>
              <a:t>by</a:t>
            </a:r>
            <a:r>
              <a:rPr sz="2100" dirty="0">
                <a:solidFill>
                  <a:srgbClr val="333333"/>
                </a:solidFill>
                <a:latin typeface="Trebuchet MS"/>
                <a:cs typeface="Trebuchet MS"/>
              </a:rPr>
              <a:t> </a:t>
            </a:r>
            <a:r>
              <a:rPr sz="2100" spc="-50" dirty="0">
                <a:solidFill>
                  <a:srgbClr val="333333"/>
                </a:solidFill>
                <a:latin typeface="Trebuchet MS"/>
                <a:cs typeface="Trebuchet MS"/>
              </a:rPr>
              <a:t>a </a:t>
            </a:r>
            <a:r>
              <a:rPr sz="2100" spc="50" dirty="0">
                <a:solidFill>
                  <a:srgbClr val="ED2137"/>
                </a:solidFill>
                <a:latin typeface="Trebuchet MS"/>
                <a:cs typeface="Trebuchet MS"/>
              </a:rPr>
              <a:t>HorizontalPodAutoscaler</a:t>
            </a:r>
            <a:r>
              <a:rPr sz="2100" spc="-85" dirty="0">
                <a:solidFill>
                  <a:srgbClr val="ED2137"/>
                </a:solidFill>
                <a:latin typeface="Trebuchet MS"/>
                <a:cs typeface="Trebuchet MS"/>
              </a:rPr>
              <a:t> </a:t>
            </a:r>
            <a:r>
              <a:rPr sz="2100" spc="50" dirty="0">
                <a:solidFill>
                  <a:srgbClr val="333333"/>
                </a:solidFill>
                <a:latin typeface="Trebuchet MS"/>
                <a:cs typeface="Trebuchet MS"/>
              </a:rPr>
              <a:t>resource</a:t>
            </a:r>
            <a:endParaRPr sz="2100">
              <a:latin typeface="Trebuchet MS"/>
              <a:cs typeface="Trebuchet MS"/>
            </a:endParaRPr>
          </a:p>
          <a:p>
            <a:pPr marL="12700" marR="5080" algn="just">
              <a:lnSpc>
                <a:spcPct val="86300"/>
              </a:lnSpc>
              <a:spcBef>
                <a:spcPts val="1575"/>
              </a:spcBef>
            </a:pP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dirty="0">
                <a:solidFill>
                  <a:srgbClr val="333333"/>
                </a:solidFill>
                <a:latin typeface="Trebuchet MS"/>
                <a:cs typeface="Trebuchet MS"/>
              </a:rPr>
              <a:t>controller regularly</a:t>
            </a:r>
            <a:r>
              <a:rPr sz="2100" spc="-5" dirty="0">
                <a:solidFill>
                  <a:srgbClr val="333333"/>
                </a:solidFill>
                <a:latin typeface="Trebuchet MS"/>
                <a:cs typeface="Trebuchet MS"/>
              </a:rPr>
              <a:t> </a:t>
            </a:r>
            <a:r>
              <a:rPr sz="2100" dirty="0">
                <a:solidFill>
                  <a:srgbClr val="333333"/>
                </a:solidFill>
                <a:latin typeface="Trebuchet MS"/>
                <a:cs typeface="Trebuchet MS"/>
              </a:rPr>
              <a:t>checks </a:t>
            </a:r>
            <a:r>
              <a:rPr sz="2100" spc="114" dirty="0">
                <a:solidFill>
                  <a:srgbClr val="333333"/>
                </a:solidFill>
                <a:latin typeface="Trebuchet MS"/>
                <a:cs typeface="Trebuchet MS"/>
              </a:rPr>
              <a:t>(</a:t>
            </a:r>
            <a:r>
              <a:rPr sz="2100" spc="114" dirty="0">
                <a:solidFill>
                  <a:srgbClr val="ED2137"/>
                </a:solidFill>
                <a:latin typeface="Tahoma"/>
                <a:cs typeface="Tahoma"/>
              </a:rPr>
              <a:t>f=30s</a:t>
            </a:r>
            <a:r>
              <a:rPr sz="2100" spc="-20" dirty="0">
                <a:solidFill>
                  <a:srgbClr val="ED2137"/>
                </a:solidFill>
                <a:latin typeface="Tahoma"/>
                <a:cs typeface="Tahoma"/>
              </a:rPr>
              <a:t> </a:t>
            </a:r>
            <a:r>
              <a:rPr sz="2100" spc="55" dirty="0">
                <a:solidFill>
                  <a:srgbClr val="333333"/>
                </a:solidFill>
                <a:latin typeface="Trebuchet MS"/>
                <a:cs typeface="Trebuchet MS"/>
              </a:rPr>
              <a:t>by</a:t>
            </a:r>
            <a:r>
              <a:rPr sz="2100" spc="-5" dirty="0">
                <a:solidFill>
                  <a:srgbClr val="333333"/>
                </a:solidFill>
                <a:latin typeface="Trebuchet MS"/>
                <a:cs typeface="Trebuchet MS"/>
              </a:rPr>
              <a:t> </a:t>
            </a:r>
            <a:r>
              <a:rPr sz="2100" spc="-10" dirty="0">
                <a:solidFill>
                  <a:srgbClr val="333333"/>
                </a:solidFill>
                <a:latin typeface="Trebuchet MS"/>
                <a:cs typeface="Trebuchet MS"/>
              </a:rPr>
              <a:t>default)</a:t>
            </a:r>
            <a:r>
              <a:rPr sz="2100" dirty="0">
                <a:solidFill>
                  <a:srgbClr val="333333"/>
                </a:solidFill>
                <a:latin typeface="Trebuchet MS"/>
                <a:cs typeface="Trebuchet MS"/>
              </a:rPr>
              <a:t> the</a:t>
            </a:r>
            <a:r>
              <a:rPr sz="2100" spc="-5" dirty="0">
                <a:solidFill>
                  <a:srgbClr val="333333"/>
                </a:solidFill>
                <a:latin typeface="Trebuchet MS"/>
                <a:cs typeface="Trebuchet MS"/>
              </a:rPr>
              <a:t> </a:t>
            </a:r>
            <a:r>
              <a:rPr sz="2100" dirty="0">
                <a:solidFill>
                  <a:srgbClr val="333333"/>
                </a:solidFill>
                <a:latin typeface="Trebuchet MS"/>
                <a:cs typeface="Trebuchet MS"/>
              </a:rPr>
              <a:t>metrics of</a:t>
            </a:r>
            <a:r>
              <a:rPr sz="2100" spc="-5" dirty="0">
                <a:solidFill>
                  <a:srgbClr val="333333"/>
                </a:solidFill>
                <a:latin typeface="Trebuchet MS"/>
                <a:cs typeface="Trebuchet MS"/>
              </a:rPr>
              <a:t> </a:t>
            </a:r>
            <a:r>
              <a:rPr sz="2100" dirty="0">
                <a:solidFill>
                  <a:srgbClr val="333333"/>
                </a:solidFill>
                <a:latin typeface="Trebuchet MS"/>
                <a:cs typeface="Trebuchet MS"/>
              </a:rPr>
              <a:t>the </a:t>
            </a:r>
            <a:r>
              <a:rPr sz="2100" spc="114" dirty="0">
                <a:solidFill>
                  <a:srgbClr val="333333"/>
                </a:solidFill>
                <a:latin typeface="Trebuchet MS"/>
                <a:cs typeface="Trebuchet MS"/>
              </a:rPr>
              <a:t>Pods</a:t>
            </a:r>
            <a:r>
              <a:rPr sz="2100" dirty="0">
                <a:solidFill>
                  <a:srgbClr val="333333"/>
                </a:solidFill>
                <a:latin typeface="Trebuchet MS"/>
                <a:cs typeface="Trebuchet MS"/>
              </a:rPr>
              <a:t> </a:t>
            </a:r>
            <a:r>
              <a:rPr sz="2100" spc="50" dirty="0">
                <a:solidFill>
                  <a:srgbClr val="333333"/>
                </a:solidFill>
                <a:latin typeface="Trebuchet MS"/>
                <a:cs typeface="Trebuchet MS"/>
              </a:rPr>
              <a:t>concerned</a:t>
            </a:r>
            <a:r>
              <a:rPr sz="2100" spc="-5" dirty="0">
                <a:solidFill>
                  <a:srgbClr val="333333"/>
                </a:solidFill>
                <a:latin typeface="Trebuchet MS"/>
                <a:cs typeface="Trebuchet MS"/>
              </a:rPr>
              <a:t> </a:t>
            </a:r>
            <a:r>
              <a:rPr sz="2100" spc="75" dirty="0">
                <a:solidFill>
                  <a:srgbClr val="333333"/>
                </a:solidFill>
                <a:latin typeface="Trebuchet MS"/>
                <a:cs typeface="Trebuchet MS"/>
              </a:rPr>
              <a:t>and </a:t>
            </a:r>
            <a:r>
              <a:rPr sz="2100" dirty="0">
                <a:solidFill>
                  <a:srgbClr val="333333"/>
                </a:solidFill>
                <a:latin typeface="Trebuchet MS"/>
                <a:cs typeface="Trebuchet MS"/>
              </a:rPr>
              <a:t>calculates</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5" dirty="0">
                <a:solidFill>
                  <a:srgbClr val="333333"/>
                </a:solidFill>
                <a:latin typeface="Trebuchet MS"/>
                <a:cs typeface="Trebuchet MS"/>
              </a:rPr>
              <a:t>number</a:t>
            </a:r>
            <a:r>
              <a:rPr sz="2100" spc="30"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00" dirty="0">
                <a:solidFill>
                  <a:srgbClr val="333333"/>
                </a:solidFill>
                <a:latin typeface="Trebuchet MS"/>
                <a:cs typeface="Trebuchet MS"/>
              </a:rPr>
              <a:t>replicas</a:t>
            </a:r>
            <a:r>
              <a:rPr sz="2100" spc="30"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dirty="0">
                <a:solidFill>
                  <a:srgbClr val="333333"/>
                </a:solidFill>
                <a:latin typeface="Trebuchet MS"/>
                <a:cs typeface="Trebuchet MS"/>
              </a:rPr>
              <a:t>relation</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auto-scaling</a:t>
            </a:r>
            <a:r>
              <a:rPr sz="2100" spc="25" dirty="0">
                <a:solidFill>
                  <a:srgbClr val="333333"/>
                </a:solidFill>
                <a:latin typeface="Trebuchet MS"/>
                <a:cs typeface="Trebuchet MS"/>
              </a:rPr>
              <a:t> </a:t>
            </a:r>
            <a:r>
              <a:rPr sz="2100" spc="-10" dirty="0">
                <a:solidFill>
                  <a:srgbClr val="333333"/>
                </a:solidFill>
                <a:latin typeface="Trebuchet MS"/>
                <a:cs typeface="Trebuchet MS"/>
              </a:rPr>
              <a:t>criteria</a:t>
            </a:r>
            <a:r>
              <a:rPr sz="2100" spc="30" dirty="0">
                <a:solidFill>
                  <a:srgbClr val="333333"/>
                </a:solidFill>
                <a:latin typeface="Trebuchet MS"/>
                <a:cs typeface="Trebuchet MS"/>
              </a:rPr>
              <a:t> </a:t>
            </a:r>
            <a:r>
              <a:rPr sz="2100" dirty="0">
                <a:solidFill>
                  <a:srgbClr val="333333"/>
                </a:solidFill>
                <a:latin typeface="Trebuchet MS"/>
                <a:cs typeface="Trebuchet MS"/>
              </a:rPr>
              <a:t>configured</a:t>
            </a:r>
            <a:r>
              <a:rPr sz="2100" spc="25" dirty="0">
                <a:solidFill>
                  <a:srgbClr val="333333"/>
                </a:solidFill>
                <a:latin typeface="Trebuchet MS"/>
                <a:cs typeface="Trebuchet MS"/>
              </a:rPr>
              <a:t> </a:t>
            </a:r>
            <a:r>
              <a:rPr sz="2100" dirty="0">
                <a:solidFill>
                  <a:srgbClr val="333333"/>
                </a:solidFill>
                <a:latin typeface="Trebuchet MS"/>
                <a:cs typeface="Trebuchet MS"/>
              </a:rPr>
              <a:t>for</a:t>
            </a:r>
            <a:r>
              <a:rPr sz="2100" spc="30"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target</a:t>
            </a:r>
            <a:r>
              <a:rPr sz="2100" spc="-5" dirty="0">
                <a:solidFill>
                  <a:srgbClr val="333333"/>
                </a:solidFill>
                <a:latin typeface="Trebuchet MS"/>
                <a:cs typeface="Trebuchet MS"/>
              </a:rPr>
              <a:t> </a:t>
            </a:r>
            <a:r>
              <a:rPr sz="2100" spc="60" dirty="0">
                <a:solidFill>
                  <a:srgbClr val="333333"/>
                </a:solidFill>
                <a:latin typeface="Trebuchet MS"/>
                <a:cs typeface="Trebuchet MS"/>
              </a:rPr>
              <a:t>resource</a:t>
            </a:r>
            <a:r>
              <a:rPr sz="2100" spc="-5" dirty="0">
                <a:solidFill>
                  <a:srgbClr val="333333"/>
                </a:solidFill>
                <a:latin typeface="Trebuchet MS"/>
                <a:cs typeface="Trebuchet MS"/>
              </a:rPr>
              <a:t> </a:t>
            </a:r>
            <a:r>
              <a:rPr sz="2100" dirty="0">
                <a:solidFill>
                  <a:srgbClr val="333333"/>
                </a:solidFill>
                <a:latin typeface="Trebuchet MS"/>
                <a:cs typeface="Trebuchet MS"/>
              </a:rPr>
              <a:t>(Deployment, </a:t>
            </a:r>
            <a:r>
              <a:rPr sz="2100" spc="-10" dirty="0">
                <a:solidFill>
                  <a:srgbClr val="333333"/>
                </a:solidFill>
                <a:latin typeface="Trebuchet MS"/>
                <a:cs typeface="Trebuchet MS"/>
              </a:rPr>
              <a:t>ReplicaSet)</a:t>
            </a:r>
            <a:endParaRPr sz="2100">
              <a:latin typeface="Trebuchet MS"/>
              <a:cs typeface="Trebuchet MS"/>
            </a:endParaRPr>
          </a:p>
          <a:p>
            <a:pPr marL="393065" marR="7734934" indent="-381000">
              <a:lnSpc>
                <a:spcPct val="148800"/>
              </a:lnSpc>
              <a:spcBef>
                <a:spcPts val="75"/>
              </a:spcBef>
            </a:pP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metrics</a:t>
            </a:r>
            <a:r>
              <a:rPr sz="2100" spc="45" dirty="0">
                <a:solidFill>
                  <a:srgbClr val="333333"/>
                </a:solidFill>
                <a:latin typeface="Trebuchet MS"/>
                <a:cs typeface="Trebuchet MS"/>
              </a:rPr>
              <a:t> </a:t>
            </a:r>
            <a:r>
              <a:rPr sz="2100" dirty="0">
                <a:solidFill>
                  <a:srgbClr val="333333"/>
                </a:solidFill>
                <a:latin typeface="Trebuchet MS"/>
                <a:cs typeface="Trebuchet MS"/>
              </a:rPr>
              <a:t>are</a:t>
            </a:r>
            <a:r>
              <a:rPr sz="2100" spc="45" dirty="0">
                <a:solidFill>
                  <a:srgbClr val="333333"/>
                </a:solidFill>
                <a:latin typeface="Trebuchet MS"/>
                <a:cs typeface="Trebuchet MS"/>
              </a:rPr>
              <a:t> </a:t>
            </a:r>
            <a:r>
              <a:rPr sz="2100" spc="-10" dirty="0">
                <a:solidFill>
                  <a:srgbClr val="333333"/>
                </a:solidFill>
                <a:latin typeface="Trebuchet MS"/>
                <a:cs typeface="Trebuchet MS"/>
              </a:rPr>
              <a:t>either: </a:t>
            </a:r>
            <a:r>
              <a:rPr sz="2100" spc="60" dirty="0">
                <a:solidFill>
                  <a:srgbClr val="333333"/>
                </a:solidFill>
                <a:latin typeface="Trebuchet MS"/>
                <a:cs typeface="Trebuchet MS"/>
              </a:rPr>
              <a:t>CPU/memory</a:t>
            </a:r>
            <a:r>
              <a:rPr sz="2100" spc="-70" dirty="0">
                <a:solidFill>
                  <a:srgbClr val="333333"/>
                </a:solidFill>
                <a:latin typeface="Trebuchet MS"/>
                <a:cs typeface="Trebuchet MS"/>
              </a:rPr>
              <a:t> </a:t>
            </a:r>
            <a:r>
              <a:rPr sz="2100" spc="55" dirty="0">
                <a:solidFill>
                  <a:srgbClr val="333333"/>
                </a:solidFill>
                <a:latin typeface="Trebuchet MS"/>
                <a:cs typeface="Trebuchet MS"/>
              </a:rPr>
              <a:t>resources </a:t>
            </a:r>
            <a:r>
              <a:rPr sz="2100" spc="75" dirty="0">
                <a:solidFill>
                  <a:srgbClr val="333333"/>
                </a:solidFill>
                <a:latin typeface="Trebuchet MS"/>
                <a:cs typeface="Trebuchet MS"/>
              </a:rPr>
              <a:t>custom</a:t>
            </a:r>
            <a:r>
              <a:rPr sz="2100" spc="-70" dirty="0">
                <a:solidFill>
                  <a:srgbClr val="333333"/>
                </a:solidFill>
                <a:latin typeface="Trebuchet MS"/>
                <a:cs typeface="Trebuchet MS"/>
              </a:rPr>
              <a:t> </a:t>
            </a:r>
            <a:r>
              <a:rPr sz="2100" spc="-10" dirty="0">
                <a:solidFill>
                  <a:srgbClr val="333333"/>
                </a:solidFill>
                <a:latin typeface="Trebuchet MS"/>
                <a:cs typeface="Trebuchet MS"/>
              </a:rPr>
              <a:t>metrics</a:t>
            </a:r>
            <a:endParaRPr sz="2100">
              <a:latin typeface="Trebuchet MS"/>
              <a:cs typeface="Trebuchet MS"/>
            </a:endParaRPr>
          </a:p>
        </p:txBody>
      </p:sp>
    </p:spTree>
    <p:extLst>
      <p:ext uri="{BB962C8B-B14F-4D97-AF65-F5344CB8AC3E}">
        <p14:creationId xmlns:p14="http://schemas.microsoft.com/office/powerpoint/2010/main" val="123531362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1638300"/>
            <a:chOff x="809624" y="1552574"/>
            <a:chExt cx="12211050" cy="1638300"/>
          </a:xfrm>
        </p:grpSpPr>
        <p:sp>
          <p:nvSpPr>
            <p:cNvPr id="4" name="object 4"/>
            <p:cNvSpPr/>
            <p:nvPr/>
          </p:nvSpPr>
          <p:spPr>
            <a:xfrm>
              <a:off x="809612" y="1552574"/>
              <a:ext cx="12211050" cy="1638300"/>
            </a:xfrm>
            <a:custGeom>
              <a:avLst/>
              <a:gdLst/>
              <a:ahLst/>
              <a:cxnLst/>
              <a:rect l="l" t="t" r="r" b="b"/>
              <a:pathLst>
                <a:path w="12211050" h="1638300">
                  <a:moveTo>
                    <a:pt x="12211050" y="0"/>
                  </a:moveTo>
                  <a:lnTo>
                    <a:pt x="12201525" y="0"/>
                  </a:lnTo>
                  <a:lnTo>
                    <a:pt x="12201525" y="1628775"/>
                  </a:lnTo>
                  <a:lnTo>
                    <a:pt x="0" y="1628775"/>
                  </a:lnTo>
                  <a:lnTo>
                    <a:pt x="0" y="1638300"/>
                  </a:lnTo>
                  <a:lnTo>
                    <a:pt x="12201525" y="1638300"/>
                  </a:lnTo>
                  <a:lnTo>
                    <a:pt x="12211050" y="1638300"/>
                  </a:lnTo>
                  <a:lnTo>
                    <a:pt x="12211050" y="162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1638300"/>
            </a:xfrm>
            <a:custGeom>
              <a:avLst/>
              <a:gdLst/>
              <a:ahLst/>
              <a:cxnLst/>
              <a:rect l="l" t="t" r="r" b="b"/>
              <a:pathLst>
                <a:path w="9525" h="1638300">
                  <a:moveTo>
                    <a:pt x="0" y="1638299"/>
                  </a:moveTo>
                  <a:lnTo>
                    <a:pt x="0" y="0"/>
                  </a:lnTo>
                  <a:lnTo>
                    <a:pt x="9524" y="9524"/>
                  </a:lnTo>
                  <a:lnTo>
                    <a:pt x="9524" y="1628774"/>
                  </a:lnTo>
                  <a:lnTo>
                    <a:pt x="0" y="1638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pic>
          <p:nvPicPr>
            <p:cNvPr id="7" name="object 7"/>
            <p:cNvPicPr/>
            <p:nvPr/>
          </p:nvPicPr>
          <p:blipFill>
            <a:blip r:embed="rId2" cstate="print"/>
            <a:stretch>
              <a:fillRect/>
            </a:stretch>
          </p:blipFill>
          <p:spPr>
            <a:xfrm>
              <a:off x="981465" y="2394318"/>
              <a:ext cx="103240" cy="198704"/>
            </a:xfrm>
            <a:prstGeom prst="rect">
              <a:avLst/>
            </a:prstGeom>
          </p:spPr>
        </p:pic>
      </p:gr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CONFIGURATION</a:t>
            </a:r>
          </a:p>
        </p:txBody>
      </p:sp>
      <p:sp>
        <p:nvSpPr>
          <p:cNvPr id="9" name="object 9"/>
          <p:cNvSpPr txBox="1"/>
          <p:nvPr/>
        </p:nvSpPr>
        <p:spPr>
          <a:xfrm>
            <a:off x="949325" y="1625600"/>
            <a:ext cx="8857615" cy="991235"/>
          </a:xfrm>
          <a:prstGeom prst="rect">
            <a:avLst/>
          </a:prstGeom>
        </p:spPr>
        <p:txBody>
          <a:bodyPr vert="horz" wrap="square" lIns="0" tIns="31115" rIns="0" bIns="0" rtlCol="0">
            <a:spAutoFit/>
          </a:bodyPr>
          <a:lstStyle/>
          <a:p>
            <a:pPr marL="12700" marR="5080" indent="252095">
              <a:lnSpc>
                <a:spcPts val="1880"/>
              </a:lnSpc>
              <a:spcBef>
                <a:spcPts val="245"/>
              </a:spcBef>
            </a:pPr>
            <a:r>
              <a:rPr sz="1650" spc="245" dirty="0">
                <a:latin typeface="Tahoma"/>
                <a:cs typeface="Tahoma"/>
              </a:rPr>
              <a:t>kubectl</a:t>
            </a:r>
            <a:r>
              <a:rPr sz="1650" spc="484" dirty="0">
                <a:latin typeface="Tahoma"/>
                <a:cs typeface="Tahoma"/>
              </a:rPr>
              <a:t> </a:t>
            </a:r>
            <a:r>
              <a:rPr sz="1650" spc="225" dirty="0">
                <a:latin typeface="Tahoma"/>
                <a:cs typeface="Tahoma"/>
              </a:rPr>
              <a:t>autoscale</a:t>
            </a:r>
            <a:r>
              <a:rPr sz="1650" spc="484" dirty="0">
                <a:latin typeface="Tahoma"/>
                <a:cs typeface="Tahoma"/>
              </a:rPr>
              <a:t> </a:t>
            </a:r>
            <a:r>
              <a:rPr sz="1650" spc="135" dirty="0">
                <a:latin typeface="Tahoma"/>
                <a:cs typeface="Tahoma"/>
              </a:rPr>
              <a:t>deployment</a:t>
            </a:r>
            <a:r>
              <a:rPr sz="1650" spc="484" dirty="0">
                <a:latin typeface="Tahoma"/>
                <a:cs typeface="Tahoma"/>
              </a:rPr>
              <a:t> </a:t>
            </a:r>
            <a:r>
              <a:rPr sz="1650" spc="195" dirty="0">
                <a:latin typeface="Tahoma"/>
                <a:cs typeface="Tahoma"/>
              </a:rPr>
              <a:t>autosc</a:t>
            </a:r>
            <a:r>
              <a:rPr sz="1650" spc="484" dirty="0">
                <a:latin typeface="Tahoma"/>
                <a:cs typeface="Tahoma"/>
              </a:rPr>
              <a:t> </a:t>
            </a:r>
            <a:r>
              <a:rPr sz="1650" spc="180" dirty="0">
                <a:latin typeface="Tahoma"/>
                <a:cs typeface="Tahoma"/>
              </a:rPr>
              <a:t>--</a:t>
            </a:r>
            <a:r>
              <a:rPr sz="1650" spc="240" dirty="0">
                <a:latin typeface="Tahoma"/>
                <a:cs typeface="Tahoma"/>
              </a:rPr>
              <a:t>cpu-</a:t>
            </a:r>
            <a:r>
              <a:rPr sz="1650" spc="160" dirty="0">
                <a:latin typeface="Tahoma"/>
                <a:cs typeface="Tahoma"/>
              </a:rPr>
              <a:t>percent</a:t>
            </a:r>
            <a:r>
              <a:rPr sz="1650" spc="160" dirty="0">
                <a:solidFill>
                  <a:srgbClr val="996E3A"/>
                </a:solidFill>
                <a:latin typeface="Tahoma"/>
                <a:cs typeface="Tahoma"/>
              </a:rPr>
              <a:t>=</a:t>
            </a:r>
            <a:r>
              <a:rPr sz="1650" spc="160" dirty="0">
                <a:solidFill>
                  <a:srgbClr val="990054"/>
                </a:solidFill>
                <a:latin typeface="Tahoma"/>
                <a:cs typeface="Tahoma"/>
              </a:rPr>
              <a:t>60</a:t>
            </a:r>
            <a:r>
              <a:rPr sz="1650" spc="484" dirty="0">
                <a:solidFill>
                  <a:srgbClr val="990054"/>
                </a:solidFill>
                <a:latin typeface="Tahoma"/>
                <a:cs typeface="Tahoma"/>
              </a:rPr>
              <a:t> </a:t>
            </a:r>
            <a:r>
              <a:rPr sz="1650" spc="160" dirty="0">
                <a:solidFill>
                  <a:srgbClr val="ED9900"/>
                </a:solidFill>
                <a:latin typeface="Tahoma"/>
                <a:cs typeface="Tahoma"/>
              </a:rPr>
              <a:t>--</a:t>
            </a:r>
            <a:r>
              <a:rPr sz="1650" spc="114" dirty="0">
                <a:solidFill>
                  <a:srgbClr val="ED9900"/>
                </a:solidFill>
                <a:latin typeface="Tahoma"/>
                <a:cs typeface="Tahoma"/>
              </a:rPr>
              <a:t>min</a:t>
            </a:r>
            <a:r>
              <a:rPr sz="1650" spc="114" dirty="0">
                <a:solidFill>
                  <a:srgbClr val="996E3A"/>
                </a:solidFill>
                <a:latin typeface="Tahoma"/>
                <a:cs typeface="Tahoma"/>
              </a:rPr>
              <a:t>=</a:t>
            </a:r>
            <a:r>
              <a:rPr sz="1650" spc="114" dirty="0">
                <a:solidFill>
                  <a:srgbClr val="990054"/>
                </a:solidFill>
                <a:latin typeface="Tahoma"/>
                <a:cs typeface="Tahoma"/>
              </a:rPr>
              <a:t>1</a:t>
            </a:r>
            <a:r>
              <a:rPr sz="1650" spc="484" dirty="0">
                <a:solidFill>
                  <a:srgbClr val="990054"/>
                </a:solidFill>
                <a:latin typeface="Tahoma"/>
                <a:cs typeface="Tahoma"/>
              </a:rPr>
              <a:t> </a:t>
            </a:r>
            <a:r>
              <a:rPr sz="1650" spc="95" dirty="0">
                <a:solidFill>
                  <a:srgbClr val="ED9900"/>
                </a:solidFill>
                <a:latin typeface="Tahoma"/>
                <a:cs typeface="Tahoma"/>
              </a:rPr>
              <a:t>--</a:t>
            </a:r>
            <a:r>
              <a:rPr sz="1650" spc="60" dirty="0">
                <a:solidFill>
                  <a:srgbClr val="ED9900"/>
                </a:solidFill>
                <a:latin typeface="Tahoma"/>
                <a:cs typeface="Tahoma"/>
              </a:rPr>
              <a:t>max</a:t>
            </a:r>
            <a:r>
              <a:rPr sz="1650" spc="60" dirty="0">
                <a:solidFill>
                  <a:srgbClr val="996E3A"/>
                </a:solidFill>
                <a:latin typeface="Tahoma"/>
                <a:cs typeface="Tahoma"/>
              </a:rPr>
              <a:t>=</a:t>
            </a:r>
            <a:r>
              <a:rPr sz="1650" spc="60" dirty="0">
                <a:solidFill>
                  <a:srgbClr val="990054"/>
                </a:solidFill>
                <a:latin typeface="Tahoma"/>
                <a:cs typeface="Tahoma"/>
              </a:rPr>
              <a:t>5 </a:t>
            </a:r>
            <a:r>
              <a:rPr sz="1650" spc="245" dirty="0">
                <a:latin typeface="Tahoma"/>
                <a:cs typeface="Tahoma"/>
              </a:rPr>
              <a:t>horizontalpodautoscaler.autoscaling/autosc</a:t>
            </a:r>
            <a:r>
              <a:rPr sz="1650" spc="5" dirty="0">
                <a:latin typeface="Tahoma"/>
                <a:cs typeface="Tahoma"/>
              </a:rPr>
              <a:t>  </a:t>
            </a:r>
            <a:r>
              <a:rPr sz="1650" spc="204" dirty="0">
                <a:latin typeface="Tahoma"/>
                <a:cs typeface="Tahoma"/>
              </a:rPr>
              <a:t>autoscaled</a:t>
            </a:r>
            <a:endParaRPr sz="1650">
              <a:latin typeface="Tahoma"/>
              <a:cs typeface="Tahoma"/>
            </a:endParaRPr>
          </a:p>
          <a:p>
            <a:pPr marL="264795">
              <a:lnSpc>
                <a:spcPct val="100000"/>
              </a:lnSpc>
              <a:spcBef>
                <a:spcPts val="172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65" dirty="0">
                <a:latin typeface="Tahoma"/>
                <a:cs typeface="Tahoma"/>
              </a:rPr>
              <a:t>hpa</a:t>
            </a:r>
            <a:endParaRPr sz="1650">
              <a:latin typeface="Tahoma"/>
              <a:cs typeface="Tahoma"/>
            </a:endParaRPr>
          </a:p>
        </p:txBody>
      </p:sp>
      <p:graphicFrame>
        <p:nvGraphicFramePr>
          <p:cNvPr id="10" name="object 10"/>
          <p:cNvGraphicFramePr>
            <a:graphicFrameLocks noGrp="1"/>
          </p:cNvGraphicFramePr>
          <p:nvPr/>
        </p:nvGraphicFramePr>
        <p:xfrm>
          <a:off x="930275" y="2605840"/>
          <a:ext cx="10027918" cy="579755"/>
        </p:xfrm>
        <a:graphic>
          <a:graphicData uri="http://schemas.openxmlformats.org/drawingml/2006/table">
            <a:tbl>
              <a:tblPr firstRow="1" bandRow="1">
                <a:tableStyleId>{2D5ABB26-0587-4C30-8999-92F81FD0307C}</a:tableStyleId>
              </a:tblPr>
              <a:tblGrid>
                <a:gridCol w="1040765">
                  <a:extLst>
                    <a:ext uri="{9D8B030D-6E8A-4147-A177-3AD203B41FA5}">
                      <a16:colId xmlns:a16="http://schemas.microsoft.com/office/drawing/2014/main" val="20000"/>
                    </a:ext>
                  </a:extLst>
                </a:gridCol>
                <a:gridCol w="2522855">
                  <a:extLst>
                    <a:ext uri="{9D8B030D-6E8A-4147-A177-3AD203B41FA5}">
                      <a16:colId xmlns:a16="http://schemas.microsoft.com/office/drawing/2014/main" val="20001"/>
                    </a:ext>
                  </a:extLst>
                </a:gridCol>
                <a:gridCol w="1955164">
                  <a:extLst>
                    <a:ext uri="{9D8B030D-6E8A-4147-A177-3AD203B41FA5}">
                      <a16:colId xmlns:a16="http://schemas.microsoft.com/office/drawing/2014/main" val="20002"/>
                    </a:ext>
                  </a:extLst>
                </a:gridCol>
                <a:gridCol w="1261110">
                  <a:extLst>
                    <a:ext uri="{9D8B030D-6E8A-4147-A177-3AD203B41FA5}">
                      <a16:colId xmlns:a16="http://schemas.microsoft.com/office/drawing/2014/main" val="20003"/>
                    </a:ext>
                  </a:extLst>
                </a:gridCol>
                <a:gridCol w="1261109">
                  <a:extLst>
                    <a:ext uri="{9D8B030D-6E8A-4147-A177-3AD203B41FA5}">
                      <a16:colId xmlns:a16="http://schemas.microsoft.com/office/drawing/2014/main" val="20004"/>
                    </a:ext>
                  </a:extLst>
                </a:gridCol>
                <a:gridCol w="1387475">
                  <a:extLst>
                    <a:ext uri="{9D8B030D-6E8A-4147-A177-3AD203B41FA5}">
                      <a16:colId xmlns:a16="http://schemas.microsoft.com/office/drawing/2014/main" val="20005"/>
                    </a:ext>
                  </a:extLst>
                </a:gridCol>
                <a:gridCol w="599440">
                  <a:extLst>
                    <a:ext uri="{9D8B030D-6E8A-4147-A177-3AD203B41FA5}">
                      <a16:colId xmlns:a16="http://schemas.microsoft.com/office/drawing/2014/main" val="20006"/>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252095">
                        <a:lnSpc>
                          <a:spcPts val="1800"/>
                        </a:lnSpc>
                      </a:pPr>
                      <a:r>
                        <a:rPr sz="1650" spc="-10" dirty="0">
                          <a:latin typeface="Tahoma"/>
                          <a:cs typeface="Tahoma"/>
                        </a:rPr>
                        <a:t>REFERENCE</a:t>
                      </a:r>
                      <a:endParaRPr sz="1650">
                        <a:latin typeface="Tahoma"/>
                        <a:cs typeface="Tahoma"/>
                      </a:endParaRPr>
                    </a:p>
                  </a:txBody>
                  <a:tcPr marL="0" marR="0" marT="0" marB="0"/>
                </a:tc>
                <a:tc>
                  <a:txBody>
                    <a:bodyPr/>
                    <a:lstStyle/>
                    <a:p>
                      <a:pPr marL="125730">
                        <a:lnSpc>
                          <a:spcPts val="1800"/>
                        </a:lnSpc>
                      </a:pPr>
                      <a:r>
                        <a:rPr sz="1650" spc="-10" dirty="0">
                          <a:latin typeface="Tahoma"/>
                          <a:cs typeface="Tahoma"/>
                        </a:rPr>
                        <a:t>TARGETS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MINPODS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MAXPODS</a:t>
                      </a:r>
                      <a:endParaRPr sz="1650">
                        <a:latin typeface="Tahoma"/>
                        <a:cs typeface="Tahoma"/>
                      </a:endParaRPr>
                    </a:p>
                  </a:txBody>
                  <a:tcPr marL="0" marR="0" marT="0" marB="0"/>
                </a:tc>
                <a:tc>
                  <a:txBody>
                    <a:bodyPr/>
                    <a:lstStyle/>
                    <a:p>
                      <a:pPr marL="189230">
                        <a:lnSpc>
                          <a:spcPts val="1800"/>
                        </a:lnSpc>
                      </a:pPr>
                      <a:r>
                        <a:rPr sz="1650" spc="80" dirty="0">
                          <a:latin typeface="Tahoma"/>
                          <a:cs typeface="Tahoma"/>
                        </a:rPr>
                        <a:t>REPLICAS</a:t>
                      </a:r>
                      <a:endParaRPr sz="1650">
                        <a:latin typeface="Tahoma"/>
                        <a:cs typeface="Tahoma"/>
                      </a:endParaRPr>
                    </a:p>
                  </a:txBody>
                  <a:tcPr marL="0" marR="0" marT="0" marB="0"/>
                </a:tc>
                <a:tc>
                  <a:txBody>
                    <a:bodyPr/>
                    <a:lstStyle/>
                    <a:p>
                      <a:pPr marR="24130" algn="r">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185" dirty="0">
                          <a:latin typeface="Tahoma"/>
                          <a:cs typeface="Tahoma"/>
                        </a:rPr>
                        <a:t>autosc</a:t>
                      </a:r>
                      <a:endParaRPr sz="1650">
                        <a:latin typeface="Tahoma"/>
                        <a:cs typeface="Tahoma"/>
                      </a:endParaRPr>
                    </a:p>
                  </a:txBody>
                  <a:tcPr marL="0" marR="0" marT="0" marB="0"/>
                </a:tc>
                <a:tc>
                  <a:txBody>
                    <a:bodyPr/>
                    <a:lstStyle/>
                    <a:p>
                      <a:pPr marL="252095">
                        <a:lnSpc>
                          <a:spcPts val="1839"/>
                        </a:lnSpc>
                      </a:pPr>
                      <a:r>
                        <a:rPr sz="1650" spc="145" dirty="0">
                          <a:latin typeface="Tahoma"/>
                          <a:cs typeface="Tahoma"/>
                        </a:rPr>
                        <a:t>Deployment/autosc</a:t>
                      </a:r>
                      <a:endParaRPr sz="1650">
                        <a:latin typeface="Tahoma"/>
                        <a:cs typeface="Tahoma"/>
                      </a:endParaRPr>
                    </a:p>
                  </a:txBody>
                  <a:tcPr marL="0" marR="0" marT="0" marB="0"/>
                </a:tc>
                <a:tc>
                  <a:txBody>
                    <a:bodyPr/>
                    <a:lstStyle/>
                    <a:p>
                      <a:pPr marL="125730">
                        <a:lnSpc>
                          <a:spcPts val="1839"/>
                        </a:lnSpc>
                      </a:pPr>
                      <a:r>
                        <a:rPr sz="1650" spc="-10" dirty="0">
                          <a:latin typeface="Tahoma"/>
                          <a:cs typeface="Tahoma"/>
                        </a:rPr>
                        <a:t>&lt;unknown&gt;/60%</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1</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5</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R="24130" algn="r">
                        <a:lnSpc>
                          <a:spcPts val="1839"/>
                        </a:lnSpc>
                      </a:pPr>
                      <a:r>
                        <a:rPr sz="1650" spc="114" dirty="0">
                          <a:latin typeface="Tahoma"/>
                          <a:cs typeface="Tahoma"/>
                        </a:rPr>
                        <a:t>28s</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45681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3305175"/>
            <a:chOff x="809624" y="2105024"/>
            <a:chExt cx="12211050" cy="3305175"/>
          </a:xfrm>
        </p:grpSpPr>
        <p:sp>
          <p:nvSpPr>
            <p:cNvPr id="4" name="object 4"/>
            <p:cNvSpPr/>
            <p:nvPr/>
          </p:nvSpPr>
          <p:spPr>
            <a:xfrm>
              <a:off x="809612" y="2105024"/>
              <a:ext cx="12211050" cy="3305175"/>
            </a:xfrm>
            <a:custGeom>
              <a:avLst/>
              <a:gdLst/>
              <a:ahLst/>
              <a:cxnLst/>
              <a:rect l="l" t="t" r="r" b="b"/>
              <a:pathLst>
                <a:path w="12211050" h="3305175">
                  <a:moveTo>
                    <a:pt x="12211050" y="0"/>
                  </a:moveTo>
                  <a:lnTo>
                    <a:pt x="12201525" y="0"/>
                  </a:lnTo>
                  <a:lnTo>
                    <a:pt x="12201525" y="3295650"/>
                  </a:lnTo>
                  <a:lnTo>
                    <a:pt x="0" y="3295650"/>
                  </a:lnTo>
                  <a:lnTo>
                    <a:pt x="0" y="3305175"/>
                  </a:lnTo>
                  <a:lnTo>
                    <a:pt x="12201525" y="3305175"/>
                  </a:lnTo>
                  <a:lnTo>
                    <a:pt x="12211050" y="3305175"/>
                  </a:lnTo>
                  <a:lnTo>
                    <a:pt x="12211050" y="3295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3305175"/>
            </a:xfrm>
            <a:custGeom>
              <a:avLst/>
              <a:gdLst/>
              <a:ahLst/>
              <a:cxnLst/>
              <a:rect l="l" t="t" r="r" b="b"/>
              <a:pathLst>
                <a:path w="9525" h="3305175">
                  <a:moveTo>
                    <a:pt x="0" y="3305174"/>
                  </a:moveTo>
                  <a:lnTo>
                    <a:pt x="0" y="0"/>
                  </a:lnTo>
                  <a:lnTo>
                    <a:pt x="9524" y="9524"/>
                  </a:lnTo>
                  <a:lnTo>
                    <a:pt x="9524" y="3295649"/>
                  </a:lnTo>
                  <a:lnTo>
                    <a:pt x="0" y="33051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AUTOSCALING</a:t>
            </a:r>
            <a:r>
              <a:rPr spc="-120" dirty="0"/>
              <a:t> </a:t>
            </a:r>
            <a:r>
              <a:rPr spc="-114" dirty="0"/>
              <a:t>DESCRIPTOR:</a:t>
            </a:r>
            <a:r>
              <a:rPr spc="-120" dirty="0"/>
              <a:t> </a:t>
            </a:r>
            <a:r>
              <a:rPr spc="110" dirty="0"/>
              <a:t>V1</a:t>
            </a:r>
          </a:p>
        </p:txBody>
      </p:sp>
      <p:sp>
        <p:nvSpPr>
          <p:cNvPr id="7" name="object 7"/>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spc="60" dirty="0">
                <a:solidFill>
                  <a:srgbClr val="333333"/>
                </a:solidFill>
              </a:rPr>
              <a:t>In</a:t>
            </a:r>
            <a:r>
              <a:rPr u="none" spc="-30" dirty="0">
                <a:solidFill>
                  <a:srgbClr val="333333"/>
                </a:solidFill>
              </a:rPr>
              <a:t> </a:t>
            </a:r>
            <a:r>
              <a:rPr u="none" spc="295" dirty="0">
                <a:latin typeface="Tahoma"/>
                <a:cs typeface="Tahoma"/>
              </a:rPr>
              <a:t>autoscaling/v1</a:t>
            </a:r>
            <a:r>
              <a:rPr u="none" spc="-45" dirty="0">
                <a:latin typeface="Tahoma"/>
                <a:cs typeface="Tahoma"/>
              </a:rPr>
              <a:t> </a:t>
            </a:r>
            <a:r>
              <a:rPr u="none" dirty="0">
                <a:solidFill>
                  <a:srgbClr val="333333"/>
                </a:solidFill>
              </a:rPr>
              <a:t>version,</a:t>
            </a:r>
            <a:r>
              <a:rPr u="none" spc="-30" dirty="0">
                <a:solidFill>
                  <a:srgbClr val="333333"/>
                </a:solidFill>
              </a:rPr>
              <a:t> </a:t>
            </a:r>
            <a:r>
              <a:rPr u="none" dirty="0">
                <a:solidFill>
                  <a:srgbClr val="333333"/>
                </a:solidFill>
              </a:rPr>
              <a:t>only</a:t>
            </a:r>
            <a:r>
              <a:rPr u="none" spc="-25" dirty="0">
                <a:solidFill>
                  <a:srgbClr val="333333"/>
                </a:solidFill>
              </a:rPr>
              <a:t> </a:t>
            </a:r>
            <a:r>
              <a:rPr u="none" spc="65" dirty="0">
                <a:solidFill>
                  <a:srgbClr val="333333"/>
                </a:solidFill>
              </a:rPr>
              <a:t>cpu</a:t>
            </a:r>
            <a:r>
              <a:rPr u="none" spc="-30" dirty="0">
                <a:solidFill>
                  <a:srgbClr val="333333"/>
                </a:solidFill>
              </a:rPr>
              <a:t> </a:t>
            </a:r>
            <a:r>
              <a:rPr u="none" spc="80" dirty="0">
                <a:solidFill>
                  <a:srgbClr val="333333"/>
                </a:solidFill>
              </a:rPr>
              <a:t>usage</a:t>
            </a:r>
            <a:r>
              <a:rPr u="none" spc="-25" dirty="0">
                <a:solidFill>
                  <a:srgbClr val="333333"/>
                </a:solidFill>
              </a:rPr>
              <a:t> </a:t>
            </a:r>
            <a:r>
              <a:rPr u="none" dirty="0">
                <a:solidFill>
                  <a:srgbClr val="333333"/>
                </a:solidFill>
              </a:rPr>
              <a:t>is</a:t>
            </a:r>
            <a:r>
              <a:rPr u="none" spc="-25" dirty="0">
                <a:solidFill>
                  <a:srgbClr val="333333"/>
                </a:solidFill>
              </a:rPr>
              <a:t> </a:t>
            </a:r>
            <a:r>
              <a:rPr u="none" spc="40" dirty="0">
                <a:solidFill>
                  <a:srgbClr val="333333"/>
                </a:solidFill>
              </a:rPr>
              <a:t>supported:</a:t>
            </a:r>
          </a:p>
          <a:p>
            <a:pPr>
              <a:lnSpc>
                <a:spcPct val="100000"/>
              </a:lnSpc>
              <a:spcBef>
                <a:spcPts val="290"/>
              </a:spcBef>
            </a:pPr>
            <a:endParaRPr u="none" spc="40" dirty="0">
              <a:solidFill>
                <a:srgbClr val="333333"/>
              </a:solidFill>
            </a:endParaRPr>
          </a:p>
          <a:p>
            <a:pPr marL="142240">
              <a:lnSpc>
                <a:spcPts val="1925"/>
              </a:lnSpc>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240" marR="8382634">
              <a:lnSpc>
                <a:spcPts val="1880"/>
              </a:lnSpc>
              <a:spcBef>
                <a:spcPts val="95"/>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220" dirty="0">
                <a:solidFill>
                  <a:srgbClr val="000000"/>
                </a:solidFill>
                <a:latin typeface="Tahoma"/>
                <a:cs typeface="Tahoma"/>
              </a:rPr>
              <a:t>autoscaling/v1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210" dirty="0">
                <a:solidFill>
                  <a:srgbClr val="000000"/>
                </a:solidFill>
                <a:latin typeface="Tahoma"/>
                <a:cs typeface="Tahoma"/>
              </a:rPr>
              <a:t>HorizontalPodAutoscaler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85" dirty="0">
                <a:solidFill>
                  <a:srgbClr val="000000"/>
                </a:solidFill>
                <a:latin typeface="Tahoma"/>
                <a:cs typeface="Tahoma"/>
              </a:rPr>
              <a:t>autosc</a:t>
            </a:r>
            <a:endParaRPr sz="1650">
              <a:latin typeface="Tahoma"/>
              <a:cs typeface="Tahoma"/>
            </a:endParaRPr>
          </a:p>
          <a:p>
            <a:pPr marL="142240">
              <a:lnSpc>
                <a:spcPts val="1875"/>
              </a:lnSpc>
            </a:pP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875"/>
              </a:lnSpc>
            </a:pPr>
            <a:r>
              <a:rPr sz="1650" u="none" spc="190" dirty="0">
                <a:solidFill>
                  <a:srgbClr val="0077AA"/>
                </a:solidFill>
                <a:latin typeface="Tahoma"/>
                <a:cs typeface="Tahoma"/>
              </a:rPr>
              <a:t>maxReplicas</a:t>
            </a:r>
            <a:r>
              <a:rPr sz="1650" u="none" spc="190" dirty="0">
                <a:solidFill>
                  <a:srgbClr val="999999"/>
                </a:solidFill>
                <a:latin typeface="Tahoma"/>
                <a:cs typeface="Tahoma"/>
              </a:rPr>
              <a:t>:</a:t>
            </a:r>
            <a:r>
              <a:rPr sz="1650" u="none" spc="480" dirty="0">
                <a:solidFill>
                  <a:srgbClr val="999999"/>
                </a:solidFill>
                <a:latin typeface="Tahoma"/>
                <a:cs typeface="Tahoma"/>
              </a:rPr>
              <a:t> </a:t>
            </a:r>
            <a:r>
              <a:rPr sz="1650" u="none" spc="40" dirty="0">
                <a:solidFill>
                  <a:srgbClr val="990054"/>
                </a:solidFill>
                <a:latin typeface="Tahoma"/>
                <a:cs typeface="Tahoma"/>
              </a:rPr>
              <a:t>5</a:t>
            </a:r>
            <a:endParaRPr sz="1650">
              <a:latin typeface="Tahoma"/>
              <a:cs typeface="Tahoma"/>
            </a:endParaRPr>
          </a:p>
          <a:p>
            <a:pPr marL="394970" marR="9896475">
              <a:lnSpc>
                <a:spcPts val="1880"/>
              </a:lnSpc>
              <a:spcBef>
                <a:spcPts val="90"/>
              </a:spcBef>
            </a:pPr>
            <a:r>
              <a:rPr sz="1650" u="none" spc="225" dirty="0">
                <a:solidFill>
                  <a:srgbClr val="0077AA"/>
                </a:solidFill>
                <a:latin typeface="Tahoma"/>
                <a:cs typeface="Tahoma"/>
              </a:rPr>
              <a:t>minReplicas</a:t>
            </a:r>
            <a:r>
              <a:rPr sz="1650" u="none" spc="225" dirty="0">
                <a:solidFill>
                  <a:srgbClr val="999999"/>
                </a:solidFill>
                <a:latin typeface="Tahoma"/>
                <a:cs typeface="Tahoma"/>
              </a:rPr>
              <a:t>:</a:t>
            </a:r>
            <a:r>
              <a:rPr sz="1650" u="none" spc="495" dirty="0">
                <a:solidFill>
                  <a:srgbClr val="999999"/>
                </a:solidFill>
                <a:latin typeface="Tahoma"/>
                <a:cs typeface="Tahoma"/>
              </a:rPr>
              <a:t> </a:t>
            </a:r>
            <a:r>
              <a:rPr sz="1650" u="none" spc="40" dirty="0">
                <a:solidFill>
                  <a:srgbClr val="990054"/>
                </a:solidFill>
                <a:latin typeface="Tahoma"/>
                <a:cs typeface="Tahoma"/>
              </a:rPr>
              <a:t>1 </a:t>
            </a:r>
            <a:r>
              <a:rPr sz="1650" u="none" spc="225" dirty="0">
                <a:solidFill>
                  <a:srgbClr val="0077AA"/>
                </a:solidFill>
                <a:latin typeface="Tahoma"/>
                <a:cs typeface="Tahoma"/>
              </a:rPr>
              <a:t>scaleTargetRef</a:t>
            </a:r>
            <a:r>
              <a:rPr sz="1650" u="none" spc="225" dirty="0">
                <a:solidFill>
                  <a:srgbClr val="999999"/>
                </a:solidFill>
                <a:latin typeface="Tahoma"/>
                <a:cs typeface="Tahoma"/>
              </a:rPr>
              <a:t>:</a:t>
            </a:r>
            <a:endParaRPr sz="1650">
              <a:latin typeface="Tahoma"/>
              <a:cs typeface="Tahoma"/>
            </a:endParaRPr>
          </a:p>
          <a:p>
            <a:pPr marL="647065">
              <a:lnSpc>
                <a:spcPts val="1770"/>
              </a:lnSpc>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55" dirty="0">
                <a:solidFill>
                  <a:srgbClr val="000000"/>
                </a:solidFill>
                <a:latin typeface="Tahoma"/>
                <a:cs typeface="Tahoma"/>
              </a:rPr>
              <a:t>apps/v1</a:t>
            </a:r>
            <a:endParaRPr sz="1650">
              <a:latin typeface="Tahoma"/>
              <a:cs typeface="Tahoma"/>
            </a:endParaRPr>
          </a:p>
          <a:p>
            <a:pPr marL="647065" marR="9518015">
              <a:lnSpc>
                <a:spcPts val="1880"/>
              </a:lnSpc>
              <a:spcBef>
                <a:spcPts val="95"/>
              </a:spcBef>
            </a:pP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100" dirty="0">
                <a:solidFill>
                  <a:srgbClr val="000000"/>
                </a:solidFill>
                <a:latin typeface="Tahoma"/>
                <a:cs typeface="Tahoma"/>
              </a:rPr>
              <a:t>Deployment </a:t>
            </a: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85" dirty="0">
                <a:solidFill>
                  <a:srgbClr val="000000"/>
                </a:solidFill>
                <a:latin typeface="Tahoma"/>
                <a:cs typeface="Tahoma"/>
              </a:rPr>
              <a:t>autosc</a:t>
            </a:r>
            <a:endParaRPr sz="1650">
              <a:latin typeface="Tahoma"/>
              <a:cs typeface="Tahoma"/>
            </a:endParaRPr>
          </a:p>
          <a:p>
            <a:pPr marL="394970">
              <a:lnSpc>
                <a:spcPts val="1825"/>
              </a:lnSpc>
            </a:pPr>
            <a:r>
              <a:rPr sz="1650" u="none" spc="245" dirty="0">
                <a:solidFill>
                  <a:srgbClr val="0077AA"/>
                </a:solidFill>
                <a:latin typeface="Tahoma"/>
                <a:cs typeface="Tahoma"/>
              </a:rPr>
              <a:t>targetCPUUtilizationPercentage</a:t>
            </a:r>
            <a:r>
              <a:rPr sz="1650" u="none" spc="245" dirty="0">
                <a:solidFill>
                  <a:srgbClr val="999999"/>
                </a:solidFill>
                <a:latin typeface="Tahoma"/>
                <a:cs typeface="Tahoma"/>
              </a:rPr>
              <a:t>:</a:t>
            </a:r>
            <a:r>
              <a:rPr sz="1650" u="none" spc="495" dirty="0">
                <a:solidFill>
                  <a:srgbClr val="999999"/>
                </a:solidFill>
                <a:latin typeface="Tahoma"/>
                <a:cs typeface="Tahoma"/>
              </a:rPr>
              <a:t> </a:t>
            </a:r>
            <a:r>
              <a:rPr sz="1650" u="none" spc="65" dirty="0">
                <a:solidFill>
                  <a:srgbClr val="990054"/>
                </a:solidFill>
                <a:latin typeface="Tahoma"/>
                <a:cs typeface="Tahoma"/>
              </a:rPr>
              <a:t>60</a:t>
            </a:r>
            <a:endParaRPr sz="1650">
              <a:latin typeface="Tahoma"/>
              <a:cs typeface="Tahoma"/>
            </a:endParaRPr>
          </a:p>
        </p:txBody>
      </p:sp>
    </p:spTree>
    <p:extLst>
      <p:ext uri="{BB962C8B-B14F-4D97-AF65-F5344CB8AC3E}">
        <p14:creationId xmlns:p14="http://schemas.microsoft.com/office/powerpoint/2010/main" val="17769494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3717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371724"/>
            <a:ext cx="12211050" cy="4257675"/>
            <a:chOff x="809624" y="2371724"/>
            <a:chExt cx="12211050" cy="4257675"/>
          </a:xfrm>
        </p:grpSpPr>
        <p:sp>
          <p:nvSpPr>
            <p:cNvPr id="4" name="object 4"/>
            <p:cNvSpPr/>
            <p:nvPr/>
          </p:nvSpPr>
          <p:spPr>
            <a:xfrm>
              <a:off x="809612" y="2371724"/>
              <a:ext cx="12211050" cy="4257675"/>
            </a:xfrm>
            <a:custGeom>
              <a:avLst/>
              <a:gdLst/>
              <a:ahLst/>
              <a:cxnLst/>
              <a:rect l="l" t="t" r="r" b="b"/>
              <a:pathLst>
                <a:path w="12211050" h="4257675">
                  <a:moveTo>
                    <a:pt x="12211050" y="0"/>
                  </a:moveTo>
                  <a:lnTo>
                    <a:pt x="12201525" y="0"/>
                  </a:lnTo>
                  <a:lnTo>
                    <a:pt x="12201525" y="4248150"/>
                  </a:lnTo>
                  <a:lnTo>
                    <a:pt x="0" y="4248150"/>
                  </a:lnTo>
                  <a:lnTo>
                    <a:pt x="0" y="4257675"/>
                  </a:lnTo>
                  <a:lnTo>
                    <a:pt x="12201525" y="4257675"/>
                  </a:lnTo>
                  <a:lnTo>
                    <a:pt x="12211050" y="4257675"/>
                  </a:lnTo>
                  <a:lnTo>
                    <a:pt x="12211050" y="424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371724"/>
              <a:ext cx="9525" cy="4257675"/>
            </a:xfrm>
            <a:custGeom>
              <a:avLst/>
              <a:gdLst/>
              <a:ahLst/>
              <a:cxnLst/>
              <a:rect l="l" t="t" r="r" b="b"/>
              <a:pathLst>
                <a:path w="9525" h="4257675">
                  <a:moveTo>
                    <a:pt x="0" y="4257674"/>
                  </a:moveTo>
                  <a:lnTo>
                    <a:pt x="0" y="0"/>
                  </a:lnTo>
                  <a:lnTo>
                    <a:pt x="9524" y="9524"/>
                  </a:lnTo>
                  <a:lnTo>
                    <a:pt x="9524" y="4248149"/>
                  </a:lnTo>
                  <a:lnTo>
                    <a:pt x="0" y="425767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AUTOSCALING</a:t>
            </a:r>
            <a:r>
              <a:rPr spc="-90" dirty="0"/>
              <a:t> </a:t>
            </a:r>
            <a:r>
              <a:rPr spc="-114" dirty="0"/>
              <a:t>DESCRIPTOR:</a:t>
            </a:r>
            <a:r>
              <a:rPr spc="-85" dirty="0"/>
              <a:t> </a:t>
            </a:r>
            <a:r>
              <a:rPr spc="135" dirty="0"/>
              <a:t>V2</a:t>
            </a:r>
            <a:r>
              <a:rPr spc="-90" dirty="0"/>
              <a:t> </a:t>
            </a:r>
            <a:r>
              <a:rPr spc="100" dirty="0"/>
              <a:t>1/2</a:t>
            </a:r>
          </a:p>
        </p:txBody>
      </p:sp>
      <p:sp>
        <p:nvSpPr>
          <p:cNvPr id="7" name="object 7"/>
          <p:cNvSpPr txBox="1"/>
          <p:nvPr/>
        </p:nvSpPr>
        <p:spPr>
          <a:xfrm>
            <a:off x="796924" y="1511300"/>
            <a:ext cx="12214225" cy="5020310"/>
          </a:xfrm>
          <a:prstGeom prst="rect">
            <a:avLst/>
          </a:prstGeom>
        </p:spPr>
        <p:txBody>
          <a:bodyPr vert="horz" wrap="square" lIns="0" tIns="50800" rIns="0" bIns="0" rtlCol="0">
            <a:spAutoFit/>
          </a:bodyPr>
          <a:lstStyle/>
          <a:p>
            <a:pPr marL="12700" marR="1169670">
              <a:lnSpc>
                <a:spcPts val="2250"/>
              </a:lnSpc>
              <a:spcBef>
                <a:spcPts val="400"/>
              </a:spcBef>
            </a:pPr>
            <a:r>
              <a:rPr sz="2100" spc="60" dirty="0">
                <a:solidFill>
                  <a:srgbClr val="333333"/>
                </a:solidFill>
                <a:latin typeface="Trebuchet MS"/>
                <a:cs typeface="Trebuchet MS"/>
              </a:rPr>
              <a:t>In</a:t>
            </a:r>
            <a:r>
              <a:rPr sz="2100" spc="-60" dirty="0">
                <a:solidFill>
                  <a:srgbClr val="333333"/>
                </a:solidFill>
                <a:latin typeface="Trebuchet MS"/>
                <a:cs typeface="Trebuchet MS"/>
              </a:rPr>
              <a:t> </a:t>
            </a:r>
            <a:r>
              <a:rPr sz="2100" spc="295" dirty="0">
                <a:solidFill>
                  <a:srgbClr val="ED2137"/>
                </a:solidFill>
                <a:latin typeface="Tahoma"/>
                <a:cs typeface="Tahoma"/>
              </a:rPr>
              <a:t>autoscaling/v2</a:t>
            </a:r>
            <a:r>
              <a:rPr sz="2100" spc="-80" dirty="0">
                <a:solidFill>
                  <a:srgbClr val="ED2137"/>
                </a:solidFill>
                <a:latin typeface="Tahoma"/>
                <a:cs typeface="Tahoma"/>
              </a:rPr>
              <a:t> </a:t>
            </a:r>
            <a:r>
              <a:rPr sz="2100" spc="55" dirty="0">
                <a:solidFill>
                  <a:srgbClr val="333333"/>
                </a:solidFill>
                <a:latin typeface="Trebuchet MS"/>
                <a:cs typeface="Trebuchet MS"/>
              </a:rPr>
              <a:t>version</a:t>
            </a:r>
            <a:r>
              <a:rPr sz="2100" spc="-55" dirty="0">
                <a:solidFill>
                  <a:srgbClr val="333333"/>
                </a:solidFill>
                <a:latin typeface="Trebuchet MS"/>
                <a:cs typeface="Trebuchet MS"/>
              </a:rPr>
              <a:t> </a:t>
            </a:r>
            <a:r>
              <a:rPr sz="2100" dirty="0">
                <a:solidFill>
                  <a:srgbClr val="333333"/>
                </a:solidFill>
                <a:latin typeface="Trebuchet MS"/>
                <a:cs typeface="Trebuchet MS"/>
              </a:rPr>
              <a:t>(k8s</a:t>
            </a:r>
            <a:r>
              <a:rPr sz="2100" spc="-60" dirty="0">
                <a:solidFill>
                  <a:srgbClr val="333333"/>
                </a:solidFill>
                <a:latin typeface="Trebuchet MS"/>
                <a:cs typeface="Trebuchet MS"/>
              </a:rPr>
              <a:t> </a:t>
            </a:r>
            <a:r>
              <a:rPr sz="2100" spc="95" dirty="0">
                <a:solidFill>
                  <a:srgbClr val="333333"/>
                </a:solidFill>
                <a:latin typeface="Trebuchet MS"/>
                <a:cs typeface="Trebuchet MS"/>
              </a:rPr>
              <a:t>&gt;=</a:t>
            </a:r>
            <a:r>
              <a:rPr sz="2100" spc="-60" dirty="0">
                <a:solidFill>
                  <a:srgbClr val="333333"/>
                </a:solidFill>
                <a:latin typeface="Trebuchet MS"/>
                <a:cs typeface="Trebuchet MS"/>
              </a:rPr>
              <a:t> </a:t>
            </a:r>
            <a:r>
              <a:rPr sz="2100" spc="-65" dirty="0">
                <a:solidFill>
                  <a:srgbClr val="ED2137"/>
                </a:solidFill>
                <a:latin typeface="Trebuchet MS"/>
                <a:cs typeface="Trebuchet MS"/>
              </a:rPr>
              <a:t>1.23</a:t>
            </a:r>
            <a:r>
              <a:rPr sz="2100" spc="-65" dirty="0">
                <a:solidFill>
                  <a:srgbClr val="333333"/>
                </a:solidFill>
                <a:latin typeface="Trebuchet MS"/>
                <a:cs typeface="Trebuchet MS"/>
              </a:rPr>
              <a:t>),</a:t>
            </a:r>
            <a:r>
              <a:rPr sz="2100" spc="-55" dirty="0">
                <a:solidFill>
                  <a:srgbClr val="333333"/>
                </a:solidFill>
                <a:latin typeface="Trebuchet MS"/>
                <a:cs typeface="Trebuchet MS"/>
              </a:rPr>
              <a:t> </a:t>
            </a:r>
            <a:r>
              <a:rPr sz="2100" spc="80" dirty="0">
                <a:solidFill>
                  <a:srgbClr val="333333"/>
                </a:solidFill>
                <a:latin typeface="Trebuchet MS"/>
                <a:cs typeface="Trebuchet MS"/>
              </a:rPr>
              <a:t>cpu+memory</a:t>
            </a:r>
            <a:r>
              <a:rPr sz="2100" spc="-60" dirty="0">
                <a:solidFill>
                  <a:srgbClr val="333333"/>
                </a:solidFill>
                <a:latin typeface="Trebuchet MS"/>
                <a:cs typeface="Trebuchet MS"/>
              </a:rPr>
              <a:t> </a:t>
            </a:r>
            <a:r>
              <a:rPr sz="2100" dirty="0">
                <a:solidFill>
                  <a:srgbClr val="333333"/>
                </a:solidFill>
                <a:latin typeface="Trebuchet MS"/>
                <a:cs typeface="Trebuchet MS"/>
              </a:rPr>
              <a:t>are</a:t>
            </a:r>
            <a:r>
              <a:rPr sz="2100" spc="-60" dirty="0">
                <a:solidFill>
                  <a:srgbClr val="333333"/>
                </a:solidFill>
                <a:latin typeface="Trebuchet MS"/>
                <a:cs typeface="Trebuchet MS"/>
              </a:rPr>
              <a:t> </a:t>
            </a:r>
            <a:r>
              <a:rPr sz="2100" spc="70" dirty="0">
                <a:solidFill>
                  <a:srgbClr val="333333"/>
                </a:solidFill>
                <a:latin typeface="Trebuchet MS"/>
                <a:cs typeface="Trebuchet MS"/>
              </a:rPr>
              <a:t>supported</a:t>
            </a:r>
            <a:r>
              <a:rPr sz="2100" spc="-55" dirty="0">
                <a:solidFill>
                  <a:srgbClr val="333333"/>
                </a:solidFill>
                <a:latin typeface="Trebuchet MS"/>
                <a:cs typeface="Trebuchet MS"/>
              </a:rPr>
              <a:t> </a:t>
            </a:r>
            <a:r>
              <a:rPr sz="2100" spc="105" dirty="0">
                <a:solidFill>
                  <a:srgbClr val="333333"/>
                </a:solidFill>
                <a:latin typeface="Trebuchet MS"/>
                <a:cs typeface="Trebuchet MS"/>
              </a:rPr>
              <a:t>as</a:t>
            </a:r>
            <a:r>
              <a:rPr sz="2100" spc="-60" dirty="0">
                <a:solidFill>
                  <a:srgbClr val="333333"/>
                </a:solidFill>
                <a:latin typeface="Trebuchet MS"/>
                <a:cs typeface="Trebuchet MS"/>
              </a:rPr>
              <a:t> </a:t>
            </a:r>
            <a:r>
              <a:rPr sz="2100" spc="-20" dirty="0">
                <a:solidFill>
                  <a:srgbClr val="333333"/>
                </a:solidFill>
                <a:latin typeface="Trebuchet MS"/>
                <a:cs typeface="Trebuchet MS"/>
              </a:rPr>
              <a:t>well</a:t>
            </a:r>
            <a:r>
              <a:rPr sz="2100" spc="-60" dirty="0">
                <a:solidFill>
                  <a:srgbClr val="333333"/>
                </a:solidFill>
                <a:latin typeface="Trebuchet MS"/>
                <a:cs typeface="Trebuchet MS"/>
              </a:rPr>
              <a:t> </a:t>
            </a:r>
            <a:r>
              <a:rPr sz="2100" spc="105" dirty="0">
                <a:solidFill>
                  <a:srgbClr val="333333"/>
                </a:solidFill>
                <a:latin typeface="Trebuchet MS"/>
                <a:cs typeface="Trebuchet MS"/>
              </a:rPr>
              <a:t>as</a:t>
            </a:r>
            <a:r>
              <a:rPr sz="2100" spc="-55" dirty="0">
                <a:solidFill>
                  <a:srgbClr val="333333"/>
                </a:solidFill>
                <a:latin typeface="Trebuchet MS"/>
                <a:cs typeface="Trebuchet MS"/>
              </a:rPr>
              <a:t> </a:t>
            </a:r>
            <a:r>
              <a:rPr sz="2100" spc="50" dirty="0">
                <a:solidFill>
                  <a:srgbClr val="333333"/>
                </a:solidFill>
                <a:latin typeface="Trebuchet MS"/>
                <a:cs typeface="Trebuchet MS"/>
              </a:rPr>
              <a:t>custom </a:t>
            </a:r>
            <a:r>
              <a:rPr sz="2100" spc="-10" dirty="0">
                <a:solidFill>
                  <a:srgbClr val="333333"/>
                </a:solidFill>
                <a:latin typeface="Trebuchet MS"/>
                <a:cs typeface="Trebuchet MS"/>
              </a:rPr>
              <a:t>metrics:</a:t>
            </a:r>
            <a:endParaRPr sz="2100">
              <a:latin typeface="Trebuchet MS"/>
              <a:cs typeface="Trebuchet MS"/>
            </a:endParaRPr>
          </a:p>
          <a:p>
            <a:pPr>
              <a:lnSpc>
                <a:spcPct val="100000"/>
              </a:lnSpc>
              <a:spcBef>
                <a:spcPts val="254"/>
              </a:spcBef>
            </a:pPr>
            <a:endParaRPr sz="2100">
              <a:latin typeface="Trebuchet MS"/>
              <a:cs typeface="Trebuchet MS"/>
            </a:endParaRPr>
          </a:p>
          <a:p>
            <a:pPr marL="164465" marR="8382634">
              <a:lnSpc>
                <a:spcPts val="1880"/>
              </a:lnSpc>
            </a:pPr>
            <a:r>
              <a:rPr sz="1650" spc="245" dirty="0">
                <a:solidFill>
                  <a:srgbClr val="0077AA"/>
                </a:solidFill>
                <a:latin typeface="Tahoma"/>
                <a:cs typeface="Tahoma"/>
              </a:rPr>
              <a:t>apiVersion</a:t>
            </a:r>
            <a:r>
              <a:rPr sz="1650" spc="245" dirty="0">
                <a:solidFill>
                  <a:srgbClr val="999999"/>
                </a:solidFill>
                <a:latin typeface="Tahoma"/>
                <a:cs typeface="Tahoma"/>
              </a:rPr>
              <a:t>:</a:t>
            </a:r>
            <a:r>
              <a:rPr sz="1650" dirty="0">
                <a:solidFill>
                  <a:srgbClr val="999999"/>
                </a:solidFill>
                <a:latin typeface="Tahoma"/>
                <a:cs typeface="Tahoma"/>
              </a:rPr>
              <a:t>  </a:t>
            </a:r>
            <a:r>
              <a:rPr sz="1650" spc="220" dirty="0">
                <a:latin typeface="Tahoma"/>
                <a:cs typeface="Tahoma"/>
              </a:rPr>
              <a:t>autoscaling/v2 </a:t>
            </a:r>
            <a:r>
              <a:rPr sz="1650" spc="260" dirty="0">
                <a:solidFill>
                  <a:srgbClr val="0077AA"/>
                </a:solidFill>
                <a:latin typeface="Tahoma"/>
                <a:cs typeface="Tahoma"/>
              </a:rPr>
              <a:t>kind</a:t>
            </a:r>
            <a:r>
              <a:rPr sz="1650" spc="260" dirty="0">
                <a:solidFill>
                  <a:srgbClr val="999999"/>
                </a:solidFill>
                <a:latin typeface="Tahoma"/>
                <a:cs typeface="Tahoma"/>
              </a:rPr>
              <a:t>:</a:t>
            </a:r>
            <a:r>
              <a:rPr sz="1650" spc="484" dirty="0">
                <a:solidFill>
                  <a:srgbClr val="999999"/>
                </a:solidFill>
                <a:latin typeface="Tahoma"/>
                <a:cs typeface="Tahoma"/>
              </a:rPr>
              <a:t> </a:t>
            </a:r>
            <a:r>
              <a:rPr sz="1650" spc="210" dirty="0">
                <a:latin typeface="Tahoma"/>
                <a:cs typeface="Tahoma"/>
              </a:rPr>
              <a:t>HorizontalPodAutoscaler </a:t>
            </a:r>
            <a:r>
              <a:rPr sz="1650" spc="155" dirty="0">
                <a:solidFill>
                  <a:srgbClr val="0077AA"/>
                </a:solidFill>
                <a:latin typeface="Tahoma"/>
                <a:cs typeface="Tahoma"/>
              </a:rPr>
              <a:t>metadata</a:t>
            </a:r>
            <a:r>
              <a:rPr sz="1650" spc="155" dirty="0">
                <a:solidFill>
                  <a:srgbClr val="999999"/>
                </a:solidFill>
                <a:latin typeface="Tahoma"/>
                <a:cs typeface="Tahoma"/>
              </a:rPr>
              <a:t>:</a:t>
            </a:r>
            <a:endParaRPr sz="1650">
              <a:latin typeface="Tahoma"/>
              <a:cs typeface="Tahoma"/>
            </a:endParaRPr>
          </a:p>
          <a:p>
            <a:pPr marL="417195">
              <a:lnSpc>
                <a:spcPts val="1764"/>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150" dirty="0">
                <a:latin typeface="Tahoma"/>
                <a:cs typeface="Tahoma"/>
              </a:rPr>
              <a:t>php</a:t>
            </a:r>
            <a:r>
              <a:rPr sz="1650" spc="150" dirty="0">
                <a:solidFill>
                  <a:srgbClr val="999999"/>
                </a:solidFill>
                <a:latin typeface="Tahoma"/>
                <a:cs typeface="Tahoma"/>
              </a:rPr>
              <a:t>-</a:t>
            </a:r>
            <a:r>
              <a:rPr sz="1650" spc="110" dirty="0">
                <a:latin typeface="Tahoma"/>
                <a:cs typeface="Tahoma"/>
              </a:rPr>
              <a:t>apache</a:t>
            </a:r>
            <a:endParaRPr sz="1650">
              <a:latin typeface="Tahoma"/>
              <a:cs typeface="Tahoma"/>
            </a:endParaRPr>
          </a:p>
          <a:p>
            <a:pPr marL="164465" marR="9518015" indent="252095">
              <a:lnSpc>
                <a:spcPts val="1880"/>
              </a:lnSpc>
              <a:spcBef>
                <a:spcPts val="95"/>
              </a:spcBef>
            </a:pPr>
            <a:r>
              <a:rPr sz="1650" spc="110" dirty="0">
                <a:solidFill>
                  <a:srgbClr val="0077AA"/>
                </a:solidFill>
                <a:latin typeface="Tahoma"/>
                <a:cs typeface="Tahoma"/>
              </a:rPr>
              <a:t>namespace</a:t>
            </a:r>
            <a:r>
              <a:rPr sz="1650" spc="110" dirty="0">
                <a:solidFill>
                  <a:srgbClr val="999999"/>
                </a:solidFill>
                <a:latin typeface="Tahoma"/>
                <a:cs typeface="Tahoma"/>
              </a:rPr>
              <a:t>:</a:t>
            </a:r>
            <a:r>
              <a:rPr sz="1650" spc="-5" dirty="0">
                <a:solidFill>
                  <a:srgbClr val="999999"/>
                </a:solidFill>
                <a:latin typeface="Tahoma"/>
                <a:cs typeface="Tahoma"/>
              </a:rPr>
              <a:t>  </a:t>
            </a:r>
            <a:r>
              <a:rPr sz="1650" spc="260" dirty="0">
                <a:latin typeface="Tahoma"/>
                <a:cs typeface="Tahoma"/>
              </a:rPr>
              <a:t>default </a:t>
            </a:r>
            <a:r>
              <a:rPr sz="1650" spc="204" dirty="0">
                <a:solidFill>
                  <a:srgbClr val="0077AA"/>
                </a:solidFill>
                <a:latin typeface="Tahoma"/>
                <a:cs typeface="Tahoma"/>
              </a:rPr>
              <a:t>spec</a:t>
            </a:r>
            <a:r>
              <a:rPr sz="1650" spc="204" dirty="0">
                <a:solidFill>
                  <a:srgbClr val="999999"/>
                </a:solidFill>
                <a:latin typeface="Tahoma"/>
                <a:cs typeface="Tahoma"/>
              </a:rPr>
              <a:t>:</a:t>
            </a:r>
            <a:endParaRPr sz="1650">
              <a:latin typeface="Tahoma"/>
              <a:cs typeface="Tahoma"/>
            </a:endParaRPr>
          </a:p>
          <a:p>
            <a:pPr marL="417195">
              <a:lnSpc>
                <a:spcPts val="1770"/>
              </a:lnSpc>
            </a:pPr>
            <a:r>
              <a:rPr sz="1650" spc="235" dirty="0">
                <a:solidFill>
                  <a:srgbClr val="0077AA"/>
                </a:solidFill>
                <a:latin typeface="Tahoma"/>
                <a:cs typeface="Tahoma"/>
              </a:rPr>
              <a:t>scaleTargetRef</a:t>
            </a:r>
            <a:r>
              <a:rPr sz="1650" spc="235" dirty="0">
                <a:solidFill>
                  <a:srgbClr val="999999"/>
                </a:solidFill>
                <a:latin typeface="Tahoma"/>
                <a:cs typeface="Tahoma"/>
              </a:rPr>
              <a:t>:</a:t>
            </a:r>
            <a:r>
              <a:rPr sz="1650" spc="484" dirty="0">
                <a:solidFill>
                  <a:srgbClr val="999999"/>
                </a:solidFill>
                <a:latin typeface="Tahoma"/>
                <a:cs typeface="Tahoma"/>
              </a:rPr>
              <a:t> </a:t>
            </a:r>
            <a:r>
              <a:rPr sz="1650" spc="200" dirty="0">
                <a:solidFill>
                  <a:srgbClr val="999999"/>
                </a:solidFill>
                <a:latin typeface="Tahoma"/>
                <a:cs typeface="Tahoma"/>
              </a:rPr>
              <a:t>{</a:t>
            </a:r>
            <a:r>
              <a:rPr sz="1650" spc="490" dirty="0">
                <a:solidFill>
                  <a:srgbClr val="999999"/>
                </a:solidFill>
                <a:latin typeface="Tahoma"/>
                <a:cs typeface="Tahoma"/>
              </a:rPr>
              <a:t> </a:t>
            </a:r>
            <a:r>
              <a:rPr sz="1650" spc="245" dirty="0">
                <a:solidFill>
                  <a:srgbClr val="0077AA"/>
                </a:solidFill>
                <a:latin typeface="Tahoma"/>
                <a:cs typeface="Tahoma"/>
              </a:rPr>
              <a:t>apiVersion</a:t>
            </a:r>
            <a:r>
              <a:rPr sz="1650" spc="245" dirty="0">
                <a:solidFill>
                  <a:srgbClr val="999999"/>
                </a:solidFill>
                <a:latin typeface="Tahoma"/>
                <a:cs typeface="Tahoma"/>
              </a:rPr>
              <a:t>:</a:t>
            </a:r>
            <a:r>
              <a:rPr sz="1650" spc="484" dirty="0">
                <a:solidFill>
                  <a:srgbClr val="999999"/>
                </a:solidFill>
                <a:latin typeface="Tahoma"/>
                <a:cs typeface="Tahoma"/>
              </a:rPr>
              <a:t> </a:t>
            </a:r>
            <a:r>
              <a:rPr sz="1650" spc="204" dirty="0">
                <a:latin typeface="Tahoma"/>
                <a:cs typeface="Tahoma"/>
              </a:rPr>
              <a:t>apps/v1</a:t>
            </a:r>
            <a:r>
              <a:rPr sz="1650" spc="204" dirty="0">
                <a:solidFill>
                  <a:srgbClr val="999999"/>
                </a:solidFill>
                <a:latin typeface="Tahoma"/>
                <a:cs typeface="Tahoma"/>
              </a:rPr>
              <a:t>,</a:t>
            </a:r>
            <a:r>
              <a:rPr sz="1650" spc="490" dirty="0">
                <a:solidFill>
                  <a:srgbClr val="999999"/>
                </a:solidFill>
                <a:latin typeface="Tahoma"/>
                <a:cs typeface="Tahoma"/>
              </a:rPr>
              <a:t> </a:t>
            </a:r>
            <a:r>
              <a:rPr sz="1650" spc="260" dirty="0">
                <a:solidFill>
                  <a:srgbClr val="0077AA"/>
                </a:solidFill>
                <a:latin typeface="Tahoma"/>
                <a:cs typeface="Tahoma"/>
              </a:rPr>
              <a:t>kind</a:t>
            </a:r>
            <a:r>
              <a:rPr sz="1650" spc="260" dirty="0">
                <a:solidFill>
                  <a:srgbClr val="999999"/>
                </a:solidFill>
                <a:latin typeface="Tahoma"/>
                <a:cs typeface="Tahoma"/>
              </a:rPr>
              <a:t>:</a:t>
            </a:r>
            <a:r>
              <a:rPr sz="1650" spc="490" dirty="0">
                <a:solidFill>
                  <a:srgbClr val="999999"/>
                </a:solidFill>
                <a:latin typeface="Tahoma"/>
                <a:cs typeface="Tahoma"/>
              </a:rPr>
              <a:t> </a:t>
            </a:r>
            <a:r>
              <a:rPr sz="1650" spc="145" dirty="0">
                <a:latin typeface="Tahoma"/>
                <a:cs typeface="Tahoma"/>
              </a:rPr>
              <a:t>Deployment</a:t>
            </a:r>
            <a:r>
              <a:rPr sz="1650" spc="145" dirty="0">
                <a:solidFill>
                  <a:srgbClr val="999999"/>
                </a:solidFill>
                <a:latin typeface="Tahoma"/>
                <a:cs typeface="Tahoma"/>
              </a:rPr>
              <a:t>,</a:t>
            </a:r>
            <a:r>
              <a:rPr sz="1650" spc="484"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50" dirty="0">
                <a:latin typeface="Tahoma"/>
                <a:cs typeface="Tahoma"/>
              </a:rPr>
              <a:t>php</a:t>
            </a:r>
            <a:r>
              <a:rPr sz="1650" spc="150" dirty="0">
                <a:solidFill>
                  <a:srgbClr val="999999"/>
                </a:solidFill>
                <a:latin typeface="Tahoma"/>
                <a:cs typeface="Tahoma"/>
              </a:rPr>
              <a:t>-</a:t>
            </a:r>
            <a:r>
              <a:rPr sz="1650" spc="120" dirty="0">
                <a:latin typeface="Tahoma"/>
                <a:cs typeface="Tahoma"/>
              </a:rPr>
              <a:t>apache</a:t>
            </a:r>
            <a:r>
              <a:rPr sz="1650" spc="490" dirty="0">
                <a:latin typeface="Tahoma"/>
                <a:cs typeface="Tahoma"/>
              </a:rPr>
              <a:t> </a:t>
            </a:r>
            <a:r>
              <a:rPr sz="1650" spc="150" dirty="0">
                <a:solidFill>
                  <a:srgbClr val="999999"/>
                </a:solidFill>
                <a:latin typeface="Tahoma"/>
                <a:cs typeface="Tahoma"/>
              </a:rPr>
              <a:t>}</a:t>
            </a:r>
            <a:endParaRPr sz="1650">
              <a:latin typeface="Tahoma"/>
              <a:cs typeface="Tahoma"/>
            </a:endParaRPr>
          </a:p>
          <a:p>
            <a:pPr marL="417195">
              <a:lnSpc>
                <a:spcPts val="1875"/>
              </a:lnSpc>
            </a:pPr>
            <a:r>
              <a:rPr sz="1650" spc="225" dirty="0">
                <a:solidFill>
                  <a:srgbClr val="0077AA"/>
                </a:solidFill>
                <a:latin typeface="Tahoma"/>
                <a:cs typeface="Tahoma"/>
              </a:rPr>
              <a:t>minReplicas</a:t>
            </a:r>
            <a:r>
              <a:rPr sz="1650" spc="225" dirty="0">
                <a:solidFill>
                  <a:srgbClr val="999999"/>
                </a:solidFill>
                <a:latin typeface="Tahoma"/>
                <a:cs typeface="Tahoma"/>
              </a:rPr>
              <a:t>:</a:t>
            </a:r>
            <a:r>
              <a:rPr sz="1650" spc="495" dirty="0">
                <a:solidFill>
                  <a:srgbClr val="999999"/>
                </a:solidFill>
                <a:latin typeface="Tahoma"/>
                <a:cs typeface="Tahoma"/>
              </a:rPr>
              <a:t> </a:t>
            </a:r>
            <a:r>
              <a:rPr sz="1650" spc="40" dirty="0">
                <a:solidFill>
                  <a:srgbClr val="990054"/>
                </a:solidFill>
                <a:latin typeface="Tahoma"/>
                <a:cs typeface="Tahoma"/>
              </a:rPr>
              <a:t>1</a:t>
            </a:r>
            <a:endParaRPr sz="1650">
              <a:latin typeface="Tahoma"/>
              <a:cs typeface="Tahoma"/>
            </a:endParaRPr>
          </a:p>
          <a:p>
            <a:pPr marL="417195" marR="9896475">
              <a:lnSpc>
                <a:spcPts val="1880"/>
              </a:lnSpc>
              <a:spcBef>
                <a:spcPts val="95"/>
              </a:spcBef>
            </a:pPr>
            <a:r>
              <a:rPr sz="1650" spc="190" dirty="0">
                <a:solidFill>
                  <a:srgbClr val="0077AA"/>
                </a:solidFill>
                <a:latin typeface="Tahoma"/>
                <a:cs typeface="Tahoma"/>
              </a:rPr>
              <a:t>maxReplicas</a:t>
            </a:r>
            <a:r>
              <a:rPr sz="1650" spc="190" dirty="0">
                <a:solidFill>
                  <a:srgbClr val="999999"/>
                </a:solidFill>
                <a:latin typeface="Tahoma"/>
                <a:cs typeface="Tahoma"/>
              </a:rPr>
              <a:t>:</a:t>
            </a:r>
            <a:r>
              <a:rPr sz="1650" spc="480" dirty="0">
                <a:solidFill>
                  <a:srgbClr val="999999"/>
                </a:solidFill>
                <a:latin typeface="Tahoma"/>
                <a:cs typeface="Tahoma"/>
              </a:rPr>
              <a:t> </a:t>
            </a:r>
            <a:r>
              <a:rPr sz="1650" spc="65" dirty="0">
                <a:solidFill>
                  <a:srgbClr val="990054"/>
                </a:solidFill>
                <a:latin typeface="Tahoma"/>
                <a:cs typeface="Tahoma"/>
              </a:rPr>
              <a:t>10 </a:t>
            </a:r>
            <a:r>
              <a:rPr sz="1650" spc="245" dirty="0">
                <a:solidFill>
                  <a:srgbClr val="0077AA"/>
                </a:solidFill>
                <a:latin typeface="Tahoma"/>
                <a:cs typeface="Tahoma"/>
              </a:rPr>
              <a:t>metrics</a:t>
            </a:r>
            <a:r>
              <a:rPr sz="1650" spc="245" dirty="0">
                <a:solidFill>
                  <a:srgbClr val="999999"/>
                </a:solidFill>
                <a:latin typeface="Tahoma"/>
                <a:cs typeface="Tahoma"/>
              </a:rPr>
              <a:t>:</a:t>
            </a:r>
            <a:endParaRPr sz="1650">
              <a:latin typeface="Tahoma"/>
              <a:cs typeface="Tahoma"/>
            </a:endParaRPr>
          </a:p>
          <a:p>
            <a:pPr marL="669290">
              <a:lnSpc>
                <a:spcPts val="1770"/>
              </a:lnSpc>
            </a:pPr>
            <a:r>
              <a:rPr sz="1650" spc="390" dirty="0">
                <a:solidFill>
                  <a:srgbClr val="999999"/>
                </a:solidFill>
                <a:latin typeface="Tahoma"/>
                <a:cs typeface="Tahoma"/>
              </a:rPr>
              <a:t>-</a:t>
            </a:r>
            <a:r>
              <a:rPr sz="1650" spc="480" dirty="0">
                <a:solidFill>
                  <a:srgbClr val="999999"/>
                </a:solidFill>
                <a:latin typeface="Tahoma"/>
                <a:cs typeface="Tahoma"/>
              </a:rPr>
              <a:t> </a:t>
            </a:r>
            <a:r>
              <a:rPr sz="1650" spc="240" dirty="0">
                <a:solidFill>
                  <a:srgbClr val="0077AA"/>
                </a:solidFill>
                <a:latin typeface="Tahoma"/>
                <a:cs typeface="Tahoma"/>
              </a:rPr>
              <a:t>type</a:t>
            </a:r>
            <a:r>
              <a:rPr sz="1650" spc="240" dirty="0">
                <a:solidFill>
                  <a:srgbClr val="999999"/>
                </a:solidFill>
                <a:latin typeface="Tahoma"/>
                <a:cs typeface="Tahoma"/>
              </a:rPr>
              <a:t>:</a:t>
            </a:r>
            <a:r>
              <a:rPr sz="1650" spc="480" dirty="0">
                <a:solidFill>
                  <a:srgbClr val="999999"/>
                </a:solidFill>
                <a:latin typeface="Tahoma"/>
                <a:cs typeface="Tahoma"/>
              </a:rPr>
              <a:t> </a:t>
            </a:r>
            <a:r>
              <a:rPr sz="1650" spc="145" dirty="0">
                <a:latin typeface="Tahoma"/>
                <a:cs typeface="Tahoma"/>
              </a:rPr>
              <a:t>Resource</a:t>
            </a:r>
            <a:endParaRPr sz="1650">
              <a:latin typeface="Tahoma"/>
              <a:cs typeface="Tahoma"/>
            </a:endParaRPr>
          </a:p>
          <a:p>
            <a:pPr marL="1174115" marR="9896475" indent="-252729">
              <a:lnSpc>
                <a:spcPts val="1880"/>
              </a:lnSpc>
              <a:spcBef>
                <a:spcPts val="90"/>
              </a:spcBef>
            </a:pPr>
            <a:r>
              <a:rPr sz="1650" spc="220" dirty="0">
                <a:solidFill>
                  <a:srgbClr val="0077AA"/>
                </a:solidFill>
                <a:latin typeface="Tahoma"/>
                <a:cs typeface="Tahoma"/>
              </a:rPr>
              <a:t>resource</a:t>
            </a:r>
            <a:r>
              <a:rPr sz="1650" spc="22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95" dirty="0">
                <a:latin typeface="Tahoma"/>
                <a:cs typeface="Tahoma"/>
              </a:rPr>
              <a:t>cpu </a:t>
            </a:r>
            <a:r>
              <a:rPr sz="1650" spc="275" dirty="0">
                <a:solidFill>
                  <a:srgbClr val="0077AA"/>
                </a:solidFill>
                <a:latin typeface="Tahoma"/>
                <a:cs typeface="Tahoma"/>
              </a:rPr>
              <a:t>target</a:t>
            </a:r>
            <a:r>
              <a:rPr sz="1650" spc="275" dirty="0">
                <a:solidFill>
                  <a:srgbClr val="999999"/>
                </a:solidFill>
                <a:latin typeface="Tahoma"/>
                <a:cs typeface="Tahoma"/>
              </a:rPr>
              <a:t>:</a:t>
            </a:r>
            <a:endParaRPr sz="1650">
              <a:latin typeface="Tahoma"/>
              <a:cs typeface="Tahoma"/>
            </a:endParaRPr>
          </a:p>
          <a:p>
            <a:pPr marL="1426210">
              <a:lnSpc>
                <a:spcPts val="1764"/>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330" dirty="0">
                <a:latin typeface="Tahoma"/>
                <a:cs typeface="Tahoma"/>
              </a:rPr>
              <a:t>Utilization</a:t>
            </a:r>
            <a:endParaRPr sz="1650">
              <a:latin typeface="Tahoma"/>
              <a:cs typeface="Tahoma"/>
            </a:endParaRPr>
          </a:p>
          <a:p>
            <a:pPr marL="1426210">
              <a:lnSpc>
                <a:spcPts val="1875"/>
              </a:lnSpc>
            </a:pPr>
            <a:r>
              <a:rPr sz="1650" spc="275" dirty="0">
                <a:solidFill>
                  <a:srgbClr val="0077AA"/>
                </a:solidFill>
                <a:latin typeface="Tahoma"/>
                <a:cs typeface="Tahoma"/>
              </a:rPr>
              <a:t>averageUtilization</a:t>
            </a:r>
            <a:r>
              <a:rPr sz="1650" spc="275" dirty="0">
                <a:solidFill>
                  <a:srgbClr val="999999"/>
                </a:solidFill>
                <a:latin typeface="Tahoma"/>
                <a:cs typeface="Tahoma"/>
              </a:rPr>
              <a:t>:</a:t>
            </a:r>
            <a:r>
              <a:rPr sz="1650" spc="15" dirty="0">
                <a:solidFill>
                  <a:srgbClr val="999999"/>
                </a:solidFill>
                <a:latin typeface="Tahoma"/>
                <a:cs typeface="Tahoma"/>
              </a:rPr>
              <a:t>  </a:t>
            </a:r>
            <a:r>
              <a:rPr sz="1650" spc="65" dirty="0">
                <a:solidFill>
                  <a:srgbClr val="990054"/>
                </a:solidFill>
                <a:latin typeface="Tahoma"/>
                <a:cs typeface="Tahoma"/>
              </a:rPr>
              <a:t>50</a:t>
            </a:r>
            <a:endParaRPr sz="1650">
              <a:latin typeface="Tahoma"/>
              <a:cs typeface="Tahoma"/>
            </a:endParaRPr>
          </a:p>
          <a:p>
            <a:pPr marL="669290">
              <a:lnSpc>
                <a:spcPts val="1925"/>
              </a:lnSpc>
            </a:pPr>
            <a:r>
              <a:rPr sz="1650" spc="420" dirty="0">
                <a:solidFill>
                  <a:srgbClr val="999999"/>
                </a:solidFill>
                <a:latin typeface="Tahoma"/>
                <a:cs typeface="Tahoma"/>
              </a:rPr>
              <a:t>[...]</a:t>
            </a:r>
            <a:endParaRPr sz="1650">
              <a:latin typeface="Tahoma"/>
              <a:cs typeface="Tahoma"/>
            </a:endParaRPr>
          </a:p>
        </p:txBody>
      </p:sp>
    </p:spTree>
    <p:extLst>
      <p:ext uri="{BB962C8B-B14F-4D97-AF65-F5344CB8AC3E}">
        <p14:creationId xmlns:p14="http://schemas.microsoft.com/office/powerpoint/2010/main" val="280720723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924550"/>
            <a:chOff x="809624" y="1552574"/>
            <a:chExt cx="12211050" cy="5924550"/>
          </a:xfrm>
        </p:grpSpPr>
        <p:sp>
          <p:nvSpPr>
            <p:cNvPr id="4" name="object 4"/>
            <p:cNvSpPr/>
            <p:nvPr/>
          </p:nvSpPr>
          <p:spPr>
            <a:xfrm>
              <a:off x="809612" y="1552574"/>
              <a:ext cx="12211050" cy="5924550"/>
            </a:xfrm>
            <a:custGeom>
              <a:avLst/>
              <a:gdLst/>
              <a:ahLst/>
              <a:cxnLst/>
              <a:rect l="l" t="t" r="r" b="b"/>
              <a:pathLst>
                <a:path w="12211050" h="5924550">
                  <a:moveTo>
                    <a:pt x="12211050" y="0"/>
                  </a:moveTo>
                  <a:lnTo>
                    <a:pt x="12201525" y="0"/>
                  </a:lnTo>
                  <a:lnTo>
                    <a:pt x="12201525" y="5915025"/>
                  </a:lnTo>
                  <a:lnTo>
                    <a:pt x="0" y="5915025"/>
                  </a:lnTo>
                  <a:lnTo>
                    <a:pt x="0" y="5924550"/>
                  </a:lnTo>
                  <a:lnTo>
                    <a:pt x="12201525" y="5924550"/>
                  </a:lnTo>
                  <a:lnTo>
                    <a:pt x="12211050" y="5924550"/>
                  </a:lnTo>
                  <a:lnTo>
                    <a:pt x="12211050" y="591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924550"/>
            </a:xfrm>
            <a:custGeom>
              <a:avLst/>
              <a:gdLst/>
              <a:ahLst/>
              <a:cxnLst/>
              <a:rect l="l" t="t" r="r" b="b"/>
              <a:pathLst>
                <a:path w="9525" h="5924550">
                  <a:moveTo>
                    <a:pt x="0" y="5924549"/>
                  </a:moveTo>
                  <a:lnTo>
                    <a:pt x="0" y="0"/>
                  </a:lnTo>
                  <a:lnTo>
                    <a:pt x="9524" y="9524"/>
                  </a:lnTo>
                  <a:lnTo>
                    <a:pt x="9524" y="5915024"/>
                  </a:lnTo>
                  <a:lnTo>
                    <a:pt x="0" y="5924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AUTOSCALING</a:t>
            </a:r>
            <a:r>
              <a:rPr spc="-90" dirty="0"/>
              <a:t> </a:t>
            </a:r>
            <a:r>
              <a:rPr spc="-114" dirty="0"/>
              <a:t>DESCRIPTOR:</a:t>
            </a:r>
            <a:r>
              <a:rPr spc="-85" dirty="0"/>
              <a:t> </a:t>
            </a:r>
            <a:r>
              <a:rPr spc="135" dirty="0"/>
              <a:t>V2</a:t>
            </a:r>
            <a:r>
              <a:rPr spc="-90" dirty="0"/>
              <a:t> </a:t>
            </a:r>
            <a:r>
              <a:rPr spc="100" dirty="0"/>
              <a:t>2/2</a:t>
            </a:r>
          </a:p>
        </p:txBody>
      </p:sp>
      <p:sp>
        <p:nvSpPr>
          <p:cNvPr id="7" name="object 7"/>
          <p:cNvSpPr txBox="1"/>
          <p:nvPr/>
        </p:nvSpPr>
        <p:spPr>
          <a:xfrm>
            <a:off x="1201737" y="1625600"/>
            <a:ext cx="11633200" cy="5515610"/>
          </a:xfrm>
          <a:prstGeom prst="rect">
            <a:avLst/>
          </a:prstGeom>
        </p:spPr>
        <p:txBody>
          <a:bodyPr vert="horz" wrap="square" lIns="0" tIns="31115" rIns="0" bIns="0" rtlCol="0">
            <a:spAutoFit/>
          </a:bodyPr>
          <a:lstStyle/>
          <a:p>
            <a:pPr marL="264795" marR="10603230" indent="-252729">
              <a:lnSpc>
                <a:spcPts val="1880"/>
              </a:lnSpc>
              <a:spcBef>
                <a:spcPts val="245"/>
              </a:spcBef>
            </a:pPr>
            <a:r>
              <a:rPr sz="1650" spc="245" dirty="0">
                <a:solidFill>
                  <a:srgbClr val="0077AA"/>
                </a:solidFill>
                <a:latin typeface="Tahoma"/>
                <a:cs typeface="Tahoma"/>
              </a:rPr>
              <a:t>metrics</a:t>
            </a:r>
            <a:r>
              <a:rPr sz="1650" spc="245" dirty="0">
                <a:solidFill>
                  <a:srgbClr val="999999"/>
                </a:solidFill>
                <a:latin typeface="Tahoma"/>
                <a:cs typeface="Tahoma"/>
              </a:rPr>
              <a:t>: </a:t>
            </a:r>
            <a:r>
              <a:rPr sz="1650" spc="420" dirty="0">
                <a:solidFill>
                  <a:srgbClr val="999999"/>
                </a:solidFill>
                <a:latin typeface="Tahoma"/>
                <a:cs typeface="Tahoma"/>
              </a:rPr>
              <a:t>[...]</a:t>
            </a:r>
            <a:endParaRPr sz="1650">
              <a:latin typeface="Tahoma"/>
              <a:cs typeface="Tahoma"/>
            </a:endParaRPr>
          </a:p>
          <a:p>
            <a:pPr marL="515620" indent="-250825">
              <a:lnSpc>
                <a:spcPts val="1770"/>
              </a:lnSpc>
              <a:buClr>
                <a:srgbClr val="999999"/>
              </a:buClr>
              <a:buChar char="-"/>
              <a:tabLst>
                <a:tab pos="515620" algn="l"/>
              </a:tabLst>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00" dirty="0">
                <a:latin typeface="Tahoma"/>
                <a:cs typeface="Tahoma"/>
              </a:rPr>
              <a:t>Pods</a:t>
            </a:r>
            <a:endParaRPr sz="1650">
              <a:latin typeface="Tahoma"/>
              <a:cs typeface="Tahoma"/>
            </a:endParaRPr>
          </a:p>
          <a:p>
            <a:pPr marL="516890">
              <a:lnSpc>
                <a:spcPts val="1875"/>
              </a:lnSpc>
            </a:pPr>
            <a:r>
              <a:rPr sz="1650" spc="165" dirty="0">
                <a:solidFill>
                  <a:srgbClr val="0077AA"/>
                </a:solidFill>
                <a:latin typeface="Tahoma"/>
                <a:cs typeface="Tahoma"/>
              </a:rPr>
              <a:t>pods</a:t>
            </a:r>
            <a:r>
              <a:rPr sz="1650" spc="165" dirty="0">
                <a:solidFill>
                  <a:srgbClr val="999999"/>
                </a:solidFill>
                <a:latin typeface="Tahoma"/>
                <a:cs typeface="Tahoma"/>
              </a:rPr>
              <a:t>:</a:t>
            </a:r>
            <a:endParaRPr sz="1650">
              <a:latin typeface="Tahoma"/>
              <a:cs typeface="Tahoma"/>
            </a:endParaRPr>
          </a:p>
          <a:p>
            <a:pPr marL="769620">
              <a:lnSpc>
                <a:spcPts val="1875"/>
              </a:lnSpc>
            </a:pPr>
            <a:r>
              <a:rPr sz="1650" spc="245" dirty="0">
                <a:solidFill>
                  <a:srgbClr val="0077AA"/>
                </a:solidFill>
                <a:latin typeface="Tahoma"/>
                <a:cs typeface="Tahoma"/>
              </a:rPr>
              <a:t>metric</a:t>
            </a:r>
            <a:r>
              <a:rPr sz="1650" spc="245" dirty="0">
                <a:solidFill>
                  <a:srgbClr val="999999"/>
                </a:solidFill>
                <a:latin typeface="Tahoma"/>
                <a:cs typeface="Tahoma"/>
              </a:rPr>
              <a:t>:</a:t>
            </a:r>
            <a:endParaRPr sz="1650">
              <a:latin typeface="Tahoma"/>
              <a:cs typeface="Tahoma"/>
            </a:endParaRPr>
          </a:p>
          <a:p>
            <a:pPr marL="1021715" marR="7574915">
              <a:lnSpc>
                <a:spcPts val="1880"/>
              </a:lnSpc>
              <a:spcBef>
                <a:spcPts val="95"/>
              </a:spcBef>
            </a:pPr>
            <a:r>
              <a:rPr sz="1650" spc="60" dirty="0">
                <a:solidFill>
                  <a:srgbClr val="0077AA"/>
                </a:solidFill>
                <a:latin typeface="Tahoma"/>
                <a:cs typeface="Tahoma"/>
              </a:rPr>
              <a:t>name</a:t>
            </a:r>
            <a:r>
              <a:rPr sz="1650" spc="60" dirty="0">
                <a:solidFill>
                  <a:srgbClr val="999999"/>
                </a:solidFill>
                <a:latin typeface="Tahoma"/>
                <a:cs typeface="Tahoma"/>
              </a:rPr>
              <a:t>:</a:t>
            </a:r>
            <a:r>
              <a:rPr sz="1650" dirty="0">
                <a:solidFill>
                  <a:srgbClr val="999999"/>
                </a:solidFill>
                <a:latin typeface="Tahoma"/>
                <a:cs typeface="Tahoma"/>
              </a:rPr>
              <a:t>  </a:t>
            </a:r>
            <a:r>
              <a:rPr sz="1650" spc="225" dirty="0">
                <a:latin typeface="Tahoma"/>
                <a:cs typeface="Tahoma"/>
              </a:rPr>
              <a:t>packets</a:t>
            </a:r>
            <a:r>
              <a:rPr sz="1650" spc="225" dirty="0">
                <a:solidFill>
                  <a:srgbClr val="999999"/>
                </a:solidFill>
                <a:latin typeface="Tahoma"/>
                <a:cs typeface="Tahoma"/>
              </a:rPr>
              <a:t>-</a:t>
            </a:r>
            <a:r>
              <a:rPr sz="1650" spc="245" dirty="0">
                <a:latin typeface="Tahoma"/>
                <a:cs typeface="Tahoma"/>
              </a:rPr>
              <a:t>per</a:t>
            </a:r>
            <a:r>
              <a:rPr sz="1650" spc="245" dirty="0">
                <a:solidFill>
                  <a:srgbClr val="999999"/>
                </a:solidFill>
                <a:latin typeface="Tahoma"/>
                <a:cs typeface="Tahoma"/>
              </a:rPr>
              <a:t>-</a:t>
            </a:r>
            <a:r>
              <a:rPr sz="1650" spc="125" dirty="0">
                <a:latin typeface="Tahoma"/>
                <a:cs typeface="Tahoma"/>
              </a:rPr>
              <a:t>second </a:t>
            </a:r>
            <a:r>
              <a:rPr sz="1650" spc="275" dirty="0">
                <a:solidFill>
                  <a:srgbClr val="0077AA"/>
                </a:solidFill>
                <a:latin typeface="Tahoma"/>
                <a:cs typeface="Tahoma"/>
              </a:rPr>
              <a:t>target</a:t>
            </a:r>
            <a:r>
              <a:rPr sz="1650" spc="275" dirty="0">
                <a:solidFill>
                  <a:srgbClr val="999999"/>
                </a:solidFill>
                <a:latin typeface="Tahoma"/>
                <a:cs typeface="Tahoma"/>
              </a:rPr>
              <a:t>:</a:t>
            </a:r>
            <a:endParaRPr sz="1650">
              <a:latin typeface="Tahoma"/>
              <a:cs typeface="Tahoma"/>
            </a:endParaRPr>
          </a:p>
          <a:p>
            <a:pPr marL="1273810">
              <a:lnSpc>
                <a:spcPts val="1770"/>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55" dirty="0">
                <a:latin typeface="Tahoma"/>
                <a:cs typeface="Tahoma"/>
              </a:rPr>
              <a:t>AverageValue</a:t>
            </a:r>
            <a:endParaRPr sz="1650">
              <a:latin typeface="Tahoma"/>
              <a:cs typeface="Tahoma"/>
            </a:endParaRPr>
          </a:p>
          <a:p>
            <a:pPr marL="1273810">
              <a:lnSpc>
                <a:spcPts val="1875"/>
              </a:lnSpc>
            </a:pPr>
            <a:r>
              <a:rPr sz="1650" spc="185" dirty="0">
                <a:solidFill>
                  <a:srgbClr val="0077AA"/>
                </a:solidFill>
                <a:latin typeface="Tahoma"/>
                <a:cs typeface="Tahoma"/>
              </a:rPr>
              <a:t>averageValue</a:t>
            </a:r>
            <a:r>
              <a:rPr sz="1650" spc="185" dirty="0">
                <a:solidFill>
                  <a:srgbClr val="999999"/>
                </a:solidFill>
                <a:latin typeface="Tahoma"/>
                <a:cs typeface="Tahoma"/>
              </a:rPr>
              <a:t>:</a:t>
            </a:r>
            <a:r>
              <a:rPr sz="1650" spc="5" dirty="0">
                <a:solidFill>
                  <a:srgbClr val="999999"/>
                </a:solidFill>
                <a:latin typeface="Tahoma"/>
                <a:cs typeface="Tahoma"/>
              </a:rPr>
              <a:t>  </a:t>
            </a:r>
            <a:r>
              <a:rPr sz="1650" spc="100" dirty="0">
                <a:latin typeface="Tahoma"/>
                <a:cs typeface="Tahoma"/>
              </a:rPr>
              <a:t>1k</a:t>
            </a:r>
            <a:endParaRPr sz="1650">
              <a:latin typeface="Tahoma"/>
              <a:cs typeface="Tahoma"/>
            </a:endParaRPr>
          </a:p>
          <a:p>
            <a:pPr marL="514984" marR="8206105" indent="-250825">
              <a:lnSpc>
                <a:spcPts val="1880"/>
              </a:lnSpc>
              <a:spcBef>
                <a:spcPts val="90"/>
              </a:spcBef>
              <a:buClr>
                <a:srgbClr val="999999"/>
              </a:buClr>
              <a:buChar char="-"/>
              <a:tabLst>
                <a:tab pos="516890" algn="l"/>
              </a:tabLst>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70" dirty="0">
                <a:latin typeface="Tahoma"/>
                <a:cs typeface="Tahoma"/>
              </a:rPr>
              <a:t>ContainerResource 	</a:t>
            </a:r>
            <a:r>
              <a:rPr sz="1650" spc="195" dirty="0">
                <a:solidFill>
                  <a:srgbClr val="0077AA"/>
                </a:solidFill>
                <a:latin typeface="Tahoma"/>
                <a:cs typeface="Tahoma"/>
              </a:rPr>
              <a:t>containerResource</a:t>
            </a:r>
            <a:r>
              <a:rPr sz="1650" spc="195" dirty="0">
                <a:solidFill>
                  <a:srgbClr val="999999"/>
                </a:solidFill>
                <a:latin typeface="Tahoma"/>
                <a:cs typeface="Tahoma"/>
              </a:rPr>
              <a:t>:</a:t>
            </a:r>
            <a:endParaRPr sz="1650">
              <a:latin typeface="Tahoma"/>
              <a:cs typeface="Tahoma"/>
            </a:endParaRPr>
          </a:p>
          <a:p>
            <a:pPr marL="769620">
              <a:lnSpc>
                <a:spcPts val="1770"/>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95" dirty="0">
                <a:latin typeface="Tahoma"/>
                <a:cs typeface="Tahoma"/>
              </a:rPr>
              <a:t>cpu</a:t>
            </a:r>
            <a:endParaRPr sz="1650">
              <a:latin typeface="Tahoma"/>
              <a:cs typeface="Tahoma"/>
            </a:endParaRPr>
          </a:p>
          <a:p>
            <a:pPr marL="769620" marR="8079740">
              <a:lnSpc>
                <a:spcPts val="1880"/>
              </a:lnSpc>
              <a:spcBef>
                <a:spcPts val="95"/>
              </a:spcBef>
            </a:pPr>
            <a:r>
              <a:rPr sz="1650" spc="254" dirty="0">
                <a:solidFill>
                  <a:srgbClr val="0077AA"/>
                </a:solidFill>
                <a:latin typeface="Tahoma"/>
                <a:cs typeface="Tahoma"/>
              </a:rPr>
              <a:t>container</a:t>
            </a:r>
            <a:r>
              <a:rPr sz="1650" spc="254" dirty="0">
                <a:solidFill>
                  <a:srgbClr val="999999"/>
                </a:solidFill>
                <a:latin typeface="Tahoma"/>
                <a:cs typeface="Tahoma"/>
              </a:rPr>
              <a:t>:</a:t>
            </a:r>
            <a:r>
              <a:rPr sz="1650" spc="484" dirty="0">
                <a:solidFill>
                  <a:srgbClr val="999999"/>
                </a:solidFill>
                <a:latin typeface="Tahoma"/>
                <a:cs typeface="Tahoma"/>
              </a:rPr>
              <a:t> </a:t>
            </a:r>
            <a:r>
              <a:rPr sz="1650" spc="265" dirty="0">
                <a:latin typeface="Tahoma"/>
                <a:cs typeface="Tahoma"/>
              </a:rPr>
              <a:t>application </a:t>
            </a:r>
            <a:r>
              <a:rPr sz="1650" spc="275" dirty="0">
                <a:solidFill>
                  <a:srgbClr val="0077AA"/>
                </a:solidFill>
                <a:latin typeface="Tahoma"/>
                <a:cs typeface="Tahoma"/>
              </a:rPr>
              <a:t>target</a:t>
            </a:r>
            <a:r>
              <a:rPr sz="1650" spc="275" dirty="0">
                <a:solidFill>
                  <a:srgbClr val="999999"/>
                </a:solidFill>
                <a:latin typeface="Tahoma"/>
                <a:cs typeface="Tahoma"/>
              </a:rPr>
              <a:t>:</a:t>
            </a:r>
            <a:endParaRPr sz="1650">
              <a:latin typeface="Tahoma"/>
              <a:cs typeface="Tahoma"/>
            </a:endParaRPr>
          </a:p>
          <a:p>
            <a:pPr marL="1021715">
              <a:lnSpc>
                <a:spcPts val="1770"/>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330" dirty="0">
                <a:latin typeface="Tahoma"/>
                <a:cs typeface="Tahoma"/>
              </a:rPr>
              <a:t>Utilization</a:t>
            </a:r>
            <a:endParaRPr sz="1650">
              <a:latin typeface="Tahoma"/>
              <a:cs typeface="Tahoma"/>
            </a:endParaRPr>
          </a:p>
          <a:p>
            <a:pPr marL="1021715">
              <a:lnSpc>
                <a:spcPts val="1875"/>
              </a:lnSpc>
            </a:pPr>
            <a:r>
              <a:rPr sz="1650" spc="275" dirty="0">
                <a:solidFill>
                  <a:srgbClr val="0077AA"/>
                </a:solidFill>
                <a:latin typeface="Tahoma"/>
                <a:cs typeface="Tahoma"/>
              </a:rPr>
              <a:t>averageUtilization</a:t>
            </a:r>
            <a:r>
              <a:rPr sz="1650" spc="275" dirty="0">
                <a:solidFill>
                  <a:srgbClr val="999999"/>
                </a:solidFill>
                <a:latin typeface="Tahoma"/>
                <a:cs typeface="Tahoma"/>
              </a:rPr>
              <a:t>:</a:t>
            </a:r>
            <a:r>
              <a:rPr sz="1650" spc="15" dirty="0">
                <a:solidFill>
                  <a:srgbClr val="999999"/>
                </a:solidFill>
                <a:latin typeface="Tahoma"/>
                <a:cs typeface="Tahoma"/>
              </a:rPr>
              <a:t>  </a:t>
            </a:r>
            <a:r>
              <a:rPr sz="1650" spc="65" dirty="0">
                <a:solidFill>
                  <a:srgbClr val="990054"/>
                </a:solidFill>
                <a:latin typeface="Tahoma"/>
                <a:cs typeface="Tahoma"/>
              </a:rPr>
              <a:t>60</a:t>
            </a:r>
            <a:endParaRPr sz="1650">
              <a:latin typeface="Tahoma"/>
              <a:cs typeface="Tahoma"/>
            </a:endParaRPr>
          </a:p>
          <a:p>
            <a:pPr marL="514984" marR="9593580" indent="-250825">
              <a:lnSpc>
                <a:spcPts val="1880"/>
              </a:lnSpc>
              <a:spcBef>
                <a:spcPts val="95"/>
              </a:spcBef>
              <a:buClr>
                <a:srgbClr val="999999"/>
              </a:buClr>
              <a:buChar char="-"/>
              <a:tabLst>
                <a:tab pos="516890" algn="l"/>
              </a:tabLst>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90" dirty="0">
                <a:latin typeface="Tahoma"/>
                <a:cs typeface="Tahoma"/>
              </a:rPr>
              <a:t>Object 	</a:t>
            </a:r>
            <a:r>
              <a:rPr sz="1650" spc="254" dirty="0">
                <a:solidFill>
                  <a:srgbClr val="0077AA"/>
                </a:solidFill>
                <a:latin typeface="Tahoma"/>
                <a:cs typeface="Tahoma"/>
              </a:rPr>
              <a:t>object</a:t>
            </a:r>
            <a:r>
              <a:rPr sz="1650" spc="254" dirty="0">
                <a:solidFill>
                  <a:srgbClr val="999999"/>
                </a:solidFill>
                <a:latin typeface="Tahoma"/>
                <a:cs typeface="Tahoma"/>
              </a:rPr>
              <a:t>:</a:t>
            </a:r>
            <a:endParaRPr sz="1650">
              <a:latin typeface="Tahoma"/>
              <a:cs typeface="Tahoma"/>
            </a:endParaRPr>
          </a:p>
          <a:p>
            <a:pPr marL="769620">
              <a:lnSpc>
                <a:spcPts val="1770"/>
              </a:lnSpc>
            </a:pPr>
            <a:r>
              <a:rPr sz="1650" spc="245" dirty="0">
                <a:solidFill>
                  <a:srgbClr val="0077AA"/>
                </a:solidFill>
                <a:latin typeface="Tahoma"/>
                <a:cs typeface="Tahoma"/>
              </a:rPr>
              <a:t>metric</a:t>
            </a:r>
            <a:r>
              <a:rPr sz="1650" spc="245" dirty="0">
                <a:solidFill>
                  <a:srgbClr val="999999"/>
                </a:solidFill>
                <a:latin typeface="Tahoma"/>
                <a:cs typeface="Tahoma"/>
              </a:rPr>
              <a:t>:</a:t>
            </a:r>
            <a:endParaRPr sz="1650">
              <a:latin typeface="Tahoma"/>
              <a:cs typeface="Tahoma"/>
            </a:endParaRPr>
          </a:p>
          <a:p>
            <a:pPr marL="1021715">
              <a:lnSpc>
                <a:spcPts val="1875"/>
              </a:lnSpc>
            </a:pPr>
            <a:r>
              <a:rPr sz="1650" spc="60" dirty="0">
                <a:solidFill>
                  <a:srgbClr val="0077AA"/>
                </a:solidFill>
                <a:latin typeface="Tahoma"/>
                <a:cs typeface="Tahoma"/>
              </a:rPr>
              <a:t>name</a:t>
            </a:r>
            <a:r>
              <a:rPr sz="1650" spc="60" dirty="0">
                <a:solidFill>
                  <a:srgbClr val="999999"/>
                </a:solidFill>
                <a:latin typeface="Tahoma"/>
                <a:cs typeface="Tahoma"/>
              </a:rPr>
              <a:t>:</a:t>
            </a:r>
            <a:r>
              <a:rPr sz="1650" spc="-5" dirty="0">
                <a:solidFill>
                  <a:srgbClr val="999999"/>
                </a:solidFill>
                <a:latin typeface="Tahoma"/>
                <a:cs typeface="Tahoma"/>
              </a:rPr>
              <a:t>  </a:t>
            </a:r>
            <a:r>
              <a:rPr sz="1650" spc="235" dirty="0">
                <a:latin typeface="Tahoma"/>
                <a:cs typeface="Tahoma"/>
              </a:rPr>
              <a:t>requests</a:t>
            </a:r>
            <a:r>
              <a:rPr sz="1650" spc="235" dirty="0">
                <a:solidFill>
                  <a:srgbClr val="999999"/>
                </a:solidFill>
                <a:latin typeface="Tahoma"/>
                <a:cs typeface="Tahoma"/>
              </a:rPr>
              <a:t>-</a:t>
            </a:r>
            <a:r>
              <a:rPr sz="1650" spc="245" dirty="0">
                <a:latin typeface="Tahoma"/>
                <a:cs typeface="Tahoma"/>
              </a:rPr>
              <a:t>per</a:t>
            </a:r>
            <a:r>
              <a:rPr sz="1650" spc="245" dirty="0">
                <a:solidFill>
                  <a:srgbClr val="999999"/>
                </a:solidFill>
                <a:latin typeface="Tahoma"/>
                <a:cs typeface="Tahoma"/>
              </a:rPr>
              <a:t>-</a:t>
            </a:r>
            <a:r>
              <a:rPr sz="1650" spc="125" dirty="0">
                <a:latin typeface="Tahoma"/>
                <a:cs typeface="Tahoma"/>
              </a:rPr>
              <a:t>second</a:t>
            </a:r>
            <a:endParaRPr sz="1650">
              <a:latin typeface="Tahoma"/>
              <a:cs typeface="Tahoma"/>
            </a:endParaRPr>
          </a:p>
          <a:p>
            <a:pPr marL="769620" marR="5080">
              <a:lnSpc>
                <a:spcPts val="1880"/>
              </a:lnSpc>
              <a:spcBef>
                <a:spcPts val="90"/>
              </a:spcBef>
            </a:pPr>
            <a:r>
              <a:rPr sz="1650" spc="220" dirty="0">
                <a:solidFill>
                  <a:srgbClr val="0077AA"/>
                </a:solidFill>
                <a:latin typeface="Tahoma"/>
                <a:cs typeface="Tahoma"/>
              </a:rPr>
              <a:t>describedObject</a:t>
            </a:r>
            <a:r>
              <a:rPr sz="1650" spc="220" dirty="0">
                <a:solidFill>
                  <a:srgbClr val="999999"/>
                </a:solidFill>
                <a:latin typeface="Tahoma"/>
                <a:cs typeface="Tahoma"/>
              </a:rPr>
              <a:t>:</a:t>
            </a:r>
            <a:r>
              <a:rPr sz="1650" spc="490" dirty="0">
                <a:solidFill>
                  <a:srgbClr val="999999"/>
                </a:solidFill>
                <a:latin typeface="Tahoma"/>
                <a:cs typeface="Tahoma"/>
              </a:rPr>
              <a:t> </a:t>
            </a:r>
            <a:r>
              <a:rPr sz="1650" spc="200" dirty="0">
                <a:solidFill>
                  <a:srgbClr val="999999"/>
                </a:solidFill>
                <a:latin typeface="Tahoma"/>
                <a:cs typeface="Tahoma"/>
              </a:rPr>
              <a:t>{</a:t>
            </a:r>
            <a:r>
              <a:rPr sz="1650" spc="490" dirty="0">
                <a:solidFill>
                  <a:srgbClr val="999999"/>
                </a:solidFill>
                <a:latin typeface="Tahoma"/>
                <a:cs typeface="Tahoma"/>
              </a:rPr>
              <a:t> </a:t>
            </a:r>
            <a:r>
              <a:rPr sz="1650" spc="245" dirty="0">
                <a:solidFill>
                  <a:srgbClr val="0077AA"/>
                </a:solidFill>
                <a:latin typeface="Tahoma"/>
                <a:cs typeface="Tahoma"/>
              </a:rPr>
              <a:t>apiVersion</a:t>
            </a:r>
            <a:r>
              <a:rPr sz="1650" spc="245" dirty="0">
                <a:solidFill>
                  <a:srgbClr val="999999"/>
                </a:solidFill>
                <a:latin typeface="Tahoma"/>
                <a:cs typeface="Tahoma"/>
              </a:rPr>
              <a:t>:</a:t>
            </a:r>
            <a:r>
              <a:rPr sz="1650" spc="490" dirty="0">
                <a:solidFill>
                  <a:srgbClr val="999999"/>
                </a:solidFill>
                <a:latin typeface="Tahoma"/>
                <a:cs typeface="Tahoma"/>
              </a:rPr>
              <a:t> </a:t>
            </a:r>
            <a:r>
              <a:rPr sz="1650" spc="240" dirty="0">
                <a:latin typeface="Tahoma"/>
                <a:cs typeface="Tahoma"/>
              </a:rPr>
              <a:t>networking.k8s.io/v1</a:t>
            </a:r>
            <a:r>
              <a:rPr sz="1650" spc="240" dirty="0">
                <a:solidFill>
                  <a:srgbClr val="999999"/>
                </a:solidFill>
                <a:latin typeface="Tahoma"/>
                <a:cs typeface="Tahoma"/>
              </a:rPr>
              <a:t>,</a:t>
            </a:r>
            <a:r>
              <a:rPr sz="1650" spc="490" dirty="0">
                <a:solidFill>
                  <a:srgbClr val="999999"/>
                </a:solidFill>
                <a:latin typeface="Tahoma"/>
                <a:cs typeface="Tahoma"/>
              </a:rPr>
              <a:t> </a:t>
            </a:r>
            <a:r>
              <a:rPr sz="1650" spc="260" dirty="0">
                <a:solidFill>
                  <a:srgbClr val="0077AA"/>
                </a:solidFill>
                <a:latin typeface="Tahoma"/>
                <a:cs typeface="Tahoma"/>
              </a:rPr>
              <a:t>kind</a:t>
            </a:r>
            <a:r>
              <a:rPr sz="1650" spc="260" dirty="0">
                <a:solidFill>
                  <a:srgbClr val="999999"/>
                </a:solidFill>
                <a:latin typeface="Tahoma"/>
                <a:cs typeface="Tahoma"/>
              </a:rPr>
              <a:t>:</a:t>
            </a:r>
            <a:r>
              <a:rPr sz="1650" spc="490" dirty="0">
                <a:solidFill>
                  <a:srgbClr val="999999"/>
                </a:solidFill>
                <a:latin typeface="Tahoma"/>
                <a:cs typeface="Tahoma"/>
              </a:rPr>
              <a:t> </a:t>
            </a:r>
            <a:r>
              <a:rPr sz="1650" spc="254" dirty="0">
                <a:latin typeface="Tahoma"/>
                <a:cs typeface="Tahoma"/>
              </a:rPr>
              <a:t>Ingress</a:t>
            </a:r>
            <a:r>
              <a:rPr sz="1650" spc="254" dirty="0">
                <a:solidFill>
                  <a:srgbClr val="999999"/>
                </a:solidFill>
                <a:latin typeface="Tahoma"/>
                <a:cs typeface="Tahoma"/>
              </a:rPr>
              <a:t>,</a:t>
            </a:r>
            <a:r>
              <a:rPr sz="1650" spc="490" dirty="0">
                <a:solidFill>
                  <a:srgbClr val="999999"/>
                </a:solidFill>
                <a:latin typeface="Tahoma"/>
                <a:cs typeface="Tahoma"/>
              </a:rPr>
              <a:t> </a:t>
            </a:r>
            <a:r>
              <a:rPr sz="1650" spc="60" dirty="0">
                <a:solidFill>
                  <a:srgbClr val="0077AA"/>
                </a:solidFill>
                <a:latin typeface="Tahoma"/>
                <a:cs typeface="Tahoma"/>
              </a:rPr>
              <a:t>name</a:t>
            </a:r>
            <a:r>
              <a:rPr sz="1650" spc="60" dirty="0">
                <a:solidFill>
                  <a:srgbClr val="999999"/>
                </a:solidFill>
                <a:latin typeface="Tahoma"/>
                <a:cs typeface="Tahoma"/>
              </a:rPr>
              <a:t>:</a:t>
            </a:r>
            <a:r>
              <a:rPr sz="1650" spc="490" dirty="0">
                <a:solidFill>
                  <a:srgbClr val="999999"/>
                </a:solidFill>
                <a:latin typeface="Tahoma"/>
                <a:cs typeface="Tahoma"/>
              </a:rPr>
              <a:t> </a:t>
            </a:r>
            <a:r>
              <a:rPr sz="1650" spc="155" dirty="0">
                <a:latin typeface="Tahoma"/>
                <a:cs typeface="Tahoma"/>
              </a:rPr>
              <a:t>main</a:t>
            </a:r>
            <a:r>
              <a:rPr sz="1650" spc="155" dirty="0">
                <a:solidFill>
                  <a:srgbClr val="999999"/>
                </a:solidFill>
                <a:latin typeface="Tahoma"/>
                <a:cs typeface="Tahoma"/>
              </a:rPr>
              <a:t>-</a:t>
            </a:r>
            <a:r>
              <a:rPr sz="1650" spc="220" dirty="0">
                <a:latin typeface="Tahoma"/>
                <a:cs typeface="Tahoma"/>
              </a:rPr>
              <a:t>route</a:t>
            </a:r>
            <a:r>
              <a:rPr sz="1650" spc="490" dirty="0">
                <a:latin typeface="Tahoma"/>
                <a:cs typeface="Tahoma"/>
              </a:rPr>
              <a:t> </a:t>
            </a:r>
            <a:r>
              <a:rPr sz="1650" spc="150" dirty="0">
                <a:solidFill>
                  <a:srgbClr val="999999"/>
                </a:solidFill>
                <a:latin typeface="Tahoma"/>
                <a:cs typeface="Tahoma"/>
              </a:rPr>
              <a:t>} </a:t>
            </a:r>
            <a:r>
              <a:rPr sz="1650" spc="275" dirty="0">
                <a:solidFill>
                  <a:srgbClr val="0077AA"/>
                </a:solidFill>
                <a:latin typeface="Tahoma"/>
                <a:cs typeface="Tahoma"/>
              </a:rPr>
              <a:t>target</a:t>
            </a:r>
            <a:r>
              <a:rPr sz="1650" spc="275" dirty="0">
                <a:solidFill>
                  <a:srgbClr val="999999"/>
                </a:solidFill>
                <a:latin typeface="Tahoma"/>
                <a:cs typeface="Tahoma"/>
              </a:rPr>
              <a:t>:</a:t>
            </a:r>
            <a:endParaRPr sz="1650">
              <a:latin typeface="Tahoma"/>
              <a:cs typeface="Tahoma"/>
            </a:endParaRPr>
          </a:p>
          <a:p>
            <a:pPr marL="1021715">
              <a:lnSpc>
                <a:spcPts val="1825"/>
              </a:lnSpc>
            </a:pPr>
            <a:r>
              <a:rPr sz="1650" spc="240" dirty="0">
                <a:solidFill>
                  <a:srgbClr val="0077AA"/>
                </a:solidFill>
                <a:latin typeface="Tahoma"/>
                <a:cs typeface="Tahoma"/>
              </a:rPr>
              <a:t>type</a:t>
            </a:r>
            <a:r>
              <a:rPr sz="1650" spc="240" dirty="0">
                <a:solidFill>
                  <a:srgbClr val="999999"/>
                </a:solidFill>
                <a:latin typeface="Tahoma"/>
                <a:cs typeface="Tahoma"/>
              </a:rPr>
              <a:t>:</a:t>
            </a:r>
            <a:r>
              <a:rPr sz="1650" spc="490" dirty="0">
                <a:solidFill>
                  <a:srgbClr val="999999"/>
                </a:solidFill>
                <a:latin typeface="Tahoma"/>
                <a:cs typeface="Tahoma"/>
              </a:rPr>
              <a:t> </a:t>
            </a:r>
            <a:r>
              <a:rPr sz="1650" spc="170" dirty="0">
                <a:latin typeface="Tahoma"/>
                <a:cs typeface="Tahoma"/>
              </a:rPr>
              <a:t>Value</a:t>
            </a:r>
            <a:endParaRPr sz="1650">
              <a:latin typeface="Tahoma"/>
              <a:cs typeface="Tahoma"/>
            </a:endParaRPr>
          </a:p>
        </p:txBody>
      </p:sp>
      <p:sp>
        <p:nvSpPr>
          <p:cNvPr id="8" name="object 8"/>
          <p:cNvSpPr txBox="1"/>
          <p:nvPr/>
        </p:nvSpPr>
        <p:spPr>
          <a:xfrm>
            <a:off x="2210941" y="7102475"/>
            <a:ext cx="1287780" cy="276860"/>
          </a:xfrm>
          <a:prstGeom prst="rect">
            <a:avLst/>
          </a:prstGeom>
        </p:spPr>
        <p:txBody>
          <a:bodyPr vert="horz" wrap="square" lIns="0" tIns="12700" rIns="0" bIns="0" rtlCol="0">
            <a:spAutoFit/>
          </a:bodyPr>
          <a:lstStyle/>
          <a:p>
            <a:pPr marL="12700">
              <a:lnSpc>
                <a:spcPct val="100000"/>
              </a:lnSpc>
              <a:spcBef>
                <a:spcPts val="100"/>
              </a:spcBef>
            </a:pPr>
            <a:r>
              <a:rPr sz="1650" spc="250" dirty="0">
                <a:solidFill>
                  <a:srgbClr val="0077AA"/>
                </a:solidFill>
                <a:latin typeface="Tahoma"/>
                <a:cs typeface="Tahoma"/>
              </a:rPr>
              <a:t>value</a:t>
            </a:r>
            <a:r>
              <a:rPr sz="1650" spc="250" dirty="0">
                <a:solidFill>
                  <a:srgbClr val="999999"/>
                </a:solidFill>
                <a:latin typeface="Tahoma"/>
                <a:cs typeface="Tahoma"/>
              </a:rPr>
              <a:t>:</a:t>
            </a:r>
            <a:r>
              <a:rPr sz="1650" spc="490" dirty="0">
                <a:solidFill>
                  <a:srgbClr val="999999"/>
                </a:solidFill>
                <a:latin typeface="Tahoma"/>
                <a:cs typeface="Tahoma"/>
              </a:rPr>
              <a:t> </a:t>
            </a:r>
            <a:r>
              <a:rPr sz="1650" spc="65" dirty="0">
                <a:solidFill>
                  <a:srgbClr val="990054"/>
                </a:solidFill>
                <a:latin typeface="Tahoma"/>
                <a:cs typeface="Tahoma"/>
              </a:rPr>
              <a:t>100</a:t>
            </a:r>
            <a:endParaRPr sz="1650">
              <a:latin typeface="Tahoma"/>
              <a:cs typeface="Tahoma"/>
            </a:endParaRPr>
          </a:p>
        </p:txBody>
      </p:sp>
      <p:sp>
        <p:nvSpPr>
          <p:cNvPr id="9" name="object 9"/>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10" name="object 10"/>
          <p:cNvSpPr txBox="1"/>
          <p:nvPr/>
        </p:nvSpPr>
        <p:spPr>
          <a:xfrm>
            <a:off x="463550" y="7249159"/>
            <a:ext cx="502920" cy="249554"/>
          </a:xfrm>
          <a:prstGeom prst="rect">
            <a:avLst/>
          </a:prstGeom>
        </p:spPr>
        <p:txBody>
          <a:bodyPr vert="horz" wrap="square" lIns="0" tIns="15240" rIns="0" bIns="0" rtlCol="0">
            <a:spAutoFit/>
          </a:bodyPr>
          <a:lstStyle/>
          <a:p>
            <a:pPr marL="12700">
              <a:lnSpc>
                <a:spcPct val="100000"/>
              </a:lnSpc>
              <a:spcBef>
                <a:spcPts val="120"/>
              </a:spcBef>
            </a:pPr>
            <a:r>
              <a:rPr sz="1450" spc="70" dirty="0">
                <a:solidFill>
                  <a:srgbClr val="333333"/>
                </a:solidFill>
                <a:latin typeface="Trebuchet MS"/>
                <a:cs typeface="Trebuchet MS"/>
              </a:rPr>
              <a:t>12</a:t>
            </a:r>
            <a:r>
              <a:rPr sz="1450" spc="-55" dirty="0">
                <a:solidFill>
                  <a:srgbClr val="333333"/>
                </a:solidFill>
                <a:latin typeface="Trebuchet MS"/>
                <a:cs typeface="Trebuchet MS"/>
              </a:rPr>
              <a:t> </a:t>
            </a:r>
            <a:r>
              <a:rPr sz="1450" spc="-70" dirty="0">
                <a:solidFill>
                  <a:srgbClr val="333333"/>
                </a:solidFill>
                <a:latin typeface="Trebuchet MS"/>
                <a:cs typeface="Trebuchet MS"/>
              </a:rPr>
              <a:t>-</a:t>
            </a:r>
            <a:r>
              <a:rPr sz="1450" spc="-55" dirty="0">
                <a:solidFill>
                  <a:srgbClr val="333333"/>
                </a:solidFill>
                <a:latin typeface="Trebuchet MS"/>
                <a:cs typeface="Trebuchet MS"/>
              </a:rPr>
              <a:t> </a:t>
            </a:r>
            <a:r>
              <a:rPr sz="1450" spc="25" dirty="0">
                <a:solidFill>
                  <a:srgbClr val="333333"/>
                </a:solidFill>
                <a:latin typeface="Trebuchet MS"/>
                <a:cs typeface="Trebuchet MS"/>
              </a:rPr>
              <a:t>6</a:t>
            </a:r>
            <a:endParaRPr sz="1450">
              <a:latin typeface="Trebuchet MS"/>
              <a:cs typeface="Trebuchet MS"/>
            </a:endParaRPr>
          </a:p>
        </p:txBody>
      </p:sp>
    </p:spTree>
    <p:extLst>
      <p:ext uri="{BB962C8B-B14F-4D97-AF65-F5344CB8AC3E}">
        <p14:creationId xmlns:p14="http://schemas.microsoft.com/office/powerpoint/2010/main" val="297146185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335060" y="2559246"/>
            <a:ext cx="1885950" cy="715645"/>
            <a:chOff x="9335060" y="2559246"/>
            <a:chExt cx="1885950" cy="715645"/>
          </a:xfrm>
        </p:grpSpPr>
        <p:sp>
          <p:nvSpPr>
            <p:cNvPr id="3" name="object 3"/>
            <p:cNvSpPr/>
            <p:nvPr/>
          </p:nvSpPr>
          <p:spPr>
            <a:xfrm>
              <a:off x="9335060" y="2559246"/>
              <a:ext cx="1885950" cy="715645"/>
            </a:xfrm>
            <a:custGeom>
              <a:avLst/>
              <a:gdLst/>
              <a:ahLst/>
              <a:cxnLst/>
              <a:rect l="l" t="t" r="r" b="b"/>
              <a:pathLst>
                <a:path w="1885950" h="715645">
                  <a:moveTo>
                    <a:pt x="1511446" y="715245"/>
                  </a:moveTo>
                  <a:lnTo>
                    <a:pt x="81148" y="715245"/>
                  </a:lnTo>
                  <a:lnTo>
                    <a:pt x="43339" y="703770"/>
                  </a:lnTo>
                  <a:lnTo>
                    <a:pt x="11467" y="671881"/>
                  </a:lnTo>
                  <a:lnTo>
                    <a:pt x="0" y="634055"/>
                  </a:lnTo>
                  <a:lnTo>
                    <a:pt x="0" y="81189"/>
                  </a:lnTo>
                  <a:lnTo>
                    <a:pt x="11470" y="43362"/>
                  </a:lnTo>
                  <a:lnTo>
                    <a:pt x="43340" y="11474"/>
                  </a:lnTo>
                  <a:lnTo>
                    <a:pt x="81148" y="0"/>
                  </a:lnTo>
                  <a:lnTo>
                    <a:pt x="86851" y="0"/>
                  </a:lnTo>
                  <a:lnTo>
                    <a:pt x="1885587" y="0"/>
                  </a:lnTo>
                  <a:lnTo>
                    <a:pt x="1592593" y="211554"/>
                  </a:lnTo>
                  <a:lnTo>
                    <a:pt x="1592594" y="634055"/>
                  </a:lnTo>
                  <a:lnTo>
                    <a:pt x="1592038" y="639706"/>
                  </a:lnTo>
                  <a:lnTo>
                    <a:pt x="1574788" y="681370"/>
                  </a:lnTo>
                  <a:lnTo>
                    <a:pt x="1544249" y="706447"/>
                  </a:lnTo>
                  <a:lnTo>
                    <a:pt x="1517094" y="714688"/>
                  </a:lnTo>
                  <a:lnTo>
                    <a:pt x="1511446" y="715245"/>
                  </a:lnTo>
                  <a:close/>
                </a:path>
              </a:pathLst>
            </a:custGeom>
            <a:solidFill>
              <a:srgbClr val="F5F5F5"/>
            </a:solidFill>
          </p:spPr>
          <p:txBody>
            <a:bodyPr wrap="square" lIns="0" tIns="0" rIns="0" bIns="0" rtlCol="0"/>
            <a:lstStyle/>
            <a:p>
              <a:endParaRPr/>
            </a:p>
          </p:txBody>
        </p:sp>
        <p:sp>
          <p:nvSpPr>
            <p:cNvPr id="4" name="object 4"/>
            <p:cNvSpPr/>
            <p:nvPr/>
          </p:nvSpPr>
          <p:spPr>
            <a:xfrm>
              <a:off x="9501886" y="2850629"/>
              <a:ext cx="1202055" cy="165735"/>
            </a:xfrm>
            <a:custGeom>
              <a:avLst/>
              <a:gdLst/>
              <a:ahLst/>
              <a:cxnLst/>
              <a:rect l="l" t="t" r="r" b="b"/>
              <a:pathLst>
                <a:path w="1202054" h="165735">
                  <a:moveTo>
                    <a:pt x="1193228" y="161328"/>
                  </a:moveTo>
                  <a:lnTo>
                    <a:pt x="1078979" y="161328"/>
                  </a:lnTo>
                  <a:lnTo>
                    <a:pt x="1078979" y="160058"/>
                  </a:lnTo>
                  <a:lnTo>
                    <a:pt x="136182" y="160058"/>
                  </a:lnTo>
                  <a:lnTo>
                    <a:pt x="136182" y="161328"/>
                  </a:lnTo>
                  <a:lnTo>
                    <a:pt x="7912" y="161328"/>
                  </a:lnTo>
                  <a:lnTo>
                    <a:pt x="7912" y="162598"/>
                  </a:lnTo>
                  <a:lnTo>
                    <a:pt x="13487" y="162598"/>
                  </a:lnTo>
                  <a:lnTo>
                    <a:pt x="13487" y="163868"/>
                  </a:lnTo>
                  <a:lnTo>
                    <a:pt x="134912" y="163868"/>
                  </a:lnTo>
                  <a:lnTo>
                    <a:pt x="134912" y="165138"/>
                  </a:lnTo>
                  <a:lnTo>
                    <a:pt x="1057160" y="165138"/>
                  </a:lnTo>
                  <a:lnTo>
                    <a:pt x="1057160" y="163868"/>
                  </a:lnTo>
                  <a:lnTo>
                    <a:pt x="1191691" y="163868"/>
                  </a:lnTo>
                  <a:lnTo>
                    <a:pt x="1191691" y="162598"/>
                  </a:lnTo>
                  <a:lnTo>
                    <a:pt x="1193228" y="162598"/>
                  </a:lnTo>
                  <a:lnTo>
                    <a:pt x="1193228" y="161328"/>
                  </a:lnTo>
                  <a:close/>
                </a:path>
                <a:path w="1202054" h="165735">
                  <a:moveTo>
                    <a:pt x="1201877" y="2540"/>
                  </a:moveTo>
                  <a:lnTo>
                    <a:pt x="1178090" y="2540"/>
                  </a:lnTo>
                  <a:lnTo>
                    <a:pt x="1178090" y="1270"/>
                  </a:lnTo>
                  <a:lnTo>
                    <a:pt x="1041412" y="1270"/>
                  </a:lnTo>
                  <a:lnTo>
                    <a:pt x="1041412" y="0"/>
                  </a:lnTo>
                  <a:lnTo>
                    <a:pt x="182740" y="0"/>
                  </a:lnTo>
                  <a:lnTo>
                    <a:pt x="182740" y="1270"/>
                  </a:lnTo>
                  <a:lnTo>
                    <a:pt x="19138" y="1270"/>
                  </a:lnTo>
                  <a:lnTo>
                    <a:pt x="19138" y="2540"/>
                  </a:lnTo>
                  <a:lnTo>
                    <a:pt x="0" y="2540"/>
                  </a:lnTo>
                  <a:lnTo>
                    <a:pt x="0" y="3810"/>
                  </a:lnTo>
                  <a:lnTo>
                    <a:pt x="97358" y="3810"/>
                  </a:lnTo>
                  <a:lnTo>
                    <a:pt x="97358" y="5080"/>
                  </a:lnTo>
                  <a:lnTo>
                    <a:pt x="441858" y="5080"/>
                  </a:lnTo>
                  <a:lnTo>
                    <a:pt x="441858" y="6350"/>
                  </a:lnTo>
                  <a:lnTo>
                    <a:pt x="711060" y="6350"/>
                  </a:lnTo>
                  <a:lnTo>
                    <a:pt x="711060" y="5080"/>
                  </a:lnTo>
                  <a:lnTo>
                    <a:pt x="1113078" y="5080"/>
                  </a:lnTo>
                  <a:lnTo>
                    <a:pt x="1113078" y="3810"/>
                  </a:lnTo>
                  <a:lnTo>
                    <a:pt x="1201877" y="3810"/>
                  </a:lnTo>
                  <a:lnTo>
                    <a:pt x="1201877" y="2540"/>
                  </a:lnTo>
                  <a:close/>
                </a:path>
              </a:pathLst>
            </a:custGeom>
            <a:solidFill>
              <a:srgbClr val="DFDFDF"/>
            </a:solidFill>
          </p:spPr>
          <p:txBody>
            <a:bodyPr wrap="square" lIns="0" tIns="0" rIns="0" bIns="0" rtlCol="0"/>
            <a:lstStyle/>
            <a:p>
              <a:endParaRPr/>
            </a:p>
          </p:txBody>
        </p:sp>
      </p:grpSp>
      <p:sp>
        <p:nvSpPr>
          <p:cNvPr id="5" name="object 5"/>
          <p:cNvSpPr/>
          <p:nvPr/>
        </p:nvSpPr>
        <p:spPr>
          <a:xfrm>
            <a:off x="6605838" y="1023420"/>
            <a:ext cx="84455" cy="282575"/>
          </a:xfrm>
          <a:custGeom>
            <a:avLst/>
            <a:gdLst/>
            <a:ahLst/>
            <a:cxnLst/>
            <a:rect l="l" t="t" r="r" b="b"/>
            <a:pathLst>
              <a:path w="84454" h="282575">
                <a:moveTo>
                  <a:pt x="84199" y="282157"/>
                </a:moveTo>
                <a:lnTo>
                  <a:pt x="0" y="282157"/>
                </a:lnTo>
                <a:lnTo>
                  <a:pt x="0" y="0"/>
                </a:lnTo>
                <a:lnTo>
                  <a:pt x="84199" y="0"/>
                </a:lnTo>
                <a:lnTo>
                  <a:pt x="84199" y="282157"/>
                </a:lnTo>
                <a:close/>
              </a:path>
            </a:pathLst>
          </a:custGeom>
          <a:solidFill>
            <a:srgbClr val="DFDFDF"/>
          </a:solidFill>
        </p:spPr>
        <p:txBody>
          <a:bodyPr wrap="square" lIns="0" tIns="0" rIns="0" bIns="0" rtlCol="0"/>
          <a:lstStyle/>
          <a:p>
            <a:endParaRPr/>
          </a:p>
        </p:txBody>
      </p:sp>
      <p:sp>
        <p:nvSpPr>
          <p:cNvPr id="6" name="object 6"/>
          <p:cNvSpPr/>
          <p:nvPr/>
        </p:nvSpPr>
        <p:spPr>
          <a:xfrm>
            <a:off x="5902703" y="982625"/>
            <a:ext cx="84455" cy="323215"/>
          </a:xfrm>
          <a:custGeom>
            <a:avLst/>
            <a:gdLst/>
            <a:ahLst/>
            <a:cxnLst/>
            <a:rect l="l" t="t" r="r" b="b"/>
            <a:pathLst>
              <a:path w="84454" h="323215">
                <a:moveTo>
                  <a:pt x="84199" y="322952"/>
                </a:moveTo>
                <a:lnTo>
                  <a:pt x="0" y="322952"/>
                </a:lnTo>
                <a:lnTo>
                  <a:pt x="0" y="0"/>
                </a:lnTo>
                <a:lnTo>
                  <a:pt x="84199" y="0"/>
                </a:lnTo>
                <a:lnTo>
                  <a:pt x="84199" y="322952"/>
                </a:lnTo>
                <a:close/>
              </a:path>
            </a:pathLst>
          </a:custGeom>
          <a:solidFill>
            <a:srgbClr val="DFDFDF"/>
          </a:solidFill>
        </p:spPr>
        <p:txBody>
          <a:bodyPr wrap="square" lIns="0" tIns="0" rIns="0" bIns="0" rtlCol="0"/>
          <a:lstStyle/>
          <a:p>
            <a:endParaRPr/>
          </a:p>
        </p:txBody>
      </p:sp>
      <p:sp>
        <p:nvSpPr>
          <p:cNvPr id="7" name="object 7"/>
          <p:cNvSpPr/>
          <p:nvPr/>
        </p:nvSpPr>
        <p:spPr>
          <a:xfrm>
            <a:off x="6078550" y="915306"/>
            <a:ext cx="84455" cy="390525"/>
          </a:xfrm>
          <a:custGeom>
            <a:avLst/>
            <a:gdLst/>
            <a:ahLst/>
            <a:cxnLst/>
            <a:rect l="l" t="t" r="r" b="b"/>
            <a:pathLst>
              <a:path w="84454" h="390525">
                <a:moveTo>
                  <a:pt x="84199" y="390271"/>
                </a:moveTo>
                <a:lnTo>
                  <a:pt x="0" y="390271"/>
                </a:lnTo>
                <a:lnTo>
                  <a:pt x="0" y="0"/>
                </a:lnTo>
                <a:lnTo>
                  <a:pt x="84199" y="0"/>
                </a:lnTo>
                <a:lnTo>
                  <a:pt x="84199" y="390271"/>
                </a:lnTo>
                <a:close/>
              </a:path>
            </a:pathLst>
          </a:custGeom>
          <a:solidFill>
            <a:srgbClr val="DFDFDF"/>
          </a:solidFill>
        </p:spPr>
        <p:txBody>
          <a:bodyPr wrap="square" lIns="0" tIns="0" rIns="0" bIns="0" rtlCol="0"/>
          <a:lstStyle/>
          <a:p>
            <a:endParaRPr/>
          </a:p>
        </p:txBody>
      </p:sp>
      <p:sp>
        <p:nvSpPr>
          <p:cNvPr id="8" name="object 8"/>
          <p:cNvSpPr/>
          <p:nvPr/>
        </p:nvSpPr>
        <p:spPr>
          <a:xfrm>
            <a:off x="6254270" y="936651"/>
            <a:ext cx="84455" cy="368935"/>
          </a:xfrm>
          <a:custGeom>
            <a:avLst/>
            <a:gdLst/>
            <a:ahLst/>
            <a:cxnLst/>
            <a:rect l="l" t="t" r="r" b="b"/>
            <a:pathLst>
              <a:path w="84454" h="368934">
                <a:moveTo>
                  <a:pt x="84199" y="368926"/>
                </a:moveTo>
                <a:lnTo>
                  <a:pt x="0" y="368926"/>
                </a:lnTo>
                <a:lnTo>
                  <a:pt x="0" y="0"/>
                </a:lnTo>
                <a:lnTo>
                  <a:pt x="84199" y="0"/>
                </a:lnTo>
                <a:lnTo>
                  <a:pt x="84199" y="368926"/>
                </a:lnTo>
                <a:close/>
              </a:path>
            </a:pathLst>
          </a:custGeom>
          <a:solidFill>
            <a:srgbClr val="DFDFDF"/>
          </a:solidFill>
        </p:spPr>
        <p:txBody>
          <a:bodyPr wrap="square" lIns="0" tIns="0" rIns="0" bIns="0" rtlCol="0"/>
          <a:lstStyle/>
          <a:p>
            <a:endParaRPr/>
          </a:p>
        </p:txBody>
      </p:sp>
      <p:sp>
        <p:nvSpPr>
          <p:cNvPr id="9" name="object 9"/>
          <p:cNvSpPr/>
          <p:nvPr/>
        </p:nvSpPr>
        <p:spPr>
          <a:xfrm>
            <a:off x="6429991" y="811865"/>
            <a:ext cx="84455" cy="494030"/>
          </a:xfrm>
          <a:custGeom>
            <a:avLst/>
            <a:gdLst/>
            <a:ahLst/>
            <a:cxnLst/>
            <a:rect l="l" t="t" r="r" b="b"/>
            <a:pathLst>
              <a:path w="84454" h="494030">
                <a:moveTo>
                  <a:pt x="84199" y="493712"/>
                </a:moveTo>
                <a:lnTo>
                  <a:pt x="0" y="493712"/>
                </a:lnTo>
                <a:lnTo>
                  <a:pt x="0" y="0"/>
                </a:lnTo>
                <a:lnTo>
                  <a:pt x="84199" y="0"/>
                </a:lnTo>
                <a:lnTo>
                  <a:pt x="84199" y="493712"/>
                </a:lnTo>
                <a:close/>
              </a:path>
            </a:pathLst>
          </a:custGeom>
          <a:solidFill>
            <a:srgbClr val="DFDFDF"/>
          </a:solidFill>
        </p:spPr>
        <p:txBody>
          <a:bodyPr wrap="square" lIns="0" tIns="0" rIns="0" bIns="0" rtlCol="0"/>
          <a:lstStyle/>
          <a:p>
            <a:endParaRPr/>
          </a:p>
        </p:txBody>
      </p:sp>
      <p:sp>
        <p:nvSpPr>
          <p:cNvPr id="10" name="object 10"/>
          <p:cNvSpPr/>
          <p:nvPr/>
        </p:nvSpPr>
        <p:spPr>
          <a:xfrm>
            <a:off x="6781558" y="814265"/>
            <a:ext cx="84455" cy="491490"/>
          </a:xfrm>
          <a:custGeom>
            <a:avLst/>
            <a:gdLst/>
            <a:ahLst/>
            <a:cxnLst/>
            <a:rect l="l" t="t" r="r" b="b"/>
            <a:pathLst>
              <a:path w="84454" h="491490">
                <a:moveTo>
                  <a:pt x="84199" y="491312"/>
                </a:moveTo>
                <a:lnTo>
                  <a:pt x="0" y="491312"/>
                </a:lnTo>
                <a:lnTo>
                  <a:pt x="0" y="0"/>
                </a:lnTo>
                <a:lnTo>
                  <a:pt x="84199" y="0"/>
                </a:lnTo>
                <a:lnTo>
                  <a:pt x="84199" y="491312"/>
                </a:lnTo>
                <a:close/>
              </a:path>
            </a:pathLst>
          </a:custGeom>
          <a:solidFill>
            <a:srgbClr val="DFDFDF"/>
          </a:solidFill>
        </p:spPr>
        <p:txBody>
          <a:bodyPr wrap="square" lIns="0" tIns="0" rIns="0" bIns="0" rtlCol="0"/>
          <a:lstStyle/>
          <a:p>
            <a:endParaRPr/>
          </a:p>
        </p:txBody>
      </p:sp>
      <p:sp>
        <p:nvSpPr>
          <p:cNvPr id="11" name="object 11"/>
          <p:cNvSpPr/>
          <p:nvPr/>
        </p:nvSpPr>
        <p:spPr>
          <a:xfrm>
            <a:off x="6957405" y="975678"/>
            <a:ext cx="84455" cy="330200"/>
          </a:xfrm>
          <a:custGeom>
            <a:avLst/>
            <a:gdLst/>
            <a:ahLst/>
            <a:cxnLst/>
            <a:rect l="l" t="t" r="r" b="b"/>
            <a:pathLst>
              <a:path w="84454" h="330200">
                <a:moveTo>
                  <a:pt x="84199" y="329899"/>
                </a:moveTo>
                <a:lnTo>
                  <a:pt x="0" y="329899"/>
                </a:lnTo>
                <a:lnTo>
                  <a:pt x="0" y="0"/>
                </a:lnTo>
                <a:lnTo>
                  <a:pt x="84199" y="0"/>
                </a:lnTo>
                <a:lnTo>
                  <a:pt x="84199" y="329899"/>
                </a:lnTo>
                <a:close/>
              </a:path>
            </a:pathLst>
          </a:custGeom>
          <a:solidFill>
            <a:srgbClr val="DFDFDF"/>
          </a:solidFill>
        </p:spPr>
        <p:txBody>
          <a:bodyPr wrap="square" lIns="0" tIns="0" rIns="0" bIns="0" rtlCol="0"/>
          <a:lstStyle/>
          <a:p>
            <a:endParaRPr/>
          </a:p>
        </p:txBody>
      </p:sp>
      <p:sp>
        <p:nvSpPr>
          <p:cNvPr id="12" name="object 12"/>
          <p:cNvSpPr/>
          <p:nvPr/>
        </p:nvSpPr>
        <p:spPr>
          <a:xfrm>
            <a:off x="7133125" y="835863"/>
            <a:ext cx="84455" cy="469900"/>
          </a:xfrm>
          <a:custGeom>
            <a:avLst/>
            <a:gdLst/>
            <a:ahLst/>
            <a:cxnLst/>
            <a:rect l="l" t="t" r="r" b="b"/>
            <a:pathLst>
              <a:path w="84454" h="469900">
                <a:moveTo>
                  <a:pt x="84199" y="469715"/>
                </a:moveTo>
                <a:lnTo>
                  <a:pt x="0" y="469715"/>
                </a:lnTo>
                <a:lnTo>
                  <a:pt x="0" y="0"/>
                </a:lnTo>
                <a:lnTo>
                  <a:pt x="84199" y="0"/>
                </a:lnTo>
                <a:lnTo>
                  <a:pt x="84199" y="469715"/>
                </a:lnTo>
                <a:close/>
              </a:path>
            </a:pathLst>
          </a:custGeom>
          <a:solidFill>
            <a:srgbClr val="DFDFDF"/>
          </a:solidFill>
        </p:spPr>
        <p:txBody>
          <a:bodyPr wrap="square" lIns="0" tIns="0" rIns="0" bIns="0" rtlCol="0"/>
          <a:lstStyle/>
          <a:p>
            <a:endParaRPr/>
          </a:p>
        </p:txBody>
      </p:sp>
      <p:sp>
        <p:nvSpPr>
          <p:cNvPr id="13" name="object 13"/>
          <p:cNvSpPr/>
          <p:nvPr/>
        </p:nvSpPr>
        <p:spPr>
          <a:xfrm>
            <a:off x="7308972" y="730148"/>
            <a:ext cx="84455" cy="575945"/>
          </a:xfrm>
          <a:custGeom>
            <a:avLst/>
            <a:gdLst/>
            <a:ahLst/>
            <a:cxnLst/>
            <a:rect l="l" t="t" r="r" b="b"/>
            <a:pathLst>
              <a:path w="84454" h="575944">
                <a:moveTo>
                  <a:pt x="84199" y="575429"/>
                </a:moveTo>
                <a:lnTo>
                  <a:pt x="0" y="575429"/>
                </a:lnTo>
                <a:lnTo>
                  <a:pt x="0" y="0"/>
                </a:lnTo>
                <a:lnTo>
                  <a:pt x="84199" y="0"/>
                </a:lnTo>
                <a:lnTo>
                  <a:pt x="84199" y="575429"/>
                </a:lnTo>
                <a:close/>
              </a:path>
            </a:pathLst>
          </a:custGeom>
          <a:solidFill>
            <a:srgbClr val="DFDFDF"/>
          </a:solidFill>
        </p:spPr>
        <p:txBody>
          <a:bodyPr wrap="square" lIns="0" tIns="0" rIns="0" bIns="0" rtlCol="0"/>
          <a:lstStyle/>
          <a:p>
            <a:endParaRPr/>
          </a:p>
        </p:txBody>
      </p:sp>
      <p:sp>
        <p:nvSpPr>
          <p:cNvPr id="14" name="object 14"/>
          <p:cNvSpPr/>
          <p:nvPr/>
        </p:nvSpPr>
        <p:spPr>
          <a:xfrm>
            <a:off x="7484693" y="833463"/>
            <a:ext cx="84455" cy="472440"/>
          </a:xfrm>
          <a:custGeom>
            <a:avLst/>
            <a:gdLst/>
            <a:ahLst/>
            <a:cxnLst/>
            <a:rect l="l" t="t" r="r" b="b"/>
            <a:pathLst>
              <a:path w="84454" h="472440">
                <a:moveTo>
                  <a:pt x="84199" y="472114"/>
                </a:moveTo>
                <a:lnTo>
                  <a:pt x="0" y="472114"/>
                </a:lnTo>
                <a:lnTo>
                  <a:pt x="0" y="0"/>
                </a:lnTo>
                <a:lnTo>
                  <a:pt x="84199" y="0"/>
                </a:lnTo>
                <a:lnTo>
                  <a:pt x="84199" y="472114"/>
                </a:lnTo>
                <a:close/>
              </a:path>
            </a:pathLst>
          </a:custGeom>
          <a:solidFill>
            <a:srgbClr val="DFDFDF"/>
          </a:solidFill>
        </p:spPr>
        <p:txBody>
          <a:bodyPr wrap="square" lIns="0" tIns="0" rIns="0" bIns="0" rtlCol="0"/>
          <a:lstStyle/>
          <a:p>
            <a:endParaRPr/>
          </a:p>
        </p:txBody>
      </p:sp>
      <p:grpSp>
        <p:nvGrpSpPr>
          <p:cNvPr id="15" name="object 15"/>
          <p:cNvGrpSpPr/>
          <p:nvPr/>
        </p:nvGrpSpPr>
        <p:grpSpPr>
          <a:xfrm>
            <a:off x="9082309" y="575057"/>
            <a:ext cx="1409065" cy="1409700"/>
            <a:chOff x="9082309" y="575057"/>
            <a:chExt cx="1409065" cy="1409700"/>
          </a:xfrm>
        </p:grpSpPr>
        <p:sp>
          <p:nvSpPr>
            <p:cNvPr id="16" name="object 16"/>
            <p:cNvSpPr/>
            <p:nvPr/>
          </p:nvSpPr>
          <p:spPr>
            <a:xfrm>
              <a:off x="9082309" y="575057"/>
              <a:ext cx="1409065" cy="1409700"/>
            </a:xfrm>
            <a:custGeom>
              <a:avLst/>
              <a:gdLst/>
              <a:ahLst/>
              <a:cxnLst/>
              <a:rect l="l" t="t" r="r" b="b"/>
              <a:pathLst>
                <a:path w="1409065" h="1409700">
                  <a:moveTo>
                    <a:pt x="713373" y="1409453"/>
                  </a:moveTo>
                  <a:lnTo>
                    <a:pt x="658649" y="1408026"/>
                  </a:lnTo>
                  <a:lnTo>
                    <a:pt x="604201" y="1402350"/>
                  </a:lnTo>
                  <a:lnTo>
                    <a:pt x="550357" y="1392461"/>
                  </a:lnTo>
                  <a:lnTo>
                    <a:pt x="497442" y="1378418"/>
                  </a:lnTo>
                  <a:lnTo>
                    <a:pt x="445779" y="1360306"/>
                  </a:lnTo>
                  <a:lnTo>
                    <a:pt x="395677" y="1338235"/>
                  </a:lnTo>
                  <a:lnTo>
                    <a:pt x="347441" y="1312338"/>
                  </a:lnTo>
                  <a:lnTo>
                    <a:pt x="301358" y="1282771"/>
                  </a:lnTo>
                  <a:lnTo>
                    <a:pt x="257711" y="1249712"/>
                  </a:lnTo>
                  <a:lnTo>
                    <a:pt x="216761" y="1213363"/>
                  </a:lnTo>
                  <a:lnTo>
                    <a:pt x="178756" y="1173941"/>
                  </a:lnTo>
                  <a:lnTo>
                    <a:pt x="143925" y="1131686"/>
                  </a:lnTo>
                  <a:lnTo>
                    <a:pt x="112480" y="1086852"/>
                  </a:lnTo>
                  <a:lnTo>
                    <a:pt x="84609" y="1039710"/>
                  </a:lnTo>
                  <a:lnTo>
                    <a:pt x="60482" y="990545"/>
                  </a:lnTo>
                  <a:lnTo>
                    <a:pt x="40243" y="939653"/>
                  </a:lnTo>
                  <a:lnTo>
                    <a:pt x="24017" y="887343"/>
                  </a:lnTo>
                  <a:lnTo>
                    <a:pt x="11898" y="833930"/>
                  </a:lnTo>
                  <a:lnTo>
                    <a:pt x="3964" y="779737"/>
                  </a:lnTo>
                  <a:lnTo>
                    <a:pt x="259" y="725091"/>
                  </a:lnTo>
                  <a:lnTo>
                    <a:pt x="0" y="697702"/>
                  </a:lnTo>
                  <a:lnTo>
                    <a:pt x="805" y="670322"/>
                  </a:lnTo>
                  <a:lnTo>
                    <a:pt x="5603" y="615761"/>
                  </a:lnTo>
                  <a:lnTo>
                    <a:pt x="14619" y="561738"/>
                  </a:lnTo>
                  <a:lnTo>
                    <a:pt x="27803" y="508578"/>
                  </a:lnTo>
                  <a:lnTo>
                    <a:pt x="45073" y="456603"/>
                  </a:lnTo>
                  <a:lnTo>
                    <a:pt x="66324" y="406127"/>
                  </a:lnTo>
                  <a:lnTo>
                    <a:pt x="91429" y="357454"/>
                  </a:lnTo>
                  <a:lnTo>
                    <a:pt x="120237" y="310879"/>
                  </a:lnTo>
                  <a:lnTo>
                    <a:pt x="152572" y="266683"/>
                  </a:lnTo>
                  <a:lnTo>
                    <a:pt x="188240" y="225133"/>
                  </a:lnTo>
                  <a:lnTo>
                    <a:pt x="227025" y="186480"/>
                  </a:lnTo>
                  <a:lnTo>
                    <a:pt x="268692" y="150957"/>
                  </a:lnTo>
                  <a:lnTo>
                    <a:pt x="312992" y="118779"/>
                  </a:lnTo>
                  <a:lnTo>
                    <a:pt x="359656" y="90140"/>
                  </a:lnTo>
                  <a:lnTo>
                    <a:pt x="408401" y="65213"/>
                  </a:lnTo>
                  <a:lnTo>
                    <a:pt x="458934" y="44149"/>
                  </a:lnTo>
                  <a:lnTo>
                    <a:pt x="510949" y="27074"/>
                  </a:lnTo>
                  <a:lnTo>
                    <a:pt x="564132" y="14093"/>
                  </a:lnTo>
                  <a:lnTo>
                    <a:pt x="618163" y="5283"/>
                  </a:lnTo>
                  <a:lnTo>
                    <a:pt x="672713" y="698"/>
                  </a:lnTo>
                  <a:lnTo>
                    <a:pt x="700081" y="0"/>
                  </a:lnTo>
                  <a:lnTo>
                    <a:pt x="727456" y="365"/>
                  </a:lnTo>
                  <a:lnTo>
                    <a:pt x="754796" y="1795"/>
                  </a:lnTo>
                  <a:lnTo>
                    <a:pt x="782059" y="4287"/>
                  </a:lnTo>
                  <a:lnTo>
                    <a:pt x="704550" y="704376"/>
                  </a:lnTo>
                  <a:lnTo>
                    <a:pt x="1400615" y="597904"/>
                  </a:lnTo>
                  <a:lnTo>
                    <a:pt x="1404239" y="625053"/>
                  </a:lnTo>
                  <a:lnTo>
                    <a:pt x="1406806" y="652324"/>
                  </a:lnTo>
                  <a:lnTo>
                    <a:pt x="1408311" y="679675"/>
                  </a:lnTo>
                  <a:lnTo>
                    <a:pt x="1408753" y="707061"/>
                  </a:lnTo>
                  <a:lnTo>
                    <a:pt x="1408132" y="734444"/>
                  </a:lnTo>
                  <a:lnTo>
                    <a:pt x="1403702" y="789038"/>
                  </a:lnTo>
                  <a:lnTo>
                    <a:pt x="1395048" y="843120"/>
                  </a:lnTo>
                  <a:lnTo>
                    <a:pt x="1382221" y="896368"/>
                  </a:lnTo>
                  <a:lnTo>
                    <a:pt x="1365302" y="948457"/>
                  </a:lnTo>
                  <a:lnTo>
                    <a:pt x="1344390" y="999076"/>
                  </a:lnTo>
                  <a:lnTo>
                    <a:pt x="1319613" y="1047915"/>
                  </a:lnTo>
                  <a:lnTo>
                    <a:pt x="1291119" y="1094683"/>
                  </a:lnTo>
                  <a:lnTo>
                    <a:pt x="1259082" y="1139094"/>
                  </a:lnTo>
                  <a:lnTo>
                    <a:pt x="1223693" y="1180885"/>
                  </a:lnTo>
                  <a:lnTo>
                    <a:pt x="1185170" y="1219797"/>
                  </a:lnTo>
                  <a:lnTo>
                    <a:pt x="1143740" y="1255600"/>
                  </a:lnTo>
                  <a:lnTo>
                    <a:pt x="1099659" y="1288074"/>
                  </a:lnTo>
                  <a:lnTo>
                    <a:pt x="1053187" y="1317027"/>
                  </a:lnTo>
                  <a:lnTo>
                    <a:pt x="1004611" y="1342280"/>
                  </a:lnTo>
                  <a:lnTo>
                    <a:pt x="954219" y="1363685"/>
                  </a:lnTo>
                  <a:lnTo>
                    <a:pt x="902321" y="1381108"/>
                  </a:lnTo>
                  <a:lnTo>
                    <a:pt x="849224" y="1394446"/>
                  </a:lnTo>
                  <a:lnTo>
                    <a:pt x="795255" y="1403619"/>
                  </a:lnTo>
                  <a:lnTo>
                    <a:pt x="740735" y="1408571"/>
                  </a:lnTo>
                  <a:lnTo>
                    <a:pt x="713373" y="1409453"/>
                  </a:lnTo>
                  <a:close/>
                </a:path>
              </a:pathLst>
            </a:custGeom>
            <a:solidFill>
              <a:srgbClr val="EBEBEB"/>
            </a:solidFill>
          </p:spPr>
          <p:txBody>
            <a:bodyPr wrap="square" lIns="0" tIns="0" rIns="0" bIns="0" rtlCol="0"/>
            <a:lstStyle/>
            <a:p>
              <a:endParaRPr/>
            </a:p>
          </p:txBody>
        </p:sp>
        <p:sp>
          <p:nvSpPr>
            <p:cNvPr id="17" name="object 17"/>
            <p:cNvSpPr/>
            <p:nvPr/>
          </p:nvSpPr>
          <p:spPr>
            <a:xfrm>
              <a:off x="9928244" y="580986"/>
              <a:ext cx="530225" cy="540385"/>
            </a:xfrm>
            <a:custGeom>
              <a:avLst/>
              <a:gdLst/>
              <a:ahLst/>
              <a:cxnLst/>
              <a:rect l="l" t="t" r="r" b="b"/>
              <a:pathLst>
                <a:path w="530225" h="540385">
                  <a:moveTo>
                    <a:pt x="0" y="539812"/>
                  </a:moveTo>
                  <a:lnTo>
                    <a:pt x="84451" y="0"/>
                  </a:lnTo>
                  <a:lnTo>
                    <a:pt x="309072" y="127086"/>
                  </a:lnTo>
                  <a:lnTo>
                    <a:pt x="445076" y="271958"/>
                  </a:lnTo>
                  <a:lnTo>
                    <a:pt x="512202" y="390922"/>
                  </a:lnTo>
                  <a:lnTo>
                    <a:pt x="530191" y="440287"/>
                  </a:lnTo>
                  <a:lnTo>
                    <a:pt x="0" y="539812"/>
                  </a:lnTo>
                  <a:close/>
                </a:path>
              </a:pathLst>
            </a:custGeom>
            <a:solidFill>
              <a:srgbClr val="DFDFDF"/>
            </a:solidFill>
          </p:spPr>
          <p:txBody>
            <a:bodyPr wrap="square" lIns="0" tIns="0" rIns="0" bIns="0" rtlCol="0"/>
            <a:lstStyle/>
            <a:p>
              <a:endParaRPr/>
            </a:p>
          </p:txBody>
        </p:sp>
      </p:grpSp>
      <p:grpSp>
        <p:nvGrpSpPr>
          <p:cNvPr id="18" name="object 18"/>
          <p:cNvGrpSpPr/>
          <p:nvPr/>
        </p:nvGrpSpPr>
        <p:grpSpPr>
          <a:xfrm>
            <a:off x="2678762" y="2208760"/>
            <a:ext cx="713105" cy="721995"/>
            <a:chOff x="2678762" y="2208760"/>
            <a:chExt cx="713105" cy="721995"/>
          </a:xfrm>
        </p:grpSpPr>
        <p:sp>
          <p:nvSpPr>
            <p:cNvPr id="19" name="object 19"/>
            <p:cNvSpPr/>
            <p:nvPr/>
          </p:nvSpPr>
          <p:spPr>
            <a:xfrm>
              <a:off x="2678820" y="2239644"/>
              <a:ext cx="690245" cy="689610"/>
            </a:xfrm>
            <a:custGeom>
              <a:avLst/>
              <a:gdLst/>
              <a:ahLst/>
              <a:cxnLst/>
              <a:rect l="l" t="t" r="r" b="b"/>
              <a:pathLst>
                <a:path w="690245" h="689610">
                  <a:moveTo>
                    <a:pt x="384394" y="688343"/>
                  </a:moveTo>
                  <a:lnTo>
                    <a:pt x="308283" y="688343"/>
                  </a:lnTo>
                  <a:lnTo>
                    <a:pt x="283115" y="684554"/>
                  </a:lnTo>
                  <a:lnTo>
                    <a:pt x="274792" y="682028"/>
                  </a:lnTo>
                  <a:lnTo>
                    <a:pt x="266516" y="680764"/>
                  </a:lnTo>
                  <a:lnTo>
                    <a:pt x="250108" y="675712"/>
                  </a:lnTo>
                  <a:lnTo>
                    <a:pt x="241986" y="674449"/>
                  </a:lnTo>
                  <a:lnTo>
                    <a:pt x="233931" y="670660"/>
                  </a:lnTo>
                  <a:lnTo>
                    <a:pt x="218023" y="665608"/>
                  </a:lnTo>
                  <a:lnTo>
                    <a:pt x="202423" y="658030"/>
                  </a:lnTo>
                  <a:lnTo>
                    <a:pt x="194752" y="655504"/>
                  </a:lnTo>
                  <a:lnTo>
                    <a:pt x="187168" y="651715"/>
                  </a:lnTo>
                  <a:lnTo>
                    <a:pt x="179679" y="646663"/>
                  </a:lnTo>
                  <a:lnTo>
                    <a:pt x="165014" y="639085"/>
                  </a:lnTo>
                  <a:lnTo>
                    <a:pt x="157839" y="634033"/>
                  </a:lnTo>
                  <a:lnTo>
                    <a:pt x="150776" y="628981"/>
                  </a:lnTo>
                  <a:lnTo>
                    <a:pt x="143834" y="625192"/>
                  </a:lnTo>
                  <a:lnTo>
                    <a:pt x="137015" y="620140"/>
                  </a:lnTo>
                  <a:lnTo>
                    <a:pt x="130316" y="613825"/>
                  </a:lnTo>
                  <a:lnTo>
                    <a:pt x="123747" y="608773"/>
                  </a:lnTo>
                  <a:lnTo>
                    <a:pt x="117316" y="603721"/>
                  </a:lnTo>
                  <a:lnTo>
                    <a:pt x="111021" y="597406"/>
                  </a:lnTo>
                  <a:lnTo>
                    <a:pt x="104865" y="592353"/>
                  </a:lnTo>
                  <a:lnTo>
                    <a:pt x="76330" y="560778"/>
                  </a:lnTo>
                  <a:lnTo>
                    <a:pt x="66030" y="546885"/>
                  </a:lnTo>
                  <a:lnTo>
                    <a:pt x="61128" y="540570"/>
                  </a:lnTo>
                  <a:lnTo>
                    <a:pt x="56396" y="532992"/>
                  </a:lnTo>
                  <a:lnTo>
                    <a:pt x="51842" y="525414"/>
                  </a:lnTo>
                  <a:lnTo>
                    <a:pt x="47463" y="519099"/>
                  </a:lnTo>
                  <a:lnTo>
                    <a:pt x="28302" y="481208"/>
                  </a:lnTo>
                  <a:lnTo>
                    <a:pt x="25032" y="472367"/>
                  </a:lnTo>
                  <a:lnTo>
                    <a:pt x="21957" y="464789"/>
                  </a:lnTo>
                  <a:lnTo>
                    <a:pt x="19077" y="457211"/>
                  </a:lnTo>
                  <a:lnTo>
                    <a:pt x="16391" y="449633"/>
                  </a:lnTo>
                  <a:lnTo>
                    <a:pt x="13903" y="440792"/>
                  </a:lnTo>
                  <a:lnTo>
                    <a:pt x="11615" y="433214"/>
                  </a:lnTo>
                  <a:lnTo>
                    <a:pt x="9529" y="424372"/>
                  </a:lnTo>
                  <a:lnTo>
                    <a:pt x="7643" y="416794"/>
                  </a:lnTo>
                  <a:lnTo>
                    <a:pt x="5960" y="407953"/>
                  </a:lnTo>
                  <a:lnTo>
                    <a:pt x="627" y="366274"/>
                  </a:lnTo>
                  <a:lnTo>
                    <a:pt x="0" y="338487"/>
                  </a:lnTo>
                  <a:lnTo>
                    <a:pt x="147" y="332172"/>
                  </a:lnTo>
                  <a:lnTo>
                    <a:pt x="5733" y="281652"/>
                  </a:lnTo>
                  <a:lnTo>
                    <a:pt x="9235" y="265233"/>
                  </a:lnTo>
                  <a:lnTo>
                    <a:pt x="11289" y="256392"/>
                  </a:lnTo>
                  <a:lnTo>
                    <a:pt x="13545" y="248813"/>
                  </a:lnTo>
                  <a:lnTo>
                    <a:pt x="16000" y="239972"/>
                  </a:lnTo>
                  <a:lnTo>
                    <a:pt x="18652" y="232394"/>
                  </a:lnTo>
                  <a:lnTo>
                    <a:pt x="21500" y="224816"/>
                  </a:lnTo>
                  <a:lnTo>
                    <a:pt x="24544" y="215975"/>
                  </a:lnTo>
                  <a:lnTo>
                    <a:pt x="27781" y="208397"/>
                  </a:lnTo>
                  <a:lnTo>
                    <a:pt x="46779" y="170507"/>
                  </a:lnTo>
                  <a:lnTo>
                    <a:pt x="51125" y="164191"/>
                  </a:lnTo>
                  <a:lnTo>
                    <a:pt x="55651" y="156613"/>
                  </a:lnTo>
                  <a:lnTo>
                    <a:pt x="60351" y="149035"/>
                  </a:lnTo>
                  <a:lnTo>
                    <a:pt x="65219" y="142720"/>
                  </a:lnTo>
                  <a:lnTo>
                    <a:pt x="70255" y="135142"/>
                  </a:lnTo>
                  <a:lnTo>
                    <a:pt x="97861" y="103567"/>
                  </a:lnTo>
                  <a:lnTo>
                    <a:pt x="109967" y="92200"/>
                  </a:lnTo>
                  <a:lnTo>
                    <a:pt x="116232" y="85885"/>
                  </a:lnTo>
                  <a:lnTo>
                    <a:pt x="122639" y="80832"/>
                  </a:lnTo>
                  <a:lnTo>
                    <a:pt x="129179" y="75780"/>
                  </a:lnTo>
                  <a:lnTo>
                    <a:pt x="135845" y="69465"/>
                  </a:lnTo>
                  <a:lnTo>
                    <a:pt x="142637" y="64413"/>
                  </a:lnTo>
                  <a:lnTo>
                    <a:pt x="149555" y="60624"/>
                  </a:lnTo>
                  <a:lnTo>
                    <a:pt x="156590" y="55572"/>
                  </a:lnTo>
                  <a:lnTo>
                    <a:pt x="163734" y="50520"/>
                  </a:lnTo>
                  <a:lnTo>
                    <a:pt x="170988" y="46731"/>
                  </a:lnTo>
                  <a:lnTo>
                    <a:pt x="178350" y="41679"/>
                  </a:lnTo>
                  <a:lnTo>
                    <a:pt x="201012" y="30312"/>
                  </a:lnTo>
                  <a:lnTo>
                    <a:pt x="208749" y="27786"/>
                  </a:lnTo>
                  <a:lnTo>
                    <a:pt x="216567" y="23997"/>
                  </a:lnTo>
                  <a:lnTo>
                    <a:pt x="224458" y="21471"/>
                  </a:lnTo>
                  <a:lnTo>
                    <a:pt x="232422" y="17682"/>
                  </a:lnTo>
                  <a:lnTo>
                    <a:pt x="248557" y="12630"/>
                  </a:lnTo>
                  <a:lnTo>
                    <a:pt x="256709" y="11367"/>
                  </a:lnTo>
                  <a:lnTo>
                    <a:pt x="273172" y="6315"/>
                  </a:lnTo>
                  <a:lnTo>
                    <a:pt x="306577" y="1263"/>
                  </a:lnTo>
                  <a:lnTo>
                    <a:pt x="315002" y="1263"/>
                  </a:lnTo>
                  <a:lnTo>
                    <a:pt x="323439" y="0"/>
                  </a:lnTo>
                  <a:lnTo>
                    <a:pt x="374173" y="0"/>
                  </a:lnTo>
                  <a:lnTo>
                    <a:pt x="416019" y="6315"/>
                  </a:lnTo>
                  <a:lnTo>
                    <a:pt x="424277" y="8841"/>
                  </a:lnTo>
                  <a:lnTo>
                    <a:pt x="432488" y="10104"/>
                  </a:lnTo>
                  <a:lnTo>
                    <a:pt x="464766" y="20208"/>
                  </a:lnTo>
                  <a:lnTo>
                    <a:pt x="472669" y="23997"/>
                  </a:lnTo>
                  <a:lnTo>
                    <a:pt x="480497" y="26523"/>
                  </a:lnTo>
                  <a:lnTo>
                    <a:pt x="503461" y="37890"/>
                  </a:lnTo>
                  <a:lnTo>
                    <a:pt x="518304" y="45468"/>
                  </a:lnTo>
                  <a:lnTo>
                    <a:pt x="525568" y="50520"/>
                  </a:lnTo>
                  <a:lnTo>
                    <a:pt x="532729" y="54309"/>
                  </a:lnTo>
                  <a:lnTo>
                    <a:pt x="566748" y="79569"/>
                  </a:lnTo>
                  <a:lnTo>
                    <a:pt x="573165" y="85885"/>
                  </a:lnTo>
                  <a:lnTo>
                    <a:pt x="579445" y="90937"/>
                  </a:lnTo>
                  <a:lnTo>
                    <a:pt x="585588" y="97252"/>
                  </a:lnTo>
                  <a:lnTo>
                    <a:pt x="591586" y="103567"/>
                  </a:lnTo>
                  <a:lnTo>
                    <a:pt x="597433" y="108619"/>
                  </a:lnTo>
                  <a:lnTo>
                    <a:pt x="603128" y="114934"/>
                  </a:lnTo>
                  <a:lnTo>
                    <a:pt x="608670" y="121249"/>
                  </a:lnTo>
                  <a:lnTo>
                    <a:pt x="614055" y="128827"/>
                  </a:lnTo>
                  <a:lnTo>
                    <a:pt x="619274" y="135142"/>
                  </a:lnTo>
                  <a:lnTo>
                    <a:pt x="624329" y="141457"/>
                  </a:lnTo>
                  <a:lnTo>
                    <a:pt x="629218" y="149035"/>
                  </a:lnTo>
                  <a:lnTo>
                    <a:pt x="633937" y="155350"/>
                  </a:lnTo>
                  <a:lnTo>
                    <a:pt x="638479" y="162928"/>
                  </a:lnTo>
                  <a:lnTo>
                    <a:pt x="642844" y="170507"/>
                  </a:lnTo>
                  <a:lnTo>
                    <a:pt x="647033" y="178085"/>
                  </a:lnTo>
                  <a:lnTo>
                    <a:pt x="647835" y="179348"/>
                  </a:lnTo>
                  <a:lnTo>
                    <a:pt x="333910" y="179348"/>
                  </a:lnTo>
                  <a:lnTo>
                    <a:pt x="302064" y="184400"/>
                  </a:lnTo>
                  <a:lnTo>
                    <a:pt x="286703" y="189452"/>
                  </a:lnTo>
                  <a:lnTo>
                    <a:pt x="279206" y="193241"/>
                  </a:lnTo>
                  <a:lnTo>
                    <a:pt x="271867" y="195767"/>
                  </a:lnTo>
                  <a:lnTo>
                    <a:pt x="264721" y="199556"/>
                  </a:lnTo>
                  <a:lnTo>
                    <a:pt x="257768" y="204608"/>
                  </a:lnTo>
                  <a:lnTo>
                    <a:pt x="251009" y="208397"/>
                  </a:lnTo>
                  <a:lnTo>
                    <a:pt x="244475" y="213449"/>
                  </a:lnTo>
                  <a:lnTo>
                    <a:pt x="238198" y="218501"/>
                  </a:lnTo>
                  <a:lnTo>
                    <a:pt x="232178" y="223553"/>
                  </a:lnTo>
                  <a:lnTo>
                    <a:pt x="226415" y="229868"/>
                  </a:lnTo>
                  <a:lnTo>
                    <a:pt x="220937" y="234920"/>
                  </a:lnTo>
                  <a:lnTo>
                    <a:pt x="215769" y="241235"/>
                  </a:lnTo>
                  <a:lnTo>
                    <a:pt x="210913" y="247550"/>
                  </a:lnTo>
                  <a:lnTo>
                    <a:pt x="206367" y="255128"/>
                  </a:lnTo>
                  <a:lnTo>
                    <a:pt x="202154" y="261444"/>
                  </a:lnTo>
                  <a:lnTo>
                    <a:pt x="198294" y="269022"/>
                  </a:lnTo>
                  <a:lnTo>
                    <a:pt x="194787" y="276600"/>
                  </a:lnTo>
                  <a:lnTo>
                    <a:pt x="191634" y="282915"/>
                  </a:lnTo>
                  <a:lnTo>
                    <a:pt x="181525" y="322068"/>
                  </a:lnTo>
                  <a:lnTo>
                    <a:pt x="180194" y="348592"/>
                  </a:lnTo>
                  <a:lnTo>
                    <a:pt x="180468" y="354907"/>
                  </a:lnTo>
                  <a:lnTo>
                    <a:pt x="187992" y="394060"/>
                  </a:lnTo>
                  <a:lnTo>
                    <a:pt x="204898" y="430688"/>
                  </a:lnTo>
                  <a:lnTo>
                    <a:pt x="209333" y="438266"/>
                  </a:lnTo>
                  <a:lnTo>
                    <a:pt x="214093" y="444581"/>
                  </a:lnTo>
                  <a:lnTo>
                    <a:pt x="219156" y="450896"/>
                  </a:lnTo>
                  <a:lnTo>
                    <a:pt x="224521" y="457211"/>
                  </a:lnTo>
                  <a:lnTo>
                    <a:pt x="230190" y="462263"/>
                  </a:lnTo>
                  <a:lnTo>
                    <a:pt x="236134" y="468578"/>
                  </a:lnTo>
                  <a:lnTo>
                    <a:pt x="242325" y="473630"/>
                  </a:lnTo>
                  <a:lnTo>
                    <a:pt x="248763" y="478682"/>
                  </a:lnTo>
                  <a:lnTo>
                    <a:pt x="255448" y="482471"/>
                  </a:lnTo>
                  <a:lnTo>
                    <a:pt x="262348" y="487523"/>
                  </a:lnTo>
                  <a:lnTo>
                    <a:pt x="269430" y="491312"/>
                  </a:lnTo>
                  <a:lnTo>
                    <a:pt x="276695" y="493838"/>
                  </a:lnTo>
                  <a:lnTo>
                    <a:pt x="284141" y="497627"/>
                  </a:lnTo>
                  <a:lnTo>
                    <a:pt x="307246" y="505205"/>
                  </a:lnTo>
                  <a:lnTo>
                    <a:pt x="331188" y="508994"/>
                  </a:lnTo>
                  <a:lnTo>
                    <a:pt x="648565" y="508994"/>
                  </a:lnTo>
                  <a:lnTo>
                    <a:pt x="647903" y="510257"/>
                  </a:lnTo>
                  <a:lnTo>
                    <a:pt x="643755" y="517836"/>
                  </a:lnTo>
                  <a:lnTo>
                    <a:pt x="639428" y="525414"/>
                  </a:lnTo>
                  <a:lnTo>
                    <a:pt x="634920" y="531729"/>
                  </a:lnTo>
                  <a:lnTo>
                    <a:pt x="630239" y="539307"/>
                  </a:lnTo>
                  <a:lnTo>
                    <a:pt x="625389" y="545622"/>
                  </a:lnTo>
                  <a:lnTo>
                    <a:pt x="620370" y="553200"/>
                  </a:lnTo>
                  <a:lnTo>
                    <a:pt x="615182" y="559515"/>
                  </a:lnTo>
                  <a:lnTo>
                    <a:pt x="586880" y="591090"/>
                  </a:lnTo>
                  <a:lnTo>
                    <a:pt x="568128" y="607510"/>
                  </a:lnTo>
                  <a:lnTo>
                    <a:pt x="561602" y="613825"/>
                  </a:lnTo>
                  <a:lnTo>
                    <a:pt x="527109" y="637822"/>
                  </a:lnTo>
                  <a:lnTo>
                    <a:pt x="519867" y="642874"/>
                  </a:lnTo>
                  <a:lnTo>
                    <a:pt x="497519" y="654241"/>
                  </a:lnTo>
                  <a:lnTo>
                    <a:pt x="482156" y="661819"/>
                  </a:lnTo>
                  <a:lnTo>
                    <a:pt x="474346" y="664345"/>
                  </a:lnTo>
                  <a:lnTo>
                    <a:pt x="466463" y="668134"/>
                  </a:lnTo>
                  <a:lnTo>
                    <a:pt x="426039" y="680764"/>
                  </a:lnTo>
                  <a:lnTo>
                    <a:pt x="409488" y="683291"/>
                  </a:lnTo>
                  <a:lnTo>
                    <a:pt x="401157" y="685817"/>
                  </a:lnTo>
                  <a:lnTo>
                    <a:pt x="384394" y="688343"/>
                  </a:lnTo>
                  <a:close/>
                </a:path>
                <a:path w="690245" h="689610">
                  <a:moveTo>
                    <a:pt x="648565" y="508994"/>
                  </a:moveTo>
                  <a:lnTo>
                    <a:pt x="355478" y="508994"/>
                  </a:lnTo>
                  <a:lnTo>
                    <a:pt x="387522" y="503942"/>
                  </a:lnTo>
                  <a:lnTo>
                    <a:pt x="402981" y="498890"/>
                  </a:lnTo>
                  <a:lnTo>
                    <a:pt x="410526" y="495101"/>
                  </a:lnTo>
                  <a:lnTo>
                    <a:pt x="417913" y="492575"/>
                  </a:lnTo>
                  <a:lnTo>
                    <a:pt x="425105" y="488786"/>
                  </a:lnTo>
                  <a:lnTo>
                    <a:pt x="432102" y="483734"/>
                  </a:lnTo>
                  <a:lnTo>
                    <a:pt x="438904" y="479945"/>
                  </a:lnTo>
                  <a:lnTo>
                    <a:pt x="445479" y="474893"/>
                  </a:lnTo>
                  <a:lnTo>
                    <a:pt x="474357" y="445844"/>
                  </a:lnTo>
                  <a:lnTo>
                    <a:pt x="488042" y="425635"/>
                  </a:lnTo>
                  <a:lnTo>
                    <a:pt x="491920" y="419320"/>
                  </a:lnTo>
                  <a:lnTo>
                    <a:pt x="505831" y="381430"/>
                  </a:lnTo>
                  <a:lnTo>
                    <a:pt x="510011" y="348592"/>
                  </a:lnTo>
                  <a:lnTo>
                    <a:pt x="509954" y="338487"/>
                  </a:lnTo>
                  <a:lnTo>
                    <a:pt x="504271" y="300597"/>
                  </a:lnTo>
                  <a:lnTo>
                    <a:pt x="488978" y="262707"/>
                  </a:lnTo>
                  <a:lnTo>
                    <a:pt x="480383" y="250076"/>
                  </a:lnTo>
                  <a:lnTo>
                    <a:pt x="475588" y="242498"/>
                  </a:lnTo>
                  <a:lnTo>
                    <a:pt x="470492" y="237446"/>
                  </a:lnTo>
                  <a:lnTo>
                    <a:pt x="465094" y="231131"/>
                  </a:lnTo>
                  <a:lnTo>
                    <a:pt x="459395" y="224816"/>
                  </a:lnTo>
                  <a:lnTo>
                    <a:pt x="427107" y="200819"/>
                  </a:lnTo>
                  <a:lnTo>
                    <a:pt x="382115" y="183137"/>
                  </a:lnTo>
                  <a:lnTo>
                    <a:pt x="358154" y="179348"/>
                  </a:lnTo>
                  <a:lnTo>
                    <a:pt x="647835" y="179348"/>
                  </a:lnTo>
                  <a:lnTo>
                    <a:pt x="651041" y="184400"/>
                  </a:lnTo>
                  <a:lnTo>
                    <a:pt x="654862" y="191978"/>
                  </a:lnTo>
                  <a:lnTo>
                    <a:pt x="658497" y="199556"/>
                  </a:lnTo>
                  <a:lnTo>
                    <a:pt x="661945" y="208397"/>
                  </a:lnTo>
                  <a:lnTo>
                    <a:pt x="665203" y="215975"/>
                  </a:lnTo>
                  <a:lnTo>
                    <a:pt x="668267" y="223553"/>
                  </a:lnTo>
                  <a:lnTo>
                    <a:pt x="671136" y="231131"/>
                  </a:lnTo>
                  <a:lnTo>
                    <a:pt x="673810" y="239972"/>
                  </a:lnTo>
                  <a:lnTo>
                    <a:pt x="676287" y="247550"/>
                  </a:lnTo>
                  <a:lnTo>
                    <a:pt x="678563" y="256392"/>
                  </a:lnTo>
                  <a:lnTo>
                    <a:pt x="680639" y="263970"/>
                  </a:lnTo>
                  <a:lnTo>
                    <a:pt x="682514" y="272811"/>
                  </a:lnTo>
                  <a:lnTo>
                    <a:pt x="688824" y="314490"/>
                  </a:lnTo>
                  <a:lnTo>
                    <a:pt x="690157" y="348592"/>
                  </a:lnTo>
                  <a:lnTo>
                    <a:pt x="690003" y="354907"/>
                  </a:lnTo>
                  <a:lnTo>
                    <a:pt x="689916" y="357433"/>
                  </a:lnTo>
                  <a:lnTo>
                    <a:pt x="689692" y="362485"/>
                  </a:lnTo>
                  <a:lnTo>
                    <a:pt x="689579" y="365011"/>
                  </a:lnTo>
                  <a:lnTo>
                    <a:pt x="689151" y="371326"/>
                  </a:lnTo>
                  <a:lnTo>
                    <a:pt x="689065" y="372589"/>
                  </a:lnTo>
                  <a:lnTo>
                    <a:pt x="688979" y="373852"/>
                  </a:lnTo>
                  <a:lnTo>
                    <a:pt x="688172" y="381430"/>
                  </a:lnTo>
                  <a:lnTo>
                    <a:pt x="687159" y="390271"/>
                  </a:lnTo>
                  <a:lnTo>
                    <a:pt x="685941" y="399112"/>
                  </a:lnTo>
                  <a:lnTo>
                    <a:pt x="684516" y="406690"/>
                  </a:lnTo>
                  <a:lnTo>
                    <a:pt x="682888" y="415531"/>
                  </a:lnTo>
                  <a:lnTo>
                    <a:pt x="681057" y="423109"/>
                  </a:lnTo>
                  <a:lnTo>
                    <a:pt x="679024" y="431951"/>
                  </a:lnTo>
                  <a:lnTo>
                    <a:pt x="676789" y="439529"/>
                  </a:lnTo>
                  <a:lnTo>
                    <a:pt x="674355" y="448370"/>
                  </a:lnTo>
                  <a:lnTo>
                    <a:pt x="671724" y="455948"/>
                  </a:lnTo>
                  <a:lnTo>
                    <a:pt x="668897" y="463526"/>
                  </a:lnTo>
                  <a:lnTo>
                    <a:pt x="665873" y="472367"/>
                  </a:lnTo>
                  <a:lnTo>
                    <a:pt x="662656" y="479945"/>
                  </a:lnTo>
                  <a:lnTo>
                    <a:pt x="659250" y="487523"/>
                  </a:lnTo>
                  <a:lnTo>
                    <a:pt x="655656" y="495101"/>
                  </a:lnTo>
                  <a:lnTo>
                    <a:pt x="651872" y="502679"/>
                  </a:lnTo>
                  <a:lnTo>
                    <a:pt x="648565" y="508994"/>
                  </a:lnTo>
                  <a:close/>
                </a:path>
                <a:path w="690245" h="689610">
                  <a:moveTo>
                    <a:pt x="367536" y="689606"/>
                  </a:moveTo>
                  <a:lnTo>
                    <a:pt x="325191" y="689606"/>
                  </a:lnTo>
                  <a:lnTo>
                    <a:pt x="316728" y="688343"/>
                  </a:lnTo>
                  <a:lnTo>
                    <a:pt x="375972" y="688343"/>
                  </a:lnTo>
                  <a:lnTo>
                    <a:pt x="367536" y="689606"/>
                  </a:lnTo>
                  <a:close/>
                </a:path>
              </a:pathLst>
            </a:custGeom>
            <a:solidFill>
              <a:srgbClr val="F5F5F5"/>
            </a:solidFill>
          </p:spPr>
          <p:txBody>
            <a:bodyPr wrap="square" lIns="0" tIns="0" rIns="0" bIns="0" rtlCol="0"/>
            <a:lstStyle/>
            <a:p>
              <a:endParaRPr/>
            </a:p>
          </p:txBody>
        </p:sp>
        <p:sp>
          <p:nvSpPr>
            <p:cNvPr id="20" name="object 20"/>
            <p:cNvSpPr/>
            <p:nvPr/>
          </p:nvSpPr>
          <p:spPr>
            <a:xfrm>
              <a:off x="2678762" y="2236672"/>
              <a:ext cx="351155" cy="694055"/>
            </a:xfrm>
            <a:custGeom>
              <a:avLst/>
              <a:gdLst/>
              <a:ahLst/>
              <a:cxnLst/>
              <a:rect l="l" t="t" r="r" b="b"/>
              <a:pathLst>
                <a:path w="351155" h="694055">
                  <a:moveTo>
                    <a:pt x="350683" y="693521"/>
                  </a:moveTo>
                  <a:lnTo>
                    <a:pt x="299919" y="690438"/>
                  </a:lnTo>
                  <a:lnTo>
                    <a:pt x="250153" y="679948"/>
                  </a:lnTo>
                  <a:lnTo>
                    <a:pt x="202460" y="662279"/>
                  </a:lnTo>
                  <a:lnTo>
                    <a:pt x="157868" y="637811"/>
                  </a:lnTo>
                  <a:lnTo>
                    <a:pt x="117339" y="607070"/>
                  </a:lnTo>
                  <a:lnTo>
                    <a:pt x="81748" y="570722"/>
                  </a:lnTo>
                  <a:lnTo>
                    <a:pt x="51863" y="529550"/>
                  </a:lnTo>
                  <a:lnTo>
                    <a:pt x="28327" y="484443"/>
                  </a:lnTo>
                  <a:lnTo>
                    <a:pt x="11649" y="436372"/>
                  </a:lnTo>
                  <a:lnTo>
                    <a:pt x="2189" y="386376"/>
                  </a:lnTo>
                  <a:lnTo>
                    <a:pt x="0" y="352507"/>
                  </a:lnTo>
                  <a:lnTo>
                    <a:pt x="121" y="335521"/>
                  </a:lnTo>
                  <a:lnTo>
                    <a:pt x="5467" y="284883"/>
                  </a:lnTo>
                  <a:lnTo>
                    <a:pt x="18170" y="235576"/>
                  </a:lnTo>
                  <a:lnTo>
                    <a:pt x="37958" y="188663"/>
                  </a:lnTo>
                  <a:lnTo>
                    <a:pt x="64402" y="145158"/>
                  </a:lnTo>
                  <a:lnTo>
                    <a:pt x="96932" y="105998"/>
                  </a:lnTo>
                  <a:lnTo>
                    <a:pt x="134846" y="72031"/>
                  </a:lnTo>
                  <a:lnTo>
                    <a:pt x="177325" y="43988"/>
                  </a:lnTo>
                  <a:lnTo>
                    <a:pt x="223453" y="22475"/>
                  </a:lnTo>
                  <a:lnTo>
                    <a:pt x="272233" y="7957"/>
                  </a:lnTo>
                  <a:lnTo>
                    <a:pt x="322613" y="747"/>
                  </a:lnTo>
                  <a:lnTo>
                    <a:pt x="339574" y="0"/>
                  </a:lnTo>
                  <a:lnTo>
                    <a:pt x="342478" y="180990"/>
                  </a:lnTo>
                  <a:lnTo>
                    <a:pt x="334463" y="181489"/>
                  </a:lnTo>
                  <a:lnTo>
                    <a:pt x="326500" y="182373"/>
                  </a:lnTo>
                  <a:lnTo>
                    <a:pt x="287799" y="192497"/>
                  </a:lnTo>
                  <a:lnTo>
                    <a:pt x="252630" y="211607"/>
                  </a:lnTo>
                  <a:lnTo>
                    <a:pt x="223058" y="238586"/>
                  </a:lnTo>
                  <a:lnTo>
                    <a:pt x="200813" y="271851"/>
                  </a:lnTo>
                  <a:lnTo>
                    <a:pt x="187177" y="309476"/>
                  </a:lnTo>
                  <a:lnTo>
                    <a:pt x="182940" y="349293"/>
                  </a:lnTo>
                  <a:lnTo>
                    <a:pt x="183253" y="357321"/>
                  </a:lnTo>
                  <a:lnTo>
                    <a:pt x="190576" y="396668"/>
                  </a:lnTo>
                  <a:lnTo>
                    <a:pt x="207103" y="433116"/>
                  </a:lnTo>
                  <a:lnTo>
                    <a:pt x="231883" y="464558"/>
                  </a:lnTo>
                  <a:lnTo>
                    <a:pt x="263468" y="489148"/>
                  </a:lnTo>
                  <a:lnTo>
                    <a:pt x="300002" y="505448"/>
                  </a:lnTo>
                  <a:lnTo>
                    <a:pt x="339375" y="512522"/>
                  </a:lnTo>
                  <a:lnTo>
                    <a:pt x="347401" y="512784"/>
                  </a:lnTo>
                  <a:lnTo>
                    <a:pt x="350683" y="693521"/>
                  </a:lnTo>
                  <a:close/>
                </a:path>
              </a:pathLst>
            </a:custGeom>
            <a:solidFill>
              <a:srgbClr val="DFDFDF"/>
            </a:solidFill>
          </p:spPr>
          <p:txBody>
            <a:bodyPr wrap="square" lIns="0" tIns="0" rIns="0" bIns="0" rtlCol="0"/>
            <a:lstStyle/>
            <a:p>
              <a:endParaRPr/>
            </a:p>
          </p:txBody>
        </p:sp>
        <p:sp>
          <p:nvSpPr>
            <p:cNvPr id="21" name="object 21"/>
            <p:cNvSpPr/>
            <p:nvPr/>
          </p:nvSpPr>
          <p:spPr>
            <a:xfrm>
              <a:off x="2987409" y="2208760"/>
              <a:ext cx="404495" cy="396875"/>
            </a:xfrm>
            <a:custGeom>
              <a:avLst/>
              <a:gdLst/>
              <a:ahLst/>
              <a:cxnLst/>
              <a:rect l="l" t="t" r="r" b="b"/>
              <a:pathLst>
                <a:path w="404495" h="396875">
                  <a:moveTo>
                    <a:pt x="193141" y="396460"/>
                  </a:moveTo>
                  <a:lnTo>
                    <a:pt x="185926" y="346412"/>
                  </a:lnTo>
                  <a:lnTo>
                    <a:pt x="166940" y="303792"/>
                  </a:lnTo>
                  <a:lnTo>
                    <a:pt x="137707" y="269416"/>
                  </a:lnTo>
                  <a:lnTo>
                    <a:pt x="99754" y="244103"/>
                  </a:lnTo>
                  <a:lnTo>
                    <a:pt x="54605" y="228669"/>
                  </a:lnTo>
                  <a:lnTo>
                    <a:pt x="3787" y="223932"/>
                  </a:lnTo>
                  <a:lnTo>
                    <a:pt x="0" y="0"/>
                  </a:lnTo>
                  <a:lnTo>
                    <a:pt x="39200" y="1020"/>
                  </a:lnTo>
                  <a:lnTo>
                    <a:pt x="78105" y="5929"/>
                  </a:lnTo>
                  <a:lnTo>
                    <a:pt x="116331" y="14676"/>
                  </a:lnTo>
                  <a:lnTo>
                    <a:pt x="153501" y="27177"/>
                  </a:lnTo>
                  <a:lnTo>
                    <a:pt x="189247" y="43306"/>
                  </a:lnTo>
                  <a:lnTo>
                    <a:pt x="223217" y="62906"/>
                  </a:lnTo>
                  <a:lnTo>
                    <a:pt x="255075" y="85781"/>
                  </a:lnTo>
                  <a:lnTo>
                    <a:pt x="284507" y="111708"/>
                  </a:lnTo>
                  <a:lnTo>
                    <a:pt x="311221" y="140429"/>
                  </a:lnTo>
                  <a:lnTo>
                    <a:pt x="334954" y="171661"/>
                  </a:lnTo>
                  <a:lnTo>
                    <a:pt x="355472" y="205096"/>
                  </a:lnTo>
                  <a:lnTo>
                    <a:pt x="372572" y="240402"/>
                  </a:lnTo>
                  <a:lnTo>
                    <a:pt x="386085" y="277233"/>
                  </a:lnTo>
                  <a:lnTo>
                    <a:pt x="395878" y="315223"/>
                  </a:lnTo>
                  <a:lnTo>
                    <a:pt x="401855" y="353999"/>
                  </a:lnTo>
                  <a:lnTo>
                    <a:pt x="403955" y="393176"/>
                  </a:lnTo>
                  <a:lnTo>
                    <a:pt x="193141" y="396460"/>
                  </a:lnTo>
                  <a:close/>
                </a:path>
              </a:pathLst>
            </a:custGeom>
            <a:solidFill>
              <a:srgbClr val="EBEBEB"/>
            </a:solidFill>
          </p:spPr>
          <p:txBody>
            <a:bodyPr wrap="square" lIns="0" tIns="0" rIns="0" bIns="0" rtlCol="0"/>
            <a:lstStyle/>
            <a:p>
              <a:endParaRPr/>
            </a:p>
          </p:txBody>
        </p:sp>
      </p:grpSp>
      <p:sp>
        <p:nvSpPr>
          <p:cNvPr id="22" name="object 22"/>
          <p:cNvSpPr/>
          <p:nvPr/>
        </p:nvSpPr>
        <p:spPr>
          <a:xfrm>
            <a:off x="4497697" y="3807231"/>
            <a:ext cx="423545" cy="521970"/>
          </a:xfrm>
          <a:custGeom>
            <a:avLst/>
            <a:gdLst/>
            <a:ahLst/>
            <a:cxnLst/>
            <a:rect l="l" t="t" r="r" b="b"/>
            <a:pathLst>
              <a:path w="423545" h="521970">
                <a:moveTo>
                  <a:pt x="0" y="521877"/>
                </a:moveTo>
                <a:lnTo>
                  <a:pt x="423521" y="521877"/>
                </a:lnTo>
                <a:lnTo>
                  <a:pt x="423521" y="0"/>
                </a:lnTo>
                <a:lnTo>
                  <a:pt x="0" y="0"/>
                </a:lnTo>
                <a:lnTo>
                  <a:pt x="0" y="521877"/>
                </a:lnTo>
                <a:close/>
              </a:path>
            </a:pathLst>
          </a:custGeom>
          <a:solidFill>
            <a:srgbClr val="F5F5F5"/>
          </a:solidFill>
        </p:spPr>
        <p:txBody>
          <a:bodyPr wrap="square" lIns="0" tIns="0" rIns="0" bIns="0" rtlCol="0"/>
          <a:lstStyle/>
          <a:p>
            <a:endParaRPr/>
          </a:p>
        </p:txBody>
      </p:sp>
      <p:sp>
        <p:nvSpPr>
          <p:cNvPr id="23" name="object 23"/>
          <p:cNvSpPr/>
          <p:nvPr/>
        </p:nvSpPr>
        <p:spPr>
          <a:xfrm>
            <a:off x="2514907" y="3773130"/>
            <a:ext cx="1593215" cy="589280"/>
          </a:xfrm>
          <a:custGeom>
            <a:avLst/>
            <a:gdLst/>
            <a:ahLst/>
            <a:cxnLst/>
            <a:rect l="l" t="t" r="r" b="b"/>
            <a:pathLst>
              <a:path w="1593214" h="589279">
                <a:moveTo>
                  <a:pt x="0" y="588691"/>
                </a:moveTo>
                <a:lnTo>
                  <a:pt x="1592593" y="588691"/>
                </a:lnTo>
                <a:lnTo>
                  <a:pt x="1592593" y="0"/>
                </a:lnTo>
                <a:lnTo>
                  <a:pt x="0" y="0"/>
                </a:lnTo>
                <a:lnTo>
                  <a:pt x="0" y="588691"/>
                </a:lnTo>
                <a:close/>
              </a:path>
            </a:pathLst>
          </a:custGeom>
          <a:solidFill>
            <a:srgbClr val="DFDFDF"/>
          </a:solidFill>
        </p:spPr>
        <p:txBody>
          <a:bodyPr wrap="square" lIns="0" tIns="0" rIns="0" bIns="0" rtlCol="0"/>
          <a:lstStyle/>
          <a:p>
            <a:endParaRPr/>
          </a:p>
        </p:txBody>
      </p:sp>
      <p:grpSp>
        <p:nvGrpSpPr>
          <p:cNvPr id="24" name="object 24"/>
          <p:cNvGrpSpPr/>
          <p:nvPr/>
        </p:nvGrpSpPr>
        <p:grpSpPr>
          <a:xfrm>
            <a:off x="4107501" y="3773130"/>
            <a:ext cx="852805" cy="589280"/>
            <a:chOff x="4107501" y="3773130"/>
            <a:chExt cx="852805" cy="589280"/>
          </a:xfrm>
        </p:grpSpPr>
        <p:sp>
          <p:nvSpPr>
            <p:cNvPr id="25" name="object 25"/>
            <p:cNvSpPr/>
            <p:nvPr/>
          </p:nvSpPr>
          <p:spPr>
            <a:xfrm>
              <a:off x="4341787" y="3773131"/>
              <a:ext cx="618490" cy="589280"/>
            </a:xfrm>
            <a:custGeom>
              <a:avLst/>
              <a:gdLst/>
              <a:ahLst/>
              <a:cxnLst/>
              <a:rect l="l" t="t" r="r" b="b"/>
              <a:pathLst>
                <a:path w="618489" h="589279">
                  <a:moveTo>
                    <a:pt x="617931" y="21920"/>
                  </a:moveTo>
                  <a:lnTo>
                    <a:pt x="596023" y="0"/>
                  </a:lnTo>
                  <a:lnTo>
                    <a:pt x="155905" y="0"/>
                  </a:lnTo>
                  <a:lnTo>
                    <a:pt x="102628" y="0"/>
                  </a:lnTo>
                  <a:lnTo>
                    <a:pt x="0" y="0"/>
                  </a:lnTo>
                  <a:lnTo>
                    <a:pt x="0" y="588695"/>
                  </a:lnTo>
                  <a:lnTo>
                    <a:pt x="102628" y="588695"/>
                  </a:lnTo>
                  <a:lnTo>
                    <a:pt x="155905" y="588695"/>
                  </a:lnTo>
                  <a:lnTo>
                    <a:pt x="592683" y="588695"/>
                  </a:lnTo>
                  <a:lnTo>
                    <a:pt x="595947" y="588695"/>
                  </a:lnTo>
                  <a:lnTo>
                    <a:pt x="599084" y="588086"/>
                  </a:lnTo>
                  <a:lnTo>
                    <a:pt x="617931" y="561098"/>
                  </a:lnTo>
                  <a:lnTo>
                    <a:pt x="617283" y="557872"/>
                  </a:lnTo>
                  <a:lnTo>
                    <a:pt x="596023" y="539191"/>
                  </a:lnTo>
                  <a:lnTo>
                    <a:pt x="155905" y="539191"/>
                  </a:lnTo>
                  <a:lnTo>
                    <a:pt x="155905" y="49517"/>
                  </a:lnTo>
                  <a:lnTo>
                    <a:pt x="592683" y="49517"/>
                  </a:lnTo>
                  <a:lnTo>
                    <a:pt x="595947" y="49517"/>
                  </a:lnTo>
                  <a:lnTo>
                    <a:pt x="599084" y="48907"/>
                  </a:lnTo>
                  <a:lnTo>
                    <a:pt x="617791" y="28524"/>
                  </a:lnTo>
                  <a:lnTo>
                    <a:pt x="617931" y="21920"/>
                  </a:lnTo>
                  <a:close/>
                </a:path>
              </a:pathLst>
            </a:custGeom>
            <a:solidFill>
              <a:srgbClr val="DFDFDF"/>
            </a:solidFill>
          </p:spPr>
          <p:txBody>
            <a:bodyPr wrap="square" lIns="0" tIns="0" rIns="0" bIns="0" rtlCol="0"/>
            <a:lstStyle/>
            <a:p>
              <a:endParaRPr/>
            </a:p>
          </p:txBody>
        </p:sp>
        <p:sp>
          <p:nvSpPr>
            <p:cNvPr id="26" name="object 26"/>
            <p:cNvSpPr/>
            <p:nvPr/>
          </p:nvSpPr>
          <p:spPr>
            <a:xfrm>
              <a:off x="4107501" y="3773130"/>
              <a:ext cx="234315" cy="589280"/>
            </a:xfrm>
            <a:custGeom>
              <a:avLst/>
              <a:gdLst/>
              <a:ahLst/>
              <a:cxnLst/>
              <a:rect l="l" t="t" r="r" b="b"/>
              <a:pathLst>
                <a:path w="234314" h="589279">
                  <a:moveTo>
                    <a:pt x="234294" y="588691"/>
                  </a:moveTo>
                  <a:lnTo>
                    <a:pt x="0" y="588691"/>
                  </a:lnTo>
                  <a:lnTo>
                    <a:pt x="0" y="0"/>
                  </a:lnTo>
                  <a:lnTo>
                    <a:pt x="234294" y="0"/>
                  </a:lnTo>
                  <a:lnTo>
                    <a:pt x="234294" y="588691"/>
                  </a:lnTo>
                  <a:close/>
                </a:path>
              </a:pathLst>
            </a:custGeom>
            <a:solidFill>
              <a:srgbClr val="EBEBEB"/>
            </a:solidFill>
          </p:spPr>
          <p:txBody>
            <a:bodyPr wrap="square" lIns="0" tIns="0" rIns="0" bIns="0" rtlCol="0"/>
            <a:lstStyle/>
            <a:p>
              <a:endParaRPr/>
            </a:p>
          </p:txBody>
        </p:sp>
      </p:grpSp>
      <p:sp>
        <p:nvSpPr>
          <p:cNvPr id="27" name="object 27"/>
          <p:cNvSpPr/>
          <p:nvPr/>
        </p:nvSpPr>
        <p:spPr>
          <a:xfrm>
            <a:off x="2703378" y="3779698"/>
            <a:ext cx="234315" cy="582295"/>
          </a:xfrm>
          <a:custGeom>
            <a:avLst/>
            <a:gdLst/>
            <a:ahLst/>
            <a:cxnLst/>
            <a:rect l="l" t="t" r="r" b="b"/>
            <a:pathLst>
              <a:path w="234314" h="582295">
                <a:moveTo>
                  <a:pt x="0" y="582123"/>
                </a:moveTo>
                <a:lnTo>
                  <a:pt x="234294" y="582123"/>
                </a:lnTo>
                <a:lnTo>
                  <a:pt x="234294" y="0"/>
                </a:lnTo>
                <a:lnTo>
                  <a:pt x="0" y="0"/>
                </a:lnTo>
                <a:lnTo>
                  <a:pt x="0" y="582123"/>
                </a:lnTo>
                <a:close/>
              </a:path>
            </a:pathLst>
          </a:custGeom>
          <a:solidFill>
            <a:srgbClr val="EBEBEB"/>
          </a:solidFill>
        </p:spPr>
        <p:txBody>
          <a:bodyPr wrap="square" lIns="0" tIns="0" rIns="0" bIns="0" rtlCol="0"/>
          <a:lstStyle/>
          <a:p>
            <a:endParaRPr/>
          </a:p>
        </p:txBody>
      </p:sp>
      <p:sp>
        <p:nvSpPr>
          <p:cNvPr id="28" name="object 28"/>
          <p:cNvSpPr/>
          <p:nvPr/>
        </p:nvSpPr>
        <p:spPr>
          <a:xfrm>
            <a:off x="4506099" y="3891025"/>
            <a:ext cx="405765" cy="5080"/>
          </a:xfrm>
          <a:custGeom>
            <a:avLst/>
            <a:gdLst/>
            <a:ahLst/>
            <a:cxnLst/>
            <a:rect l="l" t="t" r="r" b="b"/>
            <a:pathLst>
              <a:path w="405764" h="5079">
                <a:moveTo>
                  <a:pt x="405587" y="1270"/>
                </a:moveTo>
                <a:lnTo>
                  <a:pt x="353009" y="1270"/>
                </a:lnTo>
                <a:lnTo>
                  <a:pt x="353009" y="0"/>
                </a:lnTo>
                <a:lnTo>
                  <a:pt x="50228" y="0"/>
                </a:lnTo>
                <a:lnTo>
                  <a:pt x="50228" y="1270"/>
                </a:lnTo>
                <a:lnTo>
                  <a:pt x="0" y="1270"/>
                </a:lnTo>
                <a:lnTo>
                  <a:pt x="0" y="2540"/>
                </a:lnTo>
                <a:lnTo>
                  <a:pt x="2006" y="2540"/>
                </a:lnTo>
                <a:lnTo>
                  <a:pt x="2006" y="3810"/>
                </a:lnTo>
                <a:lnTo>
                  <a:pt x="62103" y="3810"/>
                </a:lnTo>
                <a:lnTo>
                  <a:pt x="62103" y="5080"/>
                </a:lnTo>
                <a:lnTo>
                  <a:pt x="343966" y="5080"/>
                </a:lnTo>
                <a:lnTo>
                  <a:pt x="343966" y="3810"/>
                </a:lnTo>
                <a:lnTo>
                  <a:pt x="404063" y="3810"/>
                </a:lnTo>
                <a:lnTo>
                  <a:pt x="404063" y="2540"/>
                </a:lnTo>
                <a:lnTo>
                  <a:pt x="405587" y="2540"/>
                </a:lnTo>
                <a:lnTo>
                  <a:pt x="405587" y="1270"/>
                </a:lnTo>
                <a:close/>
              </a:path>
            </a:pathLst>
          </a:custGeom>
          <a:solidFill>
            <a:srgbClr val="DFDFDF"/>
          </a:solidFill>
        </p:spPr>
        <p:txBody>
          <a:bodyPr wrap="square" lIns="0" tIns="0" rIns="0" bIns="0" rtlCol="0"/>
          <a:lstStyle/>
          <a:p>
            <a:endParaRPr/>
          </a:p>
        </p:txBody>
      </p:sp>
      <p:sp>
        <p:nvSpPr>
          <p:cNvPr id="29" name="object 29"/>
          <p:cNvSpPr/>
          <p:nvPr/>
        </p:nvSpPr>
        <p:spPr>
          <a:xfrm>
            <a:off x="4499026" y="3969791"/>
            <a:ext cx="420370" cy="5080"/>
          </a:xfrm>
          <a:custGeom>
            <a:avLst/>
            <a:gdLst/>
            <a:ahLst/>
            <a:cxnLst/>
            <a:rect l="l" t="t" r="r" b="b"/>
            <a:pathLst>
              <a:path w="420370" h="5079">
                <a:moveTo>
                  <a:pt x="420319" y="1270"/>
                </a:moveTo>
                <a:lnTo>
                  <a:pt x="387413" y="1270"/>
                </a:lnTo>
                <a:lnTo>
                  <a:pt x="387413" y="0"/>
                </a:lnTo>
                <a:lnTo>
                  <a:pt x="35534" y="0"/>
                </a:lnTo>
                <a:lnTo>
                  <a:pt x="35534" y="1270"/>
                </a:lnTo>
                <a:lnTo>
                  <a:pt x="0" y="1270"/>
                </a:lnTo>
                <a:lnTo>
                  <a:pt x="0" y="2540"/>
                </a:lnTo>
                <a:lnTo>
                  <a:pt x="24371" y="2540"/>
                </a:lnTo>
                <a:lnTo>
                  <a:pt x="24371" y="3810"/>
                </a:lnTo>
                <a:lnTo>
                  <a:pt x="167106" y="3810"/>
                </a:lnTo>
                <a:lnTo>
                  <a:pt x="167106" y="5080"/>
                </a:lnTo>
                <a:lnTo>
                  <a:pt x="253098" y="5080"/>
                </a:lnTo>
                <a:lnTo>
                  <a:pt x="253098" y="3810"/>
                </a:lnTo>
                <a:lnTo>
                  <a:pt x="395833" y="3810"/>
                </a:lnTo>
                <a:lnTo>
                  <a:pt x="395833" y="2540"/>
                </a:lnTo>
                <a:lnTo>
                  <a:pt x="420319" y="2540"/>
                </a:lnTo>
                <a:lnTo>
                  <a:pt x="420319" y="1270"/>
                </a:lnTo>
                <a:close/>
              </a:path>
            </a:pathLst>
          </a:custGeom>
          <a:solidFill>
            <a:srgbClr val="DFDFDF"/>
          </a:solidFill>
        </p:spPr>
        <p:txBody>
          <a:bodyPr wrap="square" lIns="0" tIns="0" rIns="0" bIns="0" rtlCol="0"/>
          <a:lstStyle/>
          <a:p>
            <a:endParaRPr/>
          </a:p>
        </p:txBody>
      </p:sp>
      <p:sp>
        <p:nvSpPr>
          <p:cNvPr id="30" name="object 30"/>
          <p:cNvSpPr/>
          <p:nvPr/>
        </p:nvSpPr>
        <p:spPr>
          <a:xfrm>
            <a:off x="4498047" y="4065053"/>
            <a:ext cx="422275" cy="5715"/>
          </a:xfrm>
          <a:custGeom>
            <a:avLst/>
            <a:gdLst/>
            <a:ahLst/>
            <a:cxnLst/>
            <a:rect l="l" t="t" r="r" b="b"/>
            <a:pathLst>
              <a:path w="422275" h="5714">
                <a:moveTo>
                  <a:pt x="422173" y="2552"/>
                </a:moveTo>
                <a:lnTo>
                  <a:pt x="392404" y="2552"/>
                </a:lnTo>
                <a:lnTo>
                  <a:pt x="392404" y="1270"/>
                </a:lnTo>
                <a:lnTo>
                  <a:pt x="270433" y="1270"/>
                </a:lnTo>
                <a:lnTo>
                  <a:pt x="270433" y="0"/>
                </a:lnTo>
                <a:lnTo>
                  <a:pt x="146926" y="0"/>
                </a:lnTo>
                <a:lnTo>
                  <a:pt x="146926" y="1270"/>
                </a:lnTo>
                <a:lnTo>
                  <a:pt x="27012" y="1270"/>
                </a:lnTo>
                <a:lnTo>
                  <a:pt x="27012" y="2552"/>
                </a:lnTo>
                <a:lnTo>
                  <a:pt x="0" y="2552"/>
                </a:lnTo>
                <a:lnTo>
                  <a:pt x="0" y="3822"/>
                </a:lnTo>
                <a:lnTo>
                  <a:pt x="35369" y="3822"/>
                </a:lnTo>
                <a:lnTo>
                  <a:pt x="35369" y="5092"/>
                </a:lnTo>
                <a:lnTo>
                  <a:pt x="386803" y="5092"/>
                </a:lnTo>
                <a:lnTo>
                  <a:pt x="386803" y="3822"/>
                </a:lnTo>
                <a:lnTo>
                  <a:pt x="422173" y="3822"/>
                </a:lnTo>
                <a:lnTo>
                  <a:pt x="422173" y="2552"/>
                </a:lnTo>
                <a:close/>
              </a:path>
            </a:pathLst>
          </a:custGeom>
          <a:solidFill>
            <a:srgbClr val="DFDFDF"/>
          </a:solidFill>
        </p:spPr>
        <p:txBody>
          <a:bodyPr wrap="square" lIns="0" tIns="0" rIns="0" bIns="0" rtlCol="0"/>
          <a:lstStyle/>
          <a:p>
            <a:endParaRPr/>
          </a:p>
        </p:txBody>
      </p:sp>
      <p:sp>
        <p:nvSpPr>
          <p:cNvPr id="31" name="object 31"/>
          <p:cNvSpPr/>
          <p:nvPr/>
        </p:nvSpPr>
        <p:spPr>
          <a:xfrm>
            <a:off x="4502785" y="4161599"/>
            <a:ext cx="412750" cy="5715"/>
          </a:xfrm>
          <a:custGeom>
            <a:avLst/>
            <a:gdLst/>
            <a:ahLst/>
            <a:cxnLst/>
            <a:rect l="l" t="t" r="r" b="b"/>
            <a:pathLst>
              <a:path w="412750" h="5714">
                <a:moveTo>
                  <a:pt x="412699" y="2540"/>
                </a:moveTo>
                <a:lnTo>
                  <a:pt x="402996" y="2540"/>
                </a:lnTo>
                <a:lnTo>
                  <a:pt x="402996" y="1270"/>
                </a:lnTo>
                <a:lnTo>
                  <a:pt x="307314" y="1270"/>
                </a:lnTo>
                <a:lnTo>
                  <a:pt x="307314" y="0"/>
                </a:lnTo>
                <a:lnTo>
                  <a:pt x="102006" y="0"/>
                </a:lnTo>
                <a:lnTo>
                  <a:pt x="102006" y="1270"/>
                </a:lnTo>
                <a:lnTo>
                  <a:pt x="8915" y="1270"/>
                </a:lnTo>
                <a:lnTo>
                  <a:pt x="8915" y="2540"/>
                </a:lnTo>
                <a:lnTo>
                  <a:pt x="0" y="2540"/>
                </a:lnTo>
                <a:lnTo>
                  <a:pt x="0" y="3822"/>
                </a:lnTo>
                <a:lnTo>
                  <a:pt x="42214" y="3822"/>
                </a:lnTo>
                <a:lnTo>
                  <a:pt x="42214" y="5092"/>
                </a:lnTo>
                <a:lnTo>
                  <a:pt x="370497" y="5092"/>
                </a:lnTo>
                <a:lnTo>
                  <a:pt x="370497" y="3822"/>
                </a:lnTo>
                <a:lnTo>
                  <a:pt x="412699" y="3822"/>
                </a:lnTo>
                <a:lnTo>
                  <a:pt x="412699" y="2540"/>
                </a:lnTo>
                <a:close/>
              </a:path>
            </a:pathLst>
          </a:custGeom>
          <a:solidFill>
            <a:srgbClr val="DFDFDF"/>
          </a:solidFill>
        </p:spPr>
        <p:txBody>
          <a:bodyPr wrap="square" lIns="0" tIns="0" rIns="0" bIns="0" rtlCol="0"/>
          <a:lstStyle/>
          <a:p>
            <a:endParaRPr/>
          </a:p>
        </p:txBody>
      </p:sp>
      <p:sp>
        <p:nvSpPr>
          <p:cNvPr id="32" name="object 32"/>
          <p:cNvSpPr/>
          <p:nvPr/>
        </p:nvSpPr>
        <p:spPr>
          <a:xfrm>
            <a:off x="4505579" y="4258144"/>
            <a:ext cx="407670" cy="5715"/>
          </a:xfrm>
          <a:custGeom>
            <a:avLst/>
            <a:gdLst/>
            <a:ahLst/>
            <a:cxnLst/>
            <a:rect l="l" t="t" r="r" b="b"/>
            <a:pathLst>
              <a:path w="407670" h="5714">
                <a:moveTo>
                  <a:pt x="407111" y="2540"/>
                </a:moveTo>
                <a:lnTo>
                  <a:pt x="403212" y="2540"/>
                </a:lnTo>
                <a:lnTo>
                  <a:pt x="403212" y="1270"/>
                </a:lnTo>
                <a:lnTo>
                  <a:pt x="326504" y="1270"/>
                </a:lnTo>
                <a:lnTo>
                  <a:pt x="326504" y="0"/>
                </a:lnTo>
                <a:lnTo>
                  <a:pt x="75958" y="0"/>
                </a:lnTo>
                <a:lnTo>
                  <a:pt x="75958" y="1270"/>
                </a:lnTo>
                <a:lnTo>
                  <a:pt x="3263" y="1270"/>
                </a:lnTo>
                <a:lnTo>
                  <a:pt x="3263" y="2540"/>
                </a:lnTo>
                <a:lnTo>
                  <a:pt x="0" y="2540"/>
                </a:lnTo>
                <a:lnTo>
                  <a:pt x="0" y="3810"/>
                </a:lnTo>
                <a:lnTo>
                  <a:pt x="48983" y="3810"/>
                </a:lnTo>
                <a:lnTo>
                  <a:pt x="48983" y="5092"/>
                </a:lnTo>
                <a:lnTo>
                  <a:pt x="358127" y="5092"/>
                </a:lnTo>
                <a:lnTo>
                  <a:pt x="358127" y="3810"/>
                </a:lnTo>
                <a:lnTo>
                  <a:pt x="407111" y="3810"/>
                </a:lnTo>
                <a:lnTo>
                  <a:pt x="407111" y="2540"/>
                </a:lnTo>
                <a:close/>
              </a:path>
            </a:pathLst>
          </a:custGeom>
          <a:solidFill>
            <a:srgbClr val="DFDFDF"/>
          </a:solidFill>
        </p:spPr>
        <p:txBody>
          <a:bodyPr wrap="square" lIns="0" tIns="0" rIns="0" bIns="0" rtlCol="0"/>
          <a:lstStyle/>
          <a:p>
            <a:endParaRPr/>
          </a:p>
        </p:txBody>
      </p:sp>
      <p:sp>
        <p:nvSpPr>
          <p:cNvPr id="33" name="object 33"/>
          <p:cNvSpPr/>
          <p:nvPr/>
        </p:nvSpPr>
        <p:spPr>
          <a:xfrm>
            <a:off x="3089534" y="4015123"/>
            <a:ext cx="892175" cy="106045"/>
          </a:xfrm>
          <a:custGeom>
            <a:avLst/>
            <a:gdLst/>
            <a:ahLst/>
            <a:cxnLst/>
            <a:rect l="l" t="t" r="r" b="b"/>
            <a:pathLst>
              <a:path w="892175" h="106045">
                <a:moveTo>
                  <a:pt x="891983" y="105967"/>
                </a:moveTo>
                <a:lnTo>
                  <a:pt x="0" y="105967"/>
                </a:lnTo>
                <a:lnTo>
                  <a:pt x="0" y="0"/>
                </a:lnTo>
                <a:lnTo>
                  <a:pt x="891983" y="0"/>
                </a:lnTo>
                <a:lnTo>
                  <a:pt x="891983" y="105967"/>
                </a:lnTo>
                <a:close/>
              </a:path>
            </a:pathLst>
          </a:custGeom>
          <a:solidFill>
            <a:srgbClr val="EBEBEB"/>
          </a:solidFill>
        </p:spPr>
        <p:txBody>
          <a:bodyPr wrap="square" lIns="0" tIns="0" rIns="0" bIns="0" rtlCol="0"/>
          <a:lstStyle/>
          <a:p>
            <a:endParaRPr/>
          </a:p>
        </p:txBody>
      </p:sp>
      <p:grpSp>
        <p:nvGrpSpPr>
          <p:cNvPr id="34" name="object 34"/>
          <p:cNvGrpSpPr/>
          <p:nvPr/>
        </p:nvGrpSpPr>
        <p:grpSpPr>
          <a:xfrm>
            <a:off x="2395362" y="4361821"/>
            <a:ext cx="2654935" cy="1276350"/>
            <a:chOff x="2395362" y="4361821"/>
            <a:chExt cx="2654935" cy="1276350"/>
          </a:xfrm>
        </p:grpSpPr>
        <p:sp>
          <p:nvSpPr>
            <p:cNvPr id="35" name="object 35"/>
            <p:cNvSpPr/>
            <p:nvPr/>
          </p:nvSpPr>
          <p:spPr>
            <a:xfrm>
              <a:off x="4471313" y="4373441"/>
              <a:ext cx="445770" cy="318135"/>
            </a:xfrm>
            <a:custGeom>
              <a:avLst/>
              <a:gdLst/>
              <a:ahLst/>
              <a:cxnLst/>
              <a:rect l="l" t="t" r="r" b="b"/>
              <a:pathLst>
                <a:path w="445770" h="318135">
                  <a:moveTo>
                    <a:pt x="445486" y="318027"/>
                  </a:moveTo>
                  <a:lnTo>
                    <a:pt x="0" y="318027"/>
                  </a:lnTo>
                  <a:lnTo>
                    <a:pt x="0" y="0"/>
                  </a:lnTo>
                  <a:lnTo>
                    <a:pt x="445486" y="0"/>
                  </a:lnTo>
                  <a:lnTo>
                    <a:pt x="445486" y="318027"/>
                  </a:lnTo>
                  <a:close/>
                </a:path>
              </a:pathLst>
            </a:custGeom>
            <a:solidFill>
              <a:srgbClr val="FAFAFA"/>
            </a:solidFill>
          </p:spPr>
          <p:txBody>
            <a:bodyPr wrap="square" lIns="0" tIns="0" rIns="0" bIns="0" rtlCol="0"/>
            <a:lstStyle/>
            <a:p>
              <a:endParaRPr/>
            </a:p>
          </p:txBody>
        </p:sp>
        <p:sp>
          <p:nvSpPr>
            <p:cNvPr id="36" name="object 36"/>
            <p:cNvSpPr/>
            <p:nvPr/>
          </p:nvSpPr>
          <p:spPr>
            <a:xfrm>
              <a:off x="2580538" y="4361827"/>
              <a:ext cx="2372360" cy="341630"/>
            </a:xfrm>
            <a:custGeom>
              <a:avLst/>
              <a:gdLst/>
              <a:ahLst/>
              <a:cxnLst/>
              <a:rect l="l" t="t" r="r" b="b"/>
              <a:pathLst>
                <a:path w="2372360" h="341629">
                  <a:moveTo>
                    <a:pt x="2372233" y="8432"/>
                  </a:moveTo>
                  <a:lnTo>
                    <a:pt x="2371115" y="5715"/>
                  </a:lnTo>
                  <a:lnTo>
                    <a:pt x="2366632" y="1181"/>
                  </a:lnTo>
                  <a:lnTo>
                    <a:pt x="2363927" y="38"/>
                  </a:lnTo>
                  <a:lnTo>
                    <a:pt x="1895817" y="12"/>
                  </a:lnTo>
                  <a:lnTo>
                    <a:pt x="1881936" y="0"/>
                  </a:lnTo>
                  <a:lnTo>
                    <a:pt x="0" y="0"/>
                  </a:lnTo>
                  <a:lnTo>
                    <a:pt x="0" y="341020"/>
                  </a:lnTo>
                  <a:lnTo>
                    <a:pt x="1881936" y="341020"/>
                  </a:lnTo>
                  <a:lnTo>
                    <a:pt x="1881936" y="341261"/>
                  </a:lnTo>
                  <a:lnTo>
                    <a:pt x="2368397" y="341261"/>
                  </a:lnTo>
                  <a:lnTo>
                    <a:pt x="2369642" y="340753"/>
                  </a:lnTo>
                  <a:lnTo>
                    <a:pt x="2371712" y="338683"/>
                  </a:lnTo>
                  <a:lnTo>
                    <a:pt x="2372233" y="337426"/>
                  </a:lnTo>
                  <a:lnTo>
                    <a:pt x="2372233" y="321868"/>
                  </a:lnTo>
                  <a:lnTo>
                    <a:pt x="2371712" y="320611"/>
                  </a:lnTo>
                  <a:lnTo>
                    <a:pt x="2369642" y="318541"/>
                  </a:lnTo>
                  <a:lnTo>
                    <a:pt x="2368397" y="318033"/>
                  </a:lnTo>
                  <a:lnTo>
                    <a:pt x="1895817" y="318033"/>
                  </a:lnTo>
                  <a:lnTo>
                    <a:pt x="1895817" y="23114"/>
                  </a:lnTo>
                  <a:lnTo>
                    <a:pt x="2363914" y="23114"/>
                  </a:lnTo>
                  <a:lnTo>
                    <a:pt x="2366619" y="21996"/>
                  </a:lnTo>
                  <a:lnTo>
                    <a:pt x="2371115" y="17500"/>
                  </a:lnTo>
                  <a:lnTo>
                    <a:pt x="2372233" y="14795"/>
                  </a:lnTo>
                  <a:lnTo>
                    <a:pt x="2372233" y="8432"/>
                  </a:lnTo>
                  <a:close/>
                </a:path>
              </a:pathLst>
            </a:custGeom>
            <a:solidFill>
              <a:srgbClr val="F5F5F5"/>
            </a:solidFill>
          </p:spPr>
          <p:txBody>
            <a:bodyPr wrap="square" lIns="0" tIns="0" rIns="0" bIns="0" rtlCol="0"/>
            <a:lstStyle/>
            <a:p>
              <a:endParaRPr/>
            </a:p>
          </p:txBody>
        </p:sp>
        <p:sp>
          <p:nvSpPr>
            <p:cNvPr id="37" name="object 37"/>
            <p:cNvSpPr/>
            <p:nvPr/>
          </p:nvSpPr>
          <p:spPr>
            <a:xfrm>
              <a:off x="4478629" y="4430915"/>
              <a:ext cx="436245" cy="186055"/>
            </a:xfrm>
            <a:custGeom>
              <a:avLst/>
              <a:gdLst/>
              <a:ahLst/>
              <a:cxnLst/>
              <a:rect l="l" t="t" r="r" b="b"/>
              <a:pathLst>
                <a:path w="436245" h="186054">
                  <a:moveTo>
                    <a:pt x="427799" y="123215"/>
                  </a:moveTo>
                  <a:lnTo>
                    <a:pt x="426935" y="123215"/>
                  </a:lnTo>
                  <a:lnTo>
                    <a:pt x="426935" y="121945"/>
                  </a:lnTo>
                  <a:lnTo>
                    <a:pt x="366179" y="121945"/>
                  </a:lnTo>
                  <a:lnTo>
                    <a:pt x="366179" y="120675"/>
                  </a:lnTo>
                  <a:lnTo>
                    <a:pt x="74853" y="120675"/>
                  </a:lnTo>
                  <a:lnTo>
                    <a:pt x="74853" y="121945"/>
                  </a:lnTo>
                  <a:lnTo>
                    <a:pt x="9423" y="121945"/>
                  </a:lnTo>
                  <a:lnTo>
                    <a:pt x="9423" y="123215"/>
                  </a:lnTo>
                  <a:lnTo>
                    <a:pt x="7962" y="123215"/>
                  </a:lnTo>
                  <a:lnTo>
                    <a:pt x="7962" y="124485"/>
                  </a:lnTo>
                  <a:lnTo>
                    <a:pt x="71577" y="124485"/>
                  </a:lnTo>
                  <a:lnTo>
                    <a:pt x="71577" y="125755"/>
                  </a:lnTo>
                  <a:lnTo>
                    <a:pt x="364172" y="125755"/>
                  </a:lnTo>
                  <a:lnTo>
                    <a:pt x="364172" y="124485"/>
                  </a:lnTo>
                  <a:lnTo>
                    <a:pt x="427799" y="124485"/>
                  </a:lnTo>
                  <a:lnTo>
                    <a:pt x="427799" y="123215"/>
                  </a:lnTo>
                  <a:close/>
                </a:path>
                <a:path w="436245" h="186054">
                  <a:moveTo>
                    <a:pt x="433476" y="2540"/>
                  </a:moveTo>
                  <a:lnTo>
                    <a:pt x="420852" y="2540"/>
                  </a:lnTo>
                  <a:lnTo>
                    <a:pt x="420852" y="1270"/>
                  </a:lnTo>
                  <a:lnTo>
                    <a:pt x="323151" y="1270"/>
                  </a:lnTo>
                  <a:lnTo>
                    <a:pt x="323151" y="0"/>
                  </a:lnTo>
                  <a:lnTo>
                    <a:pt x="112610" y="0"/>
                  </a:lnTo>
                  <a:lnTo>
                    <a:pt x="112610" y="1270"/>
                  </a:lnTo>
                  <a:lnTo>
                    <a:pt x="14909" y="1270"/>
                  </a:lnTo>
                  <a:lnTo>
                    <a:pt x="14909" y="2540"/>
                  </a:lnTo>
                  <a:lnTo>
                    <a:pt x="2286" y="2540"/>
                  </a:lnTo>
                  <a:lnTo>
                    <a:pt x="2286" y="3810"/>
                  </a:lnTo>
                  <a:lnTo>
                    <a:pt x="45097" y="3810"/>
                  </a:lnTo>
                  <a:lnTo>
                    <a:pt x="45097" y="5080"/>
                  </a:lnTo>
                  <a:lnTo>
                    <a:pt x="390677" y="5080"/>
                  </a:lnTo>
                  <a:lnTo>
                    <a:pt x="390677" y="3810"/>
                  </a:lnTo>
                  <a:lnTo>
                    <a:pt x="433476" y="3810"/>
                  </a:lnTo>
                  <a:lnTo>
                    <a:pt x="433476" y="2540"/>
                  </a:lnTo>
                  <a:close/>
                </a:path>
                <a:path w="436245" h="186054">
                  <a:moveTo>
                    <a:pt x="435114" y="182930"/>
                  </a:moveTo>
                  <a:lnTo>
                    <a:pt x="418401" y="182930"/>
                  </a:lnTo>
                  <a:lnTo>
                    <a:pt x="418401" y="181660"/>
                  </a:lnTo>
                  <a:lnTo>
                    <a:pt x="314083" y="181660"/>
                  </a:lnTo>
                  <a:lnTo>
                    <a:pt x="314083" y="180390"/>
                  </a:lnTo>
                  <a:lnTo>
                    <a:pt x="124320" y="180390"/>
                  </a:lnTo>
                  <a:lnTo>
                    <a:pt x="124320" y="181660"/>
                  </a:lnTo>
                  <a:lnTo>
                    <a:pt x="20320" y="181660"/>
                  </a:lnTo>
                  <a:lnTo>
                    <a:pt x="20320" y="182930"/>
                  </a:lnTo>
                  <a:lnTo>
                    <a:pt x="647" y="182930"/>
                  </a:lnTo>
                  <a:lnTo>
                    <a:pt x="647" y="184200"/>
                  </a:lnTo>
                  <a:lnTo>
                    <a:pt x="42100" y="184200"/>
                  </a:lnTo>
                  <a:lnTo>
                    <a:pt x="42100" y="185470"/>
                  </a:lnTo>
                  <a:lnTo>
                    <a:pt x="393661" y="185470"/>
                  </a:lnTo>
                  <a:lnTo>
                    <a:pt x="393661" y="184200"/>
                  </a:lnTo>
                  <a:lnTo>
                    <a:pt x="435114" y="184200"/>
                  </a:lnTo>
                  <a:lnTo>
                    <a:pt x="435114" y="182930"/>
                  </a:lnTo>
                  <a:close/>
                </a:path>
                <a:path w="436245" h="186054">
                  <a:moveTo>
                    <a:pt x="435635" y="62242"/>
                  </a:moveTo>
                  <a:lnTo>
                    <a:pt x="395427" y="62242"/>
                  </a:lnTo>
                  <a:lnTo>
                    <a:pt x="395427" y="60972"/>
                  </a:lnTo>
                  <a:lnTo>
                    <a:pt x="37376" y="60972"/>
                  </a:lnTo>
                  <a:lnTo>
                    <a:pt x="37376" y="62242"/>
                  </a:lnTo>
                  <a:lnTo>
                    <a:pt x="0" y="62242"/>
                  </a:lnTo>
                  <a:lnTo>
                    <a:pt x="0" y="63512"/>
                  </a:lnTo>
                  <a:lnTo>
                    <a:pt x="19037" y="63512"/>
                  </a:lnTo>
                  <a:lnTo>
                    <a:pt x="19037" y="64782"/>
                  </a:lnTo>
                  <a:lnTo>
                    <a:pt x="125437" y="64782"/>
                  </a:lnTo>
                  <a:lnTo>
                    <a:pt x="125437" y="66052"/>
                  </a:lnTo>
                  <a:lnTo>
                    <a:pt x="310324" y="66052"/>
                  </a:lnTo>
                  <a:lnTo>
                    <a:pt x="310324" y="64782"/>
                  </a:lnTo>
                  <a:lnTo>
                    <a:pt x="416725" y="64782"/>
                  </a:lnTo>
                  <a:lnTo>
                    <a:pt x="416725" y="63512"/>
                  </a:lnTo>
                  <a:lnTo>
                    <a:pt x="435635" y="63512"/>
                  </a:lnTo>
                  <a:lnTo>
                    <a:pt x="435635" y="62242"/>
                  </a:lnTo>
                  <a:close/>
                </a:path>
              </a:pathLst>
            </a:custGeom>
            <a:solidFill>
              <a:srgbClr val="DFDFDF"/>
            </a:solidFill>
          </p:spPr>
          <p:txBody>
            <a:bodyPr wrap="square" lIns="0" tIns="0" rIns="0" bIns="0" rtlCol="0"/>
            <a:lstStyle/>
            <a:p>
              <a:endParaRPr/>
            </a:p>
          </p:txBody>
        </p:sp>
        <p:sp>
          <p:nvSpPr>
            <p:cNvPr id="38" name="object 38"/>
            <p:cNvSpPr/>
            <p:nvPr/>
          </p:nvSpPr>
          <p:spPr>
            <a:xfrm>
              <a:off x="4529634" y="4733274"/>
              <a:ext cx="455295" cy="862330"/>
            </a:xfrm>
            <a:custGeom>
              <a:avLst/>
              <a:gdLst/>
              <a:ahLst/>
              <a:cxnLst/>
              <a:rect l="l" t="t" r="r" b="b"/>
              <a:pathLst>
                <a:path w="455295" h="862329">
                  <a:moveTo>
                    <a:pt x="454702" y="862007"/>
                  </a:moveTo>
                  <a:lnTo>
                    <a:pt x="0" y="862007"/>
                  </a:lnTo>
                  <a:lnTo>
                    <a:pt x="0" y="0"/>
                  </a:lnTo>
                  <a:lnTo>
                    <a:pt x="454702" y="0"/>
                  </a:lnTo>
                  <a:lnTo>
                    <a:pt x="454702" y="862007"/>
                  </a:lnTo>
                  <a:close/>
                </a:path>
              </a:pathLst>
            </a:custGeom>
            <a:solidFill>
              <a:srgbClr val="EBEBEB"/>
            </a:solidFill>
          </p:spPr>
          <p:txBody>
            <a:bodyPr wrap="square" lIns="0" tIns="0" rIns="0" bIns="0" rtlCol="0"/>
            <a:lstStyle/>
            <a:p>
              <a:endParaRPr/>
            </a:p>
          </p:txBody>
        </p:sp>
        <p:sp>
          <p:nvSpPr>
            <p:cNvPr id="39" name="object 39"/>
            <p:cNvSpPr/>
            <p:nvPr/>
          </p:nvSpPr>
          <p:spPr>
            <a:xfrm>
              <a:off x="2395359" y="4702962"/>
              <a:ext cx="2654935" cy="934719"/>
            </a:xfrm>
            <a:custGeom>
              <a:avLst/>
              <a:gdLst/>
              <a:ahLst/>
              <a:cxnLst/>
              <a:rect l="l" t="t" r="r" b="b"/>
              <a:pathLst>
                <a:path w="2654935" h="934720">
                  <a:moveTo>
                    <a:pt x="2580106" y="477443"/>
                  </a:moveTo>
                  <a:lnTo>
                    <a:pt x="2580030" y="476173"/>
                  </a:lnTo>
                  <a:lnTo>
                    <a:pt x="2509647" y="476173"/>
                  </a:lnTo>
                  <a:lnTo>
                    <a:pt x="2509647" y="474903"/>
                  </a:lnTo>
                  <a:lnTo>
                    <a:pt x="2210003" y="474903"/>
                  </a:lnTo>
                  <a:lnTo>
                    <a:pt x="2210003" y="476173"/>
                  </a:lnTo>
                  <a:lnTo>
                    <a:pt x="2142947" y="476173"/>
                  </a:lnTo>
                  <a:lnTo>
                    <a:pt x="2142947" y="477443"/>
                  </a:lnTo>
                  <a:lnTo>
                    <a:pt x="2143379" y="477443"/>
                  </a:lnTo>
                  <a:lnTo>
                    <a:pt x="2143379" y="478713"/>
                  </a:lnTo>
                  <a:lnTo>
                    <a:pt x="2207717" y="478713"/>
                  </a:lnTo>
                  <a:lnTo>
                    <a:pt x="2207717" y="479983"/>
                  </a:lnTo>
                  <a:lnTo>
                    <a:pt x="2515781" y="479983"/>
                  </a:lnTo>
                  <a:lnTo>
                    <a:pt x="2515781" y="478713"/>
                  </a:lnTo>
                  <a:lnTo>
                    <a:pt x="2580106" y="478713"/>
                  </a:lnTo>
                  <a:lnTo>
                    <a:pt x="2580106" y="477443"/>
                  </a:lnTo>
                  <a:close/>
                </a:path>
                <a:path w="2654935" h="934720">
                  <a:moveTo>
                    <a:pt x="2580106" y="365658"/>
                  </a:moveTo>
                  <a:lnTo>
                    <a:pt x="2515235" y="365658"/>
                  </a:lnTo>
                  <a:lnTo>
                    <a:pt x="2515235" y="364388"/>
                  </a:lnTo>
                  <a:lnTo>
                    <a:pt x="2208263" y="364388"/>
                  </a:lnTo>
                  <a:lnTo>
                    <a:pt x="2208263" y="365658"/>
                  </a:lnTo>
                  <a:lnTo>
                    <a:pt x="2143379" y="365658"/>
                  </a:lnTo>
                  <a:lnTo>
                    <a:pt x="2143379" y="366928"/>
                  </a:lnTo>
                  <a:lnTo>
                    <a:pt x="2143849" y="366928"/>
                  </a:lnTo>
                  <a:lnTo>
                    <a:pt x="2143849" y="368198"/>
                  </a:lnTo>
                  <a:lnTo>
                    <a:pt x="2210981" y="368198"/>
                  </a:lnTo>
                  <a:lnTo>
                    <a:pt x="2210981" y="369468"/>
                  </a:lnTo>
                  <a:lnTo>
                    <a:pt x="2512504" y="369468"/>
                  </a:lnTo>
                  <a:lnTo>
                    <a:pt x="2512504" y="368198"/>
                  </a:lnTo>
                  <a:lnTo>
                    <a:pt x="2579649" y="368198"/>
                  </a:lnTo>
                  <a:lnTo>
                    <a:pt x="2579649" y="366928"/>
                  </a:lnTo>
                  <a:lnTo>
                    <a:pt x="2580106" y="366928"/>
                  </a:lnTo>
                  <a:lnTo>
                    <a:pt x="2580106" y="365658"/>
                  </a:lnTo>
                  <a:close/>
                </a:path>
                <a:path w="2654935" h="934720">
                  <a:moveTo>
                    <a:pt x="2580551" y="255143"/>
                  </a:moveTo>
                  <a:lnTo>
                    <a:pt x="2518587" y="255143"/>
                  </a:lnTo>
                  <a:lnTo>
                    <a:pt x="2518587" y="253873"/>
                  </a:lnTo>
                  <a:lnTo>
                    <a:pt x="2208657" y="253873"/>
                  </a:lnTo>
                  <a:lnTo>
                    <a:pt x="2208657" y="255143"/>
                  </a:lnTo>
                  <a:lnTo>
                    <a:pt x="2143455" y="255143"/>
                  </a:lnTo>
                  <a:lnTo>
                    <a:pt x="2143455" y="256413"/>
                  </a:lnTo>
                  <a:lnTo>
                    <a:pt x="2143925" y="256413"/>
                  </a:lnTo>
                  <a:lnTo>
                    <a:pt x="2143925" y="257683"/>
                  </a:lnTo>
                  <a:lnTo>
                    <a:pt x="2216747" y="257683"/>
                  </a:lnTo>
                  <a:lnTo>
                    <a:pt x="2216747" y="258953"/>
                  </a:lnTo>
                  <a:lnTo>
                    <a:pt x="2506738" y="258953"/>
                  </a:lnTo>
                  <a:lnTo>
                    <a:pt x="2506738" y="257683"/>
                  </a:lnTo>
                  <a:lnTo>
                    <a:pt x="2579560" y="257683"/>
                  </a:lnTo>
                  <a:lnTo>
                    <a:pt x="2579560" y="256413"/>
                  </a:lnTo>
                  <a:lnTo>
                    <a:pt x="2580551" y="256413"/>
                  </a:lnTo>
                  <a:lnTo>
                    <a:pt x="2580551" y="255143"/>
                  </a:lnTo>
                  <a:close/>
                </a:path>
                <a:path w="2654935" h="934720">
                  <a:moveTo>
                    <a:pt x="2581186" y="587959"/>
                  </a:moveTo>
                  <a:lnTo>
                    <a:pt x="2579039" y="587959"/>
                  </a:lnTo>
                  <a:lnTo>
                    <a:pt x="2579039" y="586689"/>
                  </a:lnTo>
                  <a:lnTo>
                    <a:pt x="2508885" y="586689"/>
                  </a:lnTo>
                  <a:lnTo>
                    <a:pt x="2508885" y="585419"/>
                  </a:lnTo>
                  <a:lnTo>
                    <a:pt x="2218067" y="585419"/>
                  </a:lnTo>
                  <a:lnTo>
                    <a:pt x="2218067" y="586689"/>
                  </a:lnTo>
                  <a:lnTo>
                    <a:pt x="2145055" y="586689"/>
                  </a:lnTo>
                  <a:lnTo>
                    <a:pt x="2145055" y="587959"/>
                  </a:lnTo>
                  <a:lnTo>
                    <a:pt x="2142299" y="587959"/>
                  </a:lnTo>
                  <a:lnTo>
                    <a:pt x="2142299" y="589241"/>
                  </a:lnTo>
                  <a:lnTo>
                    <a:pt x="2206701" y="589241"/>
                  </a:lnTo>
                  <a:lnTo>
                    <a:pt x="2206701" y="590511"/>
                  </a:lnTo>
                  <a:lnTo>
                    <a:pt x="2516784" y="590511"/>
                  </a:lnTo>
                  <a:lnTo>
                    <a:pt x="2516784" y="589241"/>
                  </a:lnTo>
                  <a:lnTo>
                    <a:pt x="2581186" y="589241"/>
                  </a:lnTo>
                  <a:lnTo>
                    <a:pt x="2581186" y="587959"/>
                  </a:lnTo>
                  <a:close/>
                </a:path>
                <a:path w="2654935" h="934720">
                  <a:moveTo>
                    <a:pt x="2581249" y="698487"/>
                  </a:moveTo>
                  <a:lnTo>
                    <a:pt x="2578506" y="698487"/>
                  </a:lnTo>
                  <a:lnTo>
                    <a:pt x="2578506" y="697217"/>
                  </a:lnTo>
                  <a:lnTo>
                    <a:pt x="2505824" y="697217"/>
                  </a:lnTo>
                  <a:lnTo>
                    <a:pt x="2505824" y="695947"/>
                  </a:lnTo>
                  <a:lnTo>
                    <a:pt x="2217674" y="695947"/>
                  </a:lnTo>
                  <a:lnTo>
                    <a:pt x="2217674" y="697217"/>
                  </a:lnTo>
                  <a:lnTo>
                    <a:pt x="2144979" y="697217"/>
                  </a:lnTo>
                  <a:lnTo>
                    <a:pt x="2144979" y="698487"/>
                  </a:lnTo>
                  <a:lnTo>
                    <a:pt x="2142248" y="698487"/>
                  </a:lnTo>
                  <a:lnTo>
                    <a:pt x="2142248" y="699757"/>
                  </a:lnTo>
                  <a:lnTo>
                    <a:pt x="2201583" y="699757"/>
                  </a:lnTo>
                  <a:lnTo>
                    <a:pt x="2201583" y="701027"/>
                  </a:lnTo>
                  <a:lnTo>
                    <a:pt x="2521902" y="701027"/>
                  </a:lnTo>
                  <a:lnTo>
                    <a:pt x="2521902" y="699757"/>
                  </a:lnTo>
                  <a:lnTo>
                    <a:pt x="2581249" y="699757"/>
                  </a:lnTo>
                  <a:lnTo>
                    <a:pt x="2581249" y="698487"/>
                  </a:lnTo>
                  <a:close/>
                </a:path>
                <a:path w="2654935" h="934720">
                  <a:moveTo>
                    <a:pt x="2581618" y="809002"/>
                  </a:moveTo>
                  <a:lnTo>
                    <a:pt x="2578404" y="809002"/>
                  </a:lnTo>
                  <a:lnTo>
                    <a:pt x="2578404" y="807732"/>
                  </a:lnTo>
                  <a:lnTo>
                    <a:pt x="2499601" y="807732"/>
                  </a:lnTo>
                  <a:lnTo>
                    <a:pt x="2499601" y="806462"/>
                  </a:lnTo>
                  <a:lnTo>
                    <a:pt x="2220391" y="806462"/>
                  </a:lnTo>
                  <a:lnTo>
                    <a:pt x="2220391" y="807732"/>
                  </a:lnTo>
                  <a:lnTo>
                    <a:pt x="2144484" y="807732"/>
                  </a:lnTo>
                  <a:lnTo>
                    <a:pt x="2144484" y="809002"/>
                  </a:lnTo>
                  <a:lnTo>
                    <a:pt x="2141867" y="809002"/>
                  </a:lnTo>
                  <a:lnTo>
                    <a:pt x="2141867" y="810272"/>
                  </a:lnTo>
                  <a:lnTo>
                    <a:pt x="2198014" y="810272"/>
                  </a:lnTo>
                  <a:lnTo>
                    <a:pt x="2198014" y="811542"/>
                  </a:lnTo>
                  <a:lnTo>
                    <a:pt x="2525484" y="811542"/>
                  </a:lnTo>
                  <a:lnTo>
                    <a:pt x="2525484" y="810272"/>
                  </a:lnTo>
                  <a:lnTo>
                    <a:pt x="2581618" y="810272"/>
                  </a:lnTo>
                  <a:lnTo>
                    <a:pt x="2581618" y="809002"/>
                  </a:lnTo>
                  <a:close/>
                </a:path>
                <a:path w="2654935" h="934720">
                  <a:moveTo>
                    <a:pt x="2581668" y="144614"/>
                  </a:moveTo>
                  <a:lnTo>
                    <a:pt x="2519692" y="144614"/>
                  </a:lnTo>
                  <a:lnTo>
                    <a:pt x="2519692" y="143344"/>
                  </a:lnTo>
                  <a:lnTo>
                    <a:pt x="2199602" y="143344"/>
                  </a:lnTo>
                  <a:lnTo>
                    <a:pt x="2199602" y="144614"/>
                  </a:lnTo>
                  <a:lnTo>
                    <a:pt x="2141410" y="144614"/>
                  </a:lnTo>
                  <a:lnTo>
                    <a:pt x="2141410" y="145884"/>
                  </a:lnTo>
                  <a:lnTo>
                    <a:pt x="2144890" y="145884"/>
                  </a:lnTo>
                  <a:lnTo>
                    <a:pt x="2144890" y="147154"/>
                  </a:lnTo>
                  <a:lnTo>
                    <a:pt x="2217420" y="147154"/>
                  </a:lnTo>
                  <a:lnTo>
                    <a:pt x="2217420" y="148437"/>
                  </a:lnTo>
                  <a:lnTo>
                    <a:pt x="2506065" y="148437"/>
                  </a:lnTo>
                  <a:lnTo>
                    <a:pt x="2506065" y="147154"/>
                  </a:lnTo>
                  <a:lnTo>
                    <a:pt x="2578595" y="147154"/>
                  </a:lnTo>
                  <a:lnTo>
                    <a:pt x="2578595" y="145884"/>
                  </a:lnTo>
                  <a:lnTo>
                    <a:pt x="2581668" y="145884"/>
                  </a:lnTo>
                  <a:lnTo>
                    <a:pt x="2581668" y="144614"/>
                  </a:lnTo>
                  <a:close/>
                </a:path>
                <a:path w="2654935" h="934720">
                  <a:moveTo>
                    <a:pt x="2654871" y="12052"/>
                  </a:moveTo>
                  <a:lnTo>
                    <a:pt x="2642819" y="0"/>
                  </a:lnTo>
                  <a:lnTo>
                    <a:pt x="2134273" y="0"/>
                  </a:lnTo>
                  <a:lnTo>
                    <a:pt x="2075942" y="0"/>
                  </a:lnTo>
                  <a:lnTo>
                    <a:pt x="0" y="0"/>
                  </a:lnTo>
                  <a:lnTo>
                    <a:pt x="0" y="934631"/>
                  </a:lnTo>
                  <a:lnTo>
                    <a:pt x="2134273" y="934631"/>
                  </a:lnTo>
                  <a:lnTo>
                    <a:pt x="2624569" y="934516"/>
                  </a:lnTo>
                  <a:lnTo>
                    <a:pt x="2628582" y="934516"/>
                  </a:lnTo>
                  <a:lnTo>
                    <a:pt x="2632456" y="933742"/>
                  </a:lnTo>
                  <a:lnTo>
                    <a:pt x="2654871" y="908215"/>
                  </a:lnTo>
                  <a:lnTo>
                    <a:pt x="2654846" y="900188"/>
                  </a:lnTo>
                  <a:lnTo>
                    <a:pt x="2628582" y="873899"/>
                  </a:lnTo>
                  <a:lnTo>
                    <a:pt x="2134273" y="873899"/>
                  </a:lnTo>
                  <a:lnTo>
                    <a:pt x="2134273" y="60629"/>
                  </a:lnTo>
                  <a:lnTo>
                    <a:pt x="2642819" y="60629"/>
                  </a:lnTo>
                  <a:lnTo>
                    <a:pt x="2644597" y="60274"/>
                  </a:lnTo>
                  <a:lnTo>
                    <a:pt x="2654871" y="48577"/>
                  </a:lnTo>
                  <a:lnTo>
                    <a:pt x="2654871" y="12052"/>
                  </a:lnTo>
                  <a:close/>
                </a:path>
              </a:pathLst>
            </a:custGeom>
            <a:solidFill>
              <a:srgbClr val="DFDFDF"/>
            </a:solidFill>
          </p:spPr>
          <p:txBody>
            <a:bodyPr wrap="square" lIns="0" tIns="0" rIns="0" bIns="0" rtlCol="0"/>
            <a:lstStyle/>
            <a:p>
              <a:endParaRPr/>
            </a:p>
          </p:txBody>
        </p:sp>
        <p:sp>
          <p:nvSpPr>
            <p:cNvPr id="40" name="object 40"/>
            <p:cNvSpPr/>
            <p:nvPr/>
          </p:nvSpPr>
          <p:spPr>
            <a:xfrm>
              <a:off x="2942336" y="4971363"/>
              <a:ext cx="1266825" cy="401955"/>
            </a:xfrm>
            <a:custGeom>
              <a:avLst/>
              <a:gdLst/>
              <a:ahLst/>
              <a:cxnLst/>
              <a:rect l="l" t="t" r="r" b="b"/>
              <a:pathLst>
                <a:path w="1266825" h="401954">
                  <a:moveTo>
                    <a:pt x="183299" y="98513"/>
                  </a:moveTo>
                  <a:lnTo>
                    <a:pt x="177457" y="56692"/>
                  </a:lnTo>
                  <a:lnTo>
                    <a:pt x="160096" y="25755"/>
                  </a:lnTo>
                  <a:lnTo>
                    <a:pt x="131419" y="6578"/>
                  </a:lnTo>
                  <a:lnTo>
                    <a:pt x="91643" y="0"/>
                  </a:lnTo>
                  <a:lnTo>
                    <a:pt x="51866" y="6502"/>
                  </a:lnTo>
                  <a:lnTo>
                    <a:pt x="23190" y="25565"/>
                  </a:lnTo>
                  <a:lnTo>
                    <a:pt x="5829" y="56476"/>
                  </a:lnTo>
                  <a:lnTo>
                    <a:pt x="0" y="98513"/>
                  </a:lnTo>
                  <a:lnTo>
                    <a:pt x="0" y="301980"/>
                  </a:lnTo>
                  <a:lnTo>
                    <a:pt x="5829" y="343789"/>
                  </a:lnTo>
                  <a:lnTo>
                    <a:pt x="23190" y="374662"/>
                  </a:lnTo>
                  <a:lnTo>
                    <a:pt x="51866" y="393801"/>
                  </a:lnTo>
                  <a:lnTo>
                    <a:pt x="91643" y="400367"/>
                  </a:lnTo>
                  <a:lnTo>
                    <a:pt x="131419" y="393877"/>
                  </a:lnTo>
                  <a:lnTo>
                    <a:pt x="160096" y="374853"/>
                  </a:lnTo>
                  <a:lnTo>
                    <a:pt x="177457" y="343992"/>
                  </a:lnTo>
                  <a:lnTo>
                    <a:pt x="183299" y="301980"/>
                  </a:lnTo>
                  <a:lnTo>
                    <a:pt x="183299" y="249948"/>
                  </a:lnTo>
                  <a:lnTo>
                    <a:pt x="125222" y="249948"/>
                  </a:lnTo>
                  <a:lnTo>
                    <a:pt x="125222" y="305892"/>
                  </a:lnTo>
                  <a:lnTo>
                    <a:pt x="122974" y="323596"/>
                  </a:lnTo>
                  <a:lnTo>
                    <a:pt x="116560" y="335305"/>
                  </a:lnTo>
                  <a:lnTo>
                    <a:pt x="106540" y="341795"/>
                  </a:lnTo>
                  <a:lnTo>
                    <a:pt x="93421" y="343789"/>
                  </a:lnTo>
                  <a:lnTo>
                    <a:pt x="80276" y="341807"/>
                  </a:lnTo>
                  <a:lnTo>
                    <a:pt x="70205" y="335356"/>
                  </a:lnTo>
                  <a:lnTo>
                    <a:pt x="63754" y="323646"/>
                  </a:lnTo>
                  <a:lnTo>
                    <a:pt x="61480" y="305892"/>
                  </a:lnTo>
                  <a:lnTo>
                    <a:pt x="61480" y="94589"/>
                  </a:lnTo>
                  <a:lnTo>
                    <a:pt x="63766" y="76733"/>
                  </a:lnTo>
                  <a:lnTo>
                    <a:pt x="70256" y="64757"/>
                  </a:lnTo>
                  <a:lnTo>
                    <a:pt x="80327" y="58039"/>
                  </a:lnTo>
                  <a:lnTo>
                    <a:pt x="93421" y="55943"/>
                  </a:lnTo>
                  <a:lnTo>
                    <a:pt x="106476" y="58039"/>
                  </a:lnTo>
                  <a:lnTo>
                    <a:pt x="116522" y="64757"/>
                  </a:lnTo>
                  <a:lnTo>
                    <a:pt x="122948" y="76733"/>
                  </a:lnTo>
                  <a:lnTo>
                    <a:pt x="125222" y="94589"/>
                  </a:lnTo>
                  <a:lnTo>
                    <a:pt x="125222" y="136398"/>
                  </a:lnTo>
                  <a:lnTo>
                    <a:pt x="183299" y="136398"/>
                  </a:lnTo>
                  <a:lnTo>
                    <a:pt x="183299" y="98513"/>
                  </a:lnTo>
                  <a:close/>
                </a:path>
                <a:path w="1266825" h="401954">
                  <a:moveTo>
                    <a:pt x="402310" y="98513"/>
                  </a:moveTo>
                  <a:lnTo>
                    <a:pt x="396227" y="56692"/>
                  </a:lnTo>
                  <a:lnTo>
                    <a:pt x="396100" y="56476"/>
                  </a:lnTo>
                  <a:lnTo>
                    <a:pt x="395795" y="55943"/>
                  </a:lnTo>
                  <a:lnTo>
                    <a:pt x="378294" y="25755"/>
                  </a:lnTo>
                  <a:lnTo>
                    <a:pt x="348945" y="6502"/>
                  </a:lnTo>
                  <a:lnTo>
                    <a:pt x="348627" y="6502"/>
                  </a:lnTo>
                  <a:lnTo>
                    <a:pt x="340842" y="5232"/>
                  </a:lnTo>
                  <a:lnTo>
                    <a:pt x="340842" y="94589"/>
                  </a:lnTo>
                  <a:lnTo>
                    <a:pt x="340842" y="305892"/>
                  </a:lnTo>
                  <a:lnTo>
                    <a:pt x="338569" y="323761"/>
                  </a:lnTo>
                  <a:lnTo>
                    <a:pt x="332130" y="335737"/>
                  </a:lnTo>
                  <a:lnTo>
                    <a:pt x="322097" y="342455"/>
                  </a:lnTo>
                  <a:lnTo>
                    <a:pt x="309029" y="344551"/>
                  </a:lnTo>
                  <a:lnTo>
                    <a:pt x="295960" y="342455"/>
                  </a:lnTo>
                  <a:lnTo>
                    <a:pt x="285927" y="335737"/>
                  </a:lnTo>
                  <a:lnTo>
                    <a:pt x="279488" y="323761"/>
                  </a:lnTo>
                  <a:lnTo>
                    <a:pt x="277215" y="305892"/>
                  </a:lnTo>
                  <a:lnTo>
                    <a:pt x="277215" y="94589"/>
                  </a:lnTo>
                  <a:lnTo>
                    <a:pt x="279488" y="76733"/>
                  </a:lnTo>
                  <a:lnTo>
                    <a:pt x="285927" y="64757"/>
                  </a:lnTo>
                  <a:lnTo>
                    <a:pt x="295960" y="58039"/>
                  </a:lnTo>
                  <a:lnTo>
                    <a:pt x="309029" y="55943"/>
                  </a:lnTo>
                  <a:lnTo>
                    <a:pt x="322097" y="58039"/>
                  </a:lnTo>
                  <a:lnTo>
                    <a:pt x="332130" y="64757"/>
                  </a:lnTo>
                  <a:lnTo>
                    <a:pt x="338569" y="76733"/>
                  </a:lnTo>
                  <a:lnTo>
                    <a:pt x="340842" y="94589"/>
                  </a:lnTo>
                  <a:lnTo>
                    <a:pt x="340842" y="5232"/>
                  </a:lnTo>
                  <a:lnTo>
                    <a:pt x="309029" y="0"/>
                  </a:lnTo>
                  <a:lnTo>
                    <a:pt x="268998" y="6502"/>
                  </a:lnTo>
                  <a:lnTo>
                    <a:pt x="239750" y="25565"/>
                  </a:lnTo>
                  <a:lnTo>
                    <a:pt x="239649" y="25755"/>
                  </a:lnTo>
                  <a:lnTo>
                    <a:pt x="221830" y="56476"/>
                  </a:lnTo>
                  <a:lnTo>
                    <a:pt x="221792" y="56692"/>
                  </a:lnTo>
                  <a:lnTo>
                    <a:pt x="215734" y="98513"/>
                  </a:lnTo>
                  <a:lnTo>
                    <a:pt x="215734" y="301980"/>
                  </a:lnTo>
                  <a:lnTo>
                    <a:pt x="221830" y="343789"/>
                  </a:lnTo>
                  <a:lnTo>
                    <a:pt x="221957" y="343992"/>
                  </a:lnTo>
                  <a:lnTo>
                    <a:pt x="239750" y="374662"/>
                  </a:lnTo>
                  <a:lnTo>
                    <a:pt x="268998" y="393801"/>
                  </a:lnTo>
                  <a:lnTo>
                    <a:pt x="309029" y="400367"/>
                  </a:lnTo>
                  <a:lnTo>
                    <a:pt x="349491" y="393801"/>
                  </a:lnTo>
                  <a:lnTo>
                    <a:pt x="349173" y="393801"/>
                  </a:lnTo>
                  <a:lnTo>
                    <a:pt x="378294" y="374853"/>
                  </a:lnTo>
                  <a:lnTo>
                    <a:pt x="378409" y="374662"/>
                  </a:lnTo>
                  <a:lnTo>
                    <a:pt x="395909" y="344551"/>
                  </a:lnTo>
                  <a:lnTo>
                    <a:pt x="396227" y="343992"/>
                  </a:lnTo>
                  <a:lnTo>
                    <a:pt x="396252" y="343789"/>
                  </a:lnTo>
                  <a:lnTo>
                    <a:pt x="402310" y="301980"/>
                  </a:lnTo>
                  <a:lnTo>
                    <a:pt x="402310" y="98513"/>
                  </a:lnTo>
                  <a:close/>
                </a:path>
                <a:path w="1266825" h="401954">
                  <a:moveTo>
                    <a:pt x="604418" y="339890"/>
                  </a:moveTo>
                  <a:lnTo>
                    <a:pt x="503428" y="339890"/>
                  </a:lnTo>
                  <a:lnTo>
                    <a:pt x="503428" y="4521"/>
                  </a:lnTo>
                  <a:lnTo>
                    <a:pt x="441947" y="4521"/>
                  </a:lnTo>
                  <a:lnTo>
                    <a:pt x="441947" y="339890"/>
                  </a:lnTo>
                  <a:lnTo>
                    <a:pt x="441947" y="397052"/>
                  </a:lnTo>
                  <a:lnTo>
                    <a:pt x="604418" y="397052"/>
                  </a:lnTo>
                  <a:lnTo>
                    <a:pt x="604418" y="339890"/>
                  </a:lnTo>
                  <a:close/>
                </a:path>
                <a:path w="1266825" h="401954">
                  <a:moveTo>
                    <a:pt x="813333" y="98513"/>
                  </a:moveTo>
                  <a:lnTo>
                    <a:pt x="807224" y="56692"/>
                  </a:lnTo>
                  <a:lnTo>
                    <a:pt x="807110" y="56476"/>
                  </a:lnTo>
                  <a:lnTo>
                    <a:pt x="806792" y="55943"/>
                  </a:lnTo>
                  <a:lnTo>
                    <a:pt x="789254" y="25755"/>
                  </a:lnTo>
                  <a:lnTo>
                    <a:pt x="759866" y="6502"/>
                  </a:lnTo>
                  <a:lnTo>
                    <a:pt x="759548" y="6502"/>
                  </a:lnTo>
                  <a:lnTo>
                    <a:pt x="751865" y="5245"/>
                  </a:lnTo>
                  <a:lnTo>
                    <a:pt x="751865" y="94589"/>
                  </a:lnTo>
                  <a:lnTo>
                    <a:pt x="751865" y="305892"/>
                  </a:lnTo>
                  <a:lnTo>
                    <a:pt x="749566" y="323761"/>
                  </a:lnTo>
                  <a:lnTo>
                    <a:pt x="743089" y="335737"/>
                  </a:lnTo>
                  <a:lnTo>
                    <a:pt x="733005" y="342455"/>
                  </a:lnTo>
                  <a:lnTo>
                    <a:pt x="719924" y="344551"/>
                  </a:lnTo>
                  <a:lnTo>
                    <a:pt x="706856" y="342455"/>
                  </a:lnTo>
                  <a:lnTo>
                    <a:pt x="696823" y="335737"/>
                  </a:lnTo>
                  <a:lnTo>
                    <a:pt x="690384" y="323761"/>
                  </a:lnTo>
                  <a:lnTo>
                    <a:pt x="688111" y="305892"/>
                  </a:lnTo>
                  <a:lnTo>
                    <a:pt x="688111" y="94589"/>
                  </a:lnTo>
                  <a:lnTo>
                    <a:pt x="690372" y="76733"/>
                  </a:lnTo>
                  <a:lnTo>
                    <a:pt x="696772" y="64757"/>
                  </a:lnTo>
                  <a:lnTo>
                    <a:pt x="706805" y="58039"/>
                  </a:lnTo>
                  <a:lnTo>
                    <a:pt x="719924" y="55943"/>
                  </a:lnTo>
                  <a:lnTo>
                    <a:pt x="733069" y="58039"/>
                  </a:lnTo>
                  <a:lnTo>
                    <a:pt x="743140" y="64757"/>
                  </a:lnTo>
                  <a:lnTo>
                    <a:pt x="749592" y="76733"/>
                  </a:lnTo>
                  <a:lnTo>
                    <a:pt x="751865" y="94589"/>
                  </a:lnTo>
                  <a:lnTo>
                    <a:pt x="751865" y="5245"/>
                  </a:lnTo>
                  <a:lnTo>
                    <a:pt x="719924" y="0"/>
                  </a:lnTo>
                  <a:lnTo>
                    <a:pt x="679894" y="6502"/>
                  </a:lnTo>
                  <a:lnTo>
                    <a:pt x="650646" y="25565"/>
                  </a:lnTo>
                  <a:lnTo>
                    <a:pt x="650544" y="25755"/>
                  </a:lnTo>
                  <a:lnTo>
                    <a:pt x="632726" y="56476"/>
                  </a:lnTo>
                  <a:lnTo>
                    <a:pt x="632701" y="56692"/>
                  </a:lnTo>
                  <a:lnTo>
                    <a:pt x="626630" y="98513"/>
                  </a:lnTo>
                  <a:lnTo>
                    <a:pt x="626630" y="301980"/>
                  </a:lnTo>
                  <a:lnTo>
                    <a:pt x="632714" y="343789"/>
                  </a:lnTo>
                  <a:lnTo>
                    <a:pt x="679843" y="393801"/>
                  </a:lnTo>
                  <a:lnTo>
                    <a:pt x="719924" y="400367"/>
                  </a:lnTo>
                  <a:lnTo>
                    <a:pt x="760463" y="393801"/>
                  </a:lnTo>
                  <a:lnTo>
                    <a:pt x="760145" y="393801"/>
                  </a:lnTo>
                  <a:lnTo>
                    <a:pt x="789305" y="374853"/>
                  </a:lnTo>
                  <a:lnTo>
                    <a:pt x="789419" y="374662"/>
                  </a:lnTo>
                  <a:lnTo>
                    <a:pt x="806932" y="344551"/>
                  </a:lnTo>
                  <a:lnTo>
                    <a:pt x="807250" y="343992"/>
                  </a:lnTo>
                  <a:lnTo>
                    <a:pt x="807275" y="343789"/>
                  </a:lnTo>
                  <a:lnTo>
                    <a:pt x="813333" y="301980"/>
                  </a:lnTo>
                  <a:lnTo>
                    <a:pt x="813333" y="98513"/>
                  </a:lnTo>
                  <a:close/>
                </a:path>
                <a:path w="1266825" h="401954">
                  <a:moveTo>
                    <a:pt x="1033246" y="4914"/>
                  </a:moveTo>
                  <a:lnTo>
                    <a:pt x="975042" y="4914"/>
                  </a:lnTo>
                  <a:lnTo>
                    <a:pt x="975042" y="306908"/>
                  </a:lnTo>
                  <a:lnTo>
                    <a:pt x="972769" y="324548"/>
                  </a:lnTo>
                  <a:lnTo>
                    <a:pt x="966343" y="336270"/>
                  </a:lnTo>
                  <a:lnTo>
                    <a:pt x="956297" y="342785"/>
                  </a:lnTo>
                  <a:lnTo>
                    <a:pt x="943241" y="344792"/>
                  </a:lnTo>
                  <a:lnTo>
                    <a:pt x="930173" y="342798"/>
                  </a:lnTo>
                  <a:lnTo>
                    <a:pt x="920140" y="336321"/>
                  </a:lnTo>
                  <a:lnTo>
                    <a:pt x="913701" y="324599"/>
                  </a:lnTo>
                  <a:lnTo>
                    <a:pt x="911428" y="306908"/>
                  </a:lnTo>
                  <a:lnTo>
                    <a:pt x="911428" y="4914"/>
                  </a:lnTo>
                  <a:lnTo>
                    <a:pt x="849947" y="4914"/>
                  </a:lnTo>
                  <a:lnTo>
                    <a:pt x="849947" y="302996"/>
                  </a:lnTo>
                  <a:lnTo>
                    <a:pt x="855776" y="344741"/>
                  </a:lnTo>
                  <a:lnTo>
                    <a:pt x="873137" y="375627"/>
                  </a:lnTo>
                  <a:lnTo>
                    <a:pt x="901814" y="394804"/>
                  </a:lnTo>
                  <a:lnTo>
                    <a:pt x="941590" y="401383"/>
                  </a:lnTo>
                  <a:lnTo>
                    <a:pt x="981367" y="394804"/>
                  </a:lnTo>
                  <a:lnTo>
                    <a:pt x="1010043" y="375627"/>
                  </a:lnTo>
                  <a:lnTo>
                    <a:pt x="1027404" y="344741"/>
                  </a:lnTo>
                  <a:lnTo>
                    <a:pt x="1033246" y="302996"/>
                  </a:lnTo>
                  <a:lnTo>
                    <a:pt x="1033246" y="4914"/>
                  </a:lnTo>
                  <a:close/>
                </a:path>
                <a:path w="1266825" h="401954">
                  <a:moveTo>
                    <a:pt x="1266278" y="396328"/>
                  </a:moveTo>
                  <a:lnTo>
                    <a:pt x="1262646" y="384644"/>
                  </a:lnTo>
                  <a:lnTo>
                    <a:pt x="1260322" y="372948"/>
                  </a:lnTo>
                  <a:lnTo>
                    <a:pt x="1260297" y="372694"/>
                  </a:lnTo>
                  <a:lnTo>
                    <a:pt x="1259255" y="360984"/>
                  </a:lnTo>
                  <a:lnTo>
                    <a:pt x="1259268" y="360591"/>
                  </a:lnTo>
                  <a:lnTo>
                    <a:pt x="1259459" y="348843"/>
                  </a:lnTo>
                  <a:lnTo>
                    <a:pt x="1259344" y="286829"/>
                  </a:lnTo>
                  <a:lnTo>
                    <a:pt x="1257414" y="259905"/>
                  </a:lnTo>
                  <a:lnTo>
                    <a:pt x="1250873" y="237058"/>
                  </a:lnTo>
                  <a:lnTo>
                    <a:pt x="1250619" y="236169"/>
                  </a:lnTo>
                  <a:lnTo>
                    <a:pt x="1238046" y="217703"/>
                  </a:lnTo>
                  <a:lnTo>
                    <a:pt x="1218679" y="205105"/>
                  </a:lnTo>
                  <a:lnTo>
                    <a:pt x="1236637" y="192925"/>
                  </a:lnTo>
                  <a:lnTo>
                    <a:pt x="1245222" y="181114"/>
                  </a:lnTo>
                  <a:lnTo>
                    <a:pt x="1249184" y="175666"/>
                  </a:lnTo>
                  <a:lnTo>
                    <a:pt x="1256550" y="153263"/>
                  </a:lnTo>
                  <a:lnTo>
                    <a:pt x="1258951" y="125666"/>
                  </a:lnTo>
                  <a:lnTo>
                    <a:pt x="1258951" y="94970"/>
                  </a:lnTo>
                  <a:lnTo>
                    <a:pt x="1254340" y="60998"/>
                  </a:lnTo>
                  <a:lnTo>
                    <a:pt x="1253591" y="55435"/>
                  </a:lnTo>
                  <a:lnTo>
                    <a:pt x="1237056" y="27305"/>
                  </a:lnTo>
                  <a:lnTo>
                    <a:pt x="1208684" y="10502"/>
                  </a:lnTo>
                  <a:lnTo>
                    <a:pt x="1197470" y="8978"/>
                  </a:lnTo>
                  <a:lnTo>
                    <a:pt x="1197470" y="101168"/>
                  </a:lnTo>
                  <a:lnTo>
                    <a:pt x="1197470" y="139814"/>
                  </a:lnTo>
                  <a:lnTo>
                    <a:pt x="1194930" y="159473"/>
                  </a:lnTo>
                  <a:lnTo>
                    <a:pt x="1187615" y="172212"/>
                  </a:lnTo>
                  <a:lnTo>
                    <a:pt x="1176007" y="179057"/>
                  </a:lnTo>
                  <a:lnTo>
                    <a:pt x="1160614" y="181114"/>
                  </a:lnTo>
                  <a:lnTo>
                    <a:pt x="1136497" y="181114"/>
                  </a:lnTo>
                  <a:lnTo>
                    <a:pt x="1136497" y="60998"/>
                  </a:lnTo>
                  <a:lnTo>
                    <a:pt x="1166164" y="60998"/>
                  </a:lnTo>
                  <a:lnTo>
                    <a:pt x="1180274" y="63347"/>
                  </a:lnTo>
                  <a:lnTo>
                    <a:pt x="1190015" y="70612"/>
                  </a:lnTo>
                  <a:lnTo>
                    <a:pt x="1195654" y="83108"/>
                  </a:lnTo>
                  <a:lnTo>
                    <a:pt x="1197470" y="101168"/>
                  </a:lnTo>
                  <a:lnTo>
                    <a:pt x="1197470" y="8978"/>
                  </a:lnTo>
                  <a:lnTo>
                    <a:pt x="1167815" y="4914"/>
                  </a:lnTo>
                  <a:lnTo>
                    <a:pt x="1075029" y="4914"/>
                  </a:lnTo>
                  <a:lnTo>
                    <a:pt x="1075029" y="396328"/>
                  </a:lnTo>
                  <a:lnTo>
                    <a:pt x="1136497" y="396328"/>
                  </a:lnTo>
                  <a:lnTo>
                    <a:pt x="1136497" y="237058"/>
                  </a:lnTo>
                  <a:lnTo>
                    <a:pt x="1157833" y="237058"/>
                  </a:lnTo>
                  <a:lnTo>
                    <a:pt x="1175715" y="239725"/>
                  </a:lnTo>
                  <a:lnTo>
                    <a:pt x="1188224" y="248297"/>
                  </a:lnTo>
                  <a:lnTo>
                    <a:pt x="1195578" y="263702"/>
                  </a:lnTo>
                  <a:lnTo>
                    <a:pt x="1197978" y="286829"/>
                  </a:lnTo>
                  <a:lnTo>
                    <a:pt x="1197965" y="348843"/>
                  </a:lnTo>
                  <a:lnTo>
                    <a:pt x="1197521" y="360591"/>
                  </a:lnTo>
                  <a:lnTo>
                    <a:pt x="1197546" y="360984"/>
                  </a:lnTo>
                  <a:lnTo>
                    <a:pt x="1198308" y="372694"/>
                  </a:lnTo>
                  <a:lnTo>
                    <a:pt x="1198359" y="372948"/>
                  </a:lnTo>
                  <a:lnTo>
                    <a:pt x="1200353" y="384644"/>
                  </a:lnTo>
                  <a:lnTo>
                    <a:pt x="1203629" y="396328"/>
                  </a:lnTo>
                  <a:lnTo>
                    <a:pt x="1266278" y="396328"/>
                  </a:lnTo>
                  <a:close/>
                </a:path>
              </a:pathLst>
            </a:custGeom>
            <a:solidFill>
              <a:srgbClr val="EBEBEB"/>
            </a:solidFill>
          </p:spPr>
          <p:txBody>
            <a:bodyPr wrap="square" lIns="0" tIns="0" rIns="0" bIns="0" rtlCol="0"/>
            <a:lstStyle/>
            <a:p>
              <a:endParaRPr/>
            </a:p>
          </p:txBody>
        </p:sp>
        <p:pic>
          <p:nvPicPr>
            <p:cNvPr id="41" name="object 41"/>
            <p:cNvPicPr/>
            <p:nvPr/>
          </p:nvPicPr>
          <p:blipFill>
            <a:blip r:embed="rId2" cstate="print"/>
            <a:stretch>
              <a:fillRect/>
            </a:stretch>
          </p:blipFill>
          <p:spPr>
            <a:xfrm>
              <a:off x="3067569" y="4477260"/>
              <a:ext cx="1088406" cy="171042"/>
            </a:xfrm>
            <a:prstGeom prst="rect">
              <a:avLst/>
            </a:prstGeom>
          </p:spPr>
        </p:pic>
      </p:grpSp>
      <p:grpSp>
        <p:nvGrpSpPr>
          <p:cNvPr id="42" name="object 42"/>
          <p:cNvGrpSpPr/>
          <p:nvPr/>
        </p:nvGrpSpPr>
        <p:grpSpPr>
          <a:xfrm>
            <a:off x="2507207" y="590948"/>
            <a:ext cx="2030730" cy="768985"/>
            <a:chOff x="2507207" y="590948"/>
            <a:chExt cx="2030730" cy="768985"/>
          </a:xfrm>
        </p:grpSpPr>
        <p:sp>
          <p:nvSpPr>
            <p:cNvPr id="43" name="object 43"/>
            <p:cNvSpPr/>
            <p:nvPr/>
          </p:nvSpPr>
          <p:spPr>
            <a:xfrm>
              <a:off x="2507207" y="590948"/>
              <a:ext cx="2030730" cy="768985"/>
            </a:xfrm>
            <a:custGeom>
              <a:avLst/>
              <a:gdLst/>
              <a:ahLst/>
              <a:cxnLst/>
              <a:rect l="l" t="t" r="r" b="b"/>
              <a:pathLst>
                <a:path w="2030729" h="768985">
                  <a:moveTo>
                    <a:pt x="1942728" y="768940"/>
                  </a:moveTo>
                  <a:lnTo>
                    <a:pt x="402986" y="768948"/>
                  </a:lnTo>
                  <a:lnTo>
                    <a:pt x="362242" y="756619"/>
                  </a:lnTo>
                  <a:lnTo>
                    <a:pt x="327903" y="722263"/>
                  </a:lnTo>
                  <a:lnTo>
                    <a:pt x="315581" y="681498"/>
                  </a:lnTo>
                  <a:lnTo>
                    <a:pt x="315590" y="227359"/>
                  </a:lnTo>
                  <a:lnTo>
                    <a:pt x="0" y="16"/>
                  </a:lnTo>
                  <a:lnTo>
                    <a:pt x="1936334" y="16"/>
                  </a:lnTo>
                  <a:lnTo>
                    <a:pt x="1942486" y="0"/>
                  </a:lnTo>
                  <a:lnTo>
                    <a:pt x="1948581" y="585"/>
                  </a:lnTo>
                  <a:lnTo>
                    <a:pt x="1993545" y="19112"/>
                  </a:lnTo>
                  <a:lnTo>
                    <a:pt x="2020624" y="52046"/>
                  </a:lnTo>
                  <a:lnTo>
                    <a:pt x="2030127" y="87450"/>
                  </a:lnTo>
                  <a:lnTo>
                    <a:pt x="2030127" y="681495"/>
                  </a:lnTo>
                  <a:lnTo>
                    <a:pt x="2017775" y="722236"/>
                  </a:lnTo>
                  <a:lnTo>
                    <a:pt x="1983448" y="756581"/>
                  </a:lnTo>
                  <a:lnTo>
                    <a:pt x="1948811" y="768340"/>
                  </a:lnTo>
                  <a:lnTo>
                    <a:pt x="1942728" y="768940"/>
                  </a:lnTo>
                  <a:close/>
                </a:path>
              </a:pathLst>
            </a:custGeom>
            <a:solidFill>
              <a:srgbClr val="F5F5F5"/>
            </a:solidFill>
          </p:spPr>
          <p:txBody>
            <a:bodyPr wrap="square" lIns="0" tIns="0" rIns="0" bIns="0" rtlCol="0"/>
            <a:lstStyle/>
            <a:p>
              <a:endParaRPr/>
            </a:p>
          </p:txBody>
        </p:sp>
        <p:sp>
          <p:nvSpPr>
            <p:cNvPr id="44" name="object 44"/>
            <p:cNvSpPr/>
            <p:nvPr/>
          </p:nvSpPr>
          <p:spPr>
            <a:xfrm>
              <a:off x="3058350" y="904227"/>
              <a:ext cx="1304925" cy="179070"/>
            </a:xfrm>
            <a:custGeom>
              <a:avLst/>
              <a:gdLst/>
              <a:ahLst/>
              <a:cxnLst/>
              <a:rect l="l" t="t" r="r" b="b"/>
              <a:pathLst>
                <a:path w="1304925" h="179069">
                  <a:moveTo>
                    <a:pt x="1304391" y="175399"/>
                  </a:moveTo>
                  <a:lnTo>
                    <a:pt x="1228013" y="173799"/>
                  </a:lnTo>
                  <a:lnTo>
                    <a:pt x="1024890" y="172605"/>
                  </a:lnTo>
                  <a:lnTo>
                    <a:pt x="570433" y="172021"/>
                  </a:lnTo>
                  <a:lnTo>
                    <a:pt x="219049" y="172847"/>
                  </a:lnTo>
                  <a:lnTo>
                    <a:pt x="43891" y="174167"/>
                  </a:lnTo>
                  <a:lnTo>
                    <a:pt x="5080" y="174967"/>
                  </a:lnTo>
                  <a:lnTo>
                    <a:pt x="0" y="175399"/>
                  </a:lnTo>
                  <a:lnTo>
                    <a:pt x="5080" y="175831"/>
                  </a:lnTo>
                  <a:lnTo>
                    <a:pt x="19926" y="176250"/>
                  </a:lnTo>
                  <a:lnTo>
                    <a:pt x="76441" y="177012"/>
                  </a:lnTo>
                  <a:lnTo>
                    <a:pt x="279641" y="178206"/>
                  </a:lnTo>
                  <a:lnTo>
                    <a:pt x="734060" y="178790"/>
                  </a:lnTo>
                  <a:lnTo>
                    <a:pt x="1085367" y="177952"/>
                  </a:lnTo>
                  <a:lnTo>
                    <a:pt x="1260500" y="176644"/>
                  </a:lnTo>
                  <a:lnTo>
                    <a:pt x="1299311" y="175831"/>
                  </a:lnTo>
                  <a:lnTo>
                    <a:pt x="1304391" y="175399"/>
                  </a:lnTo>
                  <a:close/>
                </a:path>
                <a:path w="1304925" h="179069">
                  <a:moveTo>
                    <a:pt x="1304391" y="3378"/>
                  </a:moveTo>
                  <a:lnTo>
                    <a:pt x="1187589" y="1422"/>
                  </a:lnTo>
                  <a:lnTo>
                    <a:pt x="958875" y="368"/>
                  </a:lnTo>
                  <a:lnTo>
                    <a:pt x="570433" y="0"/>
                  </a:lnTo>
                  <a:lnTo>
                    <a:pt x="219049" y="876"/>
                  </a:lnTo>
                  <a:lnTo>
                    <a:pt x="43891" y="2197"/>
                  </a:lnTo>
                  <a:lnTo>
                    <a:pt x="5080" y="2971"/>
                  </a:lnTo>
                  <a:lnTo>
                    <a:pt x="0" y="3378"/>
                  </a:lnTo>
                  <a:lnTo>
                    <a:pt x="5080" y="3784"/>
                  </a:lnTo>
                  <a:lnTo>
                    <a:pt x="19926" y="4178"/>
                  </a:lnTo>
                  <a:lnTo>
                    <a:pt x="116878" y="5283"/>
                  </a:lnTo>
                  <a:lnTo>
                    <a:pt x="345668" y="6375"/>
                  </a:lnTo>
                  <a:lnTo>
                    <a:pt x="734060" y="6769"/>
                  </a:lnTo>
                  <a:lnTo>
                    <a:pt x="1085367" y="5930"/>
                  </a:lnTo>
                  <a:lnTo>
                    <a:pt x="1260500" y="4622"/>
                  </a:lnTo>
                  <a:lnTo>
                    <a:pt x="1299311" y="3810"/>
                  </a:lnTo>
                  <a:lnTo>
                    <a:pt x="1304391" y="3378"/>
                  </a:lnTo>
                  <a:close/>
                </a:path>
              </a:pathLst>
            </a:custGeom>
            <a:solidFill>
              <a:srgbClr val="DFDFDF"/>
            </a:solidFill>
          </p:spPr>
          <p:txBody>
            <a:bodyPr wrap="square" lIns="0" tIns="0" rIns="0" bIns="0" rtlCol="0"/>
            <a:lstStyle/>
            <a:p>
              <a:endParaRPr/>
            </a:p>
          </p:txBody>
        </p:sp>
      </p:grpSp>
      <p:sp>
        <p:nvSpPr>
          <p:cNvPr id="45" name="object 45"/>
          <p:cNvSpPr/>
          <p:nvPr/>
        </p:nvSpPr>
        <p:spPr>
          <a:xfrm>
            <a:off x="2315833" y="5637466"/>
            <a:ext cx="8843645" cy="0"/>
          </a:xfrm>
          <a:custGeom>
            <a:avLst/>
            <a:gdLst/>
            <a:ahLst/>
            <a:cxnLst/>
            <a:rect l="l" t="t" r="r" b="b"/>
            <a:pathLst>
              <a:path w="8843645">
                <a:moveTo>
                  <a:pt x="8843337" y="0"/>
                </a:moveTo>
                <a:lnTo>
                  <a:pt x="0" y="0"/>
                </a:lnTo>
                <a:lnTo>
                  <a:pt x="8843337" y="0"/>
                </a:lnTo>
                <a:close/>
              </a:path>
            </a:pathLst>
          </a:custGeom>
          <a:solidFill>
            <a:srgbClr val="253237"/>
          </a:solidFill>
        </p:spPr>
        <p:txBody>
          <a:bodyPr wrap="square" lIns="0" tIns="0" rIns="0" bIns="0" rtlCol="0"/>
          <a:lstStyle/>
          <a:p>
            <a:endParaRPr/>
          </a:p>
        </p:txBody>
      </p:sp>
      <p:grpSp>
        <p:nvGrpSpPr>
          <p:cNvPr id="46" name="object 46"/>
          <p:cNvGrpSpPr/>
          <p:nvPr/>
        </p:nvGrpSpPr>
        <p:grpSpPr>
          <a:xfrm>
            <a:off x="9786922" y="3503105"/>
            <a:ext cx="1334135" cy="2131695"/>
            <a:chOff x="9786922" y="3503105"/>
            <a:chExt cx="1334135" cy="2131695"/>
          </a:xfrm>
        </p:grpSpPr>
        <p:sp>
          <p:nvSpPr>
            <p:cNvPr id="47" name="object 47"/>
            <p:cNvSpPr/>
            <p:nvPr/>
          </p:nvSpPr>
          <p:spPr>
            <a:xfrm>
              <a:off x="9786912" y="3670706"/>
              <a:ext cx="1334135" cy="1322705"/>
            </a:xfrm>
            <a:custGeom>
              <a:avLst/>
              <a:gdLst/>
              <a:ahLst/>
              <a:cxnLst/>
              <a:rect l="l" t="t" r="r" b="b"/>
              <a:pathLst>
                <a:path w="1334134" h="1322704">
                  <a:moveTo>
                    <a:pt x="934758" y="754938"/>
                  </a:moveTo>
                  <a:lnTo>
                    <a:pt x="933881" y="709726"/>
                  </a:lnTo>
                  <a:lnTo>
                    <a:pt x="929792" y="666229"/>
                  </a:lnTo>
                  <a:lnTo>
                    <a:pt x="923086" y="623074"/>
                  </a:lnTo>
                  <a:lnTo>
                    <a:pt x="914349" y="578891"/>
                  </a:lnTo>
                  <a:lnTo>
                    <a:pt x="893127" y="481977"/>
                  </a:lnTo>
                  <a:lnTo>
                    <a:pt x="881824" y="426516"/>
                  </a:lnTo>
                  <a:lnTo>
                    <a:pt x="866800" y="372935"/>
                  </a:lnTo>
                  <a:lnTo>
                    <a:pt x="844537" y="315341"/>
                  </a:lnTo>
                  <a:lnTo>
                    <a:pt x="821448" y="264147"/>
                  </a:lnTo>
                  <a:lnTo>
                    <a:pt x="802182" y="226504"/>
                  </a:lnTo>
                  <a:lnTo>
                    <a:pt x="773887" y="212217"/>
                  </a:lnTo>
                  <a:lnTo>
                    <a:pt x="770267" y="212509"/>
                  </a:lnTo>
                  <a:lnTo>
                    <a:pt x="741603" y="241719"/>
                  </a:lnTo>
                  <a:lnTo>
                    <a:pt x="742657" y="294919"/>
                  </a:lnTo>
                  <a:lnTo>
                    <a:pt x="745947" y="344246"/>
                  </a:lnTo>
                  <a:lnTo>
                    <a:pt x="751433" y="393382"/>
                  </a:lnTo>
                  <a:lnTo>
                    <a:pt x="759129" y="442302"/>
                  </a:lnTo>
                  <a:lnTo>
                    <a:pt x="770026" y="506882"/>
                  </a:lnTo>
                  <a:lnTo>
                    <a:pt x="779754" y="567385"/>
                  </a:lnTo>
                  <a:lnTo>
                    <a:pt x="788022" y="623938"/>
                  </a:lnTo>
                  <a:lnTo>
                    <a:pt x="794600" y="676681"/>
                  </a:lnTo>
                  <a:lnTo>
                    <a:pt x="799198" y="725690"/>
                  </a:lnTo>
                  <a:lnTo>
                    <a:pt x="801585" y="771118"/>
                  </a:lnTo>
                  <a:lnTo>
                    <a:pt x="801484" y="813066"/>
                  </a:lnTo>
                  <a:lnTo>
                    <a:pt x="798639" y="851649"/>
                  </a:lnTo>
                  <a:lnTo>
                    <a:pt x="791959" y="899553"/>
                  </a:lnTo>
                  <a:lnTo>
                    <a:pt x="783767" y="947026"/>
                  </a:lnTo>
                  <a:lnTo>
                    <a:pt x="774065" y="994092"/>
                  </a:lnTo>
                  <a:lnTo>
                    <a:pt x="762850" y="1040739"/>
                  </a:lnTo>
                  <a:lnTo>
                    <a:pt x="759472" y="1052995"/>
                  </a:lnTo>
                  <a:lnTo>
                    <a:pt x="757275" y="1014958"/>
                  </a:lnTo>
                  <a:lnTo>
                    <a:pt x="739419" y="774700"/>
                  </a:lnTo>
                  <a:lnTo>
                    <a:pt x="717588" y="590715"/>
                  </a:lnTo>
                  <a:lnTo>
                    <a:pt x="706767" y="539546"/>
                  </a:lnTo>
                  <a:lnTo>
                    <a:pt x="693483" y="488022"/>
                  </a:lnTo>
                  <a:lnTo>
                    <a:pt x="678243" y="437426"/>
                  </a:lnTo>
                  <a:lnTo>
                    <a:pt x="661555" y="389039"/>
                  </a:lnTo>
                  <a:lnTo>
                    <a:pt x="643953" y="344131"/>
                  </a:lnTo>
                  <a:lnTo>
                    <a:pt x="625932" y="303999"/>
                  </a:lnTo>
                  <a:lnTo>
                    <a:pt x="608025" y="269900"/>
                  </a:lnTo>
                  <a:lnTo>
                    <a:pt x="589038" y="259270"/>
                  </a:lnTo>
                  <a:lnTo>
                    <a:pt x="580047" y="262394"/>
                  </a:lnTo>
                  <a:lnTo>
                    <a:pt x="576592" y="265239"/>
                  </a:lnTo>
                  <a:lnTo>
                    <a:pt x="571766" y="273443"/>
                  </a:lnTo>
                  <a:lnTo>
                    <a:pt x="570979" y="277850"/>
                  </a:lnTo>
                  <a:lnTo>
                    <a:pt x="576872" y="316877"/>
                  </a:lnTo>
                  <a:lnTo>
                    <a:pt x="588822" y="401777"/>
                  </a:lnTo>
                  <a:lnTo>
                    <a:pt x="595299" y="450723"/>
                  </a:lnTo>
                  <a:lnTo>
                    <a:pt x="601878" y="502920"/>
                  </a:lnTo>
                  <a:lnTo>
                    <a:pt x="608355" y="557580"/>
                  </a:lnTo>
                  <a:lnTo>
                    <a:pt x="614540" y="613892"/>
                  </a:lnTo>
                  <a:lnTo>
                    <a:pt x="620242" y="671055"/>
                  </a:lnTo>
                  <a:lnTo>
                    <a:pt x="625271" y="728281"/>
                  </a:lnTo>
                  <a:lnTo>
                    <a:pt x="629437" y="784733"/>
                  </a:lnTo>
                  <a:lnTo>
                    <a:pt x="632561" y="839647"/>
                  </a:lnTo>
                  <a:lnTo>
                    <a:pt x="634453" y="892187"/>
                  </a:lnTo>
                  <a:lnTo>
                    <a:pt x="634911" y="941578"/>
                  </a:lnTo>
                  <a:lnTo>
                    <a:pt x="633945" y="1112469"/>
                  </a:lnTo>
                  <a:lnTo>
                    <a:pt x="633996" y="1164513"/>
                  </a:lnTo>
                  <a:lnTo>
                    <a:pt x="542798" y="1056462"/>
                  </a:lnTo>
                  <a:lnTo>
                    <a:pt x="424942" y="911682"/>
                  </a:lnTo>
                  <a:lnTo>
                    <a:pt x="314020" y="765771"/>
                  </a:lnTo>
                  <a:lnTo>
                    <a:pt x="212585" y="602780"/>
                  </a:lnTo>
                  <a:lnTo>
                    <a:pt x="115582" y="420446"/>
                  </a:lnTo>
                  <a:lnTo>
                    <a:pt x="42849" y="271983"/>
                  </a:lnTo>
                  <a:lnTo>
                    <a:pt x="14211" y="210667"/>
                  </a:lnTo>
                  <a:lnTo>
                    <a:pt x="6807" y="209778"/>
                  </a:lnTo>
                  <a:lnTo>
                    <a:pt x="16865" y="335889"/>
                  </a:lnTo>
                  <a:lnTo>
                    <a:pt x="80479" y="551688"/>
                  </a:lnTo>
                  <a:lnTo>
                    <a:pt x="205752" y="834580"/>
                  </a:lnTo>
                  <a:lnTo>
                    <a:pt x="358267" y="1081366"/>
                  </a:lnTo>
                  <a:lnTo>
                    <a:pt x="487108" y="1255915"/>
                  </a:lnTo>
                  <a:lnTo>
                    <a:pt x="541362" y="1322120"/>
                  </a:lnTo>
                  <a:lnTo>
                    <a:pt x="634225" y="1245057"/>
                  </a:lnTo>
                  <a:lnTo>
                    <a:pt x="634911" y="1312646"/>
                  </a:lnTo>
                  <a:lnTo>
                    <a:pt x="773772" y="1312646"/>
                  </a:lnTo>
                  <a:lnTo>
                    <a:pt x="771994" y="1277150"/>
                  </a:lnTo>
                  <a:lnTo>
                    <a:pt x="787400" y="1278801"/>
                  </a:lnTo>
                  <a:lnTo>
                    <a:pt x="804722" y="1236103"/>
                  </a:lnTo>
                  <a:lnTo>
                    <a:pt x="845007" y="1129703"/>
                  </a:lnTo>
                  <a:lnTo>
                    <a:pt x="890765" y="992136"/>
                  </a:lnTo>
                  <a:lnTo>
                    <a:pt x="924496" y="855941"/>
                  </a:lnTo>
                  <a:lnTo>
                    <a:pt x="931824" y="803224"/>
                  </a:lnTo>
                  <a:lnTo>
                    <a:pt x="934758" y="754938"/>
                  </a:lnTo>
                  <a:close/>
                </a:path>
                <a:path w="1334134" h="1322704">
                  <a:moveTo>
                    <a:pt x="1333563" y="81445"/>
                  </a:moveTo>
                  <a:lnTo>
                    <a:pt x="1332471" y="41808"/>
                  </a:lnTo>
                  <a:lnTo>
                    <a:pt x="1328966" y="14033"/>
                  </a:lnTo>
                  <a:lnTo>
                    <a:pt x="1324533" y="0"/>
                  </a:lnTo>
                  <a:lnTo>
                    <a:pt x="1317396" y="6781"/>
                  </a:lnTo>
                  <a:lnTo>
                    <a:pt x="1288097" y="80073"/>
                  </a:lnTo>
                  <a:lnTo>
                    <a:pt x="1269161" y="136296"/>
                  </a:lnTo>
                  <a:lnTo>
                    <a:pt x="1249514" y="198729"/>
                  </a:lnTo>
                  <a:lnTo>
                    <a:pt x="1230757" y="262242"/>
                  </a:lnTo>
                  <a:lnTo>
                    <a:pt x="1214488" y="321691"/>
                  </a:lnTo>
                  <a:lnTo>
                    <a:pt x="1202334" y="371957"/>
                  </a:lnTo>
                  <a:lnTo>
                    <a:pt x="1130173" y="563156"/>
                  </a:lnTo>
                  <a:lnTo>
                    <a:pt x="996289" y="869518"/>
                  </a:lnTo>
                  <a:lnTo>
                    <a:pt x="867181" y="1153909"/>
                  </a:lnTo>
                  <a:lnTo>
                    <a:pt x="809371" y="1279182"/>
                  </a:lnTo>
                  <a:lnTo>
                    <a:pt x="809371" y="1303185"/>
                  </a:lnTo>
                  <a:lnTo>
                    <a:pt x="934847" y="1303185"/>
                  </a:lnTo>
                  <a:lnTo>
                    <a:pt x="980084" y="1172654"/>
                  </a:lnTo>
                  <a:lnTo>
                    <a:pt x="1084541" y="873264"/>
                  </a:lnTo>
                  <a:lnTo>
                    <a:pt x="1201394" y="543306"/>
                  </a:lnTo>
                  <a:lnTo>
                    <a:pt x="1283766" y="321056"/>
                  </a:lnTo>
                  <a:lnTo>
                    <a:pt x="1307350" y="252730"/>
                  </a:lnTo>
                  <a:lnTo>
                    <a:pt x="1322501" y="188772"/>
                  </a:lnTo>
                  <a:lnTo>
                    <a:pt x="1330744" y="131051"/>
                  </a:lnTo>
                  <a:lnTo>
                    <a:pt x="1333563" y="81445"/>
                  </a:lnTo>
                  <a:close/>
                </a:path>
              </a:pathLst>
            </a:custGeom>
            <a:solidFill>
              <a:srgbClr val="455964"/>
            </a:solidFill>
          </p:spPr>
          <p:txBody>
            <a:bodyPr wrap="square" lIns="0" tIns="0" rIns="0" bIns="0" rtlCol="0"/>
            <a:lstStyle/>
            <a:p>
              <a:endParaRPr/>
            </a:p>
          </p:txBody>
        </p:sp>
        <p:sp>
          <p:nvSpPr>
            <p:cNvPr id="48" name="object 48"/>
            <p:cNvSpPr/>
            <p:nvPr/>
          </p:nvSpPr>
          <p:spPr>
            <a:xfrm>
              <a:off x="9791395" y="3686619"/>
              <a:ext cx="1316355" cy="1292225"/>
            </a:xfrm>
            <a:custGeom>
              <a:avLst/>
              <a:gdLst/>
              <a:ahLst/>
              <a:cxnLst/>
              <a:rect l="l" t="t" r="r" b="b"/>
              <a:pathLst>
                <a:path w="1316354" h="1292225">
                  <a:moveTo>
                    <a:pt x="639267" y="1227899"/>
                  </a:moveTo>
                  <a:lnTo>
                    <a:pt x="636473" y="1224749"/>
                  </a:lnTo>
                  <a:lnTo>
                    <a:pt x="633437" y="1221841"/>
                  </a:lnTo>
                  <a:lnTo>
                    <a:pt x="583057" y="1179766"/>
                  </a:lnTo>
                  <a:lnTo>
                    <a:pt x="560133" y="1159459"/>
                  </a:lnTo>
                  <a:lnTo>
                    <a:pt x="505955" y="1107922"/>
                  </a:lnTo>
                  <a:lnTo>
                    <a:pt x="472351" y="1073137"/>
                  </a:lnTo>
                  <a:lnTo>
                    <a:pt x="439813" y="1037539"/>
                  </a:lnTo>
                  <a:lnTo>
                    <a:pt x="408343" y="1001115"/>
                  </a:lnTo>
                  <a:lnTo>
                    <a:pt x="377952" y="963866"/>
                  </a:lnTo>
                  <a:lnTo>
                    <a:pt x="348615" y="925804"/>
                  </a:lnTo>
                  <a:lnTo>
                    <a:pt x="320357" y="886904"/>
                  </a:lnTo>
                  <a:lnTo>
                    <a:pt x="293166" y="847178"/>
                  </a:lnTo>
                  <a:lnTo>
                    <a:pt x="267042" y="806627"/>
                  </a:lnTo>
                  <a:lnTo>
                    <a:pt x="241998" y="765263"/>
                  </a:lnTo>
                  <a:lnTo>
                    <a:pt x="218084" y="723315"/>
                  </a:lnTo>
                  <a:lnTo>
                    <a:pt x="195059" y="680974"/>
                  </a:lnTo>
                  <a:lnTo>
                    <a:pt x="172897" y="638200"/>
                  </a:lnTo>
                  <a:lnTo>
                    <a:pt x="151625" y="595033"/>
                  </a:lnTo>
                  <a:lnTo>
                    <a:pt x="131229" y="551434"/>
                  </a:lnTo>
                  <a:lnTo>
                    <a:pt x="111721" y="507441"/>
                  </a:lnTo>
                  <a:lnTo>
                    <a:pt x="93078" y="463029"/>
                  </a:lnTo>
                  <a:lnTo>
                    <a:pt x="75323" y="418198"/>
                  </a:lnTo>
                  <a:lnTo>
                    <a:pt x="58445" y="372973"/>
                  </a:lnTo>
                  <a:lnTo>
                    <a:pt x="45046" y="335749"/>
                  </a:lnTo>
                  <a:lnTo>
                    <a:pt x="23609" y="273253"/>
                  </a:lnTo>
                  <a:lnTo>
                    <a:pt x="4292" y="214718"/>
                  </a:lnTo>
                  <a:lnTo>
                    <a:pt x="3175" y="210680"/>
                  </a:lnTo>
                  <a:lnTo>
                    <a:pt x="1739" y="206768"/>
                  </a:lnTo>
                  <a:lnTo>
                    <a:pt x="0" y="202971"/>
                  </a:lnTo>
                  <a:lnTo>
                    <a:pt x="520" y="207264"/>
                  </a:lnTo>
                  <a:lnTo>
                    <a:pt x="1435" y="211480"/>
                  </a:lnTo>
                  <a:lnTo>
                    <a:pt x="20066" y="274789"/>
                  </a:lnTo>
                  <a:lnTo>
                    <a:pt x="40373" y="337756"/>
                  </a:lnTo>
                  <a:lnTo>
                    <a:pt x="53276" y="375246"/>
                  </a:lnTo>
                  <a:lnTo>
                    <a:pt x="69684" y="420801"/>
                  </a:lnTo>
                  <a:lnTo>
                    <a:pt x="87058" y="465937"/>
                  </a:lnTo>
                  <a:lnTo>
                    <a:pt x="105371" y="510628"/>
                  </a:lnTo>
                  <a:lnTo>
                    <a:pt x="124625" y="554875"/>
                  </a:lnTo>
                  <a:lnTo>
                    <a:pt x="144843" y="598690"/>
                  </a:lnTo>
                  <a:lnTo>
                    <a:pt x="166001" y="642061"/>
                  </a:lnTo>
                  <a:lnTo>
                    <a:pt x="188112" y="684999"/>
                  </a:lnTo>
                  <a:lnTo>
                    <a:pt x="211175" y="727494"/>
                  </a:lnTo>
                  <a:lnTo>
                    <a:pt x="235178" y="769556"/>
                  </a:lnTo>
                  <a:lnTo>
                    <a:pt x="260337" y="811072"/>
                  </a:lnTo>
                  <a:lnTo>
                    <a:pt x="286600" y="851712"/>
                  </a:lnTo>
                  <a:lnTo>
                    <a:pt x="313994" y="891489"/>
                  </a:lnTo>
                  <a:lnTo>
                    <a:pt x="342493" y="930389"/>
                  </a:lnTo>
                  <a:lnTo>
                    <a:pt x="372122" y="968425"/>
                  </a:lnTo>
                  <a:lnTo>
                    <a:pt x="402869" y="1005586"/>
                  </a:lnTo>
                  <a:lnTo>
                    <a:pt x="434721" y="1041869"/>
                  </a:lnTo>
                  <a:lnTo>
                    <a:pt x="467702" y="1077290"/>
                  </a:lnTo>
                  <a:lnTo>
                    <a:pt x="501789" y="1111834"/>
                  </a:lnTo>
                  <a:lnTo>
                    <a:pt x="550011" y="1156754"/>
                  </a:lnTo>
                  <a:lnTo>
                    <a:pt x="609104" y="1205966"/>
                  </a:lnTo>
                  <a:lnTo>
                    <a:pt x="635635" y="1225804"/>
                  </a:lnTo>
                  <a:lnTo>
                    <a:pt x="639267" y="1227899"/>
                  </a:lnTo>
                  <a:close/>
                </a:path>
                <a:path w="1316354" h="1292225">
                  <a:moveTo>
                    <a:pt x="680021" y="840930"/>
                  </a:moveTo>
                  <a:lnTo>
                    <a:pt x="679818" y="833018"/>
                  </a:lnTo>
                  <a:lnTo>
                    <a:pt x="678776" y="825131"/>
                  </a:lnTo>
                  <a:lnTo>
                    <a:pt x="678154" y="812914"/>
                  </a:lnTo>
                  <a:lnTo>
                    <a:pt x="670661" y="718134"/>
                  </a:lnTo>
                  <a:lnTo>
                    <a:pt x="665213" y="667918"/>
                  </a:lnTo>
                  <a:lnTo>
                    <a:pt x="658101" y="612533"/>
                  </a:lnTo>
                  <a:lnTo>
                    <a:pt x="649236" y="553199"/>
                  </a:lnTo>
                  <a:lnTo>
                    <a:pt x="639114" y="494042"/>
                  </a:lnTo>
                  <a:lnTo>
                    <a:pt x="628573" y="439166"/>
                  </a:lnTo>
                  <a:lnTo>
                    <a:pt x="618109" y="389712"/>
                  </a:lnTo>
                  <a:lnTo>
                    <a:pt x="608203" y="346824"/>
                  </a:lnTo>
                  <a:lnTo>
                    <a:pt x="592302" y="285064"/>
                  </a:lnTo>
                  <a:lnTo>
                    <a:pt x="590600" y="277406"/>
                  </a:lnTo>
                  <a:lnTo>
                    <a:pt x="588238" y="269951"/>
                  </a:lnTo>
                  <a:lnTo>
                    <a:pt x="585228" y="262712"/>
                  </a:lnTo>
                  <a:lnTo>
                    <a:pt x="585978" y="270522"/>
                  </a:lnTo>
                  <a:lnTo>
                    <a:pt x="587362" y="278231"/>
                  </a:lnTo>
                  <a:lnTo>
                    <a:pt x="589394" y="285826"/>
                  </a:lnTo>
                  <a:lnTo>
                    <a:pt x="611746" y="391109"/>
                  </a:lnTo>
                  <a:lnTo>
                    <a:pt x="621487" y="440613"/>
                  </a:lnTo>
                  <a:lnTo>
                    <a:pt x="631571" y="495452"/>
                  </a:lnTo>
                  <a:lnTo>
                    <a:pt x="641527" y="554469"/>
                  </a:lnTo>
                  <a:lnTo>
                    <a:pt x="650557" y="613613"/>
                  </a:lnTo>
                  <a:lnTo>
                    <a:pt x="658177" y="668820"/>
                  </a:lnTo>
                  <a:lnTo>
                    <a:pt x="664451" y="718883"/>
                  </a:lnTo>
                  <a:lnTo>
                    <a:pt x="669429" y="762609"/>
                  </a:lnTo>
                  <a:lnTo>
                    <a:pt x="676122" y="825754"/>
                  </a:lnTo>
                  <a:lnTo>
                    <a:pt x="676579" y="833551"/>
                  </a:lnTo>
                  <a:lnTo>
                    <a:pt x="677672" y="841260"/>
                  </a:lnTo>
                  <a:lnTo>
                    <a:pt x="679399" y="848868"/>
                  </a:lnTo>
                  <a:lnTo>
                    <a:pt x="680021" y="840930"/>
                  </a:lnTo>
                  <a:close/>
                </a:path>
                <a:path w="1316354" h="1292225">
                  <a:moveTo>
                    <a:pt x="855560" y="682929"/>
                  </a:moveTo>
                  <a:lnTo>
                    <a:pt x="854341" y="630618"/>
                  </a:lnTo>
                  <a:lnTo>
                    <a:pt x="851090" y="578243"/>
                  </a:lnTo>
                  <a:lnTo>
                    <a:pt x="845781" y="525792"/>
                  </a:lnTo>
                  <a:lnTo>
                    <a:pt x="839330" y="479107"/>
                  </a:lnTo>
                  <a:lnTo>
                    <a:pt x="825766" y="404406"/>
                  </a:lnTo>
                  <a:lnTo>
                    <a:pt x="810272" y="340309"/>
                  </a:lnTo>
                  <a:lnTo>
                    <a:pt x="792556" y="280873"/>
                  </a:lnTo>
                  <a:lnTo>
                    <a:pt x="769785" y="217995"/>
                  </a:lnTo>
                  <a:lnTo>
                    <a:pt x="768680" y="214490"/>
                  </a:lnTo>
                  <a:lnTo>
                    <a:pt x="767245" y="211124"/>
                  </a:lnTo>
                  <a:lnTo>
                    <a:pt x="765492" y="207899"/>
                  </a:lnTo>
                  <a:lnTo>
                    <a:pt x="766241" y="211759"/>
                  </a:lnTo>
                  <a:lnTo>
                    <a:pt x="767384" y="215506"/>
                  </a:lnTo>
                  <a:lnTo>
                    <a:pt x="768908" y="219138"/>
                  </a:lnTo>
                  <a:lnTo>
                    <a:pt x="781900" y="259168"/>
                  </a:lnTo>
                  <a:lnTo>
                    <a:pt x="801268" y="325767"/>
                  </a:lnTo>
                  <a:lnTo>
                    <a:pt x="820178" y="406260"/>
                  </a:lnTo>
                  <a:lnTo>
                    <a:pt x="829716" y="458381"/>
                  </a:lnTo>
                  <a:lnTo>
                    <a:pt x="839216" y="527062"/>
                  </a:lnTo>
                  <a:lnTo>
                    <a:pt x="844181" y="579234"/>
                  </a:lnTo>
                  <a:lnTo>
                    <a:pt x="847204" y="631329"/>
                  </a:lnTo>
                  <a:lnTo>
                    <a:pt x="848271" y="683361"/>
                  </a:lnTo>
                  <a:lnTo>
                    <a:pt x="847382" y="735317"/>
                  </a:lnTo>
                  <a:lnTo>
                    <a:pt x="844537" y="787209"/>
                  </a:lnTo>
                  <a:lnTo>
                    <a:pt x="839749" y="839038"/>
                  </a:lnTo>
                  <a:lnTo>
                    <a:pt x="833018" y="890778"/>
                  </a:lnTo>
                  <a:lnTo>
                    <a:pt x="824318" y="942467"/>
                  </a:lnTo>
                  <a:lnTo>
                    <a:pt x="809840" y="1009789"/>
                  </a:lnTo>
                  <a:lnTo>
                    <a:pt x="796798" y="1061161"/>
                  </a:lnTo>
                  <a:lnTo>
                    <a:pt x="777519" y="1124153"/>
                  </a:lnTo>
                  <a:lnTo>
                    <a:pt x="756932" y="1182268"/>
                  </a:lnTo>
                  <a:lnTo>
                    <a:pt x="732167" y="1244320"/>
                  </a:lnTo>
                  <a:lnTo>
                    <a:pt x="730605" y="1247660"/>
                  </a:lnTo>
                  <a:lnTo>
                    <a:pt x="729386" y="1251102"/>
                  </a:lnTo>
                  <a:lnTo>
                    <a:pt x="728510" y="1254683"/>
                  </a:lnTo>
                  <a:lnTo>
                    <a:pt x="730516" y="1251610"/>
                  </a:lnTo>
                  <a:lnTo>
                    <a:pt x="732205" y="1248371"/>
                  </a:lnTo>
                  <a:lnTo>
                    <a:pt x="733564" y="1244955"/>
                  </a:lnTo>
                  <a:lnTo>
                    <a:pt x="750595" y="1206690"/>
                  </a:lnTo>
                  <a:lnTo>
                    <a:pt x="776325" y="1141793"/>
                  </a:lnTo>
                  <a:lnTo>
                    <a:pt x="802220" y="1062799"/>
                  </a:lnTo>
                  <a:lnTo>
                    <a:pt x="815936" y="1011402"/>
                  </a:lnTo>
                  <a:lnTo>
                    <a:pt x="830884" y="943343"/>
                  </a:lnTo>
                  <a:lnTo>
                    <a:pt x="839914" y="891413"/>
                  </a:lnTo>
                  <a:lnTo>
                    <a:pt x="846899" y="839393"/>
                  </a:lnTo>
                  <a:lnTo>
                    <a:pt x="851827" y="787311"/>
                  </a:lnTo>
                  <a:lnTo>
                    <a:pt x="854722" y="735152"/>
                  </a:lnTo>
                  <a:lnTo>
                    <a:pt x="855560" y="682929"/>
                  </a:lnTo>
                  <a:close/>
                </a:path>
                <a:path w="1316354" h="1292225">
                  <a:moveTo>
                    <a:pt x="1315986" y="2362"/>
                  </a:moveTo>
                  <a:lnTo>
                    <a:pt x="1315758" y="0"/>
                  </a:lnTo>
                  <a:lnTo>
                    <a:pt x="1314742" y="2209"/>
                  </a:lnTo>
                  <a:lnTo>
                    <a:pt x="1306156" y="40500"/>
                  </a:lnTo>
                  <a:lnTo>
                    <a:pt x="1296492" y="80416"/>
                  </a:lnTo>
                  <a:lnTo>
                    <a:pt x="1276756" y="151422"/>
                  </a:lnTo>
                  <a:lnTo>
                    <a:pt x="1263751" y="193624"/>
                  </a:lnTo>
                  <a:lnTo>
                    <a:pt x="1248410" y="239725"/>
                  </a:lnTo>
                  <a:lnTo>
                    <a:pt x="1230718" y="289369"/>
                  </a:lnTo>
                  <a:lnTo>
                    <a:pt x="1210945" y="342265"/>
                  </a:lnTo>
                  <a:lnTo>
                    <a:pt x="1189278" y="398106"/>
                  </a:lnTo>
                  <a:lnTo>
                    <a:pt x="1131811" y="542696"/>
                  </a:lnTo>
                  <a:lnTo>
                    <a:pt x="1111821" y="593928"/>
                  </a:lnTo>
                  <a:lnTo>
                    <a:pt x="1091819" y="646544"/>
                  </a:lnTo>
                  <a:lnTo>
                    <a:pt x="1072794" y="699503"/>
                  </a:lnTo>
                  <a:lnTo>
                    <a:pt x="1055357" y="751674"/>
                  </a:lnTo>
                  <a:lnTo>
                    <a:pt x="1039228" y="802754"/>
                  </a:lnTo>
                  <a:lnTo>
                    <a:pt x="992416" y="957846"/>
                  </a:lnTo>
                  <a:lnTo>
                    <a:pt x="975575" y="1011745"/>
                  </a:lnTo>
                  <a:lnTo>
                    <a:pt x="959231" y="1061834"/>
                  </a:lnTo>
                  <a:lnTo>
                    <a:pt x="943368" y="1107795"/>
                  </a:lnTo>
                  <a:lnTo>
                    <a:pt x="927976" y="1149197"/>
                  </a:lnTo>
                  <a:lnTo>
                    <a:pt x="913320" y="1185748"/>
                  </a:lnTo>
                  <a:lnTo>
                    <a:pt x="882688" y="1254556"/>
                  </a:lnTo>
                  <a:lnTo>
                    <a:pt x="865416" y="1289862"/>
                  </a:lnTo>
                  <a:lnTo>
                    <a:pt x="864717" y="1292186"/>
                  </a:lnTo>
                  <a:lnTo>
                    <a:pt x="885088" y="1255826"/>
                  </a:lnTo>
                  <a:lnTo>
                    <a:pt x="906475" y="1211643"/>
                  </a:lnTo>
                  <a:lnTo>
                    <a:pt x="935456" y="1144066"/>
                  </a:lnTo>
                  <a:lnTo>
                    <a:pt x="965009" y="1063828"/>
                  </a:lnTo>
                  <a:lnTo>
                    <a:pt x="981760" y="1013701"/>
                  </a:lnTo>
                  <a:lnTo>
                    <a:pt x="998905" y="959777"/>
                  </a:lnTo>
                  <a:lnTo>
                    <a:pt x="1046670" y="805078"/>
                  </a:lnTo>
                  <a:lnTo>
                    <a:pt x="1063002" y="754126"/>
                  </a:lnTo>
                  <a:lnTo>
                    <a:pt x="1080465" y="702068"/>
                  </a:lnTo>
                  <a:lnTo>
                    <a:pt x="1099261" y="649185"/>
                  </a:lnTo>
                  <a:lnTo>
                    <a:pt x="1118971" y="596658"/>
                  </a:lnTo>
                  <a:lnTo>
                    <a:pt x="1138796" y="545477"/>
                  </a:lnTo>
                  <a:lnTo>
                    <a:pt x="1195959" y="400761"/>
                  </a:lnTo>
                  <a:lnTo>
                    <a:pt x="1217282" y="344728"/>
                  </a:lnTo>
                  <a:lnTo>
                    <a:pt x="1236573" y="291630"/>
                  </a:lnTo>
                  <a:lnTo>
                    <a:pt x="1253832" y="241757"/>
                  </a:lnTo>
                  <a:lnTo>
                    <a:pt x="1269047" y="195389"/>
                  </a:lnTo>
                  <a:lnTo>
                    <a:pt x="1281963" y="152908"/>
                  </a:lnTo>
                  <a:lnTo>
                    <a:pt x="1292440" y="114757"/>
                  </a:lnTo>
                  <a:lnTo>
                    <a:pt x="1306918" y="53174"/>
                  </a:lnTo>
                  <a:lnTo>
                    <a:pt x="1314754" y="9728"/>
                  </a:lnTo>
                  <a:lnTo>
                    <a:pt x="1315758" y="6311"/>
                  </a:lnTo>
                  <a:lnTo>
                    <a:pt x="1315758" y="3543"/>
                  </a:lnTo>
                  <a:lnTo>
                    <a:pt x="1315986" y="2362"/>
                  </a:lnTo>
                  <a:close/>
                </a:path>
              </a:pathLst>
            </a:custGeom>
            <a:solidFill>
              <a:srgbClr val="253237"/>
            </a:solidFill>
          </p:spPr>
          <p:txBody>
            <a:bodyPr wrap="square" lIns="0" tIns="0" rIns="0" bIns="0" rtlCol="0"/>
            <a:lstStyle/>
            <a:p>
              <a:endParaRPr/>
            </a:p>
          </p:txBody>
        </p:sp>
        <p:sp>
          <p:nvSpPr>
            <p:cNvPr id="49" name="object 49"/>
            <p:cNvSpPr/>
            <p:nvPr/>
          </p:nvSpPr>
          <p:spPr>
            <a:xfrm>
              <a:off x="9920673" y="3503105"/>
              <a:ext cx="631825" cy="1470660"/>
            </a:xfrm>
            <a:custGeom>
              <a:avLst/>
              <a:gdLst/>
              <a:ahLst/>
              <a:cxnLst/>
              <a:rect l="l" t="t" r="r" b="b"/>
              <a:pathLst>
                <a:path w="631825" h="1470660">
                  <a:moveTo>
                    <a:pt x="483353" y="1470647"/>
                  </a:moveTo>
                  <a:lnTo>
                    <a:pt x="466982" y="1405706"/>
                  </a:lnTo>
                  <a:lnTo>
                    <a:pt x="425758" y="1246951"/>
                  </a:lnTo>
                  <a:lnTo>
                    <a:pt x="371516" y="1048482"/>
                  </a:lnTo>
                  <a:lnTo>
                    <a:pt x="316090" y="864400"/>
                  </a:lnTo>
                  <a:lnTo>
                    <a:pt x="301203" y="819861"/>
                  </a:lnTo>
                  <a:lnTo>
                    <a:pt x="284523" y="771503"/>
                  </a:lnTo>
                  <a:lnTo>
                    <a:pt x="266365" y="720128"/>
                  </a:lnTo>
                  <a:lnTo>
                    <a:pt x="247044" y="666536"/>
                  </a:lnTo>
                  <a:lnTo>
                    <a:pt x="226874" y="611530"/>
                  </a:lnTo>
                  <a:lnTo>
                    <a:pt x="206170" y="555911"/>
                  </a:lnTo>
                  <a:lnTo>
                    <a:pt x="185246" y="500480"/>
                  </a:lnTo>
                  <a:lnTo>
                    <a:pt x="164418" y="446040"/>
                  </a:lnTo>
                  <a:lnTo>
                    <a:pt x="143999" y="393391"/>
                  </a:lnTo>
                  <a:lnTo>
                    <a:pt x="124305" y="343336"/>
                  </a:lnTo>
                  <a:lnTo>
                    <a:pt x="105650" y="296676"/>
                  </a:lnTo>
                  <a:lnTo>
                    <a:pt x="88348" y="254212"/>
                  </a:lnTo>
                  <a:lnTo>
                    <a:pt x="72715" y="216746"/>
                  </a:lnTo>
                  <a:lnTo>
                    <a:pt x="34582" y="130951"/>
                  </a:lnTo>
                  <a:lnTo>
                    <a:pt x="22505" y="101475"/>
                  </a:lnTo>
                  <a:lnTo>
                    <a:pt x="11481" y="71589"/>
                  </a:lnTo>
                  <a:lnTo>
                    <a:pt x="469" y="37940"/>
                  </a:lnTo>
                  <a:lnTo>
                    <a:pt x="0" y="34509"/>
                  </a:lnTo>
                  <a:lnTo>
                    <a:pt x="198" y="27490"/>
                  </a:lnTo>
                  <a:lnTo>
                    <a:pt x="28101" y="211"/>
                  </a:lnTo>
                  <a:lnTo>
                    <a:pt x="31556" y="0"/>
                  </a:lnTo>
                  <a:lnTo>
                    <a:pt x="38536" y="725"/>
                  </a:lnTo>
                  <a:lnTo>
                    <a:pt x="76131" y="34159"/>
                  </a:lnTo>
                  <a:lnTo>
                    <a:pt x="98941" y="64866"/>
                  </a:lnTo>
                  <a:lnTo>
                    <a:pt x="122050" y="100372"/>
                  </a:lnTo>
                  <a:lnTo>
                    <a:pt x="145433" y="139972"/>
                  </a:lnTo>
                  <a:lnTo>
                    <a:pt x="169065" y="182956"/>
                  </a:lnTo>
                  <a:lnTo>
                    <a:pt x="192921" y="228618"/>
                  </a:lnTo>
                  <a:lnTo>
                    <a:pt x="216975" y="276250"/>
                  </a:lnTo>
                  <a:lnTo>
                    <a:pt x="290077" y="423894"/>
                  </a:lnTo>
                  <a:lnTo>
                    <a:pt x="314674" y="472333"/>
                  </a:lnTo>
                  <a:lnTo>
                    <a:pt x="339344" y="519205"/>
                  </a:lnTo>
                  <a:lnTo>
                    <a:pt x="364061" y="563802"/>
                  </a:lnTo>
                  <a:lnTo>
                    <a:pt x="461529" y="800588"/>
                  </a:lnTo>
                  <a:lnTo>
                    <a:pt x="547339" y="1093084"/>
                  </a:lnTo>
                  <a:lnTo>
                    <a:pt x="608416" y="1341651"/>
                  </a:lnTo>
                  <a:lnTo>
                    <a:pt x="631680" y="1446649"/>
                  </a:lnTo>
                  <a:lnTo>
                    <a:pt x="483353" y="1470647"/>
                  </a:lnTo>
                  <a:close/>
                </a:path>
              </a:pathLst>
            </a:custGeom>
            <a:solidFill>
              <a:srgbClr val="455964"/>
            </a:solidFill>
          </p:spPr>
          <p:txBody>
            <a:bodyPr wrap="square" lIns="0" tIns="0" rIns="0" bIns="0" rtlCol="0"/>
            <a:lstStyle/>
            <a:p>
              <a:endParaRPr/>
            </a:p>
          </p:txBody>
        </p:sp>
        <p:sp>
          <p:nvSpPr>
            <p:cNvPr id="50" name="object 50"/>
            <p:cNvSpPr/>
            <p:nvPr/>
          </p:nvSpPr>
          <p:spPr>
            <a:xfrm>
              <a:off x="9937826" y="3509670"/>
              <a:ext cx="614680" cy="1464310"/>
            </a:xfrm>
            <a:custGeom>
              <a:avLst/>
              <a:gdLst/>
              <a:ahLst/>
              <a:cxnLst/>
              <a:rect l="l" t="t" r="r" b="b"/>
              <a:pathLst>
                <a:path w="614679" h="1464310">
                  <a:moveTo>
                    <a:pt x="466191" y="1464221"/>
                  </a:moveTo>
                  <a:lnTo>
                    <a:pt x="465810" y="1457756"/>
                  </a:lnTo>
                  <a:lnTo>
                    <a:pt x="464794" y="1451406"/>
                  </a:lnTo>
                  <a:lnTo>
                    <a:pt x="463169" y="1445145"/>
                  </a:lnTo>
                  <a:lnTo>
                    <a:pt x="443852" y="1358366"/>
                  </a:lnTo>
                  <a:lnTo>
                    <a:pt x="434314" y="1317828"/>
                  </a:lnTo>
                  <a:lnTo>
                    <a:pt x="423456" y="1273035"/>
                  </a:lnTo>
                  <a:lnTo>
                    <a:pt x="411403" y="1224876"/>
                  </a:lnTo>
                  <a:lnTo>
                    <a:pt x="398868" y="1176845"/>
                  </a:lnTo>
                  <a:lnTo>
                    <a:pt x="386613" y="1132420"/>
                  </a:lnTo>
                  <a:lnTo>
                    <a:pt x="374967" y="1092441"/>
                  </a:lnTo>
                  <a:lnTo>
                    <a:pt x="354825" y="1029296"/>
                  </a:lnTo>
                  <a:lnTo>
                    <a:pt x="347154" y="1008011"/>
                  </a:lnTo>
                  <a:lnTo>
                    <a:pt x="345262" y="1001788"/>
                  </a:lnTo>
                  <a:lnTo>
                    <a:pt x="342684" y="995845"/>
                  </a:lnTo>
                  <a:lnTo>
                    <a:pt x="339458" y="990206"/>
                  </a:lnTo>
                  <a:lnTo>
                    <a:pt x="340448" y="996505"/>
                  </a:lnTo>
                  <a:lnTo>
                    <a:pt x="342036" y="1002652"/>
                  </a:lnTo>
                  <a:lnTo>
                    <a:pt x="344246" y="1008646"/>
                  </a:lnTo>
                  <a:lnTo>
                    <a:pt x="358889" y="1059167"/>
                  </a:lnTo>
                  <a:lnTo>
                    <a:pt x="379653" y="1134237"/>
                  </a:lnTo>
                  <a:lnTo>
                    <a:pt x="391452" y="1178750"/>
                  </a:lnTo>
                  <a:lnTo>
                    <a:pt x="403834" y="1226642"/>
                  </a:lnTo>
                  <a:lnTo>
                    <a:pt x="446633" y="1395374"/>
                  </a:lnTo>
                  <a:lnTo>
                    <a:pt x="460133" y="1445895"/>
                  </a:lnTo>
                  <a:lnTo>
                    <a:pt x="461505" y="1452219"/>
                  </a:lnTo>
                  <a:lnTo>
                    <a:pt x="463524" y="1458328"/>
                  </a:lnTo>
                  <a:lnTo>
                    <a:pt x="466191" y="1464221"/>
                  </a:lnTo>
                  <a:close/>
                </a:path>
                <a:path w="614679" h="1464310">
                  <a:moveTo>
                    <a:pt x="540867" y="1449273"/>
                  </a:moveTo>
                  <a:lnTo>
                    <a:pt x="540677" y="1447800"/>
                  </a:lnTo>
                  <a:lnTo>
                    <a:pt x="540423" y="1444637"/>
                  </a:lnTo>
                  <a:lnTo>
                    <a:pt x="539877" y="1441348"/>
                  </a:lnTo>
                  <a:lnTo>
                    <a:pt x="539788" y="1436052"/>
                  </a:lnTo>
                  <a:lnTo>
                    <a:pt x="538949" y="1427365"/>
                  </a:lnTo>
                  <a:lnTo>
                    <a:pt x="538022" y="1416900"/>
                  </a:lnTo>
                  <a:lnTo>
                    <a:pt x="529501" y="1349514"/>
                  </a:lnTo>
                  <a:lnTo>
                    <a:pt x="522846" y="1308379"/>
                  </a:lnTo>
                  <a:lnTo>
                    <a:pt x="515175" y="1267421"/>
                  </a:lnTo>
                  <a:lnTo>
                    <a:pt x="506463" y="1226642"/>
                  </a:lnTo>
                  <a:lnTo>
                    <a:pt x="494957" y="1178331"/>
                  </a:lnTo>
                  <a:lnTo>
                    <a:pt x="482396" y="1130312"/>
                  </a:lnTo>
                  <a:lnTo>
                    <a:pt x="468782" y="1082598"/>
                  </a:lnTo>
                  <a:lnTo>
                    <a:pt x="454126" y="1035177"/>
                  </a:lnTo>
                  <a:lnTo>
                    <a:pt x="438416" y="988060"/>
                  </a:lnTo>
                  <a:lnTo>
                    <a:pt x="422694" y="943356"/>
                  </a:lnTo>
                  <a:lnTo>
                    <a:pt x="405739" y="897597"/>
                  </a:lnTo>
                  <a:lnTo>
                    <a:pt x="387616" y="850874"/>
                  </a:lnTo>
                  <a:lnTo>
                    <a:pt x="368388" y="803313"/>
                  </a:lnTo>
                  <a:lnTo>
                    <a:pt x="348157" y="754989"/>
                  </a:lnTo>
                  <a:lnTo>
                    <a:pt x="326961" y="706031"/>
                  </a:lnTo>
                  <a:lnTo>
                    <a:pt x="303136" y="652983"/>
                  </a:lnTo>
                  <a:lnTo>
                    <a:pt x="279425" y="601179"/>
                  </a:lnTo>
                  <a:lnTo>
                    <a:pt x="255955" y="550710"/>
                  </a:lnTo>
                  <a:lnTo>
                    <a:pt x="232854" y="501700"/>
                  </a:lnTo>
                  <a:lnTo>
                    <a:pt x="210273" y="454228"/>
                  </a:lnTo>
                  <a:lnTo>
                    <a:pt x="146964" y="322097"/>
                  </a:lnTo>
                  <a:lnTo>
                    <a:pt x="127800" y="281813"/>
                  </a:lnTo>
                  <a:lnTo>
                    <a:pt x="109816" y="243586"/>
                  </a:lnTo>
                  <a:lnTo>
                    <a:pt x="72212" y="162267"/>
                  </a:lnTo>
                  <a:lnTo>
                    <a:pt x="53746" y="121602"/>
                  </a:lnTo>
                  <a:lnTo>
                    <a:pt x="37884" y="85991"/>
                  </a:lnTo>
                  <a:lnTo>
                    <a:pt x="6819" y="14274"/>
                  </a:lnTo>
                  <a:lnTo>
                    <a:pt x="4800" y="9982"/>
                  </a:lnTo>
                  <a:lnTo>
                    <a:pt x="3035" y="5943"/>
                  </a:lnTo>
                  <a:lnTo>
                    <a:pt x="762" y="1143"/>
                  </a:lnTo>
                  <a:lnTo>
                    <a:pt x="0" y="0"/>
                  </a:lnTo>
                  <a:lnTo>
                    <a:pt x="203" y="1320"/>
                  </a:lnTo>
                  <a:lnTo>
                    <a:pt x="584" y="2578"/>
                  </a:lnTo>
                  <a:lnTo>
                    <a:pt x="1143" y="3784"/>
                  </a:lnTo>
                  <a:lnTo>
                    <a:pt x="2273" y="6819"/>
                  </a:lnTo>
                  <a:lnTo>
                    <a:pt x="3670" y="10363"/>
                  </a:lnTo>
                  <a:lnTo>
                    <a:pt x="5308" y="14909"/>
                  </a:lnTo>
                  <a:lnTo>
                    <a:pt x="8547" y="23037"/>
                  </a:lnTo>
                  <a:lnTo>
                    <a:pt x="34467" y="87464"/>
                  </a:lnTo>
                  <a:lnTo>
                    <a:pt x="49745" y="123380"/>
                  </a:lnTo>
                  <a:lnTo>
                    <a:pt x="67665" y="164490"/>
                  </a:lnTo>
                  <a:lnTo>
                    <a:pt x="88112" y="210426"/>
                  </a:lnTo>
                  <a:lnTo>
                    <a:pt x="104470" y="246634"/>
                  </a:lnTo>
                  <a:lnTo>
                    <a:pt x="122148" y="284988"/>
                  </a:lnTo>
                  <a:lnTo>
                    <a:pt x="141058" y="325399"/>
                  </a:lnTo>
                  <a:lnTo>
                    <a:pt x="226072" y="505371"/>
                  </a:lnTo>
                  <a:lnTo>
                    <a:pt x="249021" y="554431"/>
                  </a:lnTo>
                  <a:lnTo>
                    <a:pt x="272376" y="604913"/>
                  </a:lnTo>
                  <a:lnTo>
                    <a:pt x="295998" y="656691"/>
                  </a:lnTo>
                  <a:lnTo>
                    <a:pt x="319760" y="709688"/>
                  </a:lnTo>
                  <a:lnTo>
                    <a:pt x="340969" y="758545"/>
                  </a:lnTo>
                  <a:lnTo>
                    <a:pt x="361238" y="806691"/>
                  </a:lnTo>
                  <a:lnTo>
                    <a:pt x="380517" y="854062"/>
                  </a:lnTo>
                  <a:lnTo>
                    <a:pt x="398703" y="900607"/>
                  </a:lnTo>
                  <a:lnTo>
                    <a:pt x="415759" y="946264"/>
                  </a:lnTo>
                  <a:lnTo>
                    <a:pt x="431609" y="990968"/>
                  </a:lnTo>
                  <a:lnTo>
                    <a:pt x="447471" y="1037793"/>
                  </a:lnTo>
                  <a:lnTo>
                    <a:pt x="462343" y="1084922"/>
                  </a:lnTo>
                  <a:lnTo>
                    <a:pt x="476224" y="1132332"/>
                  </a:lnTo>
                  <a:lnTo>
                    <a:pt x="489127" y="1180033"/>
                  </a:lnTo>
                  <a:lnTo>
                    <a:pt x="501040" y="1228026"/>
                  </a:lnTo>
                  <a:lnTo>
                    <a:pt x="511835" y="1276997"/>
                  </a:lnTo>
                  <a:lnTo>
                    <a:pt x="520496" y="1320888"/>
                  </a:lnTo>
                  <a:lnTo>
                    <a:pt x="527189" y="1359255"/>
                  </a:lnTo>
                  <a:lnTo>
                    <a:pt x="534149" y="1405496"/>
                  </a:lnTo>
                  <a:lnTo>
                    <a:pt x="537006" y="1427988"/>
                  </a:lnTo>
                  <a:lnTo>
                    <a:pt x="538149" y="1436560"/>
                  </a:lnTo>
                  <a:lnTo>
                    <a:pt x="538911" y="1441348"/>
                  </a:lnTo>
                  <a:lnTo>
                    <a:pt x="539915" y="1445145"/>
                  </a:lnTo>
                  <a:lnTo>
                    <a:pt x="540016" y="1449628"/>
                  </a:lnTo>
                  <a:lnTo>
                    <a:pt x="540270" y="1450936"/>
                  </a:lnTo>
                  <a:lnTo>
                    <a:pt x="540677" y="1452219"/>
                  </a:lnTo>
                  <a:lnTo>
                    <a:pt x="540842" y="1450936"/>
                  </a:lnTo>
                  <a:lnTo>
                    <a:pt x="540867" y="1449273"/>
                  </a:lnTo>
                  <a:close/>
                </a:path>
                <a:path w="614679" h="1464310">
                  <a:moveTo>
                    <a:pt x="614527" y="1440218"/>
                  </a:moveTo>
                  <a:lnTo>
                    <a:pt x="609206" y="1385214"/>
                  </a:lnTo>
                  <a:lnTo>
                    <a:pt x="603669" y="1346123"/>
                  </a:lnTo>
                  <a:lnTo>
                    <a:pt x="596252" y="1300962"/>
                  </a:lnTo>
                  <a:lnTo>
                    <a:pt x="587933" y="1255991"/>
                  </a:lnTo>
                  <a:lnTo>
                    <a:pt x="578726" y="1211211"/>
                  </a:lnTo>
                  <a:lnTo>
                    <a:pt x="568604" y="1166609"/>
                  </a:lnTo>
                  <a:lnTo>
                    <a:pt x="557593" y="1122184"/>
                  </a:lnTo>
                  <a:lnTo>
                    <a:pt x="545668" y="1078001"/>
                  </a:lnTo>
                  <a:lnTo>
                    <a:pt x="532803" y="1034110"/>
                  </a:lnTo>
                  <a:lnTo>
                    <a:pt x="519023" y="990511"/>
                  </a:lnTo>
                  <a:lnTo>
                    <a:pt x="504304" y="947204"/>
                  </a:lnTo>
                  <a:lnTo>
                    <a:pt x="481406" y="884682"/>
                  </a:lnTo>
                  <a:lnTo>
                    <a:pt x="458495" y="828014"/>
                  </a:lnTo>
                  <a:lnTo>
                    <a:pt x="452691" y="816660"/>
                  </a:lnTo>
                  <a:lnTo>
                    <a:pt x="454253" y="822858"/>
                  </a:lnTo>
                  <a:lnTo>
                    <a:pt x="456082" y="828954"/>
                  </a:lnTo>
                  <a:lnTo>
                    <a:pt x="458165" y="834974"/>
                  </a:lnTo>
                  <a:lnTo>
                    <a:pt x="460514" y="840917"/>
                  </a:lnTo>
                  <a:lnTo>
                    <a:pt x="483235" y="905840"/>
                  </a:lnTo>
                  <a:lnTo>
                    <a:pt x="498500" y="951039"/>
                  </a:lnTo>
                  <a:lnTo>
                    <a:pt x="515073" y="1003249"/>
                  </a:lnTo>
                  <a:lnTo>
                    <a:pt x="532371" y="1061275"/>
                  </a:lnTo>
                  <a:lnTo>
                    <a:pt x="549757" y="1123962"/>
                  </a:lnTo>
                  <a:lnTo>
                    <a:pt x="565556" y="1187030"/>
                  </a:lnTo>
                  <a:lnTo>
                    <a:pt x="578650" y="1246111"/>
                  </a:lnTo>
                  <a:lnTo>
                    <a:pt x="589368" y="1299806"/>
                  </a:lnTo>
                  <a:lnTo>
                    <a:pt x="597979" y="1346758"/>
                  </a:lnTo>
                  <a:lnTo>
                    <a:pt x="611517" y="1427683"/>
                  </a:lnTo>
                  <a:lnTo>
                    <a:pt x="614527" y="1440218"/>
                  </a:lnTo>
                  <a:close/>
                </a:path>
              </a:pathLst>
            </a:custGeom>
            <a:solidFill>
              <a:srgbClr val="253237"/>
            </a:solidFill>
          </p:spPr>
          <p:txBody>
            <a:bodyPr wrap="square" lIns="0" tIns="0" rIns="0" bIns="0" rtlCol="0"/>
            <a:lstStyle/>
            <a:p>
              <a:endParaRPr/>
            </a:p>
          </p:txBody>
        </p:sp>
        <p:sp>
          <p:nvSpPr>
            <p:cNvPr id="51" name="object 51"/>
            <p:cNvSpPr/>
            <p:nvPr/>
          </p:nvSpPr>
          <p:spPr>
            <a:xfrm>
              <a:off x="10277791" y="4928536"/>
              <a:ext cx="579120" cy="706120"/>
            </a:xfrm>
            <a:custGeom>
              <a:avLst/>
              <a:gdLst/>
              <a:ahLst/>
              <a:cxnLst/>
              <a:rect l="l" t="t" r="r" b="b"/>
              <a:pathLst>
                <a:path w="579120" h="706120">
                  <a:moveTo>
                    <a:pt x="578918" y="705646"/>
                  </a:moveTo>
                  <a:lnTo>
                    <a:pt x="0" y="705646"/>
                  </a:lnTo>
                  <a:lnTo>
                    <a:pt x="0" y="0"/>
                  </a:lnTo>
                  <a:lnTo>
                    <a:pt x="578918" y="0"/>
                  </a:lnTo>
                  <a:lnTo>
                    <a:pt x="578918" y="705646"/>
                  </a:lnTo>
                  <a:close/>
                </a:path>
              </a:pathLst>
            </a:custGeom>
            <a:solidFill>
              <a:srgbClr val="ED2133"/>
            </a:solidFill>
          </p:spPr>
          <p:txBody>
            <a:bodyPr wrap="square" lIns="0" tIns="0" rIns="0" bIns="0" rtlCol="0"/>
            <a:lstStyle/>
            <a:p>
              <a:endParaRPr/>
            </a:p>
          </p:txBody>
        </p:sp>
        <p:sp>
          <p:nvSpPr>
            <p:cNvPr id="52" name="object 52"/>
            <p:cNvSpPr/>
            <p:nvPr/>
          </p:nvSpPr>
          <p:spPr>
            <a:xfrm>
              <a:off x="10672026" y="4928536"/>
              <a:ext cx="184785" cy="706120"/>
            </a:xfrm>
            <a:custGeom>
              <a:avLst/>
              <a:gdLst/>
              <a:ahLst/>
              <a:cxnLst/>
              <a:rect l="l" t="t" r="r" b="b"/>
              <a:pathLst>
                <a:path w="184784" h="706120">
                  <a:moveTo>
                    <a:pt x="0" y="705646"/>
                  </a:moveTo>
                  <a:lnTo>
                    <a:pt x="184683" y="705646"/>
                  </a:lnTo>
                  <a:lnTo>
                    <a:pt x="184683" y="0"/>
                  </a:lnTo>
                  <a:lnTo>
                    <a:pt x="0" y="0"/>
                  </a:lnTo>
                  <a:lnTo>
                    <a:pt x="0" y="705646"/>
                  </a:lnTo>
                  <a:close/>
                </a:path>
              </a:pathLst>
            </a:custGeom>
            <a:solidFill>
              <a:srgbClr val="000000">
                <a:alpha val="29998"/>
              </a:srgbClr>
            </a:solidFill>
          </p:spPr>
          <p:txBody>
            <a:bodyPr wrap="square" lIns="0" tIns="0" rIns="0" bIns="0" rtlCol="0"/>
            <a:lstStyle/>
            <a:p>
              <a:endParaRPr/>
            </a:p>
          </p:txBody>
        </p:sp>
        <p:sp>
          <p:nvSpPr>
            <p:cNvPr id="53" name="object 53"/>
            <p:cNvSpPr/>
            <p:nvPr/>
          </p:nvSpPr>
          <p:spPr>
            <a:xfrm>
              <a:off x="10158498" y="4928536"/>
              <a:ext cx="513715" cy="706120"/>
            </a:xfrm>
            <a:custGeom>
              <a:avLst/>
              <a:gdLst/>
              <a:ahLst/>
              <a:cxnLst/>
              <a:rect l="l" t="t" r="r" b="b"/>
              <a:pathLst>
                <a:path w="513715" h="706120">
                  <a:moveTo>
                    <a:pt x="513528" y="705646"/>
                  </a:moveTo>
                  <a:lnTo>
                    <a:pt x="0" y="705646"/>
                  </a:lnTo>
                  <a:lnTo>
                    <a:pt x="0" y="0"/>
                  </a:lnTo>
                  <a:lnTo>
                    <a:pt x="513528" y="0"/>
                  </a:lnTo>
                  <a:lnTo>
                    <a:pt x="513528" y="705646"/>
                  </a:lnTo>
                  <a:close/>
                </a:path>
              </a:pathLst>
            </a:custGeom>
            <a:solidFill>
              <a:srgbClr val="ED2133"/>
            </a:solidFill>
          </p:spPr>
          <p:txBody>
            <a:bodyPr wrap="square" lIns="0" tIns="0" rIns="0" bIns="0" rtlCol="0"/>
            <a:lstStyle/>
            <a:p>
              <a:endParaRPr/>
            </a:p>
          </p:txBody>
        </p:sp>
      </p:grpSp>
      <p:pic>
        <p:nvPicPr>
          <p:cNvPr id="54" name="object 54"/>
          <p:cNvPicPr/>
          <p:nvPr/>
        </p:nvPicPr>
        <p:blipFill>
          <a:blip r:embed="rId3" cstate="print"/>
          <a:stretch>
            <a:fillRect/>
          </a:stretch>
        </p:blipFill>
        <p:spPr>
          <a:xfrm>
            <a:off x="2638240" y="4597499"/>
            <a:ext cx="686092" cy="1038198"/>
          </a:xfrm>
          <a:prstGeom prst="rect">
            <a:avLst/>
          </a:prstGeom>
        </p:spPr>
      </p:pic>
      <p:grpSp>
        <p:nvGrpSpPr>
          <p:cNvPr id="55" name="object 55"/>
          <p:cNvGrpSpPr/>
          <p:nvPr/>
        </p:nvGrpSpPr>
        <p:grpSpPr>
          <a:xfrm>
            <a:off x="3571503" y="1347206"/>
            <a:ext cx="6361430" cy="4290695"/>
            <a:chOff x="3571503" y="1347206"/>
            <a:chExt cx="6361430" cy="4290695"/>
          </a:xfrm>
        </p:grpSpPr>
        <p:sp>
          <p:nvSpPr>
            <p:cNvPr id="56" name="object 56"/>
            <p:cNvSpPr/>
            <p:nvPr/>
          </p:nvSpPr>
          <p:spPr>
            <a:xfrm>
              <a:off x="3571494" y="1664283"/>
              <a:ext cx="6361430" cy="3973195"/>
            </a:xfrm>
            <a:custGeom>
              <a:avLst/>
              <a:gdLst/>
              <a:ahLst/>
              <a:cxnLst/>
              <a:rect l="l" t="t" r="r" b="b"/>
              <a:pathLst>
                <a:path w="6361430" h="3973195">
                  <a:moveTo>
                    <a:pt x="6360909" y="3633317"/>
                  </a:moveTo>
                  <a:lnTo>
                    <a:pt x="6063373" y="3633317"/>
                  </a:lnTo>
                  <a:lnTo>
                    <a:pt x="6063373" y="184023"/>
                  </a:lnTo>
                  <a:lnTo>
                    <a:pt x="6063145" y="174980"/>
                  </a:lnTo>
                  <a:lnTo>
                    <a:pt x="6055449" y="130594"/>
                  </a:lnTo>
                  <a:lnTo>
                    <a:pt x="6037211" y="89420"/>
                  </a:lnTo>
                  <a:lnTo>
                    <a:pt x="6009500" y="53898"/>
                  </a:lnTo>
                  <a:lnTo>
                    <a:pt x="5973991" y="26174"/>
                  </a:lnTo>
                  <a:lnTo>
                    <a:pt x="5932830" y="7924"/>
                  </a:lnTo>
                  <a:lnTo>
                    <a:pt x="5888482" y="215"/>
                  </a:lnTo>
                  <a:lnTo>
                    <a:pt x="5879439" y="0"/>
                  </a:lnTo>
                  <a:lnTo>
                    <a:pt x="376567" y="0"/>
                  </a:lnTo>
                  <a:lnTo>
                    <a:pt x="331863" y="5511"/>
                  </a:lnTo>
                  <a:lnTo>
                    <a:pt x="289864" y="21729"/>
                  </a:lnTo>
                  <a:lnTo>
                    <a:pt x="253060" y="47663"/>
                  </a:lnTo>
                  <a:lnTo>
                    <a:pt x="223634" y="81775"/>
                  </a:lnTo>
                  <a:lnTo>
                    <a:pt x="203390" y="122034"/>
                  </a:lnTo>
                  <a:lnTo>
                    <a:pt x="193522" y="165976"/>
                  </a:lnTo>
                  <a:lnTo>
                    <a:pt x="192633" y="184023"/>
                  </a:lnTo>
                  <a:lnTo>
                    <a:pt x="192633" y="3633317"/>
                  </a:lnTo>
                  <a:lnTo>
                    <a:pt x="508" y="3633317"/>
                  </a:lnTo>
                  <a:lnTo>
                    <a:pt x="0" y="3633317"/>
                  </a:lnTo>
                  <a:lnTo>
                    <a:pt x="0" y="3755733"/>
                  </a:lnTo>
                  <a:lnTo>
                    <a:pt x="5753" y="3799459"/>
                  </a:lnTo>
                  <a:lnTo>
                    <a:pt x="19926" y="3841204"/>
                  </a:lnTo>
                  <a:lnTo>
                    <a:pt x="41960" y="3879392"/>
                  </a:lnTo>
                  <a:lnTo>
                    <a:pt x="71018" y="3912552"/>
                  </a:lnTo>
                  <a:lnTo>
                    <a:pt x="105981" y="3939387"/>
                  </a:lnTo>
                  <a:lnTo>
                    <a:pt x="145516" y="3958894"/>
                  </a:lnTo>
                  <a:lnTo>
                    <a:pt x="188087" y="3970299"/>
                  </a:lnTo>
                  <a:lnTo>
                    <a:pt x="217347" y="3973195"/>
                  </a:lnTo>
                  <a:lnTo>
                    <a:pt x="6143574" y="3973195"/>
                  </a:lnTo>
                  <a:lnTo>
                    <a:pt x="6187262" y="3967429"/>
                  </a:lnTo>
                  <a:lnTo>
                    <a:pt x="6228994" y="3953256"/>
                  </a:lnTo>
                  <a:lnTo>
                    <a:pt x="6267170" y="3931208"/>
                  </a:lnTo>
                  <a:lnTo>
                    <a:pt x="6300305" y="3902138"/>
                  </a:lnTo>
                  <a:lnTo>
                    <a:pt x="6327127" y="3867150"/>
                  </a:lnTo>
                  <a:lnTo>
                    <a:pt x="6346622" y="3827602"/>
                  </a:lnTo>
                  <a:lnTo>
                    <a:pt x="6358026" y="3785006"/>
                  </a:lnTo>
                  <a:lnTo>
                    <a:pt x="6360909" y="3755733"/>
                  </a:lnTo>
                  <a:lnTo>
                    <a:pt x="6360909" y="3633317"/>
                  </a:lnTo>
                  <a:close/>
                </a:path>
              </a:pathLst>
            </a:custGeom>
            <a:solidFill>
              <a:srgbClr val="455964"/>
            </a:solidFill>
          </p:spPr>
          <p:txBody>
            <a:bodyPr wrap="square" lIns="0" tIns="0" rIns="0" bIns="0" rtlCol="0"/>
            <a:lstStyle/>
            <a:p>
              <a:endParaRPr/>
            </a:p>
          </p:txBody>
        </p:sp>
        <p:sp>
          <p:nvSpPr>
            <p:cNvPr id="57" name="object 57"/>
            <p:cNvSpPr/>
            <p:nvPr/>
          </p:nvSpPr>
          <p:spPr>
            <a:xfrm>
              <a:off x="6120828" y="5261216"/>
              <a:ext cx="1263015" cy="125730"/>
            </a:xfrm>
            <a:custGeom>
              <a:avLst/>
              <a:gdLst/>
              <a:ahLst/>
              <a:cxnLst/>
              <a:rect l="l" t="t" r="r" b="b"/>
              <a:pathLst>
                <a:path w="1263015" h="125729">
                  <a:moveTo>
                    <a:pt x="1262748" y="0"/>
                  </a:moveTo>
                  <a:lnTo>
                    <a:pt x="0" y="0"/>
                  </a:lnTo>
                  <a:lnTo>
                    <a:pt x="78905" y="125679"/>
                  </a:lnTo>
                  <a:lnTo>
                    <a:pt x="1189532" y="125679"/>
                  </a:lnTo>
                  <a:lnTo>
                    <a:pt x="1262748" y="0"/>
                  </a:lnTo>
                  <a:close/>
                </a:path>
              </a:pathLst>
            </a:custGeom>
            <a:solidFill>
              <a:srgbClr val="253237"/>
            </a:solidFill>
          </p:spPr>
          <p:txBody>
            <a:bodyPr wrap="square" lIns="0" tIns="0" rIns="0" bIns="0" rtlCol="0"/>
            <a:lstStyle/>
            <a:p>
              <a:endParaRPr/>
            </a:p>
          </p:txBody>
        </p:sp>
        <p:sp>
          <p:nvSpPr>
            <p:cNvPr id="58" name="object 58"/>
            <p:cNvSpPr/>
            <p:nvPr/>
          </p:nvSpPr>
          <p:spPr>
            <a:xfrm>
              <a:off x="3932285" y="1887575"/>
              <a:ext cx="5511800" cy="3271520"/>
            </a:xfrm>
            <a:custGeom>
              <a:avLst/>
              <a:gdLst/>
              <a:ahLst/>
              <a:cxnLst/>
              <a:rect l="l" t="t" r="r" b="b"/>
              <a:pathLst>
                <a:path w="5511800" h="3271520">
                  <a:moveTo>
                    <a:pt x="5475657" y="3270955"/>
                  </a:moveTo>
                  <a:lnTo>
                    <a:pt x="35805" y="3270955"/>
                  </a:lnTo>
                  <a:lnTo>
                    <a:pt x="30539" y="3269907"/>
                  </a:lnTo>
                  <a:lnTo>
                    <a:pt x="1047" y="3240399"/>
                  </a:lnTo>
                  <a:lnTo>
                    <a:pt x="0" y="3235131"/>
                  </a:lnTo>
                  <a:lnTo>
                    <a:pt x="0" y="35823"/>
                  </a:lnTo>
                  <a:lnTo>
                    <a:pt x="30539" y="1047"/>
                  </a:lnTo>
                  <a:lnTo>
                    <a:pt x="35805" y="0"/>
                  </a:lnTo>
                  <a:lnTo>
                    <a:pt x="41279" y="0"/>
                  </a:lnTo>
                  <a:lnTo>
                    <a:pt x="5475657" y="0"/>
                  </a:lnTo>
                  <a:lnTo>
                    <a:pt x="5510415" y="30555"/>
                  </a:lnTo>
                  <a:lnTo>
                    <a:pt x="5511463" y="35823"/>
                  </a:lnTo>
                  <a:lnTo>
                    <a:pt x="5511463" y="3235131"/>
                  </a:lnTo>
                  <a:lnTo>
                    <a:pt x="5480923" y="3269907"/>
                  </a:lnTo>
                  <a:lnTo>
                    <a:pt x="5475657" y="3270955"/>
                  </a:lnTo>
                  <a:close/>
                </a:path>
              </a:pathLst>
            </a:custGeom>
            <a:solidFill>
              <a:srgbClr val="EBEBEB"/>
            </a:solidFill>
          </p:spPr>
          <p:txBody>
            <a:bodyPr wrap="square" lIns="0" tIns="0" rIns="0" bIns="0" rtlCol="0"/>
            <a:lstStyle/>
            <a:p>
              <a:endParaRPr/>
            </a:p>
          </p:txBody>
        </p:sp>
        <p:sp>
          <p:nvSpPr>
            <p:cNvPr id="59" name="object 59"/>
            <p:cNvSpPr/>
            <p:nvPr/>
          </p:nvSpPr>
          <p:spPr>
            <a:xfrm>
              <a:off x="3926352" y="2132095"/>
              <a:ext cx="5511800" cy="2738755"/>
            </a:xfrm>
            <a:custGeom>
              <a:avLst/>
              <a:gdLst/>
              <a:ahLst/>
              <a:cxnLst/>
              <a:rect l="l" t="t" r="r" b="b"/>
              <a:pathLst>
                <a:path w="5511800" h="2738754">
                  <a:moveTo>
                    <a:pt x="0" y="2738468"/>
                  </a:moveTo>
                  <a:lnTo>
                    <a:pt x="5511463" y="2738468"/>
                  </a:lnTo>
                  <a:lnTo>
                    <a:pt x="5511463" y="0"/>
                  </a:lnTo>
                  <a:lnTo>
                    <a:pt x="0" y="0"/>
                  </a:lnTo>
                  <a:lnTo>
                    <a:pt x="0" y="2738468"/>
                  </a:lnTo>
                  <a:close/>
                </a:path>
              </a:pathLst>
            </a:custGeom>
            <a:solidFill>
              <a:srgbClr val="FFFFFF"/>
            </a:solidFill>
          </p:spPr>
          <p:txBody>
            <a:bodyPr wrap="square" lIns="0" tIns="0" rIns="0" bIns="0" rtlCol="0"/>
            <a:lstStyle/>
            <a:p>
              <a:endParaRPr/>
            </a:p>
          </p:txBody>
        </p:sp>
        <p:pic>
          <p:nvPicPr>
            <p:cNvPr id="60" name="object 60"/>
            <p:cNvPicPr/>
            <p:nvPr/>
          </p:nvPicPr>
          <p:blipFill>
            <a:blip r:embed="rId4" cstate="print"/>
            <a:stretch>
              <a:fillRect/>
            </a:stretch>
          </p:blipFill>
          <p:spPr>
            <a:xfrm>
              <a:off x="4296209" y="1970286"/>
              <a:ext cx="88178" cy="88208"/>
            </a:xfrm>
            <a:prstGeom prst="rect">
              <a:avLst/>
            </a:prstGeom>
          </p:spPr>
        </p:pic>
        <p:pic>
          <p:nvPicPr>
            <p:cNvPr id="61" name="object 61"/>
            <p:cNvPicPr/>
            <p:nvPr/>
          </p:nvPicPr>
          <p:blipFill>
            <a:blip r:embed="rId5" cstate="print"/>
            <a:stretch>
              <a:fillRect/>
            </a:stretch>
          </p:blipFill>
          <p:spPr>
            <a:xfrm>
              <a:off x="4029472" y="1970252"/>
              <a:ext cx="88177" cy="88223"/>
            </a:xfrm>
            <a:prstGeom prst="rect">
              <a:avLst/>
            </a:prstGeom>
          </p:spPr>
        </p:pic>
        <p:pic>
          <p:nvPicPr>
            <p:cNvPr id="62" name="object 62"/>
            <p:cNvPicPr/>
            <p:nvPr/>
          </p:nvPicPr>
          <p:blipFill>
            <a:blip r:embed="rId6" cstate="print"/>
            <a:stretch>
              <a:fillRect/>
            </a:stretch>
          </p:blipFill>
          <p:spPr>
            <a:xfrm>
              <a:off x="4157490" y="1969907"/>
              <a:ext cx="88129" cy="88174"/>
            </a:xfrm>
            <a:prstGeom prst="rect">
              <a:avLst/>
            </a:prstGeom>
          </p:spPr>
        </p:pic>
        <p:sp>
          <p:nvSpPr>
            <p:cNvPr id="63" name="object 63"/>
            <p:cNvSpPr/>
            <p:nvPr/>
          </p:nvSpPr>
          <p:spPr>
            <a:xfrm>
              <a:off x="3926352" y="4870564"/>
              <a:ext cx="5517515" cy="293370"/>
            </a:xfrm>
            <a:custGeom>
              <a:avLst/>
              <a:gdLst/>
              <a:ahLst/>
              <a:cxnLst/>
              <a:rect l="l" t="t" r="r" b="b"/>
              <a:pathLst>
                <a:path w="5517515" h="293370">
                  <a:moveTo>
                    <a:pt x="5517397" y="292766"/>
                  </a:moveTo>
                  <a:lnTo>
                    <a:pt x="0" y="292766"/>
                  </a:lnTo>
                  <a:lnTo>
                    <a:pt x="0" y="0"/>
                  </a:lnTo>
                  <a:lnTo>
                    <a:pt x="5517397" y="0"/>
                  </a:lnTo>
                  <a:lnTo>
                    <a:pt x="5517397" y="292766"/>
                  </a:lnTo>
                  <a:close/>
                </a:path>
              </a:pathLst>
            </a:custGeom>
            <a:solidFill>
              <a:srgbClr val="253237"/>
            </a:solidFill>
          </p:spPr>
          <p:txBody>
            <a:bodyPr wrap="square" lIns="0" tIns="0" rIns="0" bIns="0" rtlCol="0"/>
            <a:lstStyle/>
            <a:p>
              <a:endParaRPr/>
            </a:p>
          </p:txBody>
        </p:sp>
        <p:sp>
          <p:nvSpPr>
            <p:cNvPr id="64" name="object 64"/>
            <p:cNvSpPr/>
            <p:nvPr/>
          </p:nvSpPr>
          <p:spPr>
            <a:xfrm>
              <a:off x="4088561" y="4999037"/>
              <a:ext cx="4779010" cy="62865"/>
            </a:xfrm>
            <a:custGeom>
              <a:avLst/>
              <a:gdLst/>
              <a:ahLst/>
              <a:cxnLst/>
              <a:rect l="l" t="t" r="r" b="b"/>
              <a:pathLst>
                <a:path w="4779009" h="62864">
                  <a:moveTo>
                    <a:pt x="46329" y="51765"/>
                  </a:moveTo>
                  <a:lnTo>
                    <a:pt x="18173" y="51511"/>
                  </a:lnTo>
                  <a:lnTo>
                    <a:pt x="34086" y="36360"/>
                  </a:lnTo>
                  <a:lnTo>
                    <a:pt x="40551" y="31750"/>
                  </a:lnTo>
                  <a:lnTo>
                    <a:pt x="43878" y="25476"/>
                  </a:lnTo>
                  <a:lnTo>
                    <a:pt x="13512" y="0"/>
                  </a:lnTo>
                  <a:lnTo>
                    <a:pt x="5930" y="3276"/>
                  </a:lnTo>
                  <a:lnTo>
                    <a:pt x="0" y="10337"/>
                  </a:lnTo>
                  <a:lnTo>
                    <a:pt x="7823" y="16268"/>
                  </a:lnTo>
                  <a:lnTo>
                    <a:pt x="11391" y="11836"/>
                  </a:lnTo>
                  <a:lnTo>
                    <a:pt x="16027" y="9779"/>
                  </a:lnTo>
                  <a:lnTo>
                    <a:pt x="21704" y="10083"/>
                  </a:lnTo>
                  <a:lnTo>
                    <a:pt x="29032" y="10083"/>
                  </a:lnTo>
                  <a:lnTo>
                    <a:pt x="32816" y="13246"/>
                  </a:lnTo>
                  <a:lnTo>
                    <a:pt x="32816" y="22212"/>
                  </a:lnTo>
                  <a:lnTo>
                    <a:pt x="31813" y="25742"/>
                  </a:lnTo>
                  <a:lnTo>
                    <a:pt x="2400" y="53784"/>
                  </a:lnTo>
                  <a:lnTo>
                    <a:pt x="2400" y="61112"/>
                  </a:lnTo>
                  <a:lnTo>
                    <a:pt x="46329" y="61112"/>
                  </a:lnTo>
                  <a:lnTo>
                    <a:pt x="46329" y="51765"/>
                  </a:lnTo>
                  <a:close/>
                </a:path>
                <a:path w="4779009" h="62864">
                  <a:moveTo>
                    <a:pt x="66382" y="20243"/>
                  </a:moveTo>
                  <a:lnTo>
                    <a:pt x="65671" y="18580"/>
                  </a:lnTo>
                  <a:lnTo>
                    <a:pt x="62890" y="15811"/>
                  </a:lnTo>
                  <a:lnTo>
                    <a:pt x="61277" y="15125"/>
                  </a:lnTo>
                  <a:lnTo>
                    <a:pt x="57416" y="15125"/>
                  </a:lnTo>
                  <a:lnTo>
                    <a:pt x="55740" y="15811"/>
                  </a:lnTo>
                  <a:lnTo>
                    <a:pt x="52959" y="18580"/>
                  </a:lnTo>
                  <a:lnTo>
                    <a:pt x="52260" y="20243"/>
                  </a:lnTo>
                  <a:lnTo>
                    <a:pt x="52184" y="24168"/>
                  </a:lnTo>
                  <a:lnTo>
                    <a:pt x="52832" y="25844"/>
                  </a:lnTo>
                  <a:lnTo>
                    <a:pt x="55575" y="28638"/>
                  </a:lnTo>
                  <a:lnTo>
                    <a:pt x="57238" y="29324"/>
                  </a:lnTo>
                  <a:lnTo>
                    <a:pt x="61163" y="29324"/>
                  </a:lnTo>
                  <a:lnTo>
                    <a:pt x="62852" y="28638"/>
                  </a:lnTo>
                  <a:lnTo>
                    <a:pt x="65697" y="25844"/>
                  </a:lnTo>
                  <a:lnTo>
                    <a:pt x="66370" y="24168"/>
                  </a:lnTo>
                  <a:lnTo>
                    <a:pt x="66382" y="20243"/>
                  </a:lnTo>
                  <a:close/>
                </a:path>
                <a:path w="4779009" h="62864">
                  <a:moveTo>
                    <a:pt x="66560" y="52552"/>
                  </a:moveTo>
                  <a:lnTo>
                    <a:pt x="66001" y="50685"/>
                  </a:lnTo>
                  <a:lnTo>
                    <a:pt x="63182" y="47459"/>
                  </a:lnTo>
                  <a:lnTo>
                    <a:pt x="61404" y="46659"/>
                  </a:lnTo>
                  <a:lnTo>
                    <a:pt x="57124" y="46659"/>
                  </a:lnTo>
                  <a:lnTo>
                    <a:pt x="55346" y="47459"/>
                  </a:lnTo>
                  <a:lnTo>
                    <a:pt x="52539" y="50685"/>
                  </a:lnTo>
                  <a:lnTo>
                    <a:pt x="51968" y="52552"/>
                  </a:lnTo>
                  <a:lnTo>
                    <a:pt x="52260" y="54673"/>
                  </a:lnTo>
                  <a:lnTo>
                    <a:pt x="51968" y="56794"/>
                  </a:lnTo>
                  <a:lnTo>
                    <a:pt x="52539" y="58661"/>
                  </a:lnTo>
                  <a:lnTo>
                    <a:pt x="55346" y="61874"/>
                  </a:lnTo>
                  <a:lnTo>
                    <a:pt x="57124" y="62687"/>
                  </a:lnTo>
                  <a:lnTo>
                    <a:pt x="61404" y="62687"/>
                  </a:lnTo>
                  <a:lnTo>
                    <a:pt x="63182" y="61874"/>
                  </a:lnTo>
                  <a:lnTo>
                    <a:pt x="66001" y="58661"/>
                  </a:lnTo>
                  <a:lnTo>
                    <a:pt x="66560" y="56794"/>
                  </a:lnTo>
                  <a:lnTo>
                    <a:pt x="66268" y="54673"/>
                  </a:lnTo>
                  <a:lnTo>
                    <a:pt x="66560" y="52552"/>
                  </a:lnTo>
                  <a:close/>
                </a:path>
                <a:path w="4779009" h="62864">
                  <a:moveTo>
                    <a:pt x="93916" y="1498"/>
                  </a:moveTo>
                  <a:lnTo>
                    <a:pt x="70307" y="1244"/>
                  </a:lnTo>
                  <a:lnTo>
                    <a:pt x="70307" y="10591"/>
                  </a:lnTo>
                  <a:lnTo>
                    <a:pt x="82931" y="10591"/>
                  </a:lnTo>
                  <a:lnTo>
                    <a:pt x="82931" y="61112"/>
                  </a:lnTo>
                  <a:lnTo>
                    <a:pt x="93916" y="61112"/>
                  </a:lnTo>
                  <a:lnTo>
                    <a:pt x="93916" y="1498"/>
                  </a:lnTo>
                  <a:close/>
                </a:path>
                <a:path w="4779009" h="62864">
                  <a:moveTo>
                    <a:pt x="158927" y="39255"/>
                  </a:moveTo>
                  <a:lnTo>
                    <a:pt x="148323" y="39255"/>
                  </a:lnTo>
                  <a:lnTo>
                    <a:pt x="148323" y="27266"/>
                  </a:lnTo>
                  <a:lnTo>
                    <a:pt x="137972" y="27266"/>
                  </a:lnTo>
                  <a:lnTo>
                    <a:pt x="137972" y="39255"/>
                  </a:lnTo>
                  <a:lnTo>
                    <a:pt x="118402" y="39255"/>
                  </a:lnTo>
                  <a:lnTo>
                    <a:pt x="146177" y="2501"/>
                  </a:lnTo>
                  <a:lnTo>
                    <a:pt x="134315" y="2501"/>
                  </a:lnTo>
                  <a:lnTo>
                    <a:pt x="104902" y="40398"/>
                  </a:lnTo>
                  <a:lnTo>
                    <a:pt x="104902" y="47599"/>
                  </a:lnTo>
                  <a:lnTo>
                    <a:pt x="137591" y="47599"/>
                  </a:lnTo>
                  <a:lnTo>
                    <a:pt x="137591" y="61112"/>
                  </a:lnTo>
                  <a:lnTo>
                    <a:pt x="148323" y="61112"/>
                  </a:lnTo>
                  <a:lnTo>
                    <a:pt x="148323" y="47599"/>
                  </a:lnTo>
                  <a:lnTo>
                    <a:pt x="158927" y="47599"/>
                  </a:lnTo>
                  <a:lnTo>
                    <a:pt x="158927" y="39255"/>
                  </a:lnTo>
                  <a:close/>
                </a:path>
                <a:path w="4779009" h="62864">
                  <a:moveTo>
                    <a:pt x="4778540" y="23723"/>
                  </a:moveTo>
                  <a:lnTo>
                    <a:pt x="1666062" y="23723"/>
                  </a:lnTo>
                  <a:lnTo>
                    <a:pt x="1666062" y="44310"/>
                  </a:lnTo>
                  <a:lnTo>
                    <a:pt x="4778540" y="44310"/>
                  </a:lnTo>
                  <a:lnTo>
                    <a:pt x="4778540" y="23723"/>
                  </a:lnTo>
                  <a:close/>
                </a:path>
              </a:pathLst>
            </a:custGeom>
            <a:solidFill>
              <a:srgbClr val="FFFFFF"/>
            </a:solidFill>
          </p:spPr>
          <p:txBody>
            <a:bodyPr wrap="square" lIns="0" tIns="0" rIns="0" bIns="0" rtlCol="0"/>
            <a:lstStyle/>
            <a:p>
              <a:endParaRPr/>
            </a:p>
          </p:txBody>
        </p:sp>
        <p:sp>
          <p:nvSpPr>
            <p:cNvPr id="65" name="object 65"/>
            <p:cNvSpPr/>
            <p:nvPr/>
          </p:nvSpPr>
          <p:spPr>
            <a:xfrm>
              <a:off x="4341416" y="5000654"/>
              <a:ext cx="1413510" cy="55244"/>
            </a:xfrm>
            <a:custGeom>
              <a:avLst/>
              <a:gdLst/>
              <a:ahLst/>
              <a:cxnLst/>
              <a:rect l="l" t="t" r="r" b="b"/>
              <a:pathLst>
                <a:path w="1413510" h="55245">
                  <a:moveTo>
                    <a:pt x="1413212" y="55067"/>
                  </a:moveTo>
                  <a:lnTo>
                    <a:pt x="0" y="55067"/>
                  </a:lnTo>
                  <a:lnTo>
                    <a:pt x="0" y="0"/>
                  </a:lnTo>
                  <a:lnTo>
                    <a:pt x="1413212" y="0"/>
                  </a:lnTo>
                  <a:lnTo>
                    <a:pt x="1413212" y="55067"/>
                  </a:lnTo>
                  <a:close/>
                </a:path>
              </a:pathLst>
            </a:custGeom>
            <a:solidFill>
              <a:srgbClr val="ED2133"/>
            </a:solidFill>
          </p:spPr>
          <p:txBody>
            <a:bodyPr wrap="square" lIns="0" tIns="0" rIns="0" bIns="0" rtlCol="0"/>
            <a:lstStyle/>
            <a:p>
              <a:endParaRPr/>
            </a:p>
          </p:txBody>
        </p:sp>
        <p:pic>
          <p:nvPicPr>
            <p:cNvPr id="66" name="object 66"/>
            <p:cNvPicPr/>
            <p:nvPr/>
          </p:nvPicPr>
          <p:blipFill>
            <a:blip r:embed="rId7" cstate="print"/>
            <a:stretch>
              <a:fillRect/>
            </a:stretch>
          </p:blipFill>
          <p:spPr>
            <a:xfrm>
              <a:off x="5662729" y="4964279"/>
              <a:ext cx="137597" cy="137668"/>
            </a:xfrm>
            <a:prstGeom prst="rect">
              <a:avLst/>
            </a:prstGeom>
          </p:spPr>
        </p:pic>
        <p:sp>
          <p:nvSpPr>
            <p:cNvPr id="67" name="object 67"/>
            <p:cNvSpPr/>
            <p:nvPr/>
          </p:nvSpPr>
          <p:spPr>
            <a:xfrm>
              <a:off x="8933497" y="4957965"/>
              <a:ext cx="410845" cy="137160"/>
            </a:xfrm>
            <a:custGeom>
              <a:avLst/>
              <a:gdLst/>
              <a:ahLst/>
              <a:cxnLst/>
              <a:rect l="l" t="t" r="r" b="b"/>
              <a:pathLst>
                <a:path w="410845" h="137160">
                  <a:moveTo>
                    <a:pt x="47345" y="71628"/>
                  </a:moveTo>
                  <a:lnTo>
                    <a:pt x="42926" y="62522"/>
                  </a:lnTo>
                  <a:lnTo>
                    <a:pt x="39585" y="59461"/>
                  </a:lnTo>
                  <a:lnTo>
                    <a:pt x="37439" y="58178"/>
                  </a:lnTo>
                  <a:lnTo>
                    <a:pt x="36741" y="57937"/>
                  </a:lnTo>
                  <a:lnTo>
                    <a:pt x="36741" y="68338"/>
                  </a:lnTo>
                  <a:lnTo>
                    <a:pt x="36664" y="76479"/>
                  </a:lnTo>
                  <a:lnTo>
                    <a:pt x="27724" y="84797"/>
                  </a:lnTo>
                  <a:lnTo>
                    <a:pt x="25882" y="84797"/>
                  </a:lnTo>
                  <a:lnTo>
                    <a:pt x="24866" y="84632"/>
                  </a:lnTo>
                  <a:lnTo>
                    <a:pt x="16662" y="84632"/>
                  </a:lnTo>
                  <a:lnTo>
                    <a:pt x="12242" y="80213"/>
                  </a:lnTo>
                  <a:lnTo>
                    <a:pt x="12319" y="73101"/>
                  </a:lnTo>
                  <a:lnTo>
                    <a:pt x="12700" y="71628"/>
                  </a:lnTo>
                  <a:lnTo>
                    <a:pt x="14097" y="68859"/>
                  </a:lnTo>
                  <a:lnTo>
                    <a:pt x="15049" y="67678"/>
                  </a:lnTo>
                  <a:lnTo>
                    <a:pt x="17462" y="65722"/>
                  </a:lnTo>
                  <a:lnTo>
                    <a:pt x="19050" y="64909"/>
                  </a:lnTo>
                  <a:lnTo>
                    <a:pt x="19253" y="64909"/>
                  </a:lnTo>
                  <a:lnTo>
                    <a:pt x="22085" y="64160"/>
                  </a:lnTo>
                  <a:lnTo>
                    <a:pt x="23342" y="64160"/>
                  </a:lnTo>
                  <a:lnTo>
                    <a:pt x="24866" y="64414"/>
                  </a:lnTo>
                  <a:lnTo>
                    <a:pt x="32067" y="64414"/>
                  </a:lnTo>
                  <a:lnTo>
                    <a:pt x="36741" y="68338"/>
                  </a:lnTo>
                  <a:lnTo>
                    <a:pt x="36741" y="57937"/>
                  </a:lnTo>
                  <a:lnTo>
                    <a:pt x="32651" y="56489"/>
                  </a:lnTo>
                  <a:lnTo>
                    <a:pt x="30175" y="56159"/>
                  </a:lnTo>
                  <a:lnTo>
                    <a:pt x="30099" y="56489"/>
                  </a:lnTo>
                  <a:lnTo>
                    <a:pt x="25298" y="56489"/>
                  </a:lnTo>
                  <a:lnTo>
                    <a:pt x="27635" y="56337"/>
                  </a:lnTo>
                  <a:lnTo>
                    <a:pt x="30099" y="56489"/>
                  </a:lnTo>
                  <a:lnTo>
                    <a:pt x="30099" y="56159"/>
                  </a:lnTo>
                  <a:lnTo>
                    <a:pt x="24993" y="56159"/>
                  </a:lnTo>
                  <a:lnTo>
                    <a:pt x="21386" y="55930"/>
                  </a:lnTo>
                  <a:lnTo>
                    <a:pt x="16078" y="57988"/>
                  </a:lnTo>
                  <a:lnTo>
                    <a:pt x="11734" y="62522"/>
                  </a:lnTo>
                  <a:lnTo>
                    <a:pt x="13017" y="53632"/>
                  </a:lnTo>
                  <a:lnTo>
                    <a:pt x="16675" y="47231"/>
                  </a:lnTo>
                  <a:lnTo>
                    <a:pt x="22440" y="43357"/>
                  </a:lnTo>
                  <a:lnTo>
                    <a:pt x="30048" y="42062"/>
                  </a:lnTo>
                  <a:lnTo>
                    <a:pt x="34086" y="41871"/>
                  </a:lnTo>
                  <a:lnTo>
                    <a:pt x="37833" y="42849"/>
                  </a:lnTo>
                  <a:lnTo>
                    <a:pt x="41275" y="44970"/>
                  </a:lnTo>
                  <a:lnTo>
                    <a:pt x="41351" y="44831"/>
                  </a:lnTo>
                  <a:lnTo>
                    <a:pt x="42824" y="41871"/>
                  </a:lnTo>
                  <a:lnTo>
                    <a:pt x="45440" y="36626"/>
                  </a:lnTo>
                  <a:lnTo>
                    <a:pt x="40589" y="33883"/>
                  </a:lnTo>
                  <a:lnTo>
                    <a:pt x="35915" y="32715"/>
                  </a:lnTo>
                  <a:lnTo>
                    <a:pt x="35369" y="32588"/>
                  </a:lnTo>
                  <a:lnTo>
                    <a:pt x="29794" y="32715"/>
                  </a:lnTo>
                  <a:lnTo>
                    <a:pt x="25641" y="32537"/>
                  </a:lnTo>
                  <a:lnTo>
                    <a:pt x="0" y="60286"/>
                  </a:lnTo>
                  <a:lnTo>
                    <a:pt x="317" y="62890"/>
                  </a:lnTo>
                  <a:lnTo>
                    <a:pt x="25539" y="94068"/>
                  </a:lnTo>
                  <a:lnTo>
                    <a:pt x="25361" y="94068"/>
                  </a:lnTo>
                  <a:lnTo>
                    <a:pt x="28511" y="94361"/>
                  </a:lnTo>
                  <a:lnTo>
                    <a:pt x="31216" y="94068"/>
                  </a:lnTo>
                  <a:lnTo>
                    <a:pt x="36499" y="92316"/>
                  </a:lnTo>
                  <a:lnTo>
                    <a:pt x="47320" y="77863"/>
                  </a:lnTo>
                  <a:lnTo>
                    <a:pt x="47345" y="71628"/>
                  </a:lnTo>
                  <a:close/>
                </a:path>
                <a:path w="410845" h="137160">
                  <a:moveTo>
                    <a:pt x="67195" y="84404"/>
                  </a:moveTo>
                  <a:lnTo>
                    <a:pt x="66624" y="82537"/>
                  </a:lnTo>
                  <a:lnTo>
                    <a:pt x="63817" y="79311"/>
                  </a:lnTo>
                  <a:lnTo>
                    <a:pt x="62039" y="78511"/>
                  </a:lnTo>
                  <a:lnTo>
                    <a:pt x="57759" y="78511"/>
                  </a:lnTo>
                  <a:lnTo>
                    <a:pt x="55981" y="79311"/>
                  </a:lnTo>
                  <a:lnTo>
                    <a:pt x="53174" y="82537"/>
                  </a:lnTo>
                  <a:lnTo>
                    <a:pt x="52603" y="84404"/>
                  </a:lnTo>
                  <a:lnTo>
                    <a:pt x="52895" y="86525"/>
                  </a:lnTo>
                  <a:lnTo>
                    <a:pt x="52603" y="88646"/>
                  </a:lnTo>
                  <a:lnTo>
                    <a:pt x="53174" y="90512"/>
                  </a:lnTo>
                  <a:lnTo>
                    <a:pt x="55981" y="93738"/>
                  </a:lnTo>
                  <a:lnTo>
                    <a:pt x="57759" y="94538"/>
                  </a:lnTo>
                  <a:lnTo>
                    <a:pt x="62039" y="94538"/>
                  </a:lnTo>
                  <a:lnTo>
                    <a:pt x="63817" y="93738"/>
                  </a:lnTo>
                  <a:lnTo>
                    <a:pt x="66624" y="90512"/>
                  </a:lnTo>
                  <a:lnTo>
                    <a:pt x="67195" y="88646"/>
                  </a:lnTo>
                  <a:lnTo>
                    <a:pt x="66903" y="86525"/>
                  </a:lnTo>
                  <a:lnTo>
                    <a:pt x="67195" y="84404"/>
                  </a:lnTo>
                  <a:close/>
                </a:path>
                <a:path w="410845" h="137160">
                  <a:moveTo>
                    <a:pt x="67195" y="51943"/>
                  </a:moveTo>
                  <a:lnTo>
                    <a:pt x="66624" y="50076"/>
                  </a:lnTo>
                  <a:lnTo>
                    <a:pt x="63817" y="46850"/>
                  </a:lnTo>
                  <a:lnTo>
                    <a:pt x="62039" y="46050"/>
                  </a:lnTo>
                  <a:lnTo>
                    <a:pt x="57759" y="46050"/>
                  </a:lnTo>
                  <a:lnTo>
                    <a:pt x="55981" y="46850"/>
                  </a:lnTo>
                  <a:lnTo>
                    <a:pt x="53174" y="50076"/>
                  </a:lnTo>
                  <a:lnTo>
                    <a:pt x="52603" y="51943"/>
                  </a:lnTo>
                  <a:lnTo>
                    <a:pt x="52895" y="54063"/>
                  </a:lnTo>
                  <a:lnTo>
                    <a:pt x="52603" y="56184"/>
                  </a:lnTo>
                  <a:lnTo>
                    <a:pt x="53174" y="58051"/>
                  </a:lnTo>
                  <a:lnTo>
                    <a:pt x="55981" y="61277"/>
                  </a:lnTo>
                  <a:lnTo>
                    <a:pt x="57759" y="62077"/>
                  </a:lnTo>
                  <a:lnTo>
                    <a:pt x="62039" y="62077"/>
                  </a:lnTo>
                  <a:lnTo>
                    <a:pt x="63817" y="61277"/>
                  </a:lnTo>
                  <a:lnTo>
                    <a:pt x="66624" y="58051"/>
                  </a:lnTo>
                  <a:lnTo>
                    <a:pt x="67195" y="56184"/>
                  </a:lnTo>
                  <a:lnTo>
                    <a:pt x="66903" y="54063"/>
                  </a:lnTo>
                  <a:lnTo>
                    <a:pt x="67195" y="51943"/>
                  </a:lnTo>
                  <a:close/>
                </a:path>
                <a:path w="410845" h="137160">
                  <a:moveTo>
                    <a:pt x="124472" y="63157"/>
                  </a:moveTo>
                  <a:lnTo>
                    <a:pt x="122567" y="50101"/>
                  </a:lnTo>
                  <a:lnTo>
                    <a:pt x="118237" y="42189"/>
                  </a:lnTo>
                  <a:lnTo>
                    <a:pt x="117284" y="40474"/>
                  </a:lnTo>
                  <a:lnTo>
                    <a:pt x="112598" y="36982"/>
                  </a:lnTo>
                  <a:lnTo>
                    <a:pt x="112598" y="48755"/>
                  </a:lnTo>
                  <a:lnTo>
                    <a:pt x="112598" y="77558"/>
                  </a:lnTo>
                  <a:lnTo>
                    <a:pt x="106921" y="84251"/>
                  </a:lnTo>
                  <a:lnTo>
                    <a:pt x="90766" y="84251"/>
                  </a:lnTo>
                  <a:lnTo>
                    <a:pt x="85077" y="77558"/>
                  </a:lnTo>
                  <a:lnTo>
                    <a:pt x="85077" y="48755"/>
                  </a:lnTo>
                  <a:lnTo>
                    <a:pt x="90639" y="42189"/>
                  </a:lnTo>
                  <a:lnTo>
                    <a:pt x="107048" y="42189"/>
                  </a:lnTo>
                  <a:lnTo>
                    <a:pt x="112598" y="48755"/>
                  </a:lnTo>
                  <a:lnTo>
                    <a:pt x="112598" y="36982"/>
                  </a:lnTo>
                  <a:lnTo>
                    <a:pt x="109296" y="34505"/>
                  </a:lnTo>
                  <a:lnTo>
                    <a:pt x="99225" y="32461"/>
                  </a:lnTo>
                  <a:lnTo>
                    <a:pt x="89154" y="34505"/>
                  </a:lnTo>
                  <a:lnTo>
                    <a:pt x="81153" y="40474"/>
                  </a:lnTo>
                  <a:lnTo>
                    <a:pt x="75882" y="50101"/>
                  </a:lnTo>
                  <a:lnTo>
                    <a:pt x="73977" y="63157"/>
                  </a:lnTo>
                  <a:lnTo>
                    <a:pt x="75882" y="76212"/>
                  </a:lnTo>
                  <a:lnTo>
                    <a:pt x="81153" y="85839"/>
                  </a:lnTo>
                  <a:lnTo>
                    <a:pt x="89154" y="91808"/>
                  </a:lnTo>
                  <a:lnTo>
                    <a:pt x="99225" y="93853"/>
                  </a:lnTo>
                  <a:lnTo>
                    <a:pt x="109296" y="91808"/>
                  </a:lnTo>
                  <a:lnTo>
                    <a:pt x="117284" y="85839"/>
                  </a:lnTo>
                  <a:lnTo>
                    <a:pt x="118160" y="84251"/>
                  </a:lnTo>
                  <a:lnTo>
                    <a:pt x="122567" y="76212"/>
                  </a:lnTo>
                  <a:lnTo>
                    <a:pt x="124472" y="63157"/>
                  </a:lnTo>
                  <a:close/>
                </a:path>
                <a:path w="410845" h="137160">
                  <a:moveTo>
                    <a:pt x="181648" y="63157"/>
                  </a:moveTo>
                  <a:lnTo>
                    <a:pt x="179755" y="50101"/>
                  </a:lnTo>
                  <a:lnTo>
                    <a:pt x="175412" y="42189"/>
                  </a:lnTo>
                  <a:lnTo>
                    <a:pt x="174472" y="40474"/>
                  </a:lnTo>
                  <a:lnTo>
                    <a:pt x="169913" y="37084"/>
                  </a:lnTo>
                  <a:lnTo>
                    <a:pt x="169913" y="48755"/>
                  </a:lnTo>
                  <a:lnTo>
                    <a:pt x="169913" y="77558"/>
                  </a:lnTo>
                  <a:lnTo>
                    <a:pt x="164109" y="84251"/>
                  </a:lnTo>
                  <a:lnTo>
                    <a:pt x="147942" y="84251"/>
                  </a:lnTo>
                  <a:lnTo>
                    <a:pt x="142392" y="77558"/>
                  </a:lnTo>
                  <a:lnTo>
                    <a:pt x="142392" y="48755"/>
                  </a:lnTo>
                  <a:lnTo>
                    <a:pt x="147828" y="42189"/>
                  </a:lnTo>
                  <a:lnTo>
                    <a:pt x="164236" y="42189"/>
                  </a:lnTo>
                  <a:lnTo>
                    <a:pt x="169913" y="48755"/>
                  </a:lnTo>
                  <a:lnTo>
                    <a:pt x="169913" y="37084"/>
                  </a:lnTo>
                  <a:lnTo>
                    <a:pt x="166471" y="34505"/>
                  </a:lnTo>
                  <a:lnTo>
                    <a:pt x="156400" y="32461"/>
                  </a:lnTo>
                  <a:lnTo>
                    <a:pt x="146342" y="34505"/>
                  </a:lnTo>
                  <a:lnTo>
                    <a:pt x="138341" y="40474"/>
                  </a:lnTo>
                  <a:lnTo>
                    <a:pt x="133057" y="50101"/>
                  </a:lnTo>
                  <a:lnTo>
                    <a:pt x="131152" y="63157"/>
                  </a:lnTo>
                  <a:lnTo>
                    <a:pt x="133057" y="76212"/>
                  </a:lnTo>
                  <a:lnTo>
                    <a:pt x="138341" y="85839"/>
                  </a:lnTo>
                  <a:lnTo>
                    <a:pt x="146342" y="91808"/>
                  </a:lnTo>
                  <a:lnTo>
                    <a:pt x="156400" y="93853"/>
                  </a:lnTo>
                  <a:lnTo>
                    <a:pt x="166471" y="91808"/>
                  </a:lnTo>
                  <a:lnTo>
                    <a:pt x="174472" y="85839"/>
                  </a:lnTo>
                  <a:lnTo>
                    <a:pt x="175348" y="84251"/>
                  </a:lnTo>
                  <a:lnTo>
                    <a:pt x="179755" y="76212"/>
                  </a:lnTo>
                  <a:lnTo>
                    <a:pt x="181648" y="63157"/>
                  </a:lnTo>
                  <a:close/>
                </a:path>
                <a:path w="410845" h="137160">
                  <a:moveTo>
                    <a:pt x="316090" y="116459"/>
                  </a:moveTo>
                  <a:lnTo>
                    <a:pt x="277215" y="116459"/>
                  </a:lnTo>
                  <a:lnTo>
                    <a:pt x="277215" y="77685"/>
                  </a:lnTo>
                  <a:lnTo>
                    <a:pt x="256641" y="77685"/>
                  </a:lnTo>
                  <a:lnTo>
                    <a:pt x="256641" y="137045"/>
                  </a:lnTo>
                  <a:lnTo>
                    <a:pt x="316090" y="137045"/>
                  </a:lnTo>
                  <a:lnTo>
                    <a:pt x="316090" y="116459"/>
                  </a:lnTo>
                  <a:close/>
                </a:path>
                <a:path w="410845" h="137160">
                  <a:moveTo>
                    <a:pt x="316090" y="0"/>
                  </a:moveTo>
                  <a:lnTo>
                    <a:pt x="256641" y="0"/>
                  </a:lnTo>
                  <a:lnTo>
                    <a:pt x="256641" y="59499"/>
                  </a:lnTo>
                  <a:lnTo>
                    <a:pt x="277342" y="59499"/>
                  </a:lnTo>
                  <a:lnTo>
                    <a:pt x="277342" y="20586"/>
                  </a:lnTo>
                  <a:lnTo>
                    <a:pt x="316090" y="20586"/>
                  </a:lnTo>
                  <a:lnTo>
                    <a:pt x="316090" y="0"/>
                  </a:lnTo>
                  <a:close/>
                </a:path>
                <a:path w="410845" h="137160">
                  <a:moveTo>
                    <a:pt x="410768" y="77558"/>
                  </a:moveTo>
                  <a:lnTo>
                    <a:pt x="390067" y="77558"/>
                  </a:lnTo>
                  <a:lnTo>
                    <a:pt x="390067" y="116459"/>
                  </a:lnTo>
                  <a:lnTo>
                    <a:pt x="351447" y="116459"/>
                  </a:lnTo>
                  <a:lnTo>
                    <a:pt x="351447" y="137045"/>
                  </a:lnTo>
                  <a:lnTo>
                    <a:pt x="410768" y="137045"/>
                  </a:lnTo>
                  <a:lnTo>
                    <a:pt x="410768" y="77558"/>
                  </a:lnTo>
                  <a:close/>
                </a:path>
                <a:path w="410845" h="137160">
                  <a:moveTo>
                    <a:pt x="410768" y="0"/>
                  </a:moveTo>
                  <a:lnTo>
                    <a:pt x="351320" y="0"/>
                  </a:lnTo>
                  <a:lnTo>
                    <a:pt x="351320" y="20586"/>
                  </a:lnTo>
                  <a:lnTo>
                    <a:pt x="390194" y="20586"/>
                  </a:lnTo>
                  <a:lnTo>
                    <a:pt x="390194" y="59372"/>
                  </a:lnTo>
                  <a:lnTo>
                    <a:pt x="410768" y="59372"/>
                  </a:lnTo>
                  <a:lnTo>
                    <a:pt x="410768" y="0"/>
                  </a:lnTo>
                  <a:close/>
                </a:path>
              </a:pathLst>
            </a:custGeom>
            <a:solidFill>
              <a:srgbClr val="FFFFFF"/>
            </a:solidFill>
          </p:spPr>
          <p:txBody>
            <a:bodyPr wrap="square" lIns="0" tIns="0" rIns="0" bIns="0" rtlCol="0"/>
            <a:lstStyle/>
            <a:p>
              <a:endParaRPr/>
            </a:p>
          </p:txBody>
        </p:sp>
        <p:pic>
          <p:nvPicPr>
            <p:cNvPr id="68" name="object 68"/>
            <p:cNvPicPr/>
            <p:nvPr/>
          </p:nvPicPr>
          <p:blipFill>
            <a:blip r:embed="rId8" cstate="print"/>
            <a:stretch>
              <a:fillRect/>
            </a:stretch>
          </p:blipFill>
          <p:spPr>
            <a:xfrm>
              <a:off x="4194982" y="2312327"/>
              <a:ext cx="649610" cy="562925"/>
            </a:xfrm>
            <a:prstGeom prst="rect">
              <a:avLst/>
            </a:prstGeom>
          </p:spPr>
        </p:pic>
        <p:sp>
          <p:nvSpPr>
            <p:cNvPr id="69" name="object 69"/>
            <p:cNvSpPr/>
            <p:nvPr/>
          </p:nvSpPr>
          <p:spPr>
            <a:xfrm>
              <a:off x="4963134" y="2587662"/>
              <a:ext cx="649605" cy="74930"/>
            </a:xfrm>
            <a:custGeom>
              <a:avLst/>
              <a:gdLst/>
              <a:ahLst/>
              <a:cxnLst/>
              <a:rect l="l" t="t" r="r" b="b"/>
              <a:pathLst>
                <a:path w="649604" h="74930">
                  <a:moveTo>
                    <a:pt x="349034" y="71615"/>
                  </a:moveTo>
                  <a:lnTo>
                    <a:pt x="335419" y="70294"/>
                  </a:lnTo>
                  <a:lnTo>
                    <a:pt x="298310" y="69202"/>
                  </a:lnTo>
                  <a:lnTo>
                    <a:pt x="243268" y="68478"/>
                  </a:lnTo>
                  <a:lnTo>
                    <a:pt x="175831" y="68211"/>
                  </a:lnTo>
                  <a:lnTo>
                    <a:pt x="108407" y="68491"/>
                  </a:lnTo>
                  <a:lnTo>
                    <a:pt x="53352" y="69253"/>
                  </a:lnTo>
                  <a:lnTo>
                    <a:pt x="16243" y="70345"/>
                  </a:lnTo>
                  <a:lnTo>
                    <a:pt x="2641" y="71615"/>
                  </a:lnTo>
                  <a:lnTo>
                    <a:pt x="16243" y="72885"/>
                  </a:lnTo>
                  <a:lnTo>
                    <a:pt x="53352" y="73926"/>
                  </a:lnTo>
                  <a:lnTo>
                    <a:pt x="108407" y="74637"/>
                  </a:lnTo>
                  <a:lnTo>
                    <a:pt x="175831" y="74904"/>
                  </a:lnTo>
                  <a:lnTo>
                    <a:pt x="243268" y="74637"/>
                  </a:lnTo>
                  <a:lnTo>
                    <a:pt x="298310" y="73926"/>
                  </a:lnTo>
                  <a:lnTo>
                    <a:pt x="335419" y="72885"/>
                  </a:lnTo>
                  <a:lnTo>
                    <a:pt x="349034" y="71615"/>
                  </a:lnTo>
                  <a:close/>
                </a:path>
                <a:path w="649604" h="74930">
                  <a:moveTo>
                    <a:pt x="649338" y="2540"/>
                  </a:moveTo>
                  <a:lnTo>
                    <a:pt x="617067" y="2540"/>
                  </a:lnTo>
                  <a:lnTo>
                    <a:pt x="617067" y="1270"/>
                  </a:lnTo>
                  <a:lnTo>
                    <a:pt x="511200" y="1270"/>
                  </a:lnTo>
                  <a:lnTo>
                    <a:pt x="511200" y="0"/>
                  </a:lnTo>
                  <a:lnTo>
                    <a:pt x="138137" y="0"/>
                  </a:lnTo>
                  <a:lnTo>
                    <a:pt x="138137" y="1270"/>
                  </a:lnTo>
                  <a:lnTo>
                    <a:pt x="32270" y="1270"/>
                  </a:lnTo>
                  <a:lnTo>
                    <a:pt x="32270" y="2540"/>
                  </a:lnTo>
                  <a:lnTo>
                    <a:pt x="0" y="2540"/>
                  </a:lnTo>
                  <a:lnTo>
                    <a:pt x="0" y="3810"/>
                  </a:lnTo>
                  <a:lnTo>
                    <a:pt x="22821" y="3810"/>
                  </a:lnTo>
                  <a:lnTo>
                    <a:pt x="22821" y="5080"/>
                  </a:lnTo>
                  <a:lnTo>
                    <a:pt x="109702" y="5080"/>
                  </a:lnTo>
                  <a:lnTo>
                    <a:pt x="109702" y="6350"/>
                  </a:lnTo>
                  <a:lnTo>
                    <a:pt x="539635" y="6350"/>
                  </a:lnTo>
                  <a:lnTo>
                    <a:pt x="539635" y="5080"/>
                  </a:lnTo>
                  <a:lnTo>
                    <a:pt x="626516" y="5080"/>
                  </a:lnTo>
                  <a:lnTo>
                    <a:pt x="626516" y="3810"/>
                  </a:lnTo>
                  <a:lnTo>
                    <a:pt x="649338" y="3810"/>
                  </a:lnTo>
                  <a:lnTo>
                    <a:pt x="649338" y="2540"/>
                  </a:lnTo>
                  <a:close/>
                </a:path>
              </a:pathLst>
            </a:custGeom>
            <a:solidFill>
              <a:srgbClr val="253237"/>
            </a:solidFill>
          </p:spPr>
          <p:txBody>
            <a:bodyPr wrap="square" lIns="0" tIns="0" rIns="0" bIns="0" rtlCol="0"/>
            <a:lstStyle/>
            <a:p>
              <a:endParaRPr/>
            </a:p>
          </p:txBody>
        </p:sp>
        <p:sp>
          <p:nvSpPr>
            <p:cNvPr id="70" name="object 70"/>
            <p:cNvSpPr/>
            <p:nvPr/>
          </p:nvSpPr>
          <p:spPr>
            <a:xfrm>
              <a:off x="5684304" y="2916554"/>
              <a:ext cx="2486660" cy="1954530"/>
            </a:xfrm>
            <a:custGeom>
              <a:avLst/>
              <a:gdLst/>
              <a:ahLst/>
              <a:cxnLst/>
              <a:rect l="l" t="t" r="r" b="b"/>
              <a:pathLst>
                <a:path w="2486659" h="1954529">
                  <a:moveTo>
                    <a:pt x="2486164" y="1533893"/>
                  </a:moveTo>
                  <a:lnTo>
                    <a:pt x="2483320" y="1486954"/>
                  </a:lnTo>
                  <a:lnTo>
                    <a:pt x="2460104" y="1413687"/>
                  </a:lnTo>
                  <a:lnTo>
                    <a:pt x="2420112" y="1343012"/>
                  </a:lnTo>
                  <a:lnTo>
                    <a:pt x="2382240" y="1289748"/>
                  </a:lnTo>
                  <a:lnTo>
                    <a:pt x="2365413" y="1268704"/>
                  </a:lnTo>
                  <a:lnTo>
                    <a:pt x="2335326" y="1176489"/>
                  </a:lnTo>
                  <a:lnTo>
                    <a:pt x="2264562" y="957249"/>
                  </a:lnTo>
                  <a:lnTo>
                    <a:pt x="2182380" y="697077"/>
                  </a:lnTo>
                  <a:lnTo>
                    <a:pt x="2111019" y="458495"/>
                  </a:lnTo>
                  <a:lnTo>
                    <a:pt x="2102904" y="435317"/>
                  </a:lnTo>
                  <a:lnTo>
                    <a:pt x="2083269" y="390271"/>
                  </a:lnTo>
                  <a:lnTo>
                    <a:pt x="2059292" y="347370"/>
                  </a:lnTo>
                  <a:lnTo>
                    <a:pt x="2031199" y="307060"/>
                  </a:lnTo>
                  <a:lnTo>
                    <a:pt x="1999259" y="269709"/>
                  </a:lnTo>
                  <a:lnTo>
                    <a:pt x="1963801" y="235699"/>
                  </a:lnTo>
                  <a:lnTo>
                    <a:pt x="1925154" y="205346"/>
                  </a:lnTo>
                  <a:lnTo>
                    <a:pt x="1883702" y="178968"/>
                  </a:lnTo>
                  <a:lnTo>
                    <a:pt x="1343533" y="83870"/>
                  </a:lnTo>
                  <a:lnTo>
                    <a:pt x="1236992" y="0"/>
                  </a:lnTo>
                  <a:lnTo>
                    <a:pt x="635723" y="30568"/>
                  </a:lnTo>
                  <a:lnTo>
                    <a:pt x="544334" y="121881"/>
                  </a:lnTo>
                  <a:lnTo>
                    <a:pt x="400672" y="158381"/>
                  </a:lnTo>
                  <a:lnTo>
                    <a:pt x="349313" y="175539"/>
                  </a:lnTo>
                  <a:lnTo>
                    <a:pt x="230301" y="219798"/>
                  </a:lnTo>
                  <a:lnTo>
                    <a:pt x="96316" y="280403"/>
                  </a:lnTo>
                  <a:lnTo>
                    <a:pt x="0" y="346583"/>
                  </a:lnTo>
                  <a:lnTo>
                    <a:pt x="262572" y="1568665"/>
                  </a:lnTo>
                  <a:lnTo>
                    <a:pt x="257898" y="1954390"/>
                  </a:lnTo>
                  <a:lnTo>
                    <a:pt x="1778800" y="1954390"/>
                  </a:lnTo>
                  <a:lnTo>
                    <a:pt x="1788401" y="1051331"/>
                  </a:lnTo>
                  <a:lnTo>
                    <a:pt x="1906041" y="1838833"/>
                  </a:lnTo>
                  <a:lnTo>
                    <a:pt x="2354554" y="1881390"/>
                  </a:lnTo>
                  <a:lnTo>
                    <a:pt x="2366365" y="1881733"/>
                  </a:lnTo>
                  <a:lnTo>
                    <a:pt x="2377935" y="1880654"/>
                  </a:lnTo>
                  <a:lnTo>
                    <a:pt x="2420759" y="1862620"/>
                  </a:lnTo>
                  <a:lnTo>
                    <a:pt x="2451557" y="1818157"/>
                  </a:lnTo>
                  <a:lnTo>
                    <a:pt x="2463685" y="1773047"/>
                  </a:lnTo>
                  <a:lnTo>
                    <a:pt x="2473604" y="1716557"/>
                  </a:lnTo>
                  <a:lnTo>
                    <a:pt x="2480919" y="1654200"/>
                  </a:lnTo>
                  <a:lnTo>
                    <a:pt x="2485237" y="1591475"/>
                  </a:lnTo>
                  <a:lnTo>
                    <a:pt x="2486164" y="1533893"/>
                  </a:lnTo>
                  <a:close/>
                </a:path>
              </a:pathLst>
            </a:custGeom>
            <a:solidFill>
              <a:srgbClr val="ED2133"/>
            </a:solidFill>
          </p:spPr>
          <p:txBody>
            <a:bodyPr wrap="square" lIns="0" tIns="0" rIns="0" bIns="0" rtlCol="0"/>
            <a:lstStyle/>
            <a:p>
              <a:endParaRPr/>
            </a:p>
          </p:txBody>
        </p:sp>
        <p:pic>
          <p:nvPicPr>
            <p:cNvPr id="71" name="object 71"/>
            <p:cNvPicPr/>
            <p:nvPr/>
          </p:nvPicPr>
          <p:blipFill>
            <a:blip r:embed="rId9" cstate="print"/>
            <a:stretch>
              <a:fillRect/>
            </a:stretch>
          </p:blipFill>
          <p:spPr>
            <a:xfrm>
              <a:off x="5079124" y="1347206"/>
              <a:ext cx="3487143" cy="3525377"/>
            </a:xfrm>
            <a:prstGeom prst="rect">
              <a:avLst/>
            </a:prstGeom>
          </p:spPr>
        </p:pic>
      </p:grpSp>
      <p:pic>
        <p:nvPicPr>
          <p:cNvPr id="72" name="object 72"/>
          <p:cNvPicPr/>
          <p:nvPr/>
        </p:nvPicPr>
        <p:blipFill>
          <a:blip r:embed="rId10" cstate="print"/>
          <a:stretch>
            <a:fillRect/>
          </a:stretch>
        </p:blipFill>
        <p:spPr>
          <a:xfrm>
            <a:off x="4838774" y="6133494"/>
            <a:ext cx="3907900" cy="388115"/>
          </a:xfrm>
          <a:prstGeom prst="rect">
            <a:avLst/>
          </a:prstGeom>
        </p:spPr>
      </p:pic>
    </p:spTree>
    <p:extLst>
      <p:ext uri="{BB962C8B-B14F-4D97-AF65-F5344CB8AC3E}">
        <p14:creationId xmlns:p14="http://schemas.microsoft.com/office/powerpoint/2010/main" val="53688695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extLst>
      <p:ext uri="{BB962C8B-B14F-4D97-AF65-F5344CB8AC3E}">
        <p14:creationId xmlns:p14="http://schemas.microsoft.com/office/powerpoint/2010/main" val="31676009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43338" y="4441856"/>
            <a:ext cx="2639060" cy="635000"/>
          </a:xfrm>
          <a:prstGeom prst="rect">
            <a:avLst/>
          </a:prstGeom>
        </p:spPr>
        <p:txBody>
          <a:bodyPr vert="horz" wrap="square" lIns="0" tIns="12700" rIns="0" bIns="0" rtlCol="0">
            <a:spAutoFit/>
          </a:bodyPr>
          <a:lstStyle/>
          <a:p>
            <a:pPr marL="12700">
              <a:lnSpc>
                <a:spcPct val="100000"/>
              </a:lnSpc>
              <a:spcBef>
                <a:spcPts val="100"/>
              </a:spcBef>
            </a:pPr>
            <a:r>
              <a:rPr sz="4000" spc="-10" dirty="0"/>
              <a:t>SUMMARY</a:t>
            </a:r>
            <a:endParaRPr sz="4000"/>
          </a:p>
        </p:txBody>
      </p:sp>
      <p:sp>
        <p:nvSpPr>
          <p:cNvPr id="4" name="object 4"/>
          <p:cNvSpPr txBox="1"/>
          <p:nvPr/>
        </p:nvSpPr>
        <p:spPr>
          <a:xfrm>
            <a:off x="4844751" y="7249159"/>
            <a:ext cx="3836035" cy="238527"/>
          </a:xfrm>
          <a:prstGeom prst="rect">
            <a:avLst/>
          </a:prstGeom>
        </p:spPr>
        <p:txBody>
          <a:bodyPr vert="horz" wrap="square" lIns="0" tIns="15240" rIns="0" bIns="0" rtlCol="0">
            <a:spAutoFit/>
          </a:bodyPr>
          <a:lstStyle/>
          <a:p>
            <a:pPr marL="12700">
              <a:lnSpc>
                <a:spcPct val="100000"/>
              </a:lnSpc>
              <a:spcBef>
                <a:spcPts val="120"/>
              </a:spcBef>
            </a:pPr>
            <a:r>
              <a:rPr sz="1450" spc="175" dirty="0">
                <a:solidFill>
                  <a:srgbClr val="AAAAAA"/>
                </a:solidFill>
                <a:latin typeface="Trebuchet MS"/>
                <a:cs typeface="Trebuchet MS"/>
              </a:rPr>
              <a:t>©</a:t>
            </a:r>
            <a:r>
              <a:rPr sz="1450" spc="30" dirty="0">
                <a:solidFill>
                  <a:srgbClr val="AAAAAA"/>
                </a:solidFill>
                <a:latin typeface="Trebuchet MS"/>
                <a:cs typeface="Trebuchet MS"/>
              </a:rPr>
              <a:t> </a:t>
            </a:r>
            <a:r>
              <a:rPr sz="1450" dirty="0">
                <a:solidFill>
                  <a:srgbClr val="AAAAAA"/>
                </a:solidFill>
                <a:latin typeface="Trebuchet MS"/>
                <a:cs typeface="Trebuchet MS"/>
              </a:rPr>
              <a:t>Copyright</a:t>
            </a:r>
            <a:r>
              <a:rPr sz="1450" spc="35" dirty="0">
                <a:solidFill>
                  <a:srgbClr val="AAAAAA"/>
                </a:solidFill>
                <a:latin typeface="Trebuchet MS"/>
                <a:cs typeface="Trebuchet MS"/>
              </a:rPr>
              <a:t> </a:t>
            </a:r>
            <a:r>
              <a:rPr sz="1450" spc="70" dirty="0">
                <a:solidFill>
                  <a:srgbClr val="AAAAAA"/>
                </a:solidFill>
                <a:latin typeface="Trebuchet MS"/>
                <a:cs typeface="Trebuchet MS"/>
              </a:rPr>
              <a:t>2024</a:t>
            </a:r>
            <a:r>
              <a:rPr sz="1450" spc="30" dirty="0">
                <a:solidFill>
                  <a:srgbClr val="AAAAAA"/>
                </a:solidFill>
                <a:latin typeface="Trebuchet MS"/>
                <a:cs typeface="Trebuchet MS"/>
              </a:rPr>
              <a:t> </a:t>
            </a:r>
            <a:r>
              <a:rPr lang="fr-FR" sz="1450" dirty="0" err="1">
                <a:solidFill>
                  <a:srgbClr val="AAAAAA"/>
                </a:solidFill>
                <a:latin typeface="Trebuchet MS"/>
                <a:cs typeface="Trebuchet MS"/>
              </a:rPr>
              <a:t>bitbox</a:t>
            </a:r>
            <a:r>
              <a:rPr sz="1450" dirty="0">
                <a:solidFill>
                  <a:srgbClr val="AAAAAA"/>
                </a:solidFill>
                <a:latin typeface="Trebuchet MS"/>
                <a:cs typeface="Trebuchet MS"/>
              </a:rPr>
              <a:t>.</a:t>
            </a:r>
            <a:r>
              <a:rPr sz="1450" spc="35" dirty="0">
                <a:solidFill>
                  <a:srgbClr val="AAAAAA"/>
                </a:solidFill>
                <a:latin typeface="Trebuchet MS"/>
                <a:cs typeface="Trebuchet MS"/>
              </a:rPr>
              <a:t> </a:t>
            </a:r>
            <a:r>
              <a:rPr sz="1450" dirty="0">
                <a:solidFill>
                  <a:srgbClr val="AAAAAA"/>
                </a:solidFill>
                <a:latin typeface="Trebuchet MS"/>
                <a:cs typeface="Trebuchet MS"/>
              </a:rPr>
              <a:t>All</a:t>
            </a:r>
            <a:r>
              <a:rPr sz="1450" spc="30" dirty="0">
                <a:solidFill>
                  <a:srgbClr val="AAAAAA"/>
                </a:solidFill>
                <a:latin typeface="Trebuchet MS"/>
                <a:cs typeface="Trebuchet MS"/>
              </a:rPr>
              <a:t> </a:t>
            </a:r>
            <a:r>
              <a:rPr sz="1450" dirty="0">
                <a:solidFill>
                  <a:srgbClr val="AAAAAA"/>
                </a:solidFill>
                <a:latin typeface="Trebuchet MS"/>
                <a:cs typeface="Trebuchet MS"/>
              </a:rPr>
              <a:t>rights</a:t>
            </a:r>
            <a:r>
              <a:rPr sz="1450" spc="35" dirty="0">
                <a:solidFill>
                  <a:srgbClr val="AAAAAA"/>
                </a:solidFill>
                <a:latin typeface="Trebuchet MS"/>
                <a:cs typeface="Trebuchet MS"/>
              </a:rPr>
              <a:t> </a:t>
            </a:r>
            <a:r>
              <a:rPr sz="1450" spc="-10" dirty="0">
                <a:solidFill>
                  <a:srgbClr val="AAAAAA"/>
                </a:solidFill>
                <a:latin typeface="Trebuchet MS"/>
                <a:cs typeface="Trebuchet MS"/>
              </a:rPr>
              <a:t>reserved</a:t>
            </a:r>
            <a:endParaRPr sz="1450" dirty="0">
              <a:latin typeface="Trebuchet MS"/>
              <a:cs typeface="Trebuchet MS"/>
            </a:endParaRPr>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239395" cy="249554"/>
          </a:xfrm>
          <a:prstGeom prst="rect">
            <a:avLst/>
          </a:prstGeom>
        </p:spPr>
        <p:txBody>
          <a:bodyPr vert="horz" wrap="square" lIns="0" tIns="15240" rIns="0" bIns="0" rtlCol="0">
            <a:spAutoFit/>
          </a:bodyPr>
          <a:lstStyle/>
          <a:p>
            <a:pPr marL="12700">
              <a:lnSpc>
                <a:spcPct val="100000"/>
              </a:lnSpc>
              <a:spcBef>
                <a:spcPts val="120"/>
              </a:spcBef>
            </a:pPr>
            <a:r>
              <a:rPr sz="1450" spc="45" dirty="0">
                <a:solidFill>
                  <a:srgbClr val="333333"/>
                </a:solidFill>
                <a:latin typeface="Trebuchet MS"/>
                <a:cs typeface="Trebuchet MS"/>
              </a:rPr>
              <a:t>15</a:t>
            </a:r>
            <a:endParaRPr sz="1450">
              <a:latin typeface="Trebuchet MS"/>
              <a:cs typeface="Trebuchet MS"/>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RESOURCES</a:t>
            </a:r>
            <a:r>
              <a:rPr spc="-85" dirty="0"/>
              <a:t> </a:t>
            </a:r>
            <a:r>
              <a:rPr spc="-10" dirty="0"/>
              <a:t>SUMMARY</a:t>
            </a:r>
          </a:p>
        </p:txBody>
      </p:sp>
      <p:pic>
        <p:nvPicPr>
          <p:cNvPr id="3" name="object 3"/>
          <p:cNvPicPr/>
          <p:nvPr/>
        </p:nvPicPr>
        <p:blipFill>
          <a:blip r:embed="rId2" cstate="print"/>
          <a:stretch>
            <a:fillRect/>
          </a:stretch>
        </p:blipFill>
        <p:spPr>
          <a:xfrm>
            <a:off x="2305050" y="1821753"/>
            <a:ext cx="8907707" cy="5522020"/>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105" dirty="0"/>
              <a:t> </a:t>
            </a:r>
            <a:r>
              <a:rPr spc="-95" dirty="0"/>
              <a:t>READY</a:t>
            </a:r>
            <a:r>
              <a:rPr spc="-105" dirty="0"/>
              <a:t> </a:t>
            </a:r>
            <a:r>
              <a:rPr spc="-35" dirty="0"/>
              <a:t>APPLICATIONS</a:t>
            </a:r>
          </a:p>
        </p:txBody>
      </p:sp>
      <p:pic>
        <p:nvPicPr>
          <p:cNvPr id="3" name="object 3"/>
          <p:cNvPicPr/>
          <p:nvPr/>
        </p:nvPicPr>
        <p:blipFill>
          <a:blip r:embed="rId2" cstate="print"/>
          <a:stretch>
            <a:fillRect/>
          </a:stretch>
        </p:blipFill>
        <p:spPr>
          <a:xfrm>
            <a:off x="2438780" y="1686431"/>
            <a:ext cx="8603360" cy="4065907"/>
          </a:xfrm>
          <a:prstGeom prst="rect">
            <a:avLst/>
          </a:prstGeom>
        </p:spPr>
      </p:pic>
      <p:sp>
        <p:nvSpPr>
          <p:cNvPr id="4" name="object 4"/>
          <p:cNvSpPr/>
          <p:nvPr/>
        </p:nvSpPr>
        <p:spPr>
          <a:xfrm>
            <a:off x="1152524" y="6497001"/>
            <a:ext cx="6985" cy="26670"/>
          </a:xfrm>
          <a:custGeom>
            <a:avLst/>
            <a:gdLst/>
            <a:ahLst/>
            <a:cxnLst/>
            <a:rect l="l" t="t" r="r" b="b"/>
            <a:pathLst>
              <a:path w="6984" h="26670">
                <a:moveTo>
                  <a:pt x="6909" y="26670"/>
                </a:moveTo>
                <a:lnTo>
                  <a:pt x="0" y="26670"/>
                </a:lnTo>
                <a:lnTo>
                  <a:pt x="0" y="0"/>
                </a:lnTo>
                <a:lnTo>
                  <a:pt x="6909" y="0"/>
                </a:lnTo>
                <a:lnTo>
                  <a:pt x="6909" y="26670"/>
                </a:lnTo>
                <a:close/>
              </a:path>
            </a:pathLst>
          </a:custGeom>
          <a:solidFill>
            <a:srgbClr val="ED2137"/>
          </a:solidFill>
        </p:spPr>
        <p:txBody>
          <a:bodyPr wrap="square" lIns="0" tIns="0" rIns="0" bIns="0" rtlCol="0"/>
          <a:lstStyle/>
          <a:p>
            <a:endParaRPr/>
          </a:p>
        </p:txBody>
      </p:sp>
      <p:sp>
        <p:nvSpPr>
          <p:cNvPr id="5" name="object 5"/>
          <p:cNvSpPr/>
          <p:nvPr/>
        </p:nvSpPr>
        <p:spPr>
          <a:xfrm>
            <a:off x="8381108" y="6497001"/>
            <a:ext cx="1270" cy="26670"/>
          </a:xfrm>
          <a:custGeom>
            <a:avLst/>
            <a:gdLst/>
            <a:ahLst/>
            <a:cxnLst/>
            <a:rect l="l" t="t" r="r" b="b"/>
            <a:pathLst>
              <a:path w="1270" h="26670">
                <a:moveTo>
                  <a:pt x="890" y="26670"/>
                </a:moveTo>
                <a:lnTo>
                  <a:pt x="0" y="26670"/>
                </a:lnTo>
                <a:lnTo>
                  <a:pt x="0" y="0"/>
                </a:lnTo>
                <a:lnTo>
                  <a:pt x="890" y="0"/>
                </a:lnTo>
                <a:lnTo>
                  <a:pt x="890" y="26670"/>
                </a:lnTo>
                <a:close/>
              </a:path>
            </a:pathLst>
          </a:custGeom>
          <a:solidFill>
            <a:srgbClr val="ED2137"/>
          </a:solidFill>
        </p:spPr>
        <p:txBody>
          <a:bodyPr wrap="square" lIns="0" tIns="0" rIns="0" bIns="0" rtlCol="0"/>
          <a:lstStyle/>
          <a:p>
            <a:endParaRPr/>
          </a:p>
        </p:txBody>
      </p:sp>
      <p:sp>
        <p:nvSpPr>
          <p:cNvPr id="6" name="object 6"/>
          <p:cNvSpPr txBox="1"/>
          <p:nvPr/>
        </p:nvSpPr>
        <p:spPr>
          <a:xfrm>
            <a:off x="796924" y="6197599"/>
            <a:ext cx="10929620" cy="345440"/>
          </a:xfrm>
          <a:prstGeom prst="rect">
            <a:avLst/>
          </a:prstGeom>
        </p:spPr>
        <p:txBody>
          <a:bodyPr vert="horz" wrap="square" lIns="0" tIns="12700" rIns="0" bIns="0" rtlCol="0">
            <a:spAutoFit/>
          </a:bodyPr>
          <a:lstStyle/>
          <a:p>
            <a:pPr marL="12700">
              <a:lnSpc>
                <a:spcPct val="100000"/>
              </a:lnSpc>
              <a:spcBef>
                <a:spcPts val="100"/>
              </a:spcBef>
            </a:pPr>
            <a:r>
              <a:rPr sz="2100" u="heavy" dirty="0">
                <a:solidFill>
                  <a:srgbClr val="ED2137"/>
                </a:solidFill>
                <a:uFill>
                  <a:solidFill>
                    <a:srgbClr val="ED2137"/>
                  </a:solidFill>
                </a:uFill>
                <a:latin typeface="Trebuchet MS"/>
                <a:cs typeface="Trebuchet MS"/>
                <a:hlinkClick r:id="rId3"/>
              </a:rPr>
              <a:t>ht</a:t>
            </a:r>
            <a:r>
              <a:rPr sz="2100" dirty="0">
                <a:solidFill>
                  <a:srgbClr val="ED2137"/>
                </a:solidFill>
                <a:latin typeface="Trebuchet MS"/>
                <a:cs typeface="Trebuchet MS"/>
                <a:hlinkClick r:id="rId3"/>
              </a:rPr>
              <a:t>t</a:t>
            </a:r>
            <a:r>
              <a:rPr sz="2100" u="heavy" dirty="0">
                <a:solidFill>
                  <a:srgbClr val="ED2137"/>
                </a:solidFill>
                <a:uFill>
                  <a:solidFill>
                    <a:srgbClr val="ED2137"/>
                  </a:solidFill>
                </a:uFill>
                <a:latin typeface="Trebuchet MS"/>
                <a:cs typeface="Trebuchet MS"/>
                <a:hlinkClick r:id="rId3"/>
              </a:rPr>
              <a:t>ps://medium.com/@bibryam/cloud-native-container-des</a:t>
            </a:r>
            <a:r>
              <a:rPr sz="2100" dirty="0">
                <a:solidFill>
                  <a:srgbClr val="ED2137"/>
                </a:solidFill>
                <a:latin typeface="Trebuchet MS"/>
                <a:cs typeface="Trebuchet MS"/>
                <a:hlinkClick r:id="rId3"/>
              </a:rPr>
              <a:t>ig</a:t>
            </a:r>
            <a:r>
              <a:rPr sz="2100" u="heavy" dirty="0">
                <a:solidFill>
                  <a:srgbClr val="ED2137"/>
                </a:solidFill>
                <a:uFill>
                  <a:solidFill>
                    <a:srgbClr val="ED2137"/>
                  </a:solidFill>
                </a:uFill>
                <a:latin typeface="Trebuchet MS"/>
                <a:cs typeface="Trebuchet MS"/>
                <a:hlinkClick r:id="rId3"/>
              </a:rPr>
              <a:t>n-princ</a:t>
            </a:r>
            <a:r>
              <a:rPr sz="2100" dirty="0">
                <a:solidFill>
                  <a:srgbClr val="ED2137"/>
                </a:solidFill>
                <a:latin typeface="Trebuchet MS"/>
                <a:cs typeface="Trebuchet MS"/>
                <a:hlinkClick r:id="rId3"/>
              </a:rPr>
              <a:t>i</a:t>
            </a:r>
            <a:r>
              <a:rPr sz="2100" u="heavy" dirty="0">
                <a:solidFill>
                  <a:srgbClr val="ED2137"/>
                </a:solidFill>
                <a:uFill>
                  <a:solidFill>
                    <a:srgbClr val="ED2137"/>
                  </a:solidFill>
                </a:uFill>
                <a:latin typeface="Trebuchet MS"/>
                <a:cs typeface="Trebuchet MS"/>
                <a:hlinkClick r:id="rId3"/>
              </a:rPr>
              <a:t>ples-</a:t>
            </a:r>
            <a:r>
              <a:rPr sz="2100" u="heavy" spc="45" dirty="0">
                <a:solidFill>
                  <a:srgbClr val="ED2137"/>
                </a:solidFill>
                <a:uFill>
                  <a:solidFill>
                    <a:srgbClr val="ED2137"/>
                  </a:solidFill>
                </a:uFill>
                <a:latin typeface="Trebuchet MS"/>
                <a:cs typeface="Trebuchet MS"/>
                <a:hlinkClick r:id="rId3"/>
              </a:rPr>
              <a:t>144ceaa98dba</a:t>
            </a:r>
            <a:endParaRPr sz="2100">
              <a:latin typeface="Trebuchet MS"/>
              <a:cs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ORCHESTRATOR</a:t>
            </a:r>
            <a:r>
              <a:rPr spc="-140" dirty="0"/>
              <a:t> </a:t>
            </a:r>
            <a:r>
              <a:rPr spc="-95" dirty="0"/>
              <a:t>READY</a:t>
            </a:r>
            <a:r>
              <a:rPr spc="-135" dirty="0"/>
              <a:t> </a:t>
            </a:r>
            <a:r>
              <a:rPr spc="-30" dirty="0"/>
              <a:t>APPLICATIONS</a:t>
            </a:r>
          </a:p>
        </p:txBody>
      </p:sp>
      <p:pic>
        <p:nvPicPr>
          <p:cNvPr id="3" name="object 3"/>
          <p:cNvPicPr/>
          <p:nvPr/>
        </p:nvPicPr>
        <p:blipFill>
          <a:blip r:embed="rId3" cstate="print"/>
          <a:stretch>
            <a:fillRect/>
          </a:stretch>
        </p:blipFill>
        <p:spPr>
          <a:xfrm>
            <a:off x="2438780" y="1686431"/>
            <a:ext cx="8603360" cy="4065907"/>
          </a:xfrm>
          <a:prstGeom prst="rect">
            <a:avLst/>
          </a:prstGeom>
        </p:spPr>
      </p:pic>
      <p:sp>
        <p:nvSpPr>
          <p:cNvPr id="4" name="object 4"/>
          <p:cNvSpPr/>
          <p:nvPr/>
        </p:nvSpPr>
        <p:spPr>
          <a:xfrm>
            <a:off x="1152524" y="6497001"/>
            <a:ext cx="6985" cy="26670"/>
          </a:xfrm>
          <a:custGeom>
            <a:avLst/>
            <a:gdLst/>
            <a:ahLst/>
            <a:cxnLst/>
            <a:rect l="l" t="t" r="r" b="b"/>
            <a:pathLst>
              <a:path w="6984" h="26670">
                <a:moveTo>
                  <a:pt x="6909" y="26670"/>
                </a:moveTo>
                <a:lnTo>
                  <a:pt x="0" y="26670"/>
                </a:lnTo>
                <a:lnTo>
                  <a:pt x="0" y="0"/>
                </a:lnTo>
                <a:lnTo>
                  <a:pt x="6909" y="0"/>
                </a:lnTo>
                <a:lnTo>
                  <a:pt x="6909" y="26670"/>
                </a:lnTo>
                <a:close/>
              </a:path>
            </a:pathLst>
          </a:custGeom>
          <a:solidFill>
            <a:srgbClr val="ED2137"/>
          </a:solidFill>
        </p:spPr>
        <p:txBody>
          <a:bodyPr wrap="square" lIns="0" tIns="0" rIns="0" bIns="0" rtlCol="0"/>
          <a:lstStyle/>
          <a:p>
            <a:endParaRPr/>
          </a:p>
        </p:txBody>
      </p:sp>
      <p:sp>
        <p:nvSpPr>
          <p:cNvPr id="5" name="object 5"/>
          <p:cNvSpPr/>
          <p:nvPr/>
        </p:nvSpPr>
        <p:spPr>
          <a:xfrm>
            <a:off x="8381108" y="6497001"/>
            <a:ext cx="1270" cy="26670"/>
          </a:xfrm>
          <a:custGeom>
            <a:avLst/>
            <a:gdLst/>
            <a:ahLst/>
            <a:cxnLst/>
            <a:rect l="l" t="t" r="r" b="b"/>
            <a:pathLst>
              <a:path w="1270" h="26670">
                <a:moveTo>
                  <a:pt x="890" y="26670"/>
                </a:moveTo>
                <a:lnTo>
                  <a:pt x="0" y="26670"/>
                </a:lnTo>
                <a:lnTo>
                  <a:pt x="0" y="0"/>
                </a:lnTo>
                <a:lnTo>
                  <a:pt x="890" y="0"/>
                </a:lnTo>
                <a:lnTo>
                  <a:pt x="890" y="26670"/>
                </a:lnTo>
                <a:close/>
              </a:path>
            </a:pathLst>
          </a:custGeom>
          <a:solidFill>
            <a:srgbClr val="ED2137"/>
          </a:solidFill>
        </p:spPr>
        <p:txBody>
          <a:bodyPr wrap="square" lIns="0" tIns="0" rIns="0" bIns="0" rtlCol="0"/>
          <a:lstStyle/>
          <a:p>
            <a:endParaRPr/>
          </a:p>
        </p:txBody>
      </p:sp>
      <p:sp>
        <p:nvSpPr>
          <p:cNvPr id="6" name="object 6"/>
          <p:cNvSpPr txBox="1"/>
          <p:nvPr/>
        </p:nvSpPr>
        <p:spPr>
          <a:xfrm>
            <a:off x="796924" y="6197599"/>
            <a:ext cx="10929620" cy="345440"/>
          </a:xfrm>
          <a:prstGeom prst="rect">
            <a:avLst/>
          </a:prstGeom>
        </p:spPr>
        <p:txBody>
          <a:bodyPr vert="horz" wrap="square" lIns="0" tIns="12700" rIns="0" bIns="0" rtlCol="0">
            <a:spAutoFit/>
          </a:bodyPr>
          <a:lstStyle/>
          <a:p>
            <a:pPr marL="12700">
              <a:lnSpc>
                <a:spcPct val="100000"/>
              </a:lnSpc>
              <a:spcBef>
                <a:spcPts val="100"/>
              </a:spcBef>
            </a:pPr>
            <a:r>
              <a:rPr sz="2100" u="heavy" dirty="0">
                <a:solidFill>
                  <a:srgbClr val="ED2137"/>
                </a:solidFill>
                <a:uFill>
                  <a:solidFill>
                    <a:srgbClr val="ED2137"/>
                  </a:solidFill>
                </a:uFill>
                <a:latin typeface="Trebuchet MS"/>
                <a:cs typeface="Trebuchet MS"/>
                <a:hlinkClick r:id="rId4"/>
              </a:rPr>
              <a:t>ht</a:t>
            </a:r>
            <a:r>
              <a:rPr sz="2100" dirty="0">
                <a:solidFill>
                  <a:srgbClr val="ED2137"/>
                </a:solidFill>
                <a:latin typeface="Trebuchet MS"/>
                <a:cs typeface="Trebuchet MS"/>
                <a:hlinkClick r:id="rId4"/>
              </a:rPr>
              <a:t>t</a:t>
            </a:r>
            <a:r>
              <a:rPr sz="2100" u="heavy" dirty="0">
                <a:solidFill>
                  <a:srgbClr val="ED2137"/>
                </a:solidFill>
                <a:uFill>
                  <a:solidFill>
                    <a:srgbClr val="ED2137"/>
                  </a:solidFill>
                </a:uFill>
                <a:latin typeface="Trebuchet MS"/>
                <a:cs typeface="Trebuchet MS"/>
                <a:hlinkClick r:id="rId4"/>
              </a:rPr>
              <a:t>ps://medium.com/@bibryam/cloud-native-container-des</a:t>
            </a:r>
            <a:r>
              <a:rPr sz="2100" dirty="0">
                <a:solidFill>
                  <a:srgbClr val="ED2137"/>
                </a:solidFill>
                <a:latin typeface="Trebuchet MS"/>
                <a:cs typeface="Trebuchet MS"/>
                <a:hlinkClick r:id="rId4"/>
              </a:rPr>
              <a:t>ig</a:t>
            </a:r>
            <a:r>
              <a:rPr sz="2100" u="heavy" dirty="0">
                <a:solidFill>
                  <a:srgbClr val="ED2137"/>
                </a:solidFill>
                <a:uFill>
                  <a:solidFill>
                    <a:srgbClr val="ED2137"/>
                  </a:solidFill>
                </a:uFill>
                <a:latin typeface="Trebuchet MS"/>
                <a:cs typeface="Trebuchet MS"/>
                <a:hlinkClick r:id="rId4"/>
              </a:rPr>
              <a:t>n-princ</a:t>
            </a:r>
            <a:r>
              <a:rPr sz="2100" dirty="0">
                <a:solidFill>
                  <a:srgbClr val="ED2137"/>
                </a:solidFill>
                <a:latin typeface="Trebuchet MS"/>
                <a:cs typeface="Trebuchet MS"/>
                <a:hlinkClick r:id="rId4"/>
              </a:rPr>
              <a:t>i</a:t>
            </a:r>
            <a:r>
              <a:rPr sz="2100" u="heavy" dirty="0">
                <a:solidFill>
                  <a:srgbClr val="ED2137"/>
                </a:solidFill>
                <a:uFill>
                  <a:solidFill>
                    <a:srgbClr val="ED2137"/>
                  </a:solidFill>
                </a:uFill>
                <a:latin typeface="Trebuchet MS"/>
                <a:cs typeface="Trebuchet MS"/>
                <a:hlinkClick r:id="rId4"/>
              </a:rPr>
              <a:t>ples-</a:t>
            </a:r>
            <a:r>
              <a:rPr sz="2100" u="heavy" spc="45" dirty="0">
                <a:solidFill>
                  <a:srgbClr val="ED2137"/>
                </a:solidFill>
                <a:uFill>
                  <a:solidFill>
                    <a:srgbClr val="ED2137"/>
                  </a:solidFill>
                </a:uFill>
                <a:latin typeface="Trebuchet MS"/>
                <a:cs typeface="Trebuchet MS"/>
                <a:hlinkClick r:id="rId4"/>
              </a:rPr>
              <a:t>144ceaa98dba</a:t>
            </a:r>
            <a:endParaRPr sz="2100" dirty="0">
              <a:latin typeface="Trebuchet MS"/>
              <a:cs typeface="Trebuchet MS"/>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60" dirty="0"/>
              <a:t> </a:t>
            </a:r>
            <a:r>
              <a:rPr dirty="0"/>
              <a:t>THE</a:t>
            </a:r>
            <a:r>
              <a:rPr spc="-60" dirty="0"/>
              <a:t> </a:t>
            </a:r>
            <a:r>
              <a:rPr spc="55" dirty="0"/>
              <a:t>HARD</a:t>
            </a:r>
            <a:r>
              <a:rPr spc="-55" dirty="0"/>
              <a:t> </a:t>
            </a:r>
            <a:r>
              <a:rPr spc="-25" dirty="0"/>
              <a:t>WAY</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3" cstate="print"/>
          <a:stretch>
            <a:fillRect/>
          </a:stretch>
        </p:blipFill>
        <p:spPr>
          <a:xfrm>
            <a:off x="1309687" y="3138487"/>
            <a:ext cx="104775" cy="104774"/>
          </a:xfrm>
          <a:prstGeom prst="rect">
            <a:avLst/>
          </a:prstGeom>
        </p:spPr>
      </p:pic>
      <p:sp>
        <p:nvSpPr>
          <p:cNvPr id="6" name="object 6"/>
          <p:cNvSpPr/>
          <p:nvPr/>
        </p:nvSpPr>
        <p:spPr>
          <a:xfrm>
            <a:off x="8467724" y="1810702"/>
            <a:ext cx="19050" cy="26670"/>
          </a:xfrm>
          <a:custGeom>
            <a:avLst/>
            <a:gdLst/>
            <a:ahLst/>
            <a:cxnLst/>
            <a:rect l="l" t="t" r="r" b="b"/>
            <a:pathLst>
              <a:path w="19050" h="26669">
                <a:moveTo>
                  <a:pt x="19049" y="26669"/>
                </a:moveTo>
                <a:lnTo>
                  <a:pt x="0" y="26669"/>
                </a:lnTo>
                <a:lnTo>
                  <a:pt x="0" y="0"/>
                </a:lnTo>
                <a:lnTo>
                  <a:pt x="19049" y="0"/>
                </a:lnTo>
                <a:lnTo>
                  <a:pt x="19049" y="26669"/>
                </a:lnTo>
                <a:close/>
              </a:path>
            </a:pathLst>
          </a:custGeom>
          <a:solidFill>
            <a:srgbClr val="ED2137"/>
          </a:solidFill>
        </p:spPr>
        <p:txBody>
          <a:bodyPr wrap="square" lIns="0" tIns="0" rIns="0" bIns="0" rtlCol="0"/>
          <a:lstStyle/>
          <a:p>
            <a:endParaRPr/>
          </a:p>
        </p:txBody>
      </p:sp>
      <p:sp>
        <p:nvSpPr>
          <p:cNvPr id="7" name="object 7"/>
          <p:cNvSpPr/>
          <p:nvPr/>
        </p:nvSpPr>
        <p:spPr>
          <a:xfrm>
            <a:off x="1152524" y="1810702"/>
            <a:ext cx="6985" cy="26670"/>
          </a:xfrm>
          <a:custGeom>
            <a:avLst/>
            <a:gdLst/>
            <a:ahLst/>
            <a:cxnLst/>
            <a:rect l="l" t="t" r="r" b="b"/>
            <a:pathLst>
              <a:path w="6984" h="26669">
                <a:moveTo>
                  <a:pt x="6909" y="26669"/>
                </a:moveTo>
                <a:lnTo>
                  <a:pt x="0" y="26669"/>
                </a:lnTo>
                <a:lnTo>
                  <a:pt x="0" y="0"/>
                </a:lnTo>
                <a:lnTo>
                  <a:pt x="6909" y="0"/>
                </a:lnTo>
                <a:lnTo>
                  <a:pt x="6909" y="26669"/>
                </a:lnTo>
                <a:close/>
              </a:path>
            </a:pathLst>
          </a:custGeom>
          <a:solidFill>
            <a:srgbClr val="ED2137"/>
          </a:solidFill>
        </p:spPr>
        <p:txBody>
          <a:bodyPr wrap="square" lIns="0" tIns="0" rIns="0" bIns="0" rtlCol="0"/>
          <a:lstStyle/>
          <a:p>
            <a:endParaRPr/>
          </a:p>
        </p:txBody>
      </p:sp>
      <p:sp>
        <p:nvSpPr>
          <p:cNvPr id="8" name="object 8"/>
          <p:cNvSpPr txBox="1"/>
          <p:nvPr/>
        </p:nvSpPr>
        <p:spPr>
          <a:xfrm>
            <a:off x="796924" y="1511300"/>
            <a:ext cx="10664825" cy="2107565"/>
          </a:xfrm>
          <a:prstGeom prst="rect">
            <a:avLst/>
          </a:prstGeom>
        </p:spPr>
        <p:txBody>
          <a:bodyPr vert="horz" wrap="square" lIns="0" tIns="12700" rIns="0" bIns="0" rtlCol="0">
            <a:spAutoFit/>
          </a:bodyPr>
          <a:lstStyle/>
          <a:p>
            <a:pPr marL="12700">
              <a:lnSpc>
                <a:spcPct val="100000"/>
              </a:lnSpc>
              <a:spcBef>
                <a:spcPts val="100"/>
              </a:spcBef>
            </a:pPr>
            <a:r>
              <a:rPr sz="2100" u="heavy" spc="-10" dirty="0">
                <a:solidFill>
                  <a:srgbClr val="ED2137"/>
                </a:solidFill>
                <a:uFill>
                  <a:solidFill>
                    <a:srgbClr val="ED2137"/>
                  </a:solidFill>
                </a:uFill>
                <a:latin typeface="Trebuchet MS"/>
                <a:cs typeface="Trebuchet MS"/>
                <a:hlinkClick r:id="rId4"/>
              </a:rPr>
              <a:t>ht</a:t>
            </a:r>
            <a:r>
              <a:rPr sz="2100" spc="-10" dirty="0">
                <a:solidFill>
                  <a:srgbClr val="ED2137"/>
                </a:solidFill>
                <a:latin typeface="Trebuchet MS"/>
                <a:cs typeface="Trebuchet MS"/>
                <a:hlinkClick r:id="rId4"/>
              </a:rPr>
              <a:t>t</a:t>
            </a:r>
            <a:r>
              <a:rPr sz="2100" u="heavy" spc="-10" dirty="0">
                <a:solidFill>
                  <a:srgbClr val="ED2137"/>
                </a:solidFill>
                <a:uFill>
                  <a:solidFill>
                    <a:srgbClr val="ED2137"/>
                  </a:solidFill>
                </a:uFill>
                <a:latin typeface="Trebuchet MS"/>
                <a:cs typeface="Trebuchet MS"/>
                <a:hlinkClick r:id="rId4"/>
              </a:rPr>
              <a:t>ps://github.com/kelseyh</a:t>
            </a:r>
            <a:r>
              <a:rPr sz="2100" spc="-10" dirty="0">
                <a:solidFill>
                  <a:srgbClr val="ED2137"/>
                </a:solidFill>
                <a:latin typeface="Trebuchet MS"/>
                <a:cs typeface="Trebuchet MS"/>
                <a:hlinkClick r:id="rId4"/>
              </a:rPr>
              <a:t>ig</a:t>
            </a:r>
            <a:r>
              <a:rPr sz="2100" u="heavy" spc="-10" dirty="0">
                <a:solidFill>
                  <a:srgbClr val="ED2137"/>
                </a:solidFill>
                <a:uFill>
                  <a:solidFill>
                    <a:srgbClr val="ED2137"/>
                  </a:solidFill>
                </a:uFill>
                <a:latin typeface="Trebuchet MS"/>
                <a:cs typeface="Trebuchet MS"/>
                <a:hlinkClick r:id="rId4"/>
              </a:rPr>
              <a:t>htower/kubernetes-</a:t>
            </a:r>
            <a:r>
              <a:rPr sz="2100" u="heavy" dirty="0">
                <a:solidFill>
                  <a:srgbClr val="ED2137"/>
                </a:solidFill>
                <a:uFill>
                  <a:solidFill>
                    <a:srgbClr val="ED2137"/>
                  </a:solidFill>
                </a:uFill>
                <a:latin typeface="Trebuchet MS"/>
                <a:cs typeface="Trebuchet MS"/>
                <a:hlinkClick r:id="rId4"/>
              </a:rPr>
              <a:t>the-hard-wa</a:t>
            </a:r>
            <a:r>
              <a:rPr sz="2100" dirty="0">
                <a:solidFill>
                  <a:srgbClr val="ED2137"/>
                </a:solidFill>
                <a:latin typeface="Trebuchet MS"/>
                <a:cs typeface="Trebuchet MS"/>
                <a:hlinkClick r:id="rId4"/>
              </a:rPr>
              <a:t>y</a:t>
            </a:r>
            <a:r>
              <a:rPr sz="2100" spc="30" dirty="0">
                <a:solidFill>
                  <a:srgbClr val="ED2137"/>
                </a:solidFill>
                <a:latin typeface="Trebuchet MS"/>
                <a:cs typeface="Trebuchet MS"/>
              </a:rPr>
              <a:t> </a:t>
            </a:r>
            <a:r>
              <a:rPr sz="2100" spc="55" dirty="0">
                <a:solidFill>
                  <a:srgbClr val="333333"/>
                </a:solidFill>
                <a:latin typeface="Trebuchet MS"/>
                <a:cs typeface="Trebuchet MS"/>
              </a:rPr>
              <a:t>by</a:t>
            </a:r>
            <a:r>
              <a:rPr sz="2100" spc="3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5"/>
              </a:rPr>
              <a:t>Kelsey</a:t>
            </a:r>
            <a:r>
              <a:rPr sz="2100" u="heavy" spc="509" dirty="0">
                <a:solidFill>
                  <a:srgbClr val="ED2137"/>
                </a:solidFill>
                <a:uFill>
                  <a:solidFill>
                    <a:srgbClr val="ED2137"/>
                  </a:solidFill>
                </a:uFill>
                <a:latin typeface="Trebuchet MS"/>
                <a:cs typeface="Trebuchet MS"/>
                <a:hlinkClick r:id="rId5"/>
              </a:rPr>
              <a:t> </a:t>
            </a:r>
            <a:r>
              <a:rPr sz="2100" u="heavy" spc="35" dirty="0">
                <a:solidFill>
                  <a:srgbClr val="ED2137"/>
                </a:solidFill>
                <a:uFill>
                  <a:solidFill>
                    <a:srgbClr val="ED2137"/>
                  </a:solidFill>
                </a:uFill>
                <a:latin typeface="Trebuchet MS"/>
                <a:cs typeface="Trebuchet MS"/>
                <a:hlinkClick r:id="rId5"/>
              </a:rPr>
              <a:t>H</a:t>
            </a:r>
            <a:r>
              <a:rPr sz="2100" spc="35" dirty="0">
                <a:solidFill>
                  <a:srgbClr val="ED2137"/>
                </a:solidFill>
                <a:latin typeface="Trebuchet MS"/>
                <a:cs typeface="Trebuchet MS"/>
                <a:hlinkClick r:id="rId5"/>
              </a:rPr>
              <a:t>ig</a:t>
            </a:r>
            <a:r>
              <a:rPr sz="2100" u="heavy" spc="35" dirty="0">
                <a:solidFill>
                  <a:srgbClr val="ED2137"/>
                </a:solidFill>
                <a:uFill>
                  <a:solidFill>
                    <a:srgbClr val="ED2137"/>
                  </a:solidFill>
                </a:uFill>
                <a:latin typeface="Trebuchet MS"/>
                <a:cs typeface="Trebuchet MS"/>
                <a:hlinkClick r:id="rId5"/>
              </a:rPr>
              <a:t>htower</a:t>
            </a:r>
            <a:endParaRPr sz="2100">
              <a:latin typeface="Trebuchet MS"/>
              <a:cs typeface="Trebuchet MS"/>
            </a:endParaRPr>
          </a:p>
          <a:p>
            <a:pPr marL="393065" marR="5414010">
              <a:lnSpc>
                <a:spcPct val="150200"/>
              </a:lnSpc>
              <a:spcBef>
                <a:spcPts val="334"/>
              </a:spcBef>
            </a:pPr>
            <a:r>
              <a:rPr sz="2150" i="1" spc="55" dirty="0">
                <a:solidFill>
                  <a:srgbClr val="ED2137"/>
                </a:solidFill>
                <a:latin typeface="Trebuchet MS"/>
                <a:cs typeface="Trebuchet MS"/>
              </a:rPr>
              <a:t>Manual</a:t>
            </a:r>
            <a:r>
              <a:rPr sz="2150" i="1" spc="-55" dirty="0">
                <a:solidFill>
                  <a:srgbClr val="ED2137"/>
                </a:solidFill>
                <a:latin typeface="Trebuchet MS"/>
                <a:cs typeface="Trebuchet MS"/>
              </a:rPr>
              <a:t> </a:t>
            </a:r>
            <a:r>
              <a:rPr sz="2100" spc="60" dirty="0">
                <a:solidFill>
                  <a:srgbClr val="333333"/>
                </a:solidFill>
                <a:latin typeface="Trebuchet MS"/>
                <a:cs typeface="Trebuchet MS"/>
              </a:rPr>
              <a:t>Kubernetes</a:t>
            </a:r>
            <a:r>
              <a:rPr sz="2100" spc="-35" dirty="0">
                <a:solidFill>
                  <a:srgbClr val="333333"/>
                </a:solidFill>
                <a:latin typeface="Trebuchet MS"/>
                <a:cs typeface="Trebuchet MS"/>
              </a:rPr>
              <a:t> </a:t>
            </a:r>
            <a:r>
              <a:rPr sz="2100" dirty="0">
                <a:solidFill>
                  <a:srgbClr val="333333"/>
                </a:solidFill>
                <a:latin typeface="Trebuchet MS"/>
                <a:cs typeface="Trebuchet MS"/>
              </a:rPr>
              <a:t>installation</a:t>
            </a:r>
            <a:r>
              <a:rPr sz="2100" spc="-35" dirty="0">
                <a:solidFill>
                  <a:srgbClr val="333333"/>
                </a:solidFill>
                <a:latin typeface="Trebuchet MS"/>
                <a:cs typeface="Trebuchet MS"/>
              </a:rPr>
              <a:t> </a:t>
            </a:r>
            <a:r>
              <a:rPr sz="2100" spc="-10" dirty="0">
                <a:solidFill>
                  <a:srgbClr val="333333"/>
                </a:solidFill>
                <a:latin typeface="Trebuchet MS"/>
                <a:cs typeface="Trebuchet MS"/>
              </a:rPr>
              <a:t>tutorial </a:t>
            </a:r>
            <a:r>
              <a:rPr sz="2100" spc="60" dirty="0">
                <a:solidFill>
                  <a:srgbClr val="333333"/>
                </a:solidFill>
                <a:latin typeface="Trebuchet MS"/>
                <a:cs typeface="Trebuchet MS"/>
              </a:rPr>
              <a:t>Optimised</a:t>
            </a:r>
            <a:r>
              <a:rPr sz="2100" spc="-75" dirty="0">
                <a:solidFill>
                  <a:srgbClr val="333333"/>
                </a:solidFill>
                <a:latin typeface="Trebuchet MS"/>
                <a:cs typeface="Trebuchet MS"/>
              </a:rPr>
              <a:t> </a:t>
            </a:r>
            <a:r>
              <a:rPr sz="2100" spc="55" dirty="0">
                <a:solidFill>
                  <a:srgbClr val="333333"/>
                </a:solidFill>
                <a:latin typeface="Trebuchet MS"/>
                <a:cs typeface="Trebuchet MS"/>
              </a:rPr>
              <a:t>toward</a:t>
            </a:r>
            <a:r>
              <a:rPr sz="2100" spc="-75" dirty="0">
                <a:solidFill>
                  <a:srgbClr val="333333"/>
                </a:solidFill>
                <a:latin typeface="Trebuchet MS"/>
                <a:cs typeface="Trebuchet MS"/>
              </a:rPr>
              <a:t> </a:t>
            </a:r>
            <a:r>
              <a:rPr sz="2100" spc="-10" dirty="0">
                <a:solidFill>
                  <a:srgbClr val="333333"/>
                </a:solidFill>
                <a:latin typeface="Trebuchet MS"/>
                <a:cs typeface="Trebuchet MS"/>
              </a:rPr>
              <a:t>learning:</a:t>
            </a:r>
            <a:endParaRPr sz="2100">
              <a:latin typeface="Trebuchet MS"/>
              <a:cs typeface="Trebuchet MS"/>
            </a:endParaRPr>
          </a:p>
          <a:p>
            <a:pPr marL="774065" marR="5080">
              <a:lnSpc>
                <a:spcPts val="2100"/>
              </a:lnSpc>
              <a:spcBef>
                <a:spcPts val="1650"/>
              </a:spcBef>
            </a:pPr>
            <a:r>
              <a:rPr sz="2100" dirty="0">
                <a:solidFill>
                  <a:srgbClr val="333333"/>
                </a:solidFill>
                <a:latin typeface="Trebuchet MS"/>
                <a:cs typeface="Trebuchet MS"/>
              </a:rPr>
              <a:t>Detailed</a:t>
            </a:r>
            <a:r>
              <a:rPr sz="2100" spc="-15" dirty="0">
                <a:solidFill>
                  <a:srgbClr val="333333"/>
                </a:solidFill>
                <a:latin typeface="Trebuchet MS"/>
                <a:cs typeface="Trebuchet MS"/>
              </a:rPr>
              <a:t> </a:t>
            </a:r>
            <a:r>
              <a:rPr sz="2100" spc="100" dirty="0">
                <a:solidFill>
                  <a:srgbClr val="333333"/>
                </a:solidFill>
                <a:latin typeface="Trebuchet MS"/>
                <a:cs typeface="Trebuchet MS"/>
              </a:rPr>
              <a:t>and</a:t>
            </a:r>
            <a:r>
              <a:rPr sz="2100" spc="-10" dirty="0">
                <a:solidFill>
                  <a:srgbClr val="333333"/>
                </a:solidFill>
                <a:latin typeface="Trebuchet MS"/>
                <a:cs typeface="Trebuchet MS"/>
              </a:rPr>
              <a:t> </a:t>
            </a:r>
            <a:r>
              <a:rPr sz="2100" dirty="0">
                <a:solidFill>
                  <a:srgbClr val="333333"/>
                </a:solidFill>
                <a:latin typeface="Trebuchet MS"/>
                <a:cs typeface="Trebuchet MS"/>
              </a:rPr>
              <a:t>complete</a:t>
            </a:r>
            <a:r>
              <a:rPr sz="2100" spc="-10" dirty="0">
                <a:solidFill>
                  <a:srgbClr val="333333"/>
                </a:solidFill>
                <a:latin typeface="Trebuchet MS"/>
                <a:cs typeface="Trebuchet MS"/>
              </a:rPr>
              <a:t> </a:t>
            </a:r>
            <a:r>
              <a:rPr sz="2100" dirty="0">
                <a:solidFill>
                  <a:srgbClr val="333333"/>
                </a:solidFill>
                <a:latin typeface="Trebuchet MS"/>
                <a:cs typeface="Trebuchet MS"/>
              </a:rPr>
              <a:t>installation</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spc="70" dirty="0">
                <a:solidFill>
                  <a:srgbClr val="333333"/>
                </a:solidFill>
                <a:latin typeface="Trebuchet MS"/>
                <a:cs typeface="Trebuchet MS"/>
              </a:rPr>
              <a:t>understand</a:t>
            </a:r>
            <a:r>
              <a:rPr sz="2100" spc="-10" dirty="0">
                <a:solidFill>
                  <a:srgbClr val="333333"/>
                </a:solidFill>
                <a:latin typeface="Trebuchet MS"/>
                <a:cs typeface="Trebuchet MS"/>
              </a:rPr>
              <a:t> </a:t>
            </a:r>
            <a:r>
              <a:rPr sz="2100" dirty="0">
                <a:solidFill>
                  <a:srgbClr val="333333"/>
                </a:solidFill>
                <a:latin typeface="Trebuchet MS"/>
                <a:cs typeface="Trebuchet MS"/>
              </a:rPr>
              <a:t>each</a:t>
            </a:r>
            <a:r>
              <a:rPr sz="2100" spc="-10" dirty="0">
                <a:solidFill>
                  <a:srgbClr val="333333"/>
                </a:solidFill>
                <a:latin typeface="Trebuchet MS"/>
                <a:cs typeface="Trebuchet MS"/>
              </a:rPr>
              <a:t> </a:t>
            </a:r>
            <a:r>
              <a:rPr sz="2100" spc="65" dirty="0">
                <a:solidFill>
                  <a:srgbClr val="333333"/>
                </a:solidFill>
                <a:latin typeface="Trebuchet MS"/>
                <a:cs typeface="Trebuchet MS"/>
              </a:rPr>
              <a:t>steps</a:t>
            </a:r>
            <a:r>
              <a:rPr sz="2100" spc="-10" dirty="0">
                <a:solidFill>
                  <a:srgbClr val="333333"/>
                </a:solidFill>
                <a:latin typeface="Trebuchet MS"/>
                <a:cs typeface="Trebuchet MS"/>
              </a:rPr>
              <a:t> </a:t>
            </a:r>
            <a:r>
              <a:rPr sz="2100" spc="65" dirty="0">
                <a:solidFill>
                  <a:srgbClr val="333333"/>
                </a:solidFill>
                <a:latin typeface="Trebuchet MS"/>
                <a:cs typeface="Trebuchet MS"/>
              </a:rPr>
              <a:t>needed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create</a:t>
            </a:r>
            <a:r>
              <a:rPr sz="2100" spc="-15" dirty="0">
                <a:solidFill>
                  <a:srgbClr val="333333"/>
                </a:solidFill>
                <a:latin typeface="Trebuchet MS"/>
                <a:cs typeface="Trebuchet MS"/>
              </a:rPr>
              <a:t> </a:t>
            </a:r>
            <a:r>
              <a:rPr sz="2100" spc="-50" dirty="0">
                <a:solidFill>
                  <a:srgbClr val="333333"/>
                </a:solidFill>
                <a:latin typeface="Trebuchet MS"/>
                <a:cs typeface="Trebuchet MS"/>
              </a:rPr>
              <a:t>a </a:t>
            </a:r>
            <a:r>
              <a:rPr sz="2100" spc="60" dirty="0">
                <a:solidFill>
                  <a:srgbClr val="333333"/>
                </a:solidFill>
                <a:latin typeface="Trebuchet MS"/>
                <a:cs typeface="Trebuchet MS"/>
              </a:rPr>
              <a:t>Kubernetes</a:t>
            </a:r>
            <a:r>
              <a:rPr sz="2100" spc="-55"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90" dirty="0"/>
              <a:t> </a:t>
            </a:r>
            <a:r>
              <a:rPr dirty="0"/>
              <a:t>SHOULD</a:t>
            </a:r>
            <a:r>
              <a:rPr spc="-85" dirty="0"/>
              <a:t> </a:t>
            </a:r>
            <a:r>
              <a:rPr dirty="0"/>
              <a:t>NOT</a:t>
            </a:r>
            <a:r>
              <a:rPr spc="-85" dirty="0"/>
              <a:t> </a:t>
            </a:r>
            <a:r>
              <a:rPr spc="-60" dirty="0"/>
              <a:t>COME</a:t>
            </a:r>
            <a:r>
              <a:rPr spc="-85" dirty="0"/>
              <a:t> </a:t>
            </a:r>
            <a:r>
              <a:rPr spc="-10" dirty="0"/>
              <a:t>ALONE</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629024"/>
            <a:ext cx="95250" cy="95249"/>
          </a:xfrm>
          <a:prstGeom prst="rect">
            <a:avLst/>
          </a:prstGeom>
        </p:spPr>
      </p:pic>
      <p:pic>
        <p:nvPicPr>
          <p:cNvPr id="7" name="object 7"/>
          <p:cNvPicPr/>
          <p:nvPr/>
        </p:nvPicPr>
        <p:blipFill>
          <a:blip r:embed="rId2" cstate="print"/>
          <a:stretch>
            <a:fillRect/>
          </a:stretch>
        </p:blipFill>
        <p:spPr>
          <a:xfrm>
            <a:off x="933449" y="4105274"/>
            <a:ext cx="95250" cy="95249"/>
          </a:xfrm>
          <a:prstGeom prst="rect">
            <a:avLst/>
          </a:prstGeom>
        </p:spPr>
      </p:pic>
      <p:sp>
        <p:nvSpPr>
          <p:cNvPr id="8" name="object 8"/>
          <p:cNvSpPr txBox="1"/>
          <p:nvPr/>
        </p:nvSpPr>
        <p:spPr>
          <a:xfrm>
            <a:off x="796924" y="1511300"/>
            <a:ext cx="6630670" cy="2802890"/>
          </a:xfrm>
          <a:prstGeom prst="rect">
            <a:avLst/>
          </a:prstGeom>
        </p:spPr>
        <p:txBody>
          <a:bodyPr vert="horz" wrap="square" lIns="0" tIns="12700" rIns="0" bIns="0" rtlCol="0">
            <a:spAutoFit/>
          </a:bodyPr>
          <a:lstStyle/>
          <a:p>
            <a:pPr marL="12700">
              <a:lnSpc>
                <a:spcPct val="100000"/>
              </a:lnSpc>
              <a:spcBef>
                <a:spcPts val="100"/>
              </a:spcBef>
            </a:pP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dirty="0">
                <a:solidFill>
                  <a:srgbClr val="333333"/>
                </a:solidFill>
                <a:latin typeface="Trebuchet MS"/>
                <a:cs typeface="Trebuchet MS"/>
              </a:rPr>
              <a:t>is </a:t>
            </a:r>
            <a:r>
              <a:rPr sz="2100" spc="60" dirty="0">
                <a:solidFill>
                  <a:srgbClr val="333333"/>
                </a:solidFill>
                <a:latin typeface="Trebuchet MS"/>
                <a:cs typeface="Trebuchet MS"/>
              </a:rPr>
              <a:t>not</a:t>
            </a:r>
            <a:r>
              <a:rPr sz="2100" dirty="0">
                <a:solidFill>
                  <a:srgbClr val="333333"/>
                </a:solidFill>
                <a:latin typeface="Trebuchet MS"/>
                <a:cs typeface="Trebuchet MS"/>
              </a:rPr>
              <a:t> </a:t>
            </a:r>
            <a:r>
              <a:rPr sz="2100" spc="60" dirty="0">
                <a:solidFill>
                  <a:srgbClr val="333333"/>
                </a:solidFill>
                <a:latin typeface="Trebuchet MS"/>
                <a:cs typeface="Trebuchet MS"/>
              </a:rPr>
              <a:t>usable</a:t>
            </a:r>
            <a:r>
              <a:rPr sz="2100" dirty="0">
                <a:solidFill>
                  <a:srgbClr val="333333"/>
                </a:solidFill>
                <a:latin typeface="Trebuchet MS"/>
                <a:cs typeface="Trebuchet MS"/>
              </a:rPr>
              <a:t> without further </a:t>
            </a:r>
            <a:r>
              <a:rPr sz="2100" spc="-10" dirty="0">
                <a:solidFill>
                  <a:srgbClr val="333333"/>
                </a:solidFill>
                <a:latin typeface="Trebuchet MS"/>
                <a:cs typeface="Trebuchet MS"/>
              </a:rPr>
              <a:t>integrations</a:t>
            </a:r>
            <a:endParaRPr sz="2100">
              <a:latin typeface="Trebuchet MS"/>
              <a:cs typeface="Trebuchet MS"/>
            </a:endParaRPr>
          </a:p>
          <a:p>
            <a:pPr marL="393065" marR="1600835">
              <a:lnSpc>
                <a:spcPct val="150300"/>
              </a:lnSpc>
              <a:spcBef>
                <a:spcPts val="409"/>
              </a:spcBef>
            </a:pPr>
            <a:r>
              <a:rPr sz="2100" dirty="0">
                <a:solidFill>
                  <a:srgbClr val="333333"/>
                </a:solidFill>
                <a:latin typeface="Trebuchet MS"/>
                <a:cs typeface="Trebuchet MS"/>
              </a:rPr>
              <a:t>Cluster</a:t>
            </a:r>
            <a:r>
              <a:rPr sz="2100" spc="175" dirty="0">
                <a:solidFill>
                  <a:srgbClr val="333333"/>
                </a:solidFill>
                <a:latin typeface="Trebuchet MS"/>
                <a:cs typeface="Trebuchet MS"/>
              </a:rPr>
              <a:t> </a:t>
            </a:r>
            <a:r>
              <a:rPr sz="2100" dirty="0">
                <a:solidFill>
                  <a:srgbClr val="333333"/>
                </a:solidFill>
                <a:latin typeface="Trebuchet MS"/>
                <a:cs typeface="Trebuchet MS"/>
              </a:rPr>
              <a:t>creation/upgrade</a:t>
            </a:r>
            <a:r>
              <a:rPr sz="2100" spc="175" dirty="0">
                <a:solidFill>
                  <a:srgbClr val="333333"/>
                </a:solidFill>
                <a:latin typeface="Trebuchet MS"/>
                <a:cs typeface="Trebuchet MS"/>
              </a:rPr>
              <a:t> </a:t>
            </a:r>
            <a:r>
              <a:rPr sz="2100" spc="40" dirty="0">
                <a:solidFill>
                  <a:srgbClr val="333333"/>
                </a:solidFill>
                <a:latin typeface="Trebuchet MS"/>
                <a:cs typeface="Trebuchet MS"/>
              </a:rPr>
              <a:t>automation </a:t>
            </a:r>
            <a:r>
              <a:rPr sz="2100" dirty="0">
                <a:solidFill>
                  <a:srgbClr val="333333"/>
                </a:solidFill>
                <a:latin typeface="Trebuchet MS"/>
                <a:cs typeface="Trebuchet MS"/>
              </a:rPr>
              <a:t>Centralized</a:t>
            </a:r>
            <a:r>
              <a:rPr sz="2100" spc="95" dirty="0">
                <a:solidFill>
                  <a:srgbClr val="333333"/>
                </a:solidFill>
                <a:latin typeface="Trebuchet MS"/>
                <a:cs typeface="Trebuchet MS"/>
              </a:rPr>
              <a:t> </a:t>
            </a:r>
            <a:r>
              <a:rPr sz="2100" dirty="0">
                <a:solidFill>
                  <a:srgbClr val="333333"/>
                </a:solidFill>
                <a:latin typeface="Trebuchet MS"/>
                <a:cs typeface="Trebuchet MS"/>
              </a:rPr>
              <a:t>logging</a:t>
            </a:r>
            <a:r>
              <a:rPr sz="2100" spc="95" dirty="0">
                <a:solidFill>
                  <a:srgbClr val="333333"/>
                </a:solidFill>
                <a:latin typeface="Trebuchet MS"/>
                <a:cs typeface="Trebuchet MS"/>
              </a:rPr>
              <a:t> </a:t>
            </a:r>
            <a:r>
              <a:rPr sz="2100" spc="100" dirty="0">
                <a:solidFill>
                  <a:srgbClr val="333333"/>
                </a:solidFill>
                <a:latin typeface="Trebuchet MS"/>
                <a:cs typeface="Trebuchet MS"/>
              </a:rPr>
              <a:t>and</a:t>
            </a:r>
            <a:r>
              <a:rPr sz="2100" spc="95" dirty="0">
                <a:solidFill>
                  <a:srgbClr val="333333"/>
                </a:solidFill>
                <a:latin typeface="Trebuchet MS"/>
                <a:cs typeface="Trebuchet MS"/>
              </a:rPr>
              <a:t> </a:t>
            </a:r>
            <a:r>
              <a:rPr sz="2100" spc="50" dirty="0">
                <a:solidFill>
                  <a:srgbClr val="333333"/>
                </a:solidFill>
                <a:latin typeface="Trebuchet MS"/>
                <a:cs typeface="Trebuchet MS"/>
              </a:rPr>
              <a:t>monitoring </a:t>
            </a:r>
            <a:r>
              <a:rPr sz="2100" dirty="0">
                <a:solidFill>
                  <a:srgbClr val="333333"/>
                </a:solidFill>
                <a:latin typeface="Trebuchet MS"/>
                <a:cs typeface="Trebuchet MS"/>
              </a:rPr>
              <a:t>Persistent</a:t>
            </a:r>
            <a:r>
              <a:rPr sz="2100" spc="110" dirty="0">
                <a:solidFill>
                  <a:srgbClr val="333333"/>
                </a:solidFill>
                <a:latin typeface="Trebuchet MS"/>
                <a:cs typeface="Trebuchet MS"/>
              </a:rPr>
              <a:t> </a:t>
            </a:r>
            <a:r>
              <a:rPr sz="2100" spc="55" dirty="0">
                <a:solidFill>
                  <a:srgbClr val="333333"/>
                </a:solidFill>
                <a:latin typeface="Trebuchet MS"/>
                <a:cs typeface="Trebuchet MS"/>
              </a:rPr>
              <a:t>storage</a:t>
            </a:r>
            <a:r>
              <a:rPr sz="2100" spc="114" dirty="0">
                <a:solidFill>
                  <a:srgbClr val="333333"/>
                </a:solidFill>
                <a:latin typeface="Trebuchet MS"/>
                <a:cs typeface="Trebuchet MS"/>
              </a:rPr>
              <a:t> </a:t>
            </a:r>
            <a:r>
              <a:rPr sz="2100" spc="45" dirty="0">
                <a:solidFill>
                  <a:srgbClr val="333333"/>
                </a:solidFill>
                <a:latin typeface="Trebuchet MS"/>
                <a:cs typeface="Trebuchet MS"/>
              </a:rPr>
              <a:t>solution</a:t>
            </a:r>
            <a:endParaRPr sz="2100">
              <a:latin typeface="Trebuchet MS"/>
              <a:cs typeface="Trebuchet MS"/>
            </a:endParaRPr>
          </a:p>
          <a:p>
            <a:pPr marL="393065" marR="2615565">
              <a:lnSpc>
                <a:spcPct val="148800"/>
              </a:lnSpc>
              <a:spcBef>
                <a:spcPts val="75"/>
              </a:spcBef>
            </a:pPr>
            <a:r>
              <a:rPr sz="2100" spc="75" dirty="0">
                <a:solidFill>
                  <a:srgbClr val="333333"/>
                </a:solidFill>
                <a:latin typeface="Trebuchet MS"/>
                <a:cs typeface="Trebuchet MS"/>
              </a:rPr>
              <a:t>Load</a:t>
            </a:r>
            <a:r>
              <a:rPr sz="2100" spc="80" dirty="0">
                <a:solidFill>
                  <a:srgbClr val="333333"/>
                </a:solidFill>
                <a:latin typeface="Trebuchet MS"/>
                <a:cs typeface="Trebuchet MS"/>
              </a:rPr>
              <a:t> </a:t>
            </a:r>
            <a:r>
              <a:rPr sz="2100" dirty="0">
                <a:solidFill>
                  <a:srgbClr val="333333"/>
                </a:solidFill>
                <a:latin typeface="Trebuchet MS"/>
                <a:cs typeface="Trebuchet MS"/>
              </a:rPr>
              <a:t>balancer/Reverse</a:t>
            </a:r>
            <a:r>
              <a:rPr sz="2100" spc="80" dirty="0">
                <a:solidFill>
                  <a:srgbClr val="333333"/>
                </a:solidFill>
                <a:latin typeface="Trebuchet MS"/>
                <a:cs typeface="Trebuchet MS"/>
              </a:rPr>
              <a:t> </a:t>
            </a:r>
            <a:r>
              <a:rPr sz="2100" spc="50" dirty="0">
                <a:solidFill>
                  <a:srgbClr val="333333"/>
                </a:solidFill>
                <a:latin typeface="Trebuchet MS"/>
                <a:cs typeface="Trebuchet MS"/>
              </a:rPr>
              <a:t>proxy Container</a:t>
            </a:r>
            <a:r>
              <a:rPr sz="2100" spc="-85" dirty="0">
                <a:solidFill>
                  <a:srgbClr val="333333"/>
                </a:solidFill>
                <a:latin typeface="Trebuchet MS"/>
                <a:cs typeface="Trebuchet MS"/>
              </a:rPr>
              <a:t> </a:t>
            </a:r>
            <a:r>
              <a:rPr sz="2100" spc="55" dirty="0">
                <a:solidFill>
                  <a:srgbClr val="333333"/>
                </a:solidFill>
                <a:latin typeface="Trebuchet MS"/>
                <a:cs typeface="Trebuchet MS"/>
              </a:rPr>
              <a:t>image</a:t>
            </a:r>
            <a:r>
              <a:rPr sz="2100" spc="-80" dirty="0">
                <a:solidFill>
                  <a:srgbClr val="333333"/>
                </a:solidFill>
                <a:latin typeface="Trebuchet MS"/>
                <a:cs typeface="Trebuchet MS"/>
              </a:rPr>
              <a:t> </a:t>
            </a:r>
            <a:r>
              <a:rPr sz="2100" spc="-10" dirty="0">
                <a:solidFill>
                  <a:srgbClr val="333333"/>
                </a:solidFill>
                <a:latin typeface="Trebuchet MS"/>
                <a:cs typeface="Trebuchet MS"/>
              </a:rPr>
              <a:t>registry</a:t>
            </a:r>
            <a:endParaRPr sz="2100">
              <a:latin typeface="Trebuchet MS"/>
              <a:cs typeface="Trebuchet MS"/>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BEST</a:t>
            </a:r>
            <a:r>
              <a:rPr spc="-110" dirty="0"/>
              <a:t> </a:t>
            </a:r>
            <a:r>
              <a:rPr spc="-105" dirty="0"/>
              <a:t>PRACTICES</a:t>
            </a:r>
            <a:r>
              <a:rPr spc="-135" dirty="0"/>
              <a:t> </a:t>
            </a:r>
            <a:r>
              <a:rPr spc="-75" dirty="0"/>
              <a:t>FOR</a:t>
            </a:r>
            <a:r>
              <a:rPr spc="-125" dirty="0"/>
              <a:t> </a:t>
            </a:r>
            <a:r>
              <a:rPr spc="-70" dirty="0"/>
              <a:t>YOUR</a:t>
            </a:r>
            <a:r>
              <a:rPr spc="-120" dirty="0"/>
              <a:t> </a:t>
            </a:r>
            <a:r>
              <a:rPr spc="-70" dirty="0"/>
              <a:t>DESCRIPTORS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8201659" cy="4502150"/>
          </a:xfrm>
          <a:prstGeom prst="rect">
            <a:avLst/>
          </a:prstGeom>
        </p:spPr>
        <p:txBody>
          <a:bodyPr vert="horz" wrap="square" lIns="0" tIns="197485" rIns="0" bIns="0" rtlCol="0">
            <a:spAutoFit/>
          </a:bodyPr>
          <a:lstStyle/>
          <a:p>
            <a:pPr marL="12700">
              <a:lnSpc>
                <a:spcPct val="100000"/>
              </a:lnSpc>
              <a:spcBef>
                <a:spcPts val="1555"/>
              </a:spcBef>
            </a:pPr>
            <a:r>
              <a:rPr sz="2100" spc="110" dirty="0">
                <a:solidFill>
                  <a:srgbClr val="333333"/>
                </a:solidFill>
                <a:latin typeface="Trebuchet MS"/>
                <a:cs typeface="Trebuchet MS"/>
              </a:rPr>
              <a:t>Use</a:t>
            </a:r>
            <a:r>
              <a:rPr sz="2100" spc="-85" dirty="0">
                <a:solidFill>
                  <a:srgbClr val="333333"/>
                </a:solidFill>
                <a:latin typeface="Trebuchet MS"/>
                <a:cs typeface="Trebuchet MS"/>
              </a:rPr>
              <a:t> </a:t>
            </a:r>
            <a:r>
              <a:rPr sz="2100" spc="150" dirty="0">
                <a:solidFill>
                  <a:srgbClr val="ED2137"/>
                </a:solidFill>
                <a:latin typeface="Tahoma"/>
                <a:cs typeface="Tahoma"/>
              </a:rPr>
              <a:t>Deployments</a:t>
            </a:r>
            <a:endParaRPr sz="2100">
              <a:latin typeface="Tahoma"/>
              <a:cs typeface="Tahoma"/>
            </a:endParaRPr>
          </a:p>
          <a:p>
            <a:pPr marL="12700" marR="1347470">
              <a:lnSpc>
                <a:spcPct val="154800"/>
              </a:lnSpc>
              <a:spcBef>
                <a:spcPts val="75"/>
              </a:spcBef>
              <a:tabLst>
                <a:tab pos="1355725" algn="l"/>
              </a:tabLst>
            </a:pPr>
            <a:r>
              <a:rPr sz="2100" spc="50" dirty="0">
                <a:solidFill>
                  <a:srgbClr val="333333"/>
                </a:solidFill>
                <a:latin typeface="Trebuchet MS"/>
                <a:cs typeface="Trebuchet MS"/>
              </a:rPr>
              <a:t>Configure</a:t>
            </a:r>
            <a:r>
              <a:rPr sz="2100" spc="-80" dirty="0">
                <a:solidFill>
                  <a:srgbClr val="333333"/>
                </a:solidFill>
                <a:latin typeface="Trebuchet MS"/>
                <a:cs typeface="Trebuchet MS"/>
              </a:rPr>
              <a:t> </a:t>
            </a:r>
            <a:r>
              <a:rPr sz="2100" spc="225" dirty="0">
                <a:solidFill>
                  <a:srgbClr val="ED2137"/>
                </a:solidFill>
                <a:latin typeface="Tahoma"/>
                <a:cs typeface="Tahoma"/>
              </a:rPr>
              <a:t>Startup</a:t>
            </a:r>
            <a:r>
              <a:rPr sz="2100" spc="225" dirty="0">
                <a:solidFill>
                  <a:srgbClr val="333333"/>
                </a:solidFill>
                <a:latin typeface="Trebuchet MS"/>
                <a:cs typeface="Trebuchet MS"/>
              </a:rPr>
              <a:t>,</a:t>
            </a:r>
            <a:r>
              <a:rPr sz="2100" spc="-75" dirty="0">
                <a:solidFill>
                  <a:srgbClr val="333333"/>
                </a:solidFill>
                <a:latin typeface="Trebuchet MS"/>
                <a:cs typeface="Trebuchet MS"/>
              </a:rPr>
              <a:t> </a:t>
            </a:r>
            <a:r>
              <a:rPr sz="2100" spc="225" dirty="0">
                <a:solidFill>
                  <a:srgbClr val="ED2137"/>
                </a:solidFill>
                <a:latin typeface="Tahoma"/>
                <a:cs typeface="Tahoma"/>
              </a:rPr>
              <a:t>Readiness</a:t>
            </a:r>
            <a:r>
              <a:rPr sz="2100" spc="-105" dirty="0">
                <a:solidFill>
                  <a:srgbClr val="ED2137"/>
                </a:solidFill>
                <a:latin typeface="Tahoma"/>
                <a:cs typeface="Tahoma"/>
              </a:rPr>
              <a:t> </a:t>
            </a:r>
            <a:r>
              <a:rPr sz="2100" spc="100" dirty="0">
                <a:solidFill>
                  <a:srgbClr val="333333"/>
                </a:solidFill>
                <a:latin typeface="Trebuchet MS"/>
                <a:cs typeface="Trebuchet MS"/>
              </a:rPr>
              <a:t>and</a:t>
            </a:r>
            <a:r>
              <a:rPr sz="2100" spc="-75" dirty="0">
                <a:solidFill>
                  <a:srgbClr val="333333"/>
                </a:solidFill>
                <a:latin typeface="Trebuchet MS"/>
                <a:cs typeface="Trebuchet MS"/>
              </a:rPr>
              <a:t> </a:t>
            </a:r>
            <a:r>
              <a:rPr sz="2100" spc="280" dirty="0">
                <a:solidFill>
                  <a:srgbClr val="ED2137"/>
                </a:solidFill>
                <a:latin typeface="Tahoma"/>
                <a:cs typeface="Tahoma"/>
              </a:rPr>
              <a:t>Liveness</a:t>
            </a:r>
            <a:r>
              <a:rPr sz="2100" spc="-105" dirty="0">
                <a:solidFill>
                  <a:srgbClr val="ED2137"/>
                </a:solidFill>
                <a:latin typeface="Tahoma"/>
                <a:cs typeface="Tahoma"/>
              </a:rPr>
              <a:t> </a:t>
            </a:r>
            <a:r>
              <a:rPr sz="2100" spc="80" dirty="0">
                <a:solidFill>
                  <a:srgbClr val="333333"/>
                </a:solidFill>
                <a:latin typeface="Trebuchet MS"/>
                <a:cs typeface="Trebuchet MS"/>
              </a:rPr>
              <a:t>probes </a:t>
            </a:r>
            <a:r>
              <a:rPr sz="2100" spc="110" dirty="0">
                <a:solidFill>
                  <a:srgbClr val="333333"/>
                </a:solidFill>
                <a:latin typeface="Trebuchet MS"/>
                <a:cs typeface="Trebuchet MS"/>
              </a:rPr>
              <a:t>Use</a:t>
            </a:r>
            <a:r>
              <a:rPr sz="2100" spc="-85" dirty="0">
                <a:solidFill>
                  <a:srgbClr val="333333"/>
                </a:solidFill>
                <a:latin typeface="Trebuchet MS"/>
                <a:cs typeface="Trebuchet MS"/>
              </a:rPr>
              <a:t> </a:t>
            </a:r>
            <a:r>
              <a:rPr sz="2100" spc="455" dirty="0">
                <a:solidFill>
                  <a:srgbClr val="ED2137"/>
                </a:solidFill>
                <a:latin typeface="Tahoma"/>
                <a:cs typeface="Tahoma"/>
              </a:rPr>
              <a:t>Init</a:t>
            </a:r>
            <a:r>
              <a:rPr sz="2100" dirty="0">
                <a:solidFill>
                  <a:srgbClr val="ED2137"/>
                </a:solidFill>
                <a:latin typeface="Tahoma"/>
                <a:cs typeface="Tahoma"/>
              </a:rPr>
              <a:t>	</a:t>
            </a:r>
            <a:r>
              <a:rPr sz="2100" spc="265" dirty="0">
                <a:solidFill>
                  <a:srgbClr val="ED2137"/>
                </a:solidFill>
                <a:latin typeface="Tahoma"/>
                <a:cs typeface="Tahoma"/>
              </a:rPr>
              <a:t>Containers</a:t>
            </a:r>
            <a:endParaRPr sz="2100">
              <a:latin typeface="Tahoma"/>
              <a:cs typeface="Tahoma"/>
            </a:endParaRPr>
          </a:p>
          <a:p>
            <a:pPr marL="12700">
              <a:lnSpc>
                <a:spcPct val="100000"/>
              </a:lnSpc>
              <a:spcBef>
                <a:spcPts val="1455"/>
              </a:spcBef>
            </a:pPr>
            <a:r>
              <a:rPr sz="2100" dirty="0">
                <a:solidFill>
                  <a:srgbClr val="333333"/>
                </a:solidFill>
                <a:latin typeface="Trebuchet MS"/>
                <a:cs typeface="Trebuchet MS"/>
              </a:rPr>
              <a:t>Think</a:t>
            </a:r>
            <a:r>
              <a:rPr sz="2100" spc="40" dirty="0">
                <a:solidFill>
                  <a:srgbClr val="333333"/>
                </a:solidFill>
                <a:latin typeface="Trebuchet MS"/>
                <a:cs typeface="Trebuchet MS"/>
              </a:rPr>
              <a:t> </a:t>
            </a:r>
            <a:r>
              <a:rPr sz="2100" spc="-10" dirty="0">
                <a:solidFill>
                  <a:srgbClr val="333333"/>
                </a:solidFill>
                <a:latin typeface="Trebuchet MS"/>
                <a:cs typeface="Trebuchet MS"/>
              </a:rPr>
              <a:t>twice</a:t>
            </a:r>
            <a:r>
              <a:rPr sz="2100" spc="40" dirty="0">
                <a:solidFill>
                  <a:srgbClr val="333333"/>
                </a:solidFill>
                <a:latin typeface="Trebuchet MS"/>
                <a:cs typeface="Trebuchet MS"/>
              </a:rPr>
              <a:t> </a:t>
            </a:r>
            <a:r>
              <a:rPr sz="2100" dirty="0">
                <a:solidFill>
                  <a:srgbClr val="333333"/>
                </a:solidFill>
                <a:latin typeface="Trebuchet MS"/>
                <a:cs typeface="Trebuchet MS"/>
              </a:rPr>
              <a:t>before</a:t>
            </a:r>
            <a:r>
              <a:rPr sz="2100" spc="45" dirty="0">
                <a:solidFill>
                  <a:srgbClr val="333333"/>
                </a:solidFill>
                <a:latin typeface="Trebuchet MS"/>
                <a:cs typeface="Trebuchet MS"/>
              </a:rPr>
              <a:t> </a:t>
            </a:r>
            <a:r>
              <a:rPr sz="2100" spc="75" dirty="0">
                <a:solidFill>
                  <a:srgbClr val="333333"/>
                </a:solidFill>
                <a:latin typeface="Trebuchet MS"/>
                <a:cs typeface="Trebuchet MS"/>
              </a:rPr>
              <a:t>making</a:t>
            </a:r>
            <a:r>
              <a:rPr sz="2100" spc="40" dirty="0">
                <a:solidFill>
                  <a:srgbClr val="333333"/>
                </a:solidFill>
                <a:latin typeface="Trebuchet MS"/>
                <a:cs typeface="Trebuchet MS"/>
              </a:rPr>
              <a:t> </a:t>
            </a:r>
            <a:r>
              <a:rPr sz="2100" dirty="0">
                <a:solidFill>
                  <a:srgbClr val="333333"/>
                </a:solidFill>
                <a:latin typeface="Trebuchet MS"/>
                <a:cs typeface="Trebuchet MS"/>
              </a:rPr>
              <a:t>multi-container</a:t>
            </a:r>
            <a:r>
              <a:rPr sz="2100" spc="45" dirty="0">
                <a:solidFill>
                  <a:srgbClr val="333333"/>
                </a:solidFill>
                <a:latin typeface="Trebuchet MS"/>
                <a:cs typeface="Trebuchet MS"/>
              </a:rPr>
              <a:t> </a:t>
            </a:r>
            <a:r>
              <a:rPr sz="2100" spc="130" dirty="0">
                <a:solidFill>
                  <a:srgbClr val="ED2137"/>
                </a:solidFill>
                <a:latin typeface="Tahoma"/>
                <a:cs typeface="Tahoma"/>
              </a:rPr>
              <a:t>Pods</a:t>
            </a:r>
            <a:endParaRPr sz="2100">
              <a:latin typeface="Tahoma"/>
              <a:cs typeface="Tahoma"/>
            </a:endParaRPr>
          </a:p>
          <a:p>
            <a:pPr marL="12700">
              <a:lnSpc>
                <a:spcPct val="100000"/>
              </a:lnSpc>
              <a:spcBef>
                <a:spcPts val="1380"/>
              </a:spcBef>
            </a:pPr>
            <a:r>
              <a:rPr sz="2100" dirty="0">
                <a:solidFill>
                  <a:srgbClr val="333333"/>
                </a:solidFill>
                <a:latin typeface="Trebuchet MS"/>
                <a:cs typeface="Trebuchet MS"/>
              </a:rPr>
              <a:t>Specify</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285" dirty="0">
                <a:solidFill>
                  <a:srgbClr val="ED2137"/>
                </a:solidFill>
                <a:latin typeface="Tahoma"/>
                <a:cs typeface="Tahoma"/>
              </a:rPr>
              <a:t>ImagePullPolicy</a:t>
            </a:r>
            <a:endParaRPr sz="2100">
              <a:latin typeface="Tahoma"/>
              <a:cs typeface="Tahoma"/>
            </a:endParaRPr>
          </a:p>
          <a:p>
            <a:pPr marL="12700">
              <a:lnSpc>
                <a:spcPct val="100000"/>
              </a:lnSpc>
              <a:spcBef>
                <a:spcPts val="1380"/>
              </a:spcBef>
            </a:pPr>
            <a:r>
              <a:rPr sz="2100" dirty="0">
                <a:solidFill>
                  <a:srgbClr val="333333"/>
                </a:solidFill>
                <a:latin typeface="Trebuchet MS"/>
                <a:cs typeface="Trebuchet MS"/>
              </a:rPr>
              <a:t>Specify</a:t>
            </a:r>
            <a:r>
              <a:rPr sz="2100" spc="-35" dirty="0">
                <a:solidFill>
                  <a:srgbClr val="333333"/>
                </a:solidFill>
                <a:latin typeface="Trebuchet MS"/>
                <a:cs typeface="Trebuchet MS"/>
              </a:rPr>
              <a:t> </a:t>
            </a:r>
            <a:r>
              <a:rPr sz="2100" spc="65" dirty="0">
                <a:solidFill>
                  <a:srgbClr val="333333"/>
                </a:solidFill>
                <a:latin typeface="Trebuchet MS"/>
                <a:cs typeface="Trebuchet MS"/>
              </a:rPr>
              <a:t>resources</a:t>
            </a:r>
            <a:r>
              <a:rPr sz="2100" spc="-35" dirty="0">
                <a:solidFill>
                  <a:srgbClr val="333333"/>
                </a:solidFill>
                <a:latin typeface="Trebuchet MS"/>
                <a:cs typeface="Trebuchet MS"/>
              </a:rPr>
              <a:t> </a:t>
            </a:r>
            <a:r>
              <a:rPr sz="2100" dirty="0">
                <a:solidFill>
                  <a:srgbClr val="333333"/>
                </a:solidFill>
                <a:latin typeface="Trebuchet MS"/>
                <a:cs typeface="Trebuchet MS"/>
              </a:rPr>
              <a:t>allocations</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spc="-30" dirty="0">
                <a:solidFill>
                  <a:srgbClr val="333333"/>
                </a:solidFill>
                <a:latin typeface="Trebuchet MS"/>
                <a:cs typeface="Trebuchet MS"/>
              </a:rPr>
              <a:t>limits: </a:t>
            </a:r>
            <a:r>
              <a:rPr sz="2100" spc="210" dirty="0">
                <a:solidFill>
                  <a:srgbClr val="ED2137"/>
                </a:solidFill>
                <a:latin typeface="Tahoma"/>
                <a:cs typeface="Tahoma"/>
              </a:rPr>
              <a:t>Requests</a:t>
            </a:r>
            <a:r>
              <a:rPr sz="2100" spc="-60" dirty="0">
                <a:solidFill>
                  <a:srgbClr val="ED2137"/>
                </a:solidFill>
                <a:latin typeface="Tahoma"/>
                <a:cs typeface="Tahoma"/>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spc="350" dirty="0">
                <a:solidFill>
                  <a:srgbClr val="ED2137"/>
                </a:solidFill>
                <a:latin typeface="Tahoma"/>
                <a:cs typeface="Tahoma"/>
              </a:rPr>
              <a:t>Limits</a:t>
            </a:r>
            <a:endParaRPr sz="2100">
              <a:latin typeface="Tahoma"/>
              <a:cs typeface="Tahoma"/>
            </a:endParaRPr>
          </a:p>
          <a:p>
            <a:pPr marL="12700">
              <a:lnSpc>
                <a:spcPct val="100000"/>
              </a:lnSpc>
              <a:spcBef>
                <a:spcPts val="1455"/>
              </a:spcBef>
            </a:pPr>
            <a:r>
              <a:rPr sz="2100" spc="110" dirty="0">
                <a:solidFill>
                  <a:srgbClr val="333333"/>
                </a:solidFill>
                <a:latin typeface="Trebuchet MS"/>
                <a:cs typeface="Trebuchet MS"/>
              </a:rPr>
              <a:t>Use</a:t>
            </a:r>
            <a:r>
              <a:rPr sz="2100" spc="-90" dirty="0">
                <a:solidFill>
                  <a:srgbClr val="333333"/>
                </a:solidFill>
                <a:latin typeface="Trebuchet MS"/>
                <a:cs typeface="Trebuchet MS"/>
              </a:rPr>
              <a:t> </a:t>
            </a:r>
            <a:r>
              <a:rPr sz="2100" spc="385" dirty="0">
                <a:solidFill>
                  <a:srgbClr val="ED2137"/>
                </a:solidFill>
                <a:latin typeface="Tahoma"/>
                <a:cs typeface="Tahoma"/>
              </a:rPr>
              <a:t>labels</a:t>
            </a:r>
            <a:r>
              <a:rPr sz="2100" spc="-105" dirty="0">
                <a:solidFill>
                  <a:srgbClr val="ED2137"/>
                </a:solidFill>
                <a:latin typeface="Tahoma"/>
                <a:cs typeface="Tahoma"/>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spc="265" dirty="0">
                <a:solidFill>
                  <a:srgbClr val="ED2137"/>
                </a:solidFill>
                <a:latin typeface="Tahoma"/>
                <a:cs typeface="Tahoma"/>
              </a:rPr>
              <a:t>annotations</a:t>
            </a:r>
            <a:endParaRPr sz="2100">
              <a:latin typeface="Tahoma"/>
              <a:cs typeface="Tahoma"/>
            </a:endParaRPr>
          </a:p>
          <a:p>
            <a:pPr marL="12700">
              <a:lnSpc>
                <a:spcPct val="100000"/>
              </a:lnSpc>
              <a:spcBef>
                <a:spcPts val="1380"/>
              </a:spcBef>
            </a:pPr>
            <a:r>
              <a:rPr sz="2100" spc="110" dirty="0">
                <a:solidFill>
                  <a:srgbClr val="333333"/>
                </a:solidFill>
                <a:latin typeface="Trebuchet MS"/>
                <a:cs typeface="Trebuchet MS"/>
              </a:rPr>
              <a:t>Use</a:t>
            </a:r>
            <a:r>
              <a:rPr sz="2100" spc="-7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70" dirty="0">
                <a:solidFill>
                  <a:srgbClr val="333333"/>
                </a:solidFill>
                <a:latin typeface="Trebuchet MS"/>
                <a:cs typeface="Trebuchet MS"/>
              </a:rPr>
              <a:t> </a:t>
            </a:r>
            <a:r>
              <a:rPr sz="2100" spc="-10" dirty="0">
                <a:solidFill>
                  <a:srgbClr val="333333"/>
                </a:solidFill>
                <a:latin typeface="Trebuchet MS"/>
                <a:cs typeface="Trebuchet MS"/>
              </a:rPr>
              <a:t>ASAP!</a:t>
            </a:r>
            <a:endParaRPr sz="2100">
              <a:latin typeface="Trebuchet MS"/>
              <a:cs typeface="Trebuchet MS"/>
            </a:endParaRPr>
          </a:p>
          <a:p>
            <a:pPr marL="12700">
              <a:lnSpc>
                <a:spcPct val="100000"/>
              </a:lnSpc>
              <a:spcBef>
                <a:spcPts val="1230"/>
              </a:spcBef>
            </a:pPr>
            <a:r>
              <a:rPr sz="2100" spc="60" dirty="0">
                <a:solidFill>
                  <a:srgbClr val="333333"/>
                </a:solidFill>
                <a:latin typeface="Trebuchet MS"/>
                <a:cs typeface="Trebuchet MS"/>
              </a:rPr>
              <a:t>Your</a:t>
            </a:r>
            <a:r>
              <a:rPr sz="2100" spc="-15" dirty="0">
                <a:solidFill>
                  <a:srgbClr val="333333"/>
                </a:solidFill>
                <a:latin typeface="Trebuchet MS"/>
                <a:cs typeface="Trebuchet MS"/>
              </a:rPr>
              <a:t> </a:t>
            </a:r>
            <a:r>
              <a:rPr sz="2100" dirty="0">
                <a:solidFill>
                  <a:srgbClr val="333333"/>
                </a:solidFill>
                <a:latin typeface="Trebuchet MS"/>
                <a:cs typeface="Trebuchet MS"/>
              </a:rPr>
              <a:t>descriptors</a:t>
            </a:r>
            <a:r>
              <a:rPr sz="2100" spc="-15" dirty="0">
                <a:solidFill>
                  <a:srgbClr val="333333"/>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spc="60" dirty="0">
                <a:solidFill>
                  <a:srgbClr val="333333"/>
                </a:solidFill>
                <a:latin typeface="Trebuchet MS"/>
                <a:cs typeface="Trebuchet MS"/>
              </a:rPr>
              <a:t>also</a:t>
            </a:r>
            <a:r>
              <a:rPr sz="2100" spc="-15" dirty="0">
                <a:solidFill>
                  <a:srgbClr val="333333"/>
                </a:solidFill>
                <a:latin typeface="Trebuchet MS"/>
                <a:cs typeface="Trebuchet MS"/>
              </a:rPr>
              <a:t> </a:t>
            </a:r>
            <a:r>
              <a:rPr sz="2100" dirty="0">
                <a:solidFill>
                  <a:srgbClr val="333333"/>
                </a:solidFill>
                <a:latin typeface="Trebuchet MS"/>
                <a:cs typeface="Trebuchet MS"/>
              </a:rPr>
              <a:t>code,</a:t>
            </a:r>
            <a:r>
              <a:rPr sz="2100" spc="-15" dirty="0">
                <a:solidFill>
                  <a:srgbClr val="333333"/>
                </a:solidFill>
                <a:latin typeface="Trebuchet MS"/>
                <a:cs typeface="Trebuchet MS"/>
              </a:rPr>
              <a:t> </a:t>
            </a:r>
            <a:r>
              <a:rPr sz="2100" spc="50" dirty="0">
                <a:solidFill>
                  <a:srgbClr val="333333"/>
                </a:solidFill>
                <a:latin typeface="Trebuchet MS"/>
                <a:cs typeface="Trebuchet MS"/>
              </a:rPr>
              <a:t>put</a:t>
            </a:r>
            <a:r>
              <a:rPr sz="2100" spc="-15" dirty="0">
                <a:solidFill>
                  <a:srgbClr val="333333"/>
                </a:solidFill>
                <a:latin typeface="Trebuchet MS"/>
                <a:cs typeface="Trebuchet MS"/>
              </a:rPr>
              <a:t> </a:t>
            </a:r>
            <a:r>
              <a:rPr sz="2100" spc="60" dirty="0">
                <a:solidFill>
                  <a:srgbClr val="333333"/>
                </a:solidFill>
                <a:latin typeface="Trebuchet MS"/>
                <a:cs typeface="Trebuchet MS"/>
              </a:rPr>
              <a:t>them</a:t>
            </a:r>
            <a:r>
              <a:rPr sz="2100" spc="-15" dirty="0">
                <a:solidFill>
                  <a:srgbClr val="333333"/>
                </a:solidFill>
                <a:latin typeface="Trebuchet MS"/>
                <a:cs typeface="Trebuchet MS"/>
              </a:rPr>
              <a:t> </a:t>
            </a:r>
            <a:r>
              <a:rPr sz="2100" dirty="0">
                <a:solidFill>
                  <a:srgbClr val="333333"/>
                </a:solidFill>
                <a:latin typeface="Trebuchet MS"/>
                <a:cs typeface="Trebuchet MS"/>
              </a:rPr>
              <a:t>in</a:t>
            </a:r>
            <a:r>
              <a:rPr sz="2100" spc="-10" dirty="0">
                <a:solidFill>
                  <a:srgbClr val="333333"/>
                </a:solidFill>
                <a:latin typeface="Trebuchet MS"/>
                <a:cs typeface="Trebuchet MS"/>
              </a:rPr>
              <a:t> </a:t>
            </a:r>
            <a:r>
              <a:rPr sz="2100" spc="-75" dirty="0">
                <a:solidFill>
                  <a:srgbClr val="333333"/>
                </a:solidFill>
                <a:latin typeface="Trebuchet MS"/>
                <a:cs typeface="Trebuchet MS"/>
              </a:rPr>
              <a:t>git!</a:t>
            </a:r>
            <a:r>
              <a:rPr sz="2100" spc="-15" dirty="0">
                <a:solidFill>
                  <a:srgbClr val="333333"/>
                </a:solidFill>
                <a:latin typeface="Trebuchet MS"/>
                <a:cs typeface="Trebuchet MS"/>
              </a:rPr>
              <a:t> </a:t>
            </a:r>
            <a:r>
              <a:rPr sz="2100" spc="-10" dirty="0">
                <a:solidFill>
                  <a:srgbClr val="333333"/>
                </a:solidFill>
                <a:latin typeface="Trebuchet MS"/>
                <a:cs typeface="Trebuchet MS"/>
              </a:rPr>
              <a:t>(declarative</a:t>
            </a:r>
            <a:r>
              <a:rPr sz="2100" spc="-15" dirty="0">
                <a:solidFill>
                  <a:srgbClr val="333333"/>
                </a:solidFill>
                <a:latin typeface="Trebuchet MS"/>
                <a:cs typeface="Trebuchet MS"/>
              </a:rPr>
              <a:t> </a:t>
            </a:r>
            <a:r>
              <a:rPr sz="2100" spc="45" dirty="0">
                <a:solidFill>
                  <a:srgbClr val="333333"/>
                </a:solidFill>
                <a:latin typeface="Trebuchet MS"/>
                <a:cs typeface="Trebuchet MS"/>
              </a:rPr>
              <a:t>mode)</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47949"/>
            <a:ext cx="95250" cy="95249"/>
          </a:xfrm>
          <a:prstGeom prst="rect">
            <a:avLst/>
          </a:prstGeom>
        </p:spPr>
      </p:pic>
      <p:pic>
        <p:nvPicPr>
          <p:cNvPr id="7" name="object 7"/>
          <p:cNvPicPr/>
          <p:nvPr/>
        </p:nvPicPr>
        <p:blipFill>
          <a:blip r:embed="rId2" cstate="print"/>
          <a:stretch>
            <a:fillRect/>
          </a:stretch>
        </p:blipFill>
        <p:spPr>
          <a:xfrm>
            <a:off x="933449" y="3152774"/>
            <a:ext cx="95250" cy="95249"/>
          </a:xfrm>
          <a:prstGeom prst="rect">
            <a:avLst/>
          </a:prstGeom>
        </p:spPr>
      </p:pic>
      <p:pic>
        <p:nvPicPr>
          <p:cNvPr id="8" name="object 8"/>
          <p:cNvPicPr/>
          <p:nvPr/>
        </p:nvPicPr>
        <p:blipFill>
          <a:blip r:embed="rId2" cstate="print"/>
          <a:stretch>
            <a:fillRect/>
          </a:stretch>
        </p:blipFill>
        <p:spPr>
          <a:xfrm>
            <a:off x="933449" y="3648074"/>
            <a:ext cx="95250" cy="95249"/>
          </a:xfrm>
          <a:prstGeom prst="rect">
            <a:avLst/>
          </a:prstGeom>
        </p:spPr>
      </p:pic>
      <p:pic>
        <p:nvPicPr>
          <p:cNvPr id="9" name="object 9"/>
          <p:cNvPicPr/>
          <p:nvPr/>
        </p:nvPicPr>
        <p:blipFill>
          <a:blip r:embed="rId2" cstate="print"/>
          <a:stretch>
            <a:fillRect/>
          </a:stretch>
        </p:blipFill>
        <p:spPr>
          <a:xfrm>
            <a:off x="933449" y="4143374"/>
            <a:ext cx="95250" cy="95249"/>
          </a:xfrm>
          <a:prstGeom prst="rect">
            <a:avLst/>
          </a:prstGeom>
        </p:spPr>
      </p:pic>
      <p:pic>
        <p:nvPicPr>
          <p:cNvPr id="10" name="object 10"/>
          <p:cNvPicPr/>
          <p:nvPr/>
        </p:nvPicPr>
        <p:blipFill>
          <a:blip r:embed="rId2" cstate="print"/>
          <a:stretch>
            <a:fillRect/>
          </a:stretch>
        </p:blipFill>
        <p:spPr>
          <a:xfrm>
            <a:off x="933449" y="4648199"/>
            <a:ext cx="95250" cy="95249"/>
          </a:xfrm>
          <a:prstGeom prst="rect">
            <a:avLst/>
          </a:prstGeom>
        </p:spPr>
      </p:pic>
      <p:pic>
        <p:nvPicPr>
          <p:cNvPr id="11" name="object 11"/>
          <p:cNvPicPr/>
          <p:nvPr/>
        </p:nvPicPr>
        <p:blipFill>
          <a:blip r:embed="rId2" cstate="print"/>
          <a:stretch>
            <a:fillRect/>
          </a:stretch>
        </p:blipFill>
        <p:spPr>
          <a:xfrm>
            <a:off x="933449" y="5143499"/>
            <a:ext cx="95250" cy="95249"/>
          </a:xfrm>
          <a:prstGeom prst="rect">
            <a:avLst/>
          </a:prstGeom>
        </p:spPr>
      </p:pic>
      <p:pic>
        <p:nvPicPr>
          <p:cNvPr id="12" name="object 12"/>
          <p:cNvPicPr/>
          <p:nvPr/>
        </p:nvPicPr>
        <p:blipFill>
          <a:blip r:embed="rId2" cstate="print"/>
          <a:stretch>
            <a:fillRect/>
          </a:stretch>
        </p:blipFill>
        <p:spPr>
          <a:xfrm>
            <a:off x="933449" y="5619749"/>
            <a:ext cx="95250" cy="95249"/>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45" dirty="0"/>
              <a:t> </a:t>
            </a:r>
            <a:r>
              <a:rPr spc="85" dirty="0"/>
              <a:t>AND</a:t>
            </a:r>
            <a:r>
              <a:rPr spc="-45" dirty="0"/>
              <a:t> </a:t>
            </a:r>
            <a:r>
              <a:rPr spc="-65" dirty="0"/>
              <a:t>SECURITY</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sp>
        <p:nvSpPr>
          <p:cNvPr id="5" name="object 5"/>
          <p:cNvSpPr txBox="1"/>
          <p:nvPr/>
        </p:nvSpPr>
        <p:spPr>
          <a:xfrm>
            <a:off x="796924" y="1511300"/>
            <a:ext cx="10563225" cy="1364615"/>
          </a:xfrm>
          <a:prstGeom prst="rect">
            <a:avLst/>
          </a:prstGeom>
        </p:spPr>
        <p:txBody>
          <a:bodyPr vert="horz" wrap="square" lIns="0" tIns="12700" rIns="0" bIns="0" rtlCol="0">
            <a:spAutoFit/>
          </a:bodyPr>
          <a:lstStyle/>
          <a:p>
            <a:pPr marL="12700">
              <a:lnSpc>
                <a:spcPct val="100000"/>
              </a:lnSpc>
              <a:spcBef>
                <a:spcPts val="100"/>
              </a:spcBef>
            </a:pPr>
            <a:r>
              <a:rPr sz="2100" spc="60" dirty="0">
                <a:solidFill>
                  <a:srgbClr val="333333"/>
                </a:solidFill>
                <a:latin typeface="Trebuchet MS"/>
                <a:cs typeface="Trebuchet MS"/>
              </a:rPr>
              <a:t>Kubernetes</a:t>
            </a:r>
            <a:r>
              <a:rPr sz="2100" spc="-10" dirty="0">
                <a:solidFill>
                  <a:srgbClr val="333333"/>
                </a:solidFill>
                <a:latin typeface="Trebuchet MS"/>
                <a:cs typeface="Trebuchet MS"/>
              </a:rPr>
              <a:t> </a:t>
            </a:r>
            <a:r>
              <a:rPr sz="2100" dirty="0">
                <a:solidFill>
                  <a:srgbClr val="333333"/>
                </a:solidFill>
                <a:latin typeface="Trebuchet MS"/>
                <a:cs typeface="Trebuchet MS"/>
              </a:rPr>
              <a:t>popularity</a:t>
            </a:r>
            <a:r>
              <a:rPr sz="2100" spc="-10" dirty="0">
                <a:solidFill>
                  <a:srgbClr val="333333"/>
                </a:solidFill>
                <a:latin typeface="Trebuchet MS"/>
                <a:cs typeface="Trebuchet MS"/>
              </a:rPr>
              <a:t> </a:t>
            </a:r>
            <a:r>
              <a:rPr sz="2100" dirty="0">
                <a:solidFill>
                  <a:srgbClr val="333333"/>
                </a:solidFill>
                <a:latin typeface="Trebuchet MS"/>
                <a:cs typeface="Trebuchet MS"/>
              </a:rPr>
              <a:t>increases</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65" dirty="0">
                <a:solidFill>
                  <a:srgbClr val="333333"/>
                </a:solidFill>
                <a:latin typeface="Trebuchet MS"/>
                <a:cs typeface="Trebuchet MS"/>
              </a:rPr>
              <a:t>need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spc="50" dirty="0">
                <a:solidFill>
                  <a:srgbClr val="333333"/>
                </a:solidFill>
                <a:latin typeface="Trebuchet MS"/>
                <a:cs typeface="Trebuchet MS"/>
              </a:rPr>
              <a:t>secure</a:t>
            </a:r>
            <a:r>
              <a:rPr sz="2100" spc="-5" dirty="0">
                <a:solidFill>
                  <a:srgbClr val="333333"/>
                </a:solidFill>
                <a:latin typeface="Trebuchet MS"/>
                <a:cs typeface="Trebuchet MS"/>
              </a:rPr>
              <a:t> </a:t>
            </a:r>
            <a:r>
              <a:rPr sz="2100" spc="-140" dirty="0">
                <a:solidFill>
                  <a:srgbClr val="333333"/>
                </a:solidFill>
                <a:latin typeface="Trebuchet MS"/>
                <a:cs typeface="Trebuchet MS"/>
              </a:rPr>
              <a:t>it.</a:t>
            </a:r>
            <a:r>
              <a:rPr sz="2100" spc="-10" dirty="0">
                <a:solidFill>
                  <a:srgbClr val="333333"/>
                </a:solidFill>
                <a:latin typeface="Trebuchet MS"/>
                <a:cs typeface="Trebuchet MS"/>
              </a:rPr>
              <a:t> </a:t>
            </a:r>
            <a:r>
              <a:rPr sz="2100" spc="125" dirty="0">
                <a:solidFill>
                  <a:srgbClr val="333333"/>
                </a:solidFill>
                <a:latin typeface="Trebuchet MS"/>
                <a:cs typeface="Trebuchet MS"/>
              </a:rPr>
              <a:t>Some</a:t>
            </a:r>
            <a:r>
              <a:rPr sz="2100" spc="-10" dirty="0">
                <a:solidFill>
                  <a:srgbClr val="333333"/>
                </a:solidFill>
                <a:latin typeface="Trebuchet MS"/>
                <a:cs typeface="Trebuchet MS"/>
              </a:rPr>
              <a:t> </a:t>
            </a:r>
            <a:r>
              <a:rPr sz="2100" spc="65" dirty="0">
                <a:solidFill>
                  <a:srgbClr val="333333"/>
                </a:solidFill>
                <a:latin typeface="Trebuchet MS"/>
                <a:cs typeface="Trebuchet MS"/>
              </a:rPr>
              <a:t>resources</a:t>
            </a:r>
            <a:r>
              <a:rPr sz="2100" spc="-10" dirty="0">
                <a:solidFill>
                  <a:srgbClr val="333333"/>
                </a:solidFill>
                <a:latin typeface="Trebuchet MS"/>
                <a:cs typeface="Trebuchet MS"/>
              </a:rPr>
              <a:t> </a:t>
            </a:r>
            <a:r>
              <a:rPr sz="2100" dirty="0">
                <a:solidFill>
                  <a:srgbClr val="333333"/>
                </a:solidFill>
                <a:latin typeface="Trebuchet MS"/>
                <a:cs typeface="Trebuchet MS"/>
              </a:rPr>
              <a:t>that</a:t>
            </a:r>
            <a:r>
              <a:rPr sz="2100" spc="-10" dirty="0">
                <a:solidFill>
                  <a:srgbClr val="333333"/>
                </a:solidFill>
                <a:latin typeface="Trebuchet MS"/>
                <a:cs typeface="Trebuchet MS"/>
              </a:rPr>
              <a:t> </a:t>
            </a:r>
            <a:r>
              <a:rPr sz="2100" spc="50" dirty="0">
                <a:solidFill>
                  <a:srgbClr val="333333"/>
                </a:solidFill>
                <a:latin typeface="Trebuchet MS"/>
                <a:cs typeface="Trebuchet MS"/>
              </a:rPr>
              <a:t>can</a:t>
            </a:r>
            <a:r>
              <a:rPr sz="2100" spc="-10" dirty="0">
                <a:solidFill>
                  <a:srgbClr val="333333"/>
                </a:solidFill>
                <a:latin typeface="Trebuchet MS"/>
                <a:cs typeface="Trebuchet MS"/>
              </a:rPr>
              <a:t> help:</a:t>
            </a:r>
            <a:endParaRPr sz="2100">
              <a:latin typeface="Trebuchet MS"/>
              <a:cs typeface="Trebuchet MS"/>
            </a:endParaRPr>
          </a:p>
          <a:p>
            <a:pPr marL="393065">
              <a:lnSpc>
                <a:spcPct val="100000"/>
              </a:lnSpc>
              <a:spcBef>
                <a:spcPts val="1680"/>
              </a:spcBef>
            </a:pPr>
            <a:r>
              <a:rPr sz="2100" u="heavy" spc="60" dirty="0">
                <a:solidFill>
                  <a:srgbClr val="ED2137"/>
                </a:solidFill>
                <a:uFill>
                  <a:solidFill>
                    <a:srgbClr val="ED2137"/>
                  </a:solidFill>
                </a:uFill>
                <a:latin typeface="Trebuchet MS"/>
                <a:cs typeface="Trebuchet MS"/>
                <a:hlinkClick r:id="rId3"/>
              </a:rPr>
              <a:t>CIS</a:t>
            </a:r>
            <a:r>
              <a:rPr sz="2100" u="heavy" spc="-40" dirty="0">
                <a:solidFill>
                  <a:srgbClr val="ED2137"/>
                </a:solidFill>
                <a:uFill>
                  <a:solidFill>
                    <a:srgbClr val="ED2137"/>
                  </a:solidFill>
                </a:uFill>
                <a:latin typeface="Trebuchet MS"/>
                <a:cs typeface="Trebuchet MS"/>
                <a:hlinkClick r:id="rId3"/>
              </a:rPr>
              <a:t> </a:t>
            </a:r>
            <a:r>
              <a:rPr sz="2100" u="heavy" spc="50" dirty="0">
                <a:solidFill>
                  <a:srgbClr val="ED2137"/>
                </a:solidFill>
                <a:uFill>
                  <a:solidFill>
                    <a:srgbClr val="ED2137"/>
                  </a:solidFill>
                </a:uFill>
                <a:latin typeface="Trebuchet MS"/>
                <a:cs typeface="Trebuchet MS"/>
                <a:hlinkClick r:id="rId3"/>
              </a:rPr>
              <a:t>Benchmark</a:t>
            </a:r>
            <a:r>
              <a:rPr sz="2100" spc="50" dirty="0">
                <a:solidFill>
                  <a:srgbClr val="333333"/>
                </a:solidFill>
                <a:latin typeface="Trebuchet MS"/>
                <a:cs typeface="Trebuchet MS"/>
              </a:rPr>
              <a:t>:</a:t>
            </a:r>
            <a:r>
              <a:rPr sz="2100" spc="-35" dirty="0">
                <a:solidFill>
                  <a:srgbClr val="333333"/>
                </a:solidFill>
                <a:latin typeface="Trebuchet MS"/>
                <a:cs typeface="Trebuchet MS"/>
              </a:rPr>
              <a:t> </a:t>
            </a:r>
            <a:r>
              <a:rPr sz="2100" dirty="0">
                <a:solidFill>
                  <a:srgbClr val="333333"/>
                </a:solidFill>
                <a:latin typeface="Trebuchet MS"/>
                <a:cs typeface="Trebuchet MS"/>
              </a:rPr>
              <a:t>Security</a:t>
            </a:r>
            <a:r>
              <a:rPr sz="2100" spc="-35" dirty="0">
                <a:solidFill>
                  <a:srgbClr val="333333"/>
                </a:solidFill>
                <a:latin typeface="Trebuchet MS"/>
                <a:cs typeface="Trebuchet MS"/>
              </a:rPr>
              <a:t> </a:t>
            </a:r>
            <a:r>
              <a:rPr sz="2100" spc="45" dirty="0">
                <a:solidFill>
                  <a:srgbClr val="333333"/>
                </a:solidFill>
                <a:latin typeface="Trebuchet MS"/>
                <a:cs typeface="Trebuchet MS"/>
              </a:rPr>
              <a:t>Guide</a:t>
            </a:r>
            <a:endParaRPr sz="2100">
              <a:latin typeface="Trebuchet MS"/>
              <a:cs typeface="Trebuchet MS"/>
            </a:endParaRPr>
          </a:p>
          <a:p>
            <a:pPr marL="393065">
              <a:lnSpc>
                <a:spcPct val="100000"/>
              </a:lnSpc>
              <a:spcBef>
                <a:spcPts val="1305"/>
              </a:spcBef>
            </a:pPr>
            <a:r>
              <a:rPr sz="2100" u="heavy" spc="135" dirty="0">
                <a:solidFill>
                  <a:srgbClr val="ED2137"/>
                </a:solidFill>
                <a:uFill>
                  <a:solidFill>
                    <a:srgbClr val="ED2137"/>
                  </a:solidFill>
                </a:uFill>
                <a:latin typeface="Trebuchet MS"/>
                <a:cs typeface="Trebuchet MS"/>
                <a:hlinkClick r:id="rId4"/>
              </a:rPr>
              <a:t>OWASP</a:t>
            </a:r>
            <a:r>
              <a:rPr sz="2100" u="heavy" spc="-50" dirty="0">
                <a:solidFill>
                  <a:srgbClr val="ED2137"/>
                </a:solidFill>
                <a:uFill>
                  <a:solidFill>
                    <a:srgbClr val="ED2137"/>
                  </a:solidFill>
                </a:uFill>
                <a:latin typeface="Trebuchet MS"/>
                <a:cs typeface="Trebuchet MS"/>
                <a:hlinkClick r:id="rId4"/>
              </a:rPr>
              <a:t> </a:t>
            </a:r>
            <a:r>
              <a:rPr sz="2100" u="heavy" spc="60" dirty="0">
                <a:solidFill>
                  <a:srgbClr val="ED2137"/>
                </a:solidFill>
                <a:uFill>
                  <a:solidFill>
                    <a:srgbClr val="ED2137"/>
                  </a:solidFill>
                </a:uFill>
                <a:latin typeface="Trebuchet MS"/>
                <a:cs typeface="Trebuchet MS"/>
                <a:hlinkClick r:id="rId4"/>
              </a:rPr>
              <a:t>Kubernetes</a:t>
            </a:r>
            <a:r>
              <a:rPr sz="2100" u="heavy" spc="-50" dirty="0">
                <a:solidFill>
                  <a:srgbClr val="ED2137"/>
                </a:solidFill>
                <a:uFill>
                  <a:solidFill>
                    <a:srgbClr val="ED2137"/>
                  </a:solidFill>
                </a:uFill>
                <a:latin typeface="Trebuchet MS"/>
                <a:cs typeface="Trebuchet MS"/>
                <a:hlinkClick r:id="rId4"/>
              </a:rPr>
              <a:t> </a:t>
            </a:r>
            <a:r>
              <a:rPr sz="2100" u="heavy" dirty="0">
                <a:solidFill>
                  <a:srgbClr val="ED2137"/>
                </a:solidFill>
                <a:uFill>
                  <a:solidFill>
                    <a:srgbClr val="ED2137"/>
                  </a:solidFill>
                </a:uFill>
                <a:latin typeface="Trebuchet MS"/>
                <a:cs typeface="Trebuchet MS"/>
                <a:hlinkClick r:id="rId4"/>
              </a:rPr>
              <a:t>TOP10</a:t>
            </a:r>
            <a:r>
              <a:rPr sz="2100" dirty="0">
                <a:solidFill>
                  <a:srgbClr val="333333"/>
                </a:solidFill>
                <a:latin typeface="Trebuchet MS"/>
                <a:cs typeface="Trebuchet MS"/>
              </a:rPr>
              <a:t>:</a:t>
            </a:r>
            <a:r>
              <a:rPr sz="2100" spc="-45" dirty="0">
                <a:solidFill>
                  <a:srgbClr val="333333"/>
                </a:solidFill>
                <a:latin typeface="Trebuchet MS"/>
                <a:cs typeface="Trebuchet MS"/>
              </a:rPr>
              <a:t> </a:t>
            </a:r>
            <a:r>
              <a:rPr sz="2100" dirty="0">
                <a:solidFill>
                  <a:srgbClr val="333333"/>
                </a:solidFill>
                <a:latin typeface="Trebuchet MS"/>
                <a:cs typeface="Trebuchet MS"/>
              </a:rPr>
              <a:t>List</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95" dirty="0">
                <a:solidFill>
                  <a:srgbClr val="333333"/>
                </a:solidFill>
                <a:latin typeface="Trebuchet MS"/>
                <a:cs typeface="Trebuchet MS"/>
              </a:rPr>
              <a:t>10</a:t>
            </a:r>
            <a:r>
              <a:rPr sz="2100" spc="-45" dirty="0">
                <a:solidFill>
                  <a:srgbClr val="333333"/>
                </a:solidFill>
                <a:latin typeface="Trebuchet MS"/>
                <a:cs typeface="Trebuchet MS"/>
              </a:rPr>
              <a:t> </a:t>
            </a:r>
            <a:r>
              <a:rPr sz="2100" spc="90" dirty="0">
                <a:solidFill>
                  <a:srgbClr val="333333"/>
                </a:solidFill>
                <a:latin typeface="Trebuchet MS"/>
                <a:cs typeface="Trebuchet MS"/>
              </a:rPr>
              <a:t>most</a:t>
            </a:r>
            <a:r>
              <a:rPr sz="2100" spc="-50" dirty="0">
                <a:solidFill>
                  <a:srgbClr val="333333"/>
                </a:solidFill>
                <a:latin typeface="Trebuchet MS"/>
                <a:cs typeface="Trebuchet MS"/>
              </a:rPr>
              <a:t> </a:t>
            </a:r>
            <a:r>
              <a:rPr sz="2100" spc="130" dirty="0">
                <a:solidFill>
                  <a:srgbClr val="333333"/>
                </a:solidFill>
                <a:latin typeface="Trebuchet MS"/>
                <a:cs typeface="Trebuchet MS"/>
              </a:rPr>
              <a:t>common</a:t>
            </a:r>
            <a:r>
              <a:rPr sz="2100" spc="-50" dirty="0">
                <a:solidFill>
                  <a:srgbClr val="333333"/>
                </a:solidFill>
                <a:latin typeface="Trebuchet MS"/>
                <a:cs typeface="Trebuchet MS"/>
              </a:rPr>
              <a:t> </a:t>
            </a:r>
            <a:r>
              <a:rPr sz="2100" spc="-10" dirty="0">
                <a:solidFill>
                  <a:srgbClr val="333333"/>
                </a:solidFill>
                <a:latin typeface="Trebuchet MS"/>
                <a:cs typeface="Trebuchet MS"/>
              </a:rPr>
              <a:t>flaws</a:t>
            </a:r>
            <a:endParaRPr sz="2100">
              <a:latin typeface="Trebuchet MS"/>
              <a:cs typeface="Trebuchet M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40481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4048124"/>
            <a:ext cx="12211050" cy="923925"/>
            <a:chOff x="809624" y="4048124"/>
            <a:chExt cx="12211050" cy="923925"/>
          </a:xfrm>
        </p:grpSpPr>
        <p:sp>
          <p:nvSpPr>
            <p:cNvPr id="4" name="object 4"/>
            <p:cNvSpPr/>
            <p:nvPr/>
          </p:nvSpPr>
          <p:spPr>
            <a:xfrm>
              <a:off x="809612" y="404812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404812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1281430" cy="558800"/>
          </a:xfrm>
          <a:prstGeom prst="rect">
            <a:avLst/>
          </a:prstGeom>
        </p:spPr>
        <p:txBody>
          <a:bodyPr vert="horz" wrap="square" lIns="0" tIns="12700" rIns="0" bIns="0" rtlCol="0">
            <a:spAutoFit/>
          </a:bodyPr>
          <a:lstStyle/>
          <a:p>
            <a:pPr marL="12700">
              <a:lnSpc>
                <a:spcPct val="100000"/>
              </a:lnSpc>
              <a:spcBef>
                <a:spcPts val="100"/>
              </a:spcBef>
            </a:pPr>
            <a:r>
              <a:rPr spc="-40" dirty="0"/>
              <a:t>CKAD</a:t>
            </a:r>
          </a:p>
        </p:txBody>
      </p:sp>
      <p:pic>
        <p:nvPicPr>
          <p:cNvPr id="7" name="object 7"/>
          <p:cNvPicPr/>
          <p:nvPr/>
        </p:nvPicPr>
        <p:blipFill>
          <a:blip r:embed="rId2" cstate="print"/>
          <a:stretch>
            <a:fillRect/>
          </a:stretch>
        </p:blipFill>
        <p:spPr>
          <a:xfrm>
            <a:off x="933449" y="1647824"/>
            <a:ext cx="95250" cy="95249"/>
          </a:xfrm>
          <a:prstGeom prst="rect">
            <a:avLst/>
          </a:prstGeom>
        </p:spPr>
      </p:pic>
      <p:pic>
        <p:nvPicPr>
          <p:cNvPr id="8" name="object 8"/>
          <p:cNvPicPr/>
          <p:nvPr/>
        </p:nvPicPr>
        <p:blipFill>
          <a:blip r:embed="rId2" cstate="print"/>
          <a:stretch>
            <a:fillRect/>
          </a:stretch>
        </p:blipFill>
        <p:spPr>
          <a:xfrm>
            <a:off x="933449" y="2133599"/>
            <a:ext cx="95250" cy="95249"/>
          </a:xfrm>
          <a:prstGeom prst="rect">
            <a:avLst/>
          </a:prstGeom>
        </p:spPr>
      </p:pic>
      <p:pic>
        <p:nvPicPr>
          <p:cNvPr id="9" name="object 9"/>
          <p:cNvPicPr/>
          <p:nvPr/>
        </p:nvPicPr>
        <p:blipFill>
          <a:blip r:embed="rId2" cstate="print"/>
          <a:stretch>
            <a:fillRect/>
          </a:stretch>
        </p:blipFill>
        <p:spPr>
          <a:xfrm>
            <a:off x="933449" y="2609849"/>
            <a:ext cx="95250" cy="95249"/>
          </a:xfrm>
          <a:prstGeom prst="rect">
            <a:avLst/>
          </a:prstGeom>
        </p:spPr>
      </p:pic>
      <p:pic>
        <p:nvPicPr>
          <p:cNvPr id="10" name="object 10"/>
          <p:cNvPicPr/>
          <p:nvPr/>
        </p:nvPicPr>
        <p:blipFill>
          <a:blip r:embed="rId2" cstate="print"/>
          <a:stretch>
            <a:fillRect/>
          </a:stretch>
        </p:blipFill>
        <p:spPr>
          <a:xfrm>
            <a:off x="933449" y="3114674"/>
            <a:ext cx="95250" cy="95249"/>
          </a:xfrm>
          <a:prstGeom prst="rect">
            <a:avLst/>
          </a:prstGeom>
        </p:spPr>
      </p:pic>
      <p:pic>
        <p:nvPicPr>
          <p:cNvPr id="11" name="object 11"/>
          <p:cNvPicPr/>
          <p:nvPr/>
        </p:nvPicPr>
        <p:blipFill>
          <a:blip r:embed="rId2" cstate="print"/>
          <a:stretch>
            <a:fillRect/>
          </a:stretch>
        </p:blipFill>
        <p:spPr>
          <a:xfrm>
            <a:off x="933449" y="3590924"/>
            <a:ext cx="95250" cy="95249"/>
          </a:xfrm>
          <a:prstGeom prst="rect">
            <a:avLst/>
          </a:prstGeom>
        </p:spPr>
      </p:pic>
      <p:sp>
        <p:nvSpPr>
          <p:cNvPr id="12" name="object 12"/>
          <p:cNvSpPr/>
          <p:nvPr/>
        </p:nvSpPr>
        <p:spPr>
          <a:xfrm>
            <a:off x="3209924" y="5496876"/>
            <a:ext cx="7620" cy="26670"/>
          </a:xfrm>
          <a:custGeom>
            <a:avLst/>
            <a:gdLst/>
            <a:ahLst/>
            <a:cxnLst/>
            <a:rect l="l" t="t" r="r" b="b"/>
            <a:pathLst>
              <a:path w="7619" h="26670">
                <a:moveTo>
                  <a:pt x="7423" y="26670"/>
                </a:moveTo>
                <a:lnTo>
                  <a:pt x="0" y="26670"/>
                </a:lnTo>
                <a:lnTo>
                  <a:pt x="0" y="0"/>
                </a:lnTo>
                <a:lnTo>
                  <a:pt x="7423" y="0"/>
                </a:lnTo>
                <a:lnTo>
                  <a:pt x="7423" y="26670"/>
                </a:lnTo>
                <a:close/>
              </a:path>
            </a:pathLst>
          </a:custGeom>
          <a:solidFill>
            <a:srgbClr val="ED2137"/>
          </a:solidFill>
        </p:spPr>
        <p:txBody>
          <a:bodyPr wrap="square" lIns="0" tIns="0" rIns="0" bIns="0" rtlCol="0"/>
          <a:lstStyle/>
          <a:p>
            <a:endParaRPr/>
          </a:p>
        </p:txBody>
      </p:sp>
      <p:sp>
        <p:nvSpPr>
          <p:cNvPr id="13" name="object 13"/>
          <p:cNvSpPr txBox="1">
            <a:spLocks noGrp="1"/>
          </p:cNvSpPr>
          <p:nvPr>
            <p:ph type="body" idx="1"/>
          </p:nvPr>
        </p:nvSpPr>
        <p:spPr>
          <a:prstGeom prst="rect">
            <a:avLst/>
          </a:prstGeom>
        </p:spPr>
        <p:txBody>
          <a:bodyPr vert="horz" wrap="square" lIns="0" tIns="12700" rIns="0" bIns="0" rtlCol="0">
            <a:spAutoFit/>
          </a:bodyPr>
          <a:lstStyle/>
          <a:p>
            <a:pPr marL="370840" marR="7084695">
              <a:lnSpc>
                <a:spcPct val="151800"/>
              </a:lnSpc>
              <a:spcBef>
                <a:spcPts val="100"/>
              </a:spcBef>
            </a:pPr>
            <a:r>
              <a:rPr u="none" spc="60" dirty="0">
                <a:solidFill>
                  <a:srgbClr val="333333"/>
                </a:solidFill>
              </a:rPr>
              <a:t>Only</a:t>
            </a:r>
            <a:r>
              <a:rPr u="none" spc="-60" dirty="0">
                <a:solidFill>
                  <a:srgbClr val="333333"/>
                </a:solidFill>
              </a:rPr>
              <a:t> </a:t>
            </a:r>
            <a:r>
              <a:rPr u="none" spc="-25" dirty="0">
                <a:solidFill>
                  <a:srgbClr val="333333"/>
                </a:solidFill>
              </a:rPr>
              <a:t>official</a:t>
            </a:r>
            <a:r>
              <a:rPr u="none" spc="-55" dirty="0">
                <a:solidFill>
                  <a:srgbClr val="333333"/>
                </a:solidFill>
              </a:rPr>
              <a:t> </a:t>
            </a:r>
            <a:r>
              <a:rPr u="none" spc="50" dirty="0">
                <a:solidFill>
                  <a:srgbClr val="333333"/>
                </a:solidFill>
              </a:rPr>
              <a:t>documentation</a:t>
            </a:r>
            <a:r>
              <a:rPr u="none" spc="-60" dirty="0">
                <a:solidFill>
                  <a:srgbClr val="333333"/>
                </a:solidFill>
              </a:rPr>
              <a:t> </a:t>
            </a:r>
            <a:r>
              <a:rPr u="none" dirty="0">
                <a:solidFill>
                  <a:srgbClr val="333333"/>
                </a:solidFill>
              </a:rPr>
              <a:t>is</a:t>
            </a:r>
            <a:r>
              <a:rPr u="none" spc="-55" dirty="0">
                <a:solidFill>
                  <a:srgbClr val="333333"/>
                </a:solidFill>
              </a:rPr>
              <a:t> </a:t>
            </a:r>
            <a:r>
              <a:rPr u="none" spc="-10" dirty="0">
                <a:solidFill>
                  <a:srgbClr val="333333"/>
                </a:solidFill>
              </a:rPr>
              <a:t>allowed </a:t>
            </a:r>
            <a:r>
              <a:rPr u="none" spc="90" dirty="0">
                <a:solidFill>
                  <a:srgbClr val="333333"/>
                </a:solidFill>
              </a:rPr>
              <a:t>Be</a:t>
            </a:r>
            <a:r>
              <a:rPr u="none" spc="40" dirty="0">
                <a:solidFill>
                  <a:srgbClr val="333333"/>
                </a:solidFill>
              </a:rPr>
              <a:t> </a:t>
            </a:r>
            <a:r>
              <a:rPr u="none" dirty="0">
                <a:solidFill>
                  <a:srgbClr val="333333"/>
                </a:solidFill>
              </a:rPr>
              <a:t>comfortable</a:t>
            </a:r>
            <a:r>
              <a:rPr u="none" spc="40" dirty="0">
                <a:solidFill>
                  <a:srgbClr val="333333"/>
                </a:solidFill>
              </a:rPr>
              <a:t> </a:t>
            </a:r>
            <a:r>
              <a:rPr u="none" dirty="0">
                <a:solidFill>
                  <a:srgbClr val="333333"/>
                </a:solidFill>
              </a:rPr>
              <a:t>with</a:t>
            </a:r>
            <a:r>
              <a:rPr u="none" spc="40" dirty="0">
                <a:solidFill>
                  <a:srgbClr val="333333"/>
                </a:solidFill>
              </a:rPr>
              <a:t> </a:t>
            </a:r>
            <a:r>
              <a:rPr u="none" spc="-25" dirty="0">
                <a:solidFill>
                  <a:srgbClr val="333333"/>
                </a:solidFill>
              </a:rPr>
              <a:t>vim</a:t>
            </a:r>
          </a:p>
          <a:p>
            <a:pPr marL="370840" marR="2787015">
              <a:lnSpc>
                <a:spcPts val="3979"/>
              </a:lnSpc>
              <a:spcBef>
                <a:spcPts val="145"/>
              </a:spcBef>
              <a:tabLst>
                <a:tab pos="2196465" algn="l"/>
                <a:tab pos="3962400" algn="l"/>
                <a:tab pos="6692265" algn="l"/>
                <a:tab pos="7173595" algn="l"/>
              </a:tabLst>
            </a:pPr>
            <a:r>
              <a:rPr u="none" spc="110" dirty="0">
                <a:solidFill>
                  <a:srgbClr val="333333"/>
                </a:solidFill>
              </a:rPr>
              <a:t>Use</a:t>
            </a:r>
            <a:r>
              <a:rPr u="none" spc="-85" dirty="0">
                <a:solidFill>
                  <a:srgbClr val="333333"/>
                </a:solidFill>
              </a:rPr>
              <a:t> </a:t>
            </a:r>
            <a:r>
              <a:rPr u="none" spc="300" dirty="0">
                <a:latin typeface="Tahoma"/>
                <a:cs typeface="Tahoma"/>
              </a:rPr>
              <a:t>kubectl</a:t>
            </a:r>
            <a:r>
              <a:rPr u="none" dirty="0">
                <a:latin typeface="Tahoma"/>
                <a:cs typeface="Tahoma"/>
              </a:rPr>
              <a:t>	</a:t>
            </a:r>
            <a:r>
              <a:rPr u="none" spc="285" dirty="0">
                <a:latin typeface="Tahoma"/>
                <a:cs typeface="Tahoma"/>
              </a:rPr>
              <a:t>create|run</a:t>
            </a:r>
            <a:r>
              <a:rPr u="none" dirty="0">
                <a:latin typeface="Tahoma"/>
                <a:cs typeface="Tahoma"/>
              </a:rPr>
              <a:t>	</a:t>
            </a:r>
            <a:r>
              <a:rPr u="none" spc="270" dirty="0">
                <a:latin typeface="Tahoma"/>
                <a:cs typeface="Tahoma"/>
              </a:rPr>
              <a:t>--</a:t>
            </a:r>
            <a:r>
              <a:rPr u="none" spc="335" dirty="0">
                <a:latin typeface="Tahoma"/>
                <a:cs typeface="Tahoma"/>
              </a:rPr>
              <a:t>dry-</a:t>
            </a:r>
            <a:r>
              <a:rPr u="none" spc="330" dirty="0">
                <a:latin typeface="Tahoma"/>
                <a:cs typeface="Tahoma"/>
              </a:rPr>
              <a:t>run=client</a:t>
            </a:r>
            <a:r>
              <a:rPr u="none" dirty="0">
                <a:latin typeface="Tahoma"/>
                <a:cs typeface="Tahoma"/>
              </a:rPr>
              <a:t>	</a:t>
            </a:r>
            <a:r>
              <a:rPr u="none" spc="250" dirty="0">
                <a:latin typeface="Tahoma"/>
                <a:cs typeface="Tahoma"/>
              </a:rPr>
              <a:t>-</a:t>
            </a:r>
            <a:r>
              <a:rPr u="none" spc="325" dirty="0">
                <a:latin typeface="Tahoma"/>
                <a:cs typeface="Tahoma"/>
              </a:rPr>
              <a:t>o</a:t>
            </a:r>
            <a:r>
              <a:rPr u="none" dirty="0">
                <a:latin typeface="Tahoma"/>
                <a:cs typeface="Tahoma"/>
              </a:rPr>
              <a:t>	</a:t>
            </a:r>
            <a:r>
              <a:rPr u="none" spc="160" dirty="0">
                <a:latin typeface="Tahoma"/>
                <a:cs typeface="Tahoma"/>
              </a:rPr>
              <a:t>yaml</a:t>
            </a:r>
            <a:r>
              <a:rPr u="none" spc="-95" dirty="0">
                <a:latin typeface="Tahoma"/>
                <a:cs typeface="Tahoma"/>
              </a:rPr>
              <a:t> </a:t>
            </a:r>
            <a:r>
              <a:rPr u="none" dirty="0">
                <a:solidFill>
                  <a:srgbClr val="333333"/>
                </a:solidFill>
              </a:rPr>
              <a:t>to</a:t>
            </a:r>
            <a:r>
              <a:rPr u="none" spc="-70" dirty="0">
                <a:solidFill>
                  <a:srgbClr val="333333"/>
                </a:solidFill>
              </a:rPr>
              <a:t> </a:t>
            </a:r>
            <a:r>
              <a:rPr u="none" spc="60" dirty="0">
                <a:solidFill>
                  <a:srgbClr val="333333"/>
                </a:solidFill>
              </a:rPr>
              <a:t>save</a:t>
            </a:r>
            <a:r>
              <a:rPr u="none" spc="-70" dirty="0">
                <a:solidFill>
                  <a:srgbClr val="333333"/>
                </a:solidFill>
              </a:rPr>
              <a:t> </a:t>
            </a:r>
            <a:r>
              <a:rPr u="none" spc="-20" dirty="0">
                <a:solidFill>
                  <a:srgbClr val="333333"/>
                </a:solidFill>
              </a:rPr>
              <a:t>time </a:t>
            </a:r>
            <a:r>
              <a:rPr u="none" spc="50" dirty="0">
                <a:solidFill>
                  <a:srgbClr val="333333"/>
                </a:solidFill>
              </a:rPr>
              <a:t>Before</a:t>
            </a:r>
            <a:r>
              <a:rPr u="none" spc="-45" dirty="0">
                <a:solidFill>
                  <a:srgbClr val="333333"/>
                </a:solidFill>
              </a:rPr>
              <a:t> </a:t>
            </a:r>
            <a:r>
              <a:rPr u="none" dirty="0">
                <a:solidFill>
                  <a:srgbClr val="333333"/>
                </a:solidFill>
              </a:rPr>
              <a:t>starting,</a:t>
            </a:r>
            <a:r>
              <a:rPr u="none" spc="-40" dirty="0">
                <a:solidFill>
                  <a:srgbClr val="333333"/>
                </a:solidFill>
              </a:rPr>
              <a:t> </a:t>
            </a:r>
            <a:r>
              <a:rPr u="none" spc="80" dirty="0">
                <a:solidFill>
                  <a:srgbClr val="333333"/>
                </a:solidFill>
              </a:rPr>
              <a:t>don't</a:t>
            </a:r>
            <a:r>
              <a:rPr u="none" spc="-45" dirty="0">
                <a:solidFill>
                  <a:srgbClr val="333333"/>
                </a:solidFill>
              </a:rPr>
              <a:t> </a:t>
            </a:r>
            <a:r>
              <a:rPr u="none" dirty="0">
                <a:solidFill>
                  <a:srgbClr val="333333"/>
                </a:solidFill>
              </a:rPr>
              <a:t>forget</a:t>
            </a:r>
            <a:r>
              <a:rPr u="none" spc="-40" dirty="0">
                <a:solidFill>
                  <a:srgbClr val="333333"/>
                </a:solidFill>
              </a:rPr>
              <a:t> </a:t>
            </a:r>
            <a:r>
              <a:rPr u="none" dirty="0">
                <a:solidFill>
                  <a:srgbClr val="333333"/>
                </a:solidFill>
              </a:rPr>
              <a:t>to</a:t>
            </a:r>
            <a:r>
              <a:rPr u="none" spc="-45" dirty="0">
                <a:solidFill>
                  <a:srgbClr val="333333"/>
                </a:solidFill>
              </a:rPr>
              <a:t> </a:t>
            </a:r>
            <a:r>
              <a:rPr u="none" spc="100" dirty="0">
                <a:solidFill>
                  <a:srgbClr val="333333"/>
                </a:solidFill>
              </a:rPr>
              <a:t>open</a:t>
            </a:r>
            <a:r>
              <a:rPr u="none" spc="-40" dirty="0">
                <a:solidFill>
                  <a:srgbClr val="333333"/>
                </a:solidFill>
              </a:rPr>
              <a:t> </a:t>
            </a:r>
            <a:r>
              <a:rPr u="none" dirty="0">
                <a:solidFill>
                  <a:srgbClr val="333333"/>
                </a:solidFill>
              </a:rPr>
              <a:t>the</a:t>
            </a:r>
            <a:r>
              <a:rPr u="none" spc="-45" dirty="0">
                <a:solidFill>
                  <a:srgbClr val="333333"/>
                </a:solidFill>
              </a:rPr>
              <a:t> </a:t>
            </a:r>
            <a:r>
              <a:rPr u="none" spc="-25" dirty="0">
                <a:solidFill>
                  <a:srgbClr val="333333"/>
                </a:solidFill>
              </a:rPr>
              <a:t>official</a:t>
            </a:r>
            <a:r>
              <a:rPr u="none" spc="-40" dirty="0">
                <a:solidFill>
                  <a:srgbClr val="333333"/>
                </a:solidFill>
              </a:rPr>
              <a:t> </a:t>
            </a:r>
            <a:r>
              <a:rPr dirty="0">
                <a:hlinkClick r:id="rId3"/>
              </a:rPr>
              <a:t>Cheat</a:t>
            </a:r>
            <a:r>
              <a:rPr spc="-45" dirty="0">
                <a:hlinkClick r:id="rId3"/>
              </a:rPr>
              <a:t> </a:t>
            </a:r>
            <a:r>
              <a:rPr spc="-10" dirty="0">
                <a:hlinkClick r:id="rId3"/>
              </a:rPr>
              <a:t>Sheet</a:t>
            </a:r>
          </a:p>
          <a:p>
            <a:pPr marL="370840">
              <a:lnSpc>
                <a:spcPct val="100000"/>
              </a:lnSpc>
              <a:spcBef>
                <a:spcPts val="850"/>
              </a:spcBef>
            </a:pPr>
            <a:r>
              <a:rPr u="none" spc="95" dirty="0">
                <a:solidFill>
                  <a:srgbClr val="333333"/>
                </a:solidFill>
              </a:rPr>
              <a:t>Add</a:t>
            </a:r>
            <a:r>
              <a:rPr u="none" spc="-45" dirty="0">
                <a:solidFill>
                  <a:srgbClr val="333333"/>
                </a:solidFill>
              </a:rPr>
              <a:t> </a:t>
            </a:r>
            <a:r>
              <a:rPr u="none" dirty="0">
                <a:solidFill>
                  <a:srgbClr val="333333"/>
                </a:solidFill>
              </a:rPr>
              <a:t>the</a:t>
            </a:r>
            <a:r>
              <a:rPr u="none" spc="-45" dirty="0">
                <a:solidFill>
                  <a:srgbClr val="333333"/>
                </a:solidFill>
              </a:rPr>
              <a:t> </a:t>
            </a:r>
            <a:r>
              <a:rPr u="none" dirty="0">
                <a:solidFill>
                  <a:srgbClr val="333333"/>
                </a:solidFill>
              </a:rPr>
              <a:t>following</a:t>
            </a:r>
            <a:r>
              <a:rPr u="none" spc="-45" dirty="0">
                <a:solidFill>
                  <a:srgbClr val="333333"/>
                </a:solidFill>
              </a:rPr>
              <a:t> </a:t>
            </a:r>
            <a:r>
              <a:rPr u="none" dirty="0">
                <a:solidFill>
                  <a:srgbClr val="333333"/>
                </a:solidFill>
              </a:rPr>
              <a:t>lines</a:t>
            </a:r>
            <a:r>
              <a:rPr u="none" spc="-45" dirty="0">
                <a:solidFill>
                  <a:srgbClr val="333333"/>
                </a:solidFill>
              </a:rPr>
              <a:t> </a:t>
            </a:r>
            <a:r>
              <a:rPr u="none" dirty="0">
                <a:solidFill>
                  <a:srgbClr val="333333"/>
                </a:solidFill>
              </a:rPr>
              <a:t>in</a:t>
            </a:r>
            <a:r>
              <a:rPr u="none" spc="-40" dirty="0">
                <a:solidFill>
                  <a:srgbClr val="333333"/>
                </a:solidFill>
              </a:rPr>
              <a:t> </a:t>
            </a:r>
            <a:r>
              <a:rPr u="none" dirty="0">
                <a:solidFill>
                  <a:srgbClr val="333333"/>
                </a:solidFill>
              </a:rPr>
              <a:t>its</a:t>
            </a:r>
            <a:r>
              <a:rPr u="none" spc="-45" dirty="0">
                <a:solidFill>
                  <a:srgbClr val="333333"/>
                </a:solidFill>
              </a:rPr>
              <a:t> </a:t>
            </a:r>
            <a:r>
              <a:rPr u="none" spc="254" dirty="0">
                <a:latin typeface="Tahoma"/>
                <a:cs typeface="Tahoma"/>
              </a:rPr>
              <a:t>~/.vimrc</a:t>
            </a:r>
            <a:r>
              <a:rPr u="none" spc="-70" dirty="0">
                <a:latin typeface="Tahoma"/>
                <a:cs typeface="Tahoma"/>
              </a:rPr>
              <a:t> </a:t>
            </a:r>
            <a:r>
              <a:rPr u="none" spc="-55" dirty="0">
                <a:solidFill>
                  <a:srgbClr val="333333"/>
                </a:solidFill>
              </a:rPr>
              <a:t>file</a:t>
            </a:r>
            <a:r>
              <a:rPr u="none" spc="-45" dirty="0">
                <a:solidFill>
                  <a:srgbClr val="333333"/>
                </a:solidFill>
              </a:rPr>
              <a:t> </a:t>
            </a:r>
            <a:r>
              <a:rPr u="none" dirty="0">
                <a:solidFill>
                  <a:srgbClr val="333333"/>
                </a:solidFill>
              </a:rPr>
              <a:t>to</a:t>
            </a:r>
            <a:r>
              <a:rPr u="none" spc="-40" dirty="0">
                <a:solidFill>
                  <a:srgbClr val="333333"/>
                </a:solidFill>
              </a:rPr>
              <a:t> </a:t>
            </a:r>
            <a:r>
              <a:rPr u="none" spc="-45" dirty="0">
                <a:solidFill>
                  <a:srgbClr val="333333"/>
                </a:solidFill>
              </a:rPr>
              <a:t>facilitate </a:t>
            </a:r>
            <a:r>
              <a:rPr u="none" spc="120" dirty="0">
                <a:solidFill>
                  <a:srgbClr val="333333"/>
                </a:solidFill>
              </a:rPr>
              <a:t>YAML</a:t>
            </a:r>
            <a:r>
              <a:rPr u="none" spc="-45" dirty="0">
                <a:solidFill>
                  <a:srgbClr val="333333"/>
                </a:solidFill>
              </a:rPr>
              <a:t> </a:t>
            </a:r>
            <a:r>
              <a:rPr u="none" spc="-10" dirty="0">
                <a:solidFill>
                  <a:srgbClr val="333333"/>
                </a:solidFill>
              </a:rPr>
              <a:t>editing</a:t>
            </a:r>
          </a:p>
          <a:p>
            <a:pPr>
              <a:lnSpc>
                <a:spcPct val="100000"/>
              </a:lnSpc>
              <a:spcBef>
                <a:spcPts val="445"/>
              </a:spcBef>
            </a:pPr>
            <a:endParaRPr u="none" spc="-10" dirty="0">
              <a:solidFill>
                <a:srgbClr val="333333"/>
              </a:solidFill>
            </a:endParaRPr>
          </a:p>
          <a:p>
            <a:pPr marL="142240" marR="10401300">
              <a:lnSpc>
                <a:spcPts val="1870"/>
              </a:lnSpc>
            </a:pPr>
            <a:r>
              <a:rPr sz="1650" u="none" spc="270" dirty="0">
                <a:solidFill>
                  <a:srgbClr val="000000"/>
                </a:solidFill>
                <a:latin typeface="Tahoma"/>
                <a:cs typeface="Tahoma"/>
              </a:rPr>
              <a:t>set</a:t>
            </a:r>
            <a:r>
              <a:rPr sz="1650" u="none" spc="475" dirty="0">
                <a:solidFill>
                  <a:srgbClr val="000000"/>
                </a:solidFill>
                <a:latin typeface="Tahoma"/>
                <a:cs typeface="Tahoma"/>
              </a:rPr>
              <a:t> </a:t>
            </a:r>
            <a:r>
              <a:rPr sz="1650" u="none" spc="130" dirty="0">
                <a:solidFill>
                  <a:srgbClr val="000000"/>
                </a:solidFill>
                <a:latin typeface="Tahoma"/>
                <a:cs typeface="Tahoma"/>
              </a:rPr>
              <a:t>expandtab </a:t>
            </a:r>
            <a:r>
              <a:rPr sz="1650" u="none" spc="270" dirty="0">
                <a:solidFill>
                  <a:srgbClr val="000000"/>
                </a:solidFill>
                <a:latin typeface="Tahoma"/>
                <a:cs typeface="Tahoma"/>
              </a:rPr>
              <a:t>set</a:t>
            </a:r>
            <a:r>
              <a:rPr sz="1650" u="none" spc="475" dirty="0">
                <a:solidFill>
                  <a:srgbClr val="000000"/>
                </a:solidFill>
                <a:latin typeface="Tahoma"/>
                <a:cs typeface="Tahoma"/>
              </a:rPr>
              <a:t> </a:t>
            </a:r>
            <a:r>
              <a:rPr sz="1650" u="none" spc="-20" dirty="0">
                <a:solidFill>
                  <a:srgbClr val="000000"/>
                </a:solidFill>
                <a:latin typeface="Tahoma"/>
                <a:cs typeface="Tahoma"/>
              </a:rPr>
              <a:t>sw</a:t>
            </a:r>
            <a:r>
              <a:rPr sz="1650" u="none" spc="-20" dirty="0">
                <a:solidFill>
                  <a:srgbClr val="996E3A"/>
                </a:solidFill>
                <a:latin typeface="Tahoma"/>
                <a:cs typeface="Tahoma"/>
              </a:rPr>
              <a:t>=</a:t>
            </a:r>
            <a:r>
              <a:rPr sz="1650" u="none" spc="-20" dirty="0">
                <a:solidFill>
                  <a:srgbClr val="990054"/>
                </a:solidFill>
                <a:latin typeface="Tahoma"/>
                <a:cs typeface="Tahoma"/>
              </a:rPr>
              <a:t>2</a:t>
            </a:r>
            <a:endParaRPr sz="1650">
              <a:latin typeface="Tahoma"/>
              <a:cs typeface="Tahoma"/>
            </a:endParaRPr>
          </a:p>
          <a:p>
            <a:pPr marL="142240">
              <a:lnSpc>
                <a:spcPts val="1835"/>
              </a:lnSpc>
            </a:pPr>
            <a:r>
              <a:rPr sz="1650" u="none" spc="270" dirty="0">
                <a:solidFill>
                  <a:srgbClr val="000000"/>
                </a:solidFill>
                <a:latin typeface="Tahoma"/>
                <a:cs typeface="Tahoma"/>
              </a:rPr>
              <a:t>set</a:t>
            </a:r>
            <a:r>
              <a:rPr sz="1650" u="none" spc="475" dirty="0">
                <a:solidFill>
                  <a:srgbClr val="000000"/>
                </a:solidFill>
                <a:latin typeface="Tahoma"/>
                <a:cs typeface="Tahoma"/>
              </a:rPr>
              <a:t> </a:t>
            </a:r>
            <a:r>
              <a:rPr sz="1650" u="none" spc="120" dirty="0">
                <a:solidFill>
                  <a:srgbClr val="000000"/>
                </a:solidFill>
                <a:latin typeface="Tahoma"/>
                <a:cs typeface="Tahoma"/>
              </a:rPr>
              <a:t>ts</a:t>
            </a:r>
            <a:r>
              <a:rPr sz="1650" u="none" spc="120" dirty="0">
                <a:solidFill>
                  <a:srgbClr val="996E3A"/>
                </a:solidFill>
                <a:latin typeface="Tahoma"/>
                <a:cs typeface="Tahoma"/>
              </a:rPr>
              <a:t>=</a:t>
            </a:r>
            <a:r>
              <a:rPr sz="1650" u="none" spc="120" dirty="0">
                <a:solidFill>
                  <a:srgbClr val="990054"/>
                </a:solidFill>
                <a:latin typeface="Tahoma"/>
                <a:cs typeface="Tahoma"/>
              </a:rPr>
              <a:t>2</a:t>
            </a:r>
            <a:endParaRPr sz="1650">
              <a:latin typeface="Tahoma"/>
              <a:cs typeface="Tahoma"/>
            </a:endParaRPr>
          </a:p>
          <a:p>
            <a:pPr>
              <a:lnSpc>
                <a:spcPct val="100000"/>
              </a:lnSpc>
              <a:spcBef>
                <a:spcPts val="1170"/>
              </a:spcBef>
            </a:pPr>
            <a:endParaRPr sz="1650">
              <a:latin typeface="Tahoma"/>
              <a:cs typeface="Tahoma"/>
            </a:endParaRPr>
          </a:p>
          <a:p>
            <a:pPr marR="577215">
              <a:lnSpc>
                <a:spcPts val="2100"/>
              </a:lnSpc>
            </a:pPr>
            <a:r>
              <a:rPr u="none" dirty="0">
                <a:solidFill>
                  <a:srgbClr val="333333"/>
                </a:solidFill>
              </a:rPr>
              <a:t>There</a:t>
            </a:r>
            <a:r>
              <a:rPr u="none" spc="-40" dirty="0">
                <a:solidFill>
                  <a:srgbClr val="333333"/>
                </a:solidFill>
              </a:rPr>
              <a:t> </a:t>
            </a:r>
            <a:r>
              <a:rPr u="none" dirty="0">
                <a:solidFill>
                  <a:srgbClr val="333333"/>
                </a:solidFill>
              </a:rPr>
              <a:t>are</a:t>
            </a:r>
            <a:r>
              <a:rPr u="none" spc="-35" dirty="0">
                <a:solidFill>
                  <a:srgbClr val="333333"/>
                </a:solidFill>
              </a:rPr>
              <a:t> </a:t>
            </a:r>
            <a:r>
              <a:rPr u="none" spc="60" dirty="0">
                <a:solidFill>
                  <a:srgbClr val="333333"/>
                </a:solidFill>
              </a:rPr>
              <a:t>also</a:t>
            </a:r>
            <a:r>
              <a:rPr u="none" spc="-35" dirty="0">
                <a:solidFill>
                  <a:srgbClr val="333333"/>
                </a:solidFill>
              </a:rPr>
              <a:t> </a:t>
            </a:r>
            <a:r>
              <a:rPr spc="70" dirty="0">
                <a:hlinkClick r:id="rId4"/>
              </a:rPr>
              <a:t>many</a:t>
            </a:r>
            <a:r>
              <a:rPr spc="210" dirty="0">
                <a:hlinkClick r:id="rId4"/>
              </a:rPr>
              <a:t> </a:t>
            </a:r>
            <a:r>
              <a:rPr spc="50" dirty="0">
                <a:hlinkClick r:id="rId4"/>
              </a:rPr>
              <a:t>blog</a:t>
            </a:r>
            <a:r>
              <a:rPr u="none" spc="-470" dirty="0">
                <a:hlinkClick r:id="rId4"/>
              </a:rPr>
              <a:t> </a:t>
            </a:r>
            <a:r>
              <a:rPr spc="-60" dirty="0">
                <a:hlinkClick r:id="rId4"/>
              </a:rPr>
              <a:t> </a:t>
            </a:r>
            <a:r>
              <a:rPr dirty="0">
                <a:hlinkClick r:id="rId4"/>
              </a:rPr>
              <a:t>articles</a:t>
            </a:r>
            <a:r>
              <a:rPr u="none" spc="-35" dirty="0"/>
              <a:t> </a:t>
            </a:r>
            <a:r>
              <a:rPr u="none" dirty="0">
                <a:solidFill>
                  <a:srgbClr val="333333"/>
                </a:solidFill>
              </a:rPr>
              <a:t>giving</a:t>
            </a:r>
            <a:r>
              <a:rPr u="none" spc="-35" dirty="0">
                <a:solidFill>
                  <a:srgbClr val="333333"/>
                </a:solidFill>
              </a:rPr>
              <a:t> </a:t>
            </a:r>
            <a:r>
              <a:rPr u="none" dirty="0">
                <a:solidFill>
                  <a:srgbClr val="333333"/>
                </a:solidFill>
              </a:rPr>
              <a:t>additional</a:t>
            </a:r>
            <a:r>
              <a:rPr u="none" spc="-35" dirty="0">
                <a:solidFill>
                  <a:srgbClr val="333333"/>
                </a:solidFill>
              </a:rPr>
              <a:t> </a:t>
            </a:r>
            <a:r>
              <a:rPr u="none" spc="50" dirty="0">
                <a:solidFill>
                  <a:srgbClr val="333333"/>
                </a:solidFill>
              </a:rPr>
              <a:t>information</a:t>
            </a:r>
            <a:r>
              <a:rPr u="none" spc="-40" dirty="0">
                <a:solidFill>
                  <a:srgbClr val="333333"/>
                </a:solidFill>
              </a:rPr>
              <a:t> </a:t>
            </a:r>
            <a:r>
              <a:rPr u="none" dirty="0">
                <a:solidFill>
                  <a:srgbClr val="333333"/>
                </a:solidFill>
              </a:rPr>
              <a:t>to</a:t>
            </a:r>
            <a:r>
              <a:rPr u="none" spc="-35" dirty="0">
                <a:solidFill>
                  <a:srgbClr val="333333"/>
                </a:solidFill>
              </a:rPr>
              <a:t> </a:t>
            </a:r>
            <a:r>
              <a:rPr u="none" spc="55" dirty="0">
                <a:solidFill>
                  <a:srgbClr val="333333"/>
                </a:solidFill>
              </a:rPr>
              <a:t>be</a:t>
            </a:r>
            <a:r>
              <a:rPr u="none" spc="-35" dirty="0">
                <a:solidFill>
                  <a:srgbClr val="333333"/>
                </a:solidFill>
              </a:rPr>
              <a:t> </a:t>
            </a:r>
            <a:r>
              <a:rPr u="none" spc="-20" dirty="0">
                <a:solidFill>
                  <a:srgbClr val="333333"/>
                </a:solidFill>
              </a:rPr>
              <a:t>well</a:t>
            </a:r>
            <a:r>
              <a:rPr u="none" spc="-35" dirty="0">
                <a:solidFill>
                  <a:srgbClr val="333333"/>
                </a:solidFill>
              </a:rPr>
              <a:t> </a:t>
            </a:r>
            <a:r>
              <a:rPr u="none" spc="60" dirty="0">
                <a:solidFill>
                  <a:srgbClr val="333333"/>
                </a:solidFill>
              </a:rPr>
              <a:t>prepared</a:t>
            </a:r>
            <a:r>
              <a:rPr u="none" spc="-40" dirty="0">
                <a:solidFill>
                  <a:srgbClr val="333333"/>
                </a:solidFill>
              </a:rPr>
              <a:t> </a:t>
            </a:r>
            <a:r>
              <a:rPr u="none" spc="135" dirty="0">
                <a:solidFill>
                  <a:srgbClr val="333333"/>
                </a:solidFill>
              </a:rPr>
              <a:t>on</a:t>
            </a:r>
            <a:r>
              <a:rPr u="none" spc="-35" dirty="0">
                <a:solidFill>
                  <a:srgbClr val="333333"/>
                </a:solidFill>
              </a:rPr>
              <a:t> </a:t>
            </a:r>
            <a:r>
              <a:rPr u="none" dirty="0">
                <a:solidFill>
                  <a:srgbClr val="333333"/>
                </a:solidFill>
              </a:rPr>
              <a:t>the</a:t>
            </a:r>
            <a:r>
              <a:rPr u="none" spc="-35" dirty="0">
                <a:solidFill>
                  <a:srgbClr val="333333"/>
                </a:solidFill>
              </a:rPr>
              <a:t> </a:t>
            </a:r>
            <a:r>
              <a:rPr u="none" spc="-25" dirty="0">
                <a:solidFill>
                  <a:srgbClr val="333333"/>
                </a:solidFill>
              </a:rPr>
              <a:t>day </a:t>
            </a:r>
            <a:r>
              <a:rPr u="none" dirty="0">
                <a:solidFill>
                  <a:srgbClr val="333333"/>
                </a:solidFill>
              </a:rPr>
              <a:t>of</a:t>
            </a:r>
            <a:r>
              <a:rPr u="none" spc="-35" dirty="0">
                <a:solidFill>
                  <a:srgbClr val="333333"/>
                </a:solidFill>
              </a:rPr>
              <a:t> </a:t>
            </a:r>
            <a:r>
              <a:rPr u="none" dirty="0">
                <a:solidFill>
                  <a:srgbClr val="333333"/>
                </a:solidFill>
              </a:rPr>
              <a:t>the</a:t>
            </a:r>
            <a:r>
              <a:rPr u="none" spc="-30" dirty="0">
                <a:solidFill>
                  <a:srgbClr val="333333"/>
                </a:solidFill>
              </a:rPr>
              <a:t> </a:t>
            </a:r>
            <a:r>
              <a:rPr u="none" spc="-10" dirty="0">
                <a:solidFill>
                  <a:srgbClr val="333333"/>
                </a:solidFill>
              </a:rPr>
              <a:t>exam.</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5702935" cy="558800"/>
          </a:xfrm>
          <a:prstGeom prst="rect">
            <a:avLst/>
          </a:prstGeom>
        </p:spPr>
        <p:txBody>
          <a:bodyPr vert="horz" wrap="square" lIns="0" tIns="12700" rIns="0" bIns="0" rtlCol="0">
            <a:spAutoFit/>
          </a:bodyPr>
          <a:lstStyle/>
          <a:p>
            <a:pPr marL="12700">
              <a:lnSpc>
                <a:spcPct val="100000"/>
              </a:lnSpc>
              <a:spcBef>
                <a:spcPts val="100"/>
              </a:spcBef>
            </a:pPr>
            <a:r>
              <a:rPr spc="-135" dirty="0"/>
              <a:t>KUBERNETES,</a:t>
            </a:r>
            <a:r>
              <a:rPr spc="-25" dirty="0"/>
              <a:t> </a:t>
            </a:r>
            <a:r>
              <a:rPr spc="85" dirty="0"/>
              <a:t>AND</a:t>
            </a:r>
            <a:r>
              <a:rPr spc="-25" dirty="0"/>
              <a:t> </a:t>
            </a:r>
            <a:r>
              <a:rPr spc="-55" dirty="0"/>
              <a:t>THEN?</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629024"/>
            <a:ext cx="95250" cy="95249"/>
          </a:xfrm>
          <a:prstGeom prst="rect">
            <a:avLst/>
          </a:prstGeom>
        </p:spPr>
      </p:pic>
      <p:pic>
        <p:nvPicPr>
          <p:cNvPr id="7" name="object 7"/>
          <p:cNvPicPr/>
          <p:nvPr/>
        </p:nvPicPr>
        <p:blipFill>
          <a:blip r:embed="rId2" cstate="print"/>
          <a:stretch>
            <a:fillRect/>
          </a:stretch>
        </p:blipFill>
        <p:spPr>
          <a:xfrm>
            <a:off x="933449" y="4105274"/>
            <a:ext cx="95250" cy="95249"/>
          </a:xfrm>
          <a:prstGeom prst="rect">
            <a:avLst/>
          </a:prstGeom>
        </p:spPr>
      </p:pic>
      <p:sp>
        <p:nvSpPr>
          <p:cNvPr id="8" name="object 8"/>
          <p:cNvSpPr/>
          <p:nvPr/>
        </p:nvSpPr>
        <p:spPr>
          <a:xfrm>
            <a:off x="7962899" y="2344102"/>
            <a:ext cx="9525" cy="26670"/>
          </a:xfrm>
          <a:custGeom>
            <a:avLst/>
            <a:gdLst/>
            <a:ahLst/>
            <a:cxnLst/>
            <a:rect l="l" t="t" r="r" b="b"/>
            <a:pathLst>
              <a:path w="9525" h="26669">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9" name="object 9"/>
          <p:cNvSpPr txBox="1"/>
          <p:nvPr/>
        </p:nvSpPr>
        <p:spPr>
          <a:xfrm>
            <a:off x="796924" y="1511300"/>
            <a:ext cx="7616825" cy="2802890"/>
          </a:xfrm>
          <a:prstGeom prst="rect">
            <a:avLst/>
          </a:prstGeom>
        </p:spPr>
        <p:txBody>
          <a:bodyPr vert="horz" wrap="square" lIns="0" tIns="12700" rIns="0" bIns="0" rtlCol="0">
            <a:spAutoFit/>
          </a:bodyPr>
          <a:lstStyle/>
          <a:p>
            <a:pPr marL="12700">
              <a:lnSpc>
                <a:spcPct val="100000"/>
              </a:lnSpc>
              <a:spcBef>
                <a:spcPts val="100"/>
              </a:spcBef>
            </a:pPr>
            <a:r>
              <a:rPr sz="2100" spc="60" dirty="0">
                <a:solidFill>
                  <a:srgbClr val="333333"/>
                </a:solidFill>
                <a:latin typeface="Trebuchet MS"/>
                <a:cs typeface="Trebuchet MS"/>
              </a:rPr>
              <a:t>Kubernetes</a:t>
            </a:r>
            <a:r>
              <a:rPr sz="2100" spc="-60" dirty="0">
                <a:solidFill>
                  <a:srgbClr val="333333"/>
                </a:solidFill>
                <a:latin typeface="Trebuchet MS"/>
                <a:cs typeface="Trebuchet MS"/>
              </a:rPr>
              <a:t> </a:t>
            </a:r>
            <a:r>
              <a:rPr sz="2100" spc="50" dirty="0">
                <a:solidFill>
                  <a:srgbClr val="333333"/>
                </a:solidFill>
                <a:latin typeface="Trebuchet MS"/>
                <a:cs typeface="Trebuchet MS"/>
              </a:rPr>
              <a:t>alone</a:t>
            </a:r>
            <a:r>
              <a:rPr sz="2100" spc="-60" dirty="0">
                <a:solidFill>
                  <a:srgbClr val="333333"/>
                </a:solidFill>
                <a:latin typeface="Trebuchet MS"/>
                <a:cs typeface="Trebuchet MS"/>
              </a:rPr>
              <a:t> </a:t>
            </a:r>
            <a:r>
              <a:rPr sz="2100" dirty="0">
                <a:solidFill>
                  <a:srgbClr val="333333"/>
                </a:solidFill>
                <a:latin typeface="Trebuchet MS"/>
                <a:cs typeface="Trebuchet MS"/>
              </a:rPr>
              <a:t>is</a:t>
            </a:r>
            <a:r>
              <a:rPr sz="2100" spc="-60" dirty="0">
                <a:solidFill>
                  <a:srgbClr val="333333"/>
                </a:solidFill>
                <a:latin typeface="Trebuchet MS"/>
                <a:cs typeface="Trebuchet MS"/>
              </a:rPr>
              <a:t> </a:t>
            </a:r>
            <a:r>
              <a:rPr sz="2100" spc="60" dirty="0">
                <a:solidFill>
                  <a:srgbClr val="333333"/>
                </a:solidFill>
                <a:latin typeface="Trebuchet MS"/>
                <a:cs typeface="Trebuchet MS"/>
              </a:rPr>
              <a:t>not</a:t>
            </a:r>
            <a:r>
              <a:rPr sz="2100" spc="-55" dirty="0">
                <a:solidFill>
                  <a:srgbClr val="333333"/>
                </a:solidFill>
                <a:latin typeface="Trebuchet MS"/>
                <a:cs typeface="Trebuchet MS"/>
              </a:rPr>
              <a:t> </a:t>
            </a:r>
            <a:r>
              <a:rPr sz="2100" spc="-10" dirty="0">
                <a:solidFill>
                  <a:srgbClr val="333333"/>
                </a:solidFill>
                <a:latin typeface="Trebuchet MS"/>
                <a:cs typeface="Trebuchet MS"/>
              </a:rPr>
              <a:t>enough...</a:t>
            </a:r>
            <a:endParaRPr sz="2100">
              <a:latin typeface="Trebuchet MS"/>
              <a:cs typeface="Trebuchet MS"/>
            </a:endParaRPr>
          </a:p>
          <a:p>
            <a:pPr marL="393065" marR="5080">
              <a:lnSpc>
                <a:spcPct val="151800"/>
              </a:lnSpc>
              <a:spcBef>
                <a:spcPts val="375"/>
              </a:spcBef>
            </a:pPr>
            <a:r>
              <a:rPr sz="2100" spc="85" dirty="0">
                <a:solidFill>
                  <a:srgbClr val="333333"/>
                </a:solidFill>
                <a:latin typeface="Trebuchet MS"/>
                <a:cs typeface="Trebuchet MS"/>
              </a:rPr>
              <a:t>A</a:t>
            </a:r>
            <a:r>
              <a:rPr sz="2100" spc="-90" dirty="0">
                <a:solidFill>
                  <a:srgbClr val="333333"/>
                </a:solidFill>
                <a:latin typeface="Trebuchet MS"/>
                <a:cs typeface="Trebuchet MS"/>
              </a:rPr>
              <a:t> </a:t>
            </a:r>
            <a:r>
              <a:rPr sz="2100" spc="70" dirty="0">
                <a:solidFill>
                  <a:srgbClr val="333333"/>
                </a:solidFill>
                <a:latin typeface="Trebuchet MS"/>
                <a:cs typeface="Trebuchet MS"/>
              </a:rPr>
              <a:t>ServiceMesh</a:t>
            </a:r>
            <a:r>
              <a:rPr sz="2100" spc="-90" dirty="0">
                <a:solidFill>
                  <a:srgbClr val="333333"/>
                </a:solidFill>
                <a:latin typeface="Trebuchet MS"/>
                <a:cs typeface="Trebuchet MS"/>
              </a:rPr>
              <a:t> </a:t>
            </a:r>
            <a:r>
              <a:rPr sz="2100" dirty="0">
                <a:solidFill>
                  <a:srgbClr val="333333"/>
                </a:solidFill>
                <a:latin typeface="Trebuchet MS"/>
                <a:cs typeface="Trebuchet MS"/>
              </a:rPr>
              <a:t>to</a:t>
            </a:r>
            <a:r>
              <a:rPr sz="2100" spc="-90" dirty="0">
                <a:solidFill>
                  <a:srgbClr val="333333"/>
                </a:solidFill>
                <a:latin typeface="Trebuchet MS"/>
                <a:cs typeface="Trebuchet MS"/>
              </a:rPr>
              <a:t> </a:t>
            </a:r>
            <a:r>
              <a:rPr sz="2100" spc="95" dirty="0">
                <a:solidFill>
                  <a:srgbClr val="333333"/>
                </a:solidFill>
                <a:latin typeface="Trebuchet MS"/>
                <a:cs typeface="Trebuchet MS"/>
              </a:rPr>
              <a:t>manage</a:t>
            </a:r>
            <a:r>
              <a:rPr sz="2100" spc="-90" dirty="0">
                <a:solidFill>
                  <a:srgbClr val="333333"/>
                </a:solidFill>
                <a:latin typeface="Trebuchet MS"/>
                <a:cs typeface="Trebuchet MS"/>
              </a:rPr>
              <a:t> </a:t>
            </a:r>
            <a:r>
              <a:rPr sz="2100" spc="-35" dirty="0">
                <a:solidFill>
                  <a:srgbClr val="333333"/>
                </a:solidFill>
                <a:latin typeface="Trebuchet MS"/>
                <a:cs typeface="Trebuchet MS"/>
              </a:rPr>
              <a:t>traffic</a:t>
            </a:r>
            <a:r>
              <a:rPr sz="2100" spc="-90" dirty="0">
                <a:solidFill>
                  <a:srgbClr val="333333"/>
                </a:solidFill>
                <a:latin typeface="Trebuchet MS"/>
                <a:cs typeface="Trebuchet MS"/>
              </a:rPr>
              <a:t> </a:t>
            </a:r>
            <a:r>
              <a:rPr sz="2100" spc="80" dirty="0">
                <a:solidFill>
                  <a:srgbClr val="333333"/>
                </a:solidFill>
                <a:latin typeface="Trebuchet MS"/>
                <a:cs typeface="Trebuchet MS"/>
              </a:rPr>
              <a:t>shaping</a:t>
            </a:r>
            <a:r>
              <a:rPr sz="2100" spc="-90" dirty="0">
                <a:solidFill>
                  <a:srgbClr val="333333"/>
                </a:solidFill>
                <a:latin typeface="Trebuchet MS"/>
                <a:cs typeface="Trebuchet MS"/>
              </a:rPr>
              <a:t> </a:t>
            </a:r>
            <a:r>
              <a:rPr sz="2100" spc="-10" dirty="0">
                <a:solidFill>
                  <a:srgbClr val="333333"/>
                </a:solidFill>
                <a:latin typeface="Trebuchet MS"/>
                <a:cs typeface="Trebuchet MS"/>
              </a:rPr>
              <a:t>(</a:t>
            </a:r>
            <a:r>
              <a:rPr sz="2100" u="heavy" spc="-10" dirty="0">
                <a:solidFill>
                  <a:srgbClr val="ED2137"/>
                </a:solidFill>
                <a:uFill>
                  <a:solidFill>
                    <a:srgbClr val="ED2137"/>
                  </a:solidFill>
                </a:uFill>
                <a:latin typeface="Trebuchet MS"/>
                <a:cs typeface="Trebuchet MS"/>
                <a:hlinkClick r:id="rId3"/>
              </a:rPr>
              <a:t>Linkerd</a:t>
            </a:r>
            <a:r>
              <a:rPr sz="2100" spc="-10" dirty="0">
                <a:solidFill>
                  <a:srgbClr val="333333"/>
                </a:solidFill>
                <a:latin typeface="Trebuchet MS"/>
                <a:cs typeface="Trebuchet MS"/>
              </a:rPr>
              <a:t>,</a:t>
            </a:r>
            <a:r>
              <a:rPr sz="2100" spc="-90" dirty="0">
                <a:solidFill>
                  <a:srgbClr val="333333"/>
                </a:solidFill>
                <a:latin typeface="Trebuchet MS"/>
                <a:cs typeface="Trebuchet MS"/>
              </a:rPr>
              <a:t> </a:t>
            </a:r>
            <a:r>
              <a:rPr sz="2100" u="heavy" spc="-10" dirty="0">
                <a:solidFill>
                  <a:srgbClr val="ED2137"/>
                </a:solidFill>
                <a:uFill>
                  <a:solidFill>
                    <a:srgbClr val="ED2137"/>
                  </a:solidFill>
                </a:uFill>
                <a:latin typeface="Trebuchet MS"/>
                <a:cs typeface="Trebuchet MS"/>
                <a:hlinkClick r:id="rId4"/>
              </a:rPr>
              <a:t>Istio</a:t>
            </a:r>
            <a:r>
              <a:rPr sz="2100" spc="-10" dirty="0">
                <a:solidFill>
                  <a:srgbClr val="333333"/>
                </a:solidFill>
                <a:latin typeface="Trebuchet MS"/>
                <a:cs typeface="Trebuchet MS"/>
              </a:rPr>
              <a:t>,</a:t>
            </a:r>
            <a:r>
              <a:rPr sz="2100" spc="-90" dirty="0">
                <a:solidFill>
                  <a:srgbClr val="333333"/>
                </a:solidFill>
                <a:latin typeface="Trebuchet MS"/>
                <a:cs typeface="Trebuchet MS"/>
              </a:rPr>
              <a:t> </a:t>
            </a:r>
            <a:r>
              <a:rPr sz="2100" spc="-155" dirty="0">
                <a:solidFill>
                  <a:srgbClr val="333333"/>
                </a:solidFill>
                <a:latin typeface="Trebuchet MS"/>
                <a:cs typeface="Trebuchet MS"/>
              </a:rPr>
              <a:t>...) </a:t>
            </a:r>
            <a:r>
              <a:rPr sz="2100" u="heavy" spc="75" dirty="0">
                <a:solidFill>
                  <a:srgbClr val="ED2137"/>
                </a:solidFill>
                <a:uFill>
                  <a:solidFill>
                    <a:srgbClr val="ED2137"/>
                  </a:solidFill>
                </a:uFill>
                <a:latin typeface="Trebuchet MS"/>
                <a:cs typeface="Trebuchet MS"/>
                <a:hlinkClick r:id="rId5"/>
              </a:rPr>
              <a:t>CertManager</a:t>
            </a:r>
            <a:r>
              <a:rPr sz="2100" spc="-30" dirty="0">
                <a:solidFill>
                  <a:srgbClr val="ED2137"/>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spc="95" dirty="0">
                <a:solidFill>
                  <a:srgbClr val="333333"/>
                </a:solidFill>
                <a:latin typeface="Trebuchet MS"/>
                <a:cs typeface="Trebuchet MS"/>
              </a:rPr>
              <a:t>manage</a:t>
            </a:r>
            <a:r>
              <a:rPr sz="2100" spc="-25" dirty="0">
                <a:solidFill>
                  <a:srgbClr val="333333"/>
                </a:solidFill>
                <a:latin typeface="Trebuchet MS"/>
                <a:cs typeface="Trebuchet MS"/>
              </a:rPr>
              <a:t> </a:t>
            </a:r>
            <a:r>
              <a:rPr sz="2100" spc="80" dirty="0">
                <a:solidFill>
                  <a:srgbClr val="333333"/>
                </a:solidFill>
                <a:latin typeface="Trebuchet MS"/>
                <a:cs typeface="Trebuchet MS"/>
              </a:rPr>
              <a:t>your</a:t>
            </a:r>
            <a:r>
              <a:rPr sz="2100" spc="-30" dirty="0">
                <a:solidFill>
                  <a:srgbClr val="333333"/>
                </a:solidFill>
                <a:latin typeface="Trebuchet MS"/>
                <a:cs typeface="Trebuchet MS"/>
              </a:rPr>
              <a:t> </a:t>
            </a:r>
            <a:r>
              <a:rPr sz="2100" dirty="0">
                <a:solidFill>
                  <a:srgbClr val="333333"/>
                </a:solidFill>
                <a:latin typeface="Trebuchet MS"/>
                <a:cs typeface="Trebuchet MS"/>
              </a:rPr>
              <a:t>HTTPS</a:t>
            </a:r>
            <a:r>
              <a:rPr sz="2100" spc="-25" dirty="0">
                <a:solidFill>
                  <a:srgbClr val="333333"/>
                </a:solidFill>
                <a:latin typeface="Trebuchet MS"/>
                <a:cs typeface="Trebuchet MS"/>
              </a:rPr>
              <a:t> </a:t>
            </a:r>
            <a:r>
              <a:rPr sz="2100" spc="-10" dirty="0">
                <a:solidFill>
                  <a:srgbClr val="333333"/>
                </a:solidFill>
                <a:latin typeface="Trebuchet MS"/>
                <a:cs typeface="Trebuchet MS"/>
              </a:rPr>
              <a:t>certificates</a:t>
            </a:r>
            <a:endParaRPr sz="2100">
              <a:latin typeface="Trebuchet MS"/>
              <a:cs typeface="Trebuchet MS"/>
            </a:endParaRPr>
          </a:p>
          <a:p>
            <a:pPr marL="393065">
              <a:lnSpc>
                <a:spcPct val="100000"/>
              </a:lnSpc>
              <a:spcBef>
                <a:spcPts val="1230"/>
              </a:spcBef>
            </a:pPr>
            <a:r>
              <a:rPr sz="2100" u="heavy" dirty="0">
                <a:solidFill>
                  <a:srgbClr val="ED2137"/>
                </a:solidFill>
                <a:uFill>
                  <a:solidFill>
                    <a:srgbClr val="ED2137"/>
                  </a:solidFill>
                </a:uFill>
                <a:latin typeface="Trebuchet MS"/>
                <a:cs typeface="Trebuchet MS"/>
                <a:hlinkClick r:id="rId6"/>
              </a:rPr>
              <a:t>Vault</a:t>
            </a:r>
            <a:r>
              <a:rPr sz="2100" spc="-25" dirty="0">
                <a:solidFill>
                  <a:srgbClr val="ED2137"/>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encrypt</a:t>
            </a:r>
            <a:r>
              <a:rPr sz="2100" spc="-25" dirty="0">
                <a:solidFill>
                  <a:srgbClr val="333333"/>
                </a:solidFill>
                <a:latin typeface="Trebuchet MS"/>
                <a:cs typeface="Trebuchet MS"/>
              </a:rPr>
              <a:t> </a:t>
            </a:r>
            <a:r>
              <a:rPr sz="2100" spc="80" dirty="0">
                <a:solidFill>
                  <a:srgbClr val="333333"/>
                </a:solidFill>
                <a:latin typeface="Trebuchet MS"/>
                <a:cs typeface="Trebuchet MS"/>
              </a:rPr>
              <a:t>your</a:t>
            </a:r>
            <a:r>
              <a:rPr sz="2100" spc="-20" dirty="0">
                <a:solidFill>
                  <a:srgbClr val="333333"/>
                </a:solidFill>
                <a:latin typeface="Trebuchet MS"/>
                <a:cs typeface="Trebuchet MS"/>
              </a:rPr>
              <a:t> </a:t>
            </a:r>
            <a:r>
              <a:rPr sz="2100" spc="-10" dirty="0">
                <a:solidFill>
                  <a:srgbClr val="333333"/>
                </a:solidFill>
                <a:latin typeface="Trebuchet MS"/>
                <a:cs typeface="Trebuchet MS"/>
              </a:rPr>
              <a:t>secrets</a:t>
            </a:r>
            <a:endParaRPr sz="2100">
              <a:latin typeface="Trebuchet MS"/>
              <a:cs typeface="Trebuchet MS"/>
            </a:endParaRPr>
          </a:p>
          <a:p>
            <a:pPr marL="393065">
              <a:lnSpc>
                <a:spcPct val="100000"/>
              </a:lnSpc>
              <a:spcBef>
                <a:spcPts val="1305"/>
              </a:spcBef>
            </a:pPr>
            <a:r>
              <a:rPr sz="2100" u="heavy" spc="60" dirty="0">
                <a:solidFill>
                  <a:srgbClr val="ED2137"/>
                </a:solidFill>
                <a:uFill>
                  <a:solidFill>
                    <a:srgbClr val="ED2137"/>
                  </a:solidFill>
                </a:uFill>
                <a:latin typeface="Trebuchet MS"/>
                <a:cs typeface="Trebuchet MS"/>
                <a:hlinkClick r:id="rId7"/>
              </a:rPr>
              <a:t>A</a:t>
            </a:r>
            <a:r>
              <a:rPr sz="2100" spc="60" dirty="0">
                <a:solidFill>
                  <a:srgbClr val="ED2137"/>
                </a:solidFill>
                <a:latin typeface="Trebuchet MS"/>
                <a:cs typeface="Trebuchet MS"/>
                <a:hlinkClick r:id="rId7"/>
              </a:rPr>
              <a:t>rg</a:t>
            </a:r>
            <a:r>
              <a:rPr sz="2100" u="heavy" spc="60" dirty="0">
                <a:solidFill>
                  <a:srgbClr val="ED2137"/>
                </a:solidFill>
                <a:uFill>
                  <a:solidFill>
                    <a:srgbClr val="ED2137"/>
                  </a:solidFill>
                </a:uFill>
                <a:latin typeface="Trebuchet MS"/>
                <a:cs typeface="Trebuchet MS"/>
                <a:hlinkClick r:id="rId7"/>
              </a:rPr>
              <a:t>oCD</a:t>
            </a:r>
            <a:r>
              <a:rPr sz="2100" spc="60" dirty="0">
                <a:solidFill>
                  <a:srgbClr val="333333"/>
                </a:solidFill>
                <a:latin typeface="Trebuchet MS"/>
                <a:cs typeface="Trebuchet MS"/>
              </a:rPr>
              <a:t>,</a:t>
            </a:r>
            <a:r>
              <a:rPr sz="2100" spc="-70"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8"/>
              </a:rPr>
              <a:t>Flux</a:t>
            </a:r>
            <a:r>
              <a:rPr sz="2100" spc="-70" dirty="0">
                <a:solidFill>
                  <a:srgbClr val="ED2137"/>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spc="95" dirty="0">
                <a:solidFill>
                  <a:srgbClr val="333333"/>
                </a:solidFill>
                <a:latin typeface="Trebuchet MS"/>
                <a:cs typeface="Trebuchet MS"/>
              </a:rPr>
              <a:t>manage</a:t>
            </a:r>
            <a:r>
              <a:rPr sz="2100" spc="-70" dirty="0">
                <a:solidFill>
                  <a:srgbClr val="333333"/>
                </a:solidFill>
                <a:latin typeface="Trebuchet MS"/>
                <a:cs typeface="Trebuchet MS"/>
              </a:rPr>
              <a:t> </a:t>
            </a:r>
            <a:r>
              <a:rPr sz="2100" spc="80" dirty="0">
                <a:solidFill>
                  <a:srgbClr val="333333"/>
                </a:solidFill>
                <a:latin typeface="Trebuchet MS"/>
                <a:cs typeface="Trebuchet MS"/>
              </a:rPr>
              <a:t>your</a:t>
            </a:r>
            <a:r>
              <a:rPr sz="2100" spc="-70" dirty="0">
                <a:solidFill>
                  <a:srgbClr val="333333"/>
                </a:solidFill>
                <a:latin typeface="Trebuchet MS"/>
                <a:cs typeface="Trebuchet MS"/>
              </a:rPr>
              <a:t> </a:t>
            </a:r>
            <a:r>
              <a:rPr sz="2100" spc="60" dirty="0">
                <a:solidFill>
                  <a:srgbClr val="333333"/>
                </a:solidFill>
                <a:latin typeface="Trebuchet MS"/>
                <a:cs typeface="Trebuchet MS"/>
              </a:rPr>
              <a:t>GitOps</a:t>
            </a:r>
            <a:r>
              <a:rPr sz="2100" spc="-70" dirty="0">
                <a:solidFill>
                  <a:srgbClr val="333333"/>
                </a:solidFill>
                <a:latin typeface="Trebuchet MS"/>
                <a:cs typeface="Trebuchet MS"/>
              </a:rPr>
              <a:t> </a:t>
            </a:r>
            <a:r>
              <a:rPr sz="2100" spc="-10" dirty="0">
                <a:solidFill>
                  <a:srgbClr val="333333"/>
                </a:solidFill>
                <a:latin typeface="Trebuchet MS"/>
                <a:cs typeface="Trebuchet MS"/>
              </a:rPr>
              <a:t>workflow</a:t>
            </a:r>
            <a:endParaRPr sz="2100">
              <a:latin typeface="Trebuchet MS"/>
              <a:cs typeface="Trebuchet MS"/>
            </a:endParaRPr>
          </a:p>
          <a:p>
            <a:pPr marL="393065">
              <a:lnSpc>
                <a:spcPct val="100000"/>
              </a:lnSpc>
              <a:spcBef>
                <a:spcPts val="1230"/>
              </a:spcBef>
            </a:pPr>
            <a:r>
              <a:rPr sz="2100" spc="-25" dirty="0">
                <a:solidFill>
                  <a:srgbClr val="333333"/>
                </a:solidFill>
                <a:latin typeface="Trebuchet MS"/>
                <a:cs typeface="Trebuchet MS"/>
              </a:rPr>
              <a:t>...</a:t>
            </a:r>
            <a:endParaRPr sz="2100">
              <a:latin typeface="Trebuchet MS"/>
              <a:cs typeface="Trebuchet MS"/>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NEXT</a:t>
            </a:r>
            <a:r>
              <a:rPr spc="-215" dirty="0"/>
              <a:t> </a:t>
            </a:r>
            <a:r>
              <a:rPr spc="-130" dirty="0"/>
              <a:t>STEP...</a:t>
            </a:r>
          </a:p>
        </p:txBody>
      </p:sp>
      <p:pic>
        <p:nvPicPr>
          <p:cNvPr id="3" name="object 3"/>
          <p:cNvPicPr/>
          <p:nvPr/>
        </p:nvPicPr>
        <p:blipFill>
          <a:blip r:embed="rId2" cstate="print"/>
          <a:stretch>
            <a:fillRect/>
          </a:stretch>
        </p:blipFill>
        <p:spPr>
          <a:xfrm>
            <a:off x="933449" y="21812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2" cstate="print"/>
          <a:stretch>
            <a:fillRect/>
          </a:stretch>
        </p:blipFill>
        <p:spPr>
          <a:xfrm>
            <a:off x="933449" y="3143249"/>
            <a:ext cx="95250" cy="95249"/>
          </a:xfrm>
          <a:prstGeom prst="rect">
            <a:avLst/>
          </a:prstGeom>
        </p:spPr>
      </p:pic>
      <p:pic>
        <p:nvPicPr>
          <p:cNvPr id="6" name="object 6"/>
          <p:cNvPicPr/>
          <p:nvPr/>
        </p:nvPicPr>
        <p:blipFill>
          <a:blip r:embed="rId2" cstate="print"/>
          <a:stretch>
            <a:fillRect/>
          </a:stretch>
        </p:blipFill>
        <p:spPr>
          <a:xfrm>
            <a:off x="933449" y="3895724"/>
            <a:ext cx="95250" cy="95249"/>
          </a:xfrm>
          <a:prstGeom prst="rect">
            <a:avLst/>
          </a:prstGeom>
        </p:spPr>
      </p:pic>
      <p:sp>
        <p:nvSpPr>
          <p:cNvPr id="7" name="object 7"/>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spc="60" dirty="0">
                <a:hlinkClick r:id="rId3"/>
              </a:rPr>
              <a:t>Kubernetes</a:t>
            </a:r>
            <a:r>
              <a:rPr spc="170" dirty="0">
                <a:hlinkClick r:id="rId3"/>
              </a:rPr>
              <a:t> </a:t>
            </a:r>
            <a:r>
              <a:rPr spc="10" dirty="0">
                <a:hlinkClick r:id="rId3"/>
              </a:rPr>
              <a:t>administration</a:t>
            </a:r>
            <a:r>
              <a:rPr spc="170" dirty="0">
                <a:hlinkClick r:id="rId3"/>
              </a:rPr>
              <a:t> </a:t>
            </a:r>
            <a:r>
              <a:rPr spc="-10" dirty="0">
                <a:hlinkClick r:id="rId3"/>
              </a:rPr>
              <a:t>trainin</a:t>
            </a:r>
            <a:r>
              <a:rPr u="none" spc="-10" dirty="0">
                <a:hlinkClick r:id="rId3"/>
              </a:rPr>
              <a:t>g</a:t>
            </a:r>
          </a:p>
          <a:p>
            <a:pPr marL="370840" marR="1840864">
              <a:lnSpc>
                <a:spcPct val="151800"/>
              </a:lnSpc>
              <a:spcBef>
                <a:spcPts val="375"/>
              </a:spcBef>
            </a:pPr>
            <a:r>
              <a:rPr u="none" spc="85" dirty="0">
                <a:solidFill>
                  <a:srgbClr val="333333"/>
                </a:solidFill>
              </a:rPr>
              <a:t>Understand</a:t>
            </a:r>
            <a:r>
              <a:rPr u="none" spc="-40" dirty="0">
                <a:solidFill>
                  <a:srgbClr val="333333"/>
                </a:solidFill>
              </a:rPr>
              <a:t> </a:t>
            </a:r>
            <a:r>
              <a:rPr u="none" dirty="0">
                <a:solidFill>
                  <a:srgbClr val="333333"/>
                </a:solidFill>
              </a:rPr>
              <a:t>the</a:t>
            </a:r>
            <a:r>
              <a:rPr u="none" spc="-40" dirty="0">
                <a:solidFill>
                  <a:srgbClr val="333333"/>
                </a:solidFill>
              </a:rPr>
              <a:t> </a:t>
            </a:r>
            <a:r>
              <a:rPr u="none" dirty="0">
                <a:solidFill>
                  <a:srgbClr val="333333"/>
                </a:solidFill>
              </a:rPr>
              <a:t>architecture</a:t>
            </a:r>
            <a:r>
              <a:rPr u="none" spc="-40" dirty="0">
                <a:solidFill>
                  <a:srgbClr val="333333"/>
                </a:solidFill>
              </a:rPr>
              <a:t> </a:t>
            </a:r>
            <a:r>
              <a:rPr u="none" spc="100" dirty="0">
                <a:solidFill>
                  <a:srgbClr val="333333"/>
                </a:solidFill>
              </a:rPr>
              <a:t>and</a:t>
            </a:r>
            <a:r>
              <a:rPr u="none" spc="-40" dirty="0">
                <a:solidFill>
                  <a:srgbClr val="333333"/>
                </a:solidFill>
              </a:rPr>
              <a:t> </a:t>
            </a:r>
            <a:r>
              <a:rPr u="none" dirty="0">
                <a:solidFill>
                  <a:srgbClr val="333333"/>
                </a:solidFill>
              </a:rPr>
              <a:t>internal</a:t>
            </a:r>
            <a:r>
              <a:rPr u="none" spc="-40" dirty="0">
                <a:solidFill>
                  <a:srgbClr val="333333"/>
                </a:solidFill>
              </a:rPr>
              <a:t> </a:t>
            </a:r>
            <a:r>
              <a:rPr u="none" spc="70" dirty="0">
                <a:solidFill>
                  <a:srgbClr val="333333"/>
                </a:solidFill>
              </a:rPr>
              <a:t>workings</a:t>
            </a:r>
            <a:r>
              <a:rPr u="none" spc="-35" dirty="0">
                <a:solidFill>
                  <a:srgbClr val="333333"/>
                </a:solidFill>
              </a:rPr>
              <a:t> </a:t>
            </a:r>
            <a:r>
              <a:rPr u="none" dirty="0">
                <a:solidFill>
                  <a:srgbClr val="333333"/>
                </a:solidFill>
              </a:rPr>
              <a:t>of</a:t>
            </a:r>
            <a:r>
              <a:rPr u="none" spc="-40" dirty="0">
                <a:solidFill>
                  <a:srgbClr val="333333"/>
                </a:solidFill>
              </a:rPr>
              <a:t> </a:t>
            </a:r>
            <a:r>
              <a:rPr u="none" spc="65" dirty="0">
                <a:solidFill>
                  <a:srgbClr val="333333"/>
                </a:solidFill>
              </a:rPr>
              <a:t>a</a:t>
            </a:r>
            <a:r>
              <a:rPr u="none" spc="-40" dirty="0">
                <a:solidFill>
                  <a:srgbClr val="333333"/>
                </a:solidFill>
              </a:rPr>
              <a:t> </a:t>
            </a:r>
            <a:r>
              <a:rPr u="none" spc="60" dirty="0">
                <a:solidFill>
                  <a:srgbClr val="333333"/>
                </a:solidFill>
              </a:rPr>
              <a:t>Kubernetes</a:t>
            </a:r>
            <a:r>
              <a:rPr u="none" spc="-40" dirty="0">
                <a:solidFill>
                  <a:srgbClr val="333333"/>
                </a:solidFill>
              </a:rPr>
              <a:t> </a:t>
            </a:r>
            <a:r>
              <a:rPr u="none" spc="-10" dirty="0">
                <a:solidFill>
                  <a:srgbClr val="333333"/>
                </a:solidFill>
              </a:rPr>
              <a:t>platform </a:t>
            </a:r>
            <a:r>
              <a:rPr u="none" dirty="0">
                <a:solidFill>
                  <a:srgbClr val="333333"/>
                </a:solidFill>
              </a:rPr>
              <a:t>Install</a:t>
            </a:r>
            <a:r>
              <a:rPr u="none" spc="-15" dirty="0">
                <a:solidFill>
                  <a:srgbClr val="333333"/>
                </a:solidFill>
              </a:rPr>
              <a:t> </a:t>
            </a:r>
            <a:r>
              <a:rPr u="none" spc="100" dirty="0">
                <a:solidFill>
                  <a:srgbClr val="333333"/>
                </a:solidFill>
              </a:rPr>
              <a:t>and</a:t>
            </a:r>
            <a:r>
              <a:rPr u="none" spc="-10" dirty="0">
                <a:solidFill>
                  <a:srgbClr val="333333"/>
                </a:solidFill>
              </a:rPr>
              <a:t> </a:t>
            </a:r>
            <a:r>
              <a:rPr u="none" dirty="0">
                <a:solidFill>
                  <a:srgbClr val="333333"/>
                </a:solidFill>
              </a:rPr>
              <a:t>operate</a:t>
            </a:r>
            <a:r>
              <a:rPr u="none" spc="-10" dirty="0">
                <a:solidFill>
                  <a:srgbClr val="333333"/>
                </a:solidFill>
              </a:rPr>
              <a:t> </a:t>
            </a:r>
            <a:r>
              <a:rPr u="none" spc="65" dirty="0">
                <a:solidFill>
                  <a:srgbClr val="333333"/>
                </a:solidFill>
              </a:rPr>
              <a:t>a</a:t>
            </a:r>
            <a:r>
              <a:rPr u="none" spc="-10" dirty="0">
                <a:solidFill>
                  <a:srgbClr val="333333"/>
                </a:solidFill>
              </a:rPr>
              <a:t> </a:t>
            </a:r>
            <a:r>
              <a:rPr u="none" spc="60" dirty="0">
                <a:solidFill>
                  <a:srgbClr val="333333"/>
                </a:solidFill>
              </a:rPr>
              <a:t>Kubernetes</a:t>
            </a:r>
            <a:r>
              <a:rPr u="none" spc="-10" dirty="0">
                <a:solidFill>
                  <a:srgbClr val="333333"/>
                </a:solidFill>
              </a:rPr>
              <a:t> cluster</a:t>
            </a:r>
          </a:p>
          <a:p>
            <a:pPr marL="370840" marR="5080">
              <a:lnSpc>
                <a:spcPts val="2100"/>
              </a:lnSpc>
              <a:spcBef>
                <a:spcPts val="1650"/>
              </a:spcBef>
            </a:pPr>
            <a:r>
              <a:rPr u="none" spc="60" dirty="0">
                <a:solidFill>
                  <a:srgbClr val="333333"/>
                </a:solidFill>
              </a:rPr>
              <a:t>Distinguish</a:t>
            </a:r>
            <a:r>
              <a:rPr u="none" spc="-35" dirty="0">
                <a:solidFill>
                  <a:srgbClr val="333333"/>
                </a:solidFill>
              </a:rPr>
              <a:t> </a:t>
            </a:r>
            <a:r>
              <a:rPr u="none" spc="100" dirty="0">
                <a:solidFill>
                  <a:srgbClr val="333333"/>
                </a:solidFill>
              </a:rPr>
              <a:t>and</a:t>
            </a:r>
            <a:r>
              <a:rPr u="none" spc="-30" dirty="0">
                <a:solidFill>
                  <a:srgbClr val="333333"/>
                </a:solidFill>
              </a:rPr>
              <a:t> </a:t>
            </a:r>
            <a:r>
              <a:rPr u="none" spc="85" dirty="0">
                <a:solidFill>
                  <a:srgbClr val="333333"/>
                </a:solidFill>
              </a:rPr>
              <a:t>choose</a:t>
            </a:r>
            <a:r>
              <a:rPr u="none" spc="-30" dirty="0">
                <a:solidFill>
                  <a:srgbClr val="333333"/>
                </a:solidFill>
              </a:rPr>
              <a:t> </a:t>
            </a:r>
            <a:r>
              <a:rPr u="none" dirty="0">
                <a:solidFill>
                  <a:srgbClr val="333333"/>
                </a:solidFill>
              </a:rPr>
              <a:t>the</a:t>
            </a:r>
            <a:r>
              <a:rPr u="none" spc="-35" dirty="0">
                <a:solidFill>
                  <a:srgbClr val="333333"/>
                </a:solidFill>
              </a:rPr>
              <a:t> </a:t>
            </a:r>
            <a:r>
              <a:rPr u="none" dirty="0">
                <a:solidFill>
                  <a:srgbClr val="333333"/>
                </a:solidFill>
              </a:rPr>
              <a:t>different</a:t>
            </a:r>
            <a:r>
              <a:rPr u="none" spc="-30" dirty="0">
                <a:solidFill>
                  <a:srgbClr val="333333"/>
                </a:solidFill>
              </a:rPr>
              <a:t> </a:t>
            </a:r>
            <a:r>
              <a:rPr u="none" dirty="0">
                <a:solidFill>
                  <a:srgbClr val="333333"/>
                </a:solidFill>
              </a:rPr>
              <a:t>tools</a:t>
            </a:r>
            <a:r>
              <a:rPr u="none" spc="-30" dirty="0">
                <a:solidFill>
                  <a:srgbClr val="333333"/>
                </a:solidFill>
              </a:rPr>
              <a:t> </a:t>
            </a:r>
            <a:r>
              <a:rPr u="none" dirty="0">
                <a:solidFill>
                  <a:srgbClr val="333333"/>
                </a:solidFill>
              </a:rPr>
              <a:t>related</a:t>
            </a:r>
            <a:r>
              <a:rPr u="none" spc="-30" dirty="0">
                <a:solidFill>
                  <a:srgbClr val="333333"/>
                </a:solidFill>
              </a:rPr>
              <a:t> </a:t>
            </a:r>
            <a:r>
              <a:rPr u="none" dirty="0">
                <a:solidFill>
                  <a:srgbClr val="333333"/>
                </a:solidFill>
              </a:rPr>
              <a:t>to</a:t>
            </a:r>
            <a:r>
              <a:rPr u="none" spc="-35" dirty="0">
                <a:solidFill>
                  <a:srgbClr val="333333"/>
                </a:solidFill>
              </a:rPr>
              <a:t> </a:t>
            </a:r>
            <a:r>
              <a:rPr u="none" dirty="0">
                <a:solidFill>
                  <a:srgbClr val="333333"/>
                </a:solidFill>
              </a:rPr>
              <a:t>the</a:t>
            </a:r>
            <a:r>
              <a:rPr u="none" spc="-30" dirty="0">
                <a:solidFill>
                  <a:srgbClr val="333333"/>
                </a:solidFill>
              </a:rPr>
              <a:t> </a:t>
            </a:r>
            <a:r>
              <a:rPr u="none" spc="55" dirty="0">
                <a:solidFill>
                  <a:srgbClr val="333333"/>
                </a:solidFill>
              </a:rPr>
              <a:t>maintenance</a:t>
            </a:r>
            <a:r>
              <a:rPr u="none" spc="-30" dirty="0">
                <a:solidFill>
                  <a:srgbClr val="333333"/>
                </a:solidFill>
              </a:rPr>
              <a:t> </a:t>
            </a:r>
            <a:r>
              <a:rPr u="none" dirty="0">
                <a:solidFill>
                  <a:srgbClr val="333333"/>
                </a:solidFill>
              </a:rPr>
              <a:t>of</a:t>
            </a:r>
            <a:r>
              <a:rPr u="none" spc="-30" dirty="0">
                <a:solidFill>
                  <a:srgbClr val="333333"/>
                </a:solidFill>
              </a:rPr>
              <a:t> </a:t>
            </a:r>
            <a:r>
              <a:rPr u="none" spc="65" dirty="0">
                <a:solidFill>
                  <a:srgbClr val="333333"/>
                </a:solidFill>
              </a:rPr>
              <a:t>a</a:t>
            </a:r>
            <a:r>
              <a:rPr u="none" spc="-35" dirty="0">
                <a:solidFill>
                  <a:srgbClr val="333333"/>
                </a:solidFill>
              </a:rPr>
              <a:t> </a:t>
            </a:r>
            <a:r>
              <a:rPr u="none" dirty="0">
                <a:solidFill>
                  <a:srgbClr val="333333"/>
                </a:solidFill>
              </a:rPr>
              <a:t>cluster</a:t>
            </a:r>
            <a:r>
              <a:rPr u="none" spc="-30" dirty="0">
                <a:solidFill>
                  <a:srgbClr val="333333"/>
                </a:solidFill>
              </a:rPr>
              <a:t> </a:t>
            </a:r>
            <a:r>
              <a:rPr u="none" spc="-10" dirty="0">
                <a:solidFill>
                  <a:srgbClr val="333333"/>
                </a:solidFill>
              </a:rPr>
              <a:t>(network, </a:t>
            </a:r>
            <a:r>
              <a:rPr u="none" dirty="0">
                <a:solidFill>
                  <a:srgbClr val="333333"/>
                </a:solidFill>
              </a:rPr>
              <a:t>logs,</a:t>
            </a:r>
            <a:r>
              <a:rPr u="none" spc="-50" dirty="0">
                <a:solidFill>
                  <a:srgbClr val="333333"/>
                </a:solidFill>
              </a:rPr>
              <a:t> </a:t>
            </a:r>
            <a:r>
              <a:rPr u="none" spc="-10" dirty="0">
                <a:solidFill>
                  <a:srgbClr val="333333"/>
                </a:solidFill>
              </a:rPr>
              <a:t>metrics)</a:t>
            </a:r>
          </a:p>
          <a:p>
            <a:pPr marL="370840">
              <a:lnSpc>
                <a:spcPct val="100000"/>
              </a:lnSpc>
              <a:spcBef>
                <a:spcPts val="1305"/>
              </a:spcBef>
            </a:pPr>
            <a:r>
              <a:rPr u="none" spc="50" dirty="0">
                <a:solidFill>
                  <a:srgbClr val="333333"/>
                </a:solidFill>
              </a:rPr>
              <a:t>Configure</a:t>
            </a:r>
            <a:r>
              <a:rPr u="none" spc="-15" dirty="0">
                <a:solidFill>
                  <a:srgbClr val="333333"/>
                </a:solidFill>
              </a:rPr>
              <a:t> </a:t>
            </a:r>
            <a:r>
              <a:rPr u="none" spc="100" dirty="0">
                <a:solidFill>
                  <a:srgbClr val="333333"/>
                </a:solidFill>
              </a:rPr>
              <a:t>and</a:t>
            </a:r>
            <a:r>
              <a:rPr u="none" spc="-15" dirty="0">
                <a:solidFill>
                  <a:srgbClr val="333333"/>
                </a:solidFill>
              </a:rPr>
              <a:t> </a:t>
            </a:r>
            <a:r>
              <a:rPr u="none" dirty="0">
                <a:solidFill>
                  <a:srgbClr val="333333"/>
                </a:solidFill>
              </a:rPr>
              <a:t>operationally</a:t>
            </a:r>
            <a:r>
              <a:rPr u="none" spc="-15" dirty="0">
                <a:solidFill>
                  <a:srgbClr val="333333"/>
                </a:solidFill>
              </a:rPr>
              <a:t> </a:t>
            </a:r>
            <a:r>
              <a:rPr u="none" spc="60" dirty="0">
                <a:solidFill>
                  <a:srgbClr val="333333"/>
                </a:solidFill>
              </a:rPr>
              <a:t>monitor</a:t>
            </a:r>
            <a:r>
              <a:rPr u="none" spc="-15" dirty="0">
                <a:solidFill>
                  <a:srgbClr val="333333"/>
                </a:solidFill>
              </a:rPr>
              <a:t> </a:t>
            </a:r>
            <a:r>
              <a:rPr u="none" spc="65" dirty="0">
                <a:solidFill>
                  <a:srgbClr val="333333"/>
                </a:solidFill>
              </a:rPr>
              <a:t>a</a:t>
            </a:r>
            <a:r>
              <a:rPr u="none" spc="-15" dirty="0">
                <a:solidFill>
                  <a:srgbClr val="333333"/>
                </a:solidFill>
              </a:rPr>
              <a:t> </a:t>
            </a:r>
            <a:r>
              <a:rPr u="none" spc="60" dirty="0">
                <a:solidFill>
                  <a:srgbClr val="333333"/>
                </a:solidFill>
              </a:rPr>
              <a:t>Kubernetes</a:t>
            </a:r>
            <a:r>
              <a:rPr u="none" spc="-15" dirty="0">
                <a:solidFill>
                  <a:srgbClr val="333333"/>
                </a:solidFill>
              </a:rPr>
              <a:t> </a:t>
            </a:r>
            <a:r>
              <a:rPr u="none" spc="-10" dirty="0">
                <a:solidFill>
                  <a:srgbClr val="333333"/>
                </a:solidFill>
              </a:rPr>
              <a:t>cluster</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0" y="0"/>
            <a:ext cx="13525500" cy="171450"/>
            <a:chOff x="0" y="0"/>
            <a:chExt cx="13525500" cy="171450"/>
          </a:xfrm>
        </p:grpSpPr>
        <p:pic>
          <p:nvPicPr>
            <p:cNvPr id="4" name="object 4"/>
            <p:cNvPicPr/>
            <p:nvPr/>
          </p:nvPicPr>
          <p:blipFill>
            <a:blip r:embed="rId2" cstate="print"/>
            <a:stretch>
              <a:fillRect/>
            </a:stretch>
          </p:blipFill>
          <p:spPr>
            <a:xfrm>
              <a:off x="0" y="0"/>
              <a:ext cx="13525499" cy="171449"/>
            </a:xfrm>
            <a:prstGeom prst="rect">
              <a:avLst/>
            </a:prstGeom>
          </p:spPr>
        </p:pic>
        <p:sp>
          <p:nvSpPr>
            <p:cNvPr id="5" name="object 5"/>
            <p:cNvSpPr/>
            <p:nvPr/>
          </p:nvSpPr>
          <p:spPr>
            <a:xfrm>
              <a:off x="0" y="0"/>
              <a:ext cx="0" cy="0"/>
            </a:xfrm>
            <a:custGeom>
              <a:avLst/>
              <a:gdLst/>
              <a:ahLst/>
              <a:cxnLst/>
              <a:rect l="l" t="t" r="r" b="b"/>
              <a:pathLst>
                <a:path>
                  <a:moveTo>
                    <a:pt x="0" y="0"/>
                  </a:moveTo>
                  <a:lnTo>
                    <a:pt x="0" y="0"/>
                  </a:lnTo>
                  <a:close/>
                </a:path>
              </a:pathLst>
            </a:custGeom>
            <a:solidFill>
              <a:srgbClr val="333333"/>
            </a:solidFill>
          </p:spPr>
          <p:txBody>
            <a:bodyPr wrap="square" lIns="0" tIns="0" rIns="0" bIns="0" rtlCol="0"/>
            <a:lstStyle/>
            <a:p>
              <a:endParaRPr/>
            </a:p>
          </p:txBody>
        </p:sp>
      </p:grpSp>
      <p:pic>
        <p:nvPicPr>
          <p:cNvPr id="6" name="object 6"/>
          <p:cNvPicPr/>
          <p:nvPr/>
        </p:nvPicPr>
        <p:blipFill>
          <a:blip r:embed="rId3" cstate="print"/>
          <a:stretch>
            <a:fillRect/>
          </a:stretch>
        </p:blipFill>
        <p:spPr>
          <a:xfrm>
            <a:off x="3733800" y="1552574"/>
            <a:ext cx="6067424" cy="45719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5" dirty="0"/>
              <a:t>KUBERNETES</a:t>
            </a:r>
          </a:p>
        </p:txBody>
      </p:sp>
      <p:pic>
        <p:nvPicPr>
          <p:cNvPr id="3" name="object 3"/>
          <p:cNvPicPr/>
          <p:nvPr/>
        </p:nvPicPr>
        <p:blipFill>
          <a:blip r:embed="rId2" cstate="print"/>
          <a:stretch>
            <a:fillRect/>
          </a:stretch>
        </p:blipFill>
        <p:spPr>
          <a:xfrm>
            <a:off x="5543549" y="1552574"/>
            <a:ext cx="2438399" cy="237172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75" dirty="0"/>
              <a:t> </a:t>
            </a:r>
            <a:r>
              <a:rPr spc="-10" dirty="0"/>
              <a:t>DEFINITION</a:t>
            </a:r>
          </a:p>
        </p:txBody>
      </p:sp>
      <p:sp>
        <p:nvSpPr>
          <p:cNvPr id="3" name="object 3"/>
          <p:cNvSpPr txBox="1"/>
          <p:nvPr/>
        </p:nvSpPr>
        <p:spPr>
          <a:xfrm>
            <a:off x="1190624" y="1552574"/>
            <a:ext cx="11144250" cy="1257300"/>
          </a:xfrm>
          <a:prstGeom prst="rect">
            <a:avLst/>
          </a:prstGeom>
          <a:solidFill>
            <a:srgbClr val="E6E6E6"/>
          </a:solidFill>
        </p:spPr>
        <p:txBody>
          <a:bodyPr vert="horz" wrap="square" lIns="0" tIns="80010" rIns="0" bIns="0" rtlCol="0">
            <a:spAutoFit/>
          </a:bodyPr>
          <a:lstStyle/>
          <a:p>
            <a:pPr>
              <a:lnSpc>
                <a:spcPct val="100000"/>
              </a:lnSpc>
              <a:spcBef>
                <a:spcPts val="630"/>
              </a:spcBef>
            </a:pPr>
            <a:endParaRPr sz="2100" dirty="0">
              <a:latin typeface="Times New Roman"/>
              <a:cs typeface="Times New Roman"/>
            </a:endParaRPr>
          </a:p>
          <a:p>
            <a:pPr marL="190500" marR="958215">
              <a:lnSpc>
                <a:spcPts val="2100"/>
              </a:lnSpc>
            </a:pPr>
            <a:r>
              <a:rPr sz="2100" spc="60" dirty="0">
                <a:solidFill>
                  <a:srgbClr val="333333"/>
                </a:solidFill>
                <a:latin typeface="Trebuchet MS"/>
                <a:cs typeface="Trebuchet MS"/>
              </a:rPr>
              <a:t>Kubernetes</a:t>
            </a:r>
            <a:r>
              <a:rPr sz="2100" spc="-25"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100" dirty="0">
                <a:solidFill>
                  <a:srgbClr val="333333"/>
                </a:solidFill>
                <a:latin typeface="Trebuchet MS"/>
                <a:cs typeface="Trebuchet MS"/>
              </a:rPr>
              <a:t>an</a:t>
            </a:r>
            <a:r>
              <a:rPr sz="2100" spc="-20" dirty="0">
                <a:solidFill>
                  <a:srgbClr val="333333"/>
                </a:solidFill>
                <a:latin typeface="Trebuchet MS"/>
                <a:cs typeface="Trebuchet MS"/>
              </a:rPr>
              <a:t> </a:t>
            </a:r>
            <a:r>
              <a:rPr sz="2100" spc="100" dirty="0">
                <a:solidFill>
                  <a:srgbClr val="333333"/>
                </a:solidFill>
                <a:latin typeface="Trebuchet MS"/>
                <a:cs typeface="Trebuchet MS"/>
              </a:rPr>
              <a:t>open</a:t>
            </a:r>
            <a:r>
              <a:rPr sz="2100" spc="-25" dirty="0">
                <a:solidFill>
                  <a:srgbClr val="333333"/>
                </a:solidFill>
                <a:latin typeface="Trebuchet MS"/>
                <a:cs typeface="Trebuchet MS"/>
              </a:rPr>
              <a:t> </a:t>
            </a:r>
            <a:r>
              <a:rPr sz="2100" spc="70" dirty="0">
                <a:solidFill>
                  <a:srgbClr val="333333"/>
                </a:solidFill>
                <a:latin typeface="Trebuchet MS"/>
                <a:cs typeface="Trebuchet MS"/>
              </a:rPr>
              <a:t>source</a:t>
            </a:r>
            <a:r>
              <a:rPr sz="2100" spc="-20" dirty="0">
                <a:solidFill>
                  <a:srgbClr val="333333"/>
                </a:solidFill>
                <a:latin typeface="Trebuchet MS"/>
                <a:cs typeface="Trebuchet MS"/>
              </a:rPr>
              <a:t> </a:t>
            </a:r>
            <a:r>
              <a:rPr sz="2100" dirty="0">
                <a:solidFill>
                  <a:srgbClr val="333333"/>
                </a:solidFill>
                <a:latin typeface="Trebuchet MS"/>
                <a:cs typeface="Trebuchet MS"/>
              </a:rPr>
              <a:t>platform</a:t>
            </a:r>
            <a:r>
              <a:rPr sz="2100" spc="-25" dirty="0">
                <a:solidFill>
                  <a:srgbClr val="333333"/>
                </a:solidFill>
                <a:latin typeface="Trebuchet MS"/>
                <a:cs typeface="Trebuchet MS"/>
              </a:rPr>
              <a:t> </a:t>
            </a:r>
            <a:r>
              <a:rPr sz="2100" spc="70" dirty="0">
                <a:solidFill>
                  <a:srgbClr val="333333"/>
                </a:solidFill>
                <a:latin typeface="Trebuchet MS"/>
                <a:cs typeface="Trebuchet MS"/>
              </a:rPr>
              <a:t>designed</a:t>
            </a:r>
            <a:r>
              <a:rPr sz="2100" spc="-20"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automate,</a:t>
            </a:r>
            <a:r>
              <a:rPr sz="2100" spc="-20" dirty="0">
                <a:solidFill>
                  <a:srgbClr val="333333"/>
                </a:solidFill>
                <a:latin typeface="Trebuchet MS"/>
                <a:cs typeface="Trebuchet MS"/>
              </a:rPr>
              <a:t> </a:t>
            </a:r>
            <a:r>
              <a:rPr sz="2100" dirty="0">
                <a:solidFill>
                  <a:srgbClr val="333333"/>
                </a:solidFill>
                <a:latin typeface="Trebuchet MS"/>
                <a:cs typeface="Trebuchet MS"/>
              </a:rPr>
              <a:t>scale</a:t>
            </a:r>
            <a:r>
              <a:rPr sz="2100" spc="-25" dirty="0">
                <a:solidFill>
                  <a:srgbClr val="333333"/>
                </a:solidFill>
                <a:latin typeface="Trebuchet MS"/>
                <a:cs typeface="Trebuchet MS"/>
              </a:rPr>
              <a:t> </a:t>
            </a:r>
            <a:r>
              <a:rPr sz="2100" spc="100" dirty="0">
                <a:solidFill>
                  <a:srgbClr val="333333"/>
                </a:solidFill>
                <a:latin typeface="Trebuchet MS"/>
                <a:cs typeface="Trebuchet MS"/>
              </a:rPr>
              <a:t>and</a:t>
            </a:r>
            <a:r>
              <a:rPr sz="2100" spc="-20" dirty="0">
                <a:solidFill>
                  <a:srgbClr val="333333"/>
                </a:solidFill>
                <a:latin typeface="Trebuchet MS"/>
                <a:cs typeface="Trebuchet MS"/>
              </a:rPr>
              <a:t> </a:t>
            </a:r>
            <a:r>
              <a:rPr sz="2100" spc="-10" dirty="0">
                <a:solidFill>
                  <a:srgbClr val="333333"/>
                </a:solidFill>
                <a:latin typeface="Trebuchet MS"/>
                <a:cs typeface="Trebuchet MS"/>
              </a:rPr>
              <a:t>operate </a:t>
            </a:r>
            <a:r>
              <a:rPr sz="2100" dirty="0">
                <a:solidFill>
                  <a:srgbClr val="333333"/>
                </a:solidFill>
                <a:latin typeface="Trebuchet MS"/>
                <a:cs typeface="Trebuchet MS"/>
              </a:rPr>
              <a:t>containerized</a:t>
            </a:r>
            <a:r>
              <a:rPr sz="2100" spc="295" dirty="0">
                <a:solidFill>
                  <a:srgbClr val="333333"/>
                </a:solidFill>
                <a:latin typeface="Trebuchet MS"/>
                <a:cs typeface="Trebuchet MS"/>
              </a:rPr>
              <a:t> </a:t>
            </a:r>
            <a:r>
              <a:rPr sz="2100" spc="40" dirty="0">
                <a:solidFill>
                  <a:srgbClr val="333333"/>
                </a:solidFill>
                <a:latin typeface="Trebuchet MS"/>
                <a:cs typeface="Trebuchet MS"/>
              </a:rPr>
              <a:t>workload</a:t>
            </a:r>
            <a:endParaRPr sz="2100" dirty="0">
              <a:latin typeface="Trebuchet MS"/>
              <a:cs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HISTORY</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871787"/>
            <a:ext cx="104775" cy="104774"/>
          </a:xfrm>
          <a:prstGeom prst="rect">
            <a:avLst/>
          </a:prstGeom>
        </p:spPr>
      </p:pic>
      <p:pic>
        <p:nvPicPr>
          <p:cNvPr id="6" name="object 6"/>
          <p:cNvPicPr/>
          <p:nvPr/>
        </p:nvPicPr>
        <p:blipFill>
          <a:blip r:embed="rId3" cstate="print"/>
          <a:stretch>
            <a:fillRect/>
          </a:stretch>
        </p:blipFill>
        <p:spPr>
          <a:xfrm>
            <a:off x="1309687" y="3357562"/>
            <a:ext cx="104775" cy="104774"/>
          </a:xfrm>
          <a:prstGeom prst="rect">
            <a:avLst/>
          </a:prstGeom>
        </p:spPr>
      </p:pic>
      <p:pic>
        <p:nvPicPr>
          <p:cNvPr id="7" name="object 7"/>
          <p:cNvPicPr/>
          <p:nvPr/>
        </p:nvPicPr>
        <p:blipFill>
          <a:blip r:embed="rId2" cstate="print"/>
          <a:stretch>
            <a:fillRect/>
          </a:stretch>
        </p:blipFill>
        <p:spPr>
          <a:xfrm>
            <a:off x="933449" y="3838574"/>
            <a:ext cx="95250" cy="95249"/>
          </a:xfrm>
          <a:prstGeom prst="rect">
            <a:avLst/>
          </a:prstGeom>
        </p:spPr>
      </p:pic>
      <p:pic>
        <p:nvPicPr>
          <p:cNvPr id="8" name="object 8"/>
          <p:cNvPicPr/>
          <p:nvPr/>
        </p:nvPicPr>
        <p:blipFill>
          <a:blip r:embed="rId2" cstate="print"/>
          <a:stretch>
            <a:fillRect/>
          </a:stretch>
        </p:blipFill>
        <p:spPr>
          <a:xfrm>
            <a:off x="933449" y="4581524"/>
            <a:ext cx="95250" cy="95249"/>
          </a:xfrm>
          <a:prstGeom prst="rect">
            <a:avLst/>
          </a:prstGeom>
        </p:spPr>
      </p:pic>
      <p:sp>
        <p:nvSpPr>
          <p:cNvPr id="9" name="object 9"/>
          <p:cNvSpPr/>
          <p:nvPr/>
        </p:nvSpPr>
        <p:spPr>
          <a:xfrm>
            <a:off x="2143124" y="3515677"/>
            <a:ext cx="10160" cy="26670"/>
          </a:xfrm>
          <a:custGeom>
            <a:avLst/>
            <a:gdLst/>
            <a:ahLst/>
            <a:cxnLst/>
            <a:rect l="l" t="t" r="r" b="b"/>
            <a:pathLst>
              <a:path w="10160" h="26670">
                <a:moveTo>
                  <a:pt x="9979" y="26669"/>
                </a:moveTo>
                <a:lnTo>
                  <a:pt x="0" y="26669"/>
                </a:lnTo>
                <a:lnTo>
                  <a:pt x="0" y="0"/>
                </a:lnTo>
                <a:lnTo>
                  <a:pt x="9979" y="0"/>
                </a:lnTo>
                <a:lnTo>
                  <a:pt x="9979" y="26669"/>
                </a:lnTo>
                <a:close/>
              </a:path>
            </a:pathLst>
          </a:custGeom>
          <a:solidFill>
            <a:srgbClr val="ED2137"/>
          </a:solidFill>
        </p:spPr>
        <p:txBody>
          <a:bodyPr wrap="square" lIns="0" tIns="0" rIns="0" bIns="0" rtlCol="0"/>
          <a:lstStyle/>
          <a:p>
            <a:endParaRPr/>
          </a:p>
        </p:txBody>
      </p:sp>
      <p:sp>
        <p:nvSpPr>
          <p:cNvPr id="10" name="object 10"/>
          <p:cNvSpPr/>
          <p:nvPr/>
        </p:nvSpPr>
        <p:spPr>
          <a:xfrm>
            <a:off x="2340054" y="3515677"/>
            <a:ext cx="3175" cy="26670"/>
          </a:xfrm>
          <a:custGeom>
            <a:avLst/>
            <a:gdLst/>
            <a:ahLst/>
            <a:cxnLst/>
            <a:rect l="l" t="t" r="r" b="b"/>
            <a:pathLst>
              <a:path w="3175" h="26670">
                <a:moveTo>
                  <a:pt x="3095" y="26669"/>
                </a:moveTo>
                <a:lnTo>
                  <a:pt x="0" y="26669"/>
                </a:lnTo>
                <a:lnTo>
                  <a:pt x="0" y="0"/>
                </a:lnTo>
                <a:lnTo>
                  <a:pt x="3095" y="0"/>
                </a:lnTo>
                <a:lnTo>
                  <a:pt x="3095" y="26669"/>
                </a:lnTo>
                <a:close/>
              </a:path>
            </a:pathLst>
          </a:custGeom>
          <a:solidFill>
            <a:srgbClr val="ED2137"/>
          </a:solidFill>
        </p:spPr>
        <p:txBody>
          <a:bodyPr wrap="square" lIns="0" tIns="0" rIns="0" bIns="0" rtlCol="0"/>
          <a:lstStyle/>
          <a:p>
            <a:endParaRPr/>
          </a:p>
        </p:txBody>
      </p:sp>
      <p:sp>
        <p:nvSpPr>
          <p:cNvPr id="11" name="object 11"/>
          <p:cNvSpPr txBox="1">
            <a:spLocks noGrp="1"/>
          </p:cNvSpPr>
          <p:nvPr>
            <p:ph type="body" idx="1"/>
          </p:nvPr>
        </p:nvSpPr>
        <p:spPr>
          <a:prstGeom prst="rect">
            <a:avLst/>
          </a:prstGeom>
        </p:spPr>
        <p:txBody>
          <a:bodyPr vert="horz" wrap="square" lIns="0" tIns="178435" rIns="0" bIns="0" rtlCol="0">
            <a:spAutoFit/>
          </a:bodyPr>
          <a:lstStyle/>
          <a:p>
            <a:pPr marL="371475">
              <a:lnSpc>
                <a:spcPct val="100000"/>
              </a:lnSpc>
              <a:spcBef>
                <a:spcPts val="1405"/>
              </a:spcBef>
            </a:pPr>
            <a:r>
              <a:rPr u="none" spc="65" dirty="0">
                <a:solidFill>
                  <a:srgbClr val="333333"/>
                </a:solidFill>
              </a:rPr>
              <a:t>Google</a:t>
            </a:r>
            <a:r>
              <a:rPr u="none" spc="-75" dirty="0">
                <a:solidFill>
                  <a:srgbClr val="333333"/>
                </a:solidFill>
              </a:rPr>
              <a:t> </a:t>
            </a:r>
            <a:r>
              <a:rPr u="none" spc="-10" dirty="0">
                <a:solidFill>
                  <a:srgbClr val="333333"/>
                </a:solidFill>
              </a:rPr>
              <a:t>initiated</a:t>
            </a:r>
            <a:r>
              <a:rPr u="none" spc="-75" dirty="0">
                <a:solidFill>
                  <a:srgbClr val="333333"/>
                </a:solidFill>
              </a:rPr>
              <a:t> </a:t>
            </a:r>
            <a:r>
              <a:rPr u="none" dirty="0">
                <a:solidFill>
                  <a:srgbClr val="333333"/>
                </a:solidFill>
              </a:rPr>
              <a:t>the</a:t>
            </a:r>
            <a:r>
              <a:rPr u="none" spc="-75" dirty="0">
                <a:solidFill>
                  <a:srgbClr val="333333"/>
                </a:solidFill>
              </a:rPr>
              <a:t> </a:t>
            </a:r>
            <a:r>
              <a:rPr u="none" spc="60" dirty="0">
                <a:solidFill>
                  <a:srgbClr val="333333"/>
                </a:solidFill>
              </a:rPr>
              <a:t>Kubernetes</a:t>
            </a:r>
            <a:r>
              <a:rPr u="none" spc="-75" dirty="0">
                <a:solidFill>
                  <a:srgbClr val="333333"/>
                </a:solidFill>
              </a:rPr>
              <a:t> </a:t>
            </a:r>
            <a:r>
              <a:rPr u="none" dirty="0">
                <a:solidFill>
                  <a:srgbClr val="333333"/>
                </a:solidFill>
              </a:rPr>
              <a:t>project</a:t>
            </a:r>
            <a:r>
              <a:rPr u="none" spc="-75" dirty="0">
                <a:solidFill>
                  <a:srgbClr val="333333"/>
                </a:solidFill>
              </a:rPr>
              <a:t> </a:t>
            </a:r>
            <a:r>
              <a:rPr u="none" dirty="0">
                <a:solidFill>
                  <a:srgbClr val="333333"/>
                </a:solidFill>
              </a:rPr>
              <a:t>in</a:t>
            </a:r>
            <a:r>
              <a:rPr u="none" spc="-75" dirty="0">
                <a:solidFill>
                  <a:srgbClr val="333333"/>
                </a:solidFill>
              </a:rPr>
              <a:t> </a:t>
            </a:r>
            <a:r>
              <a:rPr u="none" spc="75" dirty="0">
                <a:solidFill>
                  <a:srgbClr val="333333"/>
                </a:solidFill>
              </a:rPr>
              <a:t>2014</a:t>
            </a:r>
          </a:p>
          <a:p>
            <a:pPr marL="371475" marR="5080">
              <a:lnSpc>
                <a:spcPts val="2100"/>
              </a:lnSpc>
              <a:spcBef>
                <a:spcPts val="1725"/>
              </a:spcBef>
            </a:pPr>
            <a:r>
              <a:rPr u="none" spc="60" dirty="0">
                <a:solidFill>
                  <a:srgbClr val="333333"/>
                </a:solidFill>
              </a:rPr>
              <a:t>Kubernetes</a:t>
            </a:r>
            <a:r>
              <a:rPr u="none" spc="-35" dirty="0">
                <a:solidFill>
                  <a:srgbClr val="333333"/>
                </a:solidFill>
              </a:rPr>
              <a:t> </a:t>
            </a:r>
            <a:r>
              <a:rPr u="none" dirty="0">
                <a:solidFill>
                  <a:srgbClr val="333333"/>
                </a:solidFill>
              </a:rPr>
              <a:t>is</a:t>
            </a:r>
            <a:r>
              <a:rPr u="none" spc="-35" dirty="0">
                <a:solidFill>
                  <a:srgbClr val="333333"/>
                </a:solidFill>
              </a:rPr>
              <a:t> </a:t>
            </a:r>
            <a:r>
              <a:rPr u="none" spc="85" dirty="0">
                <a:solidFill>
                  <a:srgbClr val="333333"/>
                </a:solidFill>
              </a:rPr>
              <a:t>based</a:t>
            </a:r>
            <a:r>
              <a:rPr u="none" spc="-30" dirty="0">
                <a:solidFill>
                  <a:srgbClr val="333333"/>
                </a:solidFill>
              </a:rPr>
              <a:t> </a:t>
            </a:r>
            <a:r>
              <a:rPr u="none" spc="135" dirty="0">
                <a:solidFill>
                  <a:srgbClr val="333333"/>
                </a:solidFill>
              </a:rPr>
              <a:t>on</a:t>
            </a:r>
            <a:r>
              <a:rPr u="none" spc="-35" dirty="0">
                <a:solidFill>
                  <a:srgbClr val="333333"/>
                </a:solidFill>
              </a:rPr>
              <a:t> </a:t>
            </a:r>
            <a:r>
              <a:rPr u="none" spc="95" dirty="0">
                <a:solidFill>
                  <a:srgbClr val="333333"/>
                </a:solidFill>
              </a:rPr>
              <a:t>15</a:t>
            </a:r>
            <a:r>
              <a:rPr u="none" spc="-30" dirty="0">
                <a:solidFill>
                  <a:srgbClr val="333333"/>
                </a:solidFill>
              </a:rPr>
              <a:t> </a:t>
            </a:r>
            <a:r>
              <a:rPr u="none" spc="55" dirty="0">
                <a:solidFill>
                  <a:srgbClr val="333333"/>
                </a:solidFill>
              </a:rPr>
              <a:t>years</a:t>
            </a:r>
            <a:r>
              <a:rPr u="none" spc="-35" dirty="0">
                <a:solidFill>
                  <a:srgbClr val="333333"/>
                </a:solidFill>
              </a:rPr>
              <a:t> </a:t>
            </a:r>
            <a:r>
              <a:rPr u="none" dirty="0">
                <a:solidFill>
                  <a:srgbClr val="333333"/>
                </a:solidFill>
              </a:rPr>
              <a:t>of</a:t>
            </a:r>
            <a:r>
              <a:rPr u="none" spc="-30" dirty="0">
                <a:solidFill>
                  <a:srgbClr val="333333"/>
                </a:solidFill>
              </a:rPr>
              <a:t> </a:t>
            </a:r>
            <a:r>
              <a:rPr u="none" dirty="0">
                <a:solidFill>
                  <a:srgbClr val="333333"/>
                </a:solidFill>
              </a:rPr>
              <a:t>experience</a:t>
            </a:r>
            <a:r>
              <a:rPr u="none" spc="-35" dirty="0">
                <a:solidFill>
                  <a:srgbClr val="333333"/>
                </a:solidFill>
              </a:rPr>
              <a:t> </a:t>
            </a:r>
            <a:r>
              <a:rPr u="none" spc="65" dirty="0">
                <a:solidFill>
                  <a:srgbClr val="333333"/>
                </a:solidFill>
              </a:rPr>
              <a:t>during</a:t>
            </a:r>
            <a:r>
              <a:rPr u="none" spc="-30" dirty="0">
                <a:solidFill>
                  <a:srgbClr val="333333"/>
                </a:solidFill>
              </a:rPr>
              <a:t> </a:t>
            </a:r>
            <a:r>
              <a:rPr u="none" dirty="0">
                <a:solidFill>
                  <a:srgbClr val="333333"/>
                </a:solidFill>
              </a:rPr>
              <a:t>which</a:t>
            </a:r>
            <a:r>
              <a:rPr u="none" spc="-35" dirty="0">
                <a:solidFill>
                  <a:srgbClr val="333333"/>
                </a:solidFill>
              </a:rPr>
              <a:t> </a:t>
            </a:r>
            <a:r>
              <a:rPr u="none" spc="65" dirty="0">
                <a:solidFill>
                  <a:srgbClr val="333333"/>
                </a:solidFill>
              </a:rPr>
              <a:t>Google</a:t>
            </a:r>
            <a:r>
              <a:rPr u="none" spc="-30" dirty="0">
                <a:solidFill>
                  <a:srgbClr val="333333"/>
                </a:solidFill>
              </a:rPr>
              <a:t> </a:t>
            </a:r>
            <a:r>
              <a:rPr u="none" spc="110" dirty="0">
                <a:solidFill>
                  <a:srgbClr val="333333"/>
                </a:solidFill>
              </a:rPr>
              <a:t>has</a:t>
            </a:r>
            <a:r>
              <a:rPr u="none" spc="-35" dirty="0">
                <a:solidFill>
                  <a:srgbClr val="333333"/>
                </a:solidFill>
              </a:rPr>
              <a:t> </a:t>
            </a:r>
            <a:r>
              <a:rPr u="none" spc="65" dirty="0">
                <a:solidFill>
                  <a:srgbClr val="333333"/>
                </a:solidFill>
              </a:rPr>
              <a:t>been</a:t>
            </a:r>
            <a:r>
              <a:rPr u="none" spc="-30" dirty="0">
                <a:solidFill>
                  <a:srgbClr val="333333"/>
                </a:solidFill>
              </a:rPr>
              <a:t> </a:t>
            </a:r>
            <a:r>
              <a:rPr u="none" spc="80" dirty="0">
                <a:solidFill>
                  <a:srgbClr val="333333"/>
                </a:solidFill>
              </a:rPr>
              <a:t>running</a:t>
            </a:r>
            <a:r>
              <a:rPr u="none" spc="-35" dirty="0">
                <a:solidFill>
                  <a:srgbClr val="333333"/>
                </a:solidFill>
              </a:rPr>
              <a:t> </a:t>
            </a:r>
            <a:r>
              <a:rPr u="none" spc="-10" dirty="0">
                <a:solidFill>
                  <a:srgbClr val="333333"/>
                </a:solidFill>
              </a:rPr>
              <a:t>large- </a:t>
            </a:r>
            <a:r>
              <a:rPr u="none" dirty="0">
                <a:solidFill>
                  <a:srgbClr val="333333"/>
                </a:solidFill>
              </a:rPr>
              <a:t>scale</a:t>
            </a:r>
            <a:r>
              <a:rPr u="none" spc="70" dirty="0">
                <a:solidFill>
                  <a:srgbClr val="333333"/>
                </a:solidFill>
              </a:rPr>
              <a:t> </a:t>
            </a:r>
            <a:r>
              <a:rPr u="none" dirty="0">
                <a:solidFill>
                  <a:srgbClr val="333333"/>
                </a:solidFill>
              </a:rPr>
              <a:t>applications</a:t>
            </a:r>
            <a:r>
              <a:rPr u="none" spc="75" dirty="0">
                <a:solidFill>
                  <a:srgbClr val="333333"/>
                </a:solidFill>
              </a:rPr>
              <a:t> </a:t>
            </a:r>
            <a:r>
              <a:rPr u="none" dirty="0">
                <a:solidFill>
                  <a:srgbClr val="333333"/>
                </a:solidFill>
              </a:rPr>
              <a:t>in</a:t>
            </a:r>
            <a:r>
              <a:rPr u="none" spc="70" dirty="0">
                <a:solidFill>
                  <a:srgbClr val="333333"/>
                </a:solidFill>
              </a:rPr>
              <a:t> </a:t>
            </a:r>
            <a:r>
              <a:rPr u="none" spc="-10" dirty="0">
                <a:solidFill>
                  <a:srgbClr val="333333"/>
                </a:solidFill>
              </a:rPr>
              <a:t>production:</a:t>
            </a:r>
          </a:p>
          <a:p>
            <a:pPr marL="752475" marR="10154920">
              <a:lnSpc>
                <a:spcPts val="3829"/>
              </a:lnSpc>
              <a:spcBef>
                <a:spcPts val="265"/>
              </a:spcBef>
            </a:pPr>
            <a:r>
              <a:rPr spc="85" dirty="0">
                <a:hlinkClick r:id="rId4"/>
              </a:rPr>
              <a:t>Bor</a:t>
            </a:r>
            <a:r>
              <a:rPr u="none" spc="85" dirty="0">
                <a:hlinkClick r:id="rId4"/>
              </a:rPr>
              <a:t>g</a:t>
            </a:r>
            <a:r>
              <a:rPr u="none" spc="85" dirty="0"/>
              <a:t> </a:t>
            </a:r>
            <a:r>
              <a:rPr spc="105" dirty="0">
                <a:hlinkClick r:id="rId5"/>
              </a:rPr>
              <a:t>Omega</a:t>
            </a:r>
          </a:p>
          <a:p>
            <a:pPr marL="371475" marR="478155">
              <a:lnSpc>
                <a:spcPts val="2100"/>
              </a:lnSpc>
              <a:spcBef>
                <a:spcPts val="1300"/>
              </a:spcBef>
            </a:pPr>
            <a:r>
              <a:rPr u="none" spc="60" dirty="0">
                <a:solidFill>
                  <a:srgbClr val="333333"/>
                </a:solidFill>
              </a:rPr>
              <a:t>Kubernetes</a:t>
            </a:r>
            <a:r>
              <a:rPr u="none" spc="-45" dirty="0">
                <a:solidFill>
                  <a:srgbClr val="333333"/>
                </a:solidFill>
              </a:rPr>
              <a:t> </a:t>
            </a:r>
            <a:r>
              <a:rPr u="none" dirty="0">
                <a:solidFill>
                  <a:srgbClr val="333333"/>
                </a:solidFill>
              </a:rPr>
              <a:t>v1.0</a:t>
            </a:r>
            <a:r>
              <a:rPr u="none" spc="-40" dirty="0">
                <a:solidFill>
                  <a:srgbClr val="333333"/>
                </a:solidFill>
              </a:rPr>
              <a:t> </a:t>
            </a:r>
            <a:r>
              <a:rPr u="none" spc="90" dirty="0">
                <a:solidFill>
                  <a:srgbClr val="333333"/>
                </a:solidFill>
              </a:rPr>
              <a:t>was</a:t>
            </a:r>
            <a:r>
              <a:rPr u="none" spc="-40" dirty="0">
                <a:solidFill>
                  <a:srgbClr val="333333"/>
                </a:solidFill>
              </a:rPr>
              <a:t> </a:t>
            </a:r>
            <a:r>
              <a:rPr u="none" dirty="0">
                <a:solidFill>
                  <a:srgbClr val="333333"/>
                </a:solidFill>
              </a:rPr>
              <a:t>released</a:t>
            </a:r>
            <a:r>
              <a:rPr u="none" spc="-40" dirty="0">
                <a:solidFill>
                  <a:srgbClr val="333333"/>
                </a:solidFill>
              </a:rPr>
              <a:t> </a:t>
            </a:r>
            <a:r>
              <a:rPr u="none" dirty="0">
                <a:solidFill>
                  <a:srgbClr val="333333"/>
                </a:solidFill>
              </a:rPr>
              <a:t>in</a:t>
            </a:r>
            <a:r>
              <a:rPr u="none" spc="-40" dirty="0">
                <a:solidFill>
                  <a:srgbClr val="333333"/>
                </a:solidFill>
              </a:rPr>
              <a:t> </a:t>
            </a:r>
            <a:r>
              <a:rPr u="none" spc="95" dirty="0">
                <a:solidFill>
                  <a:srgbClr val="333333"/>
                </a:solidFill>
              </a:rPr>
              <a:t>2015</a:t>
            </a:r>
            <a:r>
              <a:rPr u="none" spc="-40" dirty="0">
                <a:solidFill>
                  <a:srgbClr val="333333"/>
                </a:solidFill>
              </a:rPr>
              <a:t> </a:t>
            </a:r>
            <a:r>
              <a:rPr u="none" spc="100" dirty="0">
                <a:solidFill>
                  <a:srgbClr val="333333"/>
                </a:solidFill>
              </a:rPr>
              <a:t>and</a:t>
            </a:r>
            <a:r>
              <a:rPr u="none" spc="-40" dirty="0">
                <a:solidFill>
                  <a:srgbClr val="333333"/>
                </a:solidFill>
              </a:rPr>
              <a:t> </a:t>
            </a:r>
            <a:r>
              <a:rPr u="none" dirty="0">
                <a:solidFill>
                  <a:srgbClr val="333333"/>
                </a:solidFill>
              </a:rPr>
              <a:t>at</a:t>
            </a:r>
            <a:r>
              <a:rPr u="none" spc="-40" dirty="0">
                <a:solidFill>
                  <a:srgbClr val="333333"/>
                </a:solidFill>
              </a:rPr>
              <a:t> </a:t>
            </a:r>
            <a:r>
              <a:rPr u="none" dirty="0">
                <a:solidFill>
                  <a:srgbClr val="333333"/>
                </a:solidFill>
              </a:rPr>
              <a:t>the</a:t>
            </a:r>
            <a:r>
              <a:rPr u="none" spc="-45" dirty="0">
                <a:solidFill>
                  <a:srgbClr val="333333"/>
                </a:solidFill>
              </a:rPr>
              <a:t> </a:t>
            </a:r>
            <a:r>
              <a:rPr u="none" spc="105" dirty="0">
                <a:solidFill>
                  <a:srgbClr val="333333"/>
                </a:solidFill>
              </a:rPr>
              <a:t>same</a:t>
            </a:r>
            <a:r>
              <a:rPr u="none" spc="-40" dirty="0">
                <a:solidFill>
                  <a:srgbClr val="333333"/>
                </a:solidFill>
              </a:rPr>
              <a:t> </a:t>
            </a:r>
            <a:r>
              <a:rPr u="none" dirty="0">
                <a:solidFill>
                  <a:srgbClr val="333333"/>
                </a:solidFill>
              </a:rPr>
              <a:t>time</a:t>
            </a:r>
            <a:r>
              <a:rPr u="none" spc="-40" dirty="0">
                <a:solidFill>
                  <a:srgbClr val="333333"/>
                </a:solidFill>
              </a:rPr>
              <a:t> </a:t>
            </a:r>
            <a:r>
              <a:rPr u="none" dirty="0">
                <a:solidFill>
                  <a:srgbClr val="333333"/>
                </a:solidFill>
              </a:rPr>
              <a:t>the</a:t>
            </a:r>
            <a:r>
              <a:rPr u="none" spc="-40" dirty="0">
                <a:solidFill>
                  <a:srgbClr val="333333"/>
                </a:solidFill>
              </a:rPr>
              <a:t> </a:t>
            </a:r>
            <a:r>
              <a:rPr sz="2150" i="1" dirty="0">
                <a:latin typeface="Trebuchet MS"/>
                <a:cs typeface="Trebuchet MS"/>
                <a:hlinkClick r:id="rId6"/>
              </a:rPr>
              <a:t>Cloud</a:t>
            </a:r>
            <a:r>
              <a:rPr sz="2150" i="1" spc="-55" dirty="0">
                <a:latin typeface="Trebuchet MS"/>
                <a:cs typeface="Trebuchet MS"/>
                <a:hlinkClick r:id="rId6"/>
              </a:rPr>
              <a:t> </a:t>
            </a:r>
            <a:r>
              <a:rPr sz="2150" i="1" dirty="0">
                <a:latin typeface="Trebuchet MS"/>
                <a:cs typeface="Trebuchet MS"/>
                <a:hlinkClick r:id="rId6"/>
              </a:rPr>
              <a:t>Native</a:t>
            </a:r>
            <a:r>
              <a:rPr sz="2150" i="1" spc="-55" dirty="0">
                <a:latin typeface="Trebuchet MS"/>
                <a:cs typeface="Trebuchet MS"/>
                <a:hlinkClick r:id="rId6"/>
              </a:rPr>
              <a:t> </a:t>
            </a:r>
            <a:r>
              <a:rPr sz="2150" i="1" spc="-10" dirty="0">
                <a:latin typeface="Trebuchet MS"/>
                <a:cs typeface="Trebuchet MS"/>
                <a:hlinkClick r:id="rId6"/>
              </a:rPr>
              <a:t>Computin</a:t>
            </a:r>
            <a:r>
              <a:rPr sz="2150" i="1" u="none" spc="-10" dirty="0">
                <a:latin typeface="Trebuchet MS"/>
                <a:cs typeface="Trebuchet MS"/>
                <a:hlinkClick r:id="rId6"/>
              </a:rPr>
              <a:t>g</a:t>
            </a:r>
            <a:r>
              <a:rPr sz="2150" i="1" u="none" spc="-10" dirty="0">
                <a:latin typeface="Trebuchet MS"/>
                <a:cs typeface="Trebuchet MS"/>
              </a:rPr>
              <a:t> </a:t>
            </a:r>
            <a:r>
              <a:rPr sz="2150" i="1" dirty="0">
                <a:latin typeface="Trebuchet MS"/>
                <a:cs typeface="Trebuchet MS"/>
                <a:hlinkClick r:id="rId6"/>
              </a:rPr>
              <a:t>Foundation</a:t>
            </a:r>
            <a:r>
              <a:rPr sz="2150" i="1" spc="-25" dirty="0">
                <a:latin typeface="Trebuchet MS"/>
                <a:cs typeface="Trebuchet MS"/>
                <a:hlinkClick r:id="rId6"/>
              </a:rPr>
              <a:t> </a:t>
            </a:r>
            <a:r>
              <a:rPr u="none" dirty="0">
                <a:hlinkClick r:id="rId6"/>
              </a:rPr>
              <a:t>(</a:t>
            </a:r>
            <a:r>
              <a:rPr dirty="0">
                <a:hlinkClick r:id="rId6"/>
              </a:rPr>
              <a:t>CNCF</a:t>
            </a:r>
            <a:r>
              <a:rPr u="none" dirty="0">
                <a:hlinkClick r:id="rId6"/>
              </a:rPr>
              <a:t>)</a:t>
            </a:r>
            <a:r>
              <a:rPr u="none" spc="-5" dirty="0"/>
              <a:t> </a:t>
            </a:r>
            <a:r>
              <a:rPr u="none" spc="90" dirty="0">
                <a:solidFill>
                  <a:srgbClr val="333333"/>
                </a:solidFill>
              </a:rPr>
              <a:t>was</a:t>
            </a:r>
            <a:r>
              <a:rPr u="none" spc="-5" dirty="0">
                <a:solidFill>
                  <a:srgbClr val="333333"/>
                </a:solidFill>
              </a:rPr>
              <a:t> </a:t>
            </a:r>
            <a:r>
              <a:rPr u="none" dirty="0">
                <a:solidFill>
                  <a:srgbClr val="333333"/>
                </a:solidFill>
              </a:rPr>
              <a:t>created</a:t>
            </a:r>
            <a:r>
              <a:rPr u="none" spc="-5" dirty="0">
                <a:solidFill>
                  <a:srgbClr val="333333"/>
                </a:solidFill>
              </a:rPr>
              <a:t> </a:t>
            </a:r>
            <a:r>
              <a:rPr u="none" dirty="0">
                <a:solidFill>
                  <a:srgbClr val="333333"/>
                </a:solidFill>
              </a:rPr>
              <a:t>to</a:t>
            </a:r>
            <a:r>
              <a:rPr u="none" spc="-5" dirty="0">
                <a:solidFill>
                  <a:srgbClr val="333333"/>
                </a:solidFill>
              </a:rPr>
              <a:t> </a:t>
            </a:r>
            <a:r>
              <a:rPr u="none" spc="75" dirty="0">
                <a:solidFill>
                  <a:srgbClr val="333333"/>
                </a:solidFill>
              </a:rPr>
              <a:t>host</a:t>
            </a:r>
            <a:r>
              <a:rPr u="none" spc="-5" dirty="0">
                <a:solidFill>
                  <a:srgbClr val="333333"/>
                </a:solidFill>
              </a:rPr>
              <a:t> </a:t>
            </a:r>
            <a:r>
              <a:rPr u="none" dirty="0">
                <a:solidFill>
                  <a:srgbClr val="333333"/>
                </a:solidFill>
              </a:rPr>
              <a:t>the</a:t>
            </a:r>
            <a:r>
              <a:rPr u="none" spc="-5" dirty="0">
                <a:solidFill>
                  <a:srgbClr val="333333"/>
                </a:solidFill>
              </a:rPr>
              <a:t> </a:t>
            </a:r>
            <a:r>
              <a:rPr u="none" spc="-10" dirty="0">
                <a:solidFill>
                  <a:srgbClr val="333333"/>
                </a:solidFill>
              </a:rPr>
              <a:t>project</a:t>
            </a:r>
            <a:endParaRPr sz="2150" dirty="0">
              <a:latin typeface="Trebuchet MS"/>
              <a:cs typeface="Trebuchet MS"/>
            </a:endParaRPr>
          </a:p>
          <a:p>
            <a:pPr marL="371475" marR="46990">
              <a:lnSpc>
                <a:spcPts val="2100"/>
              </a:lnSpc>
              <a:spcBef>
                <a:spcPts val="1650"/>
              </a:spcBef>
            </a:pPr>
            <a:r>
              <a:rPr u="none" spc="60" dirty="0">
                <a:solidFill>
                  <a:srgbClr val="333333"/>
                </a:solidFill>
              </a:rPr>
              <a:t>Kubernetes</a:t>
            </a:r>
            <a:r>
              <a:rPr u="none" spc="-25" dirty="0">
                <a:solidFill>
                  <a:srgbClr val="333333"/>
                </a:solidFill>
              </a:rPr>
              <a:t> </a:t>
            </a:r>
            <a:r>
              <a:rPr u="none" spc="110" dirty="0">
                <a:solidFill>
                  <a:srgbClr val="333333"/>
                </a:solidFill>
              </a:rPr>
              <a:t>has</a:t>
            </a:r>
            <a:r>
              <a:rPr u="none" spc="-20" dirty="0">
                <a:solidFill>
                  <a:srgbClr val="333333"/>
                </a:solidFill>
              </a:rPr>
              <a:t> </a:t>
            </a:r>
            <a:r>
              <a:rPr u="none" spc="65" dirty="0">
                <a:solidFill>
                  <a:srgbClr val="333333"/>
                </a:solidFill>
              </a:rPr>
              <a:t>been</a:t>
            </a:r>
            <a:r>
              <a:rPr u="none" spc="-20" dirty="0">
                <a:solidFill>
                  <a:srgbClr val="333333"/>
                </a:solidFill>
              </a:rPr>
              <a:t> </a:t>
            </a:r>
            <a:r>
              <a:rPr u="none" dirty="0">
                <a:solidFill>
                  <a:srgbClr val="333333"/>
                </a:solidFill>
              </a:rPr>
              <a:t>enriched</a:t>
            </a:r>
            <a:r>
              <a:rPr u="none" spc="-20" dirty="0">
                <a:solidFill>
                  <a:srgbClr val="333333"/>
                </a:solidFill>
              </a:rPr>
              <a:t> </a:t>
            </a:r>
            <a:r>
              <a:rPr u="none" spc="50" dirty="0">
                <a:solidFill>
                  <a:srgbClr val="333333"/>
                </a:solidFill>
              </a:rPr>
              <a:t>over</a:t>
            </a:r>
            <a:r>
              <a:rPr u="none" spc="-20" dirty="0">
                <a:solidFill>
                  <a:srgbClr val="333333"/>
                </a:solidFill>
              </a:rPr>
              <a:t> </a:t>
            </a:r>
            <a:r>
              <a:rPr u="none" dirty="0">
                <a:solidFill>
                  <a:srgbClr val="333333"/>
                </a:solidFill>
              </a:rPr>
              <a:t>time</a:t>
            </a:r>
            <a:r>
              <a:rPr u="none" spc="-25" dirty="0">
                <a:solidFill>
                  <a:srgbClr val="333333"/>
                </a:solidFill>
              </a:rPr>
              <a:t> </a:t>
            </a:r>
            <a:r>
              <a:rPr u="none" spc="55" dirty="0">
                <a:solidFill>
                  <a:srgbClr val="333333"/>
                </a:solidFill>
              </a:rPr>
              <a:t>by</a:t>
            </a:r>
            <a:r>
              <a:rPr u="none" spc="-20" dirty="0">
                <a:solidFill>
                  <a:srgbClr val="333333"/>
                </a:solidFill>
              </a:rPr>
              <a:t> </a:t>
            </a:r>
            <a:r>
              <a:rPr u="none" dirty="0">
                <a:solidFill>
                  <a:srgbClr val="333333"/>
                </a:solidFill>
              </a:rPr>
              <a:t>the</a:t>
            </a:r>
            <a:r>
              <a:rPr u="none" spc="-20" dirty="0">
                <a:solidFill>
                  <a:srgbClr val="333333"/>
                </a:solidFill>
              </a:rPr>
              <a:t> </a:t>
            </a:r>
            <a:r>
              <a:rPr u="none" dirty="0">
                <a:solidFill>
                  <a:srgbClr val="333333"/>
                </a:solidFill>
              </a:rPr>
              <a:t>ideas</a:t>
            </a:r>
            <a:r>
              <a:rPr u="none" spc="-20" dirty="0">
                <a:solidFill>
                  <a:srgbClr val="333333"/>
                </a:solidFill>
              </a:rPr>
              <a:t> </a:t>
            </a:r>
            <a:r>
              <a:rPr u="none" spc="100" dirty="0">
                <a:solidFill>
                  <a:srgbClr val="333333"/>
                </a:solidFill>
              </a:rPr>
              <a:t>and</a:t>
            </a:r>
            <a:r>
              <a:rPr u="none" spc="-20" dirty="0">
                <a:solidFill>
                  <a:srgbClr val="333333"/>
                </a:solidFill>
              </a:rPr>
              <a:t> </a:t>
            </a:r>
            <a:r>
              <a:rPr u="none" dirty="0">
                <a:solidFill>
                  <a:srgbClr val="333333"/>
                </a:solidFill>
              </a:rPr>
              <a:t>practices</a:t>
            </a:r>
            <a:r>
              <a:rPr u="none" spc="-25" dirty="0">
                <a:solidFill>
                  <a:srgbClr val="333333"/>
                </a:solidFill>
              </a:rPr>
              <a:t> </a:t>
            </a:r>
            <a:r>
              <a:rPr u="none" spc="70" dirty="0">
                <a:solidFill>
                  <a:srgbClr val="333333"/>
                </a:solidFill>
              </a:rPr>
              <a:t>brought</a:t>
            </a:r>
            <a:r>
              <a:rPr u="none" spc="-20" dirty="0">
                <a:solidFill>
                  <a:srgbClr val="333333"/>
                </a:solidFill>
              </a:rPr>
              <a:t> </a:t>
            </a:r>
            <a:r>
              <a:rPr u="none" spc="55" dirty="0">
                <a:solidFill>
                  <a:srgbClr val="333333"/>
                </a:solidFill>
              </a:rPr>
              <a:t>by</a:t>
            </a:r>
            <a:r>
              <a:rPr u="none" spc="-20" dirty="0">
                <a:solidFill>
                  <a:srgbClr val="333333"/>
                </a:solidFill>
              </a:rPr>
              <a:t> </a:t>
            </a:r>
            <a:r>
              <a:rPr u="none" spc="65" dirty="0">
                <a:solidFill>
                  <a:srgbClr val="333333"/>
                </a:solidFill>
              </a:rPr>
              <a:t>a</a:t>
            </a:r>
            <a:r>
              <a:rPr u="none" spc="-20" dirty="0">
                <a:solidFill>
                  <a:srgbClr val="333333"/>
                </a:solidFill>
              </a:rPr>
              <a:t> </a:t>
            </a:r>
            <a:r>
              <a:rPr u="none" dirty="0">
                <a:solidFill>
                  <a:srgbClr val="333333"/>
                </a:solidFill>
              </a:rPr>
              <a:t>very</a:t>
            </a:r>
            <a:r>
              <a:rPr u="none" spc="-20" dirty="0">
                <a:solidFill>
                  <a:srgbClr val="333333"/>
                </a:solidFill>
              </a:rPr>
              <a:t> </a:t>
            </a:r>
            <a:r>
              <a:rPr u="none" spc="-10" dirty="0">
                <a:solidFill>
                  <a:srgbClr val="333333"/>
                </a:solidFill>
              </a:rPr>
              <a:t>active </a:t>
            </a:r>
            <a:r>
              <a:rPr u="none" spc="55" dirty="0">
                <a:solidFill>
                  <a:srgbClr val="333333"/>
                </a:solidFill>
              </a:rPr>
              <a:t>community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023870" cy="558800"/>
          </a:xfrm>
          <a:prstGeom prst="rect">
            <a:avLst/>
          </a:prstGeom>
        </p:spPr>
        <p:txBody>
          <a:bodyPr vert="horz" wrap="square" lIns="0" tIns="12700" rIns="0" bIns="0" rtlCol="0">
            <a:spAutoFit/>
          </a:bodyPr>
          <a:lstStyle/>
          <a:p>
            <a:pPr marL="12700">
              <a:lnSpc>
                <a:spcPct val="100000"/>
              </a:lnSpc>
              <a:spcBef>
                <a:spcPts val="100"/>
              </a:spcBef>
            </a:pPr>
            <a:r>
              <a:rPr dirty="0"/>
              <a:t>NAME</a:t>
            </a:r>
            <a:r>
              <a:rPr spc="-30" dirty="0"/>
              <a:t> </a:t>
            </a:r>
            <a:r>
              <a:rPr spc="-10" dirty="0"/>
              <a:t>ORIGIN</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7206"/>
            <a:ext cx="10288905" cy="1471930"/>
          </a:xfrm>
          <a:prstGeom prst="rect">
            <a:avLst/>
          </a:prstGeom>
        </p:spPr>
        <p:txBody>
          <a:bodyPr vert="horz" wrap="square" lIns="0" tIns="170180" rIns="0" bIns="0" rtlCol="0">
            <a:spAutoFit/>
          </a:bodyPr>
          <a:lstStyle/>
          <a:p>
            <a:pPr marL="12700">
              <a:lnSpc>
                <a:spcPct val="100000"/>
              </a:lnSpc>
              <a:spcBef>
                <a:spcPts val="1340"/>
              </a:spcBef>
            </a:pP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100" dirty="0">
                <a:solidFill>
                  <a:srgbClr val="333333"/>
                </a:solidFill>
                <a:latin typeface="Trebuchet MS"/>
                <a:cs typeface="Trebuchet MS"/>
              </a:rPr>
              <a:t>name</a:t>
            </a:r>
            <a:r>
              <a:rPr sz="2100" spc="-10" dirty="0">
                <a:solidFill>
                  <a:srgbClr val="333333"/>
                </a:solidFill>
                <a:latin typeface="Trebuchet MS"/>
                <a:cs typeface="Trebuchet MS"/>
              </a:rPr>
              <a:t> </a:t>
            </a:r>
            <a:r>
              <a:rPr sz="2150" i="1" dirty="0">
                <a:solidFill>
                  <a:srgbClr val="ED2137"/>
                </a:solidFill>
                <a:latin typeface="Trebuchet MS"/>
                <a:cs typeface="Trebuchet MS"/>
              </a:rPr>
              <a:t>Kubernetes</a:t>
            </a:r>
            <a:r>
              <a:rPr sz="2150" i="1" spc="-25" dirty="0">
                <a:solidFill>
                  <a:srgbClr val="ED2137"/>
                </a:solidFill>
                <a:latin typeface="Trebuchet MS"/>
                <a:cs typeface="Trebuchet MS"/>
              </a:rPr>
              <a:t> </a:t>
            </a:r>
            <a:r>
              <a:rPr sz="2100" spc="90" dirty="0">
                <a:solidFill>
                  <a:srgbClr val="333333"/>
                </a:solidFill>
                <a:latin typeface="Trebuchet MS"/>
                <a:cs typeface="Trebuchet MS"/>
              </a:rPr>
              <a:t>comes</a:t>
            </a:r>
            <a:r>
              <a:rPr sz="2100" spc="-10" dirty="0">
                <a:solidFill>
                  <a:srgbClr val="333333"/>
                </a:solidFill>
                <a:latin typeface="Trebuchet MS"/>
                <a:cs typeface="Trebuchet MS"/>
              </a:rPr>
              <a:t> </a:t>
            </a:r>
            <a:r>
              <a:rPr sz="2100" spc="75" dirty="0">
                <a:solidFill>
                  <a:srgbClr val="333333"/>
                </a:solidFill>
                <a:latin typeface="Trebuchet MS"/>
                <a:cs typeface="Trebuchet MS"/>
              </a:rPr>
              <a:t>from</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Greek,</a:t>
            </a:r>
            <a:r>
              <a:rPr sz="2100" spc="-10" dirty="0">
                <a:solidFill>
                  <a:srgbClr val="333333"/>
                </a:solidFill>
                <a:latin typeface="Trebuchet MS"/>
                <a:cs typeface="Trebuchet MS"/>
              </a:rPr>
              <a:t> </a:t>
            </a:r>
            <a:r>
              <a:rPr sz="2100" spc="100" dirty="0">
                <a:solidFill>
                  <a:srgbClr val="333333"/>
                </a:solidFill>
                <a:latin typeface="Trebuchet MS"/>
                <a:cs typeface="Trebuchet MS"/>
              </a:rPr>
              <a:t>and</a:t>
            </a:r>
            <a:r>
              <a:rPr sz="2100" spc="-10" dirty="0">
                <a:solidFill>
                  <a:srgbClr val="333333"/>
                </a:solidFill>
                <a:latin typeface="Trebuchet MS"/>
                <a:cs typeface="Trebuchet MS"/>
              </a:rPr>
              <a:t> </a:t>
            </a:r>
            <a:r>
              <a:rPr sz="2100" spc="105" dirty="0">
                <a:solidFill>
                  <a:srgbClr val="333333"/>
                </a:solidFill>
                <a:latin typeface="Trebuchet MS"/>
                <a:cs typeface="Trebuchet MS"/>
              </a:rPr>
              <a:t>means</a:t>
            </a:r>
            <a:r>
              <a:rPr sz="2100" spc="-10" dirty="0">
                <a:solidFill>
                  <a:srgbClr val="333333"/>
                </a:solidFill>
                <a:latin typeface="Trebuchet MS"/>
                <a:cs typeface="Trebuchet MS"/>
              </a:rPr>
              <a:t> </a:t>
            </a:r>
            <a:r>
              <a:rPr sz="2150" i="1" dirty="0">
                <a:solidFill>
                  <a:srgbClr val="ED2137"/>
                </a:solidFill>
                <a:latin typeface="Trebuchet MS"/>
                <a:cs typeface="Trebuchet MS"/>
              </a:rPr>
              <a:t>Headmaster</a:t>
            </a:r>
            <a:r>
              <a:rPr sz="2150" i="1" spc="-25" dirty="0">
                <a:solidFill>
                  <a:srgbClr val="ED2137"/>
                </a:solidFill>
                <a:latin typeface="Trebuchet MS"/>
                <a:cs typeface="Trebuchet MS"/>
              </a:rPr>
              <a:t> </a:t>
            </a:r>
            <a:r>
              <a:rPr sz="2100" spc="85" dirty="0">
                <a:solidFill>
                  <a:srgbClr val="333333"/>
                </a:solidFill>
                <a:latin typeface="Trebuchet MS"/>
                <a:cs typeface="Trebuchet MS"/>
              </a:rPr>
              <a:t>or</a:t>
            </a:r>
            <a:r>
              <a:rPr sz="2100" spc="-10" dirty="0">
                <a:solidFill>
                  <a:srgbClr val="333333"/>
                </a:solidFill>
                <a:latin typeface="Trebuchet MS"/>
                <a:cs typeface="Trebuchet MS"/>
              </a:rPr>
              <a:t> </a:t>
            </a:r>
            <a:r>
              <a:rPr sz="2150" i="1" spc="-10" dirty="0">
                <a:solidFill>
                  <a:srgbClr val="ED2137"/>
                </a:solidFill>
                <a:latin typeface="Trebuchet MS"/>
                <a:cs typeface="Trebuchet MS"/>
              </a:rPr>
              <a:t>Pilot</a:t>
            </a:r>
            <a:endParaRPr sz="2150">
              <a:latin typeface="Trebuchet MS"/>
              <a:cs typeface="Trebuchet MS"/>
            </a:endParaRPr>
          </a:p>
          <a:p>
            <a:pPr marL="12700">
              <a:lnSpc>
                <a:spcPct val="100000"/>
              </a:lnSpc>
              <a:spcBef>
                <a:spcPts val="1245"/>
              </a:spcBef>
            </a:pPr>
            <a:r>
              <a:rPr sz="2150" i="1" spc="70" dirty="0">
                <a:solidFill>
                  <a:srgbClr val="ED2137"/>
                </a:solidFill>
                <a:latin typeface="Trebuchet MS"/>
                <a:cs typeface="Trebuchet MS"/>
              </a:rPr>
              <a:t>k8s</a:t>
            </a:r>
            <a:r>
              <a:rPr sz="2150" i="1" spc="-25" dirty="0">
                <a:solidFill>
                  <a:srgbClr val="ED2137"/>
                </a:solidFill>
                <a:latin typeface="Trebuchet MS"/>
                <a:cs typeface="Trebuchet MS"/>
              </a:rPr>
              <a:t> </a:t>
            </a:r>
            <a:r>
              <a:rPr sz="2100" dirty="0">
                <a:solidFill>
                  <a:srgbClr val="333333"/>
                </a:solidFill>
                <a:latin typeface="Trebuchet MS"/>
                <a:cs typeface="Trebuchet MS"/>
              </a:rPr>
              <a:t>is</a:t>
            </a:r>
            <a:r>
              <a:rPr sz="2100" spc="-5" dirty="0">
                <a:solidFill>
                  <a:srgbClr val="333333"/>
                </a:solidFill>
                <a:latin typeface="Trebuchet MS"/>
                <a:cs typeface="Trebuchet MS"/>
              </a:rPr>
              <a:t> </a:t>
            </a:r>
            <a:r>
              <a:rPr sz="2100" spc="100" dirty="0">
                <a:solidFill>
                  <a:srgbClr val="333333"/>
                </a:solidFill>
                <a:latin typeface="Trebuchet MS"/>
                <a:cs typeface="Trebuchet MS"/>
              </a:rPr>
              <a:t>an</a:t>
            </a:r>
            <a:r>
              <a:rPr sz="2100" spc="-5" dirty="0">
                <a:solidFill>
                  <a:srgbClr val="333333"/>
                </a:solidFill>
                <a:latin typeface="Trebuchet MS"/>
                <a:cs typeface="Trebuchet MS"/>
              </a:rPr>
              <a:t> </a:t>
            </a:r>
            <a:r>
              <a:rPr sz="2100" dirty="0">
                <a:solidFill>
                  <a:srgbClr val="333333"/>
                </a:solidFill>
                <a:latin typeface="Trebuchet MS"/>
                <a:cs typeface="Trebuchet MS"/>
              </a:rPr>
              <a:t>abbreviation</a:t>
            </a:r>
            <a:r>
              <a:rPr sz="2100" spc="-5" dirty="0">
                <a:solidFill>
                  <a:srgbClr val="333333"/>
                </a:solidFill>
                <a:latin typeface="Trebuchet MS"/>
                <a:cs typeface="Trebuchet MS"/>
              </a:rPr>
              <a:t> </a:t>
            </a:r>
            <a:r>
              <a:rPr sz="2100" dirty="0">
                <a:solidFill>
                  <a:srgbClr val="333333"/>
                </a:solidFill>
                <a:latin typeface="Trebuchet MS"/>
                <a:cs typeface="Trebuchet MS"/>
              </a:rPr>
              <a:t>derived</a:t>
            </a:r>
            <a:r>
              <a:rPr sz="2100" spc="-5" dirty="0">
                <a:solidFill>
                  <a:srgbClr val="333333"/>
                </a:solidFill>
                <a:latin typeface="Trebuchet MS"/>
                <a:cs typeface="Trebuchet MS"/>
              </a:rPr>
              <a:t> </a:t>
            </a:r>
            <a:r>
              <a:rPr sz="2100" spc="75" dirty="0">
                <a:solidFill>
                  <a:srgbClr val="333333"/>
                </a:solidFill>
                <a:latin typeface="Trebuchet MS"/>
                <a:cs typeface="Trebuchet MS"/>
              </a:rPr>
              <a:t>from</a:t>
            </a:r>
            <a:r>
              <a:rPr sz="2100" spc="-5" dirty="0">
                <a:solidFill>
                  <a:srgbClr val="333333"/>
                </a:solidFill>
                <a:latin typeface="Trebuchet MS"/>
                <a:cs typeface="Trebuchet MS"/>
              </a:rPr>
              <a:t> </a:t>
            </a:r>
            <a:r>
              <a:rPr sz="2100" dirty="0">
                <a:solidFill>
                  <a:srgbClr val="333333"/>
                </a:solidFill>
                <a:latin typeface="Trebuchet MS"/>
                <a:cs typeface="Trebuchet MS"/>
              </a:rPr>
              <a:t>replacing</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50" i="1" spc="65" dirty="0">
                <a:solidFill>
                  <a:srgbClr val="ED2137"/>
                </a:solidFill>
                <a:latin typeface="Trebuchet MS"/>
                <a:cs typeface="Trebuchet MS"/>
              </a:rPr>
              <a:t>8</a:t>
            </a:r>
            <a:r>
              <a:rPr sz="2150" i="1" spc="-20" dirty="0">
                <a:solidFill>
                  <a:srgbClr val="ED2137"/>
                </a:solidFill>
                <a:latin typeface="Trebuchet MS"/>
                <a:cs typeface="Trebuchet MS"/>
              </a:rPr>
              <a:t> </a:t>
            </a:r>
            <a:r>
              <a:rPr sz="2100" dirty="0">
                <a:solidFill>
                  <a:srgbClr val="333333"/>
                </a:solidFill>
                <a:latin typeface="Trebuchet MS"/>
                <a:cs typeface="Trebuchet MS"/>
              </a:rPr>
              <a:t>letters</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5" dirty="0">
                <a:solidFill>
                  <a:srgbClr val="333333"/>
                </a:solidFill>
                <a:latin typeface="Trebuchet MS"/>
                <a:cs typeface="Trebuchet MS"/>
              </a:rPr>
              <a:t> </a:t>
            </a:r>
            <a:r>
              <a:rPr sz="2150" i="1" spc="-70" dirty="0">
                <a:solidFill>
                  <a:srgbClr val="ED2137"/>
                </a:solidFill>
                <a:latin typeface="Trebuchet MS"/>
                <a:cs typeface="Trebuchet MS"/>
              </a:rPr>
              <a:t>“ubernete”</a:t>
            </a:r>
            <a:r>
              <a:rPr sz="2150" i="1" spc="-20" dirty="0">
                <a:solidFill>
                  <a:srgbClr val="ED2137"/>
                </a:solidFill>
                <a:latin typeface="Trebuchet MS"/>
                <a:cs typeface="Trebuchet MS"/>
              </a:rPr>
              <a:t> </a:t>
            </a:r>
            <a:r>
              <a:rPr sz="2100" dirty="0">
                <a:solidFill>
                  <a:srgbClr val="333333"/>
                </a:solidFill>
                <a:latin typeface="Trebuchet MS"/>
                <a:cs typeface="Trebuchet MS"/>
              </a:rPr>
              <a:t>with</a:t>
            </a:r>
            <a:r>
              <a:rPr sz="2100" spc="-5" dirty="0">
                <a:solidFill>
                  <a:srgbClr val="333333"/>
                </a:solidFill>
                <a:latin typeface="Trebuchet MS"/>
                <a:cs typeface="Trebuchet MS"/>
              </a:rPr>
              <a:t> </a:t>
            </a:r>
            <a:r>
              <a:rPr sz="2100" spc="100" dirty="0">
                <a:solidFill>
                  <a:srgbClr val="333333"/>
                </a:solidFill>
                <a:latin typeface="Trebuchet MS"/>
                <a:cs typeface="Trebuchet MS"/>
              </a:rPr>
              <a:t>an</a:t>
            </a:r>
            <a:r>
              <a:rPr sz="2100" spc="-10" dirty="0">
                <a:solidFill>
                  <a:srgbClr val="333333"/>
                </a:solidFill>
                <a:latin typeface="Trebuchet MS"/>
                <a:cs typeface="Trebuchet MS"/>
              </a:rPr>
              <a:t> </a:t>
            </a:r>
            <a:r>
              <a:rPr sz="2150" i="1" spc="-140" dirty="0">
                <a:solidFill>
                  <a:srgbClr val="ED2137"/>
                </a:solidFill>
                <a:latin typeface="Trebuchet MS"/>
                <a:cs typeface="Trebuchet MS"/>
              </a:rPr>
              <a:t>“8”</a:t>
            </a:r>
            <a:endParaRPr sz="2150">
              <a:latin typeface="Trebuchet MS"/>
              <a:cs typeface="Trebuchet MS"/>
            </a:endParaRPr>
          </a:p>
          <a:p>
            <a:pPr marL="12700">
              <a:lnSpc>
                <a:spcPct val="100000"/>
              </a:lnSpc>
              <a:spcBef>
                <a:spcPts val="1220"/>
              </a:spcBef>
            </a:pPr>
            <a:r>
              <a:rPr sz="2100" spc="50" dirty="0">
                <a:solidFill>
                  <a:srgbClr val="333333"/>
                </a:solidFill>
                <a:latin typeface="Trebuchet MS"/>
                <a:cs typeface="Trebuchet MS"/>
              </a:rPr>
              <a:t>Pronunciation</a:t>
            </a:r>
            <a:r>
              <a:rPr sz="2100" spc="40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3"/>
              </a:rPr>
              <a:t>koo-ber-nay'-</a:t>
            </a:r>
            <a:r>
              <a:rPr sz="2100" u="heavy" spc="-10" dirty="0">
                <a:solidFill>
                  <a:srgbClr val="ED2137"/>
                </a:solidFill>
                <a:uFill>
                  <a:solidFill>
                    <a:srgbClr val="ED2137"/>
                  </a:solidFill>
                </a:uFill>
                <a:latin typeface="Trebuchet MS"/>
                <a:cs typeface="Trebuchet MS"/>
                <a:hlinkClick r:id="rId3"/>
              </a:rPr>
              <a:t>tisse</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466465" cy="558800"/>
          </a:xfrm>
          <a:prstGeom prst="rect">
            <a:avLst/>
          </a:prstGeom>
        </p:spPr>
        <p:txBody>
          <a:bodyPr vert="horz" wrap="square" lIns="0" tIns="12700" rIns="0" bIns="0" rtlCol="0">
            <a:spAutoFit/>
          </a:bodyPr>
          <a:lstStyle/>
          <a:p>
            <a:pPr marL="12700">
              <a:lnSpc>
                <a:spcPct val="100000"/>
              </a:lnSpc>
              <a:spcBef>
                <a:spcPts val="100"/>
              </a:spcBef>
            </a:pPr>
            <a:r>
              <a:rPr spc="-10" dirty="0"/>
              <a:t>DISTRIBUTIONS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4" cstate="print"/>
          <a:stretch>
            <a:fillRect/>
          </a:stretch>
        </p:blipFill>
        <p:spPr>
          <a:xfrm>
            <a:off x="1309687" y="2605087"/>
            <a:ext cx="104775" cy="104774"/>
          </a:xfrm>
          <a:prstGeom prst="rect">
            <a:avLst/>
          </a:prstGeom>
        </p:spPr>
      </p:pic>
      <p:pic>
        <p:nvPicPr>
          <p:cNvPr id="6" name="object 6"/>
          <p:cNvPicPr/>
          <p:nvPr/>
        </p:nvPicPr>
        <p:blipFill>
          <a:blip r:embed="rId4" cstate="print"/>
          <a:stretch>
            <a:fillRect/>
          </a:stretch>
        </p:blipFill>
        <p:spPr>
          <a:xfrm>
            <a:off x="1309687" y="3090862"/>
            <a:ext cx="104775" cy="104774"/>
          </a:xfrm>
          <a:prstGeom prst="rect">
            <a:avLst/>
          </a:prstGeom>
        </p:spPr>
      </p:pic>
      <p:pic>
        <p:nvPicPr>
          <p:cNvPr id="7" name="object 7"/>
          <p:cNvPicPr/>
          <p:nvPr/>
        </p:nvPicPr>
        <p:blipFill>
          <a:blip r:embed="rId4" cstate="print"/>
          <a:stretch>
            <a:fillRect/>
          </a:stretch>
        </p:blipFill>
        <p:spPr>
          <a:xfrm>
            <a:off x="1309687" y="3567112"/>
            <a:ext cx="104775" cy="104774"/>
          </a:xfrm>
          <a:prstGeom prst="rect">
            <a:avLst/>
          </a:prstGeom>
        </p:spPr>
      </p:pic>
      <p:pic>
        <p:nvPicPr>
          <p:cNvPr id="8" name="object 8"/>
          <p:cNvPicPr/>
          <p:nvPr/>
        </p:nvPicPr>
        <p:blipFill>
          <a:blip r:embed="rId4" cstate="print"/>
          <a:stretch>
            <a:fillRect/>
          </a:stretch>
        </p:blipFill>
        <p:spPr>
          <a:xfrm>
            <a:off x="1309687" y="4043362"/>
            <a:ext cx="104775" cy="104774"/>
          </a:xfrm>
          <a:prstGeom prst="rect">
            <a:avLst/>
          </a:prstGeom>
        </p:spPr>
      </p:pic>
      <p:pic>
        <p:nvPicPr>
          <p:cNvPr id="9" name="object 9"/>
          <p:cNvPicPr/>
          <p:nvPr/>
        </p:nvPicPr>
        <p:blipFill>
          <a:blip r:embed="rId4" cstate="print"/>
          <a:stretch>
            <a:fillRect/>
          </a:stretch>
        </p:blipFill>
        <p:spPr>
          <a:xfrm>
            <a:off x="1309687" y="4529137"/>
            <a:ext cx="104775" cy="104774"/>
          </a:xfrm>
          <a:prstGeom prst="rect">
            <a:avLst/>
          </a:prstGeom>
        </p:spPr>
      </p:pic>
      <p:pic>
        <p:nvPicPr>
          <p:cNvPr id="10" name="object 10"/>
          <p:cNvPicPr/>
          <p:nvPr/>
        </p:nvPicPr>
        <p:blipFill>
          <a:blip r:embed="rId4" cstate="print"/>
          <a:stretch>
            <a:fillRect/>
          </a:stretch>
        </p:blipFill>
        <p:spPr>
          <a:xfrm>
            <a:off x="1309687" y="5005387"/>
            <a:ext cx="104775" cy="104774"/>
          </a:xfrm>
          <a:prstGeom prst="rect">
            <a:avLst/>
          </a:prstGeom>
        </p:spPr>
      </p:pic>
      <p:sp>
        <p:nvSpPr>
          <p:cNvPr id="11" name="object 11"/>
          <p:cNvSpPr txBox="1"/>
          <p:nvPr/>
        </p:nvSpPr>
        <p:spPr>
          <a:xfrm>
            <a:off x="1177924" y="1345564"/>
            <a:ext cx="7682865" cy="3873500"/>
          </a:xfrm>
          <a:prstGeom prst="rect">
            <a:avLst/>
          </a:prstGeom>
        </p:spPr>
        <p:txBody>
          <a:bodyPr vert="horz" wrap="square" lIns="0" tIns="12700" rIns="0" bIns="0" rtlCol="0">
            <a:spAutoFit/>
          </a:bodyPr>
          <a:lstStyle/>
          <a:p>
            <a:pPr marL="393065" marR="5080" indent="-381000">
              <a:lnSpc>
                <a:spcPct val="151800"/>
              </a:lnSpc>
              <a:spcBef>
                <a:spcPts val="100"/>
              </a:spcBef>
            </a:pPr>
            <a:r>
              <a:rPr sz="2100" dirty="0">
                <a:solidFill>
                  <a:srgbClr val="333333"/>
                </a:solidFill>
                <a:latin typeface="Trebuchet MS"/>
                <a:cs typeface="Trebuchet MS"/>
              </a:rPr>
              <a:t>Installation</a:t>
            </a:r>
            <a:r>
              <a:rPr sz="2100" spc="5"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60" dirty="0">
                <a:solidFill>
                  <a:srgbClr val="333333"/>
                </a:solidFill>
                <a:latin typeface="Trebuchet MS"/>
                <a:cs typeface="Trebuchet MS"/>
              </a:rPr>
              <a:t>Kubernetes</a:t>
            </a:r>
            <a:r>
              <a:rPr sz="2100" spc="5" dirty="0">
                <a:solidFill>
                  <a:srgbClr val="333333"/>
                </a:solidFill>
                <a:latin typeface="Trebuchet MS"/>
                <a:cs typeface="Trebuchet MS"/>
              </a:rPr>
              <a:t> </a:t>
            </a:r>
            <a:r>
              <a:rPr sz="2100" dirty="0">
                <a:solidFill>
                  <a:srgbClr val="333333"/>
                </a:solidFill>
                <a:latin typeface="Trebuchet MS"/>
                <a:cs typeface="Trebuchet MS"/>
              </a:rPr>
              <a:t>with</a:t>
            </a:r>
            <a:r>
              <a:rPr sz="2100" spc="10" dirty="0">
                <a:solidFill>
                  <a:srgbClr val="333333"/>
                </a:solidFill>
                <a:latin typeface="Trebuchet MS"/>
                <a:cs typeface="Trebuchet MS"/>
              </a:rPr>
              <a:t> </a:t>
            </a:r>
            <a:r>
              <a:rPr sz="2100" dirty="0">
                <a:solidFill>
                  <a:srgbClr val="333333"/>
                </a:solidFill>
                <a:latin typeface="Trebuchet MS"/>
                <a:cs typeface="Trebuchet MS"/>
              </a:rPr>
              <a:t>different</a:t>
            </a:r>
            <a:r>
              <a:rPr sz="2100" spc="5" dirty="0">
                <a:solidFill>
                  <a:srgbClr val="333333"/>
                </a:solidFill>
                <a:latin typeface="Trebuchet MS"/>
                <a:cs typeface="Trebuchet MS"/>
              </a:rPr>
              <a:t> </a:t>
            </a:r>
            <a:r>
              <a:rPr sz="2100" dirty="0">
                <a:solidFill>
                  <a:srgbClr val="333333"/>
                </a:solidFill>
                <a:latin typeface="Trebuchet MS"/>
                <a:cs typeface="Trebuchet MS"/>
              </a:rPr>
              <a:t>choices</a:t>
            </a:r>
            <a:r>
              <a:rPr sz="2100" spc="10" dirty="0">
                <a:solidFill>
                  <a:srgbClr val="333333"/>
                </a:solidFill>
                <a:latin typeface="Trebuchet MS"/>
                <a:cs typeface="Trebuchet MS"/>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spc="-10" dirty="0">
                <a:solidFill>
                  <a:srgbClr val="333333"/>
                </a:solidFill>
                <a:latin typeface="Trebuchet MS"/>
                <a:cs typeface="Trebuchet MS"/>
              </a:rPr>
              <a:t>features: </a:t>
            </a:r>
            <a:r>
              <a:rPr sz="2100" spc="60" dirty="0">
                <a:solidFill>
                  <a:srgbClr val="333333"/>
                </a:solidFill>
                <a:latin typeface="Trebuchet MS"/>
                <a:cs typeface="Trebuchet MS"/>
              </a:rPr>
              <a:t>Operation</a:t>
            </a:r>
            <a:r>
              <a:rPr sz="2100" spc="-10" dirty="0">
                <a:solidFill>
                  <a:srgbClr val="333333"/>
                </a:solidFill>
                <a:latin typeface="Trebuchet MS"/>
                <a:cs typeface="Trebuchet MS"/>
              </a:rPr>
              <a:t> </a:t>
            </a:r>
            <a:r>
              <a:rPr sz="2100" spc="135" dirty="0">
                <a:solidFill>
                  <a:srgbClr val="333333"/>
                </a:solidFill>
                <a:latin typeface="Trebuchet MS"/>
                <a:cs typeface="Trebuchet MS"/>
              </a:rPr>
              <a:t>on</a:t>
            </a:r>
            <a:r>
              <a:rPr sz="2100" spc="-5" dirty="0">
                <a:solidFill>
                  <a:srgbClr val="333333"/>
                </a:solidFill>
                <a:latin typeface="Trebuchet MS"/>
                <a:cs typeface="Trebuchet MS"/>
              </a:rPr>
              <a:t> </a:t>
            </a:r>
            <a:r>
              <a:rPr sz="2100" dirty="0">
                <a:solidFill>
                  <a:srgbClr val="333333"/>
                </a:solidFill>
                <a:latin typeface="Trebuchet MS"/>
                <a:cs typeface="Trebuchet MS"/>
              </a:rPr>
              <a:t>dev</a:t>
            </a:r>
            <a:r>
              <a:rPr sz="2100" spc="-10" dirty="0">
                <a:solidFill>
                  <a:srgbClr val="333333"/>
                </a:solidFill>
                <a:latin typeface="Trebuchet MS"/>
                <a:cs typeface="Trebuchet MS"/>
              </a:rPr>
              <a:t> </a:t>
            </a:r>
            <a:r>
              <a:rPr sz="2100" dirty="0">
                <a:solidFill>
                  <a:srgbClr val="333333"/>
                </a:solidFill>
                <a:latin typeface="Trebuchet MS"/>
                <a:cs typeface="Trebuchet MS"/>
              </a:rPr>
              <a:t>station</a:t>
            </a:r>
            <a:r>
              <a:rPr sz="2100" spc="-5" dirty="0">
                <a:solidFill>
                  <a:srgbClr val="333333"/>
                </a:solidFill>
                <a:latin typeface="Trebuchet MS"/>
                <a:cs typeface="Trebuchet MS"/>
              </a:rPr>
              <a:t> </a:t>
            </a:r>
            <a:r>
              <a:rPr sz="2100" dirty="0">
                <a:solidFill>
                  <a:srgbClr val="333333"/>
                </a:solidFill>
                <a:latin typeface="Trebuchet MS"/>
                <a:cs typeface="Trebuchet MS"/>
              </a:rPr>
              <a:t>(single</a:t>
            </a:r>
            <a:r>
              <a:rPr sz="2100" spc="-5" dirty="0">
                <a:solidFill>
                  <a:srgbClr val="333333"/>
                </a:solidFill>
                <a:latin typeface="Trebuchet MS"/>
                <a:cs typeface="Trebuchet MS"/>
              </a:rPr>
              <a:t> </a:t>
            </a:r>
            <a:r>
              <a:rPr sz="2100" spc="-10" dirty="0">
                <a:solidFill>
                  <a:srgbClr val="333333"/>
                </a:solidFill>
                <a:latin typeface="Trebuchet MS"/>
                <a:cs typeface="Trebuchet MS"/>
              </a:rPr>
              <a:t>node)</a:t>
            </a:r>
            <a:endParaRPr sz="2100" dirty="0">
              <a:latin typeface="Trebuchet MS"/>
              <a:cs typeface="Trebuchet MS"/>
            </a:endParaRPr>
          </a:p>
          <a:p>
            <a:pPr marL="393065">
              <a:lnSpc>
                <a:spcPct val="100000"/>
              </a:lnSpc>
              <a:spcBef>
                <a:spcPts val="1180"/>
              </a:spcBef>
            </a:pPr>
            <a:r>
              <a:rPr sz="2100" dirty="0">
                <a:solidFill>
                  <a:srgbClr val="333333"/>
                </a:solidFill>
                <a:latin typeface="Trebuchet MS"/>
                <a:cs typeface="Trebuchet MS"/>
              </a:rPr>
              <a:t>Automatic</a:t>
            </a:r>
            <a:r>
              <a:rPr sz="2100" spc="-5" dirty="0">
                <a:solidFill>
                  <a:srgbClr val="333333"/>
                </a:solidFill>
                <a:latin typeface="Trebuchet MS"/>
                <a:cs typeface="Trebuchet MS"/>
              </a:rPr>
              <a:t> </a:t>
            </a:r>
            <a:r>
              <a:rPr sz="2100" spc="65" dirty="0">
                <a:solidFill>
                  <a:srgbClr val="333333"/>
                </a:solidFill>
                <a:latin typeface="Trebuchet MS"/>
                <a:cs typeface="Trebuchet MS"/>
              </a:rPr>
              <a:t>high</a:t>
            </a:r>
            <a:r>
              <a:rPr sz="2100" spc="-5" dirty="0">
                <a:solidFill>
                  <a:srgbClr val="333333"/>
                </a:solidFill>
                <a:latin typeface="Trebuchet MS"/>
                <a:cs typeface="Trebuchet MS"/>
              </a:rPr>
              <a:t> </a:t>
            </a:r>
            <a:r>
              <a:rPr sz="2100" spc="-20" dirty="0">
                <a:solidFill>
                  <a:srgbClr val="333333"/>
                </a:solidFill>
                <a:latin typeface="Trebuchet MS"/>
                <a:cs typeface="Trebuchet MS"/>
              </a:rPr>
              <a:t>availability</a:t>
            </a:r>
            <a:r>
              <a:rPr sz="2100" dirty="0">
                <a:solidFill>
                  <a:srgbClr val="333333"/>
                </a:solidFill>
                <a:latin typeface="Trebuchet MS"/>
                <a:cs typeface="Trebuchet MS"/>
              </a:rPr>
              <a:t> of</a:t>
            </a:r>
            <a:r>
              <a:rPr sz="2100" spc="-5" dirty="0">
                <a:solidFill>
                  <a:srgbClr val="333333"/>
                </a:solidFill>
                <a:latin typeface="Trebuchet MS"/>
                <a:cs typeface="Trebuchet MS"/>
              </a:rPr>
              <a:t> </a:t>
            </a:r>
            <a:r>
              <a:rPr sz="2100" dirty="0">
                <a:solidFill>
                  <a:srgbClr val="333333"/>
                </a:solidFill>
                <a:latin typeface="Trebuchet MS"/>
                <a:cs typeface="Trebuchet MS"/>
              </a:rPr>
              <a:t>control</a:t>
            </a:r>
            <a:r>
              <a:rPr sz="2100" spc="-5" dirty="0">
                <a:solidFill>
                  <a:srgbClr val="333333"/>
                </a:solidFill>
                <a:latin typeface="Trebuchet MS"/>
                <a:cs typeface="Trebuchet MS"/>
              </a:rPr>
              <a:t> </a:t>
            </a:r>
            <a:r>
              <a:rPr sz="2100" spc="50" dirty="0">
                <a:solidFill>
                  <a:srgbClr val="333333"/>
                </a:solidFill>
                <a:latin typeface="Trebuchet MS"/>
                <a:cs typeface="Trebuchet MS"/>
              </a:rPr>
              <a:t>nodes,</a:t>
            </a:r>
            <a:r>
              <a:rPr sz="2100" dirty="0">
                <a:solidFill>
                  <a:srgbClr val="333333"/>
                </a:solidFill>
                <a:latin typeface="Trebuchet MS"/>
                <a:cs typeface="Trebuchet MS"/>
              </a:rPr>
              <a:t> </a:t>
            </a:r>
            <a:r>
              <a:rPr sz="2150" i="1" dirty="0">
                <a:solidFill>
                  <a:srgbClr val="ED2137"/>
                </a:solidFill>
                <a:latin typeface="Trebuchet MS"/>
                <a:cs typeface="Trebuchet MS"/>
              </a:rPr>
              <a:t>Control</a:t>
            </a:r>
            <a:r>
              <a:rPr sz="2150" i="1" spc="-20" dirty="0">
                <a:solidFill>
                  <a:srgbClr val="ED2137"/>
                </a:solidFill>
                <a:latin typeface="Trebuchet MS"/>
                <a:cs typeface="Trebuchet MS"/>
              </a:rPr>
              <a:t> </a:t>
            </a:r>
            <a:r>
              <a:rPr sz="2150" i="1" spc="-10" dirty="0">
                <a:solidFill>
                  <a:srgbClr val="ED2137"/>
                </a:solidFill>
                <a:latin typeface="Trebuchet MS"/>
                <a:cs typeface="Trebuchet MS"/>
              </a:rPr>
              <a:t>Plane</a:t>
            </a:r>
            <a:endParaRPr sz="2150" dirty="0">
              <a:latin typeface="Trebuchet MS"/>
              <a:cs typeface="Trebuchet MS"/>
            </a:endParaRPr>
          </a:p>
          <a:p>
            <a:pPr marL="393065" marR="3963670">
              <a:lnSpc>
                <a:spcPct val="148800"/>
              </a:lnSpc>
              <a:spcBef>
                <a:spcPts val="65"/>
              </a:spcBef>
            </a:pPr>
            <a:r>
              <a:rPr sz="2100" spc="105" dirty="0">
                <a:solidFill>
                  <a:srgbClr val="333333"/>
                </a:solidFill>
                <a:latin typeface="Trebuchet MS"/>
                <a:cs typeface="Trebuchet MS"/>
              </a:rPr>
              <a:t>WEB</a:t>
            </a:r>
            <a:r>
              <a:rPr sz="2100" spc="-85" dirty="0">
                <a:solidFill>
                  <a:srgbClr val="333333"/>
                </a:solidFill>
                <a:latin typeface="Trebuchet MS"/>
                <a:cs typeface="Trebuchet MS"/>
              </a:rPr>
              <a:t> </a:t>
            </a:r>
            <a:r>
              <a:rPr sz="2100" spc="85" dirty="0">
                <a:solidFill>
                  <a:srgbClr val="333333"/>
                </a:solidFill>
                <a:latin typeface="Trebuchet MS"/>
                <a:cs typeface="Trebuchet MS"/>
              </a:rPr>
              <a:t>management</a:t>
            </a:r>
            <a:r>
              <a:rPr sz="2100" spc="-85" dirty="0">
                <a:solidFill>
                  <a:srgbClr val="333333"/>
                </a:solidFill>
                <a:latin typeface="Trebuchet MS"/>
                <a:cs typeface="Trebuchet MS"/>
              </a:rPr>
              <a:t> </a:t>
            </a:r>
            <a:r>
              <a:rPr sz="2100" spc="50" dirty="0">
                <a:solidFill>
                  <a:srgbClr val="333333"/>
                </a:solidFill>
                <a:latin typeface="Trebuchet MS"/>
                <a:cs typeface="Trebuchet MS"/>
              </a:rPr>
              <a:t>console </a:t>
            </a:r>
            <a:r>
              <a:rPr sz="2100" dirty="0">
                <a:solidFill>
                  <a:srgbClr val="333333"/>
                </a:solidFill>
                <a:latin typeface="Trebuchet MS"/>
                <a:cs typeface="Trebuchet MS"/>
              </a:rPr>
              <a:t>Federation</a:t>
            </a:r>
            <a:r>
              <a:rPr sz="2100" spc="90" dirty="0">
                <a:solidFill>
                  <a:srgbClr val="333333"/>
                </a:solidFill>
                <a:latin typeface="Trebuchet MS"/>
                <a:cs typeface="Trebuchet MS"/>
              </a:rPr>
              <a:t> </a:t>
            </a:r>
            <a:r>
              <a:rPr sz="2100" dirty="0">
                <a:solidFill>
                  <a:srgbClr val="333333"/>
                </a:solidFill>
                <a:latin typeface="Trebuchet MS"/>
                <a:cs typeface="Trebuchet MS"/>
              </a:rPr>
              <a:t>of</a:t>
            </a:r>
            <a:r>
              <a:rPr sz="2100" spc="90" dirty="0">
                <a:solidFill>
                  <a:srgbClr val="333333"/>
                </a:solidFill>
                <a:latin typeface="Trebuchet MS"/>
                <a:cs typeface="Trebuchet MS"/>
              </a:rPr>
              <a:t> </a:t>
            </a:r>
            <a:r>
              <a:rPr sz="2100" spc="-10" dirty="0">
                <a:solidFill>
                  <a:srgbClr val="333333"/>
                </a:solidFill>
                <a:latin typeface="Trebuchet MS"/>
                <a:cs typeface="Trebuchet MS"/>
              </a:rPr>
              <a:t>clusters </a:t>
            </a:r>
            <a:r>
              <a:rPr sz="2100" spc="55" dirty="0">
                <a:solidFill>
                  <a:srgbClr val="333333"/>
                </a:solidFill>
                <a:latin typeface="Trebuchet MS"/>
                <a:cs typeface="Trebuchet MS"/>
              </a:rPr>
              <a:t>Automated</a:t>
            </a:r>
            <a:r>
              <a:rPr sz="2100" spc="-70" dirty="0">
                <a:solidFill>
                  <a:srgbClr val="333333"/>
                </a:solidFill>
                <a:latin typeface="Trebuchet MS"/>
                <a:cs typeface="Trebuchet MS"/>
              </a:rPr>
              <a:t> </a:t>
            </a:r>
            <a:r>
              <a:rPr sz="2100" spc="-10" dirty="0">
                <a:solidFill>
                  <a:srgbClr val="333333"/>
                </a:solidFill>
                <a:latin typeface="Trebuchet MS"/>
                <a:cs typeface="Trebuchet MS"/>
              </a:rPr>
              <a:t>installation</a:t>
            </a:r>
            <a:endParaRPr sz="2100" dirty="0">
              <a:latin typeface="Trebuchet MS"/>
              <a:cs typeface="Trebuchet MS"/>
            </a:endParaRPr>
          </a:p>
          <a:p>
            <a:pPr marL="393065">
              <a:lnSpc>
                <a:spcPct val="100000"/>
              </a:lnSpc>
              <a:spcBef>
                <a:spcPts val="1305"/>
              </a:spcBef>
            </a:pPr>
            <a:r>
              <a:rPr sz="2100" dirty="0">
                <a:solidFill>
                  <a:srgbClr val="333333"/>
                </a:solidFill>
                <a:latin typeface="Trebuchet MS"/>
                <a:cs typeface="Trebuchet MS"/>
              </a:rPr>
              <a:t>Integration</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70" dirty="0">
                <a:solidFill>
                  <a:srgbClr val="333333"/>
                </a:solidFill>
                <a:latin typeface="Trebuchet MS"/>
                <a:cs typeface="Trebuchet MS"/>
              </a:rPr>
              <a:t>continuous</a:t>
            </a:r>
            <a:r>
              <a:rPr sz="2100" spc="50" dirty="0">
                <a:solidFill>
                  <a:srgbClr val="333333"/>
                </a:solidFill>
                <a:latin typeface="Trebuchet MS"/>
                <a:cs typeface="Trebuchet MS"/>
              </a:rPr>
              <a:t> </a:t>
            </a:r>
            <a:r>
              <a:rPr sz="2100" dirty="0">
                <a:solidFill>
                  <a:srgbClr val="333333"/>
                </a:solidFill>
                <a:latin typeface="Trebuchet MS"/>
                <a:cs typeface="Trebuchet MS"/>
              </a:rPr>
              <a:t>integration</a:t>
            </a:r>
            <a:r>
              <a:rPr sz="2100" spc="45" dirty="0">
                <a:solidFill>
                  <a:srgbClr val="333333"/>
                </a:solidFill>
                <a:latin typeface="Trebuchet MS"/>
                <a:cs typeface="Trebuchet MS"/>
              </a:rPr>
              <a:t> </a:t>
            </a:r>
            <a:r>
              <a:rPr sz="2100" spc="-10" dirty="0">
                <a:solidFill>
                  <a:srgbClr val="333333"/>
                </a:solidFill>
                <a:latin typeface="Trebuchet MS"/>
                <a:cs typeface="Trebuchet MS"/>
              </a:rPr>
              <a:t>factory</a:t>
            </a:r>
            <a:endParaRPr sz="2100" dirty="0">
              <a:latin typeface="Trebuchet MS"/>
              <a:cs typeface="Trebuchet MS"/>
            </a:endParaRPr>
          </a:p>
          <a:p>
            <a:pPr marL="393065">
              <a:lnSpc>
                <a:spcPct val="100000"/>
              </a:lnSpc>
              <a:spcBef>
                <a:spcPts val="1230"/>
              </a:spcBef>
            </a:pPr>
            <a:r>
              <a:rPr sz="2100" spc="-25" dirty="0">
                <a:solidFill>
                  <a:srgbClr val="333333"/>
                </a:solidFill>
                <a:latin typeface="Trebuchet MS"/>
                <a:cs typeface="Trebuchet MS"/>
              </a:rPr>
              <a:t>...</a:t>
            </a:r>
            <a:endParaRPr sz="2100" dirty="0">
              <a:latin typeface="Trebuchet MS"/>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901700" y="1967150"/>
            <a:ext cx="764155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3" name="Text 1"/>
          <p:cNvSpPr/>
          <p:nvPr/>
        </p:nvSpPr>
        <p:spPr>
          <a:xfrm>
            <a:off x="901700" y="3387328"/>
            <a:ext cx="764155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4" name="Text 2"/>
          <p:cNvSpPr/>
          <p:nvPr/>
        </p:nvSpPr>
        <p:spPr>
          <a:xfrm>
            <a:off x="901700" y="4807505"/>
            <a:ext cx="764155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5" name="Text 3"/>
          <p:cNvSpPr/>
          <p:nvPr/>
        </p:nvSpPr>
        <p:spPr>
          <a:xfrm>
            <a:off x="901700" y="6227683"/>
            <a:ext cx="764155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6" name="Text 4"/>
          <p:cNvSpPr/>
          <p:nvPr/>
        </p:nvSpPr>
        <p:spPr>
          <a:xfrm>
            <a:off x="901700" y="907653"/>
            <a:ext cx="9794808" cy="608648"/>
          </a:xfrm>
          <a:prstGeom prst="rect">
            <a:avLst/>
          </a:prstGeom>
          <a:noFill/>
          <a:ln/>
        </p:spPr>
        <p:txBody>
          <a:bodyPr wrap="square" lIns="0" tIns="0" rIns="0" bIns="0" rtlCol="0" anchor="t"/>
          <a:lstStyle/>
          <a:p>
            <a:pPr algn="l" defTabSz="1352580" rtl="0">
              <a:lnSpc>
                <a:spcPts val="6390"/>
              </a:lnSpc>
            </a:pPr>
            <a:r>
              <a:rPr lang="en-US" sz="3994" b="1" kern="1200" dirty="0">
                <a:solidFill>
                  <a:srgbClr val="38BDF8"/>
                </a:solidFill>
                <a:latin typeface="Arial" pitchFamily="34" charset="0"/>
                <a:ea typeface="Arial" pitchFamily="34" charset="-122"/>
                <a:cs typeface="Arial" pitchFamily="34" charset="-120"/>
              </a:rPr>
              <a:t>Carte 1 : Votre relation avec Kubernetes</a:t>
            </a:r>
            <a:endParaRPr lang="en-US" sz="3994" kern="1200" dirty="0">
              <a:solidFill>
                <a:prstClr val="black"/>
              </a:solidFill>
              <a:latin typeface="Calibri" panose="020F0502020204030204"/>
              <a:ea typeface="+mn-ea"/>
              <a:cs typeface="+mn-cs"/>
            </a:endParaRPr>
          </a:p>
        </p:txBody>
      </p:sp>
      <p:sp>
        <p:nvSpPr>
          <p:cNvPr id="7" name="Text 5"/>
          <p:cNvSpPr/>
          <p:nvPr/>
        </p:nvSpPr>
        <p:spPr>
          <a:xfrm>
            <a:off x="1239838" y="2305288"/>
            <a:ext cx="7104585"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A.</a:t>
            </a:r>
            <a:endParaRPr lang="en-US" sz="1775" kern="1200" dirty="0">
              <a:solidFill>
                <a:prstClr val="black"/>
              </a:solidFill>
              <a:latin typeface="Calibri" panose="020F0502020204030204"/>
              <a:ea typeface="+mn-ea"/>
              <a:cs typeface="+mn-cs"/>
            </a:endParaRPr>
          </a:p>
        </p:txBody>
      </p:sp>
      <p:sp>
        <p:nvSpPr>
          <p:cNvPr id="8" name="Text 6"/>
          <p:cNvSpPr/>
          <p:nvPr/>
        </p:nvSpPr>
        <p:spPr>
          <a:xfrm>
            <a:off x="1239838" y="2564527"/>
            <a:ext cx="7104585"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Kubernetes, c'est mon meilleur ami : je l'utilise en prod sans paniquer.</a:t>
            </a:r>
            <a:endParaRPr lang="en-US" sz="1775" kern="1200" dirty="0">
              <a:solidFill>
                <a:prstClr val="black"/>
              </a:solidFill>
              <a:latin typeface="Calibri" panose="020F0502020204030204"/>
              <a:ea typeface="+mn-ea"/>
              <a:cs typeface="+mn-cs"/>
            </a:endParaRPr>
          </a:p>
        </p:txBody>
      </p:sp>
      <p:sp>
        <p:nvSpPr>
          <p:cNvPr id="9" name="Text 7"/>
          <p:cNvSpPr/>
          <p:nvPr/>
        </p:nvSpPr>
        <p:spPr>
          <a:xfrm>
            <a:off x="1239838" y="3725466"/>
            <a:ext cx="7104585"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B.</a:t>
            </a:r>
            <a:endParaRPr lang="en-US" sz="1775" kern="1200" dirty="0">
              <a:solidFill>
                <a:prstClr val="black"/>
              </a:solidFill>
              <a:latin typeface="Calibri" panose="020F0502020204030204"/>
              <a:ea typeface="+mn-ea"/>
              <a:cs typeface="+mn-cs"/>
            </a:endParaRPr>
          </a:p>
        </p:txBody>
      </p:sp>
      <p:sp>
        <p:nvSpPr>
          <p:cNvPr id="10" name="Text 8"/>
          <p:cNvSpPr/>
          <p:nvPr/>
        </p:nvSpPr>
        <p:spPr>
          <a:xfrm>
            <a:off x="1239838" y="3984704"/>
            <a:ext cx="7104585"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On se fréquente : j'ai déjà déployé quelques services dessus.</a:t>
            </a:r>
            <a:endParaRPr lang="en-US" sz="1775" kern="1200" dirty="0">
              <a:solidFill>
                <a:prstClr val="black"/>
              </a:solidFill>
              <a:latin typeface="Calibri" panose="020F0502020204030204"/>
              <a:ea typeface="+mn-ea"/>
              <a:cs typeface="+mn-cs"/>
            </a:endParaRPr>
          </a:p>
        </p:txBody>
      </p:sp>
      <p:sp>
        <p:nvSpPr>
          <p:cNvPr id="11" name="Text 9"/>
          <p:cNvSpPr/>
          <p:nvPr/>
        </p:nvSpPr>
        <p:spPr>
          <a:xfrm>
            <a:off x="1239838" y="5145643"/>
            <a:ext cx="7104585"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C.</a:t>
            </a:r>
            <a:endParaRPr lang="en-US" sz="1775" kern="1200" dirty="0">
              <a:solidFill>
                <a:prstClr val="black"/>
              </a:solidFill>
              <a:latin typeface="Calibri" panose="020F0502020204030204"/>
              <a:ea typeface="+mn-ea"/>
              <a:cs typeface="+mn-cs"/>
            </a:endParaRPr>
          </a:p>
        </p:txBody>
      </p:sp>
      <p:sp>
        <p:nvSpPr>
          <p:cNvPr id="12" name="Text 10"/>
          <p:cNvSpPr/>
          <p:nvPr/>
        </p:nvSpPr>
        <p:spPr>
          <a:xfrm>
            <a:off x="1239838" y="5404882"/>
            <a:ext cx="7104585"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On se parle à peine : j'ai juste suivi un tuto ou vu des slides.</a:t>
            </a:r>
            <a:endParaRPr lang="en-US" sz="1775" kern="1200" dirty="0">
              <a:solidFill>
                <a:prstClr val="black"/>
              </a:solidFill>
              <a:latin typeface="Calibri" panose="020F0502020204030204"/>
              <a:ea typeface="+mn-ea"/>
              <a:cs typeface="+mn-cs"/>
            </a:endParaRPr>
          </a:p>
        </p:txBody>
      </p:sp>
      <p:sp>
        <p:nvSpPr>
          <p:cNvPr id="13" name="Text 11"/>
          <p:cNvSpPr/>
          <p:nvPr/>
        </p:nvSpPr>
        <p:spPr>
          <a:xfrm>
            <a:off x="1239838" y="6565821"/>
            <a:ext cx="7104585"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D.</a:t>
            </a:r>
            <a:endParaRPr lang="en-US" sz="1775" kern="1200" dirty="0">
              <a:solidFill>
                <a:prstClr val="black"/>
              </a:solidFill>
              <a:latin typeface="Calibri" panose="020F0502020204030204"/>
              <a:ea typeface="+mn-ea"/>
              <a:cs typeface="+mn-cs"/>
            </a:endParaRPr>
          </a:p>
        </p:txBody>
      </p:sp>
      <p:sp>
        <p:nvSpPr>
          <p:cNvPr id="14" name="Text 12"/>
          <p:cNvSpPr/>
          <p:nvPr/>
        </p:nvSpPr>
        <p:spPr>
          <a:xfrm>
            <a:off x="1239838" y="6825059"/>
            <a:ext cx="7104585"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On ne s'est jamais rencontrés : je découvre aujourd'hui.</a:t>
            </a:r>
            <a:endParaRPr lang="en-US" sz="1775" kern="1200" dirty="0">
              <a:solidFill>
                <a:prstClr val="black"/>
              </a:solidFill>
              <a:latin typeface="Calibri" panose="020F0502020204030204"/>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ON</a:t>
            </a:r>
            <a:r>
              <a:rPr spc="45" dirty="0"/>
              <a:t> </a:t>
            </a:r>
            <a:r>
              <a:rPr spc="-100" dirty="0"/>
              <a:t>PREMISES</a:t>
            </a:r>
          </a:p>
        </p:txBody>
      </p:sp>
      <p:pic>
        <p:nvPicPr>
          <p:cNvPr id="3" name="object 3">
            <a:hlinkClick r:id="rId2"/>
          </p:cNvPr>
          <p:cNvPicPr/>
          <p:nvPr/>
        </p:nvPicPr>
        <p:blipFill>
          <a:blip r:embed="rId3" cstate="print"/>
          <a:stretch>
            <a:fillRect/>
          </a:stretch>
        </p:blipFill>
        <p:spPr>
          <a:xfrm>
            <a:off x="676274" y="2105025"/>
            <a:ext cx="2143124" cy="2143124"/>
          </a:xfrm>
          <a:prstGeom prst="rect">
            <a:avLst/>
          </a:prstGeom>
        </p:spPr>
      </p:pic>
      <p:pic>
        <p:nvPicPr>
          <p:cNvPr id="4" name="object 4">
            <a:hlinkClick r:id="rId4"/>
          </p:cNvPr>
          <p:cNvPicPr/>
          <p:nvPr/>
        </p:nvPicPr>
        <p:blipFill>
          <a:blip r:embed="rId5" cstate="print"/>
          <a:stretch>
            <a:fillRect/>
          </a:stretch>
        </p:blipFill>
        <p:spPr>
          <a:xfrm>
            <a:off x="5124449" y="2105025"/>
            <a:ext cx="2333624" cy="2362199"/>
          </a:xfrm>
          <a:prstGeom prst="rect">
            <a:avLst/>
          </a:prstGeom>
        </p:spPr>
      </p:pic>
      <p:grpSp>
        <p:nvGrpSpPr>
          <p:cNvPr id="5" name="object 5"/>
          <p:cNvGrpSpPr/>
          <p:nvPr/>
        </p:nvGrpSpPr>
        <p:grpSpPr>
          <a:xfrm>
            <a:off x="7620005" y="2105025"/>
            <a:ext cx="4381500" cy="3934460"/>
            <a:chOff x="7620005" y="2105025"/>
            <a:chExt cx="4381500" cy="3934460"/>
          </a:xfrm>
        </p:grpSpPr>
        <p:pic>
          <p:nvPicPr>
            <p:cNvPr id="6" name="object 6"/>
            <p:cNvPicPr/>
            <p:nvPr/>
          </p:nvPicPr>
          <p:blipFill>
            <a:blip r:embed="rId6" cstate="print"/>
            <a:stretch>
              <a:fillRect/>
            </a:stretch>
          </p:blipFill>
          <p:spPr>
            <a:xfrm>
              <a:off x="8963025" y="2105025"/>
              <a:ext cx="3038474" cy="2028824"/>
            </a:xfrm>
            <a:prstGeom prst="rect">
              <a:avLst/>
            </a:prstGeom>
          </p:spPr>
        </p:pic>
        <p:sp>
          <p:nvSpPr>
            <p:cNvPr id="7" name="object 7">
              <a:hlinkClick r:id="rId7"/>
            </p:cNvPr>
            <p:cNvSpPr/>
            <p:nvPr/>
          </p:nvSpPr>
          <p:spPr>
            <a:xfrm>
              <a:off x="7644741" y="4088607"/>
              <a:ext cx="1661160" cy="1919605"/>
            </a:xfrm>
            <a:custGeom>
              <a:avLst/>
              <a:gdLst/>
              <a:ahLst/>
              <a:cxnLst/>
              <a:rect l="l" t="t" r="r" b="b"/>
              <a:pathLst>
                <a:path w="1661159" h="1919604">
                  <a:moveTo>
                    <a:pt x="824816" y="1919284"/>
                  </a:moveTo>
                  <a:lnTo>
                    <a:pt x="0" y="1439473"/>
                  </a:lnTo>
                  <a:lnTo>
                    <a:pt x="0" y="479824"/>
                  </a:lnTo>
                  <a:lnTo>
                    <a:pt x="824823" y="0"/>
                  </a:lnTo>
                  <a:lnTo>
                    <a:pt x="1660909" y="479824"/>
                  </a:lnTo>
                  <a:lnTo>
                    <a:pt x="1660909" y="1439466"/>
                  </a:lnTo>
                  <a:lnTo>
                    <a:pt x="824816" y="1919284"/>
                  </a:lnTo>
                  <a:close/>
                </a:path>
              </a:pathLst>
            </a:custGeom>
            <a:solidFill>
              <a:srgbClr val="E1ECF6"/>
            </a:solidFill>
          </p:spPr>
          <p:txBody>
            <a:bodyPr wrap="square" lIns="0" tIns="0" rIns="0" bIns="0" rtlCol="0"/>
            <a:lstStyle/>
            <a:p>
              <a:endParaRPr/>
            </a:p>
          </p:txBody>
        </p:sp>
        <p:sp>
          <p:nvSpPr>
            <p:cNvPr id="8" name="object 8">
              <a:hlinkClick r:id="rId7"/>
            </p:cNvPr>
            <p:cNvSpPr/>
            <p:nvPr/>
          </p:nvSpPr>
          <p:spPr>
            <a:xfrm>
              <a:off x="7762569" y="4966276"/>
              <a:ext cx="1414780" cy="820419"/>
            </a:xfrm>
            <a:custGeom>
              <a:avLst/>
              <a:gdLst/>
              <a:ahLst/>
              <a:cxnLst/>
              <a:rect l="l" t="t" r="r" b="b"/>
              <a:pathLst>
                <a:path w="1414779" h="820420">
                  <a:moveTo>
                    <a:pt x="709691" y="819977"/>
                  </a:moveTo>
                  <a:lnTo>
                    <a:pt x="0" y="409915"/>
                  </a:lnTo>
                  <a:lnTo>
                    <a:pt x="704851" y="0"/>
                  </a:lnTo>
                  <a:lnTo>
                    <a:pt x="1414542" y="410042"/>
                  </a:lnTo>
                  <a:lnTo>
                    <a:pt x="709691" y="819977"/>
                  </a:lnTo>
                  <a:close/>
                </a:path>
              </a:pathLst>
            </a:custGeom>
            <a:solidFill>
              <a:srgbClr val="204566"/>
            </a:solidFill>
          </p:spPr>
          <p:txBody>
            <a:bodyPr wrap="square" lIns="0" tIns="0" rIns="0" bIns="0" rtlCol="0"/>
            <a:lstStyle/>
            <a:p>
              <a:endParaRPr/>
            </a:p>
          </p:txBody>
        </p:sp>
        <p:sp>
          <p:nvSpPr>
            <p:cNvPr id="9" name="object 9">
              <a:hlinkClick r:id="rId7"/>
            </p:cNvPr>
            <p:cNvSpPr/>
            <p:nvPr/>
          </p:nvSpPr>
          <p:spPr>
            <a:xfrm>
              <a:off x="7762569" y="4730811"/>
              <a:ext cx="1414780" cy="820419"/>
            </a:xfrm>
            <a:custGeom>
              <a:avLst/>
              <a:gdLst/>
              <a:ahLst/>
              <a:cxnLst/>
              <a:rect l="l" t="t" r="r" b="b"/>
              <a:pathLst>
                <a:path w="1414779" h="820420">
                  <a:moveTo>
                    <a:pt x="709691" y="819984"/>
                  </a:moveTo>
                  <a:lnTo>
                    <a:pt x="0" y="409928"/>
                  </a:lnTo>
                  <a:lnTo>
                    <a:pt x="704851" y="0"/>
                  </a:lnTo>
                  <a:lnTo>
                    <a:pt x="1414542" y="410056"/>
                  </a:lnTo>
                  <a:lnTo>
                    <a:pt x="709691" y="819984"/>
                  </a:lnTo>
                  <a:close/>
                </a:path>
              </a:pathLst>
            </a:custGeom>
            <a:solidFill>
              <a:srgbClr val="B3D0E9"/>
            </a:solidFill>
          </p:spPr>
          <p:txBody>
            <a:bodyPr wrap="square" lIns="0" tIns="0" rIns="0" bIns="0" rtlCol="0"/>
            <a:lstStyle/>
            <a:p>
              <a:endParaRPr/>
            </a:p>
          </p:txBody>
        </p:sp>
        <p:sp>
          <p:nvSpPr>
            <p:cNvPr id="10" name="object 10">
              <a:hlinkClick r:id="rId7"/>
            </p:cNvPr>
            <p:cNvSpPr/>
            <p:nvPr/>
          </p:nvSpPr>
          <p:spPr>
            <a:xfrm>
              <a:off x="7763701" y="4495406"/>
              <a:ext cx="1414780" cy="820419"/>
            </a:xfrm>
            <a:custGeom>
              <a:avLst/>
              <a:gdLst/>
              <a:ahLst/>
              <a:cxnLst/>
              <a:rect l="l" t="t" r="r" b="b"/>
              <a:pathLst>
                <a:path w="1414779" h="820420">
                  <a:moveTo>
                    <a:pt x="407517" y="410108"/>
                  </a:moveTo>
                  <a:lnTo>
                    <a:pt x="203047" y="291934"/>
                  </a:lnTo>
                  <a:lnTo>
                    <a:pt x="0" y="410108"/>
                  </a:lnTo>
                  <a:lnTo>
                    <a:pt x="204393" y="528231"/>
                  </a:lnTo>
                  <a:lnTo>
                    <a:pt x="407517" y="410108"/>
                  </a:lnTo>
                  <a:close/>
                </a:path>
                <a:path w="1414779" h="820420">
                  <a:moveTo>
                    <a:pt x="658571" y="264096"/>
                  </a:moveTo>
                  <a:lnTo>
                    <a:pt x="454215" y="146011"/>
                  </a:lnTo>
                  <a:lnTo>
                    <a:pt x="251129" y="264096"/>
                  </a:lnTo>
                  <a:lnTo>
                    <a:pt x="455523" y="382206"/>
                  </a:lnTo>
                  <a:lnTo>
                    <a:pt x="658571" y="264096"/>
                  </a:lnTo>
                  <a:close/>
                </a:path>
                <a:path w="1414779" h="820420">
                  <a:moveTo>
                    <a:pt x="659828" y="555917"/>
                  </a:moveTo>
                  <a:lnTo>
                    <a:pt x="455485" y="437870"/>
                  </a:lnTo>
                  <a:lnTo>
                    <a:pt x="252361" y="555942"/>
                  </a:lnTo>
                  <a:lnTo>
                    <a:pt x="456717" y="674027"/>
                  </a:lnTo>
                  <a:lnTo>
                    <a:pt x="659828" y="555917"/>
                  </a:lnTo>
                  <a:close/>
                </a:path>
                <a:path w="1414779" h="820420">
                  <a:moveTo>
                    <a:pt x="909548" y="118110"/>
                  </a:moveTo>
                  <a:lnTo>
                    <a:pt x="705154" y="0"/>
                  </a:lnTo>
                  <a:lnTo>
                    <a:pt x="502069" y="118110"/>
                  </a:lnTo>
                  <a:lnTo>
                    <a:pt x="706462" y="236207"/>
                  </a:lnTo>
                  <a:lnTo>
                    <a:pt x="909548" y="118110"/>
                  </a:lnTo>
                  <a:close/>
                </a:path>
                <a:path w="1414779" h="820420">
                  <a:moveTo>
                    <a:pt x="910856" y="409892"/>
                  </a:moveTo>
                  <a:lnTo>
                    <a:pt x="706475" y="291820"/>
                  </a:lnTo>
                  <a:lnTo>
                    <a:pt x="503428" y="409917"/>
                  </a:lnTo>
                  <a:lnTo>
                    <a:pt x="707771" y="528002"/>
                  </a:lnTo>
                  <a:lnTo>
                    <a:pt x="910856" y="409892"/>
                  </a:lnTo>
                  <a:close/>
                </a:path>
                <a:path w="1414779" h="820420">
                  <a:moveTo>
                    <a:pt x="912190" y="701751"/>
                  </a:moveTo>
                  <a:lnTo>
                    <a:pt x="707834" y="583641"/>
                  </a:lnTo>
                  <a:lnTo>
                    <a:pt x="504748" y="701751"/>
                  </a:lnTo>
                  <a:lnTo>
                    <a:pt x="709142" y="819861"/>
                  </a:lnTo>
                  <a:lnTo>
                    <a:pt x="912190" y="701751"/>
                  </a:lnTo>
                  <a:close/>
                </a:path>
                <a:path w="1414779" h="820420">
                  <a:moveTo>
                    <a:pt x="1161897" y="263918"/>
                  </a:moveTo>
                  <a:lnTo>
                    <a:pt x="957503" y="145846"/>
                  </a:lnTo>
                  <a:lnTo>
                    <a:pt x="754456" y="263944"/>
                  </a:lnTo>
                  <a:lnTo>
                    <a:pt x="958811" y="382028"/>
                  </a:lnTo>
                  <a:lnTo>
                    <a:pt x="1161897" y="263918"/>
                  </a:lnTo>
                  <a:close/>
                </a:path>
                <a:path w="1414779" h="820420">
                  <a:moveTo>
                    <a:pt x="1163269" y="555726"/>
                  </a:moveTo>
                  <a:lnTo>
                    <a:pt x="958926" y="437616"/>
                  </a:lnTo>
                  <a:lnTo>
                    <a:pt x="755827" y="555726"/>
                  </a:lnTo>
                  <a:lnTo>
                    <a:pt x="960221" y="673811"/>
                  </a:lnTo>
                  <a:lnTo>
                    <a:pt x="1163269" y="555726"/>
                  </a:lnTo>
                  <a:close/>
                </a:path>
                <a:path w="1414779" h="820420">
                  <a:moveTo>
                    <a:pt x="1414310" y="409778"/>
                  </a:moveTo>
                  <a:lnTo>
                    <a:pt x="1209954" y="291680"/>
                  </a:lnTo>
                  <a:lnTo>
                    <a:pt x="1006868" y="409778"/>
                  </a:lnTo>
                  <a:lnTo>
                    <a:pt x="1211262" y="527862"/>
                  </a:lnTo>
                  <a:lnTo>
                    <a:pt x="1414310" y="409778"/>
                  </a:lnTo>
                  <a:close/>
                </a:path>
              </a:pathLst>
            </a:custGeom>
            <a:solidFill>
              <a:srgbClr val="418BCB"/>
            </a:solidFill>
          </p:spPr>
          <p:txBody>
            <a:bodyPr wrap="square" lIns="0" tIns="0" rIns="0" bIns="0" rtlCol="0"/>
            <a:lstStyle/>
            <a:p>
              <a:endParaRPr/>
            </a:p>
          </p:txBody>
        </p:sp>
        <p:sp>
          <p:nvSpPr>
            <p:cNvPr id="11" name="object 11">
              <a:hlinkClick r:id="rId7"/>
            </p:cNvPr>
            <p:cNvSpPr/>
            <p:nvPr/>
          </p:nvSpPr>
          <p:spPr>
            <a:xfrm>
              <a:off x="7620005" y="4057650"/>
              <a:ext cx="1715135" cy="1981835"/>
            </a:xfrm>
            <a:custGeom>
              <a:avLst/>
              <a:gdLst/>
              <a:ahLst/>
              <a:cxnLst/>
              <a:rect l="l" t="t" r="r" b="b"/>
              <a:pathLst>
                <a:path w="1715134" h="1981835">
                  <a:moveTo>
                    <a:pt x="851522" y="1981226"/>
                  </a:moveTo>
                  <a:lnTo>
                    <a:pt x="0" y="1485859"/>
                  </a:lnTo>
                  <a:lnTo>
                    <a:pt x="0" y="495259"/>
                  </a:lnTo>
                  <a:lnTo>
                    <a:pt x="184" y="495259"/>
                  </a:lnTo>
                  <a:lnTo>
                    <a:pt x="851522" y="0"/>
                  </a:lnTo>
                  <a:lnTo>
                    <a:pt x="959341" y="61882"/>
                  </a:lnTo>
                  <a:lnTo>
                    <a:pt x="851738" y="61882"/>
                  </a:lnTo>
                  <a:lnTo>
                    <a:pt x="53606" y="526150"/>
                  </a:lnTo>
                  <a:lnTo>
                    <a:pt x="53606" y="1454988"/>
                  </a:lnTo>
                  <a:lnTo>
                    <a:pt x="851737" y="1919256"/>
                  </a:lnTo>
                  <a:lnTo>
                    <a:pt x="959490" y="1919256"/>
                  </a:lnTo>
                  <a:lnTo>
                    <a:pt x="851522" y="1981226"/>
                  </a:lnTo>
                  <a:close/>
                </a:path>
                <a:path w="1715134" h="1981835">
                  <a:moveTo>
                    <a:pt x="959490" y="1919256"/>
                  </a:moveTo>
                  <a:lnTo>
                    <a:pt x="851737" y="1919256"/>
                  </a:lnTo>
                  <a:lnTo>
                    <a:pt x="1660869" y="1454840"/>
                  </a:lnTo>
                  <a:lnTo>
                    <a:pt x="1660869" y="526304"/>
                  </a:lnTo>
                  <a:lnTo>
                    <a:pt x="851738" y="61882"/>
                  </a:lnTo>
                  <a:lnTo>
                    <a:pt x="959341" y="61882"/>
                  </a:lnTo>
                  <a:lnTo>
                    <a:pt x="1714420" y="495259"/>
                  </a:lnTo>
                  <a:lnTo>
                    <a:pt x="1714420" y="1485859"/>
                  </a:lnTo>
                  <a:lnTo>
                    <a:pt x="1714585" y="1485859"/>
                  </a:lnTo>
                  <a:lnTo>
                    <a:pt x="959490" y="1919256"/>
                  </a:lnTo>
                  <a:close/>
                </a:path>
              </a:pathLst>
            </a:custGeom>
            <a:solidFill>
              <a:srgbClr val="FFFFFF"/>
            </a:solidFill>
          </p:spPr>
          <p:txBody>
            <a:bodyPr wrap="square" lIns="0" tIns="0" rIns="0" bIns="0" rtlCol="0"/>
            <a:lstStyle/>
            <a:p>
              <a:endParaRPr/>
            </a:p>
          </p:txBody>
        </p:sp>
      </p:grpSp>
      <p:sp>
        <p:nvSpPr>
          <p:cNvPr id="12" name="object 12"/>
          <p:cNvSpPr txBox="1"/>
          <p:nvPr/>
        </p:nvSpPr>
        <p:spPr>
          <a:xfrm>
            <a:off x="9752507" y="4378325"/>
            <a:ext cx="1459865" cy="345440"/>
          </a:xfrm>
          <a:prstGeom prst="rect">
            <a:avLst/>
          </a:prstGeom>
        </p:spPr>
        <p:txBody>
          <a:bodyPr vert="horz" wrap="square" lIns="0" tIns="12700" rIns="0" bIns="0" rtlCol="0">
            <a:spAutoFit/>
          </a:bodyPr>
          <a:lstStyle/>
          <a:p>
            <a:pPr marL="12700">
              <a:lnSpc>
                <a:spcPct val="100000"/>
              </a:lnSpc>
              <a:spcBef>
                <a:spcPts val="100"/>
              </a:spcBef>
            </a:pPr>
            <a:r>
              <a:rPr sz="2100" spc="50" dirty="0">
                <a:solidFill>
                  <a:srgbClr val="333333"/>
                </a:solidFill>
                <a:latin typeface="Trebuchet MS"/>
                <a:cs typeface="Trebuchet MS"/>
              </a:rPr>
              <a:t>Kubernetes</a:t>
            </a:r>
            <a:endParaRPr sz="2100">
              <a:latin typeface="Trebuchet MS"/>
              <a:cs typeface="Trebuchet MS"/>
            </a:endParaRPr>
          </a:p>
        </p:txBody>
      </p:sp>
      <p:pic>
        <p:nvPicPr>
          <p:cNvPr id="13" name="object 13">
            <a:hlinkClick r:id="rId8"/>
          </p:cNvPr>
          <p:cNvPicPr/>
          <p:nvPr/>
        </p:nvPicPr>
        <p:blipFill>
          <a:blip r:embed="rId9" cstate="print"/>
          <a:stretch>
            <a:fillRect/>
          </a:stretch>
        </p:blipFill>
        <p:spPr>
          <a:xfrm>
            <a:off x="3414514" y="4691062"/>
            <a:ext cx="1457719" cy="1571624"/>
          </a:xfrm>
          <a:prstGeom prst="rect">
            <a:avLst/>
          </a:prstGeom>
        </p:spPr>
      </p:pic>
      <p:sp>
        <p:nvSpPr>
          <p:cNvPr id="14" name="object 14"/>
          <p:cNvSpPr txBox="1"/>
          <p:nvPr/>
        </p:nvSpPr>
        <p:spPr>
          <a:xfrm>
            <a:off x="6750050" y="6283324"/>
            <a:ext cx="3453129" cy="345440"/>
          </a:xfrm>
          <a:prstGeom prst="rect">
            <a:avLst/>
          </a:prstGeom>
        </p:spPr>
        <p:txBody>
          <a:bodyPr vert="horz" wrap="square" lIns="0" tIns="12700" rIns="0" bIns="0" rtlCol="0">
            <a:spAutoFit/>
          </a:bodyPr>
          <a:lstStyle/>
          <a:p>
            <a:pPr marL="12700">
              <a:lnSpc>
                <a:spcPct val="100000"/>
              </a:lnSpc>
              <a:spcBef>
                <a:spcPts val="100"/>
              </a:spcBef>
            </a:pPr>
            <a:r>
              <a:rPr sz="2100" u="heavy" spc="65" dirty="0">
                <a:solidFill>
                  <a:srgbClr val="ED2137"/>
                </a:solidFill>
                <a:uFill>
                  <a:solidFill>
                    <a:srgbClr val="ED2137"/>
                  </a:solidFill>
                </a:uFill>
                <a:latin typeface="Trebuchet MS"/>
                <a:cs typeface="Trebuchet MS"/>
                <a:hlinkClick r:id="rId7"/>
              </a:rPr>
              <a:t>Mirantis</a:t>
            </a:r>
            <a:r>
              <a:rPr sz="2100" u="heavy" spc="-65" dirty="0">
                <a:solidFill>
                  <a:srgbClr val="ED2137"/>
                </a:solidFill>
                <a:uFill>
                  <a:solidFill>
                    <a:srgbClr val="ED2137"/>
                  </a:solidFill>
                </a:uFill>
                <a:latin typeface="Trebuchet MS"/>
                <a:cs typeface="Trebuchet MS"/>
                <a:hlinkClick r:id="rId7"/>
              </a:rPr>
              <a:t> </a:t>
            </a:r>
            <a:r>
              <a:rPr sz="2100" u="heavy" spc="60" dirty="0">
                <a:solidFill>
                  <a:srgbClr val="ED2137"/>
                </a:solidFill>
                <a:uFill>
                  <a:solidFill>
                    <a:srgbClr val="ED2137"/>
                  </a:solidFill>
                </a:uFill>
                <a:latin typeface="Trebuchet MS"/>
                <a:cs typeface="Trebuchet MS"/>
                <a:hlinkClick r:id="rId7"/>
              </a:rPr>
              <a:t>Kubernetes</a:t>
            </a:r>
            <a:r>
              <a:rPr sz="2100" u="heavy" spc="-65" dirty="0">
                <a:solidFill>
                  <a:srgbClr val="ED2137"/>
                </a:solidFill>
                <a:uFill>
                  <a:solidFill>
                    <a:srgbClr val="ED2137"/>
                  </a:solidFill>
                </a:uFill>
                <a:latin typeface="Trebuchet MS"/>
                <a:cs typeface="Trebuchet MS"/>
                <a:hlinkClick r:id="rId7"/>
              </a:rPr>
              <a:t> </a:t>
            </a:r>
            <a:r>
              <a:rPr sz="2100" u="heavy" spc="40" dirty="0">
                <a:solidFill>
                  <a:srgbClr val="ED2137"/>
                </a:solidFill>
                <a:uFill>
                  <a:solidFill>
                    <a:srgbClr val="ED2137"/>
                  </a:solidFill>
                </a:uFill>
                <a:latin typeface="Trebuchet MS"/>
                <a:cs typeface="Trebuchet MS"/>
                <a:hlinkClick r:id="rId7"/>
              </a:rPr>
              <a:t>Engine</a:t>
            </a:r>
            <a:endParaRPr sz="2100">
              <a:latin typeface="Trebuchet MS"/>
              <a:cs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4260215" cy="558800"/>
          </a:xfrm>
          <a:prstGeom prst="rect">
            <a:avLst/>
          </a:prstGeom>
        </p:spPr>
        <p:txBody>
          <a:bodyPr vert="horz" wrap="square" lIns="0" tIns="12700" rIns="0" bIns="0" rtlCol="0">
            <a:spAutoFit/>
          </a:bodyPr>
          <a:lstStyle/>
          <a:p>
            <a:pPr marL="12700">
              <a:lnSpc>
                <a:spcPct val="100000"/>
              </a:lnSpc>
              <a:spcBef>
                <a:spcPts val="100"/>
              </a:spcBef>
            </a:pPr>
            <a:r>
              <a:rPr dirty="0"/>
              <a:t>MANAGED</a:t>
            </a:r>
            <a:r>
              <a:rPr spc="-40" dirty="0"/>
              <a:t> </a:t>
            </a:r>
            <a:r>
              <a:rPr spc="114" dirty="0"/>
              <a:t>/</a:t>
            </a:r>
            <a:r>
              <a:rPr spc="-40" dirty="0"/>
              <a:t> </a:t>
            </a:r>
            <a:r>
              <a:rPr spc="-25" dirty="0"/>
              <a:t>CLOUD</a:t>
            </a:r>
          </a:p>
        </p:txBody>
      </p:sp>
      <p:pic>
        <p:nvPicPr>
          <p:cNvPr id="3" name="object 3"/>
          <p:cNvPicPr/>
          <p:nvPr/>
        </p:nvPicPr>
        <p:blipFill>
          <a:blip r:embed="rId2" cstate="print"/>
          <a:stretch>
            <a:fillRect/>
          </a:stretch>
        </p:blipFill>
        <p:spPr>
          <a:xfrm>
            <a:off x="933449" y="4581524"/>
            <a:ext cx="95250" cy="95249"/>
          </a:xfrm>
          <a:prstGeom prst="rect">
            <a:avLst/>
          </a:prstGeom>
        </p:spPr>
      </p:pic>
      <p:sp>
        <p:nvSpPr>
          <p:cNvPr id="4" name="object 4"/>
          <p:cNvSpPr txBox="1"/>
          <p:nvPr/>
        </p:nvSpPr>
        <p:spPr>
          <a:xfrm>
            <a:off x="1177924" y="3816350"/>
            <a:ext cx="3535679" cy="2898140"/>
          </a:xfrm>
          <a:prstGeom prst="rect">
            <a:avLst/>
          </a:prstGeom>
        </p:spPr>
        <p:txBody>
          <a:bodyPr vert="horz" wrap="square" lIns="0" tIns="12700" rIns="0" bIns="0" rtlCol="0">
            <a:spAutoFit/>
          </a:bodyPr>
          <a:lstStyle/>
          <a:p>
            <a:pPr marL="350520">
              <a:lnSpc>
                <a:spcPct val="100000"/>
              </a:lnSpc>
              <a:spcBef>
                <a:spcPts val="100"/>
              </a:spcBef>
            </a:pPr>
            <a:r>
              <a:rPr sz="2100" spc="50" dirty="0">
                <a:solidFill>
                  <a:srgbClr val="333333"/>
                </a:solidFill>
                <a:latin typeface="Trebuchet MS"/>
                <a:cs typeface="Trebuchet MS"/>
              </a:rPr>
              <a:t>Azure</a:t>
            </a:r>
            <a:r>
              <a:rPr sz="2100" spc="-6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60" dirty="0">
                <a:solidFill>
                  <a:srgbClr val="333333"/>
                </a:solidFill>
                <a:latin typeface="Trebuchet MS"/>
                <a:cs typeface="Trebuchet MS"/>
              </a:rPr>
              <a:t> </a:t>
            </a:r>
            <a:r>
              <a:rPr sz="2100" spc="-10" dirty="0">
                <a:solidFill>
                  <a:srgbClr val="333333"/>
                </a:solidFill>
                <a:latin typeface="Trebuchet MS"/>
                <a:cs typeface="Trebuchet MS"/>
              </a:rPr>
              <a:t>Service</a:t>
            </a:r>
            <a:endParaRPr sz="2100">
              <a:latin typeface="Trebuchet MS"/>
              <a:cs typeface="Trebuchet MS"/>
            </a:endParaRPr>
          </a:p>
          <a:p>
            <a:pPr marL="12700">
              <a:lnSpc>
                <a:spcPct val="100000"/>
              </a:lnSpc>
              <a:spcBef>
                <a:spcPts val="2430"/>
              </a:spcBef>
            </a:pPr>
            <a:r>
              <a:rPr sz="2100" dirty="0">
                <a:solidFill>
                  <a:srgbClr val="333333"/>
                </a:solidFill>
                <a:latin typeface="Trebuchet MS"/>
                <a:cs typeface="Trebuchet MS"/>
              </a:rPr>
              <a:t>Scaleway</a:t>
            </a:r>
            <a:r>
              <a:rPr sz="2100" spc="80" dirty="0">
                <a:solidFill>
                  <a:srgbClr val="333333"/>
                </a:solidFill>
                <a:latin typeface="Trebuchet MS"/>
                <a:cs typeface="Trebuchet MS"/>
              </a:rPr>
              <a:t> </a:t>
            </a:r>
            <a:r>
              <a:rPr sz="2100" spc="50" dirty="0">
                <a:solidFill>
                  <a:srgbClr val="333333"/>
                </a:solidFill>
                <a:latin typeface="Trebuchet MS"/>
                <a:cs typeface="Trebuchet MS"/>
              </a:rPr>
              <a:t>Kapsule</a:t>
            </a:r>
            <a:endParaRPr sz="2100">
              <a:latin typeface="Trebuchet MS"/>
              <a:cs typeface="Trebuchet MS"/>
            </a:endParaRPr>
          </a:p>
          <a:p>
            <a:pPr marL="12700" marR="220979">
              <a:lnSpc>
                <a:spcPct val="148800"/>
              </a:lnSpc>
              <a:spcBef>
                <a:spcPts val="75"/>
              </a:spcBef>
            </a:pPr>
            <a:r>
              <a:rPr sz="2100" spc="130" dirty="0">
                <a:solidFill>
                  <a:srgbClr val="333333"/>
                </a:solidFill>
                <a:latin typeface="Trebuchet MS"/>
                <a:cs typeface="Trebuchet MS"/>
              </a:rPr>
              <a:t>OVH</a:t>
            </a:r>
            <a:r>
              <a:rPr sz="2100" spc="-80" dirty="0">
                <a:solidFill>
                  <a:srgbClr val="333333"/>
                </a:solidFill>
                <a:latin typeface="Trebuchet MS"/>
                <a:cs typeface="Trebuchet MS"/>
              </a:rPr>
              <a:t> </a:t>
            </a:r>
            <a:r>
              <a:rPr sz="2100" spc="114" dirty="0">
                <a:solidFill>
                  <a:srgbClr val="333333"/>
                </a:solidFill>
                <a:latin typeface="Trebuchet MS"/>
                <a:cs typeface="Trebuchet MS"/>
              </a:rPr>
              <a:t>Managed</a:t>
            </a:r>
            <a:r>
              <a:rPr sz="2100" spc="-75" dirty="0">
                <a:solidFill>
                  <a:srgbClr val="333333"/>
                </a:solidFill>
                <a:latin typeface="Trebuchet MS"/>
                <a:cs typeface="Trebuchet MS"/>
              </a:rPr>
              <a:t> </a:t>
            </a:r>
            <a:r>
              <a:rPr sz="2100" spc="50" dirty="0">
                <a:solidFill>
                  <a:srgbClr val="333333"/>
                </a:solidFill>
                <a:latin typeface="Trebuchet MS"/>
                <a:cs typeface="Trebuchet MS"/>
              </a:rPr>
              <a:t>Kubernetes </a:t>
            </a:r>
            <a:r>
              <a:rPr sz="2100" dirty="0">
                <a:solidFill>
                  <a:srgbClr val="333333"/>
                </a:solidFill>
                <a:latin typeface="Trebuchet MS"/>
                <a:cs typeface="Trebuchet MS"/>
              </a:rPr>
              <a:t>Digital</a:t>
            </a:r>
            <a:r>
              <a:rPr sz="2100" spc="-30" dirty="0">
                <a:solidFill>
                  <a:srgbClr val="333333"/>
                </a:solidFill>
                <a:latin typeface="Trebuchet MS"/>
                <a:cs typeface="Trebuchet MS"/>
              </a:rPr>
              <a:t> </a:t>
            </a:r>
            <a:r>
              <a:rPr sz="2100" spc="70" dirty="0">
                <a:solidFill>
                  <a:srgbClr val="333333"/>
                </a:solidFill>
                <a:latin typeface="Trebuchet MS"/>
                <a:cs typeface="Trebuchet MS"/>
              </a:rPr>
              <a:t>Ocean</a:t>
            </a:r>
            <a:endParaRPr sz="2100">
              <a:latin typeface="Trebuchet MS"/>
              <a:cs typeface="Trebuchet MS"/>
            </a:endParaRPr>
          </a:p>
          <a:p>
            <a:pPr marL="12700" marR="412750">
              <a:lnSpc>
                <a:spcPct val="148800"/>
              </a:lnSpc>
              <a:spcBef>
                <a:spcPts val="75"/>
              </a:spcBef>
            </a:pPr>
            <a:r>
              <a:rPr sz="2100" spc="55" dirty="0">
                <a:solidFill>
                  <a:srgbClr val="333333"/>
                </a:solidFill>
                <a:latin typeface="Trebuchet MS"/>
                <a:cs typeface="Trebuchet MS"/>
              </a:rPr>
              <a:t>RedHat</a:t>
            </a:r>
            <a:r>
              <a:rPr sz="2100" spc="-85" dirty="0">
                <a:solidFill>
                  <a:srgbClr val="333333"/>
                </a:solidFill>
                <a:latin typeface="Trebuchet MS"/>
                <a:cs typeface="Trebuchet MS"/>
              </a:rPr>
              <a:t> </a:t>
            </a:r>
            <a:r>
              <a:rPr sz="2100" spc="60" dirty="0">
                <a:solidFill>
                  <a:srgbClr val="333333"/>
                </a:solidFill>
                <a:latin typeface="Trebuchet MS"/>
                <a:cs typeface="Trebuchet MS"/>
              </a:rPr>
              <a:t>Openshift</a:t>
            </a:r>
            <a:r>
              <a:rPr sz="2100" spc="-80" dirty="0">
                <a:solidFill>
                  <a:srgbClr val="333333"/>
                </a:solidFill>
                <a:latin typeface="Trebuchet MS"/>
                <a:cs typeface="Trebuchet MS"/>
              </a:rPr>
              <a:t> </a:t>
            </a:r>
            <a:r>
              <a:rPr sz="2100" spc="40" dirty="0">
                <a:solidFill>
                  <a:srgbClr val="333333"/>
                </a:solidFill>
                <a:latin typeface="Trebuchet MS"/>
                <a:cs typeface="Trebuchet MS"/>
              </a:rPr>
              <a:t>Online </a:t>
            </a:r>
            <a:r>
              <a:rPr sz="2100" spc="180" dirty="0">
                <a:solidFill>
                  <a:srgbClr val="333333"/>
                </a:solidFill>
                <a:latin typeface="Trebuchet MS"/>
                <a:cs typeface="Trebuchet MS"/>
              </a:rPr>
              <a:t>IBM</a:t>
            </a:r>
            <a:r>
              <a:rPr sz="2100" spc="-80" dirty="0">
                <a:solidFill>
                  <a:srgbClr val="333333"/>
                </a:solidFill>
                <a:latin typeface="Trebuchet MS"/>
                <a:cs typeface="Trebuchet MS"/>
              </a:rPr>
              <a:t> </a:t>
            </a:r>
            <a:r>
              <a:rPr sz="2100" spc="50" dirty="0">
                <a:solidFill>
                  <a:srgbClr val="333333"/>
                </a:solidFill>
                <a:latin typeface="Trebuchet MS"/>
                <a:cs typeface="Trebuchet MS"/>
              </a:rPr>
              <a:t>Kubernetes</a:t>
            </a:r>
            <a:endParaRPr sz="2100">
              <a:latin typeface="Trebuchet MS"/>
              <a:cs typeface="Trebuchet MS"/>
            </a:endParaRPr>
          </a:p>
        </p:txBody>
      </p:sp>
      <p:pic>
        <p:nvPicPr>
          <p:cNvPr id="5" name="object 5"/>
          <p:cNvPicPr/>
          <p:nvPr/>
        </p:nvPicPr>
        <p:blipFill>
          <a:blip r:embed="rId2" cstate="print"/>
          <a:stretch>
            <a:fillRect/>
          </a:stretch>
        </p:blipFill>
        <p:spPr>
          <a:xfrm>
            <a:off x="933449" y="5067299"/>
            <a:ext cx="95250" cy="95249"/>
          </a:xfrm>
          <a:prstGeom prst="rect">
            <a:avLst/>
          </a:prstGeom>
        </p:spPr>
      </p:pic>
      <p:pic>
        <p:nvPicPr>
          <p:cNvPr id="6" name="object 6"/>
          <p:cNvPicPr/>
          <p:nvPr/>
        </p:nvPicPr>
        <p:blipFill>
          <a:blip r:embed="rId2" cstate="print"/>
          <a:stretch>
            <a:fillRect/>
          </a:stretch>
        </p:blipFill>
        <p:spPr>
          <a:xfrm>
            <a:off x="933449" y="5543549"/>
            <a:ext cx="95250" cy="95249"/>
          </a:xfrm>
          <a:prstGeom prst="rect">
            <a:avLst/>
          </a:prstGeom>
        </p:spPr>
      </p:pic>
      <p:pic>
        <p:nvPicPr>
          <p:cNvPr id="7" name="object 7"/>
          <p:cNvPicPr/>
          <p:nvPr/>
        </p:nvPicPr>
        <p:blipFill>
          <a:blip r:embed="rId2" cstate="print"/>
          <a:stretch>
            <a:fillRect/>
          </a:stretch>
        </p:blipFill>
        <p:spPr>
          <a:xfrm>
            <a:off x="933449" y="6029324"/>
            <a:ext cx="95250" cy="95249"/>
          </a:xfrm>
          <a:prstGeom prst="rect">
            <a:avLst/>
          </a:prstGeom>
        </p:spPr>
      </p:pic>
      <p:pic>
        <p:nvPicPr>
          <p:cNvPr id="8" name="object 8"/>
          <p:cNvPicPr/>
          <p:nvPr/>
        </p:nvPicPr>
        <p:blipFill>
          <a:blip r:embed="rId2" cstate="print"/>
          <a:stretch>
            <a:fillRect/>
          </a:stretch>
        </p:blipFill>
        <p:spPr>
          <a:xfrm>
            <a:off x="933449" y="6505574"/>
            <a:ext cx="95250" cy="95249"/>
          </a:xfrm>
          <a:prstGeom prst="rect">
            <a:avLst/>
          </a:prstGeom>
        </p:spPr>
      </p:pic>
      <p:pic>
        <p:nvPicPr>
          <p:cNvPr id="9" name="object 9"/>
          <p:cNvPicPr/>
          <p:nvPr/>
        </p:nvPicPr>
        <p:blipFill>
          <a:blip r:embed="rId3" cstate="print"/>
          <a:stretch>
            <a:fillRect/>
          </a:stretch>
        </p:blipFill>
        <p:spPr>
          <a:xfrm>
            <a:off x="5676899" y="933450"/>
            <a:ext cx="2476499" cy="1428749"/>
          </a:xfrm>
          <a:prstGeom prst="rect">
            <a:avLst/>
          </a:prstGeom>
        </p:spPr>
      </p:pic>
      <p:pic>
        <p:nvPicPr>
          <p:cNvPr id="10" name="object 10"/>
          <p:cNvPicPr/>
          <p:nvPr/>
        </p:nvPicPr>
        <p:blipFill>
          <a:blip r:embed="rId4" cstate="print"/>
          <a:stretch>
            <a:fillRect/>
          </a:stretch>
        </p:blipFill>
        <p:spPr>
          <a:xfrm>
            <a:off x="2381249" y="2285516"/>
            <a:ext cx="1466849" cy="1105867"/>
          </a:xfrm>
          <a:prstGeom prst="rect">
            <a:avLst/>
          </a:prstGeom>
        </p:spPr>
      </p:pic>
      <p:pic>
        <p:nvPicPr>
          <p:cNvPr id="11" name="object 11"/>
          <p:cNvPicPr/>
          <p:nvPr/>
        </p:nvPicPr>
        <p:blipFill>
          <a:blip r:embed="rId5" cstate="print"/>
          <a:stretch>
            <a:fillRect/>
          </a:stretch>
        </p:blipFill>
        <p:spPr>
          <a:xfrm>
            <a:off x="8724900" y="2228850"/>
            <a:ext cx="3657599" cy="182879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OTHER</a:t>
            </a:r>
            <a:r>
              <a:rPr spc="-210" dirty="0"/>
              <a:t> </a:t>
            </a:r>
            <a:r>
              <a:rPr spc="-10" dirty="0"/>
              <a:t>DISTRIBUTIONS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pic>
        <p:nvPicPr>
          <p:cNvPr id="6" name="object 6"/>
          <p:cNvPicPr/>
          <p:nvPr/>
        </p:nvPicPr>
        <p:blipFill>
          <a:blip r:embed="rId2" cstate="print"/>
          <a:stretch>
            <a:fillRect/>
          </a:stretch>
        </p:blipFill>
        <p:spPr>
          <a:xfrm>
            <a:off x="933449" y="3095624"/>
            <a:ext cx="95250" cy="95249"/>
          </a:xfrm>
          <a:prstGeom prst="rect">
            <a:avLst/>
          </a:prstGeom>
        </p:spPr>
      </p:pic>
      <p:pic>
        <p:nvPicPr>
          <p:cNvPr id="7" name="object 7"/>
          <p:cNvPicPr/>
          <p:nvPr/>
        </p:nvPicPr>
        <p:blipFill>
          <a:blip r:embed="rId2" cstate="print"/>
          <a:stretch>
            <a:fillRect/>
          </a:stretch>
        </p:blipFill>
        <p:spPr>
          <a:xfrm>
            <a:off x="933449" y="3571874"/>
            <a:ext cx="95250" cy="95249"/>
          </a:xfrm>
          <a:prstGeom prst="rect">
            <a:avLst/>
          </a:prstGeom>
        </p:spPr>
      </p:pic>
      <p:pic>
        <p:nvPicPr>
          <p:cNvPr id="8" name="object 8"/>
          <p:cNvPicPr/>
          <p:nvPr/>
        </p:nvPicPr>
        <p:blipFill>
          <a:blip r:embed="rId2" cstate="print"/>
          <a:stretch>
            <a:fillRect/>
          </a:stretch>
        </p:blipFill>
        <p:spPr>
          <a:xfrm>
            <a:off x="933449" y="4048124"/>
            <a:ext cx="95250" cy="95249"/>
          </a:xfrm>
          <a:prstGeom prst="rect">
            <a:avLst/>
          </a:prstGeom>
        </p:spPr>
      </p:pic>
      <p:pic>
        <p:nvPicPr>
          <p:cNvPr id="9" name="object 9"/>
          <p:cNvPicPr/>
          <p:nvPr/>
        </p:nvPicPr>
        <p:blipFill>
          <a:blip r:embed="rId2" cstate="print"/>
          <a:stretch>
            <a:fillRect/>
          </a:stretch>
        </p:blipFill>
        <p:spPr>
          <a:xfrm>
            <a:off x="933449" y="4533899"/>
            <a:ext cx="95250" cy="95249"/>
          </a:xfrm>
          <a:prstGeom prst="rect">
            <a:avLst/>
          </a:prstGeom>
        </p:spPr>
      </p:pic>
      <p:pic>
        <p:nvPicPr>
          <p:cNvPr id="10" name="object 10"/>
          <p:cNvPicPr/>
          <p:nvPr/>
        </p:nvPicPr>
        <p:blipFill>
          <a:blip r:embed="rId2" cstate="print"/>
          <a:stretch>
            <a:fillRect/>
          </a:stretch>
        </p:blipFill>
        <p:spPr>
          <a:xfrm>
            <a:off x="933449" y="5010149"/>
            <a:ext cx="95250" cy="95249"/>
          </a:xfrm>
          <a:prstGeom prst="rect">
            <a:avLst/>
          </a:prstGeom>
        </p:spPr>
      </p:pic>
      <p:pic>
        <p:nvPicPr>
          <p:cNvPr id="11" name="object 11"/>
          <p:cNvPicPr/>
          <p:nvPr/>
        </p:nvPicPr>
        <p:blipFill>
          <a:blip r:embed="rId2" cstate="print"/>
          <a:stretch>
            <a:fillRect/>
          </a:stretch>
        </p:blipFill>
        <p:spPr>
          <a:xfrm>
            <a:off x="933449" y="6076949"/>
            <a:ext cx="95250" cy="95249"/>
          </a:xfrm>
          <a:prstGeom prst="rect">
            <a:avLst/>
          </a:prstGeom>
        </p:spPr>
      </p:pic>
      <p:sp>
        <p:nvSpPr>
          <p:cNvPr id="12" name="object 12"/>
          <p:cNvSpPr/>
          <p:nvPr/>
        </p:nvSpPr>
        <p:spPr>
          <a:xfrm>
            <a:off x="4314824" y="3734752"/>
            <a:ext cx="635" cy="26670"/>
          </a:xfrm>
          <a:custGeom>
            <a:avLst/>
            <a:gdLst/>
            <a:ahLst/>
            <a:cxnLst/>
            <a:rect l="l" t="t" r="r" b="b"/>
            <a:pathLst>
              <a:path w="635" h="26670">
                <a:moveTo>
                  <a:pt x="602" y="26669"/>
                </a:moveTo>
                <a:lnTo>
                  <a:pt x="0" y="26669"/>
                </a:lnTo>
                <a:lnTo>
                  <a:pt x="0" y="0"/>
                </a:lnTo>
                <a:lnTo>
                  <a:pt x="602" y="0"/>
                </a:lnTo>
                <a:lnTo>
                  <a:pt x="602" y="26669"/>
                </a:lnTo>
                <a:close/>
              </a:path>
            </a:pathLst>
          </a:custGeom>
          <a:solidFill>
            <a:srgbClr val="ED2137"/>
          </a:solidFill>
        </p:spPr>
        <p:txBody>
          <a:bodyPr wrap="square" lIns="0" tIns="0" rIns="0" bIns="0" rtlCol="0"/>
          <a:lstStyle/>
          <a:p>
            <a:endParaRPr/>
          </a:p>
        </p:txBody>
      </p:sp>
      <p:sp>
        <p:nvSpPr>
          <p:cNvPr id="13" name="object 13"/>
          <p:cNvSpPr/>
          <p:nvPr/>
        </p:nvSpPr>
        <p:spPr>
          <a:xfrm>
            <a:off x="4838563" y="3734752"/>
            <a:ext cx="19685" cy="26670"/>
          </a:xfrm>
          <a:custGeom>
            <a:avLst/>
            <a:gdLst/>
            <a:ahLst/>
            <a:cxnLst/>
            <a:rect l="l" t="t" r="r" b="b"/>
            <a:pathLst>
              <a:path w="19685" h="26670">
                <a:moveTo>
                  <a:pt x="19185" y="26669"/>
                </a:moveTo>
                <a:lnTo>
                  <a:pt x="0" y="26669"/>
                </a:lnTo>
                <a:lnTo>
                  <a:pt x="0" y="0"/>
                </a:lnTo>
                <a:lnTo>
                  <a:pt x="19185" y="0"/>
                </a:lnTo>
                <a:lnTo>
                  <a:pt x="19185" y="26669"/>
                </a:lnTo>
                <a:close/>
              </a:path>
            </a:pathLst>
          </a:custGeom>
          <a:solidFill>
            <a:srgbClr val="ED2137"/>
          </a:solidFill>
        </p:spPr>
        <p:txBody>
          <a:bodyPr wrap="square" lIns="0" tIns="0" rIns="0" bIns="0" rtlCol="0"/>
          <a:lstStyle/>
          <a:p>
            <a:endParaRPr/>
          </a:p>
        </p:txBody>
      </p:sp>
      <p:sp>
        <p:nvSpPr>
          <p:cNvPr id="14" name="object 14"/>
          <p:cNvSpPr/>
          <p:nvPr/>
        </p:nvSpPr>
        <p:spPr>
          <a:xfrm>
            <a:off x="6667499" y="6239826"/>
            <a:ext cx="9525" cy="26670"/>
          </a:xfrm>
          <a:custGeom>
            <a:avLst/>
            <a:gdLst/>
            <a:ahLst/>
            <a:cxnLst/>
            <a:rect l="l" t="t" r="r" b="b"/>
            <a:pathLst>
              <a:path w="9525" h="26670">
                <a:moveTo>
                  <a:pt x="9524" y="26670"/>
                </a:moveTo>
                <a:lnTo>
                  <a:pt x="0" y="26670"/>
                </a:lnTo>
                <a:lnTo>
                  <a:pt x="0" y="0"/>
                </a:lnTo>
                <a:lnTo>
                  <a:pt x="9524" y="0"/>
                </a:lnTo>
                <a:lnTo>
                  <a:pt x="9524" y="26670"/>
                </a:lnTo>
                <a:close/>
              </a:path>
            </a:pathLst>
          </a:custGeom>
          <a:solidFill>
            <a:srgbClr val="ED2137"/>
          </a:solidFill>
        </p:spPr>
        <p:txBody>
          <a:bodyPr wrap="square" lIns="0" tIns="0" rIns="0" bIns="0" rtlCol="0"/>
          <a:lstStyle/>
          <a:p>
            <a:endParaRPr/>
          </a:p>
        </p:txBody>
      </p:sp>
      <p:sp>
        <p:nvSpPr>
          <p:cNvPr id="15" name="object 15"/>
          <p:cNvSpPr txBox="1"/>
          <p:nvPr/>
        </p:nvSpPr>
        <p:spPr>
          <a:xfrm>
            <a:off x="1177924" y="1345564"/>
            <a:ext cx="10074910" cy="4940300"/>
          </a:xfrm>
          <a:prstGeom prst="rect">
            <a:avLst/>
          </a:prstGeom>
        </p:spPr>
        <p:txBody>
          <a:bodyPr vert="horz" wrap="square" lIns="0" tIns="178435" rIns="0" bIns="0" rtlCol="0">
            <a:spAutoFit/>
          </a:bodyPr>
          <a:lstStyle/>
          <a:p>
            <a:pPr marL="12700">
              <a:lnSpc>
                <a:spcPct val="100000"/>
              </a:lnSpc>
              <a:spcBef>
                <a:spcPts val="1405"/>
              </a:spcBef>
            </a:pPr>
            <a:r>
              <a:rPr sz="2100" u="heavy" spc="90" dirty="0">
                <a:solidFill>
                  <a:srgbClr val="ED2137"/>
                </a:solidFill>
                <a:uFill>
                  <a:solidFill>
                    <a:srgbClr val="ED2137"/>
                  </a:solidFill>
                </a:uFill>
                <a:latin typeface="Trebuchet MS"/>
                <a:cs typeface="Trebuchet MS"/>
                <a:hlinkClick r:id="rId3"/>
              </a:rPr>
              <a:t>PKS</a:t>
            </a:r>
            <a:r>
              <a:rPr sz="2100" u="heavy" spc="-100" dirty="0">
                <a:solidFill>
                  <a:srgbClr val="ED2137"/>
                </a:solidFill>
                <a:uFill>
                  <a:solidFill>
                    <a:srgbClr val="ED2137"/>
                  </a:solidFill>
                </a:uFill>
                <a:latin typeface="Trebuchet MS"/>
                <a:cs typeface="Trebuchet MS"/>
                <a:hlinkClick r:id="rId3"/>
              </a:rPr>
              <a:t> </a:t>
            </a:r>
            <a:r>
              <a:rPr sz="2100" u="heavy" spc="-35" dirty="0">
                <a:solidFill>
                  <a:srgbClr val="ED2137"/>
                </a:solidFill>
                <a:uFill>
                  <a:solidFill>
                    <a:srgbClr val="ED2137"/>
                  </a:solidFill>
                </a:uFill>
                <a:latin typeface="Trebuchet MS"/>
                <a:cs typeface="Trebuchet MS"/>
                <a:hlinkClick r:id="rId3"/>
              </a:rPr>
              <a:t>/Pivotal</a:t>
            </a:r>
            <a:r>
              <a:rPr sz="2100" u="heavy" spc="-95" dirty="0">
                <a:solidFill>
                  <a:srgbClr val="ED2137"/>
                </a:solidFill>
                <a:uFill>
                  <a:solidFill>
                    <a:srgbClr val="ED2137"/>
                  </a:solidFill>
                </a:uFill>
                <a:latin typeface="Trebuchet MS"/>
                <a:cs typeface="Trebuchet MS"/>
                <a:hlinkClick r:id="rId3"/>
              </a:rPr>
              <a:t> </a:t>
            </a:r>
            <a:r>
              <a:rPr sz="2100" u="heavy" spc="50" dirty="0">
                <a:solidFill>
                  <a:srgbClr val="ED2137"/>
                </a:solidFill>
                <a:uFill>
                  <a:solidFill>
                    <a:srgbClr val="ED2137"/>
                  </a:solidFill>
                </a:uFill>
                <a:latin typeface="Trebuchet MS"/>
                <a:cs typeface="Trebuchet MS"/>
                <a:hlinkClick r:id="rId3"/>
              </a:rPr>
              <a:t>Container</a:t>
            </a:r>
            <a:r>
              <a:rPr sz="2100" u="heavy" spc="-95" dirty="0">
                <a:solidFill>
                  <a:srgbClr val="ED2137"/>
                </a:solidFill>
                <a:uFill>
                  <a:solidFill>
                    <a:srgbClr val="ED2137"/>
                  </a:solidFill>
                </a:uFill>
                <a:latin typeface="Trebuchet MS"/>
                <a:cs typeface="Trebuchet MS"/>
                <a:hlinkClick r:id="rId3"/>
              </a:rPr>
              <a:t> </a:t>
            </a:r>
            <a:r>
              <a:rPr sz="2100" u="heavy" spc="-10" dirty="0">
                <a:solidFill>
                  <a:srgbClr val="ED2137"/>
                </a:solidFill>
                <a:uFill>
                  <a:solidFill>
                    <a:srgbClr val="ED2137"/>
                  </a:solidFill>
                </a:uFill>
                <a:latin typeface="Trebuchet MS"/>
                <a:cs typeface="Trebuchet MS"/>
                <a:hlinkClick r:id="rId3"/>
              </a:rPr>
              <a:t>Service</a:t>
            </a:r>
            <a:endParaRPr sz="2100">
              <a:latin typeface="Trebuchet MS"/>
              <a:cs typeface="Trebuchet MS"/>
            </a:endParaRPr>
          </a:p>
          <a:p>
            <a:pPr marL="12700" marR="4300220">
              <a:lnSpc>
                <a:spcPct val="148800"/>
              </a:lnSpc>
              <a:spcBef>
                <a:spcPts val="75"/>
              </a:spcBef>
            </a:pPr>
            <a:r>
              <a:rPr sz="2100" u="heavy" spc="95" dirty="0">
                <a:solidFill>
                  <a:srgbClr val="ED2137"/>
                </a:solidFill>
                <a:uFill>
                  <a:solidFill>
                    <a:srgbClr val="ED2137"/>
                  </a:solidFill>
                </a:uFill>
                <a:latin typeface="Trebuchet MS"/>
                <a:cs typeface="Trebuchet MS"/>
                <a:hlinkClick r:id="rId4"/>
              </a:rPr>
              <a:t>kubeadm</a:t>
            </a:r>
            <a:r>
              <a:rPr sz="2100" spc="-35" dirty="0">
                <a:solidFill>
                  <a:srgbClr val="ED2137"/>
                </a:solidFill>
                <a:latin typeface="Trebuchet MS"/>
                <a:cs typeface="Trebuchet MS"/>
              </a:rPr>
              <a:t> </a:t>
            </a:r>
            <a:r>
              <a:rPr sz="2100" dirty="0">
                <a:solidFill>
                  <a:srgbClr val="333333"/>
                </a:solidFill>
                <a:latin typeface="Trebuchet MS"/>
                <a:cs typeface="Trebuchet MS"/>
              </a:rPr>
              <a:t>(</a:t>
            </a:r>
            <a:r>
              <a:rPr sz="2100" u="heavy" dirty="0">
                <a:solidFill>
                  <a:srgbClr val="ED2137"/>
                </a:solidFill>
                <a:uFill>
                  <a:solidFill>
                    <a:srgbClr val="ED2137"/>
                  </a:solidFill>
                </a:uFill>
                <a:latin typeface="Trebuchet MS"/>
                <a:cs typeface="Trebuchet MS"/>
                <a:hlinkClick r:id="rId5"/>
              </a:rPr>
              <a:t>documentation</a:t>
            </a:r>
            <a:r>
              <a:rPr sz="2100" dirty="0">
                <a:solidFill>
                  <a:srgbClr val="333333"/>
                </a:solidFill>
                <a:latin typeface="Trebuchet MS"/>
                <a:cs typeface="Trebuchet MS"/>
              </a:rPr>
              <a:t>),</a:t>
            </a:r>
            <a:r>
              <a:rPr sz="2100" spc="-35" dirty="0">
                <a:solidFill>
                  <a:srgbClr val="333333"/>
                </a:solidFill>
                <a:latin typeface="Trebuchet MS"/>
                <a:cs typeface="Trebuchet MS"/>
              </a:rPr>
              <a:t> </a:t>
            </a:r>
            <a:r>
              <a:rPr sz="2100" u="heavy" spc="60" dirty="0">
                <a:solidFill>
                  <a:srgbClr val="ED2137"/>
                </a:solidFill>
                <a:uFill>
                  <a:solidFill>
                    <a:srgbClr val="ED2137"/>
                  </a:solidFill>
                </a:uFill>
                <a:latin typeface="Trebuchet MS"/>
                <a:cs typeface="Trebuchet MS"/>
                <a:hlinkClick r:id="rId6"/>
              </a:rPr>
              <a:t>minikube</a:t>
            </a:r>
            <a:r>
              <a:rPr sz="2100" spc="-35" dirty="0">
                <a:solidFill>
                  <a:srgbClr val="ED2137"/>
                </a:solidFill>
                <a:latin typeface="Trebuchet MS"/>
                <a:cs typeface="Trebuchet MS"/>
              </a:rPr>
              <a:t> </a:t>
            </a:r>
            <a:r>
              <a:rPr sz="2100" spc="100" dirty="0">
                <a:solidFill>
                  <a:srgbClr val="333333"/>
                </a:solidFill>
                <a:latin typeface="Trebuchet MS"/>
                <a:cs typeface="Trebuchet MS"/>
              </a:rPr>
              <a:t>and</a:t>
            </a:r>
            <a:r>
              <a:rPr sz="2100" spc="-35" dirty="0">
                <a:solidFill>
                  <a:srgbClr val="333333"/>
                </a:solidFill>
                <a:latin typeface="Trebuchet MS"/>
                <a:cs typeface="Trebuchet MS"/>
              </a:rPr>
              <a:t> </a:t>
            </a:r>
            <a:r>
              <a:rPr sz="2100" u="heavy" spc="-20" dirty="0">
                <a:solidFill>
                  <a:srgbClr val="ED2137"/>
                </a:solidFill>
                <a:uFill>
                  <a:solidFill>
                    <a:srgbClr val="ED2137"/>
                  </a:solidFill>
                </a:uFill>
                <a:latin typeface="Trebuchet MS"/>
                <a:cs typeface="Trebuchet MS"/>
                <a:hlinkClick r:id="rId7"/>
              </a:rPr>
              <a:t>kind</a:t>
            </a:r>
            <a:r>
              <a:rPr sz="2100" spc="-20" dirty="0">
                <a:solidFill>
                  <a:srgbClr val="ED2137"/>
                </a:solidFill>
                <a:latin typeface="Trebuchet MS"/>
                <a:cs typeface="Trebuchet MS"/>
              </a:rPr>
              <a:t> </a:t>
            </a:r>
            <a:r>
              <a:rPr sz="2100" u="heavy" spc="70" dirty="0">
                <a:solidFill>
                  <a:srgbClr val="ED2137"/>
                </a:solidFill>
                <a:uFill>
                  <a:solidFill>
                    <a:srgbClr val="ED2137"/>
                  </a:solidFill>
                </a:uFill>
                <a:latin typeface="Trebuchet MS"/>
                <a:cs typeface="Trebuchet MS"/>
                <a:hlinkClick r:id="rId8"/>
              </a:rPr>
              <a:t>Docker</a:t>
            </a:r>
            <a:r>
              <a:rPr sz="2100" u="heavy" spc="-75" dirty="0">
                <a:solidFill>
                  <a:srgbClr val="ED2137"/>
                </a:solidFill>
                <a:uFill>
                  <a:solidFill>
                    <a:srgbClr val="ED2137"/>
                  </a:solidFill>
                </a:uFill>
                <a:latin typeface="Trebuchet MS"/>
                <a:cs typeface="Trebuchet MS"/>
                <a:hlinkClick r:id="rId8"/>
              </a:rPr>
              <a:t> </a:t>
            </a:r>
            <a:r>
              <a:rPr sz="2100" u="heavy" spc="75" dirty="0">
                <a:solidFill>
                  <a:srgbClr val="ED2137"/>
                </a:solidFill>
                <a:uFill>
                  <a:solidFill>
                    <a:srgbClr val="ED2137"/>
                  </a:solidFill>
                </a:uFill>
                <a:latin typeface="Trebuchet MS"/>
                <a:cs typeface="Trebuchet MS"/>
                <a:hlinkClick r:id="rId8"/>
              </a:rPr>
              <a:t>Desktop</a:t>
            </a:r>
            <a:endParaRPr sz="2100">
              <a:latin typeface="Trebuchet MS"/>
              <a:cs typeface="Trebuchet MS"/>
            </a:endParaRPr>
          </a:p>
          <a:p>
            <a:pPr marL="12700">
              <a:lnSpc>
                <a:spcPct val="100000"/>
              </a:lnSpc>
              <a:spcBef>
                <a:spcPts val="1305"/>
              </a:spcBef>
            </a:pPr>
            <a:r>
              <a:rPr sz="2100" u="heavy" spc="105" dirty="0">
                <a:solidFill>
                  <a:srgbClr val="ED2137"/>
                </a:solidFill>
                <a:uFill>
                  <a:solidFill>
                    <a:srgbClr val="ED2137"/>
                  </a:solidFill>
                </a:uFill>
                <a:latin typeface="Trebuchet MS"/>
                <a:cs typeface="Trebuchet MS"/>
                <a:hlinkClick r:id="rId9"/>
              </a:rPr>
              <a:t>kops</a:t>
            </a:r>
            <a:r>
              <a:rPr sz="2100" spc="135" dirty="0">
                <a:solidFill>
                  <a:srgbClr val="ED2137"/>
                </a:solidFill>
                <a:latin typeface="Trebuchet MS"/>
                <a:cs typeface="Trebuchet MS"/>
              </a:rPr>
              <a:t> </a:t>
            </a:r>
            <a:r>
              <a:rPr sz="2100" dirty="0">
                <a:solidFill>
                  <a:srgbClr val="333333"/>
                </a:solidFill>
                <a:latin typeface="Trebuchet MS"/>
                <a:cs typeface="Trebuchet MS"/>
              </a:rPr>
              <a:t>(Kubernetes</a:t>
            </a:r>
            <a:r>
              <a:rPr sz="2100" spc="140" dirty="0">
                <a:solidFill>
                  <a:srgbClr val="333333"/>
                </a:solidFill>
                <a:latin typeface="Trebuchet MS"/>
                <a:cs typeface="Trebuchet MS"/>
              </a:rPr>
              <a:t> </a:t>
            </a:r>
            <a:r>
              <a:rPr sz="2100" spc="-10" dirty="0">
                <a:solidFill>
                  <a:srgbClr val="333333"/>
                </a:solidFill>
                <a:latin typeface="Trebuchet MS"/>
                <a:cs typeface="Trebuchet MS"/>
              </a:rPr>
              <a:t>Operations)</a:t>
            </a:r>
            <a:endParaRPr sz="2100">
              <a:latin typeface="Trebuchet MS"/>
              <a:cs typeface="Trebuchet MS"/>
            </a:endParaRPr>
          </a:p>
          <a:p>
            <a:pPr marL="12700" marR="615950">
              <a:lnSpc>
                <a:spcPct val="148800"/>
              </a:lnSpc>
            </a:pPr>
            <a:r>
              <a:rPr sz="2100" dirty="0">
                <a:solidFill>
                  <a:srgbClr val="333333"/>
                </a:solidFill>
                <a:latin typeface="Trebuchet MS"/>
                <a:cs typeface="Trebuchet MS"/>
              </a:rPr>
              <a:t>Ansible</a:t>
            </a:r>
            <a:r>
              <a:rPr sz="2100" spc="-30" dirty="0">
                <a:solidFill>
                  <a:srgbClr val="333333"/>
                </a:solidFill>
                <a:latin typeface="Trebuchet MS"/>
                <a:cs typeface="Trebuchet MS"/>
              </a:rPr>
              <a:t> </a:t>
            </a:r>
            <a:r>
              <a:rPr sz="2100" spc="70" dirty="0">
                <a:solidFill>
                  <a:srgbClr val="333333"/>
                </a:solidFill>
                <a:latin typeface="Trebuchet MS"/>
                <a:cs typeface="Trebuchet MS"/>
              </a:rPr>
              <a:t>Playbooks</a:t>
            </a:r>
            <a:r>
              <a:rPr sz="2100" spc="-25" dirty="0">
                <a:solidFill>
                  <a:srgbClr val="333333"/>
                </a:solidFill>
                <a:latin typeface="Trebuchet MS"/>
                <a:cs typeface="Trebuchet MS"/>
              </a:rPr>
              <a:t> </a:t>
            </a:r>
            <a:r>
              <a:rPr sz="2100" spc="75" dirty="0">
                <a:solidFill>
                  <a:srgbClr val="333333"/>
                </a:solidFill>
                <a:latin typeface="Trebuchet MS"/>
                <a:cs typeface="Trebuchet MS"/>
              </a:rPr>
              <a:t>(</a:t>
            </a:r>
            <a:r>
              <a:rPr sz="2100" u="heavy" spc="75" dirty="0">
                <a:solidFill>
                  <a:srgbClr val="ED2137"/>
                </a:solidFill>
                <a:uFill>
                  <a:solidFill>
                    <a:srgbClr val="ED2137"/>
                  </a:solidFill>
                </a:uFill>
                <a:latin typeface="Trebuchet MS"/>
                <a:cs typeface="Trebuchet MS"/>
                <a:hlinkClick r:id="rId10"/>
              </a:rPr>
              <a:t>kubes</a:t>
            </a:r>
            <a:r>
              <a:rPr sz="2100" spc="-595" dirty="0">
                <a:solidFill>
                  <a:srgbClr val="ED2137"/>
                </a:solidFill>
                <a:latin typeface="Trebuchet MS"/>
                <a:cs typeface="Trebuchet MS"/>
                <a:hlinkClick r:id="rId10"/>
              </a:rPr>
              <a:t>p</a:t>
            </a:r>
            <a:r>
              <a:rPr sz="2100" u="heavy" spc="275" dirty="0">
                <a:solidFill>
                  <a:srgbClr val="333333"/>
                </a:solidFill>
                <a:uFill>
                  <a:solidFill>
                    <a:srgbClr val="ED2137"/>
                  </a:solidFill>
                </a:uFill>
                <a:latin typeface="Times New Roman"/>
                <a:cs typeface="Times New Roman"/>
                <a:hlinkClick r:id="rId10"/>
              </a:rPr>
              <a:t> </a:t>
            </a:r>
            <a:r>
              <a:rPr sz="2100" dirty="0">
                <a:solidFill>
                  <a:srgbClr val="ED2137"/>
                </a:solidFill>
                <a:latin typeface="Trebuchet MS"/>
                <a:cs typeface="Trebuchet MS"/>
                <a:hlinkClick r:id="rId10"/>
              </a:rPr>
              <a:t>ray</a:t>
            </a:r>
            <a:r>
              <a:rPr sz="2100" spc="-30" dirty="0">
                <a:solidFill>
                  <a:srgbClr val="ED2137"/>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11"/>
              </a:rPr>
              <a:t>kubernetes/contrib</a:t>
            </a:r>
            <a:r>
              <a:rPr sz="2100" dirty="0">
                <a:solidFill>
                  <a:srgbClr val="333333"/>
                </a:solidFill>
                <a:latin typeface="Trebuchet MS"/>
                <a:cs typeface="Trebuchet MS"/>
              </a:rPr>
              <a:t>)</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u="heavy" spc="85" dirty="0">
                <a:solidFill>
                  <a:srgbClr val="ED2137"/>
                </a:solidFill>
                <a:uFill>
                  <a:solidFill>
                    <a:srgbClr val="ED2137"/>
                  </a:solidFill>
                </a:uFill>
                <a:latin typeface="Trebuchet MS"/>
                <a:cs typeface="Trebuchet MS"/>
                <a:hlinkClick r:id="rId12"/>
              </a:rPr>
              <a:t>modules</a:t>
            </a:r>
            <a:r>
              <a:rPr sz="2100" spc="-30" dirty="0">
                <a:solidFill>
                  <a:srgbClr val="ED2137"/>
                </a:solidFill>
                <a:latin typeface="Trebuchet MS"/>
                <a:cs typeface="Trebuchet MS"/>
              </a:rPr>
              <a:t> </a:t>
            </a:r>
            <a:r>
              <a:rPr sz="2100" spc="-10" dirty="0">
                <a:solidFill>
                  <a:srgbClr val="333333"/>
                </a:solidFill>
                <a:latin typeface="Trebuchet MS"/>
                <a:cs typeface="Trebuchet MS"/>
              </a:rPr>
              <a:t>Ansible </a:t>
            </a:r>
            <a:r>
              <a:rPr sz="2100" u="heavy" spc="95" dirty="0">
                <a:solidFill>
                  <a:srgbClr val="ED2137"/>
                </a:solidFill>
                <a:uFill>
                  <a:solidFill>
                    <a:srgbClr val="ED2137"/>
                  </a:solidFill>
                </a:uFill>
                <a:latin typeface="Trebuchet MS"/>
                <a:cs typeface="Trebuchet MS"/>
                <a:hlinkClick r:id="rId13"/>
              </a:rPr>
              <a:t>K3S</a:t>
            </a:r>
            <a:r>
              <a:rPr sz="2100" spc="-85" dirty="0">
                <a:solidFill>
                  <a:srgbClr val="ED2137"/>
                </a:solidFill>
                <a:latin typeface="Trebuchet MS"/>
                <a:cs typeface="Trebuchet MS"/>
              </a:rPr>
              <a:t> </a:t>
            </a:r>
            <a:r>
              <a:rPr sz="2100" spc="100" dirty="0">
                <a:solidFill>
                  <a:srgbClr val="333333"/>
                </a:solidFill>
                <a:latin typeface="Trebuchet MS"/>
                <a:cs typeface="Trebuchet MS"/>
              </a:rPr>
              <a:t>and</a:t>
            </a:r>
            <a:r>
              <a:rPr sz="2100" spc="-80" dirty="0">
                <a:solidFill>
                  <a:srgbClr val="333333"/>
                </a:solidFill>
                <a:latin typeface="Trebuchet MS"/>
                <a:cs typeface="Trebuchet MS"/>
              </a:rPr>
              <a:t> </a:t>
            </a:r>
            <a:r>
              <a:rPr sz="2100" u="heavy" spc="75" dirty="0">
                <a:solidFill>
                  <a:srgbClr val="ED2137"/>
                </a:solidFill>
                <a:uFill>
                  <a:solidFill>
                    <a:srgbClr val="ED2137"/>
                  </a:solidFill>
                </a:uFill>
                <a:latin typeface="Trebuchet MS"/>
                <a:cs typeface="Trebuchet MS"/>
                <a:hlinkClick r:id="rId14"/>
              </a:rPr>
              <a:t>k3d</a:t>
            </a:r>
            <a:r>
              <a:rPr sz="2100" spc="-85" dirty="0">
                <a:solidFill>
                  <a:srgbClr val="ED2137"/>
                </a:solidFill>
                <a:latin typeface="Trebuchet MS"/>
                <a:cs typeface="Trebuchet MS"/>
              </a:rPr>
              <a:t> </a:t>
            </a:r>
            <a:r>
              <a:rPr sz="2100" spc="55" dirty="0">
                <a:solidFill>
                  <a:srgbClr val="333333"/>
                </a:solidFill>
                <a:latin typeface="Trebuchet MS"/>
                <a:cs typeface="Trebuchet MS"/>
              </a:rPr>
              <a:t>by</a:t>
            </a:r>
            <a:r>
              <a:rPr sz="2100" spc="-80" dirty="0">
                <a:solidFill>
                  <a:srgbClr val="333333"/>
                </a:solidFill>
                <a:latin typeface="Trebuchet MS"/>
                <a:cs typeface="Trebuchet MS"/>
              </a:rPr>
              <a:t> </a:t>
            </a:r>
            <a:r>
              <a:rPr sz="2100" spc="40" dirty="0">
                <a:solidFill>
                  <a:srgbClr val="333333"/>
                </a:solidFill>
                <a:latin typeface="Trebuchet MS"/>
                <a:cs typeface="Trebuchet MS"/>
              </a:rPr>
              <a:t>Rancher</a:t>
            </a:r>
            <a:endParaRPr sz="2100">
              <a:latin typeface="Trebuchet MS"/>
              <a:cs typeface="Trebuchet MS"/>
            </a:endParaRPr>
          </a:p>
          <a:p>
            <a:pPr marL="12700" marR="7257415">
              <a:lnSpc>
                <a:spcPct val="148800"/>
              </a:lnSpc>
              <a:spcBef>
                <a:spcPts val="75"/>
              </a:spcBef>
            </a:pPr>
            <a:r>
              <a:rPr sz="2100" u="heavy" spc="90" dirty="0">
                <a:solidFill>
                  <a:srgbClr val="ED2137"/>
                </a:solidFill>
                <a:uFill>
                  <a:solidFill>
                    <a:srgbClr val="ED2137"/>
                  </a:solidFill>
                </a:uFill>
                <a:latin typeface="Trebuchet MS"/>
                <a:cs typeface="Trebuchet MS"/>
                <a:hlinkClick r:id="rId15"/>
              </a:rPr>
              <a:t>MicroK8s</a:t>
            </a:r>
            <a:r>
              <a:rPr sz="2100" spc="-80" dirty="0">
                <a:solidFill>
                  <a:srgbClr val="ED2137"/>
                </a:solidFill>
                <a:latin typeface="Trebuchet MS"/>
                <a:cs typeface="Trebuchet MS"/>
              </a:rPr>
              <a:t> </a:t>
            </a:r>
            <a:r>
              <a:rPr sz="2100" spc="55" dirty="0">
                <a:solidFill>
                  <a:srgbClr val="333333"/>
                </a:solidFill>
                <a:latin typeface="Trebuchet MS"/>
                <a:cs typeface="Trebuchet MS"/>
              </a:rPr>
              <a:t>by</a:t>
            </a:r>
            <a:r>
              <a:rPr sz="2100" spc="-80" dirty="0">
                <a:solidFill>
                  <a:srgbClr val="333333"/>
                </a:solidFill>
                <a:latin typeface="Trebuchet MS"/>
                <a:cs typeface="Trebuchet MS"/>
              </a:rPr>
              <a:t> </a:t>
            </a:r>
            <a:r>
              <a:rPr sz="2100" spc="-10" dirty="0">
                <a:solidFill>
                  <a:srgbClr val="333333"/>
                </a:solidFill>
                <a:latin typeface="Trebuchet MS"/>
                <a:cs typeface="Trebuchet MS"/>
              </a:rPr>
              <a:t>Canonical </a:t>
            </a:r>
            <a:r>
              <a:rPr sz="2100" u="heavy" spc="65" dirty="0">
                <a:solidFill>
                  <a:srgbClr val="ED2137"/>
                </a:solidFill>
                <a:uFill>
                  <a:solidFill>
                    <a:srgbClr val="ED2137"/>
                  </a:solidFill>
                </a:uFill>
                <a:latin typeface="Trebuchet MS"/>
                <a:cs typeface="Trebuchet MS"/>
                <a:hlinkClick r:id="rId16"/>
              </a:rPr>
              <a:t>RKE2</a:t>
            </a:r>
            <a:r>
              <a:rPr sz="2100" spc="-80" dirty="0">
                <a:solidFill>
                  <a:srgbClr val="ED2137"/>
                </a:solidFill>
                <a:latin typeface="Trebuchet MS"/>
                <a:cs typeface="Trebuchet MS"/>
              </a:rPr>
              <a:t> </a:t>
            </a:r>
            <a:r>
              <a:rPr sz="2100" spc="55" dirty="0">
                <a:solidFill>
                  <a:srgbClr val="333333"/>
                </a:solidFill>
                <a:latin typeface="Trebuchet MS"/>
                <a:cs typeface="Trebuchet MS"/>
              </a:rPr>
              <a:t>by</a:t>
            </a:r>
            <a:r>
              <a:rPr sz="2100" spc="-80" dirty="0">
                <a:solidFill>
                  <a:srgbClr val="333333"/>
                </a:solidFill>
                <a:latin typeface="Trebuchet MS"/>
                <a:cs typeface="Trebuchet MS"/>
              </a:rPr>
              <a:t> </a:t>
            </a:r>
            <a:r>
              <a:rPr sz="2100" spc="40" dirty="0">
                <a:solidFill>
                  <a:srgbClr val="333333"/>
                </a:solidFill>
                <a:latin typeface="Trebuchet MS"/>
                <a:cs typeface="Trebuchet MS"/>
              </a:rPr>
              <a:t>Rancher</a:t>
            </a:r>
            <a:endParaRPr sz="2100">
              <a:latin typeface="Trebuchet MS"/>
              <a:cs typeface="Trebuchet MS"/>
            </a:endParaRPr>
          </a:p>
          <a:p>
            <a:pPr>
              <a:lnSpc>
                <a:spcPct val="100000"/>
              </a:lnSpc>
            </a:pPr>
            <a:endParaRPr sz="2100">
              <a:latin typeface="Trebuchet MS"/>
              <a:cs typeface="Trebuchet MS"/>
            </a:endParaRPr>
          </a:p>
          <a:p>
            <a:pPr>
              <a:lnSpc>
                <a:spcPct val="100000"/>
              </a:lnSpc>
              <a:spcBef>
                <a:spcPts val="1000"/>
              </a:spcBef>
            </a:pPr>
            <a:endParaRPr sz="2100">
              <a:latin typeface="Trebuchet MS"/>
              <a:cs typeface="Trebuchet MS"/>
            </a:endParaRPr>
          </a:p>
          <a:p>
            <a:pPr marL="12700">
              <a:lnSpc>
                <a:spcPct val="100000"/>
              </a:lnSpc>
            </a:pPr>
            <a:r>
              <a:rPr sz="2100" spc="-35" dirty="0">
                <a:solidFill>
                  <a:srgbClr val="333333"/>
                </a:solidFill>
                <a:latin typeface="Trebuchet MS"/>
                <a:cs typeface="Trebuchet MS"/>
              </a:rPr>
              <a:t>List:</a:t>
            </a:r>
            <a:r>
              <a:rPr sz="2100" spc="10" dirty="0">
                <a:solidFill>
                  <a:srgbClr val="333333"/>
                </a:solidFill>
                <a:latin typeface="Trebuchet MS"/>
                <a:cs typeface="Trebuchet MS"/>
              </a:rPr>
              <a:t> </a:t>
            </a:r>
            <a:r>
              <a:rPr sz="2100" u="heavy" spc="60" dirty="0">
                <a:solidFill>
                  <a:srgbClr val="ED2137"/>
                </a:solidFill>
                <a:uFill>
                  <a:solidFill>
                    <a:srgbClr val="ED2137"/>
                  </a:solidFill>
                </a:uFill>
                <a:latin typeface="Trebuchet MS"/>
                <a:cs typeface="Trebuchet MS"/>
                <a:hlinkClick r:id="rId17"/>
              </a:rPr>
              <a:t>Kubernetes</a:t>
            </a:r>
            <a:r>
              <a:rPr sz="2100" u="heavy" spc="10" dirty="0">
                <a:solidFill>
                  <a:srgbClr val="ED2137"/>
                </a:solidFill>
                <a:uFill>
                  <a:solidFill>
                    <a:srgbClr val="ED2137"/>
                  </a:solidFill>
                </a:uFill>
                <a:latin typeface="Trebuchet MS"/>
                <a:cs typeface="Trebuchet MS"/>
                <a:hlinkClick r:id="rId17"/>
              </a:rPr>
              <a:t> </a:t>
            </a:r>
            <a:r>
              <a:rPr sz="2100" u="heavy" spc="50" dirty="0">
                <a:solidFill>
                  <a:srgbClr val="ED2137"/>
                </a:solidFill>
                <a:uFill>
                  <a:solidFill>
                    <a:srgbClr val="ED2137"/>
                  </a:solidFill>
                </a:uFill>
                <a:latin typeface="Trebuchet MS"/>
                <a:cs typeface="Trebuchet MS"/>
                <a:hlinkClick r:id="rId17"/>
              </a:rPr>
              <a:t>Distributions</a:t>
            </a:r>
            <a:r>
              <a:rPr sz="2100" u="heavy" spc="10" dirty="0">
                <a:solidFill>
                  <a:srgbClr val="ED2137"/>
                </a:solidFill>
                <a:uFill>
                  <a:solidFill>
                    <a:srgbClr val="ED2137"/>
                  </a:solidFill>
                </a:uFill>
                <a:latin typeface="Trebuchet MS"/>
                <a:cs typeface="Trebuchet MS"/>
                <a:hlinkClick r:id="rId17"/>
              </a:rPr>
              <a:t> </a:t>
            </a:r>
            <a:r>
              <a:rPr sz="2100" u="heavy" spc="100" dirty="0">
                <a:solidFill>
                  <a:srgbClr val="ED2137"/>
                </a:solidFill>
                <a:uFill>
                  <a:solidFill>
                    <a:srgbClr val="ED2137"/>
                  </a:solidFill>
                </a:uFill>
                <a:latin typeface="Trebuchet MS"/>
                <a:cs typeface="Trebuchet MS"/>
                <a:hlinkClick r:id="rId17"/>
              </a:rPr>
              <a:t>and</a:t>
            </a:r>
            <a:r>
              <a:rPr sz="2100" u="heavy" spc="10" dirty="0">
                <a:solidFill>
                  <a:srgbClr val="ED2137"/>
                </a:solidFill>
                <a:uFill>
                  <a:solidFill>
                    <a:srgbClr val="ED2137"/>
                  </a:solidFill>
                </a:uFill>
                <a:latin typeface="Trebuchet MS"/>
                <a:cs typeface="Trebuchet MS"/>
                <a:hlinkClick r:id="rId17"/>
              </a:rPr>
              <a:t> </a:t>
            </a:r>
            <a:r>
              <a:rPr sz="2100" u="heavy" dirty="0">
                <a:solidFill>
                  <a:srgbClr val="ED2137"/>
                </a:solidFill>
                <a:uFill>
                  <a:solidFill>
                    <a:srgbClr val="ED2137"/>
                  </a:solidFill>
                </a:uFill>
                <a:latin typeface="Trebuchet MS"/>
                <a:cs typeface="Trebuchet MS"/>
                <a:hlinkClick r:id="rId17"/>
              </a:rPr>
              <a:t>Platforms</a:t>
            </a:r>
            <a:r>
              <a:rPr sz="2100" spc="10" dirty="0">
                <a:solidFill>
                  <a:srgbClr val="ED2137"/>
                </a:solidFill>
                <a:latin typeface="Trebuchet MS"/>
                <a:cs typeface="Trebuchet MS"/>
              </a:rPr>
              <a:t> </a:t>
            </a:r>
            <a:r>
              <a:rPr sz="2100" dirty="0">
                <a:solidFill>
                  <a:srgbClr val="333333"/>
                </a:solidFill>
                <a:latin typeface="Trebuchet MS"/>
                <a:cs typeface="Trebuchet MS"/>
              </a:rPr>
              <a:t>maintained</a:t>
            </a:r>
            <a:r>
              <a:rPr sz="2100" spc="10" dirty="0">
                <a:solidFill>
                  <a:srgbClr val="333333"/>
                </a:solidFill>
                <a:latin typeface="Trebuchet MS"/>
                <a:cs typeface="Trebuchet MS"/>
              </a:rPr>
              <a:t> </a:t>
            </a:r>
            <a:r>
              <a:rPr sz="2100" spc="55" dirty="0">
                <a:solidFill>
                  <a:srgbClr val="333333"/>
                </a:solidFill>
                <a:latin typeface="Trebuchet MS"/>
                <a:cs typeface="Trebuchet MS"/>
              </a:rPr>
              <a:t>by</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spc="50" dirty="0">
                <a:solidFill>
                  <a:srgbClr val="333333"/>
                </a:solidFill>
                <a:latin typeface="Trebuchet MS"/>
                <a:cs typeface="Trebuchet MS"/>
              </a:rPr>
              <a:t>Linux</a:t>
            </a:r>
            <a:r>
              <a:rPr sz="2100" spc="10" dirty="0">
                <a:solidFill>
                  <a:srgbClr val="333333"/>
                </a:solidFill>
                <a:latin typeface="Trebuchet MS"/>
                <a:cs typeface="Trebuchet MS"/>
              </a:rPr>
              <a:t> </a:t>
            </a:r>
            <a:r>
              <a:rPr sz="2100" spc="50" dirty="0">
                <a:solidFill>
                  <a:srgbClr val="333333"/>
                </a:solidFill>
                <a:latin typeface="Trebuchet MS"/>
                <a:cs typeface="Trebuchet MS"/>
              </a:rPr>
              <a:t>Foundation</a:t>
            </a:r>
            <a:endParaRPr sz="2100">
              <a:latin typeface="Trebuchet MS"/>
              <a:cs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75" dirty="0"/>
              <a:t> </a:t>
            </a:r>
            <a:r>
              <a:rPr spc="-30" dirty="0"/>
              <a:t>VERSIONS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2847975" cy="3978275"/>
          </a:xfrm>
          <a:prstGeom prst="rect">
            <a:avLst/>
          </a:prstGeom>
        </p:spPr>
        <p:txBody>
          <a:bodyPr vert="horz" wrap="square" lIns="0" tIns="178435" rIns="0" bIns="0" rtlCol="0">
            <a:spAutoFit/>
          </a:bodyPr>
          <a:lstStyle/>
          <a:p>
            <a:pPr marL="12700">
              <a:lnSpc>
                <a:spcPct val="100000"/>
              </a:lnSpc>
              <a:spcBef>
                <a:spcPts val="1405"/>
              </a:spcBef>
            </a:pPr>
            <a:r>
              <a:rPr sz="2100" u="heavy" spc="-10" dirty="0">
                <a:solidFill>
                  <a:srgbClr val="ED2137"/>
                </a:solidFill>
                <a:uFill>
                  <a:solidFill>
                    <a:srgbClr val="ED2137"/>
                  </a:solidFill>
                </a:uFill>
                <a:latin typeface="Trebuchet MS"/>
                <a:cs typeface="Trebuchet MS"/>
                <a:hlinkClick r:id="rId3"/>
              </a:rPr>
              <a:t>v1.30.0</a:t>
            </a:r>
            <a:r>
              <a:rPr sz="2100" spc="20" dirty="0">
                <a:solidFill>
                  <a:srgbClr val="ED2137"/>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2024-</a:t>
            </a:r>
            <a:r>
              <a:rPr sz="2100" dirty="0">
                <a:solidFill>
                  <a:srgbClr val="333333"/>
                </a:solidFill>
                <a:latin typeface="Trebuchet MS"/>
                <a:cs typeface="Trebuchet MS"/>
              </a:rPr>
              <a:t>04-</a:t>
            </a:r>
            <a:r>
              <a:rPr sz="2100" spc="30" dirty="0">
                <a:solidFill>
                  <a:srgbClr val="333333"/>
                </a:solidFill>
                <a:latin typeface="Trebuchet MS"/>
                <a:cs typeface="Trebuchet MS"/>
              </a:rPr>
              <a:t>17</a:t>
            </a:r>
            <a:endParaRPr sz="2100">
              <a:latin typeface="Trebuchet MS"/>
              <a:cs typeface="Trebuchet MS"/>
            </a:endParaRPr>
          </a:p>
          <a:p>
            <a:pPr marL="12700">
              <a:lnSpc>
                <a:spcPct val="100000"/>
              </a:lnSpc>
              <a:spcBef>
                <a:spcPts val="1305"/>
              </a:spcBef>
            </a:pPr>
            <a:r>
              <a:rPr sz="2100" u="heavy" spc="-10" dirty="0">
                <a:solidFill>
                  <a:srgbClr val="ED2137"/>
                </a:solidFill>
                <a:uFill>
                  <a:solidFill>
                    <a:srgbClr val="ED2137"/>
                  </a:solidFill>
                </a:uFill>
                <a:latin typeface="Trebuchet MS"/>
                <a:cs typeface="Trebuchet MS"/>
                <a:hlinkClick r:id="rId4"/>
              </a:rPr>
              <a:t>v1.29.0</a:t>
            </a:r>
            <a:r>
              <a:rPr sz="2100" spc="20" dirty="0">
                <a:solidFill>
                  <a:srgbClr val="ED2137"/>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2023-</a:t>
            </a:r>
            <a:r>
              <a:rPr sz="2100" dirty="0">
                <a:solidFill>
                  <a:srgbClr val="333333"/>
                </a:solidFill>
                <a:latin typeface="Trebuchet MS"/>
                <a:cs typeface="Trebuchet MS"/>
              </a:rPr>
              <a:t>12-</a:t>
            </a:r>
            <a:r>
              <a:rPr sz="2100" spc="30" dirty="0">
                <a:solidFill>
                  <a:srgbClr val="333333"/>
                </a:solidFill>
                <a:latin typeface="Trebuchet MS"/>
                <a:cs typeface="Trebuchet MS"/>
              </a:rPr>
              <a:t>13</a:t>
            </a:r>
            <a:endParaRPr sz="2100">
              <a:latin typeface="Trebuchet MS"/>
              <a:cs typeface="Trebuchet MS"/>
            </a:endParaRPr>
          </a:p>
          <a:p>
            <a:pPr marL="12700">
              <a:lnSpc>
                <a:spcPct val="100000"/>
              </a:lnSpc>
              <a:spcBef>
                <a:spcPts val="1230"/>
              </a:spcBef>
            </a:pPr>
            <a:r>
              <a:rPr sz="2100" u="heavy" spc="-10" dirty="0">
                <a:solidFill>
                  <a:srgbClr val="ED2137"/>
                </a:solidFill>
                <a:uFill>
                  <a:solidFill>
                    <a:srgbClr val="ED2137"/>
                  </a:solidFill>
                </a:uFill>
                <a:latin typeface="Trebuchet MS"/>
                <a:cs typeface="Trebuchet MS"/>
                <a:hlinkClick r:id="rId5"/>
              </a:rPr>
              <a:t>v1.28.0</a:t>
            </a:r>
            <a:r>
              <a:rPr sz="2100" spc="20" dirty="0">
                <a:solidFill>
                  <a:srgbClr val="ED2137"/>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2023-</a:t>
            </a:r>
            <a:r>
              <a:rPr sz="2100" dirty="0">
                <a:solidFill>
                  <a:srgbClr val="333333"/>
                </a:solidFill>
                <a:latin typeface="Trebuchet MS"/>
                <a:cs typeface="Trebuchet MS"/>
              </a:rPr>
              <a:t>08-</a:t>
            </a:r>
            <a:r>
              <a:rPr sz="2100" spc="30" dirty="0">
                <a:solidFill>
                  <a:srgbClr val="333333"/>
                </a:solidFill>
                <a:latin typeface="Trebuchet MS"/>
                <a:cs typeface="Trebuchet MS"/>
              </a:rPr>
              <a:t>15</a:t>
            </a:r>
            <a:endParaRPr sz="2100">
              <a:latin typeface="Trebuchet MS"/>
              <a:cs typeface="Trebuchet MS"/>
            </a:endParaRPr>
          </a:p>
          <a:p>
            <a:pPr marL="12700">
              <a:lnSpc>
                <a:spcPct val="100000"/>
              </a:lnSpc>
              <a:spcBef>
                <a:spcPts val="1305"/>
              </a:spcBef>
            </a:pPr>
            <a:r>
              <a:rPr sz="2100" spc="-25" dirty="0">
                <a:solidFill>
                  <a:srgbClr val="333333"/>
                </a:solidFill>
                <a:latin typeface="Trebuchet MS"/>
                <a:cs typeface="Trebuchet MS"/>
              </a:rPr>
              <a:t>...</a:t>
            </a:r>
            <a:endParaRPr sz="2100">
              <a:latin typeface="Trebuchet MS"/>
              <a:cs typeface="Trebuchet MS"/>
            </a:endParaRPr>
          </a:p>
          <a:p>
            <a:pPr marL="12700">
              <a:lnSpc>
                <a:spcPct val="100000"/>
              </a:lnSpc>
              <a:spcBef>
                <a:spcPts val="1230"/>
              </a:spcBef>
            </a:pPr>
            <a:r>
              <a:rPr sz="2100" spc="-25" dirty="0">
                <a:solidFill>
                  <a:srgbClr val="333333"/>
                </a:solidFill>
                <a:latin typeface="Trebuchet MS"/>
                <a:cs typeface="Trebuchet MS"/>
              </a:rPr>
              <a:t>v1.0.0</a:t>
            </a:r>
            <a:r>
              <a:rPr sz="2100" spc="5"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50" dirty="0">
                <a:solidFill>
                  <a:srgbClr val="333333"/>
                </a:solidFill>
                <a:latin typeface="Trebuchet MS"/>
                <a:cs typeface="Trebuchet MS"/>
              </a:rPr>
              <a:t>2015-</a:t>
            </a:r>
            <a:r>
              <a:rPr sz="2100" dirty="0">
                <a:solidFill>
                  <a:srgbClr val="333333"/>
                </a:solidFill>
                <a:latin typeface="Trebuchet MS"/>
                <a:cs typeface="Trebuchet MS"/>
              </a:rPr>
              <a:t>07-</a:t>
            </a:r>
            <a:r>
              <a:rPr sz="2100" spc="30" dirty="0">
                <a:solidFill>
                  <a:srgbClr val="333333"/>
                </a:solidFill>
                <a:latin typeface="Trebuchet MS"/>
                <a:cs typeface="Trebuchet MS"/>
              </a:rPr>
              <a:t>13</a:t>
            </a:r>
            <a:endParaRPr sz="2100">
              <a:latin typeface="Trebuchet MS"/>
              <a:cs typeface="Trebuchet MS"/>
            </a:endParaRPr>
          </a:p>
          <a:p>
            <a:pPr>
              <a:lnSpc>
                <a:spcPct val="100000"/>
              </a:lnSpc>
              <a:spcBef>
                <a:spcPts val="2210"/>
              </a:spcBef>
            </a:pPr>
            <a:endParaRPr sz="2100">
              <a:latin typeface="Trebuchet MS"/>
              <a:cs typeface="Trebuchet MS"/>
            </a:endParaRPr>
          </a:p>
          <a:p>
            <a:pPr marL="12700" marR="1016635">
              <a:lnSpc>
                <a:spcPct val="148800"/>
              </a:lnSpc>
            </a:pPr>
            <a:r>
              <a:rPr sz="2100" u="heavy" spc="-25" dirty="0">
                <a:solidFill>
                  <a:srgbClr val="ED2137"/>
                </a:solidFill>
                <a:uFill>
                  <a:solidFill>
                    <a:srgbClr val="ED2137"/>
                  </a:solidFill>
                </a:uFill>
                <a:latin typeface="Trebuchet MS"/>
                <a:cs typeface="Trebuchet MS"/>
                <a:hlinkClick r:id="rId6"/>
              </a:rPr>
              <a:t>All</a:t>
            </a:r>
            <a:r>
              <a:rPr sz="2100" u="heavy" spc="-135" dirty="0">
                <a:solidFill>
                  <a:srgbClr val="ED2137"/>
                </a:solidFill>
                <a:uFill>
                  <a:solidFill>
                    <a:srgbClr val="ED2137"/>
                  </a:solidFill>
                </a:uFill>
                <a:latin typeface="Trebuchet MS"/>
                <a:cs typeface="Trebuchet MS"/>
                <a:hlinkClick r:id="rId6"/>
              </a:rPr>
              <a:t> </a:t>
            </a:r>
            <a:r>
              <a:rPr sz="2100" u="heavy" spc="60" dirty="0">
                <a:solidFill>
                  <a:srgbClr val="ED2137"/>
                </a:solidFill>
                <a:uFill>
                  <a:solidFill>
                    <a:srgbClr val="ED2137"/>
                  </a:solidFill>
                </a:uFill>
                <a:latin typeface="Trebuchet MS"/>
                <a:cs typeface="Trebuchet MS"/>
                <a:hlinkClick r:id="rId6"/>
              </a:rPr>
              <a:t>Changelogs</a:t>
            </a:r>
            <a:r>
              <a:rPr sz="2100" spc="60" dirty="0">
                <a:solidFill>
                  <a:srgbClr val="ED2137"/>
                </a:solidFill>
                <a:latin typeface="Trebuchet MS"/>
                <a:cs typeface="Trebuchet MS"/>
              </a:rPr>
              <a:t> </a:t>
            </a:r>
            <a:r>
              <a:rPr sz="2100" u="heavy" spc="-25" dirty="0">
                <a:solidFill>
                  <a:srgbClr val="ED2137"/>
                </a:solidFill>
                <a:uFill>
                  <a:solidFill>
                    <a:srgbClr val="ED2137"/>
                  </a:solidFill>
                </a:uFill>
                <a:latin typeface="Trebuchet MS"/>
                <a:cs typeface="Trebuchet MS"/>
                <a:hlinkClick r:id="rId7"/>
              </a:rPr>
              <a:t>All</a:t>
            </a:r>
            <a:r>
              <a:rPr sz="2100" u="heavy" spc="-135" dirty="0">
                <a:solidFill>
                  <a:srgbClr val="ED2137"/>
                </a:solidFill>
                <a:uFill>
                  <a:solidFill>
                    <a:srgbClr val="ED2137"/>
                  </a:solidFill>
                </a:uFill>
                <a:latin typeface="Trebuchet MS"/>
                <a:cs typeface="Trebuchet MS"/>
                <a:hlinkClick r:id="rId7"/>
              </a:rPr>
              <a:t> </a:t>
            </a:r>
            <a:r>
              <a:rPr sz="2100" u="heavy" spc="40" dirty="0">
                <a:solidFill>
                  <a:srgbClr val="ED2137"/>
                </a:solidFill>
                <a:uFill>
                  <a:solidFill>
                    <a:srgbClr val="ED2137"/>
                  </a:solidFill>
                </a:uFill>
                <a:latin typeface="Trebuchet MS"/>
                <a:cs typeface="Trebuchet MS"/>
                <a:hlinkClick r:id="rId7"/>
              </a:rPr>
              <a:t>Releases</a:t>
            </a:r>
            <a:endParaRPr sz="210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09849"/>
            <a:ext cx="95250" cy="95249"/>
          </a:xfrm>
          <a:prstGeom prst="rect">
            <a:avLst/>
          </a:prstGeom>
        </p:spPr>
      </p:pic>
      <p:pic>
        <p:nvPicPr>
          <p:cNvPr id="7" name="object 7"/>
          <p:cNvPicPr/>
          <p:nvPr/>
        </p:nvPicPr>
        <p:blipFill>
          <a:blip r:embed="rId2" cstate="print"/>
          <a:stretch>
            <a:fillRect/>
          </a:stretch>
        </p:blipFill>
        <p:spPr>
          <a:xfrm>
            <a:off x="933449" y="3095624"/>
            <a:ext cx="95250" cy="95249"/>
          </a:xfrm>
          <a:prstGeom prst="rect">
            <a:avLst/>
          </a:prstGeom>
        </p:spPr>
      </p:pic>
      <p:pic>
        <p:nvPicPr>
          <p:cNvPr id="8" name="object 8"/>
          <p:cNvPicPr/>
          <p:nvPr/>
        </p:nvPicPr>
        <p:blipFill>
          <a:blip r:embed="rId2" cstate="print"/>
          <a:stretch>
            <a:fillRect/>
          </a:stretch>
        </p:blipFill>
        <p:spPr>
          <a:xfrm>
            <a:off x="933449" y="3571874"/>
            <a:ext cx="95250" cy="95249"/>
          </a:xfrm>
          <a:prstGeom prst="rect">
            <a:avLst/>
          </a:prstGeom>
        </p:spPr>
      </p:pic>
      <p:pic>
        <p:nvPicPr>
          <p:cNvPr id="9" name="object 9"/>
          <p:cNvPicPr/>
          <p:nvPr/>
        </p:nvPicPr>
        <p:blipFill>
          <a:blip r:embed="rId2" cstate="print"/>
          <a:stretch>
            <a:fillRect/>
          </a:stretch>
        </p:blipFill>
        <p:spPr>
          <a:xfrm>
            <a:off x="933449" y="4638674"/>
            <a:ext cx="95250" cy="95249"/>
          </a:xfrm>
          <a:prstGeom prst="rect">
            <a:avLst/>
          </a:prstGeom>
        </p:spPr>
      </p:pic>
      <p:pic>
        <p:nvPicPr>
          <p:cNvPr id="10" name="object 10"/>
          <p:cNvPicPr/>
          <p:nvPr/>
        </p:nvPicPr>
        <p:blipFill>
          <a:blip r:embed="rId2" cstate="print"/>
          <a:stretch>
            <a:fillRect/>
          </a:stretch>
        </p:blipFill>
        <p:spPr>
          <a:xfrm>
            <a:off x="933449" y="5114924"/>
            <a:ext cx="95250" cy="95249"/>
          </a:xfrm>
          <a:prstGeom prst="rect">
            <a:avLst/>
          </a:prstGeom>
        </p:spPr>
      </p:pic>
      <p:sp>
        <p:nvSpPr>
          <p:cNvPr id="11" name="object 11"/>
          <p:cNvSpPr txBox="1"/>
          <p:nvPr/>
        </p:nvSpPr>
        <p:spPr>
          <a:xfrm>
            <a:off x="1190624" y="5553074"/>
            <a:ext cx="11144250" cy="990600"/>
          </a:xfrm>
          <a:prstGeom prst="rect">
            <a:avLst/>
          </a:prstGeom>
          <a:solidFill>
            <a:srgbClr val="E6E6E6"/>
          </a:solidFill>
        </p:spPr>
        <p:txBody>
          <a:bodyPr vert="horz" wrap="square" lIns="0" tIns="282575" rIns="0" bIns="0" rtlCol="0">
            <a:spAutoFit/>
          </a:bodyPr>
          <a:lstStyle/>
          <a:p>
            <a:pPr marL="190500">
              <a:lnSpc>
                <a:spcPct val="100000"/>
              </a:lnSpc>
              <a:spcBef>
                <a:spcPts val="2225"/>
              </a:spcBef>
            </a:pPr>
            <a:r>
              <a:rPr sz="2500" spc="1595" dirty="0">
                <a:solidFill>
                  <a:srgbClr val="333333"/>
                </a:solidFill>
                <a:latin typeface="Cambria"/>
                <a:cs typeface="Cambria"/>
              </a:rPr>
              <a:t>ℹ</a:t>
            </a:r>
            <a:r>
              <a:rPr sz="2500" spc="100" dirty="0">
                <a:solidFill>
                  <a:srgbClr val="333333"/>
                </a:solidFill>
                <a:latin typeface="Cambria"/>
                <a:cs typeface="Cambria"/>
              </a:rPr>
              <a:t> </a:t>
            </a:r>
            <a:r>
              <a:rPr sz="2100" dirty="0">
                <a:solidFill>
                  <a:srgbClr val="333333"/>
                </a:solidFill>
                <a:latin typeface="Trebuchet MS"/>
                <a:cs typeface="Trebuchet MS"/>
              </a:rPr>
              <a:t>This</a:t>
            </a:r>
            <a:r>
              <a:rPr sz="2100" spc="20" dirty="0">
                <a:solidFill>
                  <a:srgbClr val="333333"/>
                </a:solidFill>
                <a:latin typeface="Trebuchet MS"/>
                <a:cs typeface="Trebuchet MS"/>
              </a:rPr>
              <a:t> </a:t>
            </a:r>
            <a:r>
              <a:rPr sz="2100" dirty="0">
                <a:solidFill>
                  <a:srgbClr val="333333"/>
                </a:solidFill>
                <a:latin typeface="Trebuchet MS"/>
                <a:cs typeface="Trebuchet MS"/>
              </a:rPr>
              <a:t>training</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dirty="0">
                <a:solidFill>
                  <a:srgbClr val="333333"/>
                </a:solidFill>
                <a:latin typeface="Trebuchet MS"/>
                <a:cs typeface="Trebuchet MS"/>
              </a:rPr>
              <a:t>written</a:t>
            </a:r>
            <a:r>
              <a:rPr sz="2100" spc="15" dirty="0">
                <a:solidFill>
                  <a:srgbClr val="333333"/>
                </a:solidFill>
                <a:latin typeface="Trebuchet MS"/>
                <a:cs typeface="Trebuchet MS"/>
              </a:rPr>
              <a:t> </a:t>
            </a:r>
            <a:r>
              <a:rPr sz="2100" dirty="0">
                <a:solidFill>
                  <a:srgbClr val="333333"/>
                </a:solidFill>
                <a:latin typeface="Trebuchet MS"/>
                <a:cs typeface="Trebuchet MS"/>
              </a:rPr>
              <a:t>against</a:t>
            </a:r>
            <a:r>
              <a:rPr sz="2100" spc="20" dirty="0">
                <a:solidFill>
                  <a:srgbClr val="333333"/>
                </a:solidFill>
                <a:latin typeface="Trebuchet MS"/>
                <a:cs typeface="Trebuchet MS"/>
              </a:rPr>
              <a:t> </a:t>
            </a:r>
            <a:r>
              <a:rPr sz="2100" spc="55" dirty="0">
                <a:solidFill>
                  <a:srgbClr val="333333"/>
                </a:solidFill>
                <a:latin typeface="Trebuchet MS"/>
                <a:cs typeface="Trebuchet MS"/>
              </a:rPr>
              <a:t>version</a:t>
            </a:r>
            <a:r>
              <a:rPr sz="2100" spc="20" dirty="0">
                <a:solidFill>
                  <a:srgbClr val="333333"/>
                </a:solidFill>
                <a:latin typeface="Trebuchet MS"/>
                <a:cs typeface="Trebuchet MS"/>
              </a:rPr>
              <a:t> </a:t>
            </a:r>
            <a:r>
              <a:rPr sz="2100" spc="-10" dirty="0">
                <a:solidFill>
                  <a:srgbClr val="ED2137"/>
                </a:solidFill>
                <a:latin typeface="Trebuchet MS"/>
                <a:cs typeface="Trebuchet MS"/>
              </a:rPr>
              <a:t>v1.30</a:t>
            </a:r>
            <a:r>
              <a:rPr sz="2100" spc="-10" dirty="0">
                <a:solidFill>
                  <a:srgbClr val="333333"/>
                </a:solidFill>
                <a:latin typeface="Trebuchet MS"/>
                <a:cs typeface="Trebuchet MS"/>
              </a:rPr>
              <a:t>.</a:t>
            </a:r>
            <a:endParaRPr sz="2100">
              <a:latin typeface="Trebuchet MS"/>
              <a:cs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55826" y="4060818"/>
            <a:ext cx="5213985" cy="1339850"/>
          </a:xfrm>
          <a:prstGeom prst="rect">
            <a:avLst/>
          </a:prstGeom>
        </p:spPr>
        <p:txBody>
          <a:bodyPr vert="horz" wrap="square" lIns="0" tIns="12700" rIns="0" bIns="0" rtlCol="0">
            <a:spAutoFit/>
          </a:bodyPr>
          <a:lstStyle/>
          <a:p>
            <a:pPr marL="812165" marR="5080" indent="-800100">
              <a:lnSpc>
                <a:spcPct val="107800"/>
              </a:lnSpc>
              <a:spcBef>
                <a:spcPts val="100"/>
              </a:spcBef>
            </a:pPr>
            <a:r>
              <a:rPr sz="4000" spc="-65" dirty="0"/>
              <a:t>ARCHITECTURE</a:t>
            </a:r>
            <a:r>
              <a:rPr sz="4000" spc="-175" dirty="0"/>
              <a:t> </a:t>
            </a:r>
            <a:r>
              <a:rPr sz="4000" spc="75" dirty="0"/>
              <a:t>AND </a:t>
            </a:r>
            <a:r>
              <a:rPr sz="4000" spc="-10" dirty="0"/>
              <a:t>COMPONENTS</a:t>
            </a:r>
            <a:endParaRPr sz="4000"/>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2</a:t>
            </a:r>
            <a:endParaRPr sz="1450">
              <a:latin typeface="Trebuchet MS"/>
              <a:cs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z="3500" b="1" spc="-10" dirty="0">
                <a:solidFill>
                  <a:srgbClr val="333333"/>
                </a:solidFill>
                <a:latin typeface="Arial"/>
                <a:cs typeface="Arial"/>
              </a:rPr>
              <a:t>AGENDA</a:t>
            </a:r>
            <a:endParaRPr sz="3500">
              <a:latin typeface="Arial"/>
              <a:cs typeface="Arial"/>
            </a:endParaRP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sp>
        <p:nvSpPr>
          <p:cNvPr id="6" name="object 6"/>
          <p:cNvSpPr txBox="1"/>
          <p:nvPr/>
        </p:nvSpPr>
        <p:spPr>
          <a:xfrm>
            <a:off x="1177924" y="1574164"/>
            <a:ext cx="1708150" cy="1463675"/>
          </a:xfrm>
          <a:prstGeom prst="rect">
            <a:avLst/>
          </a:prstGeom>
        </p:spPr>
        <p:txBody>
          <a:bodyPr vert="horz" wrap="square" lIns="0" tIns="7620" rIns="0" bIns="0" rtlCol="0">
            <a:spAutoFit/>
          </a:bodyPr>
          <a:lstStyle/>
          <a:p>
            <a:pPr marL="12700" marR="5080">
              <a:lnSpc>
                <a:spcPct val="150300"/>
              </a:lnSpc>
              <a:spcBef>
                <a:spcPts val="60"/>
              </a:spcBef>
            </a:pPr>
            <a:r>
              <a:rPr sz="2100" spc="-10" dirty="0">
                <a:solidFill>
                  <a:srgbClr val="333333"/>
                </a:solidFill>
                <a:latin typeface="Trebuchet MS"/>
                <a:cs typeface="Trebuchet MS"/>
              </a:rPr>
              <a:t>Architecture </a:t>
            </a:r>
            <a:r>
              <a:rPr sz="2100" dirty="0">
                <a:solidFill>
                  <a:srgbClr val="333333"/>
                </a:solidFill>
                <a:latin typeface="Trebuchet MS"/>
                <a:cs typeface="Trebuchet MS"/>
              </a:rPr>
              <a:t>Control</a:t>
            </a:r>
            <a:r>
              <a:rPr sz="2100" spc="254" dirty="0">
                <a:solidFill>
                  <a:srgbClr val="333333"/>
                </a:solidFill>
                <a:latin typeface="Trebuchet MS"/>
                <a:cs typeface="Trebuchet MS"/>
              </a:rPr>
              <a:t> </a:t>
            </a:r>
            <a:r>
              <a:rPr sz="2100" spc="-10" dirty="0">
                <a:solidFill>
                  <a:srgbClr val="333333"/>
                </a:solidFill>
                <a:latin typeface="Trebuchet MS"/>
                <a:cs typeface="Trebuchet MS"/>
              </a:rPr>
              <a:t>Plane </a:t>
            </a:r>
            <a:r>
              <a:rPr sz="2100" spc="65" dirty="0">
                <a:solidFill>
                  <a:srgbClr val="333333"/>
                </a:solidFill>
                <a:latin typeface="Trebuchet MS"/>
                <a:cs typeface="Trebuchet MS"/>
              </a:rPr>
              <a:t>Workers</a:t>
            </a:r>
            <a:endParaRPr sz="210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ARCHITECTURE</a:t>
            </a:r>
          </a:p>
        </p:txBody>
      </p:sp>
      <p:pic>
        <p:nvPicPr>
          <p:cNvPr id="3" name="object 3"/>
          <p:cNvPicPr/>
          <p:nvPr/>
        </p:nvPicPr>
        <p:blipFill>
          <a:blip r:embed="rId2" cstate="print"/>
          <a:stretch>
            <a:fillRect/>
          </a:stretch>
        </p:blipFill>
        <p:spPr>
          <a:xfrm>
            <a:off x="2000250" y="1552574"/>
            <a:ext cx="9534524" cy="501967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757929" cy="558800"/>
          </a:xfrm>
          <a:prstGeom prst="rect">
            <a:avLst/>
          </a:prstGeom>
        </p:spPr>
        <p:txBody>
          <a:bodyPr vert="horz" wrap="square" lIns="0" tIns="12700" rIns="0" bIns="0" rtlCol="0">
            <a:spAutoFit/>
          </a:bodyPr>
          <a:lstStyle/>
          <a:p>
            <a:pPr marL="12700">
              <a:lnSpc>
                <a:spcPct val="100000"/>
              </a:lnSpc>
              <a:spcBef>
                <a:spcPts val="100"/>
              </a:spcBef>
            </a:pPr>
            <a:r>
              <a:rPr spc="-45" dirty="0"/>
              <a:t>CONTROL</a:t>
            </a:r>
            <a:r>
              <a:rPr spc="-190" dirty="0"/>
              <a:t> </a:t>
            </a:r>
            <a:r>
              <a:rPr spc="-45" dirty="0"/>
              <a:t>PLANE</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10446385" cy="2263775"/>
          </a:xfrm>
          <a:prstGeom prst="rect">
            <a:avLst/>
          </a:prstGeom>
        </p:spPr>
        <p:txBody>
          <a:bodyPr vert="horz" wrap="square" lIns="0" tIns="12700" rIns="0" bIns="0" rtlCol="0">
            <a:spAutoFit/>
          </a:bodyPr>
          <a:lstStyle/>
          <a:p>
            <a:pPr marL="12700" marR="803910">
              <a:lnSpc>
                <a:spcPct val="151800"/>
              </a:lnSpc>
              <a:spcBef>
                <a:spcPts val="100"/>
              </a:spcBef>
            </a:pPr>
            <a:r>
              <a:rPr sz="2100" spc="60" dirty="0">
                <a:solidFill>
                  <a:srgbClr val="333333"/>
                </a:solidFill>
                <a:latin typeface="Trebuchet MS"/>
                <a:cs typeface="Trebuchet MS"/>
              </a:rPr>
              <a:t>In</a:t>
            </a:r>
            <a:r>
              <a:rPr sz="2100" spc="-50" dirty="0">
                <a:solidFill>
                  <a:srgbClr val="333333"/>
                </a:solidFill>
                <a:latin typeface="Trebuchet MS"/>
                <a:cs typeface="Trebuchet MS"/>
              </a:rPr>
              <a:t> </a:t>
            </a:r>
            <a:r>
              <a:rPr sz="2100" spc="50" dirty="0">
                <a:solidFill>
                  <a:srgbClr val="333333"/>
                </a:solidFill>
                <a:latin typeface="Trebuchet MS"/>
                <a:cs typeface="Trebuchet MS"/>
              </a:rPr>
              <a:t>charge</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85" dirty="0">
                <a:solidFill>
                  <a:srgbClr val="333333"/>
                </a:solidFill>
                <a:latin typeface="Trebuchet MS"/>
                <a:cs typeface="Trebuchet MS"/>
              </a:rPr>
              <a:t>managing</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65" dirty="0">
                <a:solidFill>
                  <a:srgbClr val="333333"/>
                </a:solidFill>
                <a:latin typeface="Trebuchet MS"/>
                <a:cs typeface="Trebuchet MS"/>
              </a:rPr>
              <a:t>resources</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cluster</a:t>
            </a:r>
            <a:r>
              <a:rPr sz="2100" spc="-45" dirty="0">
                <a:solidFill>
                  <a:srgbClr val="333333"/>
                </a:solidFill>
                <a:latin typeface="Trebuchet MS"/>
                <a:cs typeface="Trebuchet MS"/>
              </a:rPr>
              <a:t> </a:t>
            </a:r>
            <a:r>
              <a:rPr sz="2100" spc="50" dirty="0">
                <a:solidFill>
                  <a:srgbClr val="333333"/>
                </a:solidFill>
                <a:latin typeface="Trebuchet MS"/>
                <a:cs typeface="Trebuchet MS"/>
              </a:rPr>
              <a:t>according</a:t>
            </a:r>
            <a:r>
              <a:rPr sz="2100" spc="-50"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spc="85" dirty="0">
                <a:solidFill>
                  <a:srgbClr val="333333"/>
                </a:solidFill>
                <a:latin typeface="Trebuchet MS"/>
                <a:cs typeface="Trebuchet MS"/>
              </a:rPr>
              <a:t>user</a:t>
            </a:r>
            <a:r>
              <a:rPr sz="2100" spc="-45" dirty="0">
                <a:solidFill>
                  <a:srgbClr val="333333"/>
                </a:solidFill>
                <a:latin typeface="Trebuchet MS"/>
                <a:cs typeface="Trebuchet MS"/>
              </a:rPr>
              <a:t> </a:t>
            </a:r>
            <a:r>
              <a:rPr sz="2100" spc="45" dirty="0">
                <a:solidFill>
                  <a:srgbClr val="333333"/>
                </a:solidFill>
                <a:latin typeface="Trebuchet MS"/>
                <a:cs typeface="Trebuchet MS"/>
              </a:rPr>
              <a:t>requests </a:t>
            </a:r>
            <a:r>
              <a:rPr sz="2100" spc="135" dirty="0">
                <a:solidFill>
                  <a:srgbClr val="333333"/>
                </a:solidFill>
                <a:latin typeface="Trebuchet MS"/>
                <a:cs typeface="Trebuchet MS"/>
              </a:rPr>
              <a:t>Makes</a:t>
            </a:r>
            <a:r>
              <a:rPr sz="2100" spc="-10" dirty="0">
                <a:solidFill>
                  <a:srgbClr val="333333"/>
                </a:solidFill>
                <a:latin typeface="Trebuchet MS"/>
                <a:cs typeface="Trebuchet MS"/>
              </a:rPr>
              <a:t> </a:t>
            </a:r>
            <a:r>
              <a:rPr sz="2100" dirty="0">
                <a:solidFill>
                  <a:srgbClr val="333333"/>
                </a:solidFill>
                <a:latin typeface="Trebuchet MS"/>
                <a:cs typeface="Trebuchet MS"/>
              </a:rPr>
              <a:t>global</a:t>
            </a:r>
            <a:r>
              <a:rPr sz="2100" spc="-10" dirty="0">
                <a:solidFill>
                  <a:srgbClr val="333333"/>
                </a:solidFill>
                <a:latin typeface="Trebuchet MS"/>
                <a:cs typeface="Trebuchet MS"/>
              </a:rPr>
              <a:t> </a:t>
            </a:r>
            <a:r>
              <a:rPr sz="2100" dirty="0">
                <a:solidFill>
                  <a:srgbClr val="333333"/>
                </a:solidFill>
                <a:latin typeface="Trebuchet MS"/>
                <a:cs typeface="Trebuchet MS"/>
              </a:rPr>
              <a:t>cluster</a:t>
            </a:r>
            <a:r>
              <a:rPr sz="2100" spc="-10" dirty="0">
                <a:solidFill>
                  <a:srgbClr val="333333"/>
                </a:solidFill>
                <a:latin typeface="Trebuchet MS"/>
                <a:cs typeface="Trebuchet MS"/>
              </a:rPr>
              <a:t> </a:t>
            </a:r>
            <a:r>
              <a:rPr sz="2100" dirty="0">
                <a:solidFill>
                  <a:srgbClr val="333333"/>
                </a:solidFill>
                <a:latin typeface="Trebuchet MS"/>
                <a:cs typeface="Trebuchet MS"/>
              </a:rPr>
              <a:t>decisions:</a:t>
            </a:r>
            <a:r>
              <a:rPr sz="2100" spc="-10" dirty="0">
                <a:solidFill>
                  <a:srgbClr val="333333"/>
                </a:solidFill>
                <a:latin typeface="Trebuchet MS"/>
                <a:cs typeface="Trebuchet MS"/>
              </a:rPr>
              <a:t> </a:t>
            </a:r>
            <a:r>
              <a:rPr sz="2100" spc="55" dirty="0">
                <a:solidFill>
                  <a:srgbClr val="333333"/>
                </a:solidFill>
                <a:latin typeface="Trebuchet MS"/>
                <a:cs typeface="Trebuchet MS"/>
              </a:rPr>
              <a:t>where</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start</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100" dirty="0">
                <a:solidFill>
                  <a:srgbClr val="ED2137"/>
                </a:solidFill>
                <a:latin typeface="Tahoma"/>
                <a:cs typeface="Tahoma"/>
              </a:rPr>
              <a:t>Pod</a:t>
            </a:r>
            <a:r>
              <a:rPr sz="2100" spc="-35" dirty="0">
                <a:solidFill>
                  <a:srgbClr val="ED2137"/>
                </a:solidFill>
                <a:latin typeface="Tahoma"/>
                <a:cs typeface="Tahoma"/>
              </a:rPr>
              <a:t> </a:t>
            </a:r>
            <a:r>
              <a:rPr sz="2100" dirty="0">
                <a:solidFill>
                  <a:srgbClr val="333333"/>
                </a:solidFill>
                <a:latin typeface="Trebuchet MS"/>
                <a:cs typeface="Trebuchet MS"/>
              </a:rPr>
              <a:t>for</a:t>
            </a:r>
            <a:r>
              <a:rPr sz="2100" spc="-10" dirty="0">
                <a:solidFill>
                  <a:srgbClr val="333333"/>
                </a:solidFill>
                <a:latin typeface="Trebuchet MS"/>
                <a:cs typeface="Trebuchet MS"/>
              </a:rPr>
              <a:t> example</a:t>
            </a:r>
            <a:endParaRPr sz="2100" dirty="0">
              <a:latin typeface="Trebuchet MS"/>
              <a:cs typeface="Trebuchet MS"/>
            </a:endParaRPr>
          </a:p>
          <a:p>
            <a:pPr marL="12700">
              <a:lnSpc>
                <a:spcPct val="100000"/>
              </a:lnSpc>
              <a:spcBef>
                <a:spcPts val="1380"/>
              </a:spcBef>
            </a:pPr>
            <a:r>
              <a:rPr sz="2100" dirty="0">
                <a:solidFill>
                  <a:srgbClr val="333333"/>
                </a:solidFill>
                <a:latin typeface="Trebuchet MS"/>
                <a:cs typeface="Trebuchet MS"/>
              </a:rPr>
              <a:t>Reacts</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internal</a:t>
            </a:r>
            <a:r>
              <a:rPr sz="2100" spc="-10" dirty="0">
                <a:solidFill>
                  <a:srgbClr val="333333"/>
                </a:solidFill>
                <a:latin typeface="Trebuchet MS"/>
                <a:cs typeface="Trebuchet MS"/>
              </a:rPr>
              <a:t> </a:t>
            </a:r>
            <a:r>
              <a:rPr sz="2100" dirty="0">
                <a:solidFill>
                  <a:srgbClr val="333333"/>
                </a:solidFill>
                <a:latin typeface="Trebuchet MS"/>
                <a:cs typeface="Trebuchet MS"/>
              </a:rPr>
              <a:t>events</a:t>
            </a:r>
            <a:r>
              <a:rPr sz="2100" spc="-10" dirty="0">
                <a:solidFill>
                  <a:srgbClr val="333333"/>
                </a:solidFill>
                <a:latin typeface="Trebuchet MS"/>
                <a:cs typeface="Trebuchet MS"/>
              </a:rPr>
              <a:t> </a:t>
            </a:r>
            <a:r>
              <a:rPr sz="2100" spc="-20" dirty="0">
                <a:solidFill>
                  <a:srgbClr val="333333"/>
                </a:solidFill>
                <a:latin typeface="Trebuchet MS"/>
                <a:cs typeface="Trebuchet MS"/>
              </a:rPr>
              <a:t>like</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75" dirty="0">
                <a:solidFill>
                  <a:srgbClr val="333333"/>
                </a:solidFill>
                <a:latin typeface="Trebuchet MS"/>
                <a:cs typeface="Trebuchet MS"/>
              </a:rPr>
              <a:t>loss</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0" dirty="0">
                <a:solidFill>
                  <a:srgbClr val="333333"/>
                </a:solidFill>
                <a:latin typeface="Trebuchet MS"/>
                <a:cs typeface="Trebuchet MS"/>
              </a:rPr>
              <a:t> </a:t>
            </a:r>
            <a:r>
              <a:rPr sz="2100" spc="65" dirty="0">
                <a:solidFill>
                  <a:srgbClr val="333333"/>
                </a:solidFill>
                <a:latin typeface="Trebuchet MS"/>
                <a:cs typeface="Trebuchet MS"/>
              </a:rPr>
              <a:t>a</a:t>
            </a:r>
            <a:r>
              <a:rPr sz="2100" spc="-10" dirty="0">
                <a:solidFill>
                  <a:srgbClr val="333333"/>
                </a:solidFill>
                <a:latin typeface="Trebuchet MS"/>
                <a:cs typeface="Trebuchet MS"/>
              </a:rPr>
              <a:t> </a:t>
            </a:r>
            <a:r>
              <a:rPr sz="2100" spc="40" dirty="0">
                <a:solidFill>
                  <a:srgbClr val="ED2137"/>
                </a:solidFill>
                <a:latin typeface="Tahoma"/>
                <a:cs typeface="Tahoma"/>
              </a:rPr>
              <a:t>Node</a:t>
            </a:r>
            <a:endParaRPr sz="2100" dirty="0">
              <a:latin typeface="Tahoma"/>
              <a:cs typeface="Tahoma"/>
            </a:endParaRPr>
          </a:p>
          <a:p>
            <a:pPr marL="12700" marR="5080">
              <a:lnSpc>
                <a:spcPts val="2100"/>
              </a:lnSpc>
              <a:spcBef>
                <a:spcPts val="1875"/>
              </a:spcBef>
            </a:pPr>
            <a:r>
              <a:rPr sz="2100" spc="140" dirty="0">
                <a:solidFill>
                  <a:srgbClr val="333333"/>
                </a:solidFill>
                <a:latin typeface="Trebuchet MS"/>
                <a:cs typeface="Trebuchet MS"/>
              </a:rPr>
              <a:t>Must</a:t>
            </a:r>
            <a:r>
              <a:rPr sz="2100" spc="-45" dirty="0">
                <a:solidFill>
                  <a:srgbClr val="333333"/>
                </a:solidFill>
                <a:latin typeface="Trebuchet MS"/>
                <a:cs typeface="Trebuchet MS"/>
              </a:rPr>
              <a:t> </a:t>
            </a:r>
            <a:r>
              <a:rPr sz="2100" spc="55" dirty="0">
                <a:solidFill>
                  <a:srgbClr val="333333"/>
                </a:solidFill>
                <a:latin typeface="Trebuchet MS"/>
                <a:cs typeface="Trebuchet MS"/>
              </a:rPr>
              <a:t>be</a:t>
            </a:r>
            <a:r>
              <a:rPr sz="2100" spc="-45" dirty="0">
                <a:solidFill>
                  <a:srgbClr val="333333"/>
                </a:solidFill>
                <a:latin typeface="Trebuchet MS"/>
                <a:cs typeface="Trebuchet MS"/>
              </a:rPr>
              <a:t> </a:t>
            </a:r>
            <a:r>
              <a:rPr sz="2100" dirty="0">
                <a:solidFill>
                  <a:srgbClr val="333333"/>
                </a:solidFill>
                <a:latin typeface="Trebuchet MS"/>
                <a:cs typeface="Trebuchet MS"/>
              </a:rPr>
              <a:t>installed</a:t>
            </a:r>
            <a:r>
              <a:rPr sz="2100" spc="-40" dirty="0">
                <a:solidFill>
                  <a:srgbClr val="333333"/>
                </a:solidFill>
                <a:latin typeface="Trebuchet MS"/>
                <a:cs typeface="Trebuchet MS"/>
              </a:rPr>
              <a:t> </a:t>
            </a:r>
            <a:r>
              <a:rPr sz="2100" dirty="0">
                <a:solidFill>
                  <a:srgbClr val="333333"/>
                </a:solidFill>
                <a:latin typeface="Trebuchet MS"/>
                <a:cs typeface="Trebuchet MS"/>
              </a:rPr>
              <a:t>in</a:t>
            </a:r>
            <a:r>
              <a:rPr sz="2100" spc="-45" dirty="0">
                <a:solidFill>
                  <a:srgbClr val="333333"/>
                </a:solidFill>
                <a:latin typeface="Trebuchet MS"/>
                <a:cs typeface="Trebuchet MS"/>
              </a:rPr>
              <a:t> </a:t>
            </a:r>
            <a:r>
              <a:rPr sz="2100" spc="65" dirty="0">
                <a:solidFill>
                  <a:srgbClr val="333333"/>
                </a:solidFill>
                <a:latin typeface="Trebuchet MS"/>
                <a:cs typeface="Trebuchet MS"/>
              </a:rPr>
              <a:t>high</a:t>
            </a:r>
            <a:r>
              <a:rPr sz="2100" spc="-40" dirty="0">
                <a:solidFill>
                  <a:srgbClr val="333333"/>
                </a:solidFill>
                <a:latin typeface="Trebuchet MS"/>
                <a:cs typeface="Trebuchet MS"/>
              </a:rPr>
              <a:t> </a:t>
            </a:r>
            <a:r>
              <a:rPr sz="2100" spc="-35" dirty="0">
                <a:solidFill>
                  <a:srgbClr val="333333"/>
                </a:solidFill>
                <a:latin typeface="Trebuchet MS"/>
                <a:cs typeface="Trebuchet MS"/>
              </a:rPr>
              <a:t>availability:</a:t>
            </a:r>
            <a:r>
              <a:rPr sz="2100" spc="-45" dirty="0">
                <a:solidFill>
                  <a:srgbClr val="333333"/>
                </a:solidFill>
                <a:latin typeface="Trebuchet MS"/>
                <a:cs typeface="Trebuchet MS"/>
              </a:rPr>
              <a:t> </a:t>
            </a:r>
            <a:r>
              <a:rPr sz="2100" dirty="0">
                <a:solidFill>
                  <a:srgbClr val="333333"/>
                </a:solidFill>
                <a:latin typeface="Trebuchet MS"/>
                <a:cs typeface="Trebuchet MS"/>
              </a:rPr>
              <a:t>several</a:t>
            </a:r>
            <a:r>
              <a:rPr sz="2100" spc="-40" dirty="0">
                <a:solidFill>
                  <a:srgbClr val="333333"/>
                </a:solidFill>
                <a:latin typeface="Trebuchet MS"/>
                <a:cs typeface="Trebuchet MS"/>
              </a:rPr>
              <a:t> </a:t>
            </a:r>
            <a:r>
              <a:rPr sz="2100" spc="175" dirty="0">
                <a:solidFill>
                  <a:srgbClr val="333333"/>
                </a:solidFill>
                <a:latin typeface="Trebuchet MS"/>
                <a:cs typeface="Trebuchet MS"/>
              </a:rPr>
              <a:t>VMs</a:t>
            </a:r>
            <a:r>
              <a:rPr sz="2100" spc="-45" dirty="0">
                <a:solidFill>
                  <a:srgbClr val="333333"/>
                </a:solidFill>
                <a:latin typeface="Trebuchet MS"/>
                <a:cs typeface="Trebuchet MS"/>
              </a:rPr>
              <a:t> </a:t>
            </a:r>
            <a:r>
              <a:rPr sz="2100" spc="85" dirty="0">
                <a:solidFill>
                  <a:srgbClr val="333333"/>
                </a:solidFill>
                <a:latin typeface="Trebuchet MS"/>
                <a:cs typeface="Trebuchet MS"/>
              </a:rPr>
              <a:t>or</a:t>
            </a:r>
            <a:r>
              <a:rPr sz="2100" spc="-45" dirty="0">
                <a:solidFill>
                  <a:srgbClr val="333333"/>
                </a:solidFill>
                <a:latin typeface="Trebuchet MS"/>
                <a:cs typeface="Trebuchet MS"/>
              </a:rPr>
              <a:t> </a:t>
            </a:r>
            <a:r>
              <a:rPr sz="2100" dirty="0">
                <a:solidFill>
                  <a:srgbClr val="333333"/>
                </a:solidFill>
                <a:latin typeface="Trebuchet MS"/>
                <a:cs typeface="Trebuchet MS"/>
              </a:rPr>
              <a:t>physical</a:t>
            </a:r>
            <a:r>
              <a:rPr sz="2100" spc="-40" dirty="0">
                <a:solidFill>
                  <a:srgbClr val="333333"/>
                </a:solidFill>
                <a:latin typeface="Trebuchet MS"/>
                <a:cs typeface="Trebuchet MS"/>
              </a:rPr>
              <a:t> </a:t>
            </a:r>
            <a:r>
              <a:rPr sz="2100" spc="75" dirty="0">
                <a:solidFill>
                  <a:srgbClr val="333333"/>
                </a:solidFill>
                <a:latin typeface="Trebuchet MS"/>
                <a:cs typeface="Trebuchet MS"/>
              </a:rPr>
              <a:t>machines</a:t>
            </a:r>
            <a:r>
              <a:rPr sz="2100" spc="-45" dirty="0">
                <a:solidFill>
                  <a:srgbClr val="333333"/>
                </a:solidFill>
                <a:latin typeface="Trebuchet MS"/>
                <a:cs typeface="Trebuchet MS"/>
              </a:rPr>
              <a:t> </a:t>
            </a:r>
            <a:r>
              <a:rPr sz="2100" dirty="0">
                <a:solidFill>
                  <a:srgbClr val="333333"/>
                </a:solidFill>
                <a:latin typeface="Trebuchet MS"/>
                <a:cs typeface="Trebuchet MS"/>
              </a:rPr>
              <a:t>ideally</a:t>
            </a:r>
            <a:r>
              <a:rPr sz="2100" spc="-40" dirty="0">
                <a:solidFill>
                  <a:srgbClr val="333333"/>
                </a:solidFill>
                <a:latin typeface="Trebuchet MS"/>
                <a:cs typeface="Trebuchet MS"/>
              </a:rPr>
              <a:t> </a:t>
            </a:r>
            <a:r>
              <a:rPr sz="2100" dirty="0">
                <a:solidFill>
                  <a:srgbClr val="333333"/>
                </a:solidFill>
                <a:latin typeface="Trebuchet MS"/>
                <a:cs typeface="Trebuchet MS"/>
              </a:rPr>
              <a:t>in</a:t>
            </a:r>
            <a:r>
              <a:rPr sz="2100" spc="-45" dirty="0">
                <a:solidFill>
                  <a:srgbClr val="333333"/>
                </a:solidFill>
                <a:latin typeface="Trebuchet MS"/>
                <a:cs typeface="Trebuchet MS"/>
              </a:rPr>
              <a:t> </a:t>
            </a:r>
            <a:r>
              <a:rPr sz="2100" spc="65" dirty="0">
                <a:solidFill>
                  <a:srgbClr val="333333"/>
                </a:solidFill>
                <a:latin typeface="Trebuchet MS"/>
                <a:cs typeface="Trebuchet MS"/>
              </a:rPr>
              <a:t>odd </a:t>
            </a:r>
            <a:r>
              <a:rPr sz="2100" spc="110" dirty="0">
                <a:solidFill>
                  <a:srgbClr val="333333"/>
                </a:solidFill>
                <a:latin typeface="Trebuchet MS"/>
                <a:cs typeface="Trebuchet MS"/>
              </a:rPr>
              <a:t>numbers</a:t>
            </a:r>
            <a:r>
              <a:rPr sz="2100" spc="55" dirty="0">
                <a:solidFill>
                  <a:srgbClr val="333333"/>
                </a:solidFill>
                <a:latin typeface="Trebuchet MS"/>
                <a:cs typeface="Trebuchet MS"/>
              </a:rPr>
              <a:t> </a:t>
            </a:r>
            <a:r>
              <a:rPr sz="2100" spc="80" dirty="0">
                <a:solidFill>
                  <a:srgbClr val="333333"/>
                </a:solidFill>
                <a:latin typeface="Trebuchet MS"/>
                <a:cs typeface="Trebuchet MS"/>
              </a:rPr>
              <a:t>spread</a:t>
            </a:r>
            <a:r>
              <a:rPr sz="2100" spc="60" dirty="0">
                <a:solidFill>
                  <a:srgbClr val="333333"/>
                </a:solidFill>
                <a:latin typeface="Trebuchet MS"/>
                <a:cs typeface="Trebuchet MS"/>
              </a:rPr>
              <a:t> </a:t>
            </a:r>
            <a:r>
              <a:rPr sz="2100" spc="85" dirty="0">
                <a:solidFill>
                  <a:srgbClr val="333333"/>
                </a:solidFill>
                <a:latin typeface="Trebuchet MS"/>
                <a:cs typeface="Trebuchet MS"/>
              </a:rPr>
              <a:t>across</a:t>
            </a:r>
            <a:r>
              <a:rPr sz="2100" spc="60" dirty="0">
                <a:solidFill>
                  <a:srgbClr val="333333"/>
                </a:solidFill>
                <a:latin typeface="Trebuchet MS"/>
                <a:cs typeface="Trebuchet MS"/>
              </a:rPr>
              <a:t> </a:t>
            </a:r>
            <a:r>
              <a:rPr sz="2100" dirty="0">
                <a:solidFill>
                  <a:srgbClr val="333333"/>
                </a:solidFill>
                <a:latin typeface="Trebuchet MS"/>
                <a:cs typeface="Trebuchet MS"/>
              </a:rPr>
              <a:t>several</a:t>
            </a:r>
            <a:r>
              <a:rPr sz="2100" spc="55" dirty="0">
                <a:solidFill>
                  <a:srgbClr val="333333"/>
                </a:solidFill>
                <a:latin typeface="Trebuchet MS"/>
                <a:cs typeface="Trebuchet MS"/>
              </a:rPr>
              <a:t> </a:t>
            </a:r>
            <a:r>
              <a:rPr sz="2100" dirty="0">
                <a:solidFill>
                  <a:srgbClr val="333333"/>
                </a:solidFill>
                <a:latin typeface="Trebuchet MS"/>
                <a:cs typeface="Trebuchet MS"/>
              </a:rPr>
              <a:t>geographical</a:t>
            </a:r>
            <a:r>
              <a:rPr sz="2100" spc="60" dirty="0">
                <a:solidFill>
                  <a:srgbClr val="333333"/>
                </a:solidFill>
                <a:latin typeface="Trebuchet MS"/>
                <a:cs typeface="Trebuchet MS"/>
              </a:rPr>
              <a:t> </a:t>
            </a:r>
            <a:r>
              <a:rPr sz="2100" spc="-10" dirty="0">
                <a:solidFill>
                  <a:srgbClr val="333333"/>
                </a:solidFill>
                <a:latin typeface="Trebuchet MS"/>
                <a:cs typeface="Trebuchet MS"/>
              </a:rPr>
              <a:t>sites</a:t>
            </a:r>
            <a:endParaRPr sz="2100" dirty="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pic>
        <p:nvPicPr>
          <p:cNvPr id="6" name="object 6"/>
          <p:cNvPicPr/>
          <p:nvPr/>
        </p:nvPicPr>
        <p:blipFill>
          <a:blip r:embed="rId2" cstate="print"/>
          <a:stretch>
            <a:fillRect/>
          </a:stretch>
        </p:blipFill>
        <p:spPr>
          <a:xfrm>
            <a:off x="933449" y="2628899"/>
            <a:ext cx="95250" cy="95249"/>
          </a:xfrm>
          <a:prstGeom prst="rect">
            <a:avLst/>
          </a:prstGeom>
        </p:spPr>
      </p:pic>
      <p:pic>
        <p:nvPicPr>
          <p:cNvPr id="7" name="object 7"/>
          <p:cNvPicPr/>
          <p:nvPr/>
        </p:nvPicPr>
        <p:blipFill>
          <a:blip r:embed="rId2" cstate="print"/>
          <a:stretch>
            <a:fillRect/>
          </a:stretch>
        </p:blipFill>
        <p:spPr>
          <a:xfrm>
            <a:off x="933449" y="3133724"/>
            <a:ext cx="95250" cy="9524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HIGH</a:t>
            </a:r>
            <a:r>
              <a:rPr spc="155" dirty="0"/>
              <a:t> </a:t>
            </a:r>
            <a:r>
              <a:rPr spc="-50" dirty="0"/>
              <a:t>AVAILABILITY</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28837"/>
            <a:ext cx="104775" cy="104774"/>
          </a:xfrm>
          <a:prstGeom prst="rect">
            <a:avLst/>
          </a:prstGeom>
        </p:spPr>
      </p:pic>
      <p:pic>
        <p:nvPicPr>
          <p:cNvPr id="5" name="object 5"/>
          <p:cNvPicPr/>
          <p:nvPr/>
        </p:nvPicPr>
        <p:blipFill>
          <a:blip r:embed="rId2" cstate="print"/>
          <a:stretch>
            <a:fillRect/>
          </a:stretch>
        </p:blipFill>
        <p:spPr>
          <a:xfrm>
            <a:off x="933449" y="2628899"/>
            <a:ext cx="95250" cy="95249"/>
          </a:xfrm>
          <a:prstGeom prst="rect">
            <a:avLst/>
          </a:prstGeom>
        </p:spPr>
      </p:pic>
      <p:pic>
        <p:nvPicPr>
          <p:cNvPr id="6" name="object 6"/>
          <p:cNvPicPr/>
          <p:nvPr/>
        </p:nvPicPr>
        <p:blipFill>
          <a:blip r:embed="rId4" cstate="print"/>
          <a:stretch>
            <a:fillRect/>
          </a:stretch>
        </p:blipFill>
        <p:spPr>
          <a:xfrm>
            <a:off x="1309687" y="3109912"/>
            <a:ext cx="104775" cy="104774"/>
          </a:xfrm>
          <a:prstGeom prst="rect">
            <a:avLst/>
          </a:prstGeom>
        </p:spPr>
      </p:pic>
      <p:pic>
        <p:nvPicPr>
          <p:cNvPr id="7" name="object 7"/>
          <p:cNvPicPr/>
          <p:nvPr/>
        </p:nvPicPr>
        <p:blipFill>
          <a:blip r:embed="rId4" cstate="print"/>
          <a:stretch>
            <a:fillRect/>
          </a:stretch>
        </p:blipFill>
        <p:spPr>
          <a:xfrm>
            <a:off x="1309687" y="3586162"/>
            <a:ext cx="104775" cy="104774"/>
          </a:xfrm>
          <a:prstGeom prst="rect">
            <a:avLst/>
          </a:prstGeom>
        </p:spPr>
      </p:pic>
      <p:pic>
        <p:nvPicPr>
          <p:cNvPr id="8" name="object 8"/>
          <p:cNvPicPr/>
          <p:nvPr/>
        </p:nvPicPr>
        <p:blipFill>
          <a:blip r:embed="rId2" cstate="print"/>
          <a:stretch>
            <a:fillRect/>
          </a:stretch>
        </p:blipFill>
        <p:spPr>
          <a:xfrm>
            <a:off x="933449" y="4067174"/>
            <a:ext cx="95250" cy="95249"/>
          </a:xfrm>
          <a:prstGeom prst="rect">
            <a:avLst/>
          </a:prstGeom>
        </p:spPr>
      </p:pic>
      <p:pic>
        <p:nvPicPr>
          <p:cNvPr id="9" name="object 9"/>
          <p:cNvPicPr/>
          <p:nvPr/>
        </p:nvPicPr>
        <p:blipFill>
          <a:blip r:embed="rId4" cstate="print"/>
          <a:stretch>
            <a:fillRect/>
          </a:stretch>
        </p:blipFill>
        <p:spPr>
          <a:xfrm>
            <a:off x="1309687" y="4548187"/>
            <a:ext cx="104775" cy="104774"/>
          </a:xfrm>
          <a:prstGeom prst="rect">
            <a:avLst/>
          </a:prstGeom>
        </p:spPr>
      </p:pic>
      <p:pic>
        <p:nvPicPr>
          <p:cNvPr id="10" name="object 10"/>
          <p:cNvPicPr/>
          <p:nvPr/>
        </p:nvPicPr>
        <p:blipFill>
          <a:blip r:embed="rId4" cstate="print"/>
          <a:stretch>
            <a:fillRect/>
          </a:stretch>
        </p:blipFill>
        <p:spPr>
          <a:xfrm>
            <a:off x="1309687" y="5024437"/>
            <a:ext cx="104775" cy="104774"/>
          </a:xfrm>
          <a:prstGeom prst="rect">
            <a:avLst/>
          </a:prstGeom>
        </p:spPr>
      </p:pic>
      <p:sp>
        <p:nvSpPr>
          <p:cNvPr id="11" name="object 11"/>
          <p:cNvSpPr txBox="1"/>
          <p:nvPr/>
        </p:nvSpPr>
        <p:spPr>
          <a:xfrm>
            <a:off x="1177924" y="1345564"/>
            <a:ext cx="11477625" cy="4159250"/>
          </a:xfrm>
          <a:prstGeom prst="rect">
            <a:avLst/>
          </a:prstGeom>
        </p:spPr>
        <p:txBody>
          <a:bodyPr vert="horz" wrap="square" lIns="0" tIns="178435" rIns="0" bIns="0" rtlCol="0">
            <a:spAutoFit/>
          </a:bodyPr>
          <a:lstStyle/>
          <a:p>
            <a:pPr marL="12700">
              <a:lnSpc>
                <a:spcPct val="100000"/>
              </a:lnSpc>
              <a:spcBef>
                <a:spcPts val="1405"/>
              </a:spcBef>
            </a:pPr>
            <a:r>
              <a:rPr sz="2100" spc="120" dirty="0">
                <a:solidFill>
                  <a:srgbClr val="333333"/>
                </a:solidFill>
                <a:latin typeface="Trebuchet MS"/>
                <a:cs typeface="Trebuchet MS"/>
              </a:rPr>
              <a:t>Number</a:t>
            </a:r>
            <a:r>
              <a:rPr sz="2100" spc="1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control-plane</a:t>
            </a:r>
            <a:r>
              <a:rPr sz="2100" spc="15" dirty="0">
                <a:solidFill>
                  <a:srgbClr val="333333"/>
                </a:solidFill>
                <a:latin typeface="Trebuchet MS"/>
                <a:cs typeface="Trebuchet MS"/>
              </a:rPr>
              <a:t> </a:t>
            </a:r>
            <a:r>
              <a:rPr sz="2100" spc="105" dirty="0">
                <a:solidFill>
                  <a:srgbClr val="333333"/>
                </a:solidFill>
                <a:latin typeface="Trebuchet MS"/>
                <a:cs typeface="Trebuchet MS"/>
              </a:rPr>
              <a:t>nodes</a:t>
            </a:r>
            <a:r>
              <a:rPr sz="2100" spc="10" dirty="0">
                <a:solidFill>
                  <a:srgbClr val="333333"/>
                </a:solidFill>
                <a:latin typeface="Trebuchet MS"/>
                <a:cs typeface="Trebuchet MS"/>
              </a:rPr>
              <a:t> </a:t>
            </a:r>
            <a:r>
              <a:rPr sz="2100" dirty="0">
                <a:solidFill>
                  <a:srgbClr val="333333"/>
                </a:solidFill>
                <a:latin typeface="Trebuchet MS"/>
                <a:cs typeface="Trebuchet MS"/>
              </a:rPr>
              <a:t>defines</a:t>
            </a:r>
            <a:r>
              <a:rPr sz="2100" spc="15" dirty="0">
                <a:solidFill>
                  <a:srgbClr val="333333"/>
                </a:solidFill>
                <a:latin typeface="Trebuchet MS"/>
                <a:cs typeface="Trebuchet MS"/>
              </a:rPr>
              <a:t> </a:t>
            </a:r>
            <a:r>
              <a:rPr sz="2100" spc="80" dirty="0">
                <a:solidFill>
                  <a:srgbClr val="333333"/>
                </a:solidFill>
                <a:latin typeface="Trebuchet MS"/>
                <a:cs typeface="Trebuchet MS"/>
              </a:rPr>
              <a:t>your</a:t>
            </a:r>
            <a:r>
              <a:rPr sz="2100" spc="15" dirty="0">
                <a:solidFill>
                  <a:srgbClr val="333333"/>
                </a:solidFill>
                <a:latin typeface="Trebuchet MS"/>
                <a:cs typeface="Trebuchet MS"/>
              </a:rPr>
              <a:t> </a:t>
            </a:r>
            <a:r>
              <a:rPr sz="2100" spc="-10" dirty="0">
                <a:solidFill>
                  <a:srgbClr val="333333"/>
                </a:solidFill>
                <a:latin typeface="Trebuchet MS"/>
                <a:cs typeface="Trebuchet MS"/>
              </a:rPr>
              <a:t>fault</a:t>
            </a:r>
            <a:r>
              <a:rPr sz="2100" spc="10" dirty="0">
                <a:solidFill>
                  <a:srgbClr val="333333"/>
                </a:solidFill>
                <a:latin typeface="Trebuchet MS"/>
                <a:cs typeface="Trebuchet MS"/>
              </a:rPr>
              <a:t> </a:t>
            </a:r>
            <a:r>
              <a:rPr sz="2100" spc="-10" dirty="0">
                <a:solidFill>
                  <a:srgbClr val="333333"/>
                </a:solidFill>
                <a:latin typeface="Trebuchet MS"/>
                <a:cs typeface="Trebuchet MS"/>
              </a:rPr>
              <a:t>tolerance</a:t>
            </a:r>
            <a:endParaRPr sz="2100" dirty="0">
              <a:latin typeface="Trebuchet MS"/>
              <a:cs typeface="Trebuchet MS"/>
            </a:endParaRPr>
          </a:p>
          <a:p>
            <a:pPr marL="12700" marR="3432175" indent="381000">
              <a:lnSpc>
                <a:spcPts val="3900"/>
              </a:lnSpc>
              <a:spcBef>
                <a:spcPts val="285"/>
              </a:spcBef>
              <a:tabLst>
                <a:tab pos="1035685" algn="l"/>
                <a:tab pos="1356995" algn="l"/>
              </a:tabLst>
            </a:pPr>
            <a:r>
              <a:rPr sz="2100" spc="75" dirty="0">
                <a:solidFill>
                  <a:srgbClr val="ED2137"/>
                </a:solidFill>
                <a:latin typeface="Tahoma"/>
                <a:cs typeface="Tahoma"/>
              </a:rPr>
              <a:t>2*n</a:t>
            </a:r>
            <a:r>
              <a:rPr sz="2100" dirty="0">
                <a:solidFill>
                  <a:srgbClr val="ED2137"/>
                </a:solidFill>
                <a:latin typeface="Tahoma"/>
                <a:cs typeface="Tahoma"/>
              </a:rPr>
              <a:t>	</a:t>
            </a:r>
            <a:r>
              <a:rPr sz="2100" spc="-325" dirty="0">
                <a:solidFill>
                  <a:srgbClr val="ED2137"/>
                </a:solidFill>
                <a:latin typeface="Tahoma"/>
                <a:cs typeface="Tahoma"/>
              </a:rPr>
              <a:t>+</a:t>
            </a:r>
            <a:r>
              <a:rPr sz="2100" dirty="0">
                <a:solidFill>
                  <a:srgbClr val="ED2137"/>
                </a:solidFill>
                <a:latin typeface="Tahoma"/>
                <a:cs typeface="Tahoma"/>
              </a:rPr>
              <a:t>	</a:t>
            </a:r>
            <a:r>
              <a:rPr sz="2100" spc="100" dirty="0">
                <a:solidFill>
                  <a:srgbClr val="ED2137"/>
                </a:solidFill>
                <a:latin typeface="Tahoma"/>
                <a:cs typeface="Tahoma"/>
              </a:rPr>
              <a:t>1</a:t>
            </a:r>
            <a:r>
              <a:rPr sz="2100" spc="-35" dirty="0">
                <a:solidFill>
                  <a:srgbClr val="ED2137"/>
                </a:solidFill>
                <a:latin typeface="Tahoma"/>
                <a:cs typeface="Tahoma"/>
              </a:rPr>
              <a:t> </a:t>
            </a:r>
            <a:r>
              <a:rPr sz="2100" dirty="0">
                <a:solidFill>
                  <a:srgbClr val="333333"/>
                </a:solidFill>
                <a:latin typeface="Trebuchet MS"/>
                <a:cs typeface="Trebuchet MS"/>
              </a:rPr>
              <a:t>control-plane</a:t>
            </a:r>
            <a:r>
              <a:rPr sz="2100" spc="-15" dirty="0">
                <a:solidFill>
                  <a:srgbClr val="333333"/>
                </a:solidFill>
                <a:latin typeface="Trebuchet MS"/>
                <a:cs typeface="Trebuchet MS"/>
              </a:rPr>
              <a:t> </a:t>
            </a:r>
            <a:r>
              <a:rPr sz="2100" spc="105" dirty="0">
                <a:solidFill>
                  <a:srgbClr val="333333"/>
                </a:solidFill>
                <a:latin typeface="Trebuchet MS"/>
                <a:cs typeface="Trebuchet MS"/>
              </a:rPr>
              <a:t>nodes</a:t>
            </a:r>
            <a:r>
              <a:rPr sz="2100" spc="-10" dirty="0">
                <a:solidFill>
                  <a:srgbClr val="333333"/>
                </a:solidFill>
                <a:latin typeface="Trebuchet MS"/>
                <a:cs typeface="Trebuchet MS"/>
              </a:rPr>
              <a:t> </a:t>
            </a:r>
            <a:r>
              <a:rPr sz="2100" dirty="0">
                <a:solidFill>
                  <a:srgbClr val="333333"/>
                </a:solidFill>
                <a:latin typeface="Trebuchet MS"/>
                <a:cs typeface="Trebuchet MS"/>
              </a:rPr>
              <a:t>are</a:t>
            </a:r>
            <a:r>
              <a:rPr sz="2100" spc="-15" dirty="0">
                <a:solidFill>
                  <a:srgbClr val="333333"/>
                </a:solidFill>
                <a:latin typeface="Trebuchet MS"/>
                <a:cs typeface="Trebuchet MS"/>
              </a:rPr>
              <a:t> </a:t>
            </a:r>
            <a:r>
              <a:rPr sz="2100" spc="65" dirty="0">
                <a:solidFill>
                  <a:srgbClr val="333333"/>
                </a:solidFill>
                <a:latin typeface="Trebuchet MS"/>
                <a:cs typeface="Trebuchet MS"/>
              </a:rPr>
              <a:t>needed</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60" dirty="0">
                <a:solidFill>
                  <a:srgbClr val="333333"/>
                </a:solidFill>
                <a:latin typeface="Trebuchet MS"/>
                <a:cs typeface="Trebuchet MS"/>
              </a:rPr>
              <a:t>handle</a:t>
            </a:r>
            <a:r>
              <a:rPr sz="2100" spc="-15" dirty="0">
                <a:solidFill>
                  <a:srgbClr val="333333"/>
                </a:solidFill>
                <a:latin typeface="Trebuchet MS"/>
                <a:cs typeface="Trebuchet MS"/>
              </a:rPr>
              <a:t> </a:t>
            </a:r>
            <a:r>
              <a:rPr sz="2100" spc="80" dirty="0">
                <a:solidFill>
                  <a:srgbClr val="ED2137"/>
                </a:solidFill>
                <a:latin typeface="Tahoma"/>
                <a:cs typeface="Tahoma"/>
              </a:rPr>
              <a:t>n</a:t>
            </a:r>
            <a:r>
              <a:rPr sz="2100" spc="-35" dirty="0">
                <a:solidFill>
                  <a:srgbClr val="ED2137"/>
                </a:solidFill>
                <a:latin typeface="Tahoma"/>
                <a:cs typeface="Tahoma"/>
              </a:rPr>
              <a:t> </a:t>
            </a:r>
            <a:r>
              <a:rPr sz="2100" spc="-10" dirty="0">
                <a:solidFill>
                  <a:srgbClr val="333333"/>
                </a:solidFill>
                <a:latin typeface="Trebuchet MS"/>
                <a:cs typeface="Trebuchet MS"/>
              </a:rPr>
              <a:t>failures </a:t>
            </a:r>
            <a:r>
              <a:rPr sz="2100" spc="-20" dirty="0">
                <a:solidFill>
                  <a:srgbClr val="333333"/>
                </a:solidFill>
                <a:latin typeface="Trebuchet MS"/>
                <a:cs typeface="Trebuchet MS"/>
              </a:rPr>
              <a:t>If</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control</a:t>
            </a:r>
            <a:r>
              <a:rPr sz="2100" spc="15" dirty="0">
                <a:solidFill>
                  <a:srgbClr val="333333"/>
                </a:solidFill>
                <a:latin typeface="Trebuchet MS"/>
                <a:cs typeface="Trebuchet MS"/>
              </a:rPr>
              <a:t> </a:t>
            </a:r>
            <a:r>
              <a:rPr sz="2100" dirty="0">
                <a:solidFill>
                  <a:srgbClr val="333333"/>
                </a:solidFill>
                <a:latin typeface="Trebuchet MS"/>
                <a:cs typeface="Trebuchet MS"/>
              </a:rPr>
              <a:t>plane</a:t>
            </a:r>
            <a:r>
              <a:rPr sz="2100" spc="20" dirty="0">
                <a:solidFill>
                  <a:srgbClr val="333333"/>
                </a:solidFill>
                <a:latin typeface="Trebuchet MS"/>
                <a:cs typeface="Trebuchet MS"/>
              </a:rPr>
              <a:t> </a:t>
            </a:r>
            <a:r>
              <a:rPr sz="2100" spc="-10" dirty="0">
                <a:solidFill>
                  <a:srgbClr val="333333"/>
                </a:solidFill>
                <a:latin typeface="Trebuchet MS"/>
                <a:cs typeface="Trebuchet MS"/>
              </a:rPr>
              <a:t>fails:</a:t>
            </a:r>
            <a:endParaRPr sz="2100" dirty="0">
              <a:latin typeface="Trebuchet MS"/>
              <a:cs typeface="Trebuchet MS"/>
            </a:endParaRPr>
          </a:p>
          <a:p>
            <a:pPr marL="393065" marR="869315">
              <a:lnSpc>
                <a:spcPts val="3750"/>
              </a:lnSpc>
              <a:spcBef>
                <a:spcPts val="45"/>
              </a:spcBef>
            </a:pPr>
            <a:r>
              <a:rPr sz="2100" spc="180" dirty="0">
                <a:solidFill>
                  <a:srgbClr val="333333"/>
                </a:solidFill>
                <a:latin typeface="Trebuchet MS"/>
                <a:cs typeface="Trebuchet MS"/>
              </a:rPr>
              <a:t>No</a:t>
            </a:r>
            <a:r>
              <a:rPr sz="2100" spc="-5" dirty="0">
                <a:solidFill>
                  <a:srgbClr val="333333"/>
                </a:solidFill>
                <a:latin typeface="Trebuchet MS"/>
                <a:cs typeface="Trebuchet MS"/>
              </a:rPr>
              <a:t> </a:t>
            </a:r>
            <a:r>
              <a:rPr sz="2100" spc="10" dirty="0">
                <a:solidFill>
                  <a:srgbClr val="333333"/>
                </a:solidFill>
                <a:latin typeface="Trebuchet MS"/>
                <a:cs typeface="Trebuchet MS"/>
              </a:rPr>
              <a:t>updates/modifications</a:t>
            </a:r>
            <a:r>
              <a:rPr sz="2100" dirty="0">
                <a:solidFill>
                  <a:srgbClr val="333333"/>
                </a:solidFill>
                <a:latin typeface="Trebuchet MS"/>
                <a:cs typeface="Trebuchet MS"/>
              </a:rPr>
              <a:t> </a:t>
            </a:r>
            <a:r>
              <a:rPr sz="2100" spc="50" dirty="0">
                <a:solidFill>
                  <a:srgbClr val="333333"/>
                </a:solidFill>
                <a:latin typeface="Trebuchet MS"/>
                <a:cs typeface="Trebuchet MS"/>
              </a:rPr>
              <a:t>can</a:t>
            </a:r>
            <a:r>
              <a:rPr sz="2100" dirty="0">
                <a:solidFill>
                  <a:srgbClr val="333333"/>
                </a:solidFill>
                <a:latin typeface="Trebuchet MS"/>
                <a:cs typeface="Trebuchet MS"/>
              </a:rPr>
              <a:t> </a:t>
            </a:r>
            <a:r>
              <a:rPr sz="2100" spc="55" dirty="0">
                <a:solidFill>
                  <a:srgbClr val="333333"/>
                </a:solidFill>
                <a:latin typeface="Trebuchet MS"/>
                <a:cs typeface="Trebuchet MS"/>
              </a:rPr>
              <a:t>be</a:t>
            </a:r>
            <a:r>
              <a:rPr sz="2100" spc="-5" dirty="0">
                <a:solidFill>
                  <a:srgbClr val="333333"/>
                </a:solidFill>
                <a:latin typeface="Trebuchet MS"/>
                <a:cs typeface="Trebuchet MS"/>
              </a:rPr>
              <a:t> </a:t>
            </a:r>
            <a:r>
              <a:rPr sz="2100" spc="10" dirty="0">
                <a:solidFill>
                  <a:srgbClr val="333333"/>
                </a:solidFill>
                <a:latin typeface="Trebuchet MS"/>
                <a:cs typeface="Trebuchet MS"/>
              </a:rPr>
              <a:t>applied</a:t>
            </a:r>
            <a:r>
              <a:rPr sz="2100" dirty="0">
                <a:solidFill>
                  <a:srgbClr val="333333"/>
                </a:solidFill>
                <a:latin typeface="Trebuchet MS"/>
                <a:cs typeface="Trebuchet MS"/>
              </a:rPr>
              <a:t> </a:t>
            </a:r>
            <a:r>
              <a:rPr sz="2100" spc="10" dirty="0">
                <a:solidFill>
                  <a:srgbClr val="333333"/>
                </a:solidFill>
                <a:latin typeface="Trebuchet MS"/>
                <a:cs typeface="Trebuchet MS"/>
              </a:rPr>
              <a:t>to</a:t>
            </a:r>
            <a:r>
              <a:rPr sz="2100" dirty="0">
                <a:solidFill>
                  <a:srgbClr val="333333"/>
                </a:solidFill>
                <a:latin typeface="Trebuchet MS"/>
                <a:cs typeface="Trebuchet MS"/>
              </a:rPr>
              <a:t> </a:t>
            </a:r>
            <a:r>
              <a:rPr sz="2100" spc="10" dirty="0">
                <a:solidFill>
                  <a:srgbClr val="333333"/>
                </a:solidFill>
                <a:latin typeface="Trebuchet MS"/>
                <a:cs typeface="Trebuchet MS"/>
              </a:rPr>
              <a:t>existing</a:t>
            </a:r>
            <a:r>
              <a:rPr sz="2100" spc="-5" dirty="0">
                <a:solidFill>
                  <a:srgbClr val="333333"/>
                </a:solidFill>
                <a:latin typeface="Trebuchet MS"/>
                <a:cs typeface="Trebuchet MS"/>
              </a:rPr>
              <a:t> </a:t>
            </a:r>
            <a:r>
              <a:rPr sz="2100" spc="60" dirty="0">
                <a:solidFill>
                  <a:srgbClr val="333333"/>
                </a:solidFill>
                <a:latin typeface="Trebuchet MS"/>
                <a:cs typeface="Trebuchet MS"/>
              </a:rPr>
              <a:t>workloads</a:t>
            </a:r>
            <a:r>
              <a:rPr sz="2100" dirty="0">
                <a:solidFill>
                  <a:srgbClr val="333333"/>
                </a:solidFill>
                <a:latin typeface="Trebuchet MS"/>
                <a:cs typeface="Trebuchet MS"/>
              </a:rPr>
              <a:t> </a:t>
            </a:r>
            <a:r>
              <a:rPr sz="2100" spc="100" dirty="0">
                <a:solidFill>
                  <a:srgbClr val="333333"/>
                </a:solidFill>
                <a:latin typeface="Trebuchet MS"/>
                <a:cs typeface="Trebuchet MS"/>
              </a:rPr>
              <a:t>and</a:t>
            </a:r>
            <a:r>
              <a:rPr sz="2100" dirty="0">
                <a:solidFill>
                  <a:srgbClr val="333333"/>
                </a:solidFill>
                <a:latin typeface="Trebuchet MS"/>
                <a:cs typeface="Trebuchet MS"/>
              </a:rPr>
              <a:t> </a:t>
            </a:r>
            <a:r>
              <a:rPr sz="2100" spc="-10" dirty="0">
                <a:solidFill>
                  <a:srgbClr val="333333"/>
                </a:solidFill>
                <a:latin typeface="Trebuchet MS"/>
                <a:cs typeface="Trebuchet MS"/>
              </a:rPr>
              <a:t>configurations </a:t>
            </a:r>
            <a:r>
              <a:rPr sz="2100" spc="75" dirty="0">
                <a:solidFill>
                  <a:srgbClr val="333333"/>
                </a:solidFill>
                <a:latin typeface="Trebuchet MS"/>
                <a:cs typeface="Trebuchet MS"/>
              </a:rPr>
              <a:t>Workloads</a:t>
            </a:r>
            <a:r>
              <a:rPr sz="2100" spc="-65" dirty="0">
                <a:solidFill>
                  <a:srgbClr val="333333"/>
                </a:solidFill>
                <a:latin typeface="Trebuchet MS"/>
                <a:cs typeface="Trebuchet MS"/>
              </a:rPr>
              <a:t> </a:t>
            </a:r>
            <a:r>
              <a:rPr sz="2100" dirty="0">
                <a:solidFill>
                  <a:srgbClr val="333333"/>
                </a:solidFill>
                <a:latin typeface="Trebuchet MS"/>
                <a:cs typeface="Trebuchet MS"/>
              </a:rPr>
              <a:t>are</a:t>
            </a:r>
            <a:r>
              <a:rPr sz="2100" spc="-65" dirty="0">
                <a:solidFill>
                  <a:srgbClr val="333333"/>
                </a:solidFill>
                <a:latin typeface="Trebuchet MS"/>
                <a:cs typeface="Trebuchet MS"/>
              </a:rPr>
              <a:t> </a:t>
            </a:r>
            <a:r>
              <a:rPr sz="2100" spc="60" dirty="0">
                <a:solidFill>
                  <a:srgbClr val="333333"/>
                </a:solidFill>
                <a:latin typeface="Trebuchet MS"/>
                <a:cs typeface="Trebuchet MS"/>
              </a:rPr>
              <a:t>not</a:t>
            </a:r>
            <a:r>
              <a:rPr sz="2100" spc="-65" dirty="0">
                <a:solidFill>
                  <a:srgbClr val="333333"/>
                </a:solidFill>
                <a:latin typeface="Trebuchet MS"/>
                <a:cs typeface="Trebuchet MS"/>
              </a:rPr>
              <a:t> </a:t>
            </a:r>
            <a:r>
              <a:rPr sz="2100" spc="95" dirty="0">
                <a:solidFill>
                  <a:srgbClr val="333333"/>
                </a:solidFill>
                <a:latin typeface="Trebuchet MS"/>
                <a:cs typeface="Trebuchet MS"/>
              </a:rPr>
              <a:t>moved</a:t>
            </a:r>
            <a:r>
              <a:rPr sz="2100" spc="-65" dirty="0">
                <a:solidFill>
                  <a:srgbClr val="333333"/>
                </a:solidFill>
                <a:latin typeface="Trebuchet MS"/>
                <a:cs typeface="Trebuchet MS"/>
              </a:rPr>
              <a:t> </a:t>
            </a:r>
            <a:r>
              <a:rPr sz="2100" spc="85" dirty="0">
                <a:solidFill>
                  <a:srgbClr val="333333"/>
                </a:solidFill>
                <a:latin typeface="Trebuchet MS"/>
                <a:cs typeface="Trebuchet MS"/>
              </a:rPr>
              <a:t>when</a:t>
            </a:r>
            <a:r>
              <a:rPr sz="2100" spc="-65"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50" dirty="0">
                <a:solidFill>
                  <a:srgbClr val="333333"/>
                </a:solidFill>
                <a:latin typeface="Trebuchet MS"/>
                <a:cs typeface="Trebuchet MS"/>
              </a:rPr>
              <a:t>worker</a:t>
            </a:r>
            <a:r>
              <a:rPr sz="2100" spc="-65" dirty="0">
                <a:solidFill>
                  <a:srgbClr val="333333"/>
                </a:solidFill>
                <a:latin typeface="Trebuchet MS"/>
                <a:cs typeface="Trebuchet MS"/>
              </a:rPr>
              <a:t> </a:t>
            </a:r>
            <a:r>
              <a:rPr sz="2100" spc="100" dirty="0">
                <a:solidFill>
                  <a:srgbClr val="333333"/>
                </a:solidFill>
                <a:latin typeface="Trebuchet MS"/>
                <a:cs typeface="Trebuchet MS"/>
              </a:rPr>
              <a:t>node</a:t>
            </a:r>
            <a:r>
              <a:rPr sz="2100" spc="-65" dirty="0">
                <a:solidFill>
                  <a:srgbClr val="333333"/>
                </a:solidFill>
                <a:latin typeface="Trebuchet MS"/>
                <a:cs typeface="Trebuchet MS"/>
              </a:rPr>
              <a:t> </a:t>
            </a:r>
            <a:r>
              <a:rPr sz="2100" spc="-10" dirty="0">
                <a:solidFill>
                  <a:srgbClr val="333333"/>
                </a:solidFill>
                <a:latin typeface="Trebuchet MS"/>
                <a:cs typeface="Trebuchet MS"/>
              </a:rPr>
              <a:t>fails</a:t>
            </a:r>
            <a:endParaRPr sz="2100" dirty="0">
              <a:latin typeface="Trebuchet MS"/>
              <a:cs typeface="Trebuchet MS"/>
            </a:endParaRPr>
          </a:p>
          <a:p>
            <a:pPr marL="12700">
              <a:lnSpc>
                <a:spcPct val="100000"/>
              </a:lnSpc>
              <a:spcBef>
                <a:spcPts val="900"/>
              </a:spcBef>
            </a:pPr>
            <a:r>
              <a:rPr sz="2100" spc="-20" dirty="0">
                <a:solidFill>
                  <a:srgbClr val="333333"/>
                </a:solidFill>
                <a:latin typeface="Trebuchet MS"/>
                <a:cs typeface="Trebuchet MS"/>
              </a:rPr>
              <a:t>But:</a:t>
            </a:r>
            <a:endParaRPr sz="2100" dirty="0">
              <a:latin typeface="Trebuchet MS"/>
              <a:cs typeface="Trebuchet MS"/>
            </a:endParaRPr>
          </a:p>
          <a:p>
            <a:pPr marL="393065">
              <a:lnSpc>
                <a:spcPct val="100000"/>
              </a:lnSpc>
              <a:spcBef>
                <a:spcPts val="1305"/>
              </a:spcBef>
            </a:pPr>
            <a:r>
              <a:rPr sz="2100" spc="75" dirty="0">
                <a:solidFill>
                  <a:srgbClr val="333333"/>
                </a:solidFill>
                <a:latin typeface="Trebuchet MS"/>
                <a:cs typeface="Trebuchet MS"/>
              </a:rPr>
              <a:t>Workloads</a:t>
            </a:r>
            <a:r>
              <a:rPr sz="2100" spc="-90" dirty="0">
                <a:solidFill>
                  <a:srgbClr val="333333"/>
                </a:solidFill>
                <a:latin typeface="Trebuchet MS"/>
                <a:cs typeface="Trebuchet MS"/>
              </a:rPr>
              <a:t> </a:t>
            </a:r>
            <a:r>
              <a:rPr sz="2100" spc="55" dirty="0">
                <a:solidFill>
                  <a:srgbClr val="333333"/>
                </a:solidFill>
                <a:latin typeface="Trebuchet MS"/>
                <a:cs typeface="Trebuchet MS"/>
              </a:rPr>
              <a:t>stays</a:t>
            </a:r>
            <a:r>
              <a:rPr sz="2100" spc="-85" dirty="0">
                <a:solidFill>
                  <a:srgbClr val="333333"/>
                </a:solidFill>
                <a:latin typeface="Trebuchet MS"/>
                <a:cs typeface="Trebuchet MS"/>
              </a:rPr>
              <a:t> </a:t>
            </a:r>
            <a:r>
              <a:rPr sz="2100" spc="-10" dirty="0">
                <a:solidFill>
                  <a:srgbClr val="333333"/>
                </a:solidFill>
                <a:latin typeface="Trebuchet MS"/>
                <a:cs typeface="Trebuchet MS"/>
              </a:rPr>
              <a:t>online</a:t>
            </a:r>
            <a:endParaRPr sz="2100" dirty="0">
              <a:latin typeface="Trebuchet MS"/>
              <a:cs typeface="Trebuchet MS"/>
            </a:endParaRPr>
          </a:p>
          <a:p>
            <a:pPr marL="393065" marR="5080">
              <a:lnSpc>
                <a:spcPts val="2100"/>
              </a:lnSpc>
              <a:spcBef>
                <a:spcPts val="1650"/>
              </a:spcBef>
            </a:pPr>
            <a:r>
              <a:rPr sz="2100" spc="60" dirty="0">
                <a:solidFill>
                  <a:srgbClr val="333333"/>
                </a:solidFill>
                <a:latin typeface="Trebuchet MS"/>
                <a:cs typeface="Trebuchet MS"/>
              </a:rPr>
              <a:t>Containers</a:t>
            </a:r>
            <a:r>
              <a:rPr sz="2100" spc="-50" dirty="0">
                <a:solidFill>
                  <a:srgbClr val="333333"/>
                </a:solidFill>
                <a:latin typeface="Trebuchet MS"/>
                <a:cs typeface="Trebuchet MS"/>
              </a:rPr>
              <a:t> </a:t>
            </a:r>
            <a:r>
              <a:rPr sz="2100" spc="50" dirty="0">
                <a:solidFill>
                  <a:srgbClr val="333333"/>
                </a:solidFill>
                <a:latin typeface="Trebuchet MS"/>
                <a:cs typeface="Trebuchet MS"/>
              </a:rPr>
              <a:t>can</a:t>
            </a:r>
            <a:r>
              <a:rPr sz="2100" spc="-45" dirty="0">
                <a:solidFill>
                  <a:srgbClr val="333333"/>
                </a:solidFill>
                <a:latin typeface="Trebuchet MS"/>
                <a:cs typeface="Trebuchet MS"/>
              </a:rPr>
              <a:t> </a:t>
            </a:r>
            <a:r>
              <a:rPr sz="2100" spc="55" dirty="0">
                <a:solidFill>
                  <a:srgbClr val="333333"/>
                </a:solidFill>
                <a:latin typeface="Trebuchet MS"/>
                <a:cs typeface="Trebuchet MS"/>
              </a:rPr>
              <a:t>be</a:t>
            </a:r>
            <a:r>
              <a:rPr sz="2100" spc="-50" dirty="0">
                <a:solidFill>
                  <a:srgbClr val="333333"/>
                </a:solidFill>
                <a:latin typeface="Trebuchet MS"/>
                <a:cs typeface="Trebuchet MS"/>
              </a:rPr>
              <a:t> </a:t>
            </a:r>
            <a:r>
              <a:rPr sz="2100" dirty="0">
                <a:solidFill>
                  <a:srgbClr val="333333"/>
                </a:solidFill>
                <a:latin typeface="Trebuchet MS"/>
                <a:cs typeface="Trebuchet MS"/>
              </a:rPr>
              <a:t>restarted</a:t>
            </a:r>
            <a:r>
              <a:rPr sz="2100" spc="-45" dirty="0">
                <a:solidFill>
                  <a:srgbClr val="333333"/>
                </a:solidFill>
                <a:latin typeface="Trebuchet MS"/>
                <a:cs typeface="Trebuchet MS"/>
              </a:rPr>
              <a:t> </a:t>
            </a:r>
            <a:r>
              <a:rPr sz="2100" spc="55" dirty="0">
                <a:solidFill>
                  <a:srgbClr val="333333"/>
                </a:solidFill>
                <a:latin typeface="Trebuchet MS"/>
                <a:cs typeface="Trebuchet MS"/>
              </a:rPr>
              <a:t>by</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333333"/>
                </a:solidFill>
                <a:latin typeface="Trebuchet MS"/>
                <a:cs typeface="Trebuchet MS"/>
              </a:rPr>
              <a:t>kubelet</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105" dirty="0">
                <a:solidFill>
                  <a:srgbClr val="333333"/>
                </a:solidFill>
                <a:latin typeface="Trebuchet MS"/>
                <a:cs typeface="Trebuchet MS"/>
              </a:rPr>
              <a:t>same</a:t>
            </a:r>
            <a:r>
              <a:rPr sz="2100" spc="-50" dirty="0">
                <a:solidFill>
                  <a:srgbClr val="333333"/>
                </a:solidFill>
                <a:latin typeface="Trebuchet MS"/>
                <a:cs typeface="Trebuchet MS"/>
              </a:rPr>
              <a:t> </a:t>
            </a:r>
            <a:r>
              <a:rPr sz="2100" spc="100" dirty="0">
                <a:solidFill>
                  <a:srgbClr val="333333"/>
                </a:solidFill>
                <a:latin typeface="Trebuchet MS"/>
                <a:cs typeface="Trebuchet MS"/>
              </a:rPr>
              <a:t>node</a:t>
            </a:r>
            <a:r>
              <a:rPr sz="2100" spc="-45" dirty="0">
                <a:solidFill>
                  <a:srgbClr val="333333"/>
                </a:solidFill>
                <a:latin typeface="Trebuchet MS"/>
                <a:cs typeface="Trebuchet MS"/>
              </a:rPr>
              <a:t> </a:t>
            </a:r>
            <a:r>
              <a:rPr sz="2100" spc="-80" dirty="0">
                <a:solidFill>
                  <a:srgbClr val="333333"/>
                </a:solidFill>
                <a:latin typeface="Trebuchet MS"/>
                <a:cs typeface="Trebuchet MS"/>
              </a:rPr>
              <a:t>if</a:t>
            </a:r>
            <a:r>
              <a:rPr sz="2100" spc="-45" dirty="0">
                <a:solidFill>
                  <a:srgbClr val="333333"/>
                </a:solidFill>
                <a:latin typeface="Trebuchet MS"/>
                <a:cs typeface="Trebuchet MS"/>
              </a:rPr>
              <a:t> </a:t>
            </a:r>
            <a:r>
              <a:rPr sz="2100" spc="50" dirty="0">
                <a:solidFill>
                  <a:srgbClr val="333333"/>
                </a:solidFill>
                <a:latin typeface="Trebuchet MS"/>
                <a:cs typeface="Trebuchet MS"/>
              </a:rPr>
              <a:t>required</a:t>
            </a:r>
            <a:r>
              <a:rPr sz="2100" spc="-50" dirty="0">
                <a:solidFill>
                  <a:srgbClr val="333333"/>
                </a:solidFill>
                <a:latin typeface="Trebuchet MS"/>
                <a:cs typeface="Trebuchet MS"/>
              </a:rPr>
              <a:t> </a:t>
            </a:r>
            <a:r>
              <a:rPr sz="2100" spc="65" dirty="0">
                <a:solidFill>
                  <a:srgbClr val="333333"/>
                </a:solidFill>
                <a:latin typeface="Trebuchet MS"/>
                <a:cs typeface="Trebuchet MS"/>
              </a:rPr>
              <a:t>because</a:t>
            </a:r>
            <a:r>
              <a:rPr sz="2100" spc="-45" dirty="0">
                <a:solidFill>
                  <a:srgbClr val="333333"/>
                </a:solidFill>
                <a:latin typeface="Trebuchet MS"/>
                <a:cs typeface="Trebuchet MS"/>
              </a:rPr>
              <a:t> </a:t>
            </a:r>
            <a:r>
              <a:rPr sz="2100" spc="-95" dirty="0">
                <a:solidFill>
                  <a:srgbClr val="333333"/>
                </a:solidFill>
                <a:latin typeface="Trebuchet MS"/>
                <a:cs typeface="Trebuchet MS"/>
              </a:rPr>
              <a:t>it</a:t>
            </a:r>
            <a:r>
              <a:rPr sz="2100" spc="-50"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25" dirty="0">
                <a:solidFill>
                  <a:srgbClr val="333333"/>
                </a:solidFill>
                <a:latin typeface="Trebuchet MS"/>
                <a:cs typeface="Trebuchet MS"/>
              </a:rPr>
              <a:t>not </a:t>
            </a:r>
            <a:r>
              <a:rPr sz="2100" spc="95" dirty="0">
                <a:solidFill>
                  <a:srgbClr val="333333"/>
                </a:solidFill>
                <a:latin typeface="Trebuchet MS"/>
                <a:cs typeface="Trebuchet MS"/>
              </a:rPr>
              <a:t>managed</a:t>
            </a:r>
            <a:r>
              <a:rPr sz="2100" spc="-90" dirty="0">
                <a:solidFill>
                  <a:srgbClr val="333333"/>
                </a:solidFill>
                <a:latin typeface="Trebuchet MS"/>
                <a:cs typeface="Trebuchet MS"/>
              </a:rPr>
              <a:t> </a:t>
            </a:r>
            <a:r>
              <a:rPr sz="2100" spc="55" dirty="0">
                <a:solidFill>
                  <a:srgbClr val="333333"/>
                </a:solidFill>
                <a:latin typeface="Trebuchet MS"/>
                <a:cs typeface="Trebuchet MS"/>
              </a:rPr>
              <a:t>by</a:t>
            </a:r>
            <a:r>
              <a:rPr sz="2100" spc="-85" dirty="0">
                <a:solidFill>
                  <a:srgbClr val="333333"/>
                </a:solidFill>
                <a:latin typeface="Trebuchet MS"/>
                <a:cs typeface="Trebuchet MS"/>
              </a:rPr>
              <a:t> </a:t>
            </a:r>
            <a:r>
              <a:rPr sz="2100" spc="65" dirty="0">
                <a:solidFill>
                  <a:srgbClr val="333333"/>
                </a:solidFill>
                <a:latin typeface="Trebuchet MS"/>
                <a:cs typeface="Trebuchet MS"/>
              </a:rPr>
              <a:t>a</a:t>
            </a:r>
            <a:r>
              <a:rPr sz="2100" spc="-85" dirty="0">
                <a:solidFill>
                  <a:srgbClr val="333333"/>
                </a:solidFill>
                <a:latin typeface="Trebuchet MS"/>
                <a:cs typeface="Trebuchet MS"/>
              </a:rPr>
              <a:t> </a:t>
            </a:r>
            <a:r>
              <a:rPr sz="2100" spc="-10" dirty="0">
                <a:solidFill>
                  <a:srgbClr val="333333"/>
                </a:solidFill>
                <a:latin typeface="Trebuchet MS"/>
                <a:cs typeface="Trebuchet MS"/>
              </a:rPr>
              <a:t>controller</a:t>
            </a:r>
            <a:endParaRPr sz="2100" dirty="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901700" y="1967152"/>
            <a:ext cx="827503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3" name="Text 1"/>
          <p:cNvSpPr/>
          <p:nvPr/>
        </p:nvSpPr>
        <p:spPr>
          <a:xfrm>
            <a:off x="901700" y="3387328"/>
            <a:ext cx="827503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4" name="Text 2"/>
          <p:cNvSpPr/>
          <p:nvPr/>
        </p:nvSpPr>
        <p:spPr>
          <a:xfrm>
            <a:off x="901700" y="4807505"/>
            <a:ext cx="827503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5" name="Text 3"/>
          <p:cNvSpPr/>
          <p:nvPr/>
        </p:nvSpPr>
        <p:spPr>
          <a:xfrm>
            <a:off x="901700" y="6227683"/>
            <a:ext cx="8275035"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6" name="Text 4"/>
          <p:cNvSpPr/>
          <p:nvPr/>
        </p:nvSpPr>
        <p:spPr>
          <a:xfrm>
            <a:off x="901701" y="907653"/>
            <a:ext cx="7926060" cy="608648"/>
          </a:xfrm>
          <a:prstGeom prst="rect">
            <a:avLst/>
          </a:prstGeom>
          <a:noFill/>
          <a:ln/>
        </p:spPr>
        <p:txBody>
          <a:bodyPr wrap="square" lIns="0" tIns="0" rIns="0" bIns="0" rtlCol="0" anchor="t"/>
          <a:lstStyle/>
          <a:p>
            <a:pPr algn="l" defTabSz="1352580" rtl="0">
              <a:lnSpc>
                <a:spcPts val="6390"/>
              </a:lnSpc>
            </a:pPr>
            <a:r>
              <a:rPr lang="en-US" sz="3994" b="1" kern="1200" dirty="0">
                <a:solidFill>
                  <a:srgbClr val="38BDF8"/>
                </a:solidFill>
                <a:latin typeface="Arial" pitchFamily="34" charset="0"/>
                <a:ea typeface="Arial" pitchFamily="34" charset="-122"/>
                <a:cs typeface="Arial" pitchFamily="34" charset="-120"/>
              </a:rPr>
              <a:t>Carte 2 : Votre niveau en Docker</a:t>
            </a:r>
            <a:endParaRPr lang="en-US" sz="3994" kern="1200" dirty="0">
              <a:solidFill>
                <a:prstClr val="black"/>
              </a:solidFill>
              <a:latin typeface="Calibri" panose="020F0502020204030204"/>
              <a:ea typeface="+mn-ea"/>
              <a:cs typeface="+mn-cs"/>
            </a:endParaRPr>
          </a:p>
        </p:txBody>
      </p:sp>
      <p:sp>
        <p:nvSpPr>
          <p:cNvPr id="7" name="Text 5"/>
          <p:cNvSpPr/>
          <p:nvPr/>
        </p:nvSpPr>
        <p:spPr>
          <a:xfrm>
            <a:off x="1239837" y="2305289"/>
            <a:ext cx="775073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A.</a:t>
            </a:r>
            <a:endParaRPr lang="en-US" sz="1775" kern="1200" dirty="0">
              <a:solidFill>
                <a:prstClr val="black"/>
              </a:solidFill>
              <a:latin typeface="Calibri" panose="020F0502020204030204"/>
              <a:ea typeface="+mn-ea"/>
              <a:cs typeface="+mn-cs"/>
            </a:endParaRPr>
          </a:p>
        </p:txBody>
      </p:sp>
      <p:sp>
        <p:nvSpPr>
          <p:cNvPr id="8" name="Text 6"/>
          <p:cNvSpPr/>
          <p:nvPr/>
        </p:nvSpPr>
        <p:spPr>
          <a:xfrm>
            <a:off x="1239837" y="2564527"/>
            <a:ext cx="775073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Je construis, tag et pousse mes images les yeux fermés.</a:t>
            </a:r>
            <a:endParaRPr lang="en-US" sz="1775" kern="1200" dirty="0">
              <a:solidFill>
                <a:prstClr val="black"/>
              </a:solidFill>
              <a:latin typeface="Calibri" panose="020F0502020204030204"/>
              <a:ea typeface="+mn-ea"/>
              <a:cs typeface="+mn-cs"/>
            </a:endParaRPr>
          </a:p>
        </p:txBody>
      </p:sp>
      <p:sp>
        <p:nvSpPr>
          <p:cNvPr id="9" name="Text 7"/>
          <p:cNvSpPr/>
          <p:nvPr/>
        </p:nvSpPr>
        <p:spPr>
          <a:xfrm>
            <a:off x="1239837" y="3725466"/>
            <a:ext cx="775073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B.</a:t>
            </a:r>
            <a:endParaRPr lang="en-US" sz="1775" kern="1200" dirty="0">
              <a:solidFill>
                <a:prstClr val="black"/>
              </a:solidFill>
              <a:latin typeface="Calibri" panose="020F0502020204030204"/>
              <a:ea typeface="+mn-ea"/>
              <a:cs typeface="+mn-cs"/>
            </a:endParaRPr>
          </a:p>
        </p:txBody>
      </p:sp>
      <p:sp>
        <p:nvSpPr>
          <p:cNvPr id="10" name="Text 8"/>
          <p:cNvSpPr/>
          <p:nvPr/>
        </p:nvSpPr>
        <p:spPr>
          <a:xfrm>
            <a:off x="1239837" y="3984704"/>
            <a:ext cx="775073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Je sais lancer des containers, mais j'hésite encore sur les bonnes pratiques.</a:t>
            </a:r>
            <a:endParaRPr lang="en-US" sz="1775" kern="1200" dirty="0">
              <a:solidFill>
                <a:prstClr val="black"/>
              </a:solidFill>
              <a:latin typeface="Calibri" panose="020F0502020204030204"/>
              <a:ea typeface="+mn-ea"/>
              <a:cs typeface="+mn-cs"/>
            </a:endParaRPr>
          </a:p>
        </p:txBody>
      </p:sp>
      <p:sp>
        <p:nvSpPr>
          <p:cNvPr id="11" name="Text 9"/>
          <p:cNvSpPr/>
          <p:nvPr/>
        </p:nvSpPr>
        <p:spPr>
          <a:xfrm>
            <a:off x="1239837" y="5145643"/>
            <a:ext cx="775073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C.</a:t>
            </a:r>
            <a:endParaRPr lang="en-US" sz="1775" kern="1200" dirty="0">
              <a:solidFill>
                <a:prstClr val="black"/>
              </a:solidFill>
              <a:latin typeface="Calibri" panose="020F0502020204030204"/>
              <a:ea typeface="+mn-ea"/>
              <a:cs typeface="+mn-cs"/>
            </a:endParaRPr>
          </a:p>
        </p:txBody>
      </p:sp>
      <p:sp>
        <p:nvSpPr>
          <p:cNvPr id="12" name="Text 10"/>
          <p:cNvSpPr/>
          <p:nvPr/>
        </p:nvSpPr>
        <p:spPr>
          <a:xfrm>
            <a:off x="1239837" y="5404883"/>
            <a:ext cx="775073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J'ai déjà tapé docker run une ou deux fois.</a:t>
            </a:r>
            <a:endParaRPr lang="en-US" sz="1775" kern="1200" dirty="0">
              <a:solidFill>
                <a:prstClr val="black"/>
              </a:solidFill>
              <a:latin typeface="Calibri" panose="020F0502020204030204"/>
              <a:ea typeface="+mn-ea"/>
              <a:cs typeface="+mn-cs"/>
            </a:endParaRPr>
          </a:p>
        </p:txBody>
      </p:sp>
      <p:sp>
        <p:nvSpPr>
          <p:cNvPr id="13" name="Text 11"/>
          <p:cNvSpPr/>
          <p:nvPr/>
        </p:nvSpPr>
        <p:spPr>
          <a:xfrm>
            <a:off x="1239837" y="6565821"/>
            <a:ext cx="775073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D.</a:t>
            </a:r>
            <a:endParaRPr lang="en-US" sz="1775" kern="1200" dirty="0">
              <a:solidFill>
                <a:prstClr val="black"/>
              </a:solidFill>
              <a:latin typeface="Calibri" panose="020F0502020204030204"/>
              <a:ea typeface="+mn-ea"/>
              <a:cs typeface="+mn-cs"/>
            </a:endParaRPr>
          </a:p>
        </p:txBody>
      </p:sp>
      <p:sp>
        <p:nvSpPr>
          <p:cNvPr id="14" name="Text 12"/>
          <p:cNvSpPr/>
          <p:nvPr/>
        </p:nvSpPr>
        <p:spPr>
          <a:xfrm>
            <a:off x="1239837" y="6825059"/>
            <a:ext cx="775073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Docker ? Je confonds encore avec une baleine.</a:t>
            </a:r>
            <a:endParaRPr lang="en-US" sz="1775" kern="1200" dirty="0">
              <a:solidFill>
                <a:prstClr val="black"/>
              </a:solidFill>
              <a:latin typeface="Calibri" panose="020F0502020204030204"/>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2623820" cy="558800"/>
          </a:xfrm>
          <a:prstGeom prst="rect">
            <a:avLst/>
          </a:prstGeom>
        </p:spPr>
        <p:txBody>
          <a:bodyPr vert="horz" wrap="square" lIns="0" tIns="12700" rIns="0" bIns="0" rtlCol="0">
            <a:spAutoFit/>
          </a:bodyPr>
          <a:lstStyle/>
          <a:p>
            <a:pPr marL="12700">
              <a:lnSpc>
                <a:spcPct val="100000"/>
              </a:lnSpc>
              <a:spcBef>
                <a:spcPts val="100"/>
              </a:spcBef>
            </a:pPr>
            <a:r>
              <a:rPr dirty="0"/>
              <a:t>API</a:t>
            </a:r>
            <a:r>
              <a:rPr spc="-20" dirty="0"/>
              <a:t> </a:t>
            </a:r>
            <a:r>
              <a:rPr spc="-120" dirty="0"/>
              <a:t>SERVER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00299"/>
            <a:ext cx="95250" cy="95249"/>
          </a:xfrm>
          <a:prstGeom prst="rect">
            <a:avLst/>
          </a:prstGeom>
        </p:spPr>
      </p:pic>
      <p:pic>
        <p:nvPicPr>
          <p:cNvPr id="5" name="object 5"/>
          <p:cNvPicPr/>
          <p:nvPr/>
        </p:nvPicPr>
        <p:blipFill>
          <a:blip r:embed="rId2" cstate="print"/>
          <a:stretch>
            <a:fillRect/>
          </a:stretch>
        </p:blipFill>
        <p:spPr>
          <a:xfrm>
            <a:off x="933449" y="2876549"/>
            <a:ext cx="95250" cy="95249"/>
          </a:xfrm>
          <a:prstGeom prst="rect">
            <a:avLst/>
          </a:prstGeom>
        </p:spPr>
      </p:pic>
      <p:pic>
        <p:nvPicPr>
          <p:cNvPr id="6" name="object 6"/>
          <p:cNvPicPr/>
          <p:nvPr/>
        </p:nvPicPr>
        <p:blipFill>
          <a:blip r:embed="rId3" cstate="print"/>
          <a:stretch>
            <a:fillRect/>
          </a:stretch>
        </p:blipFill>
        <p:spPr>
          <a:xfrm>
            <a:off x="1309687" y="3357562"/>
            <a:ext cx="104775" cy="104774"/>
          </a:xfrm>
          <a:prstGeom prst="rect">
            <a:avLst/>
          </a:prstGeom>
        </p:spPr>
      </p:pic>
      <p:pic>
        <p:nvPicPr>
          <p:cNvPr id="7" name="object 7"/>
          <p:cNvPicPr/>
          <p:nvPr/>
        </p:nvPicPr>
        <p:blipFill>
          <a:blip r:embed="rId3" cstate="print"/>
          <a:stretch>
            <a:fillRect/>
          </a:stretch>
        </p:blipFill>
        <p:spPr>
          <a:xfrm>
            <a:off x="1309687" y="3833812"/>
            <a:ext cx="104775" cy="104774"/>
          </a:xfrm>
          <a:prstGeom prst="rect">
            <a:avLst/>
          </a:prstGeom>
        </p:spPr>
      </p:pic>
      <p:pic>
        <p:nvPicPr>
          <p:cNvPr id="8" name="object 8"/>
          <p:cNvPicPr/>
          <p:nvPr/>
        </p:nvPicPr>
        <p:blipFill>
          <a:blip r:embed="rId3" cstate="print"/>
          <a:stretch>
            <a:fillRect/>
          </a:stretch>
        </p:blipFill>
        <p:spPr>
          <a:xfrm>
            <a:off x="1309687" y="4310062"/>
            <a:ext cx="104775" cy="104774"/>
          </a:xfrm>
          <a:prstGeom prst="rect">
            <a:avLst/>
          </a:prstGeom>
        </p:spPr>
      </p:pic>
      <p:sp>
        <p:nvSpPr>
          <p:cNvPr id="9" name="object 9"/>
          <p:cNvSpPr txBox="1"/>
          <p:nvPr/>
        </p:nvSpPr>
        <p:spPr>
          <a:xfrm>
            <a:off x="1177924" y="1511300"/>
            <a:ext cx="6522720" cy="3012440"/>
          </a:xfrm>
          <a:prstGeom prst="rect">
            <a:avLst/>
          </a:prstGeom>
        </p:spPr>
        <p:txBody>
          <a:bodyPr vert="horz" wrap="square" lIns="0" tIns="66040" rIns="0" bIns="0" rtlCol="0">
            <a:spAutoFit/>
          </a:bodyPr>
          <a:lstStyle/>
          <a:p>
            <a:pPr marL="12700" marR="215900">
              <a:lnSpc>
                <a:spcPts val="2100"/>
              </a:lnSpc>
              <a:spcBef>
                <a:spcPts val="520"/>
              </a:spcBef>
            </a:pP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50" dirty="0">
                <a:solidFill>
                  <a:srgbClr val="333333"/>
                </a:solidFill>
                <a:latin typeface="Trebuchet MS"/>
                <a:cs typeface="Trebuchet MS"/>
              </a:rPr>
              <a:t>API</a:t>
            </a:r>
            <a:r>
              <a:rPr sz="2100" spc="10" dirty="0">
                <a:solidFill>
                  <a:srgbClr val="333333"/>
                </a:solidFill>
                <a:latin typeface="Trebuchet MS"/>
                <a:cs typeface="Trebuchet MS"/>
              </a:rPr>
              <a:t> </a:t>
            </a:r>
            <a:r>
              <a:rPr sz="2100" dirty="0">
                <a:solidFill>
                  <a:srgbClr val="333333"/>
                </a:solidFill>
                <a:latin typeface="Trebuchet MS"/>
                <a:cs typeface="Trebuchet MS"/>
              </a:rPr>
              <a:t>Server</a:t>
            </a:r>
            <a:r>
              <a:rPr sz="2100" spc="10" dirty="0">
                <a:solidFill>
                  <a:srgbClr val="333333"/>
                </a:solidFill>
                <a:latin typeface="Trebuchet MS"/>
                <a:cs typeface="Trebuchet MS"/>
              </a:rPr>
              <a:t> </a:t>
            </a:r>
            <a:r>
              <a:rPr sz="2100" dirty="0">
                <a:solidFill>
                  <a:srgbClr val="333333"/>
                </a:solidFill>
                <a:latin typeface="Trebuchet MS"/>
                <a:cs typeface="Trebuchet MS"/>
              </a:rPr>
              <a:t>is</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dirty="0">
                <a:solidFill>
                  <a:srgbClr val="333333"/>
                </a:solidFill>
                <a:latin typeface="Trebuchet MS"/>
                <a:cs typeface="Trebuchet MS"/>
              </a:rPr>
              <a:t>entry</a:t>
            </a:r>
            <a:r>
              <a:rPr sz="2100" spc="10" dirty="0">
                <a:solidFill>
                  <a:srgbClr val="333333"/>
                </a:solidFill>
                <a:latin typeface="Trebuchet MS"/>
                <a:cs typeface="Trebuchet MS"/>
              </a:rPr>
              <a:t> </a:t>
            </a:r>
            <a:r>
              <a:rPr sz="2100" dirty="0">
                <a:solidFill>
                  <a:srgbClr val="333333"/>
                </a:solidFill>
                <a:latin typeface="Trebuchet MS"/>
                <a:cs typeface="Trebuchet MS"/>
              </a:rPr>
              <a:t>point</a:t>
            </a:r>
            <a:r>
              <a:rPr sz="2100" spc="10" dirty="0">
                <a:solidFill>
                  <a:srgbClr val="333333"/>
                </a:solidFill>
                <a:latin typeface="Trebuchet MS"/>
                <a:cs typeface="Trebuchet MS"/>
              </a:rPr>
              <a:t> </a:t>
            </a:r>
            <a:r>
              <a:rPr sz="2100" dirty="0">
                <a:solidFill>
                  <a:srgbClr val="333333"/>
                </a:solidFill>
                <a:latin typeface="Trebuchet MS"/>
                <a:cs typeface="Trebuchet MS"/>
              </a:rPr>
              <a:t>to</a:t>
            </a:r>
            <a:r>
              <a:rPr sz="2100" spc="10" dirty="0">
                <a:solidFill>
                  <a:srgbClr val="333333"/>
                </a:solidFill>
                <a:latin typeface="Trebuchet MS"/>
                <a:cs typeface="Trebuchet MS"/>
              </a:rPr>
              <a:t> </a:t>
            </a: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40" dirty="0">
                <a:solidFill>
                  <a:srgbClr val="333333"/>
                </a:solidFill>
                <a:latin typeface="Trebuchet MS"/>
                <a:cs typeface="Trebuchet MS"/>
              </a:rPr>
              <a:t>Kubernetes </a:t>
            </a:r>
            <a:r>
              <a:rPr sz="2100" spc="-10" dirty="0">
                <a:solidFill>
                  <a:srgbClr val="333333"/>
                </a:solidFill>
                <a:latin typeface="Trebuchet MS"/>
                <a:cs typeface="Trebuchet MS"/>
              </a:rPr>
              <a:t>cluster.</a:t>
            </a:r>
            <a:endParaRPr sz="2100" dirty="0">
              <a:latin typeface="Trebuchet MS"/>
              <a:cs typeface="Trebuchet MS"/>
            </a:endParaRPr>
          </a:p>
          <a:p>
            <a:pPr marL="12700" marR="5080">
              <a:lnSpc>
                <a:spcPct val="148800"/>
              </a:lnSpc>
              <a:spcBef>
                <a:spcPts val="75"/>
              </a:spcBef>
            </a:pPr>
            <a:r>
              <a:rPr sz="2100" spc="-20" dirty="0">
                <a:solidFill>
                  <a:srgbClr val="333333"/>
                </a:solidFill>
                <a:latin typeface="Trebuchet MS"/>
                <a:cs typeface="Trebuchet MS"/>
              </a:rPr>
              <a:t>All</a:t>
            </a:r>
            <a:r>
              <a:rPr sz="2100" spc="-75" dirty="0">
                <a:solidFill>
                  <a:srgbClr val="333333"/>
                </a:solidFill>
                <a:latin typeface="Trebuchet MS"/>
                <a:cs typeface="Trebuchet MS"/>
              </a:rPr>
              <a:t> </a:t>
            </a:r>
            <a:r>
              <a:rPr sz="2100" spc="55" dirty="0">
                <a:solidFill>
                  <a:srgbClr val="333333"/>
                </a:solidFill>
                <a:latin typeface="Trebuchet MS"/>
                <a:cs typeface="Trebuchet MS"/>
              </a:rPr>
              <a:t>queries</a:t>
            </a:r>
            <a:r>
              <a:rPr sz="2100" spc="-70" dirty="0">
                <a:solidFill>
                  <a:srgbClr val="333333"/>
                </a:solidFill>
                <a:latin typeface="Trebuchet MS"/>
                <a:cs typeface="Trebuchet MS"/>
              </a:rPr>
              <a:t> </a:t>
            </a:r>
            <a:r>
              <a:rPr sz="2100" spc="100" dirty="0">
                <a:solidFill>
                  <a:srgbClr val="333333"/>
                </a:solidFill>
                <a:latin typeface="Trebuchet MS"/>
                <a:cs typeface="Trebuchet MS"/>
              </a:rPr>
              <a:t>and</a:t>
            </a:r>
            <a:r>
              <a:rPr sz="2100" spc="-70" dirty="0">
                <a:solidFill>
                  <a:srgbClr val="333333"/>
                </a:solidFill>
                <a:latin typeface="Trebuchet MS"/>
                <a:cs typeface="Trebuchet MS"/>
              </a:rPr>
              <a:t> </a:t>
            </a:r>
            <a:r>
              <a:rPr sz="2100" dirty="0">
                <a:solidFill>
                  <a:srgbClr val="333333"/>
                </a:solidFill>
                <a:latin typeface="Trebuchet MS"/>
                <a:cs typeface="Trebuchet MS"/>
              </a:rPr>
              <a:t>alteration</a:t>
            </a:r>
            <a:r>
              <a:rPr sz="2100" spc="-70" dirty="0">
                <a:solidFill>
                  <a:srgbClr val="333333"/>
                </a:solidFill>
                <a:latin typeface="Trebuchet MS"/>
                <a:cs typeface="Trebuchet MS"/>
              </a:rPr>
              <a:t> </a:t>
            </a:r>
            <a:r>
              <a:rPr sz="2100" spc="65" dirty="0">
                <a:solidFill>
                  <a:srgbClr val="333333"/>
                </a:solidFill>
                <a:latin typeface="Trebuchet MS"/>
                <a:cs typeface="Trebuchet MS"/>
              </a:rPr>
              <a:t>requests</a:t>
            </a:r>
            <a:r>
              <a:rPr sz="2100" spc="-70" dirty="0">
                <a:solidFill>
                  <a:srgbClr val="333333"/>
                </a:solidFill>
                <a:latin typeface="Trebuchet MS"/>
                <a:cs typeface="Trebuchet MS"/>
              </a:rPr>
              <a:t> </a:t>
            </a:r>
            <a:r>
              <a:rPr sz="2100" spc="-50" dirty="0">
                <a:solidFill>
                  <a:srgbClr val="333333"/>
                </a:solidFill>
                <a:latin typeface="Trebuchet MS"/>
                <a:cs typeface="Trebuchet MS"/>
              </a:rPr>
              <a:t>will</a:t>
            </a:r>
            <a:r>
              <a:rPr sz="2100" spc="-70" dirty="0">
                <a:solidFill>
                  <a:srgbClr val="333333"/>
                </a:solidFill>
                <a:latin typeface="Trebuchet MS"/>
                <a:cs typeface="Trebuchet MS"/>
              </a:rPr>
              <a:t> </a:t>
            </a:r>
            <a:r>
              <a:rPr sz="2100" spc="105" dirty="0">
                <a:solidFill>
                  <a:srgbClr val="333333"/>
                </a:solidFill>
                <a:latin typeface="Trebuchet MS"/>
                <a:cs typeface="Trebuchet MS"/>
              </a:rPr>
              <a:t>go</a:t>
            </a:r>
            <a:r>
              <a:rPr sz="2100" spc="-75" dirty="0">
                <a:solidFill>
                  <a:srgbClr val="333333"/>
                </a:solidFill>
                <a:latin typeface="Trebuchet MS"/>
                <a:cs typeface="Trebuchet MS"/>
              </a:rPr>
              <a:t> </a:t>
            </a:r>
            <a:r>
              <a:rPr sz="2100" spc="80" dirty="0">
                <a:solidFill>
                  <a:srgbClr val="333333"/>
                </a:solidFill>
                <a:latin typeface="Trebuchet MS"/>
                <a:cs typeface="Trebuchet MS"/>
              </a:rPr>
              <a:t>through</a:t>
            </a:r>
            <a:r>
              <a:rPr sz="2100" spc="-70" dirty="0">
                <a:solidFill>
                  <a:srgbClr val="333333"/>
                </a:solidFill>
                <a:latin typeface="Trebuchet MS"/>
                <a:cs typeface="Trebuchet MS"/>
              </a:rPr>
              <a:t> </a:t>
            </a:r>
            <a:r>
              <a:rPr sz="2100" spc="-114" dirty="0">
                <a:solidFill>
                  <a:srgbClr val="333333"/>
                </a:solidFill>
                <a:latin typeface="Trebuchet MS"/>
                <a:cs typeface="Trebuchet MS"/>
              </a:rPr>
              <a:t>it. </a:t>
            </a:r>
            <a:r>
              <a:rPr sz="2100" spc="-35" dirty="0">
                <a:solidFill>
                  <a:srgbClr val="333333"/>
                </a:solidFill>
                <a:latin typeface="Trebuchet MS"/>
                <a:cs typeface="Trebuchet MS"/>
              </a:rPr>
              <a:t>It</a:t>
            </a:r>
            <a:r>
              <a:rPr sz="2100" spc="-120" dirty="0">
                <a:solidFill>
                  <a:srgbClr val="333333"/>
                </a:solidFill>
                <a:latin typeface="Trebuchet MS"/>
                <a:cs typeface="Trebuchet MS"/>
              </a:rPr>
              <a:t> </a:t>
            </a:r>
            <a:r>
              <a:rPr sz="2100" spc="45" dirty="0">
                <a:solidFill>
                  <a:srgbClr val="333333"/>
                </a:solidFill>
                <a:latin typeface="Trebuchet MS"/>
                <a:cs typeface="Trebuchet MS"/>
              </a:rPr>
              <a:t>manages:</a:t>
            </a:r>
            <a:endParaRPr sz="2100" dirty="0">
              <a:latin typeface="Trebuchet MS"/>
              <a:cs typeface="Trebuchet MS"/>
            </a:endParaRPr>
          </a:p>
          <a:p>
            <a:pPr marL="393065" marR="4312285">
              <a:lnSpc>
                <a:spcPct val="148800"/>
              </a:lnSpc>
              <a:spcBef>
                <a:spcPts val="75"/>
              </a:spcBef>
            </a:pPr>
            <a:r>
              <a:rPr sz="2100" spc="-10" dirty="0">
                <a:solidFill>
                  <a:srgbClr val="333333"/>
                </a:solidFill>
                <a:latin typeface="Trebuchet MS"/>
                <a:cs typeface="Trebuchet MS"/>
              </a:rPr>
              <a:t>authentication authorization</a:t>
            </a:r>
            <a:endParaRPr sz="2100" dirty="0">
              <a:latin typeface="Trebuchet MS"/>
              <a:cs typeface="Trebuchet MS"/>
            </a:endParaRPr>
          </a:p>
          <a:p>
            <a:pPr marL="393065">
              <a:lnSpc>
                <a:spcPct val="100000"/>
              </a:lnSpc>
              <a:spcBef>
                <a:spcPts val="1230"/>
              </a:spcBef>
            </a:pPr>
            <a:r>
              <a:rPr sz="2100" spc="50" dirty="0">
                <a:solidFill>
                  <a:srgbClr val="333333"/>
                </a:solidFill>
                <a:latin typeface="Trebuchet MS"/>
                <a:cs typeface="Trebuchet MS"/>
              </a:rPr>
              <a:t>syntax</a:t>
            </a:r>
            <a:r>
              <a:rPr sz="2100" spc="5" dirty="0">
                <a:solidFill>
                  <a:srgbClr val="333333"/>
                </a:solidFill>
                <a:latin typeface="Trebuchet MS"/>
                <a:cs typeface="Trebuchet MS"/>
              </a:rPr>
              <a:t> </a:t>
            </a:r>
            <a:r>
              <a:rPr sz="2100" spc="100" dirty="0">
                <a:solidFill>
                  <a:srgbClr val="333333"/>
                </a:solidFill>
                <a:latin typeface="Trebuchet MS"/>
                <a:cs typeface="Trebuchet MS"/>
              </a:rPr>
              <a:t>and</a:t>
            </a:r>
            <a:r>
              <a:rPr sz="2100" spc="5" dirty="0">
                <a:solidFill>
                  <a:srgbClr val="333333"/>
                </a:solidFill>
                <a:latin typeface="Trebuchet MS"/>
                <a:cs typeface="Trebuchet MS"/>
              </a:rPr>
              <a:t> </a:t>
            </a:r>
            <a:r>
              <a:rPr sz="2100" dirty="0">
                <a:solidFill>
                  <a:srgbClr val="333333"/>
                </a:solidFill>
                <a:latin typeface="Trebuchet MS"/>
                <a:cs typeface="Trebuchet MS"/>
              </a:rPr>
              <a:t>semantic</a:t>
            </a:r>
            <a:r>
              <a:rPr sz="2100" spc="5" dirty="0">
                <a:solidFill>
                  <a:srgbClr val="333333"/>
                </a:solidFill>
                <a:latin typeface="Trebuchet MS"/>
                <a:cs typeface="Trebuchet MS"/>
              </a:rPr>
              <a:t> </a:t>
            </a:r>
            <a:r>
              <a:rPr sz="2100" spc="65" dirty="0">
                <a:solidFill>
                  <a:srgbClr val="333333"/>
                </a:solidFill>
                <a:latin typeface="Trebuchet MS"/>
                <a:cs typeface="Trebuchet MS"/>
              </a:rPr>
              <a:t>requests</a:t>
            </a:r>
            <a:r>
              <a:rPr sz="2100" spc="10" dirty="0">
                <a:solidFill>
                  <a:srgbClr val="333333"/>
                </a:solidFill>
                <a:latin typeface="Trebuchet MS"/>
                <a:cs typeface="Trebuchet MS"/>
              </a:rPr>
              <a:t> </a:t>
            </a:r>
            <a:r>
              <a:rPr sz="2100" spc="-10" dirty="0">
                <a:solidFill>
                  <a:srgbClr val="333333"/>
                </a:solidFill>
                <a:latin typeface="Trebuchet MS"/>
                <a:cs typeface="Trebuchet MS"/>
              </a:rPr>
              <a:t>validation</a:t>
            </a:r>
            <a:endParaRPr sz="2100" dirty="0">
              <a:latin typeface="Trebuchet MS"/>
              <a:cs typeface="Trebuchet MS"/>
            </a:endParaRPr>
          </a:p>
        </p:txBody>
      </p:sp>
      <p:pic>
        <p:nvPicPr>
          <p:cNvPr id="10" name="object 10"/>
          <p:cNvPicPr/>
          <p:nvPr/>
        </p:nvPicPr>
        <p:blipFill>
          <a:blip r:embed="rId4" cstate="print"/>
          <a:stretch>
            <a:fillRect/>
          </a:stretch>
        </p:blipFill>
        <p:spPr>
          <a:xfrm>
            <a:off x="9258300" y="2105025"/>
            <a:ext cx="3886200" cy="380999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186815" cy="558800"/>
          </a:xfrm>
          <a:prstGeom prst="rect">
            <a:avLst/>
          </a:prstGeom>
        </p:spPr>
        <p:txBody>
          <a:bodyPr vert="horz" wrap="square" lIns="0" tIns="12700" rIns="0" bIns="0" rtlCol="0">
            <a:spAutoFit/>
          </a:bodyPr>
          <a:lstStyle/>
          <a:p>
            <a:pPr marL="12700">
              <a:lnSpc>
                <a:spcPct val="100000"/>
              </a:lnSpc>
              <a:spcBef>
                <a:spcPts val="100"/>
              </a:spcBef>
            </a:pPr>
            <a:r>
              <a:rPr spc="-90" dirty="0"/>
              <a:t>ETCD</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200274"/>
            <a:ext cx="95250" cy="95249"/>
          </a:xfrm>
          <a:prstGeom prst="rect">
            <a:avLst/>
          </a:prstGeom>
        </p:spPr>
      </p:pic>
      <p:pic>
        <p:nvPicPr>
          <p:cNvPr id="5" name="object 5"/>
          <p:cNvPicPr/>
          <p:nvPr/>
        </p:nvPicPr>
        <p:blipFill>
          <a:blip r:embed="rId3" cstate="print"/>
          <a:stretch>
            <a:fillRect/>
          </a:stretch>
        </p:blipFill>
        <p:spPr>
          <a:xfrm>
            <a:off x="1309687" y="2728912"/>
            <a:ext cx="104775" cy="104774"/>
          </a:xfrm>
          <a:prstGeom prst="rect">
            <a:avLst/>
          </a:prstGeom>
        </p:spPr>
      </p:pic>
      <p:pic>
        <p:nvPicPr>
          <p:cNvPr id="6" name="object 6"/>
          <p:cNvPicPr/>
          <p:nvPr/>
        </p:nvPicPr>
        <p:blipFill>
          <a:blip r:embed="rId3" cstate="print"/>
          <a:stretch>
            <a:fillRect/>
          </a:stretch>
        </p:blipFill>
        <p:spPr>
          <a:xfrm>
            <a:off x="1309687" y="3214687"/>
            <a:ext cx="104775" cy="104774"/>
          </a:xfrm>
          <a:prstGeom prst="rect">
            <a:avLst/>
          </a:prstGeom>
        </p:spPr>
      </p:pic>
      <p:sp>
        <p:nvSpPr>
          <p:cNvPr id="7" name="object 7"/>
          <p:cNvSpPr txBox="1"/>
          <p:nvPr/>
        </p:nvSpPr>
        <p:spPr>
          <a:xfrm>
            <a:off x="1177924" y="1511300"/>
            <a:ext cx="6652895" cy="2736215"/>
          </a:xfrm>
          <a:prstGeom prst="rect">
            <a:avLst/>
          </a:prstGeom>
        </p:spPr>
        <p:txBody>
          <a:bodyPr vert="horz" wrap="square" lIns="0" tIns="12700" rIns="0" bIns="0" rtlCol="0">
            <a:spAutoFit/>
          </a:bodyPr>
          <a:lstStyle/>
          <a:p>
            <a:pPr marL="12700">
              <a:lnSpc>
                <a:spcPct val="100000"/>
              </a:lnSpc>
              <a:spcBef>
                <a:spcPts val="100"/>
              </a:spcBef>
            </a:pPr>
            <a:r>
              <a:rPr sz="2100" spc="275" dirty="0">
                <a:solidFill>
                  <a:srgbClr val="ED2137"/>
                </a:solidFill>
                <a:latin typeface="Tahoma"/>
                <a:cs typeface="Tahoma"/>
              </a:rPr>
              <a:t>etcd</a:t>
            </a:r>
            <a:r>
              <a:rPr sz="2100" spc="-75" dirty="0">
                <a:solidFill>
                  <a:srgbClr val="ED2137"/>
                </a:solidFill>
                <a:latin typeface="Tahoma"/>
                <a:cs typeface="Tahoma"/>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5" dirty="0">
                <a:solidFill>
                  <a:srgbClr val="333333"/>
                </a:solidFill>
                <a:latin typeface="Trebuchet MS"/>
                <a:cs typeface="Trebuchet MS"/>
              </a:rPr>
              <a:t> </a:t>
            </a:r>
            <a:r>
              <a:rPr sz="2100" spc="-10" dirty="0">
                <a:solidFill>
                  <a:srgbClr val="333333"/>
                </a:solidFill>
                <a:latin typeface="Trebuchet MS"/>
                <a:cs typeface="Trebuchet MS"/>
              </a:rPr>
              <a:t>database.</a:t>
            </a:r>
            <a:endParaRPr sz="2100">
              <a:latin typeface="Trebuchet MS"/>
              <a:cs typeface="Trebuchet MS"/>
            </a:endParaRPr>
          </a:p>
          <a:p>
            <a:pPr marL="12700">
              <a:lnSpc>
                <a:spcPct val="100000"/>
              </a:lnSpc>
              <a:spcBef>
                <a:spcPts val="1830"/>
              </a:spcBef>
            </a:pPr>
            <a:r>
              <a:rPr sz="2100" spc="-35" dirty="0">
                <a:solidFill>
                  <a:srgbClr val="333333"/>
                </a:solidFill>
                <a:latin typeface="Trebuchet MS"/>
                <a:cs typeface="Trebuchet MS"/>
              </a:rPr>
              <a:t>It</a:t>
            </a:r>
            <a:r>
              <a:rPr sz="2100" spc="-120" dirty="0">
                <a:solidFill>
                  <a:srgbClr val="333333"/>
                </a:solidFill>
                <a:latin typeface="Trebuchet MS"/>
                <a:cs typeface="Trebuchet MS"/>
              </a:rPr>
              <a:t> </a:t>
            </a:r>
            <a:r>
              <a:rPr sz="2100" spc="-10" dirty="0">
                <a:solidFill>
                  <a:srgbClr val="333333"/>
                </a:solidFill>
                <a:latin typeface="Trebuchet MS"/>
                <a:cs typeface="Trebuchet MS"/>
              </a:rPr>
              <a:t>stores:</a:t>
            </a:r>
            <a:endParaRPr sz="2100">
              <a:latin typeface="Trebuchet MS"/>
              <a:cs typeface="Trebuchet MS"/>
            </a:endParaRPr>
          </a:p>
          <a:p>
            <a:pPr marL="393065" marR="5080">
              <a:lnSpc>
                <a:spcPct val="151800"/>
              </a:lnSpc>
              <a:spcBef>
                <a:spcPts val="375"/>
              </a:spcBef>
            </a:pP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descriptors</a:t>
            </a:r>
            <a:r>
              <a:rPr sz="2100" spc="60" dirty="0">
                <a:solidFill>
                  <a:srgbClr val="333333"/>
                </a:solidFill>
                <a:latin typeface="Trebuchet MS"/>
                <a:cs typeface="Trebuchet MS"/>
              </a:rPr>
              <a:t> </a:t>
            </a:r>
            <a:r>
              <a:rPr sz="2100" dirty="0">
                <a:solidFill>
                  <a:srgbClr val="333333"/>
                </a:solidFill>
                <a:latin typeface="Trebuchet MS"/>
                <a:cs typeface="Trebuchet MS"/>
              </a:rPr>
              <a:t>of</a:t>
            </a:r>
            <a:r>
              <a:rPr sz="2100" spc="60"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applications</a:t>
            </a:r>
            <a:r>
              <a:rPr sz="2100" spc="60" dirty="0">
                <a:solidFill>
                  <a:srgbClr val="333333"/>
                </a:solidFill>
                <a:latin typeface="Trebuchet MS"/>
                <a:cs typeface="Trebuchet MS"/>
              </a:rPr>
              <a:t> </a:t>
            </a:r>
            <a:r>
              <a:rPr sz="2100" dirty="0">
                <a:solidFill>
                  <a:srgbClr val="333333"/>
                </a:solidFill>
                <a:latin typeface="Trebuchet MS"/>
                <a:cs typeface="Trebuchet MS"/>
              </a:rPr>
              <a:t>that</a:t>
            </a:r>
            <a:r>
              <a:rPr sz="2100" spc="60" dirty="0">
                <a:solidFill>
                  <a:srgbClr val="333333"/>
                </a:solidFill>
                <a:latin typeface="Trebuchet MS"/>
                <a:cs typeface="Trebuchet MS"/>
              </a:rPr>
              <a:t> </a:t>
            </a:r>
            <a:r>
              <a:rPr sz="2100" spc="85" dirty="0">
                <a:solidFill>
                  <a:srgbClr val="333333"/>
                </a:solidFill>
                <a:latin typeface="Trebuchet MS"/>
                <a:cs typeface="Trebuchet MS"/>
              </a:rPr>
              <a:t>you</a:t>
            </a:r>
            <a:r>
              <a:rPr sz="2100" spc="65" dirty="0">
                <a:solidFill>
                  <a:srgbClr val="333333"/>
                </a:solidFill>
                <a:latin typeface="Trebuchet MS"/>
                <a:cs typeface="Trebuchet MS"/>
              </a:rPr>
              <a:t> </a:t>
            </a:r>
            <a:r>
              <a:rPr sz="2100" spc="-10" dirty="0">
                <a:solidFill>
                  <a:srgbClr val="333333"/>
                </a:solidFill>
                <a:latin typeface="Trebuchet MS"/>
                <a:cs typeface="Trebuchet MS"/>
              </a:rPr>
              <a:t>deploy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dirty="0">
                <a:solidFill>
                  <a:srgbClr val="333333"/>
                </a:solidFill>
                <a:latin typeface="Trebuchet MS"/>
                <a:cs typeface="Trebuchet MS"/>
              </a:rPr>
              <a:t>current</a:t>
            </a:r>
            <a:r>
              <a:rPr sz="2100" spc="-15" dirty="0">
                <a:solidFill>
                  <a:srgbClr val="333333"/>
                </a:solidFill>
                <a:latin typeface="Trebuchet MS"/>
                <a:cs typeface="Trebuchet MS"/>
              </a:rPr>
              <a:t> </a:t>
            </a:r>
            <a:r>
              <a:rPr sz="2100" dirty="0">
                <a:solidFill>
                  <a:srgbClr val="333333"/>
                </a:solidFill>
                <a:latin typeface="Trebuchet MS"/>
                <a:cs typeface="Trebuchet MS"/>
              </a:rPr>
              <a:t>state</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15" dirty="0">
                <a:solidFill>
                  <a:srgbClr val="333333"/>
                </a:solidFill>
                <a:latin typeface="Trebuchet MS"/>
                <a:cs typeface="Trebuchet MS"/>
              </a:rPr>
              <a:t> </a:t>
            </a:r>
            <a:r>
              <a:rPr sz="2100" dirty="0">
                <a:solidFill>
                  <a:srgbClr val="333333"/>
                </a:solidFill>
                <a:latin typeface="Trebuchet MS"/>
                <a:cs typeface="Trebuchet MS"/>
              </a:rPr>
              <a:t>what</a:t>
            </a:r>
            <a:r>
              <a:rPr sz="2100" spc="-15" dirty="0">
                <a:solidFill>
                  <a:srgbClr val="333333"/>
                </a:solidFill>
                <a:latin typeface="Trebuchet MS"/>
                <a:cs typeface="Trebuchet MS"/>
              </a:rPr>
              <a:t> </a:t>
            </a:r>
            <a:r>
              <a:rPr sz="2100" dirty="0">
                <a:solidFill>
                  <a:srgbClr val="333333"/>
                </a:solidFill>
                <a:latin typeface="Trebuchet MS"/>
                <a:cs typeface="Trebuchet MS"/>
              </a:rPr>
              <a:t>is</a:t>
            </a:r>
            <a:r>
              <a:rPr sz="2100" spc="-20" dirty="0">
                <a:solidFill>
                  <a:srgbClr val="333333"/>
                </a:solidFill>
                <a:latin typeface="Trebuchet MS"/>
                <a:cs typeface="Trebuchet MS"/>
              </a:rPr>
              <a:t> </a:t>
            </a:r>
            <a:r>
              <a:rPr sz="2100" spc="80" dirty="0">
                <a:solidFill>
                  <a:srgbClr val="333333"/>
                </a:solidFill>
                <a:latin typeface="Trebuchet MS"/>
                <a:cs typeface="Trebuchet MS"/>
              </a:rPr>
              <a:t>running</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5"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a:p>
            <a:pPr marL="12700" marR="249554">
              <a:lnSpc>
                <a:spcPts val="2250"/>
              </a:lnSpc>
              <a:spcBef>
                <a:spcPts val="1980"/>
              </a:spcBef>
            </a:pPr>
            <a:r>
              <a:rPr sz="2100" spc="275" dirty="0">
                <a:solidFill>
                  <a:srgbClr val="ED2137"/>
                </a:solidFill>
                <a:latin typeface="Tahoma"/>
                <a:cs typeface="Tahoma"/>
              </a:rPr>
              <a:t>etcd</a:t>
            </a:r>
            <a:r>
              <a:rPr sz="2100" spc="-65" dirty="0">
                <a:solidFill>
                  <a:srgbClr val="ED2137"/>
                </a:solidFill>
                <a:latin typeface="Tahoma"/>
                <a:cs typeface="Tahoma"/>
              </a:rPr>
              <a:t> </a:t>
            </a:r>
            <a:r>
              <a:rPr sz="2100" dirty="0">
                <a:solidFill>
                  <a:srgbClr val="333333"/>
                </a:solidFill>
                <a:latin typeface="Trebuchet MS"/>
                <a:cs typeface="Trebuchet MS"/>
              </a:rPr>
              <a:t>is</a:t>
            </a:r>
            <a:r>
              <a:rPr sz="2100" spc="-40" dirty="0">
                <a:solidFill>
                  <a:srgbClr val="333333"/>
                </a:solidFill>
                <a:latin typeface="Trebuchet MS"/>
                <a:cs typeface="Trebuchet MS"/>
              </a:rPr>
              <a:t> </a:t>
            </a:r>
            <a:r>
              <a:rPr sz="2100" spc="50" dirty="0">
                <a:solidFill>
                  <a:srgbClr val="333333"/>
                </a:solidFill>
                <a:latin typeface="Trebuchet MS"/>
                <a:cs typeface="Trebuchet MS"/>
              </a:rPr>
              <a:t>never</a:t>
            </a:r>
            <a:r>
              <a:rPr sz="2100" spc="-40" dirty="0">
                <a:solidFill>
                  <a:srgbClr val="333333"/>
                </a:solidFill>
                <a:latin typeface="Trebuchet MS"/>
                <a:cs typeface="Trebuchet MS"/>
              </a:rPr>
              <a:t> </a:t>
            </a:r>
            <a:r>
              <a:rPr sz="2100" spc="50" dirty="0">
                <a:solidFill>
                  <a:srgbClr val="333333"/>
                </a:solidFill>
                <a:latin typeface="Trebuchet MS"/>
                <a:cs typeface="Trebuchet MS"/>
              </a:rPr>
              <a:t>accessed</a:t>
            </a:r>
            <a:r>
              <a:rPr sz="2100" spc="-35" dirty="0">
                <a:solidFill>
                  <a:srgbClr val="333333"/>
                </a:solidFill>
                <a:latin typeface="Trebuchet MS"/>
                <a:cs typeface="Trebuchet MS"/>
              </a:rPr>
              <a:t> directly,</a:t>
            </a:r>
            <a:r>
              <a:rPr sz="2100" spc="-40" dirty="0">
                <a:solidFill>
                  <a:srgbClr val="333333"/>
                </a:solidFill>
                <a:latin typeface="Trebuchet MS"/>
                <a:cs typeface="Trebuchet MS"/>
              </a:rPr>
              <a:t> </a:t>
            </a:r>
            <a:r>
              <a:rPr sz="2100" spc="50" dirty="0">
                <a:solidFill>
                  <a:srgbClr val="333333"/>
                </a:solidFill>
                <a:latin typeface="Trebuchet MS"/>
                <a:cs typeface="Trebuchet MS"/>
              </a:rPr>
              <a:t>but</a:t>
            </a:r>
            <a:r>
              <a:rPr sz="2100" spc="-40" dirty="0">
                <a:solidFill>
                  <a:srgbClr val="333333"/>
                </a:solidFill>
                <a:latin typeface="Trebuchet MS"/>
                <a:cs typeface="Trebuchet MS"/>
              </a:rPr>
              <a:t> </a:t>
            </a:r>
            <a:r>
              <a:rPr sz="2100" dirty="0">
                <a:solidFill>
                  <a:srgbClr val="333333"/>
                </a:solidFill>
                <a:latin typeface="Trebuchet MS"/>
                <a:cs typeface="Trebuchet MS"/>
              </a:rPr>
              <a:t>always</a:t>
            </a:r>
            <a:r>
              <a:rPr sz="2100" spc="-40" dirty="0">
                <a:solidFill>
                  <a:srgbClr val="333333"/>
                </a:solidFill>
                <a:latin typeface="Trebuchet MS"/>
                <a:cs typeface="Trebuchet MS"/>
              </a:rPr>
              <a:t> </a:t>
            </a:r>
            <a:r>
              <a:rPr sz="2100" spc="60" dirty="0">
                <a:solidFill>
                  <a:srgbClr val="333333"/>
                </a:solidFill>
                <a:latin typeface="Trebuchet MS"/>
                <a:cs typeface="Trebuchet MS"/>
              </a:rPr>
              <a:t>through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spc="50" dirty="0">
                <a:solidFill>
                  <a:srgbClr val="333333"/>
                </a:solidFill>
                <a:latin typeface="Trebuchet MS"/>
                <a:cs typeface="Trebuchet MS"/>
              </a:rPr>
              <a:t>API</a:t>
            </a:r>
            <a:r>
              <a:rPr sz="2100" spc="-60" dirty="0">
                <a:solidFill>
                  <a:srgbClr val="333333"/>
                </a:solidFill>
                <a:latin typeface="Trebuchet MS"/>
                <a:cs typeface="Trebuchet MS"/>
              </a:rPr>
              <a:t> </a:t>
            </a:r>
            <a:r>
              <a:rPr sz="2100" spc="-10" dirty="0">
                <a:solidFill>
                  <a:srgbClr val="333333"/>
                </a:solidFill>
                <a:latin typeface="Trebuchet MS"/>
                <a:cs typeface="Trebuchet MS"/>
              </a:rPr>
              <a:t>Server</a:t>
            </a:r>
            <a:endParaRPr sz="2100">
              <a:latin typeface="Trebuchet MS"/>
              <a:cs typeface="Trebuchet MS"/>
            </a:endParaRPr>
          </a:p>
        </p:txBody>
      </p:sp>
      <p:pic>
        <p:nvPicPr>
          <p:cNvPr id="8" name="object 8"/>
          <p:cNvPicPr/>
          <p:nvPr/>
        </p:nvPicPr>
        <p:blipFill>
          <a:blip r:embed="rId2" cstate="print"/>
          <a:stretch>
            <a:fillRect/>
          </a:stretch>
        </p:blipFill>
        <p:spPr>
          <a:xfrm>
            <a:off x="933449" y="3752849"/>
            <a:ext cx="95250" cy="95249"/>
          </a:xfrm>
          <a:prstGeom prst="rect">
            <a:avLst/>
          </a:prstGeom>
        </p:spPr>
      </p:pic>
      <p:pic>
        <p:nvPicPr>
          <p:cNvPr id="9" name="object 9"/>
          <p:cNvPicPr/>
          <p:nvPr/>
        </p:nvPicPr>
        <p:blipFill>
          <a:blip r:embed="rId4" cstate="print"/>
          <a:stretch>
            <a:fillRect/>
          </a:stretch>
        </p:blipFill>
        <p:spPr>
          <a:xfrm>
            <a:off x="9258300" y="2105025"/>
            <a:ext cx="3886200" cy="380999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CONTROLLER</a:t>
            </a:r>
            <a:r>
              <a:rPr spc="-75" dirty="0"/>
              <a:t> </a:t>
            </a:r>
            <a:r>
              <a:rPr spc="-10" dirty="0"/>
              <a:t>MANAGER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438399"/>
            <a:ext cx="95250" cy="95249"/>
          </a:xfrm>
          <a:prstGeom prst="rect">
            <a:avLst/>
          </a:prstGeom>
        </p:spPr>
      </p:pic>
      <p:pic>
        <p:nvPicPr>
          <p:cNvPr id="5" name="object 5"/>
          <p:cNvPicPr/>
          <p:nvPr/>
        </p:nvPicPr>
        <p:blipFill>
          <a:blip r:embed="rId3" cstate="print"/>
          <a:stretch>
            <a:fillRect/>
          </a:stretch>
        </p:blipFill>
        <p:spPr>
          <a:xfrm>
            <a:off x="1309687" y="2909887"/>
            <a:ext cx="104775" cy="104774"/>
          </a:xfrm>
          <a:prstGeom prst="rect">
            <a:avLst/>
          </a:prstGeom>
        </p:spPr>
      </p:pic>
      <p:sp>
        <p:nvSpPr>
          <p:cNvPr id="6" name="object 6"/>
          <p:cNvSpPr txBox="1">
            <a:spLocks noGrp="1"/>
          </p:cNvSpPr>
          <p:nvPr>
            <p:ph type="body" idx="1"/>
          </p:nvPr>
        </p:nvSpPr>
        <p:spPr>
          <a:prstGeom prst="rect">
            <a:avLst/>
          </a:prstGeom>
        </p:spPr>
        <p:txBody>
          <a:bodyPr vert="horz" wrap="square" lIns="0" tIns="197485" rIns="0" bIns="0" rtlCol="0">
            <a:spAutoFit/>
          </a:bodyPr>
          <a:lstStyle/>
          <a:p>
            <a:pPr marL="371475">
              <a:lnSpc>
                <a:spcPts val="2385"/>
              </a:lnSpc>
              <a:spcBef>
                <a:spcPts val="100"/>
              </a:spcBef>
            </a:pPr>
            <a:r>
              <a:rPr u="none" spc="65" dirty="0">
                <a:solidFill>
                  <a:srgbClr val="333333"/>
                </a:solidFill>
              </a:rPr>
              <a:t>Implements</a:t>
            </a:r>
            <a:r>
              <a:rPr u="none" spc="-25" dirty="0">
                <a:solidFill>
                  <a:srgbClr val="333333"/>
                </a:solidFill>
              </a:rPr>
              <a:t> </a:t>
            </a:r>
            <a:r>
              <a:rPr u="none" dirty="0">
                <a:solidFill>
                  <a:srgbClr val="333333"/>
                </a:solidFill>
              </a:rPr>
              <a:t>control</a:t>
            </a:r>
            <a:r>
              <a:rPr u="none" spc="-20" dirty="0">
                <a:solidFill>
                  <a:srgbClr val="333333"/>
                </a:solidFill>
              </a:rPr>
              <a:t> </a:t>
            </a:r>
            <a:r>
              <a:rPr u="none" spc="70" dirty="0">
                <a:solidFill>
                  <a:srgbClr val="333333"/>
                </a:solidFill>
              </a:rPr>
              <a:t>loop</a:t>
            </a:r>
            <a:r>
              <a:rPr u="none" spc="-20" dirty="0">
                <a:solidFill>
                  <a:srgbClr val="333333"/>
                </a:solidFill>
              </a:rPr>
              <a:t> </a:t>
            </a:r>
            <a:r>
              <a:rPr u="none" dirty="0">
                <a:solidFill>
                  <a:srgbClr val="333333"/>
                </a:solidFill>
              </a:rPr>
              <a:t>for</a:t>
            </a:r>
            <a:r>
              <a:rPr u="none" spc="-20" dirty="0">
                <a:solidFill>
                  <a:srgbClr val="333333"/>
                </a:solidFill>
              </a:rPr>
              <a:t> </a:t>
            </a:r>
            <a:r>
              <a:rPr u="none" spc="60" dirty="0">
                <a:solidFill>
                  <a:srgbClr val="333333"/>
                </a:solidFill>
              </a:rPr>
              <a:t>workloads</a:t>
            </a:r>
            <a:r>
              <a:rPr u="none" spc="-20" dirty="0">
                <a:solidFill>
                  <a:srgbClr val="333333"/>
                </a:solidFill>
              </a:rPr>
              <a:t> </a:t>
            </a:r>
            <a:r>
              <a:rPr u="none" spc="210" dirty="0">
                <a:solidFill>
                  <a:srgbClr val="333333"/>
                </a:solidFill>
              </a:rPr>
              <a:t>(</a:t>
            </a:r>
            <a:r>
              <a:rPr u="none" spc="210" dirty="0">
                <a:latin typeface="Tahoma"/>
                <a:cs typeface="Tahoma"/>
              </a:rPr>
              <a:t>ReplicaSet</a:t>
            </a:r>
            <a:r>
              <a:rPr u="none" spc="210" dirty="0">
                <a:solidFill>
                  <a:srgbClr val="333333"/>
                </a:solidFill>
              </a:rPr>
              <a:t>,</a:t>
            </a:r>
          </a:p>
          <a:p>
            <a:pPr marL="371475">
              <a:lnSpc>
                <a:spcPts val="2385"/>
              </a:lnSpc>
            </a:pPr>
            <a:r>
              <a:rPr u="none" spc="120" dirty="0">
                <a:latin typeface="Tahoma"/>
                <a:cs typeface="Tahoma"/>
              </a:rPr>
              <a:t>Deployment</a:t>
            </a:r>
            <a:r>
              <a:rPr u="none" spc="120" dirty="0">
                <a:solidFill>
                  <a:srgbClr val="333333"/>
                </a:solidFill>
              </a:rPr>
              <a:t>,</a:t>
            </a:r>
            <a:r>
              <a:rPr u="none" spc="-85" dirty="0">
                <a:solidFill>
                  <a:srgbClr val="333333"/>
                </a:solidFill>
              </a:rPr>
              <a:t> </a:t>
            </a:r>
            <a:r>
              <a:rPr u="none" spc="-215" dirty="0">
                <a:solidFill>
                  <a:srgbClr val="333333"/>
                </a:solidFill>
              </a:rPr>
              <a:t>...)</a:t>
            </a:r>
            <a:r>
              <a:rPr u="none" spc="-80" dirty="0">
                <a:solidFill>
                  <a:srgbClr val="333333"/>
                </a:solidFill>
              </a:rPr>
              <a:t> </a:t>
            </a:r>
            <a:r>
              <a:rPr u="none" spc="100" dirty="0">
                <a:solidFill>
                  <a:srgbClr val="333333"/>
                </a:solidFill>
              </a:rPr>
              <a:t>and</a:t>
            </a:r>
            <a:r>
              <a:rPr u="none" spc="-80" dirty="0">
                <a:solidFill>
                  <a:srgbClr val="333333"/>
                </a:solidFill>
              </a:rPr>
              <a:t> </a:t>
            </a:r>
            <a:r>
              <a:rPr u="none" spc="50" dirty="0">
                <a:solidFill>
                  <a:srgbClr val="333333"/>
                </a:solidFill>
              </a:rPr>
              <a:t>other</a:t>
            </a:r>
            <a:r>
              <a:rPr u="none" spc="-85" dirty="0">
                <a:solidFill>
                  <a:srgbClr val="333333"/>
                </a:solidFill>
              </a:rPr>
              <a:t> </a:t>
            </a:r>
            <a:r>
              <a:rPr u="none" spc="55" dirty="0">
                <a:solidFill>
                  <a:srgbClr val="333333"/>
                </a:solidFill>
              </a:rPr>
              <a:t>resources</a:t>
            </a:r>
          </a:p>
          <a:p>
            <a:pPr marL="371475">
              <a:lnSpc>
                <a:spcPct val="100000"/>
              </a:lnSpc>
              <a:spcBef>
                <a:spcPts val="1455"/>
              </a:spcBef>
            </a:pPr>
            <a:r>
              <a:rPr u="none" spc="100" dirty="0">
                <a:solidFill>
                  <a:srgbClr val="333333"/>
                </a:solidFill>
              </a:rPr>
              <a:t>Works</a:t>
            </a:r>
            <a:r>
              <a:rPr u="none" spc="-85" dirty="0">
                <a:solidFill>
                  <a:srgbClr val="333333"/>
                </a:solidFill>
              </a:rPr>
              <a:t> </a:t>
            </a:r>
            <a:r>
              <a:rPr u="none" dirty="0">
                <a:solidFill>
                  <a:srgbClr val="333333"/>
                </a:solidFill>
              </a:rPr>
              <a:t>in</a:t>
            </a:r>
            <a:r>
              <a:rPr u="none" spc="-90" dirty="0">
                <a:solidFill>
                  <a:srgbClr val="333333"/>
                </a:solidFill>
              </a:rPr>
              <a:t> </a:t>
            </a:r>
            <a:r>
              <a:rPr u="none" spc="-10" dirty="0">
                <a:solidFill>
                  <a:srgbClr val="333333"/>
                </a:solidFill>
              </a:rPr>
              <a:t>active</a:t>
            </a:r>
            <a:r>
              <a:rPr u="none" spc="-85" dirty="0">
                <a:solidFill>
                  <a:srgbClr val="333333"/>
                </a:solidFill>
              </a:rPr>
              <a:t> </a:t>
            </a:r>
            <a:r>
              <a:rPr u="none" spc="-330" dirty="0">
                <a:solidFill>
                  <a:srgbClr val="333333"/>
                </a:solidFill>
              </a:rPr>
              <a:t>/</a:t>
            </a:r>
            <a:r>
              <a:rPr u="none" spc="-85" dirty="0">
                <a:solidFill>
                  <a:srgbClr val="333333"/>
                </a:solidFill>
              </a:rPr>
              <a:t> </a:t>
            </a:r>
            <a:r>
              <a:rPr u="none" spc="55" dirty="0">
                <a:solidFill>
                  <a:srgbClr val="333333"/>
                </a:solidFill>
              </a:rPr>
              <a:t>passive</a:t>
            </a:r>
            <a:r>
              <a:rPr u="none" spc="-85" dirty="0">
                <a:solidFill>
                  <a:srgbClr val="333333"/>
                </a:solidFill>
              </a:rPr>
              <a:t> </a:t>
            </a:r>
            <a:r>
              <a:rPr u="none" spc="95" dirty="0">
                <a:solidFill>
                  <a:srgbClr val="333333"/>
                </a:solidFill>
              </a:rPr>
              <a:t>mode</a:t>
            </a:r>
          </a:p>
          <a:p>
            <a:pPr marL="751840">
              <a:lnSpc>
                <a:spcPct val="100000"/>
              </a:lnSpc>
              <a:spcBef>
                <a:spcPts val="1230"/>
              </a:spcBef>
            </a:pPr>
            <a:r>
              <a:rPr u="none" spc="50" dirty="0">
                <a:solidFill>
                  <a:srgbClr val="333333"/>
                </a:solidFill>
              </a:rPr>
              <a:t>Current</a:t>
            </a:r>
            <a:r>
              <a:rPr u="none" spc="-45" dirty="0">
                <a:solidFill>
                  <a:srgbClr val="333333"/>
                </a:solidFill>
              </a:rPr>
              <a:t> </a:t>
            </a:r>
            <a:r>
              <a:rPr u="none" spc="-10" dirty="0">
                <a:solidFill>
                  <a:srgbClr val="333333"/>
                </a:solidFill>
              </a:rPr>
              <a:t>active</a:t>
            </a:r>
            <a:r>
              <a:rPr u="none" spc="-45" dirty="0">
                <a:solidFill>
                  <a:srgbClr val="333333"/>
                </a:solidFill>
              </a:rPr>
              <a:t> </a:t>
            </a:r>
            <a:r>
              <a:rPr u="none" dirty="0">
                <a:solidFill>
                  <a:srgbClr val="333333"/>
                </a:solidFill>
              </a:rPr>
              <a:t>controller</a:t>
            </a:r>
            <a:r>
              <a:rPr u="none" spc="-45" dirty="0">
                <a:solidFill>
                  <a:srgbClr val="333333"/>
                </a:solidFill>
              </a:rPr>
              <a:t> </a:t>
            </a:r>
            <a:r>
              <a:rPr u="none" dirty="0">
                <a:solidFill>
                  <a:srgbClr val="333333"/>
                </a:solidFill>
              </a:rPr>
              <a:t>is</a:t>
            </a:r>
            <a:r>
              <a:rPr u="none" spc="-45" dirty="0">
                <a:solidFill>
                  <a:srgbClr val="333333"/>
                </a:solidFill>
              </a:rPr>
              <a:t> </a:t>
            </a:r>
            <a:r>
              <a:rPr u="none" spc="50" dirty="0">
                <a:solidFill>
                  <a:srgbClr val="333333"/>
                </a:solidFill>
              </a:rPr>
              <a:t>reported</a:t>
            </a:r>
            <a:r>
              <a:rPr u="none" spc="-40" dirty="0">
                <a:solidFill>
                  <a:srgbClr val="333333"/>
                </a:solidFill>
              </a:rPr>
              <a:t> </a:t>
            </a:r>
            <a:r>
              <a:rPr u="none" dirty="0">
                <a:solidFill>
                  <a:srgbClr val="333333"/>
                </a:solidFill>
              </a:rPr>
              <a:t>in</a:t>
            </a:r>
            <a:r>
              <a:rPr u="none" spc="-45" dirty="0">
                <a:solidFill>
                  <a:srgbClr val="333333"/>
                </a:solidFill>
              </a:rPr>
              <a:t> </a:t>
            </a:r>
            <a:r>
              <a:rPr u="none" spc="254" dirty="0">
                <a:latin typeface="Tahoma"/>
                <a:cs typeface="Tahoma"/>
              </a:rPr>
              <a:t>etcd</a:t>
            </a:r>
          </a:p>
        </p:txBody>
      </p:sp>
      <p:pic>
        <p:nvPicPr>
          <p:cNvPr id="7" name="object 7"/>
          <p:cNvPicPr/>
          <p:nvPr/>
        </p:nvPicPr>
        <p:blipFill>
          <a:blip r:embed="rId4" cstate="print"/>
          <a:stretch>
            <a:fillRect/>
          </a:stretch>
        </p:blipFill>
        <p:spPr>
          <a:xfrm>
            <a:off x="9258300" y="2105025"/>
            <a:ext cx="3886200" cy="380999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CONTROLLER</a:t>
            </a:r>
            <a:r>
              <a:rPr spc="-75" dirty="0"/>
              <a:t> </a:t>
            </a:r>
            <a:r>
              <a:rPr spc="-10" dirty="0"/>
              <a:t>MANAGER</a:t>
            </a:r>
          </a:p>
        </p:txBody>
      </p:sp>
      <p:pic>
        <p:nvPicPr>
          <p:cNvPr id="3" name="object 3"/>
          <p:cNvPicPr/>
          <p:nvPr/>
        </p:nvPicPr>
        <p:blipFill>
          <a:blip r:embed="rId2" cstate="print"/>
          <a:stretch>
            <a:fillRect/>
          </a:stretch>
        </p:blipFill>
        <p:spPr>
          <a:xfrm>
            <a:off x="1910826" y="1640523"/>
            <a:ext cx="9827645" cy="434466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SCHEDULER</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pic>
        <p:nvPicPr>
          <p:cNvPr id="6" name="object 6"/>
          <p:cNvPicPr/>
          <p:nvPr/>
        </p:nvPicPr>
        <p:blipFill>
          <a:blip r:embed="rId3" cstate="print"/>
          <a:stretch>
            <a:fillRect/>
          </a:stretch>
        </p:blipFill>
        <p:spPr>
          <a:xfrm>
            <a:off x="1309687" y="3090862"/>
            <a:ext cx="104775" cy="104774"/>
          </a:xfrm>
          <a:prstGeom prst="rect">
            <a:avLst/>
          </a:prstGeom>
        </p:spPr>
      </p:pic>
      <p:pic>
        <p:nvPicPr>
          <p:cNvPr id="7" name="object 7"/>
          <p:cNvPicPr/>
          <p:nvPr/>
        </p:nvPicPr>
        <p:blipFill>
          <a:blip r:embed="rId3" cstate="print"/>
          <a:stretch>
            <a:fillRect/>
          </a:stretch>
        </p:blipFill>
        <p:spPr>
          <a:xfrm>
            <a:off x="1309687" y="3567112"/>
            <a:ext cx="104775" cy="104774"/>
          </a:xfrm>
          <a:prstGeom prst="rect">
            <a:avLst/>
          </a:prstGeom>
        </p:spPr>
      </p:pic>
      <p:sp>
        <p:nvSpPr>
          <p:cNvPr id="8" name="object 8"/>
          <p:cNvSpPr txBox="1"/>
          <p:nvPr/>
        </p:nvSpPr>
        <p:spPr>
          <a:xfrm>
            <a:off x="1177924" y="1345564"/>
            <a:ext cx="5350510" cy="2911475"/>
          </a:xfrm>
          <a:prstGeom prst="rect">
            <a:avLst/>
          </a:prstGeom>
        </p:spPr>
        <p:txBody>
          <a:bodyPr vert="horz" wrap="square" lIns="0" tIns="12700" rIns="0" bIns="0" rtlCol="0">
            <a:spAutoFit/>
          </a:bodyPr>
          <a:lstStyle/>
          <a:p>
            <a:pPr marL="12700" marR="5080">
              <a:lnSpc>
                <a:spcPct val="151800"/>
              </a:lnSpc>
              <a:spcBef>
                <a:spcPts val="100"/>
              </a:spcBef>
            </a:pPr>
            <a:r>
              <a:rPr sz="2100" spc="110" dirty="0">
                <a:solidFill>
                  <a:srgbClr val="333333"/>
                </a:solidFill>
                <a:latin typeface="Trebuchet MS"/>
                <a:cs typeface="Trebuchet MS"/>
              </a:rPr>
              <a:t>Choose</a:t>
            </a:r>
            <a:r>
              <a:rPr sz="2100" spc="-50" dirty="0">
                <a:solidFill>
                  <a:srgbClr val="333333"/>
                </a:solidFill>
                <a:latin typeface="Trebuchet MS"/>
                <a:cs typeface="Trebuchet MS"/>
              </a:rPr>
              <a:t> </a:t>
            </a:r>
            <a:r>
              <a:rPr sz="2100" dirty="0">
                <a:solidFill>
                  <a:srgbClr val="333333"/>
                </a:solidFill>
                <a:latin typeface="Trebuchet MS"/>
                <a:cs typeface="Trebuchet MS"/>
              </a:rPr>
              <a:t>which</a:t>
            </a:r>
            <a:r>
              <a:rPr sz="2100" spc="-45" dirty="0">
                <a:solidFill>
                  <a:srgbClr val="333333"/>
                </a:solidFill>
                <a:latin typeface="Trebuchet MS"/>
                <a:cs typeface="Trebuchet MS"/>
              </a:rPr>
              <a:t> </a:t>
            </a:r>
            <a:r>
              <a:rPr sz="2100" spc="100" dirty="0">
                <a:solidFill>
                  <a:srgbClr val="333333"/>
                </a:solidFill>
                <a:latin typeface="Trebuchet MS"/>
                <a:cs typeface="Trebuchet MS"/>
              </a:rPr>
              <a:t>node</a:t>
            </a:r>
            <a:r>
              <a:rPr sz="2100" spc="-50" dirty="0">
                <a:solidFill>
                  <a:srgbClr val="333333"/>
                </a:solidFill>
                <a:latin typeface="Trebuchet MS"/>
                <a:cs typeface="Trebuchet MS"/>
              </a:rPr>
              <a:t> </a:t>
            </a:r>
            <a:r>
              <a:rPr sz="2100" spc="90" dirty="0">
                <a:solidFill>
                  <a:srgbClr val="333333"/>
                </a:solidFill>
                <a:latin typeface="Trebuchet MS"/>
                <a:cs typeface="Trebuchet MS"/>
              </a:rPr>
              <a:t>should</a:t>
            </a:r>
            <a:r>
              <a:rPr sz="2100" spc="-45" dirty="0">
                <a:solidFill>
                  <a:srgbClr val="333333"/>
                </a:solidFill>
                <a:latin typeface="Trebuchet MS"/>
                <a:cs typeface="Trebuchet MS"/>
              </a:rPr>
              <a:t> </a:t>
            </a:r>
            <a:r>
              <a:rPr sz="2100" spc="100" dirty="0">
                <a:solidFill>
                  <a:srgbClr val="333333"/>
                </a:solidFill>
                <a:latin typeface="Trebuchet MS"/>
                <a:cs typeface="Trebuchet MS"/>
              </a:rPr>
              <a:t>run</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10" dirty="0">
                <a:solidFill>
                  <a:srgbClr val="333333"/>
                </a:solidFill>
                <a:latin typeface="Trebuchet MS"/>
                <a:cs typeface="Trebuchet MS"/>
              </a:rPr>
              <a:t>container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dirty="0">
                <a:solidFill>
                  <a:srgbClr val="333333"/>
                </a:solidFill>
                <a:latin typeface="Trebuchet MS"/>
                <a:cs typeface="Trebuchet MS"/>
              </a:rPr>
              <a:t>algorithm</a:t>
            </a:r>
            <a:r>
              <a:rPr sz="2100" spc="30" dirty="0">
                <a:solidFill>
                  <a:srgbClr val="333333"/>
                </a:solidFill>
                <a:latin typeface="Trebuchet MS"/>
                <a:cs typeface="Trebuchet MS"/>
              </a:rPr>
              <a:t> </a:t>
            </a:r>
            <a:r>
              <a:rPr sz="2100" dirty="0">
                <a:solidFill>
                  <a:srgbClr val="333333"/>
                </a:solidFill>
                <a:latin typeface="Trebuchet MS"/>
                <a:cs typeface="Trebuchet MS"/>
              </a:rPr>
              <a:t>is</a:t>
            </a:r>
            <a:r>
              <a:rPr sz="2100" spc="25" dirty="0">
                <a:solidFill>
                  <a:srgbClr val="333333"/>
                </a:solidFill>
                <a:latin typeface="Trebuchet MS"/>
                <a:cs typeface="Trebuchet MS"/>
              </a:rPr>
              <a:t> </a:t>
            </a:r>
            <a:r>
              <a:rPr sz="2100" spc="85" dirty="0">
                <a:solidFill>
                  <a:srgbClr val="333333"/>
                </a:solidFill>
                <a:latin typeface="Trebuchet MS"/>
                <a:cs typeface="Trebuchet MS"/>
              </a:rPr>
              <a:t>based</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30" dirty="0">
                <a:solidFill>
                  <a:srgbClr val="333333"/>
                </a:solidFill>
                <a:latin typeface="Trebuchet MS"/>
                <a:cs typeface="Trebuchet MS"/>
              </a:rPr>
              <a:t> </a:t>
            </a:r>
            <a:r>
              <a:rPr sz="2100" dirty="0">
                <a:solidFill>
                  <a:srgbClr val="333333"/>
                </a:solidFill>
                <a:latin typeface="Trebuchet MS"/>
                <a:cs typeface="Trebuchet MS"/>
              </a:rPr>
              <a:t>several</a:t>
            </a:r>
            <a:r>
              <a:rPr sz="2100" spc="30" dirty="0">
                <a:solidFill>
                  <a:srgbClr val="333333"/>
                </a:solidFill>
                <a:latin typeface="Trebuchet MS"/>
                <a:cs typeface="Trebuchet MS"/>
              </a:rPr>
              <a:t> </a:t>
            </a:r>
            <a:r>
              <a:rPr sz="2100" spc="-10" dirty="0">
                <a:solidFill>
                  <a:srgbClr val="333333"/>
                </a:solidFill>
                <a:latin typeface="Trebuchet MS"/>
                <a:cs typeface="Trebuchet MS"/>
              </a:rPr>
              <a:t>criteria:</a:t>
            </a:r>
            <a:endParaRPr sz="2100">
              <a:latin typeface="Trebuchet MS"/>
              <a:cs typeface="Trebuchet MS"/>
            </a:endParaRPr>
          </a:p>
          <a:p>
            <a:pPr marL="393065">
              <a:lnSpc>
                <a:spcPct val="100000"/>
              </a:lnSpc>
              <a:spcBef>
                <a:spcPts val="1230"/>
              </a:spcBef>
            </a:pPr>
            <a:r>
              <a:rPr sz="2100" dirty="0">
                <a:solidFill>
                  <a:srgbClr val="333333"/>
                </a:solidFill>
                <a:latin typeface="Trebuchet MS"/>
                <a:cs typeface="Trebuchet MS"/>
              </a:rPr>
              <a:t>available</a:t>
            </a:r>
            <a:r>
              <a:rPr sz="2100" spc="-5" dirty="0">
                <a:solidFill>
                  <a:srgbClr val="333333"/>
                </a:solidFill>
                <a:latin typeface="Trebuchet MS"/>
                <a:cs typeface="Trebuchet MS"/>
              </a:rPr>
              <a:t> </a:t>
            </a:r>
            <a:r>
              <a:rPr sz="2100" spc="55" dirty="0">
                <a:solidFill>
                  <a:srgbClr val="333333"/>
                </a:solidFill>
                <a:latin typeface="Trebuchet MS"/>
                <a:cs typeface="Trebuchet MS"/>
              </a:rPr>
              <a:t>resources</a:t>
            </a:r>
            <a:endParaRPr sz="2100">
              <a:latin typeface="Trebuchet MS"/>
              <a:cs typeface="Trebuchet MS"/>
            </a:endParaRPr>
          </a:p>
          <a:p>
            <a:pPr marL="393065" marR="3302635">
              <a:lnSpc>
                <a:spcPct val="148800"/>
              </a:lnSpc>
              <a:spcBef>
                <a:spcPts val="75"/>
              </a:spcBef>
            </a:pPr>
            <a:r>
              <a:rPr sz="2100" spc="-10" dirty="0">
                <a:solidFill>
                  <a:srgbClr val="333333"/>
                </a:solidFill>
                <a:latin typeface="Trebuchet MS"/>
                <a:cs typeface="Trebuchet MS"/>
              </a:rPr>
              <a:t>constraints </a:t>
            </a:r>
            <a:r>
              <a:rPr sz="2100" spc="-30" dirty="0">
                <a:solidFill>
                  <a:srgbClr val="333333"/>
                </a:solidFill>
                <a:latin typeface="Trebuchet MS"/>
                <a:cs typeface="Trebuchet MS"/>
              </a:rPr>
              <a:t>affinities,</a:t>
            </a:r>
            <a:r>
              <a:rPr sz="2100" spc="-90" dirty="0">
                <a:solidFill>
                  <a:srgbClr val="333333"/>
                </a:solidFill>
                <a:latin typeface="Trebuchet MS"/>
                <a:cs typeface="Trebuchet MS"/>
              </a:rPr>
              <a:t> </a:t>
            </a:r>
            <a:r>
              <a:rPr sz="2100" spc="-85" dirty="0">
                <a:solidFill>
                  <a:srgbClr val="333333"/>
                </a:solidFill>
                <a:latin typeface="Trebuchet MS"/>
                <a:cs typeface="Trebuchet MS"/>
              </a:rPr>
              <a:t>etc.</a:t>
            </a:r>
            <a:endParaRPr sz="2100">
              <a:latin typeface="Trebuchet MS"/>
              <a:cs typeface="Trebuchet MS"/>
            </a:endParaRPr>
          </a:p>
          <a:p>
            <a:pPr marL="12700">
              <a:lnSpc>
                <a:spcPct val="100000"/>
              </a:lnSpc>
              <a:spcBef>
                <a:spcPts val="1230"/>
              </a:spcBef>
            </a:pPr>
            <a:r>
              <a:rPr sz="2100" spc="65" dirty="0">
                <a:solidFill>
                  <a:srgbClr val="333333"/>
                </a:solidFill>
                <a:latin typeface="Trebuchet MS"/>
                <a:cs typeface="Trebuchet MS"/>
              </a:rPr>
              <a:t>Also</a:t>
            </a:r>
            <a:r>
              <a:rPr sz="2100" spc="-85" dirty="0">
                <a:solidFill>
                  <a:srgbClr val="333333"/>
                </a:solidFill>
                <a:latin typeface="Trebuchet MS"/>
                <a:cs typeface="Trebuchet MS"/>
              </a:rPr>
              <a:t> </a:t>
            </a:r>
            <a:r>
              <a:rPr sz="2100" spc="85" dirty="0">
                <a:solidFill>
                  <a:srgbClr val="333333"/>
                </a:solidFill>
                <a:latin typeface="Trebuchet MS"/>
                <a:cs typeface="Trebuchet MS"/>
              </a:rPr>
              <a:t>works</a:t>
            </a:r>
            <a:r>
              <a:rPr sz="2100" spc="-85" dirty="0">
                <a:solidFill>
                  <a:srgbClr val="333333"/>
                </a:solidFill>
                <a:latin typeface="Trebuchet MS"/>
                <a:cs typeface="Trebuchet MS"/>
              </a:rPr>
              <a:t> </a:t>
            </a:r>
            <a:r>
              <a:rPr sz="2100" dirty="0">
                <a:solidFill>
                  <a:srgbClr val="333333"/>
                </a:solidFill>
                <a:latin typeface="Trebuchet MS"/>
                <a:cs typeface="Trebuchet MS"/>
              </a:rPr>
              <a:t>in</a:t>
            </a:r>
            <a:r>
              <a:rPr sz="2100" spc="-85" dirty="0">
                <a:solidFill>
                  <a:srgbClr val="333333"/>
                </a:solidFill>
                <a:latin typeface="Trebuchet MS"/>
                <a:cs typeface="Trebuchet MS"/>
              </a:rPr>
              <a:t> </a:t>
            </a:r>
            <a:r>
              <a:rPr sz="2100" spc="-10" dirty="0">
                <a:solidFill>
                  <a:srgbClr val="333333"/>
                </a:solidFill>
                <a:latin typeface="Trebuchet MS"/>
                <a:cs typeface="Trebuchet MS"/>
              </a:rPr>
              <a:t>active</a:t>
            </a:r>
            <a:r>
              <a:rPr sz="2100" spc="-85" dirty="0">
                <a:solidFill>
                  <a:srgbClr val="333333"/>
                </a:solidFill>
                <a:latin typeface="Trebuchet MS"/>
                <a:cs typeface="Trebuchet MS"/>
              </a:rPr>
              <a:t> </a:t>
            </a:r>
            <a:r>
              <a:rPr sz="2100" spc="-330" dirty="0">
                <a:solidFill>
                  <a:srgbClr val="333333"/>
                </a:solidFill>
                <a:latin typeface="Trebuchet MS"/>
                <a:cs typeface="Trebuchet MS"/>
              </a:rPr>
              <a:t>/</a:t>
            </a:r>
            <a:r>
              <a:rPr sz="2100" spc="-85" dirty="0">
                <a:solidFill>
                  <a:srgbClr val="333333"/>
                </a:solidFill>
                <a:latin typeface="Trebuchet MS"/>
                <a:cs typeface="Trebuchet MS"/>
              </a:rPr>
              <a:t> </a:t>
            </a:r>
            <a:r>
              <a:rPr sz="2100" spc="55" dirty="0">
                <a:solidFill>
                  <a:srgbClr val="333333"/>
                </a:solidFill>
                <a:latin typeface="Trebuchet MS"/>
                <a:cs typeface="Trebuchet MS"/>
              </a:rPr>
              <a:t>passive</a:t>
            </a:r>
            <a:r>
              <a:rPr sz="2100" spc="-85" dirty="0">
                <a:solidFill>
                  <a:srgbClr val="333333"/>
                </a:solidFill>
                <a:latin typeface="Trebuchet MS"/>
                <a:cs typeface="Trebuchet MS"/>
              </a:rPr>
              <a:t> </a:t>
            </a:r>
            <a:r>
              <a:rPr sz="2100" spc="95" dirty="0">
                <a:solidFill>
                  <a:srgbClr val="333333"/>
                </a:solidFill>
                <a:latin typeface="Trebuchet MS"/>
                <a:cs typeface="Trebuchet MS"/>
              </a:rPr>
              <a:t>mode</a:t>
            </a:r>
            <a:endParaRPr sz="2100">
              <a:latin typeface="Trebuchet MS"/>
              <a:cs typeface="Trebuchet MS"/>
            </a:endParaRPr>
          </a:p>
        </p:txBody>
      </p:sp>
      <p:pic>
        <p:nvPicPr>
          <p:cNvPr id="9" name="object 9"/>
          <p:cNvPicPr/>
          <p:nvPr/>
        </p:nvPicPr>
        <p:blipFill>
          <a:blip r:embed="rId2" cstate="print"/>
          <a:stretch>
            <a:fillRect/>
          </a:stretch>
        </p:blipFill>
        <p:spPr>
          <a:xfrm>
            <a:off x="933449" y="4048124"/>
            <a:ext cx="95250" cy="95249"/>
          </a:xfrm>
          <a:prstGeom prst="rect">
            <a:avLst/>
          </a:prstGeom>
        </p:spPr>
      </p:pic>
      <p:pic>
        <p:nvPicPr>
          <p:cNvPr id="10" name="object 10"/>
          <p:cNvPicPr/>
          <p:nvPr/>
        </p:nvPicPr>
        <p:blipFill>
          <a:blip r:embed="rId4" cstate="print"/>
          <a:stretch>
            <a:fillRect/>
          </a:stretch>
        </p:blipFill>
        <p:spPr>
          <a:xfrm>
            <a:off x="9258300" y="2105025"/>
            <a:ext cx="3886200" cy="3809999"/>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WORKERS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6617334" cy="1116965"/>
          </a:xfrm>
          <a:prstGeom prst="rect">
            <a:avLst/>
          </a:prstGeom>
        </p:spPr>
        <p:txBody>
          <a:bodyPr vert="horz" wrap="square" lIns="0" tIns="66040" rIns="0" bIns="0" rtlCol="0">
            <a:spAutoFit/>
          </a:bodyPr>
          <a:lstStyle/>
          <a:p>
            <a:pPr marL="12700" marR="5080">
              <a:lnSpc>
                <a:spcPts val="2100"/>
              </a:lnSpc>
              <a:spcBef>
                <a:spcPts val="520"/>
              </a:spcBef>
            </a:pPr>
            <a:r>
              <a:rPr sz="2100" spc="90" dirty="0">
                <a:solidFill>
                  <a:srgbClr val="333333"/>
                </a:solidFill>
                <a:latin typeface="Trebuchet MS"/>
                <a:cs typeface="Trebuchet MS"/>
              </a:rPr>
              <a:t>Components</a:t>
            </a:r>
            <a:r>
              <a:rPr sz="2100" spc="5" dirty="0">
                <a:solidFill>
                  <a:srgbClr val="333333"/>
                </a:solidFill>
                <a:latin typeface="Trebuchet MS"/>
                <a:cs typeface="Trebuchet MS"/>
              </a:rPr>
              <a:t> </a:t>
            </a:r>
            <a:r>
              <a:rPr sz="2100" dirty="0">
                <a:solidFill>
                  <a:srgbClr val="333333"/>
                </a:solidFill>
                <a:latin typeface="Trebuchet MS"/>
                <a:cs typeface="Trebuchet MS"/>
              </a:rPr>
              <a:t>installed</a:t>
            </a:r>
            <a:r>
              <a:rPr sz="2100" spc="5" dirty="0">
                <a:solidFill>
                  <a:srgbClr val="333333"/>
                </a:solidFill>
                <a:latin typeface="Trebuchet MS"/>
                <a:cs typeface="Trebuchet MS"/>
              </a:rPr>
              <a:t> </a:t>
            </a:r>
            <a:r>
              <a:rPr sz="2100" spc="135" dirty="0">
                <a:solidFill>
                  <a:srgbClr val="333333"/>
                </a:solidFill>
                <a:latin typeface="Trebuchet MS"/>
                <a:cs typeface="Trebuchet MS"/>
              </a:rPr>
              <a:t>on</a:t>
            </a:r>
            <a:r>
              <a:rPr sz="2100" spc="10" dirty="0">
                <a:solidFill>
                  <a:srgbClr val="333333"/>
                </a:solidFill>
                <a:latin typeface="Trebuchet MS"/>
                <a:cs typeface="Trebuchet MS"/>
              </a:rPr>
              <a:t> </a:t>
            </a:r>
            <a:r>
              <a:rPr sz="2100" spc="80" dirty="0">
                <a:solidFill>
                  <a:srgbClr val="333333"/>
                </a:solidFill>
                <a:latin typeface="Trebuchet MS"/>
                <a:cs typeface="Trebuchet MS"/>
              </a:rPr>
              <a:t>shared</a:t>
            </a:r>
            <a:r>
              <a:rPr sz="2100" spc="5" dirty="0">
                <a:solidFill>
                  <a:srgbClr val="333333"/>
                </a:solidFill>
                <a:latin typeface="Trebuchet MS"/>
                <a:cs typeface="Trebuchet MS"/>
              </a:rPr>
              <a:t> </a:t>
            </a:r>
            <a:r>
              <a:rPr sz="2100" spc="105" dirty="0">
                <a:solidFill>
                  <a:srgbClr val="333333"/>
                </a:solidFill>
                <a:latin typeface="Trebuchet MS"/>
                <a:cs typeface="Trebuchet MS"/>
              </a:rPr>
              <a:t>nodes</a:t>
            </a:r>
            <a:r>
              <a:rPr sz="2100" spc="10" dirty="0">
                <a:solidFill>
                  <a:srgbClr val="333333"/>
                </a:solidFill>
                <a:latin typeface="Trebuchet MS"/>
                <a:cs typeface="Trebuchet MS"/>
              </a:rPr>
              <a:t> </a:t>
            </a:r>
            <a:r>
              <a:rPr sz="2100" dirty="0">
                <a:solidFill>
                  <a:srgbClr val="333333"/>
                </a:solidFill>
                <a:latin typeface="Trebuchet MS"/>
                <a:cs typeface="Trebuchet MS"/>
              </a:rPr>
              <a:t>providing</a:t>
            </a:r>
            <a:r>
              <a:rPr sz="2100" spc="5"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CPU,</a:t>
            </a:r>
            <a:r>
              <a:rPr sz="2100" spc="-5" dirty="0">
                <a:solidFill>
                  <a:srgbClr val="333333"/>
                </a:solidFill>
                <a:latin typeface="Trebuchet MS"/>
                <a:cs typeface="Trebuchet MS"/>
              </a:rPr>
              <a:t> </a:t>
            </a:r>
            <a:r>
              <a:rPr sz="2100" dirty="0">
                <a:solidFill>
                  <a:srgbClr val="333333"/>
                </a:solidFill>
                <a:latin typeface="Trebuchet MS"/>
                <a:cs typeface="Trebuchet MS"/>
              </a:rPr>
              <a:t>memory, </a:t>
            </a:r>
            <a:r>
              <a:rPr sz="2100" spc="114" dirty="0">
                <a:solidFill>
                  <a:srgbClr val="333333"/>
                </a:solidFill>
                <a:latin typeface="Trebuchet MS"/>
                <a:cs typeface="Trebuchet MS"/>
              </a:rPr>
              <a:t>GPU</a:t>
            </a:r>
            <a:r>
              <a:rPr sz="2100" dirty="0">
                <a:solidFill>
                  <a:srgbClr val="333333"/>
                </a:solidFill>
                <a:latin typeface="Trebuchet MS"/>
                <a:cs typeface="Trebuchet MS"/>
              </a:rPr>
              <a:t> </a:t>
            </a:r>
            <a:r>
              <a:rPr sz="2100" spc="95" dirty="0">
                <a:solidFill>
                  <a:srgbClr val="333333"/>
                </a:solidFill>
                <a:latin typeface="Trebuchet MS"/>
                <a:cs typeface="Trebuchet MS"/>
              </a:rPr>
              <a:t>used</a:t>
            </a:r>
            <a:r>
              <a:rPr sz="2100" dirty="0">
                <a:solidFill>
                  <a:srgbClr val="333333"/>
                </a:solidFill>
                <a:latin typeface="Trebuchet MS"/>
                <a:cs typeface="Trebuchet MS"/>
              </a:rPr>
              <a:t> </a:t>
            </a:r>
            <a:r>
              <a:rPr sz="2100" spc="55" dirty="0">
                <a:solidFill>
                  <a:srgbClr val="333333"/>
                </a:solidFill>
                <a:latin typeface="Trebuchet MS"/>
                <a:cs typeface="Trebuchet MS"/>
              </a:rPr>
              <a:t>by</a:t>
            </a:r>
            <a:r>
              <a:rPr sz="2100" dirty="0">
                <a:solidFill>
                  <a:srgbClr val="333333"/>
                </a:solidFill>
                <a:latin typeface="Trebuchet MS"/>
                <a:cs typeface="Trebuchet MS"/>
              </a:rPr>
              <a:t> </a:t>
            </a:r>
            <a:r>
              <a:rPr sz="2100" spc="130" dirty="0">
                <a:solidFill>
                  <a:srgbClr val="ED2137"/>
                </a:solidFill>
                <a:latin typeface="Tahoma"/>
                <a:cs typeface="Tahoma"/>
              </a:rPr>
              <a:t>Pods</a:t>
            </a:r>
            <a:endParaRPr sz="2100" dirty="0">
              <a:latin typeface="Tahoma"/>
              <a:cs typeface="Tahoma"/>
            </a:endParaRPr>
          </a:p>
          <a:p>
            <a:pPr marL="12700">
              <a:lnSpc>
                <a:spcPct val="100000"/>
              </a:lnSpc>
              <a:spcBef>
                <a:spcPts val="1455"/>
              </a:spcBef>
            </a:pPr>
            <a:r>
              <a:rPr sz="2100" spc="175" dirty="0">
                <a:solidFill>
                  <a:srgbClr val="333333"/>
                </a:solidFill>
                <a:latin typeface="Trebuchet MS"/>
                <a:cs typeface="Trebuchet MS"/>
              </a:rPr>
              <a:t>VMs</a:t>
            </a:r>
            <a:r>
              <a:rPr sz="2100" dirty="0">
                <a:solidFill>
                  <a:srgbClr val="333333"/>
                </a:solidFill>
                <a:latin typeface="Trebuchet MS"/>
                <a:cs typeface="Trebuchet MS"/>
              </a:rPr>
              <a:t> </a:t>
            </a:r>
            <a:r>
              <a:rPr sz="2100" spc="55" dirty="0">
                <a:solidFill>
                  <a:srgbClr val="333333"/>
                </a:solidFill>
                <a:latin typeface="Trebuchet MS"/>
                <a:cs typeface="Trebuchet MS"/>
              </a:rPr>
              <a:t>where</a:t>
            </a:r>
            <a:r>
              <a:rPr sz="2100" spc="5" dirty="0">
                <a:solidFill>
                  <a:srgbClr val="333333"/>
                </a:solidFill>
                <a:latin typeface="Trebuchet MS"/>
                <a:cs typeface="Trebuchet MS"/>
              </a:rPr>
              <a:t> </a:t>
            </a:r>
            <a:r>
              <a:rPr sz="2100" dirty="0">
                <a:solidFill>
                  <a:srgbClr val="333333"/>
                </a:solidFill>
                <a:latin typeface="Trebuchet MS"/>
                <a:cs typeface="Trebuchet MS"/>
              </a:rPr>
              <a:t>applications</a:t>
            </a:r>
            <a:r>
              <a:rPr sz="2100" spc="5" dirty="0">
                <a:solidFill>
                  <a:srgbClr val="333333"/>
                </a:solidFill>
                <a:latin typeface="Trebuchet MS"/>
                <a:cs typeface="Trebuchet MS"/>
              </a:rPr>
              <a:t> </a:t>
            </a:r>
            <a:r>
              <a:rPr sz="2100" spc="-10" dirty="0">
                <a:solidFill>
                  <a:srgbClr val="333333"/>
                </a:solidFill>
                <a:latin typeface="Trebuchet MS"/>
                <a:cs typeface="Trebuchet MS"/>
              </a:rPr>
              <a:t>actually</a:t>
            </a:r>
            <a:r>
              <a:rPr sz="2100" dirty="0">
                <a:solidFill>
                  <a:srgbClr val="333333"/>
                </a:solidFill>
                <a:latin typeface="Trebuchet MS"/>
                <a:cs typeface="Trebuchet MS"/>
              </a:rPr>
              <a:t> </a:t>
            </a:r>
            <a:r>
              <a:rPr sz="2100" spc="75" dirty="0">
                <a:solidFill>
                  <a:srgbClr val="333333"/>
                </a:solidFill>
                <a:latin typeface="Trebuchet MS"/>
                <a:cs typeface="Trebuchet MS"/>
              </a:rPr>
              <a:t>run</a:t>
            </a:r>
            <a:endParaRPr sz="2100" dirty="0">
              <a:latin typeface="Trebuchet MS"/>
              <a:cs typeface="Trebuchet MS"/>
            </a:endParaRPr>
          </a:p>
        </p:txBody>
      </p:sp>
      <p:pic>
        <p:nvPicPr>
          <p:cNvPr id="5" name="object 5"/>
          <p:cNvPicPr/>
          <p:nvPr/>
        </p:nvPicPr>
        <p:blipFill>
          <a:blip r:embed="rId2" cstate="print"/>
          <a:stretch>
            <a:fillRect/>
          </a:stretch>
        </p:blipFill>
        <p:spPr>
          <a:xfrm>
            <a:off x="933449" y="2419349"/>
            <a:ext cx="95250" cy="95249"/>
          </a:xfrm>
          <a:prstGeom prst="rect">
            <a:avLst/>
          </a:prstGeom>
        </p:spPr>
      </p:pic>
      <p:pic>
        <p:nvPicPr>
          <p:cNvPr id="6" name="object 6"/>
          <p:cNvPicPr/>
          <p:nvPr/>
        </p:nvPicPr>
        <p:blipFill>
          <a:blip r:embed="rId3" cstate="print"/>
          <a:stretch>
            <a:fillRect/>
          </a:stretch>
        </p:blipFill>
        <p:spPr>
          <a:xfrm>
            <a:off x="8077200" y="2105025"/>
            <a:ext cx="5067299" cy="380999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KUBELET</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11300"/>
            <a:ext cx="6310630" cy="1574165"/>
          </a:xfrm>
          <a:prstGeom prst="rect">
            <a:avLst/>
          </a:prstGeom>
        </p:spPr>
        <p:txBody>
          <a:bodyPr vert="horz" wrap="square" lIns="0" tIns="66040" rIns="0" bIns="0" rtlCol="0">
            <a:spAutoFit/>
          </a:bodyPr>
          <a:lstStyle/>
          <a:p>
            <a:pPr marL="12700" marR="157480">
              <a:lnSpc>
                <a:spcPts val="2100"/>
              </a:lnSpc>
              <a:spcBef>
                <a:spcPts val="520"/>
              </a:spcBef>
            </a:pPr>
            <a:r>
              <a:rPr sz="2100" spc="60" dirty="0">
                <a:solidFill>
                  <a:srgbClr val="333333"/>
                </a:solidFill>
                <a:latin typeface="Trebuchet MS"/>
                <a:cs typeface="Trebuchet MS"/>
              </a:rPr>
              <a:t>In</a:t>
            </a:r>
            <a:r>
              <a:rPr sz="2100" spc="90" dirty="0">
                <a:solidFill>
                  <a:srgbClr val="333333"/>
                </a:solidFill>
                <a:latin typeface="Trebuchet MS"/>
                <a:cs typeface="Trebuchet MS"/>
              </a:rPr>
              <a:t> </a:t>
            </a:r>
            <a:r>
              <a:rPr sz="2100" spc="50" dirty="0">
                <a:solidFill>
                  <a:srgbClr val="333333"/>
                </a:solidFill>
                <a:latin typeface="Trebuchet MS"/>
                <a:cs typeface="Trebuchet MS"/>
              </a:rPr>
              <a:t>charge</a:t>
            </a:r>
            <a:r>
              <a:rPr sz="2100" spc="90" dirty="0">
                <a:solidFill>
                  <a:srgbClr val="333333"/>
                </a:solidFill>
                <a:latin typeface="Trebuchet MS"/>
                <a:cs typeface="Trebuchet MS"/>
              </a:rPr>
              <a:t> </a:t>
            </a:r>
            <a:r>
              <a:rPr sz="2100" dirty="0">
                <a:solidFill>
                  <a:srgbClr val="333333"/>
                </a:solidFill>
                <a:latin typeface="Trebuchet MS"/>
                <a:cs typeface="Trebuchet MS"/>
              </a:rPr>
              <a:t>of</a:t>
            </a:r>
            <a:r>
              <a:rPr sz="2100" spc="95" dirty="0">
                <a:solidFill>
                  <a:srgbClr val="333333"/>
                </a:solidFill>
                <a:latin typeface="Trebuchet MS"/>
                <a:cs typeface="Trebuchet MS"/>
              </a:rPr>
              <a:t> </a:t>
            </a:r>
            <a:r>
              <a:rPr sz="2100" dirty="0">
                <a:solidFill>
                  <a:srgbClr val="333333"/>
                </a:solidFill>
                <a:latin typeface="Trebuchet MS"/>
                <a:cs typeface="Trebuchet MS"/>
              </a:rPr>
              <a:t>starting/stopping</a:t>
            </a:r>
            <a:r>
              <a:rPr sz="2100" spc="90" dirty="0">
                <a:solidFill>
                  <a:srgbClr val="333333"/>
                </a:solidFill>
                <a:latin typeface="Trebuchet MS"/>
                <a:cs typeface="Trebuchet MS"/>
              </a:rPr>
              <a:t> </a:t>
            </a:r>
            <a:r>
              <a:rPr sz="2100" dirty="0">
                <a:solidFill>
                  <a:srgbClr val="333333"/>
                </a:solidFill>
                <a:latin typeface="Trebuchet MS"/>
                <a:cs typeface="Trebuchet MS"/>
              </a:rPr>
              <a:t>containers</a:t>
            </a:r>
            <a:r>
              <a:rPr sz="2100" spc="95" dirty="0">
                <a:solidFill>
                  <a:srgbClr val="333333"/>
                </a:solidFill>
                <a:latin typeface="Trebuchet MS"/>
                <a:cs typeface="Trebuchet MS"/>
              </a:rPr>
              <a:t> </a:t>
            </a:r>
            <a:r>
              <a:rPr sz="2100" dirty="0">
                <a:solidFill>
                  <a:srgbClr val="333333"/>
                </a:solidFill>
                <a:latin typeface="Trebuchet MS"/>
                <a:cs typeface="Trebuchet MS"/>
              </a:rPr>
              <a:t>with</a:t>
            </a:r>
            <a:r>
              <a:rPr sz="2100" spc="90" dirty="0">
                <a:solidFill>
                  <a:srgbClr val="333333"/>
                </a:solidFill>
                <a:latin typeface="Trebuchet MS"/>
                <a:cs typeface="Trebuchet MS"/>
              </a:rPr>
              <a:t> </a:t>
            </a:r>
            <a:r>
              <a:rPr sz="2100" spc="-25" dirty="0">
                <a:solidFill>
                  <a:srgbClr val="333333"/>
                </a:solidFill>
                <a:latin typeface="Trebuchet MS"/>
                <a:cs typeface="Trebuchet MS"/>
              </a:rPr>
              <a:t>the </a:t>
            </a:r>
            <a:r>
              <a:rPr sz="2100" dirty="0">
                <a:solidFill>
                  <a:srgbClr val="333333"/>
                </a:solidFill>
                <a:latin typeface="Trebuchet MS"/>
                <a:cs typeface="Trebuchet MS"/>
              </a:rPr>
              <a:t>container</a:t>
            </a:r>
            <a:r>
              <a:rPr sz="2100" spc="265" dirty="0">
                <a:solidFill>
                  <a:srgbClr val="333333"/>
                </a:solidFill>
                <a:latin typeface="Trebuchet MS"/>
                <a:cs typeface="Trebuchet MS"/>
              </a:rPr>
              <a:t> </a:t>
            </a:r>
            <a:r>
              <a:rPr sz="2100" spc="40" dirty="0">
                <a:solidFill>
                  <a:srgbClr val="333333"/>
                </a:solidFill>
                <a:latin typeface="Trebuchet MS"/>
                <a:cs typeface="Trebuchet MS"/>
              </a:rPr>
              <a:t>runtime</a:t>
            </a:r>
            <a:endParaRPr sz="2100">
              <a:latin typeface="Trebuchet MS"/>
              <a:cs typeface="Trebuchet MS"/>
            </a:endParaRPr>
          </a:p>
          <a:p>
            <a:pPr marL="12700">
              <a:lnSpc>
                <a:spcPct val="100000"/>
              </a:lnSpc>
              <a:spcBef>
                <a:spcPts val="1305"/>
              </a:spcBef>
            </a:pPr>
            <a:r>
              <a:rPr sz="2100" spc="65" dirty="0">
                <a:solidFill>
                  <a:srgbClr val="333333"/>
                </a:solidFill>
                <a:latin typeface="Trebuchet MS"/>
                <a:cs typeface="Trebuchet MS"/>
              </a:rPr>
              <a:t>Supervises</a:t>
            </a:r>
            <a:r>
              <a:rPr sz="2100" spc="-60" dirty="0">
                <a:solidFill>
                  <a:srgbClr val="333333"/>
                </a:solidFill>
                <a:latin typeface="Trebuchet MS"/>
                <a:cs typeface="Trebuchet MS"/>
              </a:rPr>
              <a:t> </a:t>
            </a:r>
            <a:r>
              <a:rPr sz="2100" spc="-10" dirty="0">
                <a:solidFill>
                  <a:srgbClr val="333333"/>
                </a:solidFill>
                <a:latin typeface="Trebuchet MS"/>
                <a:cs typeface="Trebuchet MS"/>
              </a:rPr>
              <a:t>containers</a:t>
            </a:r>
            <a:endParaRPr sz="2100">
              <a:latin typeface="Trebuchet MS"/>
              <a:cs typeface="Trebuchet MS"/>
            </a:endParaRPr>
          </a:p>
          <a:p>
            <a:pPr marL="12700">
              <a:lnSpc>
                <a:spcPct val="100000"/>
              </a:lnSpc>
              <a:spcBef>
                <a:spcPts val="1230"/>
              </a:spcBef>
            </a:pPr>
            <a:r>
              <a:rPr sz="2100" dirty="0">
                <a:solidFill>
                  <a:srgbClr val="333333"/>
                </a:solidFill>
                <a:latin typeface="Trebuchet MS"/>
                <a:cs typeface="Trebuchet MS"/>
              </a:rPr>
              <a:t>Notifies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API </a:t>
            </a:r>
            <a:r>
              <a:rPr sz="2100" dirty="0">
                <a:solidFill>
                  <a:srgbClr val="333333"/>
                </a:solidFill>
                <a:latin typeface="Trebuchet MS"/>
                <a:cs typeface="Trebuchet MS"/>
              </a:rPr>
              <a:t>Server</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container</a:t>
            </a:r>
            <a:r>
              <a:rPr sz="2100" spc="45" dirty="0">
                <a:solidFill>
                  <a:srgbClr val="333333"/>
                </a:solidFill>
                <a:latin typeface="Trebuchet MS"/>
                <a:cs typeface="Trebuchet MS"/>
              </a:rPr>
              <a:t> </a:t>
            </a:r>
            <a:r>
              <a:rPr sz="2100" spc="-35" dirty="0">
                <a:solidFill>
                  <a:srgbClr val="333333"/>
                </a:solidFill>
                <a:latin typeface="Trebuchet MS"/>
                <a:cs typeface="Trebuchet MS"/>
              </a:rPr>
              <a:t>lifecycle</a:t>
            </a:r>
            <a:r>
              <a:rPr sz="2100" spc="50" dirty="0">
                <a:solidFill>
                  <a:srgbClr val="333333"/>
                </a:solidFill>
                <a:latin typeface="Trebuchet MS"/>
                <a:cs typeface="Trebuchet MS"/>
              </a:rPr>
              <a:t> </a:t>
            </a:r>
            <a:r>
              <a:rPr sz="2100" spc="-10" dirty="0">
                <a:solidFill>
                  <a:srgbClr val="333333"/>
                </a:solidFill>
                <a:latin typeface="Trebuchet MS"/>
                <a:cs typeface="Trebuchet MS"/>
              </a:rPr>
              <a:t>events</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2876549"/>
            <a:ext cx="95250" cy="95249"/>
          </a:xfrm>
          <a:prstGeom prst="rect">
            <a:avLst/>
          </a:prstGeom>
        </p:spPr>
      </p:pic>
      <p:pic>
        <p:nvPicPr>
          <p:cNvPr id="7" name="object 7"/>
          <p:cNvPicPr/>
          <p:nvPr/>
        </p:nvPicPr>
        <p:blipFill>
          <a:blip r:embed="rId3" cstate="print"/>
          <a:stretch>
            <a:fillRect/>
          </a:stretch>
        </p:blipFill>
        <p:spPr>
          <a:xfrm>
            <a:off x="8077200" y="2105025"/>
            <a:ext cx="5067299" cy="380999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CONTAINER</a:t>
            </a:r>
            <a:r>
              <a:rPr spc="-110" dirty="0"/>
              <a:t> </a:t>
            </a:r>
            <a:r>
              <a:rPr spc="-10" dirty="0"/>
              <a:t>RUNTIME</a:t>
            </a:r>
          </a:p>
        </p:txBody>
      </p:sp>
      <p:pic>
        <p:nvPicPr>
          <p:cNvPr id="3" name="object 3"/>
          <p:cNvPicPr/>
          <p:nvPr/>
        </p:nvPicPr>
        <p:blipFill>
          <a:blip r:embed="rId2" cstate="print"/>
          <a:stretch>
            <a:fillRect/>
          </a:stretch>
        </p:blipFill>
        <p:spPr>
          <a:xfrm>
            <a:off x="933449" y="2466974"/>
            <a:ext cx="95250" cy="95249"/>
          </a:xfrm>
          <a:prstGeom prst="rect">
            <a:avLst/>
          </a:prstGeom>
        </p:spPr>
      </p:pic>
      <p:pic>
        <p:nvPicPr>
          <p:cNvPr id="4" name="object 4"/>
          <p:cNvPicPr/>
          <p:nvPr/>
        </p:nvPicPr>
        <p:blipFill>
          <a:blip r:embed="rId2" cstate="print"/>
          <a:stretch>
            <a:fillRect/>
          </a:stretch>
        </p:blipFill>
        <p:spPr>
          <a:xfrm>
            <a:off x="933449" y="3019424"/>
            <a:ext cx="95250" cy="95249"/>
          </a:xfrm>
          <a:prstGeom prst="rect">
            <a:avLst/>
          </a:prstGeom>
        </p:spPr>
      </p:pic>
      <p:pic>
        <p:nvPicPr>
          <p:cNvPr id="5" name="object 5"/>
          <p:cNvPicPr/>
          <p:nvPr/>
        </p:nvPicPr>
        <p:blipFill>
          <a:blip r:embed="rId2" cstate="print"/>
          <a:stretch>
            <a:fillRect/>
          </a:stretch>
        </p:blipFill>
        <p:spPr>
          <a:xfrm>
            <a:off x="933449" y="3571874"/>
            <a:ext cx="95250" cy="95249"/>
          </a:xfrm>
          <a:prstGeom prst="rect">
            <a:avLst/>
          </a:prstGeom>
        </p:spPr>
      </p:pic>
      <p:pic>
        <p:nvPicPr>
          <p:cNvPr id="6" name="object 6"/>
          <p:cNvPicPr/>
          <p:nvPr/>
        </p:nvPicPr>
        <p:blipFill>
          <a:blip r:embed="rId3" cstate="print"/>
          <a:stretch>
            <a:fillRect/>
          </a:stretch>
        </p:blipFill>
        <p:spPr>
          <a:xfrm>
            <a:off x="1309687" y="4100512"/>
            <a:ext cx="104775" cy="104774"/>
          </a:xfrm>
          <a:prstGeom prst="rect">
            <a:avLst/>
          </a:prstGeom>
        </p:spPr>
      </p:pic>
      <p:pic>
        <p:nvPicPr>
          <p:cNvPr id="7" name="object 7"/>
          <p:cNvPicPr/>
          <p:nvPr/>
        </p:nvPicPr>
        <p:blipFill>
          <a:blip r:embed="rId2" cstate="print"/>
          <a:stretch>
            <a:fillRect/>
          </a:stretch>
        </p:blipFill>
        <p:spPr>
          <a:xfrm>
            <a:off x="933449" y="4905374"/>
            <a:ext cx="95250" cy="95249"/>
          </a:xfrm>
          <a:prstGeom prst="rect">
            <a:avLst/>
          </a:prstGeom>
        </p:spPr>
      </p:pic>
      <p:pic>
        <p:nvPicPr>
          <p:cNvPr id="8" name="object 8"/>
          <p:cNvPicPr/>
          <p:nvPr/>
        </p:nvPicPr>
        <p:blipFill>
          <a:blip r:embed="rId4" cstate="print"/>
          <a:stretch>
            <a:fillRect/>
          </a:stretch>
        </p:blipFill>
        <p:spPr>
          <a:xfrm>
            <a:off x="8077200" y="2105025"/>
            <a:ext cx="5067299" cy="3809999"/>
          </a:xfrm>
          <a:prstGeom prst="rect">
            <a:avLst/>
          </a:prstGeom>
        </p:spPr>
      </p:pic>
      <p:sp>
        <p:nvSpPr>
          <p:cNvPr id="9" name="object 9"/>
          <p:cNvSpPr/>
          <p:nvPr/>
        </p:nvSpPr>
        <p:spPr>
          <a:xfrm>
            <a:off x="6772274" y="2096452"/>
            <a:ext cx="9525" cy="26670"/>
          </a:xfrm>
          <a:custGeom>
            <a:avLst/>
            <a:gdLst/>
            <a:ahLst/>
            <a:cxnLst/>
            <a:rect l="l" t="t" r="r" b="b"/>
            <a:pathLst>
              <a:path w="9525" h="26669">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0" name="object 10"/>
          <p:cNvSpPr txBox="1"/>
          <p:nvPr/>
        </p:nvSpPr>
        <p:spPr>
          <a:xfrm>
            <a:off x="796924" y="1511300"/>
            <a:ext cx="7094220" cy="3869690"/>
          </a:xfrm>
          <a:prstGeom prst="rect">
            <a:avLst/>
          </a:prstGeom>
        </p:spPr>
        <p:txBody>
          <a:bodyPr vert="horz" wrap="square" lIns="0" tIns="50800" rIns="0" bIns="0" rtlCol="0">
            <a:spAutoFit/>
          </a:bodyPr>
          <a:lstStyle/>
          <a:p>
            <a:pPr marL="12700" marR="1021715">
              <a:lnSpc>
                <a:spcPts val="2250"/>
              </a:lnSpc>
              <a:spcBef>
                <a:spcPts val="400"/>
              </a:spcBef>
            </a:pPr>
            <a:r>
              <a:rPr sz="2100" dirty="0">
                <a:solidFill>
                  <a:srgbClr val="333333"/>
                </a:solidFill>
                <a:latin typeface="Trebuchet MS"/>
                <a:cs typeface="Trebuchet MS"/>
              </a:rPr>
              <a:t>The</a:t>
            </a:r>
            <a:r>
              <a:rPr sz="2100" spc="10" dirty="0">
                <a:solidFill>
                  <a:srgbClr val="333333"/>
                </a:solidFill>
                <a:latin typeface="Trebuchet MS"/>
                <a:cs typeface="Trebuchet MS"/>
              </a:rPr>
              <a:t> </a:t>
            </a:r>
            <a:r>
              <a:rPr sz="2100" spc="285" dirty="0">
                <a:solidFill>
                  <a:srgbClr val="ED2137"/>
                </a:solidFill>
                <a:latin typeface="Tahoma"/>
                <a:cs typeface="Tahoma"/>
              </a:rPr>
              <a:t>kubelet</a:t>
            </a:r>
            <a:r>
              <a:rPr sz="2100" spc="-5" dirty="0">
                <a:solidFill>
                  <a:srgbClr val="ED2137"/>
                </a:solidFill>
                <a:latin typeface="Tahoma"/>
                <a:cs typeface="Tahoma"/>
              </a:rPr>
              <a:t> </a:t>
            </a:r>
            <a:r>
              <a:rPr sz="2100" spc="100" dirty="0">
                <a:solidFill>
                  <a:srgbClr val="333333"/>
                </a:solidFill>
                <a:latin typeface="Trebuchet MS"/>
                <a:cs typeface="Trebuchet MS"/>
              </a:rPr>
              <a:t>manages</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15" dirty="0">
                <a:solidFill>
                  <a:srgbClr val="333333"/>
                </a:solidFill>
                <a:latin typeface="Trebuchet MS"/>
                <a:cs typeface="Trebuchet MS"/>
              </a:rPr>
              <a:t> </a:t>
            </a:r>
            <a:r>
              <a:rPr sz="2100" spc="60" dirty="0">
                <a:solidFill>
                  <a:srgbClr val="333333"/>
                </a:solidFill>
                <a:latin typeface="Trebuchet MS"/>
                <a:cs typeface="Trebuchet MS"/>
              </a:rPr>
              <a:t>runtimes</a:t>
            </a:r>
            <a:r>
              <a:rPr sz="2100" spc="10" dirty="0">
                <a:solidFill>
                  <a:srgbClr val="333333"/>
                </a:solidFill>
                <a:latin typeface="Trebuchet MS"/>
                <a:cs typeface="Trebuchet MS"/>
              </a:rPr>
              <a:t> </a:t>
            </a:r>
            <a:r>
              <a:rPr sz="2100" spc="-20" dirty="0">
                <a:solidFill>
                  <a:srgbClr val="333333"/>
                </a:solidFill>
                <a:latin typeface="Trebuchet MS"/>
                <a:cs typeface="Trebuchet MS"/>
              </a:rPr>
              <a:t>that </a:t>
            </a:r>
            <a:r>
              <a:rPr sz="2100" dirty="0">
                <a:solidFill>
                  <a:srgbClr val="333333"/>
                </a:solidFill>
                <a:latin typeface="Trebuchet MS"/>
                <a:cs typeface="Trebuchet MS"/>
              </a:rPr>
              <a:t>implement</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u="heavy" spc="50" dirty="0">
                <a:solidFill>
                  <a:srgbClr val="ED2137"/>
                </a:solidFill>
                <a:uFill>
                  <a:solidFill>
                    <a:srgbClr val="ED2137"/>
                  </a:solidFill>
                </a:uFill>
                <a:latin typeface="Trebuchet MS"/>
                <a:cs typeface="Trebuchet MS"/>
                <a:hlinkClick r:id="rId5"/>
              </a:rPr>
              <a:t>Container</a:t>
            </a:r>
            <a:r>
              <a:rPr sz="2100" u="heavy" spc="25" dirty="0">
                <a:solidFill>
                  <a:srgbClr val="ED2137"/>
                </a:solidFill>
                <a:uFill>
                  <a:solidFill>
                    <a:srgbClr val="ED2137"/>
                  </a:solidFill>
                </a:uFill>
                <a:latin typeface="Trebuchet MS"/>
                <a:cs typeface="Trebuchet MS"/>
                <a:hlinkClick r:id="rId5"/>
              </a:rPr>
              <a:t> </a:t>
            </a:r>
            <a:r>
              <a:rPr sz="2100" u="heavy" spc="50" dirty="0">
                <a:solidFill>
                  <a:srgbClr val="ED2137"/>
                </a:solidFill>
                <a:uFill>
                  <a:solidFill>
                    <a:srgbClr val="ED2137"/>
                  </a:solidFill>
                </a:uFill>
                <a:latin typeface="Trebuchet MS"/>
                <a:cs typeface="Trebuchet MS"/>
                <a:hlinkClick r:id="rId5"/>
              </a:rPr>
              <a:t>Runtime</a:t>
            </a:r>
            <a:r>
              <a:rPr sz="2100" u="heavy" spc="25" dirty="0">
                <a:solidFill>
                  <a:srgbClr val="ED2137"/>
                </a:solidFill>
                <a:uFill>
                  <a:solidFill>
                    <a:srgbClr val="ED2137"/>
                  </a:solidFill>
                </a:uFill>
                <a:latin typeface="Trebuchet MS"/>
                <a:cs typeface="Trebuchet MS"/>
                <a:hlinkClick r:id="rId5"/>
              </a:rPr>
              <a:t> </a:t>
            </a:r>
            <a:r>
              <a:rPr sz="2100" u="heavy" dirty="0">
                <a:solidFill>
                  <a:srgbClr val="ED2137"/>
                </a:solidFill>
                <a:uFill>
                  <a:solidFill>
                    <a:srgbClr val="ED2137"/>
                  </a:solidFill>
                </a:uFill>
                <a:latin typeface="Trebuchet MS"/>
                <a:cs typeface="Trebuchet MS"/>
                <a:hlinkClick r:id="rId5"/>
              </a:rPr>
              <a:t>Interface</a:t>
            </a:r>
            <a:r>
              <a:rPr sz="2100" spc="25" dirty="0">
                <a:solidFill>
                  <a:srgbClr val="ED2137"/>
                </a:solidFill>
                <a:latin typeface="Trebuchet MS"/>
                <a:cs typeface="Trebuchet MS"/>
              </a:rPr>
              <a:t> </a:t>
            </a:r>
            <a:r>
              <a:rPr sz="2100" spc="-10" dirty="0">
                <a:solidFill>
                  <a:srgbClr val="333333"/>
                </a:solidFill>
                <a:latin typeface="Trebuchet MS"/>
                <a:cs typeface="Trebuchet MS"/>
              </a:rPr>
              <a:t>(</a:t>
            </a:r>
            <a:r>
              <a:rPr sz="2100" u="heavy" spc="-10" dirty="0">
                <a:solidFill>
                  <a:srgbClr val="ED2137"/>
                </a:solidFill>
                <a:uFill>
                  <a:solidFill>
                    <a:srgbClr val="ED2137"/>
                  </a:solidFill>
                </a:uFill>
                <a:latin typeface="Trebuchet MS"/>
                <a:cs typeface="Trebuchet MS"/>
                <a:hlinkClick r:id="rId6"/>
              </a:rPr>
              <a:t>CR</a:t>
            </a:r>
            <a:r>
              <a:rPr sz="2100" spc="-10" dirty="0">
                <a:solidFill>
                  <a:srgbClr val="ED2137"/>
                </a:solidFill>
                <a:latin typeface="Trebuchet MS"/>
                <a:cs typeface="Trebuchet MS"/>
                <a:hlinkClick r:id="rId6"/>
              </a:rPr>
              <a:t>I</a:t>
            </a:r>
            <a:r>
              <a:rPr sz="2100" spc="-10" dirty="0">
                <a:solidFill>
                  <a:srgbClr val="333333"/>
                </a:solidFill>
                <a:latin typeface="Trebuchet MS"/>
                <a:cs typeface="Trebuchet MS"/>
              </a:rPr>
              <a:t>)</a:t>
            </a:r>
            <a:endParaRPr sz="2100" dirty="0">
              <a:latin typeface="Trebuchet MS"/>
              <a:cs typeface="Trebuchet MS"/>
            </a:endParaRPr>
          </a:p>
          <a:p>
            <a:pPr marL="393065">
              <a:lnSpc>
                <a:spcPct val="100000"/>
              </a:lnSpc>
              <a:spcBef>
                <a:spcPts val="1650"/>
              </a:spcBef>
            </a:pPr>
            <a:r>
              <a:rPr sz="2100" u="heavy" spc="235" dirty="0">
                <a:solidFill>
                  <a:srgbClr val="ED2137"/>
                </a:solidFill>
                <a:uFill>
                  <a:solidFill>
                    <a:srgbClr val="ED2137"/>
                  </a:solidFill>
                </a:uFill>
                <a:latin typeface="Tahoma"/>
                <a:cs typeface="Tahoma"/>
                <a:hlinkClick r:id="rId7"/>
              </a:rPr>
              <a:t>containerd</a:t>
            </a:r>
            <a:r>
              <a:rPr sz="2100" spc="235" dirty="0">
                <a:solidFill>
                  <a:srgbClr val="333333"/>
                </a:solidFill>
                <a:latin typeface="Trebuchet MS"/>
                <a:cs typeface="Trebuchet MS"/>
              </a:rPr>
              <a:t>,</a:t>
            </a:r>
            <a:r>
              <a:rPr sz="2100" spc="-30" dirty="0">
                <a:solidFill>
                  <a:srgbClr val="333333"/>
                </a:solidFill>
                <a:latin typeface="Trebuchet MS"/>
                <a:cs typeface="Trebuchet MS"/>
              </a:rPr>
              <a:t> </a:t>
            </a:r>
            <a:r>
              <a:rPr sz="2100" spc="75" dirty="0">
                <a:solidFill>
                  <a:srgbClr val="333333"/>
                </a:solidFill>
                <a:latin typeface="Trebuchet MS"/>
                <a:cs typeface="Trebuchet MS"/>
              </a:rPr>
              <a:t>from</a:t>
            </a:r>
            <a:r>
              <a:rPr sz="2100" spc="-30" dirty="0">
                <a:solidFill>
                  <a:srgbClr val="333333"/>
                </a:solidFill>
                <a:latin typeface="Trebuchet MS"/>
                <a:cs typeface="Trebuchet MS"/>
              </a:rPr>
              <a:t> </a:t>
            </a:r>
            <a:r>
              <a:rPr sz="2100" dirty="0">
                <a:solidFill>
                  <a:srgbClr val="333333"/>
                </a:solidFill>
                <a:latin typeface="Trebuchet MS"/>
                <a:cs typeface="Trebuchet MS"/>
              </a:rPr>
              <a:t>Docker,</a:t>
            </a:r>
            <a:r>
              <a:rPr sz="2100" spc="-25" dirty="0">
                <a:solidFill>
                  <a:srgbClr val="333333"/>
                </a:solidFill>
                <a:latin typeface="Trebuchet MS"/>
                <a:cs typeface="Trebuchet MS"/>
              </a:rPr>
              <a:t> </a:t>
            </a:r>
            <a:r>
              <a:rPr sz="2100" u="heavy" spc="85" dirty="0">
                <a:solidFill>
                  <a:srgbClr val="ED2137"/>
                </a:solidFill>
                <a:uFill>
                  <a:solidFill>
                    <a:srgbClr val="ED2137"/>
                  </a:solidFill>
                </a:uFill>
                <a:latin typeface="Trebuchet MS"/>
                <a:cs typeface="Trebuchet MS"/>
                <a:hlinkClick r:id="rId8"/>
              </a:rPr>
              <a:t>CNCF</a:t>
            </a:r>
            <a:r>
              <a:rPr sz="2100" spc="-30" dirty="0">
                <a:solidFill>
                  <a:srgbClr val="ED2137"/>
                </a:solidFill>
                <a:latin typeface="Trebuchet MS"/>
                <a:cs typeface="Trebuchet MS"/>
              </a:rPr>
              <a:t> </a:t>
            </a:r>
            <a:r>
              <a:rPr sz="2100" spc="-10" dirty="0">
                <a:solidFill>
                  <a:srgbClr val="333333"/>
                </a:solidFill>
                <a:latin typeface="Trebuchet MS"/>
                <a:cs typeface="Trebuchet MS"/>
              </a:rPr>
              <a:t>project</a:t>
            </a:r>
            <a:endParaRPr sz="2100" dirty="0">
              <a:latin typeface="Trebuchet MS"/>
              <a:cs typeface="Trebuchet MS"/>
            </a:endParaRPr>
          </a:p>
          <a:p>
            <a:pPr marL="393065">
              <a:lnSpc>
                <a:spcPct val="100000"/>
              </a:lnSpc>
              <a:spcBef>
                <a:spcPts val="1830"/>
              </a:spcBef>
            </a:pPr>
            <a:r>
              <a:rPr sz="2100" u="heavy" spc="120" dirty="0">
                <a:solidFill>
                  <a:srgbClr val="ED2137"/>
                </a:solidFill>
                <a:uFill>
                  <a:solidFill>
                    <a:srgbClr val="ED2137"/>
                  </a:solidFill>
                </a:uFill>
                <a:latin typeface="Tahoma"/>
                <a:cs typeface="Tahoma"/>
                <a:hlinkClick r:id="rId9"/>
              </a:rPr>
              <a:t>CRI-</a:t>
            </a:r>
            <a:r>
              <a:rPr sz="2100" u="heavy" spc="175" dirty="0">
                <a:solidFill>
                  <a:srgbClr val="ED2137"/>
                </a:solidFill>
                <a:uFill>
                  <a:solidFill>
                    <a:srgbClr val="ED2137"/>
                  </a:solidFill>
                </a:uFill>
                <a:latin typeface="Tahoma"/>
                <a:cs typeface="Tahoma"/>
                <a:hlinkClick r:id="rId9"/>
              </a:rPr>
              <a:t>O</a:t>
            </a:r>
            <a:r>
              <a:rPr sz="2100" spc="-90" dirty="0">
                <a:solidFill>
                  <a:srgbClr val="ED2137"/>
                </a:solidFill>
                <a:latin typeface="Tahoma"/>
                <a:cs typeface="Tahoma"/>
              </a:rPr>
              <a:t> </a:t>
            </a:r>
            <a:endParaRPr sz="2100" dirty="0">
              <a:latin typeface="Trebuchet MS"/>
              <a:cs typeface="Trebuchet MS"/>
            </a:endParaRPr>
          </a:p>
          <a:p>
            <a:pPr marL="393065">
              <a:lnSpc>
                <a:spcPct val="100000"/>
              </a:lnSpc>
              <a:spcBef>
                <a:spcPts val="1830"/>
              </a:spcBef>
            </a:pPr>
            <a:r>
              <a:rPr sz="2100" u="heavy" dirty="0">
                <a:solidFill>
                  <a:srgbClr val="ED2137"/>
                </a:solidFill>
                <a:uFill>
                  <a:solidFill>
                    <a:srgbClr val="ED2137"/>
                  </a:solidFill>
                </a:uFill>
                <a:latin typeface="Trebuchet MS"/>
                <a:cs typeface="Trebuchet MS"/>
                <a:hlinkClick r:id="rId10"/>
              </a:rPr>
              <a:t>Docker</a:t>
            </a:r>
            <a:r>
              <a:rPr sz="2100" dirty="0">
                <a:solidFill>
                  <a:srgbClr val="333333"/>
                </a:solidFill>
                <a:latin typeface="Trebuchet MS"/>
                <a:cs typeface="Trebuchet MS"/>
              </a:rPr>
              <a:t>,</a:t>
            </a:r>
            <a:r>
              <a:rPr sz="2100" spc="-15" dirty="0">
                <a:solidFill>
                  <a:srgbClr val="333333"/>
                </a:solidFill>
                <a:latin typeface="Trebuchet MS"/>
                <a:cs typeface="Trebuchet MS"/>
              </a:rPr>
              <a:t> </a:t>
            </a:r>
            <a:r>
              <a:rPr sz="2100" spc="60" dirty="0">
                <a:solidFill>
                  <a:srgbClr val="333333"/>
                </a:solidFill>
                <a:latin typeface="Trebuchet MS"/>
                <a:cs typeface="Trebuchet MS"/>
              </a:rPr>
              <a:t>not</a:t>
            </a:r>
            <a:r>
              <a:rPr sz="2100" spc="-15" dirty="0">
                <a:solidFill>
                  <a:srgbClr val="333333"/>
                </a:solidFill>
                <a:latin typeface="Trebuchet MS"/>
                <a:cs typeface="Trebuchet MS"/>
              </a:rPr>
              <a:t> </a:t>
            </a:r>
            <a:r>
              <a:rPr sz="2100" dirty="0">
                <a:solidFill>
                  <a:srgbClr val="333333"/>
                </a:solidFill>
                <a:latin typeface="Trebuchet MS"/>
                <a:cs typeface="Trebuchet MS"/>
              </a:rPr>
              <a:t>natively</a:t>
            </a:r>
            <a:r>
              <a:rPr sz="2100" spc="-10" dirty="0">
                <a:solidFill>
                  <a:srgbClr val="333333"/>
                </a:solidFill>
                <a:latin typeface="Trebuchet MS"/>
                <a:cs typeface="Trebuchet MS"/>
              </a:rPr>
              <a:t> </a:t>
            </a:r>
            <a:r>
              <a:rPr sz="2100" spc="70" dirty="0">
                <a:solidFill>
                  <a:srgbClr val="333333"/>
                </a:solidFill>
                <a:latin typeface="Trebuchet MS"/>
                <a:cs typeface="Trebuchet MS"/>
              </a:rPr>
              <a:t>supported</a:t>
            </a:r>
            <a:r>
              <a:rPr sz="2100" spc="-15" dirty="0">
                <a:solidFill>
                  <a:srgbClr val="333333"/>
                </a:solidFill>
                <a:latin typeface="Trebuchet MS"/>
                <a:cs typeface="Trebuchet MS"/>
              </a:rPr>
              <a:t> </a:t>
            </a:r>
            <a:r>
              <a:rPr sz="2100" dirty="0">
                <a:solidFill>
                  <a:srgbClr val="333333"/>
                </a:solidFill>
                <a:latin typeface="Trebuchet MS"/>
                <a:cs typeface="Trebuchet MS"/>
              </a:rPr>
              <a:t>since</a:t>
            </a:r>
            <a:r>
              <a:rPr sz="2100" spc="-10" dirty="0">
                <a:solidFill>
                  <a:srgbClr val="333333"/>
                </a:solidFill>
                <a:latin typeface="Trebuchet MS"/>
                <a:cs typeface="Trebuchet MS"/>
              </a:rPr>
              <a:t> </a:t>
            </a:r>
            <a:r>
              <a:rPr sz="2100" spc="95" dirty="0">
                <a:solidFill>
                  <a:srgbClr val="333333"/>
                </a:solidFill>
                <a:latin typeface="Trebuchet MS"/>
                <a:cs typeface="Trebuchet MS"/>
              </a:rPr>
              <a:t>K8S</a:t>
            </a:r>
            <a:r>
              <a:rPr sz="2100" spc="-15" dirty="0">
                <a:solidFill>
                  <a:srgbClr val="333333"/>
                </a:solidFill>
                <a:latin typeface="Trebuchet MS"/>
                <a:cs typeface="Trebuchet MS"/>
              </a:rPr>
              <a:t> </a:t>
            </a:r>
            <a:r>
              <a:rPr sz="2100" spc="-20" dirty="0">
                <a:solidFill>
                  <a:srgbClr val="333333"/>
                </a:solidFill>
                <a:latin typeface="Trebuchet MS"/>
                <a:cs typeface="Trebuchet MS"/>
              </a:rPr>
              <a:t>1.24</a:t>
            </a:r>
            <a:endParaRPr sz="2100" dirty="0">
              <a:latin typeface="Trebuchet MS"/>
              <a:cs typeface="Trebuchet MS"/>
            </a:endParaRPr>
          </a:p>
          <a:p>
            <a:pPr marL="774065" marR="120650">
              <a:lnSpc>
                <a:spcPts val="2100"/>
              </a:lnSpc>
              <a:spcBef>
                <a:spcPts val="2100"/>
              </a:spcBef>
            </a:pPr>
            <a:r>
              <a:rPr sz="2100" spc="-95" dirty="0">
                <a:solidFill>
                  <a:srgbClr val="333333"/>
                </a:solidFill>
                <a:latin typeface="Trebuchet MS"/>
                <a:cs typeface="Trebuchet MS"/>
              </a:rPr>
              <a:t>it</a:t>
            </a:r>
            <a:r>
              <a:rPr sz="2100" spc="25" dirty="0">
                <a:solidFill>
                  <a:srgbClr val="333333"/>
                </a:solidFill>
                <a:latin typeface="Trebuchet MS"/>
                <a:cs typeface="Trebuchet MS"/>
              </a:rPr>
              <a:t> </a:t>
            </a:r>
            <a:r>
              <a:rPr sz="2100" spc="95" dirty="0">
                <a:solidFill>
                  <a:srgbClr val="333333"/>
                </a:solidFill>
                <a:latin typeface="Trebuchet MS"/>
                <a:cs typeface="Trebuchet MS"/>
              </a:rPr>
              <a:t>does</a:t>
            </a:r>
            <a:r>
              <a:rPr sz="2100" spc="30" dirty="0">
                <a:solidFill>
                  <a:srgbClr val="333333"/>
                </a:solidFill>
                <a:latin typeface="Trebuchet MS"/>
                <a:cs typeface="Trebuchet MS"/>
              </a:rPr>
              <a:t> </a:t>
            </a:r>
            <a:r>
              <a:rPr sz="2100" spc="60" dirty="0">
                <a:solidFill>
                  <a:srgbClr val="333333"/>
                </a:solidFill>
                <a:latin typeface="Trebuchet MS"/>
                <a:cs typeface="Trebuchet MS"/>
              </a:rPr>
              <a:t>not</a:t>
            </a:r>
            <a:r>
              <a:rPr sz="2100" spc="30" dirty="0">
                <a:solidFill>
                  <a:srgbClr val="333333"/>
                </a:solidFill>
                <a:latin typeface="Trebuchet MS"/>
                <a:cs typeface="Trebuchet MS"/>
              </a:rPr>
              <a:t> </a:t>
            </a:r>
            <a:r>
              <a:rPr sz="2100" dirty="0">
                <a:solidFill>
                  <a:srgbClr val="333333"/>
                </a:solidFill>
                <a:latin typeface="Trebuchet MS"/>
                <a:cs typeface="Trebuchet MS"/>
              </a:rPr>
              <a:t>implement</a:t>
            </a:r>
            <a:r>
              <a:rPr sz="2100" spc="30" dirty="0">
                <a:solidFill>
                  <a:srgbClr val="333333"/>
                </a:solidFill>
                <a:latin typeface="Trebuchet MS"/>
                <a:cs typeface="Trebuchet MS"/>
              </a:rPr>
              <a:t> </a:t>
            </a:r>
            <a:r>
              <a:rPr sz="2100" dirty="0">
                <a:solidFill>
                  <a:srgbClr val="333333"/>
                </a:solidFill>
                <a:latin typeface="Trebuchet MS"/>
                <a:cs typeface="Trebuchet MS"/>
              </a:rPr>
              <a:t>CRI</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dirty="0">
                <a:solidFill>
                  <a:srgbClr val="333333"/>
                </a:solidFill>
                <a:latin typeface="Trebuchet MS"/>
                <a:cs typeface="Trebuchet MS"/>
              </a:rPr>
              <a:t>therefore</a:t>
            </a:r>
            <a:r>
              <a:rPr sz="2100" spc="30" dirty="0">
                <a:solidFill>
                  <a:srgbClr val="333333"/>
                </a:solidFill>
                <a:latin typeface="Trebuchet MS"/>
                <a:cs typeface="Trebuchet MS"/>
              </a:rPr>
              <a:t> </a:t>
            </a:r>
            <a:r>
              <a:rPr sz="2100" spc="45" dirty="0">
                <a:solidFill>
                  <a:srgbClr val="333333"/>
                </a:solidFill>
                <a:latin typeface="Trebuchet MS"/>
                <a:cs typeface="Trebuchet MS"/>
              </a:rPr>
              <a:t>requires </a:t>
            </a:r>
            <a:r>
              <a:rPr sz="2100" spc="100" dirty="0">
                <a:solidFill>
                  <a:srgbClr val="333333"/>
                </a:solidFill>
                <a:latin typeface="Trebuchet MS"/>
                <a:cs typeface="Trebuchet MS"/>
              </a:rPr>
              <a:t>an</a:t>
            </a:r>
            <a:r>
              <a:rPr sz="2100" spc="140" dirty="0">
                <a:solidFill>
                  <a:srgbClr val="333333"/>
                </a:solidFill>
                <a:latin typeface="Trebuchet MS"/>
                <a:cs typeface="Trebuchet MS"/>
              </a:rPr>
              <a:t> </a:t>
            </a:r>
            <a:r>
              <a:rPr sz="2100" dirty="0">
                <a:solidFill>
                  <a:srgbClr val="333333"/>
                </a:solidFill>
                <a:latin typeface="Trebuchet MS"/>
                <a:cs typeface="Trebuchet MS"/>
              </a:rPr>
              <a:t>additional</a:t>
            </a:r>
            <a:r>
              <a:rPr sz="2100" spc="140" dirty="0">
                <a:solidFill>
                  <a:srgbClr val="333333"/>
                </a:solidFill>
                <a:latin typeface="Trebuchet MS"/>
                <a:cs typeface="Trebuchet MS"/>
              </a:rPr>
              <a:t> </a:t>
            </a:r>
            <a:r>
              <a:rPr sz="2100" dirty="0">
                <a:solidFill>
                  <a:srgbClr val="333333"/>
                </a:solidFill>
                <a:latin typeface="Trebuchet MS"/>
                <a:cs typeface="Trebuchet MS"/>
              </a:rPr>
              <a:t>component:</a:t>
            </a:r>
            <a:r>
              <a:rPr sz="2100" spc="145" dirty="0">
                <a:solidFill>
                  <a:srgbClr val="333333"/>
                </a:solidFill>
                <a:latin typeface="Trebuchet MS"/>
                <a:cs typeface="Trebuchet MS"/>
              </a:rPr>
              <a:t> </a:t>
            </a:r>
            <a:r>
              <a:rPr sz="2100" dirty="0">
                <a:solidFill>
                  <a:srgbClr val="333333"/>
                </a:solidFill>
                <a:latin typeface="Trebuchet MS"/>
                <a:cs typeface="Trebuchet MS"/>
              </a:rPr>
              <a:t>the</a:t>
            </a:r>
            <a:r>
              <a:rPr sz="2100" spc="140" dirty="0">
                <a:solidFill>
                  <a:srgbClr val="333333"/>
                </a:solidFill>
                <a:latin typeface="Trebuchet MS"/>
                <a:cs typeface="Trebuchet MS"/>
              </a:rPr>
              <a:t> </a:t>
            </a:r>
            <a:r>
              <a:rPr sz="2100" dirty="0">
                <a:solidFill>
                  <a:srgbClr val="333333"/>
                </a:solidFill>
                <a:latin typeface="Trebuchet MS"/>
                <a:cs typeface="Trebuchet MS"/>
              </a:rPr>
              <a:t>adapter</a:t>
            </a:r>
            <a:r>
              <a:rPr sz="2100" spc="140"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11"/>
              </a:rPr>
              <a:t>cri-</a:t>
            </a:r>
            <a:r>
              <a:rPr sz="2100" u="heavy" spc="-10" dirty="0">
                <a:solidFill>
                  <a:srgbClr val="ED2137"/>
                </a:solidFill>
                <a:uFill>
                  <a:solidFill>
                    <a:srgbClr val="ED2137"/>
                  </a:solidFill>
                </a:uFill>
                <a:latin typeface="Trebuchet MS"/>
                <a:cs typeface="Trebuchet MS"/>
                <a:hlinkClick r:id="rId11"/>
              </a:rPr>
              <a:t>dockerd</a:t>
            </a:r>
            <a:endParaRPr sz="2100" dirty="0">
              <a:latin typeface="Trebuchet MS"/>
              <a:cs typeface="Trebuchet MS"/>
            </a:endParaRPr>
          </a:p>
          <a:p>
            <a:pPr marL="393065" marR="5080">
              <a:lnSpc>
                <a:spcPts val="2100"/>
              </a:lnSpc>
              <a:spcBef>
                <a:spcPts val="2100"/>
              </a:spcBef>
            </a:pPr>
            <a:r>
              <a:rPr sz="2100" spc="-35" dirty="0">
                <a:solidFill>
                  <a:srgbClr val="333333"/>
                </a:solidFill>
                <a:latin typeface="Trebuchet MS"/>
                <a:cs typeface="Trebuchet MS"/>
              </a:rPr>
              <a:t>It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spc="55" dirty="0">
                <a:solidFill>
                  <a:srgbClr val="333333"/>
                </a:solidFill>
                <a:latin typeface="Trebuchet MS"/>
                <a:cs typeface="Trebuchet MS"/>
              </a:rPr>
              <a:t>possible</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105" dirty="0">
                <a:solidFill>
                  <a:srgbClr val="333333"/>
                </a:solidFill>
                <a:latin typeface="Trebuchet MS"/>
                <a:cs typeface="Trebuchet MS"/>
              </a:rPr>
              <a:t>use</a:t>
            </a:r>
            <a:r>
              <a:rPr sz="2100" spc="-35" dirty="0">
                <a:solidFill>
                  <a:srgbClr val="333333"/>
                </a:solidFill>
                <a:latin typeface="Trebuchet MS"/>
                <a:cs typeface="Trebuchet MS"/>
              </a:rPr>
              <a:t> </a:t>
            </a:r>
            <a:r>
              <a:rPr sz="2100" dirty="0">
                <a:solidFill>
                  <a:srgbClr val="333333"/>
                </a:solidFill>
                <a:latin typeface="Trebuchet MS"/>
                <a:cs typeface="Trebuchet MS"/>
              </a:rPr>
              <a:t>multiple</a:t>
            </a:r>
            <a:r>
              <a:rPr sz="2100" spc="-30" dirty="0">
                <a:solidFill>
                  <a:srgbClr val="333333"/>
                </a:solidFill>
                <a:latin typeface="Trebuchet MS"/>
                <a:cs typeface="Trebuchet MS"/>
              </a:rPr>
              <a:t> </a:t>
            </a:r>
            <a:r>
              <a:rPr sz="2100" dirty="0">
                <a:solidFill>
                  <a:srgbClr val="333333"/>
                </a:solidFill>
                <a:latin typeface="Trebuchet MS"/>
                <a:cs typeface="Trebuchet MS"/>
              </a:rPr>
              <a:t>container</a:t>
            </a:r>
            <a:r>
              <a:rPr sz="2100" spc="-35" dirty="0">
                <a:solidFill>
                  <a:srgbClr val="333333"/>
                </a:solidFill>
                <a:latin typeface="Trebuchet MS"/>
                <a:cs typeface="Trebuchet MS"/>
              </a:rPr>
              <a:t> </a:t>
            </a:r>
            <a:r>
              <a:rPr sz="2100" spc="60" dirty="0">
                <a:solidFill>
                  <a:srgbClr val="333333"/>
                </a:solidFill>
                <a:latin typeface="Trebuchet MS"/>
                <a:cs typeface="Trebuchet MS"/>
              </a:rPr>
              <a:t>runtimes</a:t>
            </a:r>
            <a:r>
              <a:rPr sz="2100" spc="-35" dirty="0">
                <a:solidFill>
                  <a:srgbClr val="333333"/>
                </a:solidFill>
                <a:latin typeface="Trebuchet MS"/>
                <a:cs typeface="Trebuchet MS"/>
              </a:rPr>
              <a:t> </a:t>
            </a:r>
            <a:r>
              <a:rPr sz="2100" dirty="0">
                <a:solidFill>
                  <a:srgbClr val="333333"/>
                </a:solidFill>
                <a:latin typeface="Trebuchet MS"/>
                <a:cs typeface="Trebuchet MS"/>
              </a:rPr>
              <a:t>at</a:t>
            </a:r>
            <a:r>
              <a:rPr sz="2100" spc="-30" dirty="0">
                <a:solidFill>
                  <a:srgbClr val="333333"/>
                </a:solidFill>
                <a:latin typeface="Trebuchet MS"/>
                <a:cs typeface="Trebuchet MS"/>
              </a:rPr>
              <a:t> </a:t>
            </a:r>
            <a:r>
              <a:rPr sz="2100" spc="-25" dirty="0">
                <a:solidFill>
                  <a:srgbClr val="333333"/>
                </a:solidFill>
                <a:latin typeface="Trebuchet MS"/>
                <a:cs typeface="Trebuchet MS"/>
              </a:rPr>
              <a:t>the </a:t>
            </a:r>
            <a:r>
              <a:rPr sz="2100" spc="105" dirty="0">
                <a:solidFill>
                  <a:srgbClr val="333333"/>
                </a:solidFill>
                <a:latin typeface="Trebuchet MS"/>
                <a:cs typeface="Trebuchet MS"/>
              </a:rPr>
              <a:t>same</a:t>
            </a:r>
            <a:r>
              <a:rPr sz="2100" spc="-75" dirty="0">
                <a:solidFill>
                  <a:srgbClr val="333333"/>
                </a:solidFill>
                <a:latin typeface="Trebuchet MS"/>
                <a:cs typeface="Trebuchet MS"/>
              </a:rPr>
              <a:t> </a:t>
            </a:r>
            <a:r>
              <a:rPr sz="2100" spc="-10" dirty="0">
                <a:solidFill>
                  <a:srgbClr val="333333"/>
                </a:solidFill>
                <a:latin typeface="Trebuchet MS"/>
                <a:cs typeface="Trebuchet MS"/>
              </a:rPr>
              <a:t>time.</a:t>
            </a:r>
            <a:endParaRPr sz="2100" dirty="0">
              <a:latin typeface="Trebuchet MS"/>
              <a:cs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0" dirty="0"/>
              <a:t>KUBERNETES</a:t>
            </a:r>
            <a:r>
              <a:rPr spc="-50" dirty="0"/>
              <a:t> </a:t>
            </a:r>
            <a:r>
              <a:rPr spc="120" dirty="0"/>
              <a:t>WITHOUT</a:t>
            </a:r>
            <a:r>
              <a:rPr spc="-45" dirty="0"/>
              <a:t> </a:t>
            </a:r>
            <a:r>
              <a:rPr spc="-55" dirty="0"/>
              <a:t>DOCKER</a:t>
            </a:r>
          </a:p>
        </p:txBody>
      </p:sp>
      <p:pic>
        <p:nvPicPr>
          <p:cNvPr id="3" name="object 3"/>
          <p:cNvPicPr/>
          <p:nvPr/>
        </p:nvPicPr>
        <p:blipFill>
          <a:blip r:embed="rId2" cstate="print"/>
          <a:stretch>
            <a:fillRect/>
          </a:stretch>
        </p:blipFill>
        <p:spPr>
          <a:xfrm>
            <a:off x="933449" y="2981324"/>
            <a:ext cx="95250" cy="95249"/>
          </a:xfrm>
          <a:prstGeom prst="rect">
            <a:avLst/>
          </a:prstGeom>
        </p:spPr>
      </p:pic>
      <p:pic>
        <p:nvPicPr>
          <p:cNvPr id="4" name="object 4"/>
          <p:cNvPicPr/>
          <p:nvPr/>
        </p:nvPicPr>
        <p:blipFill>
          <a:blip r:embed="rId2" cstate="print"/>
          <a:stretch>
            <a:fillRect/>
          </a:stretch>
        </p:blipFill>
        <p:spPr>
          <a:xfrm>
            <a:off x="933449" y="3733799"/>
            <a:ext cx="95250" cy="95249"/>
          </a:xfrm>
          <a:prstGeom prst="rect">
            <a:avLst/>
          </a:prstGeom>
        </p:spPr>
      </p:pic>
      <p:sp>
        <p:nvSpPr>
          <p:cNvPr id="5" name="object 5"/>
          <p:cNvSpPr txBox="1">
            <a:spLocks noGrp="1"/>
          </p:cNvSpPr>
          <p:nvPr>
            <p:ph type="body" idx="1"/>
          </p:nvPr>
        </p:nvSpPr>
        <p:spPr>
          <a:prstGeom prst="rect">
            <a:avLst/>
          </a:prstGeom>
        </p:spPr>
        <p:txBody>
          <a:bodyPr vert="horz" wrap="square" lIns="0" tIns="250825" rIns="0" bIns="0" rtlCol="0">
            <a:spAutoFit/>
          </a:bodyPr>
          <a:lstStyle/>
          <a:p>
            <a:pPr marR="5080">
              <a:lnSpc>
                <a:spcPts val="2100"/>
              </a:lnSpc>
              <a:spcBef>
                <a:spcPts val="520"/>
              </a:spcBef>
            </a:pPr>
            <a:r>
              <a:rPr u="none" dirty="0">
                <a:solidFill>
                  <a:srgbClr val="333333"/>
                </a:solidFill>
              </a:rPr>
              <a:t>Since</a:t>
            </a:r>
            <a:r>
              <a:rPr u="none" spc="5" dirty="0">
                <a:solidFill>
                  <a:srgbClr val="333333"/>
                </a:solidFill>
              </a:rPr>
              <a:t> </a:t>
            </a:r>
            <a:r>
              <a:rPr u="none" spc="55" dirty="0">
                <a:solidFill>
                  <a:srgbClr val="333333"/>
                </a:solidFill>
              </a:rPr>
              <a:t>version</a:t>
            </a:r>
            <a:r>
              <a:rPr u="none" spc="10" dirty="0">
                <a:solidFill>
                  <a:srgbClr val="333333"/>
                </a:solidFill>
              </a:rPr>
              <a:t> </a:t>
            </a:r>
            <a:r>
              <a:rPr u="none" dirty="0"/>
              <a:t>1.24</a:t>
            </a:r>
            <a:r>
              <a:rPr u="none" spc="10" dirty="0"/>
              <a:t> </a:t>
            </a:r>
            <a:r>
              <a:rPr u="none" dirty="0">
                <a:solidFill>
                  <a:srgbClr val="333333"/>
                </a:solidFill>
              </a:rPr>
              <a:t>of</a:t>
            </a:r>
            <a:r>
              <a:rPr u="none" spc="10" dirty="0">
                <a:solidFill>
                  <a:srgbClr val="333333"/>
                </a:solidFill>
              </a:rPr>
              <a:t> </a:t>
            </a:r>
            <a:r>
              <a:rPr u="none" spc="60" dirty="0">
                <a:solidFill>
                  <a:srgbClr val="333333"/>
                </a:solidFill>
              </a:rPr>
              <a:t>Kubernetes</a:t>
            </a:r>
            <a:r>
              <a:rPr u="none" spc="10" dirty="0">
                <a:solidFill>
                  <a:srgbClr val="333333"/>
                </a:solidFill>
              </a:rPr>
              <a:t> </a:t>
            </a:r>
            <a:r>
              <a:rPr u="none" dirty="0">
                <a:solidFill>
                  <a:srgbClr val="333333"/>
                </a:solidFill>
              </a:rPr>
              <a:t>released</a:t>
            </a:r>
            <a:r>
              <a:rPr u="none" spc="10" dirty="0">
                <a:solidFill>
                  <a:srgbClr val="333333"/>
                </a:solidFill>
              </a:rPr>
              <a:t> </a:t>
            </a:r>
            <a:r>
              <a:rPr u="none" dirty="0">
                <a:solidFill>
                  <a:srgbClr val="333333"/>
                </a:solidFill>
              </a:rPr>
              <a:t>in</a:t>
            </a:r>
            <a:r>
              <a:rPr u="none" spc="10" dirty="0">
                <a:solidFill>
                  <a:srgbClr val="333333"/>
                </a:solidFill>
              </a:rPr>
              <a:t> </a:t>
            </a:r>
            <a:r>
              <a:rPr u="none" dirty="0">
                <a:solidFill>
                  <a:srgbClr val="333333"/>
                </a:solidFill>
              </a:rPr>
              <a:t>April</a:t>
            </a:r>
            <a:r>
              <a:rPr u="none" spc="10" dirty="0">
                <a:solidFill>
                  <a:srgbClr val="333333"/>
                </a:solidFill>
              </a:rPr>
              <a:t> </a:t>
            </a:r>
            <a:r>
              <a:rPr u="none" dirty="0">
                <a:solidFill>
                  <a:srgbClr val="333333"/>
                </a:solidFill>
              </a:rPr>
              <a:t>2022,</a:t>
            </a:r>
            <a:r>
              <a:rPr u="none" spc="10" dirty="0">
                <a:solidFill>
                  <a:srgbClr val="333333"/>
                </a:solidFill>
              </a:rPr>
              <a:t> </a:t>
            </a:r>
            <a:r>
              <a:rPr u="none" spc="60" dirty="0">
                <a:solidFill>
                  <a:srgbClr val="333333"/>
                </a:solidFill>
              </a:rPr>
              <a:t>Kubernetes</a:t>
            </a:r>
            <a:r>
              <a:rPr u="none" spc="10" dirty="0">
                <a:solidFill>
                  <a:srgbClr val="333333"/>
                </a:solidFill>
              </a:rPr>
              <a:t> </a:t>
            </a:r>
            <a:r>
              <a:rPr u="none" spc="135" dirty="0">
                <a:solidFill>
                  <a:srgbClr val="333333"/>
                </a:solidFill>
              </a:rPr>
              <a:t>no</a:t>
            </a:r>
            <a:r>
              <a:rPr u="none" spc="10" dirty="0">
                <a:solidFill>
                  <a:srgbClr val="333333"/>
                </a:solidFill>
              </a:rPr>
              <a:t> </a:t>
            </a:r>
            <a:r>
              <a:rPr u="none" dirty="0">
                <a:solidFill>
                  <a:srgbClr val="333333"/>
                </a:solidFill>
              </a:rPr>
              <a:t>longer</a:t>
            </a:r>
            <a:r>
              <a:rPr u="none" spc="10" dirty="0">
                <a:solidFill>
                  <a:srgbClr val="333333"/>
                </a:solidFill>
              </a:rPr>
              <a:t> </a:t>
            </a:r>
            <a:r>
              <a:rPr u="none" spc="85" dirty="0">
                <a:solidFill>
                  <a:srgbClr val="333333"/>
                </a:solidFill>
              </a:rPr>
              <a:t>supports</a:t>
            </a:r>
            <a:r>
              <a:rPr u="none" spc="10" dirty="0">
                <a:solidFill>
                  <a:srgbClr val="333333"/>
                </a:solidFill>
              </a:rPr>
              <a:t> </a:t>
            </a:r>
            <a:r>
              <a:rPr u="none" spc="50" dirty="0">
                <a:solidFill>
                  <a:srgbClr val="333333"/>
                </a:solidFill>
              </a:rPr>
              <a:t>Docker </a:t>
            </a:r>
            <a:r>
              <a:rPr u="none" spc="-10" dirty="0">
                <a:solidFill>
                  <a:srgbClr val="333333"/>
                </a:solidFill>
              </a:rPr>
              <a:t>natively.</a:t>
            </a:r>
          </a:p>
          <a:p>
            <a:pPr>
              <a:lnSpc>
                <a:spcPct val="100000"/>
              </a:lnSpc>
              <a:spcBef>
                <a:spcPts val="1280"/>
              </a:spcBef>
            </a:pPr>
            <a:r>
              <a:rPr sz="2500" u="none" spc="100" dirty="0">
                <a:solidFill>
                  <a:srgbClr val="333333"/>
                </a:solidFill>
                <a:latin typeface="MS Gothic"/>
                <a:cs typeface="MS Gothic"/>
              </a:rPr>
              <a:t>➡</a:t>
            </a:r>
            <a:r>
              <a:rPr sz="2500" u="none" spc="-710" dirty="0">
                <a:solidFill>
                  <a:srgbClr val="333333"/>
                </a:solidFill>
                <a:latin typeface="MS Gothic"/>
                <a:cs typeface="MS Gothic"/>
              </a:rPr>
              <a:t> </a:t>
            </a:r>
            <a:r>
              <a:rPr sz="2150" i="1" u="none" spc="75" dirty="0">
                <a:latin typeface="Trebuchet MS"/>
                <a:cs typeface="Trebuchet MS"/>
              </a:rPr>
              <a:t>Don't</a:t>
            </a:r>
            <a:r>
              <a:rPr sz="2150" i="1" u="none" spc="-95" dirty="0">
                <a:latin typeface="Trebuchet MS"/>
                <a:cs typeface="Trebuchet MS"/>
              </a:rPr>
              <a:t> </a:t>
            </a:r>
            <a:r>
              <a:rPr sz="2150" i="1" u="none" spc="-10" dirty="0">
                <a:latin typeface="Trebuchet MS"/>
                <a:cs typeface="Trebuchet MS"/>
              </a:rPr>
              <a:t>panic</a:t>
            </a:r>
            <a:endParaRPr sz="2150">
              <a:latin typeface="Trebuchet MS"/>
              <a:cs typeface="Trebuchet MS"/>
            </a:endParaRPr>
          </a:p>
          <a:p>
            <a:pPr marL="370840" marR="419734">
              <a:lnSpc>
                <a:spcPts val="2100"/>
              </a:lnSpc>
              <a:spcBef>
                <a:spcPts val="2020"/>
              </a:spcBef>
            </a:pPr>
            <a:r>
              <a:rPr u="none" spc="10" dirty="0">
                <a:solidFill>
                  <a:srgbClr val="333333"/>
                </a:solidFill>
              </a:rPr>
              <a:t>The</a:t>
            </a:r>
            <a:r>
              <a:rPr u="none" spc="5" dirty="0">
                <a:solidFill>
                  <a:srgbClr val="333333"/>
                </a:solidFill>
              </a:rPr>
              <a:t> </a:t>
            </a:r>
            <a:r>
              <a:rPr u="none" spc="10" dirty="0">
                <a:solidFill>
                  <a:srgbClr val="333333"/>
                </a:solidFill>
              </a:rPr>
              <a:t>container </a:t>
            </a:r>
            <a:r>
              <a:rPr u="none" spc="50" dirty="0">
                <a:solidFill>
                  <a:srgbClr val="333333"/>
                </a:solidFill>
              </a:rPr>
              <a:t>runtime</a:t>
            </a:r>
            <a:r>
              <a:rPr u="none" spc="10" dirty="0">
                <a:solidFill>
                  <a:srgbClr val="333333"/>
                </a:solidFill>
              </a:rPr>
              <a:t> </a:t>
            </a:r>
            <a:r>
              <a:rPr u="none" spc="85" dirty="0">
                <a:solidFill>
                  <a:srgbClr val="333333"/>
                </a:solidFill>
              </a:rPr>
              <a:t>you</a:t>
            </a:r>
            <a:r>
              <a:rPr u="none" spc="10" dirty="0">
                <a:solidFill>
                  <a:srgbClr val="333333"/>
                </a:solidFill>
              </a:rPr>
              <a:t> </a:t>
            </a:r>
            <a:r>
              <a:rPr u="none" spc="105" dirty="0">
                <a:solidFill>
                  <a:srgbClr val="333333"/>
                </a:solidFill>
              </a:rPr>
              <a:t>use</a:t>
            </a:r>
            <a:r>
              <a:rPr u="none" spc="5" dirty="0">
                <a:solidFill>
                  <a:srgbClr val="333333"/>
                </a:solidFill>
              </a:rPr>
              <a:t> </a:t>
            </a:r>
            <a:r>
              <a:rPr u="none" spc="10" dirty="0">
                <a:solidFill>
                  <a:srgbClr val="333333"/>
                </a:solidFill>
              </a:rPr>
              <a:t>is transparent </a:t>
            </a:r>
            <a:r>
              <a:rPr u="none" spc="135" dirty="0">
                <a:solidFill>
                  <a:srgbClr val="333333"/>
                </a:solidFill>
              </a:rPr>
              <a:t>on</a:t>
            </a:r>
            <a:r>
              <a:rPr u="none" spc="10" dirty="0">
                <a:solidFill>
                  <a:srgbClr val="333333"/>
                </a:solidFill>
              </a:rPr>
              <a:t> the developer</a:t>
            </a:r>
            <a:r>
              <a:rPr u="none" spc="5" dirty="0">
                <a:solidFill>
                  <a:srgbClr val="333333"/>
                </a:solidFill>
              </a:rPr>
              <a:t> </a:t>
            </a:r>
            <a:r>
              <a:rPr u="none" dirty="0">
                <a:solidFill>
                  <a:srgbClr val="333333"/>
                </a:solidFill>
              </a:rPr>
              <a:t>side,</a:t>
            </a:r>
            <a:r>
              <a:rPr u="none" spc="10" dirty="0">
                <a:solidFill>
                  <a:srgbClr val="333333"/>
                </a:solidFill>
              </a:rPr>
              <a:t> </a:t>
            </a:r>
            <a:r>
              <a:rPr u="none" spc="85" dirty="0">
                <a:solidFill>
                  <a:srgbClr val="333333"/>
                </a:solidFill>
              </a:rPr>
              <a:t>you</a:t>
            </a:r>
            <a:r>
              <a:rPr u="none" spc="10" dirty="0">
                <a:solidFill>
                  <a:srgbClr val="333333"/>
                </a:solidFill>
              </a:rPr>
              <a:t> continue to </a:t>
            </a:r>
            <a:r>
              <a:rPr u="none" spc="60" dirty="0">
                <a:solidFill>
                  <a:srgbClr val="333333"/>
                </a:solidFill>
              </a:rPr>
              <a:t>use </a:t>
            </a:r>
            <a:r>
              <a:rPr u="none" spc="75" dirty="0">
                <a:solidFill>
                  <a:srgbClr val="333333"/>
                </a:solidFill>
              </a:rPr>
              <a:t>Docker</a:t>
            </a:r>
            <a:r>
              <a:rPr u="none" spc="-50" dirty="0">
                <a:solidFill>
                  <a:srgbClr val="333333"/>
                </a:solidFill>
              </a:rPr>
              <a:t> </a:t>
            </a:r>
            <a:r>
              <a:rPr u="none" spc="75" dirty="0">
                <a:solidFill>
                  <a:srgbClr val="333333"/>
                </a:solidFill>
              </a:rPr>
              <a:t>images</a:t>
            </a:r>
            <a:r>
              <a:rPr u="none" spc="-45" dirty="0">
                <a:solidFill>
                  <a:srgbClr val="333333"/>
                </a:solidFill>
              </a:rPr>
              <a:t> </a:t>
            </a:r>
            <a:r>
              <a:rPr u="none" dirty="0">
                <a:solidFill>
                  <a:srgbClr val="333333"/>
                </a:solidFill>
              </a:rPr>
              <a:t>(</a:t>
            </a:r>
            <a:r>
              <a:rPr dirty="0">
                <a:hlinkClick r:id="rId3"/>
              </a:rPr>
              <a:t>OCI</a:t>
            </a:r>
            <a:r>
              <a:rPr spc="-45" dirty="0">
                <a:hlinkClick r:id="rId3"/>
              </a:rPr>
              <a:t> </a:t>
            </a:r>
            <a:r>
              <a:rPr spc="-10" dirty="0">
                <a:hlinkClick r:id="rId3"/>
              </a:rPr>
              <a:t>format</a:t>
            </a:r>
            <a:r>
              <a:rPr u="none" spc="-10" dirty="0">
                <a:solidFill>
                  <a:srgbClr val="333333"/>
                </a:solidFill>
              </a:rPr>
              <a:t>)</a:t>
            </a:r>
          </a:p>
          <a:p>
            <a:pPr marL="370840">
              <a:lnSpc>
                <a:spcPct val="100000"/>
              </a:lnSpc>
              <a:spcBef>
                <a:spcPts val="1305"/>
              </a:spcBef>
            </a:pPr>
            <a:r>
              <a:rPr u="none" spc="70" dirty="0">
                <a:solidFill>
                  <a:srgbClr val="333333"/>
                </a:solidFill>
              </a:rPr>
              <a:t>However</a:t>
            </a:r>
            <a:r>
              <a:rPr u="none" spc="-20" dirty="0">
                <a:solidFill>
                  <a:srgbClr val="333333"/>
                </a:solidFill>
              </a:rPr>
              <a:t> </a:t>
            </a:r>
            <a:r>
              <a:rPr u="none" spc="75" dirty="0">
                <a:solidFill>
                  <a:srgbClr val="333333"/>
                </a:solidFill>
              </a:rPr>
              <a:t>Docker</a:t>
            </a:r>
            <a:r>
              <a:rPr u="none" spc="-20" dirty="0">
                <a:solidFill>
                  <a:srgbClr val="333333"/>
                </a:solidFill>
              </a:rPr>
              <a:t> </a:t>
            </a:r>
            <a:r>
              <a:rPr u="none" spc="135" dirty="0">
                <a:solidFill>
                  <a:srgbClr val="333333"/>
                </a:solidFill>
              </a:rPr>
              <a:t>on</a:t>
            </a:r>
            <a:r>
              <a:rPr u="none" spc="-20" dirty="0">
                <a:solidFill>
                  <a:srgbClr val="333333"/>
                </a:solidFill>
              </a:rPr>
              <a:t> </a:t>
            </a:r>
            <a:r>
              <a:rPr u="none" spc="65" dirty="0">
                <a:solidFill>
                  <a:srgbClr val="333333"/>
                </a:solidFill>
              </a:rPr>
              <a:t>a</a:t>
            </a:r>
            <a:r>
              <a:rPr u="none" spc="-20" dirty="0">
                <a:solidFill>
                  <a:srgbClr val="333333"/>
                </a:solidFill>
              </a:rPr>
              <a:t> </a:t>
            </a:r>
            <a:r>
              <a:rPr u="none" spc="50" dirty="0">
                <a:solidFill>
                  <a:srgbClr val="333333"/>
                </a:solidFill>
              </a:rPr>
              <a:t>Developer</a:t>
            </a:r>
            <a:r>
              <a:rPr u="none" spc="-20" dirty="0">
                <a:solidFill>
                  <a:srgbClr val="333333"/>
                </a:solidFill>
              </a:rPr>
              <a:t> </a:t>
            </a:r>
            <a:r>
              <a:rPr u="none" dirty="0">
                <a:solidFill>
                  <a:srgbClr val="333333"/>
                </a:solidFill>
              </a:rPr>
              <a:t>workstation</a:t>
            </a:r>
            <a:r>
              <a:rPr u="none" spc="-20" dirty="0">
                <a:solidFill>
                  <a:srgbClr val="333333"/>
                </a:solidFill>
              </a:rPr>
              <a:t> </a:t>
            </a:r>
            <a:r>
              <a:rPr u="none" dirty="0">
                <a:solidFill>
                  <a:srgbClr val="333333"/>
                </a:solidFill>
              </a:rPr>
              <a:t>is</a:t>
            </a:r>
            <a:r>
              <a:rPr u="none" spc="-20" dirty="0">
                <a:solidFill>
                  <a:srgbClr val="333333"/>
                </a:solidFill>
              </a:rPr>
              <a:t> </a:t>
            </a:r>
            <a:r>
              <a:rPr u="none" spc="-45" dirty="0">
                <a:solidFill>
                  <a:srgbClr val="333333"/>
                </a:solidFill>
              </a:rPr>
              <a:t>still</a:t>
            </a:r>
            <a:r>
              <a:rPr u="none" spc="-20" dirty="0">
                <a:solidFill>
                  <a:srgbClr val="333333"/>
                </a:solidFill>
              </a:rPr>
              <a:t> </a:t>
            </a:r>
            <a:r>
              <a:rPr u="none" spc="-10" dirty="0">
                <a:solidFill>
                  <a:srgbClr val="333333"/>
                </a:solidFill>
              </a:rPr>
              <a:t>relevant!</a:t>
            </a:r>
          </a:p>
        </p:txBody>
      </p:sp>
      <p:pic>
        <p:nvPicPr>
          <p:cNvPr id="6" name="object 6"/>
          <p:cNvPicPr/>
          <p:nvPr/>
        </p:nvPicPr>
        <p:blipFill>
          <a:blip r:embed="rId4" cstate="print"/>
          <a:stretch>
            <a:fillRect/>
          </a:stretch>
        </p:blipFill>
        <p:spPr>
          <a:xfrm>
            <a:off x="2062234" y="4368237"/>
            <a:ext cx="9469730" cy="239089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0" dirty="0"/>
              <a:t>KUBE-</a:t>
            </a:r>
            <a:r>
              <a:rPr spc="-80" dirty="0"/>
              <a:t>PROXY</a:t>
            </a:r>
            <a:r>
              <a:rPr spc="-65" dirty="0"/>
              <a:t> </a:t>
            </a:r>
            <a:r>
              <a:rPr dirty="0"/>
              <a:t>&amp;</a:t>
            </a:r>
            <a:r>
              <a:rPr spc="-60" dirty="0"/>
              <a:t> </a:t>
            </a:r>
            <a:r>
              <a:rPr spc="-10" dirty="0"/>
              <a:t>ADDONS</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666999"/>
            <a:ext cx="95250" cy="95249"/>
          </a:xfrm>
          <a:prstGeom prst="rect">
            <a:avLst/>
          </a:prstGeom>
        </p:spPr>
      </p:pic>
      <p:pic>
        <p:nvPicPr>
          <p:cNvPr id="5" name="object 5"/>
          <p:cNvPicPr/>
          <p:nvPr/>
        </p:nvPicPr>
        <p:blipFill>
          <a:blip r:embed="rId3" cstate="print"/>
          <a:stretch>
            <a:fillRect/>
          </a:stretch>
        </p:blipFill>
        <p:spPr>
          <a:xfrm>
            <a:off x="1309687" y="3138487"/>
            <a:ext cx="104775" cy="104774"/>
          </a:xfrm>
          <a:prstGeom prst="rect">
            <a:avLst/>
          </a:prstGeom>
        </p:spPr>
      </p:pic>
      <p:pic>
        <p:nvPicPr>
          <p:cNvPr id="6" name="object 6"/>
          <p:cNvPicPr/>
          <p:nvPr/>
        </p:nvPicPr>
        <p:blipFill>
          <a:blip r:embed="rId3" cstate="print"/>
          <a:stretch>
            <a:fillRect/>
          </a:stretch>
        </p:blipFill>
        <p:spPr>
          <a:xfrm>
            <a:off x="1309687" y="3624262"/>
            <a:ext cx="104775" cy="104774"/>
          </a:xfrm>
          <a:prstGeom prst="rect">
            <a:avLst/>
          </a:prstGeom>
        </p:spPr>
      </p:pic>
      <p:sp>
        <p:nvSpPr>
          <p:cNvPr id="7" name="object 7"/>
          <p:cNvSpPr txBox="1"/>
          <p:nvPr/>
        </p:nvSpPr>
        <p:spPr>
          <a:xfrm>
            <a:off x="1177924" y="1511300"/>
            <a:ext cx="6473190" cy="2593340"/>
          </a:xfrm>
          <a:prstGeom prst="rect">
            <a:avLst/>
          </a:prstGeom>
        </p:spPr>
        <p:txBody>
          <a:bodyPr vert="horz" wrap="square" lIns="0" tIns="66040" rIns="0" bIns="0" rtlCol="0">
            <a:spAutoFit/>
          </a:bodyPr>
          <a:lstStyle/>
          <a:p>
            <a:pPr marL="12700" marR="5080">
              <a:lnSpc>
                <a:spcPts val="2100"/>
              </a:lnSpc>
              <a:spcBef>
                <a:spcPts val="520"/>
              </a:spcBef>
            </a:pPr>
            <a:r>
              <a:rPr sz="2100" spc="50" dirty="0">
                <a:solidFill>
                  <a:srgbClr val="ED2137"/>
                </a:solidFill>
                <a:latin typeface="Trebuchet MS"/>
                <a:cs typeface="Trebuchet MS"/>
              </a:rPr>
              <a:t>kube-</a:t>
            </a:r>
            <a:r>
              <a:rPr sz="2100" dirty="0">
                <a:solidFill>
                  <a:srgbClr val="ED2137"/>
                </a:solidFill>
                <a:latin typeface="Trebuchet MS"/>
                <a:cs typeface="Trebuchet MS"/>
              </a:rPr>
              <a:t>proxy</a:t>
            </a:r>
            <a:r>
              <a:rPr sz="2100" dirty="0">
                <a:solidFill>
                  <a:srgbClr val="333333"/>
                </a:solidFill>
                <a:latin typeface="Trebuchet MS"/>
                <a:cs typeface="Trebuchet MS"/>
              </a:rPr>
              <a:t>:</a:t>
            </a:r>
            <a:r>
              <a:rPr sz="2100" spc="10" dirty="0">
                <a:solidFill>
                  <a:srgbClr val="333333"/>
                </a:solidFill>
                <a:latin typeface="Trebuchet MS"/>
                <a:cs typeface="Trebuchet MS"/>
              </a:rPr>
              <a:t> </a:t>
            </a:r>
            <a:r>
              <a:rPr sz="2100" spc="50" dirty="0">
                <a:solidFill>
                  <a:srgbClr val="333333"/>
                </a:solidFill>
                <a:latin typeface="Trebuchet MS"/>
                <a:cs typeface="Trebuchet MS"/>
              </a:rPr>
              <a:t>maintains</a:t>
            </a:r>
            <a:r>
              <a:rPr sz="2100" spc="15" dirty="0">
                <a:solidFill>
                  <a:srgbClr val="333333"/>
                </a:solidFill>
                <a:latin typeface="Trebuchet MS"/>
                <a:cs typeface="Trebuchet MS"/>
              </a:rPr>
              <a:t> </a:t>
            </a:r>
            <a:r>
              <a:rPr sz="2100" dirty="0">
                <a:solidFill>
                  <a:srgbClr val="333333"/>
                </a:solidFill>
                <a:latin typeface="Trebuchet MS"/>
                <a:cs typeface="Trebuchet MS"/>
              </a:rPr>
              <a:t>network</a:t>
            </a:r>
            <a:r>
              <a:rPr sz="2100" spc="10" dirty="0">
                <a:solidFill>
                  <a:srgbClr val="333333"/>
                </a:solidFill>
                <a:latin typeface="Trebuchet MS"/>
                <a:cs typeface="Trebuchet MS"/>
              </a:rPr>
              <a:t> </a:t>
            </a:r>
            <a:r>
              <a:rPr sz="2100" dirty="0">
                <a:solidFill>
                  <a:srgbClr val="333333"/>
                </a:solidFill>
                <a:latin typeface="Trebuchet MS"/>
                <a:cs typeface="Trebuchet MS"/>
              </a:rPr>
              <a:t>rules</a:t>
            </a:r>
            <a:r>
              <a:rPr sz="2100" spc="15" dirty="0">
                <a:solidFill>
                  <a:srgbClr val="333333"/>
                </a:solidFill>
                <a:latin typeface="Trebuchet MS"/>
                <a:cs typeface="Trebuchet MS"/>
              </a:rPr>
              <a:t> </a:t>
            </a:r>
            <a:r>
              <a:rPr sz="2100" spc="135" dirty="0">
                <a:solidFill>
                  <a:srgbClr val="333333"/>
                </a:solidFill>
                <a:latin typeface="Trebuchet MS"/>
                <a:cs typeface="Trebuchet MS"/>
              </a:rPr>
              <a:t>on</a:t>
            </a:r>
            <a:r>
              <a:rPr sz="2100" spc="10" dirty="0">
                <a:solidFill>
                  <a:srgbClr val="333333"/>
                </a:solidFill>
                <a:latin typeface="Trebuchet MS"/>
                <a:cs typeface="Trebuchet MS"/>
              </a:rPr>
              <a:t> </a:t>
            </a:r>
            <a:r>
              <a:rPr sz="2100" spc="105" dirty="0">
                <a:solidFill>
                  <a:srgbClr val="333333"/>
                </a:solidFill>
                <a:latin typeface="Trebuchet MS"/>
                <a:cs typeface="Trebuchet MS"/>
              </a:rPr>
              <a:t>nodes</a:t>
            </a:r>
            <a:r>
              <a:rPr sz="2100" spc="15" dirty="0">
                <a:solidFill>
                  <a:srgbClr val="333333"/>
                </a:solidFill>
                <a:latin typeface="Trebuchet MS"/>
                <a:cs typeface="Trebuchet MS"/>
              </a:rPr>
              <a:t> </a:t>
            </a:r>
            <a:r>
              <a:rPr sz="2100" spc="-25" dirty="0">
                <a:solidFill>
                  <a:srgbClr val="333333"/>
                </a:solidFill>
                <a:latin typeface="Trebuchet MS"/>
                <a:cs typeface="Trebuchet MS"/>
              </a:rPr>
              <a:t>for </a:t>
            </a:r>
            <a:r>
              <a:rPr sz="2100" dirty="0">
                <a:solidFill>
                  <a:srgbClr val="333333"/>
                </a:solidFill>
                <a:latin typeface="Trebuchet MS"/>
                <a:cs typeface="Trebuchet MS"/>
              </a:rPr>
              <a:t>network</a:t>
            </a:r>
            <a:r>
              <a:rPr sz="2100" spc="90" dirty="0">
                <a:solidFill>
                  <a:srgbClr val="333333"/>
                </a:solidFill>
                <a:latin typeface="Trebuchet MS"/>
                <a:cs typeface="Trebuchet MS"/>
              </a:rPr>
              <a:t> </a:t>
            </a:r>
            <a:r>
              <a:rPr sz="2100" dirty="0">
                <a:solidFill>
                  <a:srgbClr val="333333"/>
                </a:solidFill>
                <a:latin typeface="Trebuchet MS"/>
                <a:cs typeface="Trebuchet MS"/>
              </a:rPr>
              <a:t>routing</a:t>
            </a:r>
            <a:r>
              <a:rPr sz="2100" spc="90" dirty="0">
                <a:solidFill>
                  <a:srgbClr val="333333"/>
                </a:solidFill>
                <a:latin typeface="Trebuchet MS"/>
                <a:cs typeface="Trebuchet MS"/>
              </a:rPr>
              <a:t> </a:t>
            </a:r>
            <a:r>
              <a:rPr sz="2100" dirty="0">
                <a:solidFill>
                  <a:srgbClr val="333333"/>
                </a:solidFill>
                <a:latin typeface="Trebuchet MS"/>
                <a:cs typeface="Trebuchet MS"/>
              </a:rPr>
              <a:t>for</a:t>
            </a:r>
            <a:r>
              <a:rPr sz="2100" spc="90" dirty="0">
                <a:solidFill>
                  <a:srgbClr val="333333"/>
                </a:solidFill>
                <a:latin typeface="Trebuchet MS"/>
                <a:cs typeface="Trebuchet MS"/>
              </a:rPr>
              <a:t> </a:t>
            </a:r>
            <a:r>
              <a:rPr sz="2100" dirty="0">
                <a:solidFill>
                  <a:srgbClr val="ED2137"/>
                </a:solidFill>
                <a:latin typeface="Trebuchet MS"/>
                <a:cs typeface="Trebuchet MS"/>
              </a:rPr>
              <a:t>Services</a:t>
            </a:r>
            <a:r>
              <a:rPr sz="2100" spc="90" dirty="0">
                <a:solidFill>
                  <a:srgbClr val="ED2137"/>
                </a:solidFill>
                <a:latin typeface="Trebuchet MS"/>
                <a:cs typeface="Trebuchet MS"/>
              </a:rPr>
              <a:t> </a:t>
            </a:r>
            <a:r>
              <a:rPr sz="2100" spc="100" dirty="0">
                <a:solidFill>
                  <a:srgbClr val="333333"/>
                </a:solidFill>
                <a:latin typeface="Trebuchet MS"/>
                <a:cs typeface="Trebuchet MS"/>
              </a:rPr>
              <a:t>and</a:t>
            </a:r>
            <a:r>
              <a:rPr sz="2100" spc="90" dirty="0">
                <a:solidFill>
                  <a:srgbClr val="333333"/>
                </a:solidFill>
                <a:latin typeface="Trebuchet MS"/>
                <a:cs typeface="Trebuchet MS"/>
              </a:rPr>
              <a:t> </a:t>
            </a:r>
            <a:r>
              <a:rPr sz="2100" spc="85" dirty="0">
                <a:solidFill>
                  <a:srgbClr val="ED2137"/>
                </a:solidFill>
                <a:latin typeface="Trebuchet MS"/>
                <a:cs typeface="Trebuchet MS"/>
              </a:rPr>
              <a:t>NodePort</a:t>
            </a:r>
            <a:r>
              <a:rPr sz="2100" spc="95" dirty="0">
                <a:solidFill>
                  <a:srgbClr val="ED2137"/>
                </a:solidFill>
                <a:latin typeface="Trebuchet MS"/>
                <a:cs typeface="Trebuchet MS"/>
              </a:rPr>
              <a:t> </a:t>
            </a:r>
            <a:r>
              <a:rPr sz="2100" spc="-10" dirty="0">
                <a:solidFill>
                  <a:srgbClr val="333333"/>
                </a:solidFill>
                <a:latin typeface="Trebuchet MS"/>
                <a:cs typeface="Trebuchet MS"/>
              </a:rPr>
              <a:t>(iptables </a:t>
            </a:r>
            <a:r>
              <a:rPr sz="2100" spc="85" dirty="0">
                <a:solidFill>
                  <a:srgbClr val="333333"/>
                </a:solidFill>
                <a:latin typeface="Trebuchet MS"/>
                <a:cs typeface="Trebuchet MS"/>
              </a:rPr>
              <a:t>or</a:t>
            </a:r>
            <a:r>
              <a:rPr sz="2100" spc="-90" dirty="0">
                <a:solidFill>
                  <a:srgbClr val="333333"/>
                </a:solidFill>
                <a:latin typeface="Trebuchet MS"/>
                <a:cs typeface="Trebuchet MS"/>
              </a:rPr>
              <a:t> </a:t>
            </a:r>
            <a:r>
              <a:rPr sz="2100" spc="-10" dirty="0">
                <a:solidFill>
                  <a:srgbClr val="333333"/>
                </a:solidFill>
                <a:latin typeface="Trebuchet MS"/>
                <a:cs typeface="Trebuchet MS"/>
              </a:rPr>
              <a:t>IPVS)</a:t>
            </a:r>
            <a:endParaRPr sz="2100">
              <a:latin typeface="Trebuchet MS"/>
              <a:cs typeface="Trebuchet MS"/>
            </a:endParaRPr>
          </a:p>
          <a:p>
            <a:pPr marL="393065" marR="450215" indent="-381000">
              <a:lnSpc>
                <a:spcPct val="148800"/>
              </a:lnSpc>
              <a:spcBef>
                <a:spcPts val="75"/>
              </a:spcBef>
            </a:pPr>
            <a:r>
              <a:rPr sz="2100" spc="105" dirty="0">
                <a:solidFill>
                  <a:srgbClr val="ED2137"/>
                </a:solidFill>
                <a:latin typeface="Trebuchet MS"/>
                <a:cs typeface="Trebuchet MS"/>
              </a:rPr>
              <a:t>addons</a:t>
            </a:r>
            <a:r>
              <a:rPr sz="2100" spc="-75" dirty="0">
                <a:solidFill>
                  <a:srgbClr val="ED2137"/>
                </a:solidFill>
                <a:latin typeface="Trebuchet MS"/>
                <a:cs typeface="Trebuchet MS"/>
              </a:rPr>
              <a:t> </a:t>
            </a:r>
            <a:r>
              <a:rPr sz="2100" spc="-229" dirty="0">
                <a:solidFill>
                  <a:srgbClr val="333333"/>
                </a:solidFill>
                <a:latin typeface="Trebuchet MS"/>
                <a:cs typeface="Trebuchet MS"/>
              </a:rPr>
              <a:t>:</a:t>
            </a:r>
            <a:r>
              <a:rPr sz="2100" spc="-75" dirty="0">
                <a:solidFill>
                  <a:srgbClr val="333333"/>
                </a:solidFill>
                <a:latin typeface="Trebuchet MS"/>
                <a:cs typeface="Trebuchet MS"/>
              </a:rPr>
              <a:t> </a:t>
            </a:r>
            <a:r>
              <a:rPr sz="2100" spc="85" dirty="0">
                <a:solidFill>
                  <a:srgbClr val="333333"/>
                </a:solidFill>
                <a:latin typeface="Trebuchet MS"/>
                <a:cs typeface="Trebuchet MS"/>
              </a:rPr>
              <a:t>embedded</a:t>
            </a:r>
            <a:r>
              <a:rPr sz="2100" spc="-75" dirty="0">
                <a:solidFill>
                  <a:srgbClr val="333333"/>
                </a:solidFill>
                <a:latin typeface="Trebuchet MS"/>
                <a:cs typeface="Trebuchet MS"/>
              </a:rPr>
              <a:t> </a:t>
            </a:r>
            <a:r>
              <a:rPr sz="2100" spc="204" dirty="0">
                <a:solidFill>
                  <a:srgbClr val="333333"/>
                </a:solidFill>
                <a:latin typeface="Trebuchet MS"/>
                <a:cs typeface="Trebuchet MS"/>
              </a:rPr>
              <a:t>DNS</a:t>
            </a:r>
            <a:r>
              <a:rPr sz="2100" spc="-75" dirty="0">
                <a:solidFill>
                  <a:srgbClr val="333333"/>
                </a:solidFill>
                <a:latin typeface="Trebuchet MS"/>
                <a:cs typeface="Trebuchet MS"/>
              </a:rPr>
              <a:t> </a:t>
            </a:r>
            <a:r>
              <a:rPr sz="2100" dirty="0">
                <a:solidFill>
                  <a:srgbClr val="333333"/>
                </a:solidFill>
                <a:latin typeface="Trebuchet MS"/>
                <a:cs typeface="Trebuchet MS"/>
              </a:rPr>
              <a:t>server,</a:t>
            </a:r>
            <a:r>
              <a:rPr sz="2100" spc="-75" dirty="0">
                <a:solidFill>
                  <a:srgbClr val="333333"/>
                </a:solidFill>
                <a:latin typeface="Trebuchet MS"/>
                <a:cs typeface="Trebuchet MS"/>
              </a:rPr>
              <a:t> </a:t>
            </a:r>
            <a:r>
              <a:rPr sz="2100" spc="95" dirty="0">
                <a:solidFill>
                  <a:srgbClr val="333333"/>
                </a:solidFill>
                <a:latin typeface="Trebuchet MS"/>
                <a:cs typeface="Trebuchet MS"/>
              </a:rPr>
              <a:t>CNI</a:t>
            </a:r>
            <a:r>
              <a:rPr sz="2100" spc="-75" dirty="0">
                <a:solidFill>
                  <a:srgbClr val="333333"/>
                </a:solidFill>
                <a:latin typeface="Trebuchet MS"/>
                <a:cs typeface="Trebuchet MS"/>
              </a:rPr>
              <a:t> </a:t>
            </a:r>
            <a:r>
              <a:rPr sz="2100" spc="95" dirty="0">
                <a:solidFill>
                  <a:srgbClr val="333333"/>
                </a:solidFill>
                <a:latin typeface="Trebuchet MS"/>
                <a:cs typeface="Trebuchet MS"/>
              </a:rPr>
              <a:t>+</a:t>
            </a:r>
            <a:r>
              <a:rPr sz="2100" spc="-75" dirty="0">
                <a:solidFill>
                  <a:srgbClr val="333333"/>
                </a:solidFill>
                <a:latin typeface="Trebuchet MS"/>
                <a:cs typeface="Trebuchet MS"/>
              </a:rPr>
              <a:t> </a:t>
            </a:r>
            <a:r>
              <a:rPr sz="2100" spc="65" dirty="0">
                <a:solidFill>
                  <a:srgbClr val="333333"/>
                </a:solidFill>
                <a:latin typeface="Trebuchet MS"/>
                <a:cs typeface="Trebuchet MS"/>
              </a:rPr>
              <a:t>CSI</a:t>
            </a:r>
            <a:r>
              <a:rPr sz="2100" spc="-75" dirty="0">
                <a:solidFill>
                  <a:srgbClr val="333333"/>
                </a:solidFill>
                <a:latin typeface="Trebuchet MS"/>
                <a:cs typeface="Trebuchet MS"/>
              </a:rPr>
              <a:t> </a:t>
            </a:r>
            <a:r>
              <a:rPr sz="2100" spc="-10" dirty="0">
                <a:solidFill>
                  <a:srgbClr val="333333"/>
                </a:solidFill>
                <a:latin typeface="Trebuchet MS"/>
                <a:cs typeface="Trebuchet MS"/>
              </a:rPr>
              <a:t>driver </a:t>
            </a:r>
            <a:r>
              <a:rPr sz="2100" dirty="0">
                <a:solidFill>
                  <a:srgbClr val="ED2137"/>
                </a:solidFill>
                <a:latin typeface="Trebuchet MS"/>
                <a:cs typeface="Trebuchet MS"/>
              </a:rPr>
              <a:t>CNI</a:t>
            </a:r>
            <a:r>
              <a:rPr sz="2100" dirty="0">
                <a:solidFill>
                  <a:srgbClr val="333333"/>
                </a:solidFill>
                <a:latin typeface="Trebuchet MS"/>
                <a:cs typeface="Trebuchet MS"/>
              </a:rPr>
              <a:t>:</a:t>
            </a:r>
            <a:r>
              <a:rPr sz="2100" spc="-60" dirty="0">
                <a:solidFill>
                  <a:srgbClr val="333333"/>
                </a:solidFill>
                <a:latin typeface="Trebuchet MS"/>
                <a:cs typeface="Trebuchet MS"/>
              </a:rPr>
              <a:t> </a:t>
            </a:r>
            <a:r>
              <a:rPr sz="2100" spc="50" dirty="0">
                <a:solidFill>
                  <a:srgbClr val="ED2137"/>
                </a:solidFill>
                <a:latin typeface="Trebuchet MS"/>
                <a:cs typeface="Trebuchet MS"/>
              </a:rPr>
              <a:t>C</a:t>
            </a:r>
            <a:r>
              <a:rPr sz="2100" spc="50" dirty="0">
                <a:solidFill>
                  <a:srgbClr val="333333"/>
                </a:solidFill>
                <a:latin typeface="Trebuchet MS"/>
                <a:cs typeface="Trebuchet MS"/>
              </a:rPr>
              <a:t>ontainer</a:t>
            </a:r>
            <a:r>
              <a:rPr sz="2100" spc="-60" dirty="0">
                <a:solidFill>
                  <a:srgbClr val="333333"/>
                </a:solidFill>
                <a:latin typeface="Trebuchet MS"/>
                <a:cs typeface="Trebuchet MS"/>
              </a:rPr>
              <a:t> </a:t>
            </a:r>
            <a:r>
              <a:rPr sz="2100" spc="60" dirty="0">
                <a:solidFill>
                  <a:srgbClr val="ED2137"/>
                </a:solidFill>
                <a:latin typeface="Trebuchet MS"/>
                <a:cs typeface="Trebuchet MS"/>
              </a:rPr>
              <a:t>N</a:t>
            </a:r>
            <a:r>
              <a:rPr sz="2100" spc="60" dirty="0">
                <a:solidFill>
                  <a:srgbClr val="333333"/>
                </a:solidFill>
                <a:latin typeface="Trebuchet MS"/>
                <a:cs typeface="Trebuchet MS"/>
              </a:rPr>
              <a:t>etwork</a:t>
            </a:r>
            <a:r>
              <a:rPr sz="2100" spc="-55" dirty="0">
                <a:solidFill>
                  <a:srgbClr val="333333"/>
                </a:solidFill>
                <a:latin typeface="Trebuchet MS"/>
                <a:cs typeface="Trebuchet MS"/>
              </a:rPr>
              <a:t> </a:t>
            </a:r>
            <a:r>
              <a:rPr sz="2100" dirty="0">
                <a:solidFill>
                  <a:srgbClr val="ED2137"/>
                </a:solidFill>
                <a:latin typeface="Trebuchet MS"/>
                <a:cs typeface="Trebuchet MS"/>
              </a:rPr>
              <a:t>I</a:t>
            </a:r>
            <a:r>
              <a:rPr sz="2100" dirty="0">
                <a:solidFill>
                  <a:srgbClr val="333333"/>
                </a:solidFill>
                <a:latin typeface="Trebuchet MS"/>
                <a:cs typeface="Trebuchet MS"/>
              </a:rPr>
              <a:t>nterface</a:t>
            </a:r>
            <a:r>
              <a:rPr sz="2100" spc="-60" dirty="0">
                <a:solidFill>
                  <a:srgbClr val="333333"/>
                </a:solidFill>
                <a:latin typeface="Trebuchet MS"/>
                <a:cs typeface="Trebuchet MS"/>
              </a:rPr>
              <a:t> </a:t>
            </a:r>
            <a:r>
              <a:rPr sz="2100" spc="-65" dirty="0">
                <a:solidFill>
                  <a:srgbClr val="333333"/>
                </a:solidFill>
                <a:latin typeface="Trebuchet MS"/>
                <a:cs typeface="Trebuchet MS"/>
              </a:rPr>
              <a:t>(eg:</a:t>
            </a:r>
            <a:r>
              <a:rPr sz="2100" spc="-60" dirty="0">
                <a:solidFill>
                  <a:srgbClr val="333333"/>
                </a:solidFill>
                <a:latin typeface="Trebuchet MS"/>
                <a:cs typeface="Trebuchet MS"/>
              </a:rPr>
              <a:t> </a:t>
            </a:r>
            <a:r>
              <a:rPr sz="2100" spc="-10" dirty="0">
                <a:solidFill>
                  <a:srgbClr val="333333"/>
                </a:solidFill>
                <a:latin typeface="Trebuchet MS"/>
                <a:cs typeface="Trebuchet MS"/>
              </a:rPr>
              <a:t>Calico)</a:t>
            </a:r>
            <a:endParaRPr sz="2100">
              <a:latin typeface="Trebuchet MS"/>
              <a:cs typeface="Trebuchet MS"/>
            </a:endParaRPr>
          </a:p>
          <a:p>
            <a:pPr marL="393065" marR="539750">
              <a:lnSpc>
                <a:spcPts val="2100"/>
              </a:lnSpc>
              <a:spcBef>
                <a:spcPts val="1725"/>
              </a:spcBef>
            </a:pPr>
            <a:r>
              <a:rPr sz="2100" dirty="0">
                <a:solidFill>
                  <a:srgbClr val="ED2137"/>
                </a:solidFill>
                <a:latin typeface="Trebuchet MS"/>
                <a:cs typeface="Trebuchet MS"/>
              </a:rPr>
              <a:t>CSI</a:t>
            </a:r>
            <a:r>
              <a:rPr sz="2100" dirty="0">
                <a:solidFill>
                  <a:srgbClr val="333333"/>
                </a:solidFill>
                <a:latin typeface="Trebuchet MS"/>
                <a:cs typeface="Trebuchet MS"/>
              </a:rPr>
              <a:t>:</a:t>
            </a:r>
            <a:r>
              <a:rPr sz="2100" spc="-75" dirty="0">
                <a:solidFill>
                  <a:srgbClr val="333333"/>
                </a:solidFill>
                <a:latin typeface="Trebuchet MS"/>
                <a:cs typeface="Trebuchet MS"/>
              </a:rPr>
              <a:t> </a:t>
            </a:r>
            <a:r>
              <a:rPr sz="2100" spc="50" dirty="0">
                <a:solidFill>
                  <a:srgbClr val="ED2137"/>
                </a:solidFill>
                <a:latin typeface="Trebuchet MS"/>
                <a:cs typeface="Trebuchet MS"/>
              </a:rPr>
              <a:t>C</a:t>
            </a:r>
            <a:r>
              <a:rPr sz="2100" spc="50" dirty="0">
                <a:solidFill>
                  <a:srgbClr val="333333"/>
                </a:solidFill>
                <a:latin typeface="Trebuchet MS"/>
                <a:cs typeface="Trebuchet MS"/>
              </a:rPr>
              <a:t>ontainer</a:t>
            </a:r>
            <a:r>
              <a:rPr sz="2100" spc="-75" dirty="0">
                <a:solidFill>
                  <a:srgbClr val="333333"/>
                </a:solidFill>
                <a:latin typeface="Trebuchet MS"/>
                <a:cs typeface="Trebuchet MS"/>
              </a:rPr>
              <a:t> </a:t>
            </a:r>
            <a:r>
              <a:rPr sz="2100" spc="50" dirty="0">
                <a:solidFill>
                  <a:srgbClr val="ED2137"/>
                </a:solidFill>
                <a:latin typeface="Trebuchet MS"/>
                <a:cs typeface="Trebuchet MS"/>
              </a:rPr>
              <a:t>S</a:t>
            </a:r>
            <a:r>
              <a:rPr sz="2100" spc="50" dirty="0">
                <a:solidFill>
                  <a:srgbClr val="333333"/>
                </a:solidFill>
                <a:latin typeface="Trebuchet MS"/>
                <a:cs typeface="Trebuchet MS"/>
              </a:rPr>
              <a:t>torage</a:t>
            </a:r>
            <a:r>
              <a:rPr sz="2100" spc="-75" dirty="0">
                <a:solidFill>
                  <a:srgbClr val="333333"/>
                </a:solidFill>
                <a:latin typeface="Trebuchet MS"/>
                <a:cs typeface="Trebuchet MS"/>
              </a:rPr>
              <a:t> </a:t>
            </a:r>
            <a:r>
              <a:rPr sz="2100" dirty="0">
                <a:solidFill>
                  <a:srgbClr val="ED2137"/>
                </a:solidFill>
                <a:latin typeface="Trebuchet MS"/>
                <a:cs typeface="Trebuchet MS"/>
              </a:rPr>
              <a:t>I</a:t>
            </a:r>
            <a:r>
              <a:rPr sz="2100" dirty="0">
                <a:solidFill>
                  <a:srgbClr val="333333"/>
                </a:solidFill>
                <a:latin typeface="Trebuchet MS"/>
                <a:cs typeface="Trebuchet MS"/>
              </a:rPr>
              <a:t>nterface</a:t>
            </a:r>
            <a:r>
              <a:rPr sz="2100" spc="-75" dirty="0">
                <a:solidFill>
                  <a:srgbClr val="333333"/>
                </a:solidFill>
                <a:latin typeface="Trebuchet MS"/>
                <a:cs typeface="Trebuchet MS"/>
              </a:rPr>
              <a:t> </a:t>
            </a:r>
            <a:r>
              <a:rPr sz="2100" spc="-65" dirty="0">
                <a:solidFill>
                  <a:srgbClr val="333333"/>
                </a:solidFill>
                <a:latin typeface="Trebuchet MS"/>
                <a:cs typeface="Trebuchet MS"/>
              </a:rPr>
              <a:t>(eg:</a:t>
            </a:r>
            <a:r>
              <a:rPr sz="2100" spc="-75" dirty="0">
                <a:solidFill>
                  <a:srgbClr val="333333"/>
                </a:solidFill>
                <a:latin typeface="Trebuchet MS"/>
                <a:cs typeface="Trebuchet MS"/>
              </a:rPr>
              <a:t> </a:t>
            </a:r>
            <a:r>
              <a:rPr sz="2100" spc="-10" dirty="0">
                <a:solidFill>
                  <a:srgbClr val="333333"/>
                </a:solidFill>
                <a:latin typeface="Trebuchet MS"/>
                <a:cs typeface="Trebuchet MS"/>
              </a:rPr>
              <a:t>EBS/EFS </a:t>
            </a:r>
            <a:r>
              <a:rPr sz="2100" spc="75" dirty="0">
                <a:solidFill>
                  <a:srgbClr val="333333"/>
                </a:solidFill>
                <a:latin typeface="Trebuchet MS"/>
                <a:cs typeface="Trebuchet MS"/>
              </a:rPr>
              <a:t>volumes</a:t>
            </a:r>
            <a:r>
              <a:rPr sz="2100" spc="-85" dirty="0">
                <a:solidFill>
                  <a:srgbClr val="333333"/>
                </a:solidFill>
                <a:latin typeface="Trebuchet MS"/>
                <a:cs typeface="Trebuchet MS"/>
              </a:rPr>
              <a:t> </a:t>
            </a:r>
            <a:r>
              <a:rPr sz="2100" spc="135" dirty="0">
                <a:solidFill>
                  <a:srgbClr val="333333"/>
                </a:solidFill>
                <a:latin typeface="Trebuchet MS"/>
                <a:cs typeface="Trebuchet MS"/>
              </a:rPr>
              <a:t>on</a:t>
            </a:r>
            <a:r>
              <a:rPr sz="2100" spc="-85" dirty="0">
                <a:solidFill>
                  <a:srgbClr val="333333"/>
                </a:solidFill>
                <a:latin typeface="Trebuchet MS"/>
                <a:cs typeface="Trebuchet MS"/>
              </a:rPr>
              <a:t> </a:t>
            </a:r>
            <a:r>
              <a:rPr sz="2100" spc="-20" dirty="0">
                <a:solidFill>
                  <a:srgbClr val="333333"/>
                </a:solidFill>
                <a:latin typeface="Trebuchet MS"/>
                <a:cs typeface="Trebuchet MS"/>
              </a:rPr>
              <a:t>AWS)</a:t>
            </a:r>
            <a:endParaRPr sz="2100">
              <a:latin typeface="Trebuchet MS"/>
              <a:cs typeface="Trebuchet MS"/>
            </a:endParaRPr>
          </a:p>
        </p:txBody>
      </p:sp>
      <p:pic>
        <p:nvPicPr>
          <p:cNvPr id="8" name="object 8"/>
          <p:cNvPicPr/>
          <p:nvPr/>
        </p:nvPicPr>
        <p:blipFill>
          <a:blip r:embed="rId4" cstate="print"/>
          <a:stretch>
            <a:fillRect/>
          </a:stretch>
        </p:blipFill>
        <p:spPr>
          <a:xfrm>
            <a:off x="8077200" y="2105025"/>
            <a:ext cx="5067299" cy="38099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72A"/>
        </a:solidFill>
        <a:effectLst/>
      </p:bgPr>
    </p:bg>
    <p:spTree>
      <p:nvGrpSpPr>
        <p:cNvPr id="1" name=""/>
        <p:cNvGrpSpPr/>
        <p:nvPr/>
      </p:nvGrpSpPr>
      <p:grpSpPr>
        <a:xfrm>
          <a:off x="0" y="0"/>
          <a:ext cx="0" cy="0"/>
          <a:chOff x="0" y="0"/>
          <a:chExt cx="0" cy="0"/>
        </a:xfrm>
      </p:grpSpPr>
      <p:sp>
        <p:nvSpPr>
          <p:cNvPr id="2" name="Text 0"/>
          <p:cNvSpPr/>
          <p:nvPr/>
        </p:nvSpPr>
        <p:spPr>
          <a:xfrm>
            <a:off x="901701" y="1967152"/>
            <a:ext cx="8042917"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3" name="Text 1"/>
          <p:cNvSpPr/>
          <p:nvPr/>
        </p:nvSpPr>
        <p:spPr>
          <a:xfrm>
            <a:off x="901701" y="3387328"/>
            <a:ext cx="8042917"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4" name="Text 2"/>
          <p:cNvSpPr/>
          <p:nvPr/>
        </p:nvSpPr>
        <p:spPr>
          <a:xfrm>
            <a:off x="901701" y="4807505"/>
            <a:ext cx="8042917" cy="1194753"/>
          </a:xfrm>
          <a:prstGeom prst="rect">
            <a:avLst/>
          </a:prstGeom>
          <a:solidFill>
            <a:srgbClr val="1E293B"/>
          </a:solidFill>
          <a:ln/>
          <a:effectLst>
            <a:outerShdw blurRad="152400" dist="76200" dir="5400000" algn="bl" rotWithShape="0">
              <a:srgbClr val="000000">
                <a:alpha val="20000"/>
              </a:srgbClr>
            </a:outerShdw>
          </a:effectLst>
        </p:spPr>
        <p:txBody>
          <a:bodyPr wrap="none" lIns="0" tIns="0" rIns="0" bIns="0" rtlCol="0" anchor="ctr">
            <a:normAutofit/>
          </a:bodyPr>
          <a:lstStyle/>
          <a:p>
            <a:pPr algn="l" defTabSz="1352580" rtl="0"/>
            <a:endParaRPr lang="en-US" sz="2663" kern="1200" dirty="0">
              <a:solidFill>
                <a:prstClr val="black"/>
              </a:solidFill>
              <a:latin typeface="Calibri" panose="020F0502020204030204"/>
              <a:ea typeface="+mn-ea"/>
              <a:cs typeface="+mn-cs"/>
            </a:endParaRPr>
          </a:p>
        </p:txBody>
      </p:sp>
      <p:sp>
        <p:nvSpPr>
          <p:cNvPr id="5" name="Text 3"/>
          <p:cNvSpPr/>
          <p:nvPr/>
        </p:nvSpPr>
        <p:spPr>
          <a:xfrm>
            <a:off x="901700" y="907653"/>
            <a:ext cx="9277458" cy="608648"/>
          </a:xfrm>
          <a:prstGeom prst="rect">
            <a:avLst/>
          </a:prstGeom>
          <a:noFill/>
          <a:ln/>
        </p:spPr>
        <p:txBody>
          <a:bodyPr wrap="square" lIns="0" tIns="0" rIns="0" bIns="0" rtlCol="0" anchor="t"/>
          <a:lstStyle/>
          <a:p>
            <a:pPr algn="l" defTabSz="1352580" rtl="0">
              <a:lnSpc>
                <a:spcPts val="6390"/>
              </a:lnSpc>
            </a:pPr>
            <a:r>
              <a:rPr lang="en-US" sz="3994" b="1" kern="1200" dirty="0">
                <a:solidFill>
                  <a:srgbClr val="38BDF8"/>
                </a:solidFill>
                <a:latin typeface="Arial" pitchFamily="34" charset="0"/>
                <a:ea typeface="Arial" pitchFamily="34" charset="-122"/>
                <a:cs typeface="Arial" pitchFamily="34" charset="-120"/>
              </a:rPr>
              <a:t>Carte 3 : Vos projets avec Kubernetes</a:t>
            </a:r>
            <a:endParaRPr lang="en-US" sz="3994" kern="1200" dirty="0">
              <a:solidFill>
                <a:prstClr val="black"/>
              </a:solidFill>
              <a:latin typeface="Calibri" panose="020F0502020204030204"/>
              <a:ea typeface="+mn-ea"/>
              <a:cs typeface="+mn-cs"/>
            </a:endParaRPr>
          </a:p>
        </p:txBody>
      </p:sp>
      <p:sp>
        <p:nvSpPr>
          <p:cNvPr id="6" name="Text 4"/>
          <p:cNvSpPr/>
          <p:nvPr/>
        </p:nvSpPr>
        <p:spPr>
          <a:xfrm>
            <a:off x="1239838" y="2305289"/>
            <a:ext cx="751397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A.</a:t>
            </a:r>
            <a:endParaRPr lang="en-US" sz="1775" kern="1200" dirty="0">
              <a:solidFill>
                <a:prstClr val="black"/>
              </a:solidFill>
              <a:latin typeface="Calibri" panose="020F0502020204030204"/>
              <a:ea typeface="+mn-ea"/>
              <a:cs typeface="+mn-cs"/>
            </a:endParaRPr>
          </a:p>
        </p:txBody>
      </p:sp>
      <p:sp>
        <p:nvSpPr>
          <p:cNvPr id="7" name="Text 5"/>
          <p:cNvSpPr/>
          <p:nvPr/>
        </p:nvSpPr>
        <p:spPr>
          <a:xfrm>
            <a:off x="1239838" y="2564527"/>
            <a:ext cx="751397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J'ai déjà un projet perso ou pro sur Kubernetes (cluster, app, TP…).</a:t>
            </a:r>
            <a:endParaRPr lang="en-US" sz="1775" kern="1200" dirty="0">
              <a:solidFill>
                <a:prstClr val="black"/>
              </a:solidFill>
              <a:latin typeface="Calibri" panose="020F0502020204030204"/>
              <a:ea typeface="+mn-ea"/>
              <a:cs typeface="+mn-cs"/>
            </a:endParaRPr>
          </a:p>
        </p:txBody>
      </p:sp>
      <p:sp>
        <p:nvSpPr>
          <p:cNvPr id="8" name="Text 6"/>
          <p:cNvSpPr/>
          <p:nvPr/>
        </p:nvSpPr>
        <p:spPr>
          <a:xfrm>
            <a:off x="1239838" y="3725466"/>
            <a:ext cx="751397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B.</a:t>
            </a:r>
            <a:endParaRPr lang="en-US" sz="1775" kern="1200" dirty="0">
              <a:solidFill>
                <a:prstClr val="black"/>
              </a:solidFill>
              <a:latin typeface="Calibri" panose="020F0502020204030204"/>
              <a:ea typeface="+mn-ea"/>
              <a:cs typeface="+mn-cs"/>
            </a:endParaRPr>
          </a:p>
        </p:txBody>
      </p:sp>
      <p:sp>
        <p:nvSpPr>
          <p:cNvPr id="9" name="Text 7"/>
          <p:cNvSpPr/>
          <p:nvPr/>
        </p:nvSpPr>
        <p:spPr>
          <a:xfrm>
            <a:off x="1239838" y="3984704"/>
            <a:ext cx="751397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Je n'ai pas encore de projet, mais j'ai une idée que j'aimerais lancer.</a:t>
            </a:r>
            <a:endParaRPr lang="en-US" sz="1775" kern="1200" dirty="0">
              <a:solidFill>
                <a:prstClr val="black"/>
              </a:solidFill>
              <a:latin typeface="Calibri" panose="020F0502020204030204"/>
              <a:ea typeface="+mn-ea"/>
              <a:cs typeface="+mn-cs"/>
            </a:endParaRPr>
          </a:p>
        </p:txBody>
      </p:sp>
      <p:sp>
        <p:nvSpPr>
          <p:cNvPr id="10" name="Text 8"/>
          <p:cNvSpPr/>
          <p:nvPr/>
        </p:nvSpPr>
        <p:spPr>
          <a:xfrm>
            <a:off x="1239838" y="5145643"/>
            <a:ext cx="7513976" cy="259239"/>
          </a:xfrm>
          <a:prstGeom prst="rect">
            <a:avLst/>
          </a:prstGeom>
          <a:noFill/>
          <a:ln/>
        </p:spPr>
        <p:txBody>
          <a:bodyPr wrap="square" lIns="0" tIns="0" rIns="0" bIns="0" rtlCol="0" anchor="t"/>
          <a:lstStyle/>
          <a:p>
            <a:pPr algn="l" defTabSz="1352580" rtl="0">
              <a:lnSpc>
                <a:spcPts val="2130"/>
              </a:lnSpc>
            </a:pPr>
            <a:r>
              <a:rPr lang="en-US" sz="1775" b="1" kern="1200" dirty="0">
                <a:solidFill>
                  <a:srgbClr val="38BDF8"/>
                </a:solidFill>
                <a:latin typeface="Arial" pitchFamily="34" charset="0"/>
                <a:ea typeface="Arial" pitchFamily="34" charset="-122"/>
                <a:cs typeface="Arial" pitchFamily="34" charset="-120"/>
              </a:rPr>
              <a:t>C.</a:t>
            </a:r>
            <a:endParaRPr lang="en-US" sz="1775" kern="1200" dirty="0">
              <a:solidFill>
                <a:prstClr val="black"/>
              </a:solidFill>
              <a:latin typeface="Calibri" panose="020F0502020204030204"/>
              <a:ea typeface="+mn-ea"/>
              <a:cs typeface="+mn-cs"/>
            </a:endParaRPr>
          </a:p>
        </p:txBody>
      </p:sp>
      <p:sp>
        <p:nvSpPr>
          <p:cNvPr id="11" name="Text 9"/>
          <p:cNvSpPr/>
          <p:nvPr/>
        </p:nvSpPr>
        <p:spPr>
          <a:xfrm>
            <a:off x="1239838" y="5404882"/>
            <a:ext cx="7513976" cy="259239"/>
          </a:xfrm>
          <a:prstGeom prst="rect">
            <a:avLst/>
          </a:prstGeom>
          <a:noFill/>
          <a:ln/>
        </p:spPr>
        <p:txBody>
          <a:bodyPr wrap="square" lIns="0" tIns="0" rIns="0" bIns="0" rtlCol="0" anchor="t"/>
          <a:lstStyle/>
          <a:p>
            <a:pPr algn="l" defTabSz="1352580" rtl="0">
              <a:lnSpc>
                <a:spcPts val="2130"/>
              </a:lnSpc>
            </a:pPr>
            <a:r>
              <a:rPr lang="en-US" sz="1775" kern="1200" dirty="0">
                <a:solidFill>
                  <a:srgbClr val="CBD5E1"/>
                </a:solidFill>
                <a:latin typeface="Arial" pitchFamily="34" charset="0"/>
                <a:ea typeface="Arial" pitchFamily="34" charset="-122"/>
                <a:cs typeface="Arial" pitchFamily="34" charset="-120"/>
              </a:rPr>
              <a:t>Pas de projet ni d'idée, je suis surtout là pour comprendre de quoi il s'agit.</a:t>
            </a:r>
            <a:endParaRPr lang="en-US" sz="1775" kern="1200" dirty="0">
              <a:solidFill>
                <a:prstClr val="black"/>
              </a:solidFill>
              <a:latin typeface="Calibri" panose="020F0502020204030204"/>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10174" y="4060818"/>
            <a:ext cx="4705350" cy="1339850"/>
          </a:xfrm>
          <a:prstGeom prst="rect">
            <a:avLst/>
          </a:prstGeom>
        </p:spPr>
        <p:txBody>
          <a:bodyPr vert="horz" wrap="square" lIns="0" tIns="12700" rIns="0" bIns="0" rtlCol="0">
            <a:spAutoFit/>
          </a:bodyPr>
          <a:lstStyle/>
          <a:p>
            <a:pPr marL="690245" marR="5080" indent="-678180">
              <a:lnSpc>
                <a:spcPct val="107800"/>
              </a:lnSpc>
              <a:spcBef>
                <a:spcPts val="100"/>
              </a:spcBef>
            </a:pPr>
            <a:r>
              <a:rPr sz="4000" spc="-80" dirty="0"/>
              <a:t>FIRST</a:t>
            </a:r>
            <a:r>
              <a:rPr sz="4000" spc="-155" dirty="0"/>
              <a:t> </a:t>
            </a:r>
            <a:r>
              <a:rPr sz="4000" spc="-130" dirty="0"/>
              <a:t>STEPS</a:t>
            </a:r>
            <a:r>
              <a:rPr sz="4000" spc="-150" dirty="0"/>
              <a:t> </a:t>
            </a:r>
            <a:r>
              <a:rPr sz="4000" spc="195" dirty="0"/>
              <a:t>WITH </a:t>
            </a:r>
            <a:r>
              <a:rPr sz="4000" spc="-50" dirty="0"/>
              <a:t>KUBERNETES</a:t>
            </a:r>
            <a:endParaRPr sz="4000"/>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3</a:t>
            </a:r>
            <a:endParaRPr sz="1450">
              <a:latin typeface="Trebuchet MS"/>
              <a:cs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sp>
        <p:nvSpPr>
          <p:cNvPr id="6" name="object 6"/>
          <p:cNvSpPr txBox="1"/>
          <p:nvPr/>
        </p:nvSpPr>
        <p:spPr>
          <a:xfrm>
            <a:off x="1177924" y="1574164"/>
            <a:ext cx="3941445" cy="1463675"/>
          </a:xfrm>
          <a:prstGeom prst="rect">
            <a:avLst/>
          </a:prstGeom>
        </p:spPr>
        <p:txBody>
          <a:bodyPr vert="horz" wrap="square" lIns="0" tIns="12700" rIns="0" bIns="0" rtlCol="0">
            <a:spAutoFit/>
          </a:bodyPr>
          <a:lstStyle/>
          <a:p>
            <a:pPr marL="12700" marR="5080">
              <a:lnSpc>
                <a:spcPct val="148800"/>
              </a:lnSpc>
              <a:spcBef>
                <a:spcPts val="100"/>
              </a:spcBef>
            </a:pPr>
            <a:r>
              <a:rPr sz="2100" dirty="0">
                <a:solidFill>
                  <a:srgbClr val="333333"/>
                </a:solidFill>
                <a:latin typeface="Trebuchet MS"/>
                <a:cs typeface="Trebuchet MS"/>
              </a:rPr>
              <a:t>Local</a:t>
            </a:r>
            <a:r>
              <a:rPr sz="2100" spc="-10" dirty="0">
                <a:solidFill>
                  <a:srgbClr val="333333"/>
                </a:solidFill>
                <a:latin typeface="Trebuchet MS"/>
                <a:cs typeface="Trebuchet MS"/>
              </a:rPr>
              <a:t> </a:t>
            </a:r>
            <a:r>
              <a:rPr sz="2100" dirty="0">
                <a:solidFill>
                  <a:srgbClr val="333333"/>
                </a:solidFill>
                <a:latin typeface="Trebuchet MS"/>
                <a:cs typeface="Trebuchet MS"/>
              </a:rPr>
              <a:t>installation</a:t>
            </a:r>
            <a:r>
              <a:rPr sz="2100" spc="-10" dirty="0">
                <a:solidFill>
                  <a:srgbClr val="333333"/>
                </a:solidFill>
                <a:latin typeface="Trebuchet MS"/>
                <a:cs typeface="Trebuchet MS"/>
              </a:rPr>
              <a:t> </a:t>
            </a:r>
            <a:r>
              <a:rPr sz="2100" dirty="0">
                <a:solidFill>
                  <a:srgbClr val="333333"/>
                </a:solidFill>
                <a:latin typeface="Trebuchet MS"/>
                <a:cs typeface="Trebuchet MS"/>
              </a:rPr>
              <a:t>with</a:t>
            </a:r>
            <a:r>
              <a:rPr sz="2100" spc="-5" dirty="0">
                <a:solidFill>
                  <a:srgbClr val="333333"/>
                </a:solidFill>
                <a:latin typeface="Trebuchet MS"/>
                <a:cs typeface="Trebuchet MS"/>
              </a:rPr>
              <a:t> </a:t>
            </a:r>
            <a:r>
              <a:rPr sz="2100" spc="50" dirty="0">
                <a:solidFill>
                  <a:srgbClr val="333333"/>
                </a:solidFill>
                <a:latin typeface="Trebuchet MS"/>
                <a:cs typeface="Trebuchet MS"/>
              </a:rPr>
              <a:t>minikube </a:t>
            </a:r>
            <a:r>
              <a:rPr sz="2100" spc="-25" dirty="0">
                <a:solidFill>
                  <a:srgbClr val="333333"/>
                </a:solidFill>
                <a:latin typeface="Trebuchet MS"/>
                <a:cs typeface="Trebuchet MS"/>
              </a:rPr>
              <a:t>CLI</a:t>
            </a:r>
            <a:endParaRPr sz="2100">
              <a:latin typeface="Trebuchet MS"/>
              <a:cs typeface="Trebuchet MS"/>
            </a:endParaRPr>
          </a:p>
          <a:p>
            <a:pPr marL="12700">
              <a:lnSpc>
                <a:spcPct val="100000"/>
              </a:lnSpc>
              <a:spcBef>
                <a:spcPts val="1305"/>
              </a:spcBef>
            </a:pPr>
            <a:r>
              <a:rPr sz="2100" dirty="0">
                <a:solidFill>
                  <a:srgbClr val="333333"/>
                </a:solidFill>
                <a:latin typeface="Trebuchet MS"/>
                <a:cs typeface="Trebuchet MS"/>
              </a:rPr>
              <a:t>Start</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65" dirty="0">
                <a:solidFill>
                  <a:srgbClr val="333333"/>
                </a:solidFill>
                <a:latin typeface="Trebuchet MS"/>
                <a:cs typeface="Trebuchet MS"/>
              </a:rPr>
              <a:t> </a:t>
            </a:r>
            <a:r>
              <a:rPr sz="2100" spc="-10" dirty="0">
                <a:solidFill>
                  <a:srgbClr val="333333"/>
                </a:solidFill>
                <a:latin typeface="Trebuchet MS"/>
                <a:cs typeface="Trebuchet MS"/>
              </a:rPr>
              <a:t>container</a:t>
            </a:r>
            <a:endParaRPr sz="2100">
              <a:latin typeface="Trebuchet MS"/>
              <a:cs typeface="Trebuchet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MINIKUBE</a:t>
            </a:r>
          </a:p>
        </p:txBody>
      </p:sp>
      <p:pic>
        <p:nvPicPr>
          <p:cNvPr id="3" name="object 3"/>
          <p:cNvPicPr/>
          <p:nvPr/>
        </p:nvPicPr>
        <p:blipFill>
          <a:blip r:embed="rId2" cstate="print"/>
          <a:stretch>
            <a:fillRect/>
          </a:stretch>
        </p:blipFill>
        <p:spPr>
          <a:xfrm>
            <a:off x="4541329" y="1552574"/>
            <a:ext cx="4442840" cy="432311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41052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4105274"/>
            <a:ext cx="12211050" cy="2114550"/>
            <a:chOff x="809624" y="4105274"/>
            <a:chExt cx="12211050" cy="2114550"/>
          </a:xfrm>
        </p:grpSpPr>
        <p:sp>
          <p:nvSpPr>
            <p:cNvPr id="4" name="object 4"/>
            <p:cNvSpPr/>
            <p:nvPr/>
          </p:nvSpPr>
          <p:spPr>
            <a:xfrm>
              <a:off x="809612" y="4105274"/>
              <a:ext cx="12211050" cy="2114550"/>
            </a:xfrm>
            <a:custGeom>
              <a:avLst/>
              <a:gdLst/>
              <a:ahLst/>
              <a:cxnLst/>
              <a:rect l="l" t="t" r="r" b="b"/>
              <a:pathLst>
                <a:path w="12211050" h="2114550">
                  <a:moveTo>
                    <a:pt x="12211050" y="0"/>
                  </a:moveTo>
                  <a:lnTo>
                    <a:pt x="12201525" y="0"/>
                  </a:lnTo>
                  <a:lnTo>
                    <a:pt x="12201525" y="2105025"/>
                  </a:lnTo>
                  <a:lnTo>
                    <a:pt x="0" y="2105025"/>
                  </a:lnTo>
                  <a:lnTo>
                    <a:pt x="0" y="2114550"/>
                  </a:lnTo>
                  <a:lnTo>
                    <a:pt x="12201525" y="2114550"/>
                  </a:lnTo>
                  <a:lnTo>
                    <a:pt x="12211050" y="2114550"/>
                  </a:lnTo>
                  <a:lnTo>
                    <a:pt x="12211050" y="2105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4105274"/>
              <a:ext cx="9525" cy="2114550"/>
            </a:xfrm>
            <a:custGeom>
              <a:avLst/>
              <a:gdLst/>
              <a:ahLst/>
              <a:cxnLst/>
              <a:rect l="l" t="t" r="r" b="b"/>
              <a:pathLst>
                <a:path w="9525" h="2114550">
                  <a:moveTo>
                    <a:pt x="0" y="2114549"/>
                  </a:moveTo>
                  <a:lnTo>
                    <a:pt x="0" y="0"/>
                  </a:lnTo>
                  <a:lnTo>
                    <a:pt x="9524" y="9524"/>
                  </a:lnTo>
                  <a:lnTo>
                    <a:pt x="9524" y="2105024"/>
                  </a:lnTo>
                  <a:lnTo>
                    <a:pt x="0" y="21145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42326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5" dirty="0"/>
              <a:t>A</a:t>
            </a:r>
            <a:r>
              <a:rPr spc="-85" dirty="0"/>
              <a:t> </a:t>
            </a:r>
            <a:r>
              <a:rPr spc="-100" dirty="0"/>
              <a:t>LOCAL</a:t>
            </a:r>
            <a:r>
              <a:rPr spc="-80" dirty="0"/>
              <a:t> </a:t>
            </a:r>
            <a:r>
              <a:rPr spc="-130" dirty="0"/>
              <a:t>KUBERNETES</a:t>
            </a:r>
            <a:r>
              <a:rPr spc="-80" dirty="0"/>
              <a:t> </a:t>
            </a:r>
            <a:r>
              <a:rPr spc="-45" dirty="0"/>
              <a:t>INSTANCE</a:t>
            </a:r>
          </a:p>
        </p:txBody>
      </p:sp>
      <p:pic>
        <p:nvPicPr>
          <p:cNvPr id="8" name="object 8"/>
          <p:cNvPicPr/>
          <p:nvPr/>
        </p:nvPicPr>
        <p:blipFill>
          <a:blip r:embed="rId3" cstate="print"/>
          <a:stretch>
            <a:fillRect/>
          </a:stretch>
        </p:blipFill>
        <p:spPr>
          <a:xfrm>
            <a:off x="933449" y="1647824"/>
            <a:ext cx="95250" cy="95249"/>
          </a:xfrm>
          <a:prstGeom prst="rect">
            <a:avLst/>
          </a:prstGeom>
        </p:spPr>
      </p:pic>
      <p:pic>
        <p:nvPicPr>
          <p:cNvPr id="9" name="object 9"/>
          <p:cNvPicPr/>
          <p:nvPr/>
        </p:nvPicPr>
        <p:blipFill>
          <a:blip r:embed="rId3" cstate="print"/>
          <a:stretch>
            <a:fillRect/>
          </a:stretch>
        </p:blipFill>
        <p:spPr>
          <a:xfrm>
            <a:off x="933449" y="2133599"/>
            <a:ext cx="95250" cy="95249"/>
          </a:xfrm>
          <a:prstGeom prst="rect">
            <a:avLst/>
          </a:prstGeom>
        </p:spPr>
      </p:pic>
      <p:pic>
        <p:nvPicPr>
          <p:cNvPr id="10" name="object 10"/>
          <p:cNvPicPr/>
          <p:nvPr/>
        </p:nvPicPr>
        <p:blipFill>
          <a:blip r:embed="rId3" cstate="print"/>
          <a:stretch>
            <a:fillRect/>
          </a:stretch>
        </p:blipFill>
        <p:spPr>
          <a:xfrm>
            <a:off x="933449" y="2914649"/>
            <a:ext cx="95250" cy="95249"/>
          </a:xfrm>
          <a:prstGeom prst="rect">
            <a:avLst/>
          </a:prstGeom>
        </p:spPr>
      </p:pic>
      <p:pic>
        <p:nvPicPr>
          <p:cNvPr id="11" name="object 11"/>
          <p:cNvPicPr/>
          <p:nvPr/>
        </p:nvPicPr>
        <p:blipFill>
          <a:blip r:embed="rId3" cstate="print"/>
          <a:stretch>
            <a:fillRect/>
          </a:stretch>
        </p:blipFill>
        <p:spPr>
          <a:xfrm>
            <a:off x="933449" y="3400424"/>
            <a:ext cx="95250" cy="95249"/>
          </a:xfrm>
          <a:prstGeom prst="rect">
            <a:avLst/>
          </a:prstGeom>
        </p:spPr>
      </p:pic>
      <p:sp>
        <p:nvSpPr>
          <p:cNvPr id="12" name="object 12"/>
          <p:cNvSpPr/>
          <p:nvPr/>
        </p:nvSpPr>
        <p:spPr>
          <a:xfrm>
            <a:off x="2333624" y="1810702"/>
            <a:ext cx="9525" cy="26670"/>
          </a:xfrm>
          <a:custGeom>
            <a:avLst/>
            <a:gdLst/>
            <a:ahLst/>
            <a:cxnLst/>
            <a:rect l="l" t="t" r="r" b="b"/>
            <a:pathLst>
              <a:path w="9525" h="26669">
                <a:moveTo>
                  <a:pt x="9524" y="26669"/>
                </a:moveTo>
                <a:lnTo>
                  <a:pt x="0" y="26669"/>
                </a:lnTo>
                <a:lnTo>
                  <a:pt x="0" y="0"/>
                </a:lnTo>
                <a:lnTo>
                  <a:pt x="9524" y="0"/>
                </a:lnTo>
                <a:lnTo>
                  <a:pt x="9524" y="26669"/>
                </a:lnTo>
                <a:close/>
              </a:path>
            </a:pathLst>
          </a:custGeom>
          <a:solidFill>
            <a:srgbClr val="ED2137"/>
          </a:solidFill>
        </p:spPr>
        <p:txBody>
          <a:bodyPr wrap="square" lIns="0" tIns="0" rIns="0" bIns="0" rtlCol="0"/>
          <a:lstStyle/>
          <a:p>
            <a:endParaRPr/>
          </a:p>
        </p:txBody>
      </p:sp>
      <p:sp>
        <p:nvSpPr>
          <p:cNvPr id="13" name="object 13"/>
          <p:cNvSpPr txBox="1">
            <a:spLocks noGrp="1"/>
          </p:cNvSpPr>
          <p:nvPr>
            <p:ph type="body" idx="1"/>
          </p:nvPr>
        </p:nvSpPr>
        <p:spPr>
          <a:prstGeom prst="rect">
            <a:avLst/>
          </a:prstGeom>
        </p:spPr>
        <p:txBody>
          <a:bodyPr vert="horz" wrap="square" lIns="0" tIns="165100" rIns="0" bIns="0" rtlCol="0">
            <a:spAutoFit/>
          </a:bodyPr>
          <a:lstStyle/>
          <a:p>
            <a:pPr marL="371475">
              <a:lnSpc>
                <a:spcPct val="100000"/>
              </a:lnSpc>
              <a:spcBef>
                <a:spcPts val="1300"/>
              </a:spcBef>
            </a:pPr>
            <a:r>
              <a:rPr spc="60" dirty="0">
                <a:hlinkClick r:id="rId4"/>
              </a:rPr>
              <a:t>minikube</a:t>
            </a:r>
            <a:r>
              <a:rPr u="none" spc="-55" dirty="0"/>
              <a:t> </a:t>
            </a:r>
            <a:r>
              <a:rPr u="none" dirty="0">
                <a:solidFill>
                  <a:srgbClr val="333333"/>
                </a:solidFill>
              </a:rPr>
              <a:t>is</a:t>
            </a:r>
            <a:r>
              <a:rPr u="none" spc="-55" dirty="0">
                <a:solidFill>
                  <a:srgbClr val="333333"/>
                </a:solidFill>
              </a:rPr>
              <a:t> </a:t>
            </a:r>
            <a:r>
              <a:rPr u="none" spc="65" dirty="0">
                <a:solidFill>
                  <a:srgbClr val="333333"/>
                </a:solidFill>
              </a:rPr>
              <a:t>a</a:t>
            </a:r>
            <a:r>
              <a:rPr u="none" spc="-55" dirty="0">
                <a:solidFill>
                  <a:srgbClr val="333333"/>
                </a:solidFill>
              </a:rPr>
              <a:t> </a:t>
            </a:r>
            <a:r>
              <a:rPr u="none" dirty="0">
                <a:solidFill>
                  <a:srgbClr val="333333"/>
                </a:solidFill>
              </a:rPr>
              <a:t>tool</a:t>
            </a:r>
            <a:r>
              <a:rPr u="none" spc="-55" dirty="0">
                <a:solidFill>
                  <a:srgbClr val="333333"/>
                </a:solidFill>
              </a:rPr>
              <a:t> </a:t>
            </a:r>
            <a:r>
              <a:rPr u="none" dirty="0">
                <a:solidFill>
                  <a:srgbClr val="333333"/>
                </a:solidFill>
              </a:rPr>
              <a:t>that</a:t>
            </a:r>
            <a:r>
              <a:rPr u="none" spc="-50" dirty="0">
                <a:solidFill>
                  <a:srgbClr val="333333"/>
                </a:solidFill>
              </a:rPr>
              <a:t> </a:t>
            </a:r>
            <a:r>
              <a:rPr u="none" dirty="0">
                <a:solidFill>
                  <a:srgbClr val="333333"/>
                </a:solidFill>
              </a:rPr>
              <a:t>allows</a:t>
            </a:r>
            <a:r>
              <a:rPr u="none" spc="-55" dirty="0">
                <a:solidFill>
                  <a:srgbClr val="333333"/>
                </a:solidFill>
              </a:rPr>
              <a:t> </a:t>
            </a:r>
            <a:r>
              <a:rPr u="none" spc="85" dirty="0">
                <a:solidFill>
                  <a:srgbClr val="333333"/>
                </a:solidFill>
              </a:rPr>
              <a:t>you</a:t>
            </a:r>
            <a:r>
              <a:rPr u="none" spc="-55" dirty="0">
                <a:solidFill>
                  <a:srgbClr val="333333"/>
                </a:solidFill>
              </a:rPr>
              <a:t> </a:t>
            </a:r>
            <a:r>
              <a:rPr u="none" dirty="0">
                <a:solidFill>
                  <a:srgbClr val="333333"/>
                </a:solidFill>
              </a:rPr>
              <a:t>to</a:t>
            </a:r>
            <a:r>
              <a:rPr u="none" spc="-55" dirty="0">
                <a:solidFill>
                  <a:srgbClr val="333333"/>
                </a:solidFill>
              </a:rPr>
              <a:t> </a:t>
            </a:r>
            <a:r>
              <a:rPr u="none" dirty="0">
                <a:solidFill>
                  <a:srgbClr val="333333"/>
                </a:solidFill>
              </a:rPr>
              <a:t>easily</a:t>
            </a:r>
            <a:r>
              <a:rPr u="none" spc="-50" dirty="0">
                <a:solidFill>
                  <a:srgbClr val="333333"/>
                </a:solidFill>
              </a:rPr>
              <a:t> </a:t>
            </a:r>
            <a:r>
              <a:rPr u="none" spc="50" dirty="0">
                <a:solidFill>
                  <a:srgbClr val="333333"/>
                </a:solidFill>
              </a:rPr>
              <a:t>launch</a:t>
            </a:r>
            <a:r>
              <a:rPr u="none" spc="-55" dirty="0">
                <a:solidFill>
                  <a:srgbClr val="333333"/>
                </a:solidFill>
              </a:rPr>
              <a:t> </a:t>
            </a:r>
            <a:r>
              <a:rPr u="none" spc="65" dirty="0">
                <a:solidFill>
                  <a:srgbClr val="333333"/>
                </a:solidFill>
              </a:rPr>
              <a:t>a</a:t>
            </a:r>
            <a:r>
              <a:rPr u="none" spc="-55" dirty="0">
                <a:solidFill>
                  <a:srgbClr val="333333"/>
                </a:solidFill>
              </a:rPr>
              <a:t> </a:t>
            </a:r>
            <a:r>
              <a:rPr u="none" dirty="0">
                <a:solidFill>
                  <a:srgbClr val="333333"/>
                </a:solidFill>
              </a:rPr>
              <a:t>local</a:t>
            </a:r>
            <a:r>
              <a:rPr u="none" spc="-55" dirty="0">
                <a:solidFill>
                  <a:srgbClr val="333333"/>
                </a:solidFill>
              </a:rPr>
              <a:t> </a:t>
            </a:r>
            <a:r>
              <a:rPr u="none" spc="60" dirty="0">
                <a:solidFill>
                  <a:srgbClr val="333333"/>
                </a:solidFill>
              </a:rPr>
              <a:t>Kubernetes</a:t>
            </a:r>
            <a:r>
              <a:rPr u="none" spc="-55" dirty="0">
                <a:solidFill>
                  <a:srgbClr val="333333"/>
                </a:solidFill>
              </a:rPr>
              <a:t> </a:t>
            </a:r>
            <a:r>
              <a:rPr u="none" spc="-10" dirty="0">
                <a:solidFill>
                  <a:srgbClr val="333333"/>
                </a:solidFill>
              </a:rPr>
              <a:t>instance</a:t>
            </a:r>
          </a:p>
          <a:p>
            <a:pPr marL="371475">
              <a:lnSpc>
                <a:spcPts val="2440"/>
              </a:lnSpc>
              <a:spcBef>
                <a:spcPts val="1255"/>
              </a:spcBef>
            </a:pPr>
            <a:r>
              <a:rPr u="none" spc="-229" dirty="0">
                <a:solidFill>
                  <a:srgbClr val="333333"/>
                </a:solidFill>
              </a:rPr>
              <a:t>...</a:t>
            </a:r>
            <a:r>
              <a:rPr u="none" spc="-30" dirty="0">
                <a:solidFill>
                  <a:srgbClr val="333333"/>
                </a:solidFill>
              </a:rPr>
              <a:t> </a:t>
            </a:r>
            <a:r>
              <a:rPr u="none" spc="50" dirty="0">
                <a:solidFill>
                  <a:srgbClr val="333333"/>
                </a:solidFill>
              </a:rPr>
              <a:t>but</a:t>
            </a:r>
            <a:r>
              <a:rPr u="none" spc="-30" dirty="0">
                <a:solidFill>
                  <a:srgbClr val="333333"/>
                </a:solidFill>
              </a:rPr>
              <a:t> </a:t>
            </a:r>
            <a:r>
              <a:rPr u="none" dirty="0">
                <a:solidFill>
                  <a:srgbClr val="333333"/>
                </a:solidFill>
              </a:rPr>
              <a:t>consisting</a:t>
            </a:r>
            <a:r>
              <a:rPr u="none" spc="-30" dirty="0">
                <a:solidFill>
                  <a:srgbClr val="333333"/>
                </a:solidFill>
              </a:rPr>
              <a:t> </a:t>
            </a:r>
            <a:r>
              <a:rPr u="none" dirty="0">
                <a:solidFill>
                  <a:srgbClr val="333333"/>
                </a:solidFill>
              </a:rPr>
              <a:t>of</a:t>
            </a:r>
            <a:r>
              <a:rPr u="none" spc="-30" dirty="0">
                <a:solidFill>
                  <a:srgbClr val="333333"/>
                </a:solidFill>
              </a:rPr>
              <a:t> </a:t>
            </a:r>
            <a:r>
              <a:rPr sz="2150" i="1" u="none" dirty="0">
                <a:latin typeface="Trebuchet MS"/>
                <a:cs typeface="Trebuchet MS"/>
              </a:rPr>
              <a:t>only</a:t>
            </a:r>
            <a:r>
              <a:rPr sz="2150" i="1" u="none" spc="-40" dirty="0">
                <a:latin typeface="Trebuchet MS"/>
                <a:cs typeface="Trebuchet MS"/>
              </a:rPr>
              <a:t> </a:t>
            </a:r>
            <a:r>
              <a:rPr u="none" spc="65" dirty="0">
                <a:solidFill>
                  <a:srgbClr val="333333"/>
                </a:solidFill>
              </a:rPr>
              <a:t>a</a:t>
            </a:r>
            <a:r>
              <a:rPr u="none" spc="-30" dirty="0">
                <a:solidFill>
                  <a:srgbClr val="333333"/>
                </a:solidFill>
              </a:rPr>
              <a:t> </a:t>
            </a:r>
            <a:r>
              <a:rPr u="none" dirty="0">
                <a:solidFill>
                  <a:srgbClr val="333333"/>
                </a:solidFill>
              </a:rPr>
              <a:t>single</a:t>
            </a:r>
            <a:r>
              <a:rPr u="none" spc="-30" dirty="0">
                <a:solidFill>
                  <a:srgbClr val="333333"/>
                </a:solidFill>
              </a:rPr>
              <a:t> </a:t>
            </a:r>
            <a:r>
              <a:rPr u="none" spc="100" dirty="0">
                <a:solidFill>
                  <a:srgbClr val="333333"/>
                </a:solidFill>
              </a:rPr>
              <a:t>node</a:t>
            </a:r>
            <a:r>
              <a:rPr u="none" spc="-30" dirty="0">
                <a:solidFill>
                  <a:srgbClr val="333333"/>
                </a:solidFill>
              </a:rPr>
              <a:t> </a:t>
            </a:r>
            <a:r>
              <a:rPr u="none" spc="55" dirty="0">
                <a:solidFill>
                  <a:srgbClr val="333333"/>
                </a:solidFill>
              </a:rPr>
              <a:t>by</a:t>
            </a:r>
            <a:r>
              <a:rPr u="none" spc="-25" dirty="0">
                <a:solidFill>
                  <a:srgbClr val="333333"/>
                </a:solidFill>
              </a:rPr>
              <a:t> </a:t>
            </a:r>
            <a:r>
              <a:rPr u="none" dirty="0">
                <a:solidFill>
                  <a:srgbClr val="333333"/>
                </a:solidFill>
              </a:rPr>
              <a:t>default</a:t>
            </a:r>
            <a:r>
              <a:rPr u="none" spc="-30" dirty="0">
                <a:solidFill>
                  <a:srgbClr val="333333"/>
                </a:solidFill>
              </a:rPr>
              <a:t> </a:t>
            </a:r>
            <a:r>
              <a:rPr u="none" dirty="0">
                <a:solidFill>
                  <a:srgbClr val="333333"/>
                </a:solidFill>
              </a:rPr>
              <a:t>(possibility</a:t>
            </a:r>
            <a:r>
              <a:rPr u="none" spc="-30" dirty="0">
                <a:solidFill>
                  <a:srgbClr val="333333"/>
                </a:solidFill>
              </a:rPr>
              <a:t> </a:t>
            </a:r>
            <a:r>
              <a:rPr u="none" dirty="0">
                <a:solidFill>
                  <a:srgbClr val="333333"/>
                </a:solidFill>
              </a:rPr>
              <a:t>to</a:t>
            </a:r>
            <a:r>
              <a:rPr u="none" spc="-30" dirty="0">
                <a:solidFill>
                  <a:srgbClr val="333333"/>
                </a:solidFill>
              </a:rPr>
              <a:t> </a:t>
            </a:r>
            <a:r>
              <a:rPr u="none" dirty="0">
                <a:solidFill>
                  <a:srgbClr val="333333"/>
                </a:solidFill>
              </a:rPr>
              <a:t>get</a:t>
            </a:r>
            <a:r>
              <a:rPr u="none" spc="-30" dirty="0">
                <a:solidFill>
                  <a:srgbClr val="333333"/>
                </a:solidFill>
              </a:rPr>
              <a:t> </a:t>
            </a:r>
            <a:r>
              <a:rPr u="none" spc="95" dirty="0">
                <a:solidFill>
                  <a:srgbClr val="333333"/>
                </a:solidFill>
              </a:rPr>
              <a:t>more</a:t>
            </a:r>
            <a:r>
              <a:rPr u="none" spc="-25" dirty="0">
                <a:solidFill>
                  <a:srgbClr val="333333"/>
                </a:solidFill>
              </a:rPr>
              <a:t> </a:t>
            </a:r>
            <a:r>
              <a:rPr u="none" spc="105" dirty="0">
                <a:solidFill>
                  <a:srgbClr val="333333"/>
                </a:solidFill>
              </a:rPr>
              <a:t>nodes</a:t>
            </a:r>
            <a:r>
              <a:rPr u="none" spc="-30" dirty="0">
                <a:solidFill>
                  <a:srgbClr val="333333"/>
                </a:solidFill>
              </a:rPr>
              <a:t> </a:t>
            </a:r>
            <a:r>
              <a:rPr u="none" spc="85" dirty="0">
                <a:solidFill>
                  <a:srgbClr val="333333"/>
                </a:solidFill>
              </a:rPr>
              <a:t>using</a:t>
            </a:r>
            <a:r>
              <a:rPr u="none" spc="-30" dirty="0">
                <a:solidFill>
                  <a:srgbClr val="333333"/>
                </a:solidFill>
              </a:rPr>
              <a:t> </a:t>
            </a:r>
            <a:r>
              <a:rPr u="none" spc="225" dirty="0">
                <a:latin typeface="Tahoma"/>
                <a:cs typeface="Tahoma"/>
              </a:rPr>
              <a:t>-</a:t>
            </a:r>
            <a:r>
              <a:rPr u="none" spc="350" dirty="0">
                <a:latin typeface="Tahoma"/>
                <a:cs typeface="Tahoma"/>
              </a:rPr>
              <a:t>n</a:t>
            </a:r>
            <a:r>
              <a:rPr u="none" spc="-55" dirty="0">
                <a:latin typeface="Tahoma"/>
                <a:cs typeface="Tahoma"/>
              </a:rPr>
              <a:t> </a:t>
            </a:r>
            <a:r>
              <a:rPr u="none" spc="85" dirty="0">
                <a:solidFill>
                  <a:srgbClr val="333333"/>
                </a:solidFill>
              </a:rPr>
              <a:t>or</a:t>
            </a:r>
            <a:r>
              <a:rPr u="none" spc="-25" dirty="0">
                <a:solidFill>
                  <a:srgbClr val="333333"/>
                </a:solidFill>
              </a:rPr>
              <a:t> </a:t>
            </a:r>
            <a:r>
              <a:rPr u="none" spc="445" dirty="0">
                <a:latin typeface="Tahoma"/>
                <a:cs typeface="Tahoma"/>
              </a:rPr>
              <a:t>-</a:t>
            </a:r>
            <a:endParaRPr sz="2150" dirty="0">
              <a:latin typeface="Tahoma"/>
              <a:cs typeface="Tahoma"/>
            </a:endParaRPr>
          </a:p>
          <a:p>
            <a:pPr marL="371475">
              <a:lnSpc>
                <a:spcPts val="2380"/>
              </a:lnSpc>
            </a:pPr>
            <a:r>
              <a:rPr u="none" spc="150" dirty="0">
                <a:latin typeface="Tahoma"/>
                <a:cs typeface="Tahoma"/>
              </a:rPr>
              <a:t>-</a:t>
            </a:r>
            <a:r>
              <a:rPr u="none" spc="220" dirty="0">
                <a:latin typeface="Tahoma"/>
                <a:cs typeface="Tahoma"/>
              </a:rPr>
              <a:t>nodes</a:t>
            </a:r>
            <a:r>
              <a:rPr u="none" spc="-105" dirty="0">
                <a:latin typeface="Tahoma"/>
                <a:cs typeface="Tahoma"/>
              </a:rPr>
              <a:t> </a:t>
            </a:r>
            <a:r>
              <a:rPr u="none" spc="-10" dirty="0">
                <a:solidFill>
                  <a:srgbClr val="333333"/>
                </a:solidFill>
              </a:rPr>
              <a:t>option)</a:t>
            </a:r>
          </a:p>
          <a:p>
            <a:pPr marL="371475">
              <a:lnSpc>
                <a:spcPct val="100000"/>
              </a:lnSpc>
              <a:spcBef>
                <a:spcPts val="1380"/>
              </a:spcBef>
            </a:pPr>
            <a:r>
              <a:rPr u="none" spc="-229" dirty="0">
                <a:solidFill>
                  <a:srgbClr val="333333"/>
                </a:solidFill>
              </a:rPr>
              <a:t>...</a:t>
            </a:r>
            <a:r>
              <a:rPr u="none" spc="-10" dirty="0">
                <a:solidFill>
                  <a:srgbClr val="333333"/>
                </a:solidFill>
              </a:rPr>
              <a:t> </a:t>
            </a:r>
            <a:r>
              <a:rPr u="none" dirty="0">
                <a:solidFill>
                  <a:srgbClr val="333333"/>
                </a:solidFill>
              </a:rPr>
              <a:t>in</a:t>
            </a:r>
            <a:r>
              <a:rPr u="none" spc="-10" dirty="0">
                <a:solidFill>
                  <a:srgbClr val="333333"/>
                </a:solidFill>
              </a:rPr>
              <a:t> </a:t>
            </a:r>
            <a:r>
              <a:rPr u="none" spc="65" dirty="0">
                <a:solidFill>
                  <a:srgbClr val="333333"/>
                </a:solidFill>
              </a:rPr>
              <a:t>a</a:t>
            </a:r>
            <a:r>
              <a:rPr u="none" spc="-10" dirty="0">
                <a:solidFill>
                  <a:srgbClr val="333333"/>
                </a:solidFill>
              </a:rPr>
              <a:t> </a:t>
            </a:r>
            <a:r>
              <a:rPr u="none" spc="200" dirty="0">
                <a:solidFill>
                  <a:srgbClr val="333333"/>
                </a:solidFill>
              </a:rPr>
              <a:t>VM</a:t>
            </a:r>
            <a:r>
              <a:rPr u="none" spc="-10" dirty="0">
                <a:solidFill>
                  <a:srgbClr val="333333"/>
                </a:solidFill>
              </a:rPr>
              <a:t> </a:t>
            </a:r>
            <a:r>
              <a:rPr u="none" spc="135" dirty="0">
                <a:solidFill>
                  <a:srgbClr val="333333"/>
                </a:solidFill>
              </a:rPr>
              <a:t>on</a:t>
            </a:r>
            <a:r>
              <a:rPr u="none" spc="-10" dirty="0">
                <a:solidFill>
                  <a:srgbClr val="333333"/>
                </a:solidFill>
              </a:rPr>
              <a:t> </a:t>
            </a:r>
            <a:r>
              <a:rPr u="none" spc="80" dirty="0">
                <a:solidFill>
                  <a:srgbClr val="333333"/>
                </a:solidFill>
              </a:rPr>
              <a:t>your</a:t>
            </a:r>
            <a:r>
              <a:rPr u="none" spc="-10" dirty="0">
                <a:solidFill>
                  <a:srgbClr val="333333"/>
                </a:solidFill>
              </a:rPr>
              <a:t> </a:t>
            </a:r>
            <a:r>
              <a:rPr u="none" dirty="0">
                <a:solidFill>
                  <a:srgbClr val="333333"/>
                </a:solidFill>
              </a:rPr>
              <a:t>workstation</a:t>
            </a:r>
            <a:r>
              <a:rPr u="none" spc="-10" dirty="0">
                <a:solidFill>
                  <a:srgbClr val="333333"/>
                </a:solidFill>
              </a:rPr>
              <a:t> </a:t>
            </a:r>
            <a:r>
              <a:rPr u="none" dirty="0">
                <a:solidFill>
                  <a:srgbClr val="333333"/>
                </a:solidFill>
              </a:rPr>
              <a:t>for</a:t>
            </a:r>
            <a:r>
              <a:rPr u="none" spc="-10" dirty="0">
                <a:solidFill>
                  <a:srgbClr val="333333"/>
                </a:solidFill>
              </a:rPr>
              <a:t> example</a:t>
            </a:r>
          </a:p>
          <a:p>
            <a:pPr marL="371475">
              <a:lnSpc>
                <a:spcPts val="2340"/>
              </a:lnSpc>
              <a:spcBef>
                <a:spcPts val="1255"/>
              </a:spcBef>
            </a:pPr>
            <a:r>
              <a:rPr u="none" dirty="0">
                <a:solidFill>
                  <a:srgbClr val="333333"/>
                </a:solidFill>
              </a:rPr>
              <a:t>which</a:t>
            </a:r>
            <a:r>
              <a:rPr u="none" spc="5" dirty="0">
                <a:solidFill>
                  <a:srgbClr val="333333"/>
                </a:solidFill>
              </a:rPr>
              <a:t> </a:t>
            </a:r>
            <a:r>
              <a:rPr u="none" dirty="0">
                <a:solidFill>
                  <a:srgbClr val="333333"/>
                </a:solidFill>
              </a:rPr>
              <a:t>allows</a:t>
            </a:r>
            <a:r>
              <a:rPr u="none" spc="10" dirty="0">
                <a:solidFill>
                  <a:srgbClr val="333333"/>
                </a:solidFill>
              </a:rPr>
              <a:t> </a:t>
            </a:r>
            <a:r>
              <a:rPr u="none" spc="85" dirty="0">
                <a:solidFill>
                  <a:srgbClr val="333333"/>
                </a:solidFill>
              </a:rPr>
              <a:t>you</a:t>
            </a:r>
            <a:r>
              <a:rPr u="none" spc="10" dirty="0">
                <a:solidFill>
                  <a:srgbClr val="333333"/>
                </a:solidFill>
              </a:rPr>
              <a:t> </a:t>
            </a:r>
            <a:r>
              <a:rPr u="none" dirty="0">
                <a:solidFill>
                  <a:srgbClr val="333333"/>
                </a:solidFill>
              </a:rPr>
              <a:t>to</a:t>
            </a:r>
            <a:r>
              <a:rPr u="none" spc="10" dirty="0">
                <a:solidFill>
                  <a:srgbClr val="333333"/>
                </a:solidFill>
              </a:rPr>
              <a:t> </a:t>
            </a:r>
            <a:r>
              <a:rPr u="none" spc="105" dirty="0">
                <a:solidFill>
                  <a:srgbClr val="333333"/>
                </a:solidFill>
              </a:rPr>
              <a:t>use</a:t>
            </a:r>
            <a:r>
              <a:rPr u="none" spc="10" dirty="0">
                <a:solidFill>
                  <a:srgbClr val="333333"/>
                </a:solidFill>
              </a:rPr>
              <a:t> </a:t>
            </a:r>
            <a:r>
              <a:rPr u="none" spc="60" dirty="0">
                <a:solidFill>
                  <a:srgbClr val="333333"/>
                </a:solidFill>
              </a:rPr>
              <a:t>Kubernetes</a:t>
            </a:r>
            <a:r>
              <a:rPr u="none" spc="10" dirty="0">
                <a:solidFill>
                  <a:srgbClr val="333333"/>
                </a:solidFill>
              </a:rPr>
              <a:t> </a:t>
            </a:r>
            <a:r>
              <a:rPr u="none" spc="75" dirty="0">
                <a:solidFill>
                  <a:srgbClr val="333333"/>
                </a:solidFill>
              </a:rPr>
              <a:t>from</a:t>
            </a:r>
            <a:r>
              <a:rPr u="none" spc="10" dirty="0">
                <a:solidFill>
                  <a:srgbClr val="333333"/>
                </a:solidFill>
              </a:rPr>
              <a:t> </a:t>
            </a:r>
            <a:r>
              <a:rPr u="none" dirty="0">
                <a:solidFill>
                  <a:srgbClr val="333333"/>
                </a:solidFill>
              </a:rPr>
              <a:t>the</a:t>
            </a:r>
            <a:r>
              <a:rPr u="none" spc="10" dirty="0">
                <a:solidFill>
                  <a:srgbClr val="333333"/>
                </a:solidFill>
              </a:rPr>
              <a:t> </a:t>
            </a:r>
            <a:r>
              <a:rPr sz="2150" i="1" u="none" dirty="0">
                <a:latin typeface="Trebuchet MS"/>
                <a:cs typeface="Trebuchet MS"/>
              </a:rPr>
              <a:t>Developer's</a:t>
            </a:r>
            <a:r>
              <a:rPr sz="2150" i="1" u="none" spc="-5" dirty="0">
                <a:latin typeface="Trebuchet MS"/>
                <a:cs typeface="Trebuchet MS"/>
              </a:rPr>
              <a:t> </a:t>
            </a:r>
            <a:r>
              <a:rPr sz="2150" i="1" u="none" dirty="0">
                <a:latin typeface="Trebuchet MS"/>
                <a:cs typeface="Trebuchet MS"/>
              </a:rPr>
              <a:t>Workstation</a:t>
            </a:r>
            <a:r>
              <a:rPr sz="2150" i="1" u="none" spc="-5" dirty="0">
                <a:latin typeface="Trebuchet MS"/>
                <a:cs typeface="Trebuchet MS"/>
              </a:rPr>
              <a:t> </a:t>
            </a:r>
            <a:r>
              <a:rPr u="none" spc="60" dirty="0">
                <a:solidFill>
                  <a:srgbClr val="333333"/>
                </a:solidFill>
              </a:rPr>
              <a:t>environment</a:t>
            </a:r>
            <a:r>
              <a:rPr u="none" spc="10" dirty="0">
                <a:solidFill>
                  <a:srgbClr val="333333"/>
                </a:solidFill>
              </a:rPr>
              <a:t> </a:t>
            </a:r>
            <a:r>
              <a:rPr u="none" dirty="0">
                <a:solidFill>
                  <a:srgbClr val="333333"/>
                </a:solidFill>
              </a:rPr>
              <a:t>(or</a:t>
            </a:r>
            <a:r>
              <a:rPr u="none" spc="5" dirty="0">
                <a:solidFill>
                  <a:srgbClr val="333333"/>
                </a:solidFill>
              </a:rPr>
              <a:t> </a:t>
            </a:r>
            <a:r>
              <a:rPr u="none" spc="-25" dirty="0">
                <a:solidFill>
                  <a:srgbClr val="333333"/>
                </a:solidFill>
              </a:rPr>
              <a:t>the</a:t>
            </a:r>
            <a:endParaRPr sz="2150" dirty="0">
              <a:latin typeface="Trebuchet MS"/>
              <a:cs typeface="Trebuchet MS"/>
            </a:endParaRPr>
          </a:p>
          <a:p>
            <a:pPr marL="370840">
              <a:lnSpc>
                <a:spcPts val="2340"/>
              </a:lnSpc>
            </a:pPr>
            <a:r>
              <a:rPr sz="2150" i="1" u="none" spc="-65" dirty="0">
                <a:latin typeface="Trebuchet MS"/>
                <a:cs typeface="Trebuchet MS"/>
              </a:rPr>
              <a:t>tester</a:t>
            </a:r>
            <a:r>
              <a:rPr u="none" spc="-65" dirty="0">
                <a:solidFill>
                  <a:srgbClr val="333333"/>
                </a:solidFill>
              </a:rPr>
              <a:t>...or</a:t>
            </a:r>
            <a:r>
              <a:rPr u="none" spc="-45" dirty="0">
                <a:solidFill>
                  <a:srgbClr val="333333"/>
                </a:solidFill>
              </a:rPr>
              <a:t> </a:t>
            </a:r>
            <a:r>
              <a:rPr u="none" dirty="0">
                <a:solidFill>
                  <a:srgbClr val="333333"/>
                </a:solidFill>
              </a:rPr>
              <a:t>the</a:t>
            </a:r>
            <a:r>
              <a:rPr u="none" spc="-45" dirty="0">
                <a:solidFill>
                  <a:srgbClr val="333333"/>
                </a:solidFill>
              </a:rPr>
              <a:t> </a:t>
            </a:r>
            <a:r>
              <a:rPr sz="2150" i="1" u="none" spc="-10" dirty="0">
                <a:latin typeface="Trebuchet MS"/>
                <a:cs typeface="Trebuchet MS"/>
              </a:rPr>
              <a:t>operator!</a:t>
            </a:r>
            <a:r>
              <a:rPr u="none" spc="-10" dirty="0">
                <a:solidFill>
                  <a:srgbClr val="333333"/>
                </a:solidFill>
              </a:rPr>
              <a:t>)</a:t>
            </a:r>
            <a:endParaRPr sz="2150" dirty="0">
              <a:latin typeface="Trebuchet MS"/>
              <a:cs typeface="Trebuchet MS"/>
            </a:endParaRPr>
          </a:p>
          <a:p>
            <a:pPr>
              <a:lnSpc>
                <a:spcPct val="100000"/>
              </a:lnSpc>
              <a:spcBef>
                <a:spcPts val="75"/>
              </a:spcBef>
            </a:pPr>
            <a:endParaRPr sz="2150" dirty="0"/>
          </a:p>
          <a:p>
            <a:pPr marL="394970">
              <a:lnSpc>
                <a:spcPts val="1780"/>
              </a:lnSpc>
            </a:pPr>
            <a:r>
              <a:rPr sz="1650" u="none" spc="160" dirty="0">
                <a:solidFill>
                  <a:srgbClr val="000000"/>
                </a:solidFill>
                <a:latin typeface="Tahoma"/>
                <a:cs typeface="Tahoma"/>
              </a:rPr>
              <a:t>minikube</a:t>
            </a:r>
            <a:r>
              <a:rPr sz="1650" u="none" spc="-10" dirty="0">
                <a:solidFill>
                  <a:srgbClr val="000000"/>
                </a:solidFill>
                <a:latin typeface="Tahoma"/>
                <a:cs typeface="Tahoma"/>
              </a:rPr>
              <a:t>  </a:t>
            </a:r>
            <a:r>
              <a:rPr sz="1650" u="none" spc="330" dirty="0">
                <a:solidFill>
                  <a:srgbClr val="000000"/>
                </a:solidFill>
                <a:latin typeface="Tahoma"/>
                <a:cs typeface="Tahoma"/>
              </a:rPr>
              <a:t>start</a:t>
            </a:r>
            <a:r>
              <a:rPr sz="1650" u="none" spc="-5" dirty="0">
                <a:solidFill>
                  <a:srgbClr val="000000"/>
                </a:solidFill>
                <a:latin typeface="Tahoma"/>
                <a:cs typeface="Tahoma"/>
              </a:rPr>
              <a:t>  </a:t>
            </a:r>
            <a:r>
              <a:rPr sz="1650" u="none" spc="185" dirty="0">
                <a:solidFill>
                  <a:srgbClr val="000000"/>
                </a:solidFill>
                <a:latin typeface="Tahoma"/>
                <a:cs typeface="Tahoma"/>
              </a:rPr>
              <a:t>--</a:t>
            </a:r>
            <a:r>
              <a:rPr sz="1650" u="none" spc="240" dirty="0">
                <a:solidFill>
                  <a:srgbClr val="000000"/>
                </a:solidFill>
                <a:latin typeface="Tahoma"/>
                <a:cs typeface="Tahoma"/>
              </a:rPr>
              <a:t>kubernetes-</a:t>
            </a:r>
            <a:r>
              <a:rPr sz="1650" u="none" spc="229" dirty="0">
                <a:solidFill>
                  <a:srgbClr val="000000"/>
                </a:solidFill>
                <a:latin typeface="Tahoma"/>
                <a:cs typeface="Tahoma"/>
              </a:rPr>
              <a:t>version</a:t>
            </a:r>
            <a:r>
              <a:rPr sz="1650" u="none" spc="-5" dirty="0">
                <a:solidFill>
                  <a:srgbClr val="000000"/>
                </a:solidFill>
                <a:latin typeface="Tahoma"/>
                <a:cs typeface="Tahoma"/>
              </a:rPr>
              <a:t>  </a:t>
            </a:r>
            <a:r>
              <a:rPr sz="1650" u="none" spc="204" dirty="0">
                <a:solidFill>
                  <a:srgbClr val="000000"/>
                </a:solidFill>
                <a:latin typeface="Tahoma"/>
                <a:cs typeface="Tahoma"/>
              </a:rPr>
              <a:t>v1.30.0</a:t>
            </a:r>
            <a:endParaRPr sz="1650" dirty="0">
              <a:latin typeface="Tahoma"/>
              <a:cs typeface="Tahoma"/>
            </a:endParaRPr>
          </a:p>
          <a:p>
            <a:pPr marL="142875">
              <a:lnSpc>
                <a:spcPts val="2055"/>
              </a:lnSpc>
              <a:tabLst>
                <a:tab pos="656590" algn="l"/>
              </a:tabLst>
            </a:pPr>
            <a:r>
              <a:rPr sz="1950" u="none" spc="1120" dirty="0">
                <a:solidFill>
                  <a:srgbClr val="000000"/>
                </a:solidFill>
                <a:latin typeface="Cambria"/>
                <a:cs typeface="Cambria"/>
              </a:rPr>
              <a:t>😄</a:t>
            </a:r>
            <a:r>
              <a:rPr sz="1950" u="none" dirty="0">
                <a:solidFill>
                  <a:srgbClr val="000000"/>
                </a:solidFill>
                <a:latin typeface="Cambria"/>
                <a:cs typeface="Cambria"/>
              </a:rPr>
              <a:t>	</a:t>
            </a:r>
            <a:r>
              <a:rPr sz="1650" u="none" spc="160" dirty="0">
                <a:solidFill>
                  <a:srgbClr val="000000"/>
                </a:solidFill>
                <a:latin typeface="Tahoma"/>
                <a:cs typeface="Tahoma"/>
              </a:rPr>
              <a:t>minikube</a:t>
            </a:r>
            <a:r>
              <a:rPr sz="1650" u="none" spc="484" dirty="0">
                <a:solidFill>
                  <a:srgbClr val="000000"/>
                </a:solidFill>
                <a:latin typeface="Tahoma"/>
                <a:cs typeface="Tahoma"/>
              </a:rPr>
              <a:t> </a:t>
            </a:r>
            <a:r>
              <a:rPr sz="1650" u="none" spc="215" dirty="0">
                <a:solidFill>
                  <a:srgbClr val="000000"/>
                </a:solidFill>
                <a:latin typeface="Tahoma"/>
                <a:cs typeface="Tahoma"/>
              </a:rPr>
              <a:t>v1.32.0</a:t>
            </a:r>
            <a:r>
              <a:rPr sz="1650" u="none" spc="490" dirty="0">
                <a:solidFill>
                  <a:srgbClr val="000000"/>
                </a:solidFill>
                <a:latin typeface="Tahoma"/>
                <a:cs typeface="Tahoma"/>
              </a:rPr>
              <a:t> </a:t>
            </a:r>
            <a:r>
              <a:rPr sz="1650" u="none" spc="70" dirty="0">
                <a:solidFill>
                  <a:srgbClr val="000000"/>
                </a:solidFill>
                <a:latin typeface="Tahoma"/>
                <a:cs typeface="Tahoma"/>
              </a:rPr>
              <a:t>on</a:t>
            </a:r>
            <a:r>
              <a:rPr sz="1650" u="none" spc="484" dirty="0">
                <a:solidFill>
                  <a:srgbClr val="000000"/>
                </a:solidFill>
                <a:latin typeface="Tahoma"/>
                <a:cs typeface="Tahoma"/>
              </a:rPr>
              <a:t> </a:t>
            </a:r>
            <a:r>
              <a:rPr sz="1650" u="none" spc="95" dirty="0">
                <a:solidFill>
                  <a:srgbClr val="000000"/>
                </a:solidFill>
                <a:latin typeface="Tahoma"/>
                <a:cs typeface="Tahoma"/>
              </a:rPr>
              <a:t>Ubuntu</a:t>
            </a:r>
            <a:r>
              <a:rPr sz="1650" u="none" spc="490" dirty="0">
                <a:solidFill>
                  <a:srgbClr val="000000"/>
                </a:solidFill>
                <a:latin typeface="Tahoma"/>
                <a:cs typeface="Tahoma"/>
              </a:rPr>
              <a:t> </a:t>
            </a:r>
            <a:r>
              <a:rPr sz="1650" u="none" spc="160" dirty="0">
                <a:solidFill>
                  <a:srgbClr val="000000"/>
                </a:solidFill>
                <a:latin typeface="Tahoma"/>
                <a:cs typeface="Tahoma"/>
              </a:rPr>
              <a:t>20.04</a:t>
            </a:r>
            <a:endParaRPr sz="1650" dirty="0">
              <a:latin typeface="Tahoma"/>
              <a:cs typeface="Tahoma"/>
            </a:endParaRPr>
          </a:p>
          <a:p>
            <a:pPr marL="142875">
              <a:lnSpc>
                <a:spcPts val="1845"/>
              </a:lnSpc>
            </a:pPr>
            <a:r>
              <a:rPr sz="1650" u="none" spc="465" dirty="0">
                <a:solidFill>
                  <a:srgbClr val="000000"/>
                </a:solidFill>
                <a:latin typeface="Tahoma"/>
                <a:cs typeface="Tahoma"/>
              </a:rPr>
              <a:t>...</a:t>
            </a:r>
            <a:endParaRPr sz="1650" dirty="0">
              <a:latin typeface="Tahoma"/>
              <a:cs typeface="Tahoma"/>
            </a:endParaRPr>
          </a:p>
          <a:p>
            <a:pPr marL="394970">
              <a:lnSpc>
                <a:spcPts val="1875"/>
              </a:lnSpc>
            </a:pPr>
            <a:r>
              <a:rPr sz="1650" u="none" spc="275" dirty="0">
                <a:solidFill>
                  <a:srgbClr val="000000"/>
                </a:solidFill>
                <a:latin typeface="Tahoma"/>
                <a:cs typeface="Tahoma"/>
              </a:rPr>
              <a:t>Verifying</a:t>
            </a:r>
            <a:r>
              <a:rPr sz="1650" u="none" spc="495" dirty="0">
                <a:solidFill>
                  <a:srgbClr val="000000"/>
                </a:solidFill>
                <a:latin typeface="Tahoma"/>
                <a:cs typeface="Tahoma"/>
              </a:rPr>
              <a:t> </a:t>
            </a:r>
            <a:r>
              <a:rPr sz="1650" u="none" spc="160" dirty="0">
                <a:solidFill>
                  <a:srgbClr val="000000"/>
                </a:solidFill>
                <a:latin typeface="Tahoma"/>
                <a:cs typeface="Tahoma"/>
              </a:rPr>
              <a:t>Kubernetes</a:t>
            </a:r>
            <a:r>
              <a:rPr sz="1650" u="none" spc="-5" dirty="0">
                <a:solidFill>
                  <a:srgbClr val="000000"/>
                </a:solidFill>
                <a:latin typeface="Tahoma"/>
                <a:cs typeface="Tahoma"/>
              </a:rPr>
              <a:t>  </a:t>
            </a:r>
            <a:r>
              <a:rPr sz="1650" u="none" spc="180" dirty="0">
                <a:solidFill>
                  <a:srgbClr val="000000"/>
                </a:solidFill>
                <a:latin typeface="Tahoma"/>
                <a:cs typeface="Tahoma"/>
              </a:rPr>
              <a:t>components...</a:t>
            </a:r>
            <a:endParaRPr sz="1650" dirty="0">
              <a:latin typeface="Tahoma"/>
              <a:cs typeface="Tahoma"/>
            </a:endParaRPr>
          </a:p>
          <a:p>
            <a:pPr marL="897890" indent="-250825">
              <a:lnSpc>
                <a:spcPts val="1725"/>
              </a:lnSpc>
              <a:buChar char="▪"/>
              <a:tabLst>
                <a:tab pos="897890" algn="l"/>
              </a:tabLst>
            </a:pPr>
            <a:r>
              <a:rPr sz="1650" u="none" spc="185" dirty="0">
                <a:solidFill>
                  <a:srgbClr val="000000"/>
                </a:solidFill>
                <a:latin typeface="Tahoma"/>
                <a:cs typeface="Tahoma"/>
              </a:rPr>
              <a:t>Using</a:t>
            </a:r>
            <a:r>
              <a:rPr sz="1650" u="none" spc="-10" dirty="0">
                <a:solidFill>
                  <a:srgbClr val="000000"/>
                </a:solidFill>
                <a:latin typeface="Tahoma"/>
                <a:cs typeface="Tahoma"/>
              </a:rPr>
              <a:t>  </a:t>
            </a:r>
            <a:r>
              <a:rPr sz="1650" u="none" spc="105" dirty="0">
                <a:solidFill>
                  <a:srgbClr val="000000"/>
                </a:solidFill>
                <a:latin typeface="Tahoma"/>
                <a:cs typeface="Tahoma"/>
              </a:rPr>
              <a:t>image</a:t>
            </a:r>
            <a:r>
              <a:rPr sz="1650" u="none" spc="-5" dirty="0">
                <a:solidFill>
                  <a:srgbClr val="000000"/>
                </a:solidFill>
                <a:latin typeface="Tahoma"/>
                <a:cs typeface="Tahoma"/>
              </a:rPr>
              <a:t>  </a:t>
            </a:r>
            <a:r>
              <a:rPr sz="1650" u="none" spc="229" dirty="0">
                <a:solidFill>
                  <a:srgbClr val="000000"/>
                </a:solidFill>
                <a:latin typeface="Tahoma"/>
                <a:cs typeface="Tahoma"/>
              </a:rPr>
              <a:t>gcr.io/k8s-</a:t>
            </a:r>
            <a:r>
              <a:rPr sz="1650" u="none" spc="254" dirty="0">
                <a:solidFill>
                  <a:srgbClr val="000000"/>
                </a:solidFill>
                <a:latin typeface="Tahoma"/>
                <a:cs typeface="Tahoma"/>
              </a:rPr>
              <a:t>minikube/storage-</a:t>
            </a:r>
            <a:r>
              <a:rPr sz="1650" u="none" spc="229" dirty="0">
                <a:solidFill>
                  <a:srgbClr val="000000"/>
                </a:solidFill>
                <a:latin typeface="Tahoma"/>
                <a:cs typeface="Tahoma"/>
              </a:rPr>
              <a:t>provisioner:v5</a:t>
            </a:r>
            <a:endParaRPr sz="1650" dirty="0">
              <a:latin typeface="Tahoma"/>
              <a:cs typeface="Tahoma"/>
            </a:endParaRPr>
          </a:p>
          <a:p>
            <a:pPr marL="142875">
              <a:lnSpc>
                <a:spcPts val="1905"/>
              </a:lnSpc>
              <a:tabLst>
                <a:tab pos="656590" algn="l"/>
              </a:tabLst>
            </a:pPr>
            <a:r>
              <a:rPr sz="1950" u="none" spc="1120" dirty="0">
                <a:solidFill>
                  <a:srgbClr val="000000"/>
                </a:solidFill>
                <a:latin typeface="Cambria"/>
                <a:cs typeface="Cambria"/>
              </a:rPr>
              <a:t>🌟</a:t>
            </a:r>
            <a:r>
              <a:rPr sz="1950" u="none" dirty="0">
                <a:solidFill>
                  <a:srgbClr val="000000"/>
                </a:solidFill>
                <a:latin typeface="Cambria"/>
                <a:cs typeface="Cambria"/>
              </a:rPr>
              <a:t>	</a:t>
            </a:r>
            <a:r>
              <a:rPr sz="1650" u="none" spc="165" dirty="0">
                <a:solidFill>
                  <a:srgbClr val="000000"/>
                </a:solidFill>
                <a:latin typeface="Tahoma"/>
                <a:cs typeface="Tahoma"/>
              </a:rPr>
              <a:t>Enabled</a:t>
            </a:r>
            <a:r>
              <a:rPr sz="1650" u="none" spc="-5" dirty="0">
                <a:solidFill>
                  <a:srgbClr val="000000"/>
                </a:solidFill>
                <a:latin typeface="Tahoma"/>
                <a:cs typeface="Tahoma"/>
              </a:rPr>
              <a:t>  </a:t>
            </a:r>
            <a:r>
              <a:rPr sz="1650" u="none" spc="155" dirty="0">
                <a:solidFill>
                  <a:srgbClr val="000000"/>
                </a:solidFill>
                <a:latin typeface="Tahoma"/>
                <a:cs typeface="Tahoma"/>
              </a:rPr>
              <a:t>addons:</a:t>
            </a:r>
            <a:r>
              <a:rPr sz="1650" u="none" spc="-5" dirty="0">
                <a:solidFill>
                  <a:srgbClr val="000000"/>
                </a:solidFill>
                <a:latin typeface="Tahoma"/>
                <a:cs typeface="Tahoma"/>
              </a:rPr>
              <a:t>  </a:t>
            </a:r>
            <a:r>
              <a:rPr sz="1650" u="none" spc="265" dirty="0">
                <a:solidFill>
                  <a:srgbClr val="000000"/>
                </a:solidFill>
                <a:latin typeface="Tahoma"/>
                <a:cs typeface="Tahoma"/>
              </a:rPr>
              <a:t>default-</a:t>
            </a:r>
            <a:r>
              <a:rPr sz="1650" u="none" spc="270" dirty="0">
                <a:solidFill>
                  <a:srgbClr val="000000"/>
                </a:solidFill>
                <a:latin typeface="Tahoma"/>
                <a:cs typeface="Tahoma"/>
              </a:rPr>
              <a:t>storageclass,</a:t>
            </a:r>
            <a:r>
              <a:rPr sz="1650" u="none" spc="-5" dirty="0">
                <a:solidFill>
                  <a:srgbClr val="000000"/>
                </a:solidFill>
                <a:latin typeface="Tahoma"/>
                <a:cs typeface="Tahoma"/>
              </a:rPr>
              <a:t>  </a:t>
            </a:r>
            <a:r>
              <a:rPr sz="1650" u="none" spc="254" dirty="0">
                <a:solidFill>
                  <a:srgbClr val="000000"/>
                </a:solidFill>
                <a:latin typeface="Tahoma"/>
                <a:cs typeface="Tahoma"/>
              </a:rPr>
              <a:t>storage-</a:t>
            </a:r>
            <a:r>
              <a:rPr sz="1650" u="none" spc="235" dirty="0">
                <a:solidFill>
                  <a:srgbClr val="000000"/>
                </a:solidFill>
                <a:latin typeface="Tahoma"/>
                <a:cs typeface="Tahoma"/>
              </a:rPr>
              <a:t>provisioner</a:t>
            </a:r>
            <a:endParaRPr sz="1650" dirty="0">
              <a:latin typeface="Tahoma"/>
              <a:cs typeface="Tahoma"/>
            </a:endParaRPr>
          </a:p>
          <a:p>
            <a:pPr marL="142875" marR="930275">
              <a:lnSpc>
                <a:spcPts val="1870"/>
              </a:lnSpc>
              <a:spcBef>
                <a:spcPts val="220"/>
              </a:spcBef>
              <a:tabLst>
                <a:tab pos="656590" algn="l"/>
              </a:tabLst>
            </a:pPr>
            <a:r>
              <a:rPr sz="1950" u="none" spc="1120" dirty="0">
                <a:solidFill>
                  <a:srgbClr val="000000"/>
                </a:solidFill>
                <a:latin typeface="Cambria"/>
                <a:cs typeface="Cambria"/>
              </a:rPr>
              <a:t>🏄</a:t>
            </a:r>
            <a:r>
              <a:rPr sz="1950" u="none" dirty="0">
                <a:solidFill>
                  <a:srgbClr val="000000"/>
                </a:solidFill>
                <a:latin typeface="Cambria"/>
                <a:cs typeface="Cambria"/>
              </a:rPr>
              <a:t>	</a:t>
            </a:r>
            <a:r>
              <a:rPr sz="1650" u="none" spc="110" dirty="0">
                <a:solidFill>
                  <a:srgbClr val="000000"/>
                </a:solidFill>
                <a:latin typeface="Tahoma"/>
                <a:cs typeface="Tahoma"/>
              </a:rPr>
              <a:t>Done!</a:t>
            </a:r>
            <a:r>
              <a:rPr sz="1650" u="none" spc="475" dirty="0">
                <a:solidFill>
                  <a:srgbClr val="000000"/>
                </a:solidFill>
                <a:latin typeface="Tahoma"/>
                <a:cs typeface="Tahoma"/>
              </a:rPr>
              <a:t> </a:t>
            </a:r>
            <a:r>
              <a:rPr sz="1650" u="none" spc="245" dirty="0">
                <a:solidFill>
                  <a:srgbClr val="000000"/>
                </a:solidFill>
                <a:latin typeface="Tahoma"/>
                <a:cs typeface="Tahoma"/>
              </a:rPr>
              <a:t>kubectl</a:t>
            </a:r>
            <a:r>
              <a:rPr sz="1650" u="none" spc="475" dirty="0">
                <a:solidFill>
                  <a:srgbClr val="000000"/>
                </a:solidFill>
                <a:latin typeface="Tahoma"/>
                <a:cs typeface="Tahoma"/>
              </a:rPr>
              <a:t> </a:t>
            </a:r>
            <a:r>
              <a:rPr sz="1650" u="none" spc="430" dirty="0">
                <a:solidFill>
                  <a:srgbClr val="000000"/>
                </a:solidFill>
                <a:latin typeface="Tahoma"/>
                <a:cs typeface="Tahoma"/>
              </a:rPr>
              <a:t>is</a:t>
            </a:r>
            <a:r>
              <a:rPr sz="1650" u="none" spc="475" dirty="0">
                <a:solidFill>
                  <a:srgbClr val="000000"/>
                </a:solidFill>
                <a:latin typeface="Tahoma"/>
                <a:cs typeface="Tahoma"/>
              </a:rPr>
              <a:t> </a:t>
            </a:r>
            <a:r>
              <a:rPr sz="1650" u="none" dirty="0">
                <a:solidFill>
                  <a:srgbClr val="000000"/>
                </a:solidFill>
                <a:latin typeface="Tahoma"/>
                <a:cs typeface="Tahoma"/>
              </a:rPr>
              <a:t>now</a:t>
            </a:r>
            <a:r>
              <a:rPr sz="1650" u="none" spc="480" dirty="0">
                <a:solidFill>
                  <a:srgbClr val="000000"/>
                </a:solidFill>
                <a:latin typeface="Tahoma"/>
                <a:cs typeface="Tahoma"/>
              </a:rPr>
              <a:t> </a:t>
            </a:r>
            <a:r>
              <a:rPr sz="1650" u="none" spc="220" dirty="0">
                <a:solidFill>
                  <a:srgbClr val="000000"/>
                </a:solidFill>
                <a:latin typeface="Tahoma"/>
                <a:cs typeface="Tahoma"/>
              </a:rPr>
              <a:t>configured</a:t>
            </a:r>
            <a:r>
              <a:rPr sz="1650" u="none" spc="475" dirty="0">
                <a:solidFill>
                  <a:srgbClr val="000000"/>
                </a:solidFill>
                <a:latin typeface="Tahoma"/>
                <a:cs typeface="Tahoma"/>
              </a:rPr>
              <a:t> </a:t>
            </a:r>
            <a:r>
              <a:rPr sz="1650" u="none" spc="265" dirty="0">
                <a:solidFill>
                  <a:srgbClr val="000000"/>
                </a:solidFill>
                <a:latin typeface="Tahoma"/>
                <a:cs typeface="Tahoma"/>
              </a:rPr>
              <a:t>to</a:t>
            </a:r>
            <a:r>
              <a:rPr sz="1650" u="none" spc="475" dirty="0">
                <a:solidFill>
                  <a:srgbClr val="000000"/>
                </a:solidFill>
                <a:latin typeface="Tahoma"/>
                <a:cs typeface="Tahoma"/>
              </a:rPr>
              <a:t> </a:t>
            </a:r>
            <a:r>
              <a:rPr sz="1650" u="none" spc="150" dirty="0">
                <a:solidFill>
                  <a:srgbClr val="000000"/>
                </a:solidFill>
                <a:latin typeface="Tahoma"/>
                <a:cs typeface="Tahoma"/>
              </a:rPr>
              <a:t>use</a:t>
            </a:r>
            <a:r>
              <a:rPr sz="1650" u="none" spc="480" dirty="0">
                <a:solidFill>
                  <a:srgbClr val="000000"/>
                </a:solidFill>
                <a:latin typeface="Tahoma"/>
                <a:cs typeface="Tahoma"/>
              </a:rPr>
              <a:t> </a:t>
            </a:r>
            <a:r>
              <a:rPr sz="1650" u="none" spc="195" dirty="0">
                <a:solidFill>
                  <a:srgbClr val="000000"/>
                </a:solidFill>
                <a:latin typeface="Tahoma"/>
                <a:cs typeface="Tahoma"/>
              </a:rPr>
              <a:t>"minikube"</a:t>
            </a:r>
            <a:r>
              <a:rPr sz="1650" u="none" spc="475" dirty="0">
                <a:solidFill>
                  <a:srgbClr val="000000"/>
                </a:solidFill>
                <a:latin typeface="Tahoma"/>
                <a:cs typeface="Tahoma"/>
              </a:rPr>
              <a:t> </a:t>
            </a:r>
            <a:r>
              <a:rPr sz="1650" u="none" spc="300" dirty="0">
                <a:solidFill>
                  <a:srgbClr val="000000"/>
                </a:solidFill>
                <a:latin typeface="Tahoma"/>
                <a:cs typeface="Tahoma"/>
              </a:rPr>
              <a:t>cluster</a:t>
            </a:r>
            <a:r>
              <a:rPr sz="1650" u="none" spc="475" dirty="0">
                <a:solidFill>
                  <a:srgbClr val="000000"/>
                </a:solidFill>
                <a:latin typeface="Tahoma"/>
                <a:cs typeface="Tahoma"/>
              </a:rPr>
              <a:t> </a:t>
            </a:r>
            <a:r>
              <a:rPr sz="1650" u="none" spc="90" dirty="0">
                <a:solidFill>
                  <a:srgbClr val="000000"/>
                </a:solidFill>
                <a:latin typeface="Tahoma"/>
                <a:cs typeface="Tahoma"/>
              </a:rPr>
              <a:t>and</a:t>
            </a:r>
            <a:r>
              <a:rPr sz="1650" u="none" spc="475" dirty="0">
                <a:solidFill>
                  <a:srgbClr val="000000"/>
                </a:solidFill>
                <a:latin typeface="Tahoma"/>
                <a:cs typeface="Tahoma"/>
              </a:rPr>
              <a:t> </a:t>
            </a:r>
            <a:r>
              <a:rPr sz="1650" u="none" spc="285" dirty="0">
                <a:solidFill>
                  <a:srgbClr val="000000"/>
                </a:solidFill>
                <a:latin typeface="Tahoma"/>
                <a:cs typeface="Tahoma"/>
              </a:rPr>
              <a:t>"default"</a:t>
            </a:r>
            <a:r>
              <a:rPr sz="1650" u="none" spc="480" dirty="0">
                <a:solidFill>
                  <a:srgbClr val="000000"/>
                </a:solidFill>
                <a:latin typeface="Tahoma"/>
                <a:cs typeface="Tahoma"/>
              </a:rPr>
              <a:t> </a:t>
            </a:r>
            <a:r>
              <a:rPr sz="1650" u="none" spc="80" dirty="0">
                <a:solidFill>
                  <a:srgbClr val="000000"/>
                </a:solidFill>
                <a:latin typeface="Tahoma"/>
                <a:cs typeface="Tahoma"/>
              </a:rPr>
              <a:t>namespace</a:t>
            </a:r>
            <a:r>
              <a:rPr sz="1650" u="none" spc="475" dirty="0">
                <a:solidFill>
                  <a:srgbClr val="000000"/>
                </a:solidFill>
                <a:latin typeface="Tahoma"/>
                <a:cs typeface="Tahoma"/>
              </a:rPr>
              <a:t> </a:t>
            </a:r>
            <a:r>
              <a:rPr sz="1650" u="none" spc="95" dirty="0">
                <a:solidFill>
                  <a:srgbClr val="000000"/>
                </a:solidFill>
                <a:latin typeface="Tahoma"/>
                <a:cs typeface="Tahoma"/>
              </a:rPr>
              <a:t>by </a:t>
            </a:r>
            <a:r>
              <a:rPr sz="1650" u="none" spc="260" dirty="0">
                <a:solidFill>
                  <a:srgbClr val="000000"/>
                </a:solidFill>
                <a:latin typeface="Tahoma"/>
                <a:cs typeface="Tahoma"/>
              </a:rPr>
              <a:t>default</a:t>
            </a:r>
            <a:endParaRPr sz="1650" dirty="0">
              <a:latin typeface="Tahoma"/>
              <a:cs typeface="Tahom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CONTINUOUS</a:t>
            </a:r>
            <a:r>
              <a:rPr spc="-110" dirty="0"/>
              <a:t> </a:t>
            </a:r>
            <a:r>
              <a:rPr spc="-45" dirty="0"/>
              <a:t>INTEGRATION</a:t>
            </a:r>
            <a:r>
              <a:rPr spc="-110" dirty="0"/>
              <a:t> </a:t>
            </a:r>
            <a:r>
              <a:rPr spc="85" dirty="0"/>
              <a:t>AND</a:t>
            </a:r>
            <a:r>
              <a:rPr spc="-105" dirty="0"/>
              <a:t> </a:t>
            </a:r>
            <a:r>
              <a:rPr spc="-10" dirty="0"/>
              <a:t>MINIKUBE</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a:spLocks noGrp="1"/>
          </p:cNvSpPr>
          <p:nvPr>
            <p:ph type="body" idx="1"/>
          </p:nvPr>
        </p:nvSpPr>
        <p:spPr>
          <a:prstGeom prst="rect">
            <a:avLst/>
          </a:prstGeom>
        </p:spPr>
        <p:txBody>
          <a:bodyPr vert="horz" wrap="square" lIns="0" tIns="235585" rIns="0" bIns="0" rtlCol="0">
            <a:spAutoFit/>
          </a:bodyPr>
          <a:lstStyle/>
          <a:p>
            <a:pPr marL="371475" marR="5080">
              <a:lnSpc>
                <a:spcPts val="2250"/>
              </a:lnSpc>
              <a:spcBef>
                <a:spcPts val="400"/>
              </a:spcBef>
            </a:pPr>
            <a:r>
              <a:rPr u="none" spc="85" dirty="0">
                <a:solidFill>
                  <a:srgbClr val="333333"/>
                </a:solidFill>
              </a:rPr>
              <a:t>By</a:t>
            </a:r>
            <a:r>
              <a:rPr u="none" spc="-20" dirty="0">
                <a:solidFill>
                  <a:srgbClr val="333333"/>
                </a:solidFill>
              </a:rPr>
              <a:t> default, </a:t>
            </a:r>
            <a:r>
              <a:rPr u="none" dirty="0">
                <a:solidFill>
                  <a:srgbClr val="333333"/>
                </a:solidFill>
              </a:rPr>
              <a:t>the</a:t>
            </a:r>
            <a:r>
              <a:rPr u="none" spc="-20" dirty="0">
                <a:solidFill>
                  <a:srgbClr val="333333"/>
                </a:solidFill>
              </a:rPr>
              <a:t> </a:t>
            </a:r>
            <a:r>
              <a:rPr u="none" spc="225" dirty="0">
                <a:latin typeface="Tahoma"/>
                <a:cs typeface="Tahoma"/>
              </a:rPr>
              <a:t>--</a:t>
            </a:r>
            <a:r>
              <a:rPr u="none" spc="300" dirty="0">
                <a:latin typeface="Tahoma"/>
                <a:cs typeface="Tahoma"/>
              </a:rPr>
              <a:t>driver=docker</a:t>
            </a:r>
            <a:r>
              <a:rPr u="none" spc="-35" dirty="0">
                <a:latin typeface="Tahoma"/>
                <a:cs typeface="Tahoma"/>
              </a:rPr>
              <a:t> </a:t>
            </a:r>
            <a:r>
              <a:rPr u="none" spc="60" dirty="0">
                <a:solidFill>
                  <a:srgbClr val="333333"/>
                </a:solidFill>
              </a:rPr>
              <a:t>option</a:t>
            </a:r>
            <a:r>
              <a:rPr u="none" spc="-20" dirty="0">
                <a:solidFill>
                  <a:srgbClr val="333333"/>
                </a:solidFill>
              </a:rPr>
              <a:t> </a:t>
            </a:r>
            <a:r>
              <a:rPr u="none" dirty="0">
                <a:solidFill>
                  <a:srgbClr val="333333"/>
                </a:solidFill>
              </a:rPr>
              <a:t>is</a:t>
            </a:r>
            <a:r>
              <a:rPr u="none" spc="-20" dirty="0">
                <a:solidFill>
                  <a:srgbClr val="333333"/>
                </a:solidFill>
              </a:rPr>
              <a:t> </a:t>
            </a:r>
            <a:r>
              <a:rPr u="none" dirty="0">
                <a:solidFill>
                  <a:srgbClr val="333333"/>
                </a:solidFill>
              </a:rPr>
              <a:t>used,</a:t>
            </a:r>
            <a:r>
              <a:rPr u="none" spc="-20" dirty="0">
                <a:solidFill>
                  <a:srgbClr val="333333"/>
                </a:solidFill>
              </a:rPr>
              <a:t> </a:t>
            </a:r>
            <a:r>
              <a:rPr u="none" dirty="0">
                <a:solidFill>
                  <a:srgbClr val="333333"/>
                </a:solidFill>
              </a:rPr>
              <a:t>which</a:t>
            </a:r>
            <a:r>
              <a:rPr u="none" spc="-20" dirty="0">
                <a:solidFill>
                  <a:srgbClr val="333333"/>
                </a:solidFill>
              </a:rPr>
              <a:t> </a:t>
            </a:r>
            <a:r>
              <a:rPr u="none" spc="-50" dirty="0">
                <a:solidFill>
                  <a:srgbClr val="333333"/>
                </a:solidFill>
              </a:rPr>
              <a:t>will</a:t>
            </a:r>
            <a:r>
              <a:rPr u="none" spc="-15" dirty="0">
                <a:solidFill>
                  <a:srgbClr val="333333"/>
                </a:solidFill>
              </a:rPr>
              <a:t> </a:t>
            </a:r>
            <a:r>
              <a:rPr u="none" dirty="0">
                <a:solidFill>
                  <a:srgbClr val="333333"/>
                </a:solidFill>
              </a:rPr>
              <a:t>deploy</a:t>
            </a:r>
            <a:r>
              <a:rPr u="none" spc="-20" dirty="0">
                <a:solidFill>
                  <a:srgbClr val="333333"/>
                </a:solidFill>
              </a:rPr>
              <a:t> </a:t>
            </a:r>
            <a:r>
              <a:rPr u="none" dirty="0">
                <a:solidFill>
                  <a:srgbClr val="333333"/>
                </a:solidFill>
              </a:rPr>
              <a:t>the</a:t>
            </a:r>
            <a:r>
              <a:rPr u="none" spc="-20" dirty="0">
                <a:solidFill>
                  <a:srgbClr val="333333"/>
                </a:solidFill>
              </a:rPr>
              <a:t> </a:t>
            </a:r>
            <a:r>
              <a:rPr u="none" dirty="0">
                <a:solidFill>
                  <a:srgbClr val="333333"/>
                </a:solidFill>
              </a:rPr>
              <a:t>entire</a:t>
            </a:r>
            <a:r>
              <a:rPr u="none" spc="-20" dirty="0">
                <a:solidFill>
                  <a:srgbClr val="333333"/>
                </a:solidFill>
              </a:rPr>
              <a:t> </a:t>
            </a:r>
            <a:r>
              <a:rPr u="none" spc="60" dirty="0">
                <a:solidFill>
                  <a:srgbClr val="333333"/>
                </a:solidFill>
              </a:rPr>
              <a:t>minikube</a:t>
            </a:r>
            <a:r>
              <a:rPr u="none" spc="-15" dirty="0">
                <a:solidFill>
                  <a:srgbClr val="333333"/>
                </a:solidFill>
              </a:rPr>
              <a:t> </a:t>
            </a:r>
            <a:r>
              <a:rPr u="none" dirty="0">
                <a:solidFill>
                  <a:srgbClr val="333333"/>
                </a:solidFill>
              </a:rPr>
              <a:t>in</a:t>
            </a:r>
            <a:r>
              <a:rPr u="none" spc="-20" dirty="0">
                <a:solidFill>
                  <a:srgbClr val="333333"/>
                </a:solidFill>
              </a:rPr>
              <a:t> </a:t>
            </a:r>
            <a:r>
              <a:rPr u="none" spc="-50" dirty="0">
                <a:solidFill>
                  <a:srgbClr val="333333"/>
                </a:solidFill>
              </a:rPr>
              <a:t>a </a:t>
            </a:r>
            <a:r>
              <a:rPr u="none" dirty="0">
                <a:solidFill>
                  <a:srgbClr val="333333"/>
                </a:solidFill>
              </a:rPr>
              <a:t>container</a:t>
            </a:r>
            <a:r>
              <a:rPr u="none" spc="-25" dirty="0">
                <a:solidFill>
                  <a:srgbClr val="333333"/>
                </a:solidFill>
              </a:rPr>
              <a:t> </a:t>
            </a:r>
            <a:r>
              <a:rPr u="none" spc="100" dirty="0">
                <a:solidFill>
                  <a:srgbClr val="333333"/>
                </a:solidFill>
              </a:rPr>
              <a:t>and</a:t>
            </a:r>
            <a:r>
              <a:rPr u="none" spc="-20" dirty="0">
                <a:solidFill>
                  <a:srgbClr val="333333"/>
                </a:solidFill>
              </a:rPr>
              <a:t> </a:t>
            </a:r>
            <a:r>
              <a:rPr u="none" spc="75" dirty="0">
                <a:solidFill>
                  <a:srgbClr val="333333"/>
                </a:solidFill>
              </a:rPr>
              <a:t>expose</a:t>
            </a:r>
            <a:r>
              <a:rPr u="none" spc="-20" dirty="0">
                <a:solidFill>
                  <a:srgbClr val="333333"/>
                </a:solidFill>
              </a:rPr>
              <a:t> </a:t>
            </a:r>
            <a:r>
              <a:rPr u="none" dirty="0">
                <a:solidFill>
                  <a:srgbClr val="333333"/>
                </a:solidFill>
              </a:rPr>
              <a:t>the</a:t>
            </a:r>
            <a:r>
              <a:rPr u="none" spc="-20" dirty="0">
                <a:solidFill>
                  <a:srgbClr val="333333"/>
                </a:solidFill>
              </a:rPr>
              <a:t> </a:t>
            </a:r>
            <a:r>
              <a:rPr u="none" spc="60" dirty="0">
                <a:solidFill>
                  <a:srgbClr val="333333"/>
                </a:solidFill>
              </a:rPr>
              <a:t>Kubernetes</a:t>
            </a:r>
            <a:r>
              <a:rPr u="none" spc="-20" dirty="0">
                <a:solidFill>
                  <a:srgbClr val="333333"/>
                </a:solidFill>
              </a:rPr>
              <a:t> </a:t>
            </a:r>
            <a:r>
              <a:rPr u="none" spc="50" dirty="0">
                <a:solidFill>
                  <a:srgbClr val="333333"/>
                </a:solidFill>
              </a:rPr>
              <a:t>API</a:t>
            </a:r>
            <a:r>
              <a:rPr u="none" spc="-20" dirty="0">
                <a:solidFill>
                  <a:srgbClr val="333333"/>
                </a:solidFill>
              </a:rPr>
              <a:t> </a:t>
            </a:r>
            <a:r>
              <a:rPr u="none" spc="135" dirty="0">
                <a:solidFill>
                  <a:srgbClr val="333333"/>
                </a:solidFill>
              </a:rPr>
              <a:t>on</a:t>
            </a:r>
            <a:r>
              <a:rPr u="none" spc="-20" dirty="0">
                <a:solidFill>
                  <a:srgbClr val="333333"/>
                </a:solidFill>
              </a:rPr>
              <a:t> </a:t>
            </a:r>
            <a:r>
              <a:rPr u="none" dirty="0">
                <a:solidFill>
                  <a:srgbClr val="333333"/>
                </a:solidFill>
              </a:rPr>
              <a:t>the</a:t>
            </a:r>
            <a:r>
              <a:rPr u="none" spc="-20" dirty="0">
                <a:solidFill>
                  <a:srgbClr val="333333"/>
                </a:solidFill>
              </a:rPr>
              <a:t> </a:t>
            </a:r>
            <a:r>
              <a:rPr u="none" dirty="0">
                <a:solidFill>
                  <a:srgbClr val="333333"/>
                </a:solidFill>
              </a:rPr>
              <a:t>IP</a:t>
            </a:r>
            <a:r>
              <a:rPr u="none" spc="-20" dirty="0">
                <a:solidFill>
                  <a:srgbClr val="333333"/>
                </a:solidFill>
              </a:rPr>
              <a:t> </a:t>
            </a:r>
            <a:r>
              <a:rPr u="none" dirty="0">
                <a:solidFill>
                  <a:srgbClr val="333333"/>
                </a:solidFill>
              </a:rPr>
              <a:t>of</a:t>
            </a:r>
            <a:r>
              <a:rPr u="none" spc="-20" dirty="0">
                <a:solidFill>
                  <a:srgbClr val="333333"/>
                </a:solidFill>
              </a:rPr>
              <a:t> </a:t>
            </a:r>
            <a:r>
              <a:rPr u="none" dirty="0">
                <a:solidFill>
                  <a:srgbClr val="333333"/>
                </a:solidFill>
              </a:rPr>
              <a:t>this</a:t>
            </a:r>
            <a:r>
              <a:rPr u="none" spc="-20" dirty="0">
                <a:solidFill>
                  <a:srgbClr val="333333"/>
                </a:solidFill>
              </a:rPr>
              <a:t> </a:t>
            </a:r>
            <a:r>
              <a:rPr u="none" spc="-10" dirty="0">
                <a:solidFill>
                  <a:srgbClr val="333333"/>
                </a:solidFill>
              </a:rPr>
              <a:t>container</a:t>
            </a:r>
          </a:p>
          <a:p>
            <a:pPr marL="371475">
              <a:lnSpc>
                <a:spcPct val="100000"/>
              </a:lnSpc>
              <a:spcBef>
                <a:spcPts val="1275"/>
              </a:spcBef>
            </a:pPr>
            <a:r>
              <a:rPr u="none" dirty="0">
                <a:solidFill>
                  <a:srgbClr val="333333"/>
                </a:solidFill>
              </a:rPr>
              <a:t>This</a:t>
            </a:r>
            <a:r>
              <a:rPr u="none" spc="-5" dirty="0">
                <a:solidFill>
                  <a:srgbClr val="333333"/>
                </a:solidFill>
              </a:rPr>
              <a:t> </a:t>
            </a:r>
            <a:r>
              <a:rPr u="none" dirty="0">
                <a:solidFill>
                  <a:srgbClr val="333333"/>
                </a:solidFill>
              </a:rPr>
              <a:t>allows</a:t>
            </a:r>
            <a:r>
              <a:rPr u="none" spc="-5" dirty="0">
                <a:solidFill>
                  <a:srgbClr val="333333"/>
                </a:solidFill>
              </a:rPr>
              <a:t> </a:t>
            </a:r>
            <a:r>
              <a:rPr u="none" dirty="0">
                <a:solidFill>
                  <a:srgbClr val="333333"/>
                </a:solidFill>
              </a:rPr>
              <a:t>to create</a:t>
            </a:r>
            <a:r>
              <a:rPr u="none" spc="-5" dirty="0">
                <a:solidFill>
                  <a:srgbClr val="333333"/>
                </a:solidFill>
              </a:rPr>
              <a:t> </a:t>
            </a:r>
            <a:r>
              <a:rPr u="none" dirty="0">
                <a:solidFill>
                  <a:srgbClr val="333333"/>
                </a:solidFill>
              </a:rPr>
              <a:t>multiple clusters</a:t>
            </a:r>
            <a:r>
              <a:rPr u="none" spc="-5" dirty="0">
                <a:solidFill>
                  <a:srgbClr val="333333"/>
                </a:solidFill>
              </a:rPr>
              <a:t> </a:t>
            </a:r>
            <a:r>
              <a:rPr u="none" spc="135" dirty="0">
                <a:solidFill>
                  <a:srgbClr val="333333"/>
                </a:solidFill>
              </a:rPr>
              <a:t>on</a:t>
            </a:r>
            <a:r>
              <a:rPr u="none" spc="-5" dirty="0">
                <a:solidFill>
                  <a:srgbClr val="333333"/>
                </a:solidFill>
              </a:rPr>
              <a:t> </a:t>
            </a:r>
            <a:r>
              <a:rPr u="none" dirty="0">
                <a:solidFill>
                  <a:srgbClr val="333333"/>
                </a:solidFill>
              </a:rPr>
              <a:t>the </a:t>
            </a:r>
            <a:r>
              <a:rPr u="none" spc="105" dirty="0">
                <a:solidFill>
                  <a:srgbClr val="333333"/>
                </a:solidFill>
              </a:rPr>
              <a:t>same</a:t>
            </a:r>
            <a:r>
              <a:rPr u="none" spc="-5" dirty="0">
                <a:solidFill>
                  <a:srgbClr val="333333"/>
                </a:solidFill>
              </a:rPr>
              <a:t> </a:t>
            </a:r>
            <a:r>
              <a:rPr u="none" spc="55" dirty="0">
                <a:solidFill>
                  <a:srgbClr val="333333"/>
                </a:solidFill>
              </a:rPr>
              <a:t>machine</a:t>
            </a:r>
          </a:p>
          <a:p>
            <a:pPr marL="371475" marR="518795">
              <a:lnSpc>
                <a:spcPts val="2100"/>
              </a:lnSpc>
              <a:spcBef>
                <a:spcPts val="1650"/>
              </a:spcBef>
            </a:pPr>
            <a:r>
              <a:rPr u="none" spc="125" dirty="0">
                <a:solidFill>
                  <a:srgbClr val="333333"/>
                </a:solidFill>
              </a:rPr>
              <a:t>So</a:t>
            </a:r>
            <a:r>
              <a:rPr u="none" spc="-50" dirty="0">
                <a:solidFill>
                  <a:srgbClr val="333333"/>
                </a:solidFill>
              </a:rPr>
              <a:t> </a:t>
            </a:r>
            <a:r>
              <a:rPr u="none" spc="-95" dirty="0">
                <a:solidFill>
                  <a:srgbClr val="333333"/>
                </a:solidFill>
              </a:rPr>
              <a:t>it</a:t>
            </a:r>
            <a:r>
              <a:rPr u="none" spc="-45" dirty="0">
                <a:solidFill>
                  <a:srgbClr val="333333"/>
                </a:solidFill>
              </a:rPr>
              <a:t> </a:t>
            </a:r>
            <a:r>
              <a:rPr u="none" dirty="0">
                <a:solidFill>
                  <a:srgbClr val="333333"/>
                </a:solidFill>
              </a:rPr>
              <a:t>is</a:t>
            </a:r>
            <a:r>
              <a:rPr u="none" spc="-45" dirty="0">
                <a:solidFill>
                  <a:srgbClr val="333333"/>
                </a:solidFill>
              </a:rPr>
              <a:t> </a:t>
            </a:r>
            <a:r>
              <a:rPr u="none" spc="55" dirty="0">
                <a:solidFill>
                  <a:srgbClr val="333333"/>
                </a:solidFill>
              </a:rPr>
              <a:t>possible</a:t>
            </a:r>
            <a:r>
              <a:rPr u="none" spc="-45" dirty="0">
                <a:solidFill>
                  <a:srgbClr val="333333"/>
                </a:solidFill>
              </a:rPr>
              <a:t> </a:t>
            </a:r>
            <a:r>
              <a:rPr u="none" dirty="0">
                <a:solidFill>
                  <a:srgbClr val="333333"/>
                </a:solidFill>
              </a:rPr>
              <a:t>to</a:t>
            </a:r>
            <a:r>
              <a:rPr u="none" spc="-45" dirty="0">
                <a:solidFill>
                  <a:srgbClr val="333333"/>
                </a:solidFill>
              </a:rPr>
              <a:t> </a:t>
            </a:r>
            <a:r>
              <a:rPr u="none" spc="105" dirty="0">
                <a:solidFill>
                  <a:srgbClr val="333333"/>
                </a:solidFill>
              </a:rPr>
              <a:t>use</a:t>
            </a:r>
            <a:r>
              <a:rPr u="none" spc="-45" dirty="0">
                <a:solidFill>
                  <a:srgbClr val="333333"/>
                </a:solidFill>
              </a:rPr>
              <a:t> </a:t>
            </a:r>
            <a:r>
              <a:rPr u="none" spc="60" dirty="0">
                <a:solidFill>
                  <a:srgbClr val="333333"/>
                </a:solidFill>
              </a:rPr>
              <a:t>minikube</a:t>
            </a:r>
            <a:r>
              <a:rPr u="none" spc="-45" dirty="0">
                <a:solidFill>
                  <a:srgbClr val="333333"/>
                </a:solidFill>
              </a:rPr>
              <a:t> </a:t>
            </a:r>
            <a:r>
              <a:rPr u="none" dirty="0">
                <a:solidFill>
                  <a:srgbClr val="333333"/>
                </a:solidFill>
              </a:rPr>
              <a:t>in</a:t>
            </a:r>
            <a:r>
              <a:rPr u="none" spc="-50" dirty="0">
                <a:solidFill>
                  <a:srgbClr val="333333"/>
                </a:solidFill>
              </a:rPr>
              <a:t> </a:t>
            </a:r>
            <a:r>
              <a:rPr u="none" spc="70" dirty="0">
                <a:solidFill>
                  <a:srgbClr val="333333"/>
                </a:solidFill>
              </a:rPr>
              <a:t>continuous</a:t>
            </a:r>
            <a:r>
              <a:rPr u="none" spc="-45" dirty="0">
                <a:solidFill>
                  <a:srgbClr val="333333"/>
                </a:solidFill>
              </a:rPr>
              <a:t> </a:t>
            </a:r>
            <a:r>
              <a:rPr u="none" dirty="0">
                <a:solidFill>
                  <a:srgbClr val="333333"/>
                </a:solidFill>
              </a:rPr>
              <a:t>integration</a:t>
            </a:r>
            <a:r>
              <a:rPr u="none" spc="-45" dirty="0">
                <a:solidFill>
                  <a:srgbClr val="333333"/>
                </a:solidFill>
              </a:rPr>
              <a:t> </a:t>
            </a:r>
            <a:r>
              <a:rPr u="none" spc="65" dirty="0">
                <a:solidFill>
                  <a:srgbClr val="333333"/>
                </a:solidFill>
              </a:rPr>
              <a:t>steps</a:t>
            </a:r>
            <a:r>
              <a:rPr u="none" spc="-45" dirty="0">
                <a:solidFill>
                  <a:srgbClr val="333333"/>
                </a:solidFill>
              </a:rPr>
              <a:t> </a:t>
            </a:r>
            <a:r>
              <a:rPr u="none" dirty="0">
                <a:solidFill>
                  <a:srgbClr val="333333"/>
                </a:solidFill>
              </a:rPr>
              <a:t>to</a:t>
            </a:r>
            <a:r>
              <a:rPr u="none" spc="-45" dirty="0">
                <a:solidFill>
                  <a:srgbClr val="333333"/>
                </a:solidFill>
              </a:rPr>
              <a:t> </a:t>
            </a:r>
            <a:r>
              <a:rPr u="none" dirty="0">
                <a:solidFill>
                  <a:srgbClr val="333333"/>
                </a:solidFill>
              </a:rPr>
              <a:t>create</a:t>
            </a:r>
            <a:r>
              <a:rPr u="none" spc="-45" dirty="0">
                <a:solidFill>
                  <a:srgbClr val="333333"/>
                </a:solidFill>
              </a:rPr>
              <a:t> </a:t>
            </a:r>
            <a:r>
              <a:rPr u="none" spc="100" dirty="0">
                <a:solidFill>
                  <a:srgbClr val="333333"/>
                </a:solidFill>
              </a:rPr>
              <a:t>an</a:t>
            </a:r>
            <a:r>
              <a:rPr u="none" spc="-45" dirty="0">
                <a:solidFill>
                  <a:srgbClr val="333333"/>
                </a:solidFill>
              </a:rPr>
              <a:t> </a:t>
            </a:r>
            <a:r>
              <a:rPr u="none" spc="-10" dirty="0">
                <a:solidFill>
                  <a:srgbClr val="333333"/>
                </a:solidFill>
              </a:rPr>
              <a:t>ephemeral </a:t>
            </a:r>
            <a:r>
              <a:rPr u="none" dirty="0">
                <a:solidFill>
                  <a:srgbClr val="333333"/>
                </a:solidFill>
              </a:rPr>
              <a:t>cluster</a:t>
            </a:r>
            <a:r>
              <a:rPr u="none" spc="25" dirty="0">
                <a:solidFill>
                  <a:srgbClr val="333333"/>
                </a:solidFill>
              </a:rPr>
              <a:t> </a:t>
            </a:r>
            <a:r>
              <a:rPr u="none" dirty="0">
                <a:solidFill>
                  <a:srgbClr val="333333"/>
                </a:solidFill>
              </a:rPr>
              <a:t>for</a:t>
            </a:r>
            <a:r>
              <a:rPr u="none" spc="30" dirty="0">
                <a:solidFill>
                  <a:srgbClr val="333333"/>
                </a:solidFill>
              </a:rPr>
              <a:t> </a:t>
            </a:r>
            <a:r>
              <a:rPr u="none" spc="-10" dirty="0">
                <a:solidFill>
                  <a:srgbClr val="333333"/>
                </a:solidFill>
              </a:rPr>
              <a:t>testing!</a:t>
            </a:r>
          </a:p>
        </p:txBody>
      </p:sp>
      <p:pic>
        <p:nvPicPr>
          <p:cNvPr id="5" name="object 5"/>
          <p:cNvPicPr/>
          <p:nvPr/>
        </p:nvPicPr>
        <p:blipFill>
          <a:blip r:embed="rId2" cstate="print"/>
          <a:stretch>
            <a:fillRect/>
          </a:stretch>
        </p:blipFill>
        <p:spPr>
          <a:xfrm>
            <a:off x="933449" y="2419349"/>
            <a:ext cx="95250" cy="95249"/>
          </a:xfrm>
          <a:prstGeom prst="rect">
            <a:avLst/>
          </a:prstGeom>
        </p:spPr>
      </p:pic>
      <p:pic>
        <p:nvPicPr>
          <p:cNvPr id="6" name="object 6"/>
          <p:cNvPicPr/>
          <p:nvPr/>
        </p:nvPicPr>
        <p:blipFill>
          <a:blip r:embed="rId2" cstate="print"/>
          <a:stretch>
            <a:fillRect/>
          </a:stretch>
        </p:blipFill>
        <p:spPr>
          <a:xfrm>
            <a:off x="933449" y="2895599"/>
            <a:ext cx="95250" cy="9524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3718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371849"/>
            <a:ext cx="12211050" cy="923925"/>
            <a:chOff x="809624" y="3371849"/>
            <a:chExt cx="12211050" cy="923925"/>
          </a:xfrm>
        </p:grpSpPr>
        <p:sp>
          <p:nvSpPr>
            <p:cNvPr id="4" name="object 4"/>
            <p:cNvSpPr/>
            <p:nvPr/>
          </p:nvSpPr>
          <p:spPr>
            <a:xfrm>
              <a:off x="809612" y="3371849"/>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371849"/>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49921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0" dirty="0"/>
              <a:t>MINIKUBE</a:t>
            </a:r>
            <a:r>
              <a:rPr spc="-180" dirty="0"/>
              <a:t> </a:t>
            </a:r>
            <a:r>
              <a:rPr spc="-10" dirty="0"/>
              <a:t>ADDONS</a:t>
            </a:r>
          </a:p>
        </p:txBody>
      </p:sp>
      <p:pic>
        <p:nvPicPr>
          <p:cNvPr id="8" name="object 8"/>
          <p:cNvPicPr/>
          <p:nvPr/>
        </p:nvPicPr>
        <p:blipFill>
          <a:blip r:embed="rId3" cstate="print"/>
          <a:stretch>
            <a:fillRect/>
          </a:stretch>
        </p:blipFill>
        <p:spPr>
          <a:xfrm>
            <a:off x="933449" y="1647824"/>
            <a:ext cx="95250" cy="95249"/>
          </a:xfrm>
          <a:prstGeom prst="rect">
            <a:avLst/>
          </a:prstGeom>
        </p:spPr>
      </p:pic>
      <p:pic>
        <p:nvPicPr>
          <p:cNvPr id="9" name="object 9"/>
          <p:cNvPicPr/>
          <p:nvPr/>
        </p:nvPicPr>
        <p:blipFill>
          <a:blip r:embed="rId3" cstate="print"/>
          <a:stretch>
            <a:fillRect/>
          </a:stretch>
        </p:blipFill>
        <p:spPr>
          <a:xfrm>
            <a:off x="933449" y="2152649"/>
            <a:ext cx="95250" cy="95249"/>
          </a:xfrm>
          <a:prstGeom prst="rect">
            <a:avLst/>
          </a:prstGeom>
        </p:spPr>
      </p:pic>
      <p:pic>
        <p:nvPicPr>
          <p:cNvPr id="10" name="object 10"/>
          <p:cNvPicPr/>
          <p:nvPr/>
        </p:nvPicPr>
        <p:blipFill>
          <a:blip r:embed="rId3" cstate="print"/>
          <a:stretch>
            <a:fillRect/>
          </a:stretch>
        </p:blipFill>
        <p:spPr>
          <a:xfrm>
            <a:off x="933449" y="2647949"/>
            <a:ext cx="95250" cy="95249"/>
          </a:xfrm>
          <a:prstGeom prst="rect">
            <a:avLst/>
          </a:prstGeom>
        </p:spPr>
      </p:pic>
      <p:sp>
        <p:nvSpPr>
          <p:cNvPr id="11" name="object 11"/>
          <p:cNvSpPr txBox="1">
            <a:spLocks noGrp="1"/>
          </p:cNvSpPr>
          <p:nvPr>
            <p:ph type="body" idx="1"/>
          </p:nvPr>
        </p:nvSpPr>
        <p:spPr>
          <a:prstGeom prst="rect">
            <a:avLst/>
          </a:prstGeom>
        </p:spPr>
        <p:txBody>
          <a:bodyPr vert="horz" wrap="square" lIns="0" tIns="12700" rIns="0" bIns="0" rtlCol="0">
            <a:spAutoFit/>
          </a:bodyPr>
          <a:lstStyle/>
          <a:p>
            <a:pPr marL="371475" marR="1933575">
              <a:lnSpc>
                <a:spcPct val="157700"/>
              </a:lnSpc>
              <a:spcBef>
                <a:spcPts val="100"/>
              </a:spcBef>
              <a:tabLst>
                <a:tab pos="3672204" algn="l"/>
                <a:tab pos="4796155" algn="l"/>
              </a:tabLst>
            </a:pPr>
            <a:r>
              <a:rPr u="none" spc="60" dirty="0">
                <a:solidFill>
                  <a:srgbClr val="333333"/>
                </a:solidFill>
              </a:rPr>
              <a:t>minikube</a:t>
            </a:r>
            <a:r>
              <a:rPr u="none" spc="-15" dirty="0">
                <a:solidFill>
                  <a:srgbClr val="333333"/>
                </a:solidFill>
              </a:rPr>
              <a:t> </a:t>
            </a:r>
            <a:r>
              <a:rPr u="none" spc="90" dirty="0">
                <a:solidFill>
                  <a:srgbClr val="333333"/>
                </a:solidFill>
              </a:rPr>
              <a:t>comes</a:t>
            </a:r>
            <a:r>
              <a:rPr u="none" spc="-15" dirty="0">
                <a:solidFill>
                  <a:srgbClr val="333333"/>
                </a:solidFill>
              </a:rPr>
              <a:t> </a:t>
            </a:r>
            <a:r>
              <a:rPr u="none" dirty="0">
                <a:solidFill>
                  <a:srgbClr val="333333"/>
                </a:solidFill>
              </a:rPr>
              <a:t>with</a:t>
            </a:r>
            <a:r>
              <a:rPr u="none" spc="-15" dirty="0">
                <a:solidFill>
                  <a:srgbClr val="333333"/>
                </a:solidFill>
              </a:rPr>
              <a:t> </a:t>
            </a:r>
            <a:r>
              <a:rPr u="none" spc="65" dirty="0">
                <a:solidFill>
                  <a:srgbClr val="333333"/>
                </a:solidFill>
              </a:rPr>
              <a:t>a</a:t>
            </a:r>
            <a:r>
              <a:rPr u="none" spc="-10" dirty="0">
                <a:solidFill>
                  <a:srgbClr val="333333"/>
                </a:solidFill>
              </a:rPr>
              <a:t> </a:t>
            </a:r>
            <a:r>
              <a:rPr u="none" dirty="0">
                <a:solidFill>
                  <a:srgbClr val="333333"/>
                </a:solidFill>
              </a:rPr>
              <a:t>set</a:t>
            </a:r>
            <a:r>
              <a:rPr u="none" spc="-15" dirty="0">
                <a:solidFill>
                  <a:srgbClr val="333333"/>
                </a:solidFill>
              </a:rPr>
              <a:t> </a:t>
            </a:r>
            <a:r>
              <a:rPr u="none" dirty="0">
                <a:solidFill>
                  <a:srgbClr val="333333"/>
                </a:solidFill>
              </a:rPr>
              <a:t>of</a:t>
            </a:r>
            <a:r>
              <a:rPr u="none" spc="-15" dirty="0">
                <a:solidFill>
                  <a:srgbClr val="333333"/>
                </a:solidFill>
              </a:rPr>
              <a:t> </a:t>
            </a:r>
            <a:r>
              <a:rPr u="none" spc="140" dirty="0">
                <a:latin typeface="Tahoma"/>
                <a:cs typeface="Tahoma"/>
              </a:rPr>
              <a:t>addons</a:t>
            </a:r>
            <a:r>
              <a:rPr u="none" spc="-30" dirty="0">
                <a:latin typeface="Tahoma"/>
                <a:cs typeface="Tahoma"/>
              </a:rPr>
              <a:t> </a:t>
            </a:r>
            <a:r>
              <a:rPr u="none" dirty="0">
                <a:solidFill>
                  <a:srgbClr val="333333"/>
                </a:solidFill>
              </a:rPr>
              <a:t>which</a:t>
            </a:r>
            <a:r>
              <a:rPr u="none" spc="-15" dirty="0">
                <a:solidFill>
                  <a:srgbClr val="333333"/>
                </a:solidFill>
              </a:rPr>
              <a:t> </a:t>
            </a:r>
            <a:r>
              <a:rPr u="none" spc="50" dirty="0">
                <a:solidFill>
                  <a:srgbClr val="333333"/>
                </a:solidFill>
              </a:rPr>
              <a:t>can</a:t>
            </a:r>
            <a:r>
              <a:rPr u="none" spc="-15" dirty="0">
                <a:solidFill>
                  <a:srgbClr val="333333"/>
                </a:solidFill>
              </a:rPr>
              <a:t> </a:t>
            </a:r>
            <a:r>
              <a:rPr u="none" spc="55" dirty="0">
                <a:solidFill>
                  <a:srgbClr val="333333"/>
                </a:solidFill>
              </a:rPr>
              <a:t>be</a:t>
            </a:r>
            <a:r>
              <a:rPr u="none" spc="-10" dirty="0">
                <a:solidFill>
                  <a:srgbClr val="333333"/>
                </a:solidFill>
              </a:rPr>
              <a:t> </a:t>
            </a:r>
            <a:r>
              <a:rPr u="none" dirty="0">
                <a:solidFill>
                  <a:srgbClr val="333333"/>
                </a:solidFill>
              </a:rPr>
              <a:t>enabled,</a:t>
            </a:r>
            <a:r>
              <a:rPr u="none" spc="-15" dirty="0">
                <a:solidFill>
                  <a:srgbClr val="333333"/>
                </a:solidFill>
              </a:rPr>
              <a:t> </a:t>
            </a:r>
            <a:r>
              <a:rPr u="none" dirty="0">
                <a:solidFill>
                  <a:srgbClr val="333333"/>
                </a:solidFill>
              </a:rPr>
              <a:t>disabled</a:t>
            </a:r>
            <a:r>
              <a:rPr u="none" spc="-15" dirty="0">
                <a:solidFill>
                  <a:srgbClr val="333333"/>
                </a:solidFill>
              </a:rPr>
              <a:t> </a:t>
            </a:r>
            <a:r>
              <a:rPr u="none" spc="100" dirty="0">
                <a:solidFill>
                  <a:srgbClr val="333333"/>
                </a:solidFill>
              </a:rPr>
              <a:t>and</a:t>
            </a:r>
            <a:r>
              <a:rPr u="none" spc="-10" dirty="0">
                <a:solidFill>
                  <a:srgbClr val="333333"/>
                </a:solidFill>
              </a:rPr>
              <a:t> </a:t>
            </a:r>
            <a:r>
              <a:rPr u="none" spc="75" dirty="0">
                <a:solidFill>
                  <a:srgbClr val="333333"/>
                </a:solidFill>
              </a:rPr>
              <a:t>used </a:t>
            </a:r>
            <a:r>
              <a:rPr u="none" dirty="0">
                <a:solidFill>
                  <a:srgbClr val="333333"/>
                </a:solidFill>
              </a:rPr>
              <a:t>The</a:t>
            </a:r>
            <a:r>
              <a:rPr u="none" spc="-50" dirty="0">
                <a:solidFill>
                  <a:srgbClr val="333333"/>
                </a:solidFill>
              </a:rPr>
              <a:t> </a:t>
            </a:r>
            <a:r>
              <a:rPr u="none" spc="114" dirty="0">
                <a:solidFill>
                  <a:srgbClr val="333333"/>
                </a:solidFill>
              </a:rPr>
              <a:t>command</a:t>
            </a:r>
            <a:r>
              <a:rPr u="none" spc="-50" dirty="0">
                <a:solidFill>
                  <a:srgbClr val="333333"/>
                </a:solidFill>
              </a:rPr>
              <a:t> </a:t>
            </a:r>
            <a:r>
              <a:rPr u="none" spc="195" dirty="0">
                <a:latin typeface="Tahoma"/>
                <a:cs typeface="Tahoma"/>
              </a:rPr>
              <a:t>minikube</a:t>
            </a:r>
            <a:r>
              <a:rPr u="none" dirty="0">
                <a:latin typeface="Tahoma"/>
                <a:cs typeface="Tahoma"/>
              </a:rPr>
              <a:t>	</a:t>
            </a:r>
            <a:r>
              <a:rPr u="none" spc="130" dirty="0">
                <a:latin typeface="Tahoma"/>
                <a:cs typeface="Tahoma"/>
              </a:rPr>
              <a:t>addons</a:t>
            </a:r>
            <a:r>
              <a:rPr u="none" dirty="0">
                <a:latin typeface="Tahoma"/>
                <a:cs typeface="Tahoma"/>
              </a:rPr>
              <a:t>	</a:t>
            </a:r>
            <a:r>
              <a:rPr u="none" spc="610" dirty="0">
                <a:latin typeface="Tahoma"/>
                <a:cs typeface="Tahoma"/>
              </a:rPr>
              <a:t>list</a:t>
            </a:r>
            <a:r>
              <a:rPr u="none" spc="-90" dirty="0">
                <a:latin typeface="Tahoma"/>
                <a:cs typeface="Tahoma"/>
              </a:rPr>
              <a:t> </a:t>
            </a:r>
            <a:r>
              <a:rPr u="none" dirty="0">
                <a:solidFill>
                  <a:srgbClr val="333333"/>
                </a:solidFill>
              </a:rPr>
              <a:t>lists</a:t>
            </a:r>
            <a:r>
              <a:rPr u="none" spc="-60" dirty="0">
                <a:solidFill>
                  <a:srgbClr val="333333"/>
                </a:solidFill>
              </a:rPr>
              <a:t> </a:t>
            </a:r>
            <a:r>
              <a:rPr u="none" dirty="0">
                <a:solidFill>
                  <a:srgbClr val="333333"/>
                </a:solidFill>
              </a:rPr>
              <a:t>the</a:t>
            </a:r>
            <a:r>
              <a:rPr u="none" spc="-60" dirty="0">
                <a:solidFill>
                  <a:srgbClr val="333333"/>
                </a:solidFill>
              </a:rPr>
              <a:t> </a:t>
            </a:r>
            <a:r>
              <a:rPr u="none" spc="95" dirty="0">
                <a:solidFill>
                  <a:srgbClr val="333333"/>
                </a:solidFill>
              </a:rPr>
              <a:t>known</a:t>
            </a:r>
            <a:r>
              <a:rPr u="none" spc="-60" dirty="0">
                <a:solidFill>
                  <a:srgbClr val="333333"/>
                </a:solidFill>
              </a:rPr>
              <a:t> </a:t>
            </a:r>
            <a:r>
              <a:rPr u="none" spc="105" dirty="0">
                <a:solidFill>
                  <a:srgbClr val="333333"/>
                </a:solidFill>
              </a:rPr>
              <a:t>addons</a:t>
            </a:r>
            <a:r>
              <a:rPr u="none" spc="-60" dirty="0">
                <a:solidFill>
                  <a:srgbClr val="333333"/>
                </a:solidFill>
              </a:rPr>
              <a:t> </a:t>
            </a:r>
            <a:r>
              <a:rPr u="none" spc="100" dirty="0">
                <a:solidFill>
                  <a:srgbClr val="333333"/>
                </a:solidFill>
              </a:rPr>
              <a:t>and</a:t>
            </a:r>
            <a:r>
              <a:rPr u="none" spc="-60" dirty="0">
                <a:solidFill>
                  <a:srgbClr val="333333"/>
                </a:solidFill>
              </a:rPr>
              <a:t> </a:t>
            </a:r>
            <a:r>
              <a:rPr u="none" dirty="0">
                <a:solidFill>
                  <a:srgbClr val="333333"/>
                </a:solidFill>
              </a:rPr>
              <a:t>their</a:t>
            </a:r>
            <a:r>
              <a:rPr u="none" spc="-60" dirty="0">
                <a:solidFill>
                  <a:srgbClr val="333333"/>
                </a:solidFill>
              </a:rPr>
              <a:t> </a:t>
            </a:r>
            <a:r>
              <a:rPr u="none" spc="-10" dirty="0">
                <a:solidFill>
                  <a:srgbClr val="333333"/>
                </a:solidFill>
              </a:rPr>
              <a:t>state</a:t>
            </a:r>
          </a:p>
          <a:p>
            <a:pPr marL="371475" marR="457200">
              <a:lnSpc>
                <a:spcPts val="2250"/>
              </a:lnSpc>
              <a:spcBef>
                <a:spcPts val="1680"/>
              </a:spcBef>
              <a:tabLst>
                <a:tab pos="3672204" algn="l"/>
                <a:tab pos="4796155" algn="l"/>
                <a:tab pos="5920105" algn="l"/>
              </a:tabLst>
            </a:pPr>
            <a:r>
              <a:rPr u="none" dirty="0">
                <a:solidFill>
                  <a:srgbClr val="333333"/>
                </a:solidFill>
              </a:rPr>
              <a:t>The</a:t>
            </a:r>
            <a:r>
              <a:rPr u="none" spc="-50" dirty="0">
                <a:solidFill>
                  <a:srgbClr val="333333"/>
                </a:solidFill>
              </a:rPr>
              <a:t> </a:t>
            </a:r>
            <a:r>
              <a:rPr u="none" spc="114" dirty="0">
                <a:solidFill>
                  <a:srgbClr val="333333"/>
                </a:solidFill>
              </a:rPr>
              <a:t>command</a:t>
            </a:r>
            <a:r>
              <a:rPr u="none" spc="-50" dirty="0">
                <a:solidFill>
                  <a:srgbClr val="333333"/>
                </a:solidFill>
              </a:rPr>
              <a:t> </a:t>
            </a:r>
            <a:r>
              <a:rPr u="none" spc="195" dirty="0">
                <a:latin typeface="Tahoma"/>
                <a:cs typeface="Tahoma"/>
              </a:rPr>
              <a:t>minikube</a:t>
            </a:r>
            <a:r>
              <a:rPr u="none" dirty="0">
                <a:latin typeface="Tahoma"/>
                <a:cs typeface="Tahoma"/>
              </a:rPr>
              <a:t>	</a:t>
            </a:r>
            <a:r>
              <a:rPr u="none" spc="130" dirty="0">
                <a:latin typeface="Tahoma"/>
                <a:cs typeface="Tahoma"/>
              </a:rPr>
              <a:t>addons</a:t>
            </a:r>
            <a:r>
              <a:rPr u="none" dirty="0">
                <a:latin typeface="Tahoma"/>
                <a:cs typeface="Tahoma"/>
              </a:rPr>
              <a:t>	</a:t>
            </a:r>
            <a:r>
              <a:rPr u="none" spc="229" dirty="0">
                <a:latin typeface="Tahoma"/>
                <a:cs typeface="Tahoma"/>
              </a:rPr>
              <a:t>enable</a:t>
            </a:r>
            <a:r>
              <a:rPr u="none" dirty="0">
                <a:latin typeface="Tahoma"/>
                <a:cs typeface="Tahoma"/>
              </a:rPr>
              <a:t>	</a:t>
            </a:r>
            <a:r>
              <a:rPr u="none" spc="-40" dirty="0">
                <a:latin typeface="Tahoma"/>
                <a:cs typeface="Tahoma"/>
              </a:rPr>
              <a:t>${ADDON_NAME}</a:t>
            </a:r>
            <a:r>
              <a:rPr u="none" spc="-110" dirty="0">
                <a:latin typeface="Tahoma"/>
                <a:cs typeface="Tahoma"/>
              </a:rPr>
              <a:t> </a:t>
            </a:r>
            <a:r>
              <a:rPr u="none" dirty="0">
                <a:solidFill>
                  <a:srgbClr val="333333"/>
                </a:solidFill>
              </a:rPr>
              <a:t>activates</a:t>
            </a:r>
            <a:r>
              <a:rPr u="none" spc="-80" dirty="0">
                <a:solidFill>
                  <a:srgbClr val="333333"/>
                </a:solidFill>
              </a:rPr>
              <a:t> </a:t>
            </a:r>
            <a:r>
              <a:rPr u="none" spc="100" dirty="0">
                <a:solidFill>
                  <a:srgbClr val="333333"/>
                </a:solidFill>
              </a:rPr>
              <a:t>an</a:t>
            </a:r>
            <a:r>
              <a:rPr u="none" spc="-80" dirty="0">
                <a:solidFill>
                  <a:srgbClr val="333333"/>
                </a:solidFill>
              </a:rPr>
              <a:t> </a:t>
            </a:r>
            <a:r>
              <a:rPr u="none" spc="100" dirty="0">
                <a:solidFill>
                  <a:srgbClr val="333333"/>
                </a:solidFill>
              </a:rPr>
              <a:t>addon</a:t>
            </a:r>
            <a:r>
              <a:rPr u="none" spc="-85" dirty="0">
                <a:solidFill>
                  <a:srgbClr val="333333"/>
                </a:solidFill>
              </a:rPr>
              <a:t> </a:t>
            </a:r>
            <a:r>
              <a:rPr u="none" spc="-10" dirty="0">
                <a:solidFill>
                  <a:srgbClr val="333333"/>
                </a:solidFill>
              </a:rPr>
              <a:t>(minikube </a:t>
            </a:r>
            <a:r>
              <a:rPr u="none" spc="90" dirty="0">
                <a:solidFill>
                  <a:srgbClr val="333333"/>
                </a:solidFill>
              </a:rPr>
              <a:t>must</a:t>
            </a:r>
            <a:r>
              <a:rPr u="none" spc="-85" dirty="0">
                <a:solidFill>
                  <a:srgbClr val="333333"/>
                </a:solidFill>
              </a:rPr>
              <a:t> </a:t>
            </a:r>
            <a:r>
              <a:rPr u="none" spc="55" dirty="0">
                <a:solidFill>
                  <a:srgbClr val="333333"/>
                </a:solidFill>
              </a:rPr>
              <a:t>be</a:t>
            </a:r>
            <a:r>
              <a:rPr u="none" spc="-85" dirty="0">
                <a:solidFill>
                  <a:srgbClr val="333333"/>
                </a:solidFill>
              </a:rPr>
              <a:t> </a:t>
            </a:r>
            <a:r>
              <a:rPr u="none" spc="-10" dirty="0">
                <a:solidFill>
                  <a:srgbClr val="333333"/>
                </a:solidFill>
              </a:rPr>
              <a:t>running)</a:t>
            </a:r>
          </a:p>
          <a:p>
            <a:pPr>
              <a:lnSpc>
                <a:spcPct val="100000"/>
              </a:lnSpc>
              <a:spcBef>
                <a:spcPts val="110"/>
              </a:spcBef>
            </a:pPr>
            <a:endParaRPr u="none" spc="-10" dirty="0">
              <a:solidFill>
                <a:srgbClr val="333333"/>
              </a:solidFill>
            </a:endParaRPr>
          </a:p>
          <a:p>
            <a:pPr marL="394970">
              <a:lnSpc>
                <a:spcPts val="1925"/>
              </a:lnSpc>
            </a:pPr>
            <a:r>
              <a:rPr sz="1650" u="none" spc="160" dirty="0">
                <a:solidFill>
                  <a:srgbClr val="000000"/>
                </a:solidFill>
                <a:latin typeface="Tahoma"/>
                <a:cs typeface="Tahoma"/>
              </a:rPr>
              <a:t>minikube</a:t>
            </a:r>
            <a:r>
              <a:rPr sz="1650" u="none" spc="-5" dirty="0">
                <a:solidFill>
                  <a:srgbClr val="000000"/>
                </a:solidFill>
                <a:latin typeface="Tahoma"/>
                <a:cs typeface="Tahoma"/>
              </a:rPr>
              <a:t>  </a:t>
            </a:r>
            <a:r>
              <a:rPr sz="1650" u="none" spc="110" dirty="0">
                <a:solidFill>
                  <a:srgbClr val="000000"/>
                </a:solidFill>
                <a:latin typeface="Tahoma"/>
                <a:cs typeface="Tahoma"/>
              </a:rPr>
              <a:t>addons</a:t>
            </a:r>
            <a:r>
              <a:rPr sz="1650" u="none" spc="-5" dirty="0">
                <a:solidFill>
                  <a:srgbClr val="000000"/>
                </a:solidFill>
                <a:latin typeface="Tahoma"/>
                <a:cs typeface="Tahoma"/>
              </a:rPr>
              <a:t>  </a:t>
            </a:r>
            <a:r>
              <a:rPr sz="1650" u="none" spc="190" dirty="0">
                <a:solidFill>
                  <a:srgbClr val="DD4A67"/>
                </a:solidFill>
                <a:latin typeface="Tahoma"/>
                <a:cs typeface="Tahoma"/>
              </a:rPr>
              <a:t>enable</a:t>
            </a:r>
            <a:r>
              <a:rPr sz="1650" u="none" dirty="0">
                <a:solidFill>
                  <a:srgbClr val="DD4A67"/>
                </a:solidFill>
                <a:latin typeface="Tahoma"/>
                <a:cs typeface="Tahoma"/>
              </a:rPr>
              <a:t>  </a:t>
            </a:r>
            <a:r>
              <a:rPr sz="1650" u="none" spc="245" dirty="0">
                <a:solidFill>
                  <a:srgbClr val="000000"/>
                </a:solidFill>
                <a:latin typeface="Tahoma"/>
                <a:cs typeface="Tahoma"/>
              </a:rPr>
              <a:t>metrics-</a:t>
            </a:r>
            <a:r>
              <a:rPr sz="1650" u="none" spc="240" dirty="0">
                <a:solidFill>
                  <a:srgbClr val="000000"/>
                </a:solidFill>
                <a:latin typeface="Tahoma"/>
                <a:cs typeface="Tahoma"/>
              </a:rPr>
              <a:t>server</a:t>
            </a:r>
            <a:endParaRPr sz="1650" dirty="0">
              <a:latin typeface="Tahoma"/>
              <a:cs typeface="Tahoma"/>
            </a:endParaRPr>
          </a:p>
          <a:p>
            <a:pPr marL="897890" indent="-250825">
              <a:lnSpc>
                <a:spcPts val="1725"/>
              </a:lnSpc>
              <a:buChar char="▪"/>
              <a:tabLst>
                <a:tab pos="897890" algn="l"/>
              </a:tabLst>
            </a:pPr>
            <a:r>
              <a:rPr sz="1650" u="none" spc="185" dirty="0">
                <a:solidFill>
                  <a:srgbClr val="000000"/>
                </a:solidFill>
                <a:latin typeface="Tahoma"/>
                <a:cs typeface="Tahoma"/>
              </a:rPr>
              <a:t>Using</a:t>
            </a:r>
            <a:r>
              <a:rPr sz="1650" u="none" spc="15" dirty="0">
                <a:solidFill>
                  <a:srgbClr val="000000"/>
                </a:solidFill>
                <a:latin typeface="Tahoma"/>
                <a:cs typeface="Tahoma"/>
              </a:rPr>
              <a:t>  </a:t>
            </a:r>
            <a:r>
              <a:rPr sz="1650" u="none" spc="105" dirty="0">
                <a:solidFill>
                  <a:srgbClr val="000000"/>
                </a:solidFill>
                <a:latin typeface="Tahoma"/>
                <a:cs typeface="Tahoma"/>
              </a:rPr>
              <a:t>image</a:t>
            </a:r>
            <a:r>
              <a:rPr sz="1650" u="none" spc="20" dirty="0">
                <a:solidFill>
                  <a:srgbClr val="000000"/>
                </a:solidFill>
                <a:latin typeface="Tahoma"/>
                <a:cs typeface="Tahoma"/>
              </a:rPr>
              <a:t>  </a:t>
            </a:r>
            <a:r>
              <a:rPr sz="1650" u="none" spc="260" dirty="0">
                <a:solidFill>
                  <a:srgbClr val="000000"/>
                </a:solidFill>
                <a:latin typeface="Tahoma"/>
                <a:cs typeface="Tahoma"/>
              </a:rPr>
              <a:t>registry.k8s.io/metrics-</a:t>
            </a:r>
            <a:r>
              <a:rPr sz="1650" u="none" spc="275" dirty="0">
                <a:solidFill>
                  <a:srgbClr val="000000"/>
                </a:solidFill>
                <a:latin typeface="Tahoma"/>
                <a:cs typeface="Tahoma"/>
              </a:rPr>
              <a:t>server/metrics-</a:t>
            </a:r>
            <a:r>
              <a:rPr sz="1650" u="none" spc="270" dirty="0">
                <a:solidFill>
                  <a:srgbClr val="000000"/>
                </a:solidFill>
                <a:latin typeface="Tahoma"/>
                <a:cs typeface="Tahoma"/>
              </a:rPr>
              <a:t>server:v0.6.2</a:t>
            </a:r>
            <a:endParaRPr sz="1650" dirty="0">
              <a:latin typeface="Tahoma"/>
              <a:cs typeface="Tahoma"/>
            </a:endParaRPr>
          </a:p>
          <a:p>
            <a:pPr marL="142875">
              <a:lnSpc>
                <a:spcPts val="2140"/>
              </a:lnSpc>
              <a:tabLst>
                <a:tab pos="656590" algn="l"/>
              </a:tabLst>
            </a:pPr>
            <a:r>
              <a:rPr sz="1950" u="none" spc="1120" dirty="0">
                <a:solidFill>
                  <a:srgbClr val="000000"/>
                </a:solidFill>
                <a:latin typeface="Cambria"/>
                <a:cs typeface="Cambria"/>
              </a:rPr>
              <a:t>🌟</a:t>
            </a:r>
            <a:r>
              <a:rPr sz="1950" u="none" dirty="0">
                <a:solidFill>
                  <a:srgbClr val="000000"/>
                </a:solidFill>
                <a:latin typeface="Cambria"/>
                <a:cs typeface="Cambria"/>
              </a:rPr>
              <a:t>	</a:t>
            </a:r>
            <a:r>
              <a:rPr sz="1650" u="none" spc="70" dirty="0">
                <a:solidFill>
                  <a:srgbClr val="000000"/>
                </a:solidFill>
                <a:latin typeface="Tahoma"/>
                <a:cs typeface="Tahoma"/>
              </a:rPr>
              <a:t>The</a:t>
            </a:r>
            <a:r>
              <a:rPr sz="1650" u="none" spc="480" dirty="0">
                <a:solidFill>
                  <a:srgbClr val="000000"/>
                </a:solidFill>
                <a:latin typeface="Tahoma"/>
                <a:cs typeface="Tahoma"/>
              </a:rPr>
              <a:t> </a:t>
            </a:r>
            <a:r>
              <a:rPr sz="1650" u="none" spc="295" dirty="0">
                <a:solidFill>
                  <a:srgbClr val="000000"/>
                </a:solidFill>
                <a:latin typeface="Tahoma"/>
                <a:cs typeface="Tahoma"/>
              </a:rPr>
              <a:t>'metrics-server'</a:t>
            </a:r>
            <a:r>
              <a:rPr sz="1650" u="none" spc="484" dirty="0">
                <a:solidFill>
                  <a:srgbClr val="000000"/>
                </a:solidFill>
                <a:latin typeface="Tahoma"/>
                <a:cs typeface="Tahoma"/>
              </a:rPr>
              <a:t> </a:t>
            </a:r>
            <a:r>
              <a:rPr sz="1650" u="none" spc="90" dirty="0">
                <a:solidFill>
                  <a:srgbClr val="000000"/>
                </a:solidFill>
                <a:latin typeface="Tahoma"/>
                <a:cs typeface="Tahoma"/>
              </a:rPr>
              <a:t>addon</a:t>
            </a:r>
            <a:r>
              <a:rPr sz="1650" u="none" spc="484" dirty="0">
                <a:solidFill>
                  <a:srgbClr val="000000"/>
                </a:solidFill>
                <a:latin typeface="Tahoma"/>
                <a:cs typeface="Tahoma"/>
              </a:rPr>
              <a:t> </a:t>
            </a:r>
            <a:r>
              <a:rPr sz="1650" u="none" spc="430" dirty="0">
                <a:solidFill>
                  <a:srgbClr val="000000"/>
                </a:solidFill>
                <a:latin typeface="Tahoma"/>
                <a:cs typeface="Tahoma"/>
              </a:rPr>
              <a:t>is</a:t>
            </a:r>
            <a:r>
              <a:rPr sz="1650" u="none" spc="484" dirty="0">
                <a:solidFill>
                  <a:srgbClr val="000000"/>
                </a:solidFill>
                <a:latin typeface="Tahoma"/>
                <a:cs typeface="Tahoma"/>
              </a:rPr>
              <a:t> </a:t>
            </a:r>
            <a:r>
              <a:rPr sz="1650" u="none" spc="160" dirty="0">
                <a:solidFill>
                  <a:srgbClr val="000000"/>
                </a:solidFill>
                <a:latin typeface="Tahoma"/>
                <a:cs typeface="Tahoma"/>
              </a:rPr>
              <a:t>enabled</a:t>
            </a:r>
            <a:endParaRPr sz="1650" dirty="0">
              <a:latin typeface="Tahoma"/>
              <a:cs typeface="Tahom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35" dirty="0"/>
              <a:t>D</a:t>
            </a:r>
            <a:r>
              <a:rPr spc="-40" dirty="0"/>
              <a:t>E</a:t>
            </a:r>
            <a:r>
              <a:rPr spc="-245" dirty="0"/>
              <a:t>F</a:t>
            </a:r>
            <a:r>
              <a:rPr spc="-50" dirty="0"/>
              <a:t>A</a:t>
            </a:r>
            <a:r>
              <a:rPr spc="-35" dirty="0"/>
              <a:t>U</a:t>
            </a:r>
            <a:r>
              <a:rPr spc="-530" dirty="0"/>
              <a:t>L</a:t>
            </a:r>
            <a:r>
              <a:rPr spc="-30" dirty="0"/>
              <a:t>T</a:t>
            </a:r>
            <a:r>
              <a:rPr spc="-80" dirty="0"/>
              <a:t> </a:t>
            </a:r>
            <a:r>
              <a:rPr spc="-10" dirty="0"/>
              <a:t>ADDONS</a:t>
            </a:r>
          </a:p>
        </p:txBody>
      </p:sp>
      <p:sp>
        <p:nvSpPr>
          <p:cNvPr id="8" name="object 8"/>
          <p:cNvSpPr txBox="1"/>
          <p:nvPr/>
        </p:nvSpPr>
        <p:spPr>
          <a:xfrm>
            <a:off x="949325" y="1625600"/>
            <a:ext cx="10370820" cy="991235"/>
          </a:xfrm>
          <a:prstGeom prst="rect">
            <a:avLst/>
          </a:prstGeom>
        </p:spPr>
        <p:txBody>
          <a:bodyPr vert="horz" wrap="square" lIns="0" tIns="12700" rIns="0" bIns="0" rtlCol="0">
            <a:spAutoFit/>
          </a:bodyPr>
          <a:lstStyle/>
          <a:p>
            <a:pPr marL="264795">
              <a:lnSpc>
                <a:spcPts val="1925"/>
              </a:lnSpc>
              <a:spcBef>
                <a:spcPts val="100"/>
              </a:spcBef>
            </a:pPr>
            <a:r>
              <a:rPr sz="1650" spc="160" dirty="0">
                <a:latin typeface="Tahoma"/>
                <a:cs typeface="Tahoma"/>
              </a:rPr>
              <a:t>minikube</a:t>
            </a:r>
            <a:r>
              <a:rPr sz="1650" spc="490" dirty="0">
                <a:latin typeface="Tahoma"/>
                <a:cs typeface="Tahoma"/>
              </a:rPr>
              <a:t> </a:t>
            </a:r>
            <a:r>
              <a:rPr sz="1650" spc="110" dirty="0">
                <a:latin typeface="Tahoma"/>
                <a:cs typeface="Tahoma"/>
              </a:rPr>
              <a:t>addons</a:t>
            </a:r>
            <a:r>
              <a:rPr sz="1650" spc="500" dirty="0">
                <a:latin typeface="Tahoma"/>
                <a:cs typeface="Tahoma"/>
              </a:rPr>
              <a:t> </a:t>
            </a:r>
            <a:r>
              <a:rPr sz="1650" spc="459" dirty="0">
                <a:latin typeface="Tahoma"/>
                <a:cs typeface="Tahoma"/>
              </a:rPr>
              <a:t>list</a:t>
            </a:r>
            <a:endParaRPr sz="1650" dirty="0">
              <a:latin typeface="Tahoma"/>
              <a:cs typeface="Tahoma"/>
            </a:endParaRPr>
          </a:p>
          <a:p>
            <a:pPr marL="12700">
              <a:lnSpc>
                <a:spcPts val="1875"/>
              </a:lnSpc>
            </a:pP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55" dirty="0">
                <a:latin typeface="Tahoma"/>
                <a:cs typeface="Tahoma"/>
              </a:rPr>
              <a:t>|</a:t>
            </a:r>
            <a:endParaRPr sz="1650" dirty="0">
              <a:latin typeface="Tahoma"/>
              <a:cs typeface="Tahoma"/>
            </a:endParaRPr>
          </a:p>
          <a:p>
            <a:pPr marL="12700">
              <a:lnSpc>
                <a:spcPts val="1875"/>
              </a:lnSpc>
              <a:tabLst>
                <a:tab pos="1273810" algn="l"/>
                <a:tab pos="3797300" algn="l"/>
                <a:tab pos="5184775" algn="l"/>
                <a:tab pos="5689600" algn="l"/>
                <a:tab pos="6824980" algn="l"/>
                <a:tab pos="7833995" algn="l"/>
                <a:tab pos="10231120" algn="l"/>
              </a:tabLst>
            </a:pPr>
            <a:r>
              <a:rPr sz="1650" spc="310" dirty="0">
                <a:latin typeface="Tahoma"/>
                <a:cs typeface="Tahoma"/>
              </a:rPr>
              <a:t>|</a:t>
            </a:r>
            <a:r>
              <a:rPr sz="1650" dirty="0">
                <a:latin typeface="Tahoma"/>
                <a:cs typeface="Tahoma"/>
              </a:rPr>
              <a:t>	</a:t>
            </a:r>
            <a:r>
              <a:rPr sz="1650" spc="-50" dirty="0">
                <a:latin typeface="Tahoma"/>
                <a:cs typeface="Tahoma"/>
              </a:rPr>
              <a:t>ADDON</a:t>
            </a:r>
            <a:r>
              <a:rPr sz="1650" spc="170" dirty="0">
                <a:latin typeface="Tahoma"/>
                <a:cs typeface="Tahoma"/>
              </a:rPr>
              <a:t> </a:t>
            </a:r>
            <a:r>
              <a:rPr sz="1650" spc="-20" dirty="0">
                <a:latin typeface="Tahoma"/>
                <a:cs typeface="Tahoma"/>
              </a:rPr>
              <a:t>NAME</a:t>
            </a:r>
            <a:r>
              <a:rPr sz="1650" dirty="0">
                <a:latin typeface="Tahoma"/>
                <a:cs typeface="Tahoma"/>
              </a:rPr>
              <a:t>	</a:t>
            </a:r>
            <a:r>
              <a:rPr sz="1650" spc="360" dirty="0">
                <a:latin typeface="Tahoma"/>
                <a:cs typeface="Tahoma"/>
              </a:rPr>
              <a:t>|</a:t>
            </a:r>
            <a:r>
              <a:rPr sz="1650" spc="470" dirty="0">
                <a:latin typeface="Tahoma"/>
                <a:cs typeface="Tahoma"/>
              </a:rPr>
              <a:t> </a:t>
            </a:r>
            <a:r>
              <a:rPr sz="1650" spc="70" dirty="0">
                <a:latin typeface="Tahoma"/>
                <a:cs typeface="Tahoma"/>
              </a:rPr>
              <a:t>PROFILE</a:t>
            </a:r>
            <a:r>
              <a:rPr sz="1650" dirty="0">
                <a:latin typeface="Tahoma"/>
                <a:cs typeface="Tahoma"/>
              </a:rPr>
              <a:t>	</a:t>
            </a:r>
            <a:r>
              <a:rPr sz="1650" spc="310" dirty="0">
                <a:latin typeface="Tahoma"/>
                <a:cs typeface="Tahoma"/>
              </a:rPr>
              <a:t>|</a:t>
            </a:r>
            <a:r>
              <a:rPr sz="1650" dirty="0">
                <a:latin typeface="Tahoma"/>
                <a:cs typeface="Tahoma"/>
              </a:rPr>
              <a:t>	</a:t>
            </a:r>
            <a:r>
              <a:rPr sz="1650" spc="-10" dirty="0">
                <a:latin typeface="Tahoma"/>
                <a:cs typeface="Tahoma"/>
              </a:rPr>
              <a:t>STATUS</a:t>
            </a:r>
            <a:r>
              <a:rPr sz="1650" dirty="0">
                <a:latin typeface="Tahoma"/>
                <a:cs typeface="Tahoma"/>
              </a:rPr>
              <a:t>	</a:t>
            </a:r>
            <a:r>
              <a:rPr sz="1650" spc="310" dirty="0">
                <a:latin typeface="Tahoma"/>
                <a:cs typeface="Tahoma"/>
              </a:rPr>
              <a:t>|</a:t>
            </a:r>
            <a:r>
              <a:rPr sz="1650" dirty="0">
                <a:latin typeface="Tahoma"/>
                <a:cs typeface="Tahoma"/>
              </a:rPr>
              <a:t>	</a:t>
            </a:r>
            <a:r>
              <a:rPr sz="1650" spc="-10" dirty="0">
                <a:latin typeface="Tahoma"/>
                <a:cs typeface="Tahoma"/>
              </a:rPr>
              <a:t>MAINTAINER</a:t>
            </a:r>
            <a:r>
              <a:rPr sz="1650" dirty="0">
                <a:latin typeface="Tahoma"/>
                <a:cs typeface="Tahoma"/>
              </a:rPr>
              <a:t>	</a:t>
            </a:r>
            <a:r>
              <a:rPr sz="1650" spc="310" dirty="0">
                <a:latin typeface="Tahoma"/>
                <a:cs typeface="Tahoma"/>
              </a:rPr>
              <a:t>|</a:t>
            </a:r>
            <a:endParaRPr sz="1650" dirty="0">
              <a:latin typeface="Tahoma"/>
              <a:cs typeface="Tahoma"/>
            </a:endParaRPr>
          </a:p>
          <a:p>
            <a:pPr marL="12700">
              <a:lnSpc>
                <a:spcPts val="1930"/>
              </a:lnSpc>
            </a:pP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95" dirty="0">
                <a:latin typeface="Tahoma"/>
                <a:cs typeface="Tahoma"/>
              </a:rPr>
              <a:t>|-</a:t>
            </a:r>
            <a:r>
              <a:rPr sz="1650" spc="390" dirty="0">
                <a:latin typeface="Tahoma"/>
                <a:cs typeface="Tahoma"/>
              </a:rPr>
              <a:t>-------------------------</a:t>
            </a:r>
            <a:r>
              <a:rPr sz="1650" spc="355" dirty="0">
                <a:latin typeface="Tahoma"/>
                <a:cs typeface="Tahoma"/>
              </a:rPr>
              <a:t>|</a:t>
            </a:r>
            <a:endParaRPr sz="1650" dirty="0">
              <a:latin typeface="Tahoma"/>
              <a:cs typeface="Tahoma"/>
            </a:endParaRPr>
          </a:p>
        </p:txBody>
      </p:sp>
      <p:graphicFrame>
        <p:nvGraphicFramePr>
          <p:cNvPr id="9" name="object 9"/>
          <p:cNvGraphicFramePr>
            <a:graphicFrameLocks noGrp="1"/>
          </p:cNvGraphicFramePr>
          <p:nvPr>
            <p:extLst>
              <p:ext uri="{D42A27DB-BD31-4B8C-83A1-F6EECF244321}">
                <p14:modId xmlns:p14="http://schemas.microsoft.com/office/powerpoint/2010/main" val="1171935926"/>
              </p:ext>
            </p:extLst>
          </p:nvPr>
        </p:nvGraphicFramePr>
        <p:xfrm>
          <a:off x="930275" y="2605840"/>
          <a:ext cx="10415901" cy="4244592"/>
        </p:xfrm>
        <a:graphic>
          <a:graphicData uri="http://schemas.openxmlformats.org/drawingml/2006/table">
            <a:tbl>
              <a:tblPr firstRow="1" bandRow="1">
                <a:tableStyleId>{2D5ABB26-0587-4C30-8999-92F81FD0307C}</a:tableStyleId>
              </a:tblPr>
              <a:tblGrid>
                <a:gridCol w="220979">
                  <a:extLst>
                    <a:ext uri="{9D8B030D-6E8A-4147-A177-3AD203B41FA5}">
                      <a16:colId xmlns:a16="http://schemas.microsoft.com/office/drawing/2014/main" val="20000"/>
                    </a:ext>
                  </a:extLst>
                </a:gridCol>
                <a:gridCol w="3532504">
                  <a:extLst>
                    <a:ext uri="{9D8B030D-6E8A-4147-A177-3AD203B41FA5}">
                      <a16:colId xmlns:a16="http://schemas.microsoft.com/office/drawing/2014/main" val="20001"/>
                    </a:ext>
                  </a:extLst>
                </a:gridCol>
                <a:gridCol w="252095">
                  <a:extLst>
                    <a:ext uri="{9D8B030D-6E8A-4147-A177-3AD203B41FA5}">
                      <a16:colId xmlns:a16="http://schemas.microsoft.com/office/drawing/2014/main" val="20002"/>
                    </a:ext>
                  </a:extLst>
                </a:gridCol>
                <a:gridCol w="1135379">
                  <a:extLst>
                    <a:ext uri="{9D8B030D-6E8A-4147-A177-3AD203B41FA5}">
                      <a16:colId xmlns:a16="http://schemas.microsoft.com/office/drawing/2014/main" val="20003"/>
                    </a:ext>
                  </a:extLst>
                </a:gridCol>
                <a:gridCol w="252095">
                  <a:extLst>
                    <a:ext uri="{9D8B030D-6E8A-4147-A177-3AD203B41FA5}">
                      <a16:colId xmlns:a16="http://schemas.microsoft.com/office/drawing/2014/main" val="20004"/>
                    </a:ext>
                  </a:extLst>
                </a:gridCol>
                <a:gridCol w="1391920">
                  <a:extLst>
                    <a:ext uri="{9D8B030D-6E8A-4147-A177-3AD203B41FA5}">
                      <a16:colId xmlns:a16="http://schemas.microsoft.com/office/drawing/2014/main" val="20005"/>
                    </a:ext>
                  </a:extLst>
                </a:gridCol>
                <a:gridCol w="252095">
                  <a:extLst>
                    <a:ext uri="{9D8B030D-6E8A-4147-A177-3AD203B41FA5}">
                      <a16:colId xmlns:a16="http://schemas.microsoft.com/office/drawing/2014/main" val="20006"/>
                    </a:ext>
                  </a:extLst>
                </a:gridCol>
                <a:gridCol w="3148964">
                  <a:extLst>
                    <a:ext uri="{9D8B030D-6E8A-4147-A177-3AD203B41FA5}">
                      <a16:colId xmlns:a16="http://schemas.microsoft.com/office/drawing/2014/main" val="20007"/>
                    </a:ext>
                  </a:extLst>
                </a:gridCol>
                <a:gridCol w="229870">
                  <a:extLst>
                    <a:ext uri="{9D8B030D-6E8A-4147-A177-3AD203B41FA5}">
                      <a16:colId xmlns:a16="http://schemas.microsoft.com/office/drawing/2014/main" val="20008"/>
                    </a:ext>
                  </a:extLst>
                </a:gridCol>
              </a:tblGrid>
              <a:tr h="240665">
                <a:tc>
                  <a:txBody>
                    <a:bodyPr/>
                    <a:lstStyle/>
                    <a:p>
                      <a:pPr marR="23495"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800"/>
                        </a:lnSpc>
                      </a:pPr>
                      <a:r>
                        <a:rPr sz="1650" spc="100" dirty="0">
                          <a:latin typeface="Tahoma"/>
                          <a:cs typeface="Tahoma"/>
                        </a:rPr>
                        <a:t>ambassador</a:t>
                      </a:r>
                      <a:endParaRPr sz="1650">
                        <a:latin typeface="Tahoma"/>
                        <a:cs typeface="Tahoma"/>
                      </a:endParaRPr>
                    </a:p>
                  </a:txBody>
                  <a:tcPr marL="0" marR="0" marT="0" marB="0"/>
                </a:tc>
                <a:tc>
                  <a:txBody>
                    <a:bodyPr/>
                    <a:lstStyle/>
                    <a:p>
                      <a:pPr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algn="ctr">
                        <a:lnSpc>
                          <a:spcPts val="1800"/>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800"/>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800"/>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130" dirty="0">
                          <a:latin typeface="Tahoma"/>
                          <a:cs typeface="Tahoma"/>
                        </a:rPr>
                        <a:t>(Ambassador)</a:t>
                      </a:r>
                      <a:endParaRPr sz="1650">
                        <a:latin typeface="Tahoma"/>
                        <a:cs typeface="Tahoma"/>
                      </a:endParaRPr>
                    </a:p>
                  </a:txBody>
                  <a:tcPr marL="0" marR="0" marT="0" marB="0"/>
                </a:tc>
                <a:tc>
                  <a:txBody>
                    <a:bodyPr/>
                    <a:lstStyle/>
                    <a:p>
                      <a:pPr marL="21590" algn="ctr">
                        <a:lnSpc>
                          <a:spcPts val="1800"/>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0"/>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165" dirty="0">
                          <a:latin typeface="Tahoma"/>
                          <a:cs typeface="Tahoma"/>
                        </a:rPr>
                        <a:t>auto-</a:t>
                      </a:r>
                      <a:r>
                        <a:rPr sz="1650" spc="175" dirty="0">
                          <a:latin typeface="Tahoma"/>
                          <a:cs typeface="Tahoma"/>
                        </a:rPr>
                        <a:t>pause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40" dirty="0">
                          <a:latin typeface="Tahoma"/>
                          <a:cs typeface="Tahoma"/>
                        </a:rPr>
                        <a:t>Google</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1"/>
                  </a:ext>
                </a:extLst>
              </a:tr>
              <a:tr h="236854">
                <a:tc>
                  <a:txBody>
                    <a:bodyPr/>
                    <a:lstStyle/>
                    <a:p>
                      <a:pPr marR="23495"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130" dirty="0">
                          <a:latin typeface="Tahoma"/>
                          <a:cs typeface="Tahoma"/>
                        </a:rPr>
                        <a:t>dashboard</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algn="ctr">
                        <a:lnSpc>
                          <a:spcPts val="1764"/>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64"/>
                        </a:lnSpc>
                      </a:pPr>
                      <a:r>
                        <a:rPr sz="1650" spc="150" dirty="0">
                          <a:latin typeface="Tahoma"/>
                          <a:cs typeface="Tahoma"/>
                        </a:rPr>
                        <a:t>Kubernetes</a:t>
                      </a:r>
                      <a:endParaRPr sz="1650">
                        <a:latin typeface="Tahoma"/>
                        <a:cs typeface="Tahoma"/>
                      </a:endParaRPr>
                    </a:p>
                  </a:txBody>
                  <a:tcPr marL="0" marR="0" marT="0" marB="0"/>
                </a:tc>
                <a:tc>
                  <a:txBody>
                    <a:bodyPr/>
                    <a:lstStyle/>
                    <a:p>
                      <a:pPr marL="21590" algn="ctr">
                        <a:lnSpc>
                          <a:spcPts val="1764"/>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2"/>
                  </a:ext>
                </a:extLst>
              </a:tr>
              <a:tr h="240029">
                <a:tc>
                  <a:txBody>
                    <a:bodyPr/>
                    <a:lstStyle/>
                    <a:p>
                      <a:pPr marR="23495"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95"/>
                        </a:lnSpc>
                      </a:pPr>
                      <a:r>
                        <a:rPr sz="1650" spc="250" dirty="0">
                          <a:latin typeface="Tahoma"/>
                          <a:cs typeface="Tahoma"/>
                        </a:rPr>
                        <a:t>default-</a:t>
                      </a:r>
                      <a:r>
                        <a:rPr sz="1650" spc="254" dirty="0">
                          <a:latin typeface="Tahoma"/>
                          <a:cs typeface="Tahoma"/>
                        </a:rPr>
                        <a:t>storageclass</a:t>
                      </a:r>
                      <a:endParaRPr sz="1650">
                        <a:latin typeface="Tahoma"/>
                        <a:cs typeface="Tahoma"/>
                      </a:endParaRPr>
                    </a:p>
                  </a:txBody>
                  <a:tcPr marL="0" marR="0" marT="0" marB="0"/>
                </a:tc>
                <a:tc>
                  <a:txBody>
                    <a:bodyPr/>
                    <a:lstStyle/>
                    <a:p>
                      <a:pPr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9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95"/>
                        </a:lnSpc>
                      </a:pPr>
                      <a:r>
                        <a:rPr sz="1650" spc="170" dirty="0">
                          <a:latin typeface="Tahoma"/>
                          <a:cs typeface="Tahoma"/>
                        </a:rPr>
                        <a:t>enabled</a:t>
                      </a:r>
                      <a:r>
                        <a:rPr sz="1650" spc="475" dirty="0">
                          <a:latin typeface="Tahoma"/>
                          <a:cs typeface="Tahoma"/>
                        </a:rPr>
                        <a:t> </a:t>
                      </a:r>
                      <a:r>
                        <a:rPr sz="1950" spc="45" dirty="0">
                          <a:latin typeface="MingLiU_HKSCS-ExtB"/>
                          <a:cs typeface="MingLiU_HKSCS-ExtB"/>
                        </a:rPr>
                        <a:t>✅</a:t>
                      </a:r>
                      <a:endParaRPr sz="1950">
                        <a:latin typeface="MingLiU_HKSCS-ExtB"/>
                        <a:cs typeface="MingLiU_HKSCS-ExtB"/>
                      </a:endParaRPr>
                    </a:p>
                  </a:txBody>
                  <a:tcPr marL="0" marR="0" marT="0" marB="0"/>
                </a:tc>
                <a:tc>
                  <a:txBody>
                    <a:bodyPr/>
                    <a:lstStyle/>
                    <a:p>
                      <a:pPr marL="8890"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7310">
                        <a:lnSpc>
                          <a:spcPts val="1795"/>
                        </a:lnSpc>
                      </a:pPr>
                      <a:r>
                        <a:rPr sz="1650" spc="150" dirty="0">
                          <a:latin typeface="Tahoma"/>
                          <a:cs typeface="Tahoma"/>
                        </a:rPr>
                        <a:t>Kubernetes</a:t>
                      </a:r>
                      <a:endParaRPr sz="1650">
                        <a:latin typeface="Tahoma"/>
                        <a:cs typeface="Tahoma"/>
                      </a:endParaRPr>
                    </a:p>
                  </a:txBody>
                  <a:tcPr marL="0" marR="0" marT="0" marB="0"/>
                </a:tc>
                <a:tc>
                  <a:txBody>
                    <a:bodyPr/>
                    <a:lstStyle/>
                    <a:p>
                      <a:pPr marL="40005" algn="ctr">
                        <a:lnSpc>
                          <a:spcPts val="179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3"/>
                  </a:ext>
                </a:extLst>
              </a:tr>
              <a:tr h="236220">
                <a:tc>
                  <a:txBody>
                    <a:bodyPr/>
                    <a:lstStyle/>
                    <a:p>
                      <a:pPr marR="23495"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25" dirty="0">
                          <a:latin typeface="Tahoma"/>
                          <a:cs typeface="Tahoma"/>
                        </a:rPr>
                        <a:t>efk</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algn="ctr">
                        <a:lnSpc>
                          <a:spcPts val="1764"/>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64"/>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325" dirty="0">
                          <a:latin typeface="Tahoma"/>
                          <a:cs typeface="Tahoma"/>
                        </a:rPr>
                        <a:t>(Elastic)</a:t>
                      </a:r>
                      <a:endParaRPr sz="1650">
                        <a:latin typeface="Tahoma"/>
                        <a:cs typeface="Tahoma"/>
                      </a:endParaRPr>
                    </a:p>
                  </a:txBody>
                  <a:tcPr marL="0" marR="0" marT="0" marB="0"/>
                </a:tc>
                <a:tc>
                  <a:txBody>
                    <a:bodyPr/>
                    <a:lstStyle/>
                    <a:p>
                      <a:pPr marL="21590" algn="ctr">
                        <a:lnSpc>
                          <a:spcPts val="1764"/>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4"/>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54" dirty="0">
                          <a:latin typeface="Tahoma"/>
                          <a:cs typeface="Tahoma"/>
                        </a:rPr>
                        <a:t>gvisor</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40" dirty="0">
                          <a:latin typeface="Tahoma"/>
                          <a:cs typeface="Tahoma"/>
                        </a:rPr>
                        <a:t>Google</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5"/>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45" dirty="0">
                          <a:latin typeface="Tahoma"/>
                          <a:cs typeface="Tahoma"/>
                        </a:rPr>
                        <a:t>ingress</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50" dirty="0">
                          <a:latin typeface="Tahoma"/>
                          <a:cs typeface="Tahoma"/>
                        </a:rPr>
                        <a:t>Kubernetes</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6"/>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395" dirty="0">
                          <a:latin typeface="Tahoma"/>
                          <a:cs typeface="Tahoma"/>
                        </a:rPr>
                        <a:t>istio</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345" dirty="0">
                          <a:latin typeface="Tahoma"/>
                          <a:cs typeface="Tahoma"/>
                        </a:rPr>
                        <a:t>(Istio)</a:t>
                      </a:r>
                      <a:endParaRPr sz="1650" dirty="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7"/>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75" dirty="0">
                          <a:latin typeface="Tahoma"/>
                          <a:cs typeface="Tahoma"/>
                        </a:rPr>
                        <a:t>kong</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85" dirty="0">
                          <a:latin typeface="Tahoma"/>
                          <a:cs typeface="Tahoma"/>
                        </a:rPr>
                        <a:t>3rd</a:t>
                      </a:r>
                      <a:r>
                        <a:rPr sz="1650" spc="470" dirty="0">
                          <a:latin typeface="Tahoma"/>
                          <a:cs typeface="Tahoma"/>
                        </a:rPr>
                        <a:t> </a:t>
                      </a:r>
                      <a:r>
                        <a:rPr sz="1650" spc="240" dirty="0">
                          <a:latin typeface="Tahoma"/>
                          <a:cs typeface="Tahoma"/>
                        </a:rPr>
                        <a:t>party</a:t>
                      </a:r>
                      <a:r>
                        <a:rPr sz="1650" spc="475" dirty="0">
                          <a:latin typeface="Tahoma"/>
                          <a:cs typeface="Tahoma"/>
                        </a:rPr>
                        <a:t> </a:t>
                      </a:r>
                      <a:r>
                        <a:rPr sz="1650" spc="120" dirty="0">
                          <a:latin typeface="Tahoma"/>
                          <a:cs typeface="Tahoma"/>
                        </a:rPr>
                        <a:t>(Kong</a:t>
                      </a:r>
                      <a:r>
                        <a:rPr sz="1650" spc="470" dirty="0">
                          <a:latin typeface="Tahoma"/>
                          <a:cs typeface="Tahoma"/>
                        </a:rPr>
                        <a:t> </a:t>
                      </a:r>
                      <a:r>
                        <a:rPr sz="1650" spc="-25" dirty="0">
                          <a:latin typeface="Tahoma"/>
                          <a:cs typeface="Tahoma"/>
                        </a:rPr>
                        <a:t>HQ)</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8"/>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15" dirty="0">
                          <a:latin typeface="Tahoma"/>
                          <a:cs typeface="Tahoma"/>
                        </a:rPr>
                        <a:t>metallb</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200" dirty="0">
                          <a:latin typeface="Tahoma"/>
                          <a:cs typeface="Tahoma"/>
                        </a:rPr>
                        <a:t>(MetalLB)</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09"/>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45" dirty="0">
                          <a:latin typeface="Tahoma"/>
                          <a:cs typeface="Tahoma"/>
                        </a:rPr>
                        <a:t>metrics-</a:t>
                      </a:r>
                      <a:r>
                        <a:rPr sz="1650" spc="240" dirty="0">
                          <a:latin typeface="Tahoma"/>
                          <a:cs typeface="Tahoma"/>
                        </a:rPr>
                        <a:t>server</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50" dirty="0">
                          <a:latin typeface="Tahoma"/>
                          <a:cs typeface="Tahoma"/>
                        </a:rPr>
                        <a:t>Kubernetes</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10"/>
                  </a:ext>
                </a:extLst>
              </a:tr>
              <a:tr h="237490">
                <a:tc>
                  <a:txBody>
                    <a:bodyPr/>
                    <a:lstStyle/>
                    <a:p>
                      <a:pPr marR="23495"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45" dirty="0">
                          <a:latin typeface="Tahoma"/>
                          <a:cs typeface="Tahoma"/>
                        </a:rPr>
                        <a:t>portainer</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7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75"/>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75"/>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290" dirty="0">
                          <a:latin typeface="Tahoma"/>
                          <a:cs typeface="Tahoma"/>
                        </a:rPr>
                        <a:t>(Portainer.io)</a:t>
                      </a:r>
                      <a:endParaRPr sz="1650">
                        <a:latin typeface="Tahoma"/>
                        <a:cs typeface="Tahoma"/>
                      </a:endParaRPr>
                    </a:p>
                  </a:txBody>
                  <a:tcPr marL="0" marR="0" marT="0" marB="0"/>
                </a:tc>
                <a:tc>
                  <a:txBody>
                    <a:bodyPr/>
                    <a:lstStyle/>
                    <a:p>
                      <a:pPr marL="21590" algn="ctr">
                        <a:lnSpc>
                          <a:spcPts val="177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11"/>
                  </a:ext>
                </a:extLst>
              </a:tr>
              <a:tr h="236854">
                <a:tc>
                  <a:txBody>
                    <a:bodyPr/>
                    <a:lstStyle/>
                    <a:p>
                      <a:pPr marR="23495"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95" dirty="0">
                          <a:latin typeface="Tahoma"/>
                          <a:cs typeface="Tahoma"/>
                        </a:rPr>
                        <a:t>registry</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algn="ctr">
                        <a:lnSpc>
                          <a:spcPts val="1764"/>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64"/>
                        </a:lnSpc>
                      </a:pPr>
                      <a:r>
                        <a:rPr sz="1650" spc="140" dirty="0">
                          <a:latin typeface="Tahoma"/>
                          <a:cs typeface="Tahoma"/>
                        </a:rPr>
                        <a:t>Google</a:t>
                      </a:r>
                      <a:endParaRPr sz="1650">
                        <a:latin typeface="Tahoma"/>
                        <a:cs typeface="Tahoma"/>
                      </a:endParaRPr>
                    </a:p>
                  </a:txBody>
                  <a:tcPr marL="0" marR="0" marT="0" marB="0"/>
                </a:tc>
                <a:tc>
                  <a:txBody>
                    <a:bodyPr/>
                    <a:lstStyle/>
                    <a:p>
                      <a:pPr marL="21590" algn="ctr">
                        <a:lnSpc>
                          <a:spcPts val="1764"/>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12"/>
                  </a:ext>
                </a:extLst>
              </a:tr>
              <a:tr h="240029">
                <a:tc>
                  <a:txBody>
                    <a:bodyPr/>
                    <a:lstStyle/>
                    <a:p>
                      <a:pPr marR="23495"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95"/>
                        </a:lnSpc>
                      </a:pPr>
                      <a:r>
                        <a:rPr sz="1650" spc="254" dirty="0">
                          <a:latin typeface="Tahoma"/>
                          <a:cs typeface="Tahoma"/>
                        </a:rPr>
                        <a:t>storage-</a:t>
                      </a:r>
                      <a:r>
                        <a:rPr sz="1650" spc="235" dirty="0">
                          <a:latin typeface="Tahoma"/>
                          <a:cs typeface="Tahoma"/>
                        </a:rPr>
                        <a:t>provisioner</a:t>
                      </a:r>
                      <a:endParaRPr sz="1650">
                        <a:latin typeface="Tahoma"/>
                        <a:cs typeface="Tahoma"/>
                      </a:endParaRPr>
                    </a:p>
                  </a:txBody>
                  <a:tcPr marL="0" marR="0" marT="0" marB="0"/>
                </a:tc>
                <a:tc>
                  <a:txBody>
                    <a:bodyPr/>
                    <a:lstStyle/>
                    <a:p>
                      <a:pPr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algn="ctr">
                        <a:lnSpc>
                          <a:spcPts val="1795"/>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95"/>
                        </a:lnSpc>
                      </a:pPr>
                      <a:r>
                        <a:rPr sz="1650" spc="170" dirty="0">
                          <a:latin typeface="Tahoma"/>
                          <a:cs typeface="Tahoma"/>
                        </a:rPr>
                        <a:t>enabled</a:t>
                      </a:r>
                      <a:r>
                        <a:rPr sz="1650" spc="475" dirty="0">
                          <a:latin typeface="Tahoma"/>
                          <a:cs typeface="Tahoma"/>
                        </a:rPr>
                        <a:t> </a:t>
                      </a:r>
                      <a:r>
                        <a:rPr sz="1950" spc="45" dirty="0">
                          <a:latin typeface="MingLiU_HKSCS-ExtB"/>
                          <a:cs typeface="MingLiU_HKSCS-ExtB"/>
                        </a:rPr>
                        <a:t>✅</a:t>
                      </a:r>
                      <a:endParaRPr sz="1950">
                        <a:latin typeface="MingLiU_HKSCS-ExtB"/>
                        <a:cs typeface="MingLiU_HKSCS-ExtB"/>
                      </a:endParaRPr>
                    </a:p>
                  </a:txBody>
                  <a:tcPr marL="0" marR="0" marT="0" marB="0"/>
                </a:tc>
                <a:tc>
                  <a:txBody>
                    <a:bodyPr/>
                    <a:lstStyle/>
                    <a:p>
                      <a:pPr marL="8890" algn="ctr">
                        <a:lnSpc>
                          <a:spcPts val="1795"/>
                        </a:lnSpc>
                      </a:pPr>
                      <a:r>
                        <a:rPr sz="1650" spc="310" dirty="0">
                          <a:latin typeface="Tahoma"/>
                          <a:cs typeface="Tahoma"/>
                        </a:rPr>
                        <a:t>|</a:t>
                      </a:r>
                      <a:endParaRPr sz="1650">
                        <a:latin typeface="Tahoma"/>
                        <a:cs typeface="Tahoma"/>
                      </a:endParaRPr>
                    </a:p>
                  </a:txBody>
                  <a:tcPr marL="0" marR="0" marT="0" marB="0"/>
                </a:tc>
                <a:tc>
                  <a:txBody>
                    <a:bodyPr/>
                    <a:lstStyle/>
                    <a:p>
                      <a:pPr marL="67310">
                        <a:lnSpc>
                          <a:spcPts val="1795"/>
                        </a:lnSpc>
                      </a:pPr>
                      <a:r>
                        <a:rPr sz="1650" spc="140" dirty="0">
                          <a:latin typeface="Tahoma"/>
                          <a:cs typeface="Tahoma"/>
                        </a:rPr>
                        <a:t>Google</a:t>
                      </a:r>
                      <a:endParaRPr sz="1650">
                        <a:latin typeface="Tahoma"/>
                        <a:cs typeface="Tahoma"/>
                      </a:endParaRPr>
                    </a:p>
                  </a:txBody>
                  <a:tcPr marL="0" marR="0" marT="0" marB="0"/>
                </a:tc>
                <a:tc>
                  <a:txBody>
                    <a:bodyPr/>
                    <a:lstStyle/>
                    <a:p>
                      <a:pPr marL="40005" algn="ctr">
                        <a:lnSpc>
                          <a:spcPts val="1795"/>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13"/>
                  </a:ext>
                </a:extLst>
              </a:tr>
              <a:tr h="236220">
                <a:tc>
                  <a:txBody>
                    <a:bodyPr/>
                    <a:lstStyle/>
                    <a:p>
                      <a:pPr marR="23495"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70" dirty="0">
                          <a:latin typeface="Tahoma"/>
                          <a:cs typeface="Tahoma"/>
                        </a:rPr>
                        <a:t>storage-</a:t>
                      </a:r>
                      <a:r>
                        <a:rPr sz="1650" spc="254" dirty="0">
                          <a:latin typeface="Tahoma"/>
                          <a:cs typeface="Tahoma"/>
                        </a:rPr>
                        <a:t>provisioner-</a:t>
                      </a:r>
                      <a:r>
                        <a:rPr sz="1650" spc="245" dirty="0">
                          <a:latin typeface="Tahoma"/>
                          <a:cs typeface="Tahoma"/>
                        </a:rPr>
                        <a:t>gluster</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algn="ctr">
                        <a:lnSpc>
                          <a:spcPts val="1764"/>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764"/>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764"/>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764"/>
                        </a:lnSpc>
                      </a:pPr>
                      <a:r>
                        <a:rPr sz="1650" spc="185" dirty="0">
                          <a:latin typeface="Tahoma"/>
                          <a:cs typeface="Tahoma"/>
                        </a:rPr>
                        <a:t>3rd</a:t>
                      </a:r>
                      <a:r>
                        <a:rPr sz="1650" spc="465" dirty="0">
                          <a:latin typeface="Tahoma"/>
                          <a:cs typeface="Tahoma"/>
                        </a:rPr>
                        <a:t> </a:t>
                      </a:r>
                      <a:r>
                        <a:rPr sz="1650" spc="240" dirty="0">
                          <a:latin typeface="Tahoma"/>
                          <a:cs typeface="Tahoma"/>
                        </a:rPr>
                        <a:t>party</a:t>
                      </a:r>
                      <a:r>
                        <a:rPr sz="1650" spc="470" dirty="0">
                          <a:latin typeface="Tahoma"/>
                          <a:cs typeface="Tahoma"/>
                        </a:rPr>
                        <a:t> </a:t>
                      </a:r>
                      <a:r>
                        <a:rPr sz="1650" spc="265" dirty="0">
                          <a:latin typeface="Tahoma"/>
                          <a:cs typeface="Tahoma"/>
                        </a:rPr>
                        <a:t>(Gluster)</a:t>
                      </a:r>
                      <a:endParaRPr sz="1650">
                        <a:latin typeface="Tahoma"/>
                        <a:cs typeface="Tahoma"/>
                      </a:endParaRPr>
                    </a:p>
                  </a:txBody>
                  <a:tcPr marL="0" marR="0" marT="0" marB="0"/>
                </a:tc>
                <a:tc>
                  <a:txBody>
                    <a:bodyPr/>
                    <a:lstStyle/>
                    <a:p>
                      <a:pPr marL="21590" algn="ctr">
                        <a:lnSpc>
                          <a:spcPts val="1764"/>
                        </a:lnSpc>
                      </a:pPr>
                      <a:r>
                        <a:rPr sz="1650" spc="310" dirty="0">
                          <a:latin typeface="Tahoma"/>
                          <a:cs typeface="Tahoma"/>
                        </a:rPr>
                        <a:t>|</a:t>
                      </a:r>
                      <a:endParaRPr sz="1650">
                        <a:latin typeface="Tahoma"/>
                        <a:cs typeface="Tahoma"/>
                      </a:endParaRPr>
                    </a:p>
                  </a:txBody>
                  <a:tcPr marL="0" marR="0" marT="0" marB="0"/>
                </a:tc>
                <a:extLst>
                  <a:ext uri="{0D108BD9-81ED-4DB2-BD59-A6C34878D82A}">
                    <a16:rowId xmlns:a16="http://schemas.microsoft.com/office/drawing/2014/main" val="10014"/>
                  </a:ext>
                </a:extLst>
              </a:tr>
              <a:tr h="240665">
                <a:tc>
                  <a:txBody>
                    <a:bodyPr/>
                    <a:lstStyle/>
                    <a:p>
                      <a:pPr marR="23495"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800"/>
                        </a:lnSpc>
                      </a:pPr>
                      <a:r>
                        <a:rPr sz="1650" spc="140" dirty="0">
                          <a:latin typeface="Tahoma"/>
                          <a:cs typeface="Tahoma"/>
                        </a:rPr>
                        <a:t>volumesnapshots</a:t>
                      </a:r>
                      <a:endParaRPr sz="1650">
                        <a:latin typeface="Tahoma"/>
                        <a:cs typeface="Tahoma"/>
                      </a:endParaRPr>
                    </a:p>
                  </a:txBody>
                  <a:tcPr marL="0" marR="0" marT="0" marB="0"/>
                </a:tc>
                <a:tc>
                  <a:txBody>
                    <a:bodyPr/>
                    <a:lstStyle/>
                    <a:p>
                      <a:pPr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algn="ctr">
                        <a:lnSpc>
                          <a:spcPts val="1800"/>
                        </a:lnSpc>
                      </a:pPr>
                      <a:r>
                        <a:rPr sz="1650" spc="150" dirty="0">
                          <a:latin typeface="Tahoma"/>
                          <a:cs typeface="Tahoma"/>
                        </a:rPr>
                        <a:t>minikube</a:t>
                      </a:r>
                      <a:endParaRPr sz="1650">
                        <a:latin typeface="Tahoma"/>
                        <a:cs typeface="Tahoma"/>
                      </a:endParaRPr>
                    </a:p>
                  </a:txBody>
                  <a:tcPr marL="0" marR="0" marT="0" marB="0"/>
                </a:tc>
                <a:tc>
                  <a:txBody>
                    <a:bodyPr/>
                    <a:lstStyle/>
                    <a:p>
                      <a:pPr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62865">
                        <a:lnSpc>
                          <a:spcPts val="1800"/>
                        </a:lnSpc>
                      </a:pPr>
                      <a:r>
                        <a:rPr sz="1650" spc="235" dirty="0">
                          <a:latin typeface="Tahoma"/>
                          <a:cs typeface="Tahoma"/>
                        </a:rPr>
                        <a:t>disabled</a:t>
                      </a:r>
                      <a:endParaRPr sz="1650">
                        <a:latin typeface="Tahoma"/>
                        <a:cs typeface="Tahoma"/>
                      </a:endParaRPr>
                    </a:p>
                  </a:txBody>
                  <a:tcPr marL="0" marR="0" marT="0" marB="0"/>
                </a:tc>
                <a:tc>
                  <a:txBody>
                    <a:bodyPr/>
                    <a:lstStyle/>
                    <a:p>
                      <a:pPr marR="1270" algn="ctr">
                        <a:lnSpc>
                          <a:spcPts val="1800"/>
                        </a:lnSpc>
                      </a:pPr>
                      <a:r>
                        <a:rPr sz="1650" spc="310" dirty="0">
                          <a:latin typeface="Tahoma"/>
                          <a:cs typeface="Tahoma"/>
                        </a:rPr>
                        <a:t>|</a:t>
                      </a:r>
                      <a:endParaRPr sz="1650">
                        <a:latin typeface="Tahoma"/>
                        <a:cs typeface="Tahoma"/>
                      </a:endParaRPr>
                    </a:p>
                  </a:txBody>
                  <a:tcPr marL="0" marR="0" marT="0" marB="0"/>
                </a:tc>
                <a:tc>
                  <a:txBody>
                    <a:bodyPr/>
                    <a:lstStyle/>
                    <a:p>
                      <a:pPr marL="58419">
                        <a:lnSpc>
                          <a:spcPts val="1800"/>
                        </a:lnSpc>
                      </a:pPr>
                      <a:r>
                        <a:rPr sz="1650" spc="150" dirty="0">
                          <a:latin typeface="Tahoma"/>
                          <a:cs typeface="Tahoma"/>
                        </a:rPr>
                        <a:t>Kubernetes</a:t>
                      </a:r>
                      <a:endParaRPr sz="1650">
                        <a:latin typeface="Tahoma"/>
                        <a:cs typeface="Tahoma"/>
                      </a:endParaRPr>
                    </a:p>
                  </a:txBody>
                  <a:tcPr marL="0" marR="0" marT="0" marB="0"/>
                </a:tc>
                <a:tc>
                  <a:txBody>
                    <a:bodyPr/>
                    <a:lstStyle/>
                    <a:p>
                      <a:pPr marL="21590" algn="ctr">
                        <a:lnSpc>
                          <a:spcPts val="1800"/>
                        </a:lnSpc>
                      </a:pPr>
                      <a:r>
                        <a:rPr sz="1650" spc="310" dirty="0">
                          <a:latin typeface="Tahoma"/>
                          <a:cs typeface="Tahoma"/>
                        </a:rPr>
                        <a:t>|</a:t>
                      </a:r>
                      <a:endParaRPr sz="1650" dirty="0">
                        <a:latin typeface="Tahoma"/>
                        <a:cs typeface="Tahoma"/>
                      </a:endParaRPr>
                    </a:p>
                  </a:txBody>
                  <a:tcPr marL="0" marR="0" marT="0" marB="0"/>
                </a:tc>
                <a:extLst>
                  <a:ext uri="{0D108BD9-81ED-4DB2-BD59-A6C34878D82A}">
                    <a16:rowId xmlns:a16="http://schemas.microsoft.com/office/drawing/2014/main" val="10015"/>
                  </a:ext>
                </a:extLst>
              </a:tr>
            </a:tbl>
          </a:graphicData>
        </a:graphic>
      </p:graphicFrame>
      <p:sp>
        <p:nvSpPr>
          <p:cNvPr id="10" name="object 10"/>
          <p:cNvSpPr txBox="1"/>
          <p:nvPr/>
        </p:nvSpPr>
        <p:spPr>
          <a:xfrm>
            <a:off x="949325" y="6388099"/>
            <a:ext cx="656590" cy="276860"/>
          </a:xfrm>
          <a:prstGeom prst="rect">
            <a:avLst/>
          </a:prstGeom>
        </p:spPr>
        <p:txBody>
          <a:bodyPr vert="horz" wrap="square" lIns="0" tIns="12700" rIns="0" bIns="0" rtlCol="0">
            <a:spAutoFit/>
          </a:bodyPr>
          <a:lstStyle/>
          <a:p>
            <a:pPr marL="12700">
              <a:lnSpc>
                <a:spcPct val="100000"/>
              </a:lnSpc>
              <a:spcBef>
                <a:spcPts val="100"/>
              </a:spcBef>
            </a:pPr>
            <a:r>
              <a:rPr sz="1650" spc="420" dirty="0">
                <a:latin typeface="Tahoma"/>
                <a:cs typeface="Tahoma"/>
              </a:rPr>
              <a:t>(...)</a:t>
            </a:r>
            <a:endParaRPr sz="1650">
              <a:latin typeface="Tahoma"/>
              <a:cs typeface="Tahom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31840" y="6209584"/>
            <a:ext cx="5303164" cy="496016"/>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6171" y="689923"/>
            <a:ext cx="1841500" cy="354965"/>
          </a:xfrm>
          <a:custGeom>
            <a:avLst/>
            <a:gdLst/>
            <a:ahLst/>
            <a:cxnLst/>
            <a:rect l="l" t="t" r="r" b="b"/>
            <a:pathLst>
              <a:path w="1841500" h="354965">
                <a:moveTo>
                  <a:pt x="62498" y="348301"/>
                </a:moveTo>
                <a:lnTo>
                  <a:pt x="0" y="348301"/>
                </a:lnTo>
                <a:lnTo>
                  <a:pt x="0" y="5859"/>
                </a:lnTo>
                <a:lnTo>
                  <a:pt x="62498" y="5859"/>
                </a:lnTo>
                <a:lnTo>
                  <a:pt x="62498" y="136065"/>
                </a:lnTo>
                <a:lnTo>
                  <a:pt x="139161" y="136065"/>
                </a:lnTo>
                <a:lnTo>
                  <a:pt x="127384" y="148434"/>
                </a:lnTo>
                <a:lnTo>
                  <a:pt x="156620" y="191619"/>
                </a:lnTo>
                <a:lnTo>
                  <a:pt x="85393" y="191619"/>
                </a:lnTo>
                <a:lnTo>
                  <a:pt x="62498" y="216033"/>
                </a:lnTo>
                <a:lnTo>
                  <a:pt x="62498" y="348301"/>
                </a:lnTo>
                <a:close/>
              </a:path>
              <a:path w="1841500" h="354965">
                <a:moveTo>
                  <a:pt x="139161" y="136065"/>
                </a:moveTo>
                <a:lnTo>
                  <a:pt x="62498" y="136065"/>
                </a:lnTo>
                <a:lnTo>
                  <a:pt x="186303" y="5859"/>
                </a:lnTo>
                <a:lnTo>
                  <a:pt x="263124" y="5859"/>
                </a:lnTo>
                <a:lnTo>
                  <a:pt x="139161" y="136065"/>
                </a:lnTo>
                <a:close/>
              </a:path>
              <a:path w="1841500" h="354965">
                <a:moveTo>
                  <a:pt x="262690" y="348301"/>
                </a:moveTo>
                <a:lnTo>
                  <a:pt x="187388" y="348301"/>
                </a:lnTo>
                <a:lnTo>
                  <a:pt x="85393" y="191619"/>
                </a:lnTo>
                <a:lnTo>
                  <a:pt x="156620" y="191619"/>
                </a:lnTo>
                <a:lnTo>
                  <a:pt x="262690" y="348301"/>
                </a:lnTo>
                <a:close/>
              </a:path>
              <a:path w="1841500" h="354965">
                <a:moveTo>
                  <a:pt x="380722" y="354594"/>
                </a:moveTo>
                <a:lnTo>
                  <a:pt x="336344" y="347758"/>
                </a:lnTo>
                <a:lnTo>
                  <a:pt x="300323" y="326817"/>
                </a:lnTo>
                <a:lnTo>
                  <a:pt x="276636" y="288623"/>
                </a:lnTo>
                <a:lnTo>
                  <a:pt x="276557" y="288406"/>
                </a:lnTo>
                <a:lnTo>
                  <a:pt x="270165" y="238473"/>
                </a:lnTo>
                <a:lnTo>
                  <a:pt x="269721" y="214731"/>
                </a:lnTo>
                <a:lnTo>
                  <a:pt x="269721" y="5859"/>
                </a:lnTo>
                <a:lnTo>
                  <a:pt x="332220" y="5859"/>
                </a:lnTo>
                <a:lnTo>
                  <a:pt x="332295" y="245648"/>
                </a:lnTo>
                <a:lnTo>
                  <a:pt x="332492" y="254254"/>
                </a:lnTo>
                <a:lnTo>
                  <a:pt x="336820" y="279291"/>
                </a:lnTo>
                <a:lnTo>
                  <a:pt x="340628" y="286308"/>
                </a:lnTo>
                <a:lnTo>
                  <a:pt x="380722" y="300558"/>
                </a:lnTo>
                <a:lnTo>
                  <a:pt x="480448" y="300558"/>
                </a:lnTo>
                <a:lnTo>
                  <a:pt x="475664" y="309564"/>
                </a:lnTo>
                <a:lnTo>
                  <a:pt x="444306" y="339105"/>
                </a:lnTo>
                <a:lnTo>
                  <a:pt x="404132" y="352885"/>
                </a:lnTo>
                <a:lnTo>
                  <a:pt x="392705" y="354167"/>
                </a:lnTo>
                <a:lnTo>
                  <a:pt x="380722" y="354594"/>
                </a:lnTo>
                <a:close/>
              </a:path>
              <a:path w="1841500" h="354965">
                <a:moveTo>
                  <a:pt x="480448" y="300558"/>
                </a:moveTo>
                <a:lnTo>
                  <a:pt x="380722" y="300558"/>
                </a:lnTo>
                <a:lnTo>
                  <a:pt x="388704" y="300226"/>
                </a:lnTo>
                <a:lnTo>
                  <a:pt x="395940" y="299229"/>
                </a:lnTo>
                <a:lnTo>
                  <a:pt x="424775" y="279291"/>
                </a:lnTo>
                <a:lnTo>
                  <a:pt x="426366" y="276687"/>
                </a:lnTo>
                <a:lnTo>
                  <a:pt x="429441" y="5859"/>
                </a:lnTo>
                <a:lnTo>
                  <a:pt x="491723" y="5859"/>
                </a:lnTo>
                <a:lnTo>
                  <a:pt x="491723" y="214731"/>
                </a:lnTo>
                <a:lnTo>
                  <a:pt x="491307" y="238215"/>
                </a:lnTo>
                <a:lnTo>
                  <a:pt x="485044" y="288406"/>
                </a:lnTo>
                <a:lnTo>
                  <a:pt x="480993" y="299521"/>
                </a:lnTo>
                <a:lnTo>
                  <a:pt x="480448" y="300558"/>
                </a:lnTo>
                <a:close/>
              </a:path>
              <a:path w="1841500" h="354965">
                <a:moveTo>
                  <a:pt x="646538" y="348301"/>
                </a:moveTo>
                <a:lnTo>
                  <a:pt x="541396" y="348301"/>
                </a:lnTo>
                <a:lnTo>
                  <a:pt x="541396" y="5859"/>
                </a:lnTo>
                <a:lnTo>
                  <a:pt x="646538" y="5859"/>
                </a:lnTo>
                <a:lnTo>
                  <a:pt x="671569" y="7351"/>
                </a:lnTo>
                <a:lnTo>
                  <a:pt x="712963" y="19286"/>
                </a:lnTo>
                <a:lnTo>
                  <a:pt x="751788" y="58565"/>
                </a:lnTo>
                <a:lnTo>
                  <a:pt x="752333" y="60328"/>
                </a:lnTo>
                <a:lnTo>
                  <a:pt x="603895" y="60328"/>
                </a:lnTo>
                <a:lnTo>
                  <a:pt x="603895" y="130857"/>
                </a:lnTo>
                <a:lnTo>
                  <a:pt x="750281" y="130857"/>
                </a:lnTo>
                <a:lnTo>
                  <a:pt x="750058" y="131324"/>
                </a:lnTo>
                <a:lnTo>
                  <a:pt x="742890" y="141490"/>
                </a:lnTo>
                <a:lnTo>
                  <a:pt x="733640" y="149865"/>
                </a:lnTo>
                <a:lnTo>
                  <a:pt x="722274" y="155243"/>
                </a:lnTo>
                <a:lnTo>
                  <a:pt x="712787" y="156918"/>
                </a:lnTo>
                <a:lnTo>
                  <a:pt x="690966" y="156918"/>
                </a:lnTo>
                <a:lnTo>
                  <a:pt x="708793" y="157623"/>
                </a:lnTo>
                <a:lnTo>
                  <a:pt x="713610" y="157623"/>
                </a:lnTo>
                <a:lnTo>
                  <a:pt x="725855" y="160451"/>
                </a:lnTo>
                <a:lnTo>
                  <a:pt x="739093" y="167606"/>
                </a:lnTo>
                <a:lnTo>
                  <a:pt x="750269" y="178382"/>
                </a:lnTo>
                <a:lnTo>
                  <a:pt x="754432" y="184892"/>
                </a:lnTo>
                <a:lnTo>
                  <a:pt x="603895" y="184892"/>
                </a:lnTo>
                <a:lnTo>
                  <a:pt x="603895" y="293831"/>
                </a:lnTo>
                <a:lnTo>
                  <a:pt x="761959" y="293831"/>
                </a:lnTo>
                <a:lnTo>
                  <a:pt x="752615" y="309652"/>
                </a:lnTo>
                <a:lnTo>
                  <a:pt x="738659" y="323561"/>
                </a:lnTo>
                <a:lnTo>
                  <a:pt x="720938" y="334385"/>
                </a:lnTo>
                <a:lnTo>
                  <a:pt x="699678" y="342116"/>
                </a:lnTo>
                <a:lnTo>
                  <a:pt x="674878" y="346754"/>
                </a:lnTo>
                <a:lnTo>
                  <a:pt x="646538" y="348301"/>
                </a:lnTo>
                <a:close/>
              </a:path>
              <a:path w="1841500" h="354965">
                <a:moveTo>
                  <a:pt x="750281" y="130857"/>
                </a:moveTo>
                <a:lnTo>
                  <a:pt x="645670" y="130857"/>
                </a:lnTo>
                <a:lnTo>
                  <a:pt x="658765" y="130253"/>
                </a:lnTo>
                <a:lnTo>
                  <a:pt x="669731" y="128442"/>
                </a:lnTo>
                <a:lnTo>
                  <a:pt x="696559" y="97329"/>
                </a:lnTo>
                <a:lnTo>
                  <a:pt x="695874" y="88065"/>
                </a:lnTo>
                <a:lnTo>
                  <a:pt x="659029" y="60864"/>
                </a:lnTo>
                <a:lnTo>
                  <a:pt x="645670" y="60328"/>
                </a:lnTo>
                <a:lnTo>
                  <a:pt x="752333" y="60328"/>
                </a:lnTo>
                <a:lnTo>
                  <a:pt x="757403" y="76706"/>
                </a:lnTo>
                <a:lnTo>
                  <a:pt x="759274" y="97329"/>
                </a:lnTo>
                <a:lnTo>
                  <a:pt x="758250" y="109244"/>
                </a:lnTo>
                <a:lnTo>
                  <a:pt x="755178" y="120576"/>
                </a:lnTo>
                <a:lnTo>
                  <a:pt x="750281" y="130857"/>
                </a:lnTo>
                <a:close/>
              </a:path>
              <a:path w="1841500" h="354965">
                <a:moveTo>
                  <a:pt x="708793" y="157623"/>
                </a:moveTo>
                <a:lnTo>
                  <a:pt x="690966" y="156918"/>
                </a:lnTo>
                <a:lnTo>
                  <a:pt x="710556" y="156918"/>
                </a:lnTo>
                <a:lnTo>
                  <a:pt x="711523" y="157141"/>
                </a:lnTo>
                <a:lnTo>
                  <a:pt x="708793" y="157623"/>
                </a:lnTo>
                <a:close/>
              </a:path>
              <a:path w="1841500" h="354965">
                <a:moveTo>
                  <a:pt x="711523" y="157141"/>
                </a:moveTo>
                <a:lnTo>
                  <a:pt x="710556" y="156918"/>
                </a:lnTo>
                <a:lnTo>
                  <a:pt x="712787" y="156918"/>
                </a:lnTo>
                <a:lnTo>
                  <a:pt x="711523" y="157141"/>
                </a:lnTo>
                <a:close/>
              </a:path>
              <a:path w="1841500" h="354965">
                <a:moveTo>
                  <a:pt x="713610" y="157623"/>
                </a:moveTo>
                <a:lnTo>
                  <a:pt x="708793" y="157623"/>
                </a:lnTo>
                <a:lnTo>
                  <a:pt x="711523" y="157141"/>
                </a:lnTo>
                <a:lnTo>
                  <a:pt x="713610" y="157623"/>
                </a:lnTo>
                <a:close/>
              </a:path>
              <a:path w="1841500" h="354965">
                <a:moveTo>
                  <a:pt x="761959" y="293831"/>
                </a:moveTo>
                <a:lnTo>
                  <a:pt x="646538" y="293831"/>
                </a:lnTo>
                <a:lnTo>
                  <a:pt x="662651" y="293153"/>
                </a:lnTo>
                <a:lnTo>
                  <a:pt x="676051" y="291118"/>
                </a:lnTo>
                <a:lnTo>
                  <a:pt x="707226" y="257936"/>
                </a:lnTo>
                <a:lnTo>
                  <a:pt x="708060" y="245763"/>
                </a:lnTo>
                <a:lnTo>
                  <a:pt x="707165" y="229182"/>
                </a:lnTo>
                <a:lnTo>
                  <a:pt x="685457" y="191850"/>
                </a:lnTo>
                <a:lnTo>
                  <a:pt x="646538" y="184892"/>
                </a:lnTo>
                <a:lnTo>
                  <a:pt x="754432" y="184892"/>
                </a:lnTo>
                <a:lnTo>
                  <a:pt x="759146" y="192264"/>
                </a:lnTo>
                <a:lnTo>
                  <a:pt x="765486" y="208844"/>
                </a:lnTo>
                <a:lnTo>
                  <a:pt x="769291" y="228124"/>
                </a:lnTo>
                <a:lnTo>
                  <a:pt x="770559" y="250103"/>
                </a:lnTo>
                <a:lnTo>
                  <a:pt x="768565" y="272923"/>
                </a:lnTo>
                <a:lnTo>
                  <a:pt x="762584" y="292773"/>
                </a:lnTo>
                <a:lnTo>
                  <a:pt x="761959" y="293831"/>
                </a:lnTo>
                <a:close/>
              </a:path>
              <a:path w="1841500" h="354965">
                <a:moveTo>
                  <a:pt x="1030516" y="348301"/>
                </a:moveTo>
                <a:lnTo>
                  <a:pt x="815676" y="348301"/>
                </a:lnTo>
                <a:lnTo>
                  <a:pt x="815676" y="5859"/>
                </a:lnTo>
                <a:lnTo>
                  <a:pt x="1026392" y="5859"/>
                </a:lnTo>
                <a:lnTo>
                  <a:pt x="1026392" y="61196"/>
                </a:lnTo>
                <a:lnTo>
                  <a:pt x="877958" y="61196"/>
                </a:lnTo>
                <a:lnTo>
                  <a:pt x="877958" y="129988"/>
                </a:lnTo>
                <a:lnTo>
                  <a:pt x="1019882" y="129988"/>
                </a:lnTo>
                <a:lnTo>
                  <a:pt x="1019882" y="185326"/>
                </a:lnTo>
                <a:lnTo>
                  <a:pt x="877958" y="185326"/>
                </a:lnTo>
                <a:lnTo>
                  <a:pt x="877958" y="292963"/>
                </a:lnTo>
                <a:lnTo>
                  <a:pt x="1030516" y="292963"/>
                </a:lnTo>
                <a:lnTo>
                  <a:pt x="1030516" y="348301"/>
                </a:lnTo>
                <a:close/>
              </a:path>
              <a:path w="1841500" h="354965">
                <a:moveTo>
                  <a:pt x="1210938" y="354594"/>
                </a:moveTo>
                <a:lnTo>
                  <a:pt x="1151694" y="342821"/>
                </a:lnTo>
                <a:lnTo>
                  <a:pt x="1107424" y="307503"/>
                </a:lnTo>
                <a:lnTo>
                  <a:pt x="1079837" y="251433"/>
                </a:lnTo>
                <a:lnTo>
                  <a:pt x="1070641" y="177405"/>
                </a:lnTo>
                <a:lnTo>
                  <a:pt x="1072947" y="138316"/>
                </a:lnTo>
                <a:lnTo>
                  <a:pt x="1091392" y="73322"/>
                </a:lnTo>
                <a:lnTo>
                  <a:pt x="1127870" y="26671"/>
                </a:lnTo>
                <a:lnTo>
                  <a:pt x="1179573" y="2963"/>
                </a:lnTo>
                <a:lnTo>
                  <a:pt x="1210938" y="0"/>
                </a:lnTo>
                <a:lnTo>
                  <a:pt x="1221266" y="298"/>
                </a:lnTo>
                <a:lnTo>
                  <a:pt x="1260118" y="7568"/>
                </a:lnTo>
                <a:lnTo>
                  <a:pt x="1291774" y="21483"/>
                </a:lnTo>
                <a:lnTo>
                  <a:pt x="1291774" y="54035"/>
                </a:lnTo>
                <a:lnTo>
                  <a:pt x="1210938" y="54035"/>
                </a:lnTo>
                <a:lnTo>
                  <a:pt x="1193218" y="55893"/>
                </a:lnTo>
                <a:lnTo>
                  <a:pt x="1153973" y="83765"/>
                </a:lnTo>
                <a:lnTo>
                  <a:pt x="1139650" y="122040"/>
                </a:lnTo>
                <a:lnTo>
                  <a:pt x="1134876" y="177405"/>
                </a:lnTo>
                <a:lnTo>
                  <a:pt x="1136070" y="207129"/>
                </a:lnTo>
                <a:lnTo>
                  <a:pt x="1145618" y="253840"/>
                </a:lnTo>
                <a:lnTo>
                  <a:pt x="1177817" y="293126"/>
                </a:lnTo>
                <a:lnTo>
                  <a:pt x="1210938" y="300558"/>
                </a:lnTo>
                <a:lnTo>
                  <a:pt x="1291774" y="300558"/>
                </a:lnTo>
                <a:lnTo>
                  <a:pt x="1291774" y="333110"/>
                </a:lnTo>
                <a:lnTo>
                  <a:pt x="1250542" y="349820"/>
                </a:lnTo>
                <a:lnTo>
                  <a:pt x="1221266" y="354295"/>
                </a:lnTo>
                <a:lnTo>
                  <a:pt x="1210938" y="354594"/>
                </a:lnTo>
                <a:close/>
              </a:path>
              <a:path w="1841500" h="354965">
                <a:moveTo>
                  <a:pt x="1291774" y="91469"/>
                </a:moveTo>
                <a:lnTo>
                  <a:pt x="1254177" y="64777"/>
                </a:lnTo>
                <a:lnTo>
                  <a:pt x="1210938" y="54035"/>
                </a:lnTo>
                <a:lnTo>
                  <a:pt x="1291774" y="54035"/>
                </a:lnTo>
                <a:lnTo>
                  <a:pt x="1291774" y="91469"/>
                </a:lnTo>
                <a:close/>
              </a:path>
              <a:path w="1841500" h="354965">
                <a:moveTo>
                  <a:pt x="1291774" y="300558"/>
                </a:moveTo>
                <a:lnTo>
                  <a:pt x="1210938" y="300558"/>
                </a:lnTo>
                <a:lnTo>
                  <a:pt x="1219584" y="300165"/>
                </a:lnTo>
                <a:lnTo>
                  <a:pt x="1228163" y="298985"/>
                </a:lnTo>
                <a:lnTo>
                  <a:pt x="1265190" y="283225"/>
                </a:lnTo>
                <a:lnTo>
                  <a:pt x="1291774" y="262907"/>
                </a:lnTo>
                <a:lnTo>
                  <a:pt x="1291774" y="300558"/>
                </a:lnTo>
                <a:close/>
              </a:path>
              <a:path w="1841500" h="354965">
                <a:moveTo>
                  <a:pt x="1583848" y="61196"/>
                </a:moveTo>
                <a:lnTo>
                  <a:pt x="1318228" y="61196"/>
                </a:lnTo>
                <a:lnTo>
                  <a:pt x="1318228" y="5859"/>
                </a:lnTo>
                <a:lnTo>
                  <a:pt x="1583848" y="5859"/>
                </a:lnTo>
                <a:lnTo>
                  <a:pt x="1583848" y="61196"/>
                </a:lnTo>
                <a:close/>
              </a:path>
              <a:path w="1841500" h="354965">
                <a:moveTo>
                  <a:pt x="1482504" y="348301"/>
                </a:moveTo>
                <a:lnTo>
                  <a:pt x="1420005" y="348301"/>
                </a:lnTo>
                <a:lnTo>
                  <a:pt x="1420005" y="61196"/>
                </a:lnTo>
                <a:lnTo>
                  <a:pt x="1482504" y="61196"/>
                </a:lnTo>
                <a:lnTo>
                  <a:pt x="1482504" y="348301"/>
                </a:lnTo>
                <a:close/>
              </a:path>
              <a:path w="1841500" h="354965">
                <a:moveTo>
                  <a:pt x="1841200" y="348301"/>
                </a:moveTo>
                <a:lnTo>
                  <a:pt x="1622237" y="348301"/>
                </a:lnTo>
                <a:lnTo>
                  <a:pt x="1622237" y="5859"/>
                </a:lnTo>
                <a:lnTo>
                  <a:pt x="1684736" y="5859"/>
                </a:lnTo>
                <a:lnTo>
                  <a:pt x="1684736" y="292963"/>
                </a:lnTo>
                <a:lnTo>
                  <a:pt x="1841200" y="292963"/>
                </a:lnTo>
                <a:lnTo>
                  <a:pt x="1841200" y="348301"/>
                </a:lnTo>
                <a:close/>
              </a:path>
            </a:pathLst>
          </a:custGeom>
          <a:solidFill>
            <a:srgbClr val="ED2137"/>
          </a:solidFill>
        </p:spPr>
        <p:txBody>
          <a:bodyPr wrap="square" lIns="0" tIns="0" rIns="0" bIns="0" rtlCol="0"/>
          <a:lstStyle/>
          <a:p>
            <a:endParaRPr/>
          </a:p>
        </p:txBody>
      </p:sp>
      <p:sp>
        <p:nvSpPr>
          <p:cNvPr id="3" name="object 3"/>
          <p:cNvSpPr txBox="1"/>
          <p:nvPr/>
        </p:nvSpPr>
        <p:spPr>
          <a:xfrm>
            <a:off x="796924" y="581088"/>
            <a:ext cx="3014345" cy="558800"/>
          </a:xfrm>
          <a:prstGeom prst="rect">
            <a:avLst/>
          </a:prstGeom>
        </p:spPr>
        <p:txBody>
          <a:bodyPr vert="horz" wrap="square" lIns="0" tIns="12700" rIns="0" bIns="0" rtlCol="0">
            <a:spAutoFit/>
          </a:bodyPr>
          <a:lstStyle/>
          <a:p>
            <a:pPr marL="12700">
              <a:lnSpc>
                <a:spcPct val="100000"/>
              </a:lnSpc>
              <a:spcBef>
                <a:spcPts val="100"/>
              </a:spcBef>
              <a:tabLst>
                <a:tab pos="2842260" algn="l"/>
              </a:tabLst>
            </a:pPr>
            <a:r>
              <a:rPr sz="3500" b="1" spc="-60" dirty="0">
                <a:solidFill>
                  <a:srgbClr val="333333"/>
                </a:solidFill>
                <a:latin typeface="Arial"/>
                <a:cs typeface="Arial"/>
              </a:rPr>
              <a:t>CLI</a:t>
            </a:r>
            <a:r>
              <a:rPr sz="3500" b="1" spc="-170" dirty="0">
                <a:solidFill>
                  <a:srgbClr val="333333"/>
                </a:solidFill>
                <a:latin typeface="Arial"/>
                <a:cs typeface="Arial"/>
              </a:rPr>
              <a:t> </a:t>
            </a:r>
            <a:r>
              <a:rPr sz="3500" b="1" spc="30" dirty="0">
                <a:solidFill>
                  <a:srgbClr val="333333"/>
                </a:solidFill>
                <a:latin typeface="Arial"/>
                <a:cs typeface="Arial"/>
              </a:rPr>
              <a:t>(</a:t>
            </a:r>
            <a:r>
              <a:rPr sz="3500" b="1" dirty="0">
                <a:solidFill>
                  <a:srgbClr val="333333"/>
                </a:solidFill>
                <a:latin typeface="Arial"/>
                <a:cs typeface="Arial"/>
              </a:rPr>
              <a:t>	</a:t>
            </a:r>
            <a:r>
              <a:rPr sz="3500" b="1" spc="30" dirty="0">
                <a:solidFill>
                  <a:srgbClr val="333333"/>
                </a:solidFill>
                <a:latin typeface="Arial"/>
                <a:cs typeface="Arial"/>
              </a:rPr>
              <a:t>)</a:t>
            </a:r>
            <a:endParaRPr sz="3500">
              <a:latin typeface="Arial"/>
              <a:cs typeface="Arial"/>
            </a:endParaRPr>
          </a:p>
        </p:txBody>
      </p:sp>
      <p:pic>
        <p:nvPicPr>
          <p:cNvPr id="4" name="object 4"/>
          <p:cNvPicPr/>
          <p:nvPr/>
        </p:nvPicPr>
        <p:blipFill>
          <a:blip r:embed="rId2" cstate="print"/>
          <a:stretch>
            <a:fillRect/>
          </a:stretch>
        </p:blipFill>
        <p:spPr>
          <a:xfrm>
            <a:off x="933449" y="1657349"/>
            <a:ext cx="95250" cy="95249"/>
          </a:xfrm>
          <a:prstGeom prst="rect">
            <a:avLst/>
          </a:prstGeom>
        </p:spPr>
      </p:pic>
      <p:sp>
        <p:nvSpPr>
          <p:cNvPr id="5" name="object 5"/>
          <p:cNvSpPr txBox="1"/>
          <p:nvPr/>
        </p:nvSpPr>
        <p:spPr>
          <a:xfrm>
            <a:off x="1177924" y="1323837"/>
            <a:ext cx="10400030" cy="1047750"/>
          </a:xfrm>
          <a:prstGeom prst="rect">
            <a:avLst/>
          </a:prstGeom>
        </p:spPr>
        <p:txBody>
          <a:bodyPr vert="horz" wrap="square" lIns="0" tIns="19685" rIns="0" bIns="0" rtlCol="0">
            <a:spAutoFit/>
          </a:bodyPr>
          <a:lstStyle/>
          <a:p>
            <a:pPr marL="12700" marR="5080">
              <a:lnSpc>
                <a:spcPct val="156000"/>
              </a:lnSpc>
              <a:spcBef>
                <a:spcPts val="155"/>
              </a:spcBef>
            </a:pPr>
            <a:r>
              <a:rPr sz="2100" spc="110" dirty="0">
                <a:solidFill>
                  <a:srgbClr val="333333"/>
                </a:solidFill>
                <a:latin typeface="Trebuchet MS"/>
                <a:cs typeface="Trebuchet MS"/>
              </a:rPr>
              <a:t>Use</a:t>
            </a:r>
            <a:r>
              <a:rPr sz="2100" spc="-45" dirty="0">
                <a:solidFill>
                  <a:srgbClr val="333333"/>
                </a:solidFill>
                <a:latin typeface="Trebuchet MS"/>
                <a:cs typeface="Trebuchet MS"/>
              </a:rPr>
              <a:t> </a:t>
            </a:r>
            <a:r>
              <a:rPr sz="2100" spc="310" dirty="0">
                <a:solidFill>
                  <a:srgbClr val="ED2137"/>
                </a:solidFill>
                <a:latin typeface="Tahoma"/>
                <a:cs typeface="Tahoma"/>
              </a:rPr>
              <a:t>kubectl</a:t>
            </a:r>
            <a:r>
              <a:rPr sz="2100" spc="-60" dirty="0">
                <a:solidFill>
                  <a:srgbClr val="ED2137"/>
                </a:solidFill>
                <a:latin typeface="Tahoma"/>
                <a:cs typeface="Tahoma"/>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interact</a:t>
            </a:r>
            <a:r>
              <a:rPr sz="2100" spc="-40" dirty="0">
                <a:solidFill>
                  <a:srgbClr val="333333"/>
                </a:solidFill>
                <a:latin typeface="Trebuchet MS"/>
                <a:cs typeface="Trebuchet MS"/>
              </a:rPr>
              <a:t> </a:t>
            </a:r>
            <a:r>
              <a:rPr sz="2100" spc="135" dirty="0">
                <a:solidFill>
                  <a:srgbClr val="333333"/>
                </a:solidFill>
                <a:latin typeface="Trebuchet MS"/>
                <a:cs typeface="Trebuchet MS"/>
              </a:rPr>
              <a:t>on</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114" dirty="0">
                <a:solidFill>
                  <a:srgbClr val="333333"/>
                </a:solidFill>
                <a:latin typeface="Trebuchet MS"/>
                <a:cs typeface="Trebuchet MS"/>
              </a:rPr>
              <a:t>command</a:t>
            </a:r>
            <a:r>
              <a:rPr sz="2100" spc="-45" dirty="0">
                <a:solidFill>
                  <a:srgbClr val="333333"/>
                </a:solidFill>
                <a:latin typeface="Trebuchet MS"/>
                <a:cs typeface="Trebuchet MS"/>
              </a:rPr>
              <a:t> </a:t>
            </a:r>
            <a:r>
              <a:rPr sz="2100" dirty="0">
                <a:solidFill>
                  <a:srgbClr val="333333"/>
                </a:solidFill>
                <a:latin typeface="Trebuchet MS"/>
                <a:cs typeface="Trebuchet MS"/>
              </a:rPr>
              <a:t>line</a:t>
            </a:r>
            <a:r>
              <a:rPr sz="2100" spc="-45" dirty="0">
                <a:solidFill>
                  <a:srgbClr val="333333"/>
                </a:solidFill>
                <a:latin typeface="Trebuchet MS"/>
                <a:cs typeface="Trebuchet MS"/>
              </a:rPr>
              <a:t> </a:t>
            </a:r>
            <a:r>
              <a:rPr sz="2100" dirty="0">
                <a:solidFill>
                  <a:srgbClr val="333333"/>
                </a:solidFill>
                <a:latin typeface="Trebuchet MS"/>
                <a:cs typeface="Trebuchet MS"/>
              </a:rPr>
              <a:t>with</a:t>
            </a:r>
            <a:r>
              <a:rPr sz="2100" spc="-40" dirty="0">
                <a:solidFill>
                  <a:srgbClr val="333333"/>
                </a:solidFill>
                <a:latin typeface="Trebuchet MS"/>
                <a:cs typeface="Trebuchet MS"/>
              </a:rPr>
              <a:t> </a:t>
            </a:r>
            <a:r>
              <a:rPr sz="2100" spc="80" dirty="0">
                <a:solidFill>
                  <a:srgbClr val="333333"/>
                </a:solidFill>
                <a:latin typeface="Trebuchet MS"/>
                <a:cs typeface="Trebuchet MS"/>
              </a:rPr>
              <a:t>your</a:t>
            </a:r>
            <a:r>
              <a:rPr sz="2100" spc="-45" dirty="0">
                <a:solidFill>
                  <a:srgbClr val="333333"/>
                </a:solidFill>
                <a:latin typeface="Trebuchet MS"/>
                <a:cs typeface="Trebuchet MS"/>
              </a:rPr>
              <a:t> </a:t>
            </a:r>
            <a:r>
              <a:rPr sz="2150" i="1" dirty="0">
                <a:solidFill>
                  <a:srgbClr val="ED2137"/>
                </a:solidFill>
                <a:latin typeface="Trebuchet MS"/>
                <a:cs typeface="Trebuchet MS"/>
              </a:rPr>
              <a:t>Kubernetes</a:t>
            </a:r>
            <a:r>
              <a:rPr sz="2150" i="1" spc="-55" dirty="0">
                <a:solidFill>
                  <a:srgbClr val="ED2137"/>
                </a:solidFill>
                <a:latin typeface="Trebuchet MS"/>
                <a:cs typeface="Trebuchet MS"/>
              </a:rPr>
              <a:t> </a:t>
            </a:r>
            <a:r>
              <a:rPr sz="2100" spc="-10" dirty="0">
                <a:solidFill>
                  <a:srgbClr val="333333"/>
                </a:solidFill>
                <a:latin typeface="Trebuchet MS"/>
                <a:cs typeface="Trebuchet MS"/>
              </a:rPr>
              <a:t>instances </a:t>
            </a:r>
            <a:r>
              <a:rPr sz="2100" spc="50" dirty="0">
                <a:solidFill>
                  <a:srgbClr val="333333"/>
                </a:solidFill>
                <a:latin typeface="Trebuchet MS"/>
                <a:cs typeface="Trebuchet MS"/>
              </a:rPr>
              <a:t>Online</a:t>
            </a:r>
            <a:r>
              <a:rPr sz="2100" spc="-50" dirty="0">
                <a:solidFill>
                  <a:srgbClr val="333333"/>
                </a:solidFill>
                <a:latin typeface="Trebuchet MS"/>
                <a:cs typeface="Trebuchet MS"/>
              </a:rPr>
              <a:t> </a:t>
            </a:r>
            <a:r>
              <a:rPr sz="2100" spc="50" dirty="0">
                <a:solidFill>
                  <a:srgbClr val="333333"/>
                </a:solidFill>
                <a:latin typeface="Trebuchet MS"/>
                <a:cs typeface="Trebuchet MS"/>
              </a:rPr>
              <a:t>documentation</a:t>
            </a:r>
            <a:r>
              <a:rPr sz="2100" spc="-45"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dirty="0">
                <a:solidFill>
                  <a:srgbClr val="333333"/>
                </a:solidFill>
                <a:latin typeface="Trebuchet MS"/>
                <a:cs typeface="Trebuchet MS"/>
              </a:rPr>
              <a:t>available</a:t>
            </a:r>
            <a:r>
              <a:rPr sz="2100" spc="-45" dirty="0">
                <a:solidFill>
                  <a:srgbClr val="333333"/>
                </a:solidFill>
                <a:latin typeface="Trebuchet MS"/>
                <a:cs typeface="Trebuchet MS"/>
              </a:rPr>
              <a:t> </a:t>
            </a:r>
            <a:r>
              <a:rPr sz="2100" spc="135" dirty="0">
                <a:solidFill>
                  <a:srgbClr val="333333"/>
                </a:solidFill>
                <a:latin typeface="Trebuchet MS"/>
                <a:cs typeface="Trebuchet MS"/>
              </a:rPr>
              <a:t>on</a:t>
            </a:r>
            <a:r>
              <a:rPr sz="2100" spc="-45" dirty="0">
                <a:solidFill>
                  <a:srgbClr val="333333"/>
                </a:solidFill>
                <a:latin typeface="Trebuchet MS"/>
                <a:cs typeface="Trebuchet MS"/>
              </a:rPr>
              <a:t> </a:t>
            </a:r>
            <a:r>
              <a:rPr sz="2100" u="heavy" spc="-20" dirty="0">
                <a:solidFill>
                  <a:srgbClr val="ED2137"/>
                </a:solidFill>
                <a:uFill>
                  <a:solidFill>
                    <a:srgbClr val="ED2137"/>
                  </a:solidFill>
                </a:uFill>
                <a:latin typeface="Trebuchet MS"/>
                <a:cs typeface="Trebuchet MS"/>
                <a:hlinkClick r:id="rId3"/>
              </a:rPr>
              <a:t>https://kubernetes.io/docs/reference/kubectl/</a:t>
            </a:r>
            <a:endParaRPr sz="2100">
              <a:latin typeface="Trebuchet MS"/>
              <a:cs typeface="Trebuchet MS"/>
            </a:endParaRPr>
          </a:p>
        </p:txBody>
      </p:sp>
      <p:pic>
        <p:nvPicPr>
          <p:cNvPr id="6" name="object 6"/>
          <p:cNvPicPr/>
          <p:nvPr/>
        </p:nvPicPr>
        <p:blipFill>
          <a:blip r:embed="rId2" cstate="print"/>
          <a:stretch>
            <a:fillRect/>
          </a:stretch>
        </p:blipFill>
        <p:spPr>
          <a:xfrm>
            <a:off x="933449" y="2162174"/>
            <a:ext cx="95250" cy="952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20617"/>
        </a:solidFill>
        <a:effectLst/>
      </p:bgPr>
    </p:bg>
    <p:spTree>
      <p:nvGrpSpPr>
        <p:cNvPr id="1" name=""/>
        <p:cNvGrpSpPr/>
        <p:nvPr/>
      </p:nvGrpSpPr>
      <p:grpSpPr>
        <a:xfrm>
          <a:off x="0" y="0"/>
          <a:ext cx="0" cy="0"/>
          <a:chOff x="0" y="0"/>
          <a:chExt cx="0" cy="0"/>
        </a:xfrm>
      </p:grpSpPr>
      <p:sp>
        <p:nvSpPr>
          <p:cNvPr id="2" name="Text 0"/>
          <p:cNvSpPr/>
          <p:nvPr/>
        </p:nvSpPr>
        <p:spPr>
          <a:xfrm>
            <a:off x="2343150" y="914400"/>
            <a:ext cx="8397599" cy="811530"/>
          </a:xfrm>
          <a:prstGeom prst="rect">
            <a:avLst/>
          </a:prstGeom>
          <a:noFill/>
          <a:ln/>
        </p:spPr>
        <p:txBody>
          <a:bodyPr wrap="square" lIns="0" tIns="0" rIns="0" bIns="0" rtlCol="0" anchor="t"/>
          <a:lstStyle/>
          <a:p>
            <a:pPr algn="ctr" defTabSz="1352580" rtl="0">
              <a:lnSpc>
                <a:spcPts val="8520"/>
              </a:lnSpc>
            </a:pPr>
            <a:r>
              <a:rPr lang="en-US" sz="8800" b="1" kern="1200" dirty="0" err="1">
                <a:solidFill>
                  <a:srgbClr val="38BDF8"/>
                </a:solidFill>
                <a:latin typeface="Arial" pitchFamily="34" charset="0"/>
                <a:ea typeface="Arial" pitchFamily="34" charset="-122"/>
                <a:cs typeface="Arial" pitchFamily="34" charset="-120"/>
              </a:rPr>
              <a:t>Faites</a:t>
            </a:r>
            <a:r>
              <a:rPr lang="en-US" sz="8800" b="1" kern="1200" dirty="0">
                <a:solidFill>
                  <a:srgbClr val="38BDF8"/>
                </a:solidFill>
                <a:latin typeface="Arial" pitchFamily="34" charset="0"/>
                <a:ea typeface="Arial" pitchFamily="34" charset="-122"/>
                <a:cs typeface="Arial" pitchFamily="34" charset="-120"/>
              </a:rPr>
              <a:t> </a:t>
            </a:r>
            <a:r>
              <a:rPr lang="en-US" sz="8800" b="1" kern="1200" dirty="0" err="1">
                <a:solidFill>
                  <a:srgbClr val="38BDF8"/>
                </a:solidFill>
                <a:latin typeface="Arial" pitchFamily="34" charset="0"/>
                <a:ea typeface="Arial" pitchFamily="34" charset="-122"/>
                <a:cs typeface="Arial" pitchFamily="34" charset="-120"/>
              </a:rPr>
              <a:t>vos</a:t>
            </a:r>
            <a:r>
              <a:rPr lang="en-US" sz="8800" b="1" kern="1200" dirty="0">
                <a:solidFill>
                  <a:srgbClr val="38BDF8"/>
                </a:solidFill>
                <a:latin typeface="Arial" pitchFamily="34" charset="0"/>
                <a:ea typeface="Arial" pitchFamily="34" charset="-122"/>
                <a:cs typeface="Arial" pitchFamily="34" charset="-120"/>
              </a:rPr>
              <a:t> jeux </a:t>
            </a:r>
            <a:endParaRPr lang="en-US" sz="8800" kern="1200" dirty="0">
              <a:solidFill>
                <a:prstClr val="black"/>
              </a:solidFill>
              <a:latin typeface="Calibri" panose="020F0502020204030204"/>
              <a:ea typeface="+mn-ea"/>
              <a:cs typeface="+mn-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733925"/>
            <a:chOff x="809624" y="1552574"/>
            <a:chExt cx="12211050" cy="4733925"/>
          </a:xfrm>
        </p:grpSpPr>
        <p:sp>
          <p:nvSpPr>
            <p:cNvPr id="4" name="object 4"/>
            <p:cNvSpPr/>
            <p:nvPr/>
          </p:nvSpPr>
          <p:spPr>
            <a:xfrm>
              <a:off x="809612" y="1552574"/>
              <a:ext cx="12211050" cy="4733925"/>
            </a:xfrm>
            <a:custGeom>
              <a:avLst/>
              <a:gdLst/>
              <a:ahLst/>
              <a:cxnLst/>
              <a:rect l="l" t="t" r="r" b="b"/>
              <a:pathLst>
                <a:path w="12211050" h="4733925">
                  <a:moveTo>
                    <a:pt x="12211050" y="0"/>
                  </a:moveTo>
                  <a:lnTo>
                    <a:pt x="12201525" y="0"/>
                  </a:lnTo>
                  <a:lnTo>
                    <a:pt x="12201525" y="4724400"/>
                  </a:lnTo>
                  <a:lnTo>
                    <a:pt x="0" y="4724400"/>
                  </a:lnTo>
                  <a:lnTo>
                    <a:pt x="0" y="4733925"/>
                  </a:lnTo>
                  <a:lnTo>
                    <a:pt x="12201525" y="4733925"/>
                  </a:lnTo>
                  <a:lnTo>
                    <a:pt x="12211050" y="4733925"/>
                  </a:lnTo>
                  <a:lnTo>
                    <a:pt x="12211050" y="472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733925"/>
            </a:xfrm>
            <a:custGeom>
              <a:avLst/>
              <a:gdLst/>
              <a:ahLst/>
              <a:cxnLst/>
              <a:rect l="l" t="t" r="r" b="b"/>
              <a:pathLst>
                <a:path w="9525" h="4733925">
                  <a:moveTo>
                    <a:pt x="0" y="4733924"/>
                  </a:moveTo>
                  <a:lnTo>
                    <a:pt x="0" y="0"/>
                  </a:lnTo>
                  <a:lnTo>
                    <a:pt x="9524" y="9524"/>
                  </a:lnTo>
                  <a:lnTo>
                    <a:pt x="9524" y="4724399"/>
                  </a:lnTo>
                  <a:lnTo>
                    <a:pt x="0" y="473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KUBECTL:</a:t>
            </a:r>
            <a:r>
              <a:rPr spc="-95" dirty="0"/>
              <a:t> </a:t>
            </a:r>
            <a:r>
              <a:rPr spc="-50" dirty="0"/>
              <a:t>LIST</a:t>
            </a:r>
            <a:r>
              <a:rPr spc="-165" dirty="0"/>
              <a:t> </a:t>
            </a:r>
            <a:r>
              <a:rPr spc="-80" dirty="0"/>
              <a:t>AVAILABLE</a:t>
            </a:r>
            <a:r>
              <a:rPr spc="-130" dirty="0"/>
              <a:t> </a:t>
            </a:r>
            <a:r>
              <a:rPr spc="-10" dirty="0"/>
              <a:t>COMMANDS</a:t>
            </a:r>
          </a:p>
        </p:txBody>
      </p:sp>
      <p:sp>
        <p:nvSpPr>
          <p:cNvPr id="8" name="object 8"/>
          <p:cNvSpPr txBox="1"/>
          <p:nvPr/>
        </p:nvSpPr>
        <p:spPr>
          <a:xfrm>
            <a:off x="949325" y="1625600"/>
            <a:ext cx="11632565" cy="2181860"/>
          </a:xfrm>
          <a:prstGeom prst="rect">
            <a:avLst/>
          </a:prstGeom>
        </p:spPr>
        <p:txBody>
          <a:bodyPr vert="horz" wrap="square" lIns="0" tIns="12700" rIns="0" bIns="0" rtlCol="0">
            <a:spAutoFit/>
          </a:bodyPr>
          <a:lstStyle/>
          <a:p>
            <a:pPr marL="264795">
              <a:lnSpc>
                <a:spcPts val="1925"/>
              </a:lnSpc>
              <a:spcBef>
                <a:spcPts val="100"/>
              </a:spcBef>
            </a:pPr>
            <a:r>
              <a:rPr sz="1650" spc="235" dirty="0">
                <a:latin typeface="Tahoma"/>
                <a:cs typeface="Tahoma"/>
              </a:rPr>
              <a:t>kubectl</a:t>
            </a:r>
            <a:endParaRPr sz="1650" dirty="0">
              <a:latin typeface="Tahoma"/>
              <a:cs typeface="Tahoma"/>
            </a:endParaRPr>
          </a:p>
          <a:p>
            <a:pPr marL="12700">
              <a:lnSpc>
                <a:spcPts val="1930"/>
              </a:lnSpc>
            </a:pPr>
            <a:r>
              <a:rPr sz="1650" spc="245" dirty="0">
                <a:latin typeface="Tahoma"/>
                <a:cs typeface="Tahoma"/>
              </a:rPr>
              <a:t>kubectl</a:t>
            </a:r>
            <a:r>
              <a:rPr sz="1650" spc="484" dirty="0">
                <a:latin typeface="Tahoma"/>
                <a:cs typeface="Tahoma"/>
              </a:rPr>
              <a:t> </a:t>
            </a:r>
            <a:r>
              <a:rPr sz="1650" spc="270" dirty="0">
                <a:latin typeface="Tahoma"/>
                <a:cs typeface="Tahoma"/>
              </a:rPr>
              <a:t>controls</a:t>
            </a:r>
            <a:r>
              <a:rPr sz="1650" spc="490" dirty="0">
                <a:latin typeface="Tahoma"/>
                <a:cs typeface="Tahoma"/>
              </a:rPr>
              <a:t> </a:t>
            </a:r>
            <a:r>
              <a:rPr sz="1650" spc="210" dirty="0">
                <a:latin typeface="Tahoma"/>
                <a:cs typeface="Tahoma"/>
              </a:rPr>
              <a:t>the</a:t>
            </a:r>
            <a:r>
              <a:rPr sz="1650" spc="484" dirty="0">
                <a:latin typeface="Tahoma"/>
                <a:cs typeface="Tahoma"/>
              </a:rPr>
              <a:t> </a:t>
            </a:r>
            <a:r>
              <a:rPr sz="1650" spc="160" dirty="0">
                <a:latin typeface="Tahoma"/>
                <a:cs typeface="Tahoma"/>
              </a:rPr>
              <a:t>Kubernetes</a:t>
            </a:r>
            <a:r>
              <a:rPr sz="1650" spc="490" dirty="0">
                <a:latin typeface="Tahoma"/>
                <a:cs typeface="Tahoma"/>
              </a:rPr>
              <a:t> </a:t>
            </a:r>
            <a:r>
              <a:rPr sz="1650" spc="300" dirty="0">
                <a:latin typeface="Tahoma"/>
                <a:cs typeface="Tahoma"/>
              </a:rPr>
              <a:t>cluster</a:t>
            </a:r>
            <a:r>
              <a:rPr sz="1650" spc="490" dirty="0">
                <a:latin typeface="Tahoma"/>
                <a:cs typeface="Tahoma"/>
              </a:rPr>
              <a:t> </a:t>
            </a:r>
            <a:r>
              <a:rPr sz="1650" spc="110" dirty="0">
                <a:latin typeface="Tahoma"/>
                <a:cs typeface="Tahoma"/>
              </a:rPr>
              <a:t>manager.</a:t>
            </a:r>
            <a:endParaRPr sz="1650" dirty="0">
              <a:latin typeface="Tahoma"/>
              <a:cs typeface="Tahoma"/>
            </a:endParaRPr>
          </a:p>
          <a:p>
            <a:pPr marL="138430">
              <a:lnSpc>
                <a:spcPct val="100000"/>
              </a:lnSpc>
              <a:spcBef>
                <a:spcPts val="1770"/>
              </a:spcBef>
            </a:pPr>
            <a:r>
              <a:rPr sz="1650" spc="220" dirty="0">
                <a:latin typeface="Tahoma"/>
                <a:cs typeface="Tahoma"/>
              </a:rPr>
              <a:t>Find</a:t>
            </a:r>
            <a:r>
              <a:rPr sz="1650" spc="35" dirty="0">
                <a:latin typeface="Tahoma"/>
                <a:cs typeface="Tahoma"/>
              </a:rPr>
              <a:t>  </a:t>
            </a:r>
            <a:r>
              <a:rPr sz="1650" dirty="0">
                <a:latin typeface="Tahoma"/>
                <a:cs typeface="Tahoma"/>
              </a:rPr>
              <a:t>more</a:t>
            </a:r>
            <a:r>
              <a:rPr sz="1650" spc="40" dirty="0">
                <a:latin typeface="Tahoma"/>
                <a:cs typeface="Tahoma"/>
              </a:rPr>
              <a:t>  </a:t>
            </a:r>
            <a:r>
              <a:rPr sz="1650" spc="229" dirty="0">
                <a:latin typeface="Tahoma"/>
                <a:cs typeface="Tahoma"/>
              </a:rPr>
              <a:t>information</a:t>
            </a:r>
            <a:r>
              <a:rPr sz="1650" spc="40" dirty="0">
                <a:latin typeface="Tahoma"/>
                <a:cs typeface="Tahoma"/>
              </a:rPr>
              <a:t>  </a:t>
            </a:r>
            <a:r>
              <a:rPr sz="1650" spc="325" dirty="0">
                <a:latin typeface="Tahoma"/>
                <a:cs typeface="Tahoma"/>
              </a:rPr>
              <a:t>at:</a:t>
            </a:r>
            <a:r>
              <a:rPr sz="1650" spc="40" dirty="0">
                <a:latin typeface="Tahoma"/>
                <a:cs typeface="Tahoma"/>
              </a:rPr>
              <a:t>  </a:t>
            </a:r>
            <a:r>
              <a:rPr sz="1650" spc="225" dirty="0">
                <a:latin typeface="Tahoma"/>
                <a:cs typeface="Tahoma"/>
              </a:rPr>
              <a:t>https://kubernetes.io/docs/reference/kubectl/overview/</a:t>
            </a:r>
            <a:endParaRPr sz="1650" dirty="0">
              <a:latin typeface="Tahoma"/>
              <a:cs typeface="Tahoma"/>
            </a:endParaRPr>
          </a:p>
          <a:p>
            <a:pPr marL="12700">
              <a:lnSpc>
                <a:spcPts val="1925"/>
              </a:lnSpc>
              <a:spcBef>
                <a:spcPts val="1770"/>
              </a:spcBef>
            </a:pPr>
            <a:r>
              <a:rPr sz="1650" spc="245" dirty="0">
                <a:latin typeface="Tahoma"/>
                <a:cs typeface="Tahoma"/>
              </a:rPr>
              <a:t>Basic</a:t>
            </a:r>
            <a:r>
              <a:rPr sz="1650" spc="385" dirty="0">
                <a:latin typeface="Tahoma"/>
                <a:cs typeface="Tahoma"/>
              </a:rPr>
              <a:t> </a:t>
            </a:r>
            <a:r>
              <a:rPr sz="1650" dirty="0">
                <a:latin typeface="Tahoma"/>
                <a:cs typeface="Tahoma"/>
              </a:rPr>
              <a:t>Commands</a:t>
            </a:r>
            <a:r>
              <a:rPr sz="1650" spc="390" dirty="0">
                <a:latin typeface="Tahoma"/>
                <a:cs typeface="Tahoma"/>
              </a:rPr>
              <a:t> </a:t>
            </a:r>
            <a:r>
              <a:rPr sz="1650" spc="220" dirty="0">
                <a:latin typeface="Tahoma"/>
                <a:cs typeface="Tahoma"/>
              </a:rPr>
              <a:t>(Beginner):</a:t>
            </a:r>
            <a:endParaRPr sz="1650" dirty="0">
              <a:latin typeface="Tahoma"/>
              <a:cs typeface="Tahoma"/>
            </a:endParaRPr>
          </a:p>
          <a:p>
            <a:pPr marL="264795">
              <a:lnSpc>
                <a:spcPts val="1875"/>
              </a:lnSpc>
              <a:tabLst>
                <a:tab pos="2030730" algn="l"/>
              </a:tabLst>
            </a:pPr>
            <a:r>
              <a:rPr sz="1650" spc="229" dirty="0">
                <a:latin typeface="Tahoma"/>
                <a:cs typeface="Tahoma"/>
              </a:rPr>
              <a:t>create</a:t>
            </a:r>
            <a:r>
              <a:rPr sz="1650" dirty="0">
                <a:latin typeface="Tahoma"/>
                <a:cs typeface="Tahoma"/>
              </a:rPr>
              <a:t>	</a:t>
            </a:r>
            <a:r>
              <a:rPr sz="1650" spc="200" dirty="0">
                <a:latin typeface="Tahoma"/>
                <a:cs typeface="Tahoma"/>
              </a:rPr>
              <a:t>Create</a:t>
            </a:r>
            <a:r>
              <a:rPr sz="1650" spc="475" dirty="0">
                <a:latin typeface="Tahoma"/>
                <a:cs typeface="Tahoma"/>
              </a:rPr>
              <a:t> </a:t>
            </a:r>
            <a:r>
              <a:rPr sz="1650" spc="125" dirty="0">
                <a:latin typeface="Tahoma"/>
                <a:cs typeface="Tahoma"/>
              </a:rPr>
              <a:t>a</a:t>
            </a:r>
            <a:r>
              <a:rPr sz="1650" spc="480" dirty="0">
                <a:latin typeface="Tahoma"/>
                <a:cs typeface="Tahoma"/>
              </a:rPr>
              <a:t> </a:t>
            </a:r>
            <a:r>
              <a:rPr sz="1650" spc="210" dirty="0">
                <a:latin typeface="Tahoma"/>
                <a:cs typeface="Tahoma"/>
              </a:rPr>
              <a:t>resource</a:t>
            </a:r>
            <a:r>
              <a:rPr sz="1650" spc="480" dirty="0">
                <a:latin typeface="Tahoma"/>
                <a:cs typeface="Tahoma"/>
              </a:rPr>
              <a:t> </a:t>
            </a:r>
            <a:r>
              <a:rPr sz="1650" spc="135" dirty="0">
                <a:latin typeface="Tahoma"/>
                <a:cs typeface="Tahoma"/>
              </a:rPr>
              <a:t>from</a:t>
            </a:r>
            <a:r>
              <a:rPr sz="1650" spc="480" dirty="0">
                <a:latin typeface="Tahoma"/>
                <a:cs typeface="Tahoma"/>
              </a:rPr>
              <a:t> </a:t>
            </a:r>
            <a:r>
              <a:rPr sz="1650" spc="125" dirty="0">
                <a:latin typeface="Tahoma"/>
                <a:cs typeface="Tahoma"/>
              </a:rPr>
              <a:t>a</a:t>
            </a:r>
            <a:r>
              <a:rPr sz="1650" spc="480" dirty="0">
                <a:latin typeface="Tahoma"/>
                <a:cs typeface="Tahoma"/>
              </a:rPr>
              <a:t> </a:t>
            </a:r>
            <a:r>
              <a:rPr sz="1650" spc="450" dirty="0">
                <a:latin typeface="Tahoma"/>
                <a:cs typeface="Tahoma"/>
              </a:rPr>
              <a:t>file</a:t>
            </a:r>
            <a:r>
              <a:rPr sz="1650" spc="480" dirty="0">
                <a:latin typeface="Tahoma"/>
                <a:cs typeface="Tahoma"/>
              </a:rPr>
              <a:t> </a:t>
            </a:r>
            <a:r>
              <a:rPr sz="1650" spc="240" dirty="0">
                <a:latin typeface="Tahoma"/>
                <a:cs typeface="Tahoma"/>
              </a:rPr>
              <a:t>or</a:t>
            </a:r>
            <a:r>
              <a:rPr sz="1650" spc="475" dirty="0">
                <a:latin typeface="Tahoma"/>
                <a:cs typeface="Tahoma"/>
              </a:rPr>
              <a:t> </a:t>
            </a:r>
            <a:r>
              <a:rPr sz="1650" spc="135" dirty="0">
                <a:latin typeface="Tahoma"/>
                <a:cs typeface="Tahoma"/>
              </a:rPr>
              <a:t>from</a:t>
            </a:r>
            <a:r>
              <a:rPr sz="1650" spc="480" dirty="0">
                <a:latin typeface="Tahoma"/>
                <a:cs typeface="Tahoma"/>
              </a:rPr>
              <a:t> </a:t>
            </a:r>
            <a:r>
              <a:rPr sz="1650" spc="315" dirty="0">
                <a:latin typeface="Tahoma"/>
                <a:cs typeface="Tahoma"/>
              </a:rPr>
              <a:t>stdin.</a:t>
            </a:r>
            <a:endParaRPr sz="1650" dirty="0">
              <a:latin typeface="Tahoma"/>
              <a:cs typeface="Tahoma"/>
            </a:endParaRPr>
          </a:p>
          <a:p>
            <a:pPr marL="12700" marR="5080" indent="252095">
              <a:lnSpc>
                <a:spcPts val="1880"/>
              </a:lnSpc>
              <a:spcBef>
                <a:spcPts val="90"/>
              </a:spcBef>
              <a:tabLst>
                <a:tab pos="2030730" algn="l"/>
              </a:tabLst>
            </a:pPr>
            <a:r>
              <a:rPr sz="1650" spc="130" dirty="0">
                <a:latin typeface="Tahoma"/>
                <a:cs typeface="Tahoma"/>
              </a:rPr>
              <a:t>expose</a:t>
            </a:r>
            <a:r>
              <a:rPr sz="1650" dirty="0">
                <a:latin typeface="Tahoma"/>
                <a:cs typeface="Tahoma"/>
              </a:rPr>
              <a:t>	</a:t>
            </a:r>
            <a:r>
              <a:rPr sz="1650" spc="110" dirty="0">
                <a:latin typeface="Tahoma"/>
                <a:cs typeface="Tahoma"/>
              </a:rPr>
              <a:t>Take</a:t>
            </a:r>
            <a:r>
              <a:rPr sz="1650" spc="475" dirty="0">
                <a:latin typeface="Tahoma"/>
                <a:cs typeface="Tahoma"/>
              </a:rPr>
              <a:t> </a:t>
            </a:r>
            <a:r>
              <a:rPr sz="1650" spc="125" dirty="0">
                <a:latin typeface="Tahoma"/>
                <a:cs typeface="Tahoma"/>
              </a:rPr>
              <a:t>a</a:t>
            </a:r>
            <a:r>
              <a:rPr sz="1650" spc="480" dirty="0">
                <a:latin typeface="Tahoma"/>
                <a:cs typeface="Tahoma"/>
              </a:rPr>
              <a:t> </a:t>
            </a:r>
            <a:r>
              <a:rPr sz="1650" spc="305" dirty="0">
                <a:latin typeface="Tahoma"/>
                <a:cs typeface="Tahoma"/>
              </a:rPr>
              <a:t>replication</a:t>
            </a:r>
            <a:r>
              <a:rPr sz="1650" spc="480" dirty="0">
                <a:latin typeface="Tahoma"/>
                <a:cs typeface="Tahoma"/>
              </a:rPr>
              <a:t> </a:t>
            </a:r>
            <a:r>
              <a:rPr sz="1650" spc="320" dirty="0">
                <a:latin typeface="Tahoma"/>
                <a:cs typeface="Tahoma"/>
              </a:rPr>
              <a:t>controller,</a:t>
            </a:r>
            <a:r>
              <a:rPr sz="1650" spc="480" dirty="0">
                <a:latin typeface="Tahoma"/>
                <a:cs typeface="Tahoma"/>
              </a:rPr>
              <a:t> </a:t>
            </a:r>
            <a:r>
              <a:rPr sz="1650" spc="295" dirty="0">
                <a:latin typeface="Tahoma"/>
                <a:cs typeface="Tahoma"/>
              </a:rPr>
              <a:t>service,</a:t>
            </a:r>
            <a:r>
              <a:rPr sz="1650" spc="480" dirty="0">
                <a:latin typeface="Tahoma"/>
                <a:cs typeface="Tahoma"/>
              </a:rPr>
              <a:t> </a:t>
            </a:r>
            <a:r>
              <a:rPr sz="1650" spc="135" dirty="0">
                <a:latin typeface="Tahoma"/>
                <a:cs typeface="Tahoma"/>
              </a:rPr>
              <a:t>deployment</a:t>
            </a:r>
            <a:r>
              <a:rPr sz="1650" spc="480" dirty="0">
                <a:latin typeface="Tahoma"/>
                <a:cs typeface="Tahoma"/>
              </a:rPr>
              <a:t> </a:t>
            </a:r>
            <a:r>
              <a:rPr sz="1650" spc="240" dirty="0">
                <a:latin typeface="Tahoma"/>
                <a:cs typeface="Tahoma"/>
              </a:rPr>
              <a:t>or</a:t>
            </a:r>
            <a:r>
              <a:rPr sz="1650" spc="480" dirty="0">
                <a:latin typeface="Tahoma"/>
                <a:cs typeface="Tahoma"/>
              </a:rPr>
              <a:t> </a:t>
            </a:r>
            <a:r>
              <a:rPr sz="1650" spc="80" dirty="0">
                <a:latin typeface="Tahoma"/>
                <a:cs typeface="Tahoma"/>
              </a:rPr>
              <a:t>pod</a:t>
            </a:r>
            <a:r>
              <a:rPr sz="1650" spc="480" dirty="0">
                <a:latin typeface="Tahoma"/>
                <a:cs typeface="Tahoma"/>
              </a:rPr>
              <a:t> </a:t>
            </a:r>
            <a:r>
              <a:rPr sz="1650" spc="90" dirty="0">
                <a:latin typeface="Tahoma"/>
                <a:cs typeface="Tahoma"/>
              </a:rPr>
              <a:t>and</a:t>
            </a:r>
            <a:r>
              <a:rPr sz="1650" spc="480" dirty="0">
                <a:latin typeface="Tahoma"/>
                <a:cs typeface="Tahoma"/>
              </a:rPr>
              <a:t> </a:t>
            </a:r>
            <a:r>
              <a:rPr sz="1650" spc="140" dirty="0">
                <a:latin typeface="Tahoma"/>
                <a:cs typeface="Tahoma"/>
              </a:rPr>
              <a:t>expose</a:t>
            </a:r>
            <a:r>
              <a:rPr sz="1650" spc="480" dirty="0">
                <a:latin typeface="Tahoma"/>
                <a:cs typeface="Tahoma"/>
              </a:rPr>
              <a:t> </a:t>
            </a:r>
            <a:r>
              <a:rPr sz="1650" spc="525" dirty="0">
                <a:latin typeface="Tahoma"/>
                <a:cs typeface="Tahoma"/>
              </a:rPr>
              <a:t>it</a:t>
            </a:r>
            <a:r>
              <a:rPr sz="1650" spc="480" dirty="0">
                <a:latin typeface="Tahoma"/>
                <a:cs typeface="Tahoma"/>
              </a:rPr>
              <a:t> </a:t>
            </a:r>
            <a:r>
              <a:rPr sz="1650" spc="190" dirty="0">
                <a:latin typeface="Tahoma"/>
                <a:cs typeface="Tahoma"/>
              </a:rPr>
              <a:t>as</a:t>
            </a:r>
            <a:r>
              <a:rPr sz="1650" spc="480" dirty="0">
                <a:latin typeface="Tahoma"/>
                <a:cs typeface="Tahoma"/>
              </a:rPr>
              <a:t> </a:t>
            </a:r>
            <a:r>
              <a:rPr sz="1650" spc="75" dirty="0">
                <a:latin typeface="Tahoma"/>
                <a:cs typeface="Tahoma"/>
              </a:rPr>
              <a:t>a </a:t>
            </a:r>
            <a:r>
              <a:rPr sz="1650" dirty="0">
                <a:latin typeface="Tahoma"/>
                <a:cs typeface="Tahoma"/>
              </a:rPr>
              <a:t>new</a:t>
            </a:r>
            <a:r>
              <a:rPr sz="1650" spc="459" dirty="0">
                <a:latin typeface="Tahoma"/>
                <a:cs typeface="Tahoma"/>
              </a:rPr>
              <a:t> </a:t>
            </a:r>
            <a:r>
              <a:rPr sz="1650" spc="160" dirty="0">
                <a:latin typeface="Tahoma"/>
                <a:cs typeface="Tahoma"/>
              </a:rPr>
              <a:t>Kubernetes</a:t>
            </a:r>
            <a:r>
              <a:rPr sz="1650" spc="459" dirty="0">
                <a:latin typeface="Tahoma"/>
                <a:cs typeface="Tahoma"/>
              </a:rPr>
              <a:t> </a:t>
            </a:r>
            <a:r>
              <a:rPr sz="1650" spc="235" dirty="0">
                <a:latin typeface="Tahoma"/>
                <a:cs typeface="Tahoma"/>
              </a:rPr>
              <a:t>Service</a:t>
            </a:r>
            <a:endParaRPr sz="1650" dirty="0">
              <a:latin typeface="Tahoma"/>
              <a:cs typeface="Tahoma"/>
            </a:endParaRPr>
          </a:p>
        </p:txBody>
      </p:sp>
      <p:sp>
        <p:nvSpPr>
          <p:cNvPr id="9" name="object 9"/>
          <p:cNvSpPr txBox="1"/>
          <p:nvPr/>
        </p:nvSpPr>
        <p:spPr>
          <a:xfrm>
            <a:off x="1201737" y="3768725"/>
            <a:ext cx="404495" cy="514984"/>
          </a:xfrm>
          <a:prstGeom prst="rect">
            <a:avLst/>
          </a:prstGeom>
        </p:spPr>
        <p:txBody>
          <a:bodyPr vert="horz" wrap="square" lIns="0" tIns="31115" rIns="0" bIns="0" rtlCol="0">
            <a:spAutoFit/>
          </a:bodyPr>
          <a:lstStyle/>
          <a:p>
            <a:pPr marL="12700" marR="5080">
              <a:lnSpc>
                <a:spcPts val="1880"/>
              </a:lnSpc>
              <a:spcBef>
                <a:spcPts val="245"/>
              </a:spcBef>
            </a:pPr>
            <a:r>
              <a:rPr sz="1650" spc="145" dirty="0">
                <a:latin typeface="Tahoma"/>
                <a:cs typeface="Tahoma"/>
              </a:rPr>
              <a:t>run </a:t>
            </a:r>
            <a:r>
              <a:rPr sz="1650" spc="245" dirty="0">
                <a:latin typeface="Tahoma"/>
                <a:cs typeface="Tahoma"/>
              </a:rPr>
              <a:t>set</a:t>
            </a:r>
            <a:endParaRPr sz="1650" dirty="0">
              <a:latin typeface="Tahoma"/>
              <a:cs typeface="Tahoma"/>
            </a:endParaRPr>
          </a:p>
        </p:txBody>
      </p:sp>
      <p:sp>
        <p:nvSpPr>
          <p:cNvPr id="10" name="object 10"/>
          <p:cNvSpPr txBox="1"/>
          <p:nvPr/>
        </p:nvSpPr>
        <p:spPr>
          <a:xfrm>
            <a:off x="2967973" y="3768725"/>
            <a:ext cx="4693920" cy="514984"/>
          </a:xfrm>
          <a:prstGeom prst="rect">
            <a:avLst/>
          </a:prstGeom>
        </p:spPr>
        <p:txBody>
          <a:bodyPr vert="horz" wrap="square" lIns="0" tIns="31115" rIns="0" bIns="0" rtlCol="0">
            <a:spAutoFit/>
          </a:bodyPr>
          <a:lstStyle/>
          <a:p>
            <a:pPr marL="12700" marR="5080">
              <a:lnSpc>
                <a:spcPts val="1880"/>
              </a:lnSpc>
              <a:spcBef>
                <a:spcPts val="245"/>
              </a:spcBef>
            </a:pPr>
            <a:r>
              <a:rPr sz="1650" dirty="0">
                <a:latin typeface="Tahoma"/>
                <a:cs typeface="Tahoma"/>
              </a:rPr>
              <a:t>Run</a:t>
            </a:r>
            <a:r>
              <a:rPr sz="1650" spc="490" dirty="0">
                <a:latin typeface="Tahoma"/>
                <a:cs typeface="Tahoma"/>
              </a:rPr>
              <a:t> </a:t>
            </a:r>
            <a:r>
              <a:rPr sz="1650" spc="125" dirty="0">
                <a:latin typeface="Tahoma"/>
                <a:cs typeface="Tahoma"/>
              </a:rPr>
              <a:t>a</a:t>
            </a:r>
            <a:r>
              <a:rPr sz="1650" spc="490" dirty="0">
                <a:latin typeface="Tahoma"/>
                <a:cs typeface="Tahoma"/>
              </a:rPr>
              <a:t> </a:t>
            </a:r>
            <a:r>
              <a:rPr sz="1650" spc="305" dirty="0">
                <a:latin typeface="Tahoma"/>
                <a:cs typeface="Tahoma"/>
              </a:rPr>
              <a:t>particular</a:t>
            </a:r>
            <a:r>
              <a:rPr sz="1650" spc="490" dirty="0">
                <a:latin typeface="Tahoma"/>
                <a:cs typeface="Tahoma"/>
              </a:rPr>
              <a:t> </a:t>
            </a:r>
            <a:r>
              <a:rPr sz="1650" spc="105" dirty="0">
                <a:latin typeface="Tahoma"/>
                <a:cs typeface="Tahoma"/>
              </a:rPr>
              <a:t>image</a:t>
            </a:r>
            <a:r>
              <a:rPr sz="1650" spc="490" dirty="0">
                <a:latin typeface="Tahoma"/>
                <a:cs typeface="Tahoma"/>
              </a:rPr>
              <a:t> </a:t>
            </a:r>
            <a:r>
              <a:rPr sz="1650" spc="70" dirty="0">
                <a:latin typeface="Tahoma"/>
                <a:cs typeface="Tahoma"/>
              </a:rPr>
              <a:t>on</a:t>
            </a:r>
            <a:r>
              <a:rPr sz="1650" spc="490" dirty="0">
                <a:latin typeface="Tahoma"/>
                <a:cs typeface="Tahoma"/>
              </a:rPr>
              <a:t> </a:t>
            </a:r>
            <a:r>
              <a:rPr sz="1650" spc="210" dirty="0">
                <a:latin typeface="Tahoma"/>
                <a:cs typeface="Tahoma"/>
              </a:rPr>
              <a:t>the</a:t>
            </a:r>
            <a:r>
              <a:rPr sz="1650" spc="490" dirty="0">
                <a:latin typeface="Tahoma"/>
                <a:cs typeface="Tahoma"/>
              </a:rPr>
              <a:t> </a:t>
            </a:r>
            <a:r>
              <a:rPr sz="1650" spc="290" dirty="0">
                <a:latin typeface="Tahoma"/>
                <a:cs typeface="Tahoma"/>
              </a:rPr>
              <a:t>cluster </a:t>
            </a:r>
            <a:r>
              <a:rPr sz="1650" spc="210" dirty="0">
                <a:latin typeface="Tahoma"/>
                <a:cs typeface="Tahoma"/>
              </a:rPr>
              <a:t>Set</a:t>
            </a:r>
            <a:r>
              <a:rPr sz="1650" spc="475" dirty="0">
                <a:latin typeface="Tahoma"/>
                <a:cs typeface="Tahoma"/>
              </a:rPr>
              <a:t> </a:t>
            </a:r>
            <a:r>
              <a:rPr sz="1650" spc="325" dirty="0">
                <a:latin typeface="Tahoma"/>
                <a:cs typeface="Tahoma"/>
              </a:rPr>
              <a:t>specific</a:t>
            </a:r>
            <a:r>
              <a:rPr sz="1650" spc="475" dirty="0">
                <a:latin typeface="Tahoma"/>
                <a:cs typeface="Tahoma"/>
              </a:rPr>
              <a:t> </a:t>
            </a:r>
            <a:r>
              <a:rPr sz="1650" spc="250" dirty="0">
                <a:latin typeface="Tahoma"/>
                <a:cs typeface="Tahoma"/>
              </a:rPr>
              <a:t>features</a:t>
            </a:r>
            <a:r>
              <a:rPr sz="1650" spc="475" dirty="0">
                <a:latin typeface="Tahoma"/>
                <a:cs typeface="Tahoma"/>
              </a:rPr>
              <a:t> </a:t>
            </a:r>
            <a:r>
              <a:rPr sz="1650" spc="70" dirty="0">
                <a:latin typeface="Tahoma"/>
                <a:cs typeface="Tahoma"/>
              </a:rPr>
              <a:t>on</a:t>
            </a:r>
            <a:r>
              <a:rPr sz="1650" spc="475" dirty="0">
                <a:latin typeface="Tahoma"/>
                <a:cs typeface="Tahoma"/>
              </a:rPr>
              <a:t> </a:t>
            </a:r>
            <a:r>
              <a:rPr sz="1650" spc="240" dirty="0">
                <a:latin typeface="Tahoma"/>
                <a:cs typeface="Tahoma"/>
              </a:rPr>
              <a:t>objects</a:t>
            </a:r>
            <a:endParaRPr sz="1650" dirty="0">
              <a:latin typeface="Tahoma"/>
              <a:cs typeface="Tahoma"/>
            </a:endParaRPr>
          </a:p>
        </p:txBody>
      </p:sp>
      <p:sp>
        <p:nvSpPr>
          <p:cNvPr id="11" name="object 11"/>
          <p:cNvSpPr txBox="1"/>
          <p:nvPr/>
        </p:nvSpPr>
        <p:spPr>
          <a:xfrm>
            <a:off x="949325" y="4483100"/>
            <a:ext cx="3810635"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Basic</a:t>
            </a:r>
            <a:r>
              <a:rPr sz="1650" spc="385" dirty="0">
                <a:latin typeface="Tahoma"/>
                <a:cs typeface="Tahoma"/>
              </a:rPr>
              <a:t> </a:t>
            </a:r>
            <a:r>
              <a:rPr sz="1650" dirty="0">
                <a:latin typeface="Tahoma"/>
                <a:cs typeface="Tahoma"/>
              </a:rPr>
              <a:t>Commands</a:t>
            </a:r>
            <a:r>
              <a:rPr sz="1650" spc="390" dirty="0">
                <a:latin typeface="Tahoma"/>
                <a:cs typeface="Tahoma"/>
              </a:rPr>
              <a:t> </a:t>
            </a:r>
            <a:r>
              <a:rPr sz="1650" spc="225" dirty="0">
                <a:latin typeface="Tahoma"/>
                <a:cs typeface="Tahoma"/>
              </a:rPr>
              <a:t>(Intermediate):</a:t>
            </a:r>
            <a:endParaRPr sz="1650">
              <a:latin typeface="Tahoma"/>
              <a:cs typeface="Tahoma"/>
            </a:endParaRPr>
          </a:p>
        </p:txBody>
      </p:sp>
      <p:sp>
        <p:nvSpPr>
          <p:cNvPr id="12" name="object 12"/>
          <p:cNvSpPr txBox="1"/>
          <p:nvPr/>
        </p:nvSpPr>
        <p:spPr>
          <a:xfrm>
            <a:off x="2967973" y="4721225"/>
            <a:ext cx="9865995" cy="991235"/>
          </a:xfrm>
          <a:prstGeom prst="rect">
            <a:avLst/>
          </a:prstGeom>
        </p:spPr>
        <p:txBody>
          <a:bodyPr vert="horz" wrap="square" lIns="0" tIns="31115" rIns="0" bIns="0" rtlCol="0">
            <a:spAutoFit/>
          </a:bodyPr>
          <a:lstStyle/>
          <a:p>
            <a:pPr marL="12700" marR="6186805">
              <a:lnSpc>
                <a:spcPts val="1880"/>
              </a:lnSpc>
              <a:spcBef>
                <a:spcPts val="245"/>
              </a:spcBef>
            </a:pPr>
            <a:r>
              <a:rPr sz="1650" spc="135" dirty="0">
                <a:latin typeface="Tahoma"/>
                <a:cs typeface="Tahoma"/>
              </a:rPr>
              <a:t>Documentation</a:t>
            </a:r>
            <a:r>
              <a:rPr sz="1650" spc="475" dirty="0">
                <a:latin typeface="Tahoma"/>
                <a:cs typeface="Tahoma"/>
              </a:rPr>
              <a:t> </a:t>
            </a:r>
            <a:r>
              <a:rPr sz="1650" spc="275" dirty="0">
                <a:latin typeface="Tahoma"/>
                <a:cs typeface="Tahoma"/>
              </a:rPr>
              <a:t>of</a:t>
            </a:r>
            <a:r>
              <a:rPr sz="1650" spc="480" dirty="0">
                <a:latin typeface="Tahoma"/>
                <a:cs typeface="Tahoma"/>
              </a:rPr>
              <a:t> </a:t>
            </a:r>
            <a:r>
              <a:rPr sz="1650" spc="195" dirty="0">
                <a:latin typeface="Tahoma"/>
                <a:cs typeface="Tahoma"/>
              </a:rPr>
              <a:t>resources </a:t>
            </a:r>
            <a:r>
              <a:rPr sz="1650" spc="245" dirty="0">
                <a:latin typeface="Tahoma"/>
                <a:cs typeface="Tahoma"/>
              </a:rPr>
              <a:t>Display</a:t>
            </a:r>
            <a:r>
              <a:rPr sz="1650" spc="459" dirty="0">
                <a:latin typeface="Tahoma"/>
                <a:cs typeface="Tahoma"/>
              </a:rPr>
              <a:t> </a:t>
            </a:r>
            <a:r>
              <a:rPr sz="1650" spc="85" dirty="0">
                <a:latin typeface="Tahoma"/>
                <a:cs typeface="Tahoma"/>
              </a:rPr>
              <a:t>one</a:t>
            </a:r>
            <a:r>
              <a:rPr sz="1650" spc="465" dirty="0">
                <a:latin typeface="Tahoma"/>
                <a:cs typeface="Tahoma"/>
              </a:rPr>
              <a:t> </a:t>
            </a:r>
            <a:r>
              <a:rPr sz="1650" spc="240" dirty="0">
                <a:latin typeface="Tahoma"/>
                <a:cs typeface="Tahoma"/>
              </a:rPr>
              <a:t>or</a:t>
            </a:r>
            <a:r>
              <a:rPr sz="1650" spc="465" dirty="0">
                <a:latin typeface="Tahoma"/>
                <a:cs typeface="Tahoma"/>
              </a:rPr>
              <a:t> </a:t>
            </a:r>
            <a:r>
              <a:rPr sz="1650" dirty="0">
                <a:latin typeface="Tahoma"/>
                <a:cs typeface="Tahoma"/>
              </a:rPr>
              <a:t>many</a:t>
            </a:r>
            <a:r>
              <a:rPr sz="1650" spc="465" dirty="0">
                <a:latin typeface="Tahoma"/>
                <a:cs typeface="Tahoma"/>
              </a:rPr>
              <a:t> </a:t>
            </a:r>
            <a:r>
              <a:rPr sz="1650" spc="195" dirty="0">
                <a:latin typeface="Tahoma"/>
                <a:cs typeface="Tahoma"/>
              </a:rPr>
              <a:t>resources </a:t>
            </a:r>
            <a:r>
              <a:rPr sz="1650" spc="295" dirty="0">
                <a:latin typeface="Tahoma"/>
                <a:cs typeface="Tahoma"/>
              </a:rPr>
              <a:t>Edit</a:t>
            </a:r>
            <a:r>
              <a:rPr sz="1650" spc="475" dirty="0">
                <a:latin typeface="Tahoma"/>
                <a:cs typeface="Tahoma"/>
              </a:rPr>
              <a:t> </a:t>
            </a:r>
            <a:r>
              <a:rPr sz="1650" spc="125" dirty="0">
                <a:latin typeface="Tahoma"/>
                <a:cs typeface="Tahoma"/>
              </a:rPr>
              <a:t>a</a:t>
            </a:r>
            <a:r>
              <a:rPr sz="1650" spc="475" dirty="0">
                <a:latin typeface="Tahoma"/>
                <a:cs typeface="Tahoma"/>
              </a:rPr>
              <a:t> </a:t>
            </a:r>
            <a:r>
              <a:rPr sz="1650" spc="210" dirty="0">
                <a:latin typeface="Tahoma"/>
                <a:cs typeface="Tahoma"/>
              </a:rPr>
              <a:t>resource</a:t>
            </a:r>
            <a:r>
              <a:rPr sz="1650" spc="475" dirty="0">
                <a:latin typeface="Tahoma"/>
                <a:cs typeface="Tahoma"/>
              </a:rPr>
              <a:t> </a:t>
            </a:r>
            <a:r>
              <a:rPr sz="1650" spc="70" dirty="0">
                <a:latin typeface="Tahoma"/>
                <a:cs typeface="Tahoma"/>
              </a:rPr>
              <a:t>on</a:t>
            </a:r>
            <a:r>
              <a:rPr sz="1650" spc="475" dirty="0">
                <a:latin typeface="Tahoma"/>
                <a:cs typeface="Tahoma"/>
              </a:rPr>
              <a:t> </a:t>
            </a:r>
            <a:r>
              <a:rPr sz="1650" spc="210" dirty="0">
                <a:latin typeface="Tahoma"/>
                <a:cs typeface="Tahoma"/>
              </a:rPr>
              <a:t>the</a:t>
            </a:r>
            <a:r>
              <a:rPr sz="1650" spc="475" dirty="0">
                <a:latin typeface="Tahoma"/>
                <a:cs typeface="Tahoma"/>
              </a:rPr>
              <a:t> </a:t>
            </a:r>
            <a:r>
              <a:rPr sz="1650" spc="225" dirty="0">
                <a:latin typeface="Tahoma"/>
                <a:cs typeface="Tahoma"/>
              </a:rPr>
              <a:t>server</a:t>
            </a:r>
            <a:endParaRPr sz="1650">
              <a:latin typeface="Tahoma"/>
              <a:cs typeface="Tahoma"/>
            </a:endParaRPr>
          </a:p>
          <a:p>
            <a:pPr marL="12700">
              <a:lnSpc>
                <a:spcPts val="1820"/>
              </a:lnSpc>
            </a:pPr>
            <a:r>
              <a:rPr sz="1650" spc="215" dirty="0">
                <a:latin typeface="Tahoma"/>
                <a:cs typeface="Tahoma"/>
              </a:rPr>
              <a:t>Delete</a:t>
            </a:r>
            <a:r>
              <a:rPr sz="1650" spc="484" dirty="0">
                <a:latin typeface="Tahoma"/>
                <a:cs typeface="Tahoma"/>
              </a:rPr>
              <a:t> </a:t>
            </a:r>
            <a:r>
              <a:rPr sz="1650" spc="204" dirty="0">
                <a:latin typeface="Tahoma"/>
                <a:cs typeface="Tahoma"/>
              </a:rPr>
              <a:t>resources</a:t>
            </a:r>
            <a:r>
              <a:rPr sz="1650" spc="484" dirty="0">
                <a:latin typeface="Tahoma"/>
                <a:cs typeface="Tahoma"/>
              </a:rPr>
              <a:t> </a:t>
            </a:r>
            <a:r>
              <a:rPr sz="1650" spc="120" dirty="0">
                <a:latin typeface="Tahoma"/>
                <a:cs typeface="Tahoma"/>
              </a:rPr>
              <a:t>by</a:t>
            </a:r>
            <a:r>
              <a:rPr sz="1650" spc="484" dirty="0">
                <a:latin typeface="Tahoma"/>
                <a:cs typeface="Tahoma"/>
              </a:rPr>
              <a:t> </a:t>
            </a:r>
            <a:r>
              <a:rPr sz="1650" spc="250" dirty="0">
                <a:latin typeface="Tahoma"/>
                <a:cs typeface="Tahoma"/>
              </a:rPr>
              <a:t>filenames,</a:t>
            </a:r>
            <a:r>
              <a:rPr sz="1650" spc="484" dirty="0">
                <a:latin typeface="Tahoma"/>
                <a:cs typeface="Tahoma"/>
              </a:rPr>
              <a:t> </a:t>
            </a:r>
            <a:r>
              <a:rPr sz="1650" spc="325" dirty="0">
                <a:latin typeface="Tahoma"/>
                <a:cs typeface="Tahoma"/>
              </a:rPr>
              <a:t>stdin,</a:t>
            </a:r>
            <a:r>
              <a:rPr sz="1650" spc="484" dirty="0">
                <a:latin typeface="Tahoma"/>
                <a:cs typeface="Tahoma"/>
              </a:rPr>
              <a:t> </a:t>
            </a:r>
            <a:r>
              <a:rPr sz="1650" spc="204" dirty="0">
                <a:latin typeface="Tahoma"/>
                <a:cs typeface="Tahoma"/>
              </a:rPr>
              <a:t>resources</a:t>
            </a:r>
            <a:r>
              <a:rPr sz="1650" spc="484" dirty="0">
                <a:latin typeface="Tahoma"/>
                <a:cs typeface="Tahoma"/>
              </a:rPr>
              <a:t> </a:t>
            </a:r>
            <a:r>
              <a:rPr sz="1650" spc="90" dirty="0">
                <a:latin typeface="Tahoma"/>
                <a:cs typeface="Tahoma"/>
              </a:rPr>
              <a:t>and</a:t>
            </a:r>
            <a:r>
              <a:rPr sz="1650" spc="490" dirty="0">
                <a:latin typeface="Tahoma"/>
                <a:cs typeface="Tahoma"/>
              </a:rPr>
              <a:t> </a:t>
            </a:r>
            <a:r>
              <a:rPr sz="1650" spc="105" dirty="0">
                <a:latin typeface="Tahoma"/>
                <a:cs typeface="Tahoma"/>
              </a:rPr>
              <a:t>names,</a:t>
            </a:r>
            <a:r>
              <a:rPr sz="1650" spc="484" dirty="0">
                <a:latin typeface="Tahoma"/>
                <a:cs typeface="Tahoma"/>
              </a:rPr>
              <a:t> </a:t>
            </a:r>
            <a:r>
              <a:rPr sz="1650" spc="240" dirty="0">
                <a:latin typeface="Tahoma"/>
                <a:cs typeface="Tahoma"/>
              </a:rPr>
              <a:t>or</a:t>
            </a:r>
            <a:r>
              <a:rPr sz="1650" spc="484" dirty="0">
                <a:latin typeface="Tahoma"/>
                <a:cs typeface="Tahoma"/>
              </a:rPr>
              <a:t> </a:t>
            </a:r>
            <a:r>
              <a:rPr sz="1650" spc="120" dirty="0">
                <a:latin typeface="Tahoma"/>
                <a:cs typeface="Tahoma"/>
              </a:rPr>
              <a:t>by</a:t>
            </a:r>
            <a:r>
              <a:rPr sz="1650" spc="484" dirty="0">
                <a:latin typeface="Tahoma"/>
                <a:cs typeface="Tahoma"/>
              </a:rPr>
              <a:t> </a:t>
            </a:r>
            <a:r>
              <a:rPr sz="1650" spc="204" dirty="0">
                <a:latin typeface="Tahoma"/>
                <a:cs typeface="Tahoma"/>
              </a:rPr>
              <a:t>resources</a:t>
            </a:r>
            <a:r>
              <a:rPr sz="1650" spc="484" dirty="0">
                <a:latin typeface="Tahoma"/>
                <a:cs typeface="Tahoma"/>
              </a:rPr>
              <a:t> </a:t>
            </a:r>
            <a:r>
              <a:rPr sz="1650" spc="65" dirty="0">
                <a:latin typeface="Tahoma"/>
                <a:cs typeface="Tahoma"/>
              </a:rPr>
              <a:t>and</a:t>
            </a:r>
            <a:endParaRPr sz="1650">
              <a:latin typeface="Tahoma"/>
              <a:cs typeface="Tahoma"/>
            </a:endParaRPr>
          </a:p>
        </p:txBody>
      </p:sp>
      <p:sp>
        <p:nvSpPr>
          <p:cNvPr id="13" name="object 13"/>
          <p:cNvSpPr txBox="1"/>
          <p:nvPr/>
        </p:nvSpPr>
        <p:spPr>
          <a:xfrm>
            <a:off x="949325" y="4721225"/>
            <a:ext cx="1791970" cy="1467485"/>
          </a:xfrm>
          <a:prstGeom prst="rect">
            <a:avLst/>
          </a:prstGeom>
        </p:spPr>
        <p:txBody>
          <a:bodyPr vert="horz" wrap="square" lIns="0" tIns="31115" rIns="0" bIns="0" rtlCol="0">
            <a:spAutoFit/>
          </a:bodyPr>
          <a:lstStyle/>
          <a:p>
            <a:pPr marL="264795" marR="635635">
              <a:lnSpc>
                <a:spcPts val="1880"/>
              </a:lnSpc>
              <a:spcBef>
                <a:spcPts val="245"/>
              </a:spcBef>
            </a:pPr>
            <a:r>
              <a:rPr sz="1650" spc="245" dirty="0">
                <a:latin typeface="Tahoma"/>
                <a:cs typeface="Tahoma"/>
              </a:rPr>
              <a:t>explain </a:t>
            </a:r>
            <a:r>
              <a:rPr sz="1650" spc="190" dirty="0">
                <a:latin typeface="Tahoma"/>
                <a:cs typeface="Tahoma"/>
              </a:rPr>
              <a:t>get</a:t>
            </a:r>
            <a:endParaRPr sz="1650">
              <a:latin typeface="Tahoma"/>
              <a:cs typeface="Tahoma"/>
            </a:endParaRPr>
          </a:p>
          <a:p>
            <a:pPr marL="264795">
              <a:lnSpc>
                <a:spcPts val="1770"/>
              </a:lnSpc>
            </a:pPr>
            <a:r>
              <a:rPr sz="1650" spc="295" dirty="0">
                <a:latin typeface="Tahoma"/>
                <a:cs typeface="Tahoma"/>
              </a:rPr>
              <a:t>edit</a:t>
            </a:r>
            <a:endParaRPr sz="1650">
              <a:latin typeface="Tahoma"/>
              <a:cs typeface="Tahoma"/>
            </a:endParaRPr>
          </a:p>
          <a:p>
            <a:pPr marL="264795">
              <a:lnSpc>
                <a:spcPts val="1875"/>
              </a:lnSpc>
            </a:pPr>
            <a:r>
              <a:rPr sz="1650" spc="240" dirty="0">
                <a:latin typeface="Tahoma"/>
                <a:cs typeface="Tahoma"/>
              </a:rPr>
              <a:t>delete</a:t>
            </a:r>
            <a:endParaRPr sz="1650">
              <a:latin typeface="Tahoma"/>
              <a:cs typeface="Tahoma"/>
            </a:endParaRPr>
          </a:p>
          <a:p>
            <a:pPr marL="12700" marR="5080">
              <a:lnSpc>
                <a:spcPts val="1870"/>
              </a:lnSpc>
              <a:spcBef>
                <a:spcPts val="100"/>
              </a:spcBef>
            </a:pPr>
            <a:r>
              <a:rPr sz="1650" spc="310" dirty="0">
                <a:latin typeface="Tahoma"/>
                <a:cs typeface="Tahoma"/>
              </a:rPr>
              <a:t>label</a:t>
            </a:r>
            <a:r>
              <a:rPr sz="1650" spc="475" dirty="0">
                <a:latin typeface="Tahoma"/>
                <a:cs typeface="Tahoma"/>
              </a:rPr>
              <a:t> </a:t>
            </a:r>
            <a:r>
              <a:rPr sz="1650" spc="270" dirty="0">
                <a:latin typeface="Tahoma"/>
                <a:cs typeface="Tahoma"/>
              </a:rPr>
              <a:t>selector </a:t>
            </a:r>
            <a:r>
              <a:rPr sz="1650" spc="420" dirty="0">
                <a:latin typeface="Tahoma"/>
                <a:cs typeface="Tahoma"/>
              </a:rPr>
              <a:t>(...)</a:t>
            </a:r>
            <a:endParaRPr sz="1650">
              <a:latin typeface="Tahoma"/>
              <a:cs typeface="Tahom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KUBECTL:</a:t>
            </a:r>
            <a:r>
              <a:rPr spc="-30" dirty="0"/>
              <a:t> </a:t>
            </a:r>
            <a:r>
              <a:rPr dirty="0"/>
              <a:t>COMMAND</a:t>
            </a:r>
            <a:r>
              <a:rPr spc="-25" dirty="0"/>
              <a:t> </a:t>
            </a:r>
            <a:r>
              <a:rPr spc="-50" dirty="0"/>
              <a:t>LINE</a:t>
            </a:r>
            <a:r>
              <a:rPr spc="-30" dirty="0"/>
              <a:t> </a:t>
            </a:r>
            <a:r>
              <a:rPr spc="-110" dirty="0"/>
              <a:t>INTERFACE</a:t>
            </a:r>
            <a:r>
              <a:rPr spc="-25" dirty="0"/>
              <a:t> </a:t>
            </a:r>
            <a:r>
              <a:rPr spc="-20" dirty="0"/>
              <a:t>HELP</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10696575" cy="1530350"/>
          </a:xfrm>
          <a:prstGeom prst="rect">
            <a:avLst/>
          </a:prstGeom>
        </p:spPr>
        <p:txBody>
          <a:bodyPr vert="horz" wrap="square" lIns="0" tIns="197485" rIns="0" bIns="0" rtlCol="0">
            <a:spAutoFit/>
          </a:bodyPr>
          <a:lstStyle/>
          <a:p>
            <a:pPr marL="12700">
              <a:lnSpc>
                <a:spcPct val="100000"/>
              </a:lnSpc>
              <a:spcBef>
                <a:spcPts val="1555"/>
              </a:spcBef>
            </a:pPr>
            <a:r>
              <a:rPr sz="2100" spc="105" dirty="0">
                <a:solidFill>
                  <a:srgbClr val="333333"/>
                </a:solidFill>
                <a:latin typeface="Trebuchet MS"/>
                <a:cs typeface="Trebuchet MS"/>
              </a:rPr>
              <a:t>Run</a:t>
            </a:r>
            <a:r>
              <a:rPr sz="2100" spc="-70" dirty="0">
                <a:solidFill>
                  <a:srgbClr val="333333"/>
                </a:solidFill>
                <a:latin typeface="Trebuchet MS"/>
                <a:cs typeface="Trebuchet MS"/>
              </a:rPr>
              <a:t> </a:t>
            </a:r>
            <a:r>
              <a:rPr sz="2100" spc="310" dirty="0">
                <a:solidFill>
                  <a:srgbClr val="ED2137"/>
                </a:solidFill>
                <a:latin typeface="Tahoma"/>
                <a:cs typeface="Tahoma"/>
              </a:rPr>
              <a:t>kubectl</a:t>
            </a:r>
            <a:r>
              <a:rPr sz="2100" spc="-85" dirty="0">
                <a:solidFill>
                  <a:srgbClr val="ED2137"/>
                </a:solidFill>
                <a:latin typeface="Tahoma"/>
                <a:cs typeface="Tahoma"/>
              </a:rPr>
              <a:t> </a:t>
            </a:r>
            <a:r>
              <a:rPr sz="2100" dirty="0">
                <a:solidFill>
                  <a:srgbClr val="333333"/>
                </a:solidFill>
                <a:latin typeface="Trebuchet MS"/>
                <a:cs typeface="Trebuchet MS"/>
              </a:rPr>
              <a:t>to</a:t>
            </a:r>
            <a:r>
              <a:rPr sz="2100" spc="-65" dirty="0">
                <a:solidFill>
                  <a:srgbClr val="333333"/>
                </a:solidFill>
                <a:latin typeface="Trebuchet MS"/>
                <a:cs typeface="Trebuchet MS"/>
              </a:rPr>
              <a:t> </a:t>
            </a:r>
            <a:r>
              <a:rPr sz="2100" spc="60" dirty="0">
                <a:solidFill>
                  <a:srgbClr val="333333"/>
                </a:solidFill>
                <a:latin typeface="Trebuchet MS"/>
                <a:cs typeface="Trebuchet MS"/>
              </a:rPr>
              <a:t>see</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65" dirty="0">
                <a:solidFill>
                  <a:srgbClr val="333333"/>
                </a:solidFill>
                <a:latin typeface="Trebuchet MS"/>
                <a:cs typeface="Trebuchet MS"/>
              </a:rPr>
              <a:t> </a:t>
            </a:r>
            <a:r>
              <a:rPr sz="2100" spc="-20" dirty="0">
                <a:solidFill>
                  <a:srgbClr val="333333"/>
                </a:solidFill>
                <a:latin typeface="Trebuchet MS"/>
                <a:cs typeface="Trebuchet MS"/>
              </a:rPr>
              <a:t>list</a:t>
            </a:r>
            <a:r>
              <a:rPr sz="2100" spc="-65" dirty="0">
                <a:solidFill>
                  <a:srgbClr val="333333"/>
                </a:solidFill>
                <a:latin typeface="Trebuchet MS"/>
                <a:cs typeface="Trebuchet MS"/>
              </a:rPr>
              <a:t> </a:t>
            </a:r>
            <a:r>
              <a:rPr sz="2100" dirty="0">
                <a:solidFill>
                  <a:srgbClr val="333333"/>
                </a:solidFill>
                <a:latin typeface="Trebuchet MS"/>
                <a:cs typeface="Trebuchet MS"/>
              </a:rPr>
              <a:t>of</a:t>
            </a:r>
            <a:r>
              <a:rPr sz="2100" spc="-70" dirty="0">
                <a:solidFill>
                  <a:srgbClr val="333333"/>
                </a:solidFill>
                <a:latin typeface="Trebuchet MS"/>
                <a:cs typeface="Trebuchet MS"/>
              </a:rPr>
              <a:t> </a:t>
            </a:r>
            <a:r>
              <a:rPr sz="2100" spc="-40" dirty="0">
                <a:solidFill>
                  <a:srgbClr val="333333"/>
                </a:solidFill>
                <a:latin typeface="Trebuchet MS"/>
                <a:cs typeface="Trebuchet MS"/>
              </a:rPr>
              <a:t>all</a:t>
            </a:r>
            <a:r>
              <a:rPr sz="2100" spc="-65" dirty="0">
                <a:solidFill>
                  <a:srgbClr val="333333"/>
                </a:solidFill>
                <a:latin typeface="Trebuchet MS"/>
                <a:cs typeface="Trebuchet MS"/>
              </a:rPr>
              <a:t> </a:t>
            </a:r>
            <a:r>
              <a:rPr sz="2100" dirty="0">
                <a:solidFill>
                  <a:srgbClr val="333333"/>
                </a:solidFill>
                <a:latin typeface="Trebuchet MS"/>
                <a:cs typeface="Trebuchet MS"/>
              </a:rPr>
              <a:t>available</a:t>
            </a:r>
            <a:r>
              <a:rPr sz="2100" spc="-65" dirty="0">
                <a:solidFill>
                  <a:srgbClr val="333333"/>
                </a:solidFill>
                <a:latin typeface="Trebuchet MS"/>
                <a:cs typeface="Trebuchet MS"/>
              </a:rPr>
              <a:t> </a:t>
            </a:r>
            <a:r>
              <a:rPr sz="2100" spc="100" dirty="0">
                <a:solidFill>
                  <a:srgbClr val="333333"/>
                </a:solidFill>
                <a:latin typeface="Trebuchet MS"/>
                <a:cs typeface="Trebuchet MS"/>
              </a:rPr>
              <a:t>commands</a:t>
            </a:r>
            <a:endParaRPr sz="2100">
              <a:latin typeface="Trebuchet MS"/>
              <a:cs typeface="Trebuchet MS"/>
            </a:endParaRPr>
          </a:p>
          <a:p>
            <a:pPr marL="12700">
              <a:lnSpc>
                <a:spcPct val="100000"/>
              </a:lnSpc>
              <a:spcBef>
                <a:spcPts val="1455"/>
              </a:spcBef>
              <a:tabLst>
                <a:tab pos="1858010" algn="l"/>
                <a:tab pos="3463925" algn="l"/>
              </a:tabLst>
            </a:pPr>
            <a:r>
              <a:rPr sz="2100" spc="105" dirty="0">
                <a:solidFill>
                  <a:srgbClr val="333333"/>
                </a:solidFill>
                <a:latin typeface="Trebuchet MS"/>
                <a:cs typeface="Trebuchet MS"/>
              </a:rPr>
              <a:t>Run</a:t>
            </a:r>
            <a:r>
              <a:rPr sz="2100" spc="-9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10" dirty="0">
                <a:solidFill>
                  <a:srgbClr val="ED2137"/>
                </a:solidFill>
                <a:latin typeface="Tahoma"/>
                <a:cs typeface="Tahoma"/>
              </a:rPr>
              <a:t>&lt;command&gt;</a:t>
            </a:r>
            <a:r>
              <a:rPr sz="2100" dirty="0">
                <a:solidFill>
                  <a:srgbClr val="ED2137"/>
                </a:solidFill>
                <a:latin typeface="Tahoma"/>
                <a:cs typeface="Tahoma"/>
              </a:rPr>
              <a:t>	</a:t>
            </a:r>
            <a:r>
              <a:rPr sz="2100" spc="295" dirty="0">
                <a:solidFill>
                  <a:srgbClr val="ED2137"/>
                </a:solidFill>
                <a:latin typeface="Tahoma"/>
                <a:cs typeface="Tahoma"/>
              </a:rPr>
              <a:t>--</a:t>
            </a:r>
            <a:r>
              <a:rPr sz="2100" spc="380" dirty="0">
                <a:solidFill>
                  <a:srgbClr val="ED2137"/>
                </a:solidFill>
                <a:latin typeface="Tahoma"/>
                <a:cs typeface="Tahoma"/>
              </a:rPr>
              <a:t>help</a:t>
            </a:r>
            <a:r>
              <a:rPr sz="2100" spc="-45" dirty="0">
                <a:solidFill>
                  <a:srgbClr val="ED2137"/>
                </a:solidFill>
                <a:latin typeface="Tahoma"/>
                <a:cs typeface="Tahoma"/>
              </a:rPr>
              <a:t> </a:t>
            </a:r>
            <a:r>
              <a:rPr sz="2100" dirty="0">
                <a:solidFill>
                  <a:srgbClr val="333333"/>
                </a:solidFill>
                <a:latin typeface="Trebuchet MS"/>
                <a:cs typeface="Trebuchet MS"/>
              </a:rPr>
              <a:t>to</a:t>
            </a:r>
            <a:r>
              <a:rPr sz="2100" spc="-15" dirty="0">
                <a:solidFill>
                  <a:srgbClr val="333333"/>
                </a:solidFill>
                <a:latin typeface="Trebuchet MS"/>
                <a:cs typeface="Trebuchet MS"/>
              </a:rPr>
              <a:t> </a:t>
            </a:r>
            <a:r>
              <a:rPr sz="2100" spc="60" dirty="0">
                <a:solidFill>
                  <a:srgbClr val="333333"/>
                </a:solidFill>
                <a:latin typeface="Trebuchet MS"/>
                <a:cs typeface="Trebuchet MS"/>
              </a:rPr>
              <a:t>see</a:t>
            </a:r>
            <a:r>
              <a:rPr sz="2100" spc="-15" dirty="0">
                <a:solidFill>
                  <a:srgbClr val="333333"/>
                </a:solidFill>
                <a:latin typeface="Trebuchet MS"/>
                <a:cs typeface="Trebuchet MS"/>
              </a:rPr>
              <a:t> </a:t>
            </a:r>
            <a:r>
              <a:rPr sz="2100" dirty="0">
                <a:solidFill>
                  <a:srgbClr val="333333"/>
                </a:solidFill>
                <a:latin typeface="Trebuchet MS"/>
                <a:cs typeface="Trebuchet MS"/>
              </a:rPr>
              <a:t>help</a:t>
            </a:r>
            <a:r>
              <a:rPr sz="2100" spc="-15" dirty="0">
                <a:solidFill>
                  <a:srgbClr val="333333"/>
                </a:solidFill>
                <a:latin typeface="Trebuchet MS"/>
                <a:cs typeface="Trebuchet MS"/>
              </a:rPr>
              <a:t> </a:t>
            </a:r>
            <a:r>
              <a:rPr sz="2100" dirty="0">
                <a:solidFill>
                  <a:srgbClr val="333333"/>
                </a:solidFill>
                <a:latin typeface="Trebuchet MS"/>
                <a:cs typeface="Trebuchet MS"/>
              </a:rPr>
              <a:t>for</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15" dirty="0">
                <a:solidFill>
                  <a:srgbClr val="333333"/>
                </a:solidFill>
                <a:latin typeface="Trebuchet MS"/>
                <a:cs typeface="Trebuchet MS"/>
              </a:rPr>
              <a:t> </a:t>
            </a:r>
            <a:r>
              <a:rPr sz="2100" dirty="0">
                <a:solidFill>
                  <a:srgbClr val="333333"/>
                </a:solidFill>
                <a:latin typeface="Trebuchet MS"/>
                <a:cs typeface="Trebuchet MS"/>
              </a:rPr>
              <a:t>particular</a:t>
            </a:r>
            <a:r>
              <a:rPr sz="2100" spc="-15" dirty="0">
                <a:solidFill>
                  <a:srgbClr val="333333"/>
                </a:solidFill>
                <a:latin typeface="Trebuchet MS"/>
                <a:cs typeface="Trebuchet MS"/>
              </a:rPr>
              <a:t> </a:t>
            </a:r>
            <a:r>
              <a:rPr sz="2100" spc="105" dirty="0">
                <a:solidFill>
                  <a:srgbClr val="333333"/>
                </a:solidFill>
                <a:latin typeface="Trebuchet MS"/>
                <a:cs typeface="Trebuchet MS"/>
              </a:rPr>
              <a:t>command</a:t>
            </a:r>
            <a:endParaRPr sz="2100">
              <a:latin typeface="Trebuchet MS"/>
              <a:cs typeface="Trebuchet MS"/>
            </a:endParaRPr>
          </a:p>
          <a:p>
            <a:pPr marL="12700">
              <a:lnSpc>
                <a:spcPct val="100000"/>
              </a:lnSpc>
              <a:spcBef>
                <a:spcPts val="1380"/>
              </a:spcBef>
              <a:tabLst>
                <a:tab pos="1858010" algn="l"/>
              </a:tabLst>
            </a:pPr>
            <a:r>
              <a:rPr sz="2100" spc="105" dirty="0">
                <a:solidFill>
                  <a:srgbClr val="333333"/>
                </a:solidFill>
                <a:latin typeface="Trebuchet MS"/>
                <a:cs typeface="Trebuchet MS"/>
              </a:rPr>
              <a:t>Run</a:t>
            </a:r>
            <a:r>
              <a:rPr sz="2100" spc="-9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95" dirty="0">
                <a:solidFill>
                  <a:srgbClr val="ED2137"/>
                </a:solidFill>
                <a:latin typeface="Tahoma"/>
                <a:cs typeface="Tahoma"/>
              </a:rPr>
              <a:t>options</a:t>
            </a:r>
            <a:r>
              <a:rPr sz="2100" spc="-60" dirty="0">
                <a:solidFill>
                  <a:srgbClr val="ED2137"/>
                </a:solidFill>
                <a:latin typeface="Tahoma"/>
                <a:cs typeface="Tahoma"/>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60" dirty="0">
                <a:solidFill>
                  <a:srgbClr val="333333"/>
                </a:solidFill>
                <a:latin typeface="Trebuchet MS"/>
                <a:cs typeface="Trebuchet MS"/>
              </a:rPr>
              <a:t>see</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20" dirty="0">
                <a:solidFill>
                  <a:srgbClr val="333333"/>
                </a:solidFill>
                <a:latin typeface="Trebuchet MS"/>
                <a:cs typeface="Trebuchet MS"/>
              </a:rPr>
              <a:t>list</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global</a:t>
            </a:r>
            <a:r>
              <a:rPr sz="2100" spc="-40" dirty="0">
                <a:solidFill>
                  <a:srgbClr val="333333"/>
                </a:solidFill>
                <a:latin typeface="Trebuchet MS"/>
                <a:cs typeface="Trebuchet MS"/>
              </a:rPr>
              <a:t> </a:t>
            </a:r>
            <a:r>
              <a:rPr sz="2100" spc="65" dirty="0">
                <a:solidFill>
                  <a:srgbClr val="333333"/>
                </a:solidFill>
                <a:latin typeface="Trebuchet MS"/>
                <a:cs typeface="Trebuchet MS"/>
              </a:rPr>
              <a:t>options</a:t>
            </a:r>
            <a:r>
              <a:rPr sz="2100" spc="-35" dirty="0">
                <a:solidFill>
                  <a:srgbClr val="333333"/>
                </a:solidFill>
                <a:latin typeface="Trebuchet MS"/>
                <a:cs typeface="Trebuchet MS"/>
              </a:rPr>
              <a:t> </a:t>
            </a:r>
            <a:r>
              <a:rPr sz="2100" dirty="0">
                <a:solidFill>
                  <a:srgbClr val="333333"/>
                </a:solidFill>
                <a:latin typeface="Trebuchet MS"/>
                <a:cs typeface="Trebuchet MS"/>
              </a:rPr>
              <a:t>(which</a:t>
            </a:r>
            <a:r>
              <a:rPr sz="2100" spc="-35" dirty="0">
                <a:solidFill>
                  <a:srgbClr val="333333"/>
                </a:solidFill>
                <a:latin typeface="Trebuchet MS"/>
                <a:cs typeface="Trebuchet MS"/>
              </a:rPr>
              <a:t> </a:t>
            </a:r>
            <a:r>
              <a:rPr sz="2100" dirty="0">
                <a:solidFill>
                  <a:srgbClr val="333333"/>
                </a:solidFill>
                <a:latin typeface="Trebuchet MS"/>
                <a:cs typeface="Trebuchet MS"/>
              </a:rPr>
              <a:t>apply</a:t>
            </a:r>
            <a:r>
              <a:rPr sz="2100" spc="-40"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40" dirty="0">
                <a:solidFill>
                  <a:srgbClr val="333333"/>
                </a:solidFill>
                <a:latin typeface="Trebuchet MS"/>
                <a:cs typeface="Trebuchet MS"/>
              </a:rPr>
              <a:t>all </a:t>
            </a:r>
            <a:r>
              <a:rPr sz="2100" spc="70" dirty="0">
                <a:solidFill>
                  <a:srgbClr val="333333"/>
                </a:solidFill>
                <a:latin typeface="Trebuchet MS"/>
                <a:cs typeface="Trebuchet MS"/>
              </a:rPr>
              <a:t>commands)</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47949"/>
            <a:ext cx="95250" cy="95249"/>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55467" y="6133494"/>
            <a:ext cx="3440022" cy="38811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0" dirty="0"/>
              <a:t>START</a:t>
            </a:r>
            <a:r>
              <a:rPr spc="-75" dirty="0"/>
              <a:t> </a:t>
            </a:r>
            <a:r>
              <a:rPr spc="75" dirty="0"/>
              <a:t>A</a:t>
            </a:r>
            <a:r>
              <a:rPr spc="-75" dirty="0"/>
              <a:t> </a:t>
            </a:r>
            <a:r>
              <a:rPr spc="-70" dirty="0"/>
              <a:t>FIRST </a:t>
            </a:r>
            <a:r>
              <a:rPr spc="-65" dirty="0"/>
              <a:t>CONTAINER</a:t>
            </a:r>
            <a:r>
              <a:rPr spc="-75" dirty="0"/>
              <a:t> </a:t>
            </a:r>
            <a:r>
              <a:rPr dirty="0"/>
              <a:t>IN</a:t>
            </a:r>
            <a:r>
              <a:rPr spc="-70" dirty="0"/>
              <a:t> </a:t>
            </a:r>
            <a:r>
              <a:rPr spc="-25" dirty="0"/>
              <a:t>K8S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03091"/>
            <a:ext cx="10393680" cy="1125220"/>
          </a:xfrm>
          <a:prstGeom prst="rect">
            <a:avLst/>
          </a:prstGeom>
        </p:spPr>
        <p:txBody>
          <a:bodyPr vert="horz" wrap="square" lIns="0" tIns="74295" rIns="0" bIns="0" rtlCol="0">
            <a:spAutoFit/>
          </a:bodyPr>
          <a:lstStyle/>
          <a:p>
            <a:pPr marL="12700" marR="5080">
              <a:lnSpc>
                <a:spcPts val="2100"/>
              </a:lnSpc>
              <a:spcBef>
                <a:spcPts val="585"/>
              </a:spcBef>
            </a:pP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50" dirty="0">
                <a:solidFill>
                  <a:srgbClr val="333333"/>
                </a:solidFill>
                <a:latin typeface="Trebuchet MS"/>
                <a:cs typeface="Trebuchet MS"/>
              </a:rPr>
              <a:t>best</a:t>
            </a:r>
            <a:r>
              <a:rPr sz="2100" spc="25" dirty="0">
                <a:solidFill>
                  <a:srgbClr val="333333"/>
                </a:solidFill>
                <a:latin typeface="Trebuchet MS"/>
                <a:cs typeface="Trebuchet MS"/>
              </a:rPr>
              <a:t> </a:t>
            </a:r>
            <a:r>
              <a:rPr sz="2100" dirty="0">
                <a:solidFill>
                  <a:srgbClr val="333333"/>
                </a:solidFill>
                <a:latin typeface="Trebuchet MS"/>
                <a:cs typeface="Trebuchet MS"/>
              </a:rPr>
              <a:t>way</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5" dirty="0">
                <a:solidFill>
                  <a:srgbClr val="333333"/>
                </a:solidFill>
                <a:latin typeface="Trebuchet MS"/>
                <a:cs typeface="Trebuchet MS"/>
              </a:rPr>
              <a:t> </a:t>
            </a:r>
            <a:r>
              <a:rPr sz="2100" dirty="0">
                <a:solidFill>
                  <a:srgbClr val="333333"/>
                </a:solidFill>
                <a:latin typeface="Trebuchet MS"/>
                <a:cs typeface="Trebuchet MS"/>
              </a:rPr>
              <a:t>deploy</a:t>
            </a:r>
            <a:r>
              <a:rPr sz="2100" spc="25" dirty="0">
                <a:solidFill>
                  <a:srgbClr val="333333"/>
                </a:solidFill>
                <a:latin typeface="Trebuchet MS"/>
                <a:cs typeface="Trebuchet MS"/>
              </a:rPr>
              <a:t> </a:t>
            </a:r>
            <a:r>
              <a:rPr sz="2100" spc="100" dirty="0">
                <a:solidFill>
                  <a:srgbClr val="333333"/>
                </a:solidFill>
                <a:latin typeface="Trebuchet MS"/>
                <a:cs typeface="Trebuchet MS"/>
              </a:rPr>
              <a:t>an</a:t>
            </a:r>
            <a:r>
              <a:rPr sz="2100" spc="25" dirty="0">
                <a:solidFill>
                  <a:srgbClr val="333333"/>
                </a:solidFill>
                <a:latin typeface="Trebuchet MS"/>
                <a:cs typeface="Trebuchet MS"/>
              </a:rPr>
              <a:t> </a:t>
            </a:r>
            <a:r>
              <a:rPr sz="2100" dirty="0">
                <a:solidFill>
                  <a:srgbClr val="333333"/>
                </a:solidFill>
                <a:latin typeface="Trebuchet MS"/>
                <a:cs typeface="Trebuchet MS"/>
              </a:rPr>
              <a:t>application</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50" i="1" dirty="0">
                <a:solidFill>
                  <a:srgbClr val="ED2137"/>
                </a:solidFill>
                <a:latin typeface="Trebuchet MS"/>
                <a:cs typeface="Trebuchet MS"/>
              </a:rPr>
              <a:t>Kubernetes</a:t>
            </a:r>
            <a:r>
              <a:rPr sz="2150" i="1" spc="10" dirty="0">
                <a:solidFill>
                  <a:srgbClr val="ED2137"/>
                </a:solidFill>
                <a:latin typeface="Trebuchet MS"/>
                <a:cs typeface="Trebuchet MS"/>
              </a:rPr>
              <a:t> </a:t>
            </a:r>
            <a:r>
              <a:rPr sz="2100" spc="75" dirty="0">
                <a:solidFill>
                  <a:srgbClr val="333333"/>
                </a:solidFill>
                <a:latin typeface="Trebuchet MS"/>
                <a:cs typeface="Trebuchet MS"/>
              </a:rPr>
              <a:t>ensuring</a:t>
            </a:r>
            <a:r>
              <a:rPr sz="2100" spc="25" dirty="0">
                <a:solidFill>
                  <a:srgbClr val="333333"/>
                </a:solidFill>
                <a:latin typeface="Trebuchet MS"/>
                <a:cs typeface="Trebuchet MS"/>
              </a:rPr>
              <a:t> </a:t>
            </a:r>
            <a:r>
              <a:rPr sz="2100" dirty="0">
                <a:solidFill>
                  <a:srgbClr val="333333"/>
                </a:solidFill>
                <a:latin typeface="Trebuchet MS"/>
                <a:cs typeface="Trebuchet MS"/>
              </a:rPr>
              <a:t>reproducibility</a:t>
            </a:r>
            <a:r>
              <a:rPr sz="2100" spc="25" dirty="0">
                <a:solidFill>
                  <a:srgbClr val="333333"/>
                </a:solidFill>
                <a:latin typeface="Trebuchet MS"/>
                <a:cs typeface="Trebuchet MS"/>
              </a:rPr>
              <a:t> </a:t>
            </a:r>
            <a:r>
              <a:rPr sz="2100" spc="110" dirty="0">
                <a:solidFill>
                  <a:srgbClr val="333333"/>
                </a:solidFill>
                <a:latin typeface="Trebuchet MS"/>
                <a:cs typeface="Trebuchet MS"/>
              </a:rPr>
              <a:t>uses</a:t>
            </a:r>
            <a:r>
              <a:rPr sz="2100" spc="25" dirty="0">
                <a:solidFill>
                  <a:srgbClr val="333333"/>
                </a:solidFill>
                <a:latin typeface="Trebuchet MS"/>
                <a:cs typeface="Trebuchet MS"/>
              </a:rPr>
              <a:t> </a:t>
            </a:r>
            <a:r>
              <a:rPr sz="2100" spc="-50" dirty="0">
                <a:solidFill>
                  <a:srgbClr val="333333"/>
                </a:solidFill>
                <a:latin typeface="Trebuchet MS"/>
                <a:cs typeface="Trebuchet MS"/>
              </a:rPr>
              <a:t>a </a:t>
            </a:r>
            <a:r>
              <a:rPr sz="2100" dirty="0">
                <a:solidFill>
                  <a:srgbClr val="333333"/>
                </a:solidFill>
                <a:latin typeface="Trebuchet MS"/>
                <a:cs typeface="Trebuchet MS"/>
              </a:rPr>
              <a:t>descriptor</a:t>
            </a:r>
            <a:r>
              <a:rPr sz="2100" spc="-30" dirty="0">
                <a:solidFill>
                  <a:srgbClr val="333333"/>
                </a:solidFill>
                <a:latin typeface="Trebuchet MS"/>
                <a:cs typeface="Trebuchet MS"/>
              </a:rPr>
              <a:t> </a:t>
            </a:r>
            <a:r>
              <a:rPr sz="2100" spc="-55" dirty="0">
                <a:solidFill>
                  <a:srgbClr val="333333"/>
                </a:solidFill>
                <a:latin typeface="Trebuchet MS"/>
                <a:cs typeface="Trebuchet MS"/>
              </a:rPr>
              <a:t>file</a:t>
            </a:r>
            <a:r>
              <a:rPr sz="2100" spc="-30"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spc="-20" dirty="0">
                <a:solidFill>
                  <a:srgbClr val="ED2137"/>
                </a:solidFill>
                <a:latin typeface="Tahoma"/>
                <a:cs typeface="Tahoma"/>
              </a:rPr>
              <a:t>YAML</a:t>
            </a:r>
            <a:r>
              <a:rPr sz="2100" spc="-55" dirty="0">
                <a:solidFill>
                  <a:srgbClr val="ED2137"/>
                </a:solidFill>
                <a:latin typeface="Tahoma"/>
                <a:cs typeface="Tahoma"/>
              </a:rPr>
              <a:t> </a:t>
            </a:r>
            <a:r>
              <a:rPr sz="2100" dirty="0">
                <a:solidFill>
                  <a:srgbClr val="333333"/>
                </a:solidFill>
                <a:latin typeface="Trebuchet MS"/>
                <a:cs typeface="Trebuchet MS"/>
              </a:rPr>
              <a:t>(or</a:t>
            </a:r>
            <a:r>
              <a:rPr sz="2100" spc="-25" dirty="0">
                <a:solidFill>
                  <a:srgbClr val="333333"/>
                </a:solidFill>
                <a:latin typeface="Trebuchet MS"/>
                <a:cs typeface="Trebuchet MS"/>
              </a:rPr>
              <a:t> </a:t>
            </a:r>
            <a:r>
              <a:rPr sz="2100" dirty="0">
                <a:solidFill>
                  <a:srgbClr val="ED2137"/>
                </a:solidFill>
                <a:latin typeface="Tahoma"/>
                <a:cs typeface="Tahoma"/>
              </a:rPr>
              <a:t>JSON</a:t>
            </a:r>
            <a:r>
              <a:rPr sz="2100" dirty="0">
                <a:solidFill>
                  <a:srgbClr val="333333"/>
                </a:solidFill>
                <a:latin typeface="Trebuchet MS"/>
                <a:cs typeface="Trebuchet MS"/>
              </a:rPr>
              <a:t>)</a:t>
            </a:r>
            <a:r>
              <a:rPr sz="2100" spc="-30" dirty="0">
                <a:solidFill>
                  <a:srgbClr val="333333"/>
                </a:solidFill>
                <a:latin typeface="Trebuchet MS"/>
                <a:cs typeface="Trebuchet MS"/>
              </a:rPr>
              <a:t> </a:t>
            </a:r>
            <a:r>
              <a:rPr sz="2100" spc="-10" dirty="0">
                <a:solidFill>
                  <a:srgbClr val="333333"/>
                </a:solidFill>
                <a:latin typeface="Trebuchet MS"/>
                <a:cs typeface="Trebuchet MS"/>
              </a:rPr>
              <a:t>format</a:t>
            </a:r>
            <a:endParaRPr sz="2100" dirty="0">
              <a:latin typeface="Trebuchet MS"/>
              <a:cs typeface="Trebuchet MS"/>
            </a:endParaRPr>
          </a:p>
          <a:p>
            <a:pPr marL="12700">
              <a:lnSpc>
                <a:spcPct val="100000"/>
              </a:lnSpc>
              <a:spcBef>
                <a:spcPts val="1455"/>
              </a:spcBef>
            </a:pPr>
            <a:r>
              <a:rPr sz="2100" spc="-35" dirty="0">
                <a:solidFill>
                  <a:srgbClr val="333333"/>
                </a:solidFill>
                <a:latin typeface="Trebuchet MS"/>
                <a:cs typeface="Trebuchet MS"/>
              </a:rPr>
              <a:t>It</a:t>
            </a:r>
            <a:r>
              <a:rPr sz="2100" spc="-60" dirty="0">
                <a:solidFill>
                  <a:srgbClr val="333333"/>
                </a:solidFill>
                <a:latin typeface="Trebuchet MS"/>
                <a:cs typeface="Trebuchet MS"/>
              </a:rPr>
              <a:t> </a:t>
            </a:r>
            <a:r>
              <a:rPr sz="2100" dirty="0">
                <a:solidFill>
                  <a:srgbClr val="333333"/>
                </a:solidFill>
                <a:latin typeface="Trebuchet MS"/>
                <a:cs typeface="Trebuchet MS"/>
              </a:rPr>
              <a:t>is</a:t>
            </a:r>
            <a:r>
              <a:rPr sz="2100" spc="-55" dirty="0">
                <a:solidFill>
                  <a:srgbClr val="333333"/>
                </a:solidFill>
                <a:latin typeface="Trebuchet MS"/>
                <a:cs typeface="Trebuchet MS"/>
              </a:rPr>
              <a:t> </a:t>
            </a:r>
            <a:r>
              <a:rPr sz="2100" spc="60" dirty="0">
                <a:solidFill>
                  <a:srgbClr val="333333"/>
                </a:solidFill>
                <a:latin typeface="Trebuchet MS"/>
                <a:cs typeface="Trebuchet MS"/>
              </a:rPr>
              <a:t>also</a:t>
            </a:r>
            <a:r>
              <a:rPr sz="2100" spc="-55" dirty="0">
                <a:solidFill>
                  <a:srgbClr val="333333"/>
                </a:solidFill>
                <a:latin typeface="Trebuchet MS"/>
                <a:cs typeface="Trebuchet MS"/>
              </a:rPr>
              <a:t> </a:t>
            </a:r>
            <a:r>
              <a:rPr sz="2100" spc="55" dirty="0">
                <a:solidFill>
                  <a:srgbClr val="333333"/>
                </a:solidFill>
                <a:latin typeface="Trebuchet MS"/>
                <a:cs typeface="Trebuchet MS"/>
              </a:rPr>
              <a:t>possible</a:t>
            </a:r>
            <a:r>
              <a:rPr sz="2100" spc="-60"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105" dirty="0">
                <a:solidFill>
                  <a:srgbClr val="333333"/>
                </a:solidFill>
                <a:latin typeface="Trebuchet MS"/>
                <a:cs typeface="Trebuchet MS"/>
              </a:rPr>
              <a:t>use</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215" dirty="0">
                <a:solidFill>
                  <a:srgbClr val="ED2137"/>
                </a:solidFill>
                <a:latin typeface="Tahoma"/>
                <a:cs typeface="Tahoma"/>
              </a:rPr>
              <a:t>run</a:t>
            </a:r>
            <a:r>
              <a:rPr sz="2100" spc="-85" dirty="0">
                <a:solidFill>
                  <a:srgbClr val="ED2137"/>
                </a:solidFill>
                <a:latin typeface="Tahoma"/>
                <a:cs typeface="Tahoma"/>
              </a:rPr>
              <a:t> </a:t>
            </a:r>
            <a:r>
              <a:rPr sz="2100" spc="114" dirty="0">
                <a:solidFill>
                  <a:srgbClr val="333333"/>
                </a:solidFill>
                <a:latin typeface="Trebuchet MS"/>
                <a:cs typeface="Trebuchet MS"/>
              </a:rPr>
              <a:t>command</a:t>
            </a:r>
            <a:r>
              <a:rPr sz="2100" spc="-55" dirty="0">
                <a:solidFill>
                  <a:srgbClr val="333333"/>
                </a:solidFill>
                <a:latin typeface="Trebuchet MS"/>
                <a:cs typeface="Trebuchet MS"/>
              </a:rPr>
              <a:t>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114" dirty="0">
                <a:solidFill>
                  <a:srgbClr val="333333"/>
                </a:solidFill>
                <a:latin typeface="Trebuchet MS"/>
                <a:cs typeface="Trebuchet MS"/>
              </a:rPr>
              <a:t>do</a:t>
            </a:r>
            <a:r>
              <a:rPr sz="2100" spc="-55" dirty="0">
                <a:solidFill>
                  <a:srgbClr val="333333"/>
                </a:solidFill>
                <a:latin typeface="Trebuchet MS"/>
                <a:cs typeface="Trebuchet MS"/>
              </a:rPr>
              <a:t> </a:t>
            </a:r>
            <a:r>
              <a:rPr sz="2100" spc="-95" dirty="0">
                <a:solidFill>
                  <a:srgbClr val="333333"/>
                </a:solidFill>
                <a:latin typeface="Trebuchet MS"/>
                <a:cs typeface="Trebuchet MS"/>
              </a:rPr>
              <a:t>it</a:t>
            </a:r>
            <a:r>
              <a:rPr sz="2100" spc="-60" dirty="0">
                <a:solidFill>
                  <a:srgbClr val="333333"/>
                </a:solidFill>
                <a:latin typeface="Trebuchet MS"/>
                <a:cs typeface="Trebuchet MS"/>
              </a:rPr>
              <a:t> </a:t>
            </a:r>
            <a:r>
              <a:rPr sz="2100" dirty="0">
                <a:solidFill>
                  <a:srgbClr val="333333"/>
                </a:solidFill>
                <a:latin typeface="Trebuchet MS"/>
                <a:cs typeface="Trebuchet MS"/>
              </a:rPr>
              <a:t>without</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10" dirty="0">
                <a:solidFill>
                  <a:srgbClr val="333333"/>
                </a:solidFill>
                <a:latin typeface="Trebuchet MS"/>
                <a:cs typeface="Trebuchet MS"/>
              </a:rPr>
              <a:t>descriptor</a:t>
            </a:r>
            <a:endParaRPr sz="2100" dirty="0">
              <a:latin typeface="Trebuchet MS"/>
              <a:cs typeface="Trebuchet MS"/>
            </a:endParaRPr>
          </a:p>
        </p:txBody>
      </p:sp>
      <p:pic>
        <p:nvPicPr>
          <p:cNvPr id="5" name="object 5"/>
          <p:cNvPicPr/>
          <p:nvPr/>
        </p:nvPicPr>
        <p:blipFill>
          <a:blip r:embed="rId2" cstate="print"/>
          <a:stretch>
            <a:fillRect/>
          </a:stretch>
        </p:blipFill>
        <p:spPr>
          <a:xfrm>
            <a:off x="933449" y="2419349"/>
            <a:ext cx="95250" cy="95249"/>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859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85974"/>
            <a:ext cx="12211050" cy="447675"/>
            <a:chOff x="809624" y="2085974"/>
            <a:chExt cx="12211050" cy="447675"/>
          </a:xfrm>
        </p:grpSpPr>
        <p:sp>
          <p:nvSpPr>
            <p:cNvPr id="4" name="object 4"/>
            <p:cNvSpPr/>
            <p:nvPr/>
          </p:nvSpPr>
          <p:spPr>
            <a:xfrm>
              <a:off x="809612" y="208597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8597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13343"/>
              <a:ext cx="103240" cy="198704"/>
            </a:xfrm>
            <a:prstGeom prst="rect">
              <a:avLst/>
            </a:prstGeom>
          </p:spPr>
        </p:pic>
      </p:grpSp>
      <p:sp>
        <p:nvSpPr>
          <p:cNvPr id="7" name="object 7"/>
          <p:cNvSpPr txBox="1">
            <a:spLocks noGrp="1"/>
          </p:cNvSpPr>
          <p:nvPr>
            <p:ph type="title"/>
          </p:nvPr>
        </p:nvSpPr>
        <p:spPr>
          <a:xfrm>
            <a:off x="796924" y="571563"/>
            <a:ext cx="4983480" cy="558800"/>
          </a:xfrm>
          <a:prstGeom prst="rect">
            <a:avLst/>
          </a:prstGeom>
        </p:spPr>
        <p:txBody>
          <a:bodyPr vert="horz" wrap="square" lIns="0" tIns="12700" rIns="0" bIns="0" rtlCol="0">
            <a:spAutoFit/>
          </a:bodyPr>
          <a:lstStyle/>
          <a:p>
            <a:pPr marL="12700">
              <a:lnSpc>
                <a:spcPct val="100000"/>
              </a:lnSpc>
              <a:spcBef>
                <a:spcPts val="100"/>
              </a:spcBef>
            </a:pPr>
            <a:r>
              <a:rPr spc="-105" dirty="0"/>
              <a:t>'KUBECTL</a:t>
            </a:r>
            <a:r>
              <a:rPr spc="-75" dirty="0"/>
              <a:t> </a:t>
            </a:r>
            <a:r>
              <a:rPr dirty="0"/>
              <a:t>RUN'</a:t>
            </a:r>
            <a:r>
              <a:rPr spc="-75" dirty="0"/>
              <a:t> </a:t>
            </a:r>
            <a:r>
              <a:rPr spc="-65" dirty="0"/>
              <a:t>USAGE</a:t>
            </a:r>
          </a:p>
        </p:txBody>
      </p:sp>
      <p:pic>
        <p:nvPicPr>
          <p:cNvPr id="8" name="object 8"/>
          <p:cNvPicPr/>
          <p:nvPr/>
        </p:nvPicPr>
        <p:blipFill>
          <a:blip r:embed="rId3" cstate="print"/>
          <a:stretch>
            <a:fillRect/>
          </a:stretch>
        </p:blipFill>
        <p:spPr>
          <a:xfrm>
            <a:off x="933449" y="2895599"/>
            <a:ext cx="95250" cy="95249"/>
          </a:xfrm>
          <a:prstGeom prst="rect">
            <a:avLst/>
          </a:prstGeom>
        </p:spPr>
      </p:pic>
      <p:pic>
        <p:nvPicPr>
          <p:cNvPr id="9" name="object 9"/>
          <p:cNvPicPr/>
          <p:nvPr/>
        </p:nvPicPr>
        <p:blipFill>
          <a:blip r:embed="rId3" cstate="print"/>
          <a:stretch>
            <a:fillRect/>
          </a:stretch>
        </p:blipFill>
        <p:spPr>
          <a:xfrm>
            <a:off x="933449" y="3381374"/>
            <a:ext cx="95250" cy="95249"/>
          </a:xfrm>
          <a:prstGeom prst="rect">
            <a:avLst/>
          </a:prstGeom>
        </p:spPr>
      </p:pic>
      <p:pic>
        <p:nvPicPr>
          <p:cNvPr id="10" name="object 10"/>
          <p:cNvPicPr/>
          <p:nvPr/>
        </p:nvPicPr>
        <p:blipFill>
          <a:blip r:embed="rId3" cstate="print"/>
          <a:stretch>
            <a:fillRect/>
          </a:stretch>
        </p:blipFill>
        <p:spPr>
          <a:xfrm>
            <a:off x="933449" y="3876674"/>
            <a:ext cx="95250" cy="95249"/>
          </a:xfrm>
          <a:prstGeom prst="rect">
            <a:avLst/>
          </a:prstGeom>
        </p:spPr>
      </p:pic>
      <p:pic>
        <p:nvPicPr>
          <p:cNvPr id="11" name="object 11"/>
          <p:cNvPicPr/>
          <p:nvPr/>
        </p:nvPicPr>
        <p:blipFill>
          <a:blip r:embed="rId4" cstate="print"/>
          <a:stretch>
            <a:fillRect/>
          </a:stretch>
        </p:blipFill>
        <p:spPr>
          <a:xfrm>
            <a:off x="1309687" y="4376737"/>
            <a:ext cx="104775" cy="104774"/>
          </a:xfrm>
          <a:prstGeom prst="rect">
            <a:avLst/>
          </a:prstGeom>
        </p:spPr>
      </p:pic>
      <p:pic>
        <p:nvPicPr>
          <p:cNvPr id="12" name="object 12"/>
          <p:cNvPicPr/>
          <p:nvPr/>
        </p:nvPicPr>
        <p:blipFill>
          <a:blip r:embed="rId4" cstate="print"/>
          <a:stretch>
            <a:fillRect/>
          </a:stretch>
        </p:blipFill>
        <p:spPr>
          <a:xfrm>
            <a:off x="1309687" y="4852987"/>
            <a:ext cx="104775" cy="104774"/>
          </a:xfrm>
          <a:prstGeom prst="rect">
            <a:avLst/>
          </a:prstGeom>
        </p:spPr>
      </p:pic>
      <p:sp>
        <p:nvSpPr>
          <p:cNvPr id="13" name="object 13"/>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dirty="0">
                <a:solidFill>
                  <a:srgbClr val="333333"/>
                </a:solidFill>
              </a:rPr>
              <a:t>The</a:t>
            </a:r>
            <a:r>
              <a:rPr u="none" spc="-20" dirty="0">
                <a:solidFill>
                  <a:srgbClr val="333333"/>
                </a:solidFill>
              </a:rPr>
              <a:t> </a:t>
            </a:r>
            <a:r>
              <a:rPr u="none" spc="60" dirty="0">
                <a:solidFill>
                  <a:srgbClr val="333333"/>
                </a:solidFill>
              </a:rPr>
              <a:t>command:</a:t>
            </a:r>
          </a:p>
          <a:p>
            <a:pPr>
              <a:lnSpc>
                <a:spcPct val="100000"/>
              </a:lnSpc>
              <a:spcBef>
                <a:spcPts val="140"/>
              </a:spcBef>
            </a:pPr>
            <a:endParaRPr u="none" spc="6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30" dirty="0">
                <a:solidFill>
                  <a:srgbClr val="000000"/>
                </a:solidFill>
                <a:latin typeface="Tahoma"/>
                <a:cs typeface="Tahoma"/>
              </a:rPr>
              <a:t>  </a:t>
            </a:r>
            <a:r>
              <a:rPr sz="1650" u="none" spc="170" dirty="0">
                <a:solidFill>
                  <a:srgbClr val="000000"/>
                </a:solidFill>
                <a:latin typeface="Tahoma"/>
                <a:cs typeface="Tahoma"/>
              </a:rPr>
              <a:t>run</a:t>
            </a:r>
            <a:r>
              <a:rPr sz="1650" u="none" spc="30" dirty="0">
                <a:solidFill>
                  <a:srgbClr val="000000"/>
                </a:solidFill>
                <a:latin typeface="Tahoma"/>
                <a:cs typeface="Tahoma"/>
              </a:rPr>
              <a:t>  </a:t>
            </a:r>
            <a:r>
              <a:rPr sz="1650" u="none" dirty="0">
                <a:solidFill>
                  <a:srgbClr val="DD4A67"/>
                </a:solidFill>
                <a:latin typeface="Tahoma"/>
                <a:cs typeface="Tahoma"/>
              </a:rPr>
              <a:t>whoami</a:t>
            </a:r>
            <a:r>
              <a:rPr sz="1650" u="none" spc="30" dirty="0">
                <a:solidFill>
                  <a:srgbClr val="DD4A67"/>
                </a:solidFill>
                <a:latin typeface="Tahoma"/>
                <a:cs typeface="Tahoma"/>
              </a:rPr>
              <a:t>  </a:t>
            </a:r>
            <a:r>
              <a:rPr sz="1650" u="none" spc="140" dirty="0">
                <a:solidFill>
                  <a:srgbClr val="ED9900"/>
                </a:solidFill>
                <a:latin typeface="Tahoma"/>
                <a:cs typeface="Tahoma"/>
              </a:rPr>
              <a:t>--</a:t>
            </a:r>
            <a:r>
              <a:rPr sz="1650" u="none" spc="195" dirty="0">
                <a:solidFill>
                  <a:srgbClr val="ED9900"/>
                </a:solidFill>
                <a:latin typeface="Tahoma"/>
                <a:cs typeface="Tahoma"/>
              </a:rPr>
              <a:t>image</a:t>
            </a:r>
            <a:r>
              <a:rPr sz="1650" u="none" spc="195" dirty="0">
                <a:solidFill>
                  <a:srgbClr val="996E3A"/>
                </a:solidFill>
                <a:latin typeface="Tahoma"/>
                <a:cs typeface="Tahoma"/>
              </a:rPr>
              <a:t>=</a:t>
            </a:r>
            <a:r>
              <a:rPr sz="1650" u="none" spc="195" dirty="0">
                <a:solidFill>
                  <a:srgbClr val="000000"/>
                </a:solidFill>
                <a:latin typeface="Tahoma"/>
                <a:cs typeface="Tahoma"/>
              </a:rPr>
              <a:t>traefik/whoami:v1.10</a:t>
            </a:r>
            <a:r>
              <a:rPr sz="1650" u="none" spc="35" dirty="0">
                <a:solidFill>
                  <a:srgbClr val="000000"/>
                </a:solidFill>
                <a:latin typeface="Tahoma"/>
                <a:cs typeface="Tahoma"/>
              </a:rPr>
              <a:t>  </a:t>
            </a:r>
            <a:r>
              <a:rPr sz="1650" u="none" spc="254" dirty="0">
                <a:solidFill>
                  <a:srgbClr val="ED9900"/>
                </a:solidFill>
                <a:latin typeface="Tahoma"/>
                <a:cs typeface="Tahoma"/>
              </a:rPr>
              <a:t>--</a:t>
            </a:r>
            <a:r>
              <a:rPr sz="1650" u="none" spc="165" dirty="0">
                <a:solidFill>
                  <a:srgbClr val="ED9900"/>
                </a:solidFill>
                <a:latin typeface="Tahoma"/>
                <a:cs typeface="Tahoma"/>
              </a:rPr>
              <a:t>port</a:t>
            </a:r>
            <a:r>
              <a:rPr sz="1650" u="none" spc="165" dirty="0">
                <a:solidFill>
                  <a:srgbClr val="996E3A"/>
                </a:solidFill>
                <a:latin typeface="Tahoma"/>
                <a:cs typeface="Tahoma"/>
              </a:rPr>
              <a:t>=</a:t>
            </a:r>
            <a:r>
              <a:rPr sz="1650" u="none" spc="165" dirty="0">
                <a:solidFill>
                  <a:srgbClr val="990054"/>
                </a:solidFill>
                <a:latin typeface="Tahoma"/>
                <a:cs typeface="Tahoma"/>
              </a:rPr>
              <a:t>80</a:t>
            </a:r>
            <a:endParaRPr sz="1650" dirty="0">
              <a:latin typeface="Tahoma"/>
              <a:cs typeface="Tahoma"/>
            </a:endParaRPr>
          </a:p>
          <a:p>
            <a:pPr marL="370840" marR="4440555">
              <a:lnSpc>
                <a:spcPct val="150200"/>
              </a:lnSpc>
              <a:spcBef>
                <a:spcPts val="1400"/>
              </a:spcBef>
            </a:pPr>
            <a:r>
              <a:rPr u="none" dirty="0">
                <a:solidFill>
                  <a:srgbClr val="333333"/>
                </a:solidFill>
              </a:rPr>
              <a:t>starts</a:t>
            </a:r>
            <a:r>
              <a:rPr u="none" spc="-35" dirty="0">
                <a:solidFill>
                  <a:srgbClr val="333333"/>
                </a:solidFill>
              </a:rPr>
              <a:t> </a:t>
            </a:r>
            <a:r>
              <a:rPr u="none" spc="65" dirty="0">
                <a:solidFill>
                  <a:srgbClr val="333333"/>
                </a:solidFill>
              </a:rPr>
              <a:t>a</a:t>
            </a:r>
            <a:r>
              <a:rPr u="none" spc="-30" dirty="0">
                <a:solidFill>
                  <a:srgbClr val="333333"/>
                </a:solidFill>
              </a:rPr>
              <a:t> </a:t>
            </a:r>
            <a:r>
              <a:rPr sz="2150" i="1" u="none" spc="90" dirty="0">
                <a:latin typeface="Trebuchet MS"/>
                <a:cs typeface="Trebuchet MS"/>
              </a:rPr>
              <a:t>Pod</a:t>
            </a:r>
            <a:r>
              <a:rPr sz="2150" i="1" u="none" spc="-45" dirty="0">
                <a:latin typeface="Trebuchet MS"/>
                <a:cs typeface="Trebuchet MS"/>
              </a:rPr>
              <a:t> </a:t>
            </a:r>
            <a:r>
              <a:rPr u="none" dirty="0">
                <a:solidFill>
                  <a:srgbClr val="333333"/>
                </a:solidFill>
              </a:rPr>
              <a:t>(which</a:t>
            </a:r>
            <a:r>
              <a:rPr u="none" spc="-35" dirty="0">
                <a:solidFill>
                  <a:srgbClr val="333333"/>
                </a:solidFill>
              </a:rPr>
              <a:t> </a:t>
            </a:r>
            <a:r>
              <a:rPr u="none" dirty="0">
                <a:solidFill>
                  <a:srgbClr val="333333"/>
                </a:solidFill>
              </a:rPr>
              <a:t>we</a:t>
            </a:r>
            <a:r>
              <a:rPr u="none" spc="-30" dirty="0">
                <a:solidFill>
                  <a:srgbClr val="333333"/>
                </a:solidFill>
              </a:rPr>
              <a:t> </a:t>
            </a:r>
            <a:r>
              <a:rPr u="none" spc="-50" dirty="0">
                <a:solidFill>
                  <a:srgbClr val="333333"/>
                </a:solidFill>
              </a:rPr>
              <a:t>will</a:t>
            </a:r>
            <a:r>
              <a:rPr u="none" spc="-30" dirty="0">
                <a:solidFill>
                  <a:srgbClr val="333333"/>
                </a:solidFill>
              </a:rPr>
              <a:t> </a:t>
            </a:r>
            <a:r>
              <a:rPr u="none" spc="60" dirty="0">
                <a:solidFill>
                  <a:srgbClr val="333333"/>
                </a:solidFill>
              </a:rPr>
              <a:t>see</a:t>
            </a:r>
            <a:r>
              <a:rPr u="none" spc="-35" dirty="0">
                <a:solidFill>
                  <a:srgbClr val="333333"/>
                </a:solidFill>
              </a:rPr>
              <a:t> </a:t>
            </a:r>
            <a:r>
              <a:rPr u="none" dirty="0">
                <a:solidFill>
                  <a:srgbClr val="333333"/>
                </a:solidFill>
              </a:rPr>
              <a:t>in</a:t>
            </a:r>
            <a:r>
              <a:rPr u="none" spc="-30" dirty="0">
                <a:solidFill>
                  <a:srgbClr val="333333"/>
                </a:solidFill>
              </a:rPr>
              <a:t> </a:t>
            </a:r>
            <a:r>
              <a:rPr u="none" dirty="0">
                <a:solidFill>
                  <a:srgbClr val="333333"/>
                </a:solidFill>
              </a:rPr>
              <a:t>detail</a:t>
            </a:r>
            <a:r>
              <a:rPr u="none" spc="-30" dirty="0">
                <a:solidFill>
                  <a:srgbClr val="333333"/>
                </a:solidFill>
              </a:rPr>
              <a:t> </a:t>
            </a:r>
            <a:r>
              <a:rPr u="none" dirty="0">
                <a:solidFill>
                  <a:srgbClr val="333333"/>
                </a:solidFill>
              </a:rPr>
              <a:t>in</a:t>
            </a:r>
            <a:r>
              <a:rPr u="none" spc="-30" dirty="0">
                <a:solidFill>
                  <a:srgbClr val="333333"/>
                </a:solidFill>
              </a:rPr>
              <a:t> </a:t>
            </a:r>
            <a:r>
              <a:rPr u="none" dirty="0">
                <a:solidFill>
                  <a:srgbClr val="333333"/>
                </a:solidFill>
              </a:rPr>
              <a:t>the</a:t>
            </a:r>
            <a:r>
              <a:rPr u="none" spc="-35" dirty="0">
                <a:solidFill>
                  <a:srgbClr val="333333"/>
                </a:solidFill>
              </a:rPr>
              <a:t> </a:t>
            </a:r>
            <a:r>
              <a:rPr u="none" dirty="0">
                <a:solidFill>
                  <a:srgbClr val="333333"/>
                </a:solidFill>
              </a:rPr>
              <a:t>chapter</a:t>
            </a:r>
            <a:r>
              <a:rPr u="none" spc="-30" dirty="0">
                <a:solidFill>
                  <a:srgbClr val="333333"/>
                </a:solidFill>
              </a:rPr>
              <a:t> </a:t>
            </a:r>
            <a:r>
              <a:rPr u="none" spc="-10" dirty="0"/>
              <a:t>Pods</a:t>
            </a:r>
            <a:r>
              <a:rPr u="none" spc="-10" dirty="0">
                <a:solidFill>
                  <a:srgbClr val="333333"/>
                </a:solidFill>
              </a:rPr>
              <a:t>) </a:t>
            </a:r>
            <a:r>
              <a:rPr u="none" spc="75" dirty="0">
                <a:solidFill>
                  <a:srgbClr val="333333"/>
                </a:solidFill>
              </a:rPr>
              <a:t>from</a:t>
            </a:r>
            <a:r>
              <a:rPr u="none" spc="-85" dirty="0">
                <a:solidFill>
                  <a:srgbClr val="333333"/>
                </a:solidFill>
              </a:rPr>
              <a:t> </a:t>
            </a:r>
            <a:r>
              <a:rPr u="none" spc="55" dirty="0">
                <a:solidFill>
                  <a:srgbClr val="333333"/>
                </a:solidFill>
              </a:rPr>
              <a:t>image</a:t>
            </a:r>
            <a:r>
              <a:rPr u="none" spc="-80" dirty="0">
                <a:solidFill>
                  <a:srgbClr val="333333"/>
                </a:solidFill>
              </a:rPr>
              <a:t> </a:t>
            </a:r>
            <a:r>
              <a:rPr u="none" spc="265" dirty="0">
                <a:latin typeface="Tahoma"/>
                <a:cs typeface="Tahoma"/>
              </a:rPr>
              <a:t>traefik/whoami:v1.10</a:t>
            </a:r>
            <a:endParaRPr sz="2150" dirty="0">
              <a:latin typeface="Tahoma"/>
              <a:cs typeface="Tahoma"/>
            </a:endParaRPr>
          </a:p>
          <a:p>
            <a:pPr marL="370840">
              <a:lnSpc>
                <a:spcPct val="100000"/>
              </a:lnSpc>
              <a:spcBef>
                <a:spcPts val="1380"/>
              </a:spcBef>
            </a:pPr>
            <a:r>
              <a:rPr u="none" spc="100" dirty="0">
                <a:solidFill>
                  <a:srgbClr val="333333"/>
                </a:solidFill>
              </a:rPr>
              <a:t>and</a:t>
            </a:r>
            <a:r>
              <a:rPr u="none" spc="15" dirty="0">
                <a:solidFill>
                  <a:srgbClr val="333333"/>
                </a:solidFill>
              </a:rPr>
              <a:t> </a:t>
            </a:r>
            <a:r>
              <a:rPr u="none" dirty="0">
                <a:solidFill>
                  <a:srgbClr val="333333"/>
                </a:solidFill>
              </a:rPr>
              <a:t>references</a:t>
            </a:r>
            <a:r>
              <a:rPr u="none" spc="15" dirty="0">
                <a:solidFill>
                  <a:srgbClr val="333333"/>
                </a:solidFill>
              </a:rPr>
              <a:t> </a:t>
            </a:r>
            <a:r>
              <a:rPr u="none" dirty="0">
                <a:solidFill>
                  <a:srgbClr val="333333"/>
                </a:solidFill>
              </a:rPr>
              <a:t>the</a:t>
            </a:r>
            <a:r>
              <a:rPr u="none" spc="15" dirty="0">
                <a:solidFill>
                  <a:srgbClr val="333333"/>
                </a:solidFill>
              </a:rPr>
              <a:t> </a:t>
            </a:r>
            <a:r>
              <a:rPr u="none" spc="100" dirty="0">
                <a:latin typeface="Tahoma"/>
                <a:cs typeface="Tahoma"/>
              </a:rPr>
              <a:t>80</a:t>
            </a:r>
            <a:r>
              <a:rPr u="none" spc="-10" dirty="0">
                <a:latin typeface="Tahoma"/>
                <a:cs typeface="Tahoma"/>
              </a:rPr>
              <a:t> </a:t>
            </a:r>
            <a:r>
              <a:rPr u="none" dirty="0">
                <a:solidFill>
                  <a:srgbClr val="333333"/>
                </a:solidFill>
              </a:rPr>
              <a:t>port</a:t>
            </a:r>
            <a:r>
              <a:rPr u="none" spc="15" dirty="0">
                <a:solidFill>
                  <a:srgbClr val="333333"/>
                </a:solidFill>
              </a:rPr>
              <a:t> </a:t>
            </a:r>
            <a:r>
              <a:rPr u="none" dirty="0">
                <a:solidFill>
                  <a:srgbClr val="333333"/>
                </a:solidFill>
              </a:rPr>
              <a:t>of</a:t>
            </a:r>
            <a:r>
              <a:rPr u="none" spc="15" dirty="0">
                <a:solidFill>
                  <a:srgbClr val="333333"/>
                </a:solidFill>
              </a:rPr>
              <a:t> </a:t>
            </a:r>
            <a:r>
              <a:rPr u="none" dirty="0">
                <a:solidFill>
                  <a:srgbClr val="333333"/>
                </a:solidFill>
              </a:rPr>
              <a:t>the</a:t>
            </a:r>
            <a:r>
              <a:rPr u="none" spc="15" dirty="0">
                <a:solidFill>
                  <a:srgbClr val="333333"/>
                </a:solidFill>
              </a:rPr>
              <a:t> </a:t>
            </a:r>
            <a:r>
              <a:rPr u="none" dirty="0">
                <a:solidFill>
                  <a:srgbClr val="333333"/>
                </a:solidFill>
              </a:rPr>
              <a:t>created</a:t>
            </a:r>
            <a:r>
              <a:rPr u="none" spc="15" dirty="0">
                <a:solidFill>
                  <a:srgbClr val="333333"/>
                </a:solidFill>
              </a:rPr>
              <a:t> </a:t>
            </a:r>
            <a:r>
              <a:rPr u="none" spc="-10" dirty="0">
                <a:solidFill>
                  <a:srgbClr val="333333"/>
                </a:solidFill>
              </a:rPr>
              <a:t>container</a:t>
            </a:r>
          </a:p>
          <a:p>
            <a:pPr marL="751840">
              <a:lnSpc>
                <a:spcPct val="100000"/>
              </a:lnSpc>
              <a:spcBef>
                <a:spcPts val="1405"/>
              </a:spcBef>
            </a:pPr>
            <a:r>
              <a:rPr sz="2150" i="1" u="none" dirty="0">
                <a:latin typeface="Trebuchet MS"/>
                <a:cs typeface="Trebuchet MS"/>
              </a:rPr>
              <a:t>"references"</a:t>
            </a:r>
            <a:r>
              <a:rPr sz="2150" i="1" u="none" spc="10" dirty="0">
                <a:latin typeface="Trebuchet MS"/>
                <a:cs typeface="Trebuchet MS"/>
              </a:rPr>
              <a:t> </a:t>
            </a:r>
            <a:r>
              <a:rPr u="none" dirty="0">
                <a:solidFill>
                  <a:srgbClr val="333333"/>
                </a:solidFill>
              </a:rPr>
              <a:t>allow</a:t>
            </a:r>
            <a:r>
              <a:rPr u="none" spc="25" dirty="0">
                <a:solidFill>
                  <a:srgbClr val="333333"/>
                </a:solidFill>
              </a:rPr>
              <a:t> </a:t>
            </a:r>
            <a:r>
              <a:rPr u="none" dirty="0">
                <a:solidFill>
                  <a:srgbClr val="333333"/>
                </a:solidFill>
              </a:rPr>
              <a:t>the</a:t>
            </a:r>
            <a:r>
              <a:rPr u="none" spc="30" dirty="0">
                <a:solidFill>
                  <a:srgbClr val="333333"/>
                </a:solidFill>
              </a:rPr>
              <a:t> </a:t>
            </a:r>
            <a:r>
              <a:rPr u="none" spc="105" dirty="0">
                <a:solidFill>
                  <a:srgbClr val="333333"/>
                </a:solidFill>
              </a:rPr>
              <a:t>use</a:t>
            </a:r>
            <a:r>
              <a:rPr u="none" spc="25" dirty="0">
                <a:solidFill>
                  <a:srgbClr val="333333"/>
                </a:solidFill>
              </a:rPr>
              <a:t> </a:t>
            </a:r>
            <a:r>
              <a:rPr u="none" dirty="0">
                <a:solidFill>
                  <a:srgbClr val="333333"/>
                </a:solidFill>
              </a:rPr>
              <a:t>of</a:t>
            </a:r>
            <a:r>
              <a:rPr u="none" spc="30" dirty="0">
                <a:solidFill>
                  <a:srgbClr val="333333"/>
                </a:solidFill>
              </a:rPr>
              <a:t> </a:t>
            </a:r>
            <a:r>
              <a:rPr u="none" dirty="0">
                <a:solidFill>
                  <a:srgbClr val="333333"/>
                </a:solidFill>
              </a:rPr>
              <a:t>this</a:t>
            </a:r>
            <a:r>
              <a:rPr u="none" spc="25" dirty="0">
                <a:solidFill>
                  <a:srgbClr val="333333"/>
                </a:solidFill>
              </a:rPr>
              <a:t> </a:t>
            </a:r>
            <a:r>
              <a:rPr u="none" dirty="0">
                <a:solidFill>
                  <a:srgbClr val="333333"/>
                </a:solidFill>
              </a:rPr>
              <a:t>port</a:t>
            </a:r>
            <a:r>
              <a:rPr u="none" spc="30" dirty="0">
                <a:solidFill>
                  <a:srgbClr val="333333"/>
                </a:solidFill>
              </a:rPr>
              <a:t> </a:t>
            </a:r>
            <a:r>
              <a:rPr u="none" spc="-10" dirty="0">
                <a:solidFill>
                  <a:srgbClr val="333333"/>
                </a:solidFill>
              </a:rPr>
              <a:t>later</a:t>
            </a:r>
            <a:endParaRPr sz="2150" dirty="0">
              <a:latin typeface="Trebuchet MS"/>
              <a:cs typeface="Trebuchet MS"/>
            </a:endParaRPr>
          </a:p>
          <a:p>
            <a:pPr marL="751840">
              <a:lnSpc>
                <a:spcPct val="100000"/>
              </a:lnSpc>
              <a:spcBef>
                <a:spcPts val="1220"/>
              </a:spcBef>
            </a:pPr>
            <a:r>
              <a:rPr u="none" spc="85" dirty="0">
                <a:solidFill>
                  <a:srgbClr val="333333"/>
                </a:solidFill>
              </a:rPr>
              <a:t>Not</a:t>
            </a:r>
            <a:r>
              <a:rPr u="none" dirty="0">
                <a:solidFill>
                  <a:srgbClr val="333333"/>
                </a:solidFill>
              </a:rPr>
              <a:t> specifying </a:t>
            </a:r>
            <a:r>
              <a:rPr u="none" spc="65" dirty="0">
                <a:solidFill>
                  <a:srgbClr val="333333"/>
                </a:solidFill>
              </a:rPr>
              <a:t>a</a:t>
            </a:r>
            <a:r>
              <a:rPr u="none" dirty="0">
                <a:solidFill>
                  <a:srgbClr val="333333"/>
                </a:solidFill>
              </a:rPr>
              <a:t> port </a:t>
            </a:r>
            <a:r>
              <a:rPr u="none" spc="95" dirty="0">
                <a:solidFill>
                  <a:srgbClr val="333333"/>
                </a:solidFill>
              </a:rPr>
              <a:t>does</a:t>
            </a:r>
            <a:r>
              <a:rPr u="none" spc="5" dirty="0">
                <a:solidFill>
                  <a:srgbClr val="333333"/>
                </a:solidFill>
              </a:rPr>
              <a:t> </a:t>
            </a:r>
            <a:r>
              <a:rPr u="none" spc="60" dirty="0">
                <a:solidFill>
                  <a:srgbClr val="333333"/>
                </a:solidFill>
              </a:rPr>
              <a:t>not</a:t>
            </a:r>
            <a:r>
              <a:rPr u="none" dirty="0">
                <a:solidFill>
                  <a:srgbClr val="333333"/>
                </a:solidFill>
              </a:rPr>
              <a:t> prevent the port </a:t>
            </a:r>
            <a:r>
              <a:rPr u="none" spc="75" dirty="0">
                <a:solidFill>
                  <a:srgbClr val="333333"/>
                </a:solidFill>
              </a:rPr>
              <a:t>from</a:t>
            </a:r>
            <a:r>
              <a:rPr u="none" spc="5" dirty="0">
                <a:solidFill>
                  <a:srgbClr val="333333"/>
                </a:solidFill>
              </a:rPr>
              <a:t> </a:t>
            </a:r>
            <a:r>
              <a:rPr u="none" spc="50" dirty="0">
                <a:solidFill>
                  <a:srgbClr val="333333"/>
                </a:solidFill>
              </a:rPr>
              <a:t>being</a:t>
            </a:r>
            <a:r>
              <a:rPr u="none" dirty="0">
                <a:solidFill>
                  <a:srgbClr val="333333"/>
                </a:solidFill>
              </a:rPr>
              <a:t> </a:t>
            </a:r>
            <a:r>
              <a:rPr u="none" spc="-10" dirty="0">
                <a:solidFill>
                  <a:srgbClr val="333333"/>
                </a:solidFill>
              </a:rPr>
              <a:t>accessible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447675"/>
            <a:chOff x="809624" y="2105024"/>
            <a:chExt cx="12211050" cy="447675"/>
          </a:xfrm>
        </p:grpSpPr>
        <p:sp>
          <p:nvSpPr>
            <p:cNvPr id="4" name="object 4"/>
            <p:cNvSpPr/>
            <p:nvPr/>
          </p:nvSpPr>
          <p:spPr>
            <a:xfrm>
              <a:off x="809612" y="2105024"/>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grpSp>
      <p:sp>
        <p:nvSpPr>
          <p:cNvPr id="6" name="object 6"/>
          <p:cNvSpPr/>
          <p:nvPr/>
        </p:nvSpPr>
        <p:spPr>
          <a:xfrm>
            <a:off x="809624" y="33718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7" name="object 7"/>
          <p:cNvGrpSpPr/>
          <p:nvPr/>
        </p:nvGrpSpPr>
        <p:grpSpPr>
          <a:xfrm>
            <a:off x="809624" y="3371849"/>
            <a:ext cx="12211050" cy="447675"/>
            <a:chOff x="809624" y="3371849"/>
            <a:chExt cx="12211050" cy="447675"/>
          </a:xfrm>
        </p:grpSpPr>
        <p:sp>
          <p:nvSpPr>
            <p:cNvPr id="8" name="object 8"/>
            <p:cNvSpPr/>
            <p:nvPr/>
          </p:nvSpPr>
          <p:spPr>
            <a:xfrm>
              <a:off x="809612" y="3371849"/>
              <a:ext cx="12211050" cy="447675"/>
            </a:xfrm>
            <a:custGeom>
              <a:avLst/>
              <a:gdLst/>
              <a:ahLst/>
              <a:cxnLst/>
              <a:rect l="l" t="t" r="r" b="b"/>
              <a:pathLst>
                <a:path w="12211050" h="447675">
                  <a:moveTo>
                    <a:pt x="12211050" y="0"/>
                  </a:moveTo>
                  <a:lnTo>
                    <a:pt x="12201525" y="0"/>
                  </a:lnTo>
                  <a:lnTo>
                    <a:pt x="12201525" y="438150"/>
                  </a:lnTo>
                  <a:lnTo>
                    <a:pt x="0" y="438150"/>
                  </a:lnTo>
                  <a:lnTo>
                    <a:pt x="0" y="447675"/>
                  </a:lnTo>
                  <a:lnTo>
                    <a:pt x="12201525" y="447675"/>
                  </a:lnTo>
                  <a:lnTo>
                    <a:pt x="12211050" y="447675"/>
                  </a:lnTo>
                  <a:lnTo>
                    <a:pt x="12211050" y="438150"/>
                  </a:lnTo>
                  <a:lnTo>
                    <a:pt x="12211050" y="0"/>
                  </a:lnTo>
                  <a:close/>
                </a:path>
              </a:pathLst>
            </a:custGeom>
            <a:solidFill>
              <a:srgbClr val="D9D9D9"/>
            </a:solidFill>
          </p:spPr>
          <p:txBody>
            <a:bodyPr wrap="square" lIns="0" tIns="0" rIns="0" bIns="0" rtlCol="0"/>
            <a:lstStyle/>
            <a:p>
              <a:endParaRPr/>
            </a:p>
          </p:txBody>
        </p:sp>
        <p:sp>
          <p:nvSpPr>
            <p:cNvPr id="9" name="object 9"/>
            <p:cNvSpPr/>
            <p:nvPr/>
          </p:nvSpPr>
          <p:spPr>
            <a:xfrm>
              <a:off x="809624" y="3371849"/>
              <a:ext cx="9525" cy="447675"/>
            </a:xfrm>
            <a:custGeom>
              <a:avLst/>
              <a:gdLst/>
              <a:ahLst/>
              <a:cxnLst/>
              <a:rect l="l" t="t" r="r" b="b"/>
              <a:pathLst>
                <a:path w="9525" h="447675">
                  <a:moveTo>
                    <a:pt x="0" y="447674"/>
                  </a:moveTo>
                  <a:lnTo>
                    <a:pt x="0" y="0"/>
                  </a:lnTo>
                  <a:lnTo>
                    <a:pt x="9524" y="9524"/>
                  </a:lnTo>
                  <a:lnTo>
                    <a:pt x="9524" y="438149"/>
                  </a:lnTo>
                  <a:lnTo>
                    <a:pt x="0" y="447674"/>
                  </a:lnTo>
                  <a:close/>
                </a:path>
              </a:pathLst>
            </a:custGeom>
            <a:solidFill>
              <a:srgbClr val="ED2137"/>
            </a:solidFill>
          </p:spPr>
          <p:txBody>
            <a:bodyPr wrap="square" lIns="0" tIns="0" rIns="0" bIns="0" rtlCol="0"/>
            <a:lstStyle/>
            <a:p>
              <a:endParaRPr/>
            </a:p>
          </p:txBody>
        </p:sp>
        <p:pic>
          <p:nvPicPr>
            <p:cNvPr id="10" name="object 10"/>
            <p:cNvPicPr/>
            <p:nvPr/>
          </p:nvPicPr>
          <p:blipFill>
            <a:blip r:embed="rId2" cstate="print"/>
            <a:stretch>
              <a:fillRect/>
            </a:stretch>
          </p:blipFill>
          <p:spPr>
            <a:xfrm>
              <a:off x="981465" y="3499218"/>
              <a:ext cx="103240" cy="198704"/>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'KUBECTL</a:t>
            </a:r>
            <a:r>
              <a:rPr spc="-75" dirty="0"/>
              <a:t> </a:t>
            </a:r>
            <a:r>
              <a:rPr dirty="0"/>
              <a:t>RUN'</a:t>
            </a:r>
            <a:r>
              <a:rPr spc="-75" dirty="0"/>
              <a:t> </a:t>
            </a:r>
            <a:r>
              <a:rPr spc="-80" dirty="0"/>
              <a:t>EXAMPLES</a:t>
            </a:r>
          </a:p>
        </p:txBody>
      </p:sp>
      <p:pic>
        <p:nvPicPr>
          <p:cNvPr id="12" name="object 12"/>
          <p:cNvPicPr/>
          <p:nvPr/>
        </p:nvPicPr>
        <p:blipFill>
          <a:blip r:embed="rId3" cstate="print"/>
          <a:stretch>
            <a:fillRect/>
          </a:stretch>
        </p:blipFill>
        <p:spPr>
          <a:xfrm>
            <a:off x="933449" y="1647824"/>
            <a:ext cx="95250" cy="95249"/>
          </a:xfrm>
          <a:prstGeom prst="rect">
            <a:avLst/>
          </a:prstGeom>
        </p:spPr>
      </p:pic>
      <p:pic>
        <p:nvPicPr>
          <p:cNvPr id="13" name="object 13"/>
          <p:cNvPicPr/>
          <p:nvPr/>
        </p:nvPicPr>
        <p:blipFill>
          <a:blip r:embed="rId2" cstate="print"/>
          <a:stretch>
            <a:fillRect/>
          </a:stretch>
        </p:blipFill>
        <p:spPr>
          <a:xfrm>
            <a:off x="981465" y="2232393"/>
            <a:ext cx="103240" cy="198704"/>
          </a:xfrm>
          <a:prstGeom prst="rect">
            <a:avLst/>
          </a:prstGeom>
        </p:spPr>
      </p:pic>
      <p:pic>
        <p:nvPicPr>
          <p:cNvPr id="14" name="object 14"/>
          <p:cNvPicPr/>
          <p:nvPr/>
        </p:nvPicPr>
        <p:blipFill>
          <a:blip r:embed="rId3" cstate="print"/>
          <a:stretch>
            <a:fillRect/>
          </a:stretch>
        </p:blipFill>
        <p:spPr>
          <a:xfrm>
            <a:off x="933449" y="2914649"/>
            <a:ext cx="95250" cy="95249"/>
          </a:xfrm>
          <a:prstGeom prst="rect">
            <a:avLst/>
          </a:prstGeom>
        </p:spPr>
      </p:pic>
      <p:sp>
        <p:nvSpPr>
          <p:cNvPr id="15" name="object 15"/>
          <p:cNvSpPr txBox="1">
            <a:spLocks noGrp="1"/>
          </p:cNvSpPr>
          <p:nvPr>
            <p:ph type="body" idx="1"/>
          </p:nvPr>
        </p:nvSpPr>
        <p:spPr>
          <a:prstGeom prst="rect">
            <a:avLst/>
          </a:prstGeom>
        </p:spPr>
        <p:txBody>
          <a:bodyPr vert="horz" wrap="square" lIns="0" tIns="197485" rIns="0" bIns="0" rtlCol="0">
            <a:spAutoFit/>
          </a:bodyPr>
          <a:lstStyle/>
          <a:p>
            <a:pPr marL="371475">
              <a:lnSpc>
                <a:spcPct val="100000"/>
              </a:lnSpc>
              <a:spcBef>
                <a:spcPts val="100"/>
              </a:spcBef>
            </a:pPr>
            <a:r>
              <a:rPr u="none" dirty="0">
                <a:solidFill>
                  <a:srgbClr val="333333"/>
                </a:solidFill>
              </a:rPr>
              <a:t>Start </a:t>
            </a:r>
            <a:r>
              <a:rPr u="none" spc="65" dirty="0">
                <a:solidFill>
                  <a:srgbClr val="333333"/>
                </a:solidFill>
              </a:rPr>
              <a:t>a</a:t>
            </a:r>
            <a:r>
              <a:rPr u="none" spc="5" dirty="0">
                <a:solidFill>
                  <a:srgbClr val="333333"/>
                </a:solidFill>
              </a:rPr>
              <a:t> </a:t>
            </a:r>
            <a:r>
              <a:rPr u="none" dirty="0">
                <a:solidFill>
                  <a:srgbClr val="333333"/>
                </a:solidFill>
              </a:rPr>
              <a:t>single</a:t>
            </a:r>
            <a:r>
              <a:rPr u="none" spc="5" dirty="0">
                <a:solidFill>
                  <a:srgbClr val="333333"/>
                </a:solidFill>
              </a:rPr>
              <a:t> </a:t>
            </a:r>
            <a:r>
              <a:rPr u="none" dirty="0">
                <a:solidFill>
                  <a:srgbClr val="333333"/>
                </a:solidFill>
              </a:rPr>
              <a:t>instance</a:t>
            </a:r>
            <a:r>
              <a:rPr u="none" spc="5" dirty="0">
                <a:solidFill>
                  <a:srgbClr val="333333"/>
                </a:solidFill>
              </a:rPr>
              <a:t> </a:t>
            </a:r>
            <a:r>
              <a:rPr u="none" spc="75" dirty="0">
                <a:solidFill>
                  <a:srgbClr val="333333"/>
                </a:solidFill>
              </a:rPr>
              <a:t>from</a:t>
            </a:r>
            <a:r>
              <a:rPr u="none" spc="5" dirty="0">
                <a:solidFill>
                  <a:srgbClr val="333333"/>
                </a:solidFill>
              </a:rPr>
              <a:t> </a:t>
            </a:r>
            <a:r>
              <a:rPr u="none" dirty="0">
                <a:solidFill>
                  <a:srgbClr val="333333"/>
                </a:solidFill>
              </a:rPr>
              <a:t>the </a:t>
            </a:r>
            <a:r>
              <a:rPr u="none" spc="250" dirty="0">
                <a:latin typeface="Tahoma"/>
                <a:cs typeface="Tahoma"/>
              </a:rPr>
              <a:t>nginx</a:t>
            </a:r>
            <a:r>
              <a:rPr u="none" spc="-15" dirty="0">
                <a:latin typeface="Tahoma"/>
                <a:cs typeface="Tahoma"/>
              </a:rPr>
              <a:t> </a:t>
            </a:r>
            <a:r>
              <a:rPr u="none" spc="45" dirty="0">
                <a:solidFill>
                  <a:srgbClr val="333333"/>
                </a:solidFill>
              </a:rPr>
              <a:t>image</a:t>
            </a:r>
          </a:p>
          <a:p>
            <a:pPr>
              <a:lnSpc>
                <a:spcPct val="100000"/>
              </a:lnSpc>
              <a:spcBef>
                <a:spcPts val="290"/>
              </a:spcBef>
            </a:pPr>
            <a:endParaRPr u="none" spc="45"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80" dirty="0">
                <a:solidFill>
                  <a:srgbClr val="000000"/>
                </a:solidFill>
                <a:latin typeface="Tahoma"/>
                <a:cs typeface="Tahoma"/>
              </a:rPr>
              <a:t> </a:t>
            </a:r>
            <a:r>
              <a:rPr sz="1650" u="none" spc="170" dirty="0">
                <a:solidFill>
                  <a:srgbClr val="000000"/>
                </a:solidFill>
                <a:latin typeface="Tahoma"/>
                <a:cs typeface="Tahoma"/>
              </a:rPr>
              <a:t>run</a:t>
            </a:r>
            <a:r>
              <a:rPr sz="1650" u="none" spc="480" dirty="0">
                <a:solidFill>
                  <a:srgbClr val="000000"/>
                </a:solidFill>
                <a:latin typeface="Tahoma"/>
                <a:cs typeface="Tahoma"/>
              </a:rPr>
              <a:t> </a:t>
            </a:r>
            <a:r>
              <a:rPr sz="1650" u="none" spc="195" dirty="0">
                <a:solidFill>
                  <a:srgbClr val="000000"/>
                </a:solidFill>
                <a:latin typeface="Tahoma"/>
                <a:cs typeface="Tahoma"/>
              </a:rPr>
              <a:t>nginx</a:t>
            </a:r>
            <a:r>
              <a:rPr sz="1650" u="none" spc="480" dirty="0">
                <a:solidFill>
                  <a:srgbClr val="000000"/>
                </a:solidFill>
                <a:latin typeface="Tahoma"/>
                <a:cs typeface="Tahoma"/>
              </a:rPr>
              <a:t> </a:t>
            </a:r>
            <a:r>
              <a:rPr sz="1650" u="none" spc="140" dirty="0">
                <a:solidFill>
                  <a:srgbClr val="ED9900"/>
                </a:solidFill>
                <a:latin typeface="Tahoma"/>
                <a:cs typeface="Tahoma"/>
              </a:rPr>
              <a:t>--</a:t>
            </a:r>
            <a:r>
              <a:rPr sz="1650" u="none" spc="175" dirty="0">
                <a:solidFill>
                  <a:srgbClr val="ED9900"/>
                </a:solidFill>
                <a:latin typeface="Tahoma"/>
                <a:cs typeface="Tahoma"/>
              </a:rPr>
              <a:t>image</a:t>
            </a:r>
            <a:r>
              <a:rPr sz="1650" u="none" spc="175" dirty="0">
                <a:solidFill>
                  <a:srgbClr val="996E3A"/>
                </a:solidFill>
                <a:latin typeface="Tahoma"/>
                <a:cs typeface="Tahoma"/>
              </a:rPr>
              <a:t>=</a:t>
            </a:r>
            <a:r>
              <a:rPr sz="1650" u="none" spc="175" dirty="0">
                <a:solidFill>
                  <a:srgbClr val="000000"/>
                </a:solidFill>
                <a:latin typeface="Tahoma"/>
                <a:cs typeface="Tahoma"/>
              </a:rPr>
              <a:t>nginx:1.25</a:t>
            </a:r>
            <a:endParaRPr sz="1650" dirty="0">
              <a:latin typeface="Tahoma"/>
              <a:cs typeface="Tahoma"/>
            </a:endParaRPr>
          </a:p>
          <a:p>
            <a:pPr>
              <a:lnSpc>
                <a:spcPct val="100000"/>
              </a:lnSpc>
              <a:spcBef>
                <a:spcPts val="755"/>
              </a:spcBef>
            </a:pPr>
            <a:endParaRPr sz="1650" dirty="0">
              <a:latin typeface="Tahoma"/>
              <a:cs typeface="Tahoma"/>
            </a:endParaRPr>
          </a:p>
          <a:p>
            <a:pPr marL="371475">
              <a:lnSpc>
                <a:spcPct val="100000"/>
              </a:lnSpc>
            </a:pPr>
            <a:r>
              <a:rPr u="none" dirty="0">
                <a:solidFill>
                  <a:srgbClr val="333333"/>
                </a:solidFill>
              </a:rPr>
              <a:t>Start</a:t>
            </a:r>
            <a:r>
              <a:rPr u="none" spc="-10" dirty="0">
                <a:solidFill>
                  <a:srgbClr val="333333"/>
                </a:solidFill>
              </a:rPr>
              <a:t> </a:t>
            </a:r>
            <a:r>
              <a:rPr u="none" spc="65" dirty="0">
                <a:solidFill>
                  <a:srgbClr val="333333"/>
                </a:solidFill>
              </a:rPr>
              <a:t>a</a:t>
            </a:r>
            <a:r>
              <a:rPr u="none" spc="-5" dirty="0">
                <a:solidFill>
                  <a:srgbClr val="333333"/>
                </a:solidFill>
              </a:rPr>
              <a:t> </a:t>
            </a:r>
            <a:r>
              <a:rPr u="none" spc="310" dirty="0">
                <a:latin typeface="Tahoma"/>
                <a:cs typeface="Tahoma"/>
              </a:rPr>
              <a:t>hazelcast</a:t>
            </a:r>
            <a:r>
              <a:rPr u="none" spc="-30" dirty="0">
                <a:latin typeface="Tahoma"/>
                <a:cs typeface="Tahoma"/>
              </a:rPr>
              <a:t> </a:t>
            </a:r>
            <a:r>
              <a:rPr u="none" dirty="0">
                <a:solidFill>
                  <a:srgbClr val="333333"/>
                </a:solidFill>
              </a:rPr>
              <a:t>instance</a:t>
            </a:r>
            <a:r>
              <a:rPr u="none" spc="-5" dirty="0">
                <a:solidFill>
                  <a:srgbClr val="333333"/>
                </a:solidFill>
              </a:rPr>
              <a:t> </a:t>
            </a:r>
            <a:r>
              <a:rPr u="none" spc="100" dirty="0">
                <a:solidFill>
                  <a:srgbClr val="333333"/>
                </a:solidFill>
              </a:rPr>
              <a:t>and</a:t>
            </a:r>
            <a:r>
              <a:rPr u="none" spc="-5" dirty="0">
                <a:solidFill>
                  <a:srgbClr val="333333"/>
                </a:solidFill>
              </a:rPr>
              <a:t> </a:t>
            </a:r>
            <a:r>
              <a:rPr u="none" dirty="0">
                <a:solidFill>
                  <a:srgbClr val="333333"/>
                </a:solidFill>
              </a:rPr>
              <a:t>specifies</a:t>
            </a:r>
            <a:r>
              <a:rPr u="none" spc="-5" dirty="0">
                <a:solidFill>
                  <a:srgbClr val="333333"/>
                </a:solidFill>
              </a:rPr>
              <a:t> </a:t>
            </a:r>
            <a:r>
              <a:rPr u="none" spc="60" dirty="0">
                <a:solidFill>
                  <a:srgbClr val="333333"/>
                </a:solidFill>
              </a:rPr>
              <a:t>environment</a:t>
            </a:r>
            <a:r>
              <a:rPr u="none" spc="-5" dirty="0">
                <a:solidFill>
                  <a:srgbClr val="333333"/>
                </a:solidFill>
              </a:rPr>
              <a:t> </a:t>
            </a:r>
            <a:r>
              <a:rPr u="none" spc="-10" dirty="0">
                <a:solidFill>
                  <a:srgbClr val="333333"/>
                </a:solidFill>
              </a:rPr>
              <a:t>variables</a:t>
            </a:r>
          </a:p>
          <a:p>
            <a:pPr>
              <a:lnSpc>
                <a:spcPct val="100000"/>
              </a:lnSpc>
              <a:spcBef>
                <a:spcPts val="290"/>
              </a:spcBef>
            </a:pPr>
            <a:endParaRPr u="none" spc="-10" dirty="0">
              <a:solidFill>
                <a:srgbClr val="333333"/>
              </a:solidFill>
            </a:endParaRPr>
          </a:p>
          <a:p>
            <a:pPr marL="394970">
              <a:lnSpc>
                <a:spcPct val="100000"/>
              </a:lnSpc>
            </a:pPr>
            <a:r>
              <a:rPr sz="1650" u="none" spc="245" dirty="0">
                <a:solidFill>
                  <a:srgbClr val="000000"/>
                </a:solidFill>
                <a:latin typeface="Tahoma"/>
                <a:cs typeface="Tahoma"/>
              </a:rPr>
              <a:t>kubectl</a:t>
            </a:r>
            <a:r>
              <a:rPr sz="1650" u="none" spc="495" dirty="0">
                <a:solidFill>
                  <a:srgbClr val="000000"/>
                </a:solidFill>
                <a:latin typeface="Tahoma"/>
                <a:cs typeface="Tahoma"/>
              </a:rPr>
              <a:t> </a:t>
            </a:r>
            <a:r>
              <a:rPr sz="1650" u="none" spc="170" dirty="0">
                <a:solidFill>
                  <a:srgbClr val="000000"/>
                </a:solidFill>
                <a:latin typeface="Tahoma"/>
                <a:cs typeface="Tahoma"/>
              </a:rPr>
              <a:t>run</a:t>
            </a:r>
            <a:r>
              <a:rPr sz="1650" u="none" spc="495" dirty="0">
                <a:solidFill>
                  <a:srgbClr val="000000"/>
                </a:solidFill>
                <a:latin typeface="Tahoma"/>
                <a:cs typeface="Tahoma"/>
              </a:rPr>
              <a:t> </a:t>
            </a:r>
            <a:r>
              <a:rPr sz="1650" u="none" spc="240" dirty="0">
                <a:solidFill>
                  <a:srgbClr val="000000"/>
                </a:solidFill>
                <a:latin typeface="Tahoma"/>
                <a:cs typeface="Tahoma"/>
              </a:rPr>
              <a:t>hazelcast</a:t>
            </a:r>
            <a:r>
              <a:rPr sz="1650" u="none" spc="-10" dirty="0">
                <a:solidFill>
                  <a:srgbClr val="000000"/>
                </a:solidFill>
                <a:latin typeface="Tahoma"/>
                <a:cs typeface="Tahoma"/>
              </a:rPr>
              <a:t>  </a:t>
            </a:r>
            <a:r>
              <a:rPr sz="1650" u="none" spc="140" dirty="0">
                <a:solidFill>
                  <a:srgbClr val="ED9900"/>
                </a:solidFill>
                <a:latin typeface="Tahoma"/>
                <a:cs typeface="Tahoma"/>
              </a:rPr>
              <a:t>--</a:t>
            </a:r>
            <a:r>
              <a:rPr sz="1650" u="none" spc="204" dirty="0">
                <a:solidFill>
                  <a:srgbClr val="ED9900"/>
                </a:solidFill>
                <a:latin typeface="Tahoma"/>
                <a:cs typeface="Tahoma"/>
              </a:rPr>
              <a:t>image</a:t>
            </a:r>
            <a:r>
              <a:rPr sz="1650" u="none" spc="204" dirty="0">
                <a:solidFill>
                  <a:srgbClr val="996E3A"/>
                </a:solidFill>
                <a:latin typeface="Tahoma"/>
                <a:cs typeface="Tahoma"/>
              </a:rPr>
              <a:t>=</a:t>
            </a:r>
            <a:r>
              <a:rPr sz="1650" u="none" spc="204" dirty="0">
                <a:solidFill>
                  <a:srgbClr val="000000"/>
                </a:solidFill>
                <a:latin typeface="Tahoma"/>
                <a:cs typeface="Tahoma"/>
              </a:rPr>
              <a:t>hazelcast:5</a:t>
            </a:r>
            <a:r>
              <a:rPr sz="1650" u="none" spc="-5" dirty="0">
                <a:solidFill>
                  <a:srgbClr val="000000"/>
                </a:solidFill>
                <a:latin typeface="Tahoma"/>
                <a:cs typeface="Tahoma"/>
              </a:rPr>
              <a:t>  </a:t>
            </a:r>
            <a:r>
              <a:rPr sz="1650" u="none" spc="180" dirty="0">
                <a:solidFill>
                  <a:srgbClr val="ED9900"/>
                </a:solidFill>
                <a:latin typeface="Tahoma"/>
                <a:cs typeface="Tahoma"/>
              </a:rPr>
              <a:t>--</a:t>
            </a:r>
            <a:r>
              <a:rPr sz="1650" u="none" spc="100" dirty="0">
                <a:solidFill>
                  <a:srgbClr val="ED9900"/>
                </a:solidFill>
                <a:latin typeface="Tahoma"/>
                <a:cs typeface="Tahoma"/>
              </a:rPr>
              <a:t>env</a:t>
            </a:r>
            <a:r>
              <a:rPr sz="1650" u="none" spc="100" dirty="0">
                <a:solidFill>
                  <a:srgbClr val="996E3A"/>
                </a:solidFill>
                <a:latin typeface="Tahoma"/>
                <a:cs typeface="Tahoma"/>
              </a:rPr>
              <a:t>=</a:t>
            </a:r>
            <a:r>
              <a:rPr sz="1650" u="none" spc="100" dirty="0">
                <a:solidFill>
                  <a:srgbClr val="669900"/>
                </a:solidFill>
                <a:latin typeface="Tahoma"/>
                <a:cs typeface="Tahoma"/>
              </a:rPr>
              <a:t>"DNS_DOMAIN=cluster"</a:t>
            </a:r>
            <a:endParaRPr sz="1650" dirty="0">
              <a:latin typeface="Tahoma"/>
              <a:cs typeface="Tahom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5" dirty="0"/>
              <a:t>'KUBECTL</a:t>
            </a:r>
            <a:r>
              <a:rPr spc="-120" dirty="0"/>
              <a:t> </a:t>
            </a:r>
            <a:r>
              <a:rPr spc="-110" dirty="0"/>
              <a:t>GET</a:t>
            </a:r>
            <a:r>
              <a:rPr spc="-120" dirty="0"/>
              <a:t> </a:t>
            </a:r>
            <a:r>
              <a:rPr spc="-90" dirty="0"/>
              <a:t>CONTAINERS'?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39995"/>
            <a:ext cx="11511915" cy="1783714"/>
          </a:xfrm>
          <a:prstGeom prst="rect">
            <a:avLst/>
          </a:prstGeom>
        </p:spPr>
        <p:txBody>
          <a:bodyPr vert="horz" wrap="square" lIns="0" tIns="5080" rIns="0" bIns="0" rtlCol="0">
            <a:spAutoFit/>
          </a:bodyPr>
          <a:lstStyle/>
          <a:p>
            <a:pPr marL="12700" marR="3769360">
              <a:lnSpc>
                <a:spcPct val="155800"/>
              </a:lnSpc>
              <a:spcBef>
                <a:spcPts val="40"/>
              </a:spcBef>
            </a:pPr>
            <a:r>
              <a:rPr sz="2100" dirty="0">
                <a:solidFill>
                  <a:srgbClr val="333333"/>
                </a:solidFill>
                <a:latin typeface="Trebuchet MS"/>
                <a:cs typeface="Trebuchet MS"/>
              </a:rPr>
              <a:t>There</a:t>
            </a:r>
            <a:r>
              <a:rPr sz="2100" spc="-50" dirty="0">
                <a:solidFill>
                  <a:srgbClr val="333333"/>
                </a:solidFill>
                <a:latin typeface="Trebuchet MS"/>
                <a:cs typeface="Trebuchet MS"/>
              </a:rPr>
              <a:t> </a:t>
            </a:r>
            <a:r>
              <a:rPr sz="2100" dirty="0">
                <a:solidFill>
                  <a:srgbClr val="333333"/>
                </a:solidFill>
                <a:latin typeface="Trebuchet MS"/>
                <a:cs typeface="Trebuchet MS"/>
              </a:rPr>
              <a:t>is</a:t>
            </a:r>
            <a:r>
              <a:rPr sz="2100" spc="-50" dirty="0">
                <a:solidFill>
                  <a:srgbClr val="333333"/>
                </a:solidFill>
                <a:latin typeface="Trebuchet MS"/>
                <a:cs typeface="Trebuchet MS"/>
              </a:rPr>
              <a:t> </a:t>
            </a:r>
            <a:r>
              <a:rPr sz="2100" spc="135" dirty="0">
                <a:solidFill>
                  <a:srgbClr val="333333"/>
                </a:solidFill>
                <a:latin typeface="Trebuchet MS"/>
                <a:cs typeface="Trebuchet MS"/>
              </a:rPr>
              <a:t>no</a:t>
            </a:r>
            <a:r>
              <a:rPr sz="2100" spc="-50" dirty="0">
                <a:solidFill>
                  <a:srgbClr val="333333"/>
                </a:solidFill>
                <a:latin typeface="Trebuchet MS"/>
                <a:cs typeface="Trebuchet MS"/>
              </a:rPr>
              <a:t> </a:t>
            </a:r>
            <a:r>
              <a:rPr sz="2100" spc="310" dirty="0">
                <a:solidFill>
                  <a:srgbClr val="ED2137"/>
                </a:solidFill>
                <a:latin typeface="Tahoma"/>
                <a:cs typeface="Tahoma"/>
              </a:rPr>
              <a:t>kubectl</a:t>
            </a:r>
            <a:r>
              <a:rPr sz="2100" spc="-70" dirty="0">
                <a:solidFill>
                  <a:srgbClr val="ED2137"/>
                </a:solidFill>
                <a:latin typeface="Tahoma"/>
                <a:cs typeface="Tahoma"/>
              </a:rPr>
              <a:t> </a:t>
            </a:r>
            <a:r>
              <a:rPr sz="2100" spc="114" dirty="0">
                <a:solidFill>
                  <a:srgbClr val="333333"/>
                </a:solidFill>
                <a:latin typeface="Trebuchet MS"/>
                <a:cs typeface="Trebuchet MS"/>
              </a:rPr>
              <a:t>command</a:t>
            </a:r>
            <a:r>
              <a:rPr sz="2100" spc="-50"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20" dirty="0">
                <a:solidFill>
                  <a:srgbClr val="333333"/>
                </a:solidFill>
                <a:latin typeface="Trebuchet MS"/>
                <a:cs typeface="Trebuchet MS"/>
              </a:rPr>
              <a:t>list</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50" dirty="0">
                <a:solidFill>
                  <a:srgbClr val="333333"/>
                </a:solidFill>
                <a:latin typeface="Trebuchet MS"/>
                <a:cs typeface="Trebuchet MS"/>
              </a:rPr>
              <a:t>launched</a:t>
            </a:r>
            <a:r>
              <a:rPr sz="2100" spc="-50" dirty="0">
                <a:solidFill>
                  <a:srgbClr val="333333"/>
                </a:solidFill>
                <a:latin typeface="Trebuchet MS"/>
                <a:cs typeface="Trebuchet MS"/>
              </a:rPr>
              <a:t> </a:t>
            </a:r>
            <a:r>
              <a:rPr sz="2100" spc="-10" dirty="0">
                <a:solidFill>
                  <a:srgbClr val="333333"/>
                </a:solidFill>
                <a:latin typeface="Trebuchet MS"/>
                <a:cs typeface="Trebuchet MS"/>
              </a:rPr>
              <a:t>containers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dirty="0">
                <a:solidFill>
                  <a:srgbClr val="333333"/>
                </a:solidFill>
                <a:latin typeface="Trebuchet MS"/>
                <a:cs typeface="Trebuchet MS"/>
              </a:rPr>
              <a:t>smallest</a:t>
            </a:r>
            <a:r>
              <a:rPr sz="2100" spc="35" dirty="0">
                <a:solidFill>
                  <a:srgbClr val="333333"/>
                </a:solidFill>
                <a:latin typeface="Trebuchet MS"/>
                <a:cs typeface="Trebuchet MS"/>
              </a:rPr>
              <a:t> </a:t>
            </a:r>
            <a:r>
              <a:rPr sz="2100" dirty="0">
                <a:solidFill>
                  <a:srgbClr val="333333"/>
                </a:solidFill>
                <a:latin typeface="Trebuchet MS"/>
                <a:cs typeface="Trebuchet MS"/>
              </a:rPr>
              <a:t>unit</a:t>
            </a:r>
            <a:r>
              <a:rPr sz="2100" spc="35" dirty="0">
                <a:solidFill>
                  <a:srgbClr val="333333"/>
                </a:solidFill>
                <a:latin typeface="Trebuchet MS"/>
                <a:cs typeface="Trebuchet MS"/>
              </a:rPr>
              <a:t> </a:t>
            </a:r>
            <a:r>
              <a:rPr sz="2100" dirty="0">
                <a:solidFill>
                  <a:srgbClr val="333333"/>
                </a:solidFill>
                <a:latin typeface="Trebuchet MS"/>
                <a:cs typeface="Trebuchet MS"/>
              </a:rPr>
              <a:t>is</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50" i="1" spc="65" dirty="0">
                <a:solidFill>
                  <a:srgbClr val="ED2137"/>
                </a:solidFill>
                <a:latin typeface="Trebuchet MS"/>
                <a:cs typeface="Trebuchet MS"/>
              </a:rPr>
              <a:t>Pod</a:t>
            </a:r>
            <a:endParaRPr sz="2150">
              <a:latin typeface="Trebuchet MS"/>
              <a:cs typeface="Trebuchet MS"/>
            </a:endParaRPr>
          </a:p>
          <a:p>
            <a:pPr marL="12700" marR="5080">
              <a:lnSpc>
                <a:spcPts val="2250"/>
              </a:lnSpc>
              <a:spcBef>
                <a:spcPts val="1520"/>
              </a:spcBef>
              <a:tabLst>
                <a:tab pos="4419600" algn="l"/>
                <a:tab pos="5061585" algn="l"/>
                <a:tab pos="7475220" algn="l"/>
                <a:tab pos="8117840" algn="l"/>
              </a:tabLst>
            </a:pPr>
            <a:r>
              <a:rPr sz="2100" spc="85" dirty="0">
                <a:solidFill>
                  <a:srgbClr val="333333"/>
                </a:solidFill>
                <a:latin typeface="Trebuchet MS"/>
                <a:cs typeface="Trebuchet MS"/>
              </a:rPr>
              <a:t>We</a:t>
            </a:r>
            <a:r>
              <a:rPr sz="2100" spc="-15" dirty="0">
                <a:solidFill>
                  <a:srgbClr val="333333"/>
                </a:solidFill>
                <a:latin typeface="Trebuchet MS"/>
                <a:cs typeface="Trebuchet MS"/>
              </a:rPr>
              <a:t> </a:t>
            </a:r>
            <a:r>
              <a:rPr sz="2100" spc="50" dirty="0">
                <a:solidFill>
                  <a:srgbClr val="333333"/>
                </a:solidFill>
                <a:latin typeface="Trebuchet MS"/>
                <a:cs typeface="Trebuchet MS"/>
              </a:rPr>
              <a:t>can</a:t>
            </a:r>
            <a:r>
              <a:rPr sz="2100" spc="-15" dirty="0">
                <a:solidFill>
                  <a:srgbClr val="333333"/>
                </a:solidFill>
                <a:latin typeface="Trebuchet MS"/>
                <a:cs typeface="Trebuchet MS"/>
              </a:rPr>
              <a:t> </a:t>
            </a:r>
            <a:r>
              <a:rPr sz="2100" dirty="0">
                <a:solidFill>
                  <a:srgbClr val="333333"/>
                </a:solidFill>
                <a:latin typeface="Trebuchet MS"/>
                <a:cs typeface="Trebuchet MS"/>
              </a:rPr>
              <a:t>therefore</a:t>
            </a:r>
            <a:r>
              <a:rPr sz="2100" spc="-15" dirty="0">
                <a:solidFill>
                  <a:srgbClr val="333333"/>
                </a:solidFill>
                <a:latin typeface="Trebuchet MS"/>
                <a:cs typeface="Trebuchet MS"/>
              </a:rPr>
              <a:t> </a:t>
            </a:r>
            <a:r>
              <a:rPr sz="2100" spc="50" dirty="0">
                <a:solidFill>
                  <a:srgbClr val="333333"/>
                </a:solidFill>
                <a:latin typeface="Trebuchet MS"/>
                <a:cs typeface="Trebuchet MS"/>
              </a:rPr>
              <a:t>launch</a:t>
            </a:r>
            <a:r>
              <a:rPr sz="2100" spc="-15"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150" dirty="0">
                <a:solidFill>
                  <a:srgbClr val="ED2137"/>
                </a:solidFill>
                <a:latin typeface="Tahoma"/>
                <a:cs typeface="Tahoma"/>
              </a:rPr>
              <a:t>pods</a:t>
            </a:r>
            <a:r>
              <a:rPr sz="2100" spc="-95" dirty="0">
                <a:solidFill>
                  <a:srgbClr val="ED2137"/>
                </a:solidFill>
                <a:latin typeface="Tahoma"/>
                <a:cs typeface="Tahoma"/>
              </a:rPr>
              <a:t> </a:t>
            </a:r>
            <a:r>
              <a:rPr sz="2100" dirty="0">
                <a:solidFill>
                  <a:srgbClr val="333333"/>
                </a:solidFill>
                <a:latin typeface="Trebuchet MS"/>
                <a:cs typeface="Trebuchet MS"/>
              </a:rPr>
              <a:t>(or</a:t>
            </a:r>
            <a:r>
              <a:rPr sz="2100" spc="-70"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250" dirty="0">
                <a:solidFill>
                  <a:srgbClr val="ED2137"/>
                </a:solidFill>
                <a:latin typeface="Tahoma"/>
                <a:cs typeface="Tahoma"/>
              </a:rPr>
              <a:t>get</a:t>
            </a:r>
            <a:r>
              <a:rPr sz="2100" dirty="0">
                <a:solidFill>
                  <a:srgbClr val="ED2137"/>
                </a:solidFill>
                <a:latin typeface="Tahoma"/>
                <a:cs typeface="Tahoma"/>
              </a:rPr>
              <a:t>	</a:t>
            </a:r>
            <a:r>
              <a:rPr sz="2100" spc="100" dirty="0">
                <a:solidFill>
                  <a:srgbClr val="ED2137"/>
                </a:solidFill>
                <a:latin typeface="Tahoma"/>
                <a:cs typeface="Tahoma"/>
              </a:rPr>
              <a:t>po</a:t>
            </a:r>
            <a:r>
              <a:rPr sz="2100" spc="-90" dirty="0">
                <a:solidFill>
                  <a:srgbClr val="ED2137"/>
                </a:solidFill>
                <a:latin typeface="Tahoma"/>
                <a:cs typeface="Tahoma"/>
              </a:rPr>
              <a:t> </a:t>
            </a:r>
            <a:r>
              <a:rPr sz="2100" spc="85" dirty="0">
                <a:solidFill>
                  <a:srgbClr val="333333"/>
                </a:solidFill>
                <a:latin typeface="Trebuchet MS"/>
                <a:cs typeface="Trebuchet MS"/>
              </a:rPr>
              <a:t>using</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50" i="1" spc="95" dirty="0">
                <a:solidFill>
                  <a:srgbClr val="ED2137"/>
                </a:solidFill>
                <a:latin typeface="Trebuchet MS"/>
                <a:cs typeface="Trebuchet MS"/>
              </a:rPr>
              <a:t>Pods</a:t>
            </a:r>
            <a:r>
              <a:rPr sz="2150" i="1" spc="-80" dirty="0">
                <a:solidFill>
                  <a:srgbClr val="ED2137"/>
                </a:solidFill>
                <a:latin typeface="Trebuchet MS"/>
                <a:cs typeface="Trebuchet MS"/>
              </a:rPr>
              <a:t> </a:t>
            </a:r>
            <a:r>
              <a:rPr sz="2100" spc="50" dirty="0">
                <a:solidFill>
                  <a:srgbClr val="333333"/>
                </a:solidFill>
                <a:latin typeface="Trebuchet MS"/>
                <a:cs typeface="Trebuchet MS"/>
              </a:rPr>
              <a:t>resource </a:t>
            </a:r>
            <a:r>
              <a:rPr sz="2100" spc="-10" dirty="0">
                <a:solidFill>
                  <a:srgbClr val="333333"/>
                </a:solidFill>
                <a:latin typeface="Trebuchet MS"/>
                <a:cs typeface="Trebuchet MS"/>
              </a:rPr>
              <a:t>shortcut)</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pic>
        <p:nvPicPr>
          <p:cNvPr id="6" name="object 6"/>
          <p:cNvPicPr/>
          <p:nvPr/>
        </p:nvPicPr>
        <p:blipFill>
          <a:blip r:embed="rId2" cstate="print"/>
          <a:stretch>
            <a:fillRect/>
          </a:stretch>
        </p:blipFill>
        <p:spPr>
          <a:xfrm>
            <a:off x="933449" y="2628899"/>
            <a:ext cx="95250" cy="95249"/>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923925"/>
            <a:chOff x="809624" y="1552574"/>
            <a:chExt cx="12211050" cy="923925"/>
          </a:xfrm>
        </p:grpSpPr>
        <p:sp>
          <p:nvSpPr>
            <p:cNvPr id="4" name="object 4"/>
            <p:cNvSpPr/>
            <p:nvPr/>
          </p:nvSpPr>
          <p:spPr>
            <a:xfrm>
              <a:off x="809612" y="1552574"/>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0" dirty="0"/>
              <a:t>LIST</a:t>
            </a:r>
            <a:r>
              <a:rPr spc="-175" dirty="0"/>
              <a:t> </a:t>
            </a:r>
            <a:r>
              <a:rPr spc="-20" dirty="0"/>
              <a:t>PODS</a:t>
            </a:r>
          </a:p>
        </p:txBody>
      </p:sp>
      <p:sp>
        <p:nvSpPr>
          <p:cNvPr id="8" name="object 8"/>
          <p:cNvSpPr txBox="1"/>
          <p:nvPr/>
        </p:nvSpPr>
        <p:spPr>
          <a:xfrm>
            <a:off x="1201737" y="1625600"/>
            <a:ext cx="2044064" cy="276860"/>
          </a:xfrm>
          <a:prstGeom prst="rect">
            <a:avLst/>
          </a:prstGeom>
        </p:spPr>
        <p:txBody>
          <a:bodyPr vert="horz" wrap="square" lIns="0" tIns="12700" rIns="0" bIns="0" rtlCol="0">
            <a:spAutoFit/>
          </a:bodyPr>
          <a:lstStyle/>
          <a:p>
            <a:pPr marL="12700">
              <a:lnSpc>
                <a:spcPct val="100000"/>
              </a:lnSpc>
              <a:spcBef>
                <a:spcPts val="100"/>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100" dirty="0">
                <a:latin typeface="Tahoma"/>
                <a:cs typeface="Tahoma"/>
              </a:rPr>
              <a:t>pods</a:t>
            </a:r>
            <a:endParaRPr sz="1650">
              <a:latin typeface="Tahoma"/>
              <a:cs typeface="Tahoma"/>
            </a:endParaRPr>
          </a:p>
        </p:txBody>
      </p:sp>
      <p:graphicFrame>
        <p:nvGraphicFramePr>
          <p:cNvPr id="9" name="object 9"/>
          <p:cNvGraphicFramePr>
            <a:graphicFrameLocks noGrp="1"/>
          </p:cNvGraphicFramePr>
          <p:nvPr/>
        </p:nvGraphicFramePr>
        <p:xfrm>
          <a:off x="930275" y="1891465"/>
          <a:ext cx="5991859" cy="579755"/>
        </p:xfrm>
        <a:graphic>
          <a:graphicData uri="http://schemas.openxmlformats.org/drawingml/2006/table">
            <a:tbl>
              <a:tblPr firstRow="1" bandRow="1">
                <a:tableStyleId>{2D5ABB26-0587-4C30-8999-92F81FD0307C}</a:tableStyleId>
              </a:tblPr>
              <a:tblGrid>
                <a:gridCol w="1229995">
                  <a:extLst>
                    <a:ext uri="{9D8B030D-6E8A-4147-A177-3AD203B41FA5}">
                      <a16:colId xmlns:a16="http://schemas.microsoft.com/office/drawing/2014/main" val="20000"/>
                    </a:ext>
                  </a:extLst>
                </a:gridCol>
                <a:gridCol w="1387475">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1387475">
                  <a:extLst>
                    <a:ext uri="{9D8B030D-6E8A-4147-A177-3AD203B41FA5}">
                      <a16:colId xmlns:a16="http://schemas.microsoft.com/office/drawing/2014/main" val="20003"/>
                    </a:ext>
                  </a:extLst>
                </a:gridCol>
                <a:gridCol w="599439">
                  <a:extLst>
                    <a:ext uri="{9D8B030D-6E8A-4147-A177-3AD203B41FA5}">
                      <a16:colId xmlns:a16="http://schemas.microsoft.com/office/drawing/2014/main" val="20004"/>
                    </a:ext>
                  </a:extLst>
                </a:gridCol>
              </a:tblGrid>
              <a:tr h="240665">
                <a:tc>
                  <a:txBody>
                    <a:bodyPr/>
                    <a:lstStyle/>
                    <a:p>
                      <a:pPr marL="31750">
                        <a:lnSpc>
                          <a:spcPts val="1800"/>
                        </a:lnSpc>
                      </a:pPr>
                      <a:r>
                        <a:rPr sz="1650" spc="-20" dirty="0">
                          <a:latin typeface="Tahoma"/>
                          <a:cs typeface="Tahoma"/>
                        </a:rPr>
                        <a:t>NAME</a:t>
                      </a:r>
                      <a:endParaRPr sz="1650">
                        <a:latin typeface="Tahoma"/>
                        <a:cs typeface="Tahoma"/>
                      </a:endParaRPr>
                    </a:p>
                  </a:txBody>
                  <a:tcPr marL="0" marR="0" marT="0" marB="0"/>
                </a:tc>
                <a:tc>
                  <a:txBody>
                    <a:bodyPr/>
                    <a:lstStyle/>
                    <a:p>
                      <a:pPr marL="441325">
                        <a:lnSpc>
                          <a:spcPts val="1800"/>
                        </a:lnSpc>
                      </a:pPr>
                      <a:r>
                        <a:rPr sz="1650" spc="-10" dirty="0">
                          <a:latin typeface="Tahoma"/>
                          <a:cs typeface="Tahoma"/>
                        </a:rPr>
                        <a:t>READY</a:t>
                      </a:r>
                      <a:endParaRPr sz="1650">
                        <a:latin typeface="Tahoma"/>
                        <a:cs typeface="Tahoma"/>
                      </a:endParaRPr>
                    </a:p>
                  </a:txBody>
                  <a:tcPr marL="0" marR="0" marT="0" marB="0"/>
                </a:tc>
                <a:tc>
                  <a:txBody>
                    <a:bodyPr/>
                    <a:lstStyle/>
                    <a:p>
                      <a:pPr marL="314960">
                        <a:lnSpc>
                          <a:spcPts val="1800"/>
                        </a:lnSpc>
                      </a:pPr>
                      <a:r>
                        <a:rPr sz="1650" spc="-10" dirty="0">
                          <a:latin typeface="Tahoma"/>
                          <a:cs typeface="Tahoma"/>
                        </a:rPr>
                        <a:t>STATUS</a:t>
                      </a:r>
                      <a:endParaRPr sz="1650">
                        <a:latin typeface="Tahoma"/>
                        <a:cs typeface="Tahoma"/>
                      </a:endParaRPr>
                    </a:p>
                  </a:txBody>
                  <a:tcPr marL="0" marR="0" marT="0" marB="0"/>
                </a:tc>
                <a:tc>
                  <a:txBody>
                    <a:bodyPr/>
                    <a:lstStyle/>
                    <a:p>
                      <a:pPr marL="189230">
                        <a:lnSpc>
                          <a:spcPts val="1800"/>
                        </a:lnSpc>
                      </a:pPr>
                      <a:r>
                        <a:rPr sz="1650" spc="-10" dirty="0">
                          <a:latin typeface="Tahoma"/>
                          <a:cs typeface="Tahoma"/>
                        </a:rPr>
                        <a:t>RESTARTS</a:t>
                      </a:r>
                      <a:endParaRPr sz="1650">
                        <a:latin typeface="Tahoma"/>
                        <a:cs typeface="Tahoma"/>
                      </a:endParaRPr>
                    </a:p>
                  </a:txBody>
                  <a:tcPr marL="0" marR="0" marT="0" marB="0"/>
                </a:tc>
                <a:tc>
                  <a:txBody>
                    <a:bodyPr/>
                    <a:lstStyle/>
                    <a:p>
                      <a:pPr marL="189230">
                        <a:lnSpc>
                          <a:spcPts val="1800"/>
                        </a:lnSpc>
                      </a:pPr>
                      <a:r>
                        <a:rPr sz="1650" spc="-25" dirty="0">
                          <a:latin typeface="Tahoma"/>
                          <a:cs typeface="Tahoma"/>
                        </a:rPr>
                        <a:t>AGE</a:t>
                      </a:r>
                      <a:endParaRPr sz="1650">
                        <a:latin typeface="Tahoma"/>
                        <a:cs typeface="Tahoma"/>
                      </a:endParaRPr>
                    </a:p>
                  </a:txBody>
                  <a:tcPr marL="0" marR="0" marT="0" marB="0"/>
                </a:tc>
                <a:extLst>
                  <a:ext uri="{0D108BD9-81ED-4DB2-BD59-A6C34878D82A}">
                    <a16:rowId xmlns:a16="http://schemas.microsoft.com/office/drawing/2014/main" val="10000"/>
                  </a:ext>
                </a:extLst>
              </a:tr>
              <a:tr h="339090">
                <a:tc>
                  <a:txBody>
                    <a:bodyPr/>
                    <a:lstStyle/>
                    <a:p>
                      <a:pPr marL="31750">
                        <a:lnSpc>
                          <a:spcPts val="1839"/>
                        </a:lnSpc>
                      </a:pPr>
                      <a:r>
                        <a:rPr sz="1650" spc="-10" dirty="0">
                          <a:latin typeface="Tahoma"/>
                          <a:cs typeface="Tahoma"/>
                        </a:rPr>
                        <a:t>whoami</a:t>
                      </a:r>
                      <a:endParaRPr sz="1650">
                        <a:latin typeface="Tahoma"/>
                        <a:cs typeface="Tahoma"/>
                      </a:endParaRPr>
                    </a:p>
                  </a:txBody>
                  <a:tcPr marL="0" marR="0" marT="0" marB="0"/>
                </a:tc>
                <a:tc>
                  <a:txBody>
                    <a:bodyPr/>
                    <a:lstStyle/>
                    <a:p>
                      <a:pPr marL="441325">
                        <a:lnSpc>
                          <a:spcPts val="1839"/>
                        </a:lnSpc>
                      </a:pPr>
                      <a:r>
                        <a:rPr sz="1650" spc="150" dirty="0">
                          <a:latin typeface="Tahoma"/>
                          <a:cs typeface="Tahoma"/>
                        </a:rPr>
                        <a:t>1/1</a:t>
                      </a:r>
                      <a:endParaRPr sz="1650">
                        <a:latin typeface="Tahoma"/>
                        <a:cs typeface="Tahoma"/>
                      </a:endParaRPr>
                    </a:p>
                  </a:txBody>
                  <a:tcPr marL="0" marR="0" marT="0" marB="0"/>
                </a:tc>
                <a:tc>
                  <a:txBody>
                    <a:bodyPr/>
                    <a:lstStyle/>
                    <a:p>
                      <a:pPr marL="314960">
                        <a:lnSpc>
                          <a:spcPts val="1839"/>
                        </a:lnSpc>
                      </a:pPr>
                      <a:r>
                        <a:rPr sz="1650" spc="114" dirty="0">
                          <a:latin typeface="Tahoma"/>
                          <a:cs typeface="Tahoma"/>
                        </a:rPr>
                        <a:t>Running</a:t>
                      </a:r>
                      <a:endParaRPr sz="1650">
                        <a:latin typeface="Tahoma"/>
                        <a:cs typeface="Tahoma"/>
                      </a:endParaRPr>
                    </a:p>
                  </a:txBody>
                  <a:tcPr marL="0" marR="0" marT="0" marB="0"/>
                </a:tc>
                <a:tc>
                  <a:txBody>
                    <a:bodyPr/>
                    <a:lstStyle/>
                    <a:p>
                      <a:pPr marL="189230">
                        <a:lnSpc>
                          <a:spcPts val="1839"/>
                        </a:lnSpc>
                      </a:pPr>
                      <a:r>
                        <a:rPr sz="1650" spc="40" dirty="0">
                          <a:latin typeface="Tahoma"/>
                          <a:cs typeface="Tahoma"/>
                        </a:rPr>
                        <a:t>0</a:t>
                      </a:r>
                      <a:endParaRPr sz="1650">
                        <a:latin typeface="Tahoma"/>
                        <a:cs typeface="Tahoma"/>
                      </a:endParaRPr>
                    </a:p>
                  </a:txBody>
                  <a:tcPr marL="0" marR="0" marT="0" marB="0"/>
                </a:tc>
                <a:tc>
                  <a:txBody>
                    <a:bodyPr/>
                    <a:lstStyle/>
                    <a:p>
                      <a:pPr marL="189230">
                        <a:lnSpc>
                          <a:spcPts val="1839"/>
                        </a:lnSpc>
                      </a:pPr>
                      <a:r>
                        <a:rPr sz="1650" spc="-25" dirty="0">
                          <a:latin typeface="Tahoma"/>
                          <a:cs typeface="Tahoma"/>
                        </a:rPr>
                        <a:t>2m</a:t>
                      </a:r>
                      <a:endParaRPr sz="1650">
                        <a:latin typeface="Tahoma"/>
                        <a:cs typeface="Tahoma"/>
                      </a:endParaRPr>
                    </a:p>
                  </a:txBody>
                  <a:tcPr marL="0" marR="0" marT="0" marB="0"/>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933449" y="3371849"/>
            <a:ext cx="95250" cy="95249"/>
          </a:xfrm>
          <a:prstGeom prst="rect">
            <a:avLst/>
          </a:prstGeom>
        </p:spPr>
      </p:pic>
      <p:pic>
        <p:nvPicPr>
          <p:cNvPr id="11" name="object 11"/>
          <p:cNvPicPr/>
          <p:nvPr/>
        </p:nvPicPr>
        <p:blipFill>
          <a:blip r:embed="rId3" cstate="print"/>
          <a:stretch>
            <a:fillRect/>
          </a:stretch>
        </p:blipFill>
        <p:spPr>
          <a:xfrm>
            <a:off x="933449" y="3857624"/>
            <a:ext cx="95250" cy="95249"/>
          </a:xfrm>
          <a:prstGeom prst="rect">
            <a:avLst/>
          </a:prstGeom>
        </p:spPr>
      </p:pic>
      <p:pic>
        <p:nvPicPr>
          <p:cNvPr id="12" name="object 12"/>
          <p:cNvPicPr/>
          <p:nvPr/>
        </p:nvPicPr>
        <p:blipFill>
          <a:blip r:embed="rId3" cstate="print"/>
          <a:stretch>
            <a:fillRect/>
          </a:stretch>
        </p:blipFill>
        <p:spPr>
          <a:xfrm>
            <a:off x="933449" y="4333874"/>
            <a:ext cx="95250" cy="95249"/>
          </a:xfrm>
          <a:prstGeom prst="rect">
            <a:avLst/>
          </a:prstGeom>
        </p:spPr>
      </p:pic>
      <p:pic>
        <p:nvPicPr>
          <p:cNvPr id="13" name="object 13"/>
          <p:cNvPicPr/>
          <p:nvPr/>
        </p:nvPicPr>
        <p:blipFill>
          <a:blip r:embed="rId3" cstate="print"/>
          <a:stretch>
            <a:fillRect/>
          </a:stretch>
        </p:blipFill>
        <p:spPr>
          <a:xfrm>
            <a:off x="933449" y="4838699"/>
            <a:ext cx="95250" cy="95249"/>
          </a:xfrm>
          <a:prstGeom prst="rect">
            <a:avLst/>
          </a:prstGeom>
        </p:spPr>
      </p:pic>
      <p:pic>
        <p:nvPicPr>
          <p:cNvPr id="14" name="object 14"/>
          <p:cNvPicPr/>
          <p:nvPr/>
        </p:nvPicPr>
        <p:blipFill>
          <a:blip r:embed="rId3" cstate="print"/>
          <a:stretch>
            <a:fillRect/>
          </a:stretch>
        </p:blipFill>
        <p:spPr>
          <a:xfrm>
            <a:off x="933449" y="5314949"/>
            <a:ext cx="95250" cy="95249"/>
          </a:xfrm>
          <a:prstGeom prst="rect">
            <a:avLst/>
          </a:prstGeom>
        </p:spPr>
      </p:pic>
      <p:sp>
        <p:nvSpPr>
          <p:cNvPr id="15" name="object 15"/>
          <p:cNvSpPr txBox="1"/>
          <p:nvPr/>
        </p:nvSpPr>
        <p:spPr>
          <a:xfrm>
            <a:off x="796924" y="2701925"/>
            <a:ext cx="11294745" cy="28219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Note,</a:t>
            </a:r>
            <a:r>
              <a:rPr sz="2100" spc="-25" dirty="0">
                <a:solidFill>
                  <a:srgbClr val="333333"/>
                </a:solidFill>
                <a:latin typeface="Trebuchet MS"/>
                <a:cs typeface="Trebuchet MS"/>
              </a:rPr>
              <a:t> </a:t>
            </a:r>
            <a:r>
              <a:rPr sz="2100" spc="55" dirty="0">
                <a:solidFill>
                  <a:srgbClr val="333333"/>
                </a:solidFill>
                <a:latin typeface="Trebuchet MS"/>
                <a:cs typeface="Trebuchet MS"/>
              </a:rPr>
              <a:t>by</a:t>
            </a:r>
            <a:r>
              <a:rPr sz="2100" spc="-25" dirty="0">
                <a:solidFill>
                  <a:srgbClr val="333333"/>
                </a:solidFill>
                <a:latin typeface="Trebuchet MS"/>
                <a:cs typeface="Trebuchet MS"/>
              </a:rPr>
              <a:t> </a:t>
            </a:r>
            <a:r>
              <a:rPr sz="2100" spc="-20" dirty="0">
                <a:solidFill>
                  <a:srgbClr val="333333"/>
                </a:solidFill>
                <a:latin typeface="Trebuchet MS"/>
                <a:cs typeface="Trebuchet MS"/>
              </a:rPr>
              <a:t>default,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following</a:t>
            </a:r>
            <a:r>
              <a:rPr sz="2100" spc="-20" dirty="0">
                <a:solidFill>
                  <a:srgbClr val="333333"/>
                </a:solidFill>
                <a:latin typeface="Trebuchet MS"/>
                <a:cs typeface="Trebuchet MS"/>
              </a:rPr>
              <a:t> </a:t>
            </a:r>
            <a:r>
              <a:rPr sz="2100" spc="55" dirty="0">
                <a:solidFill>
                  <a:srgbClr val="333333"/>
                </a:solidFill>
                <a:latin typeface="Trebuchet MS"/>
                <a:cs typeface="Trebuchet MS"/>
              </a:rPr>
              <a:t>informations</a:t>
            </a:r>
            <a:r>
              <a:rPr sz="2100" spc="-25" dirty="0">
                <a:solidFill>
                  <a:srgbClr val="333333"/>
                </a:solidFill>
                <a:latin typeface="Trebuchet MS"/>
                <a:cs typeface="Trebuchet MS"/>
              </a:rPr>
              <a:t> </a:t>
            </a:r>
            <a:r>
              <a:rPr sz="2100" dirty="0">
                <a:solidFill>
                  <a:srgbClr val="333333"/>
                </a:solidFill>
                <a:latin typeface="Trebuchet MS"/>
                <a:cs typeface="Trebuchet MS"/>
              </a:rPr>
              <a:t>are</a:t>
            </a:r>
            <a:r>
              <a:rPr sz="2100" spc="-20" dirty="0">
                <a:solidFill>
                  <a:srgbClr val="333333"/>
                </a:solidFill>
                <a:latin typeface="Trebuchet MS"/>
                <a:cs typeface="Trebuchet MS"/>
              </a:rPr>
              <a:t> </a:t>
            </a:r>
            <a:r>
              <a:rPr sz="2100" spc="-10" dirty="0">
                <a:solidFill>
                  <a:srgbClr val="333333"/>
                </a:solidFill>
                <a:latin typeface="Trebuchet MS"/>
                <a:cs typeface="Trebuchet MS"/>
              </a:rPr>
              <a:t>reported:</a:t>
            </a:r>
            <a:endParaRPr sz="2100" dirty="0">
              <a:latin typeface="Trebuchet MS"/>
              <a:cs typeface="Trebuchet MS"/>
            </a:endParaRPr>
          </a:p>
          <a:p>
            <a:pPr marL="393065">
              <a:lnSpc>
                <a:spcPct val="100000"/>
              </a:lnSpc>
              <a:spcBef>
                <a:spcPts val="1680"/>
              </a:spcBef>
            </a:pP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100" dirty="0">
                <a:solidFill>
                  <a:srgbClr val="333333"/>
                </a:solidFill>
                <a:latin typeface="Trebuchet MS"/>
                <a:cs typeface="Trebuchet MS"/>
              </a:rPr>
              <a:t>name</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75" dirty="0">
                <a:solidFill>
                  <a:srgbClr val="ED2137"/>
                </a:solidFill>
                <a:latin typeface="Trebuchet MS"/>
                <a:cs typeface="Trebuchet MS"/>
              </a:rPr>
              <a:t>Pod</a:t>
            </a:r>
            <a:endParaRPr sz="2100" dirty="0">
              <a:latin typeface="Trebuchet MS"/>
              <a:cs typeface="Trebuchet MS"/>
            </a:endParaRPr>
          </a:p>
          <a:p>
            <a:pPr marL="393065" marR="2009775">
              <a:lnSpc>
                <a:spcPct val="147300"/>
              </a:lnSpc>
              <a:spcBef>
                <a:spcPts val="35"/>
              </a:spcBef>
            </a:pP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5" dirty="0">
                <a:solidFill>
                  <a:srgbClr val="333333"/>
                </a:solidFill>
                <a:latin typeface="Trebuchet MS"/>
                <a:cs typeface="Trebuchet MS"/>
              </a:rPr>
              <a:t>number</a:t>
            </a:r>
            <a:r>
              <a:rPr sz="2100" spc="25" dirty="0">
                <a:solidFill>
                  <a:srgbClr val="333333"/>
                </a:solidFill>
                <a:latin typeface="Trebuchet MS"/>
                <a:cs typeface="Trebuchet MS"/>
              </a:rPr>
              <a:t> </a:t>
            </a:r>
            <a:r>
              <a:rPr sz="2100" dirty="0">
                <a:solidFill>
                  <a:srgbClr val="333333"/>
                </a:solidFill>
                <a:latin typeface="Trebuchet MS"/>
                <a:cs typeface="Trebuchet MS"/>
              </a:rPr>
              <a:t>of</a:t>
            </a:r>
            <a:r>
              <a:rPr sz="2100" spc="25" dirty="0">
                <a:solidFill>
                  <a:srgbClr val="333333"/>
                </a:solidFill>
                <a:latin typeface="Trebuchet MS"/>
                <a:cs typeface="Trebuchet MS"/>
              </a:rPr>
              <a:t> </a:t>
            </a:r>
            <a:r>
              <a:rPr sz="2150" i="1" dirty="0">
                <a:solidFill>
                  <a:srgbClr val="ED2137"/>
                </a:solidFill>
                <a:latin typeface="Trebuchet MS"/>
                <a:cs typeface="Trebuchet MS"/>
              </a:rPr>
              <a:t>ready</a:t>
            </a:r>
            <a:r>
              <a:rPr sz="2150" i="1" spc="15" dirty="0">
                <a:solidFill>
                  <a:srgbClr val="ED2137"/>
                </a:solidFill>
                <a:latin typeface="Trebuchet MS"/>
                <a:cs typeface="Trebuchet MS"/>
              </a:rPr>
              <a:t> </a:t>
            </a:r>
            <a:r>
              <a:rPr sz="2100" dirty="0">
                <a:solidFill>
                  <a:srgbClr val="333333"/>
                </a:solidFill>
                <a:latin typeface="Trebuchet MS"/>
                <a:cs typeface="Trebuchet MS"/>
              </a:rPr>
              <a:t>containers</a:t>
            </a:r>
            <a:r>
              <a:rPr sz="2100" spc="25" dirty="0">
                <a:solidFill>
                  <a:srgbClr val="333333"/>
                </a:solidFill>
                <a:latin typeface="Trebuchet MS"/>
                <a:cs typeface="Trebuchet MS"/>
              </a:rPr>
              <a:t> </a:t>
            </a:r>
            <a:r>
              <a:rPr sz="2100" spc="-30" dirty="0">
                <a:solidFill>
                  <a:srgbClr val="333333"/>
                </a:solidFill>
                <a:latin typeface="Trebuchet MS"/>
                <a:cs typeface="Trebuchet MS"/>
              </a:rPr>
              <a:t>(a</a:t>
            </a:r>
            <a:r>
              <a:rPr sz="2100" spc="25" dirty="0">
                <a:solidFill>
                  <a:srgbClr val="333333"/>
                </a:solidFill>
                <a:latin typeface="Trebuchet MS"/>
                <a:cs typeface="Trebuchet MS"/>
              </a:rPr>
              <a:t> </a:t>
            </a:r>
            <a:r>
              <a:rPr sz="2100" spc="100" dirty="0">
                <a:solidFill>
                  <a:srgbClr val="ED2137"/>
                </a:solidFill>
                <a:latin typeface="Trebuchet MS"/>
                <a:cs typeface="Trebuchet MS"/>
              </a:rPr>
              <a:t>Pod</a:t>
            </a:r>
            <a:r>
              <a:rPr sz="2100" spc="25" dirty="0">
                <a:solidFill>
                  <a:srgbClr val="ED2137"/>
                </a:solidFill>
                <a:latin typeface="Trebuchet MS"/>
                <a:cs typeface="Trebuchet MS"/>
              </a:rPr>
              <a:t> </a:t>
            </a:r>
            <a:r>
              <a:rPr sz="2100" spc="50" dirty="0">
                <a:solidFill>
                  <a:srgbClr val="333333"/>
                </a:solidFill>
                <a:latin typeface="Trebuchet MS"/>
                <a:cs typeface="Trebuchet MS"/>
              </a:rPr>
              <a:t>can</a:t>
            </a:r>
            <a:r>
              <a:rPr sz="2100" spc="30" dirty="0">
                <a:solidFill>
                  <a:srgbClr val="333333"/>
                </a:solidFill>
                <a:latin typeface="Trebuchet MS"/>
                <a:cs typeface="Trebuchet MS"/>
              </a:rPr>
              <a:t> </a:t>
            </a:r>
            <a:r>
              <a:rPr sz="2100" dirty="0">
                <a:solidFill>
                  <a:srgbClr val="333333"/>
                </a:solidFill>
                <a:latin typeface="Trebuchet MS"/>
                <a:cs typeface="Trebuchet MS"/>
              </a:rPr>
              <a:t>contain</a:t>
            </a:r>
            <a:r>
              <a:rPr sz="2100" spc="25" dirty="0">
                <a:solidFill>
                  <a:srgbClr val="333333"/>
                </a:solidFill>
                <a:latin typeface="Trebuchet MS"/>
                <a:cs typeface="Trebuchet MS"/>
              </a:rPr>
              <a:t> </a:t>
            </a:r>
            <a:r>
              <a:rPr sz="2100" dirty="0">
                <a:solidFill>
                  <a:srgbClr val="333333"/>
                </a:solidFill>
                <a:latin typeface="Trebuchet MS"/>
                <a:cs typeface="Trebuchet MS"/>
              </a:rPr>
              <a:t>several</a:t>
            </a:r>
            <a:r>
              <a:rPr sz="2100" spc="25" dirty="0">
                <a:solidFill>
                  <a:srgbClr val="333333"/>
                </a:solidFill>
                <a:latin typeface="Trebuchet MS"/>
                <a:cs typeface="Trebuchet MS"/>
              </a:rPr>
              <a:t> </a:t>
            </a:r>
            <a:r>
              <a:rPr sz="2100" spc="-10" dirty="0">
                <a:solidFill>
                  <a:srgbClr val="333333"/>
                </a:solidFill>
                <a:latin typeface="Trebuchet MS"/>
                <a:cs typeface="Trebuchet MS"/>
              </a:rPr>
              <a:t>containers) </a:t>
            </a:r>
            <a:r>
              <a:rPr sz="2100" spc="100" dirty="0">
                <a:solidFill>
                  <a:srgbClr val="333333"/>
                </a:solidFill>
                <a:latin typeface="Trebuchet MS"/>
                <a:cs typeface="Trebuchet MS"/>
              </a:rPr>
              <a:t>Pod</a:t>
            </a:r>
            <a:r>
              <a:rPr sz="2100" spc="-30" dirty="0">
                <a:solidFill>
                  <a:srgbClr val="333333"/>
                </a:solidFill>
                <a:latin typeface="Trebuchet MS"/>
                <a:cs typeface="Trebuchet MS"/>
              </a:rPr>
              <a:t> </a:t>
            </a:r>
            <a:r>
              <a:rPr sz="2100" dirty="0">
                <a:solidFill>
                  <a:srgbClr val="333333"/>
                </a:solidFill>
                <a:latin typeface="Trebuchet MS"/>
                <a:cs typeface="Trebuchet MS"/>
              </a:rPr>
              <a:t>status</a:t>
            </a:r>
            <a:r>
              <a:rPr sz="2100" spc="-30" dirty="0">
                <a:solidFill>
                  <a:srgbClr val="333333"/>
                </a:solidFill>
                <a:latin typeface="Trebuchet MS"/>
                <a:cs typeface="Trebuchet MS"/>
              </a:rPr>
              <a:t> </a:t>
            </a:r>
            <a:r>
              <a:rPr sz="2100" spc="80" dirty="0">
                <a:solidFill>
                  <a:srgbClr val="333333"/>
                </a:solidFill>
                <a:latin typeface="Trebuchet MS"/>
                <a:cs typeface="Trebuchet MS"/>
              </a:rPr>
              <a:t>(</a:t>
            </a:r>
            <a:r>
              <a:rPr sz="2100" spc="80" dirty="0">
                <a:solidFill>
                  <a:srgbClr val="ED2137"/>
                </a:solidFill>
                <a:latin typeface="Tahoma"/>
                <a:cs typeface="Tahoma"/>
              </a:rPr>
              <a:t>Running</a:t>
            </a:r>
            <a:r>
              <a:rPr sz="2100" spc="80" dirty="0">
                <a:solidFill>
                  <a:srgbClr val="333333"/>
                </a:solidFill>
                <a:latin typeface="Trebuchet MS"/>
                <a:cs typeface="Trebuchet MS"/>
              </a:rPr>
              <a:t>,</a:t>
            </a:r>
            <a:r>
              <a:rPr sz="2100" spc="-30" dirty="0">
                <a:solidFill>
                  <a:srgbClr val="333333"/>
                </a:solidFill>
                <a:latin typeface="Trebuchet MS"/>
                <a:cs typeface="Trebuchet MS"/>
              </a:rPr>
              <a:t> </a:t>
            </a:r>
            <a:r>
              <a:rPr sz="2100" spc="210" dirty="0">
                <a:solidFill>
                  <a:srgbClr val="ED2137"/>
                </a:solidFill>
                <a:latin typeface="Tahoma"/>
                <a:cs typeface="Tahoma"/>
              </a:rPr>
              <a:t>Terminating</a:t>
            </a:r>
            <a:r>
              <a:rPr sz="2100" spc="210" dirty="0">
                <a:solidFill>
                  <a:srgbClr val="333333"/>
                </a:solidFill>
                <a:latin typeface="Trebuchet MS"/>
                <a:cs typeface="Trebuchet MS"/>
              </a:rPr>
              <a:t>,</a:t>
            </a:r>
            <a:r>
              <a:rPr sz="2100" spc="-25" dirty="0">
                <a:solidFill>
                  <a:srgbClr val="333333"/>
                </a:solidFill>
                <a:latin typeface="Trebuchet MS"/>
                <a:cs typeface="Trebuchet MS"/>
              </a:rPr>
              <a:t> </a:t>
            </a:r>
            <a:r>
              <a:rPr sz="2100" spc="175" dirty="0">
                <a:solidFill>
                  <a:srgbClr val="ED2137"/>
                </a:solidFill>
                <a:latin typeface="Tahoma"/>
                <a:cs typeface="Tahoma"/>
              </a:rPr>
              <a:t>CrashLoopBackOff</a:t>
            </a:r>
            <a:r>
              <a:rPr sz="2100" spc="175" dirty="0">
                <a:solidFill>
                  <a:srgbClr val="333333"/>
                </a:solidFill>
                <a:latin typeface="Trebuchet MS"/>
                <a:cs typeface="Trebuchet MS"/>
              </a:rPr>
              <a:t>,</a:t>
            </a:r>
            <a:r>
              <a:rPr sz="2100" spc="-30" dirty="0">
                <a:solidFill>
                  <a:srgbClr val="333333"/>
                </a:solidFill>
                <a:latin typeface="Trebuchet MS"/>
                <a:cs typeface="Trebuchet MS"/>
              </a:rPr>
              <a:t> </a:t>
            </a:r>
            <a:r>
              <a:rPr sz="2100" spc="145" dirty="0">
                <a:solidFill>
                  <a:srgbClr val="ED2137"/>
                </a:solidFill>
                <a:latin typeface="Tahoma"/>
                <a:cs typeface="Tahoma"/>
              </a:rPr>
              <a:t>Pending</a:t>
            </a:r>
            <a:r>
              <a:rPr sz="2100" spc="145" dirty="0">
                <a:solidFill>
                  <a:srgbClr val="333333"/>
                </a:solidFill>
                <a:latin typeface="Trebuchet MS"/>
                <a:cs typeface="Trebuchet MS"/>
              </a:rPr>
              <a:t>,</a:t>
            </a:r>
            <a:r>
              <a:rPr sz="2100" spc="-30" dirty="0">
                <a:solidFill>
                  <a:srgbClr val="333333"/>
                </a:solidFill>
                <a:latin typeface="Trebuchet MS"/>
                <a:cs typeface="Trebuchet MS"/>
              </a:rPr>
              <a:t> </a:t>
            </a:r>
            <a:r>
              <a:rPr sz="2100" spc="-145" dirty="0">
                <a:solidFill>
                  <a:srgbClr val="333333"/>
                </a:solidFill>
                <a:latin typeface="Trebuchet MS"/>
                <a:cs typeface="Trebuchet MS"/>
              </a:rPr>
              <a:t>...)</a:t>
            </a:r>
            <a:endParaRPr sz="2100" dirty="0">
              <a:latin typeface="Trebuchet MS"/>
              <a:cs typeface="Trebuchet MS"/>
            </a:endParaRPr>
          </a:p>
          <a:p>
            <a:pPr marL="393065">
              <a:lnSpc>
                <a:spcPct val="100000"/>
              </a:lnSpc>
              <a:spcBef>
                <a:spcPts val="1405"/>
              </a:spcBef>
            </a:pP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5" dirty="0">
                <a:solidFill>
                  <a:srgbClr val="333333"/>
                </a:solidFill>
                <a:latin typeface="Trebuchet MS"/>
                <a:cs typeface="Trebuchet MS"/>
              </a:rPr>
              <a:t>number</a:t>
            </a:r>
            <a:r>
              <a:rPr sz="2100" spc="-50"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50" i="1" spc="-10" dirty="0">
                <a:solidFill>
                  <a:srgbClr val="ED2137"/>
                </a:solidFill>
                <a:latin typeface="Trebuchet MS"/>
                <a:cs typeface="Trebuchet MS"/>
              </a:rPr>
              <a:t>restarts</a:t>
            </a:r>
            <a:r>
              <a:rPr sz="2150" i="1" spc="-65" dirty="0">
                <a:solidFill>
                  <a:srgbClr val="ED2137"/>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114" dirty="0">
                <a:solidFill>
                  <a:srgbClr val="ED2137"/>
                </a:solidFill>
                <a:latin typeface="Trebuchet MS"/>
                <a:cs typeface="Trebuchet MS"/>
              </a:rPr>
              <a:t>Pod</a:t>
            </a:r>
            <a:r>
              <a:rPr sz="2100" spc="114" dirty="0">
                <a:solidFill>
                  <a:srgbClr val="333333"/>
                </a:solidFill>
                <a:latin typeface="Trebuchet MS"/>
                <a:cs typeface="Trebuchet MS"/>
              </a:rPr>
              <a:t>'s</a:t>
            </a:r>
            <a:r>
              <a:rPr sz="2100" spc="-50" dirty="0">
                <a:solidFill>
                  <a:srgbClr val="333333"/>
                </a:solidFill>
                <a:latin typeface="Trebuchet MS"/>
                <a:cs typeface="Trebuchet MS"/>
              </a:rPr>
              <a:t> </a:t>
            </a:r>
            <a:r>
              <a:rPr sz="2100" spc="-10" dirty="0">
                <a:solidFill>
                  <a:srgbClr val="333333"/>
                </a:solidFill>
                <a:latin typeface="Trebuchet MS"/>
                <a:cs typeface="Trebuchet MS"/>
              </a:rPr>
              <a:t>containers</a:t>
            </a:r>
            <a:endParaRPr sz="2100" dirty="0">
              <a:latin typeface="Trebuchet MS"/>
              <a:cs typeface="Trebuchet MS"/>
            </a:endParaRPr>
          </a:p>
          <a:p>
            <a:pPr marL="393065">
              <a:lnSpc>
                <a:spcPct val="100000"/>
              </a:lnSpc>
              <a:spcBef>
                <a:spcPts val="1220"/>
              </a:spcBef>
            </a:pP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spc="55" dirty="0">
                <a:solidFill>
                  <a:srgbClr val="333333"/>
                </a:solidFill>
                <a:latin typeface="Trebuchet MS"/>
                <a:cs typeface="Trebuchet MS"/>
              </a:rPr>
              <a:t>age</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00" dirty="0">
                <a:solidFill>
                  <a:srgbClr val="ED2137"/>
                </a:solidFill>
                <a:latin typeface="Trebuchet MS"/>
                <a:cs typeface="Trebuchet MS"/>
              </a:rPr>
              <a:t>Pod</a:t>
            </a:r>
            <a:r>
              <a:rPr sz="2100" dirty="0">
                <a:solidFill>
                  <a:srgbClr val="333333"/>
                </a:solidFill>
                <a:latin typeface="Trebuchet MS"/>
                <a:cs typeface="Trebuchet MS"/>
              </a:rPr>
              <a:t>:</a:t>
            </a:r>
            <a:r>
              <a:rPr sz="2100" spc="-40" dirty="0">
                <a:solidFill>
                  <a:srgbClr val="333333"/>
                </a:solidFill>
                <a:latin typeface="Trebuchet MS"/>
                <a:cs typeface="Trebuchet MS"/>
              </a:rPr>
              <a:t> </a:t>
            </a:r>
            <a:r>
              <a:rPr sz="2100" spc="100" dirty="0">
                <a:solidFill>
                  <a:srgbClr val="333333"/>
                </a:solidFill>
                <a:latin typeface="Trebuchet MS"/>
                <a:cs typeface="Trebuchet MS"/>
              </a:rPr>
              <a:t>how</a:t>
            </a:r>
            <a:r>
              <a:rPr sz="2100" spc="-45" dirty="0">
                <a:solidFill>
                  <a:srgbClr val="333333"/>
                </a:solidFill>
                <a:latin typeface="Trebuchet MS"/>
                <a:cs typeface="Trebuchet MS"/>
              </a:rPr>
              <a:t> </a:t>
            </a:r>
            <a:r>
              <a:rPr sz="2100" spc="55" dirty="0">
                <a:solidFill>
                  <a:srgbClr val="333333"/>
                </a:solidFill>
                <a:latin typeface="Trebuchet MS"/>
                <a:cs typeface="Trebuchet MS"/>
              </a:rPr>
              <a:t>long</a:t>
            </a:r>
            <a:r>
              <a:rPr sz="2100" spc="-45" dirty="0">
                <a:solidFill>
                  <a:srgbClr val="333333"/>
                </a:solidFill>
                <a:latin typeface="Trebuchet MS"/>
                <a:cs typeface="Trebuchet MS"/>
              </a:rPr>
              <a:t> </a:t>
            </a:r>
            <a:r>
              <a:rPr sz="2100" spc="110" dirty="0">
                <a:solidFill>
                  <a:srgbClr val="333333"/>
                </a:solidFill>
                <a:latin typeface="Trebuchet MS"/>
                <a:cs typeface="Trebuchet MS"/>
              </a:rPr>
              <a:t>has</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50" dirty="0">
                <a:solidFill>
                  <a:srgbClr val="333333"/>
                </a:solidFill>
                <a:latin typeface="Trebuchet MS"/>
                <a:cs typeface="Trebuchet MS"/>
              </a:rPr>
              <a:t>request</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create</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spc="100" dirty="0">
                <a:solidFill>
                  <a:srgbClr val="ED2137"/>
                </a:solidFill>
                <a:latin typeface="Trebuchet MS"/>
                <a:cs typeface="Trebuchet MS"/>
              </a:rPr>
              <a:t>Pod</a:t>
            </a:r>
            <a:r>
              <a:rPr sz="2100" spc="-45" dirty="0">
                <a:solidFill>
                  <a:srgbClr val="ED2137"/>
                </a:solidFill>
                <a:latin typeface="Trebuchet MS"/>
                <a:cs typeface="Trebuchet MS"/>
              </a:rPr>
              <a:t> </a:t>
            </a:r>
            <a:r>
              <a:rPr sz="2100" spc="65" dirty="0">
                <a:solidFill>
                  <a:srgbClr val="333333"/>
                </a:solidFill>
                <a:latin typeface="Trebuchet MS"/>
                <a:cs typeface="Trebuchet MS"/>
              </a:rPr>
              <a:t>been</a:t>
            </a:r>
            <a:r>
              <a:rPr sz="2100" spc="-45" dirty="0">
                <a:solidFill>
                  <a:srgbClr val="333333"/>
                </a:solidFill>
                <a:latin typeface="Trebuchet MS"/>
                <a:cs typeface="Trebuchet MS"/>
              </a:rPr>
              <a:t> </a:t>
            </a:r>
            <a:r>
              <a:rPr sz="2100" dirty="0">
                <a:solidFill>
                  <a:srgbClr val="333333"/>
                </a:solidFill>
                <a:latin typeface="Trebuchet MS"/>
                <a:cs typeface="Trebuchet MS"/>
              </a:rPr>
              <a:t>taken</a:t>
            </a:r>
            <a:r>
              <a:rPr sz="2100" spc="-45" dirty="0">
                <a:solidFill>
                  <a:srgbClr val="333333"/>
                </a:solidFill>
                <a:latin typeface="Trebuchet MS"/>
                <a:cs typeface="Trebuchet MS"/>
              </a:rPr>
              <a:t> </a:t>
            </a:r>
            <a:r>
              <a:rPr sz="2100" dirty="0">
                <a:solidFill>
                  <a:srgbClr val="333333"/>
                </a:solidFill>
                <a:latin typeface="Trebuchet MS"/>
                <a:cs typeface="Trebuchet MS"/>
              </a:rPr>
              <a:t>into</a:t>
            </a:r>
            <a:r>
              <a:rPr sz="2100" spc="-45" dirty="0">
                <a:solidFill>
                  <a:srgbClr val="333333"/>
                </a:solidFill>
                <a:latin typeface="Trebuchet MS"/>
                <a:cs typeface="Trebuchet MS"/>
              </a:rPr>
              <a:t> </a:t>
            </a:r>
            <a:r>
              <a:rPr sz="2100" spc="-10" dirty="0">
                <a:solidFill>
                  <a:srgbClr val="333333"/>
                </a:solidFill>
                <a:latin typeface="Trebuchet MS"/>
                <a:cs typeface="Trebuchet MS"/>
              </a:rPr>
              <a:t>account</a:t>
            </a:r>
            <a:endParaRPr sz="2100" dirty="0">
              <a:latin typeface="Trebuchet MS"/>
              <a:cs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3062546932"/>
              </p:ext>
            </p:extLst>
          </p:nvPr>
        </p:nvGraphicFramePr>
        <p:xfrm>
          <a:off x="809624" y="2662237"/>
          <a:ext cx="12202157" cy="913765"/>
        </p:xfrm>
        <a:graphic>
          <a:graphicData uri="http://schemas.openxmlformats.org/drawingml/2006/table">
            <a:tbl>
              <a:tblPr firstRow="1" bandRow="1">
                <a:tableStyleId>{2D5ABB26-0587-4C30-8999-92F81FD0307C}</a:tableStyleId>
              </a:tblPr>
              <a:tblGrid>
                <a:gridCol w="1094105">
                  <a:extLst>
                    <a:ext uri="{9D8B030D-6E8A-4147-A177-3AD203B41FA5}">
                      <a16:colId xmlns:a16="http://schemas.microsoft.com/office/drawing/2014/main" val="20000"/>
                    </a:ext>
                  </a:extLst>
                </a:gridCol>
                <a:gridCol w="3343275">
                  <a:extLst>
                    <a:ext uri="{9D8B030D-6E8A-4147-A177-3AD203B41FA5}">
                      <a16:colId xmlns:a16="http://schemas.microsoft.com/office/drawing/2014/main" val="20001"/>
                    </a:ext>
                  </a:extLst>
                </a:gridCol>
                <a:gridCol w="630554">
                  <a:extLst>
                    <a:ext uri="{9D8B030D-6E8A-4147-A177-3AD203B41FA5}">
                      <a16:colId xmlns:a16="http://schemas.microsoft.com/office/drawing/2014/main" val="20002"/>
                    </a:ext>
                  </a:extLst>
                </a:gridCol>
                <a:gridCol w="1513840">
                  <a:extLst>
                    <a:ext uri="{9D8B030D-6E8A-4147-A177-3AD203B41FA5}">
                      <a16:colId xmlns:a16="http://schemas.microsoft.com/office/drawing/2014/main" val="20003"/>
                    </a:ext>
                  </a:extLst>
                </a:gridCol>
                <a:gridCol w="1261745">
                  <a:extLst>
                    <a:ext uri="{9D8B030D-6E8A-4147-A177-3AD203B41FA5}">
                      <a16:colId xmlns:a16="http://schemas.microsoft.com/office/drawing/2014/main" val="20004"/>
                    </a:ext>
                  </a:extLst>
                </a:gridCol>
                <a:gridCol w="1324609">
                  <a:extLst>
                    <a:ext uri="{9D8B030D-6E8A-4147-A177-3AD203B41FA5}">
                      <a16:colId xmlns:a16="http://schemas.microsoft.com/office/drawing/2014/main" val="20005"/>
                    </a:ext>
                  </a:extLst>
                </a:gridCol>
                <a:gridCol w="694054">
                  <a:extLst>
                    <a:ext uri="{9D8B030D-6E8A-4147-A177-3AD203B41FA5}">
                      <a16:colId xmlns:a16="http://schemas.microsoft.com/office/drawing/2014/main" val="20006"/>
                    </a:ext>
                  </a:extLst>
                </a:gridCol>
                <a:gridCol w="2339975">
                  <a:extLst>
                    <a:ext uri="{9D8B030D-6E8A-4147-A177-3AD203B41FA5}">
                      <a16:colId xmlns:a16="http://schemas.microsoft.com/office/drawing/2014/main" val="20007"/>
                    </a:ext>
                  </a:extLst>
                </a:gridCol>
              </a:tblGrid>
              <a:tr h="574675">
                <a:tc gridSpan="2">
                  <a:txBody>
                    <a:bodyPr/>
                    <a:lstStyle/>
                    <a:p>
                      <a:pPr marL="147320" marR="118110" indent="252095">
                        <a:lnSpc>
                          <a:spcPts val="1880"/>
                        </a:lnSpc>
                        <a:spcBef>
                          <a:spcPts val="665"/>
                        </a:spcBef>
                        <a:tabLst>
                          <a:tab pos="1282700" algn="l"/>
                          <a:tab pos="2165985" algn="l"/>
                          <a:tab pos="3301365" algn="l"/>
                        </a:tabLst>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80" dirty="0">
                          <a:latin typeface="Tahoma"/>
                          <a:cs typeface="Tahoma"/>
                        </a:rPr>
                        <a:t> </a:t>
                      </a:r>
                      <a:r>
                        <a:rPr sz="1650" spc="120" dirty="0">
                          <a:latin typeface="Tahoma"/>
                          <a:cs typeface="Tahoma"/>
                        </a:rPr>
                        <a:t>pods</a:t>
                      </a:r>
                      <a:r>
                        <a:rPr sz="1650" spc="480" dirty="0">
                          <a:latin typeface="Tahoma"/>
                          <a:cs typeface="Tahoma"/>
                        </a:rPr>
                        <a:t> </a:t>
                      </a:r>
                      <a:r>
                        <a:rPr sz="1650" spc="195" dirty="0">
                          <a:solidFill>
                            <a:srgbClr val="ED9900"/>
                          </a:solidFill>
                          <a:latin typeface="Tahoma"/>
                          <a:cs typeface="Tahoma"/>
                        </a:rPr>
                        <a:t>--</a:t>
                      </a:r>
                      <a:r>
                        <a:rPr sz="1650" spc="260" dirty="0">
                          <a:solidFill>
                            <a:srgbClr val="ED9900"/>
                          </a:solidFill>
                          <a:latin typeface="Tahoma"/>
                          <a:cs typeface="Tahoma"/>
                        </a:rPr>
                        <a:t>output</a:t>
                      </a:r>
                      <a:r>
                        <a:rPr sz="1650" spc="475" dirty="0">
                          <a:solidFill>
                            <a:srgbClr val="ED9900"/>
                          </a:solidFill>
                          <a:latin typeface="Tahoma"/>
                          <a:cs typeface="Tahoma"/>
                        </a:rPr>
                        <a:t> </a:t>
                      </a:r>
                      <a:r>
                        <a:rPr sz="1650" spc="120" dirty="0">
                          <a:latin typeface="Tahoma"/>
                          <a:cs typeface="Tahoma"/>
                        </a:rPr>
                        <a:t>wide </a:t>
                      </a:r>
                      <a:r>
                        <a:rPr sz="1650" spc="-20" dirty="0">
                          <a:latin typeface="Tahoma"/>
                          <a:cs typeface="Tahoma"/>
                        </a:rPr>
                        <a:t>NAME</a:t>
                      </a:r>
                      <a:r>
                        <a:rPr sz="1650" dirty="0">
                          <a:latin typeface="Tahoma"/>
                          <a:cs typeface="Tahoma"/>
                        </a:rPr>
                        <a:t>	</a:t>
                      </a:r>
                      <a:r>
                        <a:rPr sz="1650" spc="-10" dirty="0">
                          <a:latin typeface="Tahoma"/>
                          <a:cs typeface="Tahoma"/>
                        </a:rPr>
                        <a:t>READY</a:t>
                      </a:r>
                      <a:r>
                        <a:rPr sz="1650" dirty="0">
                          <a:latin typeface="Tahoma"/>
                          <a:cs typeface="Tahoma"/>
                        </a:rPr>
                        <a:t>	</a:t>
                      </a:r>
                      <a:r>
                        <a:rPr sz="1650" spc="-10" dirty="0">
                          <a:latin typeface="Tahoma"/>
                          <a:cs typeface="Tahoma"/>
                        </a:rPr>
                        <a:t>STATUS</a:t>
                      </a:r>
                      <a:r>
                        <a:rPr sz="1650" dirty="0">
                          <a:latin typeface="Tahoma"/>
                          <a:cs typeface="Tahoma"/>
                        </a:rPr>
                        <a:t>	</a:t>
                      </a:r>
                      <a:r>
                        <a:rPr sz="1650" spc="-10" dirty="0">
                          <a:latin typeface="Tahoma"/>
                          <a:cs typeface="Tahoma"/>
                        </a:rPr>
                        <a:t>RESTARTS</a:t>
                      </a:r>
                      <a:endParaRPr sz="1650">
                        <a:latin typeface="Tahoma"/>
                        <a:cs typeface="Tahoma"/>
                      </a:endParaRPr>
                    </a:p>
                  </a:txBody>
                  <a:tcPr marL="0" marR="0" marT="84455" marB="0">
                    <a:lnL w="9525">
                      <a:solidFill>
                        <a:srgbClr val="ED2137"/>
                      </a:solidFill>
                      <a:prstDash val="solid"/>
                    </a:lnL>
                    <a:lnT w="9525">
                      <a:solidFill>
                        <a:srgbClr val="D9D9D9"/>
                      </a:solidFill>
                      <a:prstDash val="solid"/>
                    </a:lnT>
                  </a:tcPr>
                </a:tc>
                <a:tc hMerge="1">
                  <a:txBody>
                    <a:bodyPr/>
                    <a:lstStyle/>
                    <a:p>
                      <a:endParaRPr/>
                    </a:p>
                  </a:txBody>
                  <a:tcPr marL="0" marR="0" marT="0" marB="0"/>
                </a:tc>
                <a:tc>
                  <a:txBody>
                    <a:bodyPr/>
                    <a:lstStyle/>
                    <a:p>
                      <a:pPr>
                        <a:lnSpc>
                          <a:spcPct val="100000"/>
                        </a:lnSpc>
                        <a:spcBef>
                          <a:spcPts val="615"/>
                        </a:spcBef>
                      </a:pPr>
                      <a:endParaRPr sz="1650">
                        <a:latin typeface="Times New Roman"/>
                        <a:cs typeface="Times New Roman"/>
                      </a:endParaRPr>
                    </a:p>
                    <a:p>
                      <a:pPr algn="ctr">
                        <a:lnSpc>
                          <a:spcPts val="1914"/>
                        </a:lnSpc>
                      </a:pPr>
                      <a:r>
                        <a:rPr sz="1650" spc="-25" dirty="0">
                          <a:latin typeface="Tahoma"/>
                          <a:cs typeface="Tahoma"/>
                        </a:rPr>
                        <a:t>AGE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25730">
                        <a:lnSpc>
                          <a:spcPts val="1914"/>
                        </a:lnSpc>
                      </a:pPr>
                      <a:r>
                        <a:rPr sz="1650" spc="200" dirty="0">
                          <a:latin typeface="Tahoma"/>
                          <a:cs typeface="Tahoma"/>
                        </a:rPr>
                        <a:t>IP</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25730">
                        <a:lnSpc>
                          <a:spcPts val="1914"/>
                        </a:lnSpc>
                      </a:pPr>
                      <a:r>
                        <a:rPr sz="1650" spc="-20" dirty="0">
                          <a:latin typeface="Tahoma"/>
                          <a:cs typeface="Tahoma"/>
                        </a:rPr>
                        <a:t>NODE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25730">
                        <a:lnSpc>
                          <a:spcPts val="1914"/>
                        </a:lnSpc>
                      </a:pPr>
                      <a:r>
                        <a:rPr sz="1650" spc="-10" dirty="0">
                          <a:latin typeface="Tahoma"/>
                          <a:cs typeface="Tahoma"/>
                        </a:rPr>
                        <a:t>NOMINATED</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62865">
                        <a:lnSpc>
                          <a:spcPts val="1914"/>
                        </a:lnSpc>
                      </a:pPr>
                      <a:r>
                        <a:rPr sz="1650" spc="-20" dirty="0">
                          <a:latin typeface="Tahoma"/>
                          <a:cs typeface="Tahoma"/>
                        </a:rPr>
                        <a:t>NODE</a:t>
                      </a:r>
                      <a:endParaRPr sz="1650">
                        <a:latin typeface="Tahoma"/>
                        <a:cs typeface="Tahoma"/>
                      </a:endParaRPr>
                    </a:p>
                  </a:txBody>
                  <a:tcPr marL="0" marR="0" marT="78105" marB="0">
                    <a:lnT w="9525">
                      <a:solidFill>
                        <a:srgbClr val="D9D9D9"/>
                      </a:solidFill>
                      <a:prstDash val="solid"/>
                    </a:lnT>
                  </a:tcPr>
                </a:tc>
                <a:tc>
                  <a:txBody>
                    <a:bodyPr/>
                    <a:lstStyle/>
                    <a:p>
                      <a:pPr>
                        <a:lnSpc>
                          <a:spcPct val="100000"/>
                        </a:lnSpc>
                        <a:spcBef>
                          <a:spcPts val="615"/>
                        </a:spcBef>
                      </a:pPr>
                      <a:endParaRPr sz="1650">
                        <a:latin typeface="Times New Roman"/>
                        <a:cs typeface="Times New Roman"/>
                      </a:endParaRPr>
                    </a:p>
                    <a:p>
                      <a:pPr marL="125730">
                        <a:lnSpc>
                          <a:spcPts val="1914"/>
                        </a:lnSpc>
                      </a:pPr>
                      <a:r>
                        <a:rPr sz="1650" dirty="0">
                          <a:latin typeface="Tahoma"/>
                          <a:cs typeface="Tahoma"/>
                        </a:rPr>
                        <a:t>READINESS</a:t>
                      </a:r>
                      <a:r>
                        <a:rPr sz="1650" spc="145" dirty="0">
                          <a:latin typeface="Tahoma"/>
                          <a:cs typeface="Tahoma"/>
                        </a:rPr>
                        <a:t>  </a:t>
                      </a:r>
                      <a:r>
                        <a:rPr sz="1650" spc="-10" dirty="0">
                          <a:latin typeface="Tahoma"/>
                          <a:cs typeface="Tahoma"/>
                        </a:rPr>
                        <a:t>GATES</a:t>
                      </a:r>
                      <a:endParaRPr sz="1650">
                        <a:latin typeface="Tahoma"/>
                        <a:cs typeface="Tahoma"/>
                      </a:endParaRPr>
                    </a:p>
                  </a:txBody>
                  <a:tcPr marL="0" marR="0" marT="78105" marB="0">
                    <a:lnR w="9525">
                      <a:solidFill>
                        <a:srgbClr val="D9D9D9"/>
                      </a:solidFill>
                      <a:prstDash val="solid"/>
                    </a:lnR>
                    <a:lnT w="9525">
                      <a:solidFill>
                        <a:srgbClr val="D9D9D9"/>
                      </a:solidFill>
                      <a:prstDash val="solid"/>
                    </a:lnT>
                  </a:tcPr>
                </a:tc>
                <a:extLst>
                  <a:ext uri="{0D108BD9-81ED-4DB2-BD59-A6C34878D82A}">
                    <a16:rowId xmlns:a16="http://schemas.microsoft.com/office/drawing/2014/main" val="10000"/>
                  </a:ext>
                </a:extLst>
              </a:tr>
              <a:tr h="339090">
                <a:tc>
                  <a:txBody>
                    <a:bodyPr/>
                    <a:lstStyle/>
                    <a:p>
                      <a:pPr marL="147320">
                        <a:lnSpc>
                          <a:spcPts val="1839"/>
                        </a:lnSpc>
                      </a:pPr>
                      <a:r>
                        <a:rPr sz="1650" spc="-10" dirty="0">
                          <a:latin typeface="Tahoma"/>
                          <a:cs typeface="Tahoma"/>
                        </a:rPr>
                        <a:t>whoami</a:t>
                      </a:r>
                      <a:endParaRPr sz="1650">
                        <a:latin typeface="Tahoma"/>
                        <a:cs typeface="Tahoma"/>
                      </a:endParaRPr>
                    </a:p>
                  </a:txBody>
                  <a:tcPr marL="0" marR="0" marT="0" marB="0">
                    <a:lnL w="9525">
                      <a:solidFill>
                        <a:srgbClr val="ED2137"/>
                      </a:solidFill>
                      <a:prstDash val="solid"/>
                    </a:lnL>
                    <a:lnB w="9525">
                      <a:solidFill>
                        <a:srgbClr val="D9D9D9"/>
                      </a:solidFill>
                      <a:prstDash val="solid"/>
                    </a:lnB>
                  </a:tcPr>
                </a:tc>
                <a:tc>
                  <a:txBody>
                    <a:bodyPr/>
                    <a:lstStyle/>
                    <a:p>
                      <a:pPr marL="189230">
                        <a:lnSpc>
                          <a:spcPts val="1839"/>
                        </a:lnSpc>
                        <a:tabLst>
                          <a:tab pos="1071880" algn="l"/>
                          <a:tab pos="2207260" algn="l"/>
                        </a:tabLst>
                      </a:pPr>
                      <a:r>
                        <a:rPr sz="1650" spc="150" dirty="0">
                          <a:latin typeface="Tahoma"/>
                          <a:cs typeface="Tahoma"/>
                        </a:rPr>
                        <a:t>1/1</a:t>
                      </a:r>
                      <a:r>
                        <a:rPr sz="1650" dirty="0">
                          <a:latin typeface="Tahoma"/>
                          <a:cs typeface="Tahoma"/>
                        </a:rPr>
                        <a:t>	</a:t>
                      </a:r>
                      <a:r>
                        <a:rPr sz="1650" spc="114" dirty="0">
                          <a:latin typeface="Tahoma"/>
                          <a:cs typeface="Tahoma"/>
                        </a:rPr>
                        <a:t>Running</a:t>
                      </a:r>
                      <a:r>
                        <a:rPr sz="1650" dirty="0">
                          <a:latin typeface="Tahoma"/>
                          <a:cs typeface="Tahoma"/>
                        </a:rPr>
                        <a:t>	</a:t>
                      </a:r>
                      <a:r>
                        <a:rPr sz="1650" spc="40" dirty="0">
                          <a:latin typeface="Tahoma"/>
                          <a:cs typeface="Tahoma"/>
                        </a:rPr>
                        <a:t>0</a:t>
                      </a:r>
                      <a:endParaRPr sz="1650">
                        <a:latin typeface="Tahoma"/>
                        <a:cs typeface="Tahoma"/>
                      </a:endParaRPr>
                    </a:p>
                  </a:txBody>
                  <a:tcPr marL="0" marR="0" marT="0" marB="0">
                    <a:lnB w="9525">
                      <a:solidFill>
                        <a:srgbClr val="D9D9D9"/>
                      </a:solidFill>
                      <a:prstDash val="solid"/>
                    </a:lnB>
                  </a:tcPr>
                </a:tc>
                <a:tc>
                  <a:txBody>
                    <a:bodyPr/>
                    <a:lstStyle/>
                    <a:p>
                      <a:pPr algn="ctr">
                        <a:lnSpc>
                          <a:spcPts val="1839"/>
                        </a:lnSpc>
                      </a:pPr>
                      <a:r>
                        <a:rPr sz="1650" spc="114" dirty="0">
                          <a:latin typeface="Tahoma"/>
                          <a:cs typeface="Tahoma"/>
                        </a:rPr>
                        <a:t>13s</a:t>
                      </a:r>
                      <a:endParaRPr sz="1650">
                        <a:latin typeface="Tahoma"/>
                        <a:cs typeface="Tahoma"/>
                      </a:endParaRPr>
                    </a:p>
                  </a:txBody>
                  <a:tcPr marL="0" marR="0" marT="0" marB="0">
                    <a:lnB w="9525">
                      <a:solidFill>
                        <a:srgbClr val="D9D9D9"/>
                      </a:solidFill>
                      <a:prstDash val="solid"/>
                    </a:lnB>
                  </a:tcPr>
                </a:tc>
                <a:tc>
                  <a:txBody>
                    <a:bodyPr/>
                    <a:lstStyle/>
                    <a:p>
                      <a:pPr marL="125730">
                        <a:lnSpc>
                          <a:spcPts val="1839"/>
                        </a:lnSpc>
                      </a:pPr>
                      <a:r>
                        <a:rPr sz="1650" spc="200" dirty="0">
                          <a:latin typeface="Tahoma"/>
                          <a:cs typeface="Tahoma"/>
                        </a:rPr>
                        <a:t>172.17.0.4</a:t>
                      </a:r>
                      <a:endParaRPr sz="1650">
                        <a:latin typeface="Tahoma"/>
                        <a:cs typeface="Tahoma"/>
                      </a:endParaRPr>
                    </a:p>
                  </a:txBody>
                  <a:tcPr marL="0" marR="0" marT="0" marB="0">
                    <a:lnB w="9525">
                      <a:solidFill>
                        <a:srgbClr val="D9D9D9"/>
                      </a:solidFill>
                      <a:prstDash val="solid"/>
                    </a:lnB>
                  </a:tcPr>
                </a:tc>
                <a:tc>
                  <a:txBody>
                    <a:bodyPr/>
                    <a:lstStyle/>
                    <a:p>
                      <a:pPr marL="125730">
                        <a:lnSpc>
                          <a:spcPts val="1839"/>
                        </a:lnSpc>
                      </a:pPr>
                      <a:r>
                        <a:rPr sz="1650" spc="150" dirty="0">
                          <a:latin typeface="Tahoma"/>
                          <a:cs typeface="Tahoma"/>
                        </a:rPr>
                        <a:t>minikube</a:t>
                      </a:r>
                      <a:endParaRPr sz="1650">
                        <a:latin typeface="Tahoma"/>
                        <a:cs typeface="Tahoma"/>
                      </a:endParaRPr>
                    </a:p>
                  </a:txBody>
                  <a:tcPr marL="0" marR="0" marT="0" marB="0">
                    <a:lnB w="9525">
                      <a:solidFill>
                        <a:srgbClr val="D9D9D9"/>
                      </a:solidFill>
                      <a:prstDash val="solid"/>
                    </a:lnB>
                  </a:tcPr>
                </a:tc>
                <a:tc>
                  <a:txBody>
                    <a:bodyPr/>
                    <a:lstStyle/>
                    <a:p>
                      <a:pPr marL="125730">
                        <a:lnSpc>
                          <a:spcPts val="1839"/>
                        </a:lnSpc>
                      </a:pPr>
                      <a:r>
                        <a:rPr sz="1650" spc="-10" dirty="0">
                          <a:latin typeface="Tahoma"/>
                          <a:cs typeface="Tahoma"/>
                        </a:rPr>
                        <a:t>&lt;none&gt;</a:t>
                      </a:r>
                      <a:endParaRPr sz="1650">
                        <a:latin typeface="Tahoma"/>
                        <a:cs typeface="Tahoma"/>
                      </a:endParaRPr>
                    </a:p>
                  </a:txBody>
                  <a:tcPr marL="0" marR="0" marT="0" marB="0">
                    <a:lnB w="9525">
                      <a:solidFill>
                        <a:srgbClr val="D9D9D9"/>
                      </a:solidFill>
                      <a:prstDash val="solid"/>
                    </a:lnB>
                  </a:tcPr>
                </a:tc>
                <a:tc>
                  <a:txBody>
                    <a:bodyPr/>
                    <a:lstStyle/>
                    <a:p>
                      <a:pPr>
                        <a:lnSpc>
                          <a:spcPct val="100000"/>
                        </a:lnSpc>
                      </a:pPr>
                      <a:endParaRPr sz="1800">
                        <a:latin typeface="Times New Roman"/>
                        <a:cs typeface="Times New Roman"/>
                      </a:endParaRPr>
                    </a:p>
                  </a:txBody>
                  <a:tcPr marL="0" marR="0" marT="0" marB="0">
                    <a:lnB w="9525">
                      <a:solidFill>
                        <a:srgbClr val="D9D9D9"/>
                      </a:solidFill>
                      <a:prstDash val="solid"/>
                    </a:lnB>
                  </a:tcPr>
                </a:tc>
                <a:tc>
                  <a:txBody>
                    <a:bodyPr/>
                    <a:lstStyle/>
                    <a:p>
                      <a:pPr marL="125730">
                        <a:lnSpc>
                          <a:spcPts val="1839"/>
                        </a:lnSpc>
                      </a:pPr>
                      <a:r>
                        <a:rPr sz="1650" spc="-10" dirty="0">
                          <a:latin typeface="Tahoma"/>
                          <a:cs typeface="Tahoma"/>
                        </a:rPr>
                        <a:t>&lt;none&gt;</a:t>
                      </a:r>
                      <a:endParaRPr sz="1650" dirty="0">
                        <a:latin typeface="Tahoma"/>
                        <a:cs typeface="Tahoma"/>
                      </a:endParaRPr>
                    </a:p>
                  </a:txBody>
                  <a:tcPr marL="0" marR="0" marT="0" marB="0">
                    <a:lnR w="9525">
                      <a:solidFill>
                        <a:srgbClr val="D9D9D9"/>
                      </a:solidFill>
                      <a:prstDash val="solid"/>
                    </a:lnR>
                    <a:lnB w="9525">
                      <a:solidFill>
                        <a:srgbClr val="D9D9D9"/>
                      </a:solidFill>
                      <a:prstDash val="solid"/>
                    </a:lnB>
                  </a:tcPr>
                </a:tc>
                <a:extLst>
                  <a:ext uri="{0D108BD9-81ED-4DB2-BD59-A6C34878D82A}">
                    <a16:rowId xmlns:a16="http://schemas.microsoft.com/office/drawing/2014/main" val="10001"/>
                  </a:ext>
                </a:extLst>
              </a:tr>
            </a:tbl>
          </a:graphicData>
        </a:graphic>
      </p:graphicFrame>
      <p:sp>
        <p:nvSpPr>
          <p:cNvPr id="3" name="object 3"/>
          <p:cNvSpPr/>
          <p:nvPr/>
        </p:nvSpPr>
        <p:spPr>
          <a:xfrm>
            <a:off x="809624" y="37242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4" name="object 4"/>
          <p:cNvGrpSpPr/>
          <p:nvPr/>
        </p:nvGrpSpPr>
        <p:grpSpPr>
          <a:xfrm>
            <a:off x="809624" y="3724274"/>
            <a:ext cx="12211050" cy="685800"/>
            <a:chOff x="809624" y="3724274"/>
            <a:chExt cx="12211050" cy="685800"/>
          </a:xfrm>
        </p:grpSpPr>
        <p:sp>
          <p:nvSpPr>
            <p:cNvPr id="5" name="object 5"/>
            <p:cNvSpPr/>
            <p:nvPr/>
          </p:nvSpPr>
          <p:spPr>
            <a:xfrm>
              <a:off x="809612" y="3724274"/>
              <a:ext cx="12211050" cy="685800"/>
            </a:xfrm>
            <a:custGeom>
              <a:avLst/>
              <a:gdLst/>
              <a:ahLst/>
              <a:cxnLst/>
              <a:rect l="l" t="t" r="r" b="b"/>
              <a:pathLst>
                <a:path w="12211050" h="685800">
                  <a:moveTo>
                    <a:pt x="12211050" y="0"/>
                  </a:moveTo>
                  <a:lnTo>
                    <a:pt x="12201525" y="0"/>
                  </a:lnTo>
                  <a:lnTo>
                    <a:pt x="12201525" y="676275"/>
                  </a:lnTo>
                  <a:lnTo>
                    <a:pt x="0" y="676275"/>
                  </a:lnTo>
                  <a:lnTo>
                    <a:pt x="0" y="685800"/>
                  </a:lnTo>
                  <a:lnTo>
                    <a:pt x="12201525" y="685800"/>
                  </a:lnTo>
                  <a:lnTo>
                    <a:pt x="12211050" y="685800"/>
                  </a:lnTo>
                  <a:lnTo>
                    <a:pt x="12211050" y="676275"/>
                  </a:lnTo>
                  <a:lnTo>
                    <a:pt x="12211050" y="0"/>
                  </a:lnTo>
                  <a:close/>
                </a:path>
              </a:pathLst>
            </a:custGeom>
            <a:solidFill>
              <a:srgbClr val="D9D9D9"/>
            </a:solidFill>
          </p:spPr>
          <p:txBody>
            <a:bodyPr wrap="square" lIns="0" tIns="0" rIns="0" bIns="0" rtlCol="0"/>
            <a:lstStyle/>
            <a:p>
              <a:endParaRPr/>
            </a:p>
          </p:txBody>
        </p:sp>
        <p:sp>
          <p:nvSpPr>
            <p:cNvPr id="6" name="object 6"/>
            <p:cNvSpPr/>
            <p:nvPr/>
          </p:nvSpPr>
          <p:spPr>
            <a:xfrm>
              <a:off x="809624" y="3724274"/>
              <a:ext cx="9525" cy="685800"/>
            </a:xfrm>
            <a:custGeom>
              <a:avLst/>
              <a:gdLst/>
              <a:ahLst/>
              <a:cxnLst/>
              <a:rect l="l" t="t" r="r" b="b"/>
              <a:pathLst>
                <a:path w="9525" h="685800">
                  <a:moveTo>
                    <a:pt x="0" y="685799"/>
                  </a:moveTo>
                  <a:lnTo>
                    <a:pt x="0" y="0"/>
                  </a:lnTo>
                  <a:lnTo>
                    <a:pt x="9524" y="9524"/>
                  </a:lnTo>
                  <a:lnTo>
                    <a:pt x="9524" y="676274"/>
                  </a:lnTo>
                  <a:lnTo>
                    <a:pt x="0" y="685799"/>
                  </a:lnTo>
                  <a:close/>
                </a:path>
              </a:pathLst>
            </a:custGeom>
            <a:solidFill>
              <a:srgbClr val="ED2137"/>
            </a:solidFill>
          </p:spPr>
          <p:txBody>
            <a:bodyPr wrap="square" lIns="0" tIns="0" rIns="0" bIns="0" rtlCol="0"/>
            <a:lstStyle/>
            <a:p>
              <a:endParaRPr/>
            </a:p>
          </p:txBody>
        </p:sp>
        <p:pic>
          <p:nvPicPr>
            <p:cNvPr id="7" name="object 7"/>
            <p:cNvPicPr/>
            <p:nvPr/>
          </p:nvPicPr>
          <p:blipFill>
            <a:blip r:embed="rId2" cstate="print"/>
            <a:stretch>
              <a:fillRect/>
            </a:stretch>
          </p:blipFill>
          <p:spPr>
            <a:xfrm>
              <a:off x="981465" y="3851643"/>
              <a:ext cx="103240" cy="198704"/>
            </a:xfrm>
            <a:prstGeom prst="rect">
              <a:avLst/>
            </a:prstGeom>
          </p:spPr>
        </p:pic>
      </p:grpSp>
      <p:sp>
        <p:nvSpPr>
          <p:cNvPr id="8" name="object 8"/>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EXTENDED</a:t>
            </a:r>
            <a:r>
              <a:rPr spc="-95" dirty="0"/>
              <a:t> </a:t>
            </a:r>
            <a:r>
              <a:rPr spc="-25" dirty="0"/>
              <a:t>INFORMATIONS</a:t>
            </a:r>
            <a:r>
              <a:rPr spc="-95" dirty="0"/>
              <a:t> </a:t>
            </a:r>
            <a:r>
              <a:rPr dirty="0"/>
              <a:t>ON</a:t>
            </a:r>
            <a:r>
              <a:rPr spc="-90" dirty="0"/>
              <a:t> </a:t>
            </a:r>
            <a:r>
              <a:rPr spc="-20" dirty="0"/>
              <a:t>PODS</a:t>
            </a:r>
          </a:p>
        </p:txBody>
      </p:sp>
      <p:pic>
        <p:nvPicPr>
          <p:cNvPr id="9" name="object 9"/>
          <p:cNvPicPr/>
          <p:nvPr/>
        </p:nvPicPr>
        <p:blipFill>
          <a:blip r:embed="rId3" cstate="print"/>
          <a:stretch>
            <a:fillRect/>
          </a:stretch>
        </p:blipFill>
        <p:spPr>
          <a:xfrm>
            <a:off x="933449" y="2200274"/>
            <a:ext cx="95250" cy="95249"/>
          </a:xfrm>
          <a:prstGeom prst="rect">
            <a:avLst/>
          </a:prstGeom>
        </p:spPr>
      </p:pic>
      <p:sp>
        <p:nvSpPr>
          <p:cNvPr id="10" name="object 10"/>
          <p:cNvSpPr txBox="1"/>
          <p:nvPr/>
        </p:nvSpPr>
        <p:spPr>
          <a:xfrm>
            <a:off x="796924" y="1511300"/>
            <a:ext cx="8371205" cy="89789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250" dirty="0">
                <a:solidFill>
                  <a:srgbClr val="ED2137"/>
                </a:solidFill>
                <a:latin typeface="Tahoma"/>
                <a:cs typeface="Tahoma"/>
              </a:rPr>
              <a:t>--</a:t>
            </a:r>
            <a:r>
              <a:rPr sz="2100" spc="330" dirty="0">
                <a:solidFill>
                  <a:srgbClr val="ED2137"/>
                </a:solidFill>
                <a:latin typeface="Tahoma"/>
                <a:cs typeface="Tahoma"/>
              </a:rPr>
              <a:t>output</a:t>
            </a:r>
            <a:r>
              <a:rPr sz="2100" spc="-90" dirty="0">
                <a:solidFill>
                  <a:srgbClr val="ED2137"/>
                </a:solidFill>
                <a:latin typeface="Tahoma"/>
                <a:cs typeface="Tahoma"/>
              </a:rPr>
              <a:t> </a:t>
            </a:r>
            <a:r>
              <a:rPr sz="2100" dirty="0">
                <a:solidFill>
                  <a:srgbClr val="333333"/>
                </a:solidFill>
                <a:latin typeface="Trebuchet MS"/>
                <a:cs typeface="Trebuchet MS"/>
              </a:rPr>
              <a:t>(or</a:t>
            </a:r>
            <a:r>
              <a:rPr sz="2100" spc="-70" dirty="0">
                <a:solidFill>
                  <a:srgbClr val="333333"/>
                </a:solidFill>
                <a:latin typeface="Trebuchet MS"/>
                <a:cs typeface="Trebuchet MS"/>
              </a:rPr>
              <a:t> </a:t>
            </a:r>
            <a:r>
              <a:rPr sz="2100" spc="250" dirty="0">
                <a:solidFill>
                  <a:srgbClr val="ED2137"/>
                </a:solidFill>
                <a:latin typeface="Tahoma"/>
                <a:cs typeface="Tahoma"/>
              </a:rPr>
              <a:t>-</a:t>
            </a:r>
            <a:r>
              <a:rPr sz="2100" spc="105" dirty="0">
                <a:solidFill>
                  <a:srgbClr val="ED2137"/>
                </a:solidFill>
                <a:latin typeface="Tahoma"/>
                <a:cs typeface="Tahoma"/>
              </a:rPr>
              <a:t>o</a:t>
            </a:r>
            <a:r>
              <a:rPr sz="2100" spc="105" dirty="0">
                <a:solidFill>
                  <a:srgbClr val="333333"/>
                </a:solidFill>
                <a:latin typeface="Trebuchet MS"/>
                <a:cs typeface="Trebuchet MS"/>
              </a:rPr>
              <a:t>)</a:t>
            </a:r>
            <a:r>
              <a:rPr sz="2100" spc="-65" dirty="0">
                <a:solidFill>
                  <a:srgbClr val="333333"/>
                </a:solidFill>
                <a:latin typeface="Trebuchet MS"/>
                <a:cs typeface="Trebuchet MS"/>
              </a:rPr>
              <a:t> </a:t>
            </a:r>
            <a:r>
              <a:rPr sz="2100" dirty="0">
                <a:solidFill>
                  <a:srgbClr val="333333"/>
                </a:solidFill>
                <a:latin typeface="Trebuchet MS"/>
                <a:cs typeface="Trebuchet MS"/>
              </a:rPr>
              <a:t>flag</a:t>
            </a:r>
            <a:r>
              <a:rPr sz="2100" spc="-70" dirty="0">
                <a:solidFill>
                  <a:srgbClr val="333333"/>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spc="55" dirty="0">
                <a:solidFill>
                  <a:srgbClr val="333333"/>
                </a:solidFill>
                <a:latin typeface="Trebuchet MS"/>
                <a:cs typeface="Trebuchet MS"/>
              </a:rPr>
              <a:t>be</a:t>
            </a:r>
            <a:r>
              <a:rPr sz="2100" spc="-70" dirty="0">
                <a:solidFill>
                  <a:srgbClr val="333333"/>
                </a:solidFill>
                <a:latin typeface="Trebuchet MS"/>
                <a:cs typeface="Trebuchet MS"/>
              </a:rPr>
              <a:t> </a:t>
            </a:r>
            <a:r>
              <a:rPr sz="2100" spc="95" dirty="0">
                <a:solidFill>
                  <a:srgbClr val="333333"/>
                </a:solidFill>
                <a:latin typeface="Trebuchet MS"/>
                <a:cs typeface="Trebuchet MS"/>
              </a:rPr>
              <a:t>used</a:t>
            </a:r>
            <a:r>
              <a:rPr sz="2100" spc="-65" dirty="0">
                <a:solidFill>
                  <a:srgbClr val="333333"/>
                </a:solidFill>
                <a:latin typeface="Trebuchet MS"/>
                <a:cs typeface="Trebuchet MS"/>
              </a:rPr>
              <a:t> </a:t>
            </a:r>
            <a:r>
              <a:rPr sz="2100" dirty="0">
                <a:solidFill>
                  <a:srgbClr val="333333"/>
                </a:solidFill>
                <a:latin typeface="Trebuchet MS"/>
                <a:cs typeface="Trebuchet MS"/>
              </a:rPr>
              <a:t>to</a:t>
            </a:r>
            <a:r>
              <a:rPr sz="2100" spc="-70" dirty="0">
                <a:solidFill>
                  <a:srgbClr val="333333"/>
                </a:solidFill>
                <a:latin typeface="Trebuchet MS"/>
                <a:cs typeface="Trebuchet MS"/>
              </a:rPr>
              <a:t> </a:t>
            </a:r>
            <a:r>
              <a:rPr sz="2100" spc="50" dirty="0">
                <a:solidFill>
                  <a:srgbClr val="333333"/>
                </a:solidFill>
                <a:latin typeface="Trebuchet MS"/>
                <a:cs typeface="Trebuchet MS"/>
              </a:rPr>
              <a:t>modify</a:t>
            </a:r>
            <a:r>
              <a:rPr sz="2100" spc="-65"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50" dirty="0">
                <a:solidFill>
                  <a:srgbClr val="333333"/>
                </a:solidFill>
                <a:latin typeface="Trebuchet MS"/>
                <a:cs typeface="Trebuchet MS"/>
              </a:rPr>
              <a:t>output</a:t>
            </a:r>
            <a:r>
              <a:rPr sz="2100" spc="-65" dirty="0">
                <a:solidFill>
                  <a:srgbClr val="333333"/>
                </a:solidFill>
                <a:latin typeface="Trebuchet MS"/>
                <a:cs typeface="Trebuchet MS"/>
              </a:rPr>
              <a:t> </a:t>
            </a:r>
            <a:r>
              <a:rPr sz="2100" spc="-10" dirty="0">
                <a:solidFill>
                  <a:srgbClr val="333333"/>
                </a:solidFill>
                <a:latin typeface="Trebuchet MS"/>
                <a:cs typeface="Trebuchet MS"/>
              </a:rPr>
              <a:t>format</a:t>
            </a:r>
            <a:endParaRPr sz="2100">
              <a:latin typeface="Trebuchet MS"/>
              <a:cs typeface="Trebuchet MS"/>
            </a:endParaRPr>
          </a:p>
          <a:p>
            <a:pPr marL="393065">
              <a:lnSpc>
                <a:spcPct val="100000"/>
              </a:lnSpc>
              <a:spcBef>
                <a:spcPts val="1830"/>
              </a:spcBef>
            </a:pPr>
            <a:r>
              <a:rPr sz="2100" spc="180" dirty="0">
                <a:solidFill>
                  <a:srgbClr val="ED2137"/>
                </a:solidFill>
                <a:latin typeface="Tahoma"/>
                <a:cs typeface="Tahoma"/>
              </a:rPr>
              <a:t>wide</a:t>
            </a:r>
            <a:r>
              <a:rPr sz="2100" spc="-110" dirty="0">
                <a:solidFill>
                  <a:srgbClr val="ED2137"/>
                </a:solidFill>
                <a:latin typeface="Tahoma"/>
                <a:cs typeface="Tahoma"/>
              </a:rPr>
              <a:t> </a:t>
            </a:r>
            <a:r>
              <a:rPr sz="2100" spc="85" dirty="0">
                <a:solidFill>
                  <a:srgbClr val="333333"/>
                </a:solidFill>
                <a:latin typeface="Trebuchet MS"/>
                <a:cs typeface="Trebuchet MS"/>
              </a:rPr>
              <a:t>or</a:t>
            </a:r>
            <a:r>
              <a:rPr sz="2100" spc="-80" dirty="0">
                <a:solidFill>
                  <a:srgbClr val="333333"/>
                </a:solidFill>
                <a:latin typeface="Trebuchet MS"/>
                <a:cs typeface="Trebuchet MS"/>
              </a:rPr>
              <a:t> </a:t>
            </a:r>
            <a:r>
              <a:rPr sz="2100" spc="-20" dirty="0">
                <a:solidFill>
                  <a:srgbClr val="ED2137"/>
                </a:solidFill>
                <a:latin typeface="Tahoma"/>
                <a:cs typeface="Tahoma"/>
              </a:rPr>
              <a:t>name</a:t>
            </a:r>
            <a:endParaRPr sz="2100">
              <a:latin typeface="Tahoma"/>
              <a:cs typeface="Tahoma"/>
            </a:endParaRPr>
          </a:p>
        </p:txBody>
      </p:sp>
      <p:pic>
        <p:nvPicPr>
          <p:cNvPr id="11" name="object 11"/>
          <p:cNvPicPr/>
          <p:nvPr/>
        </p:nvPicPr>
        <p:blipFill>
          <a:blip r:embed="rId2" cstate="print"/>
          <a:stretch>
            <a:fillRect/>
          </a:stretch>
        </p:blipFill>
        <p:spPr>
          <a:xfrm>
            <a:off x="981465" y="2784843"/>
            <a:ext cx="103240" cy="198704"/>
          </a:xfrm>
          <a:prstGeom prst="rect">
            <a:avLst/>
          </a:prstGeom>
        </p:spPr>
      </p:pic>
      <p:sp>
        <p:nvSpPr>
          <p:cNvPr id="12" name="object 12"/>
          <p:cNvSpPr txBox="1"/>
          <p:nvPr/>
        </p:nvSpPr>
        <p:spPr>
          <a:xfrm>
            <a:off x="819149" y="3797300"/>
            <a:ext cx="12192000" cy="514984"/>
          </a:xfrm>
          <a:prstGeom prst="rect">
            <a:avLst/>
          </a:prstGeom>
        </p:spPr>
        <p:txBody>
          <a:bodyPr vert="horz" wrap="square" lIns="0" tIns="31115" rIns="0" bIns="0" rtlCol="0">
            <a:spAutoFit/>
          </a:bodyPr>
          <a:lstStyle/>
          <a:p>
            <a:pPr marL="142875" marR="8761095" indent="252095">
              <a:lnSpc>
                <a:spcPts val="1880"/>
              </a:lnSpc>
              <a:spcBef>
                <a:spcPts val="245"/>
              </a:spcBef>
            </a:pPr>
            <a:r>
              <a:rPr sz="1650" spc="245" dirty="0">
                <a:latin typeface="Tahoma"/>
                <a:cs typeface="Tahoma"/>
              </a:rPr>
              <a:t>kubectl</a:t>
            </a:r>
            <a:r>
              <a:rPr sz="1650" spc="475" dirty="0">
                <a:latin typeface="Tahoma"/>
                <a:cs typeface="Tahoma"/>
              </a:rPr>
              <a:t> </a:t>
            </a:r>
            <a:r>
              <a:rPr sz="1650" spc="215" dirty="0">
                <a:latin typeface="Tahoma"/>
                <a:cs typeface="Tahoma"/>
              </a:rPr>
              <a:t>get</a:t>
            </a:r>
            <a:r>
              <a:rPr sz="1650" spc="475" dirty="0">
                <a:latin typeface="Tahoma"/>
                <a:cs typeface="Tahoma"/>
              </a:rPr>
              <a:t> </a:t>
            </a:r>
            <a:r>
              <a:rPr sz="1650" spc="120" dirty="0">
                <a:latin typeface="Tahoma"/>
                <a:cs typeface="Tahoma"/>
              </a:rPr>
              <a:t>pods</a:t>
            </a:r>
            <a:r>
              <a:rPr sz="1650" spc="475" dirty="0">
                <a:latin typeface="Tahoma"/>
                <a:cs typeface="Tahoma"/>
              </a:rPr>
              <a:t> </a:t>
            </a:r>
            <a:r>
              <a:rPr sz="1650" spc="190" dirty="0">
                <a:solidFill>
                  <a:srgbClr val="ED9900"/>
                </a:solidFill>
                <a:latin typeface="Tahoma"/>
                <a:cs typeface="Tahoma"/>
              </a:rPr>
              <a:t>-</a:t>
            </a:r>
            <a:r>
              <a:rPr sz="1650" spc="285" dirty="0">
                <a:solidFill>
                  <a:srgbClr val="ED9900"/>
                </a:solidFill>
                <a:latin typeface="Tahoma"/>
                <a:cs typeface="Tahoma"/>
              </a:rPr>
              <a:t>o</a:t>
            </a:r>
            <a:r>
              <a:rPr sz="1650" spc="475" dirty="0">
                <a:solidFill>
                  <a:srgbClr val="ED9900"/>
                </a:solidFill>
                <a:latin typeface="Tahoma"/>
                <a:cs typeface="Tahoma"/>
              </a:rPr>
              <a:t> </a:t>
            </a:r>
            <a:r>
              <a:rPr sz="1650" spc="-20" dirty="0">
                <a:latin typeface="Tahoma"/>
                <a:cs typeface="Tahoma"/>
              </a:rPr>
              <a:t>name </a:t>
            </a:r>
            <a:r>
              <a:rPr sz="1650" spc="85" dirty="0">
                <a:latin typeface="Tahoma"/>
                <a:cs typeface="Tahoma"/>
              </a:rPr>
              <a:t>pods/whoami</a:t>
            </a:r>
            <a:endParaRPr sz="1650">
              <a:latin typeface="Tahoma"/>
              <a:cs typeface="Tahom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365759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3657599"/>
            <a:ext cx="12211050" cy="923925"/>
            <a:chOff x="809624" y="3657599"/>
            <a:chExt cx="12211050" cy="923925"/>
          </a:xfrm>
        </p:grpSpPr>
        <p:sp>
          <p:nvSpPr>
            <p:cNvPr id="4" name="object 4"/>
            <p:cNvSpPr/>
            <p:nvPr/>
          </p:nvSpPr>
          <p:spPr>
            <a:xfrm>
              <a:off x="809612" y="3657599"/>
              <a:ext cx="12211050" cy="923925"/>
            </a:xfrm>
            <a:custGeom>
              <a:avLst/>
              <a:gdLst/>
              <a:ahLst/>
              <a:cxnLst/>
              <a:rect l="l" t="t" r="r" b="b"/>
              <a:pathLst>
                <a:path w="12211050" h="923925">
                  <a:moveTo>
                    <a:pt x="12211050" y="0"/>
                  </a:moveTo>
                  <a:lnTo>
                    <a:pt x="12201525" y="0"/>
                  </a:lnTo>
                  <a:lnTo>
                    <a:pt x="12201525" y="914400"/>
                  </a:lnTo>
                  <a:lnTo>
                    <a:pt x="0" y="914400"/>
                  </a:lnTo>
                  <a:lnTo>
                    <a:pt x="0" y="923925"/>
                  </a:lnTo>
                  <a:lnTo>
                    <a:pt x="12201525" y="923925"/>
                  </a:lnTo>
                  <a:lnTo>
                    <a:pt x="12211050" y="923925"/>
                  </a:lnTo>
                  <a:lnTo>
                    <a:pt x="12211050" y="91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3657599"/>
              <a:ext cx="9525" cy="923925"/>
            </a:xfrm>
            <a:custGeom>
              <a:avLst/>
              <a:gdLst/>
              <a:ahLst/>
              <a:cxnLst/>
              <a:rect l="l" t="t" r="r" b="b"/>
              <a:pathLst>
                <a:path w="9525" h="923925">
                  <a:moveTo>
                    <a:pt x="0" y="923924"/>
                  </a:moveTo>
                  <a:lnTo>
                    <a:pt x="0" y="0"/>
                  </a:lnTo>
                  <a:lnTo>
                    <a:pt x="9524" y="9524"/>
                  </a:lnTo>
                  <a:lnTo>
                    <a:pt x="9524" y="914399"/>
                  </a:lnTo>
                  <a:lnTo>
                    <a:pt x="0" y="92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3784968"/>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5" dirty="0"/>
              <a:t>CUSTOM</a:t>
            </a:r>
            <a:r>
              <a:rPr spc="-204" dirty="0"/>
              <a:t> </a:t>
            </a:r>
            <a:r>
              <a:rPr spc="-35" dirty="0"/>
              <a:t>COLUMNS</a:t>
            </a:r>
          </a:p>
        </p:txBody>
      </p:sp>
      <p:pic>
        <p:nvPicPr>
          <p:cNvPr id="8" name="object 8"/>
          <p:cNvPicPr/>
          <p:nvPr/>
        </p:nvPicPr>
        <p:blipFill>
          <a:blip r:embed="rId3" cstate="print"/>
          <a:stretch>
            <a:fillRect/>
          </a:stretch>
        </p:blipFill>
        <p:spPr>
          <a:xfrm>
            <a:off x="933449" y="2200274"/>
            <a:ext cx="95250" cy="95249"/>
          </a:xfrm>
          <a:prstGeom prst="rect">
            <a:avLst/>
          </a:prstGeom>
        </p:spPr>
      </p:pic>
      <p:pic>
        <p:nvPicPr>
          <p:cNvPr id="9" name="object 9"/>
          <p:cNvPicPr/>
          <p:nvPr/>
        </p:nvPicPr>
        <p:blipFill>
          <a:blip r:embed="rId3" cstate="print"/>
          <a:stretch>
            <a:fillRect/>
          </a:stretch>
        </p:blipFill>
        <p:spPr>
          <a:xfrm>
            <a:off x="933449" y="2705099"/>
            <a:ext cx="95250" cy="95249"/>
          </a:xfrm>
          <a:prstGeom prst="rect">
            <a:avLst/>
          </a:prstGeom>
        </p:spPr>
      </p:pic>
      <p:pic>
        <p:nvPicPr>
          <p:cNvPr id="10" name="object 10"/>
          <p:cNvPicPr/>
          <p:nvPr/>
        </p:nvPicPr>
        <p:blipFill>
          <a:blip r:embed="rId3" cstate="print"/>
          <a:stretch>
            <a:fillRect/>
          </a:stretch>
        </p:blipFill>
        <p:spPr>
          <a:xfrm>
            <a:off x="933449" y="3200399"/>
            <a:ext cx="95250" cy="95249"/>
          </a:xfrm>
          <a:prstGeom prst="rect">
            <a:avLst/>
          </a:prstGeom>
        </p:spPr>
      </p:pic>
      <p:sp>
        <p:nvSpPr>
          <p:cNvPr id="11" name="object 11"/>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spc="250" dirty="0">
                <a:latin typeface="Tahoma"/>
                <a:cs typeface="Tahoma"/>
              </a:rPr>
              <a:t>-</a:t>
            </a:r>
            <a:r>
              <a:rPr u="none" spc="375" dirty="0">
                <a:latin typeface="Tahoma"/>
                <a:cs typeface="Tahoma"/>
              </a:rPr>
              <a:t>o</a:t>
            </a:r>
            <a:r>
              <a:rPr u="none" spc="-75" dirty="0">
                <a:latin typeface="Tahoma"/>
                <a:cs typeface="Tahoma"/>
              </a:rPr>
              <a:t> </a:t>
            </a:r>
            <a:r>
              <a:rPr u="none" dirty="0">
                <a:solidFill>
                  <a:srgbClr val="333333"/>
                </a:solidFill>
              </a:rPr>
              <a:t>flag</a:t>
            </a:r>
            <a:r>
              <a:rPr u="none" spc="-50" dirty="0">
                <a:solidFill>
                  <a:srgbClr val="333333"/>
                </a:solidFill>
              </a:rPr>
              <a:t> </a:t>
            </a:r>
            <a:r>
              <a:rPr u="none" spc="50" dirty="0">
                <a:solidFill>
                  <a:srgbClr val="333333"/>
                </a:solidFill>
              </a:rPr>
              <a:t>can</a:t>
            </a:r>
            <a:r>
              <a:rPr u="none" spc="-50" dirty="0">
                <a:solidFill>
                  <a:srgbClr val="333333"/>
                </a:solidFill>
              </a:rPr>
              <a:t> </a:t>
            </a:r>
            <a:r>
              <a:rPr u="none" spc="55" dirty="0">
                <a:solidFill>
                  <a:srgbClr val="333333"/>
                </a:solidFill>
              </a:rPr>
              <a:t>be</a:t>
            </a:r>
            <a:r>
              <a:rPr u="none" spc="-50" dirty="0">
                <a:solidFill>
                  <a:srgbClr val="333333"/>
                </a:solidFill>
              </a:rPr>
              <a:t> </a:t>
            </a:r>
            <a:r>
              <a:rPr u="none" spc="95" dirty="0">
                <a:solidFill>
                  <a:srgbClr val="333333"/>
                </a:solidFill>
              </a:rPr>
              <a:t>used</a:t>
            </a:r>
            <a:r>
              <a:rPr u="none" spc="-50" dirty="0">
                <a:solidFill>
                  <a:srgbClr val="333333"/>
                </a:solidFill>
              </a:rPr>
              <a:t> </a:t>
            </a:r>
            <a:r>
              <a:rPr u="none" dirty="0">
                <a:solidFill>
                  <a:srgbClr val="333333"/>
                </a:solidFill>
              </a:rPr>
              <a:t>to</a:t>
            </a:r>
            <a:r>
              <a:rPr u="none" spc="-50" dirty="0">
                <a:solidFill>
                  <a:srgbClr val="333333"/>
                </a:solidFill>
              </a:rPr>
              <a:t> </a:t>
            </a:r>
            <a:r>
              <a:rPr u="none" spc="50" dirty="0">
                <a:solidFill>
                  <a:srgbClr val="333333"/>
                </a:solidFill>
              </a:rPr>
              <a:t>modify</a:t>
            </a:r>
            <a:r>
              <a:rPr u="none" spc="-45" dirty="0">
                <a:solidFill>
                  <a:srgbClr val="333333"/>
                </a:solidFill>
              </a:rPr>
              <a:t> </a:t>
            </a:r>
            <a:r>
              <a:rPr u="none" dirty="0">
                <a:solidFill>
                  <a:srgbClr val="333333"/>
                </a:solidFill>
              </a:rPr>
              <a:t>the</a:t>
            </a:r>
            <a:r>
              <a:rPr u="none" spc="-50" dirty="0">
                <a:solidFill>
                  <a:srgbClr val="333333"/>
                </a:solidFill>
              </a:rPr>
              <a:t> </a:t>
            </a:r>
            <a:r>
              <a:rPr u="none" spc="50" dirty="0">
                <a:solidFill>
                  <a:srgbClr val="333333"/>
                </a:solidFill>
              </a:rPr>
              <a:t>output</a:t>
            </a:r>
            <a:r>
              <a:rPr u="none" spc="-50" dirty="0">
                <a:solidFill>
                  <a:srgbClr val="333333"/>
                </a:solidFill>
              </a:rPr>
              <a:t> </a:t>
            </a:r>
            <a:r>
              <a:rPr u="none" dirty="0">
                <a:solidFill>
                  <a:srgbClr val="333333"/>
                </a:solidFill>
              </a:rPr>
              <a:t>format</a:t>
            </a:r>
            <a:r>
              <a:rPr u="none" spc="-50" dirty="0">
                <a:solidFill>
                  <a:srgbClr val="333333"/>
                </a:solidFill>
              </a:rPr>
              <a:t> :</a:t>
            </a:r>
          </a:p>
          <a:p>
            <a:pPr marL="370840" marR="2659380">
              <a:lnSpc>
                <a:spcPct val="156300"/>
              </a:lnSpc>
              <a:spcBef>
                <a:spcPts val="409"/>
              </a:spcBef>
            </a:pPr>
            <a:r>
              <a:rPr u="none" spc="229" dirty="0">
                <a:latin typeface="Tahoma"/>
                <a:cs typeface="Tahoma"/>
              </a:rPr>
              <a:t>custom-</a:t>
            </a:r>
            <a:r>
              <a:rPr u="none" spc="220" dirty="0">
                <a:latin typeface="Tahoma"/>
                <a:cs typeface="Tahoma"/>
              </a:rPr>
              <a:t>columns=...</a:t>
            </a:r>
            <a:r>
              <a:rPr u="none" spc="-95" dirty="0">
                <a:latin typeface="Tahoma"/>
                <a:cs typeface="Tahoma"/>
              </a:rPr>
              <a:t> </a:t>
            </a:r>
            <a:r>
              <a:rPr u="none" spc="85" dirty="0">
                <a:solidFill>
                  <a:srgbClr val="333333"/>
                </a:solidFill>
              </a:rPr>
              <a:t>or</a:t>
            </a:r>
            <a:r>
              <a:rPr u="none" spc="-65" dirty="0">
                <a:solidFill>
                  <a:srgbClr val="333333"/>
                </a:solidFill>
              </a:rPr>
              <a:t> </a:t>
            </a:r>
            <a:r>
              <a:rPr u="none" spc="340" dirty="0">
                <a:latin typeface="Tahoma"/>
                <a:cs typeface="Tahoma"/>
              </a:rPr>
              <a:t>custom-</a:t>
            </a:r>
            <a:r>
              <a:rPr u="none" spc="335" dirty="0">
                <a:latin typeface="Tahoma"/>
                <a:cs typeface="Tahoma"/>
              </a:rPr>
              <a:t>columns-</a:t>
            </a:r>
            <a:r>
              <a:rPr u="none" spc="245" dirty="0">
                <a:latin typeface="Tahoma"/>
                <a:cs typeface="Tahoma"/>
              </a:rPr>
              <a:t>file=...</a:t>
            </a:r>
            <a:r>
              <a:rPr u="none" spc="-90" dirty="0">
                <a:latin typeface="Tahoma"/>
                <a:cs typeface="Tahoma"/>
              </a:rPr>
              <a:t> </a:t>
            </a:r>
            <a:r>
              <a:rPr u="none" spc="-10" dirty="0">
                <a:solidFill>
                  <a:srgbClr val="333333"/>
                </a:solidFill>
              </a:rPr>
              <a:t>(</a:t>
            </a:r>
            <a:r>
              <a:rPr spc="-10" dirty="0">
                <a:hlinkClick r:id="rId4"/>
              </a:rPr>
              <a:t>Documentation</a:t>
            </a:r>
            <a:r>
              <a:rPr u="none" spc="-10" dirty="0">
                <a:solidFill>
                  <a:srgbClr val="333333"/>
                </a:solidFill>
              </a:rPr>
              <a:t>) </a:t>
            </a:r>
            <a:r>
              <a:rPr u="none" spc="295" dirty="0">
                <a:latin typeface="Tahoma"/>
                <a:cs typeface="Tahoma"/>
              </a:rPr>
              <a:t>go-</a:t>
            </a:r>
            <a:r>
              <a:rPr u="none" spc="275" dirty="0">
                <a:latin typeface="Tahoma"/>
                <a:cs typeface="Tahoma"/>
              </a:rPr>
              <a:t>template=...</a:t>
            </a:r>
            <a:r>
              <a:rPr u="none" spc="-65" dirty="0">
                <a:latin typeface="Tahoma"/>
                <a:cs typeface="Tahoma"/>
              </a:rPr>
              <a:t> </a:t>
            </a:r>
            <a:r>
              <a:rPr u="none" spc="85" dirty="0">
                <a:solidFill>
                  <a:srgbClr val="333333"/>
                </a:solidFill>
              </a:rPr>
              <a:t>or</a:t>
            </a:r>
            <a:r>
              <a:rPr u="none" spc="-45" dirty="0">
                <a:solidFill>
                  <a:srgbClr val="333333"/>
                </a:solidFill>
              </a:rPr>
              <a:t> </a:t>
            </a:r>
            <a:r>
              <a:rPr u="none" spc="395" dirty="0">
                <a:latin typeface="Tahoma"/>
                <a:cs typeface="Tahoma"/>
              </a:rPr>
              <a:t>go-</a:t>
            </a:r>
            <a:r>
              <a:rPr u="none" spc="380" dirty="0">
                <a:latin typeface="Tahoma"/>
                <a:cs typeface="Tahoma"/>
              </a:rPr>
              <a:t>template-</a:t>
            </a:r>
            <a:r>
              <a:rPr u="none" spc="295" dirty="0">
                <a:latin typeface="Tahoma"/>
                <a:cs typeface="Tahoma"/>
              </a:rPr>
              <a:t>file=...</a:t>
            </a:r>
            <a:r>
              <a:rPr u="none" spc="-70" dirty="0">
                <a:latin typeface="Tahoma"/>
                <a:cs typeface="Tahoma"/>
              </a:rPr>
              <a:t> </a:t>
            </a:r>
            <a:r>
              <a:rPr u="none" spc="-10" dirty="0">
                <a:solidFill>
                  <a:srgbClr val="333333"/>
                </a:solidFill>
              </a:rPr>
              <a:t>(</a:t>
            </a:r>
            <a:r>
              <a:rPr spc="-10" dirty="0">
                <a:hlinkClick r:id="rId5"/>
              </a:rPr>
              <a:t>Documentation</a:t>
            </a:r>
            <a:r>
              <a:rPr u="none" spc="-10" dirty="0">
                <a:solidFill>
                  <a:srgbClr val="333333"/>
                </a:solidFill>
              </a:rPr>
              <a:t>) </a:t>
            </a:r>
            <a:r>
              <a:rPr u="none" spc="300" dirty="0">
                <a:latin typeface="Tahoma"/>
                <a:cs typeface="Tahoma"/>
              </a:rPr>
              <a:t>jsonpath=...</a:t>
            </a:r>
            <a:r>
              <a:rPr u="none" spc="-85" dirty="0">
                <a:latin typeface="Tahoma"/>
                <a:cs typeface="Tahoma"/>
              </a:rPr>
              <a:t> </a:t>
            </a:r>
            <a:r>
              <a:rPr u="none" spc="85" dirty="0">
                <a:solidFill>
                  <a:srgbClr val="333333"/>
                </a:solidFill>
              </a:rPr>
              <a:t>or</a:t>
            </a:r>
            <a:r>
              <a:rPr u="none" spc="-55" dirty="0">
                <a:solidFill>
                  <a:srgbClr val="333333"/>
                </a:solidFill>
              </a:rPr>
              <a:t> </a:t>
            </a:r>
            <a:r>
              <a:rPr u="none" spc="425" dirty="0">
                <a:latin typeface="Tahoma"/>
                <a:cs typeface="Tahoma"/>
              </a:rPr>
              <a:t>jsonpath-</a:t>
            </a:r>
            <a:r>
              <a:rPr u="none" spc="335" dirty="0">
                <a:latin typeface="Tahoma"/>
                <a:cs typeface="Tahoma"/>
              </a:rPr>
              <a:t>file=...</a:t>
            </a:r>
            <a:r>
              <a:rPr u="none" spc="-80" dirty="0">
                <a:latin typeface="Tahoma"/>
                <a:cs typeface="Tahoma"/>
              </a:rPr>
              <a:t> </a:t>
            </a:r>
            <a:r>
              <a:rPr u="none" spc="-10" dirty="0">
                <a:solidFill>
                  <a:srgbClr val="333333"/>
                </a:solidFill>
              </a:rPr>
              <a:t>(</a:t>
            </a:r>
            <a:r>
              <a:rPr spc="-10" dirty="0">
                <a:hlinkClick r:id="rId6"/>
              </a:rPr>
              <a:t>Documentation</a:t>
            </a:r>
            <a:r>
              <a:rPr u="none" spc="-10" dirty="0">
                <a:solidFill>
                  <a:srgbClr val="333333"/>
                </a:solidFill>
              </a:rPr>
              <a:t>)</a:t>
            </a:r>
          </a:p>
          <a:p>
            <a:pPr>
              <a:lnSpc>
                <a:spcPct val="100000"/>
              </a:lnSpc>
              <a:spcBef>
                <a:spcPts val="434"/>
              </a:spcBef>
            </a:pPr>
            <a:endParaRPr u="none" spc="-10" dirty="0">
              <a:solidFill>
                <a:srgbClr val="333333"/>
              </a:solidFill>
            </a:endParaRPr>
          </a:p>
          <a:p>
            <a:pPr marL="142240" marR="2832100" indent="252095">
              <a:lnSpc>
                <a:spcPts val="1880"/>
              </a:lnSpc>
              <a:tabLst>
                <a:tab pos="2160905" algn="l"/>
              </a:tabLst>
            </a:pPr>
            <a:r>
              <a:rPr sz="1650" u="none" spc="245" dirty="0">
                <a:solidFill>
                  <a:srgbClr val="000000"/>
                </a:solidFill>
                <a:latin typeface="Tahoma"/>
                <a:cs typeface="Tahoma"/>
              </a:rPr>
              <a:t>kubectl</a:t>
            </a:r>
            <a:r>
              <a:rPr sz="1650" u="none" spc="484" dirty="0">
                <a:solidFill>
                  <a:srgbClr val="000000"/>
                </a:solidFill>
                <a:latin typeface="Tahoma"/>
                <a:cs typeface="Tahoma"/>
              </a:rPr>
              <a:t> </a:t>
            </a:r>
            <a:r>
              <a:rPr sz="1650" u="none" spc="215" dirty="0">
                <a:solidFill>
                  <a:srgbClr val="000000"/>
                </a:solidFill>
                <a:latin typeface="Tahoma"/>
                <a:cs typeface="Tahoma"/>
              </a:rPr>
              <a:t>get</a:t>
            </a:r>
            <a:r>
              <a:rPr sz="1650" u="none" spc="484" dirty="0">
                <a:solidFill>
                  <a:srgbClr val="000000"/>
                </a:solidFill>
                <a:latin typeface="Tahoma"/>
                <a:cs typeface="Tahoma"/>
              </a:rPr>
              <a:t> </a:t>
            </a:r>
            <a:r>
              <a:rPr sz="1650" u="none" spc="120" dirty="0">
                <a:solidFill>
                  <a:srgbClr val="000000"/>
                </a:solidFill>
                <a:latin typeface="Tahoma"/>
                <a:cs typeface="Tahoma"/>
              </a:rPr>
              <a:t>pods</a:t>
            </a:r>
            <a:r>
              <a:rPr sz="1650" u="none" spc="490" dirty="0">
                <a:solidFill>
                  <a:srgbClr val="000000"/>
                </a:solidFill>
                <a:latin typeface="Tahoma"/>
                <a:cs typeface="Tahoma"/>
              </a:rPr>
              <a:t> </a:t>
            </a:r>
            <a:r>
              <a:rPr sz="1650" u="none" spc="190" dirty="0">
                <a:solidFill>
                  <a:srgbClr val="ED9900"/>
                </a:solidFill>
                <a:latin typeface="Tahoma"/>
                <a:cs typeface="Tahoma"/>
              </a:rPr>
              <a:t>-</a:t>
            </a:r>
            <a:r>
              <a:rPr sz="1650" u="none" spc="114" dirty="0">
                <a:solidFill>
                  <a:srgbClr val="ED9900"/>
                </a:solidFill>
                <a:latin typeface="Tahoma"/>
                <a:cs typeface="Tahoma"/>
              </a:rPr>
              <a:t>o</a:t>
            </a:r>
            <a:r>
              <a:rPr sz="1650" u="none" spc="114" dirty="0">
                <a:solidFill>
                  <a:srgbClr val="996E3A"/>
                </a:solidFill>
                <a:latin typeface="Tahoma"/>
                <a:cs typeface="Tahoma"/>
              </a:rPr>
              <a:t>=</a:t>
            </a:r>
            <a:r>
              <a:rPr sz="1650" u="none" spc="114" dirty="0">
                <a:solidFill>
                  <a:srgbClr val="000000"/>
                </a:solidFill>
                <a:latin typeface="Tahoma"/>
                <a:cs typeface="Tahoma"/>
              </a:rPr>
              <a:t>custom-</a:t>
            </a:r>
            <a:r>
              <a:rPr sz="1650" u="none" spc="155" dirty="0">
                <a:solidFill>
                  <a:srgbClr val="000000"/>
                </a:solidFill>
                <a:latin typeface="Tahoma"/>
                <a:cs typeface="Tahoma"/>
              </a:rPr>
              <a:t>columns</a:t>
            </a:r>
            <a:r>
              <a:rPr sz="1650" u="none" spc="155" dirty="0">
                <a:solidFill>
                  <a:srgbClr val="996E3A"/>
                </a:solidFill>
                <a:latin typeface="Tahoma"/>
                <a:cs typeface="Tahoma"/>
              </a:rPr>
              <a:t>=</a:t>
            </a:r>
            <a:r>
              <a:rPr sz="1650" u="none" spc="155" dirty="0">
                <a:solidFill>
                  <a:srgbClr val="000000"/>
                </a:solidFill>
                <a:latin typeface="Tahoma"/>
                <a:cs typeface="Tahoma"/>
              </a:rPr>
              <a:t>NAME:.metadata.name,IP:.status.podIP </a:t>
            </a:r>
            <a:r>
              <a:rPr sz="1650" u="none" spc="-20" dirty="0">
                <a:solidFill>
                  <a:srgbClr val="000000"/>
                </a:solidFill>
                <a:latin typeface="Tahoma"/>
                <a:cs typeface="Tahoma"/>
              </a:rPr>
              <a:t>NAME</a:t>
            </a:r>
            <a:r>
              <a:rPr sz="1650" u="none" dirty="0">
                <a:solidFill>
                  <a:srgbClr val="000000"/>
                </a:solidFill>
                <a:latin typeface="Tahoma"/>
                <a:cs typeface="Tahoma"/>
              </a:rPr>
              <a:t>	</a:t>
            </a:r>
            <a:r>
              <a:rPr sz="1650" u="none" spc="200" dirty="0">
                <a:solidFill>
                  <a:srgbClr val="000000"/>
                </a:solidFill>
                <a:latin typeface="Tahoma"/>
                <a:cs typeface="Tahoma"/>
              </a:rPr>
              <a:t>IP</a:t>
            </a:r>
            <a:endParaRPr sz="1650">
              <a:latin typeface="Tahoma"/>
              <a:cs typeface="Tahoma"/>
            </a:endParaRPr>
          </a:p>
          <a:p>
            <a:pPr marL="142240">
              <a:lnSpc>
                <a:spcPts val="1825"/>
              </a:lnSpc>
              <a:tabLst>
                <a:tab pos="2160905" algn="l"/>
              </a:tabLst>
            </a:pPr>
            <a:r>
              <a:rPr sz="1650" u="none" spc="-10" dirty="0">
                <a:solidFill>
                  <a:srgbClr val="000000"/>
                </a:solidFill>
                <a:latin typeface="Tahoma"/>
                <a:cs typeface="Tahoma"/>
              </a:rPr>
              <a:t>whoami</a:t>
            </a:r>
            <a:r>
              <a:rPr sz="1650" u="none" dirty="0">
                <a:solidFill>
                  <a:srgbClr val="000000"/>
                </a:solidFill>
                <a:latin typeface="Tahoma"/>
                <a:cs typeface="Tahoma"/>
              </a:rPr>
              <a:t>	</a:t>
            </a:r>
            <a:r>
              <a:rPr sz="1650" u="none" spc="165" dirty="0">
                <a:solidFill>
                  <a:srgbClr val="000000"/>
                </a:solidFill>
                <a:latin typeface="Tahoma"/>
                <a:cs typeface="Tahoma"/>
              </a:rPr>
              <a:t>10.244.120.68</a:t>
            </a:r>
            <a:endParaRPr sz="165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a:t>LOGISTICS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45564"/>
            <a:ext cx="2152015" cy="934295"/>
          </a:xfrm>
          <a:prstGeom prst="rect">
            <a:avLst/>
          </a:prstGeom>
        </p:spPr>
        <p:txBody>
          <a:bodyPr vert="horz" wrap="square" lIns="0" tIns="12700" rIns="0" bIns="0" rtlCol="0">
            <a:spAutoFit/>
          </a:bodyPr>
          <a:lstStyle/>
          <a:p>
            <a:pPr marL="12700" marR="1000125">
              <a:lnSpc>
                <a:spcPct val="151800"/>
              </a:lnSpc>
              <a:spcBef>
                <a:spcPts val="100"/>
              </a:spcBef>
            </a:pPr>
            <a:r>
              <a:rPr sz="2100" spc="40" dirty="0">
                <a:solidFill>
                  <a:srgbClr val="333333"/>
                </a:solidFill>
                <a:latin typeface="Trebuchet MS"/>
                <a:cs typeface="Trebuchet MS"/>
              </a:rPr>
              <a:t>Schedule </a:t>
            </a:r>
            <a:r>
              <a:rPr sz="2100" spc="65" dirty="0">
                <a:solidFill>
                  <a:srgbClr val="333333"/>
                </a:solidFill>
                <a:latin typeface="Trebuchet MS"/>
                <a:cs typeface="Trebuchet MS"/>
              </a:rPr>
              <a:t>Lunch</a:t>
            </a:r>
            <a:endParaRPr sz="2100" dirty="0">
              <a:latin typeface="Trebuchet MS"/>
              <a:cs typeface="Trebuchet MS"/>
            </a:endParaRPr>
          </a:p>
        </p:txBody>
      </p:sp>
      <p:pic>
        <p:nvPicPr>
          <p:cNvPr id="5" name="object 5"/>
          <p:cNvPicPr/>
          <p:nvPr/>
        </p:nvPicPr>
        <p:blipFill>
          <a:blip r:embed="rId2" cstate="print"/>
          <a:stretch>
            <a:fillRect/>
          </a:stretch>
        </p:blipFill>
        <p:spPr>
          <a:xfrm>
            <a:off x="933449" y="2133599"/>
            <a:ext cx="95250" cy="9524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4733925"/>
            <a:chOff x="809624" y="2105024"/>
            <a:chExt cx="12211050" cy="4733925"/>
          </a:xfrm>
        </p:grpSpPr>
        <p:sp>
          <p:nvSpPr>
            <p:cNvPr id="4" name="object 4"/>
            <p:cNvSpPr/>
            <p:nvPr/>
          </p:nvSpPr>
          <p:spPr>
            <a:xfrm>
              <a:off x="809612" y="2105024"/>
              <a:ext cx="12211050" cy="4733925"/>
            </a:xfrm>
            <a:custGeom>
              <a:avLst/>
              <a:gdLst/>
              <a:ahLst/>
              <a:cxnLst/>
              <a:rect l="l" t="t" r="r" b="b"/>
              <a:pathLst>
                <a:path w="12211050" h="4733925">
                  <a:moveTo>
                    <a:pt x="12211050" y="0"/>
                  </a:moveTo>
                  <a:lnTo>
                    <a:pt x="12201525" y="0"/>
                  </a:lnTo>
                  <a:lnTo>
                    <a:pt x="12201525" y="4724400"/>
                  </a:lnTo>
                  <a:lnTo>
                    <a:pt x="0" y="4724400"/>
                  </a:lnTo>
                  <a:lnTo>
                    <a:pt x="0" y="4733925"/>
                  </a:lnTo>
                  <a:lnTo>
                    <a:pt x="12201525" y="4733925"/>
                  </a:lnTo>
                  <a:lnTo>
                    <a:pt x="12211050" y="4733925"/>
                  </a:lnTo>
                  <a:lnTo>
                    <a:pt x="12211050" y="472440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4733925"/>
            </a:xfrm>
            <a:custGeom>
              <a:avLst/>
              <a:gdLst/>
              <a:ahLst/>
              <a:cxnLst/>
              <a:rect l="l" t="t" r="r" b="b"/>
              <a:pathLst>
                <a:path w="9525" h="4733925">
                  <a:moveTo>
                    <a:pt x="0" y="4733924"/>
                  </a:moveTo>
                  <a:lnTo>
                    <a:pt x="0" y="0"/>
                  </a:lnTo>
                  <a:lnTo>
                    <a:pt x="9524" y="9524"/>
                  </a:lnTo>
                  <a:lnTo>
                    <a:pt x="9524" y="4724399"/>
                  </a:lnTo>
                  <a:lnTo>
                    <a:pt x="0" y="473392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323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VIEW</a:t>
            </a:r>
            <a:r>
              <a:rPr spc="-120" dirty="0"/>
              <a:t> </a:t>
            </a:r>
            <a:r>
              <a:rPr spc="-35" dirty="0"/>
              <a:t>ALL</a:t>
            </a:r>
            <a:r>
              <a:rPr spc="-120" dirty="0"/>
              <a:t> </a:t>
            </a:r>
            <a:r>
              <a:rPr dirty="0"/>
              <a:t>POD'S</a:t>
            </a:r>
            <a:r>
              <a:rPr spc="-120" dirty="0"/>
              <a:t> </a:t>
            </a:r>
            <a:r>
              <a:rPr spc="-70" dirty="0"/>
              <a:t>DETAILS</a:t>
            </a:r>
          </a:p>
        </p:txBody>
      </p:sp>
      <p:sp>
        <p:nvSpPr>
          <p:cNvPr id="8" name="object 8"/>
          <p:cNvSpPr txBox="1"/>
          <p:nvPr/>
        </p:nvSpPr>
        <p:spPr>
          <a:xfrm>
            <a:off x="796924" y="1511300"/>
            <a:ext cx="8644890" cy="943610"/>
          </a:xfrm>
          <a:prstGeom prst="rect">
            <a:avLst/>
          </a:prstGeom>
        </p:spPr>
        <p:txBody>
          <a:bodyPr vert="horz" wrap="square" lIns="0" tIns="12700" rIns="0" bIns="0" rtlCol="0">
            <a:spAutoFit/>
          </a:bodyPr>
          <a:lstStyle/>
          <a:p>
            <a:pPr marL="12700">
              <a:lnSpc>
                <a:spcPct val="100000"/>
              </a:lnSpc>
              <a:spcBef>
                <a:spcPts val="100"/>
              </a:spcBef>
              <a:tabLst>
                <a:tab pos="1296670" algn="l"/>
                <a:tab pos="2741930" algn="l"/>
                <a:tab pos="3383915" algn="l"/>
              </a:tabLst>
            </a:pPr>
            <a:r>
              <a:rPr sz="2100" spc="300" dirty="0">
                <a:solidFill>
                  <a:srgbClr val="ED2137"/>
                </a:solidFill>
                <a:latin typeface="Tahoma"/>
                <a:cs typeface="Tahoma"/>
              </a:rPr>
              <a:t>kubectl</a:t>
            </a:r>
            <a:r>
              <a:rPr sz="2100" dirty="0">
                <a:solidFill>
                  <a:srgbClr val="ED2137"/>
                </a:solidFill>
                <a:latin typeface="Tahoma"/>
                <a:cs typeface="Tahoma"/>
              </a:rPr>
              <a:t>	</a:t>
            </a:r>
            <a:r>
              <a:rPr sz="2100" spc="285" dirty="0">
                <a:solidFill>
                  <a:srgbClr val="ED2137"/>
                </a:solidFill>
                <a:latin typeface="Tahoma"/>
                <a:cs typeface="Tahoma"/>
              </a:rPr>
              <a:t>describe</a:t>
            </a:r>
            <a:r>
              <a:rPr sz="2100" dirty="0">
                <a:solidFill>
                  <a:srgbClr val="ED2137"/>
                </a:solidFill>
                <a:latin typeface="Tahoma"/>
                <a:cs typeface="Tahoma"/>
              </a:rPr>
              <a:t>	</a:t>
            </a:r>
            <a:r>
              <a:rPr sz="2100" spc="75" dirty="0">
                <a:solidFill>
                  <a:srgbClr val="ED2137"/>
                </a:solidFill>
                <a:latin typeface="Tahoma"/>
                <a:cs typeface="Tahoma"/>
              </a:rPr>
              <a:t>pod</a:t>
            </a:r>
            <a:r>
              <a:rPr sz="2100" dirty="0">
                <a:solidFill>
                  <a:srgbClr val="ED2137"/>
                </a:solidFill>
                <a:latin typeface="Tahoma"/>
                <a:cs typeface="Tahoma"/>
              </a:rPr>
              <a:t>	&lt;pod-name&gt;</a:t>
            </a:r>
            <a:r>
              <a:rPr sz="2100" spc="-60" dirty="0">
                <a:solidFill>
                  <a:srgbClr val="ED2137"/>
                </a:solidFill>
                <a:latin typeface="Tahoma"/>
                <a:cs typeface="Tahoma"/>
              </a:rPr>
              <a:t> </a:t>
            </a:r>
            <a:r>
              <a:rPr sz="2100" spc="120" dirty="0">
                <a:solidFill>
                  <a:srgbClr val="333333"/>
                </a:solidFill>
                <a:latin typeface="Trebuchet MS"/>
                <a:cs typeface="Trebuchet MS"/>
              </a:rPr>
              <a:t>shows</a:t>
            </a:r>
            <a:r>
              <a:rPr sz="2100" spc="-35" dirty="0">
                <a:solidFill>
                  <a:srgbClr val="333333"/>
                </a:solidFill>
                <a:latin typeface="Trebuchet MS"/>
                <a:cs typeface="Trebuchet MS"/>
              </a:rPr>
              <a:t> </a:t>
            </a:r>
            <a:r>
              <a:rPr sz="2100" dirty="0">
                <a:solidFill>
                  <a:srgbClr val="333333"/>
                </a:solidFill>
                <a:latin typeface="Trebuchet MS"/>
                <a:cs typeface="Trebuchet MS"/>
              </a:rPr>
              <a:t>detailed</a:t>
            </a:r>
            <a:r>
              <a:rPr sz="2100" spc="-35" dirty="0">
                <a:solidFill>
                  <a:srgbClr val="333333"/>
                </a:solidFill>
                <a:latin typeface="Trebuchet MS"/>
                <a:cs typeface="Trebuchet MS"/>
              </a:rPr>
              <a:t> </a:t>
            </a:r>
            <a:r>
              <a:rPr sz="2100" dirty="0">
                <a:solidFill>
                  <a:srgbClr val="333333"/>
                </a:solidFill>
                <a:latin typeface="Trebuchet MS"/>
                <a:cs typeface="Trebuchet MS"/>
              </a:rPr>
              <a:t>info</a:t>
            </a:r>
            <a:r>
              <a:rPr sz="2100" spc="-35" dirty="0">
                <a:solidFill>
                  <a:srgbClr val="333333"/>
                </a:solidFill>
                <a:latin typeface="Trebuchet MS"/>
                <a:cs typeface="Trebuchet MS"/>
              </a:rPr>
              <a:t> </a:t>
            </a:r>
            <a:r>
              <a:rPr sz="2100" spc="135" dirty="0">
                <a:solidFill>
                  <a:srgbClr val="333333"/>
                </a:solidFill>
                <a:latin typeface="Trebuchet MS"/>
                <a:cs typeface="Trebuchet MS"/>
              </a:rPr>
              <a:t>on</a:t>
            </a:r>
            <a:r>
              <a:rPr sz="2100" spc="-35" dirty="0">
                <a:solidFill>
                  <a:srgbClr val="333333"/>
                </a:solidFill>
                <a:latin typeface="Trebuchet MS"/>
                <a:cs typeface="Trebuchet MS"/>
              </a:rPr>
              <a:t> </a:t>
            </a:r>
            <a:r>
              <a:rPr sz="2100" spc="65" dirty="0">
                <a:solidFill>
                  <a:srgbClr val="333333"/>
                </a:solidFill>
                <a:latin typeface="Trebuchet MS"/>
                <a:cs typeface="Trebuchet MS"/>
              </a:rPr>
              <a:t>a</a:t>
            </a:r>
            <a:r>
              <a:rPr sz="2100" spc="-40" dirty="0">
                <a:solidFill>
                  <a:srgbClr val="333333"/>
                </a:solidFill>
                <a:latin typeface="Trebuchet MS"/>
                <a:cs typeface="Trebuchet MS"/>
              </a:rPr>
              <a:t> </a:t>
            </a:r>
            <a:r>
              <a:rPr sz="2100" spc="75" dirty="0">
                <a:solidFill>
                  <a:srgbClr val="ED2137"/>
                </a:solidFill>
                <a:latin typeface="Trebuchet MS"/>
                <a:cs typeface="Trebuchet MS"/>
              </a:rPr>
              <a:t>Pod</a:t>
            </a:r>
            <a:endParaRPr sz="2100">
              <a:latin typeface="Trebuchet MS"/>
              <a:cs typeface="Trebuchet MS"/>
            </a:endParaRPr>
          </a:p>
          <a:p>
            <a:pPr>
              <a:lnSpc>
                <a:spcPct val="100000"/>
              </a:lnSpc>
              <a:spcBef>
                <a:spcPts val="290"/>
              </a:spcBef>
            </a:pPr>
            <a:endParaRPr sz="2100">
              <a:latin typeface="Trebuchet MS"/>
              <a:cs typeface="Trebuchet MS"/>
            </a:endParaRPr>
          </a:p>
          <a:p>
            <a:pPr marL="417195">
              <a:lnSpc>
                <a:spcPct val="100000"/>
              </a:lnSpc>
            </a:pPr>
            <a:r>
              <a:rPr sz="1650" spc="245" dirty="0">
                <a:latin typeface="Tahoma"/>
                <a:cs typeface="Tahoma"/>
              </a:rPr>
              <a:t>kubectl</a:t>
            </a:r>
            <a:r>
              <a:rPr sz="1650" spc="480" dirty="0">
                <a:latin typeface="Tahoma"/>
                <a:cs typeface="Tahoma"/>
              </a:rPr>
              <a:t> </a:t>
            </a:r>
            <a:r>
              <a:rPr sz="1650" spc="229" dirty="0">
                <a:latin typeface="Tahoma"/>
                <a:cs typeface="Tahoma"/>
              </a:rPr>
              <a:t>describe</a:t>
            </a:r>
            <a:r>
              <a:rPr sz="1650" spc="484" dirty="0">
                <a:latin typeface="Tahoma"/>
                <a:cs typeface="Tahoma"/>
              </a:rPr>
              <a:t> </a:t>
            </a:r>
            <a:r>
              <a:rPr sz="1650" spc="80" dirty="0">
                <a:latin typeface="Tahoma"/>
                <a:cs typeface="Tahoma"/>
              </a:rPr>
              <a:t>pod</a:t>
            </a:r>
            <a:r>
              <a:rPr sz="1650" spc="480" dirty="0">
                <a:latin typeface="Tahoma"/>
                <a:cs typeface="Tahoma"/>
              </a:rPr>
              <a:t> </a:t>
            </a:r>
            <a:r>
              <a:rPr sz="1650" spc="-10" dirty="0">
                <a:solidFill>
                  <a:srgbClr val="DD4A67"/>
                </a:solidFill>
                <a:latin typeface="Tahoma"/>
                <a:cs typeface="Tahoma"/>
              </a:rPr>
              <a:t>whoami</a:t>
            </a:r>
            <a:endParaRPr sz="1650">
              <a:latin typeface="Tahoma"/>
              <a:cs typeface="Tahoma"/>
            </a:endParaRPr>
          </a:p>
        </p:txBody>
      </p:sp>
      <p:sp>
        <p:nvSpPr>
          <p:cNvPr id="9" name="object 9"/>
          <p:cNvSpPr txBox="1"/>
          <p:nvPr/>
        </p:nvSpPr>
        <p:spPr>
          <a:xfrm>
            <a:off x="949325" y="2416175"/>
            <a:ext cx="656590" cy="276860"/>
          </a:xfrm>
          <a:prstGeom prst="rect">
            <a:avLst/>
          </a:prstGeom>
        </p:spPr>
        <p:txBody>
          <a:bodyPr vert="horz" wrap="square" lIns="0" tIns="12700" rIns="0" bIns="0" rtlCol="0">
            <a:spAutoFit/>
          </a:bodyPr>
          <a:lstStyle/>
          <a:p>
            <a:pPr marL="12700">
              <a:lnSpc>
                <a:spcPct val="100000"/>
              </a:lnSpc>
              <a:spcBef>
                <a:spcPts val="100"/>
              </a:spcBef>
            </a:pPr>
            <a:r>
              <a:rPr sz="1650" spc="-10" dirty="0">
                <a:latin typeface="Tahoma"/>
                <a:cs typeface="Tahoma"/>
              </a:rPr>
              <a:t>Name:</a:t>
            </a:r>
            <a:endParaRPr sz="1650">
              <a:latin typeface="Tahoma"/>
              <a:cs typeface="Tahoma"/>
            </a:endParaRPr>
          </a:p>
        </p:txBody>
      </p:sp>
      <p:sp>
        <p:nvSpPr>
          <p:cNvPr id="10" name="object 10"/>
          <p:cNvSpPr txBox="1"/>
          <p:nvPr/>
        </p:nvSpPr>
        <p:spPr>
          <a:xfrm>
            <a:off x="2967880" y="2416175"/>
            <a:ext cx="3936365" cy="1705610"/>
          </a:xfrm>
          <a:prstGeom prst="rect">
            <a:avLst/>
          </a:prstGeom>
        </p:spPr>
        <p:txBody>
          <a:bodyPr vert="horz" wrap="square" lIns="0" tIns="31115" rIns="0" bIns="0" rtlCol="0">
            <a:spAutoFit/>
          </a:bodyPr>
          <a:lstStyle/>
          <a:p>
            <a:pPr marL="12700" marR="3032760">
              <a:lnSpc>
                <a:spcPts val="1880"/>
              </a:lnSpc>
              <a:spcBef>
                <a:spcPts val="245"/>
              </a:spcBef>
            </a:pPr>
            <a:r>
              <a:rPr sz="1650" spc="-10" dirty="0">
                <a:latin typeface="Tahoma"/>
                <a:cs typeface="Tahoma"/>
              </a:rPr>
              <a:t>whoami </a:t>
            </a:r>
            <a:r>
              <a:rPr sz="1650" spc="260" dirty="0">
                <a:latin typeface="Tahoma"/>
                <a:cs typeface="Tahoma"/>
              </a:rPr>
              <a:t>default</a:t>
            </a:r>
            <a:endParaRPr sz="1650">
              <a:latin typeface="Tahoma"/>
              <a:cs typeface="Tahoma"/>
            </a:endParaRPr>
          </a:p>
          <a:p>
            <a:pPr marL="12700">
              <a:lnSpc>
                <a:spcPts val="1770"/>
              </a:lnSpc>
            </a:pPr>
            <a:r>
              <a:rPr sz="1650" spc="180" dirty="0">
                <a:latin typeface="Tahoma"/>
                <a:cs typeface="Tahoma"/>
              </a:rPr>
              <a:t>minikube/172.31.34.5</a:t>
            </a:r>
            <a:endParaRPr sz="1650">
              <a:latin typeface="Tahoma"/>
              <a:cs typeface="Tahoma"/>
            </a:endParaRPr>
          </a:p>
          <a:p>
            <a:pPr marL="12700">
              <a:lnSpc>
                <a:spcPts val="1875"/>
              </a:lnSpc>
            </a:pPr>
            <a:r>
              <a:rPr sz="1650" spc="170" dirty="0">
                <a:latin typeface="Tahoma"/>
                <a:cs typeface="Tahoma"/>
              </a:rPr>
              <a:t>Sun,</a:t>
            </a:r>
            <a:r>
              <a:rPr sz="1650" spc="475" dirty="0">
                <a:latin typeface="Tahoma"/>
                <a:cs typeface="Tahoma"/>
              </a:rPr>
              <a:t> </a:t>
            </a:r>
            <a:r>
              <a:rPr sz="1650" spc="90" dirty="0">
                <a:latin typeface="Tahoma"/>
                <a:cs typeface="Tahoma"/>
              </a:rPr>
              <a:t>08</a:t>
            </a:r>
            <a:r>
              <a:rPr sz="1650" spc="480" dirty="0">
                <a:latin typeface="Tahoma"/>
                <a:cs typeface="Tahoma"/>
              </a:rPr>
              <a:t> </a:t>
            </a:r>
            <a:r>
              <a:rPr sz="1650" spc="165" dirty="0">
                <a:latin typeface="Tahoma"/>
                <a:cs typeface="Tahoma"/>
              </a:rPr>
              <a:t>Oct</a:t>
            </a:r>
            <a:r>
              <a:rPr sz="1650" spc="480" dirty="0">
                <a:latin typeface="Tahoma"/>
                <a:cs typeface="Tahoma"/>
              </a:rPr>
              <a:t> </a:t>
            </a:r>
            <a:r>
              <a:rPr sz="1650" spc="90" dirty="0">
                <a:latin typeface="Tahoma"/>
                <a:cs typeface="Tahoma"/>
              </a:rPr>
              <a:t>2023</a:t>
            </a:r>
            <a:r>
              <a:rPr sz="1650" spc="475" dirty="0">
                <a:latin typeface="Tahoma"/>
                <a:cs typeface="Tahoma"/>
              </a:rPr>
              <a:t> </a:t>
            </a:r>
            <a:r>
              <a:rPr sz="1650" spc="160" dirty="0">
                <a:latin typeface="Tahoma"/>
                <a:cs typeface="Tahoma"/>
              </a:rPr>
              <a:t>19:02:51</a:t>
            </a:r>
            <a:r>
              <a:rPr sz="1650" spc="480" dirty="0">
                <a:latin typeface="Tahoma"/>
                <a:cs typeface="Tahoma"/>
              </a:rPr>
              <a:t> </a:t>
            </a:r>
            <a:r>
              <a:rPr sz="1650" spc="-10" dirty="0">
                <a:latin typeface="Tahoma"/>
                <a:cs typeface="Tahoma"/>
              </a:rPr>
              <a:t>+0200</a:t>
            </a:r>
            <a:endParaRPr sz="1650">
              <a:latin typeface="Tahoma"/>
              <a:cs typeface="Tahoma"/>
            </a:endParaRPr>
          </a:p>
          <a:p>
            <a:pPr marL="12700" marR="2275840">
              <a:lnSpc>
                <a:spcPts val="1880"/>
              </a:lnSpc>
              <a:spcBef>
                <a:spcPts val="95"/>
              </a:spcBef>
            </a:pPr>
            <a:r>
              <a:rPr sz="1650" spc="45" dirty="0">
                <a:latin typeface="Tahoma"/>
                <a:cs typeface="Tahoma"/>
              </a:rPr>
              <a:t>run=whoami </a:t>
            </a:r>
            <a:r>
              <a:rPr sz="1650" spc="114" dirty="0">
                <a:latin typeface="Tahoma"/>
                <a:cs typeface="Tahoma"/>
              </a:rPr>
              <a:t>Running </a:t>
            </a:r>
            <a:r>
              <a:rPr sz="1650" spc="165" dirty="0">
                <a:latin typeface="Tahoma"/>
                <a:cs typeface="Tahoma"/>
              </a:rPr>
              <a:t>10.244.120.68</a:t>
            </a:r>
            <a:endParaRPr sz="1650">
              <a:latin typeface="Tahoma"/>
              <a:cs typeface="Tahoma"/>
            </a:endParaRPr>
          </a:p>
        </p:txBody>
      </p:sp>
      <p:sp>
        <p:nvSpPr>
          <p:cNvPr id="11" name="object 11"/>
          <p:cNvSpPr txBox="1"/>
          <p:nvPr/>
        </p:nvSpPr>
        <p:spPr>
          <a:xfrm>
            <a:off x="949325" y="2654300"/>
            <a:ext cx="1413510" cy="2181860"/>
          </a:xfrm>
          <a:prstGeom prst="rect">
            <a:avLst/>
          </a:prstGeom>
        </p:spPr>
        <p:txBody>
          <a:bodyPr vert="horz" wrap="square" lIns="0" tIns="31115" rIns="0" bIns="0" rtlCol="0">
            <a:spAutoFit/>
          </a:bodyPr>
          <a:lstStyle/>
          <a:p>
            <a:pPr marL="12700" marR="130810">
              <a:lnSpc>
                <a:spcPts val="1880"/>
              </a:lnSpc>
              <a:spcBef>
                <a:spcPts val="245"/>
              </a:spcBef>
            </a:pPr>
            <a:r>
              <a:rPr sz="1650" spc="85" dirty="0">
                <a:latin typeface="Tahoma"/>
                <a:cs typeface="Tahoma"/>
              </a:rPr>
              <a:t>Namespace: </a:t>
            </a:r>
            <a:r>
              <a:rPr sz="1650" spc="100" dirty="0">
                <a:latin typeface="Tahoma"/>
                <a:cs typeface="Tahoma"/>
              </a:rPr>
              <a:t>Node:</a:t>
            </a:r>
            <a:endParaRPr sz="1650">
              <a:latin typeface="Tahoma"/>
              <a:cs typeface="Tahoma"/>
            </a:endParaRPr>
          </a:p>
          <a:p>
            <a:pPr marL="12700">
              <a:lnSpc>
                <a:spcPts val="1770"/>
              </a:lnSpc>
            </a:pPr>
            <a:r>
              <a:rPr sz="1650" spc="290" dirty="0">
                <a:latin typeface="Tahoma"/>
                <a:cs typeface="Tahoma"/>
              </a:rPr>
              <a:t>Start</a:t>
            </a:r>
            <a:r>
              <a:rPr sz="1650" spc="480" dirty="0">
                <a:latin typeface="Tahoma"/>
                <a:cs typeface="Tahoma"/>
              </a:rPr>
              <a:t> </a:t>
            </a:r>
            <a:r>
              <a:rPr sz="1650" spc="140" dirty="0">
                <a:latin typeface="Tahoma"/>
                <a:cs typeface="Tahoma"/>
              </a:rPr>
              <a:t>Time:</a:t>
            </a:r>
            <a:endParaRPr sz="1650">
              <a:latin typeface="Tahoma"/>
              <a:cs typeface="Tahoma"/>
            </a:endParaRPr>
          </a:p>
          <a:p>
            <a:pPr marL="12700" marR="509270" algn="just">
              <a:lnSpc>
                <a:spcPts val="1880"/>
              </a:lnSpc>
              <a:spcBef>
                <a:spcPts val="95"/>
              </a:spcBef>
            </a:pPr>
            <a:r>
              <a:rPr sz="1650" spc="240" dirty="0">
                <a:latin typeface="Tahoma"/>
                <a:cs typeface="Tahoma"/>
              </a:rPr>
              <a:t>Labels: </a:t>
            </a:r>
            <a:r>
              <a:rPr sz="1650" spc="245" dirty="0">
                <a:latin typeface="Tahoma"/>
                <a:cs typeface="Tahoma"/>
              </a:rPr>
              <a:t>Status: </a:t>
            </a:r>
            <a:r>
              <a:rPr sz="1650" spc="260" dirty="0">
                <a:latin typeface="Tahoma"/>
                <a:cs typeface="Tahoma"/>
              </a:rPr>
              <a:t>IP:</a:t>
            </a:r>
            <a:endParaRPr sz="1650">
              <a:latin typeface="Tahoma"/>
              <a:cs typeface="Tahoma"/>
            </a:endParaRPr>
          </a:p>
          <a:p>
            <a:pPr marL="12700">
              <a:lnSpc>
                <a:spcPts val="1764"/>
              </a:lnSpc>
            </a:pPr>
            <a:r>
              <a:rPr sz="1650" spc="465" dirty="0">
                <a:latin typeface="Tahoma"/>
                <a:cs typeface="Tahoma"/>
              </a:rPr>
              <a:t>...</a:t>
            </a:r>
            <a:endParaRPr sz="1650">
              <a:latin typeface="Tahoma"/>
              <a:cs typeface="Tahoma"/>
            </a:endParaRPr>
          </a:p>
          <a:p>
            <a:pPr marL="264795" marR="509270" indent="-252729">
              <a:lnSpc>
                <a:spcPts val="1880"/>
              </a:lnSpc>
              <a:spcBef>
                <a:spcPts val="90"/>
              </a:spcBef>
            </a:pPr>
            <a:r>
              <a:rPr sz="1650" spc="204" dirty="0">
                <a:latin typeface="Tahoma"/>
                <a:cs typeface="Tahoma"/>
              </a:rPr>
              <a:t>Events: </a:t>
            </a:r>
            <a:r>
              <a:rPr sz="1650" spc="75" dirty="0">
                <a:latin typeface="Tahoma"/>
                <a:cs typeface="Tahoma"/>
              </a:rPr>
              <a:t>Type</a:t>
            </a:r>
            <a:endParaRPr sz="1650">
              <a:latin typeface="Tahoma"/>
              <a:cs typeface="Tahoma"/>
            </a:endParaRPr>
          </a:p>
        </p:txBody>
      </p:sp>
      <p:sp>
        <p:nvSpPr>
          <p:cNvPr id="12" name="object 12"/>
          <p:cNvSpPr txBox="1"/>
          <p:nvPr/>
        </p:nvSpPr>
        <p:spPr>
          <a:xfrm>
            <a:off x="2337175" y="4559300"/>
            <a:ext cx="782955" cy="276860"/>
          </a:xfrm>
          <a:prstGeom prst="rect">
            <a:avLst/>
          </a:prstGeom>
        </p:spPr>
        <p:txBody>
          <a:bodyPr vert="horz" wrap="square" lIns="0" tIns="12700" rIns="0" bIns="0" rtlCol="0">
            <a:spAutoFit/>
          </a:bodyPr>
          <a:lstStyle/>
          <a:p>
            <a:pPr marL="12700">
              <a:lnSpc>
                <a:spcPct val="100000"/>
              </a:lnSpc>
              <a:spcBef>
                <a:spcPts val="100"/>
              </a:spcBef>
            </a:pPr>
            <a:r>
              <a:rPr sz="1650" spc="95" dirty="0">
                <a:latin typeface="Tahoma"/>
                <a:cs typeface="Tahoma"/>
              </a:rPr>
              <a:t>Reason</a:t>
            </a:r>
            <a:endParaRPr sz="1650">
              <a:latin typeface="Tahoma"/>
              <a:cs typeface="Tahoma"/>
            </a:endParaRPr>
          </a:p>
        </p:txBody>
      </p:sp>
      <p:sp>
        <p:nvSpPr>
          <p:cNvPr id="13" name="object 13"/>
          <p:cNvSpPr txBox="1"/>
          <p:nvPr/>
        </p:nvSpPr>
        <p:spPr>
          <a:xfrm>
            <a:off x="3977251" y="4559300"/>
            <a:ext cx="404495" cy="276860"/>
          </a:xfrm>
          <a:prstGeom prst="rect">
            <a:avLst/>
          </a:prstGeom>
        </p:spPr>
        <p:txBody>
          <a:bodyPr vert="horz" wrap="square" lIns="0" tIns="12700" rIns="0" bIns="0" rtlCol="0">
            <a:spAutoFit/>
          </a:bodyPr>
          <a:lstStyle/>
          <a:p>
            <a:pPr marL="12700">
              <a:lnSpc>
                <a:spcPct val="100000"/>
              </a:lnSpc>
              <a:spcBef>
                <a:spcPts val="100"/>
              </a:spcBef>
            </a:pPr>
            <a:r>
              <a:rPr sz="1650" spc="35" dirty="0">
                <a:latin typeface="Tahoma"/>
                <a:cs typeface="Tahoma"/>
              </a:rPr>
              <a:t>Age</a:t>
            </a:r>
            <a:endParaRPr sz="1650">
              <a:latin typeface="Tahoma"/>
              <a:cs typeface="Tahoma"/>
            </a:endParaRPr>
          </a:p>
        </p:txBody>
      </p:sp>
      <p:sp>
        <p:nvSpPr>
          <p:cNvPr id="14" name="object 14"/>
          <p:cNvSpPr txBox="1"/>
          <p:nvPr/>
        </p:nvSpPr>
        <p:spPr>
          <a:xfrm>
            <a:off x="4860369" y="4559300"/>
            <a:ext cx="530225" cy="276860"/>
          </a:xfrm>
          <a:prstGeom prst="rect">
            <a:avLst/>
          </a:prstGeom>
        </p:spPr>
        <p:txBody>
          <a:bodyPr vert="horz" wrap="square" lIns="0" tIns="12700" rIns="0" bIns="0" rtlCol="0">
            <a:spAutoFit/>
          </a:bodyPr>
          <a:lstStyle/>
          <a:p>
            <a:pPr marL="12700">
              <a:lnSpc>
                <a:spcPct val="100000"/>
              </a:lnSpc>
              <a:spcBef>
                <a:spcPts val="100"/>
              </a:spcBef>
            </a:pPr>
            <a:r>
              <a:rPr sz="1650" spc="-20" dirty="0">
                <a:latin typeface="Tahoma"/>
                <a:cs typeface="Tahoma"/>
              </a:rPr>
              <a:t>From</a:t>
            </a:r>
            <a:endParaRPr sz="1650">
              <a:latin typeface="Tahoma"/>
              <a:cs typeface="Tahoma"/>
            </a:endParaRPr>
          </a:p>
        </p:txBody>
      </p:sp>
      <p:sp>
        <p:nvSpPr>
          <p:cNvPr id="15" name="object 15"/>
          <p:cNvSpPr txBox="1"/>
          <p:nvPr/>
        </p:nvSpPr>
        <p:spPr>
          <a:xfrm>
            <a:off x="7257405" y="4559300"/>
            <a:ext cx="908685" cy="276860"/>
          </a:xfrm>
          <a:prstGeom prst="rect">
            <a:avLst/>
          </a:prstGeom>
        </p:spPr>
        <p:txBody>
          <a:bodyPr vert="horz" wrap="square" lIns="0" tIns="12700" rIns="0" bIns="0" rtlCol="0">
            <a:spAutoFit/>
          </a:bodyPr>
          <a:lstStyle/>
          <a:p>
            <a:pPr marL="12700">
              <a:lnSpc>
                <a:spcPct val="100000"/>
              </a:lnSpc>
              <a:spcBef>
                <a:spcPts val="100"/>
              </a:spcBef>
            </a:pPr>
            <a:r>
              <a:rPr sz="1650" spc="85" dirty="0">
                <a:latin typeface="Tahoma"/>
                <a:cs typeface="Tahoma"/>
              </a:rPr>
              <a:t>Message</a:t>
            </a:r>
            <a:endParaRPr sz="1650">
              <a:latin typeface="Tahoma"/>
              <a:cs typeface="Tahoma"/>
            </a:endParaRPr>
          </a:p>
        </p:txBody>
      </p:sp>
      <p:grpSp>
        <p:nvGrpSpPr>
          <p:cNvPr id="16" name="object 16"/>
          <p:cNvGrpSpPr/>
          <p:nvPr/>
        </p:nvGrpSpPr>
        <p:grpSpPr>
          <a:xfrm>
            <a:off x="1214437" y="4945494"/>
            <a:ext cx="6939280" cy="17780"/>
            <a:chOff x="1214437" y="4945494"/>
            <a:chExt cx="6939280" cy="17780"/>
          </a:xfrm>
        </p:grpSpPr>
        <p:sp>
          <p:nvSpPr>
            <p:cNvPr id="17" name="object 17"/>
            <p:cNvSpPr/>
            <p:nvPr/>
          </p:nvSpPr>
          <p:spPr>
            <a:xfrm>
              <a:off x="1214437" y="4954190"/>
              <a:ext cx="504825" cy="0"/>
            </a:xfrm>
            <a:custGeom>
              <a:avLst/>
              <a:gdLst/>
              <a:ahLst/>
              <a:cxnLst/>
              <a:rect l="l" t="t" r="r" b="b"/>
              <a:pathLst>
                <a:path w="504825">
                  <a:moveTo>
                    <a:pt x="0" y="0"/>
                  </a:moveTo>
                  <a:lnTo>
                    <a:pt x="504638" y="0"/>
                  </a:lnTo>
                </a:path>
              </a:pathLst>
            </a:custGeom>
            <a:ln w="17392">
              <a:solidFill>
                <a:srgbClr val="000000"/>
              </a:solidFill>
              <a:prstDash val="dash"/>
            </a:ln>
          </p:spPr>
          <p:txBody>
            <a:bodyPr wrap="square" lIns="0" tIns="0" rIns="0" bIns="0" rtlCol="0"/>
            <a:lstStyle/>
            <a:p>
              <a:endParaRPr/>
            </a:p>
          </p:txBody>
        </p:sp>
        <p:sp>
          <p:nvSpPr>
            <p:cNvPr id="18" name="object 18"/>
            <p:cNvSpPr/>
            <p:nvPr/>
          </p:nvSpPr>
          <p:spPr>
            <a:xfrm>
              <a:off x="2349875" y="4954190"/>
              <a:ext cx="757555" cy="0"/>
            </a:xfrm>
            <a:custGeom>
              <a:avLst/>
              <a:gdLst/>
              <a:ahLst/>
              <a:cxnLst/>
              <a:rect l="l" t="t" r="r" b="b"/>
              <a:pathLst>
                <a:path w="757555">
                  <a:moveTo>
                    <a:pt x="0" y="0"/>
                  </a:moveTo>
                  <a:lnTo>
                    <a:pt x="756958" y="0"/>
                  </a:lnTo>
                </a:path>
              </a:pathLst>
            </a:custGeom>
            <a:ln w="17392">
              <a:solidFill>
                <a:srgbClr val="000000"/>
              </a:solidFill>
              <a:prstDash val="dash"/>
            </a:ln>
          </p:spPr>
          <p:txBody>
            <a:bodyPr wrap="square" lIns="0" tIns="0" rIns="0" bIns="0" rtlCol="0"/>
            <a:lstStyle/>
            <a:p>
              <a:endParaRPr/>
            </a:p>
          </p:txBody>
        </p:sp>
        <p:sp>
          <p:nvSpPr>
            <p:cNvPr id="19" name="object 19"/>
            <p:cNvSpPr/>
            <p:nvPr/>
          </p:nvSpPr>
          <p:spPr>
            <a:xfrm>
              <a:off x="3989951" y="4954190"/>
              <a:ext cx="1388110" cy="0"/>
            </a:xfrm>
            <a:custGeom>
              <a:avLst/>
              <a:gdLst/>
              <a:ahLst/>
              <a:cxnLst/>
              <a:rect l="l" t="t" r="r" b="b"/>
              <a:pathLst>
                <a:path w="1388110">
                  <a:moveTo>
                    <a:pt x="0" y="0"/>
                  </a:moveTo>
                  <a:lnTo>
                    <a:pt x="504638" y="0"/>
                  </a:lnTo>
                </a:path>
                <a:path w="1388110">
                  <a:moveTo>
                    <a:pt x="883118" y="0"/>
                  </a:moveTo>
                  <a:lnTo>
                    <a:pt x="1387757" y="0"/>
                  </a:lnTo>
                </a:path>
              </a:pathLst>
            </a:custGeom>
            <a:ln w="17392">
              <a:solidFill>
                <a:srgbClr val="000000"/>
              </a:solidFill>
              <a:prstDash val="dash"/>
            </a:ln>
          </p:spPr>
          <p:txBody>
            <a:bodyPr wrap="square" lIns="0" tIns="0" rIns="0" bIns="0" rtlCol="0"/>
            <a:lstStyle/>
            <a:p>
              <a:endParaRPr/>
            </a:p>
          </p:txBody>
        </p:sp>
        <p:sp>
          <p:nvSpPr>
            <p:cNvPr id="20" name="object 20"/>
            <p:cNvSpPr/>
            <p:nvPr/>
          </p:nvSpPr>
          <p:spPr>
            <a:xfrm>
              <a:off x="7270104" y="4954190"/>
              <a:ext cx="883285" cy="0"/>
            </a:xfrm>
            <a:custGeom>
              <a:avLst/>
              <a:gdLst/>
              <a:ahLst/>
              <a:cxnLst/>
              <a:rect l="l" t="t" r="r" b="b"/>
              <a:pathLst>
                <a:path w="883284">
                  <a:moveTo>
                    <a:pt x="0" y="0"/>
                  </a:moveTo>
                  <a:lnTo>
                    <a:pt x="883118" y="0"/>
                  </a:lnTo>
                </a:path>
              </a:pathLst>
            </a:custGeom>
            <a:ln w="17392">
              <a:solidFill>
                <a:srgbClr val="000000"/>
              </a:solidFill>
              <a:prstDash val="dash"/>
            </a:ln>
          </p:spPr>
          <p:txBody>
            <a:bodyPr wrap="square" lIns="0" tIns="0" rIns="0" bIns="0" rtlCol="0"/>
            <a:lstStyle/>
            <a:p>
              <a:endParaRPr/>
            </a:p>
          </p:txBody>
        </p:sp>
      </p:grpSp>
      <p:sp>
        <p:nvSpPr>
          <p:cNvPr id="21" name="object 21"/>
          <p:cNvSpPr txBox="1"/>
          <p:nvPr/>
        </p:nvSpPr>
        <p:spPr>
          <a:xfrm>
            <a:off x="2337175" y="5035550"/>
            <a:ext cx="1161415" cy="276860"/>
          </a:xfrm>
          <a:prstGeom prst="rect">
            <a:avLst/>
          </a:prstGeom>
        </p:spPr>
        <p:txBody>
          <a:bodyPr vert="horz" wrap="square" lIns="0" tIns="12700" rIns="0" bIns="0" rtlCol="0">
            <a:spAutoFit/>
          </a:bodyPr>
          <a:lstStyle/>
          <a:p>
            <a:pPr marL="12700">
              <a:lnSpc>
                <a:spcPct val="100000"/>
              </a:lnSpc>
              <a:spcBef>
                <a:spcPts val="100"/>
              </a:spcBef>
            </a:pPr>
            <a:r>
              <a:rPr sz="1650" spc="145" dirty="0">
                <a:latin typeface="Tahoma"/>
                <a:cs typeface="Tahoma"/>
              </a:rPr>
              <a:t>Scheduled</a:t>
            </a:r>
            <a:endParaRPr sz="1650">
              <a:latin typeface="Tahoma"/>
              <a:cs typeface="Tahoma"/>
            </a:endParaRPr>
          </a:p>
        </p:txBody>
      </p:sp>
      <p:sp>
        <p:nvSpPr>
          <p:cNvPr id="22" name="object 22"/>
          <p:cNvSpPr txBox="1"/>
          <p:nvPr/>
        </p:nvSpPr>
        <p:spPr>
          <a:xfrm>
            <a:off x="3977251" y="5035550"/>
            <a:ext cx="656590" cy="276860"/>
          </a:xfrm>
          <a:prstGeom prst="rect">
            <a:avLst/>
          </a:prstGeom>
        </p:spPr>
        <p:txBody>
          <a:bodyPr vert="horz" wrap="square" lIns="0" tIns="12700" rIns="0" bIns="0" rtlCol="0">
            <a:spAutoFit/>
          </a:bodyPr>
          <a:lstStyle/>
          <a:p>
            <a:pPr marL="12700">
              <a:lnSpc>
                <a:spcPct val="100000"/>
              </a:lnSpc>
              <a:spcBef>
                <a:spcPts val="100"/>
              </a:spcBef>
            </a:pPr>
            <a:r>
              <a:rPr sz="1650" spc="-10" dirty="0">
                <a:latin typeface="Tahoma"/>
                <a:cs typeface="Tahoma"/>
              </a:rPr>
              <a:t>4m58s</a:t>
            </a:r>
            <a:endParaRPr sz="1650">
              <a:latin typeface="Tahoma"/>
              <a:cs typeface="Tahoma"/>
            </a:endParaRPr>
          </a:p>
        </p:txBody>
      </p:sp>
      <p:sp>
        <p:nvSpPr>
          <p:cNvPr id="23" name="object 23"/>
          <p:cNvSpPr txBox="1"/>
          <p:nvPr/>
        </p:nvSpPr>
        <p:spPr>
          <a:xfrm>
            <a:off x="4860369" y="5035550"/>
            <a:ext cx="2170430" cy="276860"/>
          </a:xfrm>
          <a:prstGeom prst="rect">
            <a:avLst/>
          </a:prstGeom>
        </p:spPr>
        <p:txBody>
          <a:bodyPr vert="horz" wrap="square" lIns="0" tIns="12700" rIns="0" bIns="0" rtlCol="0">
            <a:spAutoFit/>
          </a:bodyPr>
          <a:lstStyle/>
          <a:p>
            <a:pPr marL="12700">
              <a:lnSpc>
                <a:spcPct val="100000"/>
              </a:lnSpc>
              <a:spcBef>
                <a:spcPts val="100"/>
              </a:spcBef>
            </a:pPr>
            <a:r>
              <a:rPr sz="1650" spc="235" dirty="0">
                <a:latin typeface="Tahoma"/>
                <a:cs typeface="Tahoma"/>
              </a:rPr>
              <a:t>default-</a:t>
            </a:r>
            <a:r>
              <a:rPr sz="1650" spc="250" dirty="0">
                <a:latin typeface="Tahoma"/>
                <a:cs typeface="Tahoma"/>
              </a:rPr>
              <a:t>scheduler</a:t>
            </a:r>
            <a:endParaRPr sz="1650">
              <a:latin typeface="Tahoma"/>
              <a:cs typeface="Tahoma"/>
            </a:endParaRPr>
          </a:p>
        </p:txBody>
      </p:sp>
      <p:sp>
        <p:nvSpPr>
          <p:cNvPr id="24" name="object 24"/>
          <p:cNvSpPr txBox="1"/>
          <p:nvPr/>
        </p:nvSpPr>
        <p:spPr>
          <a:xfrm>
            <a:off x="7257405" y="5035550"/>
            <a:ext cx="4946015" cy="276860"/>
          </a:xfrm>
          <a:prstGeom prst="rect">
            <a:avLst/>
          </a:prstGeom>
        </p:spPr>
        <p:txBody>
          <a:bodyPr vert="horz" wrap="square" lIns="0" tIns="12700" rIns="0" bIns="0" rtlCol="0">
            <a:spAutoFit/>
          </a:bodyPr>
          <a:lstStyle/>
          <a:p>
            <a:pPr marL="12700">
              <a:lnSpc>
                <a:spcPct val="100000"/>
              </a:lnSpc>
              <a:spcBef>
                <a:spcPts val="100"/>
              </a:spcBef>
            </a:pPr>
            <a:r>
              <a:rPr sz="1650" spc="260" dirty="0">
                <a:latin typeface="Tahoma"/>
                <a:cs typeface="Tahoma"/>
              </a:rPr>
              <a:t>Successfully</a:t>
            </a:r>
            <a:r>
              <a:rPr sz="1650" spc="495" dirty="0">
                <a:latin typeface="Tahoma"/>
                <a:cs typeface="Tahoma"/>
              </a:rPr>
              <a:t> </a:t>
            </a:r>
            <a:r>
              <a:rPr sz="1650" spc="195" dirty="0">
                <a:latin typeface="Tahoma"/>
                <a:cs typeface="Tahoma"/>
              </a:rPr>
              <a:t>assigned</a:t>
            </a:r>
            <a:r>
              <a:rPr sz="1650" spc="-10" dirty="0">
                <a:latin typeface="Tahoma"/>
                <a:cs typeface="Tahoma"/>
              </a:rPr>
              <a:t>  </a:t>
            </a:r>
            <a:r>
              <a:rPr sz="1650" spc="175" dirty="0">
                <a:latin typeface="Tahoma"/>
                <a:cs typeface="Tahoma"/>
              </a:rPr>
              <a:t>default/whoami</a:t>
            </a:r>
            <a:r>
              <a:rPr sz="1650" spc="-5" dirty="0">
                <a:latin typeface="Tahoma"/>
                <a:cs typeface="Tahoma"/>
              </a:rPr>
              <a:t>  </a:t>
            </a:r>
            <a:r>
              <a:rPr sz="1650" spc="240" dirty="0">
                <a:latin typeface="Tahoma"/>
                <a:cs typeface="Tahoma"/>
              </a:rPr>
              <a:t>to</a:t>
            </a:r>
            <a:endParaRPr sz="1650">
              <a:latin typeface="Tahoma"/>
              <a:cs typeface="Tahoma"/>
            </a:endParaRPr>
          </a:p>
        </p:txBody>
      </p:sp>
      <p:sp>
        <p:nvSpPr>
          <p:cNvPr id="25" name="object 25"/>
          <p:cNvSpPr txBox="1"/>
          <p:nvPr/>
        </p:nvSpPr>
        <p:spPr>
          <a:xfrm>
            <a:off x="949325" y="5035550"/>
            <a:ext cx="1035050" cy="514984"/>
          </a:xfrm>
          <a:prstGeom prst="rect">
            <a:avLst/>
          </a:prstGeom>
        </p:spPr>
        <p:txBody>
          <a:bodyPr vert="horz" wrap="square" lIns="0" tIns="31115" rIns="0" bIns="0" rtlCol="0">
            <a:spAutoFit/>
          </a:bodyPr>
          <a:lstStyle/>
          <a:p>
            <a:pPr marL="12700" marR="5080" indent="252095">
              <a:lnSpc>
                <a:spcPts val="1880"/>
              </a:lnSpc>
              <a:spcBef>
                <a:spcPts val="245"/>
              </a:spcBef>
            </a:pPr>
            <a:r>
              <a:rPr sz="1650" spc="110" dirty="0">
                <a:latin typeface="Tahoma"/>
                <a:cs typeface="Tahoma"/>
              </a:rPr>
              <a:t>Normal </a:t>
            </a:r>
            <a:r>
              <a:rPr sz="1650" spc="150" dirty="0">
                <a:latin typeface="Tahoma"/>
                <a:cs typeface="Tahoma"/>
              </a:rPr>
              <a:t>minikube</a:t>
            </a:r>
            <a:endParaRPr sz="1650">
              <a:latin typeface="Tahoma"/>
              <a:cs typeface="Tahoma"/>
            </a:endParaRPr>
          </a:p>
        </p:txBody>
      </p:sp>
      <p:sp>
        <p:nvSpPr>
          <p:cNvPr id="26" name="object 26"/>
          <p:cNvSpPr txBox="1"/>
          <p:nvPr/>
        </p:nvSpPr>
        <p:spPr>
          <a:xfrm>
            <a:off x="949325" y="5988049"/>
            <a:ext cx="151765" cy="276860"/>
          </a:xfrm>
          <a:prstGeom prst="rect">
            <a:avLst/>
          </a:prstGeom>
        </p:spPr>
        <p:txBody>
          <a:bodyPr vert="horz" wrap="square" lIns="0" tIns="12700" rIns="0" bIns="0" rtlCol="0">
            <a:spAutoFit/>
          </a:bodyPr>
          <a:lstStyle/>
          <a:p>
            <a:pPr marL="12700">
              <a:lnSpc>
                <a:spcPct val="100000"/>
              </a:lnSpc>
              <a:spcBef>
                <a:spcPts val="100"/>
              </a:spcBef>
            </a:pPr>
            <a:r>
              <a:rPr sz="1650" spc="270" dirty="0">
                <a:latin typeface="Tahoma"/>
                <a:cs typeface="Tahoma"/>
              </a:rPr>
              <a:t>"</a:t>
            </a:r>
            <a:endParaRPr sz="1650">
              <a:latin typeface="Tahoma"/>
              <a:cs typeface="Tahoma"/>
            </a:endParaRPr>
          </a:p>
        </p:txBody>
      </p:sp>
      <p:graphicFrame>
        <p:nvGraphicFramePr>
          <p:cNvPr id="27" name="object 27"/>
          <p:cNvGraphicFramePr>
            <a:graphicFrameLocks noGrp="1"/>
          </p:cNvGraphicFramePr>
          <p:nvPr/>
        </p:nvGraphicFramePr>
        <p:xfrm>
          <a:off x="1182687" y="5539540"/>
          <a:ext cx="10660379" cy="1294765"/>
        </p:xfrm>
        <a:graphic>
          <a:graphicData uri="http://schemas.openxmlformats.org/drawingml/2006/table">
            <a:tbl>
              <a:tblPr firstRow="1" bandRow="1">
                <a:tableStyleId>{2D5ABB26-0587-4C30-8999-92F81FD0307C}</a:tableStyleId>
              </a:tblPr>
              <a:tblGrid>
                <a:gridCol w="977900">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1135379">
                  <a:extLst>
                    <a:ext uri="{9D8B030D-6E8A-4147-A177-3AD203B41FA5}">
                      <a16:colId xmlns:a16="http://schemas.microsoft.com/office/drawing/2014/main" val="20002"/>
                    </a:ext>
                  </a:extLst>
                </a:gridCol>
                <a:gridCol w="1765935">
                  <a:extLst>
                    <a:ext uri="{9D8B030D-6E8A-4147-A177-3AD203B41FA5}">
                      <a16:colId xmlns:a16="http://schemas.microsoft.com/office/drawing/2014/main" val="20003"/>
                    </a:ext>
                  </a:extLst>
                </a:gridCol>
                <a:gridCol w="5330190">
                  <a:extLst>
                    <a:ext uri="{9D8B030D-6E8A-4147-A177-3AD203B41FA5}">
                      <a16:colId xmlns:a16="http://schemas.microsoft.com/office/drawing/2014/main" val="20004"/>
                    </a:ext>
                  </a:extLst>
                </a:gridCol>
              </a:tblGrid>
              <a:tr h="481965">
                <a:tc>
                  <a:txBody>
                    <a:bodyPr/>
                    <a:lstStyle/>
                    <a:p>
                      <a:pPr marL="31750" marR="181610">
                        <a:lnSpc>
                          <a:spcPts val="1880"/>
                        </a:lnSpc>
                      </a:pPr>
                      <a:r>
                        <a:rPr sz="1650" spc="110" dirty="0">
                          <a:latin typeface="Tahoma"/>
                          <a:cs typeface="Tahoma"/>
                        </a:rPr>
                        <a:t>Normal Normal</a:t>
                      </a:r>
                      <a:endParaRPr sz="1650">
                        <a:latin typeface="Tahoma"/>
                        <a:cs typeface="Tahoma"/>
                      </a:endParaRPr>
                    </a:p>
                  </a:txBody>
                  <a:tcPr marL="0" marR="0" marT="0" marB="0"/>
                </a:tc>
                <a:tc>
                  <a:txBody>
                    <a:bodyPr/>
                    <a:lstStyle/>
                    <a:p>
                      <a:pPr marL="189230" marR="370840">
                        <a:lnSpc>
                          <a:spcPts val="1880"/>
                        </a:lnSpc>
                      </a:pPr>
                      <a:r>
                        <a:rPr sz="1650" spc="290" dirty="0">
                          <a:latin typeface="Tahoma"/>
                          <a:cs typeface="Tahoma"/>
                        </a:rPr>
                        <a:t>Pulling </a:t>
                      </a:r>
                      <a:r>
                        <a:rPr sz="1650" spc="250" dirty="0">
                          <a:latin typeface="Tahoma"/>
                          <a:cs typeface="Tahoma"/>
                        </a:rPr>
                        <a:t>Pulled</a:t>
                      </a:r>
                      <a:endParaRPr sz="1650">
                        <a:latin typeface="Tahoma"/>
                        <a:cs typeface="Tahoma"/>
                      </a:endParaRPr>
                    </a:p>
                  </a:txBody>
                  <a:tcPr marL="0" marR="0" marT="0" marB="0"/>
                </a:tc>
                <a:tc>
                  <a:txBody>
                    <a:bodyPr/>
                    <a:lstStyle/>
                    <a:p>
                      <a:pPr marL="378460" marR="118110">
                        <a:lnSpc>
                          <a:spcPts val="1880"/>
                        </a:lnSpc>
                      </a:pPr>
                      <a:r>
                        <a:rPr sz="1650" spc="-10" dirty="0">
                          <a:latin typeface="Tahoma"/>
                          <a:cs typeface="Tahoma"/>
                        </a:rPr>
                        <a:t>4m55s 4m53s</a:t>
                      </a:r>
                      <a:endParaRPr sz="1650">
                        <a:latin typeface="Tahoma"/>
                        <a:cs typeface="Tahoma"/>
                      </a:endParaRPr>
                    </a:p>
                  </a:txBody>
                  <a:tcPr marL="0" marR="0" marT="0" marB="0"/>
                </a:tc>
                <a:tc>
                  <a:txBody>
                    <a:bodyPr/>
                    <a:lstStyle/>
                    <a:p>
                      <a:pPr marL="125730" marR="749300">
                        <a:lnSpc>
                          <a:spcPts val="1880"/>
                        </a:lnSpc>
                      </a:pPr>
                      <a:r>
                        <a:rPr sz="1650" spc="215" dirty="0">
                          <a:latin typeface="Tahoma"/>
                          <a:cs typeface="Tahoma"/>
                        </a:rPr>
                        <a:t>kubelet kubelet</a:t>
                      </a:r>
                      <a:endParaRPr sz="1650">
                        <a:latin typeface="Tahoma"/>
                        <a:cs typeface="Tahoma"/>
                      </a:endParaRPr>
                    </a:p>
                  </a:txBody>
                  <a:tcPr marL="0" marR="0" marT="0" marB="0"/>
                </a:tc>
                <a:tc>
                  <a:txBody>
                    <a:bodyPr/>
                    <a:lstStyle/>
                    <a:p>
                      <a:pPr marL="756920" marR="24130">
                        <a:lnSpc>
                          <a:spcPts val="1880"/>
                        </a:lnSpc>
                      </a:pPr>
                      <a:r>
                        <a:rPr sz="1650" spc="300" dirty="0">
                          <a:latin typeface="Tahoma"/>
                          <a:cs typeface="Tahoma"/>
                        </a:rPr>
                        <a:t>Pulling</a:t>
                      </a:r>
                      <a:r>
                        <a:rPr sz="1650" spc="465" dirty="0">
                          <a:latin typeface="Tahoma"/>
                          <a:cs typeface="Tahoma"/>
                        </a:rPr>
                        <a:t> </a:t>
                      </a:r>
                      <a:r>
                        <a:rPr sz="1650" spc="105" dirty="0">
                          <a:latin typeface="Tahoma"/>
                          <a:cs typeface="Tahoma"/>
                        </a:rPr>
                        <a:t>image</a:t>
                      </a:r>
                      <a:r>
                        <a:rPr sz="1650" spc="480" dirty="0">
                          <a:latin typeface="Tahoma"/>
                          <a:cs typeface="Tahoma"/>
                        </a:rPr>
                        <a:t> </a:t>
                      </a:r>
                      <a:r>
                        <a:rPr sz="1650" spc="210" dirty="0">
                          <a:latin typeface="Tahoma"/>
                          <a:cs typeface="Tahoma"/>
                        </a:rPr>
                        <a:t>"traefik/whoami:v1.10" </a:t>
                      </a:r>
                      <a:r>
                        <a:rPr sz="1650" spc="260" dirty="0">
                          <a:latin typeface="Tahoma"/>
                          <a:cs typeface="Tahoma"/>
                        </a:rPr>
                        <a:t>Successfully</a:t>
                      </a:r>
                      <a:r>
                        <a:rPr sz="1650" spc="484" dirty="0">
                          <a:latin typeface="Tahoma"/>
                          <a:cs typeface="Tahoma"/>
                        </a:rPr>
                        <a:t> </a:t>
                      </a:r>
                      <a:r>
                        <a:rPr sz="1650" spc="260" dirty="0">
                          <a:latin typeface="Tahoma"/>
                          <a:cs typeface="Tahoma"/>
                        </a:rPr>
                        <a:t>pulled</a:t>
                      </a:r>
                      <a:r>
                        <a:rPr sz="1650" spc="490" dirty="0">
                          <a:latin typeface="Tahoma"/>
                          <a:cs typeface="Tahoma"/>
                        </a:rPr>
                        <a:t> </a:t>
                      </a:r>
                      <a:r>
                        <a:rPr sz="1650" spc="85" dirty="0">
                          <a:latin typeface="Tahoma"/>
                          <a:cs typeface="Tahoma"/>
                        </a:rPr>
                        <a:t>image</a:t>
                      </a:r>
                      <a:endParaRPr sz="1650">
                        <a:latin typeface="Tahoma"/>
                        <a:cs typeface="Tahoma"/>
                      </a:endParaRPr>
                    </a:p>
                  </a:txBody>
                  <a:tcPr marL="0" marR="0" marT="0" marB="0"/>
                </a:tc>
                <a:extLst>
                  <a:ext uri="{0D108BD9-81ED-4DB2-BD59-A6C34878D82A}">
                    <a16:rowId xmlns:a16="http://schemas.microsoft.com/office/drawing/2014/main" val="10000"/>
                  </a:ext>
                </a:extLst>
              </a:tr>
              <a:tr h="473075">
                <a:tc gridSpan="5">
                  <a:txBody>
                    <a:bodyPr/>
                    <a:lstStyle/>
                    <a:p>
                      <a:pPr>
                        <a:lnSpc>
                          <a:spcPts val="1764"/>
                        </a:lnSpc>
                      </a:pPr>
                      <a:r>
                        <a:rPr sz="1650" spc="215" dirty="0">
                          <a:latin typeface="Tahoma"/>
                          <a:cs typeface="Tahoma"/>
                        </a:rPr>
                        <a:t>traefik/whoami:v1.10"</a:t>
                      </a:r>
                      <a:r>
                        <a:rPr sz="1650" spc="480" dirty="0">
                          <a:latin typeface="Tahoma"/>
                          <a:cs typeface="Tahoma"/>
                        </a:rPr>
                        <a:t> </a:t>
                      </a:r>
                      <a:r>
                        <a:rPr sz="1650" spc="335" dirty="0">
                          <a:latin typeface="Tahoma"/>
                          <a:cs typeface="Tahoma"/>
                        </a:rPr>
                        <a:t>in</a:t>
                      </a:r>
                      <a:r>
                        <a:rPr sz="1650" spc="480" dirty="0">
                          <a:latin typeface="Tahoma"/>
                          <a:cs typeface="Tahoma"/>
                        </a:rPr>
                        <a:t> </a:t>
                      </a:r>
                      <a:r>
                        <a:rPr sz="1650" spc="135" dirty="0">
                          <a:latin typeface="Tahoma"/>
                          <a:cs typeface="Tahoma"/>
                        </a:rPr>
                        <a:t>2.413404591s</a:t>
                      </a:r>
                      <a:r>
                        <a:rPr sz="1650" spc="484" dirty="0">
                          <a:latin typeface="Tahoma"/>
                          <a:cs typeface="Tahoma"/>
                        </a:rPr>
                        <a:t> </a:t>
                      </a:r>
                      <a:r>
                        <a:rPr sz="1650" spc="150" dirty="0">
                          <a:latin typeface="Tahoma"/>
                          <a:cs typeface="Tahoma"/>
                        </a:rPr>
                        <a:t>(2.413411021s</a:t>
                      </a:r>
                      <a:r>
                        <a:rPr sz="1650" spc="480" dirty="0">
                          <a:latin typeface="Tahoma"/>
                          <a:cs typeface="Tahoma"/>
                        </a:rPr>
                        <a:t> </a:t>
                      </a:r>
                      <a:r>
                        <a:rPr sz="1650" spc="265" dirty="0">
                          <a:latin typeface="Tahoma"/>
                          <a:cs typeface="Tahoma"/>
                        </a:rPr>
                        <a:t>including</a:t>
                      </a:r>
                      <a:r>
                        <a:rPr sz="1650" spc="484" dirty="0">
                          <a:latin typeface="Tahoma"/>
                          <a:cs typeface="Tahoma"/>
                        </a:rPr>
                        <a:t> </a:t>
                      </a:r>
                      <a:r>
                        <a:rPr sz="1650" spc="245" dirty="0">
                          <a:latin typeface="Tahoma"/>
                          <a:cs typeface="Tahoma"/>
                        </a:rPr>
                        <a:t>waiting)</a:t>
                      </a:r>
                      <a:endParaRPr sz="1650">
                        <a:latin typeface="Tahoma"/>
                        <a:cs typeface="Tahoma"/>
                      </a:endParaRPr>
                    </a:p>
                    <a:p>
                      <a:pPr marL="31750">
                        <a:lnSpc>
                          <a:spcPts val="1864"/>
                        </a:lnSpc>
                        <a:tabLst>
                          <a:tab pos="1167130" algn="l"/>
                          <a:tab pos="2806700" algn="l"/>
                          <a:tab pos="3689985" algn="l"/>
                          <a:tab pos="6087110" algn="l"/>
                        </a:tabLst>
                      </a:pPr>
                      <a:r>
                        <a:rPr sz="1650" spc="110" dirty="0">
                          <a:latin typeface="Tahoma"/>
                          <a:cs typeface="Tahoma"/>
                        </a:rPr>
                        <a:t>Normal</a:t>
                      </a:r>
                      <a:r>
                        <a:rPr sz="1650" dirty="0">
                          <a:latin typeface="Tahoma"/>
                          <a:cs typeface="Tahoma"/>
                        </a:rPr>
                        <a:t>	</a:t>
                      </a:r>
                      <a:r>
                        <a:rPr sz="1650" spc="175" dirty="0">
                          <a:latin typeface="Tahoma"/>
                          <a:cs typeface="Tahoma"/>
                        </a:rPr>
                        <a:t>Created</a:t>
                      </a:r>
                      <a:r>
                        <a:rPr sz="1650" dirty="0">
                          <a:latin typeface="Tahoma"/>
                          <a:cs typeface="Tahoma"/>
                        </a:rPr>
                        <a:t>	</a:t>
                      </a:r>
                      <a:r>
                        <a:rPr sz="1650" spc="-10" dirty="0">
                          <a:latin typeface="Tahoma"/>
                          <a:cs typeface="Tahoma"/>
                        </a:rPr>
                        <a:t>4m53s</a:t>
                      </a:r>
                      <a:r>
                        <a:rPr sz="1650" dirty="0">
                          <a:latin typeface="Tahoma"/>
                          <a:cs typeface="Tahoma"/>
                        </a:rPr>
                        <a:t>	</a:t>
                      </a:r>
                      <a:r>
                        <a:rPr sz="1650" spc="215" dirty="0">
                          <a:latin typeface="Tahoma"/>
                          <a:cs typeface="Tahoma"/>
                        </a:rPr>
                        <a:t>kubelet</a:t>
                      </a:r>
                      <a:r>
                        <a:rPr sz="1650" dirty="0">
                          <a:latin typeface="Tahoma"/>
                          <a:cs typeface="Tahoma"/>
                        </a:rPr>
                        <a:t>	</a:t>
                      </a:r>
                      <a:r>
                        <a:rPr sz="1650" spc="185" dirty="0">
                          <a:latin typeface="Tahoma"/>
                          <a:cs typeface="Tahoma"/>
                        </a:rPr>
                        <a:t>Created</a:t>
                      </a:r>
                      <a:r>
                        <a:rPr sz="1650" spc="470" dirty="0">
                          <a:latin typeface="Tahoma"/>
                          <a:cs typeface="Tahoma"/>
                        </a:rPr>
                        <a:t> </a:t>
                      </a:r>
                      <a:r>
                        <a:rPr sz="1650" spc="240" dirty="0">
                          <a:latin typeface="Tahoma"/>
                          <a:cs typeface="Tahoma"/>
                        </a:rPr>
                        <a:t>container</a:t>
                      </a:r>
                      <a:r>
                        <a:rPr sz="1650" spc="475" dirty="0">
                          <a:latin typeface="Tahoma"/>
                          <a:cs typeface="Tahoma"/>
                        </a:rPr>
                        <a:t> </a:t>
                      </a:r>
                      <a:r>
                        <a:rPr sz="1650" spc="-10" dirty="0">
                          <a:latin typeface="Tahoma"/>
                          <a:cs typeface="Tahoma"/>
                        </a:rPr>
                        <a:t>whoami</a:t>
                      </a:r>
                      <a:endParaRPr sz="1650">
                        <a:latin typeface="Tahoma"/>
                        <a:cs typeface="Tahoma"/>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39090">
                <a:tc>
                  <a:txBody>
                    <a:bodyPr/>
                    <a:lstStyle/>
                    <a:p>
                      <a:pPr marL="31750">
                        <a:lnSpc>
                          <a:spcPts val="1839"/>
                        </a:lnSpc>
                      </a:pPr>
                      <a:r>
                        <a:rPr sz="1650" spc="110" dirty="0">
                          <a:latin typeface="Tahoma"/>
                          <a:cs typeface="Tahoma"/>
                        </a:rPr>
                        <a:t>Normal</a:t>
                      </a:r>
                      <a:endParaRPr sz="1650">
                        <a:latin typeface="Tahoma"/>
                        <a:cs typeface="Tahoma"/>
                      </a:endParaRPr>
                    </a:p>
                  </a:txBody>
                  <a:tcPr marL="0" marR="0" marT="0" marB="0"/>
                </a:tc>
                <a:tc>
                  <a:txBody>
                    <a:bodyPr/>
                    <a:lstStyle/>
                    <a:p>
                      <a:pPr marL="189230">
                        <a:lnSpc>
                          <a:spcPts val="1839"/>
                        </a:lnSpc>
                      </a:pPr>
                      <a:r>
                        <a:rPr sz="1650" spc="229" dirty="0">
                          <a:latin typeface="Tahoma"/>
                          <a:cs typeface="Tahoma"/>
                        </a:rPr>
                        <a:t>Started</a:t>
                      </a:r>
                      <a:endParaRPr sz="1650">
                        <a:latin typeface="Tahoma"/>
                        <a:cs typeface="Tahoma"/>
                      </a:endParaRPr>
                    </a:p>
                  </a:txBody>
                  <a:tcPr marL="0" marR="0" marT="0" marB="0"/>
                </a:tc>
                <a:tc gridSpan="2">
                  <a:txBody>
                    <a:bodyPr/>
                    <a:lstStyle/>
                    <a:p>
                      <a:pPr marL="378460">
                        <a:lnSpc>
                          <a:spcPts val="1839"/>
                        </a:lnSpc>
                        <a:tabLst>
                          <a:tab pos="1261110" algn="l"/>
                        </a:tabLst>
                      </a:pPr>
                      <a:r>
                        <a:rPr sz="1650" spc="-10" dirty="0">
                          <a:latin typeface="Tahoma"/>
                          <a:cs typeface="Tahoma"/>
                        </a:rPr>
                        <a:t>4m53s</a:t>
                      </a:r>
                      <a:r>
                        <a:rPr sz="1650" dirty="0">
                          <a:latin typeface="Tahoma"/>
                          <a:cs typeface="Tahoma"/>
                        </a:rPr>
                        <a:t>	</a:t>
                      </a:r>
                      <a:r>
                        <a:rPr sz="1650" spc="215" dirty="0">
                          <a:latin typeface="Tahoma"/>
                          <a:cs typeface="Tahoma"/>
                        </a:rPr>
                        <a:t>kubelet</a:t>
                      </a:r>
                      <a:endParaRPr sz="1650">
                        <a:latin typeface="Tahoma"/>
                        <a:cs typeface="Tahoma"/>
                      </a:endParaRPr>
                    </a:p>
                  </a:txBody>
                  <a:tcPr marL="0" marR="0" marT="0" marB="0"/>
                </a:tc>
                <a:tc hMerge="1">
                  <a:txBody>
                    <a:bodyPr/>
                    <a:lstStyle/>
                    <a:p>
                      <a:endParaRPr/>
                    </a:p>
                  </a:txBody>
                  <a:tcPr marL="0" marR="0" marT="0" marB="0"/>
                </a:tc>
                <a:tc>
                  <a:txBody>
                    <a:bodyPr/>
                    <a:lstStyle/>
                    <a:p>
                      <a:pPr marL="756920">
                        <a:lnSpc>
                          <a:spcPts val="1839"/>
                        </a:lnSpc>
                      </a:pPr>
                      <a:r>
                        <a:rPr sz="1650" spc="240" dirty="0">
                          <a:latin typeface="Tahoma"/>
                          <a:cs typeface="Tahoma"/>
                        </a:rPr>
                        <a:t>Started</a:t>
                      </a:r>
                      <a:r>
                        <a:rPr sz="1650" spc="470" dirty="0">
                          <a:latin typeface="Tahoma"/>
                          <a:cs typeface="Tahoma"/>
                        </a:rPr>
                        <a:t> </a:t>
                      </a:r>
                      <a:r>
                        <a:rPr sz="1650" spc="240" dirty="0">
                          <a:latin typeface="Tahoma"/>
                          <a:cs typeface="Tahoma"/>
                        </a:rPr>
                        <a:t>container</a:t>
                      </a:r>
                      <a:r>
                        <a:rPr sz="1650" spc="475" dirty="0">
                          <a:latin typeface="Tahoma"/>
                          <a:cs typeface="Tahoma"/>
                        </a:rPr>
                        <a:t> </a:t>
                      </a:r>
                      <a:r>
                        <a:rPr sz="1650" spc="-10" dirty="0">
                          <a:latin typeface="Tahoma"/>
                          <a:cs typeface="Tahoma"/>
                        </a:rPr>
                        <a:t>whoami</a:t>
                      </a:r>
                      <a:endParaRPr sz="1650">
                        <a:latin typeface="Tahoma"/>
                        <a:cs typeface="Tahoma"/>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10502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105024"/>
            <a:ext cx="12211050" cy="3067050"/>
            <a:chOff x="809624" y="2105024"/>
            <a:chExt cx="12211050" cy="3067050"/>
          </a:xfrm>
        </p:grpSpPr>
        <p:sp>
          <p:nvSpPr>
            <p:cNvPr id="4" name="object 4"/>
            <p:cNvSpPr/>
            <p:nvPr/>
          </p:nvSpPr>
          <p:spPr>
            <a:xfrm>
              <a:off x="809612" y="2105024"/>
              <a:ext cx="12211050" cy="3067050"/>
            </a:xfrm>
            <a:custGeom>
              <a:avLst/>
              <a:gdLst/>
              <a:ahLst/>
              <a:cxnLst/>
              <a:rect l="l" t="t" r="r" b="b"/>
              <a:pathLst>
                <a:path w="12211050" h="3067050">
                  <a:moveTo>
                    <a:pt x="12211050" y="0"/>
                  </a:moveTo>
                  <a:lnTo>
                    <a:pt x="12201525" y="0"/>
                  </a:lnTo>
                  <a:lnTo>
                    <a:pt x="12201525" y="3057525"/>
                  </a:lnTo>
                  <a:lnTo>
                    <a:pt x="0" y="3057525"/>
                  </a:lnTo>
                  <a:lnTo>
                    <a:pt x="0" y="3067050"/>
                  </a:lnTo>
                  <a:lnTo>
                    <a:pt x="12201525" y="3067050"/>
                  </a:lnTo>
                  <a:lnTo>
                    <a:pt x="12211050" y="3067050"/>
                  </a:lnTo>
                  <a:lnTo>
                    <a:pt x="12211050" y="30575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105024"/>
              <a:ext cx="9525" cy="3067050"/>
            </a:xfrm>
            <a:custGeom>
              <a:avLst/>
              <a:gdLst/>
              <a:ahLst/>
              <a:cxnLst/>
              <a:rect l="l" t="t" r="r" b="b"/>
              <a:pathLst>
                <a:path w="9525" h="3067050">
                  <a:moveTo>
                    <a:pt x="0" y="3067049"/>
                  </a:moveTo>
                  <a:lnTo>
                    <a:pt x="0" y="0"/>
                  </a:lnTo>
                  <a:lnTo>
                    <a:pt x="9524" y="9524"/>
                  </a:lnTo>
                  <a:lnTo>
                    <a:pt x="9524" y="3057524"/>
                  </a:lnTo>
                  <a:lnTo>
                    <a:pt x="0" y="306704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23239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14" dirty="0"/>
              <a:t>VIEW</a:t>
            </a:r>
            <a:r>
              <a:rPr spc="-120" dirty="0"/>
              <a:t> </a:t>
            </a:r>
            <a:r>
              <a:rPr spc="-35" dirty="0"/>
              <a:t>EVEN</a:t>
            </a:r>
            <a:r>
              <a:rPr spc="-114" dirty="0"/>
              <a:t> </a:t>
            </a:r>
            <a:r>
              <a:rPr spc="-25" dirty="0"/>
              <a:t>MORE</a:t>
            </a:r>
            <a:r>
              <a:rPr spc="-120" dirty="0"/>
              <a:t> </a:t>
            </a:r>
            <a:r>
              <a:rPr spc="-10" dirty="0"/>
              <a:t>INFORMATION</a:t>
            </a:r>
            <a:r>
              <a:rPr spc="-114" dirty="0"/>
              <a:t> </a:t>
            </a:r>
            <a:r>
              <a:rPr dirty="0"/>
              <a:t>ON</a:t>
            </a:r>
            <a:r>
              <a:rPr spc="-120" dirty="0"/>
              <a:t> </a:t>
            </a:r>
            <a:r>
              <a:rPr spc="-20" dirty="0"/>
              <a:t>PODS</a:t>
            </a:r>
          </a:p>
        </p:txBody>
      </p:sp>
      <p:sp>
        <p:nvSpPr>
          <p:cNvPr id="8" name="object 8"/>
          <p:cNvSpPr txBox="1">
            <a:spLocks noGrp="1"/>
          </p:cNvSpPr>
          <p:nvPr>
            <p:ph type="body" idx="1"/>
          </p:nvPr>
        </p:nvSpPr>
        <p:spPr>
          <a:prstGeom prst="rect">
            <a:avLst/>
          </a:prstGeom>
        </p:spPr>
        <p:txBody>
          <a:bodyPr vert="horz" wrap="square" lIns="0" tIns="197485" rIns="0" bIns="0" rtlCol="0">
            <a:spAutoFit/>
          </a:bodyPr>
          <a:lstStyle/>
          <a:p>
            <a:pPr>
              <a:lnSpc>
                <a:spcPct val="100000"/>
              </a:lnSpc>
              <a:spcBef>
                <a:spcPts val="100"/>
              </a:spcBef>
            </a:pPr>
            <a:r>
              <a:rPr u="none" dirty="0">
                <a:solidFill>
                  <a:srgbClr val="333333"/>
                </a:solidFill>
              </a:rPr>
              <a:t>The</a:t>
            </a:r>
            <a:r>
              <a:rPr u="none" spc="-45" dirty="0">
                <a:solidFill>
                  <a:srgbClr val="333333"/>
                </a:solidFill>
              </a:rPr>
              <a:t> </a:t>
            </a:r>
            <a:r>
              <a:rPr u="none" spc="250" dirty="0">
                <a:latin typeface="Tahoma"/>
                <a:cs typeface="Tahoma"/>
              </a:rPr>
              <a:t>--</a:t>
            </a:r>
            <a:r>
              <a:rPr u="none" spc="330" dirty="0">
                <a:latin typeface="Tahoma"/>
                <a:cs typeface="Tahoma"/>
              </a:rPr>
              <a:t>output</a:t>
            </a:r>
            <a:r>
              <a:rPr u="none" spc="-70" dirty="0">
                <a:latin typeface="Tahoma"/>
                <a:cs typeface="Tahoma"/>
              </a:rPr>
              <a:t> </a:t>
            </a:r>
            <a:r>
              <a:rPr u="none" dirty="0">
                <a:solidFill>
                  <a:srgbClr val="333333"/>
                </a:solidFill>
              </a:rPr>
              <a:t>(ou</a:t>
            </a:r>
            <a:r>
              <a:rPr u="none" spc="-45" dirty="0">
                <a:solidFill>
                  <a:srgbClr val="333333"/>
                </a:solidFill>
              </a:rPr>
              <a:t> </a:t>
            </a:r>
            <a:r>
              <a:rPr u="none" spc="250" dirty="0">
                <a:latin typeface="Tahoma"/>
                <a:cs typeface="Tahoma"/>
              </a:rPr>
              <a:t>-</a:t>
            </a:r>
            <a:r>
              <a:rPr u="none" spc="105" dirty="0">
                <a:latin typeface="Tahoma"/>
                <a:cs typeface="Tahoma"/>
              </a:rPr>
              <a:t>o</a:t>
            </a:r>
            <a:r>
              <a:rPr u="none" spc="105" dirty="0">
                <a:solidFill>
                  <a:srgbClr val="333333"/>
                </a:solidFill>
              </a:rPr>
              <a:t>)</a:t>
            </a:r>
            <a:r>
              <a:rPr u="none" spc="-45" dirty="0">
                <a:solidFill>
                  <a:srgbClr val="333333"/>
                </a:solidFill>
              </a:rPr>
              <a:t> </a:t>
            </a:r>
            <a:r>
              <a:rPr u="none" dirty="0">
                <a:solidFill>
                  <a:srgbClr val="333333"/>
                </a:solidFill>
              </a:rPr>
              <a:t>flag</a:t>
            </a:r>
            <a:r>
              <a:rPr u="none" spc="-45" dirty="0">
                <a:solidFill>
                  <a:srgbClr val="333333"/>
                </a:solidFill>
              </a:rPr>
              <a:t> </a:t>
            </a:r>
            <a:r>
              <a:rPr u="none" spc="50" dirty="0">
                <a:solidFill>
                  <a:srgbClr val="333333"/>
                </a:solidFill>
              </a:rPr>
              <a:t>can</a:t>
            </a:r>
            <a:r>
              <a:rPr u="none" spc="-45" dirty="0">
                <a:solidFill>
                  <a:srgbClr val="333333"/>
                </a:solidFill>
              </a:rPr>
              <a:t> </a:t>
            </a:r>
            <a:r>
              <a:rPr u="none" spc="55" dirty="0">
                <a:solidFill>
                  <a:srgbClr val="333333"/>
                </a:solidFill>
              </a:rPr>
              <a:t>be</a:t>
            </a:r>
            <a:r>
              <a:rPr u="none" spc="-45" dirty="0">
                <a:solidFill>
                  <a:srgbClr val="333333"/>
                </a:solidFill>
              </a:rPr>
              <a:t> </a:t>
            </a:r>
            <a:r>
              <a:rPr u="none" spc="95" dirty="0">
                <a:solidFill>
                  <a:srgbClr val="333333"/>
                </a:solidFill>
              </a:rPr>
              <a:t>used</a:t>
            </a:r>
            <a:r>
              <a:rPr u="none" spc="-45" dirty="0">
                <a:solidFill>
                  <a:srgbClr val="333333"/>
                </a:solidFill>
              </a:rPr>
              <a:t> </a:t>
            </a:r>
            <a:r>
              <a:rPr u="none" dirty="0">
                <a:solidFill>
                  <a:srgbClr val="333333"/>
                </a:solidFill>
              </a:rPr>
              <a:t>to</a:t>
            </a:r>
            <a:r>
              <a:rPr u="none" spc="-45" dirty="0">
                <a:solidFill>
                  <a:srgbClr val="333333"/>
                </a:solidFill>
              </a:rPr>
              <a:t> </a:t>
            </a:r>
            <a:r>
              <a:rPr u="none" dirty="0">
                <a:solidFill>
                  <a:srgbClr val="333333"/>
                </a:solidFill>
              </a:rPr>
              <a:t>display</a:t>
            </a:r>
            <a:r>
              <a:rPr u="none" spc="-45" dirty="0">
                <a:solidFill>
                  <a:srgbClr val="333333"/>
                </a:solidFill>
              </a:rPr>
              <a:t> </a:t>
            </a:r>
            <a:r>
              <a:rPr u="none" spc="-40" dirty="0">
                <a:solidFill>
                  <a:srgbClr val="333333"/>
                </a:solidFill>
              </a:rPr>
              <a:t>all</a:t>
            </a:r>
            <a:r>
              <a:rPr u="none" spc="-45" dirty="0">
                <a:solidFill>
                  <a:srgbClr val="333333"/>
                </a:solidFill>
              </a:rPr>
              <a:t> </a:t>
            </a:r>
            <a:r>
              <a:rPr u="none" dirty="0">
                <a:solidFill>
                  <a:srgbClr val="333333"/>
                </a:solidFill>
              </a:rPr>
              <a:t>the</a:t>
            </a:r>
            <a:r>
              <a:rPr u="none" spc="-45" dirty="0">
                <a:solidFill>
                  <a:srgbClr val="333333"/>
                </a:solidFill>
              </a:rPr>
              <a:t> </a:t>
            </a:r>
            <a:r>
              <a:rPr u="none" spc="45" dirty="0">
                <a:solidFill>
                  <a:srgbClr val="333333"/>
                </a:solidFill>
              </a:rPr>
              <a:t>informations</a:t>
            </a:r>
          </a:p>
          <a:p>
            <a:pPr>
              <a:lnSpc>
                <a:spcPct val="100000"/>
              </a:lnSpc>
              <a:spcBef>
                <a:spcPts val="434"/>
              </a:spcBef>
            </a:pPr>
            <a:endParaRPr u="none" spc="45" dirty="0">
              <a:solidFill>
                <a:srgbClr val="333333"/>
              </a:solidFill>
            </a:endParaRPr>
          </a:p>
          <a:p>
            <a:pPr marL="142240" marR="7499350" indent="252095">
              <a:lnSpc>
                <a:spcPts val="1880"/>
              </a:lnSpc>
            </a:pPr>
            <a:r>
              <a:rPr sz="1650" u="none" spc="245" dirty="0">
                <a:solidFill>
                  <a:srgbClr val="000000"/>
                </a:solidFill>
                <a:latin typeface="Tahoma"/>
                <a:cs typeface="Tahoma"/>
              </a:rPr>
              <a:t>kubectl</a:t>
            </a:r>
            <a:r>
              <a:rPr sz="1650" u="none" spc="490" dirty="0">
                <a:solidFill>
                  <a:srgbClr val="000000"/>
                </a:solidFill>
                <a:latin typeface="Tahoma"/>
                <a:cs typeface="Tahoma"/>
              </a:rPr>
              <a:t> </a:t>
            </a:r>
            <a:r>
              <a:rPr sz="1650" u="none" spc="215" dirty="0">
                <a:solidFill>
                  <a:srgbClr val="000000"/>
                </a:solidFill>
                <a:latin typeface="Tahoma"/>
                <a:cs typeface="Tahoma"/>
              </a:rPr>
              <a:t>get</a:t>
            </a:r>
            <a:r>
              <a:rPr sz="1650" u="none" spc="490" dirty="0">
                <a:solidFill>
                  <a:srgbClr val="000000"/>
                </a:solidFill>
                <a:latin typeface="Tahoma"/>
                <a:cs typeface="Tahoma"/>
              </a:rPr>
              <a:t> </a:t>
            </a:r>
            <a:r>
              <a:rPr sz="1650" u="none" spc="80" dirty="0">
                <a:solidFill>
                  <a:srgbClr val="000000"/>
                </a:solidFill>
                <a:latin typeface="Tahoma"/>
                <a:cs typeface="Tahoma"/>
              </a:rPr>
              <a:t>pod</a:t>
            </a:r>
            <a:r>
              <a:rPr sz="1650" u="none" spc="490" dirty="0">
                <a:solidFill>
                  <a:srgbClr val="000000"/>
                </a:solidFill>
                <a:latin typeface="Tahoma"/>
                <a:cs typeface="Tahoma"/>
              </a:rPr>
              <a:t> </a:t>
            </a:r>
            <a:r>
              <a:rPr sz="1650" u="none" dirty="0">
                <a:solidFill>
                  <a:srgbClr val="996E3A"/>
                </a:solidFill>
                <a:latin typeface="Tahoma"/>
                <a:cs typeface="Tahoma"/>
              </a:rPr>
              <a:t>&lt;</a:t>
            </a:r>
            <a:r>
              <a:rPr sz="1650" u="none" dirty="0">
                <a:solidFill>
                  <a:srgbClr val="000000"/>
                </a:solidFill>
                <a:latin typeface="Tahoma"/>
                <a:cs typeface="Tahoma"/>
              </a:rPr>
              <a:t>pod-name</a:t>
            </a:r>
            <a:r>
              <a:rPr sz="1650" u="none" dirty="0">
                <a:solidFill>
                  <a:srgbClr val="996E3A"/>
                </a:solidFill>
                <a:latin typeface="Tahoma"/>
                <a:cs typeface="Tahoma"/>
              </a:rPr>
              <a:t>&gt;</a:t>
            </a:r>
            <a:r>
              <a:rPr sz="1650" u="none" spc="490" dirty="0">
                <a:solidFill>
                  <a:srgbClr val="996E3A"/>
                </a:solidFill>
                <a:latin typeface="Tahoma"/>
                <a:cs typeface="Tahoma"/>
              </a:rPr>
              <a:t> </a:t>
            </a:r>
            <a:r>
              <a:rPr sz="1650" u="none" spc="190" dirty="0">
                <a:solidFill>
                  <a:srgbClr val="ED9900"/>
                </a:solidFill>
                <a:latin typeface="Tahoma"/>
                <a:cs typeface="Tahoma"/>
              </a:rPr>
              <a:t>-</a:t>
            </a:r>
            <a:r>
              <a:rPr sz="1650" u="none" spc="285" dirty="0">
                <a:solidFill>
                  <a:srgbClr val="ED9900"/>
                </a:solidFill>
                <a:latin typeface="Tahoma"/>
                <a:cs typeface="Tahoma"/>
              </a:rPr>
              <a:t>o</a:t>
            </a:r>
            <a:r>
              <a:rPr sz="1650" u="none" spc="490" dirty="0">
                <a:solidFill>
                  <a:srgbClr val="ED9900"/>
                </a:solidFill>
                <a:latin typeface="Tahoma"/>
                <a:cs typeface="Tahoma"/>
              </a:rPr>
              <a:t> </a:t>
            </a:r>
            <a:r>
              <a:rPr sz="1650" u="none" spc="105" dirty="0">
                <a:solidFill>
                  <a:srgbClr val="000000"/>
                </a:solidFill>
                <a:latin typeface="Tahoma"/>
                <a:cs typeface="Tahoma"/>
              </a:rPr>
              <a:t>yaml </a:t>
            </a:r>
            <a:r>
              <a:rPr sz="1650" u="none" spc="250" dirty="0">
                <a:solidFill>
                  <a:srgbClr val="000000"/>
                </a:solidFill>
                <a:latin typeface="Tahoma"/>
                <a:cs typeface="Tahoma"/>
              </a:rPr>
              <a:t>apiVersion:</a:t>
            </a:r>
            <a:r>
              <a:rPr sz="1650" u="none" spc="480" dirty="0">
                <a:solidFill>
                  <a:srgbClr val="000000"/>
                </a:solidFill>
                <a:latin typeface="Tahoma"/>
                <a:cs typeface="Tahoma"/>
              </a:rPr>
              <a:t> </a:t>
            </a:r>
            <a:r>
              <a:rPr sz="1650" u="none" spc="90" dirty="0">
                <a:solidFill>
                  <a:srgbClr val="000000"/>
                </a:solidFill>
                <a:latin typeface="Tahoma"/>
                <a:cs typeface="Tahoma"/>
              </a:rPr>
              <a:t>v1</a:t>
            </a:r>
            <a:endParaRPr sz="1650">
              <a:latin typeface="Tahoma"/>
              <a:cs typeface="Tahoma"/>
            </a:endParaRPr>
          </a:p>
          <a:p>
            <a:pPr marL="142240">
              <a:lnSpc>
                <a:spcPts val="1770"/>
              </a:lnSpc>
            </a:pPr>
            <a:r>
              <a:rPr sz="1650" u="none" spc="265" dirty="0">
                <a:solidFill>
                  <a:srgbClr val="000000"/>
                </a:solidFill>
                <a:latin typeface="Tahoma"/>
                <a:cs typeface="Tahoma"/>
              </a:rPr>
              <a:t>kind:</a:t>
            </a:r>
            <a:r>
              <a:rPr sz="1650" u="none" spc="484" dirty="0">
                <a:solidFill>
                  <a:srgbClr val="000000"/>
                </a:solidFill>
                <a:latin typeface="Tahoma"/>
                <a:cs typeface="Tahoma"/>
              </a:rPr>
              <a:t> </a:t>
            </a:r>
            <a:r>
              <a:rPr sz="1650" u="none" spc="55" dirty="0">
                <a:solidFill>
                  <a:srgbClr val="000000"/>
                </a:solidFill>
                <a:latin typeface="Tahoma"/>
                <a:cs typeface="Tahoma"/>
              </a:rPr>
              <a:t>Pod</a:t>
            </a:r>
            <a:endParaRPr sz="1650">
              <a:latin typeface="Tahoma"/>
              <a:cs typeface="Tahoma"/>
            </a:endParaRPr>
          </a:p>
          <a:p>
            <a:pPr marL="142240">
              <a:lnSpc>
                <a:spcPts val="1875"/>
              </a:lnSpc>
            </a:pPr>
            <a:r>
              <a:rPr sz="1650" u="none" spc="155" dirty="0">
                <a:solidFill>
                  <a:srgbClr val="000000"/>
                </a:solidFill>
                <a:latin typeface="Tahoma"/>
                <a:cs typeface="Tahoma"/>
              </a:rPr>
              <a:t>metadata:</a:t>
            </a:r>
            <a:endParaRPr sz="1650">
              <a:latin typeface="Tahoma"/>
              <a:cs typeface="Tahoma"/>
            </a:endParaRPr>
          </a:p>
          <a:p>
            <a:pPr marL="394970" marR="6616065">
              <a:lnSpc>
                <a:spcPts val="1880"/>
              </a:lnSpc>
              <a:spcBef>
                <a:spcPts val="95"/>
              </a:spcBef>
            </a:pPr>
            <a:r>
              <a:rPr sz="1650" u="none" spc="180" dirty="0">
                <a:solidFill>
                  <a:srgbClr val="000000"/>
                </a:solidFill>
                <a:latin typeface="Tahoma"/>
                <a:cs typeface="Tahoma"/>
              </a:rPr>
              <a:t>creationTimestamp:</a:t>
            </a:r>
            <a:r>
              <a:rPr sz="1650" u="none" spc="25" dirty="0">
                <a:solidFill>
                  <a:srgbClr val="000000"/>
                </a:solidFill>
                <a:latin typeface="Tahoma"/>
                <a:cs typeface="Tahoma"/>
              </a:rPr>
              <a:t>  </a:t>
            </a:r>
            <a:r>
              <a:rPr sz="1650" u="none" spc="160" dirty="0">
                <a:solidFill>
                  <a:srgbClr val="000000"/>
                </a:solidFill>
                <a:latin typeface="Tahoma"/>
                <a:cs typeface="Tahoma"/>
              </a:rPr>
              <a:t>"2024-10-</a:t>
            </a:r>
            <a:r>
              <a:rPr sz="1650" u="none" spc="155" dirty="0">
                <a:solidFill>
                  <a:srgbClr val="000000"/>
                </a:solidFill>
                <a:latin typeface="Tahoma"/>
                <a:cs typeface="Tahoma"/>
              </a:rPr>
              <a:t>09T10:19:00Z" </a:t>
            </a:r>
            <a:r>
              <a:rPr sz="1650" u="none" spc="305" dirty="0">
                <a:solidFill>
                  <a:srgbClr val="000000"/>
                </a:solidFill>
                <a:latin typeface="Tahoma"/>
                <a:cs typeface="Tahoma"/>
              </a:rPr>
              <a:t>labels:</a:t>
            </a:r>
            <a:endParaRPr sz="1650">
              <a:latin typeface="Tahoma"/>
              <a:cs typeface="Tahoma"/>
            </a:endParaRPr>
          </a:p>
          <a:p>
            <a:pPr marL="647065">
              <a:lnSpc>
                <a:spcPts val="1770"/>
              </a:lnSpc>
            </a:pPr>
            <a:r>
              <a:rPr sz="1650" u="none" spc="225" dirty="0">
                <a:solidFill>
                  <a:srgbClr val="000000"/>
                </a:solidFill>
                <a:latin typeface="Tahoma"/>
                <a:cs typeface="Tahoma"/>
              </a:rPr>
              <a:t>run:</a:t>
            </a:r>
            <a:r>
              <a:rPr sz="1650" u="none" spc="480" dirty="0">
                <a:solidFill>
                  <a:srgbClr val="000000"/>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394970" marR="9518015">
              <a:lnSpc>
                <a:spcPts val="1880"/>
              </a:lnSpc>
              <a:spcBef>
                <a:spcPts val="95"/>
              </a:spcBef>
            </a:pPr>
            <a:r>
              <a:rPr sz="1650" u="none" spc="60" dirty="0">
                <a:solidFill>
                  <a:srgbClr val="000000"/>
                </a:solidFill>
                <a:latin typeface="Tahoma"/>
                <a:cs typeface="Tahoma"/>
              </a:rPr>
              <a:t>name:</a:t>
            </a:r>
            <a:r>
              <a:rPr sz="1650" u="none" spc="490" dirty="0">
                <a:solidFill>
                  <a:srgbClr val="000000"/>
                </a:solidFill>
                <a:latin typeface="Tahoma"/>
                <a:cs typeface="Tahoma"/>
              </a:rPr>
              <a:t> </a:t>
            </a:r>
            <a:r>
              <a:rPr sz="1650" u="none" spc="-10" dirty="0">
                <a:solidFill>
                  <a:srgbClr val="000000"/>
                </a:solidFill>
                <a:latin typeface="Tahoma"/>
                <a:cs typeface="Tahoma"/>
              </a:rPr>
              <a:t>whoami </a:t>
            </a:r>
            <a:r>
              <a:rPr sz="1650" u="none" spc="110" dirty="0">
                <a:solidFill>
                  <a:srgbClr val="000000"/>
                </a:solidFill>
                <a:latin typeface="Tahoma"/>
                <a:cs typeface="Tahoma"/>
              </a:rPr>
              <a:t>namespace:</a:t>
            </a:r>
            <a:r>
              <a:rPr sz="1650" u="none" spc="-5" dirty="0">
                <a:solidFill>
                  <a:srgbClr val="000000"/>
                </a:solidFill>
                <a:latin typeface="Tahoma"/>
                <a:cs typeface="Tahoma"/>
              </a:rPr>
              <a:t>  </a:t>
            </a:r>
            <a:r>
              <a:rPr sz="1650" u="none" spc="260" dirty="0">
                <a:solidFill>
                  <a:srgbClr val="000000"/>
                </a:solidFill>
                <a:latin typeface="Tahoma"/>
                <a:cs typeface="Tahoma"/>
              </a:rPr>
              <a:t>default</a:t>
            </a:r>
            <a:endParaRPr sz="1650">
              <a:latin typeface="Tahoma"/>
              <a:cs typeface="Tahoma"/>
            </a:endParaRPr>
          </a:p>
          <a:p>
            <a:pPr marL="394970">
              <a:lnSpc>
                <a:spcPts val="1770"/>
              </a:lnSpc>
            </a:pPr>
            <a:r>
              <a:rPr sz="1650" u="none" spc="225" dirty="0">
                <a:solidFill>
                  <a:srgbClr val="000000"/>
                </a:solidFill>
                <a:latin typeface="Tahoma"/>
                <a:cs typeface="Tahoma"/>
              </a:rPr>
              <a:t>resourceVersion:</a:t>
            </a:r>
            <a:r>
              <a:rPr sz="1650" u="none" spc="10" dirty="0">
                <a:solidFill>
                  <a:srgbClr val="000000"/>
                </a:solidFill>
                <a:latin typeface="Tahoma"/>
                <a:cs typeface="Tahoma"/>
              </a:rPr>
              <a:t>  </a:t>
            </a:r>
            <a:r>
              <a:rPr sz="1650" u="none" spc="160" dirty="0">
                <a:solidFill>
                  <a:srgbClr val="000000"/>
                </a:solidFill>
                <a:latin typeface="Tahoma"/>
                <a:cs typeface="Tahoma"/>
              </a:rPr>
              <a:t>"3297"</a:t>
            </a:r>
            <a:endParaRPr sz="1650">
              <a:latin typeface="Tahoma"/>
              <a:cs typeface="Tahoma"/>
            </a:endParaRPr>
          </a:p>
          <a:p>
            <a:pPr marL="394970">
              <a:lnSpc>
                <a:spcPts val="1875"/>
              </a:lnSpc>
            </a:pPr>
            <a:r>
              <a:rPr sz="1650" u="none" spc="285" dirty="0">
                <a:solidFill>
                  <a:srgbClr val="000000"/>
                </a:solidFill>
                <a:latin typeface="Tahoma"/>
                <a:cs typeface="Tahoma"/>
              </a:rPr>
              <a:t>uid:</a:t>
            </a:r>
            <a:r>
              <a:rPr sz="1650" u="none" spc="20" dirty="0">
                <a:solidFill>
                  <a:srgbClr val="000000"/>
                </a:solidFill>
                <a:latin typeface="Tahoma"/>
                <a:cs typeface="Tahoma"/>
              </a:rPr>
              <a:t>  </a:t>
            </a:r>
            <a:r>
              <a:rPr sz="1650" u="none" spc="135" dirty="0">
                <a:solidFill>
                  <a:srgbClr val="000000"/>
                </a:solidFill>
                <a:latin typeface="Tahoma"/>
                <a:cs typeface="Tahoma"/>
              </a:rPr>
              <a:t>2b932d6a-</a:t>
            </a:r>
            <a:r>
              <a:rPr sz="1650" u="none" spc="130" dirty="0">
                <a:solidFill>
                  <a:srgbClr val="000000"/>
                </a:solidFill>
                <a:latin typeface="Tahoma"/>
                <a:cs typeface="Tahoma"/>
              </a:rPr>
              <a:t>3957-44e9-ae37-</a:t>
            </a:r>
            <a:r>
              <a:rPr sz="1650" u="none" spc="125" dirty="0">
                <a:solidFill>
                  <a:srgbClr val="000000"/>
                </a:solidFill>
                <a:latin typeface="Tahoma"/>
                <a:cs typeface="Tahoma"/>
              </a:rPr>
              <a:t>3ef1ea265459</a:t>
            </a:r>
            <a:endParaRPr sz="1650">
              <a:latin typeface="Tahoma"/>
              <a:cs typeface="Tahoma"/>
            </a:endParaRPr>
          </a:p>
          <a:p>
            <a:pPr marL="142240">
              <a:lnSpc>
                <a:spcPts val="1930"/>
              </a:lnSpc>
            </a:pPr>
            <a:r>
              <a:rPr sz="1650" u="none" spc="465" dirty="0">
                <a:solidFill>
                  <a:srgbClr val="000000"/>
                </a:solidFill>
                <a:latin typeface="Tahoma"/>
                <a:cs typeface="Tahoma"/>
              </a:rPr>
              <a:t>...</a:t>
            </a:r>
            <a:endParaRPr sz="1650">
              <a:latin typeface="Tahoma"/>
              <a:cs typeface="Tahom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t>DASHBOARD</a:t>
            </a:r>
          </a:p>
        </p:txBody>
      </p:sp>
      <p:pic>
        <p:nvPicPr>
          <p:cNvPr id="3" name="object 3"/>
          <p:cNvPicPr/>
          <p:nvPr/>
        </p:nvPicPr>
        <p:blipFill>
          <a:blip r:embed="rId2" cstate="print"/>
          <a:stretch>
            <a:fillRect/>
          </a:stretch>
        </p:blipFill>
        <p:spPr>
          <a:xfrm>
            <a:off x="2305050" y="1552574"/>
            <a:ext cx="8915399" cy="593407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20" dirty="0"/>
              <a:t>KUBERNETES'</a:t>
            </a:r>
            <a:r>
              <a:rPr spc="-55" dirty="0"/>
              <a:t> </a:t>
            </a:r>
            <a:r>
              <a:rPr spc="-10" dirty="0"/>
              <a:t>DASHBOARD</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3" cstate="print"/>
          <a:stretch>
            <a:fillRect/>
          </a:stretch>
        </p:blipFill>
        <p:spPr>
          <a:xfrm>
            <a:off x="1309687" y="2605087"/>
            <a:ext cx="104775" cy="104774"/>
          </a:xfrm>
          <a:prstGeom prst="rect">
            <a:avLst/>
          </a:prstGeom>
        </p:spPr>
      </p:pic>
      <p:pic>
        <p:nvPicPr>
          <p:cNvPr id="6" name="object 6"/>
          <p:cNvPicPr/>
          <p:nvPr/>
        </p:nvPicPr>
        <p:blipFill>
          <a:blip r:embed="rId3" cstate="print"/>
          <a:stretch>
            <a:fillRect/>
          </a:stretch>
        </p:blipFill>
        <p:spPr>
          <a:xfrm>
            <a:off x="1309687" y="3090862"/>
            <a:ext cx="104775" cy="104774"/>
          </a:xfrm>
          <a:prstGeom prst="rect">
            <a:avLst/>
          </a:prstGeom>
        </p:spPr>
      </p:pic>
      <p:pic>
        <p:nvPicPr>
          <p:cNvPr id="7" name="object 7"/>
          <p:cNvPicPr/>
          <p:nvPr/>
        </p:nvPicPr>
        <p:blipFill>
          <a:blip r:embed="rId3" cstate="print"/>
          <a:stretch>
            <a:fillRect/>
          </a:stretch>
        </p:blipFill>
        <p:spPr>
          <a:xfrm>
            <a:off x="1309687" y="3567112"/>
            <a:ext cx="104775" cy="104774"/>
          </a:xfrm>
          <a:prstGeom prst="rect">
            <a:avLst/>
          </a:prstGeom>
        </p:spPr>
      </p:pic>
      <p:pic>
        <p:nvPicPr>
          <p:cNvPr id="8" name="object 8"/>
          <p:cNvPicPr/>
          <p:nvPr/>
        </p:nvPicPr>
        <p:blipFill>
          <a:blip r:embed="rId3" cstate="print"/>
          <a:stretch>
            <a:fillRect/>
          </a:stretch>
        </p:blipFill>
        <p:spPr>
          <a:xfrm>
            <a:off x="1309687" y="4043362"/>
            <a:ext cx="104775" cy="104774"/>
          </a:xfrm>
          <a:prstGeom prst="rect">
            <a:avLst/>
          </a:prstGeom>
        </p:spPr>
      </p:pic>
      <p:sp>
        <p:nvSpPr>
          <p:cNvPr id="9" name="object 9"/>
          <p:cNvSpPr txBox="1"/>
          <p:nvPr/>
        </p:nvSpPr>
        <p:spPr>
          <a:xfrm>
            <a:off x="1177924" y="1347206"/>
            <a:ext cx="11384915" cy="4405630"/>
          </a:xfrm>
          <a:prstGeom prst="rect">
            <a:avLst/>
          </a:prstGeom>
        </p:spPr>
        <p:txBody>
          <a:bodyPr vert="horz" wrap="square" lIns="0" tIns="12065" rIns="0" bIns="0" rtlCol="0">
            <a:spAutoFit/>
          </a:bodyPr>
          <a:lstStyle/>
          <a:p>
            <a:pPr marL="12700" marR="1339215">
              <a:lnSpc>
                <a:spcPct val="148300"/>
              </a:lnSpc>
              <a:spcBef>
                <a:spcPts val="95"/>
              </a:spcBef>
            </a:pPr>
            <a:r>
              <a:rPr sz="2100" dirty="0">
                <a:solidFill>
                  <a:srgbClr val="333333"/>
                </a:solidFill>
                <a:latin typeface="Trebuchet MS"/>
                <a:cs typeface="Trebuchet MS"/>
              </a:rPr>
              <a:t>The</a:t>
            </a:r>
            <a:r>
              <a:rPr sz="2100" spc="-45" dirty="0">
                <a:solidFill>
                  <a:srgbClr val="333333"/>
                </a:solidFill>
                <a:latin typeface="Trebuchet MS"/>
                <a:cs typeface="Trebuchet MS"/>
              </a:rPr>
              <a:t> </a:t>
            </a:r>
            <a:r>
              <a:rPr sz="2150" i="1" spc="75" dirty="0">
                <a:solidFill>
                  <a:srgbClr val="ED2137"/>
                </a:solidFill>
                <a:latin typeface="Trebuchet MS"/>
                <a:cs typeface="Trebuchet MS"/>
              </a:rPr>
              <a:t>Dashboard</a:t>
            </a:r>
            <a:r>
              <a:rPr sz="2150" i="1" spc="-60" dirty="0">
                <a:solidFill>
                  <a:srgbClr val="ED2137"/>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60" dirty="0">
                <a:solidFill>
                  <a:srgbClr val="333333"/>
                </a:solidFill>
                <a:latin typeface="Trebuchet MS"/>
                <a:cs typeface="Trebuchet MS"/>
              </a:rPr>
              <a:t>web</a:t>
            </a:r>
            <a:r>
              <a:rPr sz="2100" spc="-45" dirty="0">
                <a:solidFill>
                  <a:srgbClr val="333333"/>
                </a:solidFill>
                <a:latin typeface="Trebuchet MS"/>
                <a:cs typeface="Trebuchet MS"/>
              </a:rPr>
              <a:t> </a:t>
            </a:r>
            <a:r>
              <a:rPr sz="2100" dirty="0">
                <a:solidFill>
                  <a:srgbClr val="333333"/>
                </a:solidFill>
                <a:latin typeface="Trebuchet MS"/>
                <a:cs typeface="Trebuchet MS"/>
              </a:rPr>
              <a:t>interface</a:t>
            </a:r>
            <a:r>
              <a:rPr sz="2100" spc="-45" dirty="0">
                <a:solidFill>
                  <a:srgbClr val="333333"/>
                </a:solidFill>
                <a:latin typeface="Trebuchet MS"/>
                <a:cs typeface="Trebuchet MS"/>
              </a:rPr>
              <a:t> </a:t>
            </a:r>
            <a:r>
              <a:rPr sz="2100" dirty="0">
                <a:solidFill>
                  <a:srgbClr val="333333"/>
                </a:solidFill>
                <a:latin typeface="Trebuchet MS"/>
                <a:cs typeface="Trebuchet MS"/>
              </a:rPr>
              <a:t>allowing</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45" dirty="0">
                <a:solidFill>
                  <a:srgbClr val="333333"/>
                </a:solidFill>
                <a:latin typeface="Trebuchet MS"/>
                <a:cs typeface="Trebuchet MS"/>
              </a:rPr>
              <a:t> </a:t>
            </a:r>
            <a:r>
              <a:rPr sz="2100" dirty="0">
                <a:solidFill>
                  <a:srgbClr val="333333"/>
                </a:solidFill>
                <a:latin typeface="Trebuchet MS"/>
                <a:cs typeface="Trebuchet MS"/>
              </a:rPr>
              <a:t>interact</a:t>
            </a:r>
            <a:r>
              <a:rPr sz="2100" spc="-45" dirty="0">
                <a:solidFill>
                  <a:srgbClr val="333333"/>
                </a:solidFill>
                <a:latin typeface="Trebuchet MS"/>
                <a:cs typeface="Trebuchet MS"/>
              </a:rPr>
              <a:t> </a:t>
            </a:r>
            <a:r>
              <a:rPr sz="2100" dirty="0">
                <a:solidFill>
                  <a:srgbClr val="333333"/>
                </a:solidFill>
                <a:latin typeface="Trebuchet MS"/>
                <a:cs typeface="Trebuchet MS"/>
              </a:rPr>
              <a:t>with</a:t>
            </a:r>
            <a:r>
              <a:rPr sz="2100" spc="-45" dirty="0">
                <a:solidFill>
                  <a:srgbClr val="333333"/>
                </a:solidFill>
                <a:latin typeface="Trebuchet MS"/>
                <a:cs typeface="Trebuchet MS"/>
              </a:rPr>
              <a:t> </a:t>
            </a:r>
            <a:r>
              <a:rPr sz="2100" spc="65" dirty="0">
                <a:solidFill>
                  <a:srgbClr val="333333"/>
                </a:solidFill>
                <a:latin typeface="Trebuchet MS"/>
                <a:cs typeface="Trebuchet MS"/>
              </a:rPr>
              <a:t>a</a:t>
            </a:r>
            <a:r>
              <a:rPr sz="2100" spc="-45" dirty="0">
                <a:solidFill>
                  <a:srgbClr val="333333"/>
                </a:solidFill>
                <a:latin typeface="Trebuchet MS"/>
                <a:cs typeface="Trebuchet MS"/>
              </a:rPr>
              <a:t> </a:t>
            </a:r>
            <a:r>
              <a:rPr sz="2100" spc="60" dirty="0">
                <a:solidFill>
                  <a:srgbClr val="333333"/>
                </a:solidFill>
                <a:latin typeface="Trebuchet MS"/>
                <a:cs typeface="Trebuchet MS"/>
              </a:rPr>
              <a:t>Kubernetes</a:t>
            </a:r>
            <a:r>
              <a:rPr sz="2100" spc="-45" dirty="0">
                <a:solidFill>
                  <a:srgbClr val="333333"/>
                </a:solidFill>
                <a:latin typeface="Trebuchet MS"/>
                <a:cs typeface="Trebuchet MS"/>
              </a:rPr>
              <a:t> </a:t>
            </a:r>
            <a:r>
              <a:rPr sz="2100" spc="-10" dirty="0">
                <a:solidFill>
                  <a:srgbClr val="333333"/>
                </a:solidFill>
                <a:latin typeface="Trebuchet MS"/>
                <a:cs typeface="Trebuchet MS"/>
              </a:rPr>
              <a:t>instance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50" i="1" spc="75" dirty="0">
                <a:solidFill>
                  <a:srgbClr val="ED2137"/>
                </a:solidFill>
                <a:latin typeface="Trebuchet MS"/>
                <a:cs typeface="Trebuchet MS"/>
              </a:rPr>
              <a:t>Dashboard</a:t>
            </a:r>
            <a:r>
              <a:rPr sz="2150" i="1" spc="-35" dirty="0">
                <a:solidFill>
                  <a:srgbClr val="ED2137"/>
                </a:solidFill>
                <a:latin typeface="Trebuchet MS"/>
                <a:cs typeface="Trebuchet MS"/>
              </a:rPr>
              <a:t> </a:t>
            </a:r>
            <a:r>
              <a:rPr sz="2100" dirty="0">
                <a:solidFill>
                  <a:srgbClr val="333333"/>
                </a:solidFill>
                <a:latin typeface="Trebuchet MS"/>
                <a:cs typeface="Trebuchet MS"/>
              </a:rPr>
              <a:t>allows</a:t>
            </a:r>
            <a:r>
              <a:rPr sz="2100" spc="-15" dirty="0">
                <a:solidFill>
                  <a:srgbClr val="333333"/>
                </a:solidFill>
                <a:latin typeface="Trebuchet MS"/>
                <a:cs typeface="Trebuchet MS"/>
              </a:rPr>
              <a:t> </a:t>
            </a:r>
            <a:r>
              <a:rPr sz="2100" spc="85" dirty="0">
                <a:solidFill>
                  <a:srgbClr val="333333"/>
                </a:solidFill>
                <a:latin typeface="Trebuchet MS"/>
                <a:cs typeface="Trebuchet MS"/>
              </a:rPr>
              <a:t>you</a:t>
            </a:r>
            <a:r>
              <a:rPr sz="2100" spc="-20" dirty="0">
                <a:solidFill>
                  <a:srgbClr val="333333"/>
                </a:solidFill>
                <a:latin typeface="Trebuchet MS"/>
                <a:cs typeface="Trebuchet MS"/>
              </a:rPr>
              <a:t> </a:t>
            </a:r>
            <a:r>
              <a:rPr sz="2100" spc="-25" dirty="0">
                <a:solidFill>
                  <a:srgbClr val="333333"/>
                </a:solidFill>
                <a:latin typeface="Trebuchet MS"/>
                <a:cs typeface="Trebuchet MS"/>
              </a:rPr>
              <a:t>to:</a:t>
            </a:r>
            <a:endParaRPr sz="2100">
              <a:latin typeface="Trebuchet MS"/>
              <a:cs typeface="Trebuchet MS"/>
            </a:endParaRPr>
          </a:p>
          <a:p>
            <a:pPr marL="393065">
              <a:lnSpc>
                <a:spcPct val="100000"/>
              </a:lnSpc>
              <a:spcBef>
                <a:spcPts val="1220"/>
              </a:spcBef>
            </a:pPr>
            <a:r>
              <a:rPr sz="2100" dirty="0">
                <a:solidFill>
                  <a:srgbClr val="333333"/>
                </a:solidFill>
                <a:latin typeface="Trebuchet MS"/>
                <a:cs typeface="Trebuchet MS"/>
              </a:rPr>
              <a:t>deploy</a:t>
            </a:r>
            <a:r>
              <a:rPr sz="2100" spc="160" dirty="0">
                <a:solidFill>
                  <a:srgbClr val="333333"/>
                </a:solidFill>
                <a:latin typeface="Trebuchet MS"/>
                <a:cs typeface="Trebuchet MS"/>
              </a:rPr>
              <a:t> </a:t>
            </a:r>
            <a:r>
              <a:rPr sz="2100" spc="85" dirty="0">
                <a:solidFill>
                  <a:srgbClr val="333333"/>
                </a:solidFill>
                <a:latin typeface="Trebuchet MS"/>
                <a:cs typeface="Trebuchet MS"/>
              </a:rPr>
              <a:t>apps</a:t>
            </a:r>
            <a:endParaRPr sz="2100">
              <a:latin typeface="Trebuchet MS"/>
              <a:cs typeface="Trebuchet MS"/>
            </a:endParaRPr>
          </a:p>
          <a:p>
            <a:pPr marL="393065" marR="640715">
              <a:lnSpc>
                <a:spcPct val="148800"/>
              </a:lnSpc>
              <a:spcBef>
                <a:spcPts val="75"/>
              </a:spcBef>
            </a:pPr>
            <a:r>
              <a:rPr sz="2100" spc="60" dirty="0">
                <a:solidFill>
                  <a:srgbClr val="333333"/>
                </a:solidFill>
                <a:latin typeface="Trebuchet MS"/>
                <a:cs typeface="Trebuchet MS"/>
              </a:rPr>
              <a:t>search</a:t>
            </a:r>
            <a:r>
              <a:rPr sz="2100" spc="-60" dirty="0">
                <a:solidFill>
                  <a:srgbClr val="333333"/>
                </a:solidFill>
                <a:latin typeface="Trebuchet MS"/>
                <a:cs typeface="Trebuchet MS"/>
              </a:rPr>
              <a:t> </a:t>
            </a:r>
            <a:r>
              <a:rPr sz="2100" dirty="0">
                <a:solidFill>
                  <a:srgbClr val="333333"/>
                </a:solidFill>
                <a:latin typeface="Trebuchet MS"/>
                <a:cs typeface="Trebuchet MS"/>
              </a:rPr>
              <a:t>for</a:t>
            </a:r>
            <a:r>
              <a:rPr sz="2100" spc="-55" dirty="0">
                <a:solidFill>
                  <a:srgbClr val="333333"/>
                </a:solidFill>
                <a:latin typeface="Trebuchet MS"/>
                <a:cs typeface="Trebuchet MS"/>
              </a:rPr>
              <a:t> </a:t>
            </a:r>
            <a:r>
              <a:rPr sz="2100" spc="50" dirty="0">
                <a:solidFill>
                  <a:srgbClr val="333333"/>
                </a:solidFill>
                <a:latin typeface="Trebuchet MS"/>
                <a:cs typeface="Trebuchet MS"/>
              </a:rPr>
              <a:t>information</a:t>
            </a:r>
            <a:r>
              <a:rPr sz="2100" spc="-55" dirty="0">
                <a:solidFill>
                  <a:srgbClr val="333333"/>
                </a:solidFill>
                <a:latin typeface="Trebuchet MS"/>
                <a:cs typeface="Trebuchet MS"/>
              </a:rPr>
              <a:t> </a:t>
            </a:r>
            <a:r>
              <a:rPr sz="2100" spc="55" dirty="0">
                <a:solidFill>
                  <a:srgbClr val="333333"/>
                </a:solidFill>
                <a:latin typeface="Trebuchet MS"/>
                <a:cs typeface="Trebuchet MS"/>
              </a:rPr>
              <a:t>regarding</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75" dirty="0">
                <a:solidFill>
                  <a:srgbClr val="333333"/>
                </a:solidFill>
                <a:latin typeface="Trebuchet MS"/>
                <a:cs typeface="Trebuchet MS"/>
              </a:rPr>
              <a:t>abnormal</a:t>
            </a:r>
            <a:r>
              <a:rPr sz="2100" spc="-60" dirty="0">
                <a:solidFill>
                  <a:srgbClr val="333333"/>
                </a:solidFill>
                <a:latin typeface="Trebuchet MS"/>
                <a:cs typeface="Trebuchet MS"/>
              </a:rPr>
              <a:t> </a:t>
            </a:r>
            <a:r>
              <a:rPr sz="2100" spc="60" dirty="0">
                <a:solidFill>
                  <a:srgbClr val="333333"/>
                </a:solidFill>
                <a:latin typeface="Trebuchet MS"/>
                <a:cs typeface="Trebuchet MS"/>
              </a:rPr>
              <a:t>behaviour</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5" dirty="0">
                <a:solidFill>
                  <a:srgbClr val="333333"/>
                </a:solidFill>
                <a:latin typeface="Trebuchet MS"/>
                <a:cs typeface="Trebuchet MS"/>
              </a:rPr>
              <a:t> </a:t>
            </a:r>
            <a:r>
              <a:rPr sz="2100" spc="50" dirty="0">
                <a:solidFill>
                  <a:srgbClr val="333333"/>
                </a:solidFill>
                <a:latin typeface="Trebuchet MS"/>
                <a:cs typeface="Trebuchet MS"/>
              </a:rPr>
              <a:t>deployed</a:t>
            </a:r>
            <a:r>
              <a:rPr sz="2100" spc="-55" dirty="0">
                <a:solidFill>
                  <a:srgbClr val="333333"/>
                </a:solidFill>
                <a:latin typeface="Trebuchet MS"/>
                <a:cs typeface="Trebuchet MS"/>
              </a:rPr>
              <a:t> </a:t>
            </a:r>
            <a:r>
              <a:rPr sz="2100" spc="-10" dirty="0">
                <a:solidFill>
                  <a:srgbClr val="333333"/>
                </a:solidFill>
                <a:latin typeface="Trebuchet MS"/>
                <a:cs typeface="Trebuchet MS"/>
              </a:rPr>
              <a:t>application </a:t>
            </a:r>
            <a:r>
              <a:rPr sz="2100" dirty="0">
                <a:solidFill>
                  <a:srgbClr val="333333"/>
                </a:solidFill>
                <a:latin typeface="Trebuchet MS"/>
                <a:cs typeface="Trebuchet MS"/>
              </a:rPr>
              <a:t>view</a:t>
            </a:r>
            <a:r>
              <a:rPr sz="2100" spc="-75" dirty="0">
                <a:solidFill>
                  <a:srgbClr val="333333"/>
                </a:solidFill>
                <a:latin typeface="Trebuchet MS"/>
                <a:cs typeface="Trebuchet MS"/>
              </a:rPr>
              <a:t> </a:t>
            </a:r>
            <a:r>
              <a:rPr sz="2100" spc="-40" dirty="0">
                <a:solidFill>
                  <a:srgbClr val="333333"/>
                </a:solidFill>
                <a:latin typeface="Trebuchet MS"/>
                <a:cs typeface="Trebuchet MS"/>
              </a:rPr>
              <a:t>all</a:t>
            </a:r>
            <a:r>
              <a:rPr sz="2100" spc="-70" dirty="0">
                <a:solidFill>
                  <a:srgbClr val="333333"/>
                </a:solidFill>
                <a:latin typeface="Trebuchet MS"/>
                <a:cs typeface="Trebuchet MS"/>
              </a:rPr>
              <a:t> </a:t>
            </a:r>
            <a:r>
              <a:rPr sz="2100" spc="50" dirty="0">
                <a:solidFill>
                  <a:srgbClr val="333333"/>
                </a:solidFill>
                <a:latin typeface="Trebuchet MS"/>
                <a:cs typeface="Trebuchet MS"/>
              </a:rPr>
              <a:t>deployed</a:t>
            </a:r>
            <a:r>
              <a:rPr sz="2100" spc="-75" dirty="0">
                <a:solidFill>
                  <a:srgbClr val="333333"/>
                </a:solidFill>
                <a:latin typeface="Trebuchet MS"/>
                <a:cs typeface="Trebuchet MS"/>
              </a:rPr>
              <a:t> </a:t>
            </a:r>
            <a:r>
              <a:rPr sz="2100" spc="-10" dirty="0">
                <a:solidFill>
                  <a:srgbClr val="333333"/>
                </a:solidFill>
                <a:latin typeface="Trebuchet MS"/>
                <a:cs typeface="Trebuchet MS"/>
              </a:rPr>
              <a:t>applications</a:t>
            </a:r>
            <a:endParaRPr sz="2100">
              <a:latin typeface="Trebuchet MS"/>
              <a:cs typeface="Trebuchet MS"/>
            </a:endParaRPr>
          </a:p>
          <a:p>
            <a:pPr marL="393065">
              <a:lnSpc>
                <a:spcPct val="100000"/>
              </a:lnSpc>
              <a:spcBef>
                <a:spcPts val="1230"/>
              </a:spcBef>
            </a:pPr>
            <a:r>
              <a:rPr sz="2100" spc="50" dirty="0">
                <a:solidFill>
                  <a:srgbClr val="333333"/>
                </a:solidFill>
                <a:latin typeface="Trebuchet MS"/>
                <a:cs typeface="Trebuchet MS"/>
              </a:rPr>
              <a:t>modify</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configuration</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40" dirty="0">
                <a:solidFill>
                  <a:srgbClr val="333333"/>
                </a:solidFill>
                <a:latin typeface="Trebuchet MS"/>
                <a:cs typeface="Trebuchet MS"/>
              </a:rPr>
              <a:t> </a:t>
            </a:r>
            <a:r>
              <a:rPr sz="2100" spc="50" dirty="0">
                <a:solidFill>
                  <a:srgbClr val="333333"/>
                </a:solidFill>
                <a:latin typeface="Trebuchet MS"/>
                <a:cs typeface="Trebuchet MS"/>
              </a:rPr>
              <a:t>deployed</a:t>
            </a:r>
            <a:r>
              <a:rPr sz="2100" spc="35" dirty="0">
                <a:solidFill>
                  <a:srgbClr val="333333"/>
                </a:solidFill>
                <a:latin typeface="Trebuchet MS"/>
                <a:cs typeface="Trebuchet MS"/>
              </a:rPr>
              <a:t> </a:t>
            </a:r>
            <a:r>
              <a:rPr sz="2100" dirty="0">
                <a:solidFill>
                  <a:srgbClr val="333333"/>
                </a:solidFill>
                <a:latin typeface="Trebuchet MS"/>
                <a:cs typeface="Trebuchet MS"/>
              </a:rPr>
              <a:t>applications</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40" dirty="0">
                <a:solidFill>
                  <a:srgbClr val="333333"/>
                </a:solidFill>
                <a:latin typeface="Trebuchet MS"/>
                <a:cs typeface="Trebuchet MS"/>
              </a:rPr>
              <a:t> </a:t>
            </a:r>
            <a:r>
              <a:rPr sz="2100" spc="50" dirty="0">
                <a:solidFill>
                  <a:srgbClr val="333333"/>
                </a:solidFill>
                <a:latin typeface="Trebuchet MS"/>
                <a:cs typeface="Trebuchet MS"/>
              </a:rPr>
              <a:t>update</a:t>
            </a:r>
            <a:r>
              <a:rPr sz="2100" spc="35" dirty="0">
                <a:solidFill>
                  <a:srgbClr val="333333"/>
                </a:solidFill>
                <a:latin typeface="Trebuchet MS"/>
                <a:cs typeface="Trebuchet MS"/>
              </a:rPr>
              <a:t> </a:t>
            </a:r>
            <a:r>
              <a:rPr sz="2100" spc="40" dirty="0">
                <a:solidFill>
                  <a:srgbClr val="333333"/>
                </a:solidFill>
                <a:latin typeface="Trebuchet MS"/>
                <a:cs typeface="Trebuchet MS"/>
              </a:rPr>
              <a:t>them</a:t>
            </a:r>
            <a:endParaRPr sz="2100">
              <a:latin typeface="Trebuchet MS"/>
              <a:cs typeface="Trebuchet MS"/>
            </a:endParaRPr>
          </a:p>
          <a:p>
            <a:pPr marL="12700" marR="5080">
              <a:lnSpc>
                <a:spcPts val="2100"/>
              </a:lnSpc>
              <a:spcBef>
                <a:spcPts val="1725"/>
              </a:spcBef>
            </a:pP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50" i="1" spc="75" dirty="0">
                <a:solidFill>
                  <a:srgbClr val="ED2137"/>
                </a:solidFill>
                <a:latin typeface="Trebuchet MS"/>
                <a:cs typeface="Trebuchet MS"/>
              </a:rPr>
              <a:t>Dashboard</a:t>
            </a:r>
            <a:r>
              <a:rPr sz="2150" i="1" spc="-50" dirty="0">
                <a:solidFill>
                  <a:srgbClr val="ED2137"/>
                </a:solidFill>
                <a:latin typeface="Trebuchet MS"/>
                <a:cs typeface="Trebuchet MS"/>
              </a:rPr>
              <a:t> </a:t>
            </a:r>
            <a:r>
              <a:rPr sz="2100" spc="60" dirty="0">
                <a:solidFill>
                  <a:srgbClr val="333333"/>
                </a:solidFill>
                <a:latin typeface="Trebuchet MS"/>
                <a:cs typeface="Trebuchet MS"/>
              </a:rPr>
              <a:t>also</a:t>
            </a:r>
            <a:r>
              <a:rPr sz="2100" spc="-35" dirty="0">
                <a:solidFill>
                  <a:srgbClr val="333333"/>
                </a:solidFill>
                <a:latin typeface="Trebuchet MS"/>
                <a:cs typeface="Trebuchet MS"/>
              </a:rPr>
              <a:t> </a:t>
            </a:r>
            <a:r>
              <a:rPr sz="2100" spc="90" dirty="0">
                <a:solidFill>
                  <a:srgbClr val="333333"/>
                </a:solidFill>
                <a:latin typeface="Trebuchet MS"/>
                <a:cs typeface="Trebuchet MS"/>
              </a:rPr>
              <a:t>makes</a:t>
            </a:r>
            <a:r>
              <a:rPr sz="2100" spc="-35" dirty="0">
                <a:solidFill>
                  <a:srgbClr val="333333"/>
                </a:solidFill>
                <a:latin typeface="Trebuchet MS"/>
                <a:cs typeface="Trebuchet MS"/>
              </a:rPr>
              <a:t> </a:t>
            </a:r>
            <a:r>
              <a:rPr sz="2100" spc="-95" dirty="0">
                <a:solidFill>
                  <a:srgbClr val="333333"/>
                </a:solidFill>
                <a:latin typeface="Trebuchet MS"/>
                <a:cs typeface="Trebuchet MS"/>
              </a:rPr>
              <a:t>it</a:t>
            </a:r>
            <a:r>
              <a:rPr sz="2100" spc="-40" dirty="0">
                <a:solidFill>
                  <a:srgbClr val="333333"/>
                </a:solidFill>
                <a:latin typeface="Trebuchet MS"/>
                <a:cs typeface="Trebuchet MS"/>
              </a:rPr>
              <a:t> </a:t>
            </a:r>
            <a:r>
              <a:rPr sz="2100" spc="55" dirty="0">
                <a:solidFill>
                  <a:srgbClr val="333333"/>
                </a:solidFill>
                <a:latin typeface="Trebuchet MS"/>
                <a:cs typeface="Trebuchet MS"/>
              </a:rPr>
              <a:t>possible</a:t>
            </a:r>
            <a:r>
              <a:rPr sz="2100" spc="-35" dirty="0">
                <a:solidFill>
                  <a:srgbClr val="333333"/>
                </a:solidFill>
                <a:latin typeface="Trebuchet MS"/>
                <a:cs typeface="Trebuchet MS"/>
              </a:rPr>
              <a:t> </a:t>
            </a:r>
            <a:r>
              <a:rPr sz="2100" dirty="0">
                <a:solidFill>
                  <a:srgbClr val="333333"/>
                </a:solidFill>
                <a:latin typeface="Trebuchet MS"/>
                <a:cs typeface="Trebuchet MS"/>
              </a:rPr>
              <a:t>to</a:t>
            </a:r>
            <a:r>
              <a:rPr sz="2100" spc="-35" dirty="0">
                <a:solidFill>
                  <a:srgbClr val="333333"/>
                </a:solidFill>
                <a:latin typeface="Trebuchet MS"/>
                <a:cs typeface="Trebuchet MS"/>
              </a:rPr>
              <a:t> </a:t>
            </a:r>
            <a:r>
              <a:rPr sz="2100" spc="85" dirty="0">
                <a:solidFill>
                  <a:srgbClr val="333333"/>
                </a:solidFill>
                <a:latin typeface="Trebuchet MS"/>
                <a:cs typeface="Trebuchet MS"/>
              </a:rPr>
              <a:t>know</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40" dirty="0">
                <a:solidFill>
                  <a:srgbClr val="333333"/>
                </a:solidFill>
                <a:latin typeface="Trebuchet MS"/>
                <a:cs typeface="Trebuchet MS"/>
              </a:rPr>
              <a:t> </a:t>
            </a:r>
            <a:r>
              <a:rPr sz="2100" dirty="0">
                <a:solidFill>
                  <a:srgbClr val="333333"/>
                </a:solidFill>
                <a:latin typeface="Trebuchet MS"/>
                <a:cs typeface="Trebuchet MS"/>
              </a:rPr>
              <a:t>state</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65" dirty="0">
                <a:solidFill>
                  <a:srgbClr val="333333"/>
                </a:solidFill>
                <a:latin typeface="Trebuchet MS"/>
                <a:cs typeface="Trebuchet MS"/>
              </a:rPr>
              <a:t>resources</a:t>
            </a:r>
            <a:r>
              <a:rPr sz="2100" spc="-40"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100" dirty="0">
                <a:solidFill>
                  <a:srgbClr val="333333"/>
                </a:solidFill>
                <a:latin typeface="Trebuchet MS"/>
                <a:cs typeface="Trebuchet MS"/>
              </a:rPr>
              <a:t>an</a:t>
            </a:r>
            <a:r>
              <a:rPr sz="2100" spc="-35" dirty="0">
                <a:solidFill>
                  <a:srgbClr val="333333"/>
                </a:solidFill>
                <a:latin typeface="Trebuchet MS"/>
                <a:cs typeface="Trebuchet MS"/>
              </a:rPr>
              <a:t> </a:t>
            </a:r>
            <a:r>
              <a:rPr sz="2100" dirty="0">
                <a:solidFill>
                  <a:srgbClr val="333333"/>
                </a:solidFill>
                <a:latin typeface="Trebuchet MS"/>
                <a:cs typeface="Trebuchet MS"/>
              </a:rPr>
              <a:t>instance</a:t>
            </a:r>
            <a:r>
              <a:rPr sz="2100" spc="-35" dirty="0">
                <a:solidFill>
                  <a:srgbClr val="333333"/>
                </a:solidFill>
                <a:latin typeface="Trebuchet MS"/>
                <a:cs typeface="Trebuchet MS"/>
              </a:rPr>
              <a:t> </a:t>
            </a:r>
            <a:r>
              <a:rPr sz="2100" spc="50" dirty="0">
                <a:solidFill>
                  <a:srgbClr val="333333"/>
                </a:solidFill>
                <a:latin typeface="Trebuchet MS"/>
                <a:cs typeface="Trebuchet MS"/>
              </a:rPr>
              <a:t>and </a:t>
            </a:r>
            <a:r>
              <a:rPr sz="2100" dirty="0">
                <a:solidFill>
                  <a:srgbClr val="333333"/>
                </a:solidFill>
                <a:latin typeface="Trebuchet MS"/>
                <a:cs typeface="Trebuchet MS"/>
              </a:rPr>
              <a:t>to</a:t>
            </a:r>
            <a:r>
              <a:rPr sz="2100" spc="-55" dirty="0">
                <a:solidFill>
                  <a:srgbClr val="333333"/>
                </a:solidFill>
                <a:latin typeface="Trebuchet MS"/>
                <a:cs typeface="Trebuchet MS"/>
              </a:rPr>
              <a:t> </a:t>
            </a:r>
            <a:r>
              <a:rPr sz="2100" spc="50" dirty="0">
                <a:solidFill>
                  <a:srgbClr val="333333"/>
                </a:solidFill>
                <a:latin typeface="Trebuchet MS"/>
                <a:cs typeface="Trebuchet MS"/>
              </a:rPr>
              <a:t>access</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60" dirty="0">
                <a:solidFill>
                  <a:srgbClr val="333333"/>
                </a:solidFill>
                <a:latin typeface="Trebuchet MS"/>
                <a:cs typeface="Trebuchet MS"/>
              </a:rPr>
              <a:t>logs</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90" dirty="0">
                <a:solidFill>
                  <a:srgbClr val="333333"/>
                </a:solidFill>
                <a:latin typeface="Trebuchet MS"/>
                <a:cs typeface="Trebuchet MS"/>
              </a:rPr>
              <a:t>components</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dirty="0">
                <a:solidFill>
                  <a:srgbClr val="333333"/>
                </a:solidFill>
                <a:latin typeface="Trebuchet MS"/>
                <a:cs typeface="Trebuchet MS"/>
              </a:rPr>
              <a:t>cluster</a:t>
            </a:r>
            <a:r>
              <a:rPr sz="2100" spc="-50" dirty="0">
                <a:solidFill>
                  <a:srgbClr val="333333"/>
                </a:solidFill>
                <a:latin typeface="Trebuchet MS"/>
                <a:cs typeface="Trebuchet MS"/>
              </a:rPr>
              <a:t> </a:t>
            </a:r>
            <a:r>
              <a:rPr sz="2100" spc="105" dirty="0">
                <a:solidFill>
                  <a:srgbClr val="333333"/>
                </a:solidFill>
                <a:latin typeface="Trebuchet MS"/>
                <a:cs typeface="Trebuchet MS"/>
              </a:rPr>
              <a:t>as</a:t>
            </a:r>
            <a:r>
              <a:rPr sz="2100" spc="-55" dirty="0">
                <a:solidFill>
                  <a:srgbClr val="333333"/>
                </a:solidFill>
                <a:latin typeface="Trebuchet MS"/>
                <a:cs typeface="Trebuchet MS"/>
              </a:rPr>
              <a:t> </a:t>
            </a:r>
            <a:r>
              <a:rPr sz="2100" spc="-20" dirty="0">
                <a:solidFill>
                  <a:srgbClr val="333333"/>
                </a:solidFill>
                <a:latin typeface="Trebuchet MS"/>
                <a:cs typeface="Trebuchet MS"/>
              </a:rPr>
              <a:t>well</a:t>
            </a:r>
            <a:r>
              <a:rPr sz="2100" spc="-55" dirty="0">
                <a:solidFill>
                  <a:srgbClr val="333333"/>
                </a:solidFill>
                <a:latin typeface="Trebuchet MS"/>
                <a:cs typeface="Trebuchet MS"/>
              </a:rPr>
              <a:t> </a:t>
            </a:r>
            <a:r>
              <a:rPr sz="2100" spc="105" dirty="0">
                <a:solidFill>
                  <a:srgbClr val="333333"/>
                </a:solidFill>
                <a:latin typeface="Trebuchet MS"/>
                <a:cs typeface="Trebuchet MS"/>
              </a:rPr>
              <a:t>as</a:t>
            </a:r>
            <a:r>
              <a:rPr sz="2100" spc="-50" dirty="0">
                <a:solidFill>
                  <a:srgbClr val="333333"/>
                </a:solidFill>
                <a:latin typeface="Trebuchet MS"/>
                <a:cs typeface="Trebuchet MS"/>
              </a:rPr>
              <a:t> </a:t>
            </a:r>
            <a:r>
              <a:rPr sz="2100" spc="70" dirty="0">
                <a:solidFill>
                  <a:srgbClr val="333333"/>
                </a:solidFill>
                <a:latin typeface="Trebuchet MS"/>
                <a:cs typeface="Trebuchet MS"/>
              </a:rPr>
              <a:t>those</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 dirty="0">
                <a:solidFill>
                  <a:srgbClr val="333333"/>
                </a:solidFill>
                <a:latin typeface="Trebuchet MS"/>
                <a:cs typeface="Trebuchet MS"/>
              </a:rPr>
              <a:t>applications</a:t>
            </a:r>
            <a:endParaRPr sz="2100">
              <a:latin typeface="Trebuchet MS"/>
              <a:cs typeface="Trebuchet MS"/>
            </a:endParaRPr>
          </a:p>
          <a:p>
            <a:pPr marL="12700" marR="836294">
              <a:lnSpc>
                <a:spcPts val="2100"/>
              </a:lnSpc>
              <a:spcBef>
                <a:spcPts val="1650"/>
              </a:spcBef>
            </a:pPr>
            <a:r>
              <a:rPr sz="2100" spc="60" dirty="0">
                <a:solidFill>
                  <a:srgbClr val="333333"/>
                </a:solidFill>
                <a:latin typeface="Trebuchet MS"/>
                <a:cs typeface="Trebuchet MS"/>
              </a:rPr>
              <a:t>In</a:t>
            </a:r>
            <a:r>
              <a:rPr sz="2100" spc="25" dirty="0">
                <a:solidFill>
                  <a:srgbClr val="333333"/>
                </a:solidFill>
                <a:latin typeface="Trebuchet MS"/>
                <a:cs typeface="Trebuchet MS"/>
              </a:rPr>
              <a:t> </a:t>
            </a:r>
            <a:r>
              <a:rPr sz="2100" spc="70" dirty="0">
                <a:solidFill>
                  <a:srgbClr val="333333"/>
                </a:solidFill>
                <a:latin typeface="Trebuchet MS"/>
                <a:cs typeface="Trebuchet MS"/>
              </a:rPr>
              <a:t>order</a:t>
            </a:r>
            <a:r>
              <a:rPr sz="2100" spc="30" dirty="0">
                <a:solidFill>
                  <a:srgbClr val="333333"/>
                </a:solidFill>
                <a:latin typeface="Trebuchet MS"/>
                <a:cs typeface="Trebuchet MS"/>
              </a:rPr>
              <a:t> </a:t>
            </a:r>
            <a:r>
              <a:rPr sz="2100" dirty="0">
                <a:solidFill>
                  <a:srgbClr val="333333"/>
                </a:solidFill>
                <a:latin typeface="Trebuchet MS"/>
                <a:cs typeface="Trebuchet MS"/>
              </a:rPr>
              <a:t>to</a:t>
            </a:r>
            <a:r>
              <a:rPr sz="2100" spc="30" dirty="0">
                <a:solidFill>
                  <a:srgbClr val="333333"/>
                </a:solidFill>
                <a:latin typeface="Trebuchet MS"/>
                <a:cs typeface="Trebuchet MS"/>
              </a:rPr>
              <a:t> </a:t>
            </a:r>
            <a:r>
              <a:rPr sz="2100" dirty="0">
                <a:solidFill>
                  <a:srgbClr val="333333"/>
                </a:solidFill>
                <a:latin typeface="Trebuchet MS"/>
                <a:cs typeface="Trebuchet MS"/>
              </a:rPr>
              <a:t>display</a:t>
            </a:r>
            <a:r>
              <a:rPr sz="2100" spc="30" dirty="0">
                <a:solidFill>
                  <a:srgbClr val="333333"/>
                </a:solidFill>
                <a:latin typeface="Trebuchet MS"/>
                <a:cs typeface="Trebuchet MS"/>
              </a:rPr>
              <a:t> </a:t>
            </a:r>
            <a:r>
              <a:rPr sz="2100" dirty="0">
                <a:solidFill>
                  <a:srgbClr val="333333"/>
                </a:solidFill>
                <a:latin typeface="Trebuchet MS"/>
                <a:cs typeface="Trebuchet MS"/>
              </a:rPr>
              <a:t>metrics</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30" dirty="0">
                <a:solidFill>
                  <a:srgbClr val="333333"/>
                </a:solidFill>
                <a:latin typeface="Trebuchet MS"/>
                <a:cs typeface="Trebuchet MS"/>
              </a:rPr>
              <a:t> </a:t>
            </a:r>
            <a:r>
              <a:rPr sz="2100" spc="90" dirty="0">
                <a:solidFill>
                  <a:srgbClr val="333333"/>
                </a:solidFill>
                <a:latin typeface="Trebuchet MS"/>
                <a:cs typeface="Trebuchet MS"/>
              </a:rPr>
              <a:t>graphs</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50" i="1" dirty="0">
                <a:solidFill>
                  <a:srgbClr val="ED2137"/>
                </a:solidFill>
                <a:latin typeface="Trebuchet MS"/>
                <a:cs typeface="Trebuchet MS"/>
              </a:rPr>
              <a:t>Dashboard</a:t>
            </a:r>
            <a:r>
              <a:rPr sz="2100" dirty="0">
                <a:solidFill>
                  <a:srgbClr val="333333"/>
                </a:solidFill>
                <a:latin typeface="Trebuchet MS"/>
                <a:cs typeface="Trebuchet MS"/>
              </a:rPr>
              <a:t>,</a:t>
            </a:r>
            <a:r>
              <a:rPr sz="2100" spc="30" dirty="0">
                <a:solidFill>
                  <a:srgbClr val="333333"/>
                </a:solidFill>
                <a:latin typeface="Trebuchet MS"/>
                <a:cs typeface="Trebuchet MS"/>
              </a:rPr>
              <a:t> </a:t>
            </a:r>
            <a:r>
              <a:rPr sz="2100" dirty="0">
                <a:solidFill>
                  <a:srgbClr val="333333"/>
                </a:solidFill>
                <a:latin typeface="Trebuchet MS"/>
                <a:cs typeface="Trebuchet MS"/>
              </a:rPr>
              <a:t>the</a:t>
            </a:r>
            <a:r>
              <a:rPr sz="2100" spc="30" dirty="0">
                <a:solidFill>
                  <a:srgbClr val="333333"/>
                </a:solidFill>
                <a:latin typeface="Trebuchet MS"/>
                <a:cs typeface="Trebuchet MS"/>
              </a:rPr>
              <a:t> </a:t>
            </a:r>
            <a:r>
              <a:rPr sz="2100" u="heavy" dirty="0">
                <a:solidFill>
                  <a:srgbClr val="ED2137"/>
                </a:solidFill>
                <a:uFill>
                  <a:solidFill>
                    <a:srgbClr val="ED2137"/>
                  </a:solidFill>
                </a:uFill>
                <a:latin typeface="Trebuchet MS"/>
                <a:cs typeface="Trebuchet MS"/>
                <a:hlinkClick r:id="rId4"/>
              </a:rPr>
              <a:t>metrics-server</a:t>
            </a:r>
            <a:r>
              <a:rPr sz="2100" spc="30" dirty="0">
                <a:solidFill>
                  <a:srgbClr val="ED2137"/>
                </a:solidFill>
                <a:latin typeface="Trebuchet MS"/>
                <a:cs typeface="Trebuchet MS"/>
              </a:rPr>
              <a:t> </a:t>
            </a:r>
            <a:r>
              <a:rPr sz="2100" spc="90" dirty="0">
                <a:solidFill>
                  <a:srgbClr val="333333"/>
                </a:solidFill>
                <a:latin typeface="Trebuchet MS"/>
                <a:cs typeface="Trebuchet MS"/>
              </a:rPr>
              <a:t>must</a:t>
            </a:r>
            <a:r>
              <a:rPr sz="2100" spc="30" dirty="0">
                <a:solidFill>
                  <a:srgbClr val="333333"/>
                </a:solidFill>
                <a:latin typeface="Trebuchet MS"/>
                <a:cs typeface="Trebuchet MS"/>
              </a:rPr>
              <a:t> </a:t>
            </a:r>
            <a:r>
              <a:rPr sz="2100" spc="-25" dirty="0">
                <a:solidFill>
                  <a:srgbClr val="333333"/>
                </a:solidFill>
                <a:latin typeface="Trebuchet MS"/>
                <a:cs typeface="Trebuchet MS"/>
              </a:rPr>
              <a:t>be </a:t>
            </a:r>
            <a:r>
              <a:rPr sz="2100" dirty="0">
                <a:solidFill>
                  <a:srgbClr val="333333"/>
                </a:solidFill>
                <a:latin typeface="Trebuchet MS"/>
                <a:cs typeface="Trebuchet MS"/>
              </a:rPr>
              <a:t>installed</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 dirty="0">
                <a:solidFill>
                  <a:srgbClr val="333333"/>
                </a:solidFill>
                <a:latin typeface="Trebuchet MS"/>
                <a:cs typeface="Trebuchet MS"/>
              </a:rPr>
              <a:t>cluster</a:t>
            </a:r>
            <a:endParaRPr sz="2100">
              <a:latin typeface="Trebuchet MS"/>
              <a:cs typeface="Trebuchet MS"/>
            </a:endParaRPr>
          </a:p>
        </p:txBody>
      </p:sp>
      <p:pic>
        <p:nvPicPr>
          <p:cNvPr id="10" name="object 10"/>
          <p:cNvPicPr/>
          <p:nvPr/>
        </p:nvPicPr>
        <p:blipFill>
          <a:blip r:embed="rId2" cstate="print"/>
          <a:stretch>
            <a:fillRect/>
          </a:stretch>
        </p:blipFill>
        <p:spPr>
          <a:xfrm>
            <a:off x="933449" y="4533899"/>
            <a:ext cx="95250" cy="95249"/>
          </a:xfrm>
          <a:prstGeom prst="rect">
            <a:avLst/>
          </a:prstGeom>
        </p:spPr>
      </p:pic>
      <p:pic>
        <p:nvPicPr>
          <p:cNvPr id="11" name="object 11"/>
          <p:cNvPicPr/>
          <p:nvPr/>
        </p:nvPicPr>
        <p:blipFill>
          <a:blip r:embed="rId2" cstate="print"/>
          <a:stretch>
            <a:fillRect/>
          </a:stretch>
        </p:blipFill>
        <p:spPr>
          <a:xfrm>
            <a:off x="933449" y="5276849"/>
            <a:ext cx="95250" cy="9524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4908" y="6133494"/>
            <a:ext cx="4302992" cy="3881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785130" y="5248580"/>
            <a:ext cx="1189355" cy="1731010"/>
            <a:chOff x="6785130" y="5248580"/>
            <a:chExt cx="1189355" cy="1731010"/>
          </a:xfrm>
        </p:grpSpPr>
        <p:sp>
          <p:nvSpPr>
            <p:cNvPr id="3" name="object 3"/>
            <p:cNvSpPr/>
            <p:nvPr/>
          </p:nvSpPr>
          <p:spPr>
            <a:xfrm>
              <a:off x="6785130" y="5248580"/>
              <a:ext cx="1189355" cy="1731010"/>
            </a:xfrm>
            <a:custGeom>
              <a:avLst/>
              <a:gdLst/>
              <a:ahLst/>
              <a:cxnLst/>
              <a:rect l="l" t="t" r="r" b="b"/>
              <a:pathLst>
                <a:path w="1189354" h="1731009">
                  <a:moveTo>
                    <a:pt x="502397" y="1730733"/>
                  </a:moveTo>
                  <a:lnTo>
                    <a:pt x="454683" y="1728286"/>
                  </a:lnTo>
                  <a:lnTo>
                    <a:pt x="405512" y="1721220"/>
                  </a:lnTo>
                  <a:lnTo>
                    <a:pt x="361832" y="1698098"/>
                  </a:lnTo>
                  <a:lnTo>
                    <a:pt x="321247" y="1671732"/>
                  </a:lnTo>
                  <a:lnTo>
                    <a:pt x="283649" y="1642351"/>
                  </a:lnTo>
                  <a:lnTo>
                    <a:pt x="248931" y="1610184"/>
                  </a:lnTo>
                  <a:lnTo>
                    <a:pt x="216986" y="1575458"/>
                  </a:lnTo>
                  <a:lnTo>
                    <a:pt x="187705" y="1538402"/>
                  </a:lnTo>
                  <a:lnTo>
                    <a:pt x="160980" y="1499245"/>
                  </a:lnTo>
                  <a:lnTo>
                    <a:pt x="136705" y="1458214"/>
                  </a:lnTo>
                  <a:lnTo>
                    <a:pt x="114771" y="1415539"/>
                  </a:lnTo>
                  <a:lnTo>
                    <a:pt x="95070" y="1371448"/>
                  </a:lnTo>
                  <a:lnTo>
                    <a:pt x="77494" y="1326168"/>
                  </a:lnTo>
                  <a:lnTo>
                    <a:pt x="61937" y="1279929"/>
                  </a:lnTo>
                  <a:lnTo>
                    <a:pt x="48290" y="1232959"/>
                  </a:lnTo>
                  <a:lnTo>
                    <a:pt x="36446" y="1185486"/>
                  </a:lnTo>
                  <a:lnTo>
                    <a:pt x="26296" y="1137739"/>
                  </a:lnTo>
                  <a:lnTo>
                    <a:pt x="17733" y="1089945"/>
                  </a:lnTo>
                  <a:lnTo>
                    <a:pt x="10649" y="1042335"/>
                  </a:lnTo>
                  <a:lnTo>
                    <a:pt x="5351" y="1008608"/>
                  </a:lnTo>
                  <a:lnTo>
                    <a:pt x="736" y="974714"/>
                  </a:lnTo>
                  <a:lnTo>
                    <a:pt x="0" y="941155"/>
                  </a:lnTo>
                  <a:lnTo>
                    <a:pt x="6334" y="908432"/>
                  </a:lnTo>
                  <a:lnTo>
                    <a:pt x="22459" y="878385"/>
                  </a:lnTo>
                  <a:lnTo>
                    <a:pt x="46952" y="854964"/>
                  </a:lnTo>
                  <a:lnTo>
                    <a:pt x="76801" y="841836"/>
                  </a:lnTo>
                  <a:lnTo>
                    <a:pt x="108993" y="842671"/>
                  </a:lnTo>
                  <a:lnTo>
                    <a:pt x="133374" y="854504"/>
                  </a:lnTo>
                  <a:lnTo>
                    <a:pt x="153850" y="872948"/>
                  </a:lnTo>
                  <a:lnTo>
                    <a:pt x="172095" y="894851"/>
                  </a:lnTo>
                  <a:lnTo>
                    <a:pt x="189781" y="917061"/>
                  </a:lnTo>
                  <a:lnTo>
                    <a:pt x="202170" y="930950"/>
                  </a:lnTo>
                  <a:lnTo>
                    <a:pt x="244640" y="966762"/>
                  </a:lnTo>
                  <a:lnTo>
                    <a:pt x="293684" y="992857"/>
                  </a:lnTo>
                  <a:lnTo>
                    <a:pt x="335216" y="1005123"/>
                  </a:lnTo>
                  <a:lnTo>
                    <a:pt x="359818" y="1006943"/>
                  </a:lnTo>
                  <a:lnTo>
                    <a:pt x="383388" y="1003100"/>
                  </a:lnTo>
                  <a:lnTo>
                    <a:pt x="404323" y="992046"/>
                  </a:lnTo>
                  <a:lnTo>
                    <a:pt x="423548" y="966854"/>
                  </a:lnTo>
                  <a:lnTo>
                    <a:pt x="431363" y="935231"/>
                  </a:lnTo>
                  <a:lnTo>
                    <a:pt x="431312" y="900512"/>
                  </a:lnTo>
                  <a:lnTo>
                    <a:pt x="426937" y="866029"/>
                  </a:lnTo>
                  <a:lnTo>
                    <a:pt x="384088" y="619352"/>
                  </a:lnTo>
                  <a:lnTo>
                    <a:pt x="377832" y="586143"/>
                  </a:lnTo>
                  <a:lnTo>
                    <a:pt x="374284" y="552756"/>
                  </a:lnTo>
                  <a:lnTo>
                    <a:pt x="375310" y="485449"/>
                  </a:lnTo>
                  <a:lnTo>
                    <a:pt x="398036" y="421771"/>
                  </a:lnTo>
                  <a:lnTo>
                    <a:pt x="445981" y="377732"/>
                  </a:lnTo>
                  <a:lnTo>
                    <a:pt x="478269" y="370070"/>
                  </a:lnTo>
                  <a:lnTo>
                    <a:pt x="511351" y="374348"/>
                  </a:lnTo>
                  <a:lnTo>
                    <a:pt x="558756" y="416267"/>
                  </a:lnTo>
                  <a:lnTo>
                    <a:pt x="567475" y="457308"/>
                  </a:lnTo>
                  <a:lnTo>
                    <a:pt x="569468" y="471167"/>
                  </a:lnTo>
                  <a:lnTo>
                    <a:pt x="574132" y="484734"/>
                  </a:lnTo>
                  <a:lnTo>
                    <a:pt x="581557" y="496906"/>
                  </a:lnTo>
                  <a:lnTo>
                    <a:pt x="591604" y="506065"/>
                  </a:lnTo>
                  <a:lnTo>
                    <a:pt x="604134" y="510593"/>
                  </a:lnTo>
                  <a:lnTo>
                    <a:pt x="617375" y="509203"/>
                  </a:lnTo>
                  <a:lnTo>
                    <a:pt x="649512" y="481879"/>
                  </a:lnTo>
                  <a:lnTo>
                    <a:pt x="675181" y="440708"/>
                  </a:lnTo>
                  <a:lnTo>
                    <a:pt x="695969" y="396665"/>
                  </a:lnTo>
                  <a:lnTo>
                    <a:pt x="713241" y="350780"/>
                  </a:lnTo>
                  <a:lnTo>
                    <a:pt x="728365" y="304086"/>
                  </a:lnTo>
                  <a:lnTo>
                    <a:pt x="742904" y="257246"/>
                  </a:lnTo>
                  <a:lnTo>
                    <a:pt x="758531" y="210782"/>
                  </a:lnTo>
                  <a:lnTo>
                    <a:pt x="776779" y="165518"/>
                  </a:lnTo>
                  <a:lnTo>
                    <a:pt x="799185" y="122276"/>
                  </a:lnTo>
                  <a:lnTo>
                    <a:pt x="827386" y="82170"/>
                  </a:lnTo>
                  <a:lnTo>
                    <a:pt x="861654" y="47365"/>
                  </a:lnTo>
                  <a:lnTo>
                    <a:pt x="901474" y="20259"/>
                  </a:lnTo>
                  <a:lnTo>
                    <a:pt x="946329" y="3252"/>
                  </a:lnTo>
                  <a:lnTo>
                    <a:pt x="994748" y="0"/>
                  </a:lnTo>
                  <a:lnTo>
                    <a:pt x="1041884" y="11825"/>
                  </a:lnTo>
                  <a:lnTo>
                    <a:pt x="1082157" y="37627"/>
                  </a:lnTo>
                  <a:lnTo>
                    <a:pt x="1109988" y="76303"/>
                  </a:lnTo>
                  <a:lnTo>
                    <a:pt x="1120758" y="122595"/>
                  </a:lnTo>
                  <a:lnTo>
                    <a:pt x="1116478" y="170574"/>
                  </a:lnTo>
                  <a:lnTo>
                    <a:pt x="1101514" y="218135"/>
                  </a:lnTo>
                  <a:lnTo>
                    <a:pt x="1080232" y="263171"/>
                  </a:lnTo>
                  <a:lnTo>
                    <a:pt x="1055905" y="305212"/>
                  </a:lnTo>
                  <a:lnTo>
                    <a:pt x="1029714" y="345849"/>
                  </a:lnTo>
                  <a:lnTo>
                    <a:pt x="1001659" y="385085"/>
                  </a:lnTo>
                  <a:lnTo>
                    <a:pt x="971740" y="422918"/>
                  </a:lnTo>
                  <a:lnTo>
                    <a:pt x="939956" y="459348"/>
                  </a:lnTo>
                  <a:lnTo>
                    <a:pt x="906308" y="494376"/>
                  </a:lnTo>
                  <a:lnTo>
                    <a:pt x="896624" y="503362"/>
                  </a:lnTo>
                  <a:lnTo>
                    <a:pt x="888684" y="513499"/>
                  </a:lnTo>
                  <a:lnTo>
                    <a:pt x="882490" y="524787"/>
                  </a:lnTo>
                  <a:lnTo>
                    <a:pt x="878039" y="537225"/>
                  </a:lnTo>
                  <a:lnTo>
                    <a:pt x="881020" y="559221"/>
                  </a:lnTo>
                  <a:lnTo>
                    <a:pt x="894405" y="577508"/>
                  </a:lnTo>
                  <a:lnTo>
                    <a:pt x="914486" y="590828"/>
                  </a:lnTo>
                  <a:lnTo>
                    <a:pt x="937552" y="597927"/>
                  </a:lnTo>
                  <a:lnTo>
                    <a:pt x="963763" y="599508"/>
                  </a:lnTo>
                  <a:lnTo>
                    <a:pt x="990127" y="597630"/>
                  </a:lnTo>
                  <a:lnTo>
                    <a:pt x="1016575" y="594412"/>
                  </a:lnTo>
                  <a:lnTo>
                    <a:pt x="1043037" y="591976"/>
                  </a:lnTo>
                  <a:lnTo>
                    <a:pt x="1096245" y="598690"/>
                  </a:lnTo>
                  <a:lnTo>
                    <a:pt x="1137066" y="629618"/>
                  </a:lnTo>
                  <a:lnTo>
                    <a:pt x="1146774" y="663072"/>
                  </a:lnTo>
                  <a:lnTo>
                    <a:pt x="1140637" y="698298"/>
                  </a:lnTo>
                  <a:lnTo>
                    <a:pt x="1123676" y="732660"/>
                  </a:lnTo>
                  <a:lnTo>
                    <a:pt x="1100913" y="763520"/>
                  </a:lnTo>
                  <a:lnTo>
                    <a:pt x="1067650" y="800206"/>
                  </a:lnTo>
                  <a:lnTo>
                    <a:pt x="1032586" y="834716"/>
                  </a:lnTo>
                  <a:lnTo>
                    <a:pt x="995721" y="867048"/>
                  </a:lnTo>
                  <a:lnTo>
                    <a:pt x="957055" y="897204"/>
                  </a:lnTo>
                  <a:lnTo>
                    <a:pt x="916588" y="925182"/>
                  </a:lnTo>
                  <a:lnTo>
                    <a:pt x="874320" y="950984"/>
                  </a:lnTo>
                  <a:lnTo>
                    <a:pt x="851159" y="964032"/>
                  </a:lnTo>
                  <a:lnTo>
                    <a:pt x="828403" y="977820"/>
                  </a:lnTo>
                  <a:lnTo>
                    <a:pt x="807180" y="993477"/>
                  </a:lnTo>
                  <a:lnTo>
                    <a:pt x="788622" y="1012132"/>
                  </a:lnTo>
                  <a:lnTo>
                    <a:pt x="774546" y="1035054"/>
                  </a:lnTo>
                  <a:lnTo>
                    <a:pt x="767068" y="1060932"/>
                  </a:lnTo>
                  <a:lnTo>
                    <a:pt x="767763" y="1087034"/>
                  </a:lnTo>
                  <a:lnTo>
                    <a:pt x="778207" y="1110625"/>
                  </a:lnTo>
                  <a:lnTo>
                    <a:pt x="797609" y="1127437"/>
                  </a:lnTo>
                  <a:lnTo>
                    <a:pt x="822172" y="1135657"/>
                  </a:lnTo>
                  <a:lnTo>
                    <a:pt x="848967" y="1136234"/>
                  </a:lnTo>
                  <a:lnTo>
                    <a:pt x="875064" y="1130115"/>
                  </a:lnTo>
                  <a:lnTo>
                    <a:pt x="898936" y="1119089"/>
                  </a:lnTo>
                  <a:lnTo>
                    <a:pt x="921539" y="1105399"/>
                  </a:lnTo>
                  <a:lnTo>
                    <a:pt x="943668" y="1090676"/>
                  </a:lnTo>
                  <a:lnTo>
                    <a:pt x="966117" y="1076554"/>
                  </a:lnTo>
                  <a:lnTo>
                    <a:pt x="1012311" y="1056566"/>
                  </a:lnTo>
                  <a:lnTo>
                    <a:pt x="1061839" y="1048546"/>
                  </a:lnTo>
                  <a:lnTo>
                    <a:pt x="1109665" y="1055423"/>
                  </a:lnTo>
                  <a:lnTo>
                    <a:pt x="1150754" y="1080125"/>
                  </a:lnTo>
                  <a:lnTo>
                    <a:pt x="1174032" y="1113835"/>
                  </a:lnTo>
                  <a:lnTo>
                    <a:pt x="1186732" y="1152757"/>
                  </a:lnTo>
                  <a:lnTo>
                    <a:pt x="1188803" y="1177311"/>
                  </a:lnTo>
                  <a:lnTo>
                    <a:pt x="1188547" y="1185512"/>
                  </a:lnTo>
                  <a:lnTo>
                    <a:pt x="1179072" y="1233927"/>
                  </a:lnTo>
                  <a:lnTo>
                    <a:pt x="1154746" y="1294406"/>
                  </a:lnTo>
                  <a:lnTo>
                    <a:pt x="1113888" y="1361780"/>
                  </a:lnTo>
                  <a:lnTo>
                    <a:pt x="1087905" y="1399296"/>
                  </a:lnTo>
                  <a:lnTo>
                    <a:pt x="1060012" y="1435332"/>
                  </a:lnTo>
                  <a:lnTo>
                    <a:pt x="1030208" y="1469889"/>
                  </a:lnTo>
                  <a:lnTo>
                    <a:pt x="998492" y="1502967"/>
                  </a:lnTo>
                  <a:lnTo>
                    <a:pt x="965091" y="1534342"/>
                  </a:lnTo>
                  <a:lnTo>
                    <a:pt x="930230" y="1563791"/>
                  </a:lnTo>
                  <a:lnTo>
                    <a:pt x="893910" y="1591313"/>
                  </a:lnTo>
                  <a:lnTo>
                    <a:pt x="856130" y="1616910"/>
                  </a:lnTo>
                  <a:lnTo>
                    <a:pt x="816891" y="1640580"/>
                  </a:lnTo>
                  <a:lnTo>
                    <a:pt x="772631" y="1663463"/>
                  </a:lnTo>
                  <a:lnTo>
                    <a:pt x="728487" y="1683366"/>
                  </a:lnTo>
                  <a:lnTo>
                    <a:pt x="684256" y="1700076"/>
                  </a:lnTo>
                  <a:lnTo>
                    <a:pt x="639735" y="1713381"/>
                  </a:lnTo>
                  <a:lnTo>
                    <a:pt x="594720" y="1723068"/>
                  </a:lnTo>
                  <a:lnTo>
                    <a:pt x="549009" y="1728923"/>
                  </a:lnTo>
                  <a:lnTo>
                    <a:pt x="502397" y="1730733"/>
                  </a:lnTo>
                  <a:close/>
                </a:path>
              </a:pathLst>
            </a:custGeom>
            <a:solidFill>
              <a:srgbClr val="F5F5F5"/>
            </a:solidFill>
          </p:spPr>
          <p:txBody>
            <a:bodyPr wrap="square" lIns="0" tIns="0" rIns="0" bIns="0" rtlCol="0"/>
            <a:lstStyle/>
            <a:p>
              <a:endParaRPr/>
            </a:p>
          </p:txBody>
        </p:sp>
        <p:sp>
          <p:nvSpPr>
            <p:cNvPr id="4" name="object 4"/>
            <p:cNvSpPr/>
            <p:nvPr/>
          </p:nvSpPr>
          <p:spPr>
            <a:xfrm>
              <a:off x="6825678" y="5274893"/>
              <a:ext cx="1127760" cy="1517650"/>
            </a:xfrm>
            <a:custGeom>
              <a:avLst/>
              <a:gdLst/>
              <a:ahLst/>
              <a:cxnLst/>
              <a:rect l="l" t="t" r="r" b="b"/>
              <a:pathLst>
                <a:path w="1127759" h="1517650">
                  <a:moveTo>
                    <a:pt x="1127607" y="1131328"/>
                  </a:moveTo>
                  <a:lnTo>
                    <a:pt x="1124572" y="1131874"/>
                  </a:lnTo>
                  <a:lnTo>
                    <a:pt x="1121702" y="1132865"/>
                  </a:lnTo>
                  <a:lnTo>
                    <a:pt x="1118984" y="1134313"/>
                  </a:lnTo>
                  <a:lnTo>
                    <a:pt x="1082192" y="1151051"/>
                  </a:lnTo>
                  <a:lnTo>
                    <a:pt x="985050" y="1199197"/>
                  </a:lnTo>
                  <a:lnTo>
                    <a:pt x="946873" y="1218844"/>
                  </a:lnTo>
                  <a:lnTo>
                    <a:pt x="861402" y="1263675"/>
                  </a:lnTo>
                  <a:lnTo>
                    <a:pt x="549097" y="1429931"/>
                  </a:lnTo>
                  <a:lnTo>
                    <a:pt x="415404" y="1499908"/>
                  </a:lnTo>
                  <a:lnTo>
                    <a:pt x="427697" y="1415592"/>
                  </a:lnTo>
                  <a:lnTo>
                    <a:pt x="435978" y="1364932"/>
                  </a:lnTo>
                  <a:lnTo>
                    <a:pt x="444881" y="1314399"/>
                  </a:lnTo>
                  <a:lnTo>
                    <a:pt x="454418" y="1263980"/>
                  </a:lnTo>
                  <a:lnTo>
                    <a:pt x="464591" y="1213675"/>
                  </a:lnTo>
                  <a:lnTo>
                    <a:pt x="475386" y="1163497"/>
                  </a:lnTo>
                  <a:lnTo>
                    <a:pt x="486803" y="1113434"/>
                  </a:lnTo>
                  <a:lnTo>
                    <a:pt x="534301" y="916190"/>
                  </a:lnTo>
                  <a:lnTo>
                    <a:pt x="548982" y="859434"/>
                  </a:lnTo>
                  <a:lnTo>
                    <a:pt x="565988" y="822452"/>
                  </a:lnTo>
                  <a:lnTo>
                    <a:pt x="572808" y="818743"/>
                  </a:lnTo>
                  <a:lnTo>
                    <a:pt x="612876" y="799960"/>
                  </a:lnTo>
                  <a:lnTo>
                    <a:pt x="670433" y="774458"/>
                  </a:lnTo>
                  <a:lnTo>
                    <a:pt x="716737" y="754951"/>
                  </a:lnTo>
                  <a:lnTo>
                    <a:pt x="768134" y="734288"/>
                  </a:lnTo>
                  <a:lnTo>
                    <a:pt x="823645" y="713105"/>
                  </a:lnTo>
                  <a:lnTo>
                    <a:pt x="879525" y="693089"/>
                  </a:lnTo>
                  <a:lnTo>
                    <a:pt x="931887" y="675500"/>
                  </a:lnTo>
                  <a:lnTo>
                    <a:pt x="979563" y="660425"/>
                  </a:lnTo>
                  <a:lnTo>
                    <a:pt x="1021372" y="647941"/>
                  </a:lnTo>
                  <a:lnTo>
                    <a:pt x="1082230" y="631431"/>
                  </a:lnTo>
                  <a:lnTo>
                    <a:pt x="1089901" y="629970"/>
                  </a:lnTo>
                  <a:lnTo>
                    <a:pt x="1097343" y="627748"/>
                  </a:lnTo>
                  <a:lnTo>
                    <a:pt x="1104544" y="624738"/>
                  </a:lnTo>
                  <a:lnTo>
                    <a:pt x="1096632" y="624890"/>
                  </a:lnTo>
                  <a:lnTo>
                    <a:pt x="1088796" y="625792"/>
                  </a:lnTo>
                  <a:lnTo>
                    <a:pt x="1037793" y="636854"/>
                  </a:lnTo>
                  <a:lnTo>
                    <a:pt x="968883" y="655332"/>
                  </a:lnTo>
                  <a:lnTo>
                    <a:pt x="918870" y="670420"/>
                  </a:lnTo>
                  <a:lnTo>
                    <a:pt x="869264" y="686803"/>
                  </a:lnTo>
                  <a:lnTo>
                    <a:pt x="820077" y="704481"/>
                  </a:lnTo>
                  <a:lnTo>
                    <a:pt x="764514" y="725906"/>
                  </a:lnTo>
                  <a:lnTo>
                    <a:pt x="713232" y="747090"/>
                  </a:lnTo>
                  <a:lnTo>
                    <a:pt x="667283" y="767346"/>
                  </a:lnTo>
                  <a:lnTo>
                    <a:pt x="627710" y="786015"/>
                  </a:lnTo>
                  <a:lnTo>
                    <a:pt x="571322" y="815771"/>
                  </a:lnTo>
                  <a:lnTo>
                    <a:pt x="564299" y="819150"/>
                  </a:lnTo>
                  <a:lnTo>
                    <a:pt x="574357" y="778802"/>
                  </a:lnTo>
                  <a:lnTo>
                    <a:pt x="592975" y="726465"/>
                  </a:lnTo>
                  <a:lnTo>
                    <a:pt x="613041" y="674662"/>
                  </a:lnTo>
                  <a:lnTo>
                    <a:pt x="634555" y="623392"/>
                  </a:lnTo>
                  <a:lnTo>
                    <a:pt x="655523" y="575310"/>
                  </a:lnTo>
                  <a:lnTo>
                    <a:pt x="676605" y="528789"/>
                  </a:lnTo>
                  <a:lnTo>
                    <a:pt x="697585" y="483870"/>
                  </a:lnTo>
                  <a:lnTo>
                    <a:pt x="718312" y="440550"/>
                  </a:lnTo>
                  <a:lnTo>
                    <a:pt x="738682" y="398856"/>
                  </a:lnTo>
                  <a:lnTo>
                    <a:pt x="758761" y="358914"/>
                  </a:lnTo>
                  <a:lnTo>
                    <a:pt x="778586" y="320852"/>
                  </a:lnTo>
                  <a:lnTo>
                    <a:pt x="798207" y="284772"/>
                  </a:lnTo>
                  <a:lnTo>
                    <a:pt x="823366" y="240766"/>
                  </a:lnTo>
                  <a:lnTo>
                    <a:pt x="849807" y="197586"/>
                  </a:lnTo>
                  <a:lnTo>
                    <a:pt x="877506" y="155244"/>
                  </a:lnTo>
                  <a:lnTo>
                    <a:pt x="906475" y="113741"/>
                  </a:lnTo>
                  <a:lnTo>
                    <a:pt x="936726" y="73050"/>
                  </a:lnTo>
                  <a:lnTo>
                    <a:pt x="961123" y="41529"/>
                  </a:lnTo>
                  <a:lnTo>
                    <a:pt x="990587" y="5067"/>
                  </a:lnTo>
                  <a:lnTo>
                    <a:pt x="994156" y="152"/>
                  </a:lnTo>
                  <a:lnTo>
                    <a:pt x="959269" y="40208"/>
                  </a:lnTo>
                  <a:lnTo>
                    <a:pt x="934199" y="71120"/>
                  </a:lnTo>
                  <a:lnTo>
                    <a:pt x="903287" y="111455"/>
                  </a:lnTo>
                  <a:lnTo>
                    <a:pt x="873734" y="152692"/>
                  </a:lnTo>
                  <a:lnTo>
                    <a:pt x="845527" y="194818"/>
                  </a:lnTo>
                  <a:lnTo>
                    <a:pt x="818667" y="237858"/>
                  </a:lnTo>
                  <a:lnTo>
                    <a:pt x="793153" y="281800"/>
                  </a:lnTo>
                  <a:lnTo>
                    <a:pt x="773201" y="317792"/>
                  </a:lnTo>
                  <a:lnTo>
                    <a:pt x="753071" y="355815"/>
                  </a:lnTo>
                  <a:lnTo>
                    <a:pt x="732751" y="395744"/>
                  </a:lnTo>
                  <a:lnTo>
                    <a:pt x="712216" y="437426"/>
                  </a:lnTo>
                  <a:lnTo>
                    <a:pt x="691324" y="480745"/>
                  </a:lnTo>
                  <a:lnTo>
                    <a:pt x="670102" y="525665"/>
                  </a:lnTo>
                  <a:lnTo>
                    <a:pt x="648779" y="572185"/>
                  </a:lnTo>
                  <a:lnTo>
                    <a:pt x="627557" y="620268"/>
                  </a:lnTo>
                  <a:lnTo>
                    <a:pt x="605840" y="671537"/>
                  </a:lnTo>
                  <a:lnTo>
                    <a:pt x="585558" y="723341"/>
                  </a:lnTo>
                  <a:lnTo>
                    <a:pt x="566712" y="775677"/>
                  </a:lnTo>
                  <a:lnTo>
                    <a:pt x="551180" y="822858"/>
                  </a:lnTo>
                  <a:lnTo>
                    <a:pt x="551002" y="821448"/>
                  </a:lnTo>
                  <a:lnTo>
                    <a:pt x="549617" y="815047"/>
                  </a:lnTo>
                  <a:lnTo>
                    <a:pt x="540778" y="785469"/>
                  </a:lnTo>
                  <a:lnTo>
                    <a:pt x="486067" y="586943"/>
                  </a:lnTo>
                  <a:lnTo>
                    <a:pt x="472160" y="538429"/>
                  </a:lnTo>
                  <a:lnTo>
                    <a:pt x="458508" y="493471"/>
                  </a:lnTo>
                  <a:lnTo>
                    <a:pt x="445350" y="453047"/>
                  </a:lnTo>
                  <a:lnTo>
                    <a:pt x="422059" y="389610"/>
                  </a:lnTo>
                  <a:lnTo>
                    <a:pt x="413169" y="368388"/>
                  </a:lnTo>
                  <a:lnTo>
                    <a:pt x="410908" y="362153"/>
                  </a:lnTo>
                  <a:lnTo>
                    <a:pt x="407987" y="356247"/>
                  </a:lnTo>
                  <a:lnTo>
                    <a:pt x="404380" y="350685"/>
                  </a:lnTo>
                  <a:lnTo>
                    <a:pt x="405752" y="357149"/>
                  </a:lnTo>
                  <a:lnTo>
                    <a:pt x="407682" y="363448"/>
                  </a:lnTo>
                  <a:lnTo>
                    <a:pt x="410184" y="369582"/>
                  </a:lnTo>
                  <a:lnTo>
                    <a:pt x="438848" y="455256"/>
                  </a:lnTo>
                  <a:lnTo>
                    <a:pt x="451231" y="495795"/>
                  </a:lnTo>
                  <a:lnTo>
                    <a:pt x="464375" y="540778"/>
                  </a:lnTo>
                  <a:lnTo>
                    <a:pt x="504367" y="682764"/>
                  </a:lnTo>
                  <a:lnTo>
                    <a:pt x="516280" y="723544"/>
                  </a:lnTo>
                  <a:lnTo>
                    <a:pt x="527126" y="758939"/>
                  </a:lnTo>
                  <a:lnTo>
                    <a:pt x="536575" y="787755"/>
                  </a:lnTo>
                  <a:lnTo>
                    <a:pt x="544233" y="809663"/>
                  </a:lnTo>
                  <a:lnTo>
                    <a:pt x="546061" y="816063"/>
                  </a:lnTo>
                  <a:lnTo>
                    <a:pt x="548589" y="822159"/>
                  </a:lnTo>
                  <a:lnTo>
                    <a:pt x="550354" y="825347"/>
                  </a:lnTo>
                  <a:lnTo>
                    <a:pt x="549300" y="828560"/>
                  </a:lnTo>
                  <a:lnTo>
                    <a:pt x="533806" y="884897"/>
                  </a:lnTo>
                  <a:lnTo>
                    <a:pt x="478904" y="1110716"/>
                  </a:lnTo>
                  <a:lnTo>
                    <a:pt x="467474" y="1160881"/>
                  </a:lnTo>
                  <a:lnTo>
                    <a:pt x="456692" y="1211173"/>
                  </a:lnTo>
                  <a:lnTo>
                    <a:pt x="446557" y="1261592"/>
                  </a:lnTo>
                  <a:lnTo>
                    <a:pt x="437070" y="1312125"/>
                  </a:lnTo>
                  <a:lnTo>
                    <a:pt x="428231" y="1362786"/>
                  </a:lnTo>
                  <a:lnTo>
                    <a:pt x="420027" y="1413560"/>
                  </a:lnTo>
                  <a:lnTo>
                    <a:pt x="412483" y="1464462"/>
                  </a:lnTo>
                  <a:lnTo>
                    <a:pt x="407936" y="1497977"/>
                  </a:lnTo>
                  <a:lnTo>
                    <a:pt x="407060" y="1496733"/>
                  </a:lnTo>
                  <a:lnTo>
                    <a:pt x="403936" y="1491830"/>
                  </a:lnTo>
                  <a:lnTo>
                    <a:pt x="399923" y="1484833"/>
                  </a:lnTo>
                  <a:lnTo>
                    <a:pt x="395160" y="1476946"/>
                  </a:lnTo>
                  <a:lnTo>
                    <a:pt x="350532" y="1404340"/>
                  </a:lnTo>
                  <a:lnTo>
                    <a:pt x="330809" y="1371663"/>
                  </a:lnTo>
                  <a:lnTo>
                    <a:pt x="309270" y="1335316"/>
                  </a:lnTo>
                  <a:lnTo>
                    <a:pt x="286118" y="1295755"/>
                  </a:lnTo>
                  <a:lnTo>
                    <a:pt x="261543" y="1253375"/>
                  </a:lnTo>
                  <a:lnTo>
                    <a:pt x="181952" y="1115110"/>
                  </a:lnTo>
                  <a:lnTo>
                    <a:pt x="155879" y="1070432"/>
                  </a:lnTo>
                  <a:lnTo>
                    <a:pt x="130924" y="1028230"/>
                  </a:lnTo>
                  <a:lnTo>
                    <a:pt x="107315" y="988898"/>
                  </a:lnTo>
                  <a:lnTo>
                    <a:pt x="85267" y="952855"/>
                  </a:lnTo>
                  <a:lnTo>
                    <a:pt x="65011" y="920508"/>
                  </a:lnTo>
                  <a:lnTo>
                    <a:pt x="38696" y="879627"/>
                  </a:lnTo>
                  <a:lnTo>
                    <a:pt x="18300" y="849249"/>
                  </a:lnTo>
                  <a:lnTo>
                    <a:pt x="13093" y="841514"/>
                  </a:lnTo>
                  <a:lnTo>
                    <a:pt x="8178" y="834517"/>
                  </a:lnTo>
                  <a:lnTo>
                    <a:pt x="1930" y="825881"/>
                  </a:lnTo>
                  <a:lnTo>
                    <a:pt x="0" y="823950"/>
                  </a:lnTo>
                  <a:lnTo>
                    <a:pt x="901" y="826516"/>
                  </a:lnTo>
                  <a:lnTo>
                    <a:pt x="2133" y="828890"/>
                  </a:lnTo>
                  <a:lnTo>
                    <a:pt x="3721" y="831088"/>
                  </a:lnTo>
                  <a:lnTo>
                    <a:pt x="15621" y="850887"/>
                  </a:lnTo>
                  <a:lnTo>
                    <a:pt x="60261" y="923632"/>
                  </a:lnTo>
                  <a:lnTo>
                    <a:pt x="80035" y="956259"/>
                  </a:lnTo>
                  <a:lnTo>
                    <a:pt x="101612" y="992555"/>
                  </a:lnTo>
                  <a:lnTo>
                    <a:pt x="124790" y="1032090"/>
                  </a:lnTo>
                  <a:lnTo>
                    <a:pt x="149377" y="1074470"/>
                  </a:lnTo>
                  <a:lnTo>
                    <a:pt x="228968" y="1212735"/>
                  </a:lnTo>
                  <a:lnTo>
                    <a:pt x="255016" y="1257427"/>
                  </a:lnTo>
                  <a:lnTo>
                    <a:pt x="279946" y="1299679"/>
                  </a:lnTo>
                  <a:lnTo>
                    <a:pt x="303555" y="1339049"/>
                  </a:lnTo>
                  <a:lnTo>
                    <a:pt x="325615" y="1375117"/>
                  </a:lnTo>
                  <a:lnTo>
                    <a:pt x="345909" y="1407464"/>
                  </a:lnTo>
                  <a:lnTo>
                    <a:pt x="372097" y="1448231"/>
                  </a:lnTo>
                  <a:lnTo>
                    <a:pt x="405726" y="1497634"/>
                  </a:lnTo>
                  <a:lnTo>
                    <a:pt x="407187" y="1499946"/>
                  </a:lnTo>
                  <a:lnTo>
                    <a:pt x="407606" y="1500479"/>
                  </a:lnTo>
                  <a:lnTo>
                    <a:pt x="405574" y="1515478"/>
                  </a:lnTo>
                  <a:lnTo>
                    <a:pt x="413016" y="1517269"/>
                  </a:lnTo>
                  <a:lnTo>
                    <a:pt x="415112" y="1502054"/>
                  </a:lnTo>
                  <a:lnTo>
                    <a:pt x="415467" y="1501914"/>
                  </a:lnTo>
                  <a:lnTo>
                    <a:pt x="417918" y="1500606"/>
                  </a:lnTo>
                  <a:lnTo>
                    <a:pt x="455599" y="1483855"/>
                  </a:lnTo>
                  <a:lnTo>
                    <a:pt x="552792" y="1435696"/>
                  </a:lnTo>
                  <a:lnTo>
                    <a:pt x="632333" y="1394358"/>
                  </a:lnTo>
                  <a:lnTo>
                    <a:pt x="988783" y="1204899"/>
                  </a:lnTo>
                  <a:lnTo>
                    <a:pt x="1099934" y="1146810"/>
                  </a:lnTo>
                  <a:lnTo>
                    <a:pt x="1120609" y="1135799"/>
                  </a:lnTo>
                  <a:lnTo>
                    <a:pt x="1123175" y="1134656"/>
                  </a:lnTo>
                  <a:lnTo>
                    <a:pt x="1125499" y="1133170"/>
                  </a:lnTo>
                  <a:lnTo>
                    <a:pt x="1127607" y="1131328"/>
                  </a:lnTo>
                  <a:close/>
                </a:path>
              </a:pathLst>
            </a:custGeom>
            <a:solidFill>
              <a:srgbClr val="DFDFDF"/>
            </a:solidFill>
          </p:spPr>
          <p:txBody>
            <a:bodyPr wrap="square" lIns="0" tIns="0" rIns="0" bIns="0" rtlCol="0"/>
            <a:lstStyle/>
            <a:p>
              <a:endParaRPr/>
            </a:p>
          </p:txBody>
        </p:sp>
      </p:grpSp>
      <p:grpSp>
        <p:nvGrpSpPr>
          <p:cNvPr id="5" name="object 5"/>
          <p:cNvGrpSpPr/>
          <p:nvPr/>
        </p:nvGrpSpPr>
        <p:grpSpPr>
          <a:xfrm>
            <a:off x="5094221" y="3772801"/>
            <a:ext cx="1638300" cy="3141980"/>
            <a:chOff x="5094221" y="3772801"/>
            <a:chExt cx="1638300" cy="3141980"/>
          </a:xfrm>
        </p:grpSpPr>
        <p:sp>
          <p:nvSpPr>
            <p:cNvPr id="6" name="object 6"/>
            <p:cNvSpPr/>
            <p:nvPr/>
          </p:nvSpPr>
          <p:spPr>
            <a:xfrm>
              <a:off x="5094221" y="3772801"/>
              <a:ext cx="1638300" cy="3077845"/>
            </a:xfrm>
            <a:custGeom>
              <a:avLst/>
              <a:gdLst/>
              <a:ahLst/>
              <a:cxnLst/>
              <a:rect l="l" t="t" r="r" b="b"/>
              <a:pathLst>
                <a:path w="1638300" h="3077845">
                  <a:moveTo>
                    <a:pt x="1054066" y="3077826"/>
                  </a:moveTo>
                  <a:lnTo>
                    <a:pt x="796825" y="3011321"/>
                  </a:lnTo>
                  <a:lnTo>
                    <a:pt x="714020" y="2982553"/>
                  </a:lnTo>
                  <a:lnTo>
                    <a:pt x="636993" y="2952938"/>
                  </a:lnTo>
                  <a:lnTo>
                    <a:pt x="565594" y="2922658"/>
                  </a:lnTo>
                  <a:lnTo>
                    <a:pt x="499670" y="2891894"/>
                  </a:lnTo>
                  <a:lnTo>
                    <a:pt x="439071" y="2860828"/>
                  </a:lnTo>
                  <a:lnTo>
                    <a:pt x="383644" y="2829642"/>
                  </a:lnTo>
                  <a:lnTo>
                    <a:pt x="333240" y="2798518"/>
                  </a:lnTo>
                  <a:lnTo>
                    <a:pt x="287705" y="2767636"/>
                  </a:lnTo>
                  <a:lnTo>
                    <a:pt x="246889" y="2737179"/>
                  </a:lnTo>
                  <a:lnTo>
                    <a:pt x="210641" y="2707329"/>
                  </a:lnTo>
                  <a:lnTo>
                    <a:pt x="178810" y="2678267"/>
                  </a:lnTo>
                  <a:lnTo>
                    <a:pt x="151242" y="2650174"/>
                  </a:lnTo>
                  <a:lnTo>
                    <a:pt x="108297" y="2597626"/>
                  </a:lnTo>
                  <a:lnTo>
                    <a:pt x="80595" y="2551138"/>
                  </a:lnTo>
                  <a:lnTo>
                    <a:pt x="66925" y="2512162"/>
                  </a:lnTo>
                  <a:lnTo>
                    <a:pt x="64973" y="2495946"/>
                  </a:lnTo>
                  <a:lnTo>
                    <a:pt x="72915" y="2455215"/>
                  </a:lnTo>
                  <a:lnTo>
                    <a:pt x="96768" y="2426945"/>
                  </a:lnTo>
                  <a:lnTo>
                    <a:pt x="132780" y="2409188"/>
                  </a:lnTo>
                  <a:lnTo>
                    <a:pt x="177198" y="2399999"/>
                  </a:lnTo>
                  <a:lnTo>
                    <a:pt x="226269" y="2397430"/>
                  </a:lnTo>
                  <a:lnTo>
                    <a:pt x="276241" y="2399536"/>
                  </a:lnTo>
                  <a:lnTo>
                    <a:pt x="336157" y="2405613"/>
                  </a:lnTo>
                  <a:lnTo>
                    <a:pt x="394030" y="2412698"/>
                  </a:lnTo>
                  <a:lnTo>
                    <a:pt x="444069" y="2417725"/>
                  </a:lnTo>
                  <a:lnTo>
                    <a:pt x="480482" y="2417633"/>
                  </a:lnTo>
                  <a:lnTo>
                    <a:pt x="497478" y="2409356"/>
                  </a:lnTo>
                  <a:lnTo>
                    <a:pt x="501042" y="2392939"/>
                  </a:lnTo>
                  <a:lnTo>
                    <a:pt x="497311" y="2376661"/>
                  </a:lnTo>
                  <a:lnTo>
                    <a:pt x="484736" y="2359770"/>
                  </a:lnTo>
                  <a:lnTo>
                    <a:pt x="461771" y="2341512"/>
                  </a:lnTo>
                  <a:lnTo>
                    <a:pt x="419442" y="2313130"/>
                  </a:lnTo>
                  <a:lnTo>
                    <a:pt x="384412" y="2288627"/>
                  </a:lnTo>
                  <a:lnTo>
                    <a:pt x="343286" y="2258476"/>
                  </a:lnTo>
                  <a:lnTo>
                    <a:pt x="298427" y="2223594"/>
                  </a:lnTo>
                  <a:lnTo>
                    <a:pt x="252195" y="2184902"/>
                  </a:lnTo>
                  <a:lnTo>
                    <a:pt x="206952" y="2143317"/>
                  </a:lnTo>
                  <a:lnTo>
                    <a:pt x="165058" y="2099760"/>
                  </a:lnTo>
                  <a:lnTo>
                    <a:pt x="128877" y="2055149"/>
                  </a:lnTo>
                  <a:lnTo>
                    <a:pt x="100768" y="2010403"/>
                  </a:lnTo>
                  <a:lnTo>
                    <a:pt x="83093" y="1966441"/>
                  </a:lnTo>
                  <a:lnTo>
                    <a:pt x="78215" y="1924183"/>
                  </a:lnTo>
                  <a:lnTo>
                    <a:pt x="88557" y="1884233"/>
                  </a:lnTo>
                  <a:lnTo>
                    <a:pt x="112657" y="1853304"/>
                  </a:lnTo>
                  <a:lnTo>
                    <a:pt x="147675" y="1830265"/>
                  </a:lnTo>
                  <a:lnTo>
                    <a:pt x="190769" y="1813985"/>
                  </a:lnTo>
                  <a:lnTo>
                    <a:pt x="239099" y="1803333"/>
                  </a:lnTo>
                  <a:lnTo>
                    <a:pt x="289823" y="1797179"/>
                  </a:lnTo>
                  <a:lnTo>
                    <a:pt x="340100" y="1794392"/>
                  </a:lnTo>
                  <a:lnTo>
                    <a:pt x="387090" y="1793841"/>
                  </a:lnTo>
                  <a:lnTo>
                    <a:pt x="459842" y="1794925"/>
                  </a:lnTo>
                  <a:lnTo>
                    <a:pt x="479922" y="1794297"/>
                  </a:lnTo>
                  <a:lnTo>
                    <a:pt x="505215" y="1783971"/>
                  </a:lnTo>
                  <a:lnTo>
                    <a:pt x="511984" y="1765359"/>
                  </a:lnTo>
                  <a:lnTo>
                    <a:pt x="505698" y="1743958"/>
                  </a:lnTo>
                  <a:lnTo>
                    <a:pt x="295684" y="1536931"/>
                  </a:lnTo>
                  <a:lnTo>
                    <a:pt x="203452" y="1449807"/>
                  </a:lnTo>
                  <a:lnTo>
                    <a:pt x="161460" y="1410710"/>
                  </a:lnTo>
                  <a:lnTo>
                    <a:pt x="124932" y="1377265"/>
                  </a:lnTo>
                  <a:lnTo>
                    <a:pt x="81748" y="1334796"/>
                  </a:lnTo>
                  <a:lnTo>
                    <a:pt x="47158" y="1293092"/>
                  </a:lnTo>
                  <a:lnTo>
                    <a:pt x="21667" y="1252353"/>
                  </a:lnTo>
                  <a:lnTo>
                    <a:pt x="5779" y="1212781"/>
                  </a:lnTo>
                  <a:lnTo>
                    <a:pt x="0" y="1174574"/>
                  </a:lnTo>
                  <a:lnTo>
                    <a:pt x="4833" y="1137935"/>
                  </a:lnTo>
                  <a:lnTo>
                    <a:pt x="20785" y="1103063"/>
                  </a:lnTo>
                  <a:lnTo>
                    <a:pt x="52414" y="1075380"/>
                  </a:lnTo>
                  <a:lnTo>
                    <a:pt x="95225" y="1064606"/>
                  </a:lnTo>
                  <a:lnTo>
                    <a:pt x="144533" y="1065551"/>
                  </a:lnTo>
                  <a:lnTo>
                    <a:pt x="195652" y="1073031"/>
                  </a:lnTo>
                  <a:lnTo>
                    <a:pt x="243894" y="1081858"/>
                  </a:lnTo>
                  <a:lnTo>
                    <a:pt x="284573" y="1086846"/>
                  </a:lnTo>
                  <a:lnTo>
                    <a:pt x="323361" y="1074701"/>
                  </a:lnTo>
                  <a:lnTo>
                    <a:pt x="339789" y="1045373"/>
                  </a:lnTo>
                  <a:lnTo>
                    <a:pt x="342967" y="1015543"/>
                  </a:lnTo>
                  <a:lnTo>
                    <a:pt x="342002" y="1001892"/>
                  </a:lnTo>
                  <a:lnTo>
                    <a:pt x="327294" y="964646"/>
                  </a:lnTo>
                  <a:lnTo>
                    <a:pt x="287493" y="853670"/>
                  </a:lnTo>
                  <a:lnTo>
                    <a:pt x="229085" y="670107"/>
                  </a:lnTo>
                  <a:lnTo>
                    <a:pt x="158556" y="415102"/>
                  </a:lnTo>
                  <a:lnTo>
                    <a:pt x="128802" y="187458"/>
                  </a:lnTo>
                  <a:lnTo>
                    <a:pt x="160100" y="64091"/>
                  </a:lnTo>
                  <a:lnTo>
                    <a:pt x="210004" y="13310"/>
                  </a:lnTo>
                  <a:lnTo>
                    <a:pt x="236071" y="3426"/>
                  </a:lnTo>
                  <a:lnTo>
                    <a:pt x="232798" y="4765"/>
                  </a:lnTo>
                  <a:lnTo>
                    <a:pt x="260936" y="0"/>
                  </a:lnTo>
                  <a:lnTo>
                    <a:pt x="330807" y="18416"/>
                  </a:lnTo>
                  <a:lnTo>
                    <a:pt x="420596" y="109083"/>
                  </a:lnTo>
                  <a:lnTo>
                    <a:pt x="508488" y="321072"/>
                  </a:lnTo>
                  <a:lnTo>
                    <a:pt x="573993" y="577440"/>
                  </a:lnTo>
                  <a:lnTo>
                    <a:pt x="614532" y="765740"/>
                  </a:lnTo>
                  <a:lnTo>
                    <a:pt x="635152" y="881789"/>
                  </a:lnTo>
                  <a:lnTo>
                    <a:pt x="640903" y="921402"/>
                  </a:lnTo>
                  <a:lnTo>
                    <a:pt x="646817" y="933648"/>
                  </a:lnTo>
                  <a:lnTo>
                    <a:pt x="664336" y="957778"/>
                  </a:lnTo>
                  <a:lnTo>
                    <a:pt x="693125" y="974879"/>
                  </a:lnTo>
                  <a:lnTo>
                    <a:pt x="732849" y="966036"/>
                  </a:lnTo>
                  <a:lnTo>
                    <a:pt x="765696" y="941441"/>
                  </a:lnTo>
                  <a:lnTo>
                    <a:pt x="803156" y="909725"/>
                  </a:lnTo>
                  <a:lnTo>
                    <a:pt x="843765" y="877753"/>
                  </a:lnTo>
                  <a:lnTo>
                    <a:pt x="886060" y="852390"/>
                  </a:lnTo>
                  <a:lnTo>
                    <a:pt x="928578" y="840499"/>
                  </a:lnTo>
                  <a:lnTo>
                    <a:pt x="969856" y="848946"/>
                  </a:lnTo>
                  <a:lnTo>
                    <a:pt x="1001064" y="871231"/>
                  </a:lnTo>
                  <a:lnTo>
                    <a:pt x="1023490" y="900577"/>
                  </a:lnTo>
                  <a:lnTo>
                    <a:pt x="1037463" y="936576"/>
                  </a:lnTo>
                  <a:lnTo>
                    <a:pt x="1043311" y="978817"/>
                  </a:lnTo>
                  <a:lnTo>
                    <a:pt x="1041362" y="1026894"/>
                  </a:lnTo>
                  <a:lnTo>
                    <a:pt x="1031943" y="1080398"/>
                  </a:lnTo>
                  <a:lnTo>
                    <a:pt x="1015383" y="1138919"/>
                  </a:lnTo>
                  <a:lnTo>
                    <a:pt x="1000174" y="1186250"/>
                  </a:lnTo>
                  <a:lnTo>
                    <a:pt x="983082" y="1241159"/>
                  </a:lnTo>
                  <a:lnTo>
                    <a:pt x="964870" y="1300896"/>
                  </a:lnTo>
                  <a:lnTo>
                    <a:pt x="928123" y="1423852"/>
                  </a:lnTo>
                  <a:lnTo>
                    <a:pt x="869876" y="1623199"/>
                  </a:lnTo>
                  <a:lnTo>
                    <a:pt x="867184" y="1646095"/>
                  </a:lnTo>
                  <a:lnTo>
                    <a:pt x="872442" y="1667777"/>
                  </a:lnTo>
                  <a:lnTo>
                    <a:pt x="887576" y="1680672"/>
                  </a:lnTo>
                  <a:lnTo>
                    <a:pt x="914510" y="1677206"/>
                  </a:lnTo>
                  <a:lnTo>
                    <a:pt x="932164" y="1667822"/>
                  </a:lnTo>
                  <a:lnTo>
                    <a:pt x="994646" y="1630842"/>
                  </a:lnTo>
                  <a:lnTo>
                    <a:pt x="1035664" y="1608027"/>
                  </a:lnTo>
                  <a:lnTo>
                    <a:pt x="1080661" y="1585518"/>
                  </a:lnTo>
                  <a:lnTo>
                    <a:pt x="1127732" y="1565705"/>
                  </a:lnTo>
                  <a:lnTo>
                    <a:pt x="1174971" y="1550978"/>
                  </a:lnTo>
                  <a:lnTo>
                    <a:pt x="1220475" y="1543731"/>
                  </a:lnTo>
                  <a:lnTo>
                    <a:pt x="1262338" y="1546352"/>
                  </a:lnTo>
                  <a:lnTo>
                    <a:pt x="1298657" y="1561233"/>
                  </a:lnTo>
                  <a:lnTo>
                    <a:pt x="1327525" y="1590766"/>
                  </a:lnTo>
                  <a:lnTo>
                    <a:pt x="1344327" y="1629858"/>
                  </a:lnTo>
                  <a:lnTo>
                    <a:pt x="1350863" y="1676786"/>
                  </a:lnTo>
                  <a:lnTo>
                    <a:pt x="1348726" y="1729580"/>
                  </a:lnTo>
                  <a:lnTo>
                    <a:pt x="1339510" y="1786269"/>
                  </a:lnTo>
                  <a:lnTo>
                    <a:pt x="1324808" y="1844881"/>
                  </a:lnTo>
                  <a:lnTo>
                    <a:pt x="1306212" y="1903446"/>
                  </a:lnTo>
                  <a:lnTo>
                    <a:pt x="1285317" y="1959994"/>
                  </a:lnTo>
                  <a:lnTo>
                    <a:pt x="1263715" y="2012553"/>
                  </a:lnTo>
                  <a:lnTo>
                    <a:pt x="1242999" y="2059152"/>
                  </a:lnTo>
                  <a:lnTo>
                    <a:pt x="1224763" y="2097821"/>
                  </a:lnTo>
                  <a:lnTo>
                    <a:pt x="1202103" y="2143485"/>
                  </a:lnTo>
                  <a:lnTo>
                    <a:pt x="1191265" y="2170751"/>
                  </a:lnTo>
                  <a:lnTo>
                    <a:pt x="1188824" y="2191671"/>
                  </a:lnTo>
                  <a:lnTo>
                    <a:pt x="1193692" y="2207653"/>
                  </a:lnTo>
                  <a:lnTo>
                    <a:pt x="1204781" y="2220107"/>
                  </a:lnTo>
                  <a:lnTo>
                    <a:pt x="1223418" y="2218755"/>
                  </a:lnTo>
                  <a:lnTo>
                    <a:pt x="1254895" y="2200577"/>
                  </a:lnTo>
                  <a:lnTo>
                    <a:pt x="1295770" y="2171173"/>
                  </a:lnTo>
                  <a:lnTo>
                    <a:pt x="1342602" y="2136142"/>
                  </a:lnTo>
                  <a:lnTo>
                    <a:pt x="1391947" y="2101082"/>
                  </a:lnTo>
                  <a:lnTo>
                    <a:pt x="1434562" y="2074462"/>
                  </a:lnTo>
                  <a:lnTo>
                    <a:pt x="1478504" y="2052321"/>
                  </a:lnTo>
                  <a:lnTo>
                    <a:pt x="1521553" y="2038223"/>
                  </a:lnTo>
                  <a:lnTo>
                    <a:pt x="1561490" y="2035729"/>
                  </a:lnTo>
                  <a:lnTo>
                    <a:pt x="1596096" y="2048403"/>
                  </a:lnTo>
                  <a:lnTo>
                    <a:pt x="1623151" y="2079807"/>
                  </a:lnTo>
                  <a:lnTo>
                    <a:pt x="1637008" y="2135465"/>
                  </a:lnTo>
                  <a:lnTo>
                    <a:pt x="1637703" y="2160870"/>
                  </a:lnTo>
                  <a:lnTo>
                    <a:pt x="1636067" y="2189564"/>
                  </a:lnTo>
                  <a:lnTo>
                    <a:pt x="1624911" y="2256491"/>
                  </a:lnTo>
                  <a:lnTo>
                    <a:pt x="1614948" y="2294560"/>
                  </a:lnTo>
                  <a:lnTo>
                    <a:pt x="1601765" y="2335590"/>
                  </a:lnTo>
                  <a:lnTo>
                    <a:pt x="1585142" y="2379499"/>
                  </a:lnTo>
                  <a:lnTo>
                    <a:pt x="1564855" y="2426203"/>
                  </a:lnTo>
                  <a:lnTo>
                    <a:pt x="1540683" y="2475623"/>
                  </a:lnTo>
                  <a:lnTo>
                    <a:pt x="1512404" y="2527674"/>
                  </a:lnTo>
                  <a:lnTo>
                    <a:pt x="1479796" y="2582276"/>
                  </a:lnTo>
                  <a:lnTo>
                    <a:pt x="1442638" y="2639345"/>
                  </a:lnTo>
                  <a:lnTo>
                    <a:pt x="1400707" y="2698800"/>
                  </a:lnTo>
                  <a:lnTo>
                    <a:pt x="1353781" y="2760560"/>
                  </a:lnTo>
                  <a:lnTo>
                    <a:pt x="1301639" y="2824540"/>
                  </a:lnTo>
                  <a:lnTo>
                    <a:pt x="1244059" y="2890661"/>
                  </a:lnTo>
                  <a:lnTo>
                    <a:pt x="1054066" y="3077826"/>
                  </a:lnTo>
                  <a:close/>
                </a:path>
              </a:pathLst>
            </a:custGeom>
            <a:solidFill>
              <a:srgbClr val="EBEBEB"/>
            </a:solidFill>
          </p:spPr>
          <p:txBody>
            <a:bodyPr wrap="square" lIns="0" tIns="0" rIns="0" bIns="0" rtlCol="0"/>
            <a:lstStyle/>
            <a:p>
              <a:endParaRPr/>
            </a:p>
          </p:txBody>
        </p:sp>
        <p:sp>
          <p:nvSpPr>
            <p:cNvPr id="7" name="object 7"/>
            <p:cNvSpPr/>
            <p:nvPr/>
          </p:nvSpPr>
          <p:spPr>
            <a:xfrm>
              <a:off x="5313476" y="4123194"/>
              <a:ext cx="1174115" cy="2791460"/>
            </a:xfrm>
            <a:custGeom>
              <a:avLst/>
              <a:gdLst/>
              <a:ahLst/>
              <a:cxnLst/>
              <a:rect l="l" t="t" r="r" b="b"/>
              <a:pathLst>
                <a:path w="1174114" h="2791459">
                  <a:moveTo>
                    <a:pt x="565962" y="1771827"/>
                  </a:moveTo>
                  <a:lnTo>
                    <a:pt x="560730" y="1768767"/>
                  </a:lnTo>
                  <a:lnTo>
                    <a:pt x="555218" y="1766341"/>
                  </a:lnTo>
                  <a:lnTo>
                    <a:pt x="549440" y="1764538"/>
                  </a:lnTo>
                  <a:lnTo>
                    <a:pt x="503174" y="1747570"/>
                  </a:lnTo>
                  <a:lnTo>
                    <a:pt x="434263" y="1723148"/>
                  </a:lnTo>
                  <a:lnTo>
                    <a:pt x="349631" y="1694154"/>
                  </a:lnTo>
                  <a:lnTo>
                    <a:pt x="227698" y="1653717"/>
                  </a:lnTo>
                  <a:lnTo>
                    <a:pt x="148183" y="1628394"/>
                  </a:lnTo>
                  <a:lnTo>
                    <a:pt x="142506" y="1626247"/>
                  </a:lnTo>
                  <a:lnTo>
                    <a:pt x="136652" y="1624799"/>
                  </a:lnTo>
                  <a:lnTo>
                    <a:pt x="130632" y="1624088"/>
                  </a:lnTo>
                  <a:lnTo>
                    <a:pt x="135801" y="1627263"/>
                  </a:lnTo>
                  <a:lnTo>
                    <a:pt x="141312" y="1629689"/>
                  </a:lnTo>
                  <a:lnTo>
                    <a:pt x="147142" y="1631378"/>
                  </a:lnTo>
                  <a:lnTo>
                    <a:pt x="193408" y="1648485"/>
                  </a:lnTo>
                  <a:lnTo>
                    <a:pt x="303110" y="1686788"/>
                  </a:lnTo>
                  <a:lnTo>
                    <a:pt x="390855" y="1716544"/>
                  </a:lnTo>
                  <a:lnTo>
                    <a:pt x="468884" y="1742338"/>
                  </a:lnTo>
                  <a:lnTo>
                    <a:pt x="548398" y="1767662"/>
                  </a:lnTo>
                  <a:lnTo>
                    <a:pt x="554075" y="1769821"/>
                  </a:lnTo>
                  <a:lnTo>
                    <a:pt x="559917" y="1771205"/>
                  </a:lnTo>
                  <a:lnTo>
                    <a:pt x="565962" y="1771827"/>
                  </a:lnTo>
                  <a:close/>
                </a:path>
                <a:path w="1174114" h="2791459">
                  <a:moveTo>
                    <a:pt x="725893" y="630529"/>
                  </a:moveTo>
                  <a:lnTo>
                    <a:pt x="703427" y="661771"/>
                  </a:lnTo>
                  <a:lnTo>
                    <a:pt x="679030" y="698347"/>
                  </a:lnTo>
                  <a:lnTo>
                    <a:pt x="647839" y="745934"/>
                  </a:lnTo>
                  <a:lnTo>
                    <a:pt x="611339" y="802284"/>
                  </a:lnTo>
                  <a:lnTo>
                    <a:pt x="571017" y="865149"/>
                  </a:lnTo>
                  <a:lnTo>
                    <a:pt x="495185" y="984961"/>
                  </a:lnTo>
                  <a:lnTo>
                    <a:pt x="465124" y="1033221"/>
                  </a:lnTo>
                  <a:lnTo>
                    <a:pt x="442175" y="1070686"/>
                  </a:lnTo>
                  <a:lnTo>
                    <a:pt x="423278" y="1104099"/>
                  </a:lnTo>
                  <a:lnTo>
                    <a:pt x="429602" y="1096124"/>
                  </a:lnTo>
                  <a:lnTo>
                    <a:pt x="470014" y="1036231"/>
                  </a:lnTo>
                  <a:lnTo>
                    <a:pt x="501167" y="988733"/>
                  </a:lnTo>
                  <a:lnTo>
                    <a:pt x="537654" y="932459"/>
                  </a:lnTo>
                  <a:lnTo>
                    <a:pt x="578015" y="869619"/>
                  </a:lnTo>
                  <a:lnTo>
                    <a:pt x="618134" y="806577"/>
                  </a:lnTo>
                  <a:lnTo>
                    <a:pt x="653948" y="749769"/>
                  </a:lnTo>
                  <a:lnTo>
                    <a:pt x="684034" y="701471"/>
                  </a:lnTo>
                  <a:lnTo>
                    <a:pt x="706996" y="663981"/>
                  </a:lnTo>
                  <a:lnTo>
                    <a:pt x="725893" y="630529"/>
                  </a:lnTo>
                  <a:close/>
                </a:path>
                <a:path w="1174114" h="2791459">
                  <a:moveTo>
                    <a:pt x="1173873" y="1963458"/>
                  </a:moveTo>
                  <a:lnTo>
                    <a:pt x="1167511" y="1968842"/>
                  </a:lnTo>
                  <a:lnTo>
                    <a:pt x="1161605" y="1974684"/>
                  </a:lnTo>
                  <a:lnTo>
                    <a:pt x="1156169" y="1981009"/>
                  </a:lnTo>
                  <a:lnTo>
                    <a:pt x="1078064" y="2064397"/>
                  </a:lnTo>
                  <a:lnTo>
                    <a:pt x="1041107" y="2103208"/>
                  </a:lnTo>
                  <a:lnTo>
                    <a:pt x="999934" y="2145792"/>
                  </a:lnTo>
                  <a:lnTo>
                    <a:pt x="955319" y="2191080"/>
                  </a:lnTo>
                  <a:lnTo>
                    <a:pt x="910221" y="2235873"/>
                  </a:lnTo>
                  <a:lnTo>
                    <a:pt x="867791" y="2277160"/>
                  </a:lnTo>
                  <a:lnTo>
                    <a:pt x="829119" y="2314194"/>
                  </a:lnTo>
                  <a:lnTo>
                    <a:pt x="745985" y="2392540"/>
                  </a:lnTo>
                  <a:lnTo>
                    <a:pt x="739622" y="2397887"/>
                  </a:lnTo>
                  <a:lnTo>
                    <a:pt x="738987" y="2398534"/>
                  </a:lnTo>
                  <a:lnTo>
                    <a:pt x="608037" y="1887067"/>
                  </a:lnTo>
                  <a:lnTo>
                    <a:pt x="580288" y="1778927"/>
                  </a:lnTo>
                  <a:lnTo>
                    <a:pt x="578065" y="1770329"/>
                  </a:lnTo>
                  <a:lnTo>
                    <a:pt x="582472" y="1766620"/>
                  </a:lnTo>
                  <a:lnTo>
                    <a:pt x="652678" y="1709813"/>
                  </a:lnTo>
                  <a:lnTo>
                    <a:pt x="684644" y="1682140"/>
                  </a:lnTo>
                  <a:lnTo>
                    <a:pt x="719455" y="1650961"/>
                  </a:lnTo>
                  <a:lnTo>
                    <a:pt x="756246" y="1616798"/>
                  </a:lnTo>
                  <a:lnTo>
                    <a:pt x="792403" y="1581873"/>
                  </a:lnTo>
                  <a:lnTo>
                    <a:pt x="825436" y="1548676"/>
                  </a:lnTo>
                  <a:lnTo>
                    <a:pt x="854671" y="1518056"/>
                  </a:lnTo>
                  <a:lnTo>
                    <a:pt x="890219" y="1479003"/>
                  </a:lnTo>
                  <a:lnTo>
                    <a:pt x="914704" y="1450898"/>
                  </a:lnTo>
                  <a:lnTo>
                    <a:pt x="919327" y="1446199"/>
                  </a:lnTo>
                  <a:lnTo>
                    <a:pt x="923290" y="1440992"/>
                  </a:lnTo>
                  <a:lnTo>
                    <a:pt x="926604" y="1435277"/>
                  </a:lnTo>
                  <a:lnTo>
                    <a:pt x="921194" y="1439303"/>
                  </a:lnTo>
                  <a:lnTo>
                    <a:pt x="916241" y="1443824"/>
                  </a:lnTo>
                  <a:lnTo>
                    <a:pt x="911720" y="1448816"/>
                  </a:lnTo>
                  <a:lnTo>
                    <a:pt x="849007" y="1513370"/>
                  </a:lnTo>
                  <a:lnTo>
                    <a:pt x="819251" y="1543316"/>
                  </a:lnTo>
                  <a:lnTo>
                    <a:pt x="786053" y="1576082"/>
                  </a:lnTo>
                  <a:lnTo>
                    <a:pt x="749998" y="1610842"/>
                  </a:lnTo>
                  <a:lnTo>
                    <a:pt x="713473" y="1645069"/>
                  </a:lnTo>
                  <a:lnTo>
                    <a:pt x="679018" y="1676488"/>
                  </a:lnTo>
                  <a:lnTo>
                    <a:pt x="647547" y="1704619"/>
                  </a:lnTo>
                  <a:lnTo>
                    <a:pt x="579945" y="1764080"/>
                  </a:lnTo>
                  <a:lnTo>
                    <a:pt x="577024" y="1766277"/>
                  </a:lnTo>
                  <a:lnTo>
                    <a:pt x="552704" y="1671764"/>
                  </a:lnTo>
                  <a:lnTo>
                    <a:pt x="539038" y="1618843"/>
                  </a:lnTo>
                  <a:lnTo>
                    <a:pt x="496404" y="1454404"/>
                  </a:lnTo>
                  <a:lnTo>
                    <a:pt x="439762" y="1236827"/>
                  </a:lnTo>
                  <a:lnTo>
                    <a:pt x="412343" y="1131887"/>
                  </a:lnTo>
                  <a:lnTo>
                    <a:pt x="385597" y="1029893"/>
                  </a:lnTo>
                  <a:lnTo>
                    <a:pt x="359613" y="931100"/>
                  </a:lnTo>
                  <a:lnTo>
                    <a:pt x="334441" y="835799"/>
                  </a:lnTo>
                  <a:lnTo>
                    <a:pt x="322186" y="789546"/>
                  </a:lnTo>
                  <a:lnTo>
                    <a:pt x="298373" y="699998"/>
                  </a:lnTo>
                  <a:lnTo>
                    <a:pt x="286842" y="656767"/>
                  </a:lnTo>
                  <a:lnTo>
                    <a:pt x="275551" y="614616"/>
                  </a:lnTo>
                  <a:lnTo>
                    <a:pt x="264528" y="573582"/>
                  </a:lnTo>
                  <a:lnTo>
                    <a:pt x="253784" y="533692"/>
                  </a:lnTo>
                  <a:lnTo>
                    <a:pt x="243319" y="494982"/>
                  </a:lnTo>
                  <a:lnTo>
                    <a:pt x="217106" y="398487"/>
                  </a:lnTo>
                  <a:lnTo>
                    <a:pt x="201968" y="342950"/>
                  </a:lnTo>
                  <a:lnTo>
                    <a:pt x="187744" y="291033"/>
                  </a:lnTo>
                  <a:lnTo>
                    <a:pt x="174485" y="242887"/>
                  </a:lnTo>
                  <a:lnTo>
                    <a:pt x="162229" y="198640"/>
                  </a:lnTo>
                  <a:lnTo>
                    <a:pt x="151015" y="158445"/>
                  </a:lnTo>
                  <a:lnTo>
                    <a:pt x="133057" y="94640"/>
                  </a:lnTo>
                  <a:lnTo>
                    <a:pt x="120078" y="49136"/>
                  </a:lnTo>
                  <a:lnTo>
                    <a:pt x="112026" y="21424"/>
                  </a:lnTo>
                  <a:lnTo>
                    <a:pt x="109791" y="13233"/>
                  </a:lnTo>
                  <a:lnTo>
                    <a:pt x="106527" y="2527"/>
                  </a:lnTo>
                  <a:lnTo>
                    <a:pt x="105486" y="0"/>
                  </a:lnTo>
                  <a:lnTo>
                    <a:pt x="105930" y="2819"/>
                  </a:lnTo>
                  <a:lnTo>
                    <a:pt x="107264" y="8178"/>
                  </a:lnTo>
                  <a:lnTo>
                    <a:pt x="113512" y="31978"/>
                  </a:lnTo>
                  <a:lnTo>
                    <a:pt x="123850" y="70802"/>
                  </a:lnTo>
                  <a:lnTo>
                    <a:pt x="137769" y="123329"/>
                  </a:lnTo>
                  <a:lnTo>
                    <a:pt x="147281" y="159562"/>
                  </a:lnTo>
                  <a:lnTo>
                    <a:pt x="157962" y="199936"/>
                  </a:lnTo>
                  <a:lnTo>
                    <a:pt x="169748" y="244322"/>
                  </a:lnTo>
                  <a:lnTo>
                    <a:pt x="237045" y="496722"/>
                  </a:lnTo>
                  <a:lnTo>
                    <a:pt x="257924" y="575462"/>
                  </a:lnTo>
                  <a:lnTo>
                    <a:pt x="279920" y="658710"/>
                  </a:lnTo>
                  <a:lnTo>
                    <a:pt x="302945" y="746226"/>
                  </a:lnTo>
                  <a:lnTo>
                    <a:pt x="326948" y="837730"/>
                  </a:lnTo>
                  <a:lnTo>
                    <a:pt x="377647" y="1031709"/>
                  </a:lnTo>
                  <a:lnTo>
                    <a:pt x="398983" y="1113751"/>
                  </a:lnTo>
                  <a:lnTo>
                    <a:pt x="397192" y="1111961"/>
                  </a:lnTo>
                  <a:lnTo>
                    <a:pt x="392226" y="1108049"/>
                  </a:lnTo>
                  <a:lnTo>
                    <a:pt x="386829" y="1104696"/>
                  </a:lnTo>
                  <a:lnTo>
                    <a:pt x="344131" y="1074940"/>
                  </a:lnTo>
                  <a:lnTo>
                    <a:pt x="203974" y="974953"/>
                  </a:lnTo>
                  <a:lnTo>
                    <a:pt x="163779" y="946759"/>
                  </a:lnTo>
                  <a:lnTo>
                    <a:pt x="126085" y="920800"/>
                  </a:lnTo>
                  <a:lnTo>
                    <a:pt x="91744" y="897623"/>
                  </a:lnTo>
                  <a:lnTo>
                    <a:pt x="61595" y="877798"/>
                  </a:lnTo>
                  <a:lnTo>
                    <a:pt x="16954" y="850125"/>
                  </a:lnTo>
                  <a:lnTo>
                    <a:pt x="11607" y="846531"/>
                  </a:lnTo>
                  <a:lnTo>
                    <a:pt x="5956" y="843508"/>
                  </a:lnTo>
                  <a:lnTo>
                    <a:pt x="0" y="841057"/>
                  </a:lnTo>
                  <a:lnTo>
                    <a:pt x="4445" y="845439"/>
                  </a:lnTo>
                  <a:lnTo>
                    <a:pt x="9296" y="849312"/>
                  </a:lnTo>
                  <a:lnTo>
                    <a:pt x="14579" y="852652"/>
                  </a:lnTo>
                  <a:lnTo>
                    <a:pt x="57429" y="882408"/>
                  </a:lnTo>
                  <a:lnTo>
                    <a:pt x="238442" y="1009599"/>
                  </a:lnTo>
                  <a:lnTo>
                    <a:pt x="310045" y="1059408"/>
                  </a:lnTo>
                  <a:lnTo>
                    <a:pt x="339966" y="1079550"/>
                  </a:lnTo>
                  <a:lnTo>
                    <a:pt x="384594" y="1107363"/>
                  </a:lnTo>
                  <a:lnTo>
                    <a:pt x="389978" y="1110983"/>
                  </a:lnTo>
                  <a:lnTo>
                    <a:pt x="395681" y="1114018"/>
                  </a:lnTo>
                  <a:lnTo>
                    <a:pt x="399440" y="1115542"/>
                  </a:lnTo>
                  <a:lnTo>
                    <a:pt x="445376" y="1292085"/>
                  </a:lnTo>
                  <a:lnTo>
                    <a:pt x="530555" y="1621028"/>
                  </a:lnTo>
                  <a:lnTo>
                    <a:pt x="569671" y="1772958"/>
                  </a:lnTo>
                  <a:lnTo>
                    <a:pt x="565810" y="1777771"/>
                  </a:lnTo>
                  <a:lnTo>
                    <a:pt x="570306" y="1775434"/>
                  </a:lnTo>
                  <a:lnTo>
                    <a:pt x="695782" y="2262695"/>
                  </a:lnTo>
                  <a:lnTo>
                    <a:pt x="721969" y="2363940"/>
                  </a:lnTo>
                  <a:lnTo>
                    <a:pt x="732675" y="2405202"/>
                  </a:lnTo>
                  <a:lnTo>
                    <a:pt x="728573" y="2410244"/>
                  </a:lnTo>
                  <a:lnTo>
                    <a:pt x="733209" y="2407259"/>
                  </a:lnTo>
                  <a:lnTo>
                    <a:pt x="735418" y="2415756"/>
                  </a:lnTo>
                  <a:lnTo>
                    <a:pt x="733806" y="2414943"/>
                  </a:lnTo>
                  <a:lnTo>
                    <a:pt x="726617" y="2412022"/>
                  </a:lnTo>
                  <a:lnTo>
                    <a:pt x="719201" y="2409647"/>
                  </a:lnTo>
                  <a:lnTo>
                    <a:pt x="659688" y="2388819"/>
                  </a:lnTo>
                  <a:lnTo>
                    <a:pt x="570992" y="2358796"/>
                  </a:lnTo>
                  <a:lnTo>
                    <a:pt x="462114" y="2322753"/>
                  </a:lnTo>
                  <a:lnTo>
                    <a:pt x="353021" y="2287270"/>
                  </a:lnTo>
                  <a:lnTo>
                    <a:pt x="263779" y="2258923"/>
                  </a:lnTo>
                  <a:lnTo>
                    <a:pt x="203377" y="2240483"/>
                  </a:lnTo>
                  <a:lnTo>
                    <a:pt x="196075" y="2237854"/>
                  </a:lnTo>
                  <a:lnTo>
                    <a:pt x="188582" y="2235974"/>
                  </a:lnTo>
                  <a:lnTo>
                    <a:pt x="180911" y="2234831"/>
                  </a:lnTo>
                  <a:lnTo>
                    <a:pt x="187845" y="2238349"/>
                  </a:lnTo>
                  <a:lnTo>
                    <a:pt x="195033" y="2241232"/>
                  </a:lnTo>
                  <a:lnTo>
                    <a:pt x="202488" y="2243455"/>
                  </a:lnTo>
                  <a:lnTo>
                    <a:pt x="262001" y="2264435"/>
                  </a:lnTo>
                  <a:lnTo>
                    <a:pt x="350558" y="2294394"/>
                  </a:lnTo>
                  <a:lnTo>
                    <a:pt x="459435" y="2330488"/>
                  </a:lnTo>
                  <a:lnTo>
                    <a:pt x="568528" y="2365972"/>
                  </a:lnTo>
                  <a:lnTo>
                    <a:pt x="657758" y="2394318"/>
                  </a:lnTo>
                  <a:lnTo>
                    <a:pt x="718159" y="2412771"/>
                  </a:lnTo>
                  <a:lnTo>
                    <a:pt x="725512" y="2415400"/>
                  </a:lnTo>
                  <a:lnTo>
                    <a:pt x="733044" y="2417292"/>
                  </a:lnTo>
                  <a:lnTo>
                    <a:pt x="735926" y="2417724"/>
                  </a:lnTo>
                  <a:lnTo>
                    <a:pt x="747217" y="2461145"/>
                  </a:lnTo>
                  <a:lnTo>
                    <a:pt x="759421" y="2507945"/>
                  </a:lnTo>
                  <a:lnTo>
                    <a:pt x="771309" y="2553398"/>
                  </a:lnTo>
                  <a:lnTo>
                    <a:pt x="782866" y="2597378"/>
                  </a:lnTo>
                  <a:lnTo>
                    <a:pt x="794054" y="2639796"/>
                  </a:lnTo>
                  <a:lnTo>
                    <a:pt x="804862" y="2680512"/>
                  </a:lnTo>
                  <a:lnTo>
                    <a:pt x="815238" y="2719438"/>
                  </a:lnTo>
                  <a:lnTo>
                    <a:pt x="825182" y="2756446"/>
                  </a:lnTo>
                  <a:lnTo>
                    <a:pt x="834656" y="2791409"/>
                  </a:lnTo>
                  <a:lnTo>
                    <a:pt x="840752" y="2789783"/>
                  </a:lnTo>
                  <a:lnTo>
                    <a:pt x="831443" y="2754693"/>
                  </a:lnTo>
                  <a:lnTo>
                    <a:pt x="821651" y="2717596"/>
                  </a:lnTo>
                  <a:lnTo>
                    <a:pt x="811428" y="2678582"/>
                  </a:lnTo>
                  <a:lnTo>
                    <a:pt x="800773" y="2637764"/>
                  </a:lnTo>
                  <a:lnTo>
                    <a:pt x="789724" y="2595270"/>
                  </a:lnTo>
                  <a:lnTo>
                    <a:pt x="778319" y="2551201"/>
                  </a:lnTo>
                  <a:lnTo>
                    <a:pt x="766559" y="2505684"/>
                  </a:lnTo>
                  <a:lnTo>
                    <a:pt x="742111" y="2410714"/>
                  </a:lnTo>
                  <a:lnTo>
                    <a:pt x="739952" y="2402332"/>
                  </a:lnTo>
                  <a:lnTo>
                    <a:pt x="741984" y="2400770"/>
                  </a:lnTo>
                  <a:lnTo>
                    <a:pt x="748068" y="2395207"/>
                  </a:lnTo>
                  <a:lnTo>
                    <a:pt x="799249" y="2350579"/>
                  </a:lnTo>
                  <a:lnTo>
                    <a:pt x="833932" y="2319185"/>
                  </a:lnTo>
                  <a:lnTo>
                    <a:pt x="873099" y="2282609"/>
                  </a:lnTo>
                  <a:lnTo>
                    <a:pt x="915809" y="2241600"/>
                  </a:lnTo>
                  <a:lnTo>
                    <a:pt x="961123" y="2196884"/>
                  </a:lnTo>
                  <a:lnTo>
                    <a:pt x="1005776" y="2151456"/>
                  </a:lnTo>
                  <a:lnTo>
                    <a:pt x="1046670" y="2108492"/>
                  </a:lnTo>
                  <a:lnTo>
                    <a:pt x="1083094" y="2069071"/>
                  </a:lnTo>
                  <a:lnTo>
                    <a:pt x="1140142" y="2005279"/>
                  </a:lnTo>
                  <a:lnTo>
                    <a:pt x="1159002" y="1983092"/>
                  </a:lnTo>
                  <a:lnTo>
                    <a:pt x="1164564" y="1977009"/>
                  </a:lnTo>
                  <a:lnTo>
                    <a:pt x="1169530" y="1970468"/>
                  </a:lnTo>
                  <a:lnTo>
                    <a:pt x="1173873" y="1963458"/>
                  </a:lnTo>
                  <a:close/>
                </a:path>
              </a:pathLst>
            </a:custGeom>
            <a:solidFill>
              <a:srgbClr val="DFDFDF"/>
            </a:solidFill>
          </p:spPr>
          <p:txBody>
            <a:bodyPr wrap="square" lIns="0" tIns="0" rIns="0" bIns="0" rtlCol="0"/>
            <a:lstStyle/>
            <a:p>
              <a:endParaRPr/>
            </a:p>
          </p:txBody>
        </p:sp>
      </p:grpSp>
      <p:sp>
        <p:nvSpPr>
          <p:cNvPr id="8" name="object 8"/>
          <p:cNvSpPr/>
          <p:nvPr/>
        </p:nvSpPr>
        <p:spPr>
          <a:xfrm>
            <a:off x="4002354" y="700582"/>
            <a:ext cx="567690" cy="970915"/>
          </a:xfrm>
          <a:custGeom>
            <a:avLst/>
            <a:gdLst/>
            <a:ahLst/>
            <a:cxnLst/>
            <a:rect l="l" t="t" r="r" b="b"/>
            <a:pathLst>
              <a:path w="567689" h="970914">
                <a:moveTo>
                  <a:pt x="560222" y="767029"/>
                </a:moveTo>
                <a:lnTo>
                  <a:pt x="415010" y="722388"/>
                </a:lnTo>
                <a:lnTo>
                  <a:pt x="407073" y="740867"/>
                </a:lnTo>
                <a:lnTo>
                  <a:pt x="380047" y="778725"/>
                </a:lnTo>
                <a:lnTo>
                  <a:pt x="329145" y="809574"/>
                </a:lnTo>
                <a:lnTo>
                  <a:pt x="249567" y="807046"/>
                </a:lnTo>
                <a:lnTo>
                  <a:pt x="240474" y="804164"/>
                </a:lnTo>
                <a:lnTo>
                  <a:pt x="199923" y="779919"/>
                </a:lnTo>
                <a:lnTo>
                  <a:pt x="171462" y="742213"/>
                </a:lnTo>
                <a:lnTo>
                  <a:pt x="159258" y="696506"/>
                </a:lnTo>
                <a:lnTo>
                  <a:pt x="158788" y="688441"/>
                </a:lnTo>
                <a:lnTo>
                  <a:pt x="158788" y="680389"/>
                </a:lnTo>
                <a:lnTo>
                  <a:pt x="165938" y="640892"/>
                </a:lnTo>
                <a:lnTo>
                  <a:pt x="184353" y="605180"/>
                </a:lnTo>
                <a:lnTo>
                  <a:pt x="239395" y="560006"/>
                </a:lnTo>
                <a:lnTo>
                  <a:pt x="283083" y="548525"/>
                </a:lnTo>
                <a:lnTo>
                  <a:pt x="337096" y="552183"/>
                </a:lnTo>
                <a:lnTo>
                  <a:pt x="401332" y="576135"/>
                </a:lnTo>
                <a:lnTo>
                  <a:pt x="503542" y="248818"/>
                </a:lnTo>
                <a:lnTo>
                  <a:pt x="359968" y="204190"/>
                </a:lnTo>
                <a:lnTo>
                  <a:pt x="300456" y="395960"/>
                </a:lnTo>
                <a:lnTo>
                  <a:pt x="265341" y="397738"/>
                </a:lnTo>
                <a:lnTo>
                  <a:pt x="182892" y="418261"/>
                </a:lnTo>
                <a:lnTo>
                  <a:pt x="87490" y="480390"/>
                </a:lnTo>
                <a:lnTo>
                  <a:pt x="13462" y="606933"/>
                </a:lnTo>
                <a:lnTo>
                  <a:pt x="495" y="667537"/>
                </a:lnTo>
                <a:lnTo>
                  <a:pt x="0" y="722058"/>
                </a:lnTo>
                <a:lnTo>
                  <a:pt x="9956" y="770597"/>
                </a:lnTo>
                <a:lnTo>
                  <a:pt x="28359" y="813295"/>
                </a:lnTo>
                <a:lnTo>
                  <a:pt x="53200" y="850265"/>
                </a:lnTo>
                <a:lnTo>
                  <a:pt x="82473" y="881634"/>
                </a:lnTo>
                <a:lnTo>
                  <a:pt x="114173" y="907503"/>
                </a:lnTo>
                <a:lnTo>
                  <a:pt x="146291" y="928027"/>
                </a:lnTo>
                <a:lnTo>
                  <a:pt x="203746" y="953452"/>
                </a:lnTo>
                <a:lnTo>
                  <a:pt x="251142" y="965111"/>
                </a:lnTo>
                <a:lnTo>
                  <a:pt x="318731" y="970826"/>
                </a:lnTo>
                <a:lnTo>
                  <a:pt x="356755" y="967625"/>
                </a:lnTo>
                <a:lnTo>
                  <a:pt x="395820" y="958342"/>
                </a:lnTo>
                <a:lnTo>
                  <a:pt x="434606" y="941438"/>
                </a:lnTo>
                <a:lnTo>
                  <a:pt x="471766" y="915390"/>
                </a:lnTo>
                <a:lnTo>
                  <a:pt x="505980" y="878662"/>
                </a:lnTo>
                <a:lnTo>
                  <a:pt x="535914" y="829716"/>
                </a:lnTo>
                <a:lnTo>
                  <a:pt x="560222" y="767029"/>
                </a:lnTo>
                <a:close/>
              </a:path>
              <a:path w="567689" h="970914">
                <a:moveTo>
                  <a:pt x="567588" y="45466"/>
                </a:moveTo>
                <a:lnTo>
                  <a:pt x="421868" y="0"/>
                </a:lnTo>
                <a:lnTo>
                  <a:pt x="379412" y="136067"/>
                </a:lnTo>
                <a:lnTo>
                  <a:pt x="525132" y="181533"/>
                </a:lnTo>
                <a:lnTo>
                  <a:pt x="567588" y="45466"/>
                </a:lnTo>
                <a:close/>
              </a:path>
            </a:pathLst>
          </a:custGeom>
          <a:solidFill>
            <a:srgbClr val="F5F5F5"/>
          </a:solidFill>
        </p:spPr>
        <p:txBody>
          <a:bodyPr wrap="square" lIns="0" tIns="0" rIns="0" bIns="0" rtlCol="0"/>
          <a:lstStyle/>
          <a:p>
            <a:endParaRPr/>
          </a:p>
        </p:txBody>
      </p:sp>
      <p:sp>
        <p:nvSpPr>
          <p:cNvPr id="9" name="object 9"/>
          <p:cNvSpPr/>
          <p:nvPr/>
        </p:nvSpPr>
        <p:spPr>
          <a:xfrm>
            <a:off x="4960416" y="957808"/>
            <a:ext cx="224790" cy="377190"/>
          </a:xfrm>
          <a:custGeom>
            <a:avLst/>
            <a:gdLst/>
            <a:ahLst/>
            <a:cxnLst/>
            <a:rect l="l" t="t" r="r" b="b"/>
            <a:pathLst>
              <a:path w="224789" h="377190">
                <a:moveTo>
                  <a:pt x="223126" y="361327"/>
                </a:moveTo>
                <a:lnTo>
                  <a:pt x="208470" y="306641"/>
                </a:lnTo>
                <a:lnTo>
                  <a:pt x="149872" y="322338"/>
                </a:lnTo>
                <a:lnTo>
                  <a:pt x="164541" y="377037"/>
                </a:lnTo>
                <a:lnTo>
                  <a:pt x="223126" y="361327"/>
                </a:lnTo>
                <a:close/>
              </a:path>
              <a:path w="224789" h="377190">
                <a:moveTo>
                  <a:pt x="224180" y="110909"/>
                </a:moveTo>
                <a:lnTo>
                  <a:pt x="193408" y="30822"/>
                </a:lnTo>
                <a:lnTo>
                  <a:pt x="155117" y="6642"/>
                </a:lnTo>
                <a:lnTo>
                  <a:pt x="114973" y="0"/>
                </a:lnTo>
                <a:lnTo>
                  <a:pt x="83172" y="3644"/>
                </a:lnTo>
                <a:lnTo>
                  <a:pt x="56121" y="13042"/>
                </a:lnTo>
                <a:lnTo>
                  <a:pt x="23075" y="35725"/>
                </a:lnTo>
                <a:lnTo>
                  <a:pt x="0" y="76517"/>
                </a:lnTo>
                <a:lnTo>
                  <a:pt x="2832" y="140233"/>
                </a:lnTo>
                <a:lnTo>
                  <a:pt x="60998" y="125349"/>
                </a:lnTo>
                <a:lnTo>
                  <a:pt x="60109" y="122047"/>
                </a:lnTo>
                <a:lnTo>
                  <a:pt x="59563" y="118694"/>
                </a:lnTo>
                <a:lnTo>
                  <a:pt x="59143" y="111861"/>
                </a:lnTo>
                <a:lnTo>
                  <a:pt x="59270" y="108458"/>
                </a:lnTo>
                <a:lnTo>
                  <a:pt x="60210" y="101688"/>
                </a:lnTo>
                <a:lnTo>
                  <a:pt x="82943" y="68872"/>
                </a:lnTo>
                <a:lnTo>
                  <a:pt x="108445" y="60261"/>
                </a:lnTo>
                <a:lnTo>
                  <a:pt x="118567" y="60413"/>
                </a:lnTo>
                <a:lnTo>
                  <a:pt x="157327" y="87312"/>
                </a:lnTo>
                <a:lnTo>
                  <a:pt x="162763" y="109791"/>
                </a:lnTo>
                <a:lnTo>
                  <a:pt x="162725" y="116065"/>
                </a:lnTo>
                <a:lnTo>
                  <a:pt x="141579" y="155702"/>
                </a:lnTo>
                <a:lnTo>
                  <a:pt x="96113" y="171323"/>
                </a:lnTo>
                <a:lnTo>
                  <a:pt x="130784" y="302399"/>
                </a:lnTo>
                <a:lnTo>
                  <a:pt x="188214" y="287515"/>
                </a:lnTo>
                <a:lnTo>
                  <a:pt x="167970" y="210743"/>
                </a:lnTo>
                <a:lnTo>
                  <a:pt x="173380" y="207492"/>
                </a:lnTo>
                <a:lnTo>
                  <a:pt x="204355" y="176390"/>
                </a:lnTo>
                <a:lnTo>
                  <a:pt x="222745" y="129768"/>
                </a:lnTo>
                <a:lnTo>
                  <a:pt x="223558" y="123532"/>
                </a:lnTo>
                <a:lnTo>
                  <a:pt x="224180" y="110909"/>
                </a:lnTo>
                <a:close/>
              </a:path>
            </a:pathLst>
          </a:custGeom>
          <a:solidFill>
            <a:srgbClr val="EBEBEB"/>
          </a:solidFill>
        </p:spPr>
        <p:txBody>
          <a:bodyPr wrap="square" lIns="0" tIns="0" rIns="0" bIns="0" rtlCol="0"/>
          <a:lstStyle/>
          <a:p>
            <a:endParaRPr/>
          </a:p>
        </p:txBody>
      </p:sp>
      <p:sp>
        <p:nvSpPr>
          <p:cNvPr id="10" name="object 10"/>
          <p:cNvSpPr/>
          <p:nvPr/>
        </p:nvSpPr>
        <p:spPr>
          <a:xfrm>
            <a:off x="9750704" y="2529395"/>
            <a:ext cx="234950" cy="379730"/>
          </a:xfrm>
          <a:custGeom>
            <a:avLst/>
            <a:gdLst/>
            <a:ahLst/>
            <a:cxnLst/>
            <a:rect l="l" t="t" r="r" b="b"/>
            <a:pathLst>
              <a:path w="234950" h="379730">
                <a:moveTo>
                  <a:pt x="75996" y="326440"/>
                </a:moveTo>
                <a:lnTo>
                  <a:pt x="19202" y="305866"/>
                </a:lnTo>
                <a:lnTo>
                  <a:pt x="0" y="358889"/>
                </a:lnTo>
                <a:lnTo>
                  <a:pt x="56794" y="379463"/>
                </a:lnTo>
                <a:lnTo>
                  <a:pt x="75996" y="326440"/>
                </a:lnTo>
                <a:close/>
              </a:path>
              <a:path w="234950" h="379730">
                <a:moveTo>
                  <a:pt x="234746" y="92760"/>
                </a:moveTo>
                <a:lnTo>
                  <a:pt x="217055" y="51142"/>
                </a:lnTo>
                <a:lnTo>
                  <a:pt x="187833" y="22898"/>
                </a:lnTo>
                <a:lnTo>
                  <a:pt x="131673" y="114"/>
                </a:lnTo>
                <a:lnTo>
                  <a:pt x="91478" y="0"/>
                </a:lnTo>
                <a:lnTo>
                  <a:pt x="49250" y="20447"/>
                </a:lnTo>
                <a:lnTo>
                  <a:pt x="15328" y="74447"/>
                </a:lnTo>
                <a:lnTo>
                  <a:pt x="71856" y="94830"/>
                </a:lnTo>
                <a:lnTo>
                  <a:pt x="73050" y="91630"/>
                </a:lnTo>
                <a:lnTo>
                  <a:pt x="74536" y="88582"/>
                </a:lnTo>
                <a:lnTo>
                  <a:pt x="105410" y="63398"/>
                </a:lnTo>
                <a:lnTo>
                  <a:pt x="122275" y="61379"/>
                </a:lnTo>
                <a:lnTo>
                  <a:pt x="125653" y="61645"/>
                </a:lnTo>
                <a:lnTo>
                  <a:pt x="165709" y="86055"/>
                </a:lnTo>
                <a:lnTo>
                  <a:pt x="172326" y="116128"/>
                </a:lnTo>
                <a:lnTo>
                  <a:pt x="171475" y="122402"/>
                </a:lnTo>
                <a:lnTo>
                  <a:pt x="138582" y="162204"/>
                </a:lnTo>
                <a:lnTo>
                  <a:pt x="121107" y="165925"/>
                </a:lnTo>
                <a:lnTo>
                  <a:pt x="99720" y="163487"/>
                </a:lnTo>
                <a:lnTo>
                  <a:pt x="74688" y="152857"/>
                </a:lnTo>
                <a:lnTo>
                  <a:pt x="28409" y="280365"/>
                </a:lnTo>
                <a:lnTo>
                  <a:pt x="84353" y="300596"/>
                </a:lnTo>
                <a:lnTo>
                  <a:pt x="111429" y="226199"/>
                </a:lnTo>
                <a:lnTo>
                  <a:pt x="117741" y="226593"/>
                </a:lnTo>
                <a:lnTo>
                  <a:pt x="160934" y="218630"/>
                </a:lnTo>
                <a:lnTo>
                  <a:pt x="202603" y="190779"/>
                </a:lnTo>
                <a:lnTo>
                  <a:pt x="226479" y="153924"/>
                </a:lnTo>
                <a:lnTo>
                  <a:pt x="228523" y="147942"/>
                </a:lnTo>
                <a:lnTo>
                  <a:pt x="234746" y="92760"/>
                </a:lnTo>
                <a:close/>
              </a:path>
            </a:pathLst>
          </a:custGeom>
          <a:solidFill>
            <a:srgbClr val="EBEBEB"/>
          </a:solidFill>
        </p:spPr>
        <p:txBody>
          <a:bodyPr wrap="square" lIns="0" tIns="0" rIns="0" bIns="0" rtlCol="0"/>
          <a:lstStyle/>
          <a:p>
            <a:endParaRPr/>
          </a:p>
        </p:txBody>
      </p:sp>
      <p:sp>
        <p:nvSpPr>
          <p:cNvPr id="11" name="object 11"/>
          <p:cNvSpPr/>
          <p:nvPr/>
        </p:nvSpPr>
        <p:spPr>
          <a:xfrm>
            <a:off x="3743782" y="2924631"/>
            <a:ext cx="515620" cy="807720"/>
          </a:xfrm>
          <a:custGeom>
            <a:avLst/>
            <a:gdLst/>
            <a:ahLst/>
            <a:cxnLst/>
            <a:rect l="l" t="t" r="r" b="b"/>
            <a:pathLst>
              <a:path w="515620" h="807720">
                <a:moveTo>
                  <a:pt x="484619" y="268579"/>
                </a:moveTo>
                <a:lnTo>
                  <a:pt x="467525" y="146088"/>
                </a:lnTo>
                <a:lnTo>
                  <a:pt x="441350" y="94716"/>
                </a:lnTo>
                <a:lnTo>
                  <a:pt x="409092" y="56235"/>
                </a:lnTo>
                <a:lnTo>
                  <a:pt x="372529" y="29083"/>
                </a:lnTo>
                <a:lnTo>
                  <a:pt x="333387" y="11696"/>
                </a:lnTo>
                <a:lnTo>
                  <a:pt x="293408" y="2514"/>
                </a:lnTo>
                <a:lnTo>
                  <a:pt x="254355" y="0"/>
                </a:lnTo>
                <a:lnTo>
                  <a:pt x="217957" y="2565"/>
                </a:lnTo>
                <a:lnTo>
                  <a:pt x="160147" y="16789"/>
                </a:lnTo>
                <a:lnTo>
                  <a:pt x="112407" y="39662"/>
                </a:lnTo>
                <a:lnTo>
                  <a:pt x="53975" y="84963"/>
                </a:lnTo>
                <a:lnTo>
                  <a:pt x="28435" y="117475"/>
                </a:lnTo>
                <a:lnTo>
                  <a:pt x="9410" y="157314"/>
                </a:lnTo>
                <a:lnTo>
                  <a:pt x="0" y="205092"/>
                </a:lnTo>
                <a:lnTo>
                  <a:pt x="3238" y="261366"/>
                </a:lnTo>
                <a:lnTo>
                  <a:pt x="22225" y="326707"/>
                </a:lnTo>
                <a:lnTo>
                  <a:pt x="141249" y="280581"/>
                </a:lnTo>
                <a:lnTo>
                  <a:pt x="136829" y="264236"/>
                </a:lnTo>
                <a:lnTo>
                  <a:pt x="134874" y="225107"/>
                </a:lnTo>
                <a:lnTo>
                  <a:pt x="152361" y="178079"/>
                </a:lnTo>
                <a:lnTo>
                  <a:pt x="206273" y="138049"/>
                </a:lnTo>
                <a:lnTo>
                  <a:pt x="245275" y="129832"/>
                </a:lnTo>
                <a:lnTo>
                  <a:pt x="253263" y="130009"/>
                </a:lnTo>
                <a:lnTo>
                  <a:pt x="291807" y="140017"/>
                </a:lnTo>
                <a:lnTo>
                  <a:pt x="323799" y="163791"/>
                </a:lnTo>
                <a:lnTo>
                  <a:pt x="345719" y="197561"/>
                </a:lnTo>
                <a:lnTo>
                  <a:pt x="354647" y="237007"/>
                </a:lnTo>
                <a:lnTo>
                  <a:pt x="354457" y="250431"/>
                </a:lnTo>
                <a:lnTo>
                  <a:pt x="341909" y="295579"/>
                </a:lnTo>
                <a:lnTo>
                  <a:pt x="319024" y="326123"/>
                </a:lnTo>
                <a:lnTo>
                  <a:pt x="281381" y="352018"/>
                </a:lnTo>
                <a:lnTo>
                  <a:pt x="226352" y="369697"/>
                </a:lnTo>
                <a:lnTo>
                  <a:pt x="330504" y="639445"/>
                </a:lnTo>
                <a:lnTo>
                  <a:pt x="449529" y="593915"/>
                </a:lnTo>
                <a:lnTo>
                  <a:pt x="388518" y="435914"/>
                </a:lnTo>
                <a:lnTo>
                  <a:pt x="410679" y="416356"/>
                </a:lnTo>
                <a:lnTo>
                  <a:pt x="454190" y="359625"/>
                </a:lnTo>
                <a:lnTo>
                  <a:pt x="484619" y="268579"/>
                </a:lnTo>
                <a:close/>
              </a:path>
              <a:path w="515620" h="807720">
                <a:moveTo>
                  <a:pt x="515289" y="760996"/>
                </a:moveTo>
                <a:lnTo>
                  <a:pt x="472071" y="648817"/>
                </a:lnTo>
                <a:lnTo>
                  <a:pt x="351980" y="695083"/>
                </a:lnTo>
                <a:lnTo>
                  <a:pt x="395198" y="807262"/>
                </a:lnTo>
                <a:lnTo>
                  <a:pt x="515289" y="760996"/>
                </a:lnTo>
                <a:close/>
              </a:path>
            </a:pathLst>
          </a:custGeom>
          <a:solidFill>
            <a:srgbClr val="F5F5F5"/>
          </a:solidFill>
        </p:spPr>
        <p:txBody>
          <a:bodyPr wrap="square" lIns="0" tIns="0" rIns="0" bIns="0" rtlCol="0"/>
          <a:lstStyle/>
          <a:p>
            <a:endParaRPr/>
          </a:p>
        </p:txBody>
      </p:sp>
      <p:sp>
        <p:nvSpPr>
          <p:cNvPr id="12" name="object 12"/>
          <p:cNvSpPr/>
          <p:nvPr/>
        </p:nvSpPr>
        <p:spPr>
          <a:xfrm>
            <a:off x="9463227" y="3364801"/>
            <a:ext cx="365125" cy="572135"/>
          </a:xfrm>
          <a:custGeom>
            <a:avLst/>
            <a:gdLst/>
            <a:ahLst/>
            <a:cxnLst/>
            <a:rect l="l" t="t" r="r" b="b"/>
            <a:pathLst>
              <a:path w="365125" h="572135">
                <a:moveTo>
                  <a:pt x="115697" y="79413"/>
                </a:moveTo>
                <a:lnTo>
                  <a:pt x="85102" y="0"/>
                </a:lnTo>
                <a:lnTo>
                  <a:pt x="0" y="32791"/>
                </a:lnTo>
                <a:lnTo>
                  <a:pt x="30594" y="112204"/>
                </a:lnTo>
                <a:lnTo>
                  <a:pt x="115697" y="79413"/>
                </a:lnTo>
                <a:close/>
              </a:path>
              <a:path w="365125" h="572135">
                <a:moveTo>
                  <a:pt x="364515" y="398780"/>
                </a:moveTo>
                <a:lnTo>
                  <a:pt x="349364" y="340461"/>
                </a:lnTo>
                <a:lnTo>
                  <a:pt x="264566" y="373049"/>
                </a:lnTo>
                <a:lnTo>
                  <a:pt x="267690" y="384644"/>
                </a:lnTo>
                <a:lnTo>
                  <a:pt x="269062" y="412394"/>
                </a:lnTo>
                <a:lnTo>
                  <a:pt x="218440" y="474065"/>
                </a:lnTo>
                <a:lnTo>
                  <a:pt x="188899" y="480212"/>
                </a:lnTo>
                <a:lnTo>
                  <a:pt x="181381" y="479742"/>
                </a:lnTo>
                <a:lnTo>
                  <a:pt x="140296" y="461518"/>
                </a:lnTo>
                <a:lnTo>
                  <a:pt x="116420" y="422884"/>
                </a:lnTo>
                <a:lnTo>
                  <a:pt x="113309" y="404012"/>
                </a:lnTo>
                <a:lnTo>
                  <a:pt x="113461" y="394512"/>
                </a:lnTo>
                <a:lnTo>
                  <a:pt x="138620" y="340842"/>
                </a:lnTo>
                <a:lnTo>
                  <a:pt x="204012" y="310565"/>
                </a:lnTo>
                <a:lnTo>
                  <a:pt x="131102" y="118783"/>
                </a:lnTo>
                <a:lnTo>
                  <a:pt x="47193" y="151066"/>
                </a:lnTo>
                <a:lnTo>
                  <a:pt x="90347" y="263093"/>
                </a:lnTo>
                <a:lnTo>
                  <a:pt x="79362" y="272237"/>
                </a:lnTo>
                <a:lnTo>
                  <a:pt x="51346" y="304546"/>
                </a:lnTo>
                <a:lnTo>
                  <a:pt x="31991" y="342684"/>
                </a:lnTo>
                <a:lnTo>
                  <a:pt x="22440" y="384365"/>
                </a:lnTo>
                <a:lnTo>
                  <a:pt x="21551" y="398627"/>
                </a:lnTo>
                <a:lnTo>
                  <a:pt x="21831" y="412915"/>
                </a:lnTo>
                <a:lnTo>
                  <a:pt x="29565" y="454977"/>
                </a:lnTo>
                <a:lnTo>
                  <a:pt x="63804" y="519506"/>
                </a:lnTo>
                <a:lnTo>
                  <a:pt x="101473" y="551319"/>
                </a:lnTo>
                <a:lnTo>
                  <a:pt x="143294" y="567575"/>
                </a:lnTo>
                <a:lnTo>
                  <a:pt x="185089" y="571982"/>
                </a:lnTo>
                <a:lnTo>
                  <a:pt x="222732" y="568236"/>
                </a:lnTo>
                <a:lnTo>
                  <a:pt x="271894" y="551268"/>
                </a:lnTo>
                <a:lnTo>
                  <a:pt x="324129" y="514591"/>
                </a:lnTo>
                <a:lnTo>
                  <a:pt x="362267" y="446659"/>
                </a:lnTo>
                <a:lnTo>
                  <a:pt x="364515" y="398780"/>
                </a:lnTo>
                <a:close/>
              </a:path>
            </a:pathLst>
          </a:custGeom>
          <a:solidFill>
            <a:srgbClr val="F5F5F5"/>
          </a:solidFill>
        </p:spPr>
        <p:txBody>
          <a:bodyPr wrap="square" lIns="0" tIns="0" rIns="0" bIns="0" rtlCol="0"/>
          <a:lstStyle/>
          <a:p>
            <a:endParaRPr/>
          </a:p>
        </p:txBody>
      </p:sp>
      <p:sp>
        <p:nvSpPr>
          <p:cNvPr id="13" name="object 13"/>
          <p:cNvSpPr/>
          <p:nvPr/>
        </p:nvSpPr>
        <p:spPr>
          <a:xfrm>
            <a:off x="3482885" y="6995242"/>
            <a:ext cx="2542540" cy="0"/>
          </a:xfrm>
          <a:custGeom>
            <a:avLst/>
            <a:gdLst/>
            <a:ahLst/>
            <a:cxnLst/>
            <a:rect l="l" t="t" r="r" b="b"/>
            <a:pathLst>
              <a:path w="2542540">
                <a:moveTo>
                  <a:pt x="0" y="0"/>
                </a:moveTo>
                <a:lnTo>
                  <a:pt x="2542063" y="0"/>
                </a:lnTo>
                <a:lnTo>
                  <a:pt x="0" y="0"/>
                </a:lnTo>
                <a:close/>
              </a:path>
            </a:pathLst>
          </a:custGeom>
          <a:solidFill>
            <a:srgbClr val="253237"/>
          </a:solidFill>
        </p:spPr>
        <p:txBody>
          <a:bodyPr wrap="square" lIns="0" tIns="0" rIns="0" bIns="0" rtlCol="0"/>
          <a:lstStyle/>
          <a:p>
            <a:endParaRPr/>
          </a:p>
        </p:txBody>
      </p:sp>
      <p:sp>
        <p:nvSpPr>
          <p:cNvPr id="14" name="object 14"/>
          <p:cNvSpPr/>
          <p:nvPr/>
        </p:nvSpPr>
        <p:spPr>
          <a:xfrm>
            <a:off x="7243163" y="6995242"/>
            <a:ext cx="2809240" cy="0"/>
          </a:xfrm>
          <a:custGeom>
            <a:avLst/>
            <a:gdLst/>
            <a:ahLst/>
            <a:cxnLst/>
            <a:rect l="l" t="t" r="r" b="b"/>
            <a:pathLst>
              <a:path w="2809240">
                <a:moveTo>
                  <a:pt x="0" y="0"/>
                </a:moveTo>
                <a:lnTo>
                  <a:pt x="2808975" y="0"/>
                </a:lnTo>
                <a:lnTo>
                  <a:pt x="0" y="0"/>
                </a:lnTo>
                <a:close/>
              </a:path>
            </a:pathLst>
          </a:custGeom>
          <a:solidFill>
            <a:srgbClr val="253237"/>
          </a:solidFill>
        </p:spPr>
        <p:txBody>
          <a:bodyPr wrap="square" lIns="0" tIns="0" rIns="0" bIns="0" rtlCol="0"/>
          <a:lstStyle/>
          <a:p>
            <a:endParaRPr/>
          </a:p>
        </p:txBody>
      </p:sp>
      <p:grpSp>
        <p:nvGrpSpPr>
          <p:cNvPr id="15" name="object 15"/>
          <p:cNvGrpSpPr/>
          <p:nvPr/>
        </p:nvGrpSpPr>
        <p:grpSpPr>
          <a:xfrm>
            <a:off x="3854186" y="900135"/>
            <a:ext cx="5789295" cy="6099810"/>
            <a:chOff x="3854186" y="900135"/>
            <a:chExt cx="5789295" cy="6099810"/>
          </a:xfrm>
        </p:grpSpPr>
        <p:sp>
          <p:nvSpPr>
            <p:cNvPr id="16" name="object 16"/>
            <p:cNvSpPr/>
            <p:nvPr/>
          </p:nvSpPr>
          <p:spPr>
            <a:xfrm>
              <a:off x="9096807" y="1146987"/>
              <a:ext cx="222250" cy="379095"/>
            </a:xfrm>
            <a:custGeom>
              <a:avLst/>
              <a:gdLst/>
              <a:ahLst/>
              <a:cxnLst/>
              <a:rect l="l" t="t" r="r" b="b"/>
              <a:pathLst>
                <a:path w="222250" h="379094">
                  <a:moveTo>
                    <a:pt x="140906" y="0"/>
                  </a:moveTo>
                  <a:lnTo>
                    <a:pt x="81534" y="0"/>
                  </a:lnTo>
                  <a:lnTo>
                    <a:pt x="81534" y="55499"/>
                  </a:lnTo>
                  <a:lnTo>
                    <a:pt x="140906" y="55499"/>
                  </a:lnTo>
                  <a:lnTo>
                    <a:pt x="140906" y="0"/>
                  </a:lnTo>
                  <a:close/>
                </a:path>
                <a:path w="222250" h="379094">
                  <a:moveTo>
                    <a:pt x="221843" y="268998"/>
                  </a:moveTo>
                  <a:lnTo>
                    <a:pt x="162331" y="268998"/>
                  </a:lnTo>
                  <a:lnTo>
                    <a:pt x="162344" y="272364"/>
                  </a:lnTo>
                  <a:lnTo>
                    <a:pt x="162026" y="275717"/>
                  </a:lnTo>
                  <a:lnTo>
                    <a:pt x="142214" y="309740"/>
                  </a:lnTo>
                  <a:lnTo>
                    <a:pt x="105714" y="319900"/>
                  </a:lnTo>
                  <a:lnTo>
                    <a:pt x="100825" y="319316"/>
                  </a:lnTo>
                  <a:lnTo>
                    <a:pt x="68529" y="297992"/>
                  </a:lnTo>
                  <a:lnTo>
                    <a:pt x="59880" y="273075"/>
                  </a:lnTo>
                  <a:lnTo>
                    <a:pt x="61341" y="256184"/>
                  </a:lnTo>
                  <a:lnTo>
                    <a:pt x="93294" y="219951"/>
                  </a:lnTo>
                  <a:lnTo>
                    <a:pt x="113804" y="215036"/>
                  </a:lnTo>
                  <a:lnTo>
                    <a:pt x="140449" y="216471"/>
                  </a:lnTo>
                  <a:lnTo>
                    <a:pt x="140449" y="82575"/>
                  </a:lnTo>
                  <a:lnTo>
                    <a:pt x="81978" y="82575"/>
                  </a:lnTo>
                  <a:lnTo>
                    <a:pt x="81978" y="160832"/>
                  </a:lnTo>
                  <a:lnTo>
                    <a:pt x="73152" y="163817"/>
                  </a:lnTo>
                  <a:lnTo>
                    <a:pt x="34340" y="188760"/>
                  </a:lnTo>
                  <a:lnTo>
                    <a:pt x="8559" y="227012"/>
                  </a:lnTo>
                  <a:lnTo>
                    <a:pt x="0" y="272415"/>
                  </a:lnTo>
                  <a:lnTo>
                    <a:pt x="12661" y="325615"/>
                  </a:lnTo>
                  <a:lnTo>
                    <a:pt x="43002" y="358228"/>
                  </a:lnTo>
                  <a:lnTo>
                    <a:pt x="79590" y="374599"/>
                  </a:lnTo>
                  <a:lnTo>
                    <a:pt x="110998" y="379095"/>
                  </a:lnTo>
                  <a:lnTo>
                    <a:pt x="139217" y="376847"/>
                  </a:lnTo>
                  <a:lnTo>
                    <a:pt x="176403" y="363486"/>
                  </a:lnTo>
                  <a:lnTo>
                    <a:pt x="208597" y="330403"/>
                  </a:lnTo>
                  <a:lnTo>
                    <a:pt x="221843" y="268998"/>
                  </a:lnTo>
                  <a:close/>
                </a:path>
              </a:pathLst>
            </a:custGeom>
            <a:solidFill>
              <a:srgbClr val="ED2137"/>
            </a:solidFill>
          </p:spPr>
          <p:txBody>
            <a:bodyPr wrap="square" lIns="0" tIns="0" rIns="0" bIns="0" rtlCol="0"/>
            <a:lstStyle/>
            <a:p>
              <a:endParaRPr/>
            </a:p>
          </p:txBody>
        </p:sp>
        <p:sp>
          <p:nvSpPr>
            <p:cNvPr id="17" name="object 17"/>
            <p:cNvSpPr/>
            <p:nvPr/>
          </p:nvSpPr>
          <p:spPr>
            <a:xfrm>
              <a:off x="8772181" y="900135"/>
              <a:ext cx="871219" cy="872490"/>
            </a:xfrm>
            <a:custGeom>
              <a:avLst/>
              <a:gdLst/>
              <a:ahLst/>
              <a:cxnLst/>
              <a:rect l="l" t="t" r="r" b="b"/>
              <a:pathLst>
                <a:path w="871220" h="872489">
                  <a:moveTo>
                    <a:pt x="71230" y="675397"/>
                  </a:moveTo>
                  <a:lnTo>
                    <a:pt x="42829" y="624840"/>
                  </a:lnTo>
                  <a:lnTo>
                    <a:pt x="20802" y="570230"/>
                  </a:lnTo>
                  <a:lnTo>
                    <a:pt x="6414" y="511810"/>
                  </a:lnTo>
                  <a:lnTo>
                    <a:pt x="0" y="453390"/>
                  </a:lnTo>
                  <a:lnTo>
                    <a:pt x="45" y="427990"/>
                  </a:lnTo>
                  <a:lnTo>
                    <a:pt x="138" y="425450"/>
                  </a:lnTo>
                  <a:lnTo>
                    <a:pt x="668" y="416560"/>
                  </a:lnTo>
                  <a:lnTo>
                    <a:pt x="743" y="415290"/>
                  </a:lnTo>
                  <a:lnTo>
                    <a:pt x="1018" y="407670"/>
                  </a:lnTo>
                  <a:lnTo>
                    <a:pt x="1063" y="406400"/>
                  </a:lnTo>
                  <a:lnTo>
                    <a:pt x="1691" y="397510"/>
                  </a:lnTo>
                  <a:lnTo>
                    <a:pt x="10230" y="342900"/>
                  </a:lnTo>
                  <a:lnTo>
                    <a:pt x="32249" y="273050"/>
                  </a:lnTo>
                  <a:lnTo>
                    <a:pt x="64983" y="209550"/>
                  </a:lnTo>
                  <a:lnTo>
                    <a:pt x="105823" y="152400"/>
                  </a:lnTo>
                  <a:lnTo>
                    <a:pt x="154572" y="104140"/>
                  </a:lnTo>
                  <a:lnTo>
                    <a:pt x="208802" y="64770"/>
                  </a:lnTo>
                  <a:lnTo>
                    <a:pt x="267122" y="34290"/>
                  </a:lnTo>
                  <a:lnTo>
                    <a:pt x="327527" y="13970"/>
                  </a:lnTo>
                  <a:lnTo>
                    <a:pt x="389506" y="1270"/>
                  </a:lnTo>
                  <a:lnTo>
                    <a:pt x="396771" y="1270"/>
                  </a:lnTo>
                  <a:lnTo>
                    <a:pt x="404217" y="0"/>
                  </a:lnTo>
                  <a:lnTo>
                    <a:pt x="463912" y="0"/>
                  </a:lnTo>
                  <a:lnTo>
                    <a:pt x="478775" y="1270"/>
                  </a:lnTo>
                  <a:lnTo>
                    <a:pt x="503339" y="3810"/>
                  </a:lnTo>
                  <a:lnTo>
                    <a:pt x="521546" y="7620"/>
                  </a:lnTo>
                  <a:lnTo>
                    <a:pt x="419709" y="7620"/>
                  </a:lnTo>
                  <a:lnTo>
                    <a:pt x="412319" y="8890"/>
                  </a:lnTo>
                  <a:lnTo>
                    <a:pt x="397427" y="8890"/>
                  </a:lnTo>
                  <a:lnTo>
                    <a:pt x="360197" y="15240"/>
                  </a:lnTo>
                  <a:lnTo>
                    <a:pt x="299546" y="30480"/>
                  </a:lnTo>
                  <a:lnTo>
                    <a:pt x="241916" y="55880"/>
                  </a:lnTo>
                  <a:lnTo>
                    <a:pt x="185999" y="90170"/>
                  </a:lnTo>
                  <a:lnTo>
                    <a:pt x="135687" y="133350"/>
                  </a:lnTo>
                  <a:lnTo>
                    <a:pt x="91589" y="185420"/>
                  </a:lnTo>
                  <a:lnTo>
                    <a:pt x="56089" y="245110"/>
                  </a:lnTo>
                  <a:lnTo>
                    <a:pt x="29274" y="309880"/>
                  </a:lnTo>
                  <a:lnTo>
                    <a:pt x="14579" y="379730"/>
                  </a:lnTo>
                  <a:lnTo>
                    <a:pt x="11603" y="416560"/>
                  </a:lnTo>
                  <a:lnTo>
                    <a:pt x="10998" y="425450"/>
                  </a:lnTo>
                  <a:lnTo>
                    <a:pt x="10905" y="427990"/>
                  </a:lnTo>
                  <a:lnTo>
                    <a:pt x="10812" y="430530"/>
                  </a:lnTo>
                  <a:lnTo>
                    <a:pt x="10719" y="433070"/>
                  </a:lnTo>
                  <a:lnTo>
                    <a:pt x="12000" y="471170"/>
                  </a:lnTo>
                  <a:lnTo>
                    <a:pt x="20084" y="525780"/>
                  </a:lnTo>
                  <a:lnTo>
                    <a:pt x="30277" y="563880"/>
                  </a:lnTo>
                  <a:lnTo>
                    <a:pt x="43891" y="601980"/>
                  </a:lnTo>
                  <a:lnTo>
                    <a:pt x="60926" y="637540"/>
                  </a:lnTo>
                  <a:lnTo>
                    <a:pt x="81969" y="673100"/>
                  </a:lnTo>
                  <a:lnTo>
                    <a:pt x="72158" y="673100"/>
                  </a:lnTo>
                  <a:lnTo>
                    <a:pt x="71230" y="675397"/>
                  </a:lnTo>
                  <a:close/>
                </a:path>
                <a:path w="871220" h="872489">
                  <a:moveTo>
                    <a:pt x="870960" y="435610"/>
                  </a:moveTo>
                  <a:lnTo>
                    <a:pt x="870377" y="433070"/>
                  </a:lnTo>
                  <a:lnTo>
                    <a:pt x="870228" y="430530"/>
                  </a:lnTo>
                  <a:lnTo>
                    <a:pt x="870514" y="427990"/>
                  </a:lnTo>
                  <a:lnTo>
                    <a:pt x="870068" y="422910"/>
                  </a:lnTo>
                  <a:lnTo>
                    <a:pt x="868877" y="415290"/>
                  </a:lnTo>
                  <a:lnTo>
                    <a:pt x="868877" y="406400"/>
                  </a:lnTo>
                  <a:lnTo>
                    <a:pt x="868431" y="401320"/>
                  </a:lnTo>
                  <a:lnTo>
                    <a:pt x="868654" y="397510"/>
                  </a:lnTo>
                  <a:lnTo>
                    <a:pt x="868729" y="396240"/>
                  </a:lnTo>
                  <a:lnTo>
                    <a:pt x="866646" y="383540"/>
                  </a:lnTo>
                  <a:lnTo>
                    <a:pt x="865753" y="378460"/>
                  </a:lnTo>
                  <a:lnTo>
                    <a:pt x="863373" y="363220"/>
                  </a:lnTo>
                  <a:lnTo>
                    <a:pt x="854148" y="323850"/>
                  </a:lnTo>
                  <a:lnTo>
                    <a:pt x="831843" y="260350"/>
                  </a:lnTo>
                  <a:lnTo>
                    <a:pt x="799695" y="203200"/>
                  </a:lnTo>
                  <a:lnTo>
                    <a:pt x="770996" y="163830"/>
                  </a:lnTo>
                  <a:lnTo>
                    <a:pt x="738033" y="128270"/>
                  </a:lnTo>
                  <a:lnTo>
                    <a:pt x="701257" y="96520"/>
                  </a:lnTo>
                  <a:lnTo>
                    <a:pt x="661118" y="68580"/>
                  </a:lnTo>
                  <a:lnTo>
                    <a:pt x="618151" y="45720"/>
                  </a:lnTo>
                  <a:lnTo>
                    <a:pt x="572893" y="27940"/>
                  </a:lnTo>
                  <a:lnTo>
                    <a:pt x="502048" y="11430"/>
                  </a:lnTo>
                  <a:lnTo>
                    <a:pt x="463352" y="7620"/>
                  </a:lnTo>
                  <a:lnTo>
                    <a:pt x="521546" y="7620"/>
                  </a:lnTo>
                  <a:lnTo>
                    <a:pt x="598551" y="29210"/>
                  </a:lnTo>
                  <a:lnTo>
                    <a:pt x="643276" y="50800"/>
                  </a:lnTo>
                  <a:lnTo>
                    <a:pt x="685483" y="76200"/>
                  </a:lnTo>
                  <a:lnTo>
                    <a:pt x="724349" y="106680"/>
                  </a:lnTo>
                  <a:lnTo>
                    <a:pt x="759621" y="140970"/>
                  </a:lnTo>
                  <a:lnTo>
                    <a:pt x="790610" y="179070"/>
                  </a:lnTo>
                  <a:lnTo>
                    <a:pt x="821630" y="228600"/>
                  </a:lnTo>
                  <a:lnTo>
                    <a:pt x="848410" y="290830"/>
                  </a:lnTo>
                  <a:lnTo>
                    <a:pt x="864265" y="347980"/>
                  </a:lnTo>
                  <a:lnTo>
                    <a:pt x="866497" y="364490"/>
                  </a:lnTo>
                  <a:lnTo>
                    <a:pt x="868580" y="377190"/>
                  </a:lnTo>
                  <a:lnTo>
                    <a:pt x="869473" y="384810"/>
                  </a:lnTo>
                  <a:lnTo>
                    <a:pt x="870960" y="396240"/>
                  </a:lnTo>
                  <a:lnTo>
                    <a:pt x="870960" y="435610"/>
                  </a:lnTo>
                  <a:close/>
                </a:path>
                <a:path w="871220" h="872489">
                  <a:moveTo>
                    <a:pt x="870663" y="440690"/>
                  </a:moveTo>
                  <a:lnTo>
                    <a:pt x="870434" y="439420"/>
                  </a:lnTo>
                  <a:lnTo>
                    <a:pt x="870434" y="438150"/>
                  </a:lnTo>
                  <a:lnTo>
                    <a:pt x="870663" y="436880"/>
                  </a:lnTo>
                  <a:lnTo>
                    <a:pt x="870663" y="440690"/>
                  </a:lnTo>
                  <a:close/>
                </a:path>
                <a:path w="871220" h="872489">
                  <a:moveTo>
                    <a:pt x="523707" y="864870"/>
                  </a:moveTo>
                  <a:lnTo>
                    <a:pt x="455862" y="864870"/>
                  </a:lnTo>
                  <a:lnTo>
                    <a:pt x="467078" y="863600"/>
                  </a:lnTo>
                  <a:lnTo>
                    <a:pt x="478256" y="863600"/>
                  </a:lnTo>
                  <a:lnTo>
                    <a:pt x="489395" y="862330"/>
                  </a:lnTo>
                  <a:lnTo>
                    <a:pt x="500496" y="859790"/>
                  </a:lnTo>
                  <a:lnTo>
                    <a:pt x="522367" y="857250"/>
                  </a:lnTo>
                  <a:lnTo>
                    <a:pt x="529509" y="855980"/>
                  </a:lnTo>
                  <a:lnTo>
                    <a:pt x="536502" y="853440"/>
                  </a:lnTo>
                  <a:lnTo>
                    <a:pt x="543494" y="852170"/>
                  </a:lnTo>
                  <a:lnTo>
                    <a:pt x="558521" y="848360"/>
                  </a:lnTo>
                  <a:lnTo>
                    <a:pt x="588049" y="838200"/>
                  </a:lnTo>
                  <a:lnTo>
                    <a:pt x="602549" y="831850"/>
                  </a:lnTo>
                  <a:lnTo>
                    <a:pt x="616836" y="826770"/>
                  </a:lnTo>
                  <a:lnTo>
                    <a:pt x="630873" y="819150"/>
                  </a:lnTo>
                  <a:lnTo>
                    <a:pt x="644658" y="812800"/>
                  </a:lnTo>
                  <a:lnTo>
                    <a:pt x="658194" y="805180"/>
                  </a:lnTo>
                  <a:lnTo>
                    <a:pt x="696982" y="778510"/>
                  </a:lnTo>
                  <a:lnTo>
                    <a:pt x="732764" y="749300"/>
                  </a:lnTo>
                  <a:lnTo>
                    <a:pt x="765100" y="715010"/>
                  </a:lnTo>
                  <a:lnTo>
                    <a:pt x="793602" y="678180"/>
                  </a:lnTo>
                  <a:lnTo>
                    <a:pt x="810321" y="651510"/>
                  </a:lnTo>
                  <a:lnTo>
                    <a:pt x="817955" y="638810"/>
                  </a:lnTo>
                  <a:lnTo>
                    <a:pt x="837878" y="596900"/>
                  </a:lnTo>
                  <a:lnTo>
                    <a:pt x="853127" y="552450"/>
                  </a:lnTo>
                  <a:lnTo>
                    <a:pt x="863521" y="506730"/>
                  </a:lnTo>
                  <a:lnTo>
                    <a:pt x="868729" y="468630"/>
                  </a:lnTo>
                  <a:lnTo>
                    <a:pt x="868580" y="461010"/>
                  </a:lnTo>
                  <a:lnTo>
                    <a:pt x="870663" y="449580"/>
                  </a:lnTo>
                  <a:lnTo>
                    <a:pt x="870663" y="461010"/>
                  </a:lnTo>
                  <a:lnTo>
                    <a:pt x="871109" y="468630"/>
                  </a:lnTo>
                  <a:lnTo>
                    <a:pt x="870663" y="477520"/>
                  </a:lnTo>
                  <a:lnTo>
                    <a:pt x="870179" y="482600"/>
                  </a:lnTo>
                  <a:lnTo>
                    <a:pt x="870058" y="483870"/>
                  </a:lnTo>
                  <a:lnTo>
                    <a:pt x="869063" y="490220"/>
                  </a:lnTo>
                  <a:lnTo>
                    <a:pt x="867901" y="499110"/>
                  </a:lnTo>
                  <a:lnTo>
                    <a:pt x="866794" y="506730"/>
                  </a:lnTo>
                  <a:lnTo>
                    <a:pt x="865902" y="513080"/>
                  </a:lnTo>
                  <a:lnTo>
                    <a:pt x="865455" y="518160"/>
                  </a:lnTo>
                  <a:lnTo>
                    <a:pt x="860694" y="538480"/>
                  </a:lnTo>
                  <a:lnTo>
                    <a:pt x="857422" y="551180"/>
                  </a:lnTo>
                  <a:lnTo>
                    <a:pt x="856083" y="558800"/>
                  </a:lnTo>
                  <a:lnTo>
                    <a:pt x="834862" y="615950"/>
                  </a:lnTo>
                  <a:lnTo>
                    <a:pt x="808305" y="665480"/>
                  </a:lnTo>
                  <a:lnTo>
                    <a:pt x="780980" y="704850"/>
                  </a:lnTo>
                  <a:lnTo>
                    <a:pt x="756204" y="734060"/>
                  </a:lnTo>
                  <a:lnTo>
                    <a:pt x="728910" y="760730"/>
                  </a:lnTo>
                  <a:lnTo>
                    <a:pt x="699416" y="784860"/>
                  </a:lnTo>
                  <a:lnTo>
                    <a:pt x="667836" y="806450"/>
                  </a:lnTo>
                  <a:lnTo>
                    <a:pt x="634538" y="825500"/>
                  </a:lnTo>
                  <a:lnTo>
                    <a:pt x="599652" y="842010"/>
                  </a:lnTo>
                  <a:lnTo>
                    <a:pt x="563583" y="853440"/>
                  </a:lnTo>
                  <a:lnTo>
                    <a:pt x="545131" y="859790"/>
                  </a:lnTo>
                  <a:lnTo>
                    <a:pt x="538585" y="861060"/>
                  </a:lnTo>
                  <a:lnTo>
                    <a:pt x="530997" y="863600"/>
                  </a:lnTo>
                  <a:lnTo>
                    <a:pt x="523707" y="864870"/>
                  </a:lnTo>
                  <a:close/>
                </a:path>
                <a:path w="871220" h="872489">
                  <a:moveTo>
                    <a:pt x="72158" y="676910"/>
                  </a:moveTo>
                  <a:lnTo>
                    <a:pt x="71230" y="675397"/>
                  </a:lnTo>
                  <a:lnTo>
                    <a:pt x="72158" y="673100"/>
                  </a:lnTo>
                  <a:lnTo>
                    <a:pt x="72158" y="676910"/>
                  </a:lnTo>
                  <a:close/>
                </a:path>
                <a:path w="871220" h="872489">
                  <a:moveTo>
                    <a:pt x="81318" y="676910"/>
                  </a:moveTo>
                  <a:lnTo>
                    <a:pt x="72158" y="676910"/>
                  </a:lnTo>
                  <a:lnTo>
                    <a:pt x="72158" y="673100"/>
                  </a:lnTo>
                  <a:lnTo>
                    <a:pt x="81969" y="673100"/>
                  </a:lnTo>
                  <a:lnTo>
                    <a:pt x="82721" y="674370"/>
                  </a:lnTo>
                  <a:lnTo>
                    <a:pt x="81828" y="675640"/>
                  </a:lnTo>
                  <a:lnTo>
                    <a:pt x="81318" y="676910"/>
                  </a:lnTo>
                  <a:close/>
                </a:path>
                <a:path w="871220" h="872489">
                  <a:moveTo>
                    <a:pt x="7587" y="833120"/>
                  </a:moveTo>
                  <a:lnTo>
                    <a:pt x="11158" y="824230"/>
                  </a:lnTo>
                  <a:lnTo>
                    <a:pt x="26192" y="787400"/>
                  </a:lnTo>
                  <a:lnTo>
                    <a:pt x="41379" y="749300"/>
                  </a:lnTo>
                  <a:lnTo>
                    <a:pt x="71132" y="675640"/>
                  </a:lnTo>
                  <a:lnTo>
                    <a:pt x="71230" y="675397"/>
                  </a:lnTo>
                  <a:lnTo>
                    <a:pt x="72158" y="676910"/>
                  </a:lnTo>
                  <a:lnTo>
                    <a:pt x="81318" y="676910"/>
                  </a:lnTo>
                  <a:lnTo>
                    <a:pt x="24246" y="819150"/>
                  </a:lnTo>
                  <a:lnTo>
                    <a:pt x="15026" y="821690"/>
                  </a:lnTo>
                  <a:lnTo>
                    <a:pt x="20679" y="828040"/>
                  </a:lnTo>
                  <a:lnTo>
                    <a:pt x="26228" y="828040"/>
                  </a:lnTo>
                  <a:lnTo>
                    <a:pt x="7587" y="833120"/>
                  </a:lnTo>
                  <a:close/>
                </a:path>
                <a:path w="871220" h="872489">
                  <a:moveTo>
                    <a:pt x="26228" y="828040"/>
                  </a:moveTo>
                  <a:lnTo>
                    <a:pt x="20679" y="828040"/>
                  </a:lnTo>
                  <a:lnTo>
                    <a:pt x="23227" y="821690"/>
                  </a:lnTo>
                  <a:lnTo>
                    <a:pt x="24301" y="819150"/>
                  </a:lnTo>
                  <a:lnTo>
                    <a:pt x="177345" y="777240"/>
                  </a:lnTo>
                  <a:lnTo>
                    <a:pt x="179577" y="777240"/>
                  </a:lnTo>
                  <a:lnTo>
                    <a:pt x="181362" y="778510"/>
                  </a:lnTo>
                  <a:lnTo>
                    <a:pt x="190859" y="784860"/>
                  </a:lnTo>
                  <a:lnTo>
                    <a:pt x="175263" y="784860"/>
                  </a:lnTo>
                  <a:lnTo>
                    <a:pt x="177698" y="786523"/>
                  </a:lnTo>
                  <a:lnTo>
                    <a:pt x="26228" y="828040"/>
                  </a:lnTo>
                  <a:close/>
                </a:path>
                <a:path w="871220" h="872489">
                  <a:moveTo>
                    <a:pt x="177698" y="786523"/>
                  </a:moveTo>
                  <a:lnTo>
                    <a:pt x="175263" y="784860"/>
                  </a:lnTo>
                  <a:lnTo>
                    <a:pt x="179131" y="786130"/>
                  </a:lnTo>
                  <a:lnTo>
                    <a:pt x="177698" y="786523"/>
                  </a:lnTo>
                  <a:close/>
                </a:path>
                <a:path w="871220" h="872489">
                  <a:moveTo>
                    <a:pt x="455863" y="872490"/>
                  </a:moveTo>
                  <a:lnTo>
                    <a:pt x="408222" y="872490"/>
                  </a:lnTo>
                  <a:lnTo>
                    <a:pt x="384536" y="869950"/>
                  </a:lnTo>
                  <a:lnTo>
                    <a:pt x="310865" y="854710"/>
                  </a:lnTo>
                  <a:lnTo>
                    <a:pt x="263227" y="836930"/>
                  </a:lnTo>
                  <a:lnTo>
                    <a:pt x="218026" y="814070"/>
                  </a:lnTo>
                  <a:lnTo>
                    <a:pt x="177698" y="786523"/>
                  </a:lnTo>
                  <a:lnTo>
                    <a:pt x="179131" y="786130"/>
                  </a:lnTo>
                  <a:lnTo>
                    <a:pt x="175263" y="784860"/>
                  </a:lnTo>
                  <a:lnTo>
                    <a:pt x="190859" y="784860"/>
                  </a:lnTo>
                  <a:lnTo>
                    <a:pt x="223149" y="806450"/>
                  </a:lnTo>
                  <a:lnTo>
                    <a:pt x="267305" y="829310"/>
                  </a:lnTo>
                  <a:lnTo>
                    <a:pt x="313830" y="845820"/>
                  </a:lnTo>
                  <a:lnTo>
                    <a:pt x="362725" y="858520"/>
                  </a:lnTo>
                  <a:lnTo>
                    <a:pt x="385874" y="862330"/>
                  </a:lnTo>
                  <a:lnTo>
                    <a:pt x="432442" y="864870"/>
                  </a:lnTo>
                  <a:lnTo>
                    <a:pt x="523707" y="864870"/>
                  </a:lnTo>
                  <a:lnTo>
                    <a:pt x="490184" y="869950"/>
                  </a:lnTo>
                  <a:lnTo>
                    <a:pt x="478786" y="871220"/>
                  </a:lnTo>
                  <a:lnTo>
                    <a:pt x="467346" y="871220"/>
                  </a:lnTo>
                  <a:lnTo>
                    <a:pt x="455863" y="872490"/>
                  </a:lnTo>
                  <a:close/>
                </a:path>
                <a:path w="871220" h="872489">
                  <a:moveTo>
                    <a:pt x="20679" y="828040"/>
                  </a:moveTo>
                  <a:lnTo>
                    <a:pt x="15026" y="821690"/>
                  </a:lnTo>
                  <a:lnTo>
                    <a:pt x="24301" y="819150"/>
                  </a:lnTo>
                  <a:lnTo>
                    <a:pt x="23227" y="821690"/>
                  </a:lnTo>
                  <a:lnTo>
                    <a:pt x="20679" y="828040"/>
                  </a:lnTo>
                  <a:close/>
                </a:path>
              </a:pathLst>
            </a:custGeom>
            <a:solidFill>
              <a:srgbClr val="253237"/>
            </a:solidFill>
          </p:spPr>
          <p:txBody>
            <a:bodyPr wrap="square" lIns="0" tIns="0" rIns="0" bIns="0" rtlCol="0"/>
            <a:lstStyle/>
            <a:p>
              <a:endParaRPr/>
            </a:p>
          </p:txBody>
        </p:sp>
        <p:pic>
          <p:nvPicPr>
            <p:cNvPr id="18" name="object 18"/>
            <p:cNvPicPr/>
            <p:nvPr/>
          </p:nvPicPr>
          <p:blipFill>
            <a:blip r:embed="rId2" cstate="print"/>
            <a:stretch>
              <a:fillRect/>
            </a:stretch>
          </p:blipFill>
          <p:spPr>
            <a:xfrm>
              <a:off x="3854186" y="1165435"/>
              <a:ext cx="5472501" cy="5833973"/>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32549" y="4441856"/>
            <a:ext cx="1460500" cy="635000"/>
          </a:xfrm>
          <a:prstGeom prst="rect">
            <a:avLst/>
          </a:prstGeom>
        </p:spPr>
        <p:txBody>
          <a:bodyPr vert="horz" wrap="square" lIns="0" tIns="12700" rIns="0" bIns="0" rtlCol="0">
            <a:spAutoFit/>
          </a:bodyPr>
          <a:lstStyle/>
          <a:p>
            <a:pPr marL="12700">
              <a:lnSpc>
                <a:spcPct val="100000"/>
              </a:lnSpc>
              <a:spcBef>
                <a:spcPts val="100"/>
              </a:spcBef>
            </a:pPr>
            <a:r>
              <a:rPr sz="4000" spc="-20" dirty="0"/>
              <a:t>PODS</a:t>
            </a:r>
            <a:endParaRPr sz="4000"/>
          </a:p>
        </p:txBody>
      </p:sp>
      <p:sp>
        <p:nvSpPr>
          <p:cNvPr id="5" name="object 5"/>
          <p:cNvSpPr txBox="1"/>
          <p:nvPr/>
        </p:nvSpPr>
        <p:spPr>
          <a:xfrm>
            <a:off x="11204921" y="7249159"/>
            <a:ext cx="1857375" cy="249554"/>
          </a:xfrm>
          <a:prstGeom prst="rect">
            <a:avLst/>
          </a:prstGeom>
        </p:spPr>
        <p:txBody>
          <a:bodyPr vert="horz" wrap="square" lIns="0" tIns="15240" rIns="0" bIns="0" rtlCol="0">
            <a:spAutoFit/>
          </a:bodyPr>
          <a:lstStyle/>
          <a:p>
            <a:pPr marL="12700">
              <a:lnSpc>
                <a:spcPct val="100000"/>
              </a:lnSpc>
              <a:spcBef>
                <a:spcPts val="120"/>
              </a:spcBef>
            </a:pPr>
            <a:r>
              <a:rPr sz="1450" dirty="0">
                <a:solidFill>
                  <a:srgbClr val="AAAAAA"/>
                </a:solidFill>
                <a:latin typeface="Trebuchet MS"/>
                <a:cs typeface="Trebuchet MS"/>
              </a:rPr>
              <a:t>2024-12-</a:t>
            </a:r>
            <a:r>
              <a:rPr sz="1450" spc="60" dirty="0">
                <a:solidFill>
                  <a:srgbClr val="AAAAAA"/>
                </a:solidFill>
                <a:latin typeface="Trebuchet MS"/>
                <a:cs typeface="Trebuchet MS"/>
              </a:rPr>
              <a:t>15#547bc88</a:t>
            </a:r>
            <a:endParaRPr sz="1450">
              <a:latin typeface="Trebuchet MS"/>
              <a:cs typeface="Trebuchet MS"/>
            </a:endParaRPr>
          </a:p>
        </p:txBody>
      </p:sp>
      <p:sp>
        <p:nvSpPr>
          <p:cNvPr id="6" name="object 6"/>
          <p:cNvSpPr txBox="1"/>
          <p:nvPr/>
        </p:nvSpPr>
        <p:spPr>
          <a:xfrm>
            <a:off x="463550" y="7249159"/>
            <a:ext cx="132715" cy="249554"/>
          </a:xfrm>
          <a:prstGeom prst="rect">
            <a:avLst/>
          </a:prstGeom>
        </p:spPr>
        <p:txBody>
          <a:bodyPr vert="horz" wrap="square" lIns="0" tIns="15240" rIns="0" bIns="0" rtlCol="0">
            <a:spAutoFit/>
          </a:bodyPr>
          <a:lstStyle/>
          <a:p>
            <a:pPr marL="12700">
              <a:lnSpc>
                <a:spcPct val="100000"/>
              </a:lnSpc>
              <a:spcBef>
                <a:spcPts val="120"/>
              </a:spcBef>
            </a:pPr>
            <a:r>
              <a:rPr sz="1450" spc="25" dirty="0">
                <a:solidFill>
                  <a:srgbClr val="333333"/>
                </a:solidFill>
                <a:latin typeface="Trebuchet MS"/>
                <a:cs typeface="Trebuchet MS"/>
              </a:rPr>
              <a:t>4</a:t>
            </a:r>
            <a:endParaRPr sz="145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937385" cy="558800"/>
          </a:xfrm>
          <a:prstGeom prst="rect">
            <a:avLst/>
          </a:prstGeom>
        </p:spPr>
        <p:txBody>
          <a:bodyPr vert="horz" wrap="square" lIns="0" tIns="12700" rIns="0" bIns="0" rtlCol="0">
            <a:spAutoFit/>
          </a:bodyPr>
          <a:lstStyle/>
          <a:p>
            <a:pPr marL="12700">
              <a:lnSpc>
                <a:spcPct val="100000"/>
              </a:lnSpc>
              <a:spcBef>
                <a:spcPts val="100"/>
              </a:spcBef>
            </a:pPr>
            <a:r>
              <a:rPr spc="-10" dirty="0"/>
              <a:t>AGENDA</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pic>
        <p:nvPicPr>
          <p:cNvPr id="7" name="object 7"/>
          <p:cNvPicPr/>
          <p:nvPr/>
        </p:nvPicPr>
        <p:blipFill>
          <a:blip r:embed="rId2" cstate="print"/>
          <a:stretch>
            <a:fillRect/>
          </a:stretch>
        </p:blipFill>
        <p:spPr>
          <a:xfrm>
            <a:off x="933449" y="3781424"/>
            <a:ext cx="95250" cy="95249"/>
          </a:xfrm>
          <a:prstGeom prst="rect">
            <a:avLst/>
          </a:prstGeom>
        </p:spPr>
      </p:pic>
      <p:pic>
        <p:nvPicPr>
          <p:cNvPr id="8" name="object 8"/>
          <p:cNvPicPr/>
          <p:nvPr/>
        </p:nvPicPr>
        <p:blipFill>
          <a:blip r:embed="rId2" cstate="print"/>
          <a:stretch>
            <a:fillRect/>
          </a:stretch>
        </p:blipFill>
        <p:spPr>
          <a:xfrm>
            <a:off x="933449" y="4267199"/>
            <a:ext cx="95250" cy="95249"/>
          </a:xfrm>
          <a:prstGeom prst="rect">
            <a:avLst/>
          </a:prstGeom>
        </p:spPr>
      </p:pic>
      <p:pic>
        <p:nvPicPr>
          <p:cNvPr id="9" name="object 9"/>
          <p:cNvPicPr/>
          <p:nvPr/>
        </p:nvPicPr>
        <p:blipFill>
          <a:blip r:embed="rId2" cstate="print"/>
          <a:stretch>
            <a:fillRect/>
          </a:stretch>
        </p:blipFill>
        <p:spPr>
          <a:xfrm>
            <a:off x="933449" y="4743449"/>
            <a:ext cx="95250" cy="95249"/>
          </a:xfrm>
          <a:prstGeom prst="rect">
            <a:avLst/>
          </a:prstGeom>
        </p:spPr>
      </p:pic>
      <p:sp>
        <p:nvSpPr>
          <p:cNvPr id="10" name="object 10"/>
          <p:cNvSpPr txBox="1"/>
          <p:nvPr/>
        </p:nvSpPr>
        <p:spPr>
          <a:xfrm>
            <a:off x="1177924" y="1574164"/>
            <a:ext cx="7108825" cy="3378200"/>
          </a:xfrm>
          <a:prstGeom prst="rect">
            <a:avLst/>
          </a:prstGeom>
        </p:spPr>
        <p:txBody>
          <a:bodyPr vert="horz" wrap="square" lIns="0" tIns="12700" rIns="0" bIns="0" rtlCol="0">
            <a:spAutoFit/>
          </a:bodyPr>
          <a:lstStyle/>
          <a:p>
            <a:pPr marL="12700" marR="5135880">
              <a:lnSpc>
                <a:spcPct val="148800"/>
              </a:lnSpc>
              <a:spcBef>
                <a:spcPts val="100"/>
              </a:spcBef>
            </a:pPr>
            <a:r>
              <a:rPr sz="2100" spc="100" dirty="0">
                <a:solidFill>
                  <a:srgbClr val="333333"/>
                </a:solidFill>
                <a:latin typeface="Trebuchet MS"/>
                <a:cs typeface="Trebuchet MS"/>
              </a:rPr>
              <a:t>Pod</a:t>
            </a:r>
            <a:r>
              <a:rPr sz="2100" spc="-80" dirty="0">
                <a:solidFill>
                  <a:srgbClr val="333333"/>
                </a:solidFill>
                <a:latin typeface="Trebuchet MS"/>
                <a:cs typeface="Trebuchet MS"/>
              </a:rPr>
              <a:t> </a:t>
            </a:r>
            <a:r>
              <a:rPr sz="2100" spc="-10" dirty="0">
                <a:solidFill>
                  <a:srgbClr val="333333"/>
                </a:solidFill>
                <a:latin typeface="Trebuchet MS"/>
                <a:cs typeface="Trebuchet MS"/>
              </a:rPr>
              <a:t>concept </a:t>
            </a:r>
            <a:r>
              <a:rPr sz="2100" spc="100" dirty="0">
                <a:solidFill>
                  <a:srgbClr val="333333"/>
                </a:solidFill>
                <a:latin typeface="Trebuchet MS"/>
                <a:cs typeface="Trebuchet MS"/>
              </a:rPr>
              <a:t>Pod</a:t>
            </a:r>
            <a:r>
              <a:rPr sz="2100" spc="-80" dirty="0">
                <a:solidFill>
                  <a:srgbClr val="333333"/>
                </a:solidFill>
                <a:latin typeface="Trebuchet MS"/>
                <a:cs typeface="Trebuchet MS"/>
              </a:rPr>
              <a:t> </a:t>
            </a:r>
            <a:r>
              <a:rPr sz="2100" spc="-10" dirty="0">
                <a:solidFill>
                  <a:srgbClr val="333333"/>
                </a:solidFill>
                <a:latin typeface="Trebuchet MS"/>
                <a:cs typeface="Trebuchet MS"/>
              </a:rPr>
              <a:t>descriptors</a:t>
            </a:r>
            <a:endParaRPr sz="2100">
              <a:latin typeface="Trebuchet MS"/>
              <a:cs typeface="Trebuchet MS"/>
            </a:endParaRPr>
          </a:p>
          <a:p>
            <a:pPr marL="12700" marR="5080">
              <a:lnSpc>
                <a:spcPct val="148800"/>
              </a:lnSpc>
              <a:spcBef>
                <a:spcPts val="75"/>
              </a:spcBef>
            </a:pPr>
            <a:r>
              <a:rPr sz="2100" spc="114" dirty="0">
                <a:solidFill>
                  <a:srgbClr val="333333"/>
                </a:solidFill>
                <a:latin typeface="Trebuchet MS"/>
                <a:cs typeface="Trebuchet MS"/>
              </a:rPr>
              <a:t>Pods</a:t>
            </a:r>
            <a:r>
              <a:rPr sz="2100" spc="-45" dirty="0">
                <a:solidFill>
                  <a:srgbClr val="333333"/>
                </a:solidFill>
                <a:latin typeface="Trebuchet MS"/>
                <a:cs typeface="Trebuchet MS"/>
              </a:rPr>
              <a:t> </a:t>
            </a:r>
            <a:r>
              <a:rPr sz="2100" spc="55" dirty="0">
                <a:solidFill>
                  <a:srgbClr val="333333"/>
                </a:solidFill>
                <a:latin typeface="Trebuchet MS"/>
                <a:cs typeface="Trebuchet MS"/>
              </a:rPr>
              <a:t>organisation</a:t>
            </a:r>
            <a:r>
              <a:rPr sz="2100" spc="-40" dirty="0">
                <a:solidFill>
                  <a:srgbClr val="333333"/>
                </a:solidFill>
                <a:latin typeface="Trebuchet MS"/>
                <a:cs typeface="Trebuchet MS"/>
              </a:rPr>
              <a:t> </a:t>
            </a:r>
            <a:r>
              <a:rPr sz="2100" dirty="0">
                <a:solidFill>
                  <a:srgbClr val="333333"/>
                </a:solidFill>
                <a:latin typeface="Trebuchet MS"/>
                <a:cs typeface="Trebuchet MS"/>
              </a:rPr>
              <a:t>with</a:t>
            </a:r>
            <a:r>
              <a:rPr sz="2100" spc="-40" dirty="0">
                <a:solidFill>
                  <a:srgbClr val="333333"/>
                </a:solidFill>
                <a:latin typeface="Trebuchet MS"/>
                <a:cs typeface="Trebuchet MS"/>
              </a:rPr>
              <a:t> </a:t>
            </a:r>
            <a:r>
              <a:rPr sz="2100" spc="-10" dirty="0">
                <a:solidFill>
                  <a:srgbClr val="333333"/>
                </a:solidFill>
                <a:latin typeface="Trebuchet MS"/>
                <a:cs typeface="Trebuchet MS"/>
              </a:rPr>
              <a:t>labels,</a:t>
            </a:r>
            <a:r>
              <a:rPr sz="2100" spc="-40" dirty="0">
                <a:solidFill>
                  <a:srgbClr val="333333"/>
                </a:solidFill>
                <a:latin typeface="Trebuchet MS"/>
                <a:cs typeface="Trebuchet MS"/>
              </a:rPr>
              <a:t> </a:t>
            </a:r>
            <a:r>
              <a:rPr sz="2100" dirty="0">
                <a:solidFill>
                  <a:srgbClr val="333333"/>
                </a:solidFill>
                <a:latin typeface="Trebuchet MS"/>
                <a:cs typeface="Trebuchet MS"/>
              </a:rPr>
              <a:t>selectors</a:t>
            </a:r>
            <a:r>
              <a:rPr sz="2100" spc="-45" dirty="0">
                <a:solidFill>
                  <a:srgbClr val="333333"/>
                </a:solidFill>
                <a:latin typeface="Trebuchet MS"/>
                <a:cs typeface="Trebuchet MS"/>
              </a:rPr>
              <a:t> </a:t>
            </a:r>
            <a:r>
              <a:rPr sz="2100" spc="100" dirty="0">
                <a:solidFill>
                  <a:srgbClr val="333333"/>
                </a:solidFill>
                <a:latin typeface="Trebuchet MS"/>
                <a:cs typeface="Trebuchet MS"/>
              </a:rPr>
              <a:t>and</a:t>
            </a:r>
            <a:r>
              <a:rPr sz="2100" spc="-40" dirty="0">
                <a:solidFill>
                  <a:srgbClr val="333333"/>
                </a:solidFill>
                <a:latin typeface="Trebuchet MS"/>
                <a:cs typeface="Trebuchet MS"/>
              </a:rPr>
              <a:t> </a:t>
            </a:r>
            <a:r>
              <a:rPr sz="2100" spc="70" dirty="0">
                <a:solidFill>
                  <a:srgbClr val="333333"/>
                </a:solidFill>
                <a:latin typeface="Trebuchet MS"/>
                <a:cs typeface="Trebuchet MS"/>
              </a:rPr>
              <a:t>Namespaces </a:t>
            </a:r>
            <a:r>
              <a:rPr sz="2100" spc="-10" dirty="0">
                <a:solidFill>
                  <a:srgbClr val="333333"/>
                </a:solidFill>
                <a:latin typeface="Trebuchet MS"/>
                <a:cs typeface="Trebuchet MS"/>
              </a:rPr>
              <a:t>SecurityContext</a:t>
            </a:r>
            <a:endParaRPr sz="2100">
              <a:latin typeface="Trebuchet MS"/>
              <a:cs typeface="Trebuchet MS"/>
            </a:endParaRPr>
          </a:p>
          <a:p>
            <a:pPr marL="12700">
              <a:lnSpc>
                <a:spcPct val="100000"/>
              </a:lnSpc>
              <a:spcBef>
                <a:spcPts val="1230"/>
              </a:spcBef>
            </a:pPr>
            <a:r>
              <a:rPr sz="2100" spc="-10" dirty="0">
                <a:solidFill>
                  <a:srgbClr val="333333"/>
                </a:solidFill>
                <a:latin typeface="Trebuchet MS"/>
                <a:cs typeface="Trebuchet MS"/>
              </a:rPr>
              <a:t>InitContainers</a:t>
            </a:r>
            <a:endParaRPr sz="2100">
              <a:latin typeface="Trebuchet MS"/>
              <a:cs typeface="Trebuchet MS"/>
            </a:endParaRPr>
          </a:p>
          <a:p>
            <a:pPr marL="12700" marR="3117215">
              <a:lnSpc>
                <a:spcPct val="148800"/>
              </a:lnSpc>
              <a:spcBef>
                <a:spcPts val="75"/>
              </a:spcBef>
            </a:pPr>
            <a:r>
              <a:rPr sz="2100" spc="114" dirty="0">
                <a:solidFill>
                  <a:srgbClr val="333333"/>
                </a:solidFill>
                <a:latin typeface="Trebuchet MS"/>
                <a:cs typeface="Trebuchet MS"/>
              </a:rPr>
              <a:t>Pods</a:t>
            </a:r>
            <a:r>
              <a:rPr sz="2100" spc="-85" dirty="0">
                <a:solidFill>
                  <a:srgbClr val="333333"/>
                </a:solidFill>
                <a:latin typeface="Trebuchet MS"/>
                <a:cs typeface="Trebuchet MS"/>
              </a:rPr>
              <a:t> </a:t>
            </a:r>
            <a:r>
              <a:rPr sz="2100" spc="-35" dirty="0">
                <a:solidFill>
                  <a:srgbClr val="333333"/>
                </a:solidFill>
                <a:latin typeface="Trebuchet MS"/>
                <a:cs typeface="Trebuchet MS"/>
              </a:rPr>
              <a:t>lifecycle</a:t>
            </a:r>
            <a:r>
              <a:rPr sz="2100" spc="-85" dirty="0">
                <a:solidFill>
                  <a:srgbClr val="333333"/>
                </a:solidFill>
                <a:latin typeface="Trebuchet MS"/>
                <a:cs typeface="Trebuchet MS"/>
              </a:rPr>
              <a:t> </a:t>
            </a:r>
            <a:r>
              <a:rPr sz="2100" spc="100" dirty="0">
                <a:solidFill>
                  <a:srgbClr val="333333"/>
                </a:solidFill>
                <a:latin typeface="Trebuchet MS"/>
                <a:cs typeface="Trebuchet MS"/>
              </a:rPr>
              <a:t>and</a:t>
            </a:r>
            <a:r>
              <a:rPr sz="2100" spc="-85" dirty="0">
                <a:solidFill>
                  <a:srgbClr val="333333"/>
                </a:solidFill>
                <a:latin typeface="Trebuchet MS"/>
                <a:cs typeface="Trebuchet MS"/>
              </a:rPr>
              <a:t> </a:t>
            </a:r>
            <a:r>
              <a:rPr sz="2100" spc="-10" dirty="0">
                <a:solidFill>
                  <a:srgbClr val="333333"/>
                </a:solidFill>
                <a:latin typeface="Trebuchet MS"/>
                <a:cs typeface="Trebuchet MS"/>
              </a:rPr>
              <a:t>HealthChecks </a:t>
            </a:r>
            <a:r>
              <a:rPr sz="2100" spc="60" dirty="0">
                <a:solidFill>
                  <a:srgbClr val="333333"/>
                </a:solidFill>
                <a:latin typeface="Trebuchet MS"/>
                <a:cs typeface="Trebuchet MS"/>
              </a:rPr>
              <a:t>Resource</a:t>
            </a:r>
            <a:r>
              <a:rPr sz="2100" spc="-60" dirty="0">
                <a:solidFill>
                  <a:srgbClr val="333333"/>
                </a:solidFill>
                <a:latin typeface="Trebuchet MS"/>
                <a:cs typeface="Trebuchet MS"/>
              </a:rPr>
              <a:t> </a:t>
            </a:r>
            <a:r>
              <a:rPr sz="2100" spc="50" dirty="0">
                <a:solidFill>
                  <a:srgbClr val="333333"/>
                </a:solidFill>
                <a:latin typeface="Trebuchet MS"/>
                <a:cs typeface="Trebuchet MS"/>
              </a:rPr>
              <a:t>handling</a:t>
            </a:r>
            <a:endParaRPr sz="210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3219450" cy="558800"/>
          </a:xfrm>
          <a:prstGeom prst="rect">
            <a:avLst/>
          </a:prstGeom>
        </p:spPr>
        <p:txBody>
          <a:bodyPr vert="horz" wrap="square" lIns="0" tIns="12700" rIns="0" bIns="0" rtlCol="0">
            <a:spAutoFit/>
          </a:bodyPr>
          <a:lstStyle/>
          <a:p>
            <a:pPr marL="12700">
              <a:lnSpc>
                <a:spcPct val="100000"/>
              </a:lnSpc>
              <a:spcBef>
                <a:spcPts val="100"/>
              </a:spcBef>
            </a:pPr>
            <a:r>
              <a:rPr dirty="0"/>
              <a:t>POD</a:t>
            </a:r>
            <a:r>
              <a:rPr spc="5" dirty="0"/>
              <a:t> </a:t>
            </a:r>
            <a:r>
              <a:rPr spc="-75" dirty="0"/>
              <a:t>CONCEPT</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09849"/>
            <a:ext cx="95250" cy="95249"/>
          </a:xfrm>
          <a:prstGeom prst="rect">
            <a:avLst/>
          </a:prstGeom>
        </p:spPr>
      </p:pic>
      <p:sp>
        <p:nvSpPr>
          <p:cNvPr id="6" name="object 6"/>
          <p:cNvSpPr txBox="1">
            <a:spLocks noGrp="1"/>
          </p:cNvSpPr>
          <p:nvPr>
            <p:ph type="body" idx="1"/>
          </p:nvPr>
        </p:nvSpPr>
        <p:spPr>
          <a:prstGeom prst="rect">
            <a:avLst/>
          </a:prstGeom>
        </p:spPr>
        <p:txBody>
          <a:bodyPr vert="horz" wrap="square" lIns="0" tIns="178435" rIns="0" bIns="0" rtlCol="0">
            <a:spAutoFit/>
          </a:bodyPr>
          <a:lstStyle/>
          <a:p>
            <a:pPr marL="370840">
              <a:lnSpc>
                <a:spcPct val="100000"/>
              </a:lnSpc>
              <a:spcBef>
                <a:spcPts val="1405"/>
              </a:spcBef>
            </a:pPr>
            <a:r>
              <a:rPr u="none" spc="85" dirty="0">
                <a:solidFill>
                  <a:srgbClr val="333333"/>
                </a:solidFill>
              </a:rPr>
              <a:t>A</a:t>
            </a:r>
            <a:r>
              <a:rPr u="none" spc="-75" dirty="0">
                <a:solidFill>
                  <a:srgbClr val="333333"/>
                </a:solidFill>
              </a:rPr>
              <a:t> </a:t>
            </a:r>
            <a:r>
              <a:rPr u="none" spc="100" dirty="0"/>
              <a:t>Pod</a:t>
            </a:r>
            <a:r>
              <a:rPr u="none" spc="-70" dirty="0"/>
              <a:t> </a:t>
            </a:r>
            <a:r>
              <a:rPr u="none" dirty="0">
                <a:solidFill>
                  <a:srgbClr val="333333"/>
                </a:solidFill>
              </a:rPr>
              <a:t>is</a:t>
            </a:r>
            <a:r>
              <a:rPr u="none" spc="-75" dirty="0">
                <a:solidFill>
                  <a:srgbClr val="333333"/>
                </a:solidFill>
              </a:rPr>
              <a:t> </a:t>
            </a:r>
            <a:r>
              <a:rPr u="none" spc="65" dirty="0">
                <a:solidFill>
                  <a:srgbClr val="333333"/>
                </a:solidFill>
              </a:rPr>
              <a:t>a</a:t>
            </a:r>
            <a:r>
              <a:rPr u="none" spc="-70" dirty="0">
                <a:solidFill>
                  <a:srgbClr val="333333"/>
                </a:solidFill>
              </a:rPr>
              <a:t> </a:t>
            </a:r>
            <a:r>
              <a:rPr u="none" spc="95" dirty="0">
                <a:solidFill>
                  <a:srgbClr val="333333"/>
                </a:solidFill>
              </a:rPr>
              <a:t>group</a:t>
            </a:r>
            <a:r>
              <a:rPr u="none" spc="-70" dirty="0">
                <a:solidFill>
                  <a:srgbClr val="333333"/>
                </a:solidFill>
              </a:rPr>
              <a:t> </a:t>
            </a:r>
            <a:r>
              <a:rPr u="none" dirty="0">
                <a:solidFill>
                  <a:srgbClr val="333333"/>
                </a:solidFill>
              </a:rPr>
              <a:t>of</a:t>
            </a:r>
            <a:r>
              <a:rPr u="none" spc="-75" dirty="0">
                <a:solidFill>
                  <a:srgbClr val="333333"/>
                </a:solidFill>
              </a:rPr>
              <a:t> </a:t>
            </a:r>
            <a:r>
              <a:rPr u="none" spc="90" dirty="0">
                <a:solidFill>
                  <a:srgbClr val="333333"/>
                </a:solidFill>
              </a:rPr>
              <a:t>one</a:t>
            </a:r>
            <a:r>
              <a:rPr u="none" spc="-70" dirty="0">
                <a:solidFill>
                  <a:srgbClr val="333333"/>
                </a:solidFill>
              </a:rPr>
              <a:t> </a:t>
            </a:r>
            <a:r>
              <a:rPr u="none" spc="85" dirty="0">
                <a:solidFill>
                  <a:srgbClr val="333333"/>
                </a:solidFill>
              </a:rPr>
              <a:t>or</a:t>
            </a:r>
            <a:r>
              <a:rPr u="none" spc="-75" dirty="0">
                <a:solidFill>
                  <a:srgbClr val="333333"/>
                </a:solidFill>
              </a:rPr>
              <a:t> </a:t>
            </a:r>
            <a:r>
              <a:rPr u="none" spc="95" dirty="0">
                <a:solidFill>
                  <a:srgbClr val="333333"/>
                </a:solidFill>
              </a:rPr>
              <a:t>more</a:t>
            </a:r>
            <a:r>
              <a:rPr u="none" spc="-70" dirty="0">
                <a:solidFill>
                  <a:srgbClr val="333333"/>
                </a:solidFill>
              </a:rPr>
              <a:t> </a:t>
            </a:r>
            <a:r>
              <a:rPr u="none" spc="-10" dirty="0">
                <a:solidFill>
                  <a:srgbClr val="333333"/>
                </a:solidFill>
              </a:rPr>
              <a:t>containers</a:t>
            </a:r>
          </a:p>
          <a:p>
            <a:pPr marL="370840">
              <a:lnSpc>
                <a:spcPct val="100000"/>
              </a:lnSpc>
              <a:spcBef>
                <a:spcPts val="1305"/>
              </a:spcBef>
            </a:pPr>
            <a:r>
              <a:rPr u="none" dirty="0">
                <a:solidFill>
                  <a:srgbClr val="333333"/>
                </a:solidFill>
              </a:rPr>
              <a:t>The</a:t>
            </a:r>
            <a:r>
              <a:rPr u="none" spc="-55" dirty="0">
                <a:solidFill>
                  <a:srgbClr val="333333"/>
                </a:solidFill>
              </a:rPr>
              <a:t> </a:t>
            </a:r>
            <a:r>
              <a:rPr u="none" spc="100" dirty="0"/>
              <a:t>Pod</a:t>
            </a:r>
            <a:r>
              <a:rPr u="none" spc="-50" dirty="0"/>
              <a:t> </a:t>
            </a:r>
            <a:r>
              <a:rPr u="none" dirty="0">
                <a:solidFill>
                  <a:srgbClr val="333333"/>
                </a:solidFill>
              </a:rPr>
              <a:t>is</a:t>
            </a:r>
            <a:r>
              <a:rPr u="none" spc="-55" dirty="0">
                <a:solidFill>
                  <a:srgbClr val="333333"/>
                </a:solidFill>
              </a:rPr>
              <a:t> </a:t>
            </a:r>
            <a:r>
              <a:rPr u="none" dirty="0">
                <a:solidFill>
                  <a:srgbClr val="333333"/>
                </a:solidFill>
              </a:rPr>
              <a:t>the</a:t>
            </a:r>
            <a:r>
              <a:rPr u="none" spc="-50" dirty="0">
                <a:solidFill>
                  <a:srgbClr val="333333"/>
                </a:solidFill>
              </a:rPr>
              <a:t> </a:t>
            </a:r>
            <a:r>
              <a:rPr u="none" spc="50" dirty="0">
                <a:solidFill>
                  <a:srgbClr val="333333"/>
                </a:solidFill>
              </a:rPr>
              <a:t>fundamental</a:t>
            </a:r>
            <a:r>
              <a:rPr u="none" spc="-55" dirty="0">
                <a:solidFill>
                  <a:srgbClr val="333333"/>
                </a:solidFill>
              </a:rPr>
              <a:t> </a:t>
            </a:r>
            <a:r>
              <a:rPr u="none" spc="70" dirty="0">
                <a:solidFill>
                  <a:srgbClr val="333333"/>
                </a:solidFill>
              </a:rPr>
              <a:t>basis</a:t>
            </a:r>
            <a:r>
              <a:rPr u="none" spc="-50" dirty="0">
                <a:solidFill>
                  <a:srgbClr val="333333"/>
                </a:solidFill>
              </a:rPr>
              <a:t> </a:t>
            </a:r>
            <a:r>
              <a:rPr u="none" dirty="0">
                <a:solidFill>
                  <a:srgbClr val="333333"/>
                </a:solidFill>
              </a:rPr>
              <a:t>of</a:t>
            </a:r>
            <a:r>
              <a:rPr u="none" spc="-50" dirty="0">
                <a:solidFill>
                  <a:srgbClr val="333333"/>
                </a:solidFill>
              </a:rPr>
              <a:t> </a:t>
            </a:r>
            <a:r>
              <a:rPr u="none" spc="65" dirty="0">
                <a:solidFill>
                  <a:srgbClr val="333333"/>
                </a:solidFill>
              </a:rPr>
              <a:t>a</a:t>
            </a:r>
            <a:r>
              <a:rPr u="none" spc="-55" dirty="0">
                <a:solidFill>
                  <a:srgbClr val="333333"/>
                </a:solidFill>
              </a:rPr>
              <a:t> </a:t>
            </a:r>
            <a:r>
              <a:rPr u="none" spc="90" dirty="0">
                <a:solidFill>
                  <a:srgbClr val="333333"/>
                </a:solidFill>
              </a:rPr>
              <a:t>k8s</a:t>
            </a:r>
            <a:r>
              <a:rPr u="none" spc="-50" dirty="0">
                <a:solidFill>
                  <a:srgbClr val="333333"/>
                </a:solidFill>
              </a:rPr>
              <a:t> </a:t>
            </a:r>
            <a:r>
              <a:rPr u="none" spc="45" dirty="0">
                <a:solidFill>
                  <a:srgbClr val="333333"/>
                </a:solidFill>
              </a:rPr>
              <a:t>deployment</a:t>
            </a:r>
          </a:p>
          <a:p>
            <a:pPr marL="370840">
              <a:lnSpc>
                <a:spcPct val="100000"/>
              </a:lnSpc>
              <a:spcBef>
                <a:spcPts val="1230"/>
              </a:spcBef>
            </a:pPr>
            <a:r>
              <a:rPr u="none" spc="-35" dirty="0">
                <a:solidFill>
                  <a:srgbClr val="333333"/>
                </a:solidFill>
              </a:rPr>
              <a:t>It </a:t>
            </a:r>
            <a:r>
              <a:rPr u="none" dirty="0">
                <a:solidFill>
                  <a:srgbClr val="333333"/>
                </a:solidFill>
              </a:rPr>
              <a:t>is</a:t>
            </a:r>
            <a:r>
              <a:rPr u="none" spc="-30" dirty="0">
                <a:solidFill>
                  <a:srgbClr val="333333"/>
                </a:solidFill>
              </a:rPr>
              <a:t> </a:t>
            </a:r>
            <a:r>
              <a:rPr u="none" dirty="0">
                <a:solidFill>
                  <a:srgbClr val="333333"/>
                </a:solidFill>
              </a:rPr>
              <a:t>the</a:t>
            </a:r>
            <a:r>
              <a:rPr u="none" spc="-35" dirty="0">
                <a:solidFill>
                  <a:srgbClr val="333333"/>
                </a:solidFill>
              </a:rPr>
              <a:t> </a:t>
            </a:r>
            <a:r>
              <a:rPr u="none" dirty="0">
                <a:solidFill>
                  <a:srgbClr val="333333"/>
                </a:solidFill>
              </a:rPr>
              <a:t>smallest</a:t>
            </a:r>
            <a:r>
              <a:rPr u="none" spc="-30" dirty="0">
                <a:solidFill>
                  <a:srgbClr val="333333"/>
                </a:solidFill>
              </a:rPr>
              <a:t> </a:t>
            </a:r>
            <a:r>
              <a:rPr u="none" spc="55" dirty="0">
                <a:solidFill>
                  <a:srgbClr val="333333"/>
                </a:solidFill>
              </a:rPr>
              <a:t>deployment</a:t>
            </a:r>
            <a:r>
              <a:rPr u="none" spc="-35" dirty="0">
                <a:solidFill>
                  <a:srgbClr val="333333"/>
                </a:solidFill>
              </a:rPr>
              <a:t> </a:t>
            </a:r>
            <a:r>
              <a:rPr u="none" dirty="0">
                <a:solidFill>
                  <a:srgbClr val="333333"/>
                </a:solidFill>
              </a:rPr>
              <a:t>unit</a:t>
            </a:r>
            <a:r>
              <a:rPr u="none" spc="-30" dirty="0">
                <a:solidFill>
                  <a:srgbClr val="333333"/>
                </a:solidFill>
              </a:rPr>
              <a:t> </a:t>
            </a:r>
            <a:r>
              <a:rPr u="none" dirty="0">
                <a:solidFill>
                  <a:srgbClr val="333333"/>
                </a:solidFill>
              </a:rPr>
              <a:t>that</a:t>
            </a:r>
            <a:r>
              <a:rPr u="none" spc="-35" dirty="0">
                <a:solidFill>
                  <a:srgbClr val="333333"/>
                </a:solidFill>
              </a:rPr>
              <a:t> </a:t>
            </a:r>
            <a:r>
              <a:rPr u="none" dirty="0">
                <a:solidFill>
                  <a:srgbClr val="333333"/>
                </a:solidFill>
              </a:rPr>
              <a:t>we</a:t>
            </a:r>
            <a:r>
              <a:rPr u="none" spc="-30" dirty="0">
                <a:solidFill>
                  <a:srgbClr val="333333"/>
                </a:solidFill>
              </a:rPr>
              <a:t> </a:t>
            </a:r>
            <a:r>
              <a:rPr u="none" spc="50" dirty="0">
                <a:solidFill>
                  <a:srgbClr val="333333"/>
                </a:solidFill>
              </a:rPr>
              <a:t>can</a:t>
            </a:r>
            <a:r>
              <a:rPr u="none" spc="-35" dirty="0">
                <a:solidFill>
                  <a:srgbClr val="333333"/>
                </a:solidFill>
              </a:rPr>
              <a:t> </a:t>
            </a:r>
            <a:r>
              <a:rPr u="none" dirty="0">
                <a:solidFill>
                  <a:srgbClr val="333333"/>
                </a:solidFill>
              </a:rPr>
              <a:t>create</a:t>
            </a:r>
            <a:r>
              <a:rPr u="none" spc="-30" dirty="0">
                <a:solidFill>
                  <a:srgbClr val="333333"/>
                </a:solidFill>
              </a:rPr>
              <a:t> </a:t>
            </a:r>
            <a:r>
              <a:rPr u="none" spc="-330" dirty="0">
                <a:solidFill>
                  <a:srgbClr val="333333"/>
                </a:solidFill>
              </a:rPr>
              <a:t>/</a:t>
            </a:r>
            <a:r>
              <a:rPr u="none" spc="-35" dirty="0">
                <a:solidFill>
                  <a:srgbClr val="333333"/>
                </a:solidFill>
              </a:rPr>
              <a:t> </a:t>
            </a:r>
            <a:r>
              <a:rPr u="none" spc="-10" dirty="0">
                <a:solidFill>
                  <a:srgbClr val="333333"/>
                </a:solidFill>
              </a:rPr>
              <a:t>deploy</a:t>
            </a:r>
          </a:p>
          <a:p>
            <a:pPr marR="5080">
              <a:lnSpc>
                <a:spcPts val="2100"/>
              </a:lnSpc>
              <a:spcBef>
                <a:spcPts val="2100"/>
              </a:spcBef>
            </a:pPr>
            <a:r>
              <a:rPr u="none" dirty="0">
                <a:solidFill>
                  <a:srgbClr val="333333"/>
                </a:solidFill>
              </a:rPr>
              <a:t>The</a:t>
            </a:r>
            <a:r>
              <a:rPr u="none" spc="5" dirty="0">
                <a:solidFill>
                  <a:srgbClr val="333333"/>
                </a:solidFill>
              </a:rPr>
              <a:t> </a:t>
            </a:r>
            <a:r>
              <a:rPr u="none" dirty="0">
                <a:solidFill>
                  <a:srgbClr val="333333"/>
                </a:solidFill>
              </a:rPr>
              <a:t>concept</a:t>
            </a:r>
            <a:r>
              <a:rPr u="none" spc="10" dirty="0">
                <a:solidFill>
                  <a:srgbClr val="333333"/>
                </a:solidFill>
              </a:rPr>
              <a:t> </a:t>
            </a:r>
            <a:r>
              <a:rPr u="none" dirty="0">
                <a:solidFill>
                  <a:srgbClr val="333333"/>
                </a:solidFill>
              </a:rPr>
              <a:t>of</a:t>
            </a:r>
            <a:r>
              <a:rPr u="none" spc="10" dirty="0">
                <a:solidFill>
                  <a:srgbClr val="333333"/>
                </a:solidFill>
              </a:rPr>
              <a:t> </a:t>
            </a:r>
            <a:r>
              <a:rPr u="none" dirty="0">
                <a:solidFill>
                  <a:srgbClr val="333333"/>
                </a:solidFill>
              </a:rPr>
              <a:t>the</a:t>
            </a:r>
            <a:r>
              <a:rPr u="none" spc="10" dirty="0">
                <a:solidFill>
                  <a:srgbClr val="333333"/>
                </a:solidFill>
              </a:rPr>
              <a:t> </a:t>
            </a:r>
            <a:r>
              <a:rPr u="none" spc="100" dirty="0">
                <a:solidFill>
                  <a:srgbClr val="333333"/>
                </a:solidFill>
              </a:rPr>
              <a:t>Pod</a:t>
            </a:r>
            <a:r>
              <a:rPr u="none" spc="10" dirty="0">
                <a:solidFill>
                  <a:srgbClr val="333333"/>
                </a:solidFill>
              </a:rPr>
              <a:t> </a:t>
            </a:r>
            <a:r>
              <a:rPr u="none" dirty="0">
                <a:solidFill>
                  <a:srgbClr val="333333"/>
                </a:solidFill>
              </a:rPr>
              <a:t>allows</a:t>
            </a:r>
            <a:r>
              <a:rPr u="none" spc="10" dirty="0">
                <a:solidFill>
                  <a:srgbClr val="333333"/>
                </a:solidFill>
              </a:rPr>
              <a:t> </a:t>
            </a:r>
            <a:r>
              <a:rPr u="none" dirty="0">
                <a:solidFill>
                  <a:srgbClr val="333333"/>
                </a:solidFill>
              </a:rPr>
              <a:t>containers</a:t>
            </a:r>
            <a:r>
              <a:rPr u="none" spc="10" dirty="0">
                <a:solidFill>
                  <a:srgbClr val="333333"/>
                </a:solidFill>
              </a:rPr>
              <a:t> </a:t>
            </a:r>
            <a:r>
              <a:rPr u="none" dirty="0">
                <a:solidFill>
                  <a:srgbClr val="333333"/>
                </a:solidFill>
              </a:rPr>
              <a:t>to</a:t>
            </a:r>
            <a:r>
              <a:rPr u="none" spc="10" dirty="0">
                <a:solidFill>
                  <a:srgbClr val="333333"/>
                </a:solidFill>
              </a:rPr>
              <a:t> </a:t>
            </a:r>
            <a:r>
              <a:rPr u="none" spc="80" dirty="0">
                <a:solidFill>
                  <a:srgbClr val="333333"/>
                </a:solidFill>
              </a:rPr>
              <a:t>share</a:t>
            </a:r>
            <a:r>
              <a:rPr u="none" spc="10" dirty="0">
                <a:solidFill>
                  <a:srgbClr val="333333"/>
                </a:solidFill>
              </a:rPr>
              <a:t> </a:t>
            </a:r>
            <a:r>
              <a:rPr u="none" spc="65" dirty="0">
                <a:solidFill>
                  <a:srgbClr val="333333"/>
                </a:solidFill>
              </a:rPr>
              <a:t>resources</a:t>
            </a:r>
            <a:r>
              <a:rPr u="none" spc="10" dirty="0">
                <a:solidFill>
                  <a:srgbClr val="333333"/>
                </a:solidFill>
              </a:rPr>
              <a:t> </a:t>
            </a:r>
            <a:r>
              <a:rPr u="none" spc="135" dirty="0">
                <a:solidFill>
                  <a:srgbClr val="333333"/>
                </a:solidFill>
              </a:rPr>
              <a:t>so</a:t>
            </a:r>
            <a:r>
              <a:rPr u="none" spc="10" dirty="0">
                <a:solidFill>
                  <a:srgbClr val="333333"/>
                </a:solidFill>
              </a:rPr>
              <a:t> </a:t>
            </a:r>
            <a:r>
              <a:rPr u="none" dirty="0">
                <a:solidFill>
                  <a:srgbClr val="333333"/>
                </a:solidFill>
              </a:rPr>
              <a:t>that</a:t>
            </a:r>
            <a:r>
              <a:rPr u="none" spc="10" dirty="0">
                <a:solidFill>
                  <a:srgbClr val="333333"/>
                </a:solidFill>
              </a:rPr>
              <a:t> </a:t>
            </a:r>
            <a:r>
              <a:rPr u="none" dirty="0">
                <a:solidFill>
                  <a:srgbClr val="333333"/>
                </a:solidFill>
              </a:rPr>
              <a:t>they</a:t>
            </a:r>
            <a:r>
              <a:rPr u="none" spc="10" dirty="0">
                <a:solidFill>
                  <a:srgbClr val="333333"/>
                </a:solidFill>
              </a:rPr>
              <a:t> </a:t>
            </a:r>
            <a:r>
              <a:rPr u="none" spc="50" dirty="0">
                <a:solidFill>
                  <a:srgbClr val="333333"/>
                </a:solidFill>
              </a:rPr>
              <a:t>can</a:t>
            </a:r>
            <a:r>
              <a:rPr u="none" spc="10" dirty="0">
                <a:solidFill>
                  <a:srgbClr val="333333"/>
                </a:solidFill>
              </a:rPr>
              <a:t> </a:t>
            </a:r>
            <a:r>
              <a:rPr u="none" dirty="0">
                <a:solidFill>
                  <a:srgbClr val="333333"/>
                </a:solidFill>
              </a:rPr>
              <a:t>collaborate</a:t>
            </a:r>
            <a:r>
              <a:rPr u="none" spc="10" dirty="0">
                <a:solidFill>
                  <a:srgbClr val="333333"/>
                </a:solidFill>
              </a:rPr>
              <a:t> </a:t>
            </a:r>
            <a:r>
              <a:rPr u="none" spc="55" dirty="0">
                <a:solidFill>
                  <a:srgbClr val="333333"/>
                </a:solidFill>
              </a:rPr>
              <a:t>more </a:t>
            </a:r>
            <a:r>
              <a:rPr u="none" spc="-10" dirty="0">
                <a:solidFill>
                  <a:srgbClr val="333333"/>
                </a:solidFill>
              </a:rPr>
              <a:t>easily.</a:t>
            </a:r>
          </a:p>
        </p:txBody>
      </p:sp>
      <p:pic>
        <p:nvPicPr>
          <p:cNvPr id="7" name="object 7"/>
          <p:cNvPicPr/>
          <p:nvPr/>
        </p:nvPicPr>
        <p:blipFill>
          <a:blip r:embed="rId3" cstate="print"/>
          <a:stretch>
            <a:fillRect/>
          </a:stretch>
        </p:blipFill>
        <p:spPr>
          <a:xfrm>
            <a:off x="4200525" y="3867150"/>
            <a:ext cx="5133974" cy="224789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NAMESPACE</a:t>
            </a:r>
            <a:r>
              <a:rPr spc="-114" dirty="0"/>
              <a:t> </a:t>
            </a:r>
            <a:r>
              <a:rPr dirty="0"/>
              <a:t>SHARING</a:t>
            </a:r>
            <a:r>
              <a:rPr spc="-110" dirty="0"/>
              <a:t> </a:t>
            </a:r>
            <a:r>
              <a:rPr dirty="0"/>
              <a:t>BETWEEN</a:t>
            </a:r>
            <a:r>
              <a:rPr spc="-110" dirty="0"/>
              <a:t> </a:t>
            </a:r>
            <a:r>
              <a:rPr dirty="0"/>
              <a:t>POD</a:t>
            </a:r>
            <a:r>
              <a:rPr spc="-110" dirty="0"/>
              <a:t> </a:t>
            </a:r>
            <a:r>
              <a:rPr spc="-35" dirty="0"/>
              <a:t>CONTAINERS</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503091"/>
            <a:ext cx="11367135" cy="2355850"/>
          </a:xfrm>
          <a:prstGeom prst="rect">
            <a:avLst/>
          </a:prstGeom>
        </p:spPr>
        <p:txBody>
          <a:bodyPr vert="horz" wrap="square" lIns="0" tIns="14605" rIns="0" bIns="0" rtlCol="0">
            <a:spAutoFit/>
          </a:bodyPr>
          <a:lstStyle/>
          <a:p>
            <a:pPr marL="12700">
              <a:lnSpc>
                <a:spcPts val="2340"/>
              </a:lnSpc>
              <a:spcBef>
                <a:spcPts val="115"/>
              </a:spcBef>
            </a:pPr>
            <a:r>
              <a:rPr sz="2100" spc="60" dirty="0">
                <a:solidFill>
                  <a:srgbClr val="333333"/>
                </a:solidFill>
                <a:latin typeface="Trebuchet MS"/>
                <a:cs typeface="Trebuchet MS"/>
              </a:rPr>
              <a:t>Containers</a:t>
            </a:r>
            <a:r>
              <a:rPr sz="2100" spc="-55" dirty="0">
                <a:solidFill>
                  <a:srgbClr val="333333"/>
                </a:solidFill>
                <a:latin typeface="Trebuchet MS"/>
                <a:cs typeface="Trebuchet MS"/>
              </a:rPr>
              <a:t> </a:t>
            </a:r>
            <a:r>
              <a:rPr sz="2100" dirty="0">
                <a:solidFill>
                  <a:srgbClr val="333333"/>
                </a:solidFill>
                <a:latin typeface="Trebuchet MS"/>
                <a:cs typeface="Trebuchet MS"/>
              </a:rPr>
              <a:t>within</a:t>
            </a:r>
            <a:r>
              <a:rPr sz="2100" spc="-55" dirty="0">
                <a:solidFill>
                  <a:srgbClr val="333333"/>
                </a:solidFill>
                <a:latin typeface="Trebuchet MS"/>
                <a:cs typeface="Trebuchet MS"/>
              </a:rPr>
              <a:t> </a:t>
            </a:r>
            <a:r>
              <a:rPr sz="2100" spc="65" dirty="0">
                <a:solidFill>
                  <a:srgbClr val="333333"/>
                </a:solidFill>
                <a:latin typeface="Trebuchet MS"/>
                <a:cs typeface="Trebuchet MS"/>
              </a:rPr>
              <a:t>a</a:t>
            </a:r>
            <a:r>
              <a:rPr sz="2100" spc="-50" dirty="0">
                <a:solidFill>
                  <a:srgbClr val="333333"/>
                </a:solidFill>
                <a:latin typeface="Trebuchet MS"/>
                <a:cs typeface="Trebuchet MS"/>
              </a:rPr>
              <a:t> </a:t>
            </a:r>
            <a:r>
              <a:rPr sz="2100" spc="100" dirty="0">
                <a:solidFill>
                  <a:srgbClr val="333333"/>
                </a:solidFill>
                <a:latin typeface="Trebuchet MS"/>
                <a:cs typeface="Trebuchet MS"/>
              </a:rPr>
              <a:t>Pod</a:t>
            </a:r>
            <a:r>
              <a:rPr sz="2100" spc="-55" dirty="0">
                <a:solidFill>
                  <a:srgbClr val="333333"/>
                </a:solidFill>
                <a:latin typeface="Trebuchet MS"/>
                <a:cs typeface="Trebuchet MS"/>
              </a:rPr>
              <a:t> </a:t>
            </a:r>
            <a:r>
              <a:rPr sz="2100" spc="80" dirty="0">
                <a:solidFill>
                  <a:srgbClr val="333333"/>
                </a:solidFill>
                <a:latin typeface="Trebuchet MS"/>
                <a:cs typeface="Trebuchet MS"/>
              </a:rPr>
              <a:t>share</a:t>
            </a:r>
            <a:r>
              <a:rPr sz="2100" spc="-50"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105" dirty="0">
                <a:solidFill>
                  <a:srgbClr val="333333"/>
                </a:solidFill>
                <a:latin typeface="Trebuchet MS"/>
                <a:cs typeface="Trebuchet MS"/>
              </a:rPr>
              <a:t>same</a:t>
            </a:r>
            <a:r>
              <a:rPr sz="2100" spc="-50" dirty="0">
                <a:solidFill>
                  <a:srgbClr val="333333"/>
                </a:solidFill>
                <a:latin typeface="Trebuchet MS"/>
                <a:cs typeface="Trebuchet MS"/>
              </a:rPr>
              <a:t> </a:t>
            </a:r>
            <a:r>
              <a:rPr sz="2100" spc="50" dirty="0">
                <a:solidFill>
                  <a:srgbClr val="333333"/>
                </a:solidFill>
                <a:latin typeface="Trebuchet MS"/>
                <a:cs typeface="Trebuchet MS"/>
              </a:rPr>
              <a:t>IPC</a:t>
            </a:r>
            <a:r>
              <a:rPr sz="2100" spc="-55"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dirty="0">
                <a:solidFill>
                  <a:srgbClr val="333333"/>
                </a:solidFill>
                <a:latin typeface="Trebuchet MS"/>
                <a:cs typeface="Trebuchet MS"/>
              </a:rPr>
              <a:t>therefore</a:t>
            </a:r>
            <a:r>
              <a:rPr sz="2100" spc="-55" dirty="0">
                <a:solidFill>
                  <a:srgbClr val="333333"/>
                </a:solidFill>
                <a:latin typeface="Trebuchet MS"/>
                <a:cs typeface="Trebuchet MS"/>
              </a:rPr>
              <a:t> </a:t>
            </a:r>
            <a:r>
              <a:rPr sz="2100" spc="50" dirty="0">
                <a:solidFill>
                  <a:srgbClr val="333333"/>
                </a:solidFill>
                <a:latin typeface="Trebuchet MS"/>
                <a:cs typeface="Trebuchet MS"/>
              </a:rPr>
              <a:t>can</a:t>
            </a:r>
            <a:r>
              <a:rPr sz="2100" spc="-50" dirty="0">
                <a:solidFill>
                  <a:srgbClr val="333333"/>
                </a:solidFill>
                <a:latin typeface="Trebuchet MS"/>
                <a:cs typeface="Trebuchet MS"/>
              </a:rPr>
              <a:t> </a:t>
            </a:r>
            <a:r>
              <a:rPr sz="2100" spc="55" dirty="0">
                <a:solidFill>
                  <a:srgbClr val="333333"/>
                </a:solidFill>
                <a:latin typeface="Trebuchet MS"/>
                <a:cs typeface="Trebuchet MS"/>
              </a:rPr>
              <a:t>communicate</a:t>
            </a:r>
            <a:r>
              <a:rPr sz="2100" spc="-55" dirty="0">
                <a:solidFill>
                  <a:srgbClr val="333333"/>
                </a:solidFill>
                <a:latin typeface="Trebuchet MS"/>
                <a:cs typeface="Trebuchet MS"/>
              </a:rPr>
              <a:t> </a:t>
            </a:r>
            <a:r>
              <a:rPr sz="2100" spc="85" dirty="0">
                <a:solidFill>
                  <a:srgbClr val="333333"/>
                </a:solidFill>
                <a:latin typeface="Trebuchet MS"/>
                <a:cs typeface="Trebuchet MS"/>
              </a:rPr>
              <a:t>using</a:t>
            </a:r>
            <a:r>
              <a:rPr sz="2100" spc="-55" dirty="0">
                <a:solidFill>
                  <a:srgbClr val="333333"/>
                </a:solidFill>
                <a:latin typeface="Trebuchet MS"/>
                <a:cs typeface="Trebuchet MS"/>
              </a:rPr>
              <a:t> </a:t>
            </a:r>
            <a:r>
              <a:rPr sz="2150" i="1" spc="-10" dirty="0">
                <a:solidFill>
                  <a:srgbClr val="ED2137"/>
                </a:solidFill>
                <a:latin typeface="Trebuchet MS"/>
                <a:cs typeface="Trebuchet MS"/>
              </a:rPr>
              <a:t>SystemV</a:t>
            </a:r>
            <a:endParaRPr sz="2150">
              <a:latin typeface="Trebuchet MS"/>
              <a:cs typeface="Trebuchet MS"/>
            </a:endParaRPr>
          </a:p>
          <a:p>
            <a:pPr marL="12700">
              <a:lnSpc>
                <a:spcPts val="2340"/>
              </a:lnSpc>
            </a:pPr>
            <a:r>
              <a:rPr sz="2100" spc="95" dirty="0">
                <a:solidFill>
                  <a:srgbClr val="333333"/>
                </a:solidFill>
                <a:latin typeface="Trebuchet MS"/>
                <a:cs typeface="Trebuchet MS"/>
              </a:rPr>
              <a:t>semaphores</a:t>
            </a:r>
            <a:r>
              <a:rPr sz="2100" spc="-75" dirty="0">
                <a:solidFill>
                  <a:srgbClr val="333333"/>
                </a:solidFill>
                <a:latin typeface="Trebuchet MS"/>
                <a:cs typeface="Trebuchet MS"/>
              </a:rPr>
              <a:t> </a:t>
            </a:r>
            <a:r>
              <a:rPr sz="2100" spc="85" dirty="0">
                <a:solidFill>
                  <a:srgbClr val="333333"/>
                </a:solidFill>
                <a:latin typeface="Trebuchet MS"/>
                <a:cs typeface="Trebuchet MS"/>
              </a:rPr>
              <a:t>or</a:t>
            </a:r>
            <a:r>
              <a:rPr sz="2100" spc="-70" dirty="0">
                <a:solidFill>
                  <a:srgbClr val="333333"/>
                </a:solidFill>
                <a:latin typeface="Trebuchet MS"/>
                <a:cs typeface="Trebuchet MS"/>
              </a:rPr>
              <a:t> </a:t>
            </a:r>
            <a:r>
              <a:rPr sz="2150" i="1" spc="75" dirty="0">
                <a:solidFill>
                  <a:srgbClr val="ED2137"/>
                </a:solidFill>
                <a:latin typeface="Trebuchet MS"/>
                <a:cs typeface="Trebuchet MS"/>
              </a:rPr>
              <a:t>POSIX</a:t>
            </a:r>
            <a:r>
              <a:rPr sz="2150" i="1" spc="-85" dirty="0">
                <a:solidFill>
                  <a:srgbClr val="ED2137"/>
                </a:solidFill>
                <a:latin typeface="Trebuchet MS"/>
                <a:cs typeface="Trebuchet MS"/>
              </a:rPr>
              <a:t> </a:t>
            </a:r>
            <a:r>
              <a:rPr sz="2100" spc="80" dirty="0">
                <a:solidFill>
                  <a:srgbClr val="333333"/>
                </a:solidFill>
                <a:latin typeface="Trebuchet MS"/>
                <a:cs typeface="Trebuchet MS"/>
              </a:rPr>
              <a:t>shared</a:t>
            </a:r>
            <a:r>
              <a:rPr sz="2100" spc="-70" dirty="0">
                <a:solidFill>
                  <a:srgbClr val="333333"/>
                </a:solidFill>
                <a:latin typeface="Trebuchet MS"/>
                <a:cs typeface="Trebuchet MS"/>
              </a:rPr>
              <a:t> </a:t>
            </a:r>
            <a:r>
              <a:rPr sz="2100" spc="90" dirty="0">
                <a:solidFill>
                  <a:srgbClr val="333333"/>
                </a:solidFill>
                <a:latin typeface="Trebuchet MS"/>
                <a:cs typeface="Trebuchet MS"/>
              </a:rPr>
              <a:t>memory</a:t>
            </a:r>
            <a:endParaRPr sz="2100">
              <a:latin typeface="Trebuchet MS"/>
              <a:cs typeface="Trebuchet MS"/>
            </a:endParaRPr>
          </a:p>
          <a:p>
            <a:pPr marL="12700" marR="463550">
              <a:lnSpc>
                <a:spcPts val="2100"/>
              </a:lnSpc>
              <a:spcBef>
                <a:spcPts val="1715"/>
              </a:spcBef>
            </a:pPr>
            <a:r>
              <a:rPr sz="2100" spc="60" dirty="0">
                <a:solidFill>
                  <a:srgbClr val="333333"/>
                </a:solidFill>
                <a:latin typeface="Trebuchet MS"/>
                <a:cs typeface="Trebuchet MS"/>
              </a:rPr>
              <a:t>Containers</a:t>
            </a:r>
            <a:r>
              <a:rPr sz="2100" spc="-20" dirty="0">
                <a:solidFill>
                  <a:srgbClr val="333333"/>
                </a:solidFill>
                <a:latin typeface="Trebuchet MS"/>
                <a:cs typeface="Trebuchet MS"/>
              </a:rPr>
              <a:t> </a:t>
            </a:r>
            <a:r>
              <a:rPr sz="2100" dirty="0">
                <a:solidFill>
                  <a:srgbClr val="333333"/>
                </a:solidFill>
                <a:latin typeface="Trebuchet MS"/>
                <a:cs typeface="Trebuchet MS"/>
              </a:rPr>
              <a:t>within</a:t>
            </a:r>
            <a:r>
              <a:rPr sz="2100" spc="-20" dirty="0">
                <a:solidFill>
                  <a:srgbClr val="333333"/>
                </a:solidFill>
                <a:latin typeface="Trebuchet MS"/>
                <a:cs typeface="Trebuchet MS"/>
              </a:rPr>
              <a:t> </a:t>
            </a:r>
            <a:r>
              <a:rPr sz="2100" spc="65" dirty="0">
                <a:solidFill>
                  <a:srgbClr val="333333"/>
                </a:solidFill>
                <a:latin typeface="Trebuchet MS"/>
                <a:cs typeface="Trebuchet MS"/>
              </a:rPr>
              <a:t>a</a:t>
            </a:r>
            <a:r>
              <a:rPr sz="2100" spc="-20" dirty="0">
                <a:solidFill>
                  <a:srgbClr val="333333"/>
                </a:solidFill>
                <a:latin typeface="Trebuchet MS"/>
                <a:cs typeface="Trebuchet MS"/>
              </a:rPr>
              <a:t> </a:t>
            </a:r>
            <a:r>
              <a:rPr sz="2100" spc="100" dirty="0">
                <a:solidFill>
                  <a:srgbClr val="333333"/>
                </a:solidFill>
                <a:latin typeface="Trebuchet MS"/>
                <a:cs typeface="Trebuchet MS"/>
              </a:rPr>
              <a:t>Pod</a:t>
            </a:r>
            <a:r>
              <a:rPr sz="2100" spc="-20" dirty="0">
                <a:solidFill>
                  <a:srgbClr val="333333"/>
                </a:solidFill>
                <a:latin typeface="Trebuchet MS"/>
                <a:cs typeface="Trebuchet MS"/>
              </a:rPr>
              <a:t> </a:t>
            </a:r>
            <a:r>
              <a:rPr sz="2100" spc="80" dirty="0">
                <a:solidFill>
                  <a:srgbClr val="333333"/>
                </a:solidFill>
                <a:latin typeface="Trebuchet MS"/>
                <a:cs typeface="Trebuchet MS"/>
              </a:rPr>
              <a:t>share</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0" dirty="0">
                <a:solidFill>
                  <a:srgbClr val="333333"/>
                </a:solidFill>
                <a:latin typeface="Trebuchet MS"/>
                <a:cs typeface="Trebuchet MS"/>
              </a:rPr>
              <a:t> </a:t>
            </a:r>
            <a:r>
              <a:rPr sz="2100" spc="105" dirty="0">
                <a:solidFill>
                  <a:srgbClr val="333333"/>
                </a:solidFill>
                <a:latin typeface="Trebuchet MS"/>
                <a:cs typeface="Trebuchet MS"/>
              </a:rPr>
              <a:t>same</a:t>
            </a:r>
            <a:r>
              <a:rPr sz="2100" spc="-20" dirty="0">
                <a:solidFill>
                  <a:srgbClr val="333333"/>
                </a:solidFill>
                <a:latin typeface="Trebuchet MS"/>
                <a:cs typeface="Trebuchet MS"/>
              </a:rPr>
              <a:t> </a:t>
            </a:r>
            <a:r>
              <a:rPr sz="2100" dirty="0">
                <a:solidFill>
                  <a:srgbClr val="333333"/>
                </a:solidFill>
                <a:latin typeface="Trebuchet MS"/>
                <a:cs typeface="Trebuchet MS"/>
              </a:rPr>
              <a:t>IP</a:t>
            </a:r>
            <a:r>
              <a:rPr sz="2100" spc="-20" dirty="0">
                <a:solidFill>
                  <a:srgbClr val="333333"/>
                </a:solidFill>
                <a:latin typeface="Trebuchet MS"/>
                <a:cs typeface="Trebuchet MS"/>
              </a:rPr>
              <a:t> </a:t>
            </a:r>
            <a:r>
              <a:rPr sz="2100" dirty="0">
                <a:solidFill>
                  <a:srgbClr val="333333"/>
                </a:solidFill>
                <a:latin typeface="Trebuchet MS"/>
                <a:cs typeface="Trebuchet MS"/>
              </a:rPr>
              <a:t>address,</a:t>
            </a:r>
            <a:r>
              <a:rPr sz="2100" spc="-20" dirty="0">
                <a:solidFill>
                  <a:srgbClr val="333333"/>
                </a:solidFill>
                <a:latin typeface="Trebuchet MS"/>
                <a:cs typeface="Trebuchet MS"/>
              </a:rPr>
              <a:t> </a:t>
            </a:r>
            <a:r>
              <a:rPr sz="2100" dirty="0">
                <a:solidFill>
                  <a:srgbClr val="333333"/>
                </a:solidFill>
                <a:latin typeface="Trebuchet MS"/>
                <a:cs typeface="Trebuchet MS"/>
              </a:rPr>
              <a:t>port</a:t>
            </a:r>
            <a:r>
              <a:rPr sz="2100" spc="-20" dirty="0">
                <a:solidFill>
                  <a:srgbClr val="333333"/>
                </a:solidFill>
                <a:latin typeface="Trebuchet MS"/>
                <a:cs typeface="Trebuchet MS"/>
              </a:rPr>
              <a:t> </a:t>
            </a:r>
            <a:r>
              <a:rPr sz="2100" spc="60" dirty="0">
                <a:solidFill>
                  <a:srgbClr val="333333"/>
                </a:solidFill>
                <a:latin typeface="Trebuchet MS"/>
                <a:cs typeface="Trebuchet MS"/>
              </a:rPr>
              <a:t>space</a:t>
            </a:r>
            <a:r>
              <a:rPr sz="2100" spc="-20" dirty="0">
                <a:solidFill>
                  <a:srgbClr val="333333"/>
                </a:solidFill>
                <a:latin typeface="Trebuchet MS"/>
                <a:cs typeface="Trebuchet MS"/>
              </a:rPr>
              <a:t> </a:t>
            </a:r>
            <a:r>
              <a:rPr sz="2100" spc="100" dirty="0">
                <a:solidFill>
                  <a:srgbClr val="333333"/>
                </a:solidFill>
                <a:latin typeface="Trebuchet MS"/>
                <a:cs typeface="Trebuchet MS"/>
              </a:rPr>
              <a:t>and</a:t>
            </a:r>
            <a:r>
              <a:rPr sz="2100" spc="-20" dirty="0">
                <a:solidFill>
                  <a:srgbClr val="333333"/>
                </a:solidFill>
                <a:latin typeface="Trebuchet MS"/>
                <a:cs typeface="Trebuchet MS"/>
              </a:rPr>
              <a:t> </a:t>
            </a:r>
            <a:r>
              <a:rPr sz="2100" spc="50" dirty="0">
                <a:solidFill>
                  <a:srgbClr val="333333"/>
                </a:solidFill>
                <a:latin typeface="Trebuchet MS"/>
                <a:cs typeface="Trebuchet MS"/>
              </a:rPr>
              <a:t>can</a:t>
            </a:r>
            <a:r>
              <a:rPr sz="2100" spc="-20" dirty="0">
                <a:solidFill>
                  <a:srgbClr val="333333"/>
                </a:solidFill>
                <a:latin typeface="Trebuchet MS"/>
                <a:cs typeface="Trebuchet MS"/>
              </a:rPr>
              <a:t> </a:t>
            </a:r>
            <a:r>
              <a:rPr sz="2100" spc="50" dirty="0">
                <a:solidFill>
                  <a:srgbClr val="333333"/>
                </a:solidFill>
                <a:latin typeface="Trebuchet MS"/>
                <a:cs typeface="Trebuchet MS"/>
              </a:rPr>
              <a:t>'find'</a:t>
            </a:r>
            <a:r>
              <a:rPr sz="2100" spc="-20" dirty="0">
                <a:solidFill>
                  <a:srgbClr val="333333"/>
                </a:solidFill>
                <a:latin typeface="Trebuchet MS"/>
                <a:cs typeface="Trebuchet MS"/>
              </a:rPr>
              <a:t> </a:t>
            </a:r>
            <a:r>
              <a:rPr sz="2100" dirty="0">
                <a:solidFill>
                  <a:srgbClr val="333333"/>
                </a:solidFill>
                <a:latin typeface="Trebuchet MS"/>
                <a:cs typeface="Trebuchet MS"/>
              </a:rPr>
              <a:t>each</a:t>
            </a:r>
            <a:r>
              <a:rPr sz="2100" spc="-15" dirty="0">
                <a:solidFill>
                  <a:srgbClr val="333333"/>
                </a:solidFill>
                <a:latin typeface="Trebuchet MS"/>
                <a:cs typeface="Trebuchet MS"/>
              </a:rPr>
              <a:t> </a:t>
            </a:r>
            <a:r>
              <a:rPr sz="2100" spc="-10" dirty="0">
                <a:solidFill>
                  <a:srgbClr val="333333"/>
                </a:solidFill>
                <a:latin typeface="Trebuchet MS"/>
                <a:cs typeface="Trebuchet MS"/>
              </a:rPr>
              <a:t>other </a:t>
            </a:r>
            <a:r>
              <a:rPr sz="2100" spc="80" dirty="0">
                <a:solidFill>
                  <a:srgbClr val="333333"/>
                </a:solidFill>
                <a:latin typeface="Trebuchet MS"/>
                <a:cs typeface="Trebuchet MS"/>
              </a:rPr>
              <a:t>through</a:t>
            </a:r>
            <a:r>
              <a:rPr sz="2100" spc="-70" dirty="0">
                <a:solidFill>
                  <a:srgbClr val="333333"/>
                </a:solidFill>
                <a:latin typeface="Trebuchet MS"/>
                <a:cs typeface="Trebuchet MS"/>
              </a:rPr>
              <a:t> </a:t>
            </a:r>
            <a:r>
              <a:rPr sz="2100" spc="350" dirty="0">
                <a:solidFill>
                  <a:srgbClr val="ED2137"/>
                </a:solidFill>
                <a:latin typeface="Tahoma"/>
                <a:cs typeface="Tahoma"/>
              </a:rPr>
              <a:t>localhost</a:t>
            </a:r>
            <a:endParaRPr sz="2100">
              <a:latin typeface="Tahoma"/>
              <a:cs typeface="Tahoma"/>
            </a:endParaRPr>
          </a:p>
          <a:p>
            <a:pPr marL="12700" marR="4596765">
              <a:lnSpc>
                <a:spcPct val="149800"/>
              </a:lnSpc>
              <a:spcBef>
                <a:spcPts val="125"/>
              </a:spcBef>
            </a:pPr>
            <a:r>
              <a:rPr sz="2100" spc="60" dirty="0">
                <a:solidFill>
                  <a:srgbClr val="333333"/>
                </a:solidFill>
                <a:latin typeface="Trebuchet MS"/>
                <a:cs typeface="Trebuchet MS"/>
              </a:rPr>
              <a:t>Containers</a:t>
            </a:r>
            <a:r>
              <a:rPr sz="2100" spc="-70" dirty="0">
                <a:solidFill>
                  <a:srgbClr val="333333"/>
                </a:solidFill>
                <a:latin typeface="Trebuchet MS"/>
                <a:cs typeface="Trebuchet MS"/>
              </a:rPr>
              <a:t> </a:t>
            </a:r>
            <a:r>
              <a:rPr sz="2100" dirty="0">
                <a:solidFill>
                  <a:srgbClr val="333333"/>
                </a:solidFill>
                <a:latin typeface="Trebuchet MS"/>
                <a:cs typeface="Trebuchet MS"/>
              </a:rPr>
              <a:t>within</a:t>
            </a:r>
            <a:r>
              <a:rPr sz="2100" spc="-70" dirty="0">
                <a:solidFill>
                  <a:srgbClr val="333333"/>
                </a:solidFill>
                <a:latin typeface="Trebuchet MS"/>
                <a:cs typeface="Trebuchet MS"/>
              </a:rPr>
              <a:t> </a:t>
            </a:r>
            <a:r>
              <a:rPr sz="2100" spc="65" dirty="0">
                <a:solidFill>
                  <a:srgbClr val="333333"/>
                </a:solidFill>
                <a:latin typeface="Trebuchet MS"/>
                <a:cs typeface="Trebuchet MS"/>
              </a:rPr>
              <a:t>a</a:t>
            </a:r>
            <a:r>
              <a:rPr sz="2100" spc="-70" dirty="0">
                <a:solidFill>
                  <a:srgbClr val="333333"/>
                </a:solidFill>
                <a:latin typeface="Trebuchet MS"/>
                <a:cs typeface="Trebuchet MS"/>
              </a:rPr>
              <a:t> </a:t>
            </a:r>
            <a:r>
              <a:rPr sz="2100" spc="100" dirty="0">
                <a:solidFill>
                  <a:srgbClr val="ED2137"/>
                </a:solidFill>
                <a:latin typeface="Trebuchet MS"/>
                <a:cs typeface="Trebuchet MS"/>
              </a:rPr>
              <a:t>Pod</a:t>
            </a:r>
            <a:r>
              <a:rPr sz="2100" spc="-70" dirty="0">
                <a:solidFill>
                  <a:srgbClr val="ED2137"/>
                </a:solidFill>
                <a:latin typeface="Trebuchet MS"/>
                <a:cs typeface="Trebuchet MS"/>
              </a:rPr>
              <a:t> </a:t>
            </a:r>
            <a:r>
              <a:rPr sz="2100" spc="50" dirty="0">
                <a:solidFill>
                  <a:srgbClr val="333333"/>
                </a:solidFill>
                <a:latin typeface="Trebuchet MS"/>
                <a:cs typeface="Trebuchet MS"/>
              </a:rPr>
              <a:t>can</a:t>
            </a:r>
            <a:r>
              <a:rPr sz="2100" spc="-65" dirty="0">
                <a:solidFill>
                  <a:srgbClr val="333333"/>
                </a:solidFill>
                <a:latin typeface="Trebuchet MS"/>
                <a:cs typeface="Trebuchet MS"/>
              </a:rPr>
              <a:t> </a:t>
            </a:r>
            <a:r>
              <a:rPr sz="2100" spc="50" dirty="0">
                <a:solidFill>
                  <a:srgbClr val="333333"/>
                </a:solidFill>
                <a:latin typeface="Trebuchet MS"/>
                <a:cs typeface="Trebuchet MS"/>
              </a:rPr>
              <a:t>access</a:t>
            </a:r>
            <a:r>
              <a:rPr sz="2100" spc="-70" dirty="0">
                <a:solidFill>
                  <a:srgbClr val="333333"/>
                </a:solidFill>
                <a:latin typeface="Trebuchet MS"/>
                <a:cs typeface="Trebuchet MS"/>
              </a:rPr>
              <a:t> </a:t>
            </a:r>
            <a:r>
              <a:rPr sz="2100" dirty="0">
                <a:solidFill>
                  <a:srgbClr val="333333"/>
                </a:solidFill>
                <a:latin typeface="Trebuchet MS"/>
                <a:cs typeface="Trebuchet MS"/>
              </a:rPr>
              <a:t>the</a:t>
            </a:r>
            <a:r>
              <a:rPr sz="2100" spc="-70" dirty="0">
                <a:solidFill>
                  <a:srgbClr val="333333"/>
                </a:solidFill>
                <a:latin typeface="Trebuchet MS"/>
                <a:cs typeface="Trebuchet MS"/>
              </a:rPr>
              <a:t> </a:t>
            </a:r>
            <a:r>
              <a:rPr sz="2100" spc="105" dirty="0">
                <a:solidFill>
                  <a:srgbClr val="333333"/>
                </a:solidFill>
                <a:latin typeface="Trebuchet MS"/>
                <a:cs typeface="Trebuchet MS"/>
              </a:rPr>
              <a:t>same</a:t>
            </a:r>
            <a:r>
              <a:rPr sz="2100" spc="-70" dirty="0">
                <a:solidFill>
                  <a:srgbClr val="333333"/>
                </a:solidFill>
                <a:latin typeface="Trebuchet MS"/>
                <a:cs typeface="Trebuchet MS"/>
              </a:rPr>
              <a:t> </a:t>
            </a:r>
            <a:r>
              <a:rPr sz="2100" spc="65" dirty="0">
                <a:solidFill>
                  <a:srgbClr val="ED2137"/>
                </a:solidFill>
                <a:latin typeface="Trebuchet MS"/>
                <a:cs typeface="Trebuchet MS"/>
              </a:rPr>
              <a:t>Volumes </a:t>
            </a:r>
            <a:r>
              <a:rPr sz="2100" spc="100" dirty="0">
                <a:solidFill>
                  <a:srgbClr val="333333"/>
                </a:solidFill>
                <a:latin typeface="Trebuchet MS"/>
                <a:cs typeface="Trebuchet MS"/>
              </a:rPr>
              <a:t>Pod</a:t>
            </a:r>
            <a:r>
              <a:rPr sz="2100" spc="45" dirty="0">
                <a:solidFill>
                  <a:srgbClr val="333333"/>
                </a:solidFill>
                <a:latin typeface="Trebuchet MS"/>
                <a:cs typeface="Trebuchet MS"/>
              </a:rPr>
              <a:t> </a:t>
            </a:r>
            <a:r>
              <a:rPr sz="2100" dirty="0">
                <a:solidFill>
                  <a:srgbClr val="333333"/>
                </a:solidFill>
                <a:latin typeface="Trebuchet MS"/>
                <a:cs typeface="Trebuchet MS"/>
              </a:rPr>
              <a:t>containers</a:t>
            </a:r>
            <a:r>
              <a:rPr sz="2100" spc="45" dirty="0">
                <a:solidFill>
                  <a:srgbClr val="333333"/>
                </a:solidFill>
                <a:latin typeface="Trebuchet MS"/>
                <a:cs typeface="Trebuchet MS"/>
              </a:rPr>
              <a:t> </a:t>
            </a:r>
            <a:r>
              <a:rPr sz="2100" dirty="0">
                <a:solidFill>
                  <a:srgbClr val="333333"/>
                </a:solidFill>
                <a:latin typeface="Trebuchet MS"/>
                <a:cs typeface="Trebuchet MS"/>
              </a:rPr>
              <a:t>are</a:t>
            </a:r>
            <a:r>
              <a:rPr sz="2100" spc="45" dirty="0">
                <a:solidFill>
                  <a:srgbClr val="333333"/>
                </a:solidFill>
                <a:latin typeface="Trebuchet MS"/>
                <a:cs typeface="Trebuchet MS"/>
              </a:rPr>
              <a:t> </a:t>
            </a:r>
            <a:r>
              <a:rPr sz="2150" i="1" dirty="0">
                <a:solidFill>
                  <a:srgbClr val="ED2137"/>
                </a:solidFill>
                <a:latin typeface="Trebuchet MS"/>
                <a:cs typeface="Trebuchet MS"/>
              </a:rPr>
              <a:t>always</a:t>
            </a:r>
            <a:r>
              <a:rPr sz="2150" i="1" spc="30" dirty="0">
                <a:solidFill>
                  <a:srgbClr val="ED2137"/>
                </a:solidFill>
                <a:latin typeface="Trebuchet MS"/>
                <a:cs typeface="Trebuchet MS"/>
              </a:rPr>
              <a:t> </a:t>
            </a:r>
            <a:r>
              <a:rPr sz="2100" dirty="0">
                <a:solidFill>
                  <a:srgbClr val="333333"/>
                </a:solidFill>
                <a:latin typeface="Trebuchet MS"/>
                <a:cs typeface="Trebuchet MS"/>
              </a:rPr>
              <a:t>co-located</a:t>
            </a:r>
            <a:r>
              <a:rPr sz="2100" spc="40" dirty="0">
                <a:solidFill>
                  <a:srgbClr val="333333"/>
                </a:solidFill>
                <a:latin typeface="Trebuchet MS"/>
                <a:cs typeface="Trebuchet MS"/>
              </a:rPr>
              <a:t> </a:t>
            </a:r>
            <a:r>
              <a:rPr sz="2100" spc="100" dirty="0">
                <a:solidFill>
                  <a:srgbClr val="333333"/>
                </a:solidFill>
                <a:latin typeface="Trebuchet MS"/>
                <a:cs typeface="Trebuchet MS"/>
              </a:rPr>
              <a:t>and</a:t>
            </a:r>
            <a:r>
              <a:rPr sz="2100" spc="50" dirty="0">
                <a:solidFill>
                  <a:srgbClr val="333333"/>
                </a:solidFill>
                <a:latin typeface="Trebuchet MS"/>
                <a:cs typeface="Trebuchet MS"/>
              </a:rPr>
              <a:t> </a:t>
            </a:r>
            <a:r>
              <a:rPr sz="2100" spc="55" dirty="0">
                <a:solidFill>
                  <a:srgbClr val="333333"/>
                </a:solidFill>
                <a:latin typeface="Trebuchet MS"/>
                <a:cs typeface="Trebuchet MS"/>
              </a:rPr>
              <a:t>co-</a:t>
            </a:r>
            <a:r>
              <a:rPr sz="2100" spc="60" dirty="0">
                <a:solidFill>
                  <a:srgbClr val="333333"/>
                </a:solidFill>
                <a:latin typeface="Trebuchet MS"/>
                <a:cs typeface="Trebuchet MS"/>
              </a:rPr>
              <a:t>managed</a:t>
            </a:r>
            <a:endParaRPr sz="2100">
              <a:latin typeface="Trebuchet MS"/>
              <a:cs typeface="Trebuchet MS"/>
            </a:endParaRPr>
          </a:p>
        </p:txBody>
      </p:sp>
      <p:pic>
        <p:nvPicPr>
          <p:cNvPr id="5" name="object 5"/>
          <p:cNvPicPr/>
          <p:nvPr/>
        </p:nvPicPr>
        <p:blipFill>
          <a:blip r:embed="rId2" cstate="print"/>
          <a:stretch>
            <a:fillRect/>
          </a:stretch>
        </p:blipFill>
        <p:spPr>
          <a:xfrm>
            <a:off x="933449" y="2400299"/>
            <a:ext cx="95250" cy="95249"/>
          </a:xfrm>
          <a:prstGeom prst="rect">
            <a:avLst/>
          </a:prstGeom>
        </p:spPr>
      </p:pic>
      <p:pic>
        <p:nvPicPr>
          <p:cNvPr id="6" name="object 6"/>
          <p:cNvPicPr/>
          <p:nvPr/>
        </p:nvPicPr>
        <p:blipFill>
          <a:blip r:embed="rId2" cstate="print"/>
          <a:stretch>
            <a:fillRect/>
          </a:stretch>
        </p:blipFill>
        <p:spPr>
          <a:xfrm>
            <a:off x="933449" y="3162299"/>
            <a:ext cx="95250" cy="95249"/>
          </a:xfrm>
          <a:prstGeom prst="rect">
            <a:avLst/>
          </a:prstGeom>
        </p:spPr>
      </p:pic>
      <p:pic>
        <p:nvPicPr>
          <p:cNvPr id="7" name="object 7"/>
          <p:cNvPicPr/>
          <p:nvPr/>
        </p:nvPicPr>
        <p:blipFill>
          <a:blip r:embed="rId2" cstate="print"/>
          <a:stretch>
            <a:fillRect/>
          </a:stretch>
        </p:blipFill>
        <p:spPr>
          <a:xfrm>
            <a:off x="933449" y="3648074"/>
            <a:ext cx="95250" cy="952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35" dirty="0"/>
              <a:t>TABLE</a:t>
            </a:r>
            <a:r>
              <a:rPr spc="-110" dirty="0"/>
              <a:t> </a:t>
            </a:r>
            <a:r>
              <a:rPr dirty="0"/>
              <a:t>OF</a:t>
            </a:r>
            <a:r>
              <a:rPr spc="-210" dirty="0"/>
              <a:t> </a:t>
            </a:r>
            <a:r>
              <a:rPr spc="-50" dirty="0"/>
              <a:t>CONTENTS</a:t>
            </a:r>
            <a:r>
              <a:rPr spc="-155" dirty="0"/>
              <a:t> </a:t>
            </a:r>
            <a:r>
              <a:rPr spc="95" dirty="0"/>
              <a:t>(1/2)</a:t>
            </a:r>
          </a:p>
        </p:txBody>
      </p:sp>
      <p:pic>
        <p:nvPicPr>
          <p:cNvPr id="3" name="object 3"/>
          <p:cNvPicPr/>
          <p:nvPr/>
        </p:nvPicPr>
        <p:blipFill>
          <a:blip r:embed="rId2" cstate="print"/>
          <a:stretch>
            <a:fillRect/>
          </a:stretch>
        </p:blipFill>
        <p:spPr>
          <a:xfrm>
            <a:off x="933449" y="1866899"/>
            <a:ext cx="95250" cy="95249"/>
          </a:xfrm>
          <a:prstGeom prst="rect">
            <a:avLst/>
          </a:prstGeom>
        </p:spPr>
      </p:pic>
      <p:pic>
        <p:nvPicPr>
          <p:cNvPr id="4" name="object 4"/>
          <p:cNvPicPr/>
          <p:nvPr/>
        </p:nvPicPr>
        <p:blipFill>
          <a:blip r:embed="rId2" cstate="print"/>
          <a:stretch>
            <a:fillRect/>
          </a:stretch>
        </p:blipFill>
        <p:spPr>
          <a:xfrm>
            <a:off x="933449" y="2343149"/>
            <a:ext cx="95250" cy="95249"/>
          </a:xfrm>
          <a:prstGeom prst="rect">
            <a:avLst/>
          </a:prstGeom>
        </p:spPr>
      </p:pic>
      <p:pic>
        <p:nvPicPr>
          <p:cNvPr id="5" name="object 5"/>
          <p:cNvPicPr/>
          <p:nvPr/>
        </p:nvPicPr>
        <p:blipFill>
          <a:blip r:embed="rId2" cstate="print"/>
          <a:stretch>
            <a:fillRect/>
          </a:stretch>
        </p:blipFill>
        <p:spPr>
          <a:xfrm>
            <a:off x="933449" y="2828924"/>
            <a:ext cx="95250" cy="95249"/>
          </a:xfrm>
          <a:prstGeom prst="rect">
            <a:avLst/>
          </a:prstGeom>
        </p:spPr>
      </p:pic>
      <p:pic>
        <p:nvPicPr>
          <p:cNvPr id="6" name="object 6"/>
          <p:cNvPicPr/>
          <p:nvPr/>
        </p:nvPicPr>
        <p:blipFill>
          <a:blip r:embed="rId2" cstate="print"/>
          <a:stretch>
            <a:fillRect/>
          </a:stretch>
        </p:blipFill>
        <p:spPr>
          <a:xfrm>
            <a:off x="933449" y="3305174"/>
            <a:ext cx="95250" cy="95249"/>
          </a:xfrm>
          <a:prstGeom prst="rect">
            <a:avLst/>
          </a:prstGeom>
        </p:spPr>
      </p:pic>
      <p:pic>
        <p:nvPicPr>
          <p:cNvPr id="7" name="object 7"/>
          <p:cNvPicPr/>
          <p:nvPr/>
        </p:nvPicPr>
        <p:blipFill>
          <a:blip r:embed="rId2" cstate="print"/>
          <a:stretch>
            <a:fillRect/>
          </a:stretch>
        </p:blipFill>
        <p:spPr>
          <a:xfrm>
            <a:off x="933449" y="3781424"/>
            <a:ext cx="95250" cy="95249"/>
          </a:xfrm>
          <a:prstGeom prst="rect">
            <a:avLst/>
          </a:prstGeom>
        </p:spPr>
      </p:pic>
      <p:pic>
        <p:nvPicPr>
          <p:cNvPr id="8" name="object 8"/>
          <p:cNvPicPr/>
          <p:nvPr/>
        </p:nvPicPr>
        <p:blipFill>
          <a:blip r:embed="rId2" cstate="print"/>
          <a:stretch>
            <a:fillRect/>
          </a:stretch>
        </p:blipFill>
        <p:spPr>
          <a:xfrm>
            <a:off x="933449" y="4267199"/>
            <a:ext cx="95250" cy="95249"/>
          </a:xfrm>
          <a:prstGeom prst="rect">
            <a:avLst/>
          </a:prstGeom>
        </p:spPr>
      </p:pic>
      <p:sp>
        <p:nvSpPr>
          <p:cNvPr id="10" name="object 10"/>
          <p:cNvSpPr txBox="1"/>
          <p:nvPr/>
        </p:nvSpPr>
        <p:spPr>
          <a:xfrm>
            <a:off x="1177924" y="1574164"/>
            <a:ext cx="3909695" cy="3462743"/>
          </a:xfrm>
          <a:prstGeom prst="rect">
            <a:avLst/>
          </a:prstGeom>
        </p:spPr>
        <p:txBody>
          <a:bodyPr vert="horz" wrap="square" lIns="0" tIns="168910" rIns="0" bIns="0" rtlCol="0">
            <a:spAutoFit/>
          </a:bodyPr>
          <a:lstStyle/>
          <a:p>
            <a:pPr marL="12700">
              <a:lnSpc>
                <a:spcPct val="100000"/>
              </a:lnSpc>
              <a:spcBef>
                <a:spcPts val="1330"/>
              </a:spcBef>
            </a:pPr>
            <a:r>
              <a:rPr sz="2100" spc="-10" dirty="0">
                <a:solidFill>
                  <a:srgbClr val="333333"/>
                </a:solidFill>
                <a:latin typeface="Trebuchet MS"/>
                <a:cs typeface="Trebuchet MS"/>
              </a:rPr>
              <a:t>Context</a:t>
            </a:r>
            <a:endParaRPr sz="2100" dirty="0">
              <a:latin typeface="Trebuchet MS"/>
              <a:cs typeface="Trebuchet MS"/>
            </a:endParaRPr>
          </a:p>
          <a:p>
            <a:pPr marL="12700" marR="191770">
              <a:lnSpc>
                <a:spcPts val="3829"/>
              </a:lnSpc>
              <a:spcBef>
                <a:spcPts val="265"/>
              </a:spcBef>
            </a:pPr>
            <a:r>
              <a:rPr sz="2100" dirty="0">
                <a:solidFill>
                  <a:srgbClr val="333333"/>
                </a:solidFill>
                <a:latin typeface="Trebuchet MS"/>
                <a:cs typeface="Trebuchet MS"/>
              </a:rPr>
              <a:t>Architecture</a:t>
            </a:r>
            <a:r>
              <a:rPr sz="2100" spc="-30" dirty="0">
                <a:solidFill>
                  <a:srgbClr val="333333"/>
                </a:solidFill>
                <a:latin typeface="Trebuchet MS"/>
                <a:cs typeface="Trebuchet MS"/>
              </a:rPr>
              <a:t> </a:t>
            </a:r>
            <a:r>
              <a:rPr sz="2100" spc="100" dirty="0">
                <a:solidFill>
                  <a:srgbClr val="333333"/>
                </a:solidFill>
                <a:latin typeface="Trebuchet MS"/>
                <a:cs typeface="Trebuchet MS"/>
              </a:rPr>
              <a:t>and</a:t>
            </a:r>
            <a:r>
              <a:rPr sz="2100" spc="-25" dirty="0">
                <a:solidFill>
                  <a:srgbClr val="333333"/>
                </a:solidFill>
                <a:latin typeface="Trebuchet MS"/>
                <a:cs typeface="Trebuchet MS"/>
              </a:rPr>
              <a:t> </a:t>
            </a:r>
            <a:r>
              <a:rPr sz="2100" spc="80" dirty="0">
                <a:solidFill>
                  <a:srgbClr val="333333"/>
                </a:solidFill>
                <a:latin typeface="Trebuchet MS"/>
                <a:cs typeface="Trebuchet MS"/>
              </a:rPr>
              <a:t>components </a:t>
            </a:r>
            <a:r>
              <a:rPr sz="2100" dirty="0">
                <a:solidFill>
                  <a:srgbClr val="333333"/>
                </a:solidFill>
                <a:latin typeface="Trebuchet MS"/>
                <a:cs typeface="Trebuchet MS"/>
              </a:rPr>
              <a:t>First</a:t>
            </a:r>
            <a:r>
              <a:rPr sz="2100" spc="-90" dirty="0">
                <a:solidFill>
                  <a:srgbClr val="333333"/>
                </a:solidFill>
                <a:latin typeface="Trebuchet MS"/>
                <a:cs typeface="Trebuchet MS"/>
              </a:rPr>
              <a:t> </a:t>
            </a:r>
            <a:r>
              <a:rPr sz="2100" spc="55" dirty="0">
                <a:solidFill>
                  <a:srgbClr val="333333"/>
                </a:solidFill>
                <a:latin typeface="Trebuchet MS"/>
                <a:cs typeface="Trebuchet MS"/>
              </a:rPr>
              <a:t>steps</a:t>
            </a:r>
            <a:endParaRPr sz="2100" dirty="0">
              <a:latin typeface="Trebuchet MS"/>
              <a:cs typeface="Trebuchet MS"/>
            </a:endParaRPr>
          </a:p>
          <a:p>
            <a:pPr marL="12700">
              <a:lnSpc>
                <a:spcPct val="100000"/>
              </a:lnSpc>
              <a:spcBef>
                <a:spcPts val="880"/>
              </a:spcBef>
            </a:pPr>
            <a:r>
              <a:rPr sz="2100" spc="95" dirty="0">
                <a:solidFill>
                  <a:srgbClr val="333333"/>
                </a:solidFill>
                <a:latin typeface="Trebuchet MS"/>
                <a:cs typeface="Trebuchet MS"/>
              </a:rPr>
              <a:t>Pods</a:t>
            </a:r>
            <a:endParaRPr sz="2100" dirty="0">
              <a:latin typeface="Trebuchet MS"/>
              <a:cs typeface="Trebuchet MS"/>
            </a:endParaRPr>
          </a:p>
          <a:p>
            <a:pPr marL="12700" marR="923290">
              <a:lnSpc>
                <a:spcPts val="3820"/>
              </a:lnSpc>
              <a:spcBef>
                <a:spcPts val="275"/>
              </a:spcBef>
            </a:pPr>
            <a:r>
              <a:rPr sz="2100" spc="-10" dirty="0">
                <a:solidFill>
                  <a:srgbClr val="333333"/>
                </a:solidFill>
                <a:latin typeface="Trebuchet MS"/>
                <a:cs typeface="Trebuchet MS"/>
              </a:rPr>
              <a:t>Controllers</a:t>
            </a:r>
            <a:endParaRPr lang="fr-FR" sz="2100" spc="-10" dirty="0">
              <a:solidFill>
                <a:srgbClr val="333333"/>
              </a:solidFill>
              <a:latin typeface="Trebuchet MS"/>
              <a:cs typeface="Trebuchet MS"/>
            </a:endParaRPr>
          </a:p>
          <a:p>
            <a:pPr marL="12700" marR="923290">
              <a:lnSpc>
                <a:spcPts val="3820"/>
              </a:lnSpc>
              <a:spcBef>
                <a:spcPts val="275"/>
              </a:spcBef>
            </a:pPr>
            <a:r>
              <a:rPr lang="fr-FR" sz="2100" spc="65" dirty="0" err="1">
                <a:solidFill>
                  <a:srgbClr val="333333"/>
                </a:solidFill>
                <a:latin typeface="Trebuchet MS"/>
                <a:cs typeface="Trebuchet MS"/>
              </a:rPr>
              <a:t>Deployment</a:t>
            </a:r>
            <a:r>
              <a:rPr lang="fr-FR" sz="2100" spc="-65" dirty="0">
                <a:solidFill>
                  <a:srgbClr val="333333"/>
                </a:solidFill>
                <a:latin typeface="Trebuchet MS"/>
                <a:cs typeface="Trebuchet MS"/>
              </a:rPr>
              <a:t> </a:t>
            </a:r>
            <a:r>
              <a:rPr lang="fr-FR" sz="2100" spc="-10" dirty="0" err="1">
                <a:solidFill>
                  <a:srgbClr val="333333"/>
                </a:solidFill>
                <a:latin typeface="Trebuchet MS"/>
                <a:cs typeface="Trebuchet MS"/>
              </a:rPr>
              <a:t>strategies</a:t>
            </a:r>
            <a:endParaRPr lang="fr-FR" sz="2100" dirty="0">
              <a:latin typeface="Trebuchet MS"/>
              <a:cs typeface="Trebuchet MS"/>
            </a:endParaRPr>
          </a:p>
          <a:p>
            <a:pPr marL="12700" marR="923290">
              <a:lnSpc>
                <a:spcPts val="3820"/>
              </a:lnSpc>
              <a:spcBef>
                <a:spcPts val="275"/>
              </a:spcBef>
            </a:pPr>
            <a:endParaRPr sz="2100" dirty="0">
              <a:latin typeface="Trebuchet MS"/>
              <a:cs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6924" y="571563"/>
            <a:ext cx="10172065" cy="1006475"/>
          </a:xfrm>
          <a:prstGeom prst="rect">
            <a:avLst/>
          </a:prstGeom>
        </p:spPr>
        <p:txBody>
          <a:bodyPr vert="horz" wrap="square" lIns="0" tIns="98425" rIns="0" bIns="0" rtlCol="0">
            <a:spAutoFit/>
          </a:bodyPr>
          <a:lstStyle/>
          <a:p>
            <a:pPr marL="12700" marR="5080">
              <a:lnSpc>
                <a:spcPts val="3529"/>
              </a:lnSpc>
              <a:spcBef>
                <a:spcPts val="775"/>
              </a:spcBef>
            </a:pPr>
            <a:r>
              <a:rPr spc="229" dirty="0"/>
              <a:t>HOW</a:t>
            </a:r>
            <a:r>
              <a:rPr spc="-145" dirty="0"/>
              <a:t> </a:t>
            </a:r>
            <a:r>
              <a:rPr dirty="0"/>
              <a:t>TO</a:t>
            </a:r>
            <a:r>
              <a:rPr spc="-145" dirty="0"/>
              <a:t> </a:t>
            </a:r>
            <a:r>
              <a:rPr spc="-45" dirty="0"/>
              <a:t>CHOOSE</a:t>
            </a:r>
            <a:r>
              <a:rPr spc="-145" dirty="0"/>
              <a:t> </a:t>
            </a:r>
            <a:r>
              <a:rPr dirty="0"/>
              <a:t>BETWEEN</a:t>
            </a:r>
            <a:r>
              <a:rPr spc="-140" dirty="0"/>
              <a:t> </a:t>
            </a:r>
            <a:r>
              <a:rPr spc="35" dirty="0"/>
              <a:t>MU</a:t>
            </a:r>
            <a:r>
              <a:rPr spc="-459" dirty="0"/>
              <a:t>L</a:t>
            </a:r>
            <a:r>
              <a:rPr spc="35" dirty="0"/>
              <a:t>T</a:t>
            </a:r>
            <a:r>
              <a:rPr spc="40" dirty="0"/>
              <a:t>I</a:t>
            </a:r>
            <a:r>
              <a:rPr spc="-145" dirty="0"/>
              <a:t> </a:t>
            </a:r>
            <a:r>
              <a:rPr dirty="0"/>
              <a:t>OR</a:t>
            </a:r>
            <a:r>
              <a:rPr spc="-145" dirty="0"/>
              <a:t> </a:t>
            </a:r>
            <a:r>
              <a:rPr spc="-60" dirty="0"/>
              <a:t>SINGLE </a:t>
            </a:r>
            <a:r>
              <a:rPr spc="-65" dirty="0"/>
              <a:t>CONTAINER</a:t>
            </a:r>
            <a:r>
              <a:rPr spc="-110" dirty="0"/>
              <a:t> </a:t>
            </a:r>
            <a:r>
              <a:rPr spc="-20" dirty="0"/>
              <a:t>POD?</a:t>
            </a:r>
          </a:p>
        </p:txBody>
      </p:sp>
      <p:pic>
        <p:nvPicPr>
          <p:cNvPr id="3" name="object 3"/>
          <p:cNvPicPr/>
          <p:nvPr/>
        </p:nvPicPr>
        <p:blipFill>
          <a:blip r:embed="rId2" cstate="print"/>
          <a:stretch>
            <a:fillRect/>
          </a:stretch>
        </p:blipFill>
        <p:spPr>
          <a:xfrm>
            <a:off x="933449" y="2628899"/>
            <a:ext cx="95250" cy="95249"/>
          </a:xfrm>
          <a:prstGeom prst="rect">
            <a:avLst/>
          </a:prstGeom>
        </p:spPr>
      </p:pic>
      <p:pic>
        <p:nvPicPr>
          <p:cNvPr id="4" name="object 4"/>
          <p:cNvPicPr/>
          <p:nvPr/>
        </p:nvPicPr>
        <p:blipFill>
          <a:blip r:embed="rId2" cstate="print"/>
          <a:stretch>
            <a:fillRect/>
          </a:stretch>
        </p:blipFill>
        <p:spPr>
          <a:xfrm>
            <a:off x="933449" y="3105149"/>
            <a:ext cx="95250" cy="95249"/>
          </a:xfrm>
          <a:prstGeom prst="rect">
            <a:avLst/>
          </a:prstGeom>
        </p:spPr>
      </p:pic>
      <p:pic>
        <p:nvPicPr>
          <p:cNvPr id="5" name="object 5"/>
          <p:cNvPicPr/>
          <p:nvPr/>
        </p:nvPicPr>
        <p:blipFill>
          <a:blip r:embed="rId2" cstate="print"/>
          <a:stretch>
            <a:fillRect/>
          </a:stretch>
        </p:blipFill>
        <p:spPr>
          <a:xfrm>
            <a:off x="933449" y="3590924"/>
            <a:ext cx="95250" cy="95249"/>
          </a:xfrm>
          <a:prstGeom prst="rect">
            <a:avLst/>
          </a:prstGeom>
        </p:spPr>
      </p:pic>
      <p:sp>
        <p:nvSpPr>
          <p:cNvPr id="6" name="object 6"/>
          <p:cNvSpPr txBox="1"/>
          <p:nvPr/>
        </p:nvSpPr>
        <p:spPr>
          <a:xfrm>
            <a:off x="796924" y="1958975"/>
            <a:ext cx="11652250" cy="2640965"/>
          </a:xfrm>
          <a:prstGeom prst="rect">
            <a:avLst/>
          </a:prstGeom>
        </p:spPr>
        <p:txBody>
          <a:bodyPr vert="horz" wrap="square" lIns="0" tIns="12700" rIns="0" bIns="0" rtlCol="0">
            <a:spAutoFit/>
          </a:bodyPr>
          <a:lstStyle/>
          <a:p>
            <a:pPr marL="12700">
              <a:lnSpc>
                <a:spcPct val="100000"/>
              </a:lnSpc>
              <a:spcBef>
                <a:spcPts val="100"/>
              </a:spcBef>
            </a:pPr>
            <a:r>
              <a:rPr sz="2100" spc="80" dirty="0">
                <a:solidFill>
                  <a:srgbClr val="333333"/>
                </a:solidFill>
                <a:latin typeface="Trebuchet MS"/>
                <a:cs typeface="Trebuchet MS"/>
              </a:rPr>
              <a:t>Ask</a:t>
            </a:r>
            <a:r>
              <a:rPr sz="2100" spc="35" dirty="0">
                <a:solidFill>
                  <a:srgbClr val="333333"/>
                </a:solidFill>
                <a:latin typeface="Trebuchet MS"/>
                <a:cs typeface="Trebuchet MS"/>
              </a:rPr>
              <a:t> </a:t>
            </a:r>
            <a:r>
              <a:rPr sz="2100" dirty="0">
                <a:solidFill>
                  <a:srgbClr val="333333"/>
                </a:solidFill>
                <a:latin typeface="Trebuchet MS"/>
                <a:cs typeface="Trebuchet MS"/>
              </a:rPr>
              <a:t>yourself</a:t>
            </a:r>
            <a:r>
              <a:rPr sz="2100" spc="35" dirty="0">
                <a:solidFill>
                  <a:srgbClr val="333333"/>
                </a:solidFill>
                <a:latin typeface="Trebuchet MS"/>
                <a:cs typeface="Trebuchet MS"/>
              </a:rPr>
              <a:t> </a:t>
            </a:r>
            <a:r>
              <a:rPr sz="2100" dirty="0">
                <a:solidFill>
                  <a:srgbClr val="333333"/>
                </a:solidFill>
                <a:latin typeface="Trebuchet MS"/>
                <a:cs typeface="Trebuchet MS"/>
              </a:rPr>
              <a:t>the</a:t>
            </a:r>
            <a:r>
              <a:rPr sz="2100" spc="35" dirty="0">
                <a:solidFill>
                  <a:srgbClr val="333333"/>
                </a:solidFill>
                <a:latin typeface="Trebuchet MS"/>
                <a:cs typeface="Trebuchet MS"/>
              </a:rPr>
              <a:t> </a:t>
            </a:r>
            <a:r>
              <a:rPr sz="2100" spc="-10" dirty="0">
                <a:solidFill>
                  <a:srgbClr val="333333"/>
                </a:solidFill>
                <a:latin typeface="Trebuchet MS"/>
                <a:cs typeface="Trebuchet MS"/>
              </a:rPr>
              <a:t>questions:</a:t>
            </a:r>
            <a:endParaRPr sz="2100">
              <a:latin typeface="Trebuchet MS"/>
              <a:cs typeface="Trebuchet MS"/>
            </a:endParaRPr>
          </a:p>
          <a:p>
            <a:pPr marL="393065" marR="5080">
              <a:lnSpc>
                <a:spcPct val="148800"/>
              </a:lnSpc>
              <a:spcBef>
                <a:spcPts val="450"/>
              </a:spcBef>
            </a:pPr>
            <a:r>
              <a:rPr sz="2100" spc="180" dirty="0">
                <a:solidFill>
                  <a:srgbClr val="333333"/>
                </a:solidFill>
                <a:latin typeface="Trebuchet MS"/>
                <a:cs typeface="Trebuchet MS"/>
              </a:rPr>
              <a:t>Do</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containers</a:t>
            </a:r>
            <a:r>
              <a:rPr sz="2100" spc="-25" dirty="0">
                <a:solidFill>
                  <a:srgbClr val="333333"/>
                </a:solidFill>
                <a:latin typeface="Trebuchet MS"/>
                <a:cs typeface="Trebuchet MS"/>
              </a:rPr>
              <a:t> </a:t>
            </a:r>
            <a:r>
              <a:rPr sz="2100" spc="55" dirty="0">
                <a:solidFill>
                  <a:srgbClr val="333333"/>
                </a:solidFill>
                <a:latin typeface="Trebuchet MS"/>
                <a:cs typeface="Trebuchet MS"/>
              </a:rPr>
              <a:t>have</a:t>
            </a:r>
            <a:r>
              <a:rPr sz="2100" spc="-25" dirty="0">
                <a:solidFill>
                  <a:srgbClr val="333333"/>
                </a:solidFill>
                <a:latin typeface="Trebuchet MS"/>
                <a:cs typeface="Trebuchet MS"/>
              </a:rPr>
              <a:t> </a:t>
            </a:r>
            <a:r>
              <a:rPr sz="2100" dirty="0">
                <a:solidFill>
                  <a:srgbClr val="333333"/>
                </a:solidFill>
                <a:latin typeface="Trebuchet MS"/>
                <a:cs typeface="Trebuchet MS"/>
              </a:rPr>
              <a:t>to</a:t>
            </a:r>
            <a:r>
              <a:rPr sz="2100" spc="-20" dirty="0">
                <a:solidFill>
                  <a:srgbClr val="333333"/>
                </a:solidFill>
                <a:latin typeface="Trebuchet MS"/>
                <a:cs typeface="Trebuchet MS"/>
              </a:rPr>
              <a:t> </a:t>
            </a:r>
            <a:r>
              <a:rPr sz="2100" spc="100" dirty="0">
                <a:solidFill>
                  <a:srgbClr val="333333"/>
                </a:solidFill>
                <a:latin typeface="Trebuchet MS"/>
                <a:cs typeface="Trebuchet MS"/>
              </a:rPr>
              <a:t>run</a:t>
            </a:r>
            <a:r>
              <a:rPr sz="2100" spc="-25" dirty="0">
                <a:solidFill>
                  <a:srgbClr val="333333"/>
                </a:solidFill>
                <a:latin typeface="Trebuchet MS"/>
                <a:cs typeface="Trebuchet MS"/>
              </a:rPr>
              <a:t> </a:t>
            </a:r>
            <a:r>
              <a:rPr sz="2100" dirty="0">
                <a:solidFill>
                  <a:srgbClr val="333333"/>
                </a:solidFill>
                <a:latin typeface="Trebuchet MS"/>
                <a:cs typeface="Trebuchet MS"/>
              </a:rPr>
              <a:t>in</a:t>
            </a:r>
            <a:r>
              <a:rPr sz="2100" spc="-25"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spc="105" dirty="0">
                <a:solidFill>
                  <a:srgbClr val="333333"/>
                </a:solidFill>
                <a:latin typeface="Trebuchet MS"/>
                <a:cs typeface="Trebuchet MS"/>
              </a:rPr>
              <a:t>same</a:t>
            </a:r>
            <a:r>
              <a:rPr sz="2100" spc="-20" dirty="0">
                <a:solidFill>
                  <a:srgbClr val="333333"/>
                </a:solidFill>
                <a:latin typeface="Trebuchet MS"/>
                <a:cs typeface="Trebuchet MS"/>
              </a:rPr>
              <a:t> </a:t>
            </a:r>
            <a:r>
              <a:rPr sz="2100" dirty="0">
                <a:solidFill>
                  <a:srgbClr val="333333"/>
                </a:solidFill>
                <a:latin typeface="Trebuchet MS"/>
                <a:cs typeface="Trebuchet MS"/>
              </a:rPr>
              <a:t>place</a:t>
            </a:r>
            <a:r>
              <a:rPr sz="2100" spc="-25" dirty="0">
                <a:solidFill>
                  <a:srgbClr val="333333"/>
                </a:solidFill>
                <a:latin typeface="Trebuchet MS"/>
                <a:cs typeface="Trebuchet MS"/>
              </a:rPr>
              <a:t> </a:t>
            </a:r>
            <a:r>
              <a:rPr sz="2100" spc="85" dirty="0">
                <a:solidFill>
                  <a:srgbClr val="333333"/>
                </a:solidFill>
                <a:latin typeface="Trebuchet MS"/>
                <a:cs typeface="Trebuchet MS"/>
              </a:rPr>
              <a:t>or</a:t>
            </a:r>
            <a:r>
              <a:rPr sz="2100" spc="-25" dirty="0">
                <a:solidFill>
                  <a:srgbClr val="333333"/>
                </a:solidFill>
                <a:latin typeface="Trebuchet MS"/>
                <a:cs typeface="Trebuchet MS"/>
              </a:rPr>
              <a:t> </a:t>
            </a:r>
            <a:r>
              <a:rPr sz="2100" spc="50" dirty="0">
                <a:solidFill>
                  <a:srgbClr val="333333"/>
                </a:solidFill>
                <a:latin typeface="Trebuchet MS"/>
                <a:cs typeface="Trebuchet MS"/>
              </a:rPr>
              <a:t>can</a:t>
            </a:r>
            <a:r>
              <a:rPr sz="2100" spc="-25" dirty="0">
                <a:solidFill>
                  <a:srgbClr val="333333"/>
                </a:solidFill>
                <a:latin typeface="Trebuchet MS"/>
                <a:cs typeface="Trebuchet MS"/>
              </a:rPr>
              <a:t> </a:t>
            </a:r>
            <a:r>
              <a:rPr sz="2100" dirty="0">
                <a:solidFill>
                  <a:srgbClr val="333333"/>
                </a:solidFill>
                <a:latin typeface="Trebuchet MS"/>
                <a:cs typeface="Trebuchet MS"/>
              </a:rPr>
              <a:t>they</a:t>
            </a:r>
            <a:r>
              <a:rPr sz="2100" spc="-20" dirty="0">
                <a:solidFill>
                  <a:srgbClr val="333333"/>
                </a:solidFill>
                <a:latin typeface="Trebuchet MS"/>
                <a:cs typeface="Trebuchet MS"/>
              </a:rPr>
              <a:t> </a:t>
            </a:r>
            <a:r>
              <a:rPr sz="2100" spc="55" dirty="0">
                <a:solidFill>
                  <a:srgbClr val="333333"/>
                </a:solidFill>
                <a:latin typeface="Trebuchet MS"/>
                <a:cs typeface="Trebuchet MS"/>
              </a:rPr>
              <a:t>be</a:t>
            </a:r>
            <a:r>
              <a:rPr sz="2100" spc="-25" dirty="0">
                <a:solidFill>
                  <a:srgbClr val="333333"/>
                </a:solidFill>
                <a:latin typeface="Trebuchet MS"/>
                <a:cs typeface="Trebuchet MS"/>
              </a:rPr>
              <a:t> </a:t>
            </a:r>
            <a:r>
              <a:rPr sz="2100" spc="80" dirty="0">
                <a:solidFill>
                  <a:srgbClr val="333333"/>
                </a:solidFill>
                <a:latin typeface="Trebuchet MS"/>
                <a:cs typeface="Trebuchet MS"/>
              </a:rPr>
              <a:t>spread</a:t>
            </a:r>
            <a:r>
              <a:rPr sz="2100" spc="-25" dirty="0">
                <a:solidFill>
                  <a:srgbClr val="333333"/>
                </a:solidFill>
                <a:latin typeface="Trebuchet MS"/>
                <a:cs typeface="Trebuchet MS"/>
              </a:rPr>
              <a:t> </a:t>
            </a:r>
            <a:r>
              <a:rPr sz="2100" spc="50" dirty="0">
                <a:solidFill>
                  <a:srgbClr val="333333"/>
                </a:solidFill>
                <a:latin typeface="Trebuchet MS"/>
                <a:cs typeface="Trebuchet MS"/>
              </a:rPr>
              <a:t>over</a:t>
            </a:r>
            <a:r>
              <a:rPr sz="2100" spc="-25" dirty="0">
                <a:solidFill>
                  <a:srgbClr val="333333"/>
                </a:solidFill>
                <a:latin typeface="Trebuchet MS"/>
                <a:cs typeface="Trebuchet MS"/>
              </a:rPr>
              <a:t> </a:t>
            </a:r>
            <a:r>
              <a:rPr sz="2100" dirty="0">
                <a:solidFill>
                  <a:srgbClr val="333333"/>
                </a:solidFill>
                <a:latin typeface="Trebuchet MS"/>
                <a:cs typeface="Trebuchet MS"/>
              </a:rPr>
              <a:t>several</a:t>
            </a:r>
            <a:r>
              <a:rPr sz="2100" spc="-20" dirty="0">
                <a:solidFill>
                  <a:srgbClr val="333333"/>
                </a:solidFill>
                <a:latin typeface="Trebuchet MS"/>
                <a:cs typeface="Trebuchet MS"/>
              </a:rPr>
              <a:t> </a:t>
            </a:r>
            <a:r>
              <a:rPr sz="2100" spc="85" dirty="0">
                <a:solidFill>
                  <a:srgbClr val="333333"/>
                </a:solidFill>
                <a:latin typeface="Trebuchet MS"/>
                <a:cs typeface="Trebuchet MS"/>
              </a:rPr>
              <a:t>nodes? </a:t>
            </a:r>
            <a:r>
              <a:rPr sz="2100" spc="180" dirty="0">
                <a:solidFill>
                  <a:srgbClr val="333333"/>
                </a:solidFill>
                <a:latin typeface="Trebuchet MS"/>
                <a:cs typeface="Trebuchet MS"/>
              </a:rPr>
              <a:t>Do</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25" dirty="0">
                <a:solidFill>
                  <a:srgbClr val="333333"/>
                </a:solidFill>
                <a:latin typeface="Trebuchet MS"/>
                <a:cs typeface="Trebuchet MS"/>
              </a:rPr>
              <a:t> </a:t>
            </a:r>
            <a:r>
              <a:rPr sz="2100" dirty="0">
                <a:solidFill>
                  <a:srgbClr val="333333"/>
                </a:solidFill>
                <a:latin typeface="Trebuchet MS"/>
                <a:cs typeface="Trebuchet MS"/>
              </a:rPr>
              <a:t>containers</a:t>
            </a:r>
            <a:r>
              <a:rPr sz="2100" spc="25" dirty="0">
                <a:solidFill>
                  <a:srgbClr val="333333"/>
                </a:solidFill>
                <a:latin typeface="Trebuchet MS"/>
                <a:cs typeface="Trebuchet MS"/>
              </a:rPr>
              <a:t> </a:t>
            </a:r>
            <a:r>
              <a:rPr sz="2100" spc="50" dirty="0">
                <a:solidFill>
                  <a:srgbClr val="333333"/>
                </a:solidFill>
                <a:latin typeface="Trebuchet MS"/>
                <a:cs typeface="Trebuchet MS"/>
              </a:rPr>
              <a:t>represent</a:t>
            </a:r>
            <a:r>
              <a:rPr sz="2100" spc="25" dirty="0">
                <a:solidFill>
                  <a:srgbClr val="333333"/>
                </a:solidFill>
                <a:latin typeface="Trebuchet MS"/>
                <a:cs typeface="Trebuchet MS"/>
              </a:rPr>
              <a:t> </a:t>
            </a:r>
            <a:r>
              <a:rPr sz="2100" spc="65" dirty="0">
                <a:solidFill>
                  <a:srgbClr val="333333"/>
                </a:solidFill>
                <a:latin typeface="Trebuchet MS"/>
                <a:cs typeface="Trebuchet MS"/>
              </a:rPr>
              <a:t>a</a:t>
            </a:r>
            <a:r>
              <a:rPr sz="2100" spc="25" dirty="0">
                <a:solidFill>
                  <a:srgbClr val="333333"/>
                </a:solidFill>
                <a:latin typeface="Trebuchet MS"/>
                <a:cs typeface="Trebuchet MS"/>
              </a:rPr>
              <a:t> </a:t>
            </a:r>
            <a:r>
              <a:rPr sz="2100" dirty="0">
                <a:solidFill>
                  <a:srgbClr val="333333"/>
                </a:solidFill>
                <a:latin typeface="Trebuchet MS"/>
                <a:cs typeface="Trebuchet MS"/>
              </a:rPr>
              <a:t>single</a:t>
            </a:r>
            <a:r>
              <a:rPr sz="2100" spc="20" dirty="0">
                <a:solidFill>
                  <a:srgbClr val="333333"/>
                </a:solidFill>
                <a:latin typeface="Trebuchet MS"/>
                <a:cs typeface="Trebuchet MS"/>
              </a:rPr>
              <a:t> </a:t>
            </a:r>
            <a:r>
              <a:rPr sz="2100" dirty="0">
                <a:solidFill>
                  <a:srgbClr val="333333"/>
                </a:solidFill>
                <a:latin typeface="Trebuchet MS"/>
                <a:cs typeface="Trebuchet MS"/>
              </a:rPr>
              <a:t>whole</a:t>
            </a:r>
            <a:r>
              <a:rPr sz="2100" spc="25" dirty="0">
                <a:solidFill>
                  <a:srgbClr val="333333"/>
                </a:solidFill>
                <a:latin typeface="Trebuchet MS"/>
                <a:cs typeface="Trebuchet MS"/>
              </a:rPr>
              <a:t> </a:t>
            </a:r>
            <a:r>
              <a:rPr sz="2100" spc="85" dirty="0">
                <a:solidFill>
                  <a:srgbClr val="333333"/>
                </a:solidFill>
                <a:latin typeface="Trebuchet MS"/>
                <a:cs typeface="Trebuchet MS"/>
              </a:rPr>
              <a:t>or</a:t>
            </a:r>
            <a:r>
              <a:rPr sz="2100" spc="25" dirty="0">
                <a:solidFill>
                  <a:srgbClr val="333333"/>
                </a:solidFill>
                <a:latin typeface="Trebuchet MS"/>
                <a:cs typeface="Trebuchet MS"/>
              </a:rPr>
              <a:t> </a:t>
            </a:r>
            <a:r>
              <a:rPr sz="2100" dirty="0">
                <a:solidFill>
                  <a:srgbClr val="333333"/>
                </a:solidFill>
                <a:latin typeface="Trebuchet MS"/>
                <a:cs typeface="Trebuchet MS"/>
              </a:rPr>
              <a:t>are</a:t>
            </a:r>
            <a:r>
              <a:rPr sz="2100" spc="25" dirty="0">
                <a:solidFill>
                  <a:srgbClr val="333333"/>
                </a:solidFill>
                <a:latin typeface="Trebuchet MS"/>
                <a:cs typeface="Trebuchet MS"/>
              </a:rPr>
              <a:t> </a:t>
            </a:r>
            <a:r>
              <a:rPr sz="2100" dirty="0">
                <a:solidFill>
                  <a:srgbClr val="333333"/>
                </a:solidFill>
                <a:latin typeface="Trebuchet MS"/>
                <a:cs typeface="Trebuchet MS"/>
              </a:rPr>
              <a:t>they</a:t>
            </a:r>
            <a:r>
              <a:rPr sz="2100" spc="25" dirty="0">
                <a:solidFill>
                  <a:srgbClr val="333333"/>
                </a:solidFill>
                <a:latin typeface="Trebuchet MS"/>
                <a:cs typeface="Trebuchet MS"/>
              </a:rPr>
              <a:t> </a:t>
            </a:r>
            <a:r>
              <a:rPr sz="2100" spc="50" dirty="0">
                <a:solidFill>
                  <a:srgbClr val="333333"/>
                </a:solidFill>
                <a:latin typeface="Trebuchet MS"/>
                <a:cs typeface="Trebuchet MS"/>
              </a:rPr>
              <a:t>independent</a:t>
            </a:r>
            <a:r>
              <a:rPr sz="2100" spc="25" dirty="0">
                <a:solidFill>
                  <a:srgbClr val="333333"/>
                </a:solidFill>
                <a:latin typeface="Trebuchet MS"/>
                <a:cs typeface="Trebuchet MS"/>
              </a:rPr>
              <a:t> </a:t>
            </a:r>
            <a:r>
              <a:rPr sz="2100" spc="75" dirty="0">
                <a:solidFill>
                  <a:srgbClr val="333333"/>
                </a:solidFill>
                <a:latin typeface="Trebuchet MS"/>
                <a:cs typeface="Trebuchet MS"/>
              </a:rPr>
              <a:t>components?</a:t>
            </a:r>
            <a:endParaRPr sz="2100">
              <a:latin typeface="Trebuchet MS"/>
              <a:cs typeface="Trebuchet MS"/>
            </a:endParaRPr>
          </a:p>
          <a:p>
            <a:pPr marL="393065">
              <a:lnSpc>
                <a:spcPct val="100000"/>
              </a:lnSpc>
              <a:spcBef>
                <a:spcPts val="1305"/>
              </a:spcBef>
            </a:pPr>
            <a:r>
              <a:rPr sz="2100" dirty="0">
                <a:solidFill>
                  <a:srgbClr val="333333"/>
                </a:solidFill>
                <a:latin typeface="Trebuchet MS"/>
                <a:cs typeface="Trebuchet MS"/>
              </a:rPr>
              <a:t>Can/should</a:t>
            </a:r>
            <a:r>
              <a:rPr sz="2100" spc="175" dirty="0">
                <a:solidFill>
                  <a:srgbClr val="333333"/>
                </a:solidFill>
                <a:latin typeface="Trebuchet MS"/>
                <a:cs typeface="Trebuchet MS"/>
              </a:rPr>
              <a:t> </a:t>
            </a:r>
            <a:r>
              <a:rPr sz="2100" dirty="0">
                <a:solidFill>
                  <a:srgbClr val="333333"/>
                </a:solidFill>
                <a:latin typeface="Trebuchet MS"/>
                <a:cs typeface="Trebuchet MS"/>
              </a:rPr>
              <a:t>containers</a:t>
            </a:r>
            <a:r>
              <a:rPr sz="2100" spc="180" dirty="0">
                <a:solidFill>
                  <a:srgbClr val="333333"/>
                </a:solidFill>
                <a:latin typeface="Trebuchet MS"/>
                <a:cs typeface="Trebuchet MS"/>
              </a:rPr>
              <a:t> </a:t>
            </a:r>
            <a:r>
              <a:rPr sz="2100" spc="55" dirty="0">
                <a:solidFill>
                  <a:srgbClr val="333333"/>
                </a:solidFill>
                <a:latin typeface="Trebuchet MS"/>
                <a:cs typeface="Trebuchet MS"/>
              </a:rPr>
              <a:t>be</a:t>
            </a:r>
            <a:r>
              <a:rPr sz="2100" spc="180" dirty="0">
                <a:solidFill>
                  <a:srgbClr val="333333"/>
                </a:solidFill>
                <a:latin typeface="Trebuchet MS"/>
                <a:cs typeface="Trebuchet MS"/>
              </a:rPr>
              <a:t> </a:t>
            </a:r>
            <a:r>
              <a:rPr sz="2100" dirty="0">
                <a:solidFill>
                  <a:srgbClr val="333333"/>
                </a:solidFill>
                <a:latin typeface="Trebuchet MS"/>
                <a:cs typeface="Trebuchet MS"/>
              </a:rPr>
              <a:t>scaled</a:t>
            </a:r>
            <a:r>
              <a:rPr sz="2100" spc="180" dirty="0">
                <a:solidFill>
                  <a:srgbClr val="333333"/>
                </a:solidFill>
                <a:latin typeface="Trebuchet MS"/>
                <a:cs typeface="Trebuchet MS"/>
              </a:rPr>
              <a:t> </a:t>
            </a:r>
            <a:r>
              <a:rPr sz="2100" dirty="0">
                <a:solidFill>
                  <a:srgbClr val="333333"/>
                </a:solidFill>
                <a:latin typeface="Trebuchet MS"/>
                <a:cs typeface="Trebuchet MS"/>
              </a:rPr>
              <a:t>together</a:t>
            </a:r>
            <a:r>
              <a:rPr sz="2100" spc="180" dirty="0">
                <a:solidFill>
                  <a:srgbClr val="333333"/>
                </a:solidFill>
                <a:latin typeface="Trebuchet MS"/>
                <a:cs typeface="Trebuchet MS"/>
              </a:rPr>
              <a:t> </a:t>
            </a:r>
            <a:r>
              <a:rPr sz="2100" spc="-10" dirty="0">
                <a:solidFill>
                  <a:srgbClr val="333333"/>
                </a:solidFill>
                <a:latin typeface="Trebuchet MS"/>
                <a:cs typeface="Trebuchet MS"/>
              </a:rPr>
              <a:t>individually?</a:t>
            </a:r>
            <a:endParaRPr sz="2100">
              <a:latin typeface="Trebuchet MS"/>
              <a:cs typeface="Trebuchet MS"/>
            </a:endParaRPr>
          </a:p>
          <a:p>
            <a:pPr marL="12700" marR="485140">
              <a:lnSpc>
                <a:spcPts val="2100"/>
              </a:lnSpc>
              <a:spcBef>
                <a:spcPts val="2100"/>
              </a:spcBef>
            </a:pPr>
            <a:r>
              <a:rPr sz="2100" spc="135" dirty="0">
                <a:solidFill>
                  <a:srgbClr val="333333"/>
                </a:solidFill>
                <a:latin typeface="Trebuchet MS"/>
                <a:cs typeface="Trebuchet MS"/>
              </a:rPr>
              <a:t>Most</a:t>
            </a:r>
            <a:r>
              <a:rPr sz="2100" spc="-20" dirty="0">
                <a:solidFill>
                  <a:srgbClr val="333333"/>
                </a:solidFill>
                <a:latin typeface="Trebuchet MS"/>
                <a:cs typeface="Trebuchet MS"/>
              </a:rPr>
              <a:t> </a:t>
            </a:r>
            <a:r>
              <a:rPr sz="2100" dirty="0">
                <a:solidFill>
                  <a:srgbClr val="333333"/>
                </a:solidFill>
                <a:latin typeface="Trebuchet MS"/>
                <a:cs typeface="Trebuchet MS"/>
              </a:rPr>
              <a:t>of</a:t>
            </a:r>
            <a:r>
              <a:rPr sz="2100" spc="-20" dirty="0">
                <a:solidFill>
                  <a:srgbClr val="333333"/>
                </a:solidFill>
                <a:latin typeface="Trebuchet MS"/>
                <a:cs typeface="Trebuchet MS"/>
              </a:rPr>
              <a:t> </a:t>
            </a:r>
            <a:r>
              <a:rPr sz="2100" dirty="0">
                <a:solidFill>
                  <a:srgbClr val="333333"/>
                </a:solidFill>
                <a:latin typeface="Trebuchet MS"/>
                <a:cs typeface="Trebuchet MS"/>
              </a:rPr>
              <a:t>the</a:t>
            </a:r>
            <a:r>
              <a:rPr sz="2100" spc="-15" dirty="0">
                <a:solidFill>
                  <a:srgbClr val="333333"/>
                </a:solidFill>
                <a:latin typeface="Trebuchet MS"/>
                <a:cs typeface="Trebuchet MS"/>
              </a:rPr>
              <a:t> </a:t>
            </a:r>
            <a:r>
              <a:rPr sz="2100" dirty="0">
                <a:solidFill>
                  <a:srgbClr val="333333"/>
                </a:solidFill>
                <a:latin typeface="Trebuchet MS"/>
                <a:cs typeface="Trebuchet MS"/>
              </a:rPr>
              <a:t>time</a:t>
            </a:r>
            <a:r>
              <a:rPr sz="2100" spc="-20" dirty="0">
                <a:solidFill>
                  <a:srgbClr val="333333"/>
                </a:solidFill>
                <a:latin typeface="Trebuchet MS"/>
                <a:cs typeface="Trebuchet MS"/>
              </a:rPr>
              <a:t> </a:t>
            </a:r>
            <a:r>
              <a:rPr sz="2100" spc="85" dirty="0">
                <a:solidFill>
                  <a:srgbClr val="333333"/>
                </a:solidFill>
                <a:latin typeface="Trebuchet MS"/>
                <a:cs typeface="Trebuchet MS"/>
              </a:rPr>
              <a:t>you</a:t>
            </a:r>
            <a:r>
              <a:rPr sz="2100" spc="-15" dirty="0">
                <a:solidFill>
                  <a:srgbClr val="333333"/>
                </a:solidFill>
                <a:latin typeface="Trebuchet MS"/>
                <a:cs typeface="Trebuchet MS"/>
              </a:rPr>
              <a:t> </a:t>
            </a:r>
            <a:r>
              <a:rPr sz="2100" spc="90" dirty="0">
                <a:solidFill>
                  <a:srgbClr val="333333"/>
                </a:solidFill>
                <a:latin typeface="Trebuchet MS"/>
                <a:cs typeface="Trebuchet MS"/>
              </a:rPr>
              <a:t>should</a:t>
            </a:r>
            <a:r>
              <a:rPr sz="2100" spc="-20" dirty="0">
                <a:solidFill>
                  <a:srgbClr val="333333"/>
                </a:solidFill>
                <a:latin typeface="Trebuchet MS"/>
                <a:cs typeface="Trebuchet MS"/>
              </a:rPr>
              <a:t> </a:t>
            </a:r>
            <a:r>
              <a:rPr sz="2100" spc="50" dirty="0">
                <a:solidFill>
                  <a:srgbClr val="333333"/>
                </a:solidFill>
                <a:latin typeface="Trebuchet MS"/>
                <a:cs typeface="Trebuchet MS"/>
              </a:rPr>
              <a:t>separate</a:t>
            </a:r>
            <a:r>
              <a:rPr sz="2100" spc="-20" dirty="0">
                <a:solidFill>
                  <a:srgbClr val="333333"/>
                </a:solidFill>
                <a:latin typeface="Trebuchet MS"/>
                <a:cs typeface="Trebuchet MS"/>
              </a:rPr>
              <a:t> </a:t>
            </a:r>
            <a:r>
              <a:rPr sz="2100" spc="80" dirty="0">
                <a:solidFill>
                  <a:srgbClr val="333333"/>
                </a:solidFill>
                <a:latin typeface="Trebuchet MS"/>
                <a:cs typeface="Trebuchet MS"/>
              </a:rPr>
              <a:t>your</a:t>
            </a:r>
            <a:r>
              <a:rPr sz="2100" spc="-15" dirty="0">
                <a:solidFill>
                  <a:srgbClr val="333333"/>
                </a:solidFill>
                <a:latin typeface="Trebuchet MS"/>
                <a:cs typeface="Trebuchet MS"/>
              </a:rPr>
              <a:t> </a:t>
            </a:r>
            <a:r>
              <a:rPr sz="2100" dirty="0">
                <a:solidFill>
                  <a:srgbClr val="333333"/>
                </a:solidFill>
                <a:latin typeface="Trebuchet MS"/>
                <a:cs typeface="Trebuchet MS"/>
              </a:rPr>
              <a:t>containers</a:t>
            </a:r>
            <a:r>
              <a:rPr sz="2100" spc="-20" dirty="0">
                <a:solidFill>
                  <a:srgbClr val="333333"/>
                </a:solidFill>
                <a:latin typeface="Trebuchet MS"/>
                <a:cs typeface="Trebuchet MS"/>
              </a:rPr>
              <a:t> </a:t>
            </a:r>
            <a:r>
              <a:rPr sz="2100" dirty="0">
                <a:solidFill>
                  <a:srgbClr val="333333"/>
                </a:solidFill>
                <a:latin typeface="Trebuchet MS"/>
                <a:cs typeface="Trebuchet MS"/>
              </a:rPr>
              <a:t>into</a:t>
            </a:r>
            <a:r>
              <a:rPr sz="2100" spc="-15" dirty="0">
                <a:solidFill>
                  <a:srgbClr val="333333"/>
                </a:solidFill>
                <a:latin typeface="Trebuchet MS"/>
                <a:cs typeface="Trebuchet MS"/>
              </a:rPr>
              <a:t> </a:t>
            </a:r>
            <a:r>
              <a:rPr sz="2100" spc="50" dirty="0">
                <a:solidFill>
                  <a:srgbClr val="333333"/>
                </a:solidFill>
                <a:latin typeface="Trebuchet MS"/>
                <a:cs typeface="Trebuchet MS"/>
              </a:rPr>
              <a:t>separate</a:t>
            </a:r>
            <a:r>
              <a:rPr sz="2100" spc="-20" dirty="0">
                <a:solidFill>
                  <a:srgbClr val="333333"/>
                </a:solidFill>
                <a:latin typeface="Trebuchet MS"/>
                <a:cs typeface="Trebuchet MS"/>
              </a:rPr>
              <a:t> </a:t>
            </a:r>
            <a:r>
              <a:rPr sz="2100" spc="114" dirty="0">
                <a:solidFill>
                  <a:srgbClr val="333333"/>
                </a:solidFill>
                <a:latin typeface="Trebuchet MS"/>
                <a:cs typeface="Trebuchet MS"/>
              </a:rPr>
              <a:t>Pods</a:t>
            </a:r>
            <a:r>
              <a:rPr sz="2100" spc="-15" dirty="0">
                <a:solidFill>
                  <a:srgbClr val="333333"/>
                </a:solidFill>
                <a:latin typeface="Trebuchet MS"/>
                <a:cs typeface="Trebuchet MS"/>
              </a:rPr>
              <a:t> </a:t>
            </a:r>
            <a:r>
              <a:rPr sz="2100" spc="75" dirty="0">
                <a:solidFill>
                  <a:srgbClr val="333333"/>
                </a:solidFill>
                <a:latin typeface="Trebuchet MS"/>
                <a:cs typeface="Trebuchet MS"/>
              </a:rPr>
              <a:t>unless</a:t>
            </a:r>
            <a:r>
              <a:rPr sz="2100" spc="-20" dirty="0">
                <a:solidFill>
                  <a:srgbClr val="333333"/>
                </a:solidFill>
                <a:latin typeface="Trebuchet MS"/>
                <a:cs typeface="Trebuchet MS"/>
              </a:rPr>
              <a:t> </a:t>
            </a:r>
            <a:r>
              <a:rPr sz="2100" dirty="0">
                <a:solidFill>
                  <a:srgbClr val="333333"/>
                </a:solidFill>
                <a:latin typeface="Trebuchet MS"/>
                <a:cs typeface="Trebuchet MS"/>
              </a:rPr>
              <a:t>there</a:t>
            </a:r>
            <a:r>
              <a:rPr sz="2100" spc="-20" dirty="0">
                <a:solidFill>
                  <a:srgbClr val="333333"/>
                </a:solidFill>
                <a:latin typeface="Trebuchet MS"/>
                <a:cs typeface="Trebuchet MS"/>
              </a:rPr>
              <a:t> </a:t>
            </a:r>
            <a:r>
              <a:rPr sz="2100" dirty="0">
                <a:solidFill>
                  <a:srgbClr val="333333"/>
                </a:solidFill>
                <a:latin typeface="Trebuchet MS"/>
                <a:cs typeface="Trebuchet MS"/>
              </a:rPr>
              <a:t>is</a:t>
            </a:r>
            <a:r>
              <a:rPr sz="2100" spc="-15" dirty="0">
                <a:solidFill>
                  <a:srgbClr val="333333"/>
                </a:solidFill>
                <a:latin typeface="Trebuchet MS"/>
                <a:cs typeface="Trebuchet MS"/>
              </a:rPr>
              <a:t> </a:t>
            </a:r>
            <a:r>
              <a:rPr sz="2100" spc="-50" dirty="0">
                <a:solidFill>
                  <a:srgbClr val="333333"/>
                </a:solidFill>
                <a:latin typeface="Trebuchet MS"/>
                <a:cs typeface="Trebuchet MS"/>
              </a:rPr>
              <a:t>a </a:t>
            </a:r>
            <a:r>
              <a:rPr sz="2100" dirty="0">
                <a:solidFill>
                  <a:srgbClr val="333333"/>
                </a:solidFill>
                <a:latin typeface="Trebuchet MS"/>
                <a:cs typeface="Trebuchet MS"/>
              </a:rPr>
              <a:t>specific</a:t>
            </a:r>
            <a:r>
              <a:rPr sz="2100" spc="-100" dirty="0">
                <a:solidFill>
                  <a:srgbClr val="333333"/>
                </a:solidFill>
                <a:latin typeface="Trebuchet MS"/>
                <a:cs typeface="Trebuchet MS"/>
              </a:rPr>
              <a:t> </a:t>
            </a:r>
            <a:r>
              <a:rPr sz="2100" spc="90" dirty="0">
                <a:solidFill>
                  <a:srgbClr val="333333"/>
                </a:solidFill>
                <a:latin typeface="Trebuchet MS"/>
                <a:cs typeface="Trebuchet MS"/>
              </a:rPr>
              <a:t>reason</a:t>
            </a:r>
            <a:r>
              <a:rPr sz="2100" spc="-100" dirty="0">
                <a:solidFill>
                  <a:srgbClr val="333333"/>
                </a:solidFill>
                <a:latin typeface="Trebuchet MS"/>
                <a:cs typeface="Trebuchet MS"/>
              </a:rPr>
              <a:t> </a:t>
            </a:r>
            <a:r>
              <a:rPr sz="2100" spc="60" dirty="0">
                <a:solidFill>
                  <a:srgbClr val="333333"/>
                </a:solidFill>
                <a:latin typeface="Trebuchet MS"/>
                <a:cs typeface="Trebuchet MS"/>
              </a:rPr>
              <a:t>not</a:t>
            </a:r>
            <a:r>
              <a:rPr sz="2100" spc="-95" dirty="0">
                <a:solidFill>
                  <a:srgbClr val="333333"/>
                </a:solidFill>
                <a:latin typeface="Trebuchet MS"/>
                <a:cs typeface="Trebuchet MS"/>
              </a:rPr>
              <a:t> </a:t>
            </a:r>
            <a:r>
              <a:rPr sz="2100" spc="-25" dirty="0">
                <a:solidFill>
                  <a:srgbClr val="333333"/>
                </a:solidFill>
                <a:latin typeface="Trebuchet MS"/>
                <a:cs typeface="Trebuchet MS"/>
              </a:rPr>
              <a:t>to!</a:t>
            </a:r>
            <a:endParaRPr sz="2100">
              <a:latin typeface="Trebuchet MS"/>
              <a:cs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USE</a:t>
            </a:r>
            <a:r>
              <a:rPr spc="-95" dirty="0"/>
              <a:t> </a:t>
            </a:r>
            <a:r>
              <a:rPr spc="-114" dirty="0"/>
              <a:t>CASE</a:t>
            </a:r>
            <a:r>
              <a:rPr spc="-90" dirty="0"/>
              <a:t> </a:t>
            </a:r>
            <a:r>
              <a:rPr dirty="0"/>
              <a:t>OF</a:t>
            </a:r>
            <a:r>
              <a:rPr spc="-95" dirty="0"/>
              <a:t> </a:t>
            </a:r>
            <a:r>
              <a:rPr spc="-50" dirty="0"/>
              <a:t>MU</a:t>
            </a:r>
            <a:r>
              <a:rPr spc="-545" dirty="0"/>
              <a:t>L</a:t>
            </a:r>
            <a:r>
              <a:rPr spc="-50" dirty="0"/>
              <a:t>TI</a:t>
            </a:r>
            <a:r>
              <a:rPr spc="-55" dirty="0"/>
              <a:t>PL</a:t>
            </a:r>
            <a:r>
              <a:rPr spc="-45" dirty="0"/>
              <a:t>E</a:t>
            </a:r>
            <a:r>
              <a:rPr spc="-95" dirty="0"/>
              <a:t> </a:t>
            </a:r>
            <a:r>
              <a:rPr spc="-75" dirty="0"/>
              <a:t>CONTAINERS</a:t>
            </a:r>
            <a:r>
              <a:rPr spc="-90" dirty="0"/>
              <a:t> </a:t>
            </a:r>
            <a:r>
              <a:rPr dirty="0"/>
              <a:t>IN</a:t>
            </a:r>
            <a:r>
              <a:rPr spc="-95" dirty="0"/>
              <a:t> </a:t>
            </a:r>
            <a:r>
              <a:rPr spc="75" dirty="0"/>
              <a:t>A</a:t>
            </a:r>
            <a:r>
              <a:rPr spc="-90" dirty="0"/>
              <a:t> </a:t>
            </a:r>
            <a:r>
              <a:rPr spc="-25" dirty="0"/>
              <a:t>POD</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2" cstate="print"/>
          <a:stretch>
            <a:fillRect/>
          </a:stretch>
        </p:blipFill>
        <p:spPr>
          <a:xfrm>
            <a:off x="933449" y="2133599"/>
            <a:ext cx="95250" cy="95249"/>
          </a:xfrm>
          <a:prstGeom prst="rect">
            <a:avLst/>
          </a:prstGeom>
        </p:spPr>
      </p:pic>
      <p:pic>
        <p:nvPicPr>
          <p:cNvPr id="5" name="object 5"/>
          <p:cNvPicPr/>
          <p:nvPr/>
        </p:nvPicPr>
        <p:blipFill>
          <a:blip r:embed="rId2" cstate="print"/>
          <a:stretch>
            <a:fillRect/>
          </a:stretch>
        </p:blipFill>
        <p:spPr>
          <a:xfrm>
            <a:off x="933449" y="2628899"/>
            <a:ext cx="95250" cy="95249"/>
          </a:xfrm>
          <a:prstGeom prst="rect">
            <a:avLst/>
          </a:prstGeom>
        </p:spPr>
      </p:pic>
      <p:pic>
        <p:nvPicPr>
          <p:cNvPr id="6" name="object 6"/>
          <p:cNvPicPr/>
          <p:nvPr/>
        </p:nvPicPr>
        <p:blipFill>
          <a:blip r:embed="rId2" cstate="print"/>
          <a:stretch>
            <a:fillRect/>
          </a:stretch>
        </p:blipFill>
        <p:spPr>
          <a:xfrm>
            <a:off x="933449" y="3114674"/>
            <a:ext cx="95250" cy="95249"/>
          </a:xfrm>
          <a:prstGeom prst="rect">
            <a:avLst/>
          </a:prstGeom>
        </p:spPr>
      </p:pic>
      <p:pic>
        <p:nvPicPr>
          <p:cNvPr id="7" name="object 7"/>
          <p:cNvPicPr/>
          <p:nvPr/>
        </p:nvPicPr>
        <p:blipFill>
          <a:blip r:embed="rId2" cstate="print"/>
          <a:stretch>
            <a:fillRect/>
          </a:stretch>
        </p:blipFill>
        <p:spPr>
          <a:xfrm>
            <a:off x="933449" y="3590924"/>
            <a:ext cx="95250" cy="95249"/>
          </a:xfrm>
          <a:prstGeom prst="rect">
            <a:avLst/>
          </a:prstGeom>
        </p:spPr>
      </p:pic>
      <p:sp>
        <p:nvSpPr>
          <p:cNvPr id="8" name="object 8"/>
          <p:cNvSpPr txBox="1"/>
          <p:nvPr/>
        </p:nvSpPr>
        <p:spPr>
          <a:xfrm>
            <a:off x="796924" y="1345564"/>
            <a:ext cx="11664315" cy="3787775"/>
          </a:xfrm>
          <a:prstGeom prst="rect">
            <a:avLst/>
          </a:prstGeom>
        </p:spPr>
        <p:txBody>
          <a:bodyPr vert="horz" wrap="square" lIns="0" tIns="178435" rIns="0" bIns="0" rtlCol="0">
            <a:spAutoFit/>
          </a:bodyPr>
          <a:lstStyle/>
          <a:p>
            <a:pPr marL="393065">
              <a:lnSpc>
                <a:spcPct val="100000"/>
              </a:lnSpc>
              <a:spcBef>
                <a:spcPts val="1405"/>
              </a:spcBef>
            </a:pPr>
            <a:r>
              <a:rPr sz="2100" spc="50" dirty="0">
                <a:solidFill>
                  <a:srgbClr val="333333"/>
                </a:solidFill>
                <a:latin typeface="Trebuchet MS"/>
                <a:cs typeface="Trebuchet MS"/>
              </a:rPr>
              <a:t>Reload</a:t>
            </a:r>
            <a:r>
              <a:rPr sz="2100" spc="30" dirty="0">
                <a:solidFill>
                  <a:srgbClr val="333333"/>
                </a:solidFill>
                <a:latin typeface="Trebuchet MS"/>
                <a:cs typeface="Trebuchet MS"/>
              </a:rPr>
              <a:t> </a:t>
            </a:r>
            <a:r>
              <a:rPr sz="2100" spc="60" dirty="0">
                <a:solidFill>
                  <a:srgbClr val="333333"/>
                </a:solidFill>
                <a:latin typeface="Trebuchet MS"/>
                <a:cs typeface="Trebuchet MS"/>
              </a:rPr>
              <a:t>hot</a:t>
            </a:r>
            <a:r>
              <a:rPr sz="2100" spc="30" dirty="0">
                <a:solidFill>
                  <a:srgbClr val="333333"/>
                </a:solidFill>
                <a:latin typeface="Trebuchet MS"/>
                <a:cs typeface="Trebuchet MS"/>
              </a:rPr>
              <a:t> </a:t>
            </a:r>
            <a:r>
              <a:rPr sz="2100" dirty="0">
                <a:solidFill>
                  <a:srgbClr val="333333"/>
                </a:solidFill>
                <a:latin typeface="Trebuchet MS"/>
                <a:cs typeface="Trebuchet MS"/>
              </a:rPr>
              <a:t>configuration</a:t>
            </a:r>
            <a:r>
              <a:rPr sz="2100" spc="30" dirty="0">
                <a:solidFill>
                  <a:srgbClr val="333333"/>
                </a:solidFill>
                <a:latin typeface="Trebuchet MS"/>
                <a:cs typeface="Trebuchet MS"/>
              </a:rPr>
              <a:t> </a:t>
            </a:r>
            <a:r>
              <a:rPr sz="2100" spc="135" dirty="0">
                <a:solidFill>
                  <a:srgbClr val="333333"/>
                </a:solidFill>
                <a:latin typeface="Trebuchet MS"/>
                <a:cs typeface="Trebuchet MS"/>
              </a:rPr>
              <a:t>on</a:t>
            </a:r>
            <a:r>
              <a:rPr sz="2100" spc="35" dirty="0">
                <a:solidFill>
                  <a:srgbClr val="333333"/>
                </a:solidFill>
                <a:latin typeface="Trebuchet MS"/>
                <a:cs typeface="Trebuchet MS"/>
              </a:rPr>
              <a:t> </a:t>
            </a:r>
            <a:r>
              <a:rPr sz="2100" dirty="0">
                <a:solidFill>
                  <a:srgbClr val="333333"/>
                </a:solidFill>
                <a:latin typeface="Trebuchet MS"/>
                <a:cs typeface="Trebuchet MS"/>
              </a:rPr>
              <a:t>event</a:t>
            </a:r>
            <a:r>
              <a:rPr sz="2100" spc="30" dirty="0">
                <a:solidFill>
                  <a:srgbClr val="333333"/>
                </a:solidFill>
                <a:latin typeface="Trebuchet MS"/>
                <a:cs typeface="Trebuchet MS"/>
              </a:rPr>
              <a:t> </a:t>
            </a:r>
            <a:r>
              <a:rPr sz="2100" spc="-10" dirty="0">
                <a:solidFill>
                  <a:srgbClr val="333333"/>
                </a:solidFill>
                <a:latin typeface="Trebuchet MS"/>
                <a:cs typeface="Trebuchet MS"/>
              </a:rPr>
              <a:t>trigger</a:t>
            </a:r>
            <a:endParaRPr sz="2100">
              <a:latin typeface="Trebuchet MS"/>
              <a:cs typeface="Trebuchet MS"/>
            </a:endParaRPr>
          </a:p>
          <a:p>
            <a:pPr marL="393065" marR="4429760">
              <a:lnSpc>
                <a:spcPts val="3900"/>
              </a:lnSpc>
              <a:spcBef>
                <a:spcPts val="285"/>
              </a:spcBef>
            </a:pPr>
            <a:r>
              <a:rPr sz="2100" spc="95" dirty="0">
                <a:solidFill>
                  <a:srgbClr val="333333"/>
                </a:solidFill>
                <a:latin typeface="Trebuchet MS"/>
                <a:cs typeface="Trebuchet MS"/>
              </a:rPr>
              <a:t>Web</a:t>
            </a:r>
            <a:r>
              <a:rPr sz="2100" spc="-10" dirty="0">
                <a:solidFill>
                  <a:srgbClr val="333333"/>
                </a:solidFill>
                <a:latin typeface="Trebuchet MS"/>
                <a:cs typeface="Trebuchet MS"/>
              </a:rPr>
              <a:t> </a:t>
            </a:r>
            <a:r>
              <a:rPr sz="2100" dirty="0">
                <a:solidFill>
                  <a:srgbClr val="333333"/>
                </a:solidFill>
                <a:latin typeface="Trebuchet MS"/>
                <a:cs typeface="Trebuchet MS"/>
              </a:rPr>
              <a:t>container</a:t>
            </a:r>
            <a:r>
              <a:rPr sz="2100" spc="-10" dirty="0">
                <a:solidFill>
                  <a:srgbClr val="333333"/>
                </a:solidFill>
                <a:latin typeface="Trebuchet MS"/>
                <a:cs typeface="Trebuchet MS"/>
              </a:rPr>
              <a:t> </a:t>
            </a:r>
            <a:r>
              <a:rPr sz="2100" dirty="0">
                <a:solidFill>
                  <a:srgbClr val="333333"/>
                </a:solidFill>
                <a:latin typeface="Trebuchet MS"/>
                <a:cs typeface="Trebuchet MS"/>
              </a:rPr>
              <a:t>(Nginx,</a:t>
            </a:r>
            <a:r>
              <a:rPr sz="2100" spc="-10" dirty="0">
                <a:solidFill>
                  <a:srgbClr val="333333"/>
                </a:solidFill>
                <a:latin typeface="Trebuchet MS"/>
                <a:cs typeface="Trebuchet MS"/>
              </a:rPr>
              <a:t> </a:t>
            </a:r>
            <a:r>
              <a:rPr sz="2100" dirty="0">
                <a:solidFill>
                  <a:srgbClr val="333333"/>
                </a:solidFill>
                <a:latin typeface="Trebuchet MS"/>
                <a:cs typeface="Trebuchet MS"/>
              </a:rPr>
              <a:t>Apache,</a:t>
            </a:r>
            <a:r>
              <a:rPr sz="2100" spc="-10" dirty="0">
                <a:solidFill>
                  <a:srgbClr val="333333"/>
                </a:solidFill>
                <a:latin typeface="Trebuchet MS"/>
                <a:cs typeface="Trebuchet MS"/>
              </a:rPr>
              <a:t> </a:t>
            </a:r>
            <a:r>
              <a:rPr sz="2100" spc="-215" dirty="0">
                <a:solidFill>
                  <a:srgbClr val="333333"/>
                </a:solidFill>
                <a:latin typeface="Trebuchet MS"/>
                <a:cs typeface="Trebuchet MS"/>
              </a:rPr>
              <a:t>...)</a:t>
            </a:r>
            <a:r>
              <a:rPr sz="2100" spc="-10" dirty="0">
                <a:solidFill>
                  <a:srgbClr val="333333"/>
                </a:solidFill>
                <a:latin typeface="Trebuchet MS"/>
                <a:cs typeface="Trebuchet MS"/>
              </a:rPr>
              <a:t> </a:t>
            </a:r>
            <a:r>
              <a:rPr sz="2100" spc="95" dirty="0">
                <a:solidFill>
                  <a:srgbClr val="333333"/>
                </a:solidFill>
                <a:latin typeface="Trebuchet MS"/>
                <a:cs typeface="Trebuchet MS"/>
              </a:rPr>
              <a:t>+</a:t>
            </a:r>
            <a:r>
              <a:rPr sz="2100" spc="-10" dirty="0">
                <a:solidFill>
                  <a:srgbClr val="333333"/>
                </a:solidFill>
                <a:latin typeface="Trebuchet MS"/>
                <a:cs typeface="Trebuchet MS"/>
              </a:rPr>
              <a:t> </a:t>
            </a:r>
            <a:r>
              <a:rPr sz="2100" spc="125" dirty="0">
                <a:solidFill>
                  <a:srgbClr val="ED2137"/>
                </a:solidFill>
                <a:latin typeface="Tahoma"/>
                <a:cs typeface="Tahoma"/>
              </a:rPr>
              <a:t>php-</a:t>
            </a:r>
            <a:r>
              <a:rPr sz="2100" spc="140" dirty="0">
                <a:solidFill>
                  <a:srgbClr val="ED2137"/>
                </a:solidFill>
                <a:latin typeface="Tahoma"/>
                <a:cs typeface="Tahoma"/>
              </a:rPr>
              <a:t>fpm</a:t>
            </a:r>
            <a:r>
              <a:rPr sz="2100" spc="-30" dirty="0">
                <a:solidFill>
                  <a:srgbClr val="ED2137"/>
                </a:solidFill>
                <a:latin typeface="Tahoma"/>
                <a:cs typeface="Tahoma"/>
              </a:rPr>
              <a:t> </a:t>
            </a:r>
            <a:r>
              <a:rPr sz="2100" spc="-10" dirty="0">
                <a:solidFill>
                  <a:srgbClr val="333333"/>
                </a:solidFill>
                <a:latin typeface="Trebuchet MS"/>
                <a:cs typeface="Trebuchet MS"/>
              </a:rPr>
              <a:t>container </a:t>
            </a:r>
            <a:r>
              <a:rPr sz="2100" dirty="0">
                <a:solidFill>
                  <a:srgbClr val="333333"/>
                </a:solidFill>
                <a:latin typeface="Trebuchet MS"/>
                <a:cs typeface="Trebuchet MS"/>
              </a:rPr>
              <a:t>Service</a:t>
            </a:r>
            <a:r>
              <a:rPr sz="2100" spc="45" dirty="0">
                <a:solidFill>
                  <a:srgbClr val="333333"/>
                </a:solidFill>
                <a:latin typeface="Trebuchet MS"/>
                <a:cs typeface="Trebuchet MS"/>
              </a:rPr>
              <a:t> </a:t>
            </a:r>
            <a:r>
              <a:rPr sz="2100" spc="-10" dirty="0">
                <a:solidFill>
                  <a:srgbClr val="333333"/>
                </a:solidFill>
                <a:latin typeface="Trebuchet MS"/>
                <a:cs typeface="Trebuchet MS"/>
              </a:rPr>
              <a:t>routing</a:t>
            </a:r>
            <a:endParaRPr sz="2100">
              <a:latin typeface="Trebuchet MS"/>
              <a:cs typeface="Trebuchet MS"/>
            </a:endParaRPr>
          </a:p>
          <a:p>
            <a:pPr marL="393065" marR="9272905">
              <a:lnSpc>
                <a:spcPts val="3750"/>
              </a:lnSpc>
              <a:spcBef>
                <a:spcPts val="45"/>
              </a:spcBef>
            </a:pPr>
            <a:r>
              <a:rPr sz="2100" spc="85" dirty="0">
                <a:solidFill>
                  <a:srgbClr val="333333"/>
                </a:solidFill>
                <a:latin typeface="Trebuchet MS"/>
                <a:cs typeface="Trebuchet MS"/>
              </a:rPr>
              <a:t>Log</a:t>
            </a:r>
            <a:r>
              <a:rPr sz="2100" spc="-90" dirty="0">
                <a:solidFill>
                  <a:srgbClr val="333333"/>
                </a:solidFill>
                <a:latin typeface="Trebuchet MS"/>
                <a:cs typeface="Trebuchet MS"/>
              </a:rPr>
              <a:t> </a:t>
            </a:r>
            <a:r>
              <a:rPr sz="2100" spc="40" dirty="0">
                <a:solidFill>
                  <a:srgbClr val="333333"/>
                </a:solidFill>
                <a:latin typeface="Trebuchet MS"/>
                <a:cs typeface="Trebuchet MS"/>
              </a:rPr>
              <a:t>aggregation </a:t>
            </a:r>
            <a:r>
              <a:rPr sz="2100" spc="-10" dirty="0">
                <a:solidFill>
                  <a:srgbClr val="333333"/>
                </a:solidFill>
                <a:latin typeface="Trebuchet MS"/>
                <a:cs typeface="Trebuchet MS"/>
              </a:rPr>
              <a:t>Telemetry</a:t>
            </a:r>
            <a:endParaRPr sz="2100">
              <a:latin typeface="Trebuchet MS"/>
              <a:cs typeface="Trebuchet MS"/>
            </a:endParaRPr>
          </a:p>
          <a:p>
            <a:pPr marL="12700">
              <a:lnSpc>
                <a:spcPct val="100000"/>
              </a:lnSpc>
              <a:spcBef>
                <a:spcPts val="1350"/>
              </a:spcBef>
            </a:pP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dirty="0">
                <a:solidFill>
                  <a:srgbClr val="333333"/>
                </a:solidFill>
                <a:latin typeface="Trebuchet MS"/>
                <a:cs typeface="Trebuchet MS"/>
              </a:rPr>
              <a:t>big</a:t>
            </a:r>
            <a:r>
              <a:rPr sz="2100" spc="-45" dirty="0">
                <a:solidFill>
                  <a:srgbClr val="333333"/>
                </a:solidFill>
                <a:latin typeface="Trebuchet MS"/>
                <a:cs typeface="Trebuchet MS"/>
              </a:rPr>
              <a:t> </a:t>
            </a:r>
            <a:r>
              <a:rPr sz="2100" spc="50" dirty="0">
                <a:solidFill>
                  <a:srgbClr val="333333"/>
                </a:solidFill>
                <a:latin typeface="Trebuchet MS"/>
                <a:cs typeface="Trebuchet MS"/>
              </a:rPr>
              <a:t>advantage</a:t>
            </a:r>
            <a:r>
              <a:rPr sz="2100" spc="-50" dirty="0">
                <a:solidFill>
                  <a:srgbClr val="333333"/>
                </a:solidFill>
                <a:latin typeface="Trebuchet MS"/>
                <a:cs typeface="Trebuchet MS"/>
              </a:rPr>
              <a:t> </a:t>
            </a:r>
            <a:r>
              <a:rPr sz="2100" dirty="0">
                <a:solidFill>
                  <a:srgbClr val="333333"/>
                </a:solidFill>
                <a:latin typeface="Trebuchet MS"/>
                <a:cs typeface="Trebuchet MS"/>
              </a:rPr>
              <a:t>is</a:t>
            </a:r>
            <a:r>
              <a:rPr sz="2100" spc="-45" dirty="0">
                <a:solidFill>
                  <a:srgbClr val="333333"/>
                </a:solidFill>
                <a:latin typeface="Trebuchet MS"/>
                <a:cs typeface="Trebuchet MS"/>
              </a:rPr>
              <a:t> </a:t>
            </a:r>
            <a:r>
              <a:rPr sz="2100" spc="60" dirty="0">
                <a:solidFill>
                  <a:srgbClr val="333333"/>
                </a:solidFill>
                <a:latin typeface="Trebuchet MS"/>
                <a:cs typeface="Trebuchet MS"/>
              </a:rPr>
              <a:t>not</a:t>
            </a:r>
            <a:r>
              <a:rPr sz="2100" spc="-50" dirty="0">
                <a:solidFill>
                  <a:srgbClr val="333333"/>
                </a:solidFill>
                <a:latin typeface="Trebuchet MS"/>
                <a:cs typeface="Trebuchet MS"/>
              </a:rPr>
              <a:t> </a:t>
            </a:r>
            <a:r>
              <a:rPr sz="2100" spc="60" dirty="0">
                <a:solidFill>
                  <a:srgbClr val="333333"/>
                </a:solidFill>
                <a:latin typeface="Trebuchet MS"/>
                <a:cs typeface="Trebuchet MS"/>
              </a:rPr>
              <a:t>having</a:t>
            </a:r>
            <a:r>
              <a:rPr sz="2100" spc="-45" dirty="0">
                <a:solidFill>
                  <a:srgbClr val="333333"/>
                </a:solidFill>
                <a:latin typeface="Trebuchet MS"/>
                <a:cs typeface="Trebuchet MS"/>
              </a:rPr>
              <a:t> </a:t>
            </a:r>
            <a:r>
              <a:rPr sz="2100" dirty="0">
                <a:solidFill>
                  <a:srgbClr val="333333"/>
                </a:solidFill>
                <a:latin typeface="Trebuchet MS"/>
                <a:cs typeface="Trebuchet MS"/>
              </a:rPr>
              <a:t>to</a:t>
            </a:r>
            <a:r>
              <a:rPr sz="2100" spc="-50" dirty="0">
                <a:solidFill>
                  <a:srgbClr val="333333"/>
                </a:solidFill>
                <a:latin typeface="Trebuchet MS"/>
                <a:cs typeface="Trebuchet MS"/>
              </a:rPr>
              <a:t> </a:t>
            </a:r>
            <a:r>
              <a:rPr sz="2100" spc="50" dirty="0">
                <a:solidFill>
                  <a:srgbClr val="333333"/>
                </a:solidFill>
                <a:latin typeface="Trebuchet MS"/>
                <a:cs typeface="Trebuchet MS"/>
              </a:rPr>
              <a:t>modify</a:t>
            </a:r>
            <a:r>
              <a:rPr sz="2100" spc="-45" dirty="0">
                <a:solidFill>
                  <a:srgbClr val="333333"/>
                </a:solidFill>
                <a:latin typeface="Trebuchet MS"/>
                <a:cs typeface="Trebuchet MS"/>
              </a:rPr>
              <a:t> </a:t>
            </a:r>
            <a:r>
              <a:rPr sz="2100" dirty="0">
                <a:solidFill>
                  <a:srgbClr val="333333"/>
                </a:solidFill>
                <a:latin typeface="Trebuchet MS"/>
                <a:cs typeface="Trebuchet MS"/>
              </a:rPr>
              <a:t>the</a:t>
            </a:r>
            <a:r>
              <a:rPr sz="2100" spc="-50" dirty="0">
                <a:solidFill>
                  <a:srgbClr val="333333"/>
                </a:solidFill>
                <a:latin typeface="Trebuchet MS"/>
                <a:cs typeface="Trebuchet MS"/>
              </a:rPr>
              <a:t> </a:t>
            </a:r>
            <a:r>
              <a:rPr sz="2100" spc="80" dirty="0">
                <a:solidFill>
                  <a:srgbClr val="333333"/>
                </a:solidFill>
                <a:latin typeface="Trebuchet MS"/>
                <a:cs typeface="Trebuchet MS"/>
              </a:rPr>
              <a:t>main</a:t>
            </a:r>
            <a:r>
              <a:rPr sz="2100" spc="-45" dirty="0">
                <a:solidFill>
                  <a:srgbClr val="333333"/>
                </a:solidFill>
                <a:latin typeface="Trebuchet MS"/>
                <a:cs typeface="Trebuchet MS"/>
              </a:rPr>
              <a:t> </a:t>
            </a:r>
            <a:r>
              <a:rPr sz="2100" spc="-10" dirty="0">
                <a:solidFill>
                  <a:srgbClr val="333333"/>
                </a:solidFill>
                <a:latin typeface="Trebuchet MS"/>
                <a:cs typeface="Trebuchet MS"/>
              </a:rPr>
              <a:t>application</a:t>
            </a:r>
            <a:endParaRPr sz="2100">
              <a:latin typeface="Trebuchet MS"/>
              <a:cs typeface="Trebuchet MS"/>
            </a:endParaRPr>
          </a:p>
          <a:p>
            <a:pPr marL="12700">
              <a:lnSpc>
                <a:spcPts val="2310"/>
              </a:lnSpc>
              <a:spcBef>
                <a:spcPts val="1680"/>
              </a:spcBef>
            </a:pPr>
            <a:r>
              <a:rPr sz="2100" spc="60" dirty="0">
                <a:solidFill>
                  <a:srgbClr val="333333"/>
                </a:solidFill>
                <a:latin typeface="Trebuchet MS"/>
                <a:cs typeface="Trebuchet MS"/>
              </a:rPr>
              <a:t>In</a:t>
            </a:r>
            <a:r>
              <a:rPr sz="2100" spc="55" dirty="0">
                <a:solidFill>
                  <a:srgbClr val="333333"/>
                </a:solidFill>
                <a:latin typeface="Trebuchet MS"/>
                <a:cs typeface="Trebuchet MS"/>
              </a:rPr>
              <a:t> </a:t>
            </a:r>
            <a:r>
              <a:rPr sz="2100" dirty="0">
                <a:solidFill>
                  <a:srgbClr val="333333"/>
                </a:solidFill>
                <a:latin typeface="Trebuchet MS"/>
                <a:cs typeface="Trebuchet MS"/>
              </a:rPr>
              <a:t>this</a:t>
            </a:r>
            <a:r>
              <a:rPr sz="2100" spc="55" dirty="0">
                <a:solidFill>
                  <a:srgbClr val="333333"/>
                </a:solidFill>
                <a:latin typeface="Trebuchet MS"/>
                <a:cs typeface="Trebuchet MS"/>
              </a:rPr>
              <a:t> </a:t>
            </a:r>
            <a:r>
              <a:rPr sz="2100" dirty="0">
                <a:solidFill>
                  <a:srgbClr val="333333"/>
                </a:solidFill>
                <a:latin typeface="Trebuchet MS"/>
                <a:cs typeface="Trebuchet MS"/>
              </a:rPr>
              <a:t>context</a:t>
            </a:r>
            <a:r>
              <a:rPr sz="2100" spc="55" dirty="0">
                <a:solidFill>
                  <a:srgbClr val="333333"/>
                </a:solidFill>
                <a:latin typeface="Trebuchet MS"/>
                <a:cs typeface="Trebuchet MS"/>
              </a:rPr>
              <a:t> </a:t>
            </a:r>
            <a:r>
              <a:rPr sz="2100" dirty="0">
                <a:solidFill>
                  <a:srgbClr val="333333"/>
                </a:solidFill>
                <a:latin typeface="Trebuchet MS"/>
                <a:cs typeface="Trebuchet MS"/>
              </a:rPr>
              <a:t>of</a:t>
            </a:r>
            <a:r>
              <a:rPr sz="2100" spc="55" dirty="0">
                <a:solidFill>
                  <a:srgbClr val="333333"/>
                </a:solidFill>
                <a:latin typeface="Trebuchet MS"/>
                <a:cs typeface="Trebuchet MS"/>
              </a:rPr>
              <a:t> </a:t>
            </a:r>
            <a:r>
              <a:rPr sz="2100" dirty="0">
                <a:solidFill>
                  <a:srgbClr val="333333"/>
                </a:solidFill>
                <a:latin typeface="Trebuchet MS"/>
                <a:cs typeface="Trebuchet MS"/>
              </a:rPr>
              <a:t>use,</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60" dirty="0">
                <a:solidFill>
                  <a:srgbClr val="333333"/>
                </a:solidFill>
                <a:latin typeface="Trebuchet MS"/>
                <a:cs typeface="Trebuchet MS"/>
              </a:rPr>
              <a:t> </a:t>
            </a:r>
            <a:r>
              <a:rPr sz="2100" dirty="0">
                <a:solidFill>
                  <a:srgbClr val="333333"/>
                </a:solidFill>
                <a:latin typeface="Trebuchet MS"/>
                <a:cs typeface="Trebuchet MS"/>
              </a:rPr>
              <a:t>containers</a:t>
            </a:r>
            <a:r>
              <a:rPr sz="2100" spc="55" dirty="0">
                <a:solidFill>
                  <a:srgbClr val="333333"/>
                </a:solidFill>
                <a:latin typeface="Trebuchet MS"/>
                <a:cs typeface="Trebuchet MS"/>
              </a:rPr>
              <a:t> </a:t>
            </a:r>
            <a:r>
              <a:rPr sz="2100" dirty="0">
                <a:solidFill>
                  <a:srgbClr val="333333"/>
                </a:solidFill>
                <a:latin typeface="Trebuchet MS"/>
                <a:cs typeface="Trebuchet MS"/>
              </a:rPr>
              <a:t>associated</a:t>
            </a:r>
            <a:r>
              <a:rPr sz="2100" spc="55" dirty="0">
                <a:solidFill>
                  <a:srgbClr val="333333"/>
                </a:solidFill>
                <a:latin typeface="Trebuchet MS"/>
                <a:cs typeface="Trebuchet MS"/>
              </a:rPr>
              <a:t> </a:t>
            </a:r>
            <a:r>
              <a:rPr sz="2100" dirty="0">
                <a:solidFill>
                  <a:srgbClr val="333333"/>
                </a:solidFill>
                <a:latin typeface="Trebuchet MS"/>
                <a:cs typeface="Trebuchet MS"/>
              </a:rPr>
              <a:t>with</a:t>
            </a:r>
            <a:r>
              <a:rPr sz="2100" spc="55" dirty="0">
                <a:solidFill>
                  <a:srgbClr val="333333"/>
                </a:solidFill>
                <a:latin typeface="Trebuchet MS"/>
                <a:cs typeface="Trebuchet MS"/>
              </a:rPr>
              <a:t> </a:t>
            </a:r>
            <a:r>
              <a:rPr sz="2100" dirty="0">
                <a:solidFill>
                  <a:srgbClr val="333333"/>
                </a:solidFill>
                <a:latin typeface="Trebuchet MS"/>
                <a:cs typeface="Trebuchet MS"/>
              </a:rPr>
              <a:t>the</a:t>
            </a:r>
            <a:r>
              <a:rPr sz="2100" spc="55" dirty="0">
                <a:solidFill>
                  <a:srgbClr val="333333"/>
                </a:solidFill>
                <a:latin typeface="Trebuchet MS"/>
                <a:cs typeface="Trebuchet MS"/>
              </a:rPr>
              <a:t> </a:t>
            </a:r>
            <a:r>
              <a:rPr sz="2100" spc="80" dirty="0">
                <a:solidFill>
                  <a:srgbClr val="333333"/>
                </a:solidFill>
                <a:latin typeface="Trebuchet MS"/>
                <a:cs typeface="Trebuchet MS"/>
              </a:rPr>
              <a:t>main</a:t>
            </a:r>
            <a:r>
              <a:rPr sz="2100" spc="55" dirty="0">
                <a:solidFill>
                  <a:srgbClr val="333333"/>
                </a:solidFill>
                <a:latin typeface="Trebuchet MS"/>
                <a:cs typeface="Trebuchet MS"/>
              </a:rPr>
              <a:t> </a:t>
            </a:r>
            <a:r>
              <a:rPr sz="2100" dirty="0">
                <a:solidFill>
                  <a:srgbClr val="333333"/>
                </a:solidFill>
                <a:latin typeface="Trebuchet MS"/>
                <a:cs typeface="Trebuchet MS"/>
              </a:rPr>
              <a:t>container</a:t>
            </a:r>
            <a:r>
              <a:rPr sz="2100" spc="60" dirty="0">
                <a:solidFill>
                  <a:srgbClr val="333333"/>
                </a:solidFill>
                <a:latin typeface="Trebuchet MS"/>
                <a:cs typeface="Trebuchet MS"/>
              </a:rPr>
              <a:t> </a:t>
            </a:r>
            <a:r>
              <a:rPr sz="2100" dirty="0">
                <a:solidFill>
                  <a:srgbClr val="333333"/>
                </a:solidFill>
                <a:latin typeface="Trebuchet MS"/>
                <a:cs typeface="Trebuchet MS"/>
              </a:rPr>
              <a:t>are</a:t>
            </a:r>
            <a:r>
              <a:rPr sz="2100" spc="55" dirty="0">
                <a:solidFill>
                  <a:srgbClr val="333333"/>
                </a:solidFill>
                <a:latin typeface="Trebuchet MS"/>
                <a:cs typeface="Trebuchet MS"/>
              </a:rPr>
              <a:t> </a:t>
            </a:r>
            <a:r>
              <a:rPr sz="2100" spc="75" dirty="0">
                <a:solidFill>
                  <a:srgbClr val="333333"/>
                </a:solidFill>
                <a:latin typeface="Trebuchet MS"/>
                <a:cs typeface="Trebuchet MS"/>
              </a:rPr>
              <a:t>sometimes</a:t>
            </a:r>
            <a:r>
              <a:rPr sz="2100" spc="55" dirty="0">
                <a:solidFill>
                  <a:srgbClr val="333333"/>
                </a:solidFill>
                <a:latin typeface="Trebuchet MS"/>
                <a:cs typeface="Trebuchet MS"/>
              </a:rPr>
              <a:t> </a:t>
            </a:r>
            <a:r>
              <a:rPr sz="2100" spc="-10" dirty="0">
                <a:solidFill>
                  <a:srgbClr val="333333"/>
                </a:solidFill>
                <a:latin typeface="Trebuchet MS"/>
                <a:cs typeface="Trebuchet MS"/>
              </a:rPr>
              <a:t>called</a:t>
            </a:r>
            <a:endParaRPr sz="2100">
              <a:latin typeface="Trebuchet MS"/>
              <a:cs typeface="Trebuchet MS"/>
            </a:endParaRPr>
          </a:p>
          <a:p>
            <a:pPr marL="12700">
              <a:lnSpc>
                <a:spcPts val="2310"/>
              </a:lnSpc>
              <a:tabLst>
                <a:tab pos="1296670" algn="l"/>
                <a:tab pos="4755515" algn="l"/>
              </a:tabLst>
            </a:pPr>
            <a:r>
              <a:rPr sz="2100" spc="315" dirty="0">
                <a:solidFill>
                  <a:srgbClr val="ED2137"/>
                </a:solidFill>
                <a:latin typeface="Tahoma"/>
                <a:cs typeface="Tahoma"/>
              </a:rPr>
              <a:t>sidecar</a:t>
            </a:r>
            <a:r>
              <a:rPr sz="2100" dirty="0">
                <a:solidFill>
                  <a:srgbClr val="ED2137"/>
                </a:solidFill>
                <a:latin typeface="Tahoma"/>
                <a:cs typeface="Tahoma"/>
              </a:rPr>
              <a:t>	</a:t>
            </a:r>
            <a:r>
              <a:rPr sz="2100" spc="305" dirty="0">
                <a:solidFill>
                  <a:srgbClr val="ED2137"/>
                </a:solidFill>
                <a:latin typeface="Tahoma"/>
                <a:cs typeface="Tahoma"/>
              </a:rPr>
              <a:t>containers</a:t>
            </a:r>
            <a:r>
              <a:rPr sz="2100" spc="-114" dirty="0">
                <a:solidFill>
                  <a:srgbClr val="ED2137"/>
                </a:solidFill>
                <a:latin typeface="Tahoma"/>
                <a:cs typeface="Tahoma"/>
              </a:rPr>
              <a:t> </a:t>
            </a:r>
            <a:r>
              <a:rPr sz="2100" spc="85" dirty="0">
                <a:solidFill>
                  <a:srgbClr val="333333"/>
                </a:solidFill>
                <a:latin typeface="Trebuchet MS"/>
                <a:cs typeface="Trebuchet MS"/>
              </a:rPr>
              <a:t>or</a:t>
            </a:r>
            <a:r>
              <a:rPr sz="2100" spc="-85" dirty="0">
                <a:solidFill>
                  <a:srgbClr val="333333"/>
                </a:solidFill>
                <a:latin typeface="Trebuchet MS"/>
                <a:cs typeface="Trebuchet MS"/>
              </a:rPr>
              <a:t> </a:t>
            </a:r>
            <a:r>
              <a:rPr sz="2100" spc="340" dirty="0">
                <a:solidFill>
                  <a:srgbClr val="ED2137"/>
                </a:solidFill>
                <a:latin typeface="Tahoma"/>
                <a:cs typeface="Tahoma"/>
              </a:rPr>
              <a:t>sidekick</a:t>
            </a:r>
            <a:r>
              <a:rPr sz="2100" dirty="0">
                <a:solidFill>
                  <a:srgbClr val="ED2137"/>
                </a:solidFill>
                <a:latin typeface="Tahoma"/>
                <a:cs typeface="Tahoma"/>
              </a:rPr>
              <a:t>	</a:t>
            </a:r>
            <a:r>
              <a:rPr sz="2100" spc="295" dirty="0">
                <a:solidFill>
                  <a:srgbClr val="ED2137"/>
                </a:solidFill>
                <a:latin typeface="Tahoma"/>
                <a:cs typeface="Tahoma"/>
              </a:rPr>
              <a:t>containers</a:t>
            </a:r>
            <a:endParaRPr sz="2100">
              <a:latin typeface="Tahoma"/>
              <a:cs typeface="Tahom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YAML</a:t>
            </a:r>
            <a:r>
              <a:rPr spc="-175" dirty="0"/>
              <a:t> </a:t>
            </a:r>
            <a:r>
              <a:rPr spc="-85" dirty="0"/>
              <a:t>DESCRIPTOR</a:t>
            </a:r>
          </a:p>
        </p:txBody>
      </p:sp>
      <p:pic>
        <p:nvPicPr>
          <p:cNvPr id="3" name="object 3"/>
          <p:cNvPicPr/>
          <p:nvPr/>
        </p:nvPicPr>
        <p:blipFill>
          <a:blip r:embed="rId2" cstate="print"/>
          <a:stretch>
            <a:fillRect/>
          </a:stretch>
        </p:blipFill>
        <p:spPr>
          <a:xfrm>
            <a:off x="933449" y="1647824"/>
            <a:ext cx="95250" cy="95249"/>
          </a:xfrm>
          <a:prstGeom prst="rect">
            <a:avLst/>
          </a:prstGeom>
        </p:spPr>
      </p:pic>
      <p:sp>
        <p:nvSpPr>
          <p:cNvPr id="4" name="object 4"/>
          <p:cNvSpPr txBox="1"/>
          <p:nvPr/>
        </p:nvSpPr>
        <p:spPr>
          <a:xfrm>
            <a:off x="1177924" y="1326514"/>
            <a:ext cx="5310505" cy="1035050"/>
          </a:xfrm>
          <a:prstGeom prst="rect">
            <a:avLst/>
          </a:prstGeom>
        </p:spPr>
        <p:txBody>
          <a:bodyPr vert="horz" wrap="square" lIns="0" tIns="197485" rIns="0" bIns="0" rtlCol="0">
            <a:spAutoFit/>
          </a:bodyPr>
          <a:lstStyle/>
          <a:p>
            <a:pPr marL="12700">
              <a:lnSpc>
                <a:spcPct val="100000"/>
              </a:lnSpc>
              <a:spcBef>
                <a:spcPts val="1555"/>
              </a:spcBef>
              <a:tabLst>
                <a:tab pos="3342640" algn="l"/>
                <a:tab pos="3984625" algn="l"/>
              </a:tabLst>
            </a:pPr>
            <a:r>
              <a:rPr sz="2100" dirty="0">
                <a:solidFill>
                  <a:srgbClr val="333333"/>
                </a:solidFill>
                <a:latin typeface="Trebuchet MS"/>
                <a:cs typeface="Trebuchet MS"/>
              </a:rPr>
              <a:t>Instead</a:t>
            </a:r>
            <a:r>
              <a:rPr sz="2100" spc="45" dirty="0">
                <a:solidFill>
                  <a:srgbClr val="333333"/>
                </a:solidFill>
                <a:latin typeface="Trebuchet MS"/>
                <a:cs typeface="Trebuchet MS"/>
              </a:rPr>
              <a:t> </a:t>
            </a:r>
            <a:r>
              <a:rPr sz="2100" dirty="0">
                <a:solidFill>
                  <a:srgbClr val="333333"/>
                </a:solidFill>
                <a:latin typeface="Trebuchet MS"/>
                <a:cs typeface="Trebuchet MS"/>
              </a:rPr>
              <a:t>of</a:t>
            </a:r>
            <a:r>
              <a:rPr sz="2100" spc="45" dirty="0">
                <a:solidFill>
                  <a:srgbClr val="333333"/>
                </a:solidFill>
                <a:latin typeface="Trebuchet MS"/>
                <a:cs typeface="Trebuchet MS"/>
              </a:rPr>
              <a:t> </a:t>
            </a:r>
            <a:r>
              <a:rPr sz="2100" spc="85" dirty="0">
                <a:solidFill>
                  <a:srgbClr val="333333"/>
                </a:solidFill>
                <a:latin typeface="Trebuchet MS"/>
                <a:cs typeface="Trebuchet MS"/>
              </a:rPr>
              <a:t>using</a:t>
            </a:r>
            <a:r>
              <a:rPr sz="2100" spc="45" dirty="0">
                <a:solidFill>
                  <a:srgbClr val="333333"/>
                </a:solidFill>
                <a:latin typeface="Trebuchet MS"/>
                <a:cs typeface="Trebuchet MS"/>
              </a:rPr>
              <a:t> </a:t>
            </a:r>
            <a:r>
              <a:rPr sz="2100" spc="300" dirty="0">
                <a:solidFill>
                  <a:srgbClr val="ED2137"/>
                </a:solidFill>
                <a:latin typeface="Tahoma"/>
                <a:cs typeface="Tahoma"/>
              </a:rPr>
              <a:t>kubectl</a:t>
            </a:r>
            <a:r>
              <a:rPr sz="2100" dirty="0">
                <a:solidFill>
                  <a:srgbClr val="ED2137"/>
                </a:solidFill>
                <a:latin typeface="Tahoma"/>
                <a:cs typeface="Tahoma"/>
              </a:rPr>
              <a:t>	</a:t>
            </a:r>
            <a:r>
              <a:rPr sz="2100" spc="190" dirty="0">
                <a:solidFill>
                  <a:srgbClr val="ED2137"/>
                </a:solidFill>
                <a:latin typeface="Tahoma"/>
                <a:cs typeface="Tahoma"/>
              </a:rPr>
              <a:t>run</a:t>
            </a:r>
            <a:r>
              <a:rPr sz="2100" dirty="0">
                <a:solidFill>
                  <a:srgbClr val="ED2137"/>
                </a:solidFill>
                <a:latin typeface="Tahoma"/>
                <a:cs typeface="Tahoma"/>
              </a:rPr>
              <a:t>	</a:t>
            </a:r>
            <a:r>
              <a:rPr sz="2100" spc="215" dirty="0">
                <a:solidFill>
                  <a:srgbClr val="ED2137"/>
                </a:solidFill>
                <a:latin typeface="Tahoma"/>
                <a:cs typeface="Tahoma"/>
              </a:rPr>
              <a:t>xxx</a:t>
            </a:r>
            <a:r>
              <a:rPr sz="2100" spc="-105" dirty="0">
                <a:solidFill>
                  <a:srgbClr val="ED2137"/>
                </a:solidFill>
                <a:latin typeface="Tahoma"/>
                <a:cs typeface="Tahoma"/>
              </a:rPr>
              <a:t> </a:t>
            </a:r>
            <a:r>
              <a:rPr sz="2100" spc="-25" dirty="0">
                <a:solidFill>
                  <a:srgbClr val="333333"/>
                </a:solidFill>
                <a:latin typeface="Trebuchet MS"/>
                <a:cs typeface="Trebuchet MS"/>
              </a:rPr>
              <a:t>...</a:t>
            </a:r>
            <a:endParaRPr sz="2100">
              <a:latin typeface="Trebuchet MS"/>
              <a:cs typeface="Trebuchet MS"/>
            </a:endParaRPr>
          </a:p>
          <a:p>
            <a:pPr marL="12700">
              <a:lnSpc>
                <a:spcPct val="100000"/>
              </a:lnSpc>
              <a:spcBef>
                <a:spcPts val="1455"/>
              </a:spcBef>
            </a:pPr>
            <a:r>
              <a:rPr sz="2100" spc="80" dirty="0">
                <a:solidFill>
                  <a:srgbClr val="333333"/>
                </a:solidFill>
                <a:latin typeface="Trebuchet MS"/>
                <a:cs typeface="Trebuchet MS"/>
              </a:rPr>
              <a:t>You</a:t>
            </a:r>
            <a:r>
              <a:rPr sz="2100" spc="-100" dirty="0">
                <a:solidFill>
                  <a:srgbClr val="333333"/>
                </a:solidFill>
                <a:latin typeface="Trebuchet MS"/>
                <a:cs typeface="Trebuchet MS"/>
              </a:rPr>
              <a:t> </a:t>
            </a:r>
            <a:r>
              <a:rPr sz="2100" spc="90" dirty="0">
                <a:solidFill>
                  <a:srgbClr val="333333"/>
                </a:solidFill>
                <a:latin typeface="Trebuchet MS"/>
                <a:cs typeface="Trebuchet MS"/>
              </a:rPr>
              <a:t>should</a:t>
            </a:r>
            <a:r>
              <a:rPr sz="2100" spc="-100" dirty="0">
                <a:solidFill>
                  <a:srgbClr val="333333"/>
                </a:solidFill>
                <a:latin typeface="Trebuchet MS"/>
                <a:cs typeface="Trebuchet MS"/>
              </a:rPr>
              <a:t> </a:t>
            </a:r>
            <a:r>
              <a:rPr sz="2100" spc="105" dirty="0">
                <a:solidFill>
                  <a:srgbClr val="333333"/>
                </a:solidFill>
                <a:latin typeface="Trebuchet MS"/>
                <a:cs typeface="Trebuchet MS"/>
              </a:rPr>
              <a:t>use</a:t>
            </a:r>
            <a:r>
              <a:rPr sz="2100" spc="-95" dirty="0">
                <a:solidFill>
                  <a:srgbClr val="333333"/>
                </a:solidFill>
                <a:latin typeface="Trebuchet MS"/>
                <a:cs typeface="Trebuchet MS"/>
              </a:rPr>
              <a:t> </a:t>
            </a:r>
            <a:r>
              <a:rPr sz="2100" spc="-20" dirty="0">
                <a:solidFill>
                  <a:srgbClr val="ED2137"/>
                </a:solidFill>
                <a:latin typeface="Tahoma"/>
                <a:cs typeface="Tahoma"/>
              </a:rPr>
              <a:t>YAML</a:t>
            </a:r>
            <a:r>
              <a:rPr sz="2100" spc="-125" dirty="0">
                <a:solidFill>
                  <a:srgbClr val="ED2137"/>
                </a:solidFill>
                <a:latin typeface="Tahoma"/>
                <a:cs typeface="Tahoma"/>
              </a:rPr>
              <a:t> </a:t>
            </a:r>
            <a:r>
              <a:rPr sz="2100" dirty="0">
                <a:solidFill>
                  <a:srgbClr val="333333"/>
                </a:solidFill>
                <a:latin typeface="Trebuchet MS"/>
                <a:cs typeface="Trebuchet MS"/>
              </a:rPr>
              <a:t>(or</a:t>
            </a:r>
            <a:r>
              <a:rPr sz="2100" spc="-100" dirty="0">
                <a:solidFill>
                  <a:srgbClr val="333333"/>
                </a:solidFill>
                <a:latin typeface="Trebuchet MS"/>
                <a:cs typeface="Trebuchet MS"/>
              </a:rPr>
              <a:t> </a:t>
            </a:r>
            <a:r>
              <a:rPr sz="2100" dirty="0">
                <a:solidFill>
                  <a:srgbClr val="ED2137"/>
                </a:solidFill>
                <a:latin typeface="Tahoma"/>
                <a:cs typeface="Tahoma"/>
              </a:rPr>
              <a:t>JSON</a:t>
            </a:r>
            <a:r>
              <a:rPr sz="2100" dirty="0">
                <a:solidFill>
                  <a:srgbClr val="333333"/>
                </a:solidFill>
                <a:latin typeface="Trebuchet MS"/>
                <a:cs typeface="Trebuchet MS"/>
              </a:rPr>
              <a:t>)</a:t>
            </a:r>
            <a:r>
              <a:rPr sz="2100" spc="-95" dirty="0">
                <a:solidFill>
                  <a:srgbClr val="333333"/>
                </a:solidFill>
                <a:latin typeface="Trebuchet MS"/>
                <a:cs typeface="Trebuchet MS"/>
              </a:rPr>
              <a:t> </a:t>
            </a:r>
            <a:r>
              <a:rPr sz="2100" spc="-10" dirty="0">
                <a:solidFill>
                  <a:srgbClr val="333333"/>
                </a:solidFill>
                <a:latin typeface="Trebuchet MS"/>
                <a:cs typeface="Trebuchet MS"/>
              </a:rPr>
              <a:t>descriptors</a:t>
            </a:r>
            <a:endParaRPr sz="2100">
              <a:latin typeface="Trebuchet MS"/>
              <a:cs typeface="Trebuchet MS"/>
            </a:endParaRPr>
          </a:p>
        </p:txBody>
      </p:sp>
      <p:pic>
        <p:nvPicPr>
          <p:cNvPr id="5" name="object 5"/>
          <p:cNvPicPr/>
          <p:nvPr/>
        </p:nvPicPr>
        <p:blipFill>
          <a:blip r:embed="rId2" cstate="print"/>
          <a:stretch>
            <a:fillRect/>
          </a:stretch>
        </p:blipFill>
        <p:spPr>
          <a:xfrm>
            <a:off x="933449" y="2152649"/>
            <a:ext cx="95250" cy="9524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4019550"/>
            <a:chOff x="809624" y="1552574"/>
            <a:chExt cx="12211050" cy="4019550"/>
          </a:xfrm>
        </p:grpSpPr>
        <p:sp>
          <p:nvSpPr>
            <p:cNvPr id="4" name="object 4"/>
            <p:cNvSpPr/>
            <p:nvPr/>
          </p:nvSpPr>
          <p:spPr>
            <a:xfrm>
              <a:off x="809612" y="1552574"/>
              <a:ext cx="12211050" cy="4019550"/>
            </a:xfrm>
            <a:custGeom>
              <a:avLst/>
              <a:gdLst/>
              <a:ahLst/>
              <a:cxnLst/>
              <a:rect l="l" t="t" r="r" b="b"/>
              <a:pathLst>
                <a:path w="12211050" h="4019550">
                  <a:moveTo>
                    <a:pt x="12211050" y="0"/>
                  </a:moveTo>
                  <a:lnTo>
                    <a:pt x="12201525" y="0"/>
                  </a:lnTo>
                  <a:lnTo>
                    <a:pt x="12201525" y="4010025"/>
                  </a:lnTo>
                  <a:lnTo>
                    <a:pt x="0" y="4010025"/>
                  </a:lnTo>
                  <a:lnTo>
                    <a:pt x="0" y="4019550"/>
                  </a:lnTo>
                  <a:lnTo>
                    <a:pt x="12201525" y="4019550"/>
                  </a:lnTo>
                  <a:lnTo>
                    <a:pt x="12211050" y="4019550"/>
                  </a:lnTo>
                  <a:lnTo>
                    <a:pt x="12211050" y="401002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4019550"/>
            </a:xfrm>
            <a:custGeom>
              <a:avLst/>
              <a:gdLst/>
              <a:ahLst/>
              <a:cxnLst/>
              <a:rect l="l" t="t" r="r" b="b"/>
              <a:pathLst>
                <a:path w="9525" h="4019550">
                  <a:moveTo>
                    <a:pt x="0" y="4019549"/>
                  </a:moveTo>
                  <a:lnTo>
                    <a:pt x="0" y="0"/>
                  </a:lnTo>
                  <a:lnTo>
                    <a:pt x="9524" y="9524"/>
                  </a:lnTo>
                  <a:lnTo>
                    <a:pt x="9524" y="4010024"/>
                  </a:lnTo>
                  <a:lnTo>
                    <a:pt x="0" y="401954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65" dirty="0"/>
              <a:t>YAML</a:t>
            </a:r>
            <a:r>
              <a:rPr spc="-125" dirty="0"/>
              <a:t> </a:t>
            </a:r>
            <a:r>
              <a:rPr spc="-95" dirty="0"/>
              <a:t>DESCRIPTOR</a:t>
            </a:r>
            <a:r>
              <a:rPr spc="-125" dirty="0"/>
              <a:t> </a:t>
            </a:r>
            <a:r>
              <a:rPr spc="-60" dirty="0"/>
              <a:t>EXAMPLE</a:t>
            </a:r>
          </a:p>
        </p:txBody>
      </p:sp>
      <p:sp>
        <p:nvSpPr>
          <p:cNvPr id="7" name="object 7"/>
          <p:cNvSpPr txBox="1">
            <a:spLocks noGrp="1"/>
          </p:cNvSpPr>
          <p:nvPr>
            <p:ph type="body" idx="1"/>
          </p:nvPr>
        </p:nvSpPr>
        <p:spPr>
          <a:prstGeom prst="rect">
            <a:avLst/>
          </a:prstGeom>
        </p:spPr>
        <p:txBody>
          <a:bodyPr vert="horz" wrap="square" lIns="0" tIns="311785" rIns="0" bIns="0" rtlCol="0">
            <a:spAutoFit/>
          </a:bodyPr>
          <a:lstStyle/>
          <a:p>
            <a:pPr marL="142875">
              <a:lnSpc>
                <a:spcPts val="1925"/>
              </a:lnSpc>
              <a:spcBef>
                <a:spcPts val="100"/>
              </a:spcBef>
            </a:pPr>
            <a:r>
              <a:rPr sz="1650" u="none" spc="390" dirty="0">
                <a:solidFill>
                  <a:srgbClr val="999999"/>
                </a:solidFill>
                <a:latin typeface="Tahoma"/>
                <a:cs typeface="Tahoma"/>
              </a:rPr>
              <a:t>--</a:t>
            </a:r>
            <a:r>
              <a:rPr sz="1650" u="none" spc="340" dirty="0">
                <a:solidFill>
                  <a:srgbClr val="999999"/>
                </a:solidFill>
                <a:latin typeface="Tahoma"/>
                <a:cs typeface="Tahoma"/>
              </a:rPr>
              <a:t>-</a:t>
            </a:r>
            <a:endParaRPr sz="1650">
              <a:latin typeface="Tahoma"/>
              <a:cs typeface="Tahoma"/>
            </a:endParaRPr>
          </a:p>
          <a:p>
            <a:pPr marL="142875" marR="10274935">
              <a:lnSpc>
                <a:spcPts val="1880"/>
              </a:lnSpc>
              <a:spcBef>
                <a:spcPts val="90"/>
              </a:spcBef>
            </a:pPr>
            <a:r>
              <a:rPr sz="1650" u="none" spc="245" dirty="0">
                <a:solidFill>
                  <a:srgbClr val="0077AA"/>
                </a:solidFill>
                <a:latin typeface="Tahoma"/>
                <a:cs typeface="Tahoma"/>
              </a:rPr>
              <a:t>apiVersion</a:t>
            </a:r>
            <a:r>
              <a:rPr sz="1650" u="none" spc="245" dirty="0">
                <a:solidFill>
                  <a:srgbClr val="999999"/>
                </a:solidFill>
                <a:latin typeface="Tahoma"/>
                <a:cs typeface="Tahoma"/>
              </a:rPr>
              <a:t>:</a:t>
            </a:r>
            <a:r>
              <a:rPr sz="1650" u="none" dirty="0">
                <a:solidFill>
                  <a:srgbClr val="999999"/>
                </a:solidFill>
                <a:latin typeface="Tahoma"/>
                <a:cs typeface="Tahoma"/>
              </a:rPr>
              <a:t>  </a:t>
            </a:r>
            <a:r>
              <a:rPr sz="1650" u="none" spc="100" dirty="0">
                <a:solidFill>
                  <a:srgbClr val="000000"/>
                </a:solidFill>
                <a:latin typeface="Tahoma"/>
                <a:cs typeface="Tahoma"/>
              </a:rPr>
              <a:t>v1 </a:t>
            </a:r>
            <a:r>
              <a:rPr sz="1650" u="none" spc="260" dirty="0">
                <a:solidFill>
                  <a:srgbClr val="0077AA"/>
                </a:solidFill>
                <a:latin typeface="Tahoma"/>
                <a:cs typeface="Tahoma"/>
              </a:rPr>
              <a:t>kind</a:t>
            </a:r>
            <a:r>
              <a:rPr sz="1650" u="none" spc="260" dirty="0">
                <a:solidFill>
                  <a:srgbClr val="999999"/>
                </a:solidFill>
                <a:latin typeface="Tahoma"/>
                <a:cs typeface="Tahoma"/>
              </a:rPr>
              <a:t>:</a:t>
            </a:r>
            <a:r>
              <a:rPr sz="1650" u="none" spc="484" dirty="0">
                <a:solidFill>
                  <a:srgbClr val="999999"/>
                </a:solidFill>
                <a:latin typeface="Tahoma"/>
                <a:cs typeface="Tahoma"/>
              </a:rPr>
              <a:t> </a:t>
            </a:r>
            <a:r>
              <a:rPr sz="1650" u="none" spc="55" dirty="0">
                <a:solidFill>
                  <a:srgbClr val="000000"/>
                </a:solidFill>
                <a:latin typeface="Tahoma"/>
                <a:cs typeface="Tahoma"/>
              </a:rPr>
              <a:t>Pod </a:t>
            </a:r>
            <a:r>
              <a:rPr sz="1650" u="none" spc="155" dirty="0">
                <a:solidFill>
                  <a:srgbClr val="0077AA"/>
                </a:solidFill>
                <a:latin typeface="Tahoma"/>
                <a:cs typeface="Tahoma"/>
              </a:rPr>
              <a:t>metadata</a:t>
            </a:r>
            <a:r>
              <a:rPr sz="1650" u="none" spc="155" dirty="0">
                <a:solidFill>
                  <a:srgbClr val="999999"/>
                </a:solidFill>
                <a:latin typeface="Tahoma"/>
                <a:cs typeface="Tahoma"/>
              </a:rPr>
              <a:t>:</a:t>
            </a:r>
            <a:endParaRPr sz="1650">
              <a:latin typeface="Tahoma"/>
              <a:cs typeface="Tahoma"/>
            </a:endParaRPr>
          </a:p>
          <a:p>
            <a:pPr marL="394970">
              <a:lnSpc>
                <a:spcPts val="1764"/>
              </a:lnSpc>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394970">
              <a:lnSpc>
                <a:spcPts val="1875"/>
              </a:lnSpc>
            </a:pPr>
            <a:r>
              <a:rPr sz="1650" u="none" spc="305" dirty="0">
                <a:solidFill>
                  <a:srgbClr val="0077AA"/>
                </a:solidFill>
                <a:latin typeface="Tahoma"/>
                <a:cs typeface="Tahoma"/>
              </a:rPr>
              <a:t>labels</a:t>
            </a:r>
            <a:r>
              <a:rPr sz="1650" u="none" spc="305" dirty="0">
                <a:solidFill>
                  <a:srgbClr val="999999"/>
                </a:solidFill>
                <a:latin typeface="Tahoma"/>
                <a:cs typeface="Tahoma"/>
              </a:rPr>
              <a:t>:</a:t>
            </a:r>
            <a:endParaRPr sz="1650">
              <a:latin typeface="Tahoma"/>
              <a:cs typeface="Tahoma"/>
            </a:endParaRPr>
          </a:p>
          <a:p>
            <a:pPr marL="142875" marR="9896475" indent="504190">
              <a:lnSpc>
                <a:spcPts val="1880"/>
              </a:lnSpc>
              <a:spcBef>
                <a:spcPts val="95"/>
              </a:spcBef>
            </a:pPr>
            <a:r>
              <a:rPr sz="1650" u="none" spc="265" dirty="0">
                <a:solidFill>
                  <a:srgbClr val="0077AA"/>
                </a:solidFill>
                <a:latin typeface="Tahoma"/>
                <a:cs typeface="Tahoma"/>
              </a:rPr>
              <a:t>stack</a:t>
            </a:r>
            <a:r>
              <a:rPr sz="1650" u="none" spc="265" dirty="0">
                <a:solidFill>
                  <a:srgbClr val="999999"/>
                </a:solidFill>
                <a:latin typeface="Tahoma"/>
                <a:cs typeface="Tahoma"/>
              </a:rPr>
              <a:t>:</a:t>
            </a:r>
            <a:r>
              <a:rPr sz="1650" u="none" spc="480" dirty="0">
                <a:solidFill>
                  <a:srgbClr val="999999"/>
                </a:solidFill>
                <a:latin typeface="Tahoma"/>
                <a:cs typeface="Tahoma"/>
              </a:rPr>
              <a:t> </a:t>
            </a:r>
            <a:r>
              <a:rPr sz="1650" u="none" spc="130" dirty="0">
                <a:solidFill>
                  <a:srgbClr val="000000"/>
                </a:solidFill>
                <a:latin typeface="Tahoma"/>
                <a:cs typeface="Tahoma"/>
              </a:rPr>
              <a:t>market </a:t>
            </a:r>
            <a:r>
              <a:rPr sz="1650" u="none" spc="204" dirty="0">
                <a:solidFill>
                  <a:srgbClr val="0077AA"/>
                </a:solidFill>
                <a:latin typeface="Tahoma"/>
                <a:cs typeface="Tahoma"/>
              </a:rPr>
              <a:t>spec</a:t>
            </a:r>
            <a:r>
              <a:rPr sz="1650" u="none" spc="204" dirty="0">
                <a:solidFill>
                  <a:srgbClr val="999999"/>
                </a:solidFill>
                <a:latin typeface="Tahoma"/>
                <a:cs typeface="Tahoma"/>
              </a:rPr>
              <a:t>:</a:t>
            </a:r>
            <a:endParaRPr sz="1650">
              <a:latin typeface="Tahoma"/>
              <a:cs typeface="Tahoma"/>
            </a:endParaRPr>
          </a:p>
          <a:p>
            <a:pPr marL="394970">
              <a:lnSpc>
                <a:spcPts val="1770"/>
              </a:lnSpc>
            </a:pPr>
            <a:r>
              <a:rPr sz="1650" u="none" spc="245" dirty="0">
                <a:solidFill>
                  <a:srgbClr val="0077AA"/>
                </a:solidFill>
                <a:latin typeface="Tahoma"/>
                <a:cs typeface="Tahoma"/>
              </a:rPr>
              <a:t>containers</a:t>
            </a:r>
            <a:r>
              <a:rPr sz="1650" u="none" spc="245" dirty="0">
                <a:solidFill>
                  <a:srgbClr val="999999"/>
                </a:solidFill>
                <a:latin typeface="Tahoma"/>
                <a:cs typeface="Tahoma"/>
              </a:rPr>
              <a:t>:</a:t>
            </a:r>
            <a:endParaRPr sz="1650">
              <a:latin typeface="Tahoma"/>
              <a:cs typeface="Tahoma"/>
            </a:endParaRPr>
          </a:p>
          <a:p>
            <a:pPr marL="897890" indent="-250825">
              <a:lnSpc>
                <a:spcPts val="1875"/>
              </a:lnSpc>
              <a:buClr>
                <a:srgbClr val="999999"/>
              </a:buClr>
              <a:buChar char="-"/>
              <a:tabLst>
                <a:tab pos="897890" algn="l"/>
              </a:tabLst>
            </a:pPr>
            <a:r>
              <a:rPr sz="1650" u="none" spc="60" dirty="0">
                <a:solidFill>
                  <a:srgbClr val="0077AA"/>
                </a:solidFill>
                <a:latin typeface="Tahoma"/>
                <a:cs typeface="Tahoma"/>
              </a:rPr>
              <a:t>name</a:t>
            </a:r>
            <a:r>
              <a:rPr sz="1650" u="none" spc="60" dirty="0">
                <a:solidFill>
                  <a:srgbClr val="999999"/>
                </a:solidFill>
                <a:latin typeface="Tahoma"/>
                <a:cs typeface="Tahoma"/>
              </a:rPr>
              <a:t>:</a:t>
            </a:r>
            <a:r>
              <a:rPr sz="1650" u="none" spc="490" dirty="0">
                <a:solidFill>
                  <a:srgbClr val="999999"/>
                </a:solidFill>
                <a:latin typeface="Tahoma"/>
                <a:cs typeface="Tahoma"/>
              </a:rPr>
              <a:t> </a:t>
            </a:r>
            <a:r>
              <a:rPr sz="1650" u="none" spc="-10" dirty="0">
                <a:solidFill>
                  <a:srgbClr val="000000"/>
                </a:solidFill>
                <a:latin typeface="Tahoma"/>
                <a:cs typeface="Tahoma"/>
              </a:rPr>
              <a:t>whoami</a:t>
            </a:r>
            <a:endParaRPr sz="1650">
              <a:latin typeface="Tahoma"/>
              <a:cs typeface="Tahoma"/>
            </a:endParaRPr>
          </a:p>
          <a:p>
            <a:pPr marL="899794" marR="7877809">
              <a:lnSpc>
                <a:spcPts val="1870"/>
              </a:lnSpc>
              <a:spcBef>
                <a:spcPts val="100"/>
              </a:spcBef>
            </a:pPr>
            <a:r>
              <a:rPr sz="1650" u="none" spc="155" dirty="0">
                <a:solidFill>
                  <a:srgbClr val="0077AA"/>
                </a:solidFill>
                <a:latin typeface="Tahoma"/>
                <a:cs typeface="Tahoma"/>
              </a:rPr>
              <a:t>image</a:t>
            </a:r>
            <a:r>
              <a:rPr sz="1650" u="none" spc="155" dirty="0">
                <a:solidFill>
                  <a:srgbClr val="999999"/>
                </a:solidFill>
                <a:latin typeface="Tahoma"/>
                <a:cs typeface="Tahoma"/>
              </a:rPr>
              <a:t>:</a:t>
            </a:r>
            <a:r>
              <a:rPr sz="1650" u="none" spc="470" dirty="0">
                <a:solidFill>
                  <a:srgbClr val="999999"/>
                </a:solidFill>
                <a:latin typeface="Tahoma"/>
                <a:cs typeface="Tahoma"/>
              </a:rPr>
              <a:t> </a:t>
            </a:r>
            <a:r>
              <a:rPr sz="1650" u="none" spc="200" dirty="0">
                <a:solidFill>
                  <a:srgbClr val="000000"/>
                </a:solidFill>
                <a:latin typeface="Tahoma"/>
                <a:cs typeface="Tahoma"/>
              </a:rPr>
              <a:t>traefik/whoami</a:t>
            </a:r>
            <a:r>
              <a:rPr sz="1650" u="none" spc="200" dirty="0">
                <a:solidFill>
                  <a:srgbClr val="999999"/>
                </a:solidFill>
                <a:latin typeface="Tahoma"/>
                <a:cs typeface="Tahoma"/>
              </a:rPr>
              <a:t>:</a:t>
            </a:r>
            <a:r>
              <a:rPr sz="1650" u="none" spc="200" dirty="0">
                <a:solidFill>
                  <a:srgbClr val="000000"/>
                </a:solidFill>
                <a:latin typeface="Tahoma"/>
                <a:cs typeface="Tahoma"/>
              </a:rPr>
              <a:t>v1.10 </a:t>
            </a:r>
            <a:r>
              <a:rPr sz="1650" u="none" spc="254" dirty="0">
                <a:solidFill>
                  <a:srgbClr val="0077AA"/>
                </a:solidFill>
                <a:latin typeface="Tahoma"/>
                <a:cs typeface="Tahoma"/>
              </a:rPr>
              <a:t>imagePullPolicy</a:t>
            </a:r>
            <a:r>
              <a:rPr sz="1650" u="none" spc="254" dirty="0">
                <a:solidFill>
                  <a:srgbClr val="999999"/>
                </a:solidFill>
                <a:latin typeface="Tahoma"/>
                <a:cs typeface="Tahoma"/>
              </a:rPr>
              <a:t>:</a:t>
            </a:r>
            <a:r>
              <a:rPr sz="1650" u="none" spc="470" dirty="0">
                <a:solidFill>
                  <a:srgbClr val="999999"/>
                </a:solidFill>
                <a:latin typeface="Tahoma"/>
                <a:cs typeface="Tahoma"/>
              </a:rPr>
              <a:t> </a:t>
            </a:r>
            <a:r>
              <a:rPr sz="1650" u="none" spc="140" dirty="0">
                <a:solidFill>
                  <a:srgbClr val="000000"/>
                </a:solidFill>
                <a:latin typeface="Tahoma"/>
                <a:cs typeface="Tahoma"/>
              </a:rPr>
              <a:t>Always </a:t>
            </a:r>
            <a:r>
              <a:rPr sz="1650" u="none" spc="265" dirty="0">
                <a:solidFill>
                  <a:srgbClr val="0077AA"/>
                </a:solidFill>
                <a:latin typeface="Tahoma"/>
                <a:cs typeface="Tahoma"/>
              </a:rPr>
              <a:t>ports</a:t>
            </a:r>
            <a:r>
              <a:rPr sz="1650" u="none" spc="265" dirty="0">
                <a:solidFill>
                  <a:srgbClr val="999999"/>
                </a:solidFill>
                <a:latin typeface="Tahoma"/>
                <a:cs typeface="Tahoma"/>
              </a:rPr>
              <a:t>:</a:t>
            </a:r>
            <a:endParaRPr sz="1650">
              <a:latin typeface="Tahoma"/>
              <a:cs typeface="Tahoma"/>
            </a:endParaRPr>
          </a:p>
          <a:p>
            <a:pPr marL="1402715" lvl="1" indent="-250825">
              <a:lnSpc>
                <a:spcPts val="1789"/>
              </a:lnSpc>
              <a:buClr>
                <a:srgbClr val="999999"/>
              </a:buClr>
              <a:buChar char="-"/>
              <a:tabLst>
                <a:tab pos="1402715" algn="l"/>
              </a:tabLst>
            </a:pPr>
            <a:r>
              <a:rPr sz="1650" spc="250" dirty="0">
                <a:solidFill>
                  <a:srgbClr val="0077AA"/>
                </a:solidFill>
                <a:latin typeface="Tahoma"/>
                <a:cs typeface="Tahoma"/>
              </a:rPr>
              <a:t>containerPort</a:t>
            </a:r>
            <a:r>
              <a:rPr sz="1650" spc="250" dirty="0">
                <a:solidFill>
                  <a:srgbClr val="999999"/>
                </a:solidFill>
                <a:latin typeface="Tahoma"/>
                <a:cs typeface="Tahoma"/>
              </a:rPr>
              <a:t>:</a:t>
            </a:r>
            <a:r>
              <a:rPr sz="1650" spc="484" dirty="0">
                <a:solidFill>
                  <a:srgbClr val="999999"/>
                </a:solidFill>
                <a:latin typeface="Tahoma"/>
                <a:cs typeface="Tahoma"/>
              </a:rPr>
              <a:t> </a:t>
            </a:r>
            <a:r>
              <a:rPr sz="1650" spc="65" dirty="0">
                <a:solidFill>
                  <a:srgbClr val="990054"/>
                </a:solidFill>
                <a:latin typeface="Tahoma"/>
                <a:cs typeface="Tahoma"/>
              </a:rPr>
              <a:t>80</a:t>
            </a:r>
            <a:endParaRPr sz="1650">
              <a:latin typeface="Tahoma"/>
              <a:cs typeface="Tahoma"/>
            </a:endParaRPr>
          </a:p>
          <a:p>
            <a:pPr marL="394970" marR="8508365" lvl="1" indent="1007744">
              <a:lnSpc>
                <a:spcPts val="1880"/>
              </a:lnSpc>
              <a:spcBef>
                <a:spcPts val="95"/>
              </a:spcBef>
              <a:buClr>
                <a:srgbClr val="999999"/>
              </a:buClr>
              <a:buChar char="-"/>
              <a:tabLst>
                <a:tab pos="1402715" algn="l"/>
              </a:tabLst>
            </a:pPr>
            <a:r>
              <a:rPr sz="1650" spc="250" dirty="0">
                <a:solidFill>
                  <a:srgbClr val="0077AA"/>
                </a:solidFill>
                <a:latin typeface="Tahoma"/>
                <a:cs typeface="Tahoma"/>
              </a:rPr>
              <a:t>containerPort</a:t>
            </a:r>
            <a:r>
              <a:rPr sz="1650" spc="250" dirty="0">
                <a:solidFill>
                  <a:srgbClr val="999999"/>
                </a:solidFill>
                <a:latin typeface="Tahoma"/>
                <a:cs typeface="Tahoma"/>
              </a:rPr>
              <a:t>:</a:t>
            </a:r>
            <a:r>
              <a:rPr sz="1650" spc="484" dirty="0">
                <a:solidFill>
                  <a:srgbClr val="999999"/>
                </a:solidFill>
                <a:latin typeface="Tahoma"/>
                <a:cs typeface="Tahoma"/>
              </a:rPr>
              <a:t> </a:t>
            </a:r>
            <a:r>
              <a:rPr sz="1650" spc="65" dirty="0">
                <a:solidFill>
                  <a:srgbClr val="990054"/>
                </a:solidFill>
                <a:latin typeface="Tahoma"/>
                <a:cs typeface="Tahoma"/>
              </a:rPr>
              <a:t>443 </a:t>
            </a:r>
            <a:r>
              <a:rPr sz="1650" spc="305" dirty="0">
                <a:solidFill>
                  <a:srgbClr val="0077AA"/>
                </a:solidFill>
                <a:latin typeface="Tahoma"/>
                <a:cs typeface="Tahoma"/>
              </a:rPr>
              <a:t>restartPolicy</a:t>
            </a:r>
            <a:r>
              <a:rPr sz="1650" spc="305" dirty="0">
                <a:solidFill>
                  <a:srgbClr val="999999"/>
                </a:solidFill>
                <a:latin typeface="Tahoma"/>
                <a:cs typeface="Tahoma"/>
              </a:rPr>
              <a:t>:</a:t>
            </a:r>
            <a:r>
              <a:rPr sz="1650" spc="5" dirty="0">
                <a:solidFill>
                  <a:srgbClr val="999999"/>
                </a:solidFill>
                <a:latin typeface="Tahoma"/>
                <a:cs typeface="Tahoma"/>
              </a:rPr>
              <a:t>  </a:t>
            </a:r>
            <a:r>
              <a:rPr sz="1650" spc="140" dirty="0">
                <a:latin typeface="Tahoma"/>
                <a:cs typeface="Tahoma"/>
              </a:rPr>
              <a:t>Always</a:t>
            </a:r>
            <a:endParaRPr sz="1650">
              <a:latin typeface="Tahoma"/>
              <a:cs typeface="Tahom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448300"/>
            <a:chOff x="809624" y="1552574"/>
            <a:chExt cx="12211050" cy="5448300"/>
          </a:xfrm>
        </p:grpSpPr>
        <p:sp>
          <p:nvSpPr>
            <p:cNvPr id="4" name="object 4"/>
            <p:cNvSpPr/>
            <p:nvPr/>
          </p:nvSpPr>
          <p:spPr>
            <a:xfrm>
              <a:off x="809612" y="1552574"/>
              <a:ext cx="12211050" cy="5448300"/>
            </a:xfrm>
            <a:custGeom>
              <a:avLst/>
              <a:gdLst/>
              <a:ahLst/>
              <a:cxnLst/>
              <a:rect l="l" t="t" r="r" b="b"/>
              <a:pathLst>
                <a:path w="12211050" h="5448300">
                  <a:moveTo>
                    <a:pt x="12211050" y="0"/>
                  </a:moveTo>
                  <a:lnTo>
                    <a:pt x="12201525" y="0"/>
                  </a:lnTo>
                  <a:lnTo>
                    <a:pt x="12201525" y="5438775"/>
                  </a:lnTo>
                  <a:lnTo>
                    <a:pt x="0" y="5438775"/>
                  </a:lnTo>
                  <a:lnTo>
                    <a:pt x="0" y="5448300"/>
                  </a:lnTo>
                  <a:lnTo>
                    <a:pt x="12201525" y="5448300"/>
                  </a:lnTo>
                  <a:lnTo>
                    <a:pt x="12211050" y="5448300"/>
                  </a:lnTo>
                  <a:lnTo>
                    <a:pt x="12211050" y="5438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448300"/>
            </a:xfrm>
            <a:custGeom>
              <a:avLst/>
              <a:gdLst/>
              <a:ahLst/>
              <a:cxnLst/>
              <a:rect l="l" t="t" r="r" b="b"/>
              <a:pathLst>
                <a:path w="9525" h="5448300">
                  <a:moveTo>
                    <a:pt x="0" y="5448299"/>
                  </a:moveTo>
                  <a:lnTo>
                    <a:pt x="0" y="0"/>
                  </a:lnTo>
                  <a:lnTo>
                    <a:pt x="9524" y="9524"/>
                  </a:lnTo>
                  <a:lnTo>
                    <a:pt x="9524" y="5438774"/>
                  </a:lnTo>
                  <a:lnTo>
                    <a:pt x="0" y="5448299"/>
                  </a:lnTo>
                  <a:close/>
                </a:path>
              </a:pathLst>
            </a:custGeom>
            <a:solidFill>
              <a:srgbClr val="ED2137"/>
            </a:solidFill>
          </p:spPr>
          <p:txBody>
            <a:bodyPr wrap="square" lIns="0" tIns="0" rIns="0" bIns="0" rtlCol="0"/>
            <a:lstStyle/>
            <a:p>
              <a:endParaRPr/>
            </a:p>
          </p:txBody>
        </p:sp>
      </p:grpSp>
      <p:sp>
        <p:nvSpPr>
          <p:cNvPr id="6" name="object 6"/>
          <p:cNvSpPr txBox="1">
            <a:spLocks noGrp="1"/>
          </p:cNvSpPr>
          <p:nvPr>
            <p:ph type="title"/>
          </p:nvPr>
        </p:nvSpPr>
        <p:spPr>
          <a:xfrm>
            <a:off x="796924" y="571563"/>
            <a:ext cx="6177915" cy="558800"/>
          </a:xfrm>
          <a:prstGeom prst="rect">
            <a:avLst/>
          </a:prstGeom>
        </p:spPr>
        <p:txBody>
          <a:bodyPr vert="horz" wrap="square" lIns="0" tIns="12700" rIns="0" bIns="0" rtlCol="0">
            <a:spAutoFit/>
          </a:bodyPr>
          <a:lstStyle/>
          <a:p>
            <a:pPr marL="12700">
              <a:lnSpc>
                <a:spcPct val="100000"/>
              </a:lnSpc>
              <a:spcBef>
                <a:spcPts val="100"/>
              </a:spcBef>
            </a:pPr>
            <a:r>
              <a:rPr spc="-10" dirty="0"/>
              <a:t>SAME</a:t>
            </a:r>
            <a:r>
              <a:rPr spc="-140" dirty="0"/>
              <a:t> </a:t>
            </a:r>
            <a:r>
              <a:rPr spc="-95" dirty="0"/>
              <a:t>DESCRIPTOR</a:t>
            </a:r>
            <a:r>
              <a:rPr spc="-140" dirty="0"/>
              <a:t> </a:t>
            </a:r>
            <a:r>
              <a:rPr dirty="0"/>
              <a:t>AS</a:t>
            </a:r>
            <a:r>
              <a:rPr spc="-140" dirty="0"/>
              <a:t> </a:t>
            </a:r>
            <a:r>
              <a:rPr spc="-130" dirty="0"/>
              <a:t>JSON</a:t>
            </a:r>
          </a:p>
        </p:txBody>
      </p:sp>
      <p:sp>
        <p:nvSpPr>
          <p:cNvPr id="7" name="object 7"/>
          <p:cNvSpPr txBox="1"/>
          <p:nvPr/>
        </p:nvSpPr>
        <p:spPr>
          <a:xfrm>
            <a:off x="949325" y="1625600"/>
            <a:ext cx="5829300" cy="5277485"/>
          </a:xfrm>
          <a:prstGeom prst="rect">
            <a:avLst/>
          </a:prstGeom>
        </p:spPr>
        <p:txBody>
          <a:bodyPr vert="horz" wrap="square" lIns="0" tIns="12700" rIns="0" bIns="0" rtlCol="0">
            <a:spAutoFit/>
          </a:bodyPr>
          <a:lstStyle/>
          <a:p>
            <a:pPr marL="12700">
              <a:lnSpc>
                <a:spcPts val="1925"/>
              </a:lnSpc>
              <a:spcBef>
                <a:spcPts val="100"/>
              </a:spcBef>
            </a:pPr>
            <a:r>
              <a:rPr sz="1650" spc="150" dirty="0">
                <a:solidFill>
                  <a:srgbClr val="999999"/>
                </a:solidFill>
                <a:latin typeface="Tahoma"/>
                <a:cs typeface="Tahoma"/>
              </a:rPr>
              <a:t>{</a:t>
            </a:r>
            <a:endParaRPr sz="1650">
              <a:latin typeface="Tahoma"/>
              <a:cs typeface="Tahoma"/>
            </a:endParaRPr>
          </a:p>
          <a:p>
            <a:pPr marL="264795">
              <a:lnSpc>
                <a:spcPts val="1875"/>
              </a:lnSpc>
            </a:pPr>
            <a:r>
              <a:rPr sz="1650" spc="260" dirty="0">
                <a:solidFill>
                  <a:srgbClr val="990054"/>
                </a:solidFill>
                <a:latin typeface="Tahoma"/>
                <a:cs typeface="Tahoma"/>
              </a:rPr>
              <a:t>"apiVersion"</a:t>
            </a:r>
            <a:r>
              <a:rPr sz="1650" spc="260" dirty="0">
                <a:solidFill>
                  <a:srgbClr val="996E3A"/>
                </a:solidFill>
                <a:latin typeface="Tahoma"/>
                <a:cs typeface="Tahoma"/>
              </a:rPr>
              <a:t>:</a:t>
            </a:r>
            <a:r>
              <a:rPr sz="1650" spc="-5" dirty="0">
                <a:solidFill>
                  <a:srgbClr val="996E3A"/>
                </a:solidFill>
                <a:latin typeface="Tahoma"/>
                <a:cs typeface="Tahoma"/>
              </a:rPr>
              <a:t>  </a:t>
            </a:r>
            <a:r>
              <a:rPr sz="1650" spc="270" dirty="0">
                <a:solidFill>
                  <a:srgbClr val="669900"/>
                </a:solidFill>
                <a:latin typeface="Tahoma"/>
                <a:cs typeface="Tahoma"/>
              </a:rPr>
              <a:t>"v1"</a:t>
            </a:r>
            <a:r>
              <a:rPr sz="1650" spc="270" dirty="0">
                <a:solidFill>
                  <a:srgbClr val="999999"/>
                </a:solidFill>
                <a:latin typeface="Tahoma"/>
                <a:cs typeface="Tahoma"/>
              </a:rPr>
              <a:t>,</a:t>
            </a:r>
            <a:endParaRPr sz="1650">
              <a:latin typeface="Tahoma"/>
              <a:cs typeface="Tahoma"/>
            </a:endParaRPr>
          </a:p>
          <a:p>
            <a:pPr marL="264795" marR="3789679">
              <a:lnSpc>
                <a:spcPts val="1880"/>
              </a:lnSpc>
              <a:spcBef>
                <a:spcPts val="90"/>
              </a:spcBef>
            </a:pPr>
            <a:r>
              <a:rPr sz="1650" spc="280" dirty="0">
                <a:solidFill>
                  <a:srgbClr val="990054"/>
                </a:solidFill>
                <a:latin typeface="Tahoma"/>
                <a:cs typeface="Tahoma"/>
              </a:rPr>
              <a:t>"kind"</a:t>
            </a:r>
            <a:r>
              <a:rPr sz="1650" spc="280" dirty="0">
                <a:solidFill>
                  <a:srgbClr val="996E3A"/>
                </a:solidFill>
                <a:latin typeface="Tahoma"/>
                <a:cs typeface="Tahoma"/>
              </a:rPr>
              <a:t>:</a:t>
            </a:r>
            <a:r>
              <a:rPr sz="1650" spc="484" dirty="0">
                <a:solidFill>
                  <a:srgbClr val="996E3A"/>
                </a:solidFill>
                <a:latin typeface="Tahoma"/>
                <a:cs typeface="Tahoma"/>
              </a:rPr>
              <a:t> </a:t>
            </a:r>
            <a:r>
              <a:rPr sz="1650" spc="220" dirty="0">
                <a:solidFill>
                  <a:srgbClr val="669900"/>
                </a:solidFill>
                <a:latin typeface="Tahoma"/>
                <a:cs typeface="Tahoma"/>
              </a:rPr>
              <a:t>"Pod"</a:t>
            </a:r>
            <a:r>
              <a:rPr sz="1650" spc="220" dirty="0">
                <a:solidFill>
                  <a:srgbClr val="999999"/>
                </a:solidFill>
                <a:latin typeface="Tahoma"/>
                <a:cs typeface="Tahoma"/>
              </a:rPr>
              <a:t>, </a:t>
            </a:r>
            <a:r>
              <a:rPr sz="1650" spc="190" dirty="0">
                <a:solidFill>
                  <a:srgbClr val="990054"/>
                </a:solidFill>
                <a:latin typeface="Tahoma"/>
                <a:cs typeface="Tahoma"/>
              </a:rPr>
              <a:t>"metadata"</a:t>
            </a:r>
            <a:r>
              <a:rPr sz="1650" spc="190" dirty="0">
                <a:solidFill>
                  <a:srgbClr val="996E3A"/>
                </a:solidFill>
                <a:latin typeface="Tahoma"/>
                <a:cs typeface="Tahoma"/>
              </a:rPr>
              <a:t>:</a:t>
            </a:r>
            <a:r>
              <a:rPr sz="1650" spc="-10" dirty="0">
                <a:solidFill>
                  <a:srgbClr val="996E3A"/>
                </a:solidFill>
                <a:latin typeface="Tahoma"/>
                <a:cs typeface="Tahoma"/>
              </a:rPr>
              <a:t>  </a:t>
            </a:r>
            <a:r>
              <a:rPr sz="1650" spc="150" dirty="0">
                <a:solidFill>
                  <a:srgbClr val="999999"/>
                </a:solidFill>
                <a:latin typeface="Tahoma"/>
                <a:cs typeface="Tahoma"/>
              </a:rPr>
              <a:t>{</a:t>
            </a:r>
            <a:endParaRPr sz="1650">
              <a:latin typeface="Tahoma"/>
              <a:cs typeface="Tahoma"/>
            </a:endParaRPr>
          </a:p>
          <a:p>
            <a:pPr marL="769620">
              <a:lnSpc>
                <a:spcPts val="1770"/>
              </a:lnSpc>
            </a:pPr>
            <a:r>
              <a:rPr sz="1650" spc="140" dirty="0">
                <a:solidFill>
                  <a:srgbClr val="990054"/>
                </a:solidFill>
                <a:latin typeface="Tahoma"/>
                <a:cs typeface="Tahoma"/>
              </a:rPr>
              <a:t>"name"</a:t>
            </a:r>
            <a:r>
              <a:rPr sz="1650" spc="140" dirty="0">
                <a:solidFill>
                  <a:srgbClr val="996E3A"/>
                </a:solidFill>
                <a:latin typeface="Tahoma"/>
                <a:cs typeface="Tahoma"/>
              </a:rPr>
              <a:t>:</a:t>
            </a:r>
            <a:r>
              <a:rPr sz="1650" spc="484" dirty="0">
                <a:solidFill>
                  <a:srgbClr val="996E3A"/>
                </a:solidFill>
                <a:latin typeface="Tahoma"/>
                <a:cs typeface="Tahoma"/>
              </a:rPr>
              <a:t> </a:t>
            </a:r>
            <a:r>
              <a:rPr sz="1650" spc="145" dirty="0">
                <a:solidFill>
                  <a:srgbClr val="669900"/>
                </a:solidFill>
                <a:latin typeface="Tahoma"/>
                <a:cs typeface="Tahoma"/>
              </a:rPr>
              <a:t>"whoami"</a:t>
            </a:r>
            <a:r>
              <a:rPr sz="1650" spc="145" dirty="0">
                <a:solidFill>
                  <a:srgbClr val="999999"/>
                </a:solidFill>
                <a:latin typeface="Tahoma"/>
                <a:cs typeface="Tahoma"/>
              </a:rPr>
              <a:t>,</a:t>
            </a:r>
            <a:endParaRPr sz="1650">
              <a:latin typeface="Tahoma"/>
              <a:cs typeface="Tahoma"/>
            </a:endParaRPr>
          </a:p>
          <a:p>
            <a:pPr marL="769620">
              <a:lnSpc>
                <a:spcPts val="1875"/>
              </a:lnSpc>
            </a:pPr>
            <a:r>
              <a:rPr sz="1650" spc="315" dirty="0">
                <a:solidFill>
                  <a:srgbClr val="990054"/>
                </a:solidFill>
                <a:latin typeface="Tahoma"/>
                <a:cs typeface="Tahoma"/>
              </a:rPr>
              <a:t>"labels"</a:t>
            </a:r>
            <a:r>
              <a:rPr sz="1650" spc="315" dirty="0">
                <a:solidFill>
                  <a:srgbClr val="996E3A"/>
                </a:solidFill>
                <a:latin typeface="Tahoma"/>
                <a:cs typeface="Tahoma"/>
              </a:rPr>
              <a:t>:</a:t>
            </a:r>
            <a:r>
              <a:rPr sz="1650" spc="495" dirty="0">
                <a:solidFill>
                  <a:srgbClr val="996E3A"/>
                </a:solidFill>
                <a:latin typeface="Tahoma"/>
                <a:cs typeface="Tahoma"/>
              </a:rPr>
              <a:t> </a:t>
            </a:r>
            <a:r>
              <a:rPr sz="1650" spc="200" dirty="0">
                <a:solidFill>
                  <a:srgbClr val="999999"/>
                </a:solidFill>
                <a:latin typeface="Tahoma"/>
                <a:cs typeface="Tahoma"/>
              </a:rPr>
              <a:t>{</a:t>
            </a:r>
            <a:r>
              <a:rPr sz="1650" spc="495" dirty="0">
                <a:solidFill>
                  <a:srgbClr val="999999"/>
                </a:solidFill>
                <a:latin typeface="Tahoma"/>
                <a:cs typeface="Tahoma"/>
              </a:rPr>
              <a:t> </a:t>
            </a:r>
            <a:r>
              <a:rPr sz="1650" spc="280" dirty="0">
                <a:solidFill>
                  <a:srgbClr val="990054"/>
                </a:solidFill>
                <a:latin typeface="Tahoma"/>
                <a:cs typeface="Tahoma"/>
              </a:rPr>
              <a:t>"stack"</a:t>
            </a:r>
            <a:r>
              <a:rPr sz="1650" spc="280" dirty="0">
                <a:solidFill>
                  <a:srgbClr val="996E3A"/>
                </a:solidFill>
                <a:latin typeface="Tahoma"/>
                <a:cs typeface="Tahoma"/>
              </a:rPr>
              <a:t>:</a:t>
            </a:r>
            <a:r>
              <a:rPr sz="1650" spc="495" dirty="0">
                <a:solidFill>
                  <a:srgbClr val="996E3A"/>
                </a:solidFill>
                <a:latin typeface="Tahoma"/>
                <a:cs typeface="Tahoma"/>
              </a:rPr>
              <a:t> </a:t>
            </a:r>
            <a:r>
              <a:rPr sz="1650" spc="180" dirty="0">
                <a:solidFill>
                  <a:srgbClr val="669900"/>
                </a:solidFill>
                <a:latin typeface="Tahoma"/>
                <a:cs typeface="Tahoma"/>
              </a:rPr>
              <a:t>"market"</a:t>
            </a:r>
            <a:r>
              <a:rPr sz="1650" spc="495" dirty="0">
                <a:solidFill>
                  <a:srgbClr val="669900"/>
                </a:solidFill>
                <a:latin typeface="Tahoma"/>
                <a:cs typeface="Tahoma"/>
              </a:rPr>
              <a:t> </a:t>
            </a:r>
            <a:r>
              <a:rPr sz="1650" spc="150" dirty="0">
                <a:solidFill>
                  <a:srgbClr val="999999"/>
                </a:solidFill>
                <a:latin typeface="Tahoma"/>
                <a:cs typeface="Tahoma"/>
              </a:rPr>
              <a:t>}</a:t>
            </a:r>
            <a:endParaRPr sz="1650">
              <a:latin typeface="Tahoma"/>
              <a:cs typeface="Tahoma"/>
            </a:endParaRPr>
          </a:p>
          <a:p>
            <a:pPr marL="264795">
              <a:lnSpc>
                <a:spcPts val="1875"/>
              </a:lnSpc>
            </a:pPr>
            <a:r>
              <a:rPr sz="1650" spc="320" dirty="0">
                <a:solidFill>
                  <a:srgbClr val="999999"/>
                </a:solidFill>
                <a:latin typeface="Tahoma"/>
                <a:cs typeface="Tahoma"/>
              </a:rPr>
              <a:t>},</a:t>
            </a:r>
            <a:endParaRPr sz="1650">
              <a:latin typeface="Tahoma"/>
              <a:cs typeface="Tahoma"/>
            </a:endParaRPr>
          </a:p>
          <a:p>
            <a:pPr marL="264795">
              <a:lnSpc>
                <a:spcPts val="1875"/>
              </a:lnSpc>
            </a:pPr>
            <a:r>
              <a:rPr sz="1650" spc="245" dirty="0">
                <a:solidFill>
                  <a:srgbClr val="990054"/>
                </a:solidFill>
                <a:latin typeface="Tahoma"/>
                <a:cs typeface="Tahoma"/>
              </a:rPr>
              <a:t>"spec"</a:t>
            </a:r>
            <a:r>
              <a:rPr sz="1650" spc="245" dirty="0">
                <a:solidFill>
                  <a:srgbClr val="996E3A"/>
                </a:solidFill>
                <a:latin typeface="Tahoma"/>
                <a:cs typeface="Tahoma"/>
              </a:rPr>
              <a:t>:</a:t>
            </a:r>
            <a:r>
              <a:rPr sz="1650" spc="490" dirty="0">
                <a:solidFill>
                  <a:srgbClr val="996E3A"/>
                </a:solidFill>
                <a:latin typeface="Tahoma"/>
                <a:cs typeface="Tahoma"/>
              </a:rPr>
              <a:t> </a:t>
            </a:r>
            <a:r>
              <a:rPr sz="1650" spc="150" dirty="0">
                <a:solidFill>
                  <a:srgbClr val="999999"/>
                </a:solidFill>
                <a:latin typeface="Tahoma"/>
                <a:cs typeface="Tahoma"/>
              </a:rPr>
              <a:t>{</a:t>
            </a:r>
            <a:endParaRPr sz="1650">
              <a:latin typeface="Tahoma"/>
              <a:cs typeface="Tahoma"/>
            </a:endParaRPr>
          </a:p>
          <a:p>
            <a:pPr marL="769620">
              <a:lnSpc>
                <a:spcPts val="1875"/>
              </a:lnSpc>
            </a:pPr>
            <a:r>
              <a:rPr sz="1650" spc="265" dirty="0">
                <a:solidFill>
                  <a:srgbClr val="990054"/>
                </a:solidFill>
                <a:latin typeface="Tahoma"/>
                <a:cs typeface="Tahoma"/>
              </a:rPr>
              <a:t>"containers"</a:t>
            </a:r>
            <a:r>
              <a:rPr sz="1650" spc="265" dirty="0">
                <a:solidFill>
                  <a:srgbClr val="996E3A"/>
                </a:solidFill>
                <a:latin typeface="Tahoma"/>
                <a:cs typeface="Tahoma"/>
              </a:rPr>
              <a:t>:</a:t>
            </a:r>
            <a:r>
              <a:rPr sz="1650" dirty="0">
                <a:solidFill>
                  <a:srgbClr val="996E3A"/>
                </a:solidFill>
                <a:latin typeface="Tahoma"/>
                <a:cs typeface="Tahoma"/>
              </a:rPr>
              <a:t>  </a:t>
            </a:r>
            <a:r>
              <a:rPr sz="1650" spc="300" dirty="0">
                <a:solidFill>
                  <a:srgbClr val="999999"/>
                </a:solidFill>
                <a:latin typeface="Tahoma"/>
                <a:cs typeface="Tahoma"/>
              </a:rPr>
              <a:t>[</a:t>
            </a:r>
            <a:endParaRPr sz="1650">
              <a:latin typeface="Tahoma"/>
              <a:cs typeface="Tahoma"/>
            </a:endParaRPr>
          </a:p>
          <a:p>
            <a:pPr marL="1273810">
              <a:lnSpc>
                <a:spcPts val="1875"/>
              </a:lnSpc>
            </a:pPr>
            <a:r>
              <a:rPr sz="1650" spc="150" dirty="0">
                <a:solidFill>
                  <a:srgbClr val="999999"/>
                </a:solidFill>
                <a:latin typeface="Tahoma"/>
                <a:cs typeface="Tahoma"/>
              </a:rPr>
              <a:t>{</a:t>
            </a:r>
            <a:endParaRPr sz="1650">
              <a:latin typeface="Tahoma"/>
              <a:cs typeface="Tahoma"/>
            </a:endParaRPr>
          </a:p>
          <a:p>
            <a:pPr marL="1778635">
              <a:lnSpc>
                <a:spcPts val="1875"/>
              </a:lnSpc>
            </a:pPr>
            <a:r>
              <a:rPr sz="1650" spc="140" dirty="0">
                <a:solidFill>
                  <a:srgbClr val="990054"/>
                </a:solidFill>
                <a:latin typeface="Tahoma"/>
                <a:cs typeface="Tahoma"/>
              </a:rPr>
              <a:t>"name"</a:t>
            </a:r>
            <a:r>
              <a:rPr sz="1650" spc="140" dirty="0">
                <a:solidFill>
                  <a:srgbClr val="996E3A"/>
                </a:solidFill>
                <a:latin typeface="Tahoma"/>
                <a:cs typeface="Tahoma"/>
              </a:rPr>
              <a:t>:</a:t>
            </a:r>
            <a:r>
              <a:rPr sz="1650" spc="484" dirty="0">
                <a:solidFill>
                  <a:srgbClr val="996E3A"/>
                </a:solidFill>
                <a:latin typeface="Tahoma"/>
                <a:cs typeface="Tahoma"/>
              </a:rPr>
              <a:t> </a:t>
            </a:r>
            <a:r>
              <a:rPr sz="1650" spc="145" dirty="0">
                <a:solidFill>
                  <a:srgbClr val="669900"/>
                </a:solidFill>
                <a:latin typeface="Tahoma"/>
                <a:cs typeface="Tahoma"/>
              </a:rPr>
              <a:t>"whoami"</a:t>
            </a:r>
            <a:r>
              <a:rPr sz="1650" spc="145" dirty="0">
                <a:solidFill>
                  <a:srgbClr val="999999"/>
                </a:solidFill>
                <a:latin typeface="Tahoma"/>
                <a:cs typeface="Tahoma"/>
              </a:rPr>
              <a:t>,</a:t>
            </a:r>
            <a:endParaRPr sz="1650">
              <a:latin typeface="Tahoma"/>
              <a:cs typeface="Tahoma"/>
            </a:endParaRPr>
          </a:p>
          <a:p>
            <a:pPr marL="1778635" marR="5080">
              <a:lnSpc>
                <a:spcPts val="1880"/>
              </a:lnSpc>
              <a:spcBef>
                <a:spcPts val="95"/>
              </a:spcBef>
            </a:pPr>
            <a:r>
              <a:rPr sz="1650" spc="200" dirty="0">
                <a:solidFill>
                  <a:srgbClr val="990054"/>
                </a:solidFill>
                <a:latin typeface="Tahoma"/>
                <a:cs typeface="Tahoma"/>
              </a:rPr>
              <a:t>"image"</a:t>
            </a:r>
            <a:r>
              <a:rPr sz="1650" spc="200" dirty="0">
                <a:solidFill>
                  <a:srgbClr val="996E3A"/>
                </a:solidFill>
                <a:latin typeface="Tahoma"/>
                <a:cs typeface="Tahoma"/>
              </a:rPr>
              <a:t>:</a:t>
            </a:r>
            <a:r>
              <a:rPr sz="1650" spc="475" dirty="0">
                <a:solidFill>
                  <a:srgbClr val="996E3A"/>
                </a:solidFill>
                <a:latin typeface="Tahoma"/>
                <a:cs typeface="Tahoma"/>
              </a:rPr>
              <a:t> </a:t>
            </a:r>
            <a:r>
              <a:rPr sz="1650" spc="220" dirty="0">
                <a:solidFill>
                  <a:srgbClr val="669900"/>
                </a:solidFill>
                <a:latin typeface="Tahoma"/>
                <a:cs typeface="Tahoma"/>
              </a:rPr>
              <a:t>"traefik/whoami:v1.10"</a:t>
            </a:r>
            <a:r>
              <a:rPr sz="1650" spc="220" dirty="0">
                <a:solidFill>
                  <a:srgbClr val="999999"/>
                </a:solidFill>
                <a:latin typeface="Tahoma"/>
                <a:cs typeface="Tahoma"/>
              </a:rPr>
              <a:t>, </a:t>
            </a:r>
            <a:r>
              <a:rPr sz="1650" spc="260" dirty="0">
                <a:solidFill>
                  <a:srgbClr val="990054"/>
                </a:solidFill>
                <a:latin typeface="Tahoma"/>
                <a:cs typeface="Tahoma"/>
              </a:rPr>
              <a:t>"imagePullPolicy"</a:t>
            </a:r>
            <a:r>
              <a:rPr sz="1650" spc="260" dirty="0">
                <a:solidFill>
                  <a:srgbClr val="996E3A"/>
                </a:solidFill>
                <a:latin typeface="Tahoma"/>
                <a:cs typeface="Tahoma"/>
              </a:rPr>
              <a:t>:</a:t>
            </a:r>
            <a:r>
              <a:rPr sz="1650" spc="20" dirty="0">
                <a:solidFill>
                  <a:srgbClr val="996E3A"/>
                </a:solidFill>
                <a:latin typeface="Tahoma"/>
                <a:cs typeface="Tahoma"/>
              </a:rPr>
              <a:t>  </a:t>
            </a:r>
            <a:r>
              <a:rPr sz="1650" spc="220" dirty="0">
                <a:solidFill>
                  <a:srgbClr val="669900"/>
                </a:solidFill>
                <a:latin typeface="Tahoma"/>
                <a:cs typeface="Tahoma"/>
              </a:rPr>
              <a:t>"Always"</a:t>
            </a:r>
            <a:r>
              <a:rPr sz="1650" spc="220" dirty="0">
                <a:solidFill>
                  <a:srgbClr val="999999"/>
                </a:solidFill>
                <a:latin typeface="Tahoma"/>
                <a:cs typeface="Tahoma"/>
              </a:rPr>
              <a:t>, </a:t>
            </a:r>
            <a:r>
              <a:rPr sz="1650" spc="285" dirty="0">
                <a:solidFill>
                  <a:srgbClr val="990054"/>
                </a:solidFill>
                <a:latin typeface="Tahoma"/>
                <a:cs typeface="Tahoma"/>
              </a:rPr>
              <a:t>"ports"</a:t>
            </a:r>
            <a:r>
              <a:rPr sz="1650" spc="285" dirty="0">
                <a:solidFill>
                  <a:srgbClr val="996E3A"/>
                </a:solidFill>
                <a:latin typeface="Tahoma"/>
                <a:cs typeface="Tahoma"/>
              </a:rPr>
              <a:t>:</a:t>
            </a:r>
            <a:r>
              <a:rPr sz="1650" spc="-5" dirty="0">
                <a:solidFill>
                  <a:srgbClr val="996E3A"/>
                </a:solidFill>
                <a:latin typeface="Tahoma"/>
                <a:cs typeface="Tahoma"/>
              </a:rPr>
              <a:t>  </a:t>
            </a:r>
            <a:r>
              <a:rPr sz="1650" spc="300" dirty="0">
                <a:solidFill>
                  <a:srgbClr val="999999"/>
                </a:solidFill>
                <a:latin typeface="Tahoma"/>
                <a:cs typeface="Tahoma"/>
              </a:rPr>
              <a:t>[</a:t>
            </a:r>
            <a:endParaRPr sz="1650">
              <a:latin typeface="Tahoma"/>
              <a:cs typeface="Tahoma"/>
            </a:endParaRPr>
          </a:p>
          <a:p>
            <a:pPr marL="2030730">
              <a:lnSpc>
                <a:spcPts val="1764"/>
              </a:lnSpc>
            </a:pPr>
            <a:r>
              <a:rPr sz="1650" spc="200" dirty="0">
                <a:solidFill>
                  <a:srgbClr val="999999"/>
                </a:solidFill>
                <a:latin typeface="Tahoma"/>
                <a:cs typeface="Tahoma"/>
              </a:rPr>
              <a:t>{</a:t>
            </a:r>
            <a:r>
              <a:rPr sz="1650" spc="470" dirty="0">
                <a:solidFill>
                  <a:srgbClr val="999999"/>
                </a:solidFill>
                <a:latin typeface="Tahoma"/>
                <a:cs typeface="Tahoma"/>
              </a:rPr>
              <a:t> </a:t>
            </a:r>
            <a:r>
              <a:rPr sz="1650" spc="260" dirty="0">
                <a:solidFill>
                  <a:srgbClr val="990054"/>
                </a:solidFill>
                <a:latin typeface="Tahoma"/>
                <a:cs typeface="Tahoma"/>
              </a:rPr>
              <a:t>"containerPort"</a:t>
            </a:r>
            <a:r>
              <a:rPr sz="1650" spc="260" dirty="0">
                <a:solidFill>
                  <a:srgbClr val="996E3A"/>
                </a:solidFill>
                <a:latin typeface="Tahoma"/>
                <a:cs typeface="Tahoma"/>
              </a:rPr>
              <a:t>:</a:t>
            </a:r>
            <a:r>
              <a:rPr sz="1650" spc="470" dirty="0">
                <a:solidFill>
                  <a:srgbClr val="996E3A"/>
                </a:solidFill>
                <a:latin typeface="Tahoma"/>
                <a:cs typeface="Tahoma"/>
              </a:rPr>
              <a:t> </a:t>
            </a:r>
            <a:r>
              <a:rPr sz="1650" spc="90" dirty="0">
                <a:solidFill>
                  <a:srgbClr val="990054"/>
                </a:solidFill>
                <a:latin typeface="Tahoma"/>
                <a:cs typeface="Tahoma"/>
              </a:rPr>
              <a:t>80</a:t>
            </a:r>
            <a:r>
              <a:rPr sz="1650" spc="475" dirty="0">
                <a:solidFill>
                  <a:srgbClr val="990054"/>
                </a:solidFill>
                <a:latin typeface="Tahoma"/>
                <a:cs typeface="Tahoma"/>
              </a:rPr>
              <a:t> </a:t>
            </a:r>
            <a:r>
              <a:rPr sz="1650" spc="320" dirty="0">
                <a:solidFill>
                  <a:srgbClr val="999999"/>
                </a:solidFill>
                <a:latin typeface="Tahoma"/>
                <a:cs typeface="Tahoma"/>
              </a:rPr>
              <a:t>},</a:t>
            </a:r>
            <a:endParaRPr sz="1650">
              <a:latin typeface="Tahoma"/>
              <a:cs typeface="Tahoma"/>
            </a:endParaRPr>
          </a:p>
          <a:p>
            <a:pPr marL="2030730">
              <a:lnSpc>
                <a:spcPts val="1875"/>
              </a:lnSpc>
            </a:pPr>
            <a:r>
              <a:rPr sz="1650" spc="200" dirty="0">
                <a:solidFill>
                  <a:srgbClr val="999999"/>
                </a:solidFill>
                <a:latin typeface="Tahoma"/>
                <a:cs typeface="Tahoma"/>
              </a:rPr>
              <a:t>{</a:t>
            </a:r>
            <a:r>
              <a:rPr sz="1650" spc="470" dirty="0">
                <a:solidFill>
                  <a:srgbClr val="999999"/>
                </a:solidFill>
                <a:latin typeface="Tahoma"/>
                <a:cs typeface="Tahoma"/>
              </a:rPr>
              <a:t> </a:t>
            </a:r>
            <a:r>
              <a:rPr sz="1650" spc="260" dirty="0">
                <a:solidFill>
                  <a:srgbClr val="990054"/>
                </a:solidFill>
                <a:latin typeface="Tahoma"/>
                <a:cs typeface="Tahoma"/>
              </a:rPr>
              <a:t>"containerPort"</a:t>
            </a:r>
            <a:r>
              <a:rPr sz="1650" spc="260" dirty="0">
                <a:solidFill>
                  <a:srgbClr val="996E3A"/>
                </a:solidFill>
                <a:latin typeface="Tahoma"/>
                <a:cs typeface="Tahoma"/>
              </a:rPr>
              <a:t>:</a:t>
            </a:r>
            <a:r>
              <a:rPr sz="1650" spc="470" dirty="0">
                <a:solidFill>
                  <a:srgbClr val="996E3A"/>
                </a:solidFill>
                <a:latin typeface="Tahoma"/>
                <a:cs typeface="Tahoma"/>
              </a:rPr>
              <a:t> </a:t>
            </a:r>
            <a:r>
              <a:rPr sz="1650" spc="90" dirty="0">
                <a:solidFill>
                  <a:srgbClr val="990054"/>
                </a:solidFill>
                <a:latin typeface="Tahoma"/>
                <a:cs typeface="Tahoma"/>
              </a:rPr>
              <a:t>443</a:t>
            </a:r>
            <a:r>
              <a:rPr sz="1650" spc="475" dirty="0">
                <a:solidFill>
                  <a:srgbClr val="990054"/>
                </a:solidFill>
                <a:latin typeface="Tahoma"/>
                <a:cs typeface="Tahoma"/>
              </a:rPr>
              <a:t> </a:t>
            </a:r>
            <a:r>
              <a:rPr sz="1650" spc="150" dirty="0">
                <a:solidFill>
                  <a:srgbClr val="999999"/>
                </a:solidFill>
                <a:latin typeface="Tahoma"/>
                <a:cs typeface="Tahoma"/>
              </a:rPr>
              <a:t>}</a:t>
            </a:r>
            <a:endParaRPr sz="1650">
              <a:latin typeface="Tahoma"/>
              <a:cs typeface="Tahoma"/>
            </a:endParaRPr>
          </a:p>
          <a:p>
            <a:pPr marL="1778635">
              <a:lnSpc>
                <a:spcPts val="1875"/>
              </a:lnSpc>
            </a:pPr>
            <a:r>
              <a:rPr sz="1650" spc="395" dirty="0">
                <a:solidFill>
                  <a:srgbClr val="999999"/>
                </a:solidFill>
                <a:latin typeface="Tahoma"/>
                <a:cs typeface="Tahoma"/>
              </a:rPr>
              <a:t>],</a:t>
            </a:r>
            <a:endParaRPr sz="1650">
              <a:latin typeface="Tahoma"/>
              <a:cs typeface="Tahoma"/>
            </a:endParaRPr>
          </a:p>
          <a:p>
            <a:pPr marL="1273810">
              <a:lnSpc>
                <a:spcPts val="1875"/>
              </a:lnSpc>
            </a:pPr>
            <a:r>
              <a:rPr sz="1650" spc="150" dirty="0">
                <a:solidFill>
                  <a:srgbClr val="999999"/>
                </a:solidFill>
                <a:latin typeface="Tahoma"/>
                <a:cs typeface="Tahoma"/>
              </a:rPr>
              <a:t>}</a:t>
            </a:r>
            <a:endParaRPr sz="1650">
              <a:latin typeface="Tahoma"/>
              <a:cs typeface="Tahoma"/>
            </a:endParaRPr>
          </a:p>
          <a:p>
            <a:pPr marL="769620">
              <a:lnSpc>
                <a:spcPts val="1875"/>
              </a:lnSpc>
            </a:pPr>
            <a:r>
              <a:rPr sz="1650" spc="395" dirty="0">
                <a:solidFill>
                  <a:srgbClr val="999999"/>
                </a:solidFill>
                <a:latin typeface="Tahoma"/>
                <a:cs typeface="Tahoma"/>
              </a:rPr>
              <a:t>],</a:t>
            </a:r>
            <a:endParaRPr sz="1650">
              <a:latin typeface="Tahoma"/>
              <a:cs typeface="Tahoma"/>
            </a:endParaRPr>
          </a:p>
          <a:p>
            <a:pPr marL="769620">
              <a:lnSpc>
                <a:spcPts val="1875"/>
              </a:lnSpc>
            </a:pPr>
            <a:r>
              <a:rPr sz="1650" spc="310" dirty="0">
                <a:solidFill>
                  <a:srgbClr val="990054"/>
                </a:solidFill>
                <a:latin typeface="Tahoma"/>
                <a:cs typeface="Tahoma"/>
              </a:rPr>
              <a:t>"restartPolicy"</a:t>
            </a:r>
            <a:r>
              <a:rPr sz="1650" spc="310" dirty="0">
                <a:solidFill>
                  <a:srgbClr val="996E3A"/>
                </a:solidFill>
                <a:latin typeface="Tahoma"/>
                <a:cs typeface="Tahoma"/>
              </a:rPr>
              <a:t>:</a:t>
            </a:r>
            <a:r>
              <a:rPr sz="1650" dirty="0">
                <a:solidFill>
                  <a:srgbClr val="996E3A"/>
                </a:solidFill>
                <a:latin typeface="Tahoma"/>
                <a:cs typeface="Tahoma"/>
              </a:rPr>
              <a:t>  </a:t>
            </a:r>
            <a:r>
              <a:rPr sz="1650" spc="185" dirty="0">
                <a:solidFill>
                  <a:srgbClr val="669900"/>
                </a:solidFill>
                <a:latin typeface="Tahoma"/>
                <a:cs typeface="Tahoma"/>
              </a:rPr>
              <a:t>"Always"</a:t>
            </a:r>
            <a:endParaRPr sz="1650">
              <a:latin typeface="Tahoma"/>
              <a:cs typeface="Tahoma"/>
            </a:endParaRPr>
          </a:p>
          <a:p>
            <a:pPr marL="264795">
              <a:lnSpc>
                <a:spcPts val="1875"/>
              </a:lnSpc>
            </a:pPr>
            <a:r>
              <a:rPr sz="1650" spc="150" dirty="0">
                <a:solidFill>
                  <a:srgbClr val="999999"/>
                </a:solidFill>
                <a:latin typeface="Tahoma"/>
                <a:cs typeface="Tahoma"/>
              </a:rPr>
              <a:t>}</a:t>
            </a:r>
            <a:endParaRPr sz="1650">
              <a:latin typeface="Tahoma"/>
              <a:cs typeface="Tahoma"/>
            </a:endParaRPr>
          </a:p>
          <a:p>
            <a:pPr marL="12700">
              <a:lnSpc>
                <a:spcPts val="1925"/>
              </a:lnSpc>
            </a:pPr>
            <a:r>
              <a:rPr sz="1650" spc="150" dirty="0">
                <a:solidFill>
                  <a:srgbClr val="999999"/>
                </a:solidFill>
                <a:latin typeface="Tahoma"/>
                <a:cs typeface="Tahoma"/>
              </a:rPr>
              <a:t>}</a:t>
            </a:r>
            <a:endParaRPr sz="1650">
              <a:latin typeface="Tahoma"/>
              <a:cs typeface="Tahom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5336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533649"/>
            <a:ext cx="12211050" cy="3543300"/>
            <a:chOff x="809624" y="2533649"/>
            <a:chExt cx="12211050" cy="3543300"/>
          </a:xfrm>
        </p:grpSpPr>
        <p:sp>
          <p:nvSpPr>
            <p:cNvPr id="4" name="object 4"/>
            <p:cNvSpPr/>
            <p:nvPr/>
          </p:nvSpPr>
          <p:spPr>
            <a:xfrm>
              <a:off x="809612" y="2533649"/>
              <a:ext cx="12211050" cy="3543300"/>
            </a:xfrm>
            <a:custGeom>
              <a:avLst/>
              <a:gdLst/>
              <a:ahLst/>
              <a:cxnLst/>
              <a:rect l="l" t="t" r="r" b="b"/>
              <a:pathLst>
                <a:path w="12211050" h="3543300">
                  <a:moveTo>
                    <a:pt x="12211050" y="0"/>
                  </a:moveTo>
                  <a:lnTo>
                    <a:pt x="12201525" y="0"/>
                  </a:lnTo>
                  <a:lnTo>
                    <a:pt x="12201525" y="3533775"/>
                  </a:lnTo>
                  <a:lnTo>
                    <a:pt x="0" y="3533775"/>
                  </a:lnTo>
                  <a:lnTo>
                    <a:pt x="0" y="3543300"/>
                  </a:lnTo>
                  <a:lnTo>
                    <a:pt x="12201525" y="3543300"/>
                  </a:lnTo>
                  <a:lnTo>
                    <a:pt x="12211050" y="3543300"/>
                  </a:lnTo>
                  <a:lnTo>
                    <a:pt x="12211050" y="3533775"/>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533649"/>
              <a:ext cx="9525" cy="3543300"/>
            </a:xfrm>
            <a:custGeom>
              <a:avLst/>
              <a:gdLst/>
              <a:ahLst/>
              <a:cxnLst/>
              <a:rect l="l" t="t" r="r" b="b"/>
              <a:pathLst>
                <a:path w="9525" h="3543300">
                  <a:moveTo>
                    <a:pt x="0" y="3543299"/>
                  </a:moveTo>
                  <a:lnTo>
                    <a:pt x="0" y="0"/>
                  </a:lnTo>
                  <a:lnTo>
                    <a:pt x="9524" y="9524"/>
                  </a:lnTo>
                  <a:lnTo>
                    <a:pt x="9524" y="3533774"/>
                  </a:lnTo>
                  <a:lnTo>
                    <a:pt x="0" y="3543299"/>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661018"/>
              <a:ext cx="103240" cy="198704"/>
            </a:xfrm>
            <a:prstGeom prst="rect">
              <a:avLst/>
            </a:prstGeom>
          </p:spPr>
        </p:pic>
      </p:grpSp>
      <p:sp>
        <p:nvSpPr>
          <p:cNvPr id="7" name="object 7"/>
          <p:cNvSpPr txBox="1">
            <a:spLocks noGrp="1"/>
          </p:cNvSpPr>
          <p:nvPr>
            <p:ph type="title"/>
          </p:nvPr>
        </p:nvSpPr>
        <p:spPr>
          <a:xfrm>
            <a:off x="796924" y="571563"/>
            <a:ext cx="10384790" cy="1006475"/>
          </a:xfrm>
          <a:prstGeom prst="rect">
            <a:avLst/>
          </a:prstGeom>
        </p:spPr>
        <p:txBody>
          <a:bodyPr vert="horz" wrap="square" lIns="0" tIns="98425" rIns="0" bIns="0" rtlCol="0">
            <a:spAutoFit/>
          </a:bodyPr>
          <a:lstStyle/>
          <a:p>
            <a:pPr marL="12700" marR="5080">
              <a:lnSpc>
                <a:spcPts val="3529"/>
              </a:lnSpc>
              <a:spcBef>
                <a:spcPts val="775"/>
              </a:spcBef>
            </a:pPr>
            <a:r>
              <a:rPr spc="-150" dirty="0"/>
              <a:t>GENERATE</a:t>
            </a:r>
            <a:r>
              <a:rPr spc="-50" dirty="0"/>
              <a:t> </a:t>
            </a:r>
            <a:r>
              <a:rPr spc="75" dirty="0"/>
              <a:t>A</a:t>
            </a:r>
            <a:r>
              <a:rPr spc="-45" dirty="0"/>
              <a:t> </a:t>
            </a:r>
            <a:r>
              <a:rPr spc="-95" dirty="0"/>
              <a:t>DESCRIPTOR</a:t>
            </a:r>
            <a:r>
              <a:rPr spc="-50" dirty="0"/>
              <a:t> </a:t>
            </a:r>
            <a:r>
              <a:rPr spc="120" dirty="0"/>
              <a:t>WITHOUT</a:t>
            </a:r>
            <a:r>
              <a:rPr spc="-45" dirty="0"/>
              <a:t> </a:t>
            </a:r>
            <a:r>
              <a:rPr spc="-65" dirty="0"/>
              <a:t>CREATING </a:t>
            </a:r>
            <a:r>
              <a:rPr spc="-35" dirty="0"/>
              <a:t>RESOURCES</a:t>
            </a:r>
          </a:p>
        </p:txBody>
      </p:sp>
      <p:pic>
        <p:nvPicPr>
          <p:cNvPr id="8" name="object 8"/>
          <p:cNvPicPr/>
          <p:nvPr/>
        </p:nvPicPr>
        <p:blipFill>
          <a:blip r:embed="rId3" cstate="print"/>
          <a:stretch>
            <a:fillRect/>
          </a:stretch>
        </p:blipFill>
        <p:spPr>
          <a:xfrm>
            <a:off x="933449" y="2095499"/>
            <a:ext cx="95250" cy="95249"/>
          </a:xfrm>
          <a:prstGeom prst="rect">
            <a:avLst/>
          </a:prstGeom>
        </p:spPr>
      </p:pic>
      <p:sp>
        <p:nvSpPr>
          <p:cNvPr id="9" name="object 9"/>
          <p:cNvSpPr txBox="1"/>
          <p:nvPr/>
        </p:nvSpPr>
        <p:spPr>
          <a:xfrm>
            <a:off x="819149" y="1958975"/>
            <a:ext cx="12192000" cy="4020185"/>
          </a:xfrm>
          <a:prstGeom prst="rect">
            <a:avLst/>
          </a:prstGeom>
        </p:spPr>
        <p:txBody>
          <a:bodyPr vert="horz" wrap="square" lIns="0" tIns="12700" rIns="0" bIns="0" rtlCol="0">
            <a:spAutoFit/>
          </a:bodyPr>
          <a:lstStyle/>
          <a:p>
            <a:pPr marL="371475">
              <a:lnSpc>
                <a:spcPct val="100000"/>
              </a:lnSpc>
              <a:spcBef>
                <a:spcPts val="100"/>
              </a:spcBef>
            </a:pPr>
            <a:r>
              <a:rPr sz="2100" spc="55" dirty="0">
                <a:solidFill>
                  <a:srgbClr val="333333"/>
                </a:solidFill>
                <a:latin typeface="Trebuchet MS"/>
                <a:cs typeface="Trebuchet MS"/>
              </a:rPr>
              <a:t>Display</a:t>
            </a:r>
            <a:r>
              <a:rPr sz="2100" spc="90" dirty="0">
                <a:solidFill>
                  <a:srgbClr val="333333"/>
                </a:solidFill>
                <a:latin typeface="Trebuchet MS"/>
                <a:cs typeface="Trebuchet MS"/>
              </a:rPr>
              <a:t> </a:t>
            </a:r>
            <a:r>
              <a:rPr sz="2100" dirty="0">
                <a:solidFill>
                  <a:srgbClr val="333333"/>
                </a:solidFill>
                <a:latin typeface="Trebuchet MS"/>
                <a:cs typeface="Trebuchet MS"/>
              </a:rPr>
              <a:t>descriptors</a:t>
            </a:r>
            <a:r>
              <a:rPr sz="2100" spc="95" dirty="0">
                <a:solidFill>
                  <a:srgbClr val="333333"/>
                </a:solidFill>
                <a:latin typeface="Trebuchet MS"/>
                <a:cs typeface="Trebuchet MS"/>
              </a:rPr>
              <a:t> </a:t>
            </a:r>
            <a:r>
              <a:rPr sz="2100" dirty="0">
                <a:solidFill>
                  <a:srgbClr val="333333"/>
                </a:solidFill>
                <a:latin typeface="Trebuchet MS"/>
                <a:cs typeface="Trebuchet MS"/>
              </a:rPr>
              <a:t>without</a:t>
            </a:r>
            <a:r>
              <a:rPr sz="2100" spc="90" dirty="0">
                <a:solidFill>
                  <a:srgbClr val="333333"/>
                </a:solidFill>
                <a:latin typeface="Trebuchet MS"/>
                <a:cs typeface="Trebuchet MS"/>
              </a:rPr>
              <a:t> </a:t>
            </a:r>
            <a:r>
              <a:rPr sz="2100" spc="-10" dirty="0">
                <a:solidFill>
                  <a:srgbClr val="333333"/>
                </a:solidFill>
                <a:latin typeface="Trebuchet MS"/>
                <a:cs typeface="Trebuchet MS"/>
              </a:rPr>
              <a:t>actually</a:t>
            </a:r>
            <a:r>
              <a:rPr sz="2100" spc="95" dirty="0">
                <a:solidFill>
                  <a:srgbClr val="333333"/>
                </a:solidFill>
                <a:latin typeface="Trebuchet MS"/>
                <a:cs typeface="Trebuchet MS"/>
              </a:rPr>
              <a:t> </a:t>
            </a:r>
            <a:r>
              <a:rPr sz="2100" dirty="0">
                <a:solidFill>
                  <a:srgbClr val="333333"/>
                </a:solidFill>
                <a:latin typeface="Trebuchet MS"/>
                <a:cs typeface="Trebuchet MS"/>
              </a:rPr>
              <a:t>creating</a:t>
            </a:r>
            <a:r>
              <a:rPr sz="2100" spc="90" dirty="0">
                <a:solidFill>
                  <a:srgbClr val="333333"/>
                </a:solidFill>
                <a:latin typeface="Trebuchet MS"/>
                <a:cs typeface="Trebuchet MS"/>
              </a:rPr>
              <a:t> </a:t>
            </a:r>
            <a:r>
              <a:rPr sz="2100" spc="-10" dirty="0">
                <a:solidFill>
                  <a:srgbClr val="333333"/>
                </a:solidFill>
                <a:latin typeface="Trebuchet MS"/>
                <a:cs typeface="Trebuchet MS"/>
              </a:rPr>
              <a:t>objects</a:t>
            </a:r>
            <a:endParaRPr sz="2100">
              <a:latin typeface="Trebuchet MS"/>
              <a:cs typeface="Trebuchet MS"/>
            </a:endParaRPr>
          </a:p>
          <a:p>
            <a:pPr>
              <a:lnSpc>
                <a:spcPct val="100000"/>
              </a:lnSpc>
              <a:spcBef>
                <a:spcPts val="140"/>
              </a:spcBef>
            </a:pPr>
            <a:endParaRPr sz="2100">
              <a:latin typeface="Trebuchet MS"/>
              <a:cs typeface="Trebuchet MS"/>
            </a:endParaRPr>
          </a:p>
          <a:p>
            <a:pPr marL="394970">
              <a:lnSpc>
                <a:spcPct val="100000"/>
              </a:lnSpc>
            </a:pPr>
            <a:r>
              <a:rPr sz="1650" spc="245" dirty="0">
                <a:latin typeface="Tahoma"/>
                <a:cs typeface="Tahoma"/>
              </a:rPr>
              <a:t>kubectl</a:t>
            </a:r>
            <a:r>
              <a:rPr sz="1650" spc="10" dirty="0">
                <a:latin typeface="Tahoma"/>
                <a:cs typeface="Tahoma"/>
              </a:rPr>
              <a:t>  </a:t>
            </a:r>
            <a:r>
              <a:rPr sz="1650" spc="170" dirty="0">
                <a:latin typeface="Tahoma"/>
                <a:cs typeface="Tahoma"/>
              </a:rPr>
              <a:t>run</a:t>
            </a:r>
            <a:r>
              <a:rPr sz="1650" spc="10" dirty="0">
                <a:latin typeface="Tahoma"/>
                <a:cs typeface="Tahoma"/>
              </a:rPr>
              <a:t>  </a:t>
            </a:r>
            <a:r>
              <a:rPr sz="1650" dirty="0">
                <a:solidFill>
                  <a:srgbClr val="DD4A67"/>
                </a:solidFill>
                <a:latin typeface="Tahoma"/>
                <a:cs typeface="Tahoma"/>
              </a:rPr>
              <a:t>whoami</a:t>
            </a:r>
            <a:r>
              <a:rPr sz="1650" spc="15" dirty="0">
                <a:solidFill>
                  <a:srgbClr val="DD4A67"/>
                </a:solidFill>
                <a:latin typeface="Tahoma"/>
                <a:cs typeface="Tahoma"/>
              </a:rPr>
              <a:t>  </a:t>
            </a:r>
            <a:r>
              <a:rPr sz="1650" spc="140" dirty="0">
                <a:solidFill>
                  <a:srgbClr val="ED9900"/>
                </a:solidFill>
                <a:latin typeface="Tahoma"/>
                <a:cs typeface="Tahoma"/>
              </a:rPr>
              <a:t>--</a:t>
            </a:r>
            <a:r>
              <a:rPr sz="1650" spc="195" dirty="0">
                <a:solidFill>
                  <a:srgbClr val="ED9900"/>
                </a:solidFill>
                <a:latin typeface="Tahoma"/>
                <a:cs typeface="Tahoma"/>
              </a:rPr>
              <a:t>image</a:t>
            </a:r>
            <a:r>
              <a:rPr sz="1650" spc="195" dirty="0">
                <a:solidFill>
                  <a:srgbClr val="996E3A"/>
                </a:solidFill>
                <a:latin typeface="Tahoma"/>
                <a:cs typeface="Tahoma"/>
              </a:rPr>
              <a:t>=</a:t>
            </a:r>
            <a:r>
              <a:rPr sz="1650" spc="195" dirty="0">
                <a:latin typeface="Tahoma"/>
                <a:cs typeface="Tahoma"/>
              </a:rPr>
              <a:t>traefik/whoami:v1.10</a:t>
            </a:r>
            <a:r>
              <a:rPr sz="1650" spc="10" dirty="0">
                <a:latin typeface="Tahoma"/>
                <a:cs typeface="Tahoma"/>
              </a:rPr>
              <a:t>  </a:t>
            </a:r>
            <a:r>
              <a:rPr sz="1650" spc="254" dirty="0">
                <a:solidFill>
                  <a:srgbClr val="ED9900"/>
                </a:solidFill>
                <a:latin typeface="Tahoma"/>
                <a:cs typeface="Tahoma"/>
              </a:rPr>
              <a:t>--</a:t>
            </a:r>
            <a:r>
              <a:rPr sz="1650" spc="175" dirty="0">
                <a:solidFill>
                  <a:srgbClr val="ED9900"/>
                </a:solidFill>
                <a:latin typeface="Tahoma"/>
                <a:cs typeface="Tahoma"/>
              </a:rPr>
              <a:t>port</a:t>
            </a:r>
            <a:r>
              <a:rPr sz="1650" spc="175" dirty="0">
                <a:solidFill>
                  <a:srgbClr val="996E3A"/>
                </a:solidFill>
                <a:latin typeface="Tahoma"/>
                <a:cs typeface="Tahoma"/>
              </a:rPr>
              <a:t>=</a:t>
            </a:r>
            <a:r>
              <a:rPr sz="1650" spc="175" dirty="0">
                <a:solidFill>
                  <a:srgbClr val="990054"/>
                </a:solidFill>
                <a:latin typeface="Tahoma"/>
                <a:cs typeface="Tahoma"/>
              </a:rPr>
              <a:t>80</a:t>
            </a:r>
            <a:r>
              <a:rPr sz="1650" spc="15" dirty="0">
                <a:solidFill>
                  <a:srgbClr val="990054"/>
                </a:solidFill>
                <a:latin typeface="Tahoma"/>
                <a:cs typeface="Tahoma"/>
              </a:rPr>
              <a:t>  </a:t>
            </a:r>
            <a:r>
              <a:rPr sz="1650" spc="210" dirty="0">
                <a:latin typeface="Tahoma"/>
                <a:cs typeface="Tahoma"/>
              </a:rPr>
              <a:t>--</a:t>
            </a:r>
            <a:r>
              <a:rPr sz="1650" spc="254" dirty="0">
                <a:latin typeface="Tahoma"/>
                <a:cs typeface="Tahoma"/>
              </a:rPr>
              <a:t>dry-</a:t>
            </a:r>
            <a:r>
              <a:rPr sz="1650" spc="270" dirty="0">
                <a:latin typeface="Tahoma"/>
                <a:cs typeface="Tahoma"/>
              </a:rPr>
              <a:t>run</a:t>
            </a:r>
            <a:r>
              <a:rPr sz="1650" spc="270" dirty="0">
                <a:solidFill>
                  <a:srgbClr val="996E3A"/>
                </a:solidFill>
                <a:latin typeface="Tahoma"/>
                <a:cs typeface="Tahoma"/>
              </a:rPr>
              <a:t>=</a:t>
            </a:r>
            <a:r>
              <a:rPr sz="1650" spc="270" dirty="0">
                <a:latin typeface="Tahoma"/>
                <a:cs typeface="Tahoma"/>
              </a:rPr>
              <a:t>client</a:t>
            </a:r>
            <a:r>
              <a:rPr sz="1650" spc="10" dirty="0">
                <a:latin typeface="Tahoma"/>
                <a:cs typeface="Tahoma"/>
              </a:rPr>
              <a:t>  </a:t>
            </a:r>
            <a:r>
              <a:rPr sz="1650" spc="190" dirty="0">
                <a:solidFill>
                  <a:srgbClr val="ED9900"/>
                </a:solidFill>
                <a:latin typeface="Tahoma"/>
                <a:cs typeface="Tahoma"/>
              </a:rPr>
              <a:t>-</a:t>
            </a:r>
            <a:r>
              <a:rPr sz="1650" spc="285" dirty="0">
                <a:solidFill>
                  <a:srgbClr val="ED9900"/>
                </a:solidFill>
                <a:latin typeface="Tahoma"/>
                <a:cs typeface="Tahoma"/>
              </a:rPr>
              <a:t>o</a:t>
            </a:r>
            <a:r>
              <a:rPr sz="1650" spc="10" dirty="0">
                <a:solidFill>
                  <a:srgbClr val="ED9900"/>
                </a:solidFill>
                <a:latin typeface="Tahoma"/>
                <a:cs typeface="Tahoma"/>
              </a:rPr>
              <a:t>  </a:t>
            </a:r>
            <a:r>
              <a:rPr sz="1650" spc="105" dirty="0">
                <a:latin typeface="Tahoma"/>
                <a:cs typeface="Tahoma"/>
              </a:rPr>
              <a:t>yaml</a:t>
            </a:r>
            <a:endParaRPr sz="1650">
              <a:latin typeface="Tahoma"/>
              <a:cs typeface="Tahoma"/>
            </a:endParaRPr>
          </a:p>
          <a:p>
            <a:pPr marL="142875" marR="10274935">
              <a:lnSpc>
                <a:spcPts val="1880"/>
              </a:lnSpc>
              <a:spcBef>
                <a:spcPts val="1914"/>
              </a:spcBef>
            </a:pPr>
            <a:r>
              <a:rPr sz="1650" spc="250" dirty="0">
                <a:latin typeface="Tahoma"/>
                <a:cs typeface="Tahoma"/>
              </a:rPr>
              <a:t>apiVersion:</a:t>
            </a:r>
            <a:r>
              <a:rPr sz="1650" spc="480" dirty="0">
                <a:latin typeface="Tahoma"/>
                <a:cs typeface="Tahoma"/>
              </a:rPr>
              <a:t> </a:t>
            </a:r>
            <a:r>
              <a:rPr sz="1650" spc="90" dirty="0">
                <a:latin typeface="Tahoma"/>
                <a:cs typeface="Tahoma"/>
              </a:rPr>
              <a:t>v1 </a:t>
            </a:r>
            <a:r>
              <a:rPr sz="1650" spc="265" dirty="0">
                <a:latin typeface="Tahoma"/>
                <a:cs typeface="Tahoma"/>
              </a:rPr>
              <a:t>kind:</a:t>
            </a:r>
            <a:r>
              <a:rPr sz="1650" spc="484" dirty="0">
                <a:latin typeface="Tahoma"/>
                <a:cs typeface="Tahoma"/>
              </a:rPr>
              <a:t> </a:t>
            </a:r>
            <a:r>
              <a:rPr sz="1650" spc="55" dirty="0">
                <a:latin typeface="Tahoma"/>
                <a:cs typeface="Tahoma"/>
              </a:rPr>
              <a:t>Pod </a:t>
            </a:r>
            <a:r>
              <a:rPr sz="1650" spc="155" dirty="0">
                <a:latin typeface="Tahoma"/>
                <a:cs typeface="Tahoma"/>
              </a:rPr>
              <a:t>metadata:</a:t>
            </a:r>
            <a:endParaRPr sz="1650">
              <a:latin typeface="Tahoma"/>
              <a:cs typeface="Tahoma"/>
            </a:endParaRPr>
          </a:p>
          <a:p>
            <a:pPr marL="394970">
              <a:lnSpc>
                <a:spcPts val="1764"/>
              </a:lnSpc>
            </a:pPr>
            <a:r>
              <a:rPr sz="1650" spc="180" dirty="0">
                <a:latin typeface="Tahoma"/>
                <a:cs typeface="Tahoma"/>
              </a:rPr>
              <a:t>creationTimestamp:</a:t>
            </a:r>
            <a:r>
              <a:rPr sz="1650" spc="20" dirty="0">
                <a:latin typeface="Tahoma"/>
                <a:cs typeface="Tahoma"/>
              </a:rPr>
              <a:t>  </a:t>
            </a:r>
            <a:r>
              <a:rPr sz="1650" spc="315" dirty="0">
                <a:latin typeface="Tahoma"/>
                <a:cs typeface="Tahoma"/>
              </a:rPr>
              <a:t>null</a:t>
            </a:r>
            <a:endParaRPr sz="1650">
              <a:latin typeface="Tahoma"/>
              <a:cs typeface="Tahoma"/>
            </a:endParaRPr>
          </a:p>
          <a:p>
            <a:pPr marL="394970">
              <a:lnSpc>
                <a:spcPts val="1875"/>
              </a:lnSpc>
            </a:pPr>
            <a:r>
              <a:rPr sz="1650" spc="305" dirty="0">
                <a:latin typeface="Tahoma"/>
                <a:cs typeface="Tahoma"/>
              </a:rPr>
              <a:t>labels:</a:t>
            </a:r>
            <a:endParaRPr sz="1650">
              <a:latin typeface="Tahoma"/>
              <a:cs typeface="Tahoma"/>
            </a:endParaRPr>
          </a:p>
          <a:p>
            <a:pPr marL="394970" marR="10148570" indent="252095">
              <a:lnSpc>
                <a:spcPts val="1880"/>
              </a:lnSpc>
              <a:spcBef>
                <a:spcPts val="95"/>
              </a:spcBef>
            </a:pPr>
            <a:r>
              <a:rPr sz="1650" spc="225" dirty="0">
                <a:latin typeface="Tahoma"/>
                <a:cs typeface="Tahoma"/>
              </a:rPr>
              <a:t>run:</a:t>
            </a:r>
            <a:r>
              <a:rPr sz="1650" spc="480" dirty="0">
                <a:latin typeface="Tahoma"/>
                <a:cs typeface="Tahoma"/>
              </a:rPr>
              <a:t> </a:t>
            </a:r>
            <a:r>
              <a:rPr sz="1650" spc="-10" dirty="0">
                <a:latin typeface="Tahoma"/>
                <a:cs typeface="Tahoma"/>
              </a:rPr>
              <a:t>whoami </a:t>
            </a:r>
            <a:r>
              <a:rPr sz="1650" spc="60" dirty="0">
                <a:latin typeface="Tahoma"/>
                <a:cs typeface="Tahoma"/>
              </a:rPr>
              <a:t>name:</a:t>
            </a:r>
            <a:r>
              <a:rPr sz="1650" spc="490" dirty="0">
                <a:latin typeface="Tahoma"/>
                <a:cs typeface="Tahoma"/>
              </a:rPr>
              <a:t> </a:t>
            </a:r>
            <a:r>
              <a:rPr sz="1650" spc="-10" dirty="0">
                <a:latin typeface="Tahoma"/>
                <a:cs typeface="Tahoma"/>
              </a:rPr>
              <a:t>whoami</a:t>
            </a:r>
            <a:endParaRPr sz="1650">
              <a:latin typeface="Tahoma"/>
              <a:cs typeface="Tahoma"/>
            </a:endParaRPr>
          </a:p>
          <a:p>
            <a:pPr marL="142875">
              <a:lnSpc>
                <a:spcPts val="1770"/>
              </a:lnSpc>
            </a:pPr>
            <a:r>
              <a:rPr sz="1650" spc="204" dirty="0">
                <a:latin typeface="Tahoma"/>
                <a:cs typeface="Tahoma"/>
              </a:rPr>
              <a:t>spec:</a:t>
            </a:r>
            <a:endParaRPr sz="1650">
              <a:latin typeface="Tahoma"/>
              <a:cs typeface="Tahoma"/>
            </a:endParaRPr>
          </a:p>
          <a:p>
            <a:pPr marL="394970">
              <a:lnSpc>
                <a:spcPts val="1875"/>
              </a:lnSpc>
            </a:pPr>
            <a:r>
              <a:rPr sz="1650" spc="245" dirty="0">
                <a:latin typeface="Tahoma"/>
                <a:cs typeface="Tahoma"/>
              </a:rPr>
              <a:t>containers:</a:t>
            </a:r>
            <a:endParaRPr sz="1650">
              <a:latin typeface="Tahoma"/>
              <a:cs typeface="Tahoma"/>
            </a:endParaRPr>
          </a:p>
          <a:p>
            <a:pPr marL="647065" marR="8129905" indent="-252729">
              <a:lnSpc>
                <a:spcPts val="1880"/>
              </a:lnSpc>
              <a:spcBef>
                <a:spcPts val="95"/>
              </a:spcBef>
            </a:pPr>
            <a:r>
              <a:rPr sz="1650" spc="390" dirty="0">
                <a:latin typeface="Tahoma"/>
                <a:cs typeface="Tahoma"/>
              </a:rPr>
              <a:t>-</a:t>
            </a:r>
            <a:r>
              <a:rPr sz="1650" spc="475" dirty="0">
                <a:latin typeface="Tahoma"/>
                <a:cs typeface="Tahoma"/>
              </a:rPr>
              <a:t> </a:t>
            </a:r>
            <a:r>
              <a:rPr sz="1650" spc="155" dirty="0">
                <a:latin typeface="Tahoma"/>
                <a:cs typeface="Tahoma"/>
              </a:rPr>
              <a:t>image:</a:t>
            </a:r>
            <a:r>
              <a:rPr sz="1650" spc="480" dirty="0">
                <a:latin typeface="Tahoma"/>
                <a:cs typeface="Tahoma"/>
              </a:rPr>
              <a:t> </a:t>
            </a:r>
            <a:r>
              <a:rPr sz="1650" spc="204" dirty="0">
                <a:latin typeface="Tahoma"/>
                <a:cs typeface="Tahoma"/>
              </a:rPr>
              <a:t>traefik/whoami:v1.10 </a:t>
            </a:r>
            <a:r>
              <a:rPr sz="1650" spc="60" dirty="0">
                <a:latin typeface="Tahoma"/>
                <a:cs typeface="Tahoma"/>
              </a:rPr>
              <a:t>name:</a:t>
            </a:r>
            <a:r>
              <a:rPr sz="1650" spc="490" dirty="0">
                <a:latin typeface="Tahoma"/>
                <a:cs typeface="Tahoma"/>
              </a:rPr>
              <a:t> </a:t>
            </a:r>
            <a:r>
              <a:rPr sz="1650" spc="-10" dirty="0">
                <a:latin typeface="Tahoma"/>
                <a:cs typeface="Tahoma"/>
              </a:rPr>
              <a:t>whoami</a:t>
            </a:r>
            <a:endParaRPr sz="1650">
              <a:latin typeface="Tahoma"/>
              <a:cs typeface="Tahoma"/>
            </a:endParaRPr>
          </a:p>
          <a:p>
            <a:pPr marL="142875">
              <a:lnSpc>
                <a:spcPts val="1825"/>
              </a:lnSpc>
            </a:pPr>
            <a:r>
              <a:rPr sz="1650" spc="465" dirty="0">
                <a:latin typeface="Tahoma"/>
                <a:cs typeface="Tahoma"/>
              </a:rPr>
              <a:t>...</a:t>
            </a:r>
            <a:endParaRPr sz="1650">
              <a:latin typeface="Tahoma"/>
              <a:cs typeface="Tahom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95" dirty="0"/>
              <a:t>DESCRIPTOR </a:t>
            </a:r>
            <a:r>
              <a:rPr spc="-130" dirty="0"/>
              <a:t>FILE</a:t>
            </a:r>
            <a:r>
              <a:rPr spc="-95" dirty="0"/>
              <a:t> </a:t>
            </a:r>
            <a:r>
              <a:rPr spc="-10" dirty="0"/>
              <a:t>CONTENT</a:t>
            </a:r>
          </a:p>
        </p:txBody>
      </p:sp>
      <p:pic>
        <p:nvPicPr>
          <p:cNvPr id="3" name="object 3"/>
          <p:cNvPicPr/>
          <p:nvPr/>
        </p:nvPicPr>
        <p:blipFill>
          <a:blip r:embed="rId2" cstate="print"/>
          <a:stretch>
            <a:fillRect/>
          </a:stretch>
        </p:blipFill>
        <p:spPr>
          <a:xfrm>
            <a:off x="933449" y="1647824"/>
            <a:ext cx="95250" cy="95249"/>
          </a:xfrm>
          <a:prstGeom prst="rect">
            <a:avLst/>
          </a:prstGeom>
        </p:spPr>
      </p:pic>
      <p:pic>
        <p:nvPicPr>
          <p:cNvPr id="4" name="object 4"/>
          <p:cNvPicPr/>
          <p:nvPr/>
        </p:nvPicPr>
        <p:blipFill>
          <a:blip r:embed="rId3" cstate="print"/>
          <a:stretch>
            <a:fillRect/>
          </a:stretch>
        </p:blipFill>
        <p:spPr>
          <a:xfrm>
            <a:off x="1309687" y="2147887"/>
            <a:ext cx="104775" cy="104774"/>
          </a:xfrm>
          <a:prstGeom prst="rect">
            <a:avLst/>
          </a:prstGeom>
        </p:spPr>
      </p:pic>
      <p:pic>
        <p:nvPicPr>
          <p:cNvPr id="5" name="object 5"/>
          <p:cNvPicPr/>
          <p:nvPr/>
        </p:nvPicPr>
        <p:blipFill>
          <a:blip r:embed="rId3" cstate="print"/>
          <a:stretch>
            <a:fillRect/>
          </a:stretch>
        </p:blipFill>
        <p:spPr>
          <a:xfrm>
            <a:off x="1309687" y="2643187"/>
            <a:ext cx="104775" cy="104774"/>
          </a:xfrm>
          <a:prstGeom prst="rect">
            <a:avLst/>
          </a:prstGeom>
        </p:spPr>
      </p:pic>
      <p:pic>
        <p:nvPicPr>
          <p:cNvPr id="6" name="object 6"/>
          <p:cNvPicPr/>
          <p:nvPr/>
        </p:nvPicPr>
        <p:blipFill>
          <a:blip r:embed="rId3" cstate="print"/>
          <a:stretch>
            <a:fillRect/>
          </a:stretch>
        </p:blipFill>
        <p:spPr>
          <a:xfrm>
            <a:off x="1309687" y="3148012"/>
            <a:ext cx="104775" cy="104774"/>
          </a:xfrm>
          <a:prstGeom prst="rect">
            <a:avLst/>
          </a:prstGeom>
        </p:spPr>
      </p:pic>
      <p:pic>
        <p:nvPicPr>
          <p:cNvPr id="7" name="object 7"/>
          <p:cNvPicPr/>
          <p:nvPr/>
        </p:nvPicPr>
        <p:blipFill>
          <a:blip r:embed="rId3" cstate="print"/>
          <a:stretch>
            <a:fillRect/>
          </a:stretch>
        </p:blipFill>
        <p:spPr>
          <a:xfrm>
            <a:off x="1309687" y="3643312"/>
            <a:ext cx="104775" cy="104774"/>
          </a:xfrm>
          <a:prstGeom prst="rect">
            <a:avLst/>
          </a:prstGeom>
        </p:spPr>
      </p:pic>
      <p:sp>
        <p:nvSpPr>
          <p:cNvPr id="8" name="object 8"/>
          <p:cNvSpPr txBox="1"/>
          <p:nvPr/>
        </p:nvSpPr>
        <p:spPr>
          <a:xfrm>
            <a:off x="1177924" y="1326514"/>
            <a:ext cx="7978775" cy="3025775"/>
          </a:xfrm>
          <a:prstGeom prst="rect">
            <a:avLst/>
          </a:prstGeom>
        </p:spPr>
        <p:txBody>
          <a:bodyPr vert="horz" wrap="square" lIns="0" tIns="197485" rIns="0" bIns="0" rtlCol="0">
            <a:spAutoFit/>
          </a:bodyPr>
          <a:lstStyle/>
          <a:p>
            <a:pPr marL="12700">
              <a:lnSpc>
                <a:spcPct val="100000"/>
              </a:lnSpc>
              <a:spcBef>
                <a:spcPts val="1555"/>
              </a:spcBef>
            </a:pPr>
            <a:r>
              <a:rPr sz="2100" dirty="0">
                <a:solidFill>
                  <a:srgbClr val="333333"/>
                </a:solidFill>
                <a:latin typeface="Trebuchet MS"/>
                <a:cs typeface="Trebuchet MS"/>
              </a:rPr>
              <a:t>The</a:t>
            </a:r>
            <a:r>
              <a:rPr sz="2100" spc="5" dirty="0">
                <a:solidFill>
                  <a:srgbClr val="333333"/>
                </a:solidFill>
                <a:latin typeface="Trebuchet MS"/>
                <a:cs typeface="Trebuchet MS"/>
              </a:rPr>
              <a:t> </a:t>
            </a:r>
            <a:r>
              <a:rPr sz="2100" spc="-20" dirty="0">
                <a:solidFill>
                  <a:srgbClr val="ED2137"/>
                </a:solidFill>
                <a:latin typeface="Tahoma"/>
                <a:cs typeface="Tahoma"/>
              </a:rPr>
              <a:t>YAML</a:t>
            </a:r>
            <a:r>
              <a:rPr sz="2100" spc="-15" dirty="0">
                <a:solidFill>
                  <a:srgbClr val="ED2137"/>
                </a:solidFill>
                <a:latin typeface="Tahoma"/>
                <a:cs typeface="Tahoma"/>
              </a:rPr>
              <a:t> </a:t>
            </a:r>
            <a:r>
              <a:rPr sz="2100" dirty="0">
                <a:solidFill>
                  <a:srgbClr val="333333"/>
                </a:solidFill>
                <a:latin typeface="Trebuchet MS"/>
                <a:cs typeface="Trebuchet MS"/>
              </a:rPr>
              <a:t>descriptor</a:t>
            </a:r>
            <a:r>
              <a:rPr sz="2100" spc="10" dirty="0">
                <a:solidFill>
                  <a:srgbClr val="333333"/>
                </a:solidFill>
                <a:latin typeface="Trebuchet MS"/>
                <a:cs typeface="Trebuchet MS"/>
              </a:rPr>
              <a:t> </a:t>
            </a:r>
            <a:r>
              <a:rPr sz="2100" spc="50" dirty="0">
                <a:solidFill>
                  <a:srgbClr val="333333"/>
                </a:solidFill>
                <a:latin typeface="Trebuchet MS"/>
                <a:cs typeface="Trebuchet MS"/>
              </a:rPr>
              <a:t>can</a:t>
            </a:r>
            <a:r>
              <a:rPr sz="2100" spc="5" dirty="0">
                <a:solidFill>
                  <a:srgbClr val="333333"/>
                </a:solidFill>
                <a:latin typeface="Trebuchet MS"/>
                <a:cs typeface="Trebuchet MS"/>
              </a:rPr>
              <a:t> </a:t>
            </a:r>
            <a:r>
              <a:rPr sz="2100" spc="55" dirty="0">
                <a:solidFill>
                  <a:srgbClr val="333333"/>
                </a:solidFill>
                <a:latin typeface="Trebuchet MS"/>
                <a:cs typeface="Trebuchet MS"/>
              </a:rPr>
              <a:t>be</a:t>
            </a:r>
            <a:r>
              <a:rPr sz="2100" spc="10" dirty="0">
                <a:solidFill>
                  <a:srgbClr val="333333"/>
                </a:solidFill>
                <a:latin typeface="Trebuchet MS"/>
                <a:cs typeface="Trebuchet MS"/>
              </a:rPr>
              <a:t> </a:t>
            </a:r>
            <a:r>
              <a:rPr sz="2100" spc="75" dirty="0">
                <a:solidFill>
                  <a:srgbClr val="333333"/>
                </a:solidFill>
                <a:latin typeface="Trebuchet MS"/>
                <a:cs typeface="Trebuchet MS"/>
              </a:rPr>
              <a:t>broken</a:t>
            </a:r>
            <a:r>
              <a:rPr sz="2100" spc="10" dirty="0">
                <a:solidFill>
                  <a:srgbClr val="333333"/>
                </a:solidFill>
                <a:latin typeface="Trebuchet MS"/>
                <a:cs typeface="Trebuchet MS"/>
              </a:rPr>
              <a:t> </a:t>
            </a:r>
            <a:r>
              <a:rPr sz="2100" spc="100" dirty="0">
                <a:solidFill>
                  <a:srgbClr val="333333"/>
                </a:solidFill>
                <a:latin typeface="Trebuchet MS"/>
                <a:cs typeface="Trebuchet MS"/>
              </a:rPr>
              <a:t>down</a:t>
            </a:r>
            <a:r>
              <a:rPr sz="2100" spc="5" dirty="0">
                <a:solidFill>
                  <a:srgbClr val="333333"/>
                </a:solidFill>
                <a:latin typeface="Trebuchet MS"/>
                <a:cs typeface="Trebuchet MS"/>
              </a:rPr>
              <a:t> </a:t>
            </a:r>
            <a:r>
              <a:rPr sz="2100" dirty="0">
                <a:solidFill>
                  <a:srgbClr val="333333"/>
                </a:solidFill>
                <a:latin typeface="Trebuchet MS"/>
                <a:cs typeface="Trebuchet MS"/>
              </a:rPr>
              <a:t>into</a:t>
            </a:r>
            <a:r>
              <a:rPr sz="2100" spc="10" dirty="0">
                <a:solidFill>
                  <a:srgbClr val="333333"/>
                </a:solidFill>
                <a:latin typeface="Trebuchet MS"/>
                <a:cs typeface="Trebuchet MS"/>
              </a:rPr>
              <a:t> </a:t>
            </a:r>
            <a:r>
              <a:rPr sz="2100" dirty="0">
                <a:solidFill>
                  <a:srgbClr val="333333"/>
                </a:solidFill>
                <a:latin typeface="Trebuchet MS"/>
                <a:cs typeface="Trebuchet MS"/>
              </a:rPr>
              <a:t>several</a:t>
            </a:r>
            <a:r>
              <a:rPr sz="2100" spc="10" dirty="0">
                <a:solidFill>
                  <a:srgbClr val="333333"/>
                </a:solidFill>
                <a:latin typeface="Trebuchet MS"/>
                <a:cs typeface="Trebuchet MS"/>
              </a:rPr>
              <a:t> </a:t>
            </a:r>
            <a:r>
              <a:rPr sz="2100" dirty="0">
                <a:solidFill>
                  <a:srgbClr val="333333"/>
                </a:solidFill>
                <a:latin typeface="Trebuchet MS"/>
                <a:cs typeface="Trebuchet MS"/>
              </a:rPr>
              <a:t>sub-</a:t>
            </a:r>
            <a:r>
              <a:rPr sz="2100" spc="-10" dirty="0">
                <a:solidFill>
                  <a:srgbClr val="333333"/>
                </a:solidFill>
                <a:latin typeface="Trebuchet MS"/>
                <a:cs typeface="Trebuchet MS"/>
              </a:rPr>
              <a:t>parts:</a:t>
            </a:r>
            <a:endParaRPr sz="2100">
              <a:latin typeface="Trebuchet MS"/>
              <a:cs typeface="Trebuchet MS"/>
            </a:endParaRPr>
          </a:p>
          <a:p>
            <a:pPr marL="393065" marR="5971540">
              <a:lnSpc>
                <a:spcPct val="156300"/>
              </a:lnSpc>
              <a:spcBef>
                <a:spcPts val="35"/>
              </a:spcBef>
            </a:pPr>
            <a:r>
              <a:rPr sz="2100" spc="295" dirty="0">
                <a:solidFill>
                  <a:srgbClr val="ED2137"/>
                </a:solidFill>
                <a:latin typeface="Tahoma"/>
                <a:cs typeface="Tahoma"/>
              </a:rPr>
              <a:t>apiVersion </a:t>
            </a:r>
            <a:r>
              <a:rPr sz="2100" spc="265" dirty="0">
                <a:solidFill>
                  <a:srgbClr val="ED2137"/>
                </a:solidFill>
                <a:latin typeface="Tahoma"/>
                <a:cs typeface="Tahoma"/>
              </a:rPr>
              <a:t>kind </a:t>
            </a:r>
            <a:r>
              <a:rPr sz="2100" spc="150" dirty="0">
                <a:solidFill>
                  <a:srgbClr val="ED2137"/>
                </a:solidFill>
                <a:latin typeface="Tahoma"/>
                <a:cs typeface="Tahoma"/>
              </a:rPr>
              <a:t>metadata</a:t>
            </a:r>
            <a:endParaRPr sz="2100">
              <a:latin typeface="Tahoma"/>
              <a:cs typeface="Tahoma"/>
            </a:endParaRPr>
          </a:p>
          <a:p>
            <a:pPr marL="393065">
              <a:lnSpc>
                <a:spcPct val="100000"/>
              </a:lnSpc>
              <a:spcBef>
                <a:spcPts val="1380"/>
              </a:spcBef>
            </a:pPr>
            <a:r>
              <a:rPr sz="2100" spc="125" dirty="0">
                <a:solidFill>
                  <a:srgbClr val="ED2137"/>
                </a:solidFill>
                <a:latin typeface="Tahoma"/>
                <a:cs typeface="Tahoma"/>
              </a:rPr>
              <a:t>spec</a:t>
            </a:r>
            <a:r>
              <a:rPr sz="2100" spc="125" dirty="0">
                <a:solidFill>
                  <a:srgbClr val="333333"/>
                </a:solidFill>
                <a:latin typeface="Trebuchet MS"/>
                <a:cs typeface="Trebuchet MS"/>
              </a:rPr>
              <a:t>,</a:t>
            </a:r>
            <a:r>
              <a:rPr sz="2100" spc="-75" dirty="0">
                <a:solidFill>
                  <a:srgbClr val="333333"/>
                </a:solidFill>
                <a:latin typeface="Trebuchet MS"/>
                <a:cs typeface="Trebuchet MS"/>
              </a:rPr>
              <a:t> </a:t>
            </a:r>
            <a:r>
              <a:rPr sz="2100" spc="145" dirty="0">
                <a:solidFill>
                  <a:srgbClr val="ED2137"/>
                </a:solidFill>
                <a:latin typeface="Tahoma"/>
                <a:cs typeface="Tahoma"/>
              </a:rPr>
              <a:t>data</a:t>
            </a:r>
            <a:r>
              <a:rPr sz="2100" spc="145" dirty="0">
                <a:solidFill>
                  <a:srgbClr val="333333"/>
                </a:solidFill>
                <a:latin typeface="Trebuchet MS"/>
                <a:cs typeface="Trebuchet MS"/>
              </a:rPr>
              <a:t>,</a:t>
            </a:r>
            <a:r>
              <a:rPr sz="2100" spc="-75" dirty="0">
                <a:solidFill>
                  <a:srgbClr val="333333"/>
                </a:solidFill>
                <a:latin typeface="Trebuchet MS"/>
                <a:cs typeface="Trebuchet MS"/>
              </a:rPr>
              <a:t> </a:t>
            </a:r>
            <a:r>
              <a:rPr sz="2100" spc="370" dirty="0">
                <a:solidFill>
                  <a:srgbClr val="ED2137"/>
                </a:solidFill>
                <a:latin typeface="Tahoma"/>
                <a:cs typeface="Tahoma"/>
              </a:rPr>
              <a:t>rules</a:t>
            </a:r>
            <a:r>
              <a:rPr sz="2100" spc="-95" dirty="0">
                <a:solidFill>
                  <a:srgbClr val="ED2137"/>
                </a:solidFill>
                <a:latin typeface="Tahoma"/>
                <a:cs typeface="Tahoma"/>
              </a:rPr>
              <a:t> </a:t>
            </a:r>
            <a:r>
              <a:rPr sz="2100" spc="85" dirty="0">
                <a:solidFill>
                  <a:srgbClr val="333333"/>
                </a:solidFill>
                <a:latin typeface="Trebuchet MS"/>
                <a:cs typeface="Trebuchet MS"/>
              </a:rPr>
              <a:t>or</a:t>
            </a:r>
            <a:r>
              <a:rPr sz="2100" spc="-75" dirty="0">
                <a:solidFill>
                  <a:srgbClr val="333333"/>
                </a:solidFill>
                <a:latin typeface="Trebuchet MS"/>
                <a:cs typeface="Trebuchet MS"/>
              </a:rPr>
              <a:t> </a:t>
            </a:r>
            <a:r>
              <a:rPr sz="2100" spc="295" dirty="0">
                <a:solidFill>
                  <a:srgbClr val="ED2137"/>
                </a:solidFill>
                <a:latin typeface="Tahoma"/>
                <a:cs typeface="Tahoma"/>
              </a:rPr>
              <a:t>stringData</a:t>
            </a:r>
            <a:endParaRPr sz="2100">
              <a:latin typeface="Tahoma"/>
              <a:cs typeface="Tahoma"/>
            </a:endParaRPr>
          </a:p>
          <a:p>
            <a:pPr marL="12700">
              <a:lnSpc>
                <a:spcPct val="100000"/>
              </a:lnSpc>
              <a:spcBef>
                <a:spcPts val="1380"/>
              </a:spcBef>
            </a:pPr>
            <a:r>
              <a:rPr sz="2100" spc="55" dirty="0">
                <a:solidFill>
                  <a:srgbClr val="333333"/>
                </a:solidFill>
                <a:latin typeface="Trebuchet MS"/>
                <a:cs typeface="Trebuchet MS"/>
              </a:rPr>
              <a:t>These</a:t>
            </a:r>
            <a:r>
              <a:rPr sz="2100" spc="-35" dirty="0">
                <a:solidFill>
                  <a:srgbClr val="333333"/>
                </a:solidFill>
                <a:latin typeface="Trebuchet MS"/>
                <a:cs typeface="Trebuchet MS"/>
              </a:rPr>
              <a:t> </a:t>
            </a:r>
            <a:r>
              <a:rPr sz="2100" spc="55" dirty="0">
                <a:solidFill>
                  <a:srgbClr val="333333"/>
                </a:solidFill>
                <a:latin typeface="Trebuchet MS"/>
                <a:cs typeface="Trebuchet MS"/>
              </a:rPr>
              <a:t>sub-parts</a:t>
            </a:r>
            <a:r>
              <a:rPr sz="2100" spc="-35" dirty="0">
                <a:solidFill>
                  <a:srgbClr val="333333"/>
                </a:solidFill>
                <a:latin typeface="Trebuchet MS"/>
                <a:cs typeface="Trebuchet MS"/>
              </a:rPr>
              <a:t> </a:t>
            </a:r>
            <a:r>
              <a:rPr sz="2100" dirty="0">
                <a:solidFill>
                  <a:srgbClr val="333333"/>
                </a:solidFill>
                <a:latin typeface="Trebuchet MS"/>
                <a:cs typeface="Trebuchet MS"/>
              </a:rPr>
              <a:t>are</a:t>
            </a:r>
            <a:r>
              <a:rPr sz="2100" spc="-35" dirty="0">
                <a:solidFill>
                  <a:srgbClr val="333333"/>
                </a:solidFill>
                <a:latin typeface="Trebuchet MS"/>
                <a:cs typeface="Trebuchet MS"/>
              </a:rPr>
              <a:t> </a:t>
            </a:r>
            <a:r>
              <a:rPr sz="2100" spc="85" dirty="0">
                <a:solidFill>
                  <a:srgbClr val="333333"/>
                </a:solidFill>
                <a:latin typeface="Trebuchet MS"/>
                <a:cs typeface="Trebuchet MS"/>
              </a:rPr>
              <a:t>found</a:t>
            </a:r>
            <a:r>
              <a:rPr sz="2100" spc="-35" dirty="0">
                <a:solidFill>
                  <a:srgbClr val="333333"/>
                </a:solidFill>
                <a:latin typeface="Trebuchet MS"/>
                <a:cs typeface="Trebuchet MS"/>
              </a:rPr>
              <a:t> </a:t>
            </a:r>
            <a:r>
              <a:rPr sz="2100" dirty="0">
                <a:solidFill>
                  <a:srgbClr val="333333"/>
                </a:solidFill>
                <a:latin typeface="Trebuchet MS"/>
                <a:cs typeface="Trebuchet MS"/>
              </a:rPr>
              <a:t>in</a:t>
            </a:r>
            <a:r>
              <a:rPr sz="2100" spc="-35" dirty="0">
                <a:solidFill>
                  <a:srgbClr val="333333"/>
                </a:solidFill>
                <a:latin typeface="Trebuchet MS"/>
                <a:cs typeface="Trebuchet MS"/>
              </a:rPr>
              <a:t> </a:t>
            </a:r>
            <a:r>
              <a:rPr sz="2100" spc="-40" dirty="0">
                <a:solidFill>
                  <a:srgbClr val="333333"/>
                </a:solidFill>
                <a:latin typeface="Trebuchet MS"/>
                <a:cs typeface="Trebuchet MS"/>
              </a:rPr>
              <a:t>all</a:t>
            </a:r>
            <a:r>
              <a:rPr sz="2100" spc="-30" dirty="0">
                <a:solidFill>
                  <a:srgbClr val="333333"/>
                </a:solidFill>
                <a:latin typeface="Trebuchet MS"/>
                <a:cs typeface="Trebuchet MS"/>
              </a:rPr>
              <a:t> </a:t>
            </a:r>
            <a:r>
              <a:rPr sz="2100" dirty="0">
                <a:solidFill>
                  <a:srgbClr val="333333"/>
                </a:solidFill>
                <a:latin typeface="Trebuchet MS"/>
                <a:cs typeface="Trebuchet MS"/>
              </a:rPr>
              <a:t>types</a:t>
            </a:r>
            <a:r>
              <a:rPr sz="2100" spc="-35" dirty="0">
                <a:solidFill>
                  <a:srgbClr val="333333"/>
                </a:solidFill>
                <a:latin typeface="Trebuchet MS"/>
                <a:cs typeface="Trebuchet MS"/>
              </a:rPr>
              <a:t> </a:t>
            </a:r>
            <a:r>
              <a:rPr sz="2100" dirty="0">
                <a:solidFill>
                  <a:srgbClr val="333333"/>
                </a:solidFill>
                <a:latin typeface="Trebuchet MS"/>
                <a:cs typeface="Trebuchet MS"/>
              </a:rPr>
              <a:t>of</a:t>
            </a:r>
            <a:r>
              <a:rPr sz="2100" spc="-35" dirty="0">
                <a:solidFill>
                  <a:srgbClr val="333333"/>
                </a:solidFill>
                <a:latin typeface="Trebuchet MS"/>
                <a:cs typeface="Trebuchet MS"/>
              </a:rPr>
              <a:t> </a:t>
            </a:r>
            <a:r>
              <a:rPr sz="2100" spc="50" dirty="0">
                <a:solidFill>
                  <a:srgbClr val="333333"/>
                </a:solidFill>
                <a:latin typeface="Trebuchet MS"/>
                <a:cs typeface="Trebuchet MS"/>
              </a:rPr>
              <a:t>resource</a:t>
            </a:r>
            <a:endParaRPr sz="2100">
              <a:latin typeface="Trebuchet MS"/>
              <a:cs typeface="Trebuchet MS"/>
            </a:endParaRPr>
          </a:p>
        </p:txBody>
      </p:sp>
      <p:pic>
        <p:nvPicPr>
          <p:cNvPr id="9" name="object 9"/>
          <p:cNvPicPr/>
          <p:nvPr/>
        </p:nvPicPr>
        <p:blipFill>
          <a:blip r:embed="rId2" cstate="print"/>
          <a:stretch>
            <a:fillRect/>
          </a:stretch>
        </p:blipFill>
        <p:spPr>
          <a:xfrm>
            <a:off x="933449" y="4143374"/>
            <a:ext cx="95250" cy="9524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09624" y="1557337"/>
          <a:ext cx="12201524" cy="5426075"/>
        </p:xfrm>
        <a:graphic>
          <a:graphicData uri="http://schemas.openxmlformats.org/drawingml/2006/table">
            <a:tbl>
              <a:tblPr firstRow="1" bandRow="1">
                <a:tableStyleId>{2D5ABB26-0587-4C30-8999-92F81FD0307C}</a:tableStyleId>
              </a:tblPr>
              <a:tblGrid>
                <a:gridCol w="3238500">
                  <a:extLst>
                    <a:ext uri="{9D8B030D-6E8A-4147-A177-3AD203B41FA5}">
                      <a16:colId xmlns:a16="http://schemas.microsoft.com/office/drawing/2014/main" val="20000"/>
                    </a:ext>
                  </a:extLst>
                </a:gridCol>
                <a:gridCol w="1513839">
                  <a:extLst>
                    <a:ext uri="{9D8B030D-6E8A-4147-A177-3AD203B41FA5}">
                      <a16:colId xmlns:a16="http://schemas.microsoft.com/office/drawing/2014/main" val="20001"/>
                    </a:ext>
                  </a:extLst>
                </a:gridCol>
                <a:gridCol w="2775585">
                  <a:extLst>
                    <a:ext uri="{9D8B030D-6E8A-4147-A177-3AD203B41FA5}">
                      <a16:colId xmlns:a16="http://schemas.microsoft.com/office/drawing/2014/main" val="20002"/>
                    </a:ext>
                  </a:extLst>
                </a:gridCol>
                <a:gridCol w="1450975">
                  <a:extLst>
                    <a:ext uri="{9D8B030D-6E8A-4147-A177-3AD203B41FA5}">
                      <a16:colId xmlns:a16="http://schemas.microsoft.com/office/drawing/2014/main" val="20003"/>
                    </a:ext>
                  </a:extLst>
                </a:gridCol>
                <a:gridCol w="3222625">
                  <a:extLst>
                    <a:ext uri="{9D8B030D-6E8A-4147-A177-3AD203B41FA5}">
                      <a16:colId xmlns:a16="http://schemas.microsoft.com/office/drawing/2014/main" val="20004"/>
                    </a:ext>
                  </a:extLst>
                </a:gridCol>
              </a:tblGrid>
              <a:tr h="334010">
                <a:tc gridSpan="5">
                  <a:txBody>
                    <a:bodyPr/>
                    <a:lstStyle/>
                    <a:p>
                      <a:pPr marL="400050">
                        <a:lnSpc>
                          <a:spcPts val="1895"/>
                        </a:lnSpc>
                        <a:spcBef>
                          <a:spcPts val="635"/>
                        </a:spcBef>
                      </a:pPr>
                      <a:r>
                        <a:rPr sz="1650" spc="245" dirty="0">
                          <a:latin typeface="Tahoma"/>
                          <a:cs typeface="Tahoma"/>
                        </a:rPr>
                        <a:t>kubectl</a:t>
                      </a:r>
                      <a:r>
                        <a:rPr sz="1650" spc="475" dirty="0">
                          <a:latin typeface="Tahoma"/>
                          <a:cs typeface="Tahoma"/>
                        </a:rPr>
                        <a:t> </a:t>
                      </a:r>
                      <a:r>
                        <a:rPr sz="1650" spc="220" dirty="0">
                          <a:latin typeface="Tahoma"/>
                          <a:cs typeface="Tahoma"/>
                        </a:rPr>
                        <a:t>api-</a:t>
                      </a:r>
                      <a:r>
                        <a:rPr sz="1650" spc="235" dirty="0">
                          <a:latin typeface="Tahoma"/>
                          <a:cs typeface="Tahoma"/>
                        </a:rPr>
                        <a:t>resources</a:t>
                      </a:r>
                      <a:endParaRPr sz="1650" dirty="0">
                        <a:latin typeface="Tahoma"/>
                        <a:cs typeface="Tahoma"/>
                      </a:endParaRPr>
                    </a:p>
                  </a:txBody>
                  <a:tcPr marL="0" marR="0" marT="80645" marB="0">
                    <a:lnL w="9525">
                      <a:solidFill>
                        <a:srgbClr val="ED2137"/>
                      </a:solidFill>
                      <a:prstDash val="solid"/>
                    </a:lnL>
                    <a:lnR w="9525">
                      <a:solidFill>
                        <a:srgbClr val="D9D9D9"/>
                      </a:solidFill>
                      <a:prstDash val="solid"/>
                    </a:lnR>
                    <a:lnT w="9525">
                      <a:solidFill>
                        <a:srgbClr val="D9D9D9"/>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40665">
                <a:tc>
                  <a:txBody>
                    <a:bodyPr/>
                    <a:lstStyle/>
                    <a:p>
                      <a:pPr marL="147320">
                        <a:lnSpc>
                          <a:spcPts val="1800"/>
                        </a:lnSpc>
                      </a:pPr>
                      <a:r>
                        <a:rPr sz="1650" spc="-20" dirty="0">
                          <a:latin typeface="Tahoma"/>
                          <a:cs typeface="Tahoma"/>
                        </a:rPr>
                        <a:t>NAME</a:t>
                      </a:r>
                      <a:endParaRPr sz="1650">
                        <a:latin typeface="Tahoma"/>
                        <a:cs typeface="Tahoma"/>
                      </a:endParaRPr>
                    </a:p>
                  </a:txBody>
                  <a:tcPr marL="0" marR="0" marT="0" marB="0">
                    <a:lnL w="9525">
                      <a:solidFill>
                        <a:srgbClr val="ED2137"/>
                      </a:solidFill>
                      <a:prstDash val="solid"/>
                    </a:lnL>
                  </a:tcPr>
                </a:tc>
                <a:tc>
                  <a:txBody>
                    <a:bodyPr/>
                    <a:lstStyle/>
                    <a:p>
                      <a:pPr marL="62865">
                        <a:lnSpc>
                          <a:spcPts val="1800"/>
                        </a:lnSpc>
                      </a:pPr>
                      <a:r>
                        <a:rPr sz="1650" spc="-10" dirty="0">
                          <a:latin typeface="Tahoma"/>
                          <a:cs typeface="Tahoma"/>
                        </a:rPr>
                        <a:t>SHORTNAMES</a:t>
                      </a:r>
                      <a:endParaRPr sz="1650">
                        <a:latin typeface="Tahoma"/>
                        <a:cs typeface="Tahoma"/>
                      </a:endParaRPr>
                    </a:p>
                  </a:txBody>
                  <a:tcPr marL="0" marR="0" marT="0" marB="0"/>
                </a:tc>
                <a:tc>
                  <a:txBody>
                    <a:bodyPr/>
                    <a:lstStyle/>
                    <a:p>
                      <a:pPr marL="189230">
                        <a:lnSpc>
                          <a:spcPts val="1800"/>
                        </a:lnSpc>
                      </a:pPr>
                      <a:r>
                        <a:rPr sz="1650" spc="50" dirty="0">
                          <a:latin typeface="Tahoma"/>
                          <a:cs typeface="Tahoma"/>
                        </a:rPr>
                        <a:t>APIVERSION</a:t>
                      </a:r>
                      <a:endParaRPr sz="1650">
                        <a:latin typeface="Tahoma"/>
                        <a:cs typeface="Tahoma"/>
                      </a:endParaRPr>
                    </a:p>
                  </a:txBody>
                  <a:tcPr marL="0" marR="0" marT="0" marB="0"/>
                </a:tc>
                <a:tc>
                  <a:txBody>
                    <a:bodyPr/>
                    <a:lstStyle/>
                    <a:p>
                      <a:pPr marL="62865">
                        <a:lnSpc>
                          <a:spcPts val="1800"/>
                        </a:lnSpc>
                      </a:pPr>
                      <a:r>
                        <a:rPr sz="1650" spc="-10" dirty="0">
                          <a:latin typeface="Tahoma"/>
                          <a:cs typeface="Tahoma"/>
                        </a:rPr>
                        <a:t>NAMESPACED</a:t>
                      </a:r>
                      <a:endParaRPr sz="1650">
                        <a:latin typeface="Tahoma"/>
                        <a:cs typeface="Tahoma"/>
                      </a:endParaRPr>
                    </a:p>
                  </a:txBody>
                  <a:tcPr marL="0" marR="0" marT="0" marB="0"/>
                </a:tc>
                <a:tc>
                  <a:txBody>
                    <a:bodyPr/>
                    <a:lstStyle/>
                    <a:p>
                      <a:pPr marL="125730">
                        <a:lnSpc>
                          <a:spcPts val="1800"/>
                        </a:lnSpc>
                      </a:pPr>
                      <a:r>
                        <a:rPr sz="1650" spc="-20" dirty="0">
                          <a:latin typeface="Tahoma"/>
                          <a:cs typeface="Tahoma"/>
                        </a:rPr>
                        <a:t>KIND</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1"/>
                  </a:ext>
                </a:extLst>
              </a:tr>
              <a:tr h="237490">
                <a:tc>
                  <a:txBody>
                    <a:bodyPr/>
                    <a:lstStyle/>
                    <a:p>
                      <a:pPr marL="147320">
                        <a:lnSpc>
                          <a:spcPts val="1775"/>
                        </a:lnSpc>
                      </a:pPr>
                      <a:r>
                        <a:rPr sz="1650" spc="145" dirty="0">
                          <a:latin typeface="Tahoma"/>
                          <a:cs typeface="Tahoma"/>
                        </a:rPr>
                        <a:t>configmaps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25" dirty="0">
                          <a:latin typeface="Tahoma"/>
                          <a:cs typeface="Tahoma"/>
                        </a:rPr>
                        <a:t>cm</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25" dirty="0">
                          <a:latin typeface="Tahoma"/>
                          <a:cs typeface="Tahoma"/>
                        </a:rPr>
                        <a:t>ConfigMap</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2"/>
                  </a:ext>
                </a:extLst>
              </a:tr>
              <a:tr h="237490">
                <a:tc>
                  <a:txBody>
                    <a:bodyPr/>
                    <a:lstStyle/>
                    <a:p>
                      <a:pPr marL="147320">
                        <a:lnSpc>
                          <a:spcPts val="1775"/>
                        </a:lnSpc>
                      </a:pPr>
                      <a:r>
                        <a:rPr sz="1650" spc="185" dirty="0">
                          <a:latin typeface="Tahoma"/>
                          <a:cs typeface="Tahoma"/>
                        </a:rPr>
                        <a:t>endpoints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70" dirty="0">
                          <a:latin typeface="Tahoma"/>
                          <a:cs typeface="Tahoma"/>
                        </a:rPr>
                        <a:t>ep</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80" dirty="0">
                          <a:latin typeface="Tahoma"/>
                          <a:cs typeface="Tahoma"/>
                        </a:rPr>
                        <a:t>Endpoints</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3"/>
                  </a:ext>
                </a:extLst>
              </a:tr>
              <a:tr h="237490">
                <a:tc>
                  <a:txBody>
                    <a:bodyPr/>
                    <a:lstStyle/>
                    <a:p>
                      <a:pPr marL="147320">
                        <a:lnSpc>
                          <a:spcPts val="1775"/>
                        </a:lnSpc>
                      </a:pPr>
                      <a:r>
                        <a:rPr sz="1650" spc="254" dirty="0">
                          <a:latin typeface="Tahoma"/>
                          <a:cs typeface="Tahoma"/>
                        </a:rPr>
                        <a:t>limitranges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340" dirty="0">
                          <a:latin typeface="Tahoma"/>
                          <a:cs typeface="Tahoma"/>
                        </a:rPr>
                        <a:t>limits</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65" dirty="0">
                          <a:latin typeface="Tahoma"/>
                          <a:cs typeface="Tahoma"/>
                        </a:rPr>
                        <a:t>LimitRange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4"/>
                  </a:ext>
                </a:extLst>
              </a:tr>
              <a:tr h="237490">
                <a:tc>
                  <a:txBody>
                    <a:bodyPr/>
                    <a:lstStyle/>
                    <a:p>
                      <a:pPr marL="147320">
                        <a:lnSpc>
                          <a:spcPts val="1775"/>
                        </a:lnSpc>
                      </a:pPr>
                      <a:r>
                        <a:rPr sz="1650" spc="85" dirty="0">
                          <a:latin typeface="Tahoma"/>
                          <a:cs typeface="Tahoma"/>
                        </a:rPr>
                        <a:t>namespaces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130" dirty="0">
                          <a:latin typeface="Tahoma"/>
                          <a:cs typeface="Tahoma"/>
                        </a:rPr>
                        <a:t>ns</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305" dirty="0">
                          <a:latin typeface="Tahoma"/>
                          <a:cs typeface="Tahoma"/>
                        </a:rPr>
                        <a:t>false</a:t>
                      </a:r>
                      <a:endParaRPr sz="1650">
                        <a:latin typeface="Tahoma"/>
                        <a:cs typeface="Tahoma"/>
                      </a:endParaRPr>
                    </a:p>
                  </a:txBody>
                  <a:tcPr marL="0" marR="0" marT="0" marB="0"/>
                </a:tc>
                <a:tc>
                  <a:txBody>
                    <a:bodyPr/>
                    <a:lstStyle/>
                    <a:p>
                      <a:pPr marL="125730">
                        <a:lnSpc>
                          <a:spcPts val="1775"/>
                        </a:lnSpc>
                      </a:pPr>
                      <a:r>
                        <a:rPr sz="1650" spc="50" dirty="0">
                          <a:latin typeface="Tahoma"/>
                          <a:cs typeface="Tahoma"/>
                        </a:rPr>
                        <a:t>Namespace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5"/>
                  </a:ext>
                </a:extLst>
              </a:tr>
              <a:tr h="237490">
                <a:tc>
                  <a:txBody>
                    <a:bodyPr/>
                    <a:lstStyle/>
                    <a:p>
                      <a:pPr marL="147320">
                        <a:lnSpc>
                          <a:spcPts val="1775"/>
                        </a:lnSpc>
                      </a:pPr>
                      <a:r>
                        <a:rPr sz="1650" spc="110" dirty="0">
                          <a:latin typeface="Tahoma"/>
                          <a:cs typeface="Tahoma"/>
                        </a:rPr>
                        <a:t>nodes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45" dirty="0">
                          <a:latin typeface="Tahoma"/>
                          <a:cs typeface="Tahoma"/>
                        </a:rPr>
                        <a:t>no</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305" dirty="0">
                          <a:latin typeface="Tahoma"/>
                          <a:cs typeface="Tahoma"/>
                        </a:rPr>
                        <a:t>false</a:t>
                      </a:r>
                      <a:endParaRPr sz="1650">
                        <a:latin typeface="Tahoma"/>
                        <a:cs typeface="Tahoma"/>
                      </a:endParaRPr>
                    </a:p>
                  </a:txBody>
                  <a:tcPr marL="0" marR="0" marT="0" marB="0"/>
                </a:tc>
                <a:tc>
                  <a:txBody>
                    <a:bodyPr/>
                    <a:lstStyle/>
                    <a:p>
                      <a:pPr marL="125730">
                        <a:lnSpc>
                          <a:spcPts val="1775"/>
                        </a:lnSpc>
                      </a:pPr>
                      <a:r>
                        <a:rPr sz="1650" spc="-20" dirty="0">
                          <a:latin typeface="Tahoma"/>
                          <a:cs typeface="Tahoma"/>
                        </a:rPr>
                        <a:t>Node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6"/>
                  </a:ext>
                </a:extLst>
              </a:tr>
              <a:tr h="237490">
                <a:tc>
                  <a:txBody>
                    <a:bodyPr/>
                    <a:lstStyle/>
                    <a:p>
                      <a:pPr marL="147320">
                        <a:lnSpc>
                          <a:spcPts val="1775"/>
                        </a:lnSpc>
                      </a:pPr>
                      <a:r>
                        <a:rPr sz="1650" spc="210" dirty="0">
                          <a:latin typeface="Tahoma"/>
                          <a:cs typeface="Tahoma"/>
                        </a:rPr>
                        <a:t>persistentvolumeclaims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130" dirty="0">
                          <a:latin typeface="Tahoma"/>
                          <a:cs typeface="Tahoma"/>
                        </a:rPr>
                        <a:t>pvc</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90" dirty="0">
                          <a:latin typeface="Tahoma"/>
                          <a:cs typeface="Tahoma"/>
                        </a:rPr>
                        <a:t>PersistentVolumeClaim</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7"/>
                  </a:ext>
                </a:extLst>
              </a:tr>
              <a:tr h="237490">
                <a:tc>
                  <a:txBody>
                    <a:bodyPr/>
                    <a:lstStyle/>
                    <a:p>
                      <a:pPr marL="147320">
                        <a:lnSpc>
                          <a:spcPts val="1775"/>
                        </a:lnSpc>
                      </a:pPr>
                      <a:r>
                        <a:rPr sz="1650" spc="204" dirty="0">
                          <a:latin typeface="Tahoma"/>
                          <a:cs typeface="Tahoma"/>
                        </a:rPr>
                        <a:t>persistentvolumes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95" dirty="0">
                          <a:latin typeface="Tahoma"/>
                          <a:cs typeface="Tahoma"/>
                        </a:rPr>
                        <a:t>pv</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305" dirty="0">
                          <a:latin typeface="Tahoma"/>
                          <a:cs typeface="Tahoma"/>
                        </a:rPr>
                        <a:t>false</a:t>
                      </a:r>
                      <a:endParaRPr sz="1650">
                        <a:latin typeface="Tahoma"/>
                        <a:cs typeface="Tahoma"/>
                      </a:endParaRPr>
                    </a:p>
                  </a:txBody>
                  <a:tcPr marL="0" marR="0" marT="0" marB="0"/>
                </a:tc>
                <a:tc>
                  <a:txBody>
                    <a:bodyPr/>
                    <a:lstStyle/>
                    <a:p>
                      <a:pPr marL="125730">
                        <a:lnSpc>
                          <a:spcPts val="1775"/>
                        </a:lnSpc>
                      </a:pPr>
                      <a:r>
                        <a:rPr sz="1650" spc="190" dirty="0">
                          <a:latin typeface="Tahoma"/>
                          <a:cs typeface="Tahoma"/>
                        </a:rPr>
                        <a:t>PersistentVolume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8"/>
                  </a:ext>
                </a:extLst>
              </a:tr>
              <a:tr h="237490">
                <a:tc>
                  <a:txBody>
                    <a:bodyPr/>
                    <a:lstStyle/>
                    <a:p>
                      <a:pPr marL="147320">
                        <a:lnSpc>
                          <a:spcPts val="1775"/>
                        </a:lnSpc>
                      </a:pPr>
                      <a:r>
                        <a:rPr sz="1650" spc="100" dirty="0">
                          <a:latin typeface="Tahoma"/>
                          <a:cs typeface="Tahoma"/>
                        </a:rPr>
                        <a:t>pods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55" dirty="0">
                          <a:latin typeface="Tahoma"/>
                          <a:cs typeface="Tahoma"/>
                        </a:rPr>
                        <a:t>po</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55" dirty="0">
                          <a:latin typeface="Tahoma"/>
                          <a:cs typeface="Tahoma"/>
                        </a:rPr>
                        <a:t>Pod</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09"/>
                  </a:ext>
                </a:extLst>
              </a:tr>
              <a:tr h="237490">
                <a:tc>
                  <a:txBody>
                    <a:bodyPr/>
                    <a:lstStyle/>
                    <a:p>
                      <a:pPr marL="147320">
                        <a:lnSpc>
                          <a:spcPts val="1775"/>
                        </a:lnSpc>
                      </a:pPr>
                      <a:r>
                        <a:rPr sz="1650" spc="250" dirty="0">
                          <a:latin typeface="Tahoma"/>
                          <a:cs typeface="Tahoma"/>
                        </a:rPr>
                        <a:t>secrets</a:t>
                      </a:r>
                      <a:endParaRPr sz="1650">
                        <a:latin typeface="Tahoma"/>
                        <a:cs typeface="Tahoma"/>
                      </a:endParaRPr>
                    </a:p>
                  </a:txBody>
                  <a:tcPr marL="0" marR="0" marT="0" marB="0">
                    <a:lnL w="9525">
                      <a:solidFill>
                        <a:srgbClr val="ED2137"/>
                      </a:solidFill>
                      <a:prstDash val="solid"/>
                    </a:lnL>
                  </a:tcPr>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15" dirty="0">
                          <a:latin typeface="Tahoma"/>
                          <a:cs typeface="Tahoma"/>
                        </a:rPr>
                        <a:t>Secret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0"/>
                  </a:ext>
                </a:extLst>
              </a:tr>
              <a:tr h="237490">
                <a:tc>
                  <a:txBody>
                    <a:bodyPr/>
                    <a:lstStyle/>
                    <a:p>
                      <a:pPr marL="147320">
                        <a:lnSpc>
                          <a:spcPts val="1775"/>
                        </a:lnSpc>
                      </a:pPr>
                      <a:r>
                        <a:rPr sz="1650" spc="254" dirty="0">
                          <a:latin typeface="Tahoma"/>
                          <a:cs typeface="Tahoma"/>
                        </a:rPr>
                        <a:t>services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190" dirty="0">
                          <a:latin typeface="Tahoma"/>
                          <a:cs typeface="Tahoma"/>
                        </a:rPr>
                        <a:t>svc</a:t>
                      </a:r>
                      <a:endParaRPr sz="1650">
                        <a:latin typeface="Tahoma"/>
                        <a:cs typeface="Tahoma"/>
                      </a:endParaRPr>
                    </a:p>
                  </a:txBody>
                  <a:tcPr marL="0" marR="0" marT="0" marB="0"/>
                </a:tc>
                <a:tc>
                  <a:txBody>
                    <a:bodyPr/>
                    <a:lstStyle/>
                    <a:p>
                      <a:pPr marL="189230">
                        <a:lnSpc>
                          <a:spcPts val="1775"/>
                        </a:lnSpc>
                      </a:pPr>
                      <a:r>
                        <a:rPr sz="1650" spc="100" dirty="0">
                          <a:latin typeface="Tahoma"/>
                          <a:cs typeface="Tahoma"/>
                        </a:rPr>
                        <a:t>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35" dirty="0">
                          <a:latin typeface="Tahoma"/>
                          <a:cs typeface="Tahoma"/>
                        </a:rPr>
                        <a:t>Service</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1"/>
                  </a:ext>
                </a:extLst>
              </a:tr>
              <a:tr h="237490">
                <a:tc>
                  <a:txBody>
                    <a:bodyPr/>
                    <a:lstStyle/>
                    <a:p>
                      <a:pPr marL="147320">
                        <a:lnSpc>
                          <a:spcPts val="1775"/>
                        </a:lnSpc>
                      </a:pPr>
                      <a:r>
                        <a:rPr sz="1650" spc="100" dirty="0">
                          <a:latin typeface="Tahoma"/>
                          <a:cs typeface="Tahoma"/>
                        </a:rPr>
                        <a:t>daemonsets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140" dirty="0">
                          <a:latin typeface="Tahoma"/>
                          <a:cs typeface="Tahoma"/>
                        </a:rPr>
                        <a:t>ds</a:t>
                      </a:r>
                      <a:endParaRPr sz="1650">
                        <a:latin typeface="Tahoma"/>
                        <a:cs typeface="Tahoma"/>
                      </a:endParaRPr>
                    </a:p>
                  </a:txBody>
                  <a:tcPr marL="0" marR="0" marT="0" marB="0"/>
                </a:tc>
                <a:tc>
                  <a:txBody>
                    <a:bodyPr/>
                    <a:lstStyle/>
                    <a:p>
                      <a:pPr marL="189230">
                        <a:lnSpc>
                          <a:spcPts val="1775"/>
                        </a:lnSpc>
                      </a:pPr>
                      <a:r>
                        <a:rPr sz="1650" spc="155" dirty="0">
                          <a:latin typeface="Tahoma"/>
                          <a:cs typeface="Tahoma"/>
                        </a:rPr>
                        <a:t>apps/v1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45" dirty="0">
                          <a:latin typeface="Tahoma"/>
                          <a:cs typeface="Tahoma"/>
                        </a:rPr>
                        <a:t>DaemonSet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2"/>
                  </a:ext>
                </a:extLst>
              </a:tr>
              <a:tr h="237490">
                <a:tc>
                  <a:txBody>
                    <a:bodyPr/>
                    <a:lstStyle/>
                    <a:p>
                      <a:pPr marL="147320">
                        <a:lnSpc>
                          <a:spcPts val="1775"/>
                        </a:lnSpc>
                      </a:pPr>
                      <a:r>
                        <a:rPr sz="1650" spc="140" dirty="0">
                          <a:latin typeface="Tahoma"/>
                          <a:cs typeface="Tahoma"/>
                        </a:rPr>
                        <a:t>deployments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180" dirty="0">
                          <a:latin typeface="Tahoma"/>
                          <a:cs typeface="Tahoma"/>
                        </a:rPr>
                        <a:t>deploy</a:t>
                      </a:r>
                      <a:endParaRPr sz="1650">
                        <a:latin typeface="Tahoma"/>
                        <a:cs typeface="Tahoma"/>
                      </a:endParaRPr>
                    </a:p>
                  </a:txBody>
                  <a:tcPr marL="0" marR="0" marT="0" marB="0"/>
                </a:tc>
                <a:tc>
                  <a:txBody>
                    <a:bodyPr/>
                    <a:lstStyle/>
                    <a:p>
                      <a:pPr marL="189230">
                        <a:lnSpc>
                          <a:spcPts val="1775"/>
                        </a:lnSpc>
                      </a:pPr>
                      <a:r>
                        <a:rPr sz="1650" spc="155" dirty="0">
                          <a:latin typeface="Tahoma"/>
                          <a:cs typeface="Tahoma"/>
                        </a:rPr>
                        <a:t>apps/v1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00" dirty="0">
                          <a:latin typeface="Tahoma"/>
                          <a:cs typeface="Tahoma"/>
                        </a:rPr>
                        <a:t>Deployment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3"/>
                  </a:ext>
                </a:extLst>
              </a:tr>
              <a:tr h="237490">
                <a:tc>
                  <a:txBody>
                    <a:bodyPr/>
                    <a:lstStyle/>
                    <a:p>
                      <a:pPr marL="147320">
                        <a:lnSpc>
                          <a:spcPts val="1775"/>
                        </a:lnSpc>
                      </a:pPr>
                      <a:r>
                        <a:rPr sz="1650" spc="285" dirty="0">
                          <a:latin typeface="Tahoma"/>
                          <a:cs typeface="Tahoma"/>
                        </a:rPr>
                        <a:t>replicasets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295" dirty="0">
                          <a:latin typeface="Tahoma"/>
                          <a:cs typeface="Tahoma"/>
                        </a:rPr>
                        <a:t>rs</a:t>
                      </a:r>
                      <a:endParaRPr sz="1650">
                        <a:latin typeface="Tahoma"/>
                        <a:cs typeface="Tahoma"/>
                      </a:endParaRPr>
                    </a:p>
                  </a:txBody>
                  <a:tcPr marL="0" marR="0" marT="0" marB="0"/>
                </a:tc>
                <a:tc>
                  <a:txBody>
                    <a:bodyPr/>
                    <a:lstStyle/>
                    <a:p>
                      <a:pPr marL="189230">
                        <a:lnSpc>
                          <a:spcPts val="1775"/>
                        </a:lnSpc>
                      </a:pPr>
                      <a:r>
                        <a:rPr sz="1650" spc="155" dirty="0">
                          <a:latin typeface="Tahoma"/>
                          <a:cs typeface="Tahoma"/>
                        </a:rPr>
                        <a:t>apps/v1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29" dirty="0">
                          <a:latin typeface="Tahoma"/>
                          <a:cs typeface="Tahoma"/>
                        </a:rPr>
                        <a:t>ReplicaSet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4"/>
                  </a:ext>
                </a:extLst>
              </a:tr>
              <a:tr h="237490">
                <a:tc>
                  <a:txBody>
                    <a:bodyPr/>
                    <a:lstStyle/>
                    <a:p>
                      <a:pPr marL="147320">
                        <a:lnSpc>
                          <a:spcPts val="1775"/>
                        </a:lnSpc>
                      </a:pPr>
                      <a:r>
                        <a:rPr sz="1650" spc="290" dirty="0">
                          <a:latin typeface="Tahoma"/>
                          <a:cs typeface="Tahoma"/>
                        </a:rPr>
                        <a:t>statefulsets</a:t>
                      </a:r>
                      <a:endParaRPr sz="1650" dirty="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290" dirty="0">
                          <a:latin typeface="Tahoma"/>
                          <a:cs typeface="Tahoma"/>
                        </a:rPr>
                        <a:t>sts</a:t>
                      </a:r>
                      <a:endParaRPr sz="1650">
                        <a:latin typeface="Tahoma"/>
                        <a:cs typeface="Tahoma"/>
                      </a:endParaRPr>
                    </a:p>
                  </a:txBody>
                  <a:tcPr marL="0" marR="0" marT="0" marB="0"/>
                </a:tc>
                <a:tc>
                  <a:txBody>
                    <a:bodyPr/>
                    <a:lstStyle/>
                    <a:p>
                      <a:pPr marL="189230">
                        <a:lnSpc>
                          <a:spcPts val="1775"/>
                        </a:lnSpc>
                      </a:pPr>
                      <a:r>
                        <a:rPr sz="1650" spc="155" dirty="0">
                          <a:latin typeface="Tahoma"/>
                          <a:cs typeface="Tahoma"/>
                        </a:rPr>
                        <a:t>apps/v1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60" dirty="0">
                          <a:latin typeface="Tahoma"/>
                          <a:cs typeface="Tahoma"/>
                        </a:rPr>
                        <a:t>StatefulSet</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5"/>
                  </a:ext>
                </a:extLst>
              </a:tr>
              <a:tr h="237490">
                <a:tc>
                  <a:txBody>
                    <a:bodyPr/>
                    <a:lstStyle/>
                    <a:p>
                      <a:pPr marL="147320">
                        <a:lnSpc>
                          <a:spcPts val="1775"/>
                        </a:lnSpc>
                      </a:pPr>
                      <a:r>
                        <a:rPr sz="1650" spc="229" dirty="0">
                          <a:latin typeface="Tahoma"/>
                          <a:cs typeface="Tahoma"/>
                        </a:rPr>
                        <a:t>horizontalpodautoscalers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65" dirty="0">
                          <a:latin typeface="Tahoma"/>
                          <a:cs typeface="Tahoma"/>
                        </a:rPr>
                        <a:t>hpa</a:t>
                      </a:r>
                      <a:endParaRPr sz="1650">
                        <a:latin typeface="Tahoma"/>
                        <a:cs typeface="Tahoma"/>
                      </a:endParaRPr>
                    </a:p>
                  </a:txBody>
                  <a:tcPr marL="0" marR="0" marT="0" marB="0"/>
                </a:tc>
                <a:tc>
                  <a:txBody>
                    <a:bodyPr/>
                    <a:lstStyle/>
                    <a:p>
                      <a:pPr marL="189230">
                        <a:lnSpc>
                          <a:spcPts val="1775"/>
                        </a:lnSpc>
                      </a:pPr>
                      <a:r>
                        <a:rPr sz="1650" spc="220" dirty="0">
                          <a:latin typeface="Tahoma"/>
                          <a:cs typeface="Tahoma"/>
                        </a:rPr>
                        <a:t>autoscaling/v2</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10" dirty="0">
                          <a:latin typeface="Tahoma"/>
                          <a:cs typeface="Tahoma"/>
                        </a:rPr>
                        <a:t>HorizontalPodAutoscaler</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6"/>
                  </a:ext>
                </a:extLst>
              </a:tr>
              <a:tr h="237490">
                <a:tc>
                  <a:txBody>
                    <a:bodyPr/>
                    <a:lstStyle/>
                    <a:p>
                      <a:pPr marL="147320">
                        <a:lnSpc>
                          <a:spcPts val="1775"/>
                        </a:lnSpc>
                      </a:pPr>
                      <a:r>
                        <a:rPr sz="1650" spc="204" dirty="0">
                          <a:latin typeface="Tahoma"/>
                          <a:cs typeface="Tahoma"/>
                        </a:rPr>
                        <a:t>cronjobs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350" dirty="0">
                          <a:latin typeface="Tahoma"/>
                          <a:cs typeface="Tahoma"/>
                        </a:rPr>
                        <a:t>cj</a:t>
                      </a:r>
                      <a:endParaRPr sz="1650">
                        <a:latin typeface="Tahoma"/>
                        <a:cs typeface="Tahoma"/>
                      </a:endParaRPr>
                    </a:p>
                  </a:txBody>
                  <a:tcPr marL="0" marR="0" marT="0" marB="0"/>
                </a:tc>
                <a:tc>
                  <a:txBody>
                    <a:bodyPr/>
                    <a:lstStyle/>
                    <a:p>
                      <a:pPr marL="189230">
                        <a:lnSpc>
                          <a:spcPts val="1775"/>
                        </a:lnSpc>
                      </a:pPr>
                      <a:r>
                        <a:rPr sz="1650" spc="180" dirty="0">
                          <a:latin typeface="Tahoma"/>
                          <a:cs typeface="Tahoma"/>
                        </a:rPr>
                        <a:t>batch/v1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30" dirty="0">
                          <a:latin typeface="Tahoma"/>
                          <a:cs typeface="Tahoma"/>
                        </a:rPr>
                        <a:t>CronJob</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7"/>
                  </a:ext>
                </a:extLst>
              </a:tr>
              <a:tr h="237490">
                <a:tc>
                  <a:txBody>
                    <a:bodyPr/>
                    <a:lstStyle/>
                    <a:p>
                      <a:pPr marL="147320">
                        <a:lnSpc>
                          <a:spcPts val="1775"/>
                        </a:lnSpc>
                      </a:pPr>
                      <a:r>
                        <a:rPr sz="1650" spc="210" dirty="0">
                          <a:latin typeface="Tahoma"/>
                          <a:cs typeface="Tahoma"/>
                        </a:rPr>
                        <a:t>jobs</a:t>
                      </a:r>
                      <a:endParaRPr sz="1650">
                        <a:latin typeface="Tahoma"/>
                        <a:cs typeface="Tahoma"/>
                      </a:endParaRPr>
                    </a:p>
                  </a:txBody>
                  <a:tcPr marL="0" marR="0" marT="0" marB="0">
                    <a:lnL w="9525">
                      <a:solidFill>
                        <a:srgbClr val="ED2137"/>
                      </a:solidFill>
                      <a:prstDash val="solid"/>
                    </a:lnL>
                  </a:tcPr>
                </a:tc>
                <a:tc>
                  <a:txBody>
                    <a:bodyPr/>
                    <a:lstStyle/>
                    <a:p>
                      <a:pPr>
                        <a:lnSpc>
                          <a:spcPct val="100000"/>
                        </a:lnSpc>
                      </a:pPr>
                      <a:endParaRPr sz="1400">
                        <a:latin typeface="Times New Roman"/>
                        <a:cs typeface="Times New Roman"/>
                      </a:endParaRPr>
                    </a:p>
                  </a:txBody>
                  <a:tcPr marL="0" marR="0" marT="0" marB="0"/>
                </a:tc>
                <a:tc>
                  <a:txBody>
                    <a:bodyPr/>
                    <a:lstStyle/>
                    <a:p>
                      <a:pPr marL="189230">
                        <a:lnSpc>
                          <a:spcPts val="1775"/>
                        </a:lnSpc>
                      </a:pPr>
                      <a:r>
                        <a:rPr sz="1650" spc="180" dirty="0">
                          <a:latin typeface="Tahoma"/>
                          <a:cs typeface="Tahoma"/>
                        </a:rPr>
                        <a:t>batch/v1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30" dirty="0">
                          <a:latin typeface="Tahoma"/>
                          <a:cs typeface="Tahoma"/>
                        </a:rPr>
                        <a:t>Job</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8"/>
                  </a:ext>
                </a:extLst>
              </a:tr>
              <a:tr h="237490">
                <a:tc>
                  <a:txBody>
                    <a:bodyPr/>
                    <a:lstStyle/>
                    <a:p>
                      <a:pPr marL="147320">
                        <a:lnSpc>
                          <a:spcPts val="1775"/>
                        </a:lnSpc>
                      </a:pPr>
                      <a:r>
                        <a:rPr sz="1650" spc="229" dirty="0">
                          <a:latin typeface="Tahoma"/>
                          <a:cs typeface="Tahoma"/>
                        </a:rPr>
                        <a:t>ingresses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225" dirty="0">
                          <a:latin typeface="Tahoma"/>
                          <a:cs typeface="Tahoma"/>
                        </a:rPr>
                        <a:t>ing</a:t>
                      </a:r>
                      <a:endParaRPr sz="1650">
                        <a:latin typeface="Tahoma"/>
                        <a:cs typeface="Tahoma"/>
                      </a:endParaRPr>
                    </a:p>
                  </a:txBody>
                  <a:tcPr marL="0" marR="0" marT="0" marB="0"/>
                </a:tc>
                <a:tc>
                  <a:txBody>
                    <a:bodyPr/>
                    <a:lstStyle/>
                    <a:p>
                      <a:pPr marL="189230">
                        <a:lnSpc>
                          <a:spcPts val="1775"/>
                        </a:lnSpc>
                      </a:pPr>
                      <a:r>
                        <a:rPr sz="1650" spc="215" dirty="0">
                          <a:latin typeface="Tahoma"/>
                          <a:cs typeface="Tahoma"/>
                        </a:rPr>
                        <a:t>networking.k8s.io/v1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210" dirty="0">
                          <a:latin typeface="Tahoma"/>
                          <a:cs typeface="Tahoma"/>
                        </a:rPr>
                        <a:t>Ingress</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19"/>
                  </a:ext>
                </a:extLst>
              </a:tr>
              <a:tr h="237490">
                <a:tc>
                  <a:txBody>
                    <a:bodyPr/>
                    <a:lstStyle/>
                    <a:p>
                      <a:pPr marL="147320">
                        <a:lnSpc>
                          <a:spcPts val="1775"/>
                        </a:lnSpc>
                      </a:pPr>
                      <a:r>
                        <a:rPr sz="1650" spc="235" dirty="0">
                          <a:latin typeface="Tahoma"/>
                          <a:cs typeface="Tahoma"/>
                        </a:rPr>
                        <a:t>networkpolicies</a:t>
                      </a:r>
                      <a:endParaRPr sz="1650">
                        <a:latin typeface="Tahoma"/>
                        <a:cs typeface="Tahoma"/>
                      </a:endParaRPr>
                    </a:p>
                  </a:txBody>
                  <a:tcPr marL="0" marR="0" marT="0" marB="0">
                    <a:lnL w="9525">
                      <a:solidFill>
                        <a:srgbClr val="ED2137"/>
                      </a:solidFill>
                      <a:prstDash val="solid"/>
                    </a:lnL>
                  </a:tcPr>
                </a:tc>
                <a:tc>
                  <a:txBody>
                    <a:bodyPr/>
                    <a:lstStyle/>
                    <a:p>
                      <a:pPr marL="62865">
                        <a:lnSpc>
                          <a:spcPts val="1775"/>
                        </a:lnSpc>
                      </a:pPr>
                      <a:r>
                        <a:rPr sz="1650" spc="220" dirty="0">
                          <a:latin typeface="Tahoma"/>
                          <a:cs typeface="Tahoma"/>
                        </a:rPr>
                        <a:t>netpol</a:t>
                      </a:r>
                      <a:endParaRPr sz="1650">
                        <a:latin typeface="Tahoma"/>
                        <a:cs typeface="Tahoma"/>
                      </a:endParaRPr>
                    </a:p>
                  </a:txBody>
                  <a:tcPr marL="0" marR="0" marT="0" marB="0"/>
                </a:tc>
                <a:tc>
                  <a:txBody>
                    <a:bodyPr/>
                    <a:lstStyle/>
                    <a:p>
                      <a:pPr marL="189230">
                        <a:lnSpc>
                          <a:spcPts val="1775"/>
                        </a:lnSpc>
                      </a:pPr>
                      <a:r>
                        <a:rPr sz="1650" spc="215" dirty="0">
                          <a:latin typeface="Tahoma"/>
                          <a:cs typeface="Tahoma"/>
                        </a:rPr>
                        <a:t>networking.k8s.io/v1</a:t>
                      </a:r>
                      <a:endParaRPr sz="1650">
                        <a:latin typeface="Tahoma"/>
                        <a:cs typeface="Tahoma"/>
                      </a:endParaRPr>
                    </a:p>
                  </a:txBody>
                  <a:tcPr marL="0" marR="0" marT="0" marB="0"/>
                </a:tc>
                <a:tc>
                  <a:txBody>
                    <a:bodyPr/>
                    <a:lstStyle/>
                    <a:p>
                      <a:pPr marL="62865">
                        <a:lnSpc>
                          <a:spcPts val="1775"/>
                        </a:lnSpc>
                      </a:pPr>
                      <a:r>
                        <a:rPr sz="1650" spc="235" dirty="0">
                          <a:latin typeface="Tahoma"/>
                          <a:cs typeface="Tahoma"/>
                        </a:rPr>
                        <a:t>true</a:t>
                      </a:r>
                      <a:endParaRPr sz="1650">
                        <a:latin typeface="Tahoma"/>
                        <a:cs typeface="Tahoma"/>
                      </a:endParaRPr>
                    </a:p>
                  </a:txBody>
                  <a:tcPr marL="0" marR="0" marT="0" marB="0"/>
                </a:tc>
                <a:tc>
                  <a:txBody>
                    <a:bodyPr/>
                    <a:lstStyle/>
                    <a:p>
                      <a:pPr marL="125730">
                        <a:lnSpc>
                          <a:spcPts val="1775"/>
                        </a:lnSpc>
                      </a:pPr>
                      <a:r>
                        <a:rPr sz="1650" spc="190" dirty="0">
                          <a:latin typeface="Tahoma"/>
                          <a:cs typeface="Tahoma"/>
                        </a:rPr>
                        <a:t>NetworkPolicy</a:t>
                      </a:r>
                      <a:endParaRPr sz="1650">
                        <a:latin typeface="Tahoma"/>
                        <a:cs typeface="Tahoma"/>
                      </a:endParaRPr>
                    </a:p>
                  </a:txBody>
                  <a:tcPr marL="0" marR="0" marT="0" marB="0">
                    <a:lnR w="9525">
                      <a:solidFill>
                        <a:srgbClr val="D9D9D9"/>
                      </a:solidFill>
                      <a:prstDash val="solid"/>
                    </a:lnR>
                  </a:tcPr>
                </a:tc>
                <a:extLst>
                  <a:ext uri="{0D108BD9-81ED-4DB2-BD59-A6C34878D82A}">
                    <a16:rowId xmlns:a16="http://schemas.microsoft.com/office/drawing/2014/main" val="10020"/>
                  </a:ext>
                </a:extLst>
              </a:tr>
              <a:tr h="339090">
                <a:tc>
                  <a:txBody>
                    <a:bodyPr/>
                    <a:lstStyle/>
                    <a:p>
                      <a:pPr marL="147320">
                        <a:lnSpc>
                          <a:spcPts val="1839"/>
                        </a:lnSpc>
                      </a:pPr>
                      <a:r>
                        <a:rPr sz="1650" spc="420" dirty="0">
                          <a:latin typeface="Tahoma"/>
                          <a:cs typeface="Tahoma"/>
                        </a:rPr>
                        <a:t>(...)</a:t>
                      </a:r>
                      <a:endParaRPr sz="1650">
                        <a:latin typeface="Tahoma"/>
                        <a:cs typeface="Tahoma"/>
                      </a:endParaRPr>
                    </a:p>
                  </a:txBody>
                  <a:tcPr marL="0" marR="0" marT="0" marB="0">
                    <a:lnL w="9525">
                      <a:solidFill>
                        <a:srgbClr val="ED2137"/>
                      </a:solidFill>
                      <a:prstDash val="solid"/>
                    </a:lnL>
                    <a:lnB w="9525">
                      <a:solidFill>
                        <a:srgbClr val="D9D9D9"/>
                      </a:solidFill>
                      <a:prstDash val="solid"/>
                    </a:lnB>
                  </a:tcPr>
                </a:tc>
                <a:tc>
                  <a:txBody>
                    <a:bodyPr/>
                    <a:lstStyle/>
                    <a:p>
                      <a:pPr>
                        <a:lnSpc>
                          <a:spcPct val="100000"/>
                        </a:lnSpc>
                      </a:pPr>
                      <a:endParaRPr sz="16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6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600">
                        <a:latin typeface="Times New Roman"/>
                        <a:cs typeface="Times New Roman"/>
                      </a:endParaRPr>
                    </a:p>
                  </a:txBody>
                  <a:tcPr marL="0" marR="0" marT="0" marB="0">
                    <a:lnB w="9525">
                      <a:solidFill>
                        <a:srgbClr val="D9D9D9"/>
                      </a:solidFill>
                      <a:prstDash val="solid"/>
                    </a:lnB>
                  </a:tcPr>
                </a:tc>
                <a:tc>
                  <a:txBody>
                    <a:bodyPr/>
                    <a:lstStyle/>
                    <a:p>
                      <a:pPr>
                        <a:lnSpc>
                          <a:spcPct val="100000"/>
                        </a:lnSpc>
                      </a:pPr>
                      <a:endParaRPr sz="1600">
                        <a:latin typeface="Times New Roman"/>
                        <a:cs typeface="Times New Roman"/>
                      </a:endParaRPr>
                    </a:p>
                  </a:txBody>
                  <a:tcPr marL="0" marR="0" marT="0" marB="0">
                    <a:lnR w="9525">
                      <a:solidFill>
                        <a:srgbClr val="D9D9D9"/>
                      </a:solidFill>
                      <a:prstDash val="solid"/>
                    </a:lnR>
                    <a:lnB w="9525">
                      <a:solidFill>
                        <a:srgbClr val="D9D9D9"/>
                      </a:solidFill>
                      <a:prstDash val="solid"/>
                    </a:lnB>
                  </a:tcPr>
                </a:tc>
                <a:extLst>
                  <a:ext uri="{0D108BD9-81ED-4DB2-BD59-A6C34878D82A}">
                    <a16:rowId xmlns:a16="http://schemas.microsoft.com/office/drawing/2014/main" val="10021"/>
                  </a:ext>
                </a:extLst>
              </a:tr>
            </a:tbl>
          </a:graphicData>
        </a:graphic>
      </p:graphicFrame>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0" dirty="0"/>
              <a:t>AVAILABLE</a:t>
            </a:r>
            <a:r>
              <a:rPr spc="-165" dirty="0"/>
              <a:t> </a:t>
            </a:r>
            <a:r>
              <a:rPr spc="-120" dirty="0"/>
              <a:t>RESOURCES</a:t>
            </a:r>
          </a:p>
        </p:txBody>
      </p:sp>
      <p:pic>
        <p:nvPicPr>
          <p:cNvPr id="4" name="object 4"/>
          <p:cNvPicPr/>
          <p:nvPr/>
        </p:nvPicPr>
        <p:blipFill>
          <a:blip r:embed="rId2" cstate="print"/>
          <a:stretch>
            <a:fillRect/>
          </a:stretch>
        </p:blipFill>
        <p:spPr>
          <a:xfrm>
            <a:off x="981465" y="1679943"/>
            <a:ext cx="103240" cy="19870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2000249"/>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2000249"/>
            <a:ext cx="12211050" cy="5210175"/>
            <a:chOff x="809624" y="2000249"/>
            <a:chExt cx="12211050" cy="5210175"/>
          </a:xfrm>
        </p:grpSpPr>
        <p:sp>
          <p:nvSpPr>
            <p:cNvPr id="4" name="object 4"/>
            <p:cNvSpPr/>
            <p:nvPr/>
          </p:nvSpPr>
          <p:spPr>
            <a:xfrm>
              <a:off x="809612" y="2000249"/>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2000249"/>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2127618"/>
              <a:ext cx="103240" cy="198704"/>
            </a:xfrm>
            <a:prstGeom prst="rect">
              <a:avLst/>
            </a:prstGeom>
          </p:spPr>
        </p:pic>
      </p:grpSp>
      <p:sp>
        <p:nvSpPr>
          <p:cNvPr id="7" name="object 7"/>
          <p:cNvSpPr txBox="1">
            <a:spLocks noGrp="1"/>
          </p:cNvSpPr>
          <p:nvPr>
            <p:ph type="title"/>
          </p:nvPr>
        </p:nvSpPr>
        <p:spPr>
          <a:xfrm>
            <a:off x="796924" y="571563"/>
            <a:ext cx="9699625" cy="1006475"/>
          </a:xfrm>
          <a:prstGeom prst="rect">
            <a:avLst/>
          </a:prstGeom>
        </p:spPr>
        <p:txBody>
          <a:bodyPr vert="horz" wrap="square" lIns="0" tIns="98425" rIns="0" bIns="0" rtlCol="0">
            <a:spAutoFit/>
          </a:bodyPr>
          <a:lstStyle/>
          <a:p>
            <a:pPr marL="12700" marR="5080">
              <a:lnSpc>
                <a:spcPts val="3529"/>
              </a:lnSpc>
              <a:spcBef>
                <a:spcPts val="775"/>
              </a:spcBef>
            </a:pPr>
            <a:r>
              <a:rPr spc="-70" dirty="0"/>
              <a:t>USE</a:t>
            </a:r>
            <a:r>
              <a:rPr spc="-175" dirty="0"/>
              <a:t> </a:t>
            </a:r>
            <a:r>
              <a:rPr spc="-105" dirty="0"/>
              <a:t>'KUBECTL</a:t>
            </a:r>
            <a:r>
              <a:rPr spc="-140" dirty="0"/>
              <a:t> </a:t>
            </a:r>
            <a:r>
              <a:rPr spc="-35" dirty="0"/>
              <a:t>EXPLAIN'</a:t>
            </a:r>
            <a:r>
              <a:rPr spc="-160" dirty="0"/>
              <a:t> </a:t>
            </a:r>
            <a:r>
              <a:rPr dirty="0"/>
              <a:t>TO</a:t>
            </a:r>
            <a:r>
              <a:rPr spc="-125" dirty="0"/>
              <a:t> </a:t>
            </a:r>
            <a:r>
              <a:rPr spc="-229" dirty="0"/>
              <a:t>SEE</a:t>
            </a:r>
            <a:r>
              <a:rPr spc="-25" dirty="0"/>
              <a:t> </a:t>
            </a:r>
            <a:r>
              <a:rPr spc="-110" dirty="0"/>
              <a:t>RESOURCES </a:t>
            </a:r>
            <a:r>
              <a:rPr spc="-10" dirty="0"/>
              <a:t>DOCUMENTATION</a:t>
            </a:r>
          </a:p>
        </p:txBody>
      </p:sp>
      <p:sp>
        <p:nvSpPr>
          <p:cNvPr id="8" name="object 8"/>
          <p:cNvSpPr txBox="1"/>
          <p:nvPr/>
        </p:nvSpPr>
        <p:spPr>
          <a:xfrm>
            <a:off x="949325" y="2073275"/>
            <a:ext cx="11758295" cy="5039360"/>
          </a:xfrm>
          <a:prstGeom prst="rect">
            <a:avLst/>
          </a:prstGeom>
        </p:spPr>
        <p:txBody>
          <a:bodyPr vert="horz" wrap="square" lIns="0" tIns="12700" rIns="0" bIns="0" rtlCol="0">
            <a:spAutoFit/>
          </a:bodyPr>
          <a:lstStyle/>
          <a:p>
            <a:pPr marL="264795">
              <a:lnSpc>
                <a:spcPct val="100000"/>
              </a:lnSpc>
              <a:spcBef>
                <a:spcPts val="100"/>
              </a:spcBef>
            </a:pPr>
            <a:r>
              <a:rPr sz="1650" spc="245" dirty="0">
                <a:latin typeface="Tahoma"/>
                <a:cs typeface="Tahoma"/>
              </a:rPr>
              <a:t>kubectl</a:t>
            </a:r>
            <a:r>
              <a:rPr sz="1650" spc="475" dirty="0">
                <a:latin typeface="Tahoma"/>
                <a:cs typeface="Tahoma"/>
              </a:rPr>
              <a:t> </a:t>
            </a:r>
            <a:r>
              <a:rPr sz="1650" spc="254" dirty="0">
                <a:latin typeface="Tahoma"/>
                <a:cs typeface="Tahoma"/>
              </a:rPr>
              <a:t>explain</a:t>
            </a:r>
            <a:r>
              <a:rPr sz="1650" spc="475" dirty="0">
                <a:latin typeface="Tahoma"/>
                <a:cs typeface="Tahoma"/>
              </a:rPr>
              <a:t> </a:t>
            </a:r>
            <a:r>
              <a:rPr sz="1650" spc="100" dirty="0">
                <a:latin typeface="Tahoma"/>
                <a:cs typeface="Tahoma"/>
              </a:rPr>
              <a:t>pods</a:t>
            </a:r>
            <a:endParaRPr sz="1650">
              <a:latin typeface="Tahoma"/>
              <a:cs typeface="Tahoma"/>
            </a:endParaRPr>
          </a:p>
          <a:p>
            <a:pPr marL="12700">
              <a:lnSpc>
                <a:spcPts val="1925"/>
              </a:lnSpc>
              <a:spcBef>
                <a:spcPts val="1770"/>
              </a:spcBef>
            </a:pPr>
            <a:r>
              <a:rPr sz="1650" spc="60" dirty="0">
                <a:latin typeface="Tahoma"/>
                <a:cs typeface="Tahoma"/>
              </a:rPr>
              <a:t>DESCRIPTION:</a:t>
            </a:r>
            <a:endParaRPr sz="1650">
              <a:latin typeface="Tahoma"/>
              <a:cs typeface="Tahoma"/>
            </a:endParaRPr>
          </a:p>
          <a:p>
            <a:pPr marL="12700" marR="5080">
              <a:lnSpc>
                <a:spcPts val="1880"/>
              </a:lnSpc>
              <a:spcBef>
                <a:spcPts val="90"/>
              </a:spcBef>
            </a:pPr>
            <a:r>
              <a:rPr sz="1650" spc="80" dirty="0">
                <a:latin typeface="Tahoma"/>
                <a:cs typeface="Tahoma"/>
              </a:rPr>
              <a:t>Pod</a:t>
            </a:r>
            <a:r>
              <a:rPr sz="1650" spc="475" dirty="0">
                <a:latin typeface="Tahoma"/>
                <a:cs typeface="Tahoma"/>
              </a:rPr>
              <a:t> </a:t>
            </a:r>
            <a:r>
              <a:rPr sz="1650" spc="430" dirty="0">
                <a:latin typeface="Tahoma"/>
                <a:cs typeface="Tahoma"/>
              </a:rPr>
              <a:t>is</a:t>
            </a:r>
            <a:r>
              <a:rPr sz="1650" spc="475" dirty="0">
                <a:latin typeface="Tahoma"/>
                <a:cs typeface="Tahoma"/>
              </a:rPr>
              <a:t> </a:t>
            </a:r>
            <a:r>
              <a:rPr sz="1650" spc="125" dirty="0">
                <a:latin typeface="Tahoma"/>
                <a:cs typeface="Tahoma"/>
              </a:rPr>
              <a:t>a</a:t>
            </a:r>
            <a:r>
              <a:rPr sz="1650" spc="475" dirty="0">
                <a:latin typeface="Tahoma"/>
                <a:cs typeface="Tahoma"/>
              </a:rPr>
              <a:t> </a:t>
            </a:r>
            <a:r>
              <a:rPr sz="1650" spc="310" dirty="0">
                <a:latin typeface="Tahoma"/>
                <a:cs typeface="Tahoma"/>
              </a:rPr>
              <a:t>collection</a:t>
            </a:r>
            <a:r>
              <a:rPr sz="1650" spc="480" dirty="0">
                <a:latin typeface="Tahoma"/>
                <a:cs typeface="Tahoma"/>
              </a:rPr>
              <a:t> </a:t>
            </a:r>
            <a:r>
              <a:rPr sz="1650" spc="275" dirty="0">
                <a:latin typeface="Tahoma"/>
                <a:cs typeface="Tahoma"/>
              </a:rPr>
              <a:t>of</a:t>
            </a:r>
            <a:r>
              <a:rPr sz="1650" spc="475" dirty="0">
                <a:latin typeface="Tahoma"/>
                <a:cs typeface="Tahoma"/>
              </a:rPr>
              <a:t> </a:t>
            </a:r>
            <a:r>
              <a:rPr sz="1650" spc="240" dirty="0">
                <a:latin typeface="Tahoma"/>
                <a:cs typeface="Tahoma"/>
              </a:rPr>
              <a:t>containers</a:t>
            </a:r>
            <a:r>
              <a:rPr sz="1650" spc="475" dirty="0">
                <a:latin typeface="Tahoma"/>
                <a:cs typeface="Tahoma"/>
              </a:rPr>
              <a:t> </a:t>
            </a:r>
            <a:r>
              <a:rPr sz="1650" spc="265" dirty="0">
                <a:latin typeface="Tahoma"/>
                <a:cs typeface="Tahoma"/>
              </a:rPr>
              <a:t>that</a:t>
            </a:r>
            <a:r>
              <a:rPr sz="1650" spc="480" dirty="0">
                <a:latin typeface="Tahoma"/>
                <a:cs typeface="Tahoma"/>
              </a:rPr>
              <a:t> </a:t>
            </a:r>
            <a:r>
              <a:rPr sz="1650" spc="135" dirty="0">
                <a:latin typeface="Tahoma"/>
                <a:cs typeface="Tahoma"/>
              </a:rPr>
              <a:t>can</a:t>
            </a:r>
            <a:r>
              <a:rPr sz="1650" spc="475" dirty="0">
                <a:latin typeface="Tahoma"/>
                <a:cs typeface="Tahoma"/>
              </a:rPr>
              <a:t> </a:t>
            </a:r>
            <a:r>
              <a:rPr sz="1650" spc="170" dirty="0">
                <a:latin typeface="Tahoma"/>
                <a:cs typeface="Tahoma"/>
              </a:rPr>
              <a:t>run</a:t>
            </a:r>
            <a:r>
              <a:rPr sz="1650" spc="475" dirty="0">
                <a:latin typeface="Tahoma"/>
                <a:cs typeface="Tahoma"/>
              </a:rPr>
              <a:t> </a:t>
            </a:r>
            <a:r>
              <a:rPr sz="1650" spc="70" dirty="0">
                <a:latin typeface="Tahoma"/>
                <a:cs typeface="Tahoma"/>
              </a:rPr>
              <a:t>on</a:t>
            </a:r>
            <a:r>
              <a:rPr sz="1650" spc="480" dirty="0">
                <a:latin typeface="Tahoma"/>
                <a:cs typeface="Tahoma"/>
              </a:rPr>
              <a:t> </a:t>
            </a:r>
            <a:r>
              <a:rPr sz="1650" spc="125" dirty="0">
                <a:latin typeface="Tahoma"/>
                <a:cs typeface="Tahoma"/>
              </a:rPr>
              <a:t>a</a:t>
            </a:r>
            <a:r>
              <a:rPr sz="1650" spc="475" dirty="0">
                <a:latin typeface="Tahoma"/>
                <a:cs typeface="Tahoma"/>
              </a:rPr>
              <a:t> </a:t>
            </a:r>
            <a:r>
              <a:rPr sz="1650" spc="265" dirty="0">
                <a:latin typeface="Tahoma"/>
                <a:cs typeface="Tahoma"/>
              </a:rPr>
              <a:t>host.</a:t>
            </a:r>
            <a:r>
              <a:rPr sz="1650" spc="475" dirty="0">
                <a:latin typeface="Tahoma"/>
                <a:cs typeface="Tahoma"/>
              </a:rPr>
              <a:t> </a:t>
            </a:r>
            <a:r>
              <a:rPr sz="1650" spc="240" dirty="0">
                <a:latin typeface="Tahoma"/>
                <a:cs typeface="Tahoma"/>
              </a:rPr>
              <a:t>This</a:t>
            </a:r>
            <a:r>
              <a:rPr sz="1650" spc="480" dirty="0">
                <a:latin typeface="Tahoma"/>
                <a:cs typeface="Tahoma"/>
              </a:rPr>
              <a:t> </a:t>
            </a:r>
            <a:r>
              <a:rPr sz="1650" spc="210" dirty="0">
                <a:latin typeface="Tahoma"/>
                <a:cs typeface="Tahoma"/>
              </a:rPr>
              <a:t>resource</a:t>
            </a:r>
            <a:r>
              <a:rPr sz="1650" spc="475" dirty="0">
                <a:latin typeface="Tahoma"/>
                <a:cs typeface="Tahoma"/>
              </a:rPr>
              <a:t> </a:t>
            </a:r>
            <a:r>
              <a:rPr sz="1650" spc="430" dirty="0">
                <a:latin typeface="Tahoma"/>
                <a:cs typeface="Tahoma"/>
              </a:rPr>
              <a:t>is</a:t>
            </a:r>
            <a:r>
              <a:rPr sz="1650" spc="475" dirty="0">
                <a:latin typeface="Tahoma"/>
                <a:cs typeface="Tahoma"/>
              </a:rPr>
              <a:t> </a:t>
            </a:r>
            <a:r>
              <a:rPr sz="1650" spc="215" dirty="0">
                <a:latin typeface="Tahoma"/>
                <a:cs typeface="Tahoma"/>
              </a:rPr>
              <a:t>created</a:t>
            </a:r>
            <a:r>
              <a:rPr sz="1650" spc="480" dirty="0">
                <a:latin typeface="Tahoma"/>
                <a:cs typeface="Tahoma"/>
              </a:rPr>
              <a:t> </a:t>
            </a:r>
            <a:r>
              <a:rPr sz="1650" spc="120" dirty="0">
                <a:latin typeface="Tahoma"/>
                <a:cs typeface="Tahoma"/>
              </a:rPr>
              <a:t>by</a:t>
            </a:r>
            <a:r>
              <a:rPr sz="1650" spc="475" dirty="0">
                <a:latin typeface="Tahoma"/>
                <a:cs typeface="Tahoma"/>
              </a:rPr>
              <a:t> </a:t>
            </a:r>
            <a:r>
              <a:rPr sz="1650" spc="320" dirty="0">
                <a:latin typeface="Tahoma"/>
                <a:cs typeface="Tahoma"/>
              </a:rPr>
              <a:t>clients </a:t>
            </a:r>
            <a:r>
              <a:rPr sz="1650" spc="90" dirty="0">
                <a:latin typeface="Tahoma"/>
                <a:cs typeface="Tahoma"/>
              </a:rPr>
              <a:t>and</a:t>
            </a:r>
            <a:r>
              <a:rPr sz="1650" spc="480" dirty="0">
                <a:latin typeface="Tahoma"/>
                <a:cs typeface="Tahoma"/>
              </a:rPr>
              <a:t> </a:t>
            </a:r>
            <a:r>
              <a:rPr sz="1650" spc="175" dirty="0">
                <a:latin typeface="Tahoma"/>
                <a:cs typeface="Tahoma"/>
              </a:rPr>
              <a:t>scheduled</a:t>
            </a:r>
            <a:r>
              <a:rPr sz="1650" spc="480" dirty="0">
                <a:latin typeface="Tahoma"/>
                <a:cs typeface="Tahoma"/>
              </a:rPr>
              <a:t> </a:t>
            </a:r>
            <a:r>
              <a:rPr sz="1650" spc="170" dirty="0">
                <a:latin typeface="Tahoma"/>
                <a:cs typeface="Tahoma"/>
              </a:rPr>
              <a:t>onto</a:t>
            </a:r>
            <a:r>
              <a:rPr sz="1650" spc="480" dirty="0">
                <a:latin typeface="Tahoma"/>
                <a:cs typeface="Tahoma"/>
              </a:rPr>
              <a:t> </a:t>
            </a:r>
            <a:r>
              <a:rPr sz="1650" spc="254" dirty="0">
                <a:latin typeface="Tahoma"/>
                <a:cs typeface="Tahoma"/>
              </a:rPr>
              <a:t>hosts.</a:t>
            </a:r>
            <a:endParaRPr sz="1650">
              <a:latin typeface="Tahoma"/>
              <a:cs typeface="Tahoma"/>
            </a:endParaRPr>
          </a:p>
          <a:p>
            <a:pPr marL="12700">
              <a:lnSpc>
                <a:spcPts val="1925"/>
              </a:lnSpc>
              <a:spcBef>
                <a:spcPts val="1720"/>
              </a:spcBef>
            </a:pPr>
            <a:r>
              <a:rPr sz="1650" spc="140" dirty="0">
                <a:latin typeface="Tahoma"/>
                <a:cs typeface="Tahoma"/>
              </a:rPr>
              <a:t>FIELDS:</a:t>
            </a:r>
            <a:endParaRPr sz="1650">
              <a:latin typeface="Tahoma"/>
              <a:cs typeface="Tahoma"/>
            </a:endParaRPr>
          </a:p>
          <a:p>
            <a:pPr marL="391160">
              <a:lnSpc>
                <a:spcPts val="1875"/>
              </a:lnSpc>
            </a:pPr>
            <a:r>
              <a:rPr sz="1650" spc="135" dirty="0">
                <a:latin typeface="Tahoma"/>
                <a:cs typeface="Tahoma"/>
              </a:rPr>
              <a:t>metadata</a:t>
            </a:r>
            <a:r>
              <a:rPr sz="1650" spc="484" dirty="0">
                <a:latin typeface="Tahoma"/>
                <a:cs typeface="Tahoma"/>
              </a:rPr>
              <a:t> </a:t>
            </a:r>
            <a:r>
              <a:rPr sz="1650" spc="85" dirty="0">
                <a:latin typeface="Tahoma"/>
                <a:cs typeface="Tahoma"/>
              </a:rPr>
              <a:t>&lt;Object&gt;</a:t>
            </a:r>
            <a:endParaRPr sz="1650">
              <a:latin typeface="Tahoma"/>
              <a:cs typeface="Tahoma"/>
            </a:endParaRPr>
          </a:p>
          <a:p>
            <a:pPr marL="643255" marR="1644650">
              <a:lnSpc>
                <a:spcPts val="1870"/>
              </a:lnSpc>
              <a:spcBef>
                <a:spcPts val="100"/>
              </a:spcBef>
            </a:pPr>
            <a:r>
              <a:rPr sz="1650" spc="170" dirty="0">
                <a:latin typeface="Tahoma"/>
                <a:cs typeface="Tahoma"/>
              </a:rPr>
              <a:t>Standard</a:t>
            </a:r>
            <a:r>
              <a:rPr sz="1650" spc="480" dirty="0">
                <a:latin typeface="Tahoma"/>
                <a:cs typeface="Tahoma"/>
              </a:rPr>
              <a:t> </a:t>
            </a:r>
            <a:r>
              <a:rPr sz="1650" spc="295" dirty="0">
                <a:latin typeface="Tahoma"/>
                <a:cs typeface="Tahoma"/>
              </a:rPr>
              <a:t>object's</a:t>
            </a:r>
            <a:r>
              <a:rPr sz="1650" spc="484" dirty="0">
                <a:latin typeface="Tahoma"/>
                <a:cs typeface="Tahoma"/>
              </a:rPr>
              <a:t> </a:t>
            </a:r>
            <a:r>
              <a:rPr sz="1650" spc="170" dirty="0">
                <a:latin typeface="Tahoma"/>
                <a:cs typeface="Tahoma"/>
              </a:rPr>
              <a:t>metadata.</a:t>
            </a:r>
            <a:r>
              <a:rPr sz="1650" spc="484" dirty="0">
                <a:latin typeface="Tahoma"/>
                <a:cs typeface="Tahoma"/>
              </a:rPr>
              <a:t> </a:t>
            </a:r>
            <a:r>
              <a:rPr sz="1650" spc="80" dirty="0">
                <a:latin typeface="Tahoma"/>
                <a:cs typeface="Tahoma"/>
              </a:rPr>
              <a:t>More</a:t>
            </a:r>
            <a:r>
              <a:rPr sz="1650" spc="484" dirty="0">
                <a:latin typeface="Tahoma"/>
                <a:cs typeface="Tahoma"/>
              </a:rPr>
              <a:t> </a:t>
            </a:r>
            <a:r>
              <a:rPr sz="1650" spc="310" dirty="0">
                <a:latin typeface="Tahoma"/>
                <a:cs typeface="Tahoma"/>
              </a:rPr>
              <a:t>info: </a:t>
            </a:r>
            <a:r>
              <a:rPr sz="1650" spc="210" dirty="0">
                <a:latin typeface="Tahoma"/>
                <a:cs typeface="Tahoma"/>
              </a:rPr>
              <a:t>https://git.k8s.io/community/contributors/devel/api-</a:t>
            </a:r>
            <a:r>
              <a:rPr sz="1650" spc="235" dirty="0">
                <a:latin typeface="Tahoma"/>
                <a:cs typeface="Tahoma"/>
              </a:rPr>
              <a:t>conventions.md#metadata</a:t>
            </a:r>
            <a:endParaRPr sz="1650">
              <a:latin typeface="Tahoma"/>
              <a:cs typeface="Tahoma"/>
            </a:endParaRPr>
          </a:p>
          <a:p>
            <a:pPr marL="391160">
              <a:lnSpc>
                <a:spcPts val="1930"/>
              </a:lnSpc>
              <a:spcBef>
                <a:spcPts val="1735"/>
              </a:spcBef>
            </a:pPr>
            <a:r>
              <a:rPr sz="1650" spc="170" dirty="0">
                <a:latin typeface="Tahoma"/>
                <a:cs typeface="Tahoma"/>
              </a:rPr>
              <a:t>spec</a:t>
            </a:r>
            <a:r>
              <a:rPr sz="1650" spc="475" dirty="0">
                <a:latin typeface="Tahoma"/>
                <a:cs typeface="Tahoma"/>
              </a:rPr>
              <a:t> </a:t>
            </a:r>
            <a:r>
              <a:rPr sz="1650" spc="85" dirty="0">
                <a:latin typeface="Tahoma"/>
                <a:cs typeface="Tahoma"/>
              </a:rPr>
              <a:t>&lt;Object&gt;</a:t>
            </a:r>
            <a:endParaRPr sz="1650">
              <a:latin typeface="Tahoma"/>
              <a:cs typeface="Tahoma"/>
            </a:endParaRPr>
          </a:p>
          <a:p>
            <a:pPr marL="643255" marR="1644650">
              <a:lnSpc>
                <a:spcPts val="1880"/>
              </a:lnSpc>
              <a:spcBef>
                <a:spcPts val="90"/>
              </a:spcBef>
            </a:pPr>
            <a:r>
              <a:rPr sz="1650" spc="285" dirty="0">
                <a:latin typeface="Tahoma"/>
                <a:cs typeface="Tahoma"/>
              </a:rPr>
              <a:t>Specification</a:t>
            </a:r>
            <a:r>
              <a:rPr sz="1650" spc="480" dirty="0">
                <a:latin typeface="Tahoma"/>
                <a:cs typeface="Tahoma"/>
              </a:rPr>
              <a:t> </a:t>
            </a:r>
            <a:r>
              <a:rPr sz="1650" spc="275" dirty="0">
                <a:latin typeface="Tahoma"/>
                <a:cs typeface="Tahoma"/>
              </a:rPr>
              <a:t>of</a:t>
            </a:r>
            <a:r>
              <a:rPr sz="1650" spc="480" dirty="0">
                <a:latin typeface="Tahoma"/>
                <a:cs typeface="Tahoma"/>
              </a:rPr>
              <a:t> </a:t>
            </a:r>
            <a:r>
              <a:rPr sz="1650" spc="210" dirty="0">
                <a:latin typeface="Tahoma"/>
                <a:cs typeface="Tahoma"/>
              </a:rPr>
              <a:t>the</a:t>
            </a:r>
            <a:r>
              <a:rPr sz="1650" spc="480" dirty="0">
                <a:latin typeface="Tahoma"/>
                <a:cs typeface="Tahoma"/>
              </a:rPr>
              <a:t> </a:t>
            </a:r>
            <a:r>
              <a:rPr sz="1650" spc="240" dirty="0">
                <a:latin typeface="Tahoma"/>
                <a:cs typeface="Tahoma"/>
              </a:rPr>
              <a:t>desired</a:t>
            </a:r>
            <a:r>
              <a:rPr sz="1650" spc="480" dirty="0">
                <a:latin typeface="Tahoma"/>
                <a:cs typeface="Tahoma"/>
              </a:rPr>
              <a:t> </a:t>
            </a:r>
            <a:r>
              <a:rPr sz="1650" spc="200" dirty="0">
                <a:latin typeface="Tahoma"/>
                <a:cs typeface="Tahoma"/>
              </a:rPr>
              <a:t>behavior</a:t>
            </a:r>
            <a:r>
              <a:rPr sz="1650" spc="480" dirty="0">
                <a:latin typeface="Tahoma"/>
                <a:cs typeface="Tahoma"/>
              </a:rPr>
              <a:t> </a:t>
            </a:r>
            <a:r>
              <a:rPr sz="1650" spc="275" dirty="0">
                <a:latin typeface="Tahoma"/>
                <a:cs typeface="Tahoma"/>
              </a:rPr>
              <a:t>of</a:t>
            </a:r>
            <a:r>
              <a:rPr sz="1650" spc="484" dirty="0">
                <a:latin typeface="Tahoma"/>
                <a:cs typeface="Tahoma"/>
              </a:rPr>
              <a:t> </a:t>
            </a:r>
            <a:r>
              <a:rPr sz="1650" spc="210" dirty="0">
                <a:latin typeface="Tahoma"/>
                <a:cs typeface="Tahoma"/>
              </a:rPr>
              <a:t>the</a:t>
            </a:r>
            <a:r>
              <a:rPr sz="1650" spc="480" dirty="0">
                <a:latin typeface="Tahoma"/>
                <a:cs typeface="Tahoma"/>
              </a:rPr>
              <a:t> </a:t>
            </a:r>
            <a:r>
              <a:rPr sz="1650" spc="185" dirty="0">
                <a:latin typeface="Tahoma"/>
                <a:cs typeface="Tahoma"/>
              </a:rPr>
              <a:t>Pod.</a:t>
            </a:r>
            <a:r>
              <a:rPr sz="1650" spc="480" dirty="0">
                <a:latin typeface="Tahoma"/>
                <a:cs typeface="Tahoma"/>
              </a:rPr>
              <a:t> </a:t>
            </a:r>
            <a:r>
              <a:rPr sz="1650" spc="80" dirty="0">
                <a:latin typeface="Tahoma"/>
                <a:cs typeface="Tahoma"/>
              </a:rPr>
              <a:t>More</a:t>
            </a:r>
            <a:r>
              <a:rPr sz="1650" spc="480" dirty="0">
                <a:latin typeface="Tahoma"/>
                <a:cs typeface="Tahoma"/>
              </a:rPr>
              <a:t> </a:t>
            </a:r>
            <a:r>
              <a:rPr sz="1650" spc="320" dirty="0">
                <a:latin typeface="Tahoma"/>
                <a:cs typeface="Tahoma"/>
              </a:rPr>
              <a:t>info:</a:t>
            </a:r>
            <a:r>
              <a:rPr sz="1650" spc="480" dirty="0">
                <a:latin typeface="Tahoma"/>
                <a:cs typeface="Tahoma"/>
              </a:rPr>
              <a:t> </a:t>
            </a:r>
            <a:r>
              <a:rPr sz="1650" spc="290" dirty="0">
                <a:latin typeface="Tahoma"/>
                <a:cs typeface="Tahoma"/>
              </a:rPr>
              <a:t>https:// </a:t>
            </a:r>
            <a:r>
              <a:rPr sz="1650" spc="220" dirty="0">
                <a:latin typeface="Tahoma"/>
                <a:cs typeface="Tahoma"/>
              </a:rPr>
              <a:t>git.k8s.io/community/contributors/devel/api-</a:t>
            </a:r>
            <a:r>
              <a:rPr sz="1650" spc="245" dirty="0">
                <a:latin typeface="Tahoma"/>
                <a:cs typeface="Tahoma"/>
              </a:rPr>
              <a:t>conventions.md#spec-and-</a:t>
            </a:r>
            <a:r>
              <a:rPr sz="1650" spc="200" dirty="0">
                <a:latin typeface="Tahoma"/>
                <a:cs typeface="Tahoma"/>
              </a:rPr>
              <a:t>status/</a:t>
            </a:r>
            <a:endParaRPr sz="1650">
              <a:latin typeface="Tahoma"/>
              <a:cs typeface="Tahoma"/>
            </a:endParaRPr>
          </a:p>
          <a:p>
            <a:pPr marL="391160">
              <a:lnSpc>
                <a:spcPts val="1925"/>
              </a:lnSpc>
              <a:spcBef>
                <a:spcPts val="1720"/>
              </a:spcBef>
              <a:tabLst>
                <a:tab pos="1526540" algn="l"/>
              </a:tabLst>
            </a:pPr>
            <a:r>
              <a:rPr sz="1650" spc="250" dirty="0">
                <a:latin typeface="Tahoma"/>
                <a:cs typeface="Tahoma"/>
              </a:rPr>
              <a:t>status</a:t>
            </a:r>
            <a:r>
              <a:rPr sz="1650" dirty="0">
                <a:latin typeface="Tahoma"/>
                <a:cs typeface="Tahoma"/>
              </a:rPr>
              <a:t>	</a:t>
            </a:r>
            <a:r>
              <a:rPr sz="1650" spc="85" dirty="0">
                <a:latin typeface="Tahoma"/>
                <a:cs typeface="Tahoma"/>
              </a:rPr>
              <a:t>&lt;Object&gt;</a:t>
            </a:r>
            <a:endParaRPr sz="1650">
              <a:latin typeface="Tahoma"/>
              <a:cs typeface="Tahoma"/>
            </a:endParaRPr>
          </a:p>
          <a:p>
            <a:pPr marL="643255" marR="1518285">
              <a:lnSpc>
                <a:spcPts val="1880"/>
              </a:lnSpc>
              <a:spcBef>
                <a:spcPts val="95"/>
              </a:spcBef>
            </a:pPr>
            <a:r>
              <a:rPr sz="1650" spc="120" dirty="0">
                <a:latin typeface="Tahoma"/>
                <a:cs typeface="Tahoma"/>
              </a:rPr>
              <a:t>Most</a:t>
            </a:r>
            <a:r>
              <a:rPr sz="1650" spc="465" dirty="0">
                <a:latin typeface="Tahoma"/>
                <a:cs typeface="Tahoma"/>
              </a:rPr>
              <a:t> </a:t>
            </a:r>
            <a:r>
              <a:rPr sz="1650" spc="265" dirty="0">
                <a:latin typeface="Tahoma"/>
                <a:cs typeface="Tahoma"/>
              </a:rPr>
              <a:t>recently</a:t>
            </a:r>
            <a:r>
              <a:rPr sz="1650" spc="465" dirty="0">
                <a:latin typeface="Tahoma"/>
                <a:cs typeface="Tahoma"/>
              </a:rPr>
              <a:t> </a:t>
            </a:r>
            <a:r>
              <a:rPr sz="1650" spc="165" dirty="0">
                <a:latin typeface="Tahoma"/>
                <a:cs typeface="Tahoma"/>
              </a:rPr>
              <a:t>observed</a:t>
            </a:r>
            <a:r>
              <a:rPr sz="1650" spc="465" dirty="0">
                <a:latin typeface="Tahoma"/>
                <a:cs typeface="Tahoma"/>
              </a:rPr>
              <a:t> </a:t>
            </a:r>
            <a:r>
              <a:rPr sz="1650" spc="260" dirty="0">
                <a:latin typeface="Tahoma"/>
                <a:cs typeface="Tahoma"/>
              </a:rPr>
              <a:t>status</a:t>
            </a:r>
            <a:r>
              <a:rPr sz="1650" spc="470" dirty="0">
                <a:latin typeface="Tahoma"/>
                <a:cs typeface="Tahoma"/>
              </a:rPr>
              <a:t> </a:t>
            </a:r>
            <a:r>
              <a:rPr sz="1650" spc="275" dirty="0">
                <a:latin typeface="Tahoma"/>
                <a:cs typeface="Tahoma"/>
              </a:rPr>
              <a:t>of</a:t>
            </a:r>
            <a:r>
              <a:rPr sz="1650" spc="465" dirty="0">
                <a:latin typeface="Tahoma"/>
                <a:cs typeface="Tahoma"/>
              </a:rPr>
              <a:t> </a:t>
            </a:r>
            <a:r>
              <a:rPr sz="1650" spc="210" dirty="0">
                <a:latin typeface="Tahoma"/>
                <a:cs typeface="Tahoma"/>
              </a:rPr>
              <a:t>the</a:t>
            </a:r>
            <a:r>
              <a:rPr sz="1650" spc="465" dirty="0">
                <a:latin typeface="Tahoma"/>
                <a:cs typeface="Tahoma"/>
              </a:rPr>
              <a:t> </a:t>
            </a:r>
            <a:r>
              <a:rPr sz="1650" spc="185" dirty="0">
                <a:latin typeface="Tahoma"/>
                <a:cs typeface="Tahoma"/>
              </a:rPr>
              <a:t>Pod.</a:t>
            </a:r>
            <a:r>
              <a:rPr sz="1650" spc="465" dirty="0">
                <a:latin typeface="Tahoma"/>
                <a:cs typeface="Tahoma"/>
              </a:rPr>
              <a:t> </a:t>
            </a:r>
            <a:r>
              <a:rPr sz="1650" spc="240" dirty="0">
                <a:latin typeface="Tahoma"/>
                <a:cs typeface="Tahoma"/>
              </a:rPr>
              <a:t>This</a:t>
            </a:r>
            <a:r>
              <a:rPr sz="1650" spc="470" dirty="0">
                <a:latin typeface="Tahoma"/>
                <a:cs typeface="Tahoma"/>
              </a:rPr>
              <a:t> </a:t>
            </a:r>
            <a:r>
              <a:rPr sz="1650" spc="190" dirty="0">
                <a:latin typeface="Tahoma"/>
                <a:cs typeface="Tahoma"/>
              </a:rPr>
              <a:t>data</a:t>
            </a:r>
            <a:r>
              <a:rPr sz="1650" spc="465" dirty="0">
                <a:latin typeface="Tahoma"/>
                <a:cs typeface="Tahoma"/>
              </a:rPr>
              <a:t> </a:t>
            </a:r>
            <a:r>
              <a:rPr sz="1650" dirty="0">
                <a:latin typeface="Tahoma"/>
                <a:cs typeface="Tahoma"/>
              </a:rPr>
              <a:t>may</a:t>
            </a:r>
            <a:r>
              <a:rPr sz="1650" spc="465" dirty="0">
                <a:latin typeface="Tahoma"/>
                <a:cs typeface="Tahoma"/>
              </a:rPr>
              <a:t> </a:t>
            </a:r>
            <a:r>
              <a:rPr sz="1650" spc="195" dirty="0">
                <a:latin typeface="Tahoma"/>
                <a:cs typeface="Tahoma"/>
              </a:rPr>
              <a:t>not</a:t>
            </a:r>
            <a:r>
              <a:rPr sz="1650" spc="465" dirty="0">
                <a:latin typeface="Tahoma"/>
                <a:cs typeface="Tahoma"/>
              </a:rPr>
              <a:t> </a:t>
            </a:r>
            <a:r>
              <a:rPr sz="1650" spc="95" dirty="0">
                <a:latin typeface="Tahoma"/>
                <a:cs typeface="Tahoma"/>
              </a:rPr>
              <a:t>be</a:t>
            </a:r>
            <a:r>
              <a:rPr sz="1650" spc="470" dirty="0">
                <a:latin typeface="Tahoma"/>
                <a:cs typeface="Tahoma"/>
              </a:rPr>
              <a:t> </a:t>
            </a:r>
            <a:r>
              <a:rPr sz="1650" spc="70" dirty="0">
                <a:latin typeface="Tahoma"/>
                <a:cs typeface="Tahoma"/>
              </a:rPr>
              <a:t>up</a:t>
            </a:r>
            <a:r>
              <a:rPr sz="1650" spc="465" dirty="0">
                <a:latin typeface="Tahoma"/>
                <a:cs typeface="Tahoma"/>
              </a:rPr>
              <a:t> </a:t>
            </a:r>
            <a:r>
              <a:rPr sz="1650" spc="265" dirty="0">
                <a:latin typeface="Tahoma"/>
                <a:cs typeface="Tahoma"/>
              </a:rPr>
              <a:t>to</a:t>
            </a:r>
            <a:r>
              <a:rPr sz="1650" spc="465" dirty="0">
                <a:latin typeface="Tahoma"/>
                <a:cs typeface="Tahoma"/>
              </a:rPr>
              <a:t> </a:t>
            </a:r>
            <a:r>
              <a:rPr sz="1650" spc="240" dirty="0">
                <a:latin typeface="Tahoma"/>
                <a:cs typeface="Tahoma"/>
              </a:rPr>
              <a:t>date. </a:t>
            </a:r>
            <a:r>
              <a:rPr sz="1650" spc="180" dirty="0">
                <a:latin typeface="Tahoma"/>
                <a:cs typeface="Tahoma"/>
              </a:rPr>
              <a:t>Populated</a:t>
            </a:r>
            <a:r>
              <a:rPr sz="1650" spc="480" dirty="0">
                <a:latin typeface="Tahoma"/>
                <a:cs typeface="Tahoma"/>
              </a:rPr>
              <a:t> </a:t>
            </a:r>
            <a:r>
              <a:rPr sz="1650" spc="120" dirty="0">
                <a:latin typeface="Tahoma"/>
                <a:cs typeface="Tahoma"/>
              </a:rPr>
              <a:t>by</a:t>
            </a:r>
            <a:r>
              <a:rPr sz="1650" spc="484" dirty="0">
                <a:latin typeface="Tahoma"/>
                <a:cs typeface="Tahoma"/>
              </a:rPr>
              <a:t> </a:t>
            </a:r>
            <a:r>
              <a:rPr sz="1650" spc="210" dirty="0">
                <a:latin typeface="Tahoma"/>
                <a:cs typeface="Tahoma"/>
              </a:rPr>
              <a:t>the</a:t>
            </a:r>
            <a:r>
              <a:rPr sz="1650" spc="480" dirty="0">
                <a:latin typeface="Tahoma"/>
                <a:cs typeface="Tahoma"/>
              </a:rPr>
              <a:t> </a:t>
            </a:r>
            <a:r>
              <a:rPr sz="1650" spc="190" dirty="0">
                <a:latin typeface="Tahoma"/>
                <a:cs typeface="Tahoma"/>
              </a:rPr>
              <a:t>system.</a:t>
            </a:r>
            <a:r>
              <a:rPr sz="1650" spc="484" dirty="0">
                <a:latin typeface="Tahoma"/>
                <a:cs typeface="Tahoma"/>
              </a:rPr>
              <a:t> </a:t>
            </a:r>
            <a:r>
              <a:rPr sz="1650" spc="229" dirty="0">
                <a:latin typeface="Tahoma"/>
                <a:cs typeface="Tahoma"/>
              </a:rPr>
              <a:t>Read-</a:t>
            </a:r>
            <a:r>
              <a:rPr sz="1650" spc="190" dirty="0">
                <a:latin typeface="Tahoma"/>
                <a:cs typeface="Tahoma"/>
              </a:rPr>
              <a:t>only.</a:t>
            </a:r>
            <a:r>
              <a:rPr sz="1650" spc="480" dirty="0">
                <a:latin typeface="Tahoma"/>
                <a:cs typeface="Tahoma"/>
              </a:rPr>
              <a:t> </a:t>
            </a:r>
            <a:r>
              <a:rPr sz="1650" spc="80" dirty="0">
                <a:latin typeface="Tahoma"/>
                <a:cs typeface="Tahoma"/>
              </a:rPr>
              <a:t>More</a:t>
            </a:r>
            <a:r>
              <a:rPr sz="1650" spc="484" dirty="0">
                <a:latin typeface="Tahoma"/>
                <a:cs typeface="Tahoma"/>
              </a:rPr>
              <a:t> </a:t>
            </a:r>
            <a:r>
              <a:rPr sz="1650" spc="320" dirty="0">
                <a:latin typeface="Tahoma"/>
                <a:cs typeface="Tahoma"/>
              </a:rPr>
              <a:t>info:</a:t>
            </a:r>
            <a:r>
              <a:rPr sz="1650" spc="484" dirty="0">
                <a:latin typeface="Tahoma"/>
                <a:cs typeface="Tahoma"/>
              </a:rPr>
              <a:t> </a:t>
            </a:r>
            <a:r>
              <a:rPr sz="1650" spc="240" dirty="0">
                <a:latin typeface="Tahoma"/>
                <a:cs typeface="Tahoma"/>
              </a:rPr>
              <a:t>https://git.k8s.io/community/ </a:t>
            </a:r>
            <a:r>
              <a:rPr sz="1650" spc="204" dirty="0">
                <a:latin typeface="Tahoma"/>
                <a:cs typeface="Tahoma"/>
              </a:rPr>
              <a:t>contributors/devel/api-</a:t>
            </a:r>
            <a:r>
              <a:rPr sz="1650" spc="240" dirty="0">
                <a:latin typeface="Tahoma"/>
                <a:cs typeface="Tahoma"/>
              </a:rPr>
              <a:t>conventions.md#spec-</a:t>
            </a:r>
            <a:r>
              <a:rPr sz="1650" spc="235" dirty="0">
                <a:latin typeface="Tahoma"/>
                <a:cs typeface="Tahoma"/>
              </a:rPr>
              <a:t>and-</a:t>
            </a:r>
            <a:r>
              <a:rPr sz="1650" spc="195" dirty="0">
                <a:latin typeface="Tahoma"/>
                <a:cs typeface="Tahoma"/>
              </a:rPr>
              <a:t>status/</a:t>
            </a:r>
            <a:endParaRPr sz="1650">
              <a:latin typeface="Tahoma"/>
              <a:cs typeface="Tahoma"/>
            </a:endParaRPr>
          </a:p>
          <a:p>
            <a:pPr marL="391160">
              <a:lnSpc>
                <a:spcPct val="100000"/>
              </a:lnSpc>
              <a:spcBef>
                <a:spcPts val="1715"/>
              </a:spcBef>
            </a:pPr>
            <a:r>
              <a:rPr sz="1650" spc="420" dirty="0">
                <a:latin typeface="Tahoma"/>
                <a:cs typeface="Tahoma"/>
              </a:rPr>
              <a:t>(...)</a:t>
            </a:r>
            <a:endParaRPr sz="1650">
              <a:latin typeface="Tahoma"/>
              <a:cs typeface="Tahom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09624" y="1552574"/>
            <a:ext cx="12211050" cy="9525"/>
          </a:xfrm>
          <a:custGeom>
            <a:avLst/>
            <a:gdLst/>
            <a:ahLst/>
            <a:cxnLst/>
            <a:rect l="l" t="t" r="r" b="b"/>
            <a:pathLst>
              <a:path w="12211050" h="9525">
                <a:moveTo>
                  <a:pt x="12211049" y="9524"/>
                </a:moveTo>
                <a:lnTo>
                  <a:pt x="0" y="9524"/>
                </a:lnTo>
                <a:lnTo>
                  <a:pt x="0" y="0"/>
                </a:lnTo>
                <a:lnTo>
                  <a:pt x="12211049" y="0"/>
                </a:lnTo>
                <a:lnTo>
                  <a:pt x="12211049" y="9524"/>
                </a:lnTo>
                <a:close/>
              </a:path>
            </a:pathLst>
          </a:custGeom>
          <a:solidFill>
            <a:srgbClr val="D9D9D9"/>
          </a:solidFill>
        </p:spPr>
        <p:txBody>
          <a:bodyPr wrap="square" lIns="0" tIns="0" rIns="0" bIns="0" rtlCol="0"/>
          <a:lstStyle/>
          <a:p>
            <a:endParaRPr/>
          </a:p>
        </p:txBody>
      </p:sp>
      <p:grpSp>
        <p:nvGrpSpPr>
          <p:cNvPr id="3" name="object 3"/>
          <p:cNvGrpSpPr/>
          <p:nvPr/>
        </p:nvGrpSpPr>
        <p:grpSpPr>
          <a:xfrm>
            <a:off x="809624" y="1552574"/>
            <a:ext cx="12211050" cy="5210175"/>
            <a:chOff x="809624" y="1552574"/>
            <a:chExt cx="12211050" cy="5210175"/>
          </a:xfrm>
        </p:grpSpPr>
        <p:sp>
          <p:nvSpPr>
            <p:cNvPr id="4" name="object 4"/>
            <p:cNvSpPr/>
            <p:nvPr/>
          </p:nvSpPr>
          <p:spPr>
            <a:xfrm>
              <a:off x="809612" y="1552574"/>
              <a:ext cx="12211050" cy="5210175"/>
            </a:xfrm>
            <a:custGeom>
              <a:avLst/>
              <a:gdLst/>
              <a:ahLst/>
              <a:cxnLst/>
              <a:rect l="l" t="t" r="r" b="b"/>
              <a:pathLst>
                <a:path w="12211050" h="5210175">
                  <a:moveTo>
                    <a:pt x="12211050" y="0"/>
                  </a:moveTo>
                  <a:lnTo>
                    <a:pt x="12201525" y="0"/>
                  </a:lnTo>
                  <a:lnTo>
                    <a:pt x="12201525" y="5200650"/>
                  </a:lnTo>
                  <a:lnTo>
                    <a:pt x="0" y="5200650"/>
                  </a:lnTo>
                  <a:lnTo>
                    <a:pt x="0" y="5210175"/>
                  </a:lnTo>
                  <a:lnTo>
                    <a:pt x="12201525" y="5210175"/>
                  </a:lnTo>
                  <a:lnTo>
                    <a:pt x="12211050" y="5210175"/>
                  </a:lnTo>
                  <a:lnTo>
                    <a:pt x="12211050" y="5200650"/>
                  </a:lnTo>
                  <a:lnTo>
                    <a:pt x="12211050" y="0"/>
                  </a:lnTo>
                  <a:close/>
                </a:path>
              </a:pathLst>
            </a:custGeom>
            <a:solidFill>
              <a:srgbClr val="D9D9D9"/>
            </a:solidFill>
          </p:spPr>
          <p:txBody>
            <a:bodyPr wrap="square" lIns="0" tIns="0" rIns="0" bIns="0" rtlCol="0"/>
            <a:lstStyle/>
            <a:p>
              <a:endParaRPr/>
            </a:p>
          </p:txBody>
        </p:sp>
        <p:sp>
          <p:nvSpPr>
            <p:cNvPr id="5" name="object 5"/>
            <p:cNvSpPr/>
            <p:nvPr/>
          </p:nvSpPr>
          <p:spPr>
            <a:xfrm>
              <a:off x="809624" y="1552574"/>
              <a:ext cx="9525" cy="5210175"/>
            </a:xfrm>
            <a:custGeom>
              <a:avLst/>
              <a:gdLst/>
              <a:ahLst/>
              <a:cxnLst/>
              <a:rect l="l" t="t" r="r" b="b"/>
              <a:pathLst>
                <a:path w="9525" h="5210175">
                  <a:moveTo>
                    <a:pt x="0" y="5210174"/>
                  </a:moveTo>
                  <a:lnTo>
                    <a:pt x="0" y="0"/>
                  </a:lnTo>
                  <a:lnTo>
                    <a:pt x="9524" y="9524"/>
                  </a:lnTo>
                  <a:lnTo>
                    <a:pt x="9524" y="5200649"/>
                  </a:lnTo>
                  <a:lnTo>
                    <a:pt x="0" y="5210174"/>
                  </a:lnTo>
                  <a:close/>
                </a:path>
              </a:pathLst>
            </a:custGeom>
            <a:solidFill>
              <a:srgbClr val="ED2137"/>
            </a:solidFill>
          </p:spPr>
          <p:txBody>
            <a:bodyPr wrap="square" lIns="0" tIns="0" rIns="0" bIns="0" rtlCol="0"/>
            <a:lstStyle/>
            <a:p>
              <a:endParaRPr/>
            </a:p>
          </p:txBody>
        </p:sp>
        <p:pic>
          <p:nvPicPr>
            <p:cNvPr id="6" name="object 6"/>
            <p:cNvPicPr/>
            <p:nvPr/>
          </p:nvPicPr>
          <p:blipFill>
            <a:blip r:embed="rId2" cstate="print"/>
            <a:stretch>
              <a:fillRect/>
            </a:stretch>
          </p:blipFill>
          <p:spPr>
            <a:xfrm>
              <a:off x="981465" y="1679943"/>
              <a:ext cx="103240" cy="198704"/>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0" dirty="0"/>
              <a:t>USE</a:t>
            </a:r>
            <a:r>
              <a:rPr spc="-175" dirty="0"/>
              <a:t> </a:t>
            </a:r>
            <a:r>
              <a:rPr spc="-200" dirty="0"/>
              <a:t>JSON</a:t>
            </a:r>
            <a:r>
              <a:rPr spc="-45" dirty="0"/>
              <a:t> </a:t>
            </a:r>
            <a:r>
              <a:rPr spc="-70" dirty="0"/>
              <a:t>PATHS</a:t>
            </a:r>
            <a:r>
              <a:rPr spc="-165" dirty="0"/>
              <a:t> </a:t>
            </a:r>
            <a:r>
              <a:rPr dirty="0"/>
              <a:t>TO</a:t>
            </a:r>
            <a:r>
              <a:rPr spc="-105" dirty="0"/>
              <a:t> </a:t>
            </a:r>
            <a:r>
              <a:rPr spc="-229" dirty="0"/>
              <a:t>SEE</a:t>
            </a:r>
            <a:r>
              <a:rPr spc="-25" dirty="0"/>
              <a:t> </a:t>
            </a:r>
            <a:r>
              <a:rPr spc="-20" dirty="0"/>
              <a:t>MORE</a:t>
            </a:r>
          </a:p>
        </p:txBody>
      </p:sp>
      <p:sp>
        <p:nvSpPr>
          <p:cNvPr id="8" name="object 8"/>
          <p:cNvSpPr txBox="1"/>
          <p:nvPr/>
        </p:nvSpPr>
        <p:spPr>
          <a:xfrm>
            <a:off x="949325" y="1625600"/>
            <a:ext cx="10118725" cy="5039360"/>
          </a:xfrm>
          <a:prstGeom prst="rect">
            <a:avLst/>
          </a:prstGeom>
        </p:spPr>
        <p:txBody>
          <a:bodyPr vert="horz" wrap="square" lIns="0" tIns="12700" rIns="0" bIns="0" rtlCol="0">
            <a:spAutoFit/>
          </a:bodyPr>
          <a:lstStyle/>
          <a:p>
            <a:pPr marL="264795">
              <a:lnSpc>
                <a:spcPct val="100000"/>
              </a:lnSpc>
              <a:spcBef>
                <a:spcPts val="100"/>
              </a:spcBef>
            </a:pPr>
            <a:r>
              <a:rPr sz="1650" spc="245" dirty="0">
                <a:latin typeface="Tahoma"/>
                <a:cs typeface="Tahoma"/>
              </a:rPr>
              <a:t>kubectl</a:t>
            </a:r>
            <a:r>
              <a:rPr sz="1650" spc="475" dirty="0">
                <a:latin typeface="Tahoma"/>
                <a:cs typeface="Tahoma"/>
              </a:rPr>
              <a:t> </a:t>
            </a:r>
            <a:r>
              <a:rPr sz="1650" spc="254" dirty="0">
                <a:latin typeface="Tahoma"/>
                <a:cs typeface="Tahoma"/>
              </a:rPr>
              <a:t>explain</a:t>
            </a:r>
            <a:r>
              <a:rPr sz="1650" spc="475" dirty="0">
                <a:latin typeface="Tahoma"/>
                <a:cs typeface="Tahoma"/>
              </a:rPr>
              <a:t> </a:t>
            </a:r>
            <a:r>
              <a:rPr sz="1650" spc="215" dirty="0">
                <a:latin typeface="Tahoma"/>
                <a:cs typeface="Tahoma"/>
              </a:rPr>
              <a:t>pods.spec.containers</a:t>
            </a:r>
            <a:endParaRPr sz="1650">
              <a:latin typeface="Tahoma"/>
              <a:cs typeface="Tahoma"/>
            </a:endParaRPr>
          </a:p>
          <a:p>
            <a:pPr marL="12700">
              <a:lnSpc>
                <a:spcPct val="100000"/>
              </a:lnSpc>
              <a:spcBef>
                <a:spcPts val="1770"/>
              </a:spcBef>
            </a:pPr>
            <a:r>
              <a:rPr sz="1650" dirty="0">
                <a:latin typeface="Tahoma"/>
                <a:cs typeface="Tahoma"/>
              </a:rPr>
              <a:t>RESOURCE:</a:t>
            </a:r>
            <a:r>
              <a:rPr sz="1650" spc="40" dirty="0">
                <a:latin typeface="Tahoma"/>
                <a:cs typeface="Tahoma"/>
              </a:rPr>
              <a:t>  </a:t>
            </a:r>
            <a:r>
              <a:rPr sz="1650" spc="240" dirty="0">
                <a:latin typeface="Tahoma"/>
                <a:cs typeface="Tahoma"/>
              </a:rPr>
              <a:t>containers</a:t>
            </a:r>
            <a:r>
              <a:rPr sz="1650" spc="45" dirty="0">
                <a:latin typeface="Tahoma"/>
                <a:cs typeface="Tahoma"/>
              </a:rPr>
              <a:t>  </a:t>
            </a:r>
            <a:r>
              <a:rPr sz="1650" spc="140" dirty="0">
                <a:latin typeface="Tahoma"/>
                <a:cs typeface="Tahoma"/>
              </a:rPr>
              <a:t>&lt;[]Object&gt;</a:t>
            </a:r>
            <a:endParaRPr sz="1650">
              <a:latin typeface="Tahoma"/>
              <a:cs typeface="Tahoma"/>
            </a:endParaRPr>
          </a:p>
          <a:p>
            <a:pPr marL="12700">
              <a:lnSpc>
                <a:spcPts val="1925"/>
              </a:lnSpc>
              <a:spcBef>
                <a:spcPts val="1770"/>
              </a:spcBef>
            </a:pPr>
            <a:r>
              <a:rPr sz="1650" spc="60" dirty="0">
                <a:latin typeface="Tahoma"/>
                <a:cs typeface="Tahoma"/>
              </a:rPr>
              <a:t>DESCRIPTION:</a:t>
            </a:r>
            <a:endParaRPr sz="1650">
              <a:latin typeface="Tahoma"/>
              <a:cs typeface="Tahoma"/>
            </a:endParaRPr>
          </a:p>
          <a:p>
            <a:pPr marL="643255" marR="130810">
              <a:lnSpc>
                <a:spcPts val="1880"/>
              </a:lnSpc>
              <a:spcBef>
                <a:spcPts val="90"/>
              </a:spcBef>
            </a:pPr>
            <a:r>
              <a:rPr sz="1650" spc="365" dirty="0">
                <a:latin typeface="Tahoma"/>
                <a:cs typeface="Tahoma"/>
              </a:rPr>
              <a:t>List</a:t>
            </a:r>
            <a:r>
              <a:rPr sz="1650" spc="480" dirty="0">
                <a:latin typeface="Tahoma"/>
                <a:cs typeface="Tahoma"/>
              </a:rPr>
              <a:t> </a:t>
            </a:r>
            <a:r>
              <a:rPr sz="1650" spc="275" dirty="0">
                <a:latin typeface="Tahoma"/>
                <a:cs typeface="Tahoma"/>
              </a:rPr>
              <a:t>of</a:t>
            </a:r>
            <a:r>
              <a:rPr sz="1650" spc="480" dirty="0">
                <a:latin typeface="Tahoma"/>
                <a:cs typeface="Tahoma"/>
              </a:rPr>
              <a:t> </a:t>
            </a:r>
            <a:r>
              <a:rPr sz="1650" spc="240" dirty="0">
                <a:latin typeface="Tahoma"/>
                <a:cs typeface="Tahoma"/>
              </a:rPr>
              <a:t>containers</a:t>
            </a:r>
            <a:r>
              <a:rPr sz="1650" spc="480" dirty="0">
                <a:latin typeface="Tahoma"/>
                <a:cs typeface="Tahoma"/>
              </a:rPr>
              <a:t> </a:t>
            </a:r>
            <a:r>
              <a:rPr sz="1650" spc="195" dirty="0">
                <a:latin typeface="Tahoma"/>
                <a:cs typeface="Tahoma"/>
              </a:rPr>
              <a:t>belonging</a:t>
            </a:r>
            <a:r>
              <a:rPr sz="1650" spc="480" dirty="0">
                <a:latin typeface="Tahoma"/>
                <a:cs typeface="Tahoma"/>
              </a:rPr>
              <a:t> </a:t>
            </a:r>
            <a:r>
              <a:rPr sz="1650" spc="265" dirty="0">
                <a:latin typeface="Tahoma"/>
                <a:cs typeface="Tahoma"/>
              </a:rPr>
              <a:t>to</a:t>
            </a:r>
            <a:r>
              <a:rPr sz="1650" spc="480" dirty="0">
                <a:latin typeface="Tahoma"/>
                <a:cs typeface="Tahoma"/>
              </a:rPr>
              <a:t> </a:t>
            </a:r>
            <a:r>
              <a:rPr sz="1650" spc="210" dirty="0">
                <a:latin typeface="Tahoma"/>
                <a:cs typeface="Tahoma"/>
              </a:rPr>
              <a:t>the</a:t>
            </a:r>
            <a:r>
              <a:rPr sz="1650" spc="480" dirty="0">
                <a:latin typeface="Tahoma"/>
                <a:cs typeface="Tahoma"/>
              </a:rPr>
              <a:t> </a:t>
            </a:r>
            <a:r>
              <a:rPr sz="1650" spc="185" dirty="0">
                <a:latin typeface="Tahoma"/>
                <a:cs typeface="Tahoma"/>
              </a:rPr>
              <a:t>Pod.</a:t>
            </a:r>
            <a:r>
              <a:rPr sz="1650" spc="480" dirty="0">
                <a:latin typeface="Tahoma"/>
                <a:cs typeface="Tahoma"/>
              </a:rPr>
              <a:t> </a:t>
            </a:r>
            <a:r>
              <a:rPr sz="1650" spc="215" dirty="0">
                <a:latin typeface="Tahoma"/>
                <a:cs typeface="Tahoma"/>
              </a:rPr>
              <a:t>Containers</a:t>
            </a:r>
            <a:r>
              <a:rPr sz="1650" spc="480" dirty="0">
                <a:latin typeface="Tahoma"/>
                <a:cs typeface="Tahoma"/>
              </a:rPr>
              <a:t> </a:t>
            </a:r>
            <a:r>
              <a:rPr sz="1650" spc="170" dirty="0">
                <a:latin typeface="Tahoma"/>
                <a:cs typeface="Tahoma"/>
              </a:rPr>
              <a:t>cannot</a:t>
            </a:r>
            <a:r>
              <a:rPr sz="1650" spc="480" dirty="0">
                <a:latin typeface="Tahoma"/>
                <a:cs typeface="Tahoma"/>
              </a:rPr>
              <a:t> </a:t>
            </a:r>
            <a:r>
              <a:rPr sz="1650" spc="275" dirty="0">
                <a:latin typeface="Tahoma"/>
                <a:cs typeface="Tahoma"/>
              </a:rPr>
              <a:t>currently</a:t>
            </a:r>
            <a:r>
              <a:rPr sz="1650" spc="480" dirty="0">
                <a:latin typeface="Tahoma"/>
                <a:cs typeface="Tahoma"/>
              </a:rPr>
              <a:t> </a:t>
            </a:r>
            <a:r>
              <a:rPr sz="1650" spc="70" dirty="0">
                <a:latin typeface="Tahoma"/>
                <a:cs typeface="Tahoma"/>
              </a:rPr>
              <a:t>be </a:t>
            </a:r>
            <a:r>
              <a:rPr sz="1650" spc="95" dirty="0">
                <a:latin typeface="Tahoma"/>
                <a:cs typeface="Tahoma"/>
              </a:rPr>
              <a:t>added</a:t>
            </a:r>
            <a:r>
              <a:rPr sz="1650" spc="475" dirty="0">
                <a:latin typeface="Tahoma"/>
                <a:cs typeface="Tahoma"/>
              </a:rPr>
              <a:t> </a:t>
            </a:r>
            <a:r>
              <a:rPr sz="1650" spc="240" dirty="0">
                <a:latin typeface="Tahoma"/>
                <a:cs typeface="Tahoma"/>
              </a:rPr>
              <a:t>or</a:t>
            </a:r>
            <a:r>
              <a:rPr sz="1650" spc="480" dirty="0">
                <a:latin typeface="Tahoma"/>
                <a:cs typeface="Tahoma"/>
              </a:rPr>
              <a:t> </a:t>
            </a:r>
            <a:r>
              <a:rPr sz="1650" spc="135" dirty="0">
                <a:latin typeface="Tahoma"/>
                <a:cs typeface="Tahoma"/>
              </a:rPr>
              <a:t>removed.</a:t>
            </a:r>
            <a:r>
              <a:rPr sz="1650" spc="480" dirty="0">
                <a:latin typeface="Tahoma"/>
                <a:cs typeface="Tahoma"/>
              </a:rPr>
              <a:t> </a:t>
            </a:r>
            <a:r>
              <a:rPr sz="1650" spc="140" dirty="0">
                <a:latin typeface="Tahoma"/>
                <a:cs typeface="Tahoma"/>
              </a:rPr>
              <a:t>There</a:t>
            </a:r>
            <a:r>
              <a:rPr sz="1650" spc="475" dirty="0">
                <a:latin typeface="Tahoma"/>
                <a:cs typeface="Tahoma"/>
              </a:rPr>
              <a:t> </a:t>
            </a:r>
            <a:r>
              <a:rPr sz="1650" spc="90" dirty="0">
                <a:latin typeface="Tahoma"/>
                <a:cs typeface="Tahoma"/>
              </a:rPr>
              <a:t>must</a:t>
            </a:r>
            <a:r>
              <a:rPr sz="1650" spc="480" dirty="0">
                <a:latin typeface="Tahoma"/>
                <a:cs typeface="Tahoma"/>
              </a:rPr>
              <a:t> </a:t>
            </a:r>
            <a:r>
              <a:rPr sz="1650" spc="95" dirty="0">
                <a:latin typeface="Tahoma"/>
                <a:cs typeface="Tahoma"/>
              </a:rPr>
              <a:t>be</a:t>
            </a:r>
            <a:r>
              <a:rPr sz="1650" spc="480" dirty="0">
                <a:latin typeface="Tahoma"/>
                <a:cs typeface="Tahoma"/>
              </a:rPr>
              <a:t> </a:t>
            </a:r>
            <a:r>
              <a:rPr sz="1650" spc="280" dirty="0">
                <a:latin typeface="Tahoma"/>
                <a:cs typeface="Tahoma"/>
              </a:rPr>
              <a:t>at</a:t>
            </a:r>
            <a:r>
              <a:rPr sz="1650" spc="475" dirty="0">
                <a:latin typeface="Tahoma"/>
                <a:cs typeface="Tahoma"/>
              </a:rPr>
              <a:t> </a:t>
            </a:r>
            <a:r>
              <a:rPr sz="1650" spc="310" dirty="0">
                <a:latin typeface="Tahoma"/>
                <a:cs typeface="Tahoma"/>
              </a:rPr>
              <a:t>least</a:t>
            </a:r>
            <a:r>
              <a:rPr sz="1650" spc="480" dirty="0">
                <a:latin typeface="Tahoma"/>
                <a:cs typeface="Tahoma"/>
              </a:rPr>
              <a:t> </a:t>
            </a:r>
            <a:r>
              <a:rPr sz="1650" spc="85" dirty="0">
                <a:latin typeface="Tahoma"/>
                <a:cs typeface="Tahoma"/>
              </a:rPr>
              <a:t>one</a:t>
            </a:r>
            <a:r>
              <a:rPr sz="1650" spc="480" dirty="0">
                <a:latin typeface="Tahoma"/>
                <a:cs typeface="Tahoma"/>
              </a:rPr>
              <a:t> </a:t>
            </a:r>
            <a:r>
              <a:rPr sz="1650" spc="240" dirty="0">
                <a:latin typeface="Tahoma"/>
                <a:cs typeface="Tahoma"/>
              </a:rPr>
              <a:t>container</a:t>
            </a:r>
            <a:r>
              <a:rPr sz="1650" spc="475" dirty="0">
                <a:latin typeface="Tahoma"/>
                <a:cs typeface="Tahoma"/>
              </a:rPr>
              <a:t> </a:t>
            </a:r>
            <a:r>
              <a:rPr sz="1650" spc="335" dirty="0">
                <a:latin typeface="Tahoma"/>
                <a:cs typeface="Tahoma"/>
              </a:rPr>
              <a:t>in</a:t>
            </a:r>
            <a:r>
              <a:rPr sz="1650" spc="480" dirty="0">
                <a:latin typeface="Tahoma"/>
                <a:cs typeface="Tahoma"/>
              </a:rPr>
              <a:t> </a:t>
            </a:r>
            <a:r>
              <a:rPr sz="1650" spc="125" dirty="0">
                <a:latin typeface="Tahoma"/>
                <a:cs typeface="Tahoma"/>
              </a:rPr>
              <a:t>a</a:t>
            </a:r>
            <a:r>
              <a:rPr sz="1650" spc="480" dirty="0">
                <a:latin typeface="Tahoma"/>
                <a:cs typeface="Tahoma"/>
              </a:rPr>
              <a:t> </a:t>
            </a:r>
            <a:r>
              <a:rPr sz="1650" spc="185" dirty="0">
                <a:latin typeface="Tahoma"/>
                <a:cs typeface="Tahoma"/>
              </a:rPr>
              <a:t>Pod.</a:t>
            </a:r>
            <a:r>
              <a:rPr sz="1650" spc="480" dirty="0">
                <a:latin typeface="Tahoma"/>
                <a:cs typeface="Tahoma"/>
              </a:rPr>
              <a:t> </a:t>
            </a:r>
            <a:r>
              <a:rPr sz="1650" spc="125" dirty="0">
                <a:latin typeface="Tahoma"/>
                <a:cs typeface="Tahoma"/>
              </a:rPr>
              <a:t>Cannot</a:t>
            </a:r>
            <a:r>
              <a:rPr sz="1650" spc="475" dirty="0">
                <a:latin typeface="Tahoma"/>
                <a:cs typeface="Tahoma"/>
              </a:rPr>
              <a:t> </a:t>
            </a:r>
            <a:r>
              <a:rPr sz="1650" spc="70" dirty="0">
                <a:latin typeface="Tahoma"/>
                <a:cs typeface="Tahoma"/>
              </a:rPr>
              <a:t>be </a:t>
            </a:r>
            <a:r>
              <a:rPr sz="1650" spc="175" dirty="0">
                <a:latin typeface="Tahoma"/>
                <a:cs typeface="Tahoma"/>
              </a:rPr>
              <a:t>updated.</a:t>
            </a:r>
            <a:endParaRPr sz="1650">
              <a:latin typeface="Tahoma"/>
              <a:cs typeface="Tahoma"/>
            </a:endParaRPr>
          </a:p>
          <a:p>
            <a:pPr marL="516890">
              <a:lnSpc>
                <a:spcPct val="100000"/>
              </a:lnSpc>
              <a:spcBef>
                <a:spcPts val="1714"/>
              </a:spcBef>
            </a:pPr>
            <a:r>
              <a:rPr sz="1650" dirty="0">
                <a:latin typeface="Tahoma"/>
                <a:cs typeface="Tahoma"/>
              </a:rPr>
              <a:t>A</a:t>
            </a:r>
            <a:r>
              <a:rPr sz="1650" spc="475" dirty="0">
                <a:latin typeface="Tahoma"/>
                <a:cs typeface="Tahoma"/>
              </a:rPr>
              <a:t> </a:t>
            </a:r>
            <a:r>
              <a:rPr sz="1650" spc="290" dirty="0">
                <a:latin typeface="Tahoma"/>
                <a:cs typeface="Tahoma"/>
              </a:rPr>
              <a:t>single</a:t>
            </a:r>
            <a:r>
              <a:rPr sz="1650" spc="480" dirty="0">
                <a:latin typeface="Tahoma"/>
                <a:cs typeface="Tahoma"/>
              </a:rPr>
              <a:t> </a:t>
            </a:r>
            <a:r>
              <a:rPr sz="1650" spc="275" dirty="0">
                <a:latin typeface="Tahoma"/>
                <a:cs typeface="Tahoma"/>
              </a:rPr>
              <a:t>application</a:t>
            </a:r>
            <a:r>
              <a:rPr sz="1650" spc="480" dirty="0">
                <a:latin typeface="Tahoma"/>
                <a:cs typeface="Tahoma"/>
              </a:rPr>
              <a:t> </a:t>
            </a:r>
            <a:r>
              <a:rPr sz="1650" spc="240" dirty="0">
                <a:latin typeface="Tahoma"/>
                <a:cs typeface="Tahoma"/>
              </a:rPr>
              <a:t>container</a:t>
            </a:r>
            <a:r>
              <a:rPr sz="1650" spc="480" dirty="0">
                <a:latin typeface="Tahoma"/>
                <a:cs typeface="Tahoma"/>
              </a:rPr>
              <a:t> </a:t>
            </a:r>
            <a:r>
              <a:rPr sz="1650" spc="265" dirty="0">
                <a:latin typeface="Tahoma"/>
                <a:cs typeface="Tahoma"/>
              </a:rPr>
              <a:t>that</a:t>
            </a:r>
            <a:r>
              <a:rPr sz="1650" spc="475" dirty="0">
                <a:latin typeface="Tahoma"/>
                <a:cs typeface="Tahoma"/>
              </a:rPr>
              <a:t> </a:t>
            </a:r>
            <a:r>
              <a:rPr sz="1650" spc="105" dirty="0">
                <a:latin typeface="Tahoma"/>
                <a:cs typeface="Tahoma"/>
              </a:rPr>
              <a:t>you</a:t>
            </a:r>
            <a:r>
              <a:rPr sz="1650" spc="480" dirty="0">
                <a:latin typeface="Tahoma"/>
                <a:cs typeface="Tahoma"/>
              </a:rPr>
              <a:t> </a:t>
            </a:r>
            <a:r>
              <a:rPr sz="1650" spc="95" dirty="0">
                <a:latin typeface="Tahoma"/>
                <a:cs typeface="Tahoma"/>
              </a:rPr>
              <a:t>want</a:t>
            </a:r>
            <a:r>
              <a:rPr sz="1650" spc="480" dirty="0">
                <a:latin typeface="Tahoma"/>
                <a:cs typeface="Tahoma"/>
              </a:rPr>
              <a:t> </a:t>
            </a:r>
            <a:r>
              <a:rPr sz="1650" spc="265" dirty="0">
                <a:latin typeface="Tahoma"/>
                <a:cs typeface="Tahoma"/>
              </a:rPr>
              <a:t>to</a:t>
            </a:r>
            <a:r>
              <a:rPr sz="1650" spc="480" dirty="0">
                <a:latin typeface="Tahoma"/>
                <a:cs typeface="Tahoma"/>
              </a:rPr>
              <a:t> </a:t>
            </a:r>
            <a:r>
              <a:rPr sz="1650" spc="170" dirty="0">
                <a:latin typeface="Tahoma"/>
                <a:cs typeface="Tahoma"/>
              </a:rPr>
              <a:t>run</a:t>
            </a:r>
            <a:r>
              <a:rPr sz="1650" spc="480" dirty="0">
                <a:latin typeface="Tahoma"/>
                <a:cs typeface="Tahoma"/>
              </a:rPr>
              <a:t> </a:t>
            </a:r>
            <a:r>
              <a:rPr sz="1650" spc="260" dirty="0">
                <a:latin typeface="Tahoma"/>
                <a:cs typeface="Tahoma"/>
              </a:rPr>
              <a:t>within</a:t>
            </a:r>
            <a:r>
              <a:rPr sz="1650" spc="475" dirty="0">
                <a:latin typeface="Tahoma"/>
                <a:cs typeface="Tahoma"/>
              </a:rPr>
              <a:t> </a:t>
            </a:r>
            <a:r>
              <a:rPr sz="1650" spc="125" dirty="0">
                <a:latin typeface="Tahoma"/>
                <a:cs typeface="Tahoma"/>
              </a:rPr>
              <a:t>a</a:t>
            </a:r>
            <a:r>
              <a:rPr sz="1650" spc="480" dirty="0">
                <a:latin typeface="Tahoma"/>
                <a:cs typeface="Tahoma"/>
              </a:rPr>
              <a:t> </a:t>
            </a:r>
            <a:r>
              <a:rPr sz="1650" spc="165" dirty="0">
                <a:latin typeface="Tahoma"/>
                <a:cs typeface="Tahoma"/>
              </a:rPr>
              <a:t>Pod.</a:t>
            </a:r>
            <a:endParaRPr sz="1650">
              <a:latin typeface="Tahoma"/>
              <a:cs typeface="Tahoma"/>
            </a:endParaRPr>
          </a:p>
          <a:p>
            <a:pPr marL="12700">
              <a:lnSpc>
                <a:spcPts val="1930"/>
              </a:lnSpc>
              <a:spcBef>
                <a:spcPts val="1770"/>
              </a:spcBef>
            </a:pPr>
            <a:r>
              <a:rPr sz="1650" spc="140" dirty="0">
                <a:latin typeface="Tahoma"/>
                <a:cs typeface="Tahoma"/>
              </a:rPr>
              <a:t>FIELDS:</a:t>
            </a:r>
            <a:endParaRPr sz="1650">
              <a:latin typeface="Tahoma"/>
              <a:cs typeface="Tahoma"/>
            </a:endParaRPr>
          </a:p>
          <a:p>
            <a:pPr marL="391160">
              <a:lnSpc>
                <a:spcPts val="1875"/>
              </a:lnSpc>
              <a:tabLst>
                <a:tab pos="2030730" algn="l"/>
              </a:tabLst>
            </a:pPr>
            <a:r>
              <a:rPr sz="1650" spc="190" dirty="0">
                <a:latin typeface="Tahoma"/>
                <a:cs typeface="Tahoma"/>
              </a:rPr>
              <a:t>workingDir</a:t>
            </a:r>
            <a:r>
              <a:rPr sz="1650" dirty="0">
                <a:latin typeface="Tahoma"/>
                <a:cs typeface="Tahoma"/>
              </a:rPr>
              <a:t>	</a:t>
            </a:r>
            <a:r>
              <a:rPr sz="1650" spc="165" dirty="0">
                <a:latin typeface="Tahoma"/>
                <a:cs typeface="Tahoma"/>
              </a:rPr>
              <a:t>&lt;string&gt;</a:t>
            </a:r>
            <a:endParaRPr sz="1650">
              <a:latin typeface="Tahoma"/>
              <a:cs typeface="Tahoma"/>
            </a:endParaRPr>
          </a:p>
          <a:p>
            <a:pPr marL="643255" marR="383540">
              <a:lnSpc>
                <a:spcPts val="1880"/>
              </a:lnSpc>
              <a:spcBef>
                <a:spcPts val="95"/>
              </a:spcBef>
            </a:pPr>
            <a:r>
              <a:rPr sz="1650" spc="254" dirty="0">
                <a:latin typeface="Tahoma"/>
                <a:cs typeface="Tahoma"/>
              </a:rPr>
              <a:t>Container's</a:t>
            </a:r>
            <a:r>
              <a:rPr sz="1650" spc="484" dirty="0">
                <a:latin typeface="Tahoma"/>
                <a:cs typeface="Tahoma"/>
              </a:rPr>
              <a:t> </a:t>
            </a:r>
            <a:r>
              <a:rPr sz="1650" spc="160" dirty="0">
                <a:latin typeface="Tahoma"/>
                <a:cs typeface="Tahoma"/>
              </a:rPr>
              <a:t>working</a:t>
            </a:r>
            <a:r>
              <a:rPr sz="1650" spc="484" dirty="0">
                <a:latin typeface="Tahoma"/>
                <a:cs typeface="Tahoma"/>
              </a:rPr>
              <a:t> </a:t>
            </a:r>
            <a:r>
              <a:rPr sz="1650" spc="300" dirty="0">
                <a:latin typeface="Tahoma"/>
                <a:cs typeface="Tahoma"/>
              </a:rPr>
              <a:t>directory.</a:t>
            </a:r>
            <a:r>
              <a:rPr sz="1650" spc="484" dirty="0">
                <a:latin typeface="Tahoma"/>
                <a:cs typeface="Tahoma"/>
              </a:rPr>
              <a:t> </a:t>
            </a:r>
            <a:r>
              <a:rPr sz="1650" spc="420" dirty="0">
                <a:latin typeface="Tahoma"/>
                <a:cs typeface="Tahoma"/>
              </a:rPr>
              <a:t>If</a:t>
            </a:r>
            <a:r>
              <a:rPr sz="1650" spc="484" dirty="0">
                <a:latin typeface="Tahoma"/>
                <a:cs typeface="Tahoma"/>
              </a:rPr>
              <a:t> </a:t>
            </a:r>
            <a:r>
              <a:rPr sz="1650" spc="195" dirty="0">
                <a:latin typeface="Tahoma"/>
                <a:cs typeface="Tahoma"/>
              </a:rPr>
              <a:t>not</a:t>
            </a:r>
            <a:r>
              <a:rPr sz="1650" spc="484" dirty="0">
                <a:latin typeface="Tahoma"/>
                <a:cs typeface="Tahoma"/>
              </a:rPr>
              <a:t> </a:t>
            </a:r>
            <a:r>
              <a:rPr sz="1650" spc="305" dirty="0">
                <a:latin typeface="Tahoma"/>
                <a:cs typeface="Tahoma"/>
              </a:rPr>
              <a:t>specified,</a:t>
            </a:r>
            <a:r>
              <a:rPr sz="1650" spc="484" dirty="0">
                <a:latin typeface="Tahoma"/>
                <a:cs typeface="Tahoma"/>
              </a:rPr>
              <a:t> </a:t>
            </a:r>
            <a:r>
              <a:rPr sz="1650" spc="210" dirty="0">
                <a:latin typeface="Tahoma"/>
                <a:cs typeface="Tahoma"/>
              </a:rPr>
              <a:t>the</a:t>
            </a:r>
            <a:r>
              <a:rPr sz="1650" spc="484" dirty="0">
                <a:latin typeface="Tahoma"/>
                <a:cs typeface="Tahoma"/>
              </a:rPr>
              <a:t> </a:t>
            </a:r>
            <a:r>
              <a:rPr sz="1650" spc="240" dirty="0">
                <a:latin typeface="Tahoma"/>
                <a:cs typeface="Tahoma"/>
              </a:rPr>
              <a:t>container</a:t>
            </a:r>
            <a:r>
              <a:rPr sz="1650" spc="484" dirty="0">
                <a:latin typeface="Tahoma"/>
                <a:cs typeface="Tahoma"/>
              </a:rPr>
              <a:t> </a:t>
            </a:r>
            <a:r>
              <a:rPr sz="1650" spc="235" dirty="0">
                <a:latin typeface="Tahoma"/>
                <a:cs typeface="Tahoma"/>
              </a:rPr>
              <a:t>runtime's </a:t>
            </a:r>
            <a:r>
              <a:rPr sz="1650" spc="270" dirty="0">
                <a:latin typeface="Tahoma"/>
                <a:cs typeface="Tahoma"/>
              </a:rPr>
              <a:t>default</a:t>
            </a:r>
            <a:r>
              <a:rPr sz="1650" spc="480" dirty="0">
                <a:latin typeface="Tahoma"/>
                <a:cs typeface="Tahoma"/>
              </a:rPr>
              <a:t> </a:t>
            </a:r>
            <a:r>
              <a:rPr sz="1650" spc="405" dirty="0">
                <a:latin typeface="Tahoma"/>
                <a:cs typeface="Tahoma"/>
              </a:rPr>
              <a:t>will</a:t>
            </a:r>
            <a:r>
              <a:rPr sz="1650" spc="480" dirty="0">
                <a:latin typeface="Tahoma"/>
                <a:cs typeface="Tahoma"/>
              </a:rPr>
              <a:t> </a:t>
            </a:r>
            <a:r>
              <a:rPr sz="1650" spc="95" dirty="0">
                <a:latin typeface="Tahoma"/>
                <a:cs typeface="Tahoma"/>
              </a:rPr>
              <a:t>be</a:t>
            </a:r>
            <a:r>
              <a:rPr sz="1650" spc="480" dirty="0">
                <a:latin typeface="Tahoma"/>
                <a:cs typeface="Tahoma"/>
              </a:rPr>
              <a:t> </a:t>
            </a:r>
            <a:r>
              <a:rPr sz="1650" spc="200" dirty="0">
                <a:latin typeface="Tahoma"/>
                <a:cs typeface="Tahoma"/>
              </a:rPr>
              <a:t>used,</a:t>
            </a:r>
            <a:r>
              <a:rPr sz="1650" spc="484" dirty="0">
                <a:latin typeface="Tahoma"/>
                <a:cs typeface="Tahoma"/>
              </a:rPr>
              <a:t> </a:t>
            </a:r>
            <a:r>
              <a:rPr sz="1650" spc="140" dirty="0">
                <a:latin typeface="Tahoma"/>
                <a:cs typeface="Tahoma"/>
              </a:rPr>
              <a:t>which</a:t>
            </a:r>
            <a:r>
              <a:rPr sz="1650" spc="480" dirty="0">
                <a:latin typeface="Tahoma"/>
                <a:cs typeface="Tahoma"/>
              </a:rPr>
              <a:t> </a:t>
            </a:r>
            <a:r>
              <a:rPr sz="1650" spc="155" dirty="0">
                <a:latin typeface="Tahoma"/>
                <a:cs typeface="Tahoma"/>
              </a:rPr>
              <a:t>might</a:t>
            </a:r>
            <a:r>
              <a:rPr sz="1650" spc="480" dirty="0">
                <a:latin typeface="Tahoma"/>
                <a:cs typeface="Tahoma"/>
              </a:rPr>
              <a:t> </a:t>
            </a:r>
            <a:r>
              <a:rPr sz="1650" spc="95" dirty="0">
                <a:latin typeface="Tahoma"/>
                <a:cs typeface="Tahoma"/>
              </a:rPr>
              <a:t>be</a:t>
            </a:r>
            <a:r>
              <a:rPr sz="1650" spc="480" dirty="0">
                <a:latin typeface="Tahoma"/>
                <a:cs typeface="Tahoma"/>
              </a:rPr>
              <a:t> </a:t>
            </a:r>
            <a:r>
              <a:rPr sz="1650" spc="220" dirty="0">
                <a:latin typeface="Tahoma"/>
                <a:cs typeface="Tahoma"/>
              </a:rPr>
              <a:t>configured</a:t>
            </a:r>
            <a:r>
              <a:rPr sz="1650" spc="484" dirty="0">
                <a:latin typeface="Tahoma"/>
                <a:cs typeface="Tahoma"/>
              </a:rPr>
              <a:t> </a:t>
            </a:r>
            <a:r>
              <a:rPr sz="1650" spc="335" dirty="0">
                <a:latin typeface="Tahoma"/>
                <a:cs typeface="Tahoma"/>
              </a:rPr>
              <a:t>in</a:t>
            </a:r>
            <a:r>
              <a:rPr sz="1650" spc="480" dirty="0">
                <a:latin typeface="Tahoma"/>
                <a:cs typeface="Tahoma"/>
              </a:rPr>
              <a:t> </a:t>
            </a:r>
            <a:r>
              <a:rPr sz="1650" spc="210" dirty="0">
                <a:latin typeface="Tahoma"/>
                <a:cs typeface="Tahoma"/>
              </a:rPr>
              <a:t>the</a:t>
            </a:r>
            <a:r>
              <a:rPr sz="1650" spc="480" dirty="0">
                <a:latin typeface="Tahoma"/>
                <a:cs typeface="Tahoma"/>
              </a:rPr>
              <a:t> </a:t>
            </a:r>
            <a:r>
              <a:rPr sz="1650" spc="240" dirty="0">
                <a:latin typeface="Tahoma"/>
                <a:cs typeface="Tahoma"/>
              </a:rPr>
              <a:t>container</a:t>
            </a:r>
            <a:r>
              <a:rPr sz="1650" spc="480" dirty="0">
                <a:latin typeface="Tahoma"/>
                <a:cs typeface="Tahoma"/>
              </a:rPr>
              <a:t> </a:t>
            </a:r>
            <a:r>
              <a:rPr sz="1650" spc="160" dirty="0">
                <a:latin typeface="Tahoma"/>
                <a:cs typeface="Tahoma"/>
              </a:rPr>
              <a:t>image. </a:t>
            </a:r>
            <a:r>
              <a:rPr sz="1650" spc="125" dirty="0">
                <a:latin typeface="Tahoma"/>
                <a:cs typeface="Tahoma"/>
              </a:rPr>
              <a:t>Cannot</a:t>
            </a:r>
            <a:r>
              <a:rPr sz="1650" spc="480" dirty="0">
                <a:latin typeface="Tahoma"/>
                <a:cs typeface="Tahoma"/>
              </a:rPr>
              <a:t> </a:t>
            </a:r>
            <a:r>
              <a:rPr sz="1650" spc="95" dirty="0">
                <a:latin typeface="Tahoma"/>
                <a:cs typeface="Tahoma"/>
              </a:rPr>
              <a:t>be</a:t>
            </a:r>
            <a:r>
              <a:rPr sz="1650" spc="484" dirty="0">
                <a:latin typeface="Tahoma"/>
                <a:cs typeface="Tahoma"/>
              </a:rPr>
              <a:t> </a:t>
            </a:r>
            <a:r>
              <a:rPr sz="1650" spc="175" dirty="0">
                <a:latin typeface="Tahoma"/>
                <a:cs typeface="Tahoma"/>
              </a:rPr>
              <a:t>updated.</a:t>
            </a:r>
            <a:endParaRPr sz="1650">
              <a:latin typeface="Tahoma"/>
              <a:cs typeface="Tahoma"/>
            </a:endParaRPr>
          </a:p>
          <a:p>
            <a:pPr marL="391160">
              <a:lnSpc>
                <a:spcPts val="1925"/>
              </a:lnSpc>
              <a:spcBef>
                <a:spcPts val="1715"/>
              </a:spcBef>
              <a:tabLst>
                <a:tab pos="1526540" algn="l"/>
              </a:tabLst>
            </a:pPr>
            <a:r>
              <a:rPr sz="1650" spc="-10" dirty="0">
                <a:latin typeface="Tahoma"/>
                <a:cs typeface="Tahoma"/>
              </a:rPr>
              <a:t>command</a:t>
            </a:r>
            <a:r>
              <a:rPr sz="1650" dirty="0">
                <a:latin typeface="Tahoma"/>
                <a:cs typeface="Tahoma"/>
              </a:rPr>
              <a:t>	</a:t>
            </a:r>
            <a:r>
              <a:rPr sz="1650" spc="195" dirty="0">
                <a:latin typeface="Tahoma"/>
                <a:cs typeface="Tahoma"/>
              </a:rPr>
              <a:t>&lt;[]string&gt;</a:t>
            </a:r>
            <a:endParaRPr sz="1650">
              <a:latin typeface="Tahoma"/>
              <a:cs typeface="Tahoma"/>
            </a:endParaRPr>
          </a:p>
          <a:p>
            <a:pPr marL="643255">
              <a:lnSpc>
                <a:spcPts val="1875"/>
              </a:lnSpc>
            </a:pPr>
            <a:r>
              <a:rPr sz="1650" spc="235" dirty="0">
                <a:latin typeface="Tahoma"/>
                <a:cs typeface="Tahoma"/>
              </a:rPr>
              <a:t>Entrypoint</a:t>
            </a:r>
            <a:r>
              <a:rPr sz="1650" spc="484" dirty="0">
                <a:latin typeface="Tahoma"/>
                <a:cs typeface="Tahoma"/>
              </a:rPr>
              <a:t> </a:t>
            </a:r>
            <a:r>
              <a:rPr sz="1650" spc="280" dirty="0">
                <a:latin typeface="Tahoma"/>
                <a:cs typeface="Tahoma"/>
              </a:rPr>
              <a:t>array.</a:t>
            </a:r>
            <a:r>
              <a:rPr sz="1650" spc="484" dirty="0">
                <a:latin typeface="Tahoma"/>
                <a:cs typeface="Tahoma"/>
              </a:rPr>
              <a:t> </a:t>
            </a:r>
            <a:r>
              <a:rPr sz="1650" spc="135" dirty="0">
                <a:latin typeface="Tahoma"/>
                <a:cs typeface="Tahoma"/>
              </a:rPr>
              <a:t>Not</a:t>
            </a:r>
            <a:r>
              <a:rPr sz="1650" spc="490" dirty="0">
                <a:latin typeface="Tahoma"/>
                <a:cs typeface="Tahoma"/>
              </a:rPr>
              <a:t> </a:t>
            </a:r>
            <a:r>
              <a:rPr sz="1650" spc="170" dirty="0">
                <a:latin typeface="Tahoma"/>
                <a:cs typeface="Tahoma"/>
              </a:rPr>
              <a:t>executed</a:t>
            </a:r>
            <a:r>
              <a:rPr sz="1650" spc="484" dirty="0">
                <a:latin typeface="Tahoma"/>
                <a:cs typeface="Tahoma"/>
              </a:rPr>
              <a:t> </a:t>
            </a:r>
            <a:r>
              <a:rPr sz="1650" spc="260" dirty="0">
                <a:latin typeface="Tahoma"/>
                <a:cs typeface="Tahoma"/>
              </a:rPr>
              <a:t>within</a:t>
            </a:r>
            <a:r>
              <a:rPr sz="1650" spc="490" dirty="0">
                <a:latin typeface="Tahoma"/>
                <a:cs typeface="Tahoma"/>
              </a:rPr>
              <a:t> </a:t>
            </a:r>
            <a:r>
              <a:rPr sz="1650" spc="125" dirty="0">
                <a:latin typeface="Tahoma"/>
                <a:cs typeface="Tahoma"/>
              </a:rPr>
              <a:t>a</a:t>
            </a:r>
            <a:r>
              <a:rPr sz="1650" spc="484" dirty="0">
                <a:latin typeface="Tahoma"/>
                <a:cs typeface="Tahoma"/>
              </a:rPr>
              <a:t> </a:t>
            </a:r>
            <a:r>
              <a:rPr sz="1650" spc="355" dirty="0">
                <a:latin typeface="Tahoma"/>
                <a:cs typeface="Tahoma"/>
              </a:rPr>
              <a:t>shell.</a:t>
            </a:r>
            <a:r>
              <a:rPr sz="1650" spc="490" dirty="0">
                <a:latin typeface="Tahoma"/>
                <a:cs typeface="Tahoma"/>
              </a:rPr>
              <a:t> </a:t>
            </a:r>
            <a:r>
              <a:rPr sz="1650" spc="70" dirty="0">
                <a:latin typeface="Tahoma"/>
                <a:cs typeface="Tahoma"/>
              </a:rPr>
              <a:t>The</a:t>
            </a:r>
            <a:r>
              <a:rPr sz="1650" spc="484" dirty="0">
                <a:latin typeface="Tahoma"/>
                <a:cs typeface="Tahoma"/>
              </a:rPr>
              <a:t> </a:t>
            </a:r>
            <a:r>
              <a:rPr sz="1650" spc="175" dirty="0">
                <a:latin typeface="Tahoma"/>
                <a:cs typeface="Tahoma"/>
              </a:rPr>
              <a:t>docker</a:t>
            </a:r>
            <a:r>
              <a:rPr sz="1650" spc="490" dirty="0">
                <a:latin typeface="Tahoma"/>
                <a:cs typeface="Tahoma"/>
              </a:rPr>
              <a:t> </a:t>
            </a:r>
            <a:r>
              <a:rPr sz="1650" spc="190" dirty="0">
                <a:latin typeface="Tahoma"/>
                <a:cs typeface="Tahoma"/>
              </a:rPr>
              <a:t>image's</a:t>
            </a:r>
            <a:endParaRPr sz="1650">
              <a:latin typeface="Tahoma"/>
              <a:cs typeface="Tahoma"/>
            </a:endParaRPr>
          </a:p>
          <a:p>
            <a:pPr marL="643255" marR="5080">
              <a:lnSpc>
                <a:spcPts val="1880"/>
              </a:lnSpc>
              <a:spcBef>
                <a:spcPts val="90"/>
              </a:spcBef>
            </a:pPr>
            <a:r>
              <a:rPr sz="1650" dirty="0">
                <a:latin typeface="Tahoma"/>
                <a:cs typeface="Tahoma"/>
              </a:rPr>
              <a:t>ENTRYPOINT</a:t>
            </a:r>
            <a:r>
              <a:rPr sz="1650" spc="-5" dirty="0">
                <a:latin typeface="Tahoma"/>
                <a:cs typeface="Tahoma"/>
              </a:rPr>
              <a:t>  </a:t>
            </a:r>
            <a:r>
              <a:rPr sz="1650" spc="430" dirty="0">
                <a:latin typeface="Tahoma"/>
                <a:cs typeface="Tahoma"/>
              </a:rPr>
              <a:t>is</a:t>
            </a:r>
            <a:r>
              <a:rPr sz="1650" spc="-5" dirty="0">
                <a:latin typeface="Tahoma"/>
                <a:cs typeface="Tahoma"/>
              </a:rPr>
              <a:t>  </a:t>
            </a:r>
            <a:r>
              <a:rPr sz="1650" spc="125" dirty="0">
                <a:latin typeface="Tahoma"/>
                <a:cs typeface="Tahoma"/>
              </a:rPr>
              <a:t>used</a:t>
            </a:r>
            <a:r>
              <a:rPr sz="1650" spc="505" dirty="0">
                <a:latin typeface="Tahoma"/>
                <a:cs typeface="Tahoma"/>
              </a:rPr>
              <a:t> </a:t>
            </a:r>
            <a:r>
              <a:rPr sz="1650" spc="540" dirty="0">
                <a:latin typeface="Tahoma"/>
                <a:cs typeface="Tahoma"/>
              </a:rPr>
              <a:t>if</a:t>
            </a:r>
            <a:r>
              <a:rPr sz="1650" spc="500" dirty="0">
                <a:latin typeface="Tahoma"/>
                <a:cs typeface="Tahoma"/>
              </a:rPr>
              <a:t> </a:t>
            </a:r>
            <a:r>
              <a:rPr sz="1650" spc="340" dirty="0">
                <a:latin typeface="Tahoma"/>
                <a:cs typeface="Tahoma"/>
              </a:rPr>
              <a:t>this</a:t>
            </a:r>
            <a:r>
              <a:rPr sz="1650" spc="-5" dirty="0">
                <a:latin typeface="Tahoma"/>
                <a:cs typeface="Tahoma"/>
              </a:rPr>
              <a:t>  </a:t>
            </a:r>
            <a:r>
              <a:rPr sz="1650" spc="430" dirty="0">
                <a:latin typeface="Tahoma"/>
                <a:cs typeface="Tahoma"/>
              </a:rPr>
              <a:t>is</a:t>
            </a:r>
            <a:r>
              <a:rPr sz="1650" spc="-5" dirty="0">
                <a:latin typeface="Tahoma"/>
                <a:cs typeface="Tahoma"/>
              </a:rPr>
              <a:t>  </a:t>
            </a:r>
            <a:r>
              <a:rPr sz="1650" spc="195" dirty="0">
                <a:latin typeface="Tahoma"/>
                <a:cs typeface="Tahoma"/>
              </a:rPr>
              <a:t>not</a:t>
            </a:r>
            <a:r>
              <a:rPr sz="1650" spc="-5" dirty="0">
                <a:latin typeface="Tahoma"/>
                <a:cs typeface="Tahoma"/>
              </a:rPr>
              <a:t>  </a:t>
            </a:r>
            <a:r>
              <a:rPr sz="1650" spc="229" dirty="0">
                <a:latin typeface="Tahoma"/>
                <a:cs typeface="Tahoma"/>
              </a:rPr>
              <a:t>provided.</a:t>
            </a:r>
            <a:r>
              <a:rPr sz="1650" spc="-5" dirty="0">
                <a:latin typeface="Tahoma"/>
                <a:cs typeface="Tahoma"/>
              </a:rPr>
              <a:t>  </a:t>
            </a:r>
            <a:r>
              <a:rPr sz="1650" spc="260" dirty="0">
                <a:latin typeface="Tahoma"/>
                <a:cs typeface="Tahoma"/>
              </a:rPr>
              <a:t>Variable</a:t>
            </a:r>
            <a:r>
              <a:rPr sz="1650" spc="-5" dirty="0">
                <a:latin typeface="Tahoma"/>
                <a:cs typeface="Tahoma"/>
              </a:rPr>
              <a:t>  </a:t>
            </a:r>
            <a:r>
              <a:rPr sz="1650" spc="225" dirty="0">
                <a:latin typeface="Tahoma"/>
                <a:cs typeface="Tahoma"/>
              </a:rPr>
              <a:t>references</a:t>
            </a:r>
            <a:r>
              <a:rPr sz="1650" dirty="0">
                <a:latin typeface="Tahoma"/>
                <a:cs typeface="Tahoma"/>
              </a:rPr>
              <a:t>  </a:t>
            </a:r>
            <a:r>
              <a:rPr sz="1650" spc="-10" dirty="0">
                <a:latin typeface="Tahoma"/>
                <a:cs typeface="Tahoma"/>
              </a:rPr>
              <a:t>$(VAR_NAME) </a:t>
            </a:r>
            <a:r>
              <a:rPr sz="1650" spc="420" dirty="0">
                <a:latin typeface="Tahoma"/>
                <a:cs typeface="Tahoma"/>
              </a:rPr>
              <a:t>(...)</a:t>
            </a:r>
            <a:endParaRPr sz="1650">
              <a:latin typeface="Tahoma"/>
              <a:cs typeface="Tahom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6c818a6-e1a0-4a6e-a969-20d857c5dc62}" enabled="1" method="Standard" siteId="{90c7a20a-f34b-40bf-bc48-b9253b6f5d20}" contentBits="2" removed="0"/>
</clbl:labelList>
</file>

<file path=docProps/app.xml><?xml version="1.0" encoding="utf-8"?>
<Properties xmlns="http://schemas.openxmlformats.org/officeDocument/2006/extended-properties" xmlns:vt="http://schemas.openxmlformats.org/officeDocument/2006/docPropsVTypes">
  <Template/>
  <TotalTime>5147</TotalTime>
  <Words>19285</Words>
  <Application>Microsoft Office PowerPoint</Application>
  <PresentationFormat>Personnalisé</PresentationFormat>
  <Paragraphs>2975</Paragraphs>
  <Slides>347</Slides>
  <Notes>7</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347</vt:i4>
      </vt:variant>
    </vt:vector>
  </HeadingPairs>
  <TitlesOfParts>
    <vt:vector size="360" baseType="lpstr">
      <vt:lpstr>MingLiU_HKSCS-ExtB</vt:lpstr>
      <vt:lpstr>MS Gothic</vt:lpstr>
      <vt:lpstr>Aptos</vt:lpstr>
      <vt:lpstr>Arial</vt:lpstr>
      <vt:lpstr>Calibri</vt:lpstr>
      <vt:lpstr>Cambria</vt:lpstr>
      <vt:lpstr>inherit</vt:lpstr>
      <vt:lpstr>Lucida Sans Unicode</vt:lpstr>
      <vt:lpstr>Tahoma</vt:lpstr>
      <vt:lpstr>Times New Roman</vt:lpstr>
      <vt:lpstr>Trebuchet MS</vt:lpstr>
      <vt:lpstr>Office Theme</vt:lpstr>
      <vt:lpstr>1_Office Theme</vt:lpstr>
      <vt:lpstr>KUBERNETES </vt:lpstr>
      <vt:lpstr>Brise Glace</vt:lpstr>
      <vt:lpstr>Présentation PowerPoint</vt:lpstr>
      <vt:lpstr>Présentation PowerPoint</vt:lpstr>
      <vt:lpstr>Présentation PowerPoint</vt:lpstr>
      <vt:lpstr>Présentation PowerPoint</vt:lpstr>
      <vt:lpstr>Présentation PowerPoint</vt:lpstr>
      <vt:lpstr>LOGISTICS</vt:lpstr>
      <vt:lpstr>TABLE OF CONTENTS (1/2)</vt:lpstr>
      <vt:lpstr>TABLE OF CONTENTS (2/2)</vt:lpstr>
      <vt:lpstr>Présentation PowerPoint</vt:lpstr>
      <vt:lpstr>CONTEXT</vt:lpstr>
      <vt:lpstr>AGENDA</vt:lpstr>
      <vt:lpstr>CONTAINER REMINDERS</vt:lpstr>
      <vt:lpstr>WHY IS IT SO COMPLICATED?</vt:lpstr>
      <vt:lpstr>OPS CONSTRAINTS</vt:lpstr>
      <vt:lpstr>DEV CONSTRAINTS</vt:lpstr>
      <vt:lpstr>THE CONTAINER / DOCKER WAY</vt:lpstr>
      <vt:lpstr>HOW DO CONTAINERS WORK?</vt:lpstr>
      <vt:lpstr>REMINDER: IMAGES (VS. CONTAINERS)</vt:lpstr>
      <vt:lpstr>REMINDER: (IMAGES VS) CONTAINERS</vt:lpstr>
      <vt:lpstr>CONTAINERS</vt:lpstr>
      <vt:lpstr>WHERE TO USE CONTAINERS?</vt:lpstr>
      <vt:lpstr>Présentation PowerPoint</vt:lpstr>
      <vt:lpstr>CONTAINERS WITHOUT ORCHESTRATION</vt:lpstr>
      <vt:lpstr>PET VS CATTLE</vt:lpstr>
      <vt:lpstr>WHY USE AN ORCHESTRATOR</vt:lpstr>
      <vt:lpstr>THE ORCHESTRATOR FROM A FINAL USER PERSPECTIVE</vt:lpstr>
      <vt:lpstr>PLACEMENT AND CONTAINER LIFECYCLES</vt:lpstr>
      <vt:lpstr>FAILOVER MANAGEMENT</vt:lpstr>
      <vt:lpstr>NETWORKING FEATURES</vt:lpstr>
      <vt:lpstr>ORCHESTRATION FEATURES</vt:lpstr>
      <vt:lpstr>ORCHESTRATORS</vt:lpstr>
      <vt:lpstr>ORCHESTRATOR READY APPLICATIONS</vt:lpstr>
      <vt:lpstr>KUBERNETES</vt:lpstr>
      <vt:lpstr>KUBERNETES DEFINITION</vt:lpstr>
      <vt:lpstr>HISTORY</vt:lpstr>
      <vt:lpstr>NAME ORIGIN</vt:lpstr>
      <vt:lpstr>DISTRIBUTIONS</vt:lpstr>
      <vt:lpstr>ON PREMISES</vt:lpstr>
      <vt:lpstr>MANAGED / CLOUD</vt:lpstr>
      <vt:lpstr>OTHER DISTRIBUTIONS</vt:lpstr>
      <vt:lpstr>KUBERNETES VERSIONS</vt:lpstr>
      <vt:lpstr>Présentation PowerPoint</vt:lpstr>
      <vt:lpstr>ARCHITECTURE AND COMPONENTS</vt:lpstr>
      <vt:lpstr>Présentation PowerPoint</vt:lpstr>
      <vt:lpstr>ARCHITECTURE</vt:lpstr>
      <vt:lpstr>CONTROL PLANE</vt:lpstr>
      <vt:lpstr>HIGH AVAILABILITY</vt:lpstr>
      <vt:lpstr>API SERVER</vt:lpstr>
      <vt:lpstr>ETCD</vt:lpstr>
      <vt:lpstr>CONTROLLER MANAGER</vt:lpstr>
      <vt:lpstr>CONTROLLER MANAGER</vt:lpstr>
      <vt:lpstr>SCHEDULER</vt:lpstr>
      <vt:lpstr>WORKERS</vt:lpstr>
      <vt:lpstr>KUBELET</vt:lpstr>
      <vt:lpstr>CONTAINER RUNTIME</vt:lpstr>
      <vt:lpstr>KUBERNETES WITHOUT DOCKER</vt:lpstr>
      <vt:lpstr>KUBE-PROXY &amp; ADDONS</vt:lpstr>
      <vt:lpstr>Présentation PowerPoint</vt:lpstr>
      <vt:lpstr>FIRST STEPS WITH KUBERNETES</vt:lpstr>
      <vt:lpstr>AGENDA</vt:lpstr>
      <vt:lpstr>MINIKUBE</vt:lpstr>
      <vt:lpstr>A LOCAL KUBERNETES INSTANCE</vt:lpstr>
      <vt:lpstr>CONTINUOUS INTEGRATION AND MINIKUBE</vt:lpstr>
      <vt:lpstr>MINIKUBE ADDONS</vt:lpstr>
      <vt:lpstr>DEFAULT ADDONS</vt:lpstr>
      <vt:lpstr>Présentation PowerPoint</vt:lpstr>
      <vt:lpstr>Présentation PowerPoint</vt:lpstr>
      <vt:lpstr>KUBECTL: LIST AVAILABLE COMMANDS</vt:lpstr>
      <vt:lpstr>KUBECTL: COMMAND LINE INTERFACE HELP</vt:lpstr>
      <vt:lpstr>Présentation PowerPoint</vt:lpstr>
      <vt:lpstr>START A FIRST CONTAINER IN K8S</vt:lpstr>
      <vt:lpstr>'KUBECTL RUN' USAGE</vt:lpstr>
      <vt:lpstr>'KUBECTL RUN' EXAMPLES</vt:lpstr>
      <vt:lpstr>'KUBECTL GET CONTAINERS'?</vt:lpstr>
      <vt:lpstr>LIST PODS</vt:lpstr>
      <vt:lpstr>EXTENDED INFORMATIONS ON PODS</vt:lpstr>
      <vt:lpstr>CUSTOM COLUMNS</vt:lpstr>
      <vt:lpstr>VIEW ALL POD'S DETAILS</vt:lpstr>
      <vt:lpstr>VIEW EVEN MORE INFORMATION ON PODS</vt:lpstr>
      <vt:lpstr>DASHBOARD</vt:lpstr>
      <vt:lpstr>KUBERNETES' DASHBOARD</vt:lpstr>
      <vt:lpstr>Présentation PowerPoint</vt:lpstr>
      <vt:lpstr>Présentation PowerPoint</vt:lpstr>
      <vt:lpstr>PODS</vt:lpstr>
      <vt:lpstr>AGENDA</vt:lpstr>
      <vt:lpstr>POD CONCEPT</vt:lpstr>
      <vt:lpstr>NAMESPACE SHARING BETWEEN POD CONTAINERS</vt:lpstr>
      <vt:lpstr>HOW TO CHOOSE BETWEEN MULTI OR SINGLE CONTAINER POD?</vt:lpstr>
      <vt:lpstr>USE CASE OF MULTIPLE CONTAINERS IN A POD</vt:lpstr>
      <vt:lpstr>YAML DESCRIPTOR</vt:lpstr>
      <vt:lpstr>YAML DESCRIPTOR EXAMPLE</vt:lpstr>
      <vt:lpstr>SAME DESCRIPTOR AS JSON</vt:lpstr>
      <vt:lpstr>GENERATE A DESCRIPTOR WITHOUT CREATING RESOURCES</vt:lpstr>
      <vt:lpstr>DESCRIPTOR FILE CONTENT</vt:lpstr>
      <vt:lpstr>AVAILABLE RESOURCES</vt:lpstr>
      <vt:lpstr>USE 'KUBECTL EXPLAIN' TO SEE RESOURCES DOCUMENTATION</vt:lpstr>
      <vt:lpstr>USE JSON PATHS TO SEE MORE</vt:lpstr>
      <vt:lpstr>VALUES CONSTRAINTS IN DESCRIPTORS</vt:lpstr>
      <vt:lpstr>DNS_LABEL</vt:lpstr>
      <vt:lpstr>IMAGEPULLPOLICY</vt:lpstr>
      <vt:lpstr>CREATE A POD FROM A DESCRIPTION FILE</vt:lpstr>
      <vt:lpstr>MULTIPLE RESOURCES IN A SINGLE FILE (1/2)</vt:lpstr>
      <vt:lpstr>MULTIPLE RESOURCES IN A SINGLE FILE (2/2)</vt:lpstr>
      <vt:lpstr>UPDATE AN EXISTING RESOURCE</vt:lpstr>
      <vt:lpstr>DELETING A RESOURCE</vt:lpstr>
      <vt:lpstr>POD DELETION</vt:lpstr>
      <vt:lpstr>Présentation PowerPoint</vt:lpstr>
      <vt:lpstr>PODS ORGANISATION WITH LABELS, SELECTORS AND NAMESPACES</vt:lpstr>
      <vt:lpstr>NEED TO TIDY UP?</vt:lpstr>
      <vt:lpstr>ORGANIZE WITH LABELS</vt:lpstr>
      <vt:lpstr>EXAMPLE OF ORGANIZATION WITH LABELS</vt:lpstr>
      <vt:lpstr>SYNTAX AND ALLOWED CHARACTERS FOR LABELS</vt:lpstr>
      <vt:lpstr>SYNTAX AND ALLOWED CHARACTERS FOR LABELS (EXAMPLES)</vt:lpstr>
      <vt:lpstr>RECOMMENDED LABELS</vt:lpstr>
      <vt:lpstr>SPECIFY LABELS ON CREATION</vt:lpstr>
      <vt:lpstr>SPECIFY LABELS AFTERWARD</vt:lpstr>
      <vt:lpstr>SHOW POD LABELS</vt:lpstr>
      <vt:lpstr>SELECT PODS BASED ON THEIR LABELS (1/3)</vt:lpstr>
      <vt:lpstr>SELECT PODS BASED ON THEIR LABELS (2/3)</vt:lpstr>
      <vt:lpstr>SELECT PODS BASED ON THEIR LABELS (3/3)</vt:lpstr>
      <vt:lpstr>COMBINE SELECTORS</vt:lpstr>
      <vt:lpstr>DEFINING LABELS ON A NODE</vt:lpstr>
      <vt:lpstr>USING LABELS ON NODES</vt:lpstr>
      <vt:lpstr>USING LABELS TO CONSTRAIN SCHEDULING</vt:lpstr>
      <vt:lpstr>Présentation PowerPoint</vt:lpstr>
      <vt:lpstr>ANNOTATIONS (1/2)</vt:lpstr>
      <vt:lpstr>ANNOTATIONS (2/2)</vt:lpstr>
      <vt:lpstr>ADD AN ANNOTATION</vt:lpstr>
      <vt:lpstr>EXAMPLES OF INFORMATION THAT CAN BE STORED IN ANNOTATIONS</vt:lpstr>
      <vt:lpstr>NAMESPACES</vt:lpstr>
      <vt:lpstr>LIST NAMESPACES</vt:lpstr>
      <vt:lpstr>QUERY NAMESPACES</vt:lpstr>
      <vt:lpstr>CREATE NAMESPACES</vt:lpstr>
      <vt:lpstr>CREATE OBJECTS IN A NAMESPACE</vt:lpstr>
      <vt:lpstr>SPECIFY NAMESPACE</vt:lpstr>
      <vt:lpstr>DELETING A NAMESPACE</vt:lpstr>
      <vt:lpstr>CHANGE THE DEFAULT NAMESPACE</vt:lpstr>
      <vt:lpstr>Présentation PowerPoint</vt:lpstr>
      <vt:lpstr>VIEWING LOGS</vt:lpstr>
      <vt:lpstr>SECURITYCONTEXT</vt:lpstr>
      <vt:lpstr>EXAMPLE</vt:lpstr>
      <vt:lpstr>KUBECTL DEBUG</vt:lpstr>
      <vt:lpstr>INIT CONTAINERS</vt:lpstr>
      <vt:lpstr>WHEN TO USE AN INIT CONTAINER?</vt:lpstr>
      <vt:lpstr>INIT CONTAINER EXAMPLE</vt:lpstr>
      <vt:lpstr>Présentation PowerPoint</vt:lpstr>
      <vt:lpstr>QUIZZ</vt:lpstr>
      <vt:lpstr>PODS LIFECYCLE</vt:lpstr>
      <vt:lpstr>LIVENESS</vt:lpstr>
      <vt:lpstr>CONTAINER PROBES (1/2)</vt:lpstr>
      <vt:lpstr>CONTAINER PROBES (2/2)</vt:lpstr>
      <vt:lpstr>PROBE CONFIGURATION</vt:lpstr>
      <vt:lpstr>ADDITIONAL PARAMETERS OF A PROBE</vt:lpstr>
      <vt:lpstr>CONTAINER START DELAY</vt:lpstr>
      <vt:lpstr>DISPLAY OF PROBE STATUS</vt:lpstr>
      <vt:lpstr>ANATOMY OF A GOOD LIVENESS PROBE</vt:lpstr>
      <vt:lpstr>Présentation PowerPoint</vt:lpstr>
      <vt:lpstr>RESOURCE HANDLING</vt:lpstr>
      <vt:lpstr>EXAMPLE</vt:lpstr>
      <vt:lpstr>SCHEDULE AND REQUESTS</vt:lpstr>
      <vt:lpstr>MEMORY LIMITS IN PRACTICE</vt:lpstr>
      <vt:lpstr>CPU LIMITS IN PRACTICE</vt:lpstr>
      <vt:lpstr>CPU LIMITS: EXAMPLE</vt:lpstr>
      <vt:lpstr>CPU UNIT (1/2)</vt:lpstr>
      <vt:lpstr>CPU UNIT (2/2)</vt:lpstr>
      <vt:lpstr>NODE RESOURCES (1/3)</vt:lpstr>
      <vt:lpstr>NODE RESOURCES (2/3)</vt:lpstr>
      <vt:lpstr>NODE RESOURCES (3/3)</vt:lpstr>
      <vt:lpstr>Présentation PowerPoint</vt:lpstr>
      <vt:lpstr>LIMITRANGES (1/2)</vt:lpstr>
      <vt:lpstr>LIMITRANGES (2/2)</vt:lpstr>
      <vt:lpstr>RESOURCEQUOTA</vt:lpstr>
      <vt:lpstr>DISPLAY LIMITRANGE AND RESOURCEQUOTA</vt:lpstr>
      <vt:lpstr>QUIZZ</vt:lpstr>
      <vt:lpstr>Présentation PowerPoint</vt:lpstr>
      <vt:lpstr>CONTROLLERS</vt:lpstr>
      <vt:lpstr>Présentation PowerPoint</vt:lpstr>
      <vt:lpstr>INTRODUCING CONTROLLERS (1/2)</vt:lpstr>
      <vt:lpstr>INTRODUCING CONTROLLERS (2/2)</vt:lpstr>
      <vt:lpstr>REPLICASET</vt:lpstr>
      <vt:lpstr>REPLICAS (1/2)</vt:lpstr>
      <vt:lpstr>REPLICAS (2/2)</vt:lpstr>
      <vt:lpstr>REPLICASET EXAMPLE</vt:lpstr>
      <vt:lpstr>CONTENT OF A REPLICASET DESCRIPTOR</vt:lpstr>
      <vt:lpstr>PODS SELECTOR AND REPLICASET (1/2)</vt:lpstr>
      <vt:lpstr>PODS SELECTOR AND REPLICASET (2/2)</vt:lpstr>
      <vt:lpstr>REPLICASET SELECTOR</vt:lpstr>
      <vt:lpstr>REPLICASET SELECTOR EXAMPLE</vt:lpstr>
      <vt:lpstr>OPERATORS, MATCHLABELS AND MATCHEXPRESSIONS</vt:lpstr>
      <vt:lpstr>MODIFICATIONS OF THE LABELS OF THE PODS OR THE TEMPLATE</vt:lpstr>
      <vt:lpstr>KUBECTL AND REPLICASETS</vt:lpstr>
      <vt:lpstr>REPLICASET AND CRASH LOOPING PODS</vt:lpstr>
      <vt:lpstr>Présentation PowerPoint</vt:lpstr>
      <vt:lpstr>DAEMONSETS</vt:lpstr>
      <vt:lpstr>USE CASES FOR DAEMONSETS</vt:lpstr>
      <vt:lpstr>DIFFERENCES BETWEEN REPLICASET AND DAEMONSET</vt:lpstr>
      <vt:lpstr>DAEMONSET ON A SUBSET OF NODES</vt:lpstr>
      <vt:lpstr>DAEMONSET DESCRIPTOR</vt:lpstr>
      <vt:lpstr>Présentation PowerPoint</vt:lpstr>
      <vt:lpstr>DEPLOYMENT STRATEGIES</vt:lpstr>
      <vt:lpstr>Présentation PowerPoint</vt:lpstr>
      <vt:lpstr>DEPLOYING A NEW POD VERSION</vt:lpstr>
      <vt:lpstr>REPLICASET FTW (1/2)</vt:lpstr>
      <vt:lpstr>REPLICASET FTW (2/2)</vt:lpstr>
      <vt:lpstr>REPLICASET + SERVICE (1/2)</vt:lpstr>
      <vt:lpstr>REPLICASET + SERVICE (2/2)</vt:lpstr>
      <vt:lpstr>MANUAL ROLLING UPDATE</vt:lpstr>
      <vt:lpstr>DEPLOYMENT FTW !</vt:lpstr>
      <vt:lpstr>DEPLOYMENT DESCRIPTOR</vt:lpstr>
      <vt:lpstr>DEPLOYMENT STATUS</vt:lpstr>
      <vt:lpstr>UPDATING</vt:lpstr>
      <vt:lpstr>OTHER DEPLOYMENT RELATED COMMANDS</vt:lpstr>
      <vt:lpstr>CONTROLLING THE "ROLLOUT" PROCESS</vt:lpstr>
      <vt:lpstr>REPLICAS=3, MAXSURGE=1, MAXUNAVAILABLE=1</vt:lpstr>
      <vt:lpstr>REPLICAS=3, MAXSURGE=1, MAXUNAVAILABLE=0</vt:lpstr>
      <vt:lpstr>RECREATE STRATEGY</vt:lpstr>
      <vt:lpstr>DEPLOYMENT STRATEGIES - SUMMARY</vt:lpstr>
      <vt:lpstr>Présentation PowerPoint</vt:lpstr>
      <vt:lpstr>Présentation PowerPoint</vt:lpstr>
      <vt:lpstr>SERVICE AND NETWORK EXPOSITION</vt:lpstr>
      <vt:lpstr>AGENDA</vt:lpstr>
      <vt:lpstr>WHAT IS THE CONCEPT OF SERVICES?</vt:lpstr>
      <vt:lpstr>INTRODUCTION TO SERVICES</vt:lpstr>
      <vt:lpstr>SERVICES USAGE EXAMPLES</vt:lpstr>
      <vt:lpstr>SERVICE DESCRIPTOR (1/2)</vt:lpstr>
      <vt:lpstr>SERVICE DESCRIPTOR (2/2)</vt:lpstr>
      <vt:lpstr>EXPOSE INSIDE THE CLUSTER</vt:lpstr>
      <vt:lpstr>EXPOSE MULTIPLE PORTS FOR THE SAME SERVICE</vt:lpstr>
      <vt:lpstr>SERVICE DISCOVERY</vt:lpstr>
      <vt:lpstr>Présentation PowerPoint</vt:lpstr>
      <vt:lpstr>HOW DOES A SERVICE WORK, ACTUALLY?</vt:lpstr>
      <vt:lpstr>ENDPOINTS</vt:lpstr>
      <vt:lpstr>EXPOSE A SERVICE TO EXTERNAL CLIENT</vt:lpstr>
      <vt:lpstr>HOW?</vt:lpstr>
      <vt:lpstr>NODEPORT SERVICES (1/3)</vt:lpstr>
      <vt:lpstr>NODEPORT SERVICES (2/3)</vt:lpstr>
      <vt:lpstr>NODEPORT SERVICES (3/3)</vt:lpstr>
      <vt:lpstr>LOADBALANCER SERVICES</vt:lpstr>
      <vt:lpstr>Présentation PowerPoint</vt:lpstr>
      <vt:lpstr>WHY DO WE NEED AN ADDITIONAL MECHANISM?</vt:lpstr>
      <vt:lpstr>OTHER INGRESS ADVANTAGES</vt:lpstr>
      <vt:lpstr>INGRESS CONTROLLER</vt:lpstr>
      <vt:lpstr>CREATING AN INGRESS RESOURCE</vt:lpstr>
      <vt:lpstr>DIFFERENT PATHS TO DIFFERENT SERVICES</vt:lpstr>
      <vt:lpstr>DIFFERENT HOSTS</vt:lpstr>
      <vt:lpstr>INGRESS FTW !</vt:lpstr>
      <vt:lpstr>INGRESSCLASS</vt:lpstr>
      <vt:lpstr>ANNOTATIONS</vt:lpstr>
      <vt:lpstr>Présentation PowerPoint</vt:lpstr>
      <vt:lpstr>GATEWAY API (1/2)</vt:lpstr>
      <vt:lpstr>GATEWAY API (2/2)</vt:lpstr>
      <vt:lpstr>Présentation PowerPoint</vt:lpstr>
      <vt:lpstr>HEADLESS SERVICES</vt:lpstr>
      <vt:lpstr>ACCESSING A POD WITHOUT A SERVICE</vt:lpstr>
      <vt:lpstr>Présentation PowerPoint</vt:lpstr>
      <vt:lpstr>SECURE SERVICES INSIDE A CLUSTER</vt:lpstr>
      <vt:lpstr>NETWORK POLICY TYPES</vt:lpstr>
      <vt:lpstr>NETWORKPOLICY EXAMPLE</vt:lpstr>
      <vt:lpstr>NAMESPACES ISOLATION</vt:lpstr>
      <vt:lpstr>QUIZZ</vt:lpstr>
      <vt:lpstr>Présentation PowerPoint</vt:lpstr>
      <vt:lpstr>VOLUMES</vt:lpstr>
      <vt:lpstr>AGENDA</vt:lpstr>
      <vt:lpstr>INTRODUCING VOLUMES</vt:lpstr>
      <vt:lpstr>VOLUME TYPES</vt:lpstr>
      <vt:lpstr>VOLUME TYPES - DEPRECATED</vt:lpstr>
      <vt:lpstr>EMPTYDIR VOLUME TYPE</vt:lpstr>
      <vt:lpstr>SHARING DATA BETWEEN TWO CONTAINERS IN THE SAME POD</vt:lpstr>
      <vt:lpstr>ACCESSING A NODE'S FS</vt:lpstr>
      <vt:lpstr>PRECAUTIONS WHEN USING 'HOSTPATH' VOLUMES</vt:lpstr>
      <vt:lpstr>"HOSTPATH" EXAMPLE USAGE</vt:lpstr>
      <vt:lpstr>Présentation PowerPoint</vt:lpstr>
      <vt:lpstr>PERSISTENTVOLUMES AND PERSISTENTVOLUMECLAIMS</vt:lpstr>
      <vt:lpstr>PERSISTENTVOLUMECLAIM VS. PODS</vt:lpstr>
      <vt:lpstr>VOLUMES AND PERSISTENTVOLUMECLAIMS LIFE CYCLE</vt:lpstr>
      <vt:lpstr>"BINDING"</vt:lpstr>
      <vt:lpstr>"USING"</vt:lpstr>
      <vt:lpstr>"RECLAIMING"</vt:lpstr>
      <vt:lpstr>ACCESS MODES</vt:lpstr>
      <vt:lpstr>EXAMPLE OF PERSISTENTVOLUME</vt:lpstr>
      <vt:lpstr>EXAMPLE OF PERSISTENTVOLUMECLAIM</vt:lpstr>
      <vt:lpstr>USING THE PVC</vt:lpstr>
      <vt:lpstr>EXAMPLE OF STORAGECLASS</vt:lpstr>
      <vt:lpstr>Présentation PowerPoint</vt:lpstr>
      <vt:lpstr>Présentation PowerPoint</vt:lpstr>
      <vt:lpstr>CONFIGURATION AND SECRETS</vt:lpstr>
      <vt:lpstr>AGENDA</vt:lpstr>
      <vt:lpstr>ENVIRONMENT VARIABLES</vt:lpstr>
      <vt:lpstr>ENVIRONMENT VARIABLE DECLARATION</vt:lpstr>
      <vt:lpstr>CONFIGMAPS</vt:lpstr>
      <vt:lpstr>LITERAL VALUES</vt:lpstr>
      <vt:lpstr>CONFIGMAPS USAGE: ENVIRONMENT VARIABLES</vt:lpstr>
      <vt:lpstr>IMPORT ALL KEYS FROM A CONFIGMAP</vt:lpstr>
      <vt:lpstr>CONFIGMAP FROM A DIRECTORY</vt:lpstr>
      <vt:lpstr>DIRECTORY IMPORT RESULT</vt:lpstr>
      <vt:lpstr>CREATE A VOLUME FROM A CONFIGMAP</vt:lpstr>
      <vt:lpstr>CONFIGMAPS USAGE CONSTRAINTS</vt:lpstr>
      <vt:lpstr>Présentation PowerPoint</vt:lpstr>
      <vt:lpstr>SECRETS</vt:lpstr>
      <vt:lpstr>TYPES OF SECRETS</vt:lpstr>
      <vt:lpstr>SECRETS STORAGE (1/2)</vt:lpstr>
      <vt:lpstr>SECRETS STORAGE (2/2)</vt:lpstr>
      <vt:lpstr>VIEW A SECRET</vt:lpstr>
      <vt:lpstr>USE A SECRET TO CREATE FILES</vt:lpstr>
      <vt:lpstr>USE A SECRET TO DEFINE AN ENVIRONMENT VARIABLE</vt:lpstr>
      <vt:lpstr>USE A SECRET TO FETCH AN IMAGE FROM A PRIVATE REGISTRY</vt:lpstr>
      <vt:lpstr>USE A SECRET TO EXPOSE AN HTTPS INGRESS</vt:lpstr>
      <vt:lpstr>ENCRYPTION ... OR NOT</vt:lpstr>
      <vt:lpstr>Présentation PowerPoint</vt:lpstr>
      <vt:lpstr>Présentation PowerPoint</vt:lpstr>
      <vt:lpstr>SERVICE ACCOUNT &amp; AUTHORIZATIONS</vt:lpstr>
      <vt:lpstr>Présentation PowerPoint</vt:lpstr>
      <vt:lpstr>AUTHENTICATION USER</vt:lpstr>
      <vt:lpstr>AUTHORIZATION: RBAC AND ROLE BINDING</vt:lpstr>
      <vt:lpstr>RBAC - ROLE</vt:lpstr>
      <vt:lpstr>RBAC - ROLEBINDING</vt:lpstr>
      <vt:lpstr>RBAC - CLUSTERROLE/CLUSTERROLEBINDING</vt:lpstr>
      <vt:lpstr>CURRENT IDENTITY</vt:lpstr>
      <vt:lpstr>RBAC - AUDIT RIGHTS (1/2)</vt:lpstr>
      <vt:lpstr>RBAC - AUDIT RIGHTS (2/2)</vt:lpstr>
      <vt:lpstr>SERVICE ACCOUNTS (1/3)</vt:lpstr>
      <vt:lpstr>USAGE IN A POD</vt:lpstr>
      <vt:lpstr>JWT TOKEN</vt:lpstr>
      <vt:lpstr>Présentation PowerPoint</vt:lpstr>
      <vt:lpstr>Présentation PowerPoint</vt:lpstr>
      <vt:lpstr>AUTOSCALING</vt:lpstr>
      <vt:lpstr>Présentation PowerPoint</vt:lpstr>
      <vt:lpstr>AUTO-SCALING</vt:lpstr>
      <vt:lpstr>CONFIGURATION</vt:lpstr>
      <vt:lpstr>AUTOSCALING DESCRIPTOR: V1</vt:lpstr>
      <vt:lpstr>AUTOSCALING DESCRIPTOR: V2 1/2</vt:lpstr>
      <vt:lpstr>AUTOSCALING DESCRIPTOR: V2 2/2</vt:lpstr>
      <vt:lpstr>Présentation PowerPoint</vt:lpstr>
      <vt:lpstr>Présentation PowerPoint</vt:lpstr>
      <vt:lpstr>SUMMARY</vt:lpstr>
      <vt:lpstr>RESOURCES SUMMARY</vt:lpstr>
      <vt:lpstr>KUBERNETES READY APPLICATIONS</vt:lpstr>
      <vt:lpstr>KUBERNETES THE HARD WAY</vt:lpstr>
      <vt:lpstr>KUBERNETES SHOULD NOT COME ALONE</vt:lpstr>
      <vt:lpstr>BEST PRACTICES FOR YOUR DESCRIPTORS</vt:lpstr>
      <vt:lpstr>KUBERNETES AND SECURITY</vt:lpstr>
      <vt:lpstr>CKAD</vt:lpstr>
      <vt:lpstr>KUBERNETES, AND THEN?</vt:lpstr>
      <vt:lpstr>NEXT STEP...</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Mohamed Ali BETTAIEB</dc:creator>
  <cp:lastModifiedBy>BETTAIEB Mohamed Ali SOFRECOM</cp:lastModifiedBy>
  <cp:revision>23</cp:revision>
  <dcterms:created xsi:type="dcterms:W3CDTF">2024-12-23T06:45:34Z</dcterms:created>
  <dcterms:modified xsi:type="dcterms:W3CDTF">2025-11-30T19:19:11Z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2024-12-15T00:00:00Z</vt:filetime>
  </property>
  <property fmtid="{D5CDD505-2E9C-101B-9397-08002B2CF9AE}" pid="3" name="Creator">
    <vt:lpwstr>Decktape</vt:lpwstr>
  </property>
  <property fmtid="{D5CDD505-2E9C-101B-9397-08002B2CF9AE}" pid="4" name="LastSaved">
    <vt:filetime>2024-12-23T00:00:00Z</vt:filetime>
  </property>
  <property fmtid="{D5CDD505-2E9C-101B-9397-08002B2CF9AE}" pid="5" name="Producer">
    <vt:lpwstr>pdf-lib (https://github.com/Hopding/pdf-lib)</vt:lpwstr>
  </property>
  <property fmtid="{D5CDD505-2E9C-101B-9397-08002B2CF9AE}" pid="6" name="ClassificationContentMarkingFooterLocations">
    <vt:lpwstr>Office Theme:7</vt:lpwstr>
  </property>
  <property fmtid="{D5CDD505-2E9C-101B-9397-08002B2CF9AE}" pid="7" name="ClassificationContentMarkingFooterText">
    <vt:lpwstr>Orange Restricted</vt:lpwstr>
  </property>
</Properties>
</file>